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a" ContentType="audio/x-ms-wma"/>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8"/>
  </p:notesMasterIdLst>
  <p:sldIdLst>
    <p:sldId id="2657" r:id="rId2"/>
    <p:sldId id="1586" r:id="rId3"/>
    <p:sldId id="416" r:id="rId4"/>
    <p:sldId id="259" r:id="rId5"/>
    <p:sldId id="1971" r:id="rId6"/>
    <p:sldId id="2678" r:id="rId7"/>
    <p:sldId id="2679" r:id="rId8"/>
    <p:sldId id="2779" r:id="rId9"/>
    <p:sldId id="2787" r:id="rId10"/>
    <p:sldId id="369" r:id="rId11"/>
    <p:sldId id="1959" r:id="rId12"/>
    <p:sldId id="1960" r:id="rId13"/>
    <p:sldId id="1961" r:id="rId14"/>
    <p:sldId id="1962" r:id="rId15"/>
    <p:sldId id="1963" r:id="rId16"/>
    <p:sldId id="1964" r:id="rId17"/>
    <p:sldId id="2140" r:id="rId18"/>
    <p:sldId id="2786" r:id="rId19"/>
    <p:sldId id="2685" r:id="rId20"/>
    <p:sldId id="2686" r:id="rId21"/>
    <p:sldId id="2687" r:id="rId22"/>
    <p:sldId id="2688" r:id="rId23"/>
    <p:sldId id="2689" r:id="rId24"/>
    <p:sldId id="2690" r:id="rId25"/>
    <p:sldId id="2692" r:id="rId26"/>
    <p:sldId id="2691" r:id="rId27"/>
    <p:sldId id="2693" r:id="rId28"/>
    <p:sldId id="2694" r:id="rId29"/>
    <p:sldId id="2695" r:id="rId30"/>
    <p:sldId id="2704" r:id="rId31"/>
    <p:sldId id="284" r:id="rId32"/>
    <p:sldId id="295" r:id="rId33"/>
    <p:sldId id="2764" r:id="rId34"/>
    <p:sldId id="287" r:id="rId35"/>
    <p:sldId id="291" r:id="rId36"/>
    <p:sldId id="299" r:id="rId37"/>
    <p:sldId id="276" r:id="rId38"/>
    <p:sldId id="297" r:id="rId39"/>
    <p:sldId id="277" r:id="rId40"/>
    <p:sldId id="283" r:id="rId41"/>
    <p:sldId id="293" r:id="rId42"/>
    <p:sldId id="300" r:id="rId43"/>
    <p:sldId id="2773" r:id="rId44"/>
    <p:sldId id="2705" r:id="rId45"/>
    <p:sldId id="2706" r:id="rId46"/>
    <p:sldId id="2707" r:id="rId47"/>
    <p:sldId id="266" r:id="rId48"/>
    <p:sldId id="2778" r:id="rId49"/>
    <p:sldId id="2639" r:id="rId50"/>
    <p:sldId id="2641" r:id="rId51"/>
    <p:sldId id="2775" r:id="rId52"/>
    <p:sldId id="2710" r:id="rId53"/>
    <p:sldId id="2200" r:id="rId54"/>
    <p:sldId id="2736" r:id="rId55"/>
    <p:sldId id="2737" r:id="rId56"/>
    <p:sldId id="2738" r:id="rId57"/>
    <p:sldId id="2739" r:id="rId58"/>
    <p:sldId id="2648" r:id="rId59"/>
    <p:sldId id="442" r:id="rId60"/>
    <p:sldId id="2649" r:id="rId61"/>
    <p:sldId id="2650" r:id="rId62"/>
    <p:sldId id="2740" r:id="rId63"/>
    <p:sldId id="2741" r:id="rId64"/>
    <p:sldId id="2742" r:id="rId65"/>
    <p:sldId id="1969" r:id="rId66"/>
    <p:sldId id="2711" r:id="rId67"/>
    <p:sldId id="2712" r:id="rId68"/>
    <p:sldId id="2743" r:id="rId69"/>
    <p:sldId id="2744" r:id="rId70"/>
    <p:sldId id="2745" r:id="rId71"/>
    <p:sldId id="2746" r:id="rId72"/>
    <p:sldId id="2747" r:id="rId73"/>
    <p:sldId id="2748" r:id="rId74"/>
    <p:sldId id="2749" r:id="rId75"/>
    <p:sldId id="2713" r:id="rId76"/>
    <p:sldId id="2716" r:id="rId77"/>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5C4C"/>
    <a:srgbClr val="FFFFFF"/>
    <a:srgbClr val="FFFF99"/>
    <a:srgbClr val="FEDAFC"/>
    <a:srgbClr val="CCFF99"/>
    <a:srgbClr val="FECAFC"/>
    <a:srgbClr val="EFE5DD"/>
    <a:srgbClr val="F5EADB"/>
    <a:srgbClr val="0086EA"/>
    <a:srgbClr val="E0CD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93784" autoAdjust="0"/>
  </p:normalViewPr>
  <p:slideViewPr>
    <p:cSldViewPr snapToGrid="0">
      <p:cViewPr varScale="1">
        <p:scale>
          <a:sx n="46" d="100"/>
          <a:sy n="46" d="100"/>
        </p:scale>
        <p:origin x="110" y="34"/>
      </p:cViewPr>
      <p:guideLst/>
    </p:cSldViewPr>
  </p:slideViewPr>
  <p:notesTextViewPr>
    <p:cViewPr>
      <p:scale>
        <a:sx n="1" d="1"/>
        <a:sy n="1" d="1"/>
      </p:scale>
      <p:origin x="0" y="0"/>
    </p:cViewPr>
  </p:notesTextViewPr>
  <p:notesViewPr>
    <p:cSldViewPr snapToGrid="0">
      <p:cViewPr>
        <p:scale>
          <a:sx n="66" d="100"/>
          <a:sy n="66" d="100"/>
        </p:scale>
        <p:origin x="2356" y="-3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3:00.988"/>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3:59.941"/>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0 168 0,'22'0'719,"1"0"-703,0 0-16,0 0 15,23 0-15,-23 0 32,0 0 93,-1 0-125,0 0 15,1 0-15,0 0 125,22 0-109,-21 0 15,-2 0-31,1 0 31,0 0 360,0 0-375,-1 0 93,1 0-47,0 0 1,0 0-47,-1 0-1,2 0 1,-1 0 374,-1 0-374,0 0 15,24 0-31,-23 0 94,-1 0-78,1 0-1,0 0 63,0 0-31,23 0-31,-23 0 15,-1 0 0,1 0 63,0 0-47,0 0-47,22 0 125,-22 0-109,0 0 46,-1 0 188,1 0-234,23 0 46,-24 0-15,1 0-47,0 0 31,0 0 1,0 0-17,23 0 32,-24 0 219,1 0-235,0 0-15,0 0 109,21 0-125,-20 0 31,-1 0 94,-1 0-125,1 0 78,0 0-78,22 0 94,-22 0-63,0 0-15,-1 0 15,2 0 0,-1 0-31,0 0 16,-1 0 124,1 0-140,0 0 32,-1 0 61,0 0-77,1 0 109,0 0-109,23 0 31,-23 0-16,0 0 219,0 0-250,-1 0 0,1 0 31,0 0-31,-1 0 78,25 0 1703,-24 0-1718,-1 0-16,1 0-16,-1 0 47,1 0-31,-1 0 203,1 0-203,0 0-16,-23 23-15,23-23 109,0 0-125,0 0 140,23 0-108,-24 0-17,1 0-15,0 0 16,-1 0 78,1 0-94,24 0 31,-25 0-15,0 0-16,1 0 15,0 0 391,-1 0-406,1 0 47,0 0 0,0 0-31,0 0-1,23 0 1,-23 0 0,-1 0-1,1 0 17,0 0 46,-1 0-63,24 0 63,-23 0-46,-1 0-1,1 0-31,0 0 125,0 0-109,22 0-1,-22 0-15,0 0 141,-1 0-141,2 0 15,-1 0-15,0 0 16,-1 0 0,1 0-1,0 0 1,-1 0 62,1 0-62,-1 0-1,1 0 63,0-23-62,0 23-16,0 0 31,0 0-31,-1 0 78,1 0-78,0 0 47,22 0-15,-22-23 30,1 23-46,-1 0-1,-1 0 1,1 0-16,-23-22 94,45 22-79,-23-23 1,1 23 15,0 0-15,-23-23-1,23 23 17,0 0 61,0-46-93,0 46 16,-1-23-16,1 23 16,0 0 93,0 0-15,-1 0 15,1 0-93,0 0-1,1 0-15,-2 0 47,1 0-31,-1 0 0,0 0 46,1 0 266,23 0-328,-24 0 47,2 0-31,-24 23-1,23-23-15,0 0 16,-1 0-16,24 0 16,-23 0-16,-1 0 31,1 0 16,0 0-16,0 0-15,0 0 187,-1 0-188,1 0 1,-1 0 0,1 0-1,0 0 1,0 0-1,-1 0 1,1 23 328,1-23-344,-1 0 15,-1 0-15,1 0 16,0 23 0,0-23-16,-1 0 15,-22 23-15,23-23 16,0 23-16,-1-23 16,1 0-1,0 0 1,-23 22 15,23-22-31,-1 0 16,-22 23-16,23-23 15,0 0 63,0 0-46,-1 0-32,-22 23 31,23-23-31,0 0 125,1 0-47,-2 0-78,-22 22 16,23-22 15,0 0 0,0 0-15,-1 0-1,1 0 1,-1 0 0,1 0 15,0 0-31,0 0 16,22 0-1,-22 0 16,0 0-31,0 0 16,-1 0 437,1 0-437,23 0 62,-23 0-62,0 0-1,0 0 1,0 0 78,-1 0-63,0 0-16,1 0 48,0 0-32,-1 0-15,2 0 46,-1 0 1,-1 0-32,1 0 16,0 0-31,0 0-1,-1 0-15,1 0 31,0 0-31,0 0 16,0 0 0,23 0-1,-2 0-15,-21 0 16,0 0-16,0 0 422,-1 0-407,1 0 1,1 0-16,-2 0 16,1 0-1,0 0 1,0 0 15,-1 0 63,1 0-63,0 0-15,0 0 46,-1 0 79,2 23-125,-2-23-1,1 0 95,22 0-95,-22 0 1,0 0-1,-1 0 610,1 0-609,0 0 0,0 0-16,0 0 15,0 0-15,0 0 16,-1 0-16,1 0 31,0 0-31,0 0 16,-1 0-1,1 0 1,0 0 15,0 0 16,-1 0-16,1 0 32,0 0-16,0 0 31,22 0-62,-22 0 62,0 0-63,0 0 95,0 0-79,0 0 0,22 0 141,-45 23-125,23-23-16,-1 0 47,0 0-62,1 0 93,1 0-77,21 0-17,-22 0 1,0 0 78,0 0-79,-1 0 266,24 0-265,-24 0 0,2 0 718,-1 0-734,0 0 16,-1 0-1,23 23 1,-22-23 78,-1 0-79,1 0 1,0 0-16,1 0 47,-2 0 0,1 0-32,0 0 1,0 0 31,-1 0 47,1 0-94,0 0 46,-1 0-30,1 0 15,1 0-31,-1 0 16,-1 0 15,0 0-31,1 0 219,0 0-188,-1 0-15,1 0 15,0 0 0,0 0 1,0 0 30,23 0-15,-23 0 0,-1 0 31,1 0 31,0 0-31,-1 0-46,1 0 77,23 0-93,-24 0-1,1 0 1,0 0 343,22 0-343,-22 0 93,0 0-93,0 0 15,0 0-15,0 0-1</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4:00.159"/>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4:01.472"/>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4:01.691"/>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4:04.863"/>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9EC64388-C716-4B17-839D-4D3E65CAEA9F}" type="datetimeFigureOut">
              <a:rPr kumimoji="1" lang="ja-JP" altLang="en-US" smtClean="0"/>
              <a:t>2020/12/18</a:t>
            </a:fld>
            <a:endParaRPr kumimoji="1" lang="ja-JP" altLang="en-US"/>
          </a:p>
        </p:txBody>
      </p:sp>
      <p:sp>
        <p:nvSpPr>
          <p:cNvPr id="4" name="スライド イメージ プレースホルダー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1F4DC262-7F04-4C02-B880-560AA2795155}" type="slidenum">
              <a:rPr kumimoji="1" lang="ja-JP" altLang="en-US" smtClean="0"/>
              <a:t>‹#›</a:t>
            </a:fld>
            <a:endParaRPr kumimoji="1" lang="ja-JP" altLang="en-US"/>
          </a:p>
        </p:txBody>
      </p:sp>
    </p:spTree>
    <p:extLst>
      <p:ext uri="{BB962C8B-B14F-4D97-AF65-F5344CB8AC3E}">
        <p14:creationId xmlns:p14="http://schemas.microsoft.com/office/powerpoint/2010/main" val="336414346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9738" y="1252538"/>
            <a:ext cx="6008687" cy="3381375"/>
          </a:xfrm>
        </p:spPr>
      </p:sp>
      <p:sp>
        <p:nvSpPr>
          <p:cNvPr id="3" name="ノート プレースホルダー 2"/>
          <p:cNvSpPr>
            <a:spLocks noGrp="1"/>
          </p:cNvSpPr>
          <p:nvPr>
            <p:ph type="body" idx="1"/>
          </p:nvPr>
        </p:nvSpPr>
        <p:spPr/>
        <p:txBody>
          <a:bodyPr/>
          <a:lstStyle/>
          <a:p>
            <a:r>
              <a:rPr lang="en-US" altLang="ja-JP" dirty="0"/>
              <a:t>ESD</a:t>
            </a:r>
            <a:r>
              <a:rPr lang="ja-JP" altLang="en-US" dirty="0"/>
              <a:t>推進指導者セミナー</a:t>
            </a:r>
            <a:endParaRPr lang="en-US" altLang="ja-JP" dirty="0"/>
          </a:p>
          <a:p>
            <a:r>
              <a:rPr lang="ja-JP" altLang="en-US" dirty="0"/>
              <a:t>「コロナ禍を超えたＥＳＤの推進」</a:t>
            </a:r>
            <a:endParaRPr lang="en-US" altLang="ja-JP" dirty="0"/>
          </a:p>
          <a:p>
            <a:r>
              <a:rPr lang="ja-JP" altLang="en-US" dirty="0"/>
              <a:t>第２部では、「学習指導要領を踏まえて</a:t>
            </a:r>
            <a:r>
              <a:rPr lang="en-US" altLang="ja-JP" dirty="0"/>
              <a:t>ESD</a:t>
            </a:r>
            <a:r>
              <a:rPr lang="ja-JP" altLang="en-US" dirty="0"/>
              <a:t>を推進する」というお話を致します。</a:t>
            </a:r>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kumimoji="1" lang="en-US" altLang="ja-JP" dirty="0"/>
          </a:p>
          <a:p>
            <a:endParaRPr lang="en-US" altLang="ja-JP" dirty="0"/>
          </a:p>
          <a:p>
            <a:pPr eaLnBrk="0" fontAlgn="base" hangingPunct="0"/>
            <a:r>
              <a:rPr lang="ja-JP" altLang="en-US"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a:t>
            </a:r>
            <a:r>
              <a:rPr lang="ja-JP"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「ＥＳＤ・ＳＤＧｓを推進する手島利夫の研究室」</a:t>
            </a:r>
            <a:endParaRPr lang="ja-JP" altLang="ja-JP"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eaLnBrk="0" fontAlgn="base" hangingPunct="0"/>
            <a:r>
              <a:rPr lang="ja-JP"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a:t>
            </a:r>
            <a:r>
              <a:rPr lang="ja-JP" altLang="en-US"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a:t>
            </a:r>
            <a:r>
              <a:rPr lang="ja-JP"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a:t>
            </a:r>
            <a:r>
              <a:rPr lang="en-US"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URL=https://www.esd-tejima.com/</a:t>
            </a:r>
            <a:endParaRPr lang="ja-JP" altLang="ja-JP"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eaLnBrk="0" fontAlgn="base" hangingPunct="0"/>
            <a:r>
              <a:rPr lang="en-US" altLang="ja-JP" kern="1200" dirty="0">
                <a:solidFill>
                  <a:srgbClr val="000000"/>
                </a:solidFill>
                <a:effectLst/>
                <a:latin typeface="ＭＳ 明朝" panose="02020609040205080304" pitchFamily="17" charset="-128"/>
                <a:ea typeface="ＭＳ Ｐゴシック" panose="020B0600070205080204" pitchFamily="50" charset="-128"/>
                <a:cs typeface="Times New Roman" panose="02020603050405020304" pitchFamily="18" charset="0"/>
              </a:rPr>
              <a:t>  </a:t>
            </a:r>
            <a:r>
              <a:rPr lang="ja-JP"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a:t>
            </a:r>
            <a:r>
              <a:rPr lang="ja-JP" altLang="en-US"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a:t>
            </a:r>
            <a:r>
              <a:rPr lang="ja-JP"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a:t>
            </a:r>
            <a:r>
              <a:rPr lang="en-US"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03-3633-1639</a:t>
            </a:r>
            <a:r>
              <a:rPr lang="ja-JP"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a:t>
            </a:r>
            <a:r>
              <a:rPr lang="en-US"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090-9399-0891</a:t>
            </a:r>
            <a:endParaRPr lang="ja-JP" altLang="ja-JP"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eaLnBrk="0" fontAlgn="base" hangingPunct="0"/>
            <a:r>
              <a:rPr lang="ja-JP"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a:t>
            </a:r>
            <a:r>
              <a:rPr lang="ja-JP" altLang="en-US"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a:t>
            </a:r>
            <a:r>
              <a:rPr lang="ja-JP"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Ｍａｉｌ＝</a:t>
            </a:r>
            <a:r>
              <a:rPr lang="en-US"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contact@esdtejima.com</a:t>
            </a:r>
            <a:endParaRPr lang="ja-JP" altLang="ja-JP"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a:t>
            </a:fld>
            <a:endParaRPr kumimoji="1" lang="ja-JP" altLang="en-US"/>
          </a:p>
        </p:txBody>
      </p:sp>
    </p:spTree>
    <p:extLst>
      <p:ext uri="{BB962C8B-B14F-4D97-AF65-F5344CB8AC3E}">
        <p14:creationId xmlns:p14="http://schemas.microsoft.com/office/powerpoint/2010/main" val="3366862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9738" y="1252538"/>
            <a:ext cx="6008687" cy="3381375"/>
          </a:xfrm>
        </p:spPr>
      </p:sp>
      <p:sp>
        <p:nvSpPr>
          <p:cNvPr id="3" name="ノート プレースホルダー 2"/>
          <p:cNvSpPr>
            <a:spLocks noGrp="1"/>
          </p:cNvSpPr>
          <p:nvPr>
            <p:ph type="body" idx="1"/>
          </p:nvPr>
        </p:nvSpPr>
        <p:spPr>
          <a:xfrm>
            <a:off x="3015030" y="3578834"/>
            <a:ext cx="5125669" cy="2712215"/>
          </a:xfrm>
        </p:spPr>
        <p:txBody>
          <a:bodyPr>
            <a:normAutofit/>
          </a:bodyPr>
          <a:lstStyle/>
          <a:p>
            <a:r>
              <a:rPr kumimoji="1" lang="ja-JP" altLang="en-US" sz="1400" dirty="0"/>
              <a:t>アジアにおける大学のランキングです。　★</a:t>
            </a:r>
            <a:endParaRPr kumimoji="1" lang="en-US" altLang="ja-JP" sz="1400" dirty="0"/>
          </a:p>
          <a:p>
            <a:endParaRPr lang="en-US" altLang="ja-JP" sz="1400" dirty="0"/>
          </a:p>
          <a:p>
            <a:r>
              <a:rPr kumimoji="1" lang="ja-JP" altLang="en-US" sz="1400" dirty="0"/>
              <a:t>２０１３，２０１４、２０１５年と東京大学が</a:t>
            </a:r>
            <a:endParaRPr kumimoji="1" lang="en-US" altLang="ja-JP" sz="1400" dirty="0"/>
          </a:p>
          <a:p>
            <a:r>
              <a:rPr lang="ja-JP" altLang="en-US" sz="1400" dirty="0"/>
              <a:t>アジアでナンバーワンでした。</a:t>
            </a:r>
            <a:endParaRPr lang="en-US" altLang="ja-JP" sz="1400" dirty="0"/>
          </a:p>
          <a:p>
            <a:endParaRPr lang="en-US" altLang="ja-JP" sz="1400" dirty="0"/>
          </a:p>
          <a:p>
            <a:r>
              <a:rPr lang="ja-JP" altLang="en-US" sz="1400" dirty="0"/>
              <a:t>でも、２０１６年に</a:t>
            </a:r>
            <a:r>
              <a:rPr lang="en-US" altLang="ja-JP" sz="1400" dirty="0"/>
              <a:t>7</a:t>
            </a:r>
            <a:r>
              <a:rPr lang="ja-JP" altLang="en-US" sz="1400" dirty="0"/>
              <a:t>位に転落しました。</a:t>
            </a:r>
            <a:endParaRPr lang="en-US" altLang="ja-JP" sz="1400" dirty="0"/>
          </a:p>
          <a:p>
            <a:endParaRPr lang="en-US" altLang="ja-JP" sz="1400" dirty="0"/>
          </a:p>
          <a:p>
            <a:r>
              <a:rPr lang="en-US" altLang="ja-JP" sz="1400" dirty="0"/>
              <a:t>1</a:t>
            </a:r>
            <a:r>
              <a:rPr lang="ja-JP" altLang="en-US" sz="1400" dirty="0"/>
              <a:t>位、</a:t>
            </a:r>
            <a:r>
              <a:rPr lang="en-US" altLang="ja-JP" sz="1400" dirty="0"/>
              <a:t>2</a:t>
            </a:r>
            <a:r>
              <a:rPr lang="ja-JP" altLang="en-US" sz="1400" dirty="0"/>
              <a:t>位はシンガポール。そして、中国、香港、中国、</a:t>
            </a:r>
            <a:endParaRPr lang="en-US" altLang="ja-JP" sz="1400" dirty="0"/>
          </a:p>
          <a:p>
            <a:r>
              <a:rPr lang="ja-JP" altLang="en-US" sz="1400" dirty="0"/>
              <a:t>香港・・・</a:t>
            </a:r>
            <a:endParaRPr lang="en-US" altLang="ja-JP" sz="1400" dirty="0"/>
          </a:p>
          <a:p>
            <a:endParaRPr lang="en-US" altLang="ja-JP" sz="1400" dirty="0"/>
          </a:p>
          <a:p>
            <a:r>
              <a:rPr lang="ja-JP" altLang="en-US" sz="1400" dirty="0"/>
              <a:t>２０１６年という年が大事です。覚えておいてください。★</a:t>
            </a:r>
            <a:endParaRPr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12</a:t>
            </a:fld>
            <a:endParaRPr kumimoji="1" lang="ja-JP" altLang="en-US"/>
          </a:p>
        </p:txBody>
      </p:sp>
    </p:spTree>
    <p:extLst>
      <p:ext uri="{BB962C8B-B14F-4D97-AF65-F5344CB8AC3E}">
        <p14:creationId xmlns:p14="http://schemas.microsoft.com/office/powerpoint/2010/main" val="2483899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17775" y="566738"/>
            <a:ext cx="5029200" cy="2830512"/>
          </a:xfrm>
        </p:spPr>
      </p:sp>
      <p:sp>
        <p:nvSpPr>
          <p:cNvPr id="3" name="ノート プレースホルダー 2"/>
          <p:cNvSpPr>
            <a:spLocks noGrp="1"/>
          </p:cNvSpPr>
          <p:nvPr>
            <p:ph type="body" idx="1"/>
          </p:nvPr>
        </p:nvSpPr>
        <p:spPr>
          <a:xfrm>
            <a:off x="2539275" y="3609210"/>
            <a:ext cx="5698470" cy="3124965"/>
          </a:xfrm>
        </p:spPr>
        <p:txBody>
          <a:bodyPr>
            <a:normAutofit/>
          </a:bodyPr>
          <a:lstStyle/>
          <a:p>
            <a:r>
              <a:rPr kumimoji="1" lang="ja-JP" altLang="en-US" sz="1400" dirty="0"/>
              <a:t>世界的に見ても、２０１４年に２０位だった東京大学が、　★</a:t>
            </a:r>
            <a:endParaRPr kumimoji="1" lang="en-US" altLang="ja-JP" sz="1400" dirty="0"/>
          </a:p>
          <a:p>
            <a:endParaRPr lang="en-US" altLang="ja-JP" sz="1400" dirty="0"/>
          </a:p>
          <a:p>
            <a:r>
              <a:rPr kumimoji="1" lang="ja-JP" altLang="en-US" sz="1400" dirty="0"/>
              <a:t>２０１６年には、３９位まで急落しました。</a:t>
            </a:r>
            <a:endParaRPr kumimoji="1" lang="en-US" altLang="ja-JP" sz="1400" dirty="0"/>
          </a:p>
          <a:p>
            <a:endParaRPr lang="en-US" altLang="ja-JP" sz="1400" dirty="0"/>
          </a:p>
          <a:p>
            <a:r>
              <a:rPr kumimoji="1" lang="ja-JP" altLang="en-US" sz="1400" dirty="0"/>
              <a:t>この</a:t>
            </a:r>
            <a:r>
              <a:rPr kumimoji="1" lang="en-US" altLang="ja-JP" sz="1400" dirty="0"/>
              <a:t>2</a:t>
            </a:r>
            <a:r>
              <a:rPr kumimoji="1" lang="ja-JP" altLang="en-US" sz="1400" dirty="0"/>
              <a:t>年間で、東京大学の</a:t>
            </a:r>
            <a:r>
              <a:rPr kumimoji="1" lang="ja-JP" altLang="en-US" sz="1400" b="1" dirty="0"/>
              <a:t>教育が</a:t>
            </a:r>
            <a:r>
              <a:rPr kumimoji="1" lang="ja-JP" altLang="en-US" sz="1400" dirty="0"/>
              <a:t>急に悪くなったのでしょうか。</a:t>
            </a:r>
            <a:endParaRPr kumimoji="1" lang="en-US" altLang="ja-JP" sz="1400" dirty="0"/>
          </a:p>
          <a:p>
            <a:endParaRPr lang="en-US" altLang="ja-JP" sz="1400" dirty="0"/>
          </a:p>
          <a:p>
            <a:r>
              <a:rPr kumimoji="1" lang="ja-JP" altLang="en-US" sz="1400" dirty="0"/>
              <a:t>そして、東京大学の</a:t>
            </a:r>
            <a:r>
              <a:rPr kumimoji="1" lang="ja-JP" altLang="en-US" sz="1400" b="1" dirty="0"/>
              <a:t>学生さんの頭が</a:t>
            </a:r>
            <a:r>
              <a:rPr kumimoji="1" lang="ja-JP" altLang="en-US" sz="1400" dirty="0"/>
              <a:t>、急に悪くなったのでしょうか。そんな、わけではありませんね。</a:t>
            </a:r>
            <a:endParaRPr kumimoji="1" lang="en-US" altLang="ja-JP" sz="1400" dirty="0"/>
          </a:p>
          <a:p>
            <a:endParaRPr lang="en-US" altLang="ja-JP" sz="1400" dirty="0"/>
          </a:p>
          <a:p>
            <a:r>
              <a:rPr kumimoji="1" lang="ja-JP" altLang="en-US" sz="1400" dirty="0"/>
              <a:t>でも、アジアから見ても、世界から見ても、日本の大学教育の、質の評価が</a:t>
            </a:r>
            <a:endParaRPr kumimoji="1" lang="en-US" altLang="ja-JP" sz="1400" dirty="0"/>
          </a:p>
          <a:p>
            <a:endParaRPr lang="en-US" altLang="ja-JP" sz="1400" dirty="0"/>
          </a:p>
          <a:p>
            <a:r>
              <a:rPr kumimoji="1" lang="ja-JP" altLang="en-US" sz="1400" dirty="0"/>
              <a:t>この頃に、大きく落ちているっていうことです。★</a:t>
            </a:r>
          </a:p>
        </p:txBody>
      </p:sp>
      <p:sp>
        <p:nvSpPr>
          <p:cNvPr id="4" name="スライド番号プレースホルダー 3"/>
          <p:cNvSpPr>
            <a:spLocks noGrp="1"/>
          </p:cNvSpPr>
          <p:nvPr>
            <p:ph type="sldNum" sz="quarter" idx="5"/>
          </p:nvPr>
        </p:nvSpPr>
        <p:spPr/>
        <p:txBody>
          <a:bodyPr/>
          <a:lstStyle/>
          <a:p>
            <a:pPr>
              <a:defRPr/>
            </a:pPr>
            <a:fld id="{F42C9774-F73D-47C3-854C-53E6EE24F16D}" type="slidenum">
              <a:rPr lang="ja-JP" altLang="en-US" smtClean="0"/>
              <a:pPr>
                <a:defRPr/>
              </a:pPr>
              <a:t>13</a:t>
            </a:fld>
            <a:endParaRPr lang="ja-JP" altLang="en-US"/>
          </a:p>
        </p:txBody>
      </p:sp>
    </p:spTree>
    <p:extLst>
      <p:ext uri="{BB962C8B-B14F-4D97-AF65-F5344CB8AC3E}">
        <p14:creationId xmlns:p14="http://schemas.microsoft.com/office/powerpoint/2010/main" val="224520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9738" y="1252538"/>
            <a:ext cx="6008687" cy="3381375"/>
          </a:xfrm>
        </p:spPr>
      </p:sp>
      <p:sp>
        <p:nvSpPr>
          <p:cNvPr id="3" name="ノート プレースホルダー 2"/>
          <p:cNvSpPr>
            <a:spLocks noGrp="1"/>
          </p:cNvSpPr>
          <p:nvPr>
            <p:ph type="body" idx="1"/>
          </p:nvPr>
        </p:nvSpPr>
        <p:spPr>
          <a:xfrm>
            <a:off x="2695876" y="3521692"/>
            <a:ext cx="5552774" cy="2712215"/>
          </a:xfrm>
        </p:spPr>
        <p:txBody>
          <a:bodyPr>
            <a:normAutofit fontScale="92500" lnSpcReduction="20000"/>
          </a:bodyPr>
          <a:lstStyle/>
          <a:p>
            <a:r>
              <a:rPr kumimoji="1" lang="ja-JP" altLang="en-US" sz="1400" dirty="0"/>
              <a:t>それは、この頃の</a:t>
            </a:r>
            <a:r>
              <a:rPr kumimoji="1" lang="ja-JP" altLang="en-US" sz="1400" b="1" dirty="0"/>
              <a:t>労働生産性の評価にも影響を与えています。</a:t>
            </a:r>
            <a:endParaRPr kumimoji="1" lang="en-US" altLang="ja-JP" sz="1400" b="1" dirty="0"/>
          </a:p>
          <a:p>
            <a:endParaRPr lang="en-US" altLang="ja-JP" sz="1400" dirty="0"/>
          </a:p>
          <a:p>
            <a:r>
              <a:rPr kumimoji="1" lang="ja-JP" altLang="en-US" sz="1400" dirty="0"/>
              <a:t>これは２０１４年の資料を</a:t>
            </a:r>
            <a:r>
              <a:rPr lang="ja-JP" altLang="en-US" sz="1400" dirty="0"/>
              <a:t>２０１５</a:t>
            </a:r>
            <a:r>
              <a:rPr kumimoji="1" lang="ja-JP" altLang="en-US" sz="1400" dirty="0"/>
              <a:t>年にまとめたものですが、</a:t>
            </a:r>
            <a:endParaRPr kumimoji="1" lang="en-US" altLang="ja-JP" sz="1400" dirty="0"/>
          </a:p>
          <a:p>
            <a:endParaRPr lang="en-US" altLang="ja-JP" sz="1400" dirty="0"/>
          </a:p>
          <a:p>
            <a:r>
              <a:rPr lang="ja-JP" altLang="en-US" sz="1400" dirty="0"/>
              <a:t>日本はＯＥＣＤの加盟３４か国中、２１位です。★</a:t>
            </a:r>
            <a:endParaRPr lang="en-US" altLang="ja-JP" sz="1400" dirty="0"/>
          </a:p>
          <a:p>
            <a:endParaRPr kumimoji="1" lang="en-US" altLang="ja-JP" sz="1400" dirty="0"/>
          </a:p>
          <a:p>
            <a:r>
              <a:rPr kumimoji="1" lang="ja-JP" altLang="en-US" sz="1400" dirty="0"/>
              <a:t>ルクセンブルグのと比べると、半分くらいですか。低いですね。</a:t>
            </a:r>
            <a:endParaRPr kumimoji="1" lang="en-US" altLang="ja-JP" sz="1400" dirty="0"/>
          </a:p>
          <a:p>
            <a:endParaRPr lang="en-US" altLang="ja-JP" sz="1400" dirty="0"/>
          </a:p>
          <a:p>
            <a:r>
              <a:rPr lang="ja-JP" altLang="en-US" sz="1400" dirty="0"/>
              <a:t>生産性が低いのに</a:t>
            </a:r>
            <a:r>
              <a:rPr kumimoji="1" lang="ja-JP" altLang="en-US" sz="1400" dirty="0"/>
              <a:t>、日本人の給料を上げるわけにもいきませんね。</a:t>
            </a:r>
            <a:endParaRPr kumimoji="1" lang="en-US" altLang="ja-JP" sz="1400" dirty="0"/>
          </a:p>
          <a:p>
            <a:pPr algn="r"/>
            <a:endParaRPr lang="en-US" altLang="ja-JP" sz="1400" dirty="0"/>
          </a:p>
          <a:p>
            <a:r>
              <a:rPr kumimoji="1" lang="ja-JP" altLang="en-US" sz="1400" b="1" dirty="0"/>
              <a:t>生産性がが落ちていくと</a:t>
            </a:r>
            <a:r>
              <a:rPr kumimoji="1" lang="ja-JP" altLang="en-US" sz="1400" dirty="0"/>
              <a:t>、</a:t>
            </a:r>
            <a:r>
              <a:rPr kumimoji="1" lang="ja-JP" altLang="en-US" sz="1400" b="1" dirty="0"/>
              <a:t>国が貧困化する</a:t>
            </a:r>
            <a:r>
              <a:rPr kumimoji="1" lang="ja-JP" altLang="en-US" sz="1400" dirty="0"/>
              <a:t>というわけです。</a:t>
            </a:r>
            <a:r>
              <a:rPr lang="ja-JP" altLang="en-US" sz="1400" dirty="0"/>
              <a:t>★　　　</a:t>
            </a:r>
            <a:endParaRPr lang="en-US" altLang="ja-JP" sz="1400" dirty="0"/>
          </a:p>
          <a:p>
            <a:endParaRPr lang="en-US" altLang="ja-JP" sz="1400" dirty="0"/>
          </a:p>
          <a:p>
            <a:r>
              <a:rPr lang="ja-JP" altLang="en-US" sz="1400" dirty="0"/>
              <a:t>日本で貧困家庭数が増えているのは、教育やその結果としての労働力の質と</a:t>
            </a:r>
            <a:endParaRPr lang="en-US" altLang="ja-JP" sz="1400" dirty="0"/>
          </a:p>
          <a:p>
            <a:r>
              <a:rPr lang="ja-JP" altLang="en-US" sz="1400" dirty="0"/>
              <a:t>大きな関係があるのです。　　　　　　　　　　　　　　　　　　　　　　</a:t>
            </a:r>
            <a:endParaRPr kumimoji="1" lang="en-US" altLang="ja-JP"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14</a:t>
            </a:fld>
            <a:endParaRPr kumimoji="1" lang="ja-JP" altLang="en-US"/>
          </a:p>
        </p:txBody>
      </p:sp>
    </p:spTree>
    <p:extLst>
      <p:ext uri="{BB962C8B-B14F-4D97-AF65-F5344CB8AC3E}">
        <p14:creationId xmlns:p14="http://schemas.microsoft.com/office/powerpoint/2010/main" val="1886679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9738" y="1252538"/>
            <a:ext cx="6008687" cy="3381375"/>
          </a:xfrm>
        </p:spPr>
      </p:sp>
      <p:sp>
        <p:nvSpPr>
          <p:cNvPr id="3" name="ノート プレースホルダー 2"/>
          <p:cNvSpPr>
            <a:spLocks noGrp="1"/>
          </p:cNvSpPr>
          <p:nvPr>
            <p:ph type="body" idx="1"/>
          </p:nvPr>
        </p:nvSpPr>
        <p:spPr>
          <a:xfrm>
            <a:off x="2279517" y="3298030"/>
            <a:ext cx="6629533" cy="3590133"/>
          </a:xfrm>
        </p:spPr>
        <p:txBody>
          <a:bodyPr>
            <a:normAutofit/>
          </a:bodyPr>
          <a:lstStyle/>
          <a:p>
            <a:r>
              <a:rPr kumimoji="1" lang="ja-JP" altLang="en-US" sz="1400" dirty="0"/>
              <a:t>実は、日本は、第二次世界大戦で負けて、全てを失ったところから</a:t>
            </a:r>
            <a:endParaRPr kumimoji="1" lang="en-US" altLang="ja-JP" sz="1400" dirty="0"/>
          </a:p>
          <a:p>
            <a:endParaRPr lang="en-US" altLang="ja-JP" sz="1400" dirty="0"/>
          </a:p>
          <a:p>
            <a:r>
              <a:rPr kumimoji="1" lang="ja-JP" altLang="en-US" sz="1400" dirty="0"/>
              <a:t>猛烈に頑張り、ソニーや東芝などの電化製品や、トヨタや日産などの</a:t>
            </a:r>
            <a:endParaRPr kumimoji="1" lang="en-US" altLang="ja-JP" sz="1400" dirty="0"/>
          </a:p>
          <a:p>
            <a:endParaRPr lang="en-US" altLang="ja-JP" sz="1400" dirty="0"/>
          </a:p>
          <a:p>
            <a:r>
              <a:rPr kumimoji="1" lang="ja-JP" altLang="en-US" sz="1400" dirty="0"/>
              <a:t>自動車産業など、優れたモノづくりでがんばり、昭和の終わりころには　★</a:t>
            </a:r>
            <a:endParaRPr kumimoji="1" lang="en-US" altLang="ja-JP" sz="1400" dirty="0"/>
          </a:p>
          <a:p>
            <a:endParaRPr lang="en-US" altLang="ja-JP" sz="1400" dirty="0"/>
          </a:p>
          <a:p>
            <a:r>
              <a:rPr kumimoji="1" lang="ja-JP" altLang="en-US" sz="1400" dirty="0"/>
              <a:t>国際競争力が世界１位になっていました。１９９２年（平成４年）</a:t>
            </a:r>
            <a:endParaRPr kumimoji="1" lang="en-US" altLang="ja-JP" sz="1400" dirty="0"/>
          </a:p>
          <a:p>
            <a:endParaRPr lang="en-US" altLang="ja-JP" sz="1400" dirty="0"/>
          </a:p>
          <a:p>
            <a:r>
              <a:rPr lang="ja-JP" altLang="en-US" sz="1400" dirty="0"/>
              <a:t>ま</a:t>
            </a:r>
            <a:r>
              <a:rPr kumimoji="1" lang="ja-JP" altLang="en-US" sz="1400" dirty="0"/>
              <a:t>では世界１位をキープしていました。</a:t>
            </a:r>
            <a:endParaRPr kumimoji="1" lang="en-US" altLang="ja-JP" sz="1400" dirty="0"/>
          </a:p>
          <a:p>
            <a:endParaRPr lang="en-US" altLang="ja-JP" sz="1400" dirty="0"/>
          </a:p>
          <a:p>
            <a:r>
              <a:rPr kumimoji="1" lang="ja-JP" altLang="en-US" sz="1400" dirty="0"/>
              <a:t>それが、２０１５年には２７位にまで転落しています。</a:t>
            </a:r>
            <a:endParaRPr kumimoji="1" lang="en-US" altLang="ja-JP" sz="1400" dirty="0"/>
          </a:p>
          <a:p>
            <a:endParaRPr lang="en-US" altLang="ja-JP" sz="1400" dirty="0"/>
          </a:p>
          <a:p>
            <a:r>
              <a:rPr kumimoji="1" lang="ja-JP" altLang="en-US" sz="1400" dirty="0"/>
              <a:t>大学の評価も急落し、労働生産性も低く、国際競争力も急落しているのです。</a:t>
            </a:r>
            <a:endParaRPr kumimoji="1" lang="en-US" altLang="ja-JP" sz="1400" dirty="0"/>
          </a:p>
          <a:p>
            <a:endParaRPr lang="en-US" altLang="ja-JP" sz="1400" dirty="0"/>
          </a:p>
          <a:p>
            <a:r>
              <a:rPr kumimoji="1" lang="ja-JP" altLang="en-US" sz="1400" dirty="0"/>
              <a:t>何が原因なのでしょうか。（矢印が出たら、）★</a:t>
            </a:r>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15</a:t>
            </a:fld>
            <a:endParaRPr kumimoji="1" lang="ja-JP" altLang="en-US"/>
          </a:p>
        </p:txBody>
      </p:sp>
    </p:spTree>
    <p:extLst>
      <p:ext uri="{BB962C8B-B14F-4D97-AF65-F5344CB8AC3E}">
        <p14:creationId xmlns:p14="http://schemas.microsoft.com/office/powerpoint/2010/main" val="2151234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68638" y="455613"/>
            <a:ext cx="4133850" cy="2325687"/>
          </a:xfrm>
        </p:spPr>
      </p:sp>
      <p:sp>
        <p:nvSpPr>
          <p:cNvPr id="3" name="ノート プレースホルダー 2"/>
          <p:cNvSpPr>
            <a:spLocks noGrp="1"/>
          </p:cNvSpPr>
          <p:nvPr>
            <p:ph type="body" idx="1"/>
          </p:nvPr>
        </p:nvSpPr>
        <p:spPr>
          <a:xfrm>
            <a:off x="1407882" y="2968890"/>
            <a:ext cx="7863118" cy="3573670"/>
          </a:xfrm>
        </p:spPr>
        <p:txBody>
          <a:bodyPr>
            <a:normAutofit/>
          </a:bodyPr>
          <a:lstStyle/>
          <a:p>
            <a:r>
              <a:rPr kumimoji="1" lang="ja-JP" altLang="en-US" sz="1400" dirty="0"/>
              <a:t>実は、、アジアでは２０００年頃を境に、教育の改革が進められていました。</a:t>
            </a:r>
            <a:endParaRPr kumimoji="1" lang="en-US" altLang="ja-JP" sz="1400" dirty="0"/>
          </a:p>
          <a:p>
            <a:endParaRPr lang="en-US" altLang="ja-JP" sz="1400" dirty="0"/>
          </a:p>
          <a:p>
            <a:r>
              <a:rPr lang="ja-JP" altLang="en-US" sz="1400" dirty="0"/>
              <a:t>木村大輔氏によりますと</a:t>
            </a:r>
            <a:r>
              <a:rPr kumimoji="1" lang="ja-JP" altLang="en-US" sz="1400" dirty="0"/>
              <a:t>シンガポールでは　★１９９７年に、知識・理解の学力から、</a:t>
            </a:r>
            <a:endParaRPr kumimoji="1" lang="en-US" altLang="ja-JP" sz="1400" dirty="0"/>
          </a:p>
          <a:p>
            <a:r>
              <a:rPr kumimoji="1" lang="ja-JP" altLang="en-US" sz="1400" dirty="0"/>
              <a:t>資質・能力を育むコンピテンシーベースの教育に切り替えられたそうです。</a:t>
            </a:r>
            <a:endParaRPr kumimoji="1" lang="en-US" altLang="ja-JP" sz="1400" dirty="0"/>
          </a:p>
          <a:p>
            <a:endParaRPr lang="en-US" altLang="ja-JP" sz="1400" dirty="0"/>
          </a:p>
          <a:p>
            <a:r>
              <a:rPr kumimoji="1" lang="ja-JP" altLang="en-US" sz="1400" dirty="0"/>
              <a:t>☆　香港でも、２０００年に、☆旧来の教育から　☆新たな時代の　☆　社会に必要な</a:t>
            </a:r>
            <a:r>
              <a:rPr lang="ja-JP" altLang="en-US" sz="1400" u="sng" dirty="0"/>
              <a:t>人々の質</a:t>
            </a:r>
            <a:r>
              <a:rPr lang="ja-JP" altLang="en-US" sz="1400" dirty="0"/>
              <a:t>の向上に</a:t>
            </a:r>
            <a:r>
              <a:rPr kumimoji="1" lang="ja-JP" altLang="en-US" sz="1400" dirty="0"/>
              <a:t>向けて、教育の質が転換されたそうです。</a:t>
            </a:r>
            <a:endParaRPr kumimoji="1" lang="en-US" altLang="ja-JP" sz="1400" dirty="0"/>
          </a:p>
          <a:p>
            <a:endParaRPr lang="en-US" altLang="ja-JP" sz="1400" dirty="0"/>
          </a:p>
          <a:p>
            <a:r>
              <a:rPr kumimoji="1" lang="ja-JP" altLang="en-US" sz="1400" dirty="0"/>
              <a:t>しかし、その、</a:t>
            </a:r>
            <a:r>
              <a:rPr kumimoji="1" lang="ja-JP" altLang="en-US" sz="1400" b="1" dirty="0"/>
              <a:t>切り替えの成果</a:t>
            </a:r>
            <a:r>
              <a:rPr kumimoji="1" lang="ja-JP" altLang="en-US" sz="1400" dirty="0"/>
              <a:t>が出て、優れた子どもが育つのには時間がかかります。</a:t>
            </a:r>
            <a:endParaRPr kumimoji="1" lang="en-US" altLang="ja-JP" sz="1400" dirty="0"/>
          </a:p>
          <a:p>
            <a:r>
              <a:rPr kumimoji="1" lang="ja-JP" altLang="en-US" sz="1400" dirty="0"/>
              <a:t>一体、子どもの教育に成果が出るのに何年かかるのでしょう。</a:t>
            </a:r>
            <a:endParaRPr kumimoji="1" lang="en-US" altLang="ja-JP" sz="1400" dirty="0"/>
          </a:p>
          <a:p>
            <a:endParaRPr lang="en-US" altLang="ja-JP" sz="1400" dirty="0"/>
          </a:p>
          <a:p>
            <a:r>
              <a:rPr kumimoji="1" lang="ja-JP" altLang="en-US" sz="1400" dirty="0"/>
              <a:t>小学校６年間＋中学校３年間＋高等学校３年間＋大学４年間＝１６年ほどかかります。２０００年に教育を変えたとしたら、その成果がはっきりと出るのは、２０１６年頃になるのです。</a:t>
            </a:r>
            <a:endParaRPr kumimoji="1" lang="en-US" altLang="ja-JP" sz="1400" dirty="0"/>
          </a:p>
          <a:p>
            <a:endParaRPr lang="en-US" altLang="ja-JP" sz="1400" dirty="0"/>
          </a:p>
          <a:p>
            <a:r>
              <a:rPr lang="ja-JP" altLang="en-US" sz="1400" dirty="0"/>
              <a:t>では、日本はその間、何も手を打たなかったのでしょうか。そんなことないんですよ。</a:t>
            </a:r>
            <a:endParaRPr lang="en-US" altLang="ja-JP" sz="1400" dirty="0"/>
          </a:p>
          <a:p>
            <a:r>
              <a:rPr lang="ja-JP" altLang="en-US" sz="1400" dirty="0"/>
              <a:t>実は、日本も同じころに</a:t>
            </a:r>
            <a:r>
              <a:rPr lang="ja-JP" altLang="en-US" sz="1400" b="1" dirty="0"/>
              <a:t>教育施策の大転換を実施して</a:t>
            </a:r>
            <a:r>
              <a:rPr lang="ja-JP" altLang="en-US" sz="1400" dirty="0"/>
              <a:t>いるのです。それがこれです。（次へ）★</a:t>
            </a:r>
            <a:endParaRPr lang="en-US" altLang="ja-JP" sz="1400" dirty="0"/>
          </a:p>
          <a:p>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16</a:t>
            </a:fld>
            <a:endParaRPr kumimoji="1" lang="ja-JP" altLang="en-US"/>
          </a:p>
        </p:txBody>
      </p:sp>
    </p:spTree>
    <p:extLst>
      <p:ext uri="{BB962C8B-B14F-4D97-AF65-F5344CB8AC3E}">
        <p14:creationId xmlns:p14="http://schemas.microsoft.com/office/powerpoint/2010/main" val="3714795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01663" y="112713"/>
            <a:ext cx="3225800" cy="1816100"/>
          </a:xfrm>
        </p:spPr>
      </p:sp>
      <p:sp>
        <p:nvSpPr>
          <p:cNvPr id="3" name="ノート プレースホルダー 2"/>
          <p:cNvSpPr>
            <a:spLocks noGrp="1"/>
          </p:cNvSpPr>
          <p:nvPr>
            <p:ph type="body" idx="1"/>
          </p:nvPr>
        </p:nvSpPr>
        <p:spPr>
          <a:xfrm>
            <a:off x="105523" y="2111696"/>
            <a:ext cx="9912458" cy="4717729"/>
          </a:xfrm>
        </p:spPr>
        <p:txBody>
          <a:bodyPr>
            <a:normAutofit/>
          </a:bodyPr>
          <a:lstStyle/>
          <a:p>
            <a:r>
              <a:rPr kumimoji="1" lang="ja-JP" altLang="en-US" sz="1400" dirty="0"/>
              <a:t>１９９８年に公示し、２００２年（平成１０年度）から実施された学習指導要領です。★</a:t>
            </a:r>
            <a:r>
              <a:rPr kumimoji="1" lang="ja-JP" altLang="en-US" sz="1400" b="1" dirty="0"/>
              <a:t>「ゆとりの中で生きる力を育む」</a:t>
            </a:r>
            <a:r>
              <a:rPr kumimoji="1" lang="ja-JP" altLang="en-US" sz="1400" dirty="0"/>
              <a:t>というスローガンは聞いたこともあるでしょう？</a:t>
            </a:r>
            <a:endParaRPr lang="en-US" altLang="ja-JP" sz="1400" dirty="0"/>
          </a:p>
          <a:p>
            <a:r>
              <a:rPr kumimoji="1" lang="ja-JP" altLang="en-US" sz="1400" dirty="0"/>
              <a:t>「自ら学び、自ら考える力の育成」をめざし、「総合的な学習の時間」も始まりました。</a:t>
            </a:r>
            <a:endParaRPr kumimoji="1" lang="en-US" altLang="ja-JP" sz="1400" dirty="0"/>
          </a:p>
          <a:p>
            <a:r>
              <a:rPr kumimoji="1" lang="ja-JP" altLang="en-US" sz="1400" dirty="0"/>
              <a:t>先生方は、新しい時代の教育に向けて、熱心に研究や実践を始めました。「総合的な学習」の研究は全国的に盛んでした。</a:t>
            </a:r>
            <a:endParaRPr kumimoji="1" lang="en-US" altLang="ja-JP" sz="1400" dirty="0"/>
          </a:p>
          <a:p>
            <a:endParaRPr lang="en-US" altLang="ja-JP" sz="1000" dirty="0"/>
          </a:p>
          <a:p>
            <a:r>
              <a:rPr kumimoji="1" lang="ja-JP" altLang="en-US" sz="1400" dirty="0"/>
              <a:t>しかし、その成果が出る前に、日本の教育改革は、昭和までの学力観によって、学力低下だ！★と、徹底的に批判され、つぶされたのです。</a:t>
            </a:r>
            <a:r>
              <a:rPr lang="ja-JP" altLang="en-US" sz="1400" dirty="0"/>
              <a:t>２００３年に第１回のＯＥＣＤ学力調査があり、まあまあの成績でした。しかし、２００６年に第２回が行われた時、日本の学力が見かけ上で、低下したのです。実は、学力調査への参加国数が一気に増え、学力そのものは下がっていないにも関わらず、順位が見かけ上で下がったことがきっかけになりました。</a:t>
            </a:r>
            <a:endParaRPr lang="en-US" altLang="ja-JP" sz="1400" dirty="0"/>
          </a:p>
          <a:p>
            <a:endParaRPr lang="en-US" altLang="ja-JP" sz="1000" dirty="0"/>
          </a:p>
          <a:p>
            <a:r>
              <a:rPr lang="ja-JP" altLang="en-US" sz="1400" dirty="0"/>
              <a:t>「学力が低下していいのか！」と、マスコミから「ゆとり批判」の嵐が巻き起こり、★この図のピンクの時代の、時代遅れの教育観に戻そうという流れになってしまいました。昭和の時代に学力・学歴で成功した人たちが当時のリーダーでした。学歴で苦労をさせられてきた人たちも、こぞって同調しました。</a:t>
            </a:r>
            <a:endParaRPr lang="en-US" altLang="ja-JP" sz="1400" dirty="0"/>
          </a:p>
          <a:p>
            <a:endParaRPr lang="en-US" altLang="ja-JP" sz="1000" dirty="0"/>
          </a:p>
          <a:p>
            <a:r>
              <a:rPr lang="ja-JP" altLang="en-US" sz="1400" dirty="0"/>
              <a:t>国内でも全国学力学習状況調査が実施され、その成果が県別順位や市区町村ごとの順位として発表され、それを巡って、</a:t>
            </a:r>
            <a:endParaRPr lang="en-US" altLang="ja-JP" sz="1400" dirty="0"/>
          </a:p>
          <a:p>
            <a:r>
              <a:rPr lang="ja-JP" altLang="en-US" sz="1400" dirty="0"/>
              <a:t>各地の議員さん方が、</a:t>
            </a:r>
            <a:r>
              <a:rPr lang="ja-JP" altLang="en-US" sz="1400" b="1" dirty="0"/>
              <a:t>「学力向上策」を質問し</a:t>
            </a:r>
            <a:r>
              <a:rPr lang="ja-JP" altLang="en-US" sz="1400" dirty="0"/>
              <a:t>、教育委員会は浮足立ち、「ベーシックドリル」などを使って</a:t>
            </a:r>
            <a:r>
              <a:rPr lang="ja-JP" altLang="en-US" sz="1400" b="1" dirty="0"/>
              <a:t>古い時代の学力 </a:t>
            </a:r>
            <a:r>
              <a:rPr lang="ja-JP" altLang="en-US" sz="1400" dirty="0"/>
              <a:t>を向上させるために、血眼になりました。</a:t>
            </a:r>
            <a:endParaRPr lang="en-US" altLang="ja-JP" sz="1400" dirty="0"/>
          </a:p>
          <a:p>
            <a:r>
              <a:rPr lang="ja-JP" altLang="en-US" sz="1400" dirty="0"/>
              <a:t>文部科学省も、「ゆとり」を引っ込め、授業時間数を増やし続けています。☆</a:t>
            </a:r>
            <a:r>
              <a:rPr lang="en-US" altLang="ja-JP" sz="1400" dirty="0"/>
              <a:t>2016</a:t>
            </a:r>
            <a:r>
              <a:rPr lang="ja-JP" altLang="en-US" sz="1400" dirty="0"/>
              <a:t>年という年を思い出しましょう。</a:t>
            </a:r>
            <a:endParaRPr lang="en-US" altLang="ja-JP" sz="1400" dirty="0"/>
          </a:p>
          <a:p>
            <a:r>
              <a:rPr kumimoji="1" lang="ja-JP" altLang="en-US" sz="1400" dirty="0"/>
              <a:t>そのようにして</a:t>
            </a:r>
            <a:r>
              <a:rPr lang="ja-JP" altLang="en-US" sz="1400" dirty="0"/>
              <a:t>時は流れ、日本もアジア諸国の子どもたちも、６＋３＋３＋４＝１６　の２０１６年になった時に、結果が見えてきました。</a:t>
            </a:r>
            <a:r>
              <a:rPr kumimoji="1" lang="ja-JP" altLang="en-US" sz="1400" dirty="0"/>
              <a:t>古い時代の学力では勝負になりません。</a:t>
            </a:r>
            <a:r>
              <a:rPr lang="ja-JP" altLang="en-US" sz="1400" dirty="0"/>
              <a:t>大学ランキングが一気に下がり、労働生産性が下がり、日本の国際競争力が一気に低下しているのです。貧困だって広がっています。</a:t>
            </a:r>
            <a:r>
              <a:rPr lang="ja-JP" altLang="en-US" sz="1400" b="1" dirty="0"/>
              <a:t>それでも、</a:t>
            </a:r>
            <a:r>
              <a:rPr lang="ja-JP" altLang="en-US" sz="1400" dirty="0"/>
              <a:t>大学入試は</a:t>
            </a:r>
            <a:r>
              <a:rPr lang="ja-JP" altLang="en-US" sz="1400" b="1" dirty="0">
                <a:latin typeface="ＭＳ ゴシック" panose="020B0609070205080204" pitchFamily="49" charset="-128"/>
                <a:ea typeface="ＭＳ ゴシック" panose="020B0609070205080204" pitchFamily="49" charset="-128"/>
              </a:rPr>
              <a:t>採点の公平性のために</a:t>
            </a:r>
            <a:r>
              <a:rPr lang="ja-JP" altLang="en-US" sz="1400" dirty="0"/>
              <a:t>知識・理解で評価しようとしています。この流れのままにしていて、日本に明るい未来が訪れるのでしょうか。　★</a:t>
            </a:r>
            <a:endParaRPr kumimoji="1" lang="en-US" altLang="ja-JP" sz="1400" dirty="0"/>
          </a:p>
          <a:p>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17</a:t>
            </a:fld>
            <a:endParaRPr kumimoji="1" lang="ja-JP" altLang="en-US"/>
          </a:p>
        </p:txBody>
      </p:sp>
      <p:sp>
        <p:nvSpPr>
          <p:cNvPr id="5" name="テキスト ボックス 4">
            <a:extLst>
              <a:ext uri="{FF2B5EF4-FFF2-40B4-BE49-F238E27FC236}">
                <a16:creationId xmlns:a16="http://schemas.microsoft.com/office/drawing/2014/main" id="{58F7B7F4-CD2B-40F6-A5DD-4E19619333D9}"/>
              </a:ext>
            </a:extLst>
          </p:cNvPr>
          <p:cNvSpPr txBox="1"/>
          <p:nvPr/>
        </p:nvSpPr>
        <p:spPr>
          <a:xfrm>
            <a:off x="4086972" y="262047"/>
            <a:ext cx="5550010" cy="1815882"/>
          </a:xfrm>
          <a:prstGeom prst="rect">
            <a:avLst/>
          </a:prstGeom>
          <a:noFill/>
        </p:spPr>
        <p:txBody>
          <a:bodyPr wrap="square" rtlCol="0">
            <a:spAutoFit/>
          </a:bodyPr>
          <a:lstStyle/>
          <a:p>
            <a:r>
              <a:rPr kumimoji="1" lang="ja-JP" altLang="en-US" sz="1400" dirty="0"/>
              <a:t>もう一度この図を思い出しましょう。★昭和の時代までは物づくり。工業の時代だったんです。★その後、ＩＴ革命が起こり、超グローバル社会が始まったのです。そこには、農業の時代からから工業の時代に変わるくらい大きな社会の変化があるのです。★</a:t>
            </a:r>
            <a:endParaRPr kumimoji="1" lang="en-US" altLang="ja-JP" sz="1400" dirty="0"/>
          </a:p>
          <a:p>
            <a:endParaRPr kumimoji="1" lang="en-US" altLang="ja-JP" sz="1400" dirty="0"/>
          </a:p>
          <a:p>
            <a:r>
              <a:rPr kumimoji="1" lang="ja-JP" altLang="en-US" sz="1400" dirty="0"/>
              <a:t>昭和の工業化の時代になって、江戸時代の身分制度や儒教の教育を</a:t>
            </a:r>
            <a:endParaRPr kumimoji="1" lang="en-US" altLang="ja-JP" sz="1400" dirty="0"/>
          </a:p>
          <a:p>
            <a:r>
              <a:rPr kumimoji="1" lang="ja-JP" altLang="en-US" sz="1400" dirty="0"/>
              <a:t>やっていては、通用しません。それと同じことがここで起こってい</a:t>
            </a:r>
            <a:endParaRPr kumimoji="1" lang="en-US" altLang="ja-JP" sz="1400" dirty="0"/>
          </a:p>
          <a:p>
            <a:r>
              <a:rPr kumimoji="1" lang="ja-JP" altLang="en-US" sz="1400" dirty="0"/>
              <a:t>るのです★。だから、日本でも、教育施策を大きく変えてきました。</a:t>
            </a:r>
          </a:p>
        </p:txBody>
      </p:sp>
    </p:spTree>
    <p:extLst>
      <p:ext uri="{BB962C8B-B14F-4D97-AF65-F5344CB8AC3E}">
        <p14:creationId xmlns:p14="http://schemas.microsoft.com/office/powerpoint/2010/main" val="2048818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44813" y="855663"/>
            <a:ext cx="4111625" cy="2312987"/>
          </a:xfrm>
        </p:spPr>
      </p:sp>
      <p:sp>
        <p:nvSpPr>
          <p:cNvPr id="3" name="ノート プレースホルダー 2"/>
          <p:cNvSpPr>
            <a:spLocks noGrp="1"/>
          </p:cNvSpPr>
          <p:nvPr>
            <p:ph type="body" idx="1"/>
          </p:nvPr>
        </p:nvSpPr>
        <p:spPr>
          <a:xfrm>
            <a:off x="3095241" y="3561818"/>
            <a:ext cx="3992880" cy="2697213"/>
          </a:xfrm>
        </p:spPr>
        <p:txBody>
          <a:bodyPr/>
          <a:lstStyle/>
          <a:p>
            <a:r>
              <a:rPr lang="ja-JP" altLang="en-US" sz="1300" dirty="0">
                <a:latin typeface="AR P丸ゴシック体E"/>
              </a:rPr>
              <a:t>学習指導要領の前文をご覧いただいています。</a:t>
            </a:r>
            <a:endParaRPr lang="en-US" altLang="ja-JP" sz="1300" dirty="0">
              <a:latin typeface="AR P丸ゴシック体E"/>
            </a:endParaRPr>
          </a:p>
          <a:p>
            <a:endParaRPr lang="en-US" altLang="ja-JP" sz="1300" dirty="0">
              <a:latin typeface="AR P丸ゴシック体E"/>
            </a:endParaRPr>
          </a:p>
          <a:p>
            <a:r>
              <a:rPr lang="ja-JP" altLang="en-US" sz="1300" dirty="0">
                <a:latin typeface="AR P丸ゴシック体E"/>
              </a:rPr>
              <a:t>どこが！、今まで書かれていなかった、重要な部分</a:t>
            </a:r>
            <a:endParaRPr lang="en-US" altLang="ja-JP" sz="1300" dirty="0">
              <a:latin typeface="AR P丸ゴシック体E"/>
            </a:endParaRPr>
          </a:p>
          <a:p>
            <a:endParaRPr lang="en-US" altLang="ja-JP" sz="1300" dirty="0">
              <a:latin typeface="AR P丸ゴシック体E"/>
            </a:endParaRPr>
          </a:p>
          <a:p>
            <a:r>
              <a:rPr lang="ja-JP" altLang="en-US" sz="1300" dirty="0">
                <a:latin typeface="AR P丸ゴシック体E"/>
              </a:rPr>
              <a:t>なんでしょうか。　★</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19</a:t>
            </a:fld>
            <a:endParaRPr kumimoji="1" lang="ja-JP" altLang="en-US"/>
          </a:p>
        </p:txBody>
      </p:sp>
    </p:spTree>
    <p:extLst>
      <p:ext uri="{BB962C8B-B14F-4D97-AF65-F5344CB8AC3E}">
        <p14:creationId xmlns:p14="http://schemas.microsoft.com/office/powerpoint/2010/main" val="1333305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44813" y="855663"/>
            <a:ext cx="4111625" cy="2312987"/>
          </a:xfrm>
        </p:spPr>
      </p:sp>
      <p:sp>
        <p:nvSpPr>
          <p:cNvPr id="3" name="ノート プレースホルダー 2"/>
          <p:cNvSpPr>
            <a:spLocks noGrp="1"/>
          </p:cNvSpPr>
          <p:nvPr>
            <p:ph type="body" idx="1"/>
          </p:nvPr>
        </p:nvSpPr>
        <p:spPr>
          <a:xfrm>
            <a:off x="3095241" y="3561818"/>
            <a:ext cx="3992880" cy="2697213"/>
          </a:xfrm>
        </p:spPr>
        <p:txBody>
          <a:bodyPr/>
          <a:lstStyle/>
          <a:p>
            <a:r>
              <a:rPr lang="ja-JP" altLang="en-US" sz="1300" dirty="0">
                <a:latin typeface="AR P丸ゴシック体E"/>
              </a:rPr>
              <a:t>学習指導要領の前文をご覧いただいています。</a:t>
            </a:r>
            <a:endParaRPr lang="en-US" altLang="ja-JP" sz="1300" dirty="0">
              <a:latin typeface="AR P丸ゴシック体E"/>
            </a:endParaRPr>
          </a:p>
          <a:p>
            <a:endParaRPr lang="en-US" altLang="ja-JP" sz="1300" dirty="0">
              <a:latin typeface="AR P丸ゴシック体E"/>
            </a:endParaRPr>
          </a:p>
          <a:p>
            <a:r>
              <a:rPr lang="ja-JP" altLang="en-US" sz="1300" dirty="0">
                <a:latin typeface="AR P丸ゴシック体E"/>
              </a:rPr>
              <a:t>どこが！、今まで書かれていなかった、重要な部分</a:t>
            </a:r>
            <a:endParaRPr lang="en-US" altLang="ja-JP" sz="1300" dirty="0">
              <a:latin typeface="AR P丸ゴシック体E"/>
            </a:endParaRPr>
          </a:p>
          <a:p>
            <a:endParaRPr lang="en-US" altLang="ja-JP" sz="1300" dirty="0">
              <a:latin typeface="AR P丸ゴシック体E"/>
            </a:endParaRPr>
          </a:p>
          <a:p>
            <a:r>
              <a:rPr lang="ja-JP" altLang="en-US" sz="1300" dirty="0">
                <a:latin typeface="AR P丸ゴシック体E"/>
              </a:rPr>
              <a:t>なんでしょうか。　★</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20</a:t>
            </a:fld>
            <a:endParaRPr kumimoji="1" lang="ja-JP" altLang="en-US"/>
          </a:p>
        </p:txBody>
      </p:sp>
    </p:spTree>
    <p:extLst>
      <p:ext uri="{BB962C8B-B14F-4D97-AF65-F5344CB8AC3E}">
        <p14:creationId xmlns:p14="http://schemas.microsoft.com/office/powerpoint/2010/main" val="3531404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9738" y="1252538"/>
            <a:ext cx="6008687" cy="3381375"/>
          </a:xfrm>
        </p:spPr>
      </p:sp>
      <p:sp>
        <p:nvSpPr>
          <p:cNvPr id="3" name="ノート プレースホルダー 2"/>
          <p:cNvSpPr>
            <a:spLocks noGrp="1"/>
          </p:cNvSpPr>
          <p:nvPr>
            <p:ph type="body" idx="1"/>
          </p:nvPr>
        </p:nvSpPr>
        <p:spPr>
          <a:xfrm>
            <a:off x="3354189" y="3561818"/>
            <a:ext cx="3449269" cy="1685844"/>
          </a:xfrm>
        </p:spPr>
        <p:txBody>
          <a:bodyPr/>
          <a:lstStyle/>
          <a:p>
            <a:r>
              <a:rPr lang="ja-JP" altLang="en-US" sz="1300" b="1" dirty="0"/>
              <a:t>この太文字にした部分をご覧ください。</a:t>
            </a:r>
            <a:endParaRPr lang="en-US" altLang="ja-JP" sz="1300" b="1" dirty="0"/>
          </a:p>
          <a:p>
            <a:endParaRPr lang="en-US" altLang="ja-JP" sz="1300" b="1" dirty="0"/>
          </a:p>
          <a:p>
            <a:r>
              <a:rPr lang="ja-JP" altLang="en-US" sz="1300" b="1" dirty="0"/>
              <a:t>その中に、とても重要な部分があります。</a:t>
            </a:r>
            <a:endParaRPr lang="en-US" altLang="ja-JP" sz="1300" b="1" dirty="0"/>
          </a:p>
          <a:p>
            <a:endParaRPr lang="en-US" altLang="ja-JP" sz="1300" b="1" dirty="0"/>
          </a:p>
          <a:p>
            <a:r>
              <a:rPr lang="ja-JP" altLang="en-US" sz="1300" b="1" dirty="0"/>
              <a:t>中でも、重要な部分は次のところです。</a:t>
            </a:r>
            <a:endParaRPr lang="en-US" altLang="ja-JP" sz="1300" b="1" dirty="0"/>
          </a:p>
          <a:p>
            <a:r>
              <a:rPr lang="ja-JP" altLang="en-US" sz="1300" b="1" dirty="0"/>
              <a:t>★</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21</a:t>
            </a:fld>
            <a:endParaRPr kumimoji="1" lang="ja-JP" altLang="en-US"/>
          </a:p>
        </p:txBody>
      </p:sp>
    </p:spTree>
    <p:extLst>
      <p:ext uri="{BB962C8B-B14F-4D97-AF65-F5344CB8AC3E}">
        <p14:creationId xmlns:p14="http://schemas.microsoft.com/office/powerpoint/2010/main" val="1300226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9738" y="1252538"/>
            <a:ext cx="6008687" cy="3381375"/>
          </a:xfrm>
        </p:spPr>
      </p:sp>
      <p:sp>
        <p:nvSpPr>
          <p:cNvPr id="3" name="ノート プレースホルダー 2"/>
          <p:cNvSpPr>
            <a:spLocks noGrp="1"/>
          </p:cNvSpPr>
          <p:nvPr>
            <p:ph type="body" idx="1"/>
          </p:nvPr>
        </p:nvSpPr>
        <p:spPr>
          <a:xfrm>
            <a:off x="3354189" y="3561818"/>
            <a:ext cx="3449269" cy="1174340"/>
          </a:xfrm>
        </p:spPr>
        <p:txBody>
          <a:bodyPr>
            <a:normAutofit/>
          </a:bodyPr>
          <a:lstStyle/>
          <a:p>
            <a:r>
              <a:rPr lang="ja-JP" altLang="en-US" sz="1300" b="1" dirty="0"/>
              <a:t>このカラフルな部分が大事なところです。</a:t>
            </a:r>
            <a:endParaRPr lang="en-US" altLang="ja-JP" sz="1300" b="1" dirty="0"/>
          </a:p>
          <a:p>
            <a:endParaRPr lang="en-US" altLang="ja-JP" sz="1300" b="1" dirty="0"/>
          </a:p>
          <a:p>
            <a:r>
              <a:rPr lang="ja-JP" altLang="en-US" sz="1300" b="1" dirty="0"/>
              <a:t>この部分を見やすく、整理すると次のよう</a:t>
            </a:r>
            <a:endParaRPr lang="en-US" altLang="ja-JP" sz="1300" b="1" dirty="0"/>
          </a:p>
          <a:p>
            <a:endParaRPr lang="en-US" altLang="ja-JP" sz="1300" b="1" dirty="0"/>
          </a:p>
          <a:p>
            <a:r>
              <a:rPr lang="ja-JP" altLang="en-US" sz="1300" b="1" dirty="0"/>
              <a:t>になります。★</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22</a:t>
            </a:fld>
            <a:endParaRPr kumimoji="1" lang="ja-JP" altLang="en-US"/>
          </a:p>
        </p:txBody>
      </p:sp>
    </p:spTree>
    <p:extLst>
      <p:ext uri="{BB962C8B-B14F-4D97-AF65-F5344CB8AC3E}">
        <p14:creationId xmlns:p14="http://schemas.microsoft.com/office/powerpoint/2010/main" val="4222276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9738" y="1252538"/>
            <a:ext cx="6008687" cy="33813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10F2ABE-3FBE-41A3-AF4B-3AFF37292D0F}" type="slidenum">
              <a:rPr lang="ja-JP" altLang="en-US" smtClean="0"/>
              <a:pPr>
                <a:defRPr/>
              </a:pPr>
              <a:t>2</a:t>
            </a:fld>
            <a:endParaRPr lang="ja-JP" altLang="en-US"/>
          </a:p>
        </p:txBody>
      </p:sp>
    </p:spTree>
    <p:extLst>
      <p:ext uri="{BB962C8B-B14F-4D97-AF65-F5344CB8AC3E}">
        <p14:creationId xmlns:p14="http://schemas.microsoft.com/office/powerpoint/2010/main" val="83881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35288" y="344488"/>
            <a:ext cx="4111625" cy="2312987"/>
          </a:xfrm>
        </p:spPr>
      </p:sp>
      <p:sp>
        <p:nvSpPr>
          <p:cNvPr id="3" name="ノート プレースホルダー 2"/>
          <p:cNvSpPr>
            <a:spLocks noGrp="1"/>
          </p:cNvSpPr>
          <p:nvPr>
            <p:ph type="body" idx="1"/>
          </p:nvPr>
        </p:nvSpPr>
        <p:spPr>
          <a:xfrm>
            <a:off x="1197484" y="2905192"/>
            <a:ext cx="7985760" cy="3352974"/>
          </a:xfrm>
        </p:spPr>
        <p:txBody>
          <a:bodyPr>
            <a:noAutofit/>
          </a:bodyPr>
          <a:lstStyle/>
          <a:p>
            <a:r>
              <a:rPr lang="ja-JP" altLang="en-US" sz="1400" dirty="0"/>
              <a:t>★　前回までの学習指導要領は、個人の成長を大事に考えて作られていました。</a:t>
            </a:r>
            <a:endParaRPr lang="en-US" altLang="ja-JP" sz="1400" dirty="0"/>
          </a:p>
          <a:p>
            <a:endParaRPr lang="en-US" altLang="ja-JP" sz="1400" dirty="0"/>
          </a:p>
          <a:p>
            <a:r>
              <a:rPr lang="ja-JP" altLang="en-US" sz="1400" dirty="0"/>
              <a:t>★　今回の学習指導要領では、前文を設け、赤い文字の</a:t>
            </a:r>
            <a:r>
              <a:rPr lang="ja-JP" altLang="en-US" sz="1400" b="1" dirty="0">
                <a:solidFill>
                  <a:srgbClr val="FF0000"/>
                </a:solidFill>
              </a:rPr>
              <a:t>自分のよさや可能性を認識する</a:t>
            </a:r>
            <a:r>
              <a:rPr lang="ja-JP" altLang="en-US" sz="1400" b="1" dirty="0"/>
              <a:t>ことや</a:t>
            </a:r>
            <a:endParaRPr lang="en-US" altLang="ja-JP" sz="1400" b="1" dirty="0"/>
          </a:p>
          <a:p>
            <a:r>
              <a:rPr lang="ja-JP" altLang="en-US" sz="1400" b="1" dirty="0">
                <a:solidFill>
                  <a:srgbClr val="FF0000"/>
                </a:solidFill>
              </a:rPr>
              <a:t>　　豊かな人生を切り拓く</a:t>
            </a:r>
            <a:r>
              <a:rPr lang="ja-JP" altLang="en-US" sz="1400" b="1" dirty="0"/>
              <a:t>といった　</a:t>
            </a:r>
            <a:r>
              <a:rPr lang="ja-JP" altLang="en-US" sz="1400" dirty="0"/>
              <a:t>個人としての成長も大切にしながらも、青い部分の、</a:t>
            </a:r>
            <a:endParaRPr lang="en-US" altLang="ja-JP" sz="1400" dirty="0"/>
          </a:p>
          <a:p>
            <a:endParaRPr lang="en-US" altLang="ja-JP" sz="1400" dirty="0"/>
          </a:p>
          <a:p>
            <a:r>
              <a:rPr lang="ja-JP" altLang="en-US" sz="1400" dirty="0"/>
              <a:t>★「</a:t>
            </a:r>
            <a:r>
              <a:rPr lang="ja-JP" altLang="en-US" sz="1400" b="1" dirty="0">
                <a:solidFill>
                  <a:schemeClr val="accent5">
                    <a:lumMod val="75000"/>
                  </a:schemeClr>
                </a:solidFill>
              </a:rPr>
              <a:t>あらゆる他者を価値のある存在として尊重し、多様な人々と協議しながら様々な社会的変化</a:t>
            </a:r>
            <a:endParaRPr lang="en-US" altLang="ja-JP" sz="1400" b="1" dirty="0">
              <a:solidFill>
                <a:schemeClr val="accent5">
                  <a:lumMod val="75000"/>
                </a:schemeClr>
              </a:solidFill>
            </a:endParaRPr>
          </a:p>
          <a:p>
            <a:r>
              <a:rPr lang="ja-JP" altLang="en-US" sz="1400" b="1" dirty="0">
                <a:solidFill>
                  <a:schemeClr val="accent5">
                    <a:lumMod val="75000"/>
                  </a:schemeClr>
                </a:solidFill>
              </a:rPr>
              <a:t>　　を乗り越え、</a:t>
            </a:r>
            <a:r>
              <a:rPr lang="ja-JP" altLang="en-US" sz="1400" b="1" dirty="0">
                <a:solidFill>
                  <a:schemeClr val="accent1">
                    <a:lumMod val="50000"/>
                  </a:schemeClr>
                </a:solidFill>
              </a:rPr>
              <a:t>持続可能な社会の創り手となることができるようにする」</a:t>
            </a:r>
            <a:endParaRPr lang="en-US" altLang="ja-JP" sz="1400" b="1" dirty="0">
              <a:solidFill>
                <a:schemeClr val="accent1">
                  <a:lumMod val="50000"/>
                </a:schemeClr>
              </a:solidFill>
            </a:endParaRPr>
          </a:p>
          <a:p>
            <a:endParaRPr lang="en-US" altLang="ja-JP" sz="1400" b="1" dirty="0">
              <a:solidFill>
                <a:schemeClr val="accent1">
                  <a:lumMod val="50000"/>
                </a:schemeClr>
              </a:solidFill>
            </a:endParaRPr>
          </a:p>
          <a:p>
            <a:r>
              <a:rPr lang="ja-JP" altLang="en-US" sz="1400" b="1" dirty="0"/>
              <a:t>と、いった社会人としての役割をも果たせる人間の育成を目指しているのです。★　★</a:t>
            </a:r>
            <a:endParaRPr lang="en-US" altLang="ja-JP" sz="1400" b="1" dirty="0"/>
          </a:p>
          <a:p>
            <a:endParaRPr lang="en-US" altLang="ja-JP" sz="1400" b="1" dirty="0"/>
          </a:p>
          <a:p>
            <a:r>
              <a:rPr lang="ja-JP" altLang="en-US" sz="1400" b="1" dirty="0"/>
              <a:t>★★　このような視点は、</a:t>
            </a:r>
            <a:r>
              <a:rPr lang="en-US" altLang="ja-JP" sz="1400" b="1" dirty="0"/>
              <a:t>Education for Sustainable Development (ESD)</a:t>
            </a:r>
            <a:r>
              <a:rPr lang="ja-JP" altLang="en-US" sz="1400" b="1" dirty="0"/>
              <a:t>持続可能な</a:t>
            </a:r>
            <a:r>
              <a:rPr lang="ja-JP" altLang="en-US" sz="1400" b="1" u="sng" dirty="0"/>
              <a:t>開発　　　　　</a:t>
            </a:r>
            <a:endParaRPr lang="en-US" altLang="ja-JP" sz="1400" b="1" u="sng" dirty="0"/>
          </a:p>
          <a:p>
            <a:r>
              <a:rPr lang="ja-JP" altLang="en-US" sz="1400" b="1" dirty="0"/>
              <a:t>　　　（持続可能な未来）のための教育を踏まえて構成されているのです。</a:t>
            </a:r>
            <a:endParaRPr lang="en-US" altLang="ja-JP" sz="1400" b="1" dirty="0"/>
          </a:p>
          <a:p>
            <a:endParaRPr lang="en-US" altLang="ja-JP" sz="1400" b="1" dirty="0"/>
          </a:p>
          <a:p>
            <a:r>
              <a:rPr lang="ja-JP" altLang="en-US" sz="1400" b="1" dirty="0"/>
              <a:t>つまり、学習指導要領は、ＥＳＤに向けて大きく舵を切ったのです。　　★</a:t>
            </a:r>
            <a:endParaRPr lang="en-US" altLang="ja-JP" sz="1400" b="1" dirty="0"/>
          </a:p>
          <a:p>
            <a:r>
              <a:rPr lang="ja-JP" altLang="en-US" sz="1400" b="1" dirty="0"/>
              <a:t>　　　　　</a:t>
            </a:r>
            <a:endParaRPr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23</a:t>
            </a:fld>
            <a:endParaRPr kumimoji="1" lang="ja-JP" altLang="en-US"/>
          </a:p>
        </p:txBody>
      </p:sp>
    </p:spTree>
    <p:extLst>
      <p:ext uri="{BB962C8B-B14F-4D97-AF65-F5344CB8AC3E}">
        <p14:creationId xmlns:p14="http://schemas.microsoft.com/office/powerpoint/2010/main" val="1316270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116263" y="549275"/>
            <a:ext cx="3441700" cy="1936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776035" y="2770155"/>
            <a:ext cx="7304732" cy="3869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400" dirty="0"/>
              <a:t>学校教育を進めるにあたっては、</a:t>
            </a:r>
            <a:r>
              <a:rPr lang="ja-JP" altLang="en-US" sz="1400" b="1" dirty="0"/>
              <a:t>教育課程が重要</a:t>
            </a:r>
            <a:r>
              <a:rPr lang="ja-JP" altLang="en-US" sz="1400" dirty="0"/>
              <a:t>です。その編成と実施において、</a:t>
            </a:r>
            <a:endParaRPr lang="en-US" altLang="ja-JP" sz="1400" dirty="0"/>
          </a:p>
          <a:p>
            <a:r>
              <a:rPr lang="ja-JP" altLang="en-US" sz="1400" dirty="0"/>
              <a:t>大事なことが</a:t>
            </a:r>
            <a:r>
              <a:rPr lang="ja-JP" altLang="en-US" sz="1400" b="1" dirty="0"/>
              <a:t>、「総則」</a:t>
            </a:r>
            <a:r>
              <a:rPr lang="ja-JP" altLang="en-US" sz="1400" dirty="0"/>
              <a:t>に示されています。総則、しっかりと読み込んでいますか？</a:t>
            </a:r>
            <a:endParaRPr lang="en-US" altLang="ja-JP" sz="1400" dirty="0"/>
          </a:p>
          <a:p>
            <a:endParaRPr lang="en-US" altLang="ja-JP" sz="1400" dirty="0"/>
          </a:p>
          <a:p>
            <a:r>
              <a:rPr lang="ja-JP" altLang="en-US" sz="1400" b="1" dirty="0">
                <a:ea typeface="HG創英角ﾎﾟｯﾌﾟ体" panose="040B0A09000000000000" pitchFamily="49" charset="-128"/>
              </a:rPr>
              <a:t>まず、教育課程の</a:t>
            </a:r>
            <a:r>
              <a:rPr lang="ja-JP" altLang="en-US" sz="1400" b="1" dirty="0">
                <a:solidFill>
                  <a:schemeClr val="accent1">
                    <a:lumMod val="75000"/>
                  </a:schemeClr>
                </a:solidFill>
                <a:ea typeface="HG創英角ﾎﾟｯﾌﾟ体" panose="040B0A09000000000000" pitchFamily="49" charset="-128"/>
              </a:rPr>
              <a:t>編成</a:t>
            </a:r>
            <a:r>
              <a:rPr lang="ja-JP" altLang="en-US" sz="1400" b="1" dirty="0">
                <a:ea typeface="HG創英角ﾎﾟｯﾌﾟ体" panose="040B0A09000000000000" pitchFamily="49" charset="-128"/>
              </a:rPr>
              <a:t>においては</a:t>
            </a:r>
            <a:endParaRPr lang="en-US" altLang="ja-JP" sz="1400" b="1" dirty="0">
              <a:ea typeface="HG創英角ﾎﾟｯﾌﾟ体" panose="040B0A09000000000000" pitchFamily="49" charset="-128"/>
            </a:endParaRPr>
          </a:p>
          <a:p>
            <a:endParaRPr lang="en-US" altLang="ja-JP" sz="1400" b="1" dirty="0">
              <a:ea typeface="HG創英角ﾎﾟｯﾌﾟ体" panose="040B0A09000000000000" pitchFamily="49" charset="-128"/>
            </a:endParaRPr>
          </a:p>
          <a:p>
            <a:r>
              <a:rPr lang="ja-JP" altLang="en-US" sz="1400" b="1" dirty="0">
                <a:ea typeface="HG創英角ﾎﾟｯﾌﾟ体" panose="040B0A09000000000000" pitchFamily="49" charset="-128"/>
              </a:rPr>
              <a:t>★　</a:t>
            </a:r>
            <a:r>
              <a:rPr lang="ja-JP" altLang="en-US" sz="14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400" b="1" u="sng" dirty="0">
              <a:latin typeface="ＭＳ ゴシック" panose="020B0609070205080204" pitchFamily="49" charset="-128"/>
              <a:ea typeface="ＭＳ ゴシック" panose="020B0609070205080204" pitchFamily="49" charset="-128"/>
            </a:endParaRPr>
          </a:p>
          <a:p>
            <a:r>
              <a:rPr lang="ja-JP" altLang="en-US" sz="1400" b="1" dirty="0">
                <a:latin typeface="ＭＳ 明朝" panose="02020609040205080304" pitchFamily="17" charset="-128"/>
                <a:ea typeface="ＭＳ 明朝" panose="02020609040205080304" pitchFamily="17" charset="-128"/>
              </a:rPr>
              <a:t>★　①</a:t>
            </a:r>
            <a:r>
              <a:rPr lang="ja-JP" altLang="en-US" sz="1400" b="1" u="sng" dirty="0">
                <a:latin typeface="ＭＳ 明朝" panose="02020609040205080304" pitchFamily="17" charset="-128"/>
                <a:ea typeface="ＭＳ 明朝" panose="02020609040205080304" pitchFamily="17" charset="-128"/>
              </a:rPr>
              <a:t>教科横断的に学ぶ</a:t>
            </a:r>
            <a:r>
              <a:rPr lang="ja-JP" altLang="en-US" sz="1400" b="1" dirty="0">
                <a:latin typeface="ＭＳ 明朝" panose="02020609040205080304" pitchFamily="17" charset="-128"/>
                <a:ea typeface="ＭＳ 明朝" panose="02020609040205080304" pitchFamily="17" charset="-128"/>
              </a:rPr>
              <a:t>　　そのために、（</a:t>
            </a:r>
            <a:r>
              <a:rPr lang="ja-JP" altLang="en-US" sz="14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400" b="1" u="sng" dirty="0">
                <a:latin typeface="ＭＳ 明朝" panose="02020609040205080304" pitchFamily="17" charset="-128"/>
                <a:ea typeface="ＭＳ 明朝" panose="02020609040205080304" pitchFamily="17" charset="-128"/>
              </a:rPr>
              <a:t>）をしっかり　　</a:t>
            </a:r>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　しなさいということです。　また、</a:t>
            </a:r>
            <a:endParaRPr lang="en-US" altLang="ja-JP" sz="1400" b="1" u="sng"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教育課程の</a:t>
            </a:r>
            <a:r>
              <a:rPr lang="ja-JP" altLang="en-US" sz="1400" b="1" dirty="0">
                <a:solidFill>
                  <a:srgbClr val="7030A0"/>
                </a:solidFill>
                <a:latin typeface="ＭＳ 明朝" panose="02020609040205080304" pitchFamily="17" charset="-128"/>
                <a:ea typeface="ＭＳ 明朝" panose="02020609040205080304" pitchFamily="17" charset="-128"/>
              </a:rPr>
              <a:t>実施</a:t>
            </a:r>
            <a:r>
              <a:rPr lang="ja-JP" altLang="en-US" sz="1400" b="1" dirty="0">
                <a:latin typeface="ＭＳ 明朝" panose="02020609040205080304" pitchFamily="17" charset="-128"/>
                <a:ea typeface="ＭＳ 明朝" panose="02020609040205080304" pitchFamily="17" charset="-128"/>
              </a:rPr>
              <a:t>においては、</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a:t>
            </a:r>
            <a:r>
              <a:rPr lang="ja-JP" altLang="en-US" sz="14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4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・・・つまり、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探究的・問題解決的な学び</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にしっかりと取り組みなさい</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ja-JP" altLang="en-US" sz="1400" b="1" u="sng" dirty="0">
                <a:latin typeface="ＭＳ 明朝" panose="02020609040205080304" pitchFamily="17" charset="-128"/>
                <a:ea typeface="ＭＳ 明朝" panose="02020609040205080304" pitchFamily="17" charset="-128"/>
              </a:rPr>
              <a:t>という意味です。　　　★</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ja-JP" altLang="en-US" sz="14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3396">
              <a:defRPr kumimoji="1" sz="1900">
                <a:solidFill>
                  <a:schemeClr val="tx1"/>
                </a:solidFill>
                <a:latin typeface="Arial" panose="020B0604020202020204" pitchFamily="34" charset="0"/>
                <a:ea typeface="ＭＳ Ｐゴシック" panose="020B0600070205080204" pitchFamily="50" charset="-128"/>
              </a:defRPr>
            </a:lvl1pPr>
            <a:lvl2pPr marL="791650" indent="-304481" defTabSz="1363396">
              <a:defRPr kumimoji="1" sz="1900">
                <a:solidFill>
                  <a:schemeClr val="tx1"/>
                </a:solidFill>
                <a:latin typeface="Arial" panose="020B0604020202020204" pitchFamily="34" charset="0"/>
                <a:ea typeface="ＭＳ Ｐゴシック" panose="020B0600070205080204" pitchFamily="50" charset="-128"/>
              </a:defRPr>
            </a:lvl2pPr>
            <a:lvl3pPr marL="1217924" indent="-243585" defTabSz="1363396">
              <a:defRPr kumimoji="1" sz="1900">
                <a:solidFill>
                  <a:schemeClr val="tx1"/>
                </a:solidFill>
                <a:latin typeface="Arial" panose="020B0604020202020204" pitchFamily="34" charset="0"/>
                <a:ea typeface="ＭＳ Ｐゴシック" panose="020B0600070205080204" pitchFamily="50" charset="-128"/>
              </a:defRPr>
            </a:lvl3pPr>
            <a:lvl4pPr marL="1705092" indent="-243585" defTabSz="1363396">
              <a:defRPr kumimoji="1" sz="1900">
                <a:solidFill>
                  <a:schemeClr val="tx1"/>
                </a:solidFill>
                <a:latin typeface="Arial" panose="020B0604020202020204" pitchFamily="34" charset="0"/>
                <a:ea typeface="ＭＳ Ｐゴシック" panose="020B0600070205080204" pitchFamily="50" charset="-128"/>
              </a:defRPr>
            </a:lvl4pPr>
            <a:lvl5pPr marL="2192260" indent="-243585" defTabSz="1363396">
              <a:defRPr kumimoji="1" sz="1900">
                <a:solidFill>
                  <a:schemeClr val="tx1"/>
                </a:solidFill>
                <a:latin typeface="Arial" panose="020B0604020202020204" pitchFamily="34" charset="0"/>
                <a:ea typeface="ＭＳ Ｐゴシック" panose="020B0600070205080204" pitchFamily="50" charset="-128"/>
              </a:defRPr>
            </a:lvl5pPr>
            <a:lvl6pPr marL="2679431" indent="-243585" defTabSz="13633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166598" indent="-243585" defTabSz="13633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653769" indent="-243585" defTabSz="13633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4140938" indent="-243585" defTabSz="13633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24</a:t>
            </a:fld>
            <a:endParaRPr lang="ja-JP" altLang="en-US" sz="1200" dirty="0">
              <a:latin typeface="Calibri" panose="020F0502020204030204" pitchFamily="34" charset="0"/>
            </a:endParaRPr>
          </a:p>
        </p:txBody>
      </p:sp>
    </p:spTree>
    <p:extLst>
      <p:ext uri="{BB962C8B-B14F-4D97-AF65-F5344CB8AC3E}">
        <p14:creationId xmlns:p14="http://schemas.microsoft.com/office/powerpoint/2010/main" val="304999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116263" y="549275"/>
            <a:ext cx="3441700" cy="1936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776035" y="2770155"/>
            <a:ext cx="7304732" cy="3869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400" dirty="0"/>
              <a:t>学校教育を進めるにあたっては、</a:t>
            </a:r>
            <a:r>
              <a:rPr lang="ja-JP" altLang="en-US" sz="1400" b="1" dirty="0"/>
              <a:t>教育課程が重要</a:t>
            </a:r>
            <a:r>
              <a:rPr lang="ja-JP" altLang="en-US" sz="1400" dirty="0"/>
              <a:t>です。その編成と実施において、</a:t>
            </a:r>
            <a:endParaRPr lang="en-US" altLang="ja-JP" sz="1400" dirty="0"/>
          </a:p>
          <a:p>
            <a:r>
              <a:rPr lang="ja-JP" altLang="en-US" sz="1400" dirty="0"/>
              <a:t>大事なことが</a:t>
            </a:r>
            <a:r>
              <a:rPr lang="ja-JP" altLang="en-US" sz="1400" b="1" dirty="0"/>
              <a:t>、「総則」</a:t>
            </a:r>
            <a:r>
              <a:rPr lang="ja-JP" altLang="en-US" sz="1400" dirty="0"/>
              <a:t>に示されています。総則、しっかりと読み込んでいますか？</a:t>
            </a:r>
            <a:endParaRPr lang="en-US" altLang="ja-JP" sz="1400" dirty="0"/>
          </a:p>
          <a:p>
            <a:endParaRPr lang="en-US" altLang="ja-JP" sz="1400" dirty="0"/>
          </a:p>
          <a:p>
            <a:r>
              <a:rPr lang="ja-JP" altLang="en-US" sz="1400" b="1" dirty="0">
                <a:ea typeface="HG創英角ﾎﾟｯﾌﾟ体" panose="040B0A09000000000000" pitchFamily="49" charset="-128"/>
              </a:rPr>
              <a:t>まず、教育課程の</a:t>
            </a:r>
            <a:r>
              <a:rPr lang="ja-JP" altLang="en-US" sz="1400" b="1" dirty="0">
                <a:solidFill>
                  <a:schemeClr val="accent1">
                    <a:lumMod val="75000"/>
                  </a:schemeClr>
                </a:solidFill>
                <a:ea typeface="HG創英角ﾎﾟｯﾌﾟ体" panose="040B0A09000000000000" pitchFamily="49" charset="-128"/>
              </a:rPr>
              <a:t>編成</a:t>
            </a:r>
            <a:r>
              <a:rPr lang="ja-JP" altLang="en-US" sz="1400" b="1" dirty="0">
                <a:ea typeface="HG創英角ﾎﾟｯﾌﾟ体" panose="040B0A09000000000000" pitchFamily="49" charset="-128"/>
              </a:rPr>
              <a:t>においては</a:t>
            </a:r>
            <a:endParaRPr lang="en-US" altLang="ja-JP" sz="1400" b="1" dirty="0">
              <a:ea typeface="HG創英角ﾎﾟｯﾌﾟ体" panose="040B0A09000000000000" pitchFamily="49" charset="-128"/>
            </a:endParaRPr>
          </a:p>
          <a:p>
            <a:endParaRPr lang="en-US" altLang="ja-JP" sz="1400" b="1" dirty="0">
              <a:ea typeface="HG創英角ﾎﾟｯﾌﾟ体" panose="040B0A09000000000000" pitchFamily="49" charset="-128"/>
            </a:endParaRPr>
          </a:p>
          <a:p>
            <a:r>
              <a:rPr lang="ja-JP" altLang="en-US" sz="1400" b="1" dirty="0">
                <a:ea typeface="HG創英角ﾎﾟｯﾌﾟ体" panose="040B0A09000000000000" pitchFamily="49" charset="-128"/>
              </a:rPr>
              <a:t>★　</a:t>
            </a:r>
            <a:r>
              <a:rPr lang="ja-JP" altLang="en-US" sz="14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400" b="1" u="sng" dirty="0">
              <a:latin typeface="ＭＳ ゴシック" panose="020B0609070205080204" pitchFamily="49" charset="-128"/>
              <a:ea typeface="ＭＳ ゴシック" panose="020B0609070205080204" pitchFamily="49" charset="-128"/>
            </a:endParaRPr>
          </a:p>
          <a:p>
            <a:r>
              <a:rPr lang="ja-JP" altLang="en-US" sz="1400" b="1" dirty="0">
                <a:latin typeface="ＭＳ 明朝" panose="02020609040205080304" pitchFamily="17" charset="-128"/>
                <a:ea typeface="ＭＳ 明朝" panose="02020609040205080304" pitchFamily="17" charset="-128"/>
              </a:rPr>
              <a:t>★　①</a:t>
            </a:r>
            <a:r>
              <a:rPr lang="ja-JP" altLang="en-US" sz="1400" b="1" u="sng" dirty="0">
                <a:latin typeface="ＭＳ 明朝" panose="02020609040205080304" pitchFamily="17" charset="-128"/>
                <a:ea typeface="ＭＳ 明朝" panose="02020609040205080304" pitchFamily="17" charset="-128"/>
              </a:rPr>
              <a:t>教科横断的に学ぶ</a:t>
            </a:r>
            <a:r>
              <a:rPr lang="ja-JP" altLang="en-US" sz="1400" b="1" dirty="0">
                <a:latin typeface="ＭＳ 明朝" panose="02020609040205080304" pitchFamily="17" charset="-128"/>
                <a:ea typeface="ＭＳ 明朝" panose="02020609040205080304" pitchFamily="17" charset="-128"/>
              </a:rPr>
              <a:t>　　そのために、（</a:t>
            </a:r>
            <a:r>
              <a:rPr lang="ja-JP" altLang="en-US" sz="14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400" b="1" u="sng" dirty="0">
                <a:latin typeface="ＭＳ 明朝" panose="02020609040205080304" pitchFamily="17" charset="-128"/>
                <a:ea typeface="ＭＳ 明朝" panose="02020609040205080304" pitchFamily="17" charset="-128"/>
              </a:rPr>
              <a:t>）をしっかり　　</a:t>
            </a:r>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　しなさいということです。　また、</a:t>
            </a:r>
            <a:endParaRPr lang="en-US" altLang="ja-JP" sz="1400" b="1" u="sng"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教育課程の</a:t>
            </a:r>
            <a:r>
              <a:rPr lang="ja-JP" altLang="en-US" sz="1400" b="1" dirty="0">
                <a:solidFill>
                  <a:srgbClr val="7030A0"/>
                </a:solidFill>
                <a:latin typeface="ＭＳ 明朝" panose="02020609040205080304" pitchFamily="17" charset="-128"/>
                <a:ea typeface="ＭＳ 明朝" panose="02020609040205080304" pitchFamily="17" charset="-128"/>
              </a:rPr>
              <a:t>実施</a:t>
            </a:r>
            <a:r>
              <a:rPr lang="ja-JP" altLang="en-US" sz="1400" b="1" dirty="0">
                <a:latin typeface="ＭＳ 明朝" panose="02020609040205080304" pitchFamily="17" charset="-128"/>
                <a:ea typeface="ＭＳ 明朝" panose="02020609040205080304" pitchFamily="17" charset="-128"/>
              </a:rPr>
              <a:t>においては、</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a:t>
            </a:r>
            <a:r>
              <a:rPr lang="ja-JP" altLang="en-US" sz="14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4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・・・つまり、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探究的・問題解決的な学び</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にしっかりと取り組みなさい</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ja-JP" altLang="en-US" sz="1400" b="1" u="sng" dirty="0">
                <a:latin typeface="ＭＳ 明朝" panose="02020609040205080304" pitchFamily="17" charset="-128"/>
                <a:ea typeface="ＭＳ 明朝" panose="02020609040205080304" pitchFamily="17" charset="-128"/>
              </a:rPr>
              <a:t>という意味です。　　　★</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ja-JP" altLang="en-US" sz="14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3396">
              <a:defRPr kumimoji="1" sz="1900">
                <a:solidFill>
                  <a:schemeClr val="tx1"/>
                </a:solidFill>
                <a:latin typeface="Arial" panose="020B0604020202020204" pitchFamily="34" charset="0"/>
                <a:ea typeface="ＭＳ Ｐゴシック" panose="020B0600070205080204" pitchFamily="50" charset="-128"/>
              </a:defRPr>
            </a:lvl1pPr>
            <a:lvl2pPr marL="791650" indent="-304481" defTabSz="1363396">
              <a:defRPr kumimoji="1" sz="1900">
                <a:solidFill>
                  <a:schemeClr val="tx1"/>
                </a:solidFill>
                <a:latin typeface="Arial" panose="020B0604020202020204" pitchFamily="34" charset="0"/>
                <a:ea typeface="ＭＳ Ｐゴシック" panose="020B0600070205080204" pitchFamily="50" charset="-128"/>
              </a:defRPr>
            </a:lvl2pPr>
            <a:lvl3pPr marL="1217924" indent="-243585" defTabSz="1363396">
              <a:defRPr kumimoji="1" sz="1900">
                <a:solidFill>
                  <a:schemeClr val="tx1"/>
                </a:solidFill>
                <a:latin typeface="Arial" panose="020B0604020202020204" pitchFamily="34" charset="0"/>
                <a:ea typeface="ＭＳ Ｐゴシック" panose="020B0600070205080204" pitchFamily="50" charset="-128"/>
              </a:defRPr>
            </a:lvl3pPr>
            <a:lvl4pPr marL="1705092" indent="-243585" defTabSz="1363396">
              <a:defRPr kumimoji="1" sz="1900">
                <a:solidFill>
                  <a:schemeClr val="tx1"/>
                </a:solidFill>
                <a:latin typeface="Arial" panose="020B0604020202020204" pitchFamily="34" charset="0"/>
                <a:ea typeface="ＭＳ Ｐゴシック" panose="020B0600070205080204" pitchFamily="50" charset="-128"/>
              </a:defRPr>
            </a:lvl4pPr>
            <a:lvl5pPr marL="2192260" indent="-243585" defTabSz="1363396">
              <a:defRPr kumimoji="1" sz="1900">
                <a:solidFill>
                  <a:schemeClr val="tx1"/>
                </a:solidFill>
                <a:latin typeface="Arial" panose="020B0604020202020204" pitchFamily="34" charset="0"/>
                <a:ea typeface="ＭＳ Ｐゴシック" panose="020B0600070205080204" pitchFamily="50" charset="-128"/>
              </a:defRPr>
            </a:lvl5pPr>
            <a:lvl6pPr marL="2679431" indent="-243585" defTabSz="13633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166598" indent="-243585" defTabSz="13633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653769" indent="-243585" defTabSz="13633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4140938" indent="-243585" defTabSz="13633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27</a:t>
            </a:fld>
            <a:endParaRPr lang="ja-JP" altLang="en-US" sz="1200" dirty="0">
              <a:latin typeface="Calibri" panose="020F0502020204030204" pitchFamily="34" charset="0"/>
            </a:endParaRPr>
          </a:p>
        </p:txBody>
      </p:sp>
    </p:spTree>
    <p:extLst>
      <p:ext uri="{BB962C8B-B14F-4D97-AF65-F5344CB8AC3E}">
        <p14:creationId xmlns:p14="http://schemas.microsoft.com/office/powerpoint/2010/main" val="116495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116263" y="549275"/>
            <a:ext cx="3441700" cy="1936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776035" y="2770155"/>
            <a:ext cx="7304732" cy="3869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400" dirty="0"/>
              <a:t>学校教育を進めるにあたっては、</a:t>
            </a:r>
            <a:r>
              <a:rPr lang="ja-JP" altLang="en-US" sz="1400" b="1" dirty="0"/>
              <a:t>教育課程が重要</a:t>
            </a:r>
            <a:r>
              <a:rPr lang="ja-JP" altLang="en-US" sz="1400" dirty="0"/>
              <a:t>です。その編成と実施において、</a:t>
            </a:r>
            <a:endParaRPr lang="en-US" altLang="ja-JP" sz="1400" dirty="0"/>
          </a:p>
          <a:p>
            <a:r>
              <a:rPr lang="ja-JP" altLang="en-US" sz="1400" dirty="0"/>
              <a:t>大事なことが</a:t>
            </a:r>
            <a:r>
              <a:rPr lang="ja-JP" altLang="en-US" sz="1400" b="1" dirty="0"/>
              <a:t>、「総則」</a:t>
            </a:r>
            <a:r>
              <a:rPr lang="ja-JP" altLang="en-US" sz="1400" dirty="0"/>
              <a:t>に示されています。総則、しっかりと読み込んでいますか？</a:t>
            </a:r>
            <a:endParaRPr lang="en-US" altLang="ja-JP" sz="1400" dirty="0"/>
          </a:p>
          <a:p>
            <a:endParaRPr lang="en-US" altLang="ja-JP" sz="1400" dirty="0"/>
          </a:p>
          <a:p>
            <a:r>
              <a:rPr lang="ja-JP" altLang="en-US" sz="1400" b="1" dirty="0">
                <a:ea typeface="HG創英角ﾎﾟｯﾌﾟ体" panose="040B0A09000000000000" pitchFamily="49" charset="-128"/>
              </a:rPr>
              <a:t>まず、教育課程の</a:t>
            </a:r>
            <a:r>
              <a:rPr lang="ja-JP" altLang="en-US" sz="1400" b="1" dirty="0">
                <a:solidFill>
                  <a:schemeClr val="accent1">
                    <a:lumMod val="75000"/>
                  </a:schemeClr>
                </a:solidFill>
                <a:ea typeface="HG創英角ﾎﾟｯﾌﾟ体" panose="040B0A09000000000000" pitchFamily="49" charset="-128"/>
              </a:rPr>
              <a:t>編成</a:t>
            </a:r>
            <a:r>
              <a:rPr lang="ja-JP" altLang="en-US" sz="1400" b="1" dirty="0">
                <a:ea typeface="HG創英角ﾎﾟｯﾌﾟ体" panose="040B0A09000000000000" pitchFamily="49" charset="-128"/>
              </a:rPr>
              <a:t>においては</a:t>
            </a:r>
            <a:endParaRPr lang="en-US" altLang="ja-JP" sz="1400" b="1" dirty="0">
              <a:ea typeface="HG創英角ﾎﾟｯﾌﾟ体" panose="040B0A09000000000000" pitchFamily="49" charset="-128"/>
            </a:endParaRPr>
          </a:p>
          <a:p>
            <a:endParaRPr lang="en-US" altLang="ja-JP" sz="1400" b="1" dirty="0">
              <a:ea typeface="HG創英角ﾎﾟｯﾌﾟ体" panose="040B0A09000000000000" pitchFamily="49" charset="-128"/>
            </a:endParaRPr>
          </a:p>
          <a:p>
            <a:r>
              <a:rPr lang="ja-JP" altLang="en-US" sz="1400" b="1" dirty="0">
                <a:ea typeface="HG創英角ﾎﾟｯﾌﾟ体" panose="040B0A09000000000000" pitchFamily="49" charset="-128"/>
              </a:rPr>
              <a:t>★　</a:t>
            </a:r>
            <a:r>
              <a:rPr lang="ja-JP" altLang="en-US" sz="14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400" b="1" u="sng" dirty="0">
              <a:latin typeface="ＭＳ ゴシック" panose="020B0609070205080204" pitchFamily="49" charset="-128"/>
              <a:ea typeface="ＭＳ ゴシック" panose="020B0609070205080204" pitchFamily="49" charset="-128"/>
            </a:endParaRPr>
          </a:p>
          <a:p>
            <a:r>
              <a:rPr lang="ja-JP" altLang="en-US" sz="1400" b="1" dirty="0">
                <a:latin typeface="ＭＳ 明朝" panose="02020609040205080304" pitchFamily="17" charset="-128"/>
                <a:ea typeface="ＭＳ 明朝" panose="02020609040205080304" pitchFamily="17" charset="-128"/>
              </a:rPr>
              <a:t>★　①</a:t>
            </a:r>
            <a:r>
              <a:rPr lang="ja-JP" altLang="en-US" sz="1400" b="1" u="sng" dirty="0">
                <a:latin typeface="ＭＳ 明朝" panose="02020609040205080304" pitchFamily="17" charset="-128"/>
                <a:ea typeface="ＭＳ 明朝" panose="02020609040205080304" pitchFamily="17" charset="-128"/>
              </a:rPr>
              <a:t>教科横断的に学ぶ</a:t>
            </a:r>
            <a:r>
              <a:rPr lang="ja-JP" altLang="en-US" sz="1400" b="1" dirty="0">
                <a:latin typeface="ＭＳ 明朝" panose="02020609040205080304" pitchFamily="17" charset="-128"/>
                <a:ea typeface="ＭＳ 明朝" panose="02020609040205080304" pitchFamily="17" charset="-128"/>
              </a:rPr>
              <a:t>　　そのために、（</a:t>
            </a:r>
            <a:r>
              <a:rPr lang="ja-JP" altLang="en-US" sz="14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400" b="1" u="sng" dirty="0">
                <a:latin typeface="ＭＳ 明朝" panose="02020609040205080304" pitchFamily="17" charset="-128"/>
                <a:ea typeface="ＭＳ 明朝" panose="02020609040205080304" pitchFamily="17" charset="-128"/>
              </a:rPr>
              <a:t>）をしっかり　　</a:t>
            </a:r>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　しなさいということです。　また、</a:t>
            </a:r>
            <a:endParaRPr lang="en-US" altLang="ja-JP" sz="1400" b="1" u="sng"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教育課程の</a:t>
            </a:r>
            <a:r>
              <a:rPr lang="ja-JP" altLang="en-US" sz="1400" b="1" dirty="0">
                <a:solidFill>
                  <a:srgbClr val="7030A0"/>
                </a:solidFill>
                <a:latin typeface="ＭＳ 明朝" panose="02020609040205080304" pitchFamily="17" charset="-128"/>
                <a:ea typeface="ＭＳ 明朝" panose="02020609040205080304" pitchFamily="17" charset="-128"/>
              </a:rPr>
              <a:t>実施</a:t>
            </a:r>
            <a:r>
              <a:rPr lang="ja-JP" altLang="en-US" sz="1400" b="1" dirty="0">
                <a:latin typeface="ＭＳ 明朝" panose="02020609040205080304" pitchFamily="17" charset="-128"/>
                <a:ea typeface="ＭＳ 明朝" panose="02020609040205080304" pitchFamily="17" charset="-128"/>
              </a:rPr>
              <a:t>においては、</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a:t>
            </a:r>
            <a:r>
              <a:rPr lang="ja-JP" altLang="en-US" sz="14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4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・・・つまり、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探究的・問題解決的な学び</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にしっかりと取り組みなさい</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ja-JP" altLang="en-US" sz="1400" b="1" u="sng" dirty="0">
                <a:latin typeface="ＭＳ 明朝" panose="02020609040205080304" pitchFamily="17" charset="-128"/>
                <a:ea typeface="ＭＳ 明朝" panose="02020609040205080304" pitchFamily="17" charset="-128"/>
              </a:rPr>
              <a:t>という意味です。　　　★</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ja-JP" altLang="en-US" sz="14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3396">
              <a:defRPr kumimoji="1" sz="1900">
                <a:solidFill>
                  <a:schemeClr val="tx1"/>
                </a:solidFill>
                <a:latin typeface="Arial" panose="020B0604020202020204" pitchFamily="34" charset="0"/>
                <a:ea typeface="ＭＳ Ｐゴシック" panose="020B0600070205080204" pitchFamily="50" charset="-128"/>
              </a:defRPr>
            </a:lvl1pPr>
            <a:lvl2pPr marL="791650" indent="-304481" defTabSz="1363396">
              <a:defRPr kumimoji="1" sz="1900">
                <a:solidFill>
                  <a:schemeClr val="tx1"/>
                </a:solidFill>
                <a:latin typeface="Arial" panose="020B0604020202020204" pitchFamily="34" charset="0"/>
                <a:ea typeface="ＭＳ Ｐゴシック" panose="020B0600070205080204" pitchFamily="50" charset="-128"/>
              </a:defRPr>
            </a:lvl2pPr>
            <a:lvl3pPr marL="1217924" indent="-243585" defTabSz="1363396">
              <a:defRPr kumimoji="1" sz="1900">
                <a:solidFill>
                  <a:schemeClr val="tx1"/>
                </a:solidFill>
                <a:latin typeface="Arial" panose="020B0604020202020204" pitchFamily="34" charset="0"/>
                <a:ea typeface="ＭＳ Ｐゴシック" panose="020B0600070205080204" pitchFamily="50" charset="-128"/>
              </a:defRPr>
            </a:lvl3pPr>
            <a:lvl4pPr marL="1705092" indent="-243585" defTabSz="1363396">
              <a:defRPr kumimoji="1" sz="1900">
                <a:solidFill>
                  <a:schemeClr val="tx1"/>
                </a:solidFill>
                <a:latin typeface="Arial" panose="020B0604020202020204" pitchFamily="34" charset="0"/>
                <a:ea typeface="ＭＳ Ｐゴシック" panose="020B0600070205080204" pitchFamily="50" charset="-128"/>
              </a:defRPr>
            </a:lvl4pPr>
            <a:lvl5pPr marL="2192260" indent="-243585" defTabSz="1363396">
              <a:defRPr kumimoji="1" sz="1900">
                <a:solidFill>
                  <a:schemeClr val="tx1"/>
                </a:solidFill>
                <a:latin typeface="Arial" panose="020B0604020202020204" pitchFamily="34" charset="0"/>
                <a:ea typeface="ＭＳ Ｐゴシック" panose="020B0600070205080204" pitchFamily="50" charset="-128"/>
              </a:defRPr>
            </a:lvl5pPr>
            <a:lvl6pPr marL="2679431" indent="-243585" defTabSz="13633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166598" indent="-243585" defTabSz="13633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653769" indent="-243585" defTabSz="13633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4140938" indent="-243585" defTabSz="13633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29</a:t>
            </a:fld>
            <a:endParaRPr lang="ja-JP" altLang="en-US" sz="1200" dirty="0">
              <a:latin typeface="Calibri" panose="020F0502020204030204" pitchFamily="34" charset="0"/>
            </a:endParaRPr>
          </a:p>
        </p:txBody>
      </p:sp>
    </p:spTree>
    <p:extLst>
      <p:ext uri="{BB962C8B-B14F-4D97-AF65-F5344CB8AC3E}">
        <p14:creationId xmlns:p14="http://schemas.microsoft.com/office/powerpoint/2010/main" val="2049586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116263" y="549275"/>
            <a:ext cx="3441700" cy="1936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776035" y="2770155"/>
            <a:ext cx="7304732" cy="3869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400" dirty="0"/>
              <a:t>学校教育を進めるにあたっては、</a:t>
            </a:r>
            <a:r>
              <a:rPr lang="ja-JP" altLang="en-US" sz="1400" b="1" dirty="0"/>
              <a:t>教育課程が重要</a:t>
            </a:r>
            <a:r>
              <a:rPr lang="ja-JP" altLang="en-US" sz="1400" dirty="0"/>
              <a:t>です。その編成と実施において、</a:t>
            </a:r>
            <a:endParaRPr lang="en-US" altLang="ja-JP" sz="1400" dirty="0"/>
          </a:p>
          <a:p>
            <a:r>
              <a:rPr lang="ja-JP" altLang="en-US" sz="1400" dirty="0"/>
              <a:t>大事なことが</a:t>
            </a:r>
            <a:r>
              <a:rPr lang="ja-JP" altLang="en-US" sz="1400" b="1" dirty="0"/>
              <a:t>、「総則」</a:t>
            </a:r>
            <a:r>
              <a:rPr lang="ja-JP" altLang="en-US" sz="1400" dirty="0"/>
              <a:t>に示されています。総則、しっかりと読み込んでいますか？</a:t>
            </a:r>
            <a:endParaRPr lang="en-US" altLang="ja-JP" sz="1400" dirty="0"/>
          </a:p>
          <a:p>
            <a:endParaRPr lang="en-US" altLang="ja-JP" sz="1400" dirty="0"/>
          </a:p>
          <a:p>
            <a:r>
              <a:rPr lang="ja-JP" altLang="en-US" sz="1400" b="1" dirty="0">
                <a:ea typeface="HG創英角ﾎﾟｯﾌﾟ体" panose="040B0A09000000000000" pitchFamily="49" charset="-128"/>
              </a:rPr>
              <a:t>まず、教育課程の</a:t>
            </a:r>
            <a:r>
              <a:rPr lang="ja-JP" altLang="en-US" sz="1400" b="1" dirty="0">
                <a:solidFill>
                  <a:schemeClr val="accent1">
                    <a:lumMod val="75000"/>
                  </a:schemeClr>
                </a:solidFill>
                <a:ea typeface="HG創英角ﾎﾟｯﾌﾟ体" panose="040B0A09000000000000" pitchFamily="49" charset="-128"/>
              </a:rPr>
              <a:t>編成</a:t>
            </a:r>
            <a:r>
              <a:rPr lang="ja-JP" altLang="en-US" sz="1400" b="1" dirty="0">
                <a:ea typeface="HG創英角ﾎﾟｯﾌﾟ体" panose="040B0A09000000000000" pitchFamily="49" charset="-128"/>
              </a:rPr>
              <a:t>においては</a:t>
            </a:r>
            <a:endParaRPr lang="en-US" altLang="ja-JP" sz="1400" b="1" dirty="0">
              <a:ea typeface="HG創英角ﾎﾟｯﾌﾟ体" panose="040B0A09000000000000" pitchFamily="49" charset="-128"/>
            </a:endParaRPr>
          </a:p>
          <a:p>
            <a:endParaRPr lang="en-US" altLang="ja-JP" sz="1400" b="1" dirty="0">
              <a:ea typeface="HG創英角ﾎﾟｯﾌﾟ体" panose="040B0A09000000000000" pitchFamily="49" charset="-128"/>
            </a:endParaRPr>
          </a:p>
          <a:p>
            <a:r>
              <a:rPr lang="ja-JP" altLang="en-US" sz="1400" b="1" dirty="0">
                <a:ea typeface="HG創英角ﾎﾟｯﾌﾟ体" panose="040B0A09000000000000" pitchFamily="49" charset="-128"/>
              </a:rPr>
              <a:t>★　</a:t>
            </a:r>
            <a:r>
              <a:rPr lang="ja-JP" altLang="en-US" sz="14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400" b="1" u="sng" dirty="0">
              <a:latin typeface="ＭＳ ゴシック" panose="020B0609070205080204" pitchFamily="49" charset="-128"/>
              <a:ea typeface="ＭＳ ゴシック" panose="020B0609070205080204" pitchFamily="49" charset="-128"/>
            </a:endParaRPr>
          </a:p>
          <a:p>
            <a:r>
              <a:rPr lang="ja-JP" altLang="en-US" sz="1400" b="1" dirty="0">
                <a:latin typeface="ＭＳ 明朝" panose="02020609040205080304" pitchFamily="17" charset="-128"/>
                <a:ea typeface="ＭＳ 明朝" panose="02020609040205080304" pitchFamily="17" charset="-128"/>
              </a:rPr>
              <a:t>★　①</a:t>
            </a:r>
            <a:r>
              <a:rPr lang="ja-JP" altLang="en-US" sz="1400" b="1" u="sng" dirty="0">
                <a:latin typeface="ＭＳ 明朝" panose="02020609040205080304" pitchFamily="17" charset="-128"/>
                <a:ea typeface="ＭＳ 明朝" panose="02020609040205080304" pitchFamily="17" charset="-128"/>
              </a:rPr>
              <a:t>教科横断的に学ぶ</a:t>
            </a:r>
            <a:r>
              <a:rPr lang="ja-JP" altLang="en-US" sz="1400" b="1" dirty="0">
                <a:latin typeface="ＭＳ 明朝" panose="02020609040205080304" pitchFamily="17" charset="-128"/>
                <a:ea typeface="ＭＳ 明朝" panose="02020609040205080304" pitchFamily="17" charset="-128"/>
              </a:rPr>
              <a:t>　　そのために、（</a:t>
            </a:r>
            <a:r>
              <a:rPr lang="ja-JP" altLang="en-US" sz="14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400" b="1" u="sng" dirty="0">
                <a:latin typeface="ＭＳ 明朝" panose="02020609040205080304" pitchFamily="17" charset="-128"/>
                <a:ea typeface="ＭＳ 明朝" panose="02020609040205080304" pitchFamily="17" charset="-128"/>
              </a:rPr>
              <a:t>）をしっかり　　</a:t>
            </a:r>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　しなさいということです。　また、</a:t>
            </a:r>
            <a:endParaRPr lang="en-US" altLang="ja-JP" sz="1400" b="1" u="sng"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教育課程の</a:t>
            </a:r>
            <a:r>
              <a:rPr lang="ja-JP" altLang="en-US" sz="1400" b="1" dirty="0">
                <a:solidFill>
                  <a:srgbClr val="7030A0"/>
                </a:solidFill>
                <a:latin typeface="ＭＳ 明朝" panose="02020609040205080304" pitchFamily="17" charset="-128"/>
                <a:ea typeface="ＭＳ 明朝" panose="02020609040205080304" pitchFamily="17" charset="-128"/>
              </a:rPr>
              <a:t>実施</a:t>
            </a:r>
            <a:r>
              <a:rPr lang="ja-JP" altLang="en-US" sz="1400" b="1" dirty="0">
                <a:latin typeface="ＭＳ 明朝" panose="02020609040205080304" pitchFamily="17" charset="-128"/>
                <a:ea typeface="ＭＳ 明朝" panose="02020609040205080304" pitchFamily="17" charset="-128"/>
              </a:rPr>
              <a:t>においては、</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a:t>
            </a:r>
            <a:r>
              <a:rPr lang="ja-JP" altLang="en-US" sz="14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4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・・・つまり、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探究的・問題解決的な学び</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にしっかりと取り組みなさい</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ja-JP" altLang="en-US" sz="1400" b="1" u="sng" dirty="0">
                <a:latin typeface="ＭＳ 明朝" panose="02020609040205080304" pitchFamily="17" charset="-128"/>
                <a:ea typeface="ＭＳ 明朝" panose="02020609040205080304" pitchFamily="17" charset="-128"/>
              </a:rPr>
              <a:t>という意味です。　　　★</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ja-JP" altLang="en-US" sz="14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3396">
              <a:defRPr kumimoji="1" sz="1900">
                <a:solidFill>
                  <a:schemeClr val="tx1"/>
                </a:solidFill>
                <a:latin typeface="Arial" panose="020B0604020202020204" pitchFamily="34" charset="0"/>
                <a:ea typeface="ＭＳ Ｐゴシック" panose="020B0600070205080204" pitchFamily="50" charset="-128"/>
              </a:defRPr>
            </a:lvl1pPr>
            <a:lvl2pPr marL="791650" indent="-304481" defTabSz="1363396">
              <a:defRPr kumimoji="1" sz="1900">
                <a:solidFill>
                  <a:schemeClr val="tx1"/>
                </a:solidFill>
                <a:latin typeface="Arial" panose="020B0604020202020204" pitchFamily="34" charset="0"/>
                <a:ea typeface="ＭＳ Ｐゴシック" panose="020B0600070205080204" pitchFamily="50" charset="-128"/>
              </a:defRPr>
            </a:lvl2pPr>
            <a:lvl3pPr marL="1217924" indent="-243585" defTabSz="1363396">
              <a:defRPr kumimoji="1" sz="1900">
                <a:solidFill>
                  <a:schemeClr val="tx1"/>
                </a:solidFill>
                <a:latin typeface="Arial" panose="020B0604020202020204" pitchFamily="34" charset="0"/>
                <a:ea typeface="ＭＳ Ｐゴシック" panose="020B0600070205080204" pitchFamily="50" charset="-128"/>
              </a:defRPr>
            </a:lvl3pPr>
            <a:lvl4pPr marL="1705092" indent="-243585" defTabSz="1363396">
              <a:defRPr kumimoji="1" sz="1900">
                <a:solidFill>
                  <a:schemeClr val="tx1"/>
                </a:solidFill>
                <a:latin typeface="Arial" panose="020B0604020202020204" pitchFamily="34" charset="0"/>
                <a:ea typeface="ＭＳ Ｐゴシック" panose="020B0600070205080204" pitchFamily="50" charset="-128"/>
              </a:defRPr>
            </a:lvl4pPr>
            <a:lvl5pPr marL="2192260" indent="-243585" defTabSz="1363396">
              <a:defRPr kumimoji="1" sz="1900">
                <a:solidFill>
                  <a:schemeClr val="tx1"/>
                </a:solidFill>
                <a:latin typeface="Arial" panose="020B0604020202020204" pitchFamily="34" charset="0"/>
                <a:ea typeface="ＭＳ Ｐゴシック" panose="020B0600070205080204" pitchFamily="50" charset="-128"/>
              </a:defRPr>
            </a:lvl5pPr>
            <a:lvl6pPr marL="2679431" indent="-243585" defTabSz="13633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166598" indent="-243585" defTabSz="13633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653769" indent="-243585" defTabSz="13633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4140938" indent="-243585" defTabSz="13633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30</a:t>
            </a:fld>
            <a:endParaRPr lang="ja-JP" altLang="en-US" sz="1200" dirty="0">
              <a:latin typeface="Calibri" panose="020F0502020204030204" pitchFamily="34" charset="0"/>
            </a:endParaRPr>
          </a:p>
        </p:txBody>
      </p:sp>
    </p:spTree>
    <p:extLst>
      <p:ext uri="{BB962C8B-B14F-4D97-AF65-F5344CB8AC3E}">
        <p14:creationId xmlns:p14="http://schemas.microsoft.com/office/powerpoint/2010/main" val="2410379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7788" y="739775"/>
            <a:ext cx="6580187" cy="3702050"/>
          </a:xfrm>
        </p:spPr>
      </p:sp>
      <p:sp>
        <p:nvSpPr>
          <p:cNvPr id="3" name="ノート プレースホルダ 2"/>
          <p:cNvSpPr>
            <a:spLocks noGrp="1"/>
          </p:cNvSpPr>
          <p:nvPr>
            <p:ph type="body" idx="1"/>
          </p:nvPr>
        </p:nvSpPr>
        <p:spPr/>
        <p:txBody>
          <a:bodyPr>
            <a:normAutofit/>
          </a:bodyPr>
          <a:lstStyle/>
          <a:p>
            <a:pPr algn="l"/>
            <a:r>
              <a:rPr lang="ja-JP" altLang="en-US" dirty="0"/>
              <a:t>これより、本校の研究について発表させていただきます。▲</a:t>
            </a:r>
            <a:endParaRPr lang="en-US" altLang="ja-JP" dirty="0"/>
          </a:p>
          <a:p>
            <a:pPr algn="l"/>
            <a:endParaRPr lang="en-US" altLang="ja-JP" dirty="0"/>
          </a:p>
          <a:p>
            <a:pPr algn="l"/>
            <a:r>
              <a:rPr lang="ja-JP" altLang="en-US" dirty="0"/>
              <a:t>はじめに、本校の紹介をさせていただきます。</a:t>
            </a:r>
            <a:endParaRPr lang="en-US" altLang="ja-JP" dirty="0"/>
          </a:p>
          <a:p>
            <a:pPr algn="l"/>
            <a:r>
              <a:rPr lang="ja-JP" altLang="en-US" dirty="0"/>
              <a:t>本校は、埼玉県北東部に位置し、今年度で開校１４８年目を迎えました。</a:t>
            </a:r>
          </a:p>
          <a:p>
            <a:pPr algn="l"/>
            <a:r>
              <a:rPr lang="ja-JP" altLang="en-US" dirty="0"/>
              <a:t>現在、児童数１５７名　教員数１３名、通常学級６学級　知的特別支援学級１学級の小規模の学校です。</a:t>
            </a:r>
          </a:p>
          <a:p>
            <a:pPr algn="l"/>
            <a:r>
              <a:rPr lang="ja-JP" altLang="en-US" dirty="0"/>
              <a:t>田園に囲まれた穏やかで、保護者、地域の方が協力的な地域です。▲</a:t>
            </a:r>
          </a:p>
          <a:p>
            <a:pPr algn="l"/>
            <a:endParaRPr lang="ja-JP" altLang="en-US" dirty="0"/>
          </a:p>
          <a:p>
            <a:pPr algn="l"/>
            <a:endParaRPr lang="ja-JP" altLang="en-US" dirty="0"/>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4790A-AE7E-4573-A187-21185D07E3D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2019/12/06</a:t>
            </a: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62477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Aft>
                <a:spcPts val="0"/>
              </a:spcAft>
            </a:pPr>
            <a:r>
              <a:rPr lang="ja-JP" altLang="ja-JP" kern="0" dirty="0">
                <a:solidFill>
                  <a:srgbClr val="00000A"/>
                </a:solidFill>
                <a:latin typeface="Times New Roman" panose="02020603050405020304" pitchFamily="18" charset="0"/>
                <a:ea typeface="ＭＳ Ｐ明朝" panose="02020600040205080304" pitchFamily="18" charset="-128"/>
                <a:cs typeface="MS-Gothic"/>
              </a:rPr>
              <a:t>本校は、</a:t>
            </a:r>
            <a:r>
              <a:rPr lang="ja-JP" altLang="en-US" kern="0" dirty="0">
                <a:solidFill>
                  <a:srgbClr val="00000A"/>
                </a:solidFill>
                <a:latin typeface="Times New Roman" panose="02020603050405020304" pitchFamily="18" charset="0"/>
                <a:ea typeface="ＭＳ Ｐ明朝" panose="02020600040205080304" pitchFamily="18" charset="-128"/>
                <a:cs typeface="MS-Gothic"/>
              </a:rPr>
              <a:t>平成３０年度に、久喜市教育委員会の研究委嘱を受け、</a:t>
            </a:r>
            <a:endParaRPr lang="en-US" altLang="ja-JP" kern="0" dirty="0">
              <a:solidFill>
                <a:srgbClr val="00000A"/>
              </a:solidFill>
              <a:latin typeface="Times New Roman" panose="02020603050405020304" pitchFamily="18" charset="0"/>
              <a:ea typeface="ＭＳ Ｐ明朝" panose="02020600040205080304" pitchFamily="18" charset="-128"/>
              <a:cs typeface="MS-Gothic"/>
            </a:endParaRPr>
          </a:p>
          <a:p>
            <a:pPr>
              <a:spcAft>
                <a:spcPts val="0"/>
              </a:spcAft>
            </a:pPr>
            <a:r>
              <a:rPr lang="en-US" altLang="ja-JP" kern="0" dirty="0">
                <a:solidFill>
                  <a:srgbClr val="00000A"/>
                </a:solidFill>
                <a:latin typeface="Times New Roman" panose="02020603050405020304" pitchFamily="18" charset="0"/>
                <a:ea typeface="ＭＳ Ｐ明朝" panose="02020600040205080304" pitchFamily="18" charset="-128"/>
                <a:cs typeface="MS-Gothic"/>
              </a:rPr>
              <a:t>SDGs</a:t>
            </a:r>
            <a:r>
              <a:rPr lang="ja-JP" altLang="ja-JP" kern="0" dirty="0">
                <a:solidFill>
                  <a:srgbClr val="00000A"/>
                </a:solidFill>
                <a:latin typeface="Times New Roman" panose="02020603050405020304" pitchFamily="18" charset="0"/>
                <a:ea typeface="ＭＳ Ｐ明朝" panose="02020600040205080304" pitchFamily="18" charset="-128"/>
                <a:cs typeface="MS-Gothic"/>
              </a:rPr>
              <a:t>の実現を目指す</a:t>
            </a:r>
            <a:r>
              <a:rPr lang="en-US" altLang="ja-JP" kern="0" dirty="0">
                <a:solidFill>
                  <a:srgbClr val="00000A"/>
                </a:solidFill>
                <a:latin typeface="Times New Roman" panose="02020603050405020304" pitchFamily="18" charset="0"/>
                <a:ea typeface="ＭＳ Ｐ明朝" panose="02020600040205080304" pitchFamily="18" charset="-128"/>
                <a:cs typeface="MS-Gothic"/>
              </a:rPr>
              <a:t>ESD</a:t>
            </a:r>
            <a:r>
              <a:rPr lang="ja-JP" altLang="ja-JP" kern="0" dirty="0">
                <a:solidFill>
                  <a:srgbClr val="00000A"/>
                </a:solidFill>
                <a:latin typeface="Times New Roman" panose="02020603050405020304" pitchFamily="18" charset="0"/>
                <a:ea typeface="ＭＳ Ｐ明朝" panose="02020600040205080304" pitchFamily="18" charset="-128"/>
                <a:cs typeface="MS-Gothic"/>
              </a:rPr>
              <a:t>の取組を通したカリキュラム・マネジメント による学校教育活動の改善に取り組んで</a:t>
            </a:r>
            <a:r>
              <a:rPr lang="ja-JP" altLang="en-US" kern="0" dirty="0">
                <a:solidFill>
                  <a:srgbClr val="00000A"/>
                </a:solidFill>
                <a:latin typeface="Times New Roman" panose="02020603050405020304" pitchFamily="18" charset="0"/>
                <a:ea typeface="ＭＳ Ｐ明朝" panose="02020600040205080304" pitchFamily="18" charset="-128"/>
                <a:cs typeface="MS-Gothic"/>
              </a:rPr>
              <a:t>まいりました</a:t>
            </a:r>
            <a:r>
              <a:rPr lang="ja-JP" altLang="ja-JP" kern="0" dirty="0">
                <a:solidFill>
                  <a:srgbClr val="00000A"/>
                </a:solidFill>
                <a:latin typeface="Times New Roman" panose="02020603050405020304" pitchFamily="18" charset="0"/>
                <a:ea typeface="ＭＳ Ｐ明朝" panose="02020600040205080304" pitchFamily="18" charset="-128"/>
                <a:cs typeface="MS-Gothic"/>
              </a:rPr>
              <a:t>。</a:t>
            </a:r>
            <a:r>
              <a:rPr lang="ja-JP" altLang="en-US" kern="0" dirty="0">
                <a:solidFill>
                  <a:srgbClr val="00000A"/>
                </a:solidFill>
                <a:latin typeface="Times New Roman" panose="02020603050405020304" pitchFamily="18" charset="0"/>
                <a:ea typeface="ＭＳ Ｐ明朝" panose="02020600040205080304" pitchFamily="18" charset="-128"/>
                <a:cs typeface="MS-Gothic"/>
              </a:rPr>
              <a:t>▲</a:t>
            </a:r>
            <a:endParaRPr lang="en-US" altLang="ja-JP" kern="0" dirty="0">
              <a:solidFill>
                <a:srgbClr val="00000A"/>
              </a:solidFill>
              <a:latin typeface="Times New Roman" panose="02020603050405020304" pitchFamily="18" charset="0"/>
              <a:ea typeface="ＭＳ Ｐ明朝" panose="02020600040205080304" pitchFamily="18" charset="-128"/>
              <a:cs typeface="MS-Gothic"/>
            </a:endParaRPr>
          </a:p>
          <a:p>
            <a:endParaRPr kumimoji="1" lang="en-US" altLang="ja-JP" sz="1200" b="0" kern="1200" dirty="0">
              <a:solidFill>
                <a:schemeClr val="tx1"/>
              </a:solidFill>
              <a:effectLst/>
              <a:latin typeface="+mn-lt"/>
              <a:ea typeface="+mn-ea"/>
              <a:cs typeface="+mn-cs"/>
            </a:endParaRPr>
          </a:p>
          <a:p>
            <a:pPr>
              <a:spcAft>
                <a:spcPts val="0"/>
              </a:spcAft>
            </a:pPr>
            <a:r>
              <a:rPr lang="ja-JP" altLang="en-US" kern="0" dirty="0">
                <a:solidFill>
                  <a:srgbClr val="00000A"/>
                </a:solidFill>
                <a:latin typeface="Times New Roman" panose="02020603050405020304" pitchFamily="18" charset="0"/>
                <a:ea typeface="ＭＳ Ｐ明朝" panose="02020600040205080304" pitchFamily="18" charset="-128"/>
                <a:cs typeface="TimesNewRomanPSMT"/>
              </a:rPr>
              <a:t>文部科学省の「生きる力」、国立教育政策研究所の「</a:t>
            </a:r>
            <a:r>
              <a:rPr lang="en-US" altLang="ja-JP" kern="0" dirty="0">
                <a:solidFill>
                  <a:srgbClr val="00000A"/>
                </a:solidFill>
                <a:latin typeface="Times New Roman" panose="02020603050405020304" pitchFamily="18" charset="0"/>
                <a:ea typeface="ＭＳ Ｐ明朝" panose="02020600040205080304" pitchFamily="18" charset="-128"/>
                <a:cs typeface="TimesNewRomanPSMT"/>
              </a:rPr>
              <a:t>ESD</a:t>
            </a:r>
            <a:r>
              <a:rPr lang="ja-JP" altLang="en-US" kern="0" dirty="0">
                <a:solidFill>
                  <a:srgbClr val="00000A"/>
                </a:solidFill>
                <a:latin typeface="Times New Roman" panose="02020603050405020304" pitchFamily="18" charset="0"/>
                <a:ea typeface="ＭＳ Ｐ明朝" panose="02020600040205080304" pitchFamily="18" charset="-128"/>
                <a:cs typeface="TimesNewRomanPSMT"/>
              </a:rPr>
              <a:t>の７つの能力・態度」を踏まえ、学校教育目標、</a:t>
            </a:r>
            <a:r>
              <a:rPr lang="en-US" altLang="ja-JP" kern="0" dirty="0">
                <a:solidFill>
                  <a:srgbClr val="00000A"/>
                </a:solidFill>
                <a:latin typeface="Times New Roman" panose="02020603050405020304" pitchFamily="18" charset="0"/>
                <a:ea typeface="ＭＳ Ｐ明朝" panose="02020600040205080304" pitchFamily="18" charset="-128"/>
                <a:cs typeface="TimesNewRomanPSMT"/>
              </a:rPr>
              <a:t>ESD</a:t>
            </a:r>
            <a:r>
              <a:rPr lang="ja-JP" altLang="en-US" kern="0" dirty="0">
                <a:solidFill>
                  <a:srgbClr val="00000A"/>
                </a:solidFill>
                <a:latin typeface="Times New Roman" panose="02020603050405020304" pitchFamily="18" charset="0"/>
                <a:ea typeface="ＭＳ Ｐ明朝" panose="02020600040205080304" pitchFamily="18" charset="-128"/>
                <a:cs typeface="TimesNewRomanPSMT"/>
              </a:rPr>
              <a:t>の視点をリンクさせ、</a:t>
            </a:r>
            <a:endParaRPr lang="en-US" altLang="ja-JP" kern="0" dirty="0">
              <a:solidFill>
                <a:srgbClr val="00000A"/>
              </a:solidFill>
              <a:latin typeface="Times New Roman" panose="02020603050405020304" pitchFamily="18" charset="0"/>
              <a:ea typeface="ＭＳ Ｐ明朝" panose="02020600040205080304" pitchFamily="18" charset="-128"/>
              <a:cs typeface="TimesNewRomanPSMT"/>
            </a:endParaRPr>
          </a:p>
          <a:p>
            <a:pPr>
              <a:spcAft>
                <a:spcPts val="0"/>
              </a:spcAft>
            </a:pPr>
            <a:r>
              <a:rPr lang="ja-JP" altLang="en-US" kern="0" dirty="0">
                <a:solidFill>
                  <a:srgbClr val="00000A"/>
                </a:solidFill>
                <a:latin typeface="Times New Roman" panose="02020603050405020304" pitchFamily="18" charset="0"/>
                <a:ea typeface="ＭＳ Ｐ明朝" panose="02020600040205080304" pitchFamily="18" charset="-128"/>
                <a:cs typeface="TimesNewRomanPSMT"/>
              </a:rPr>
              <a:t>本校の目指す児童像を掲げました。▲</a:t>
            </a:r>
            <a:endParaRPr lang="en-US" altLang="ja-JP" kern="0" dirty="0">
              <a:solidFill>
                <a:srgbClr val="00000A"/>
              </a:solidFill>
              <a:latin typeface="Times New Roman" panose="02020603050405020304" pitchFamily="18" charset="0"/>
              <a:ea typeface="ＭＳ Ｐ明朝" panose="02020600040205080304" pitchFamily="18" charset="-128"/>
              <a:cs typeface="TimesNewRomanPSMT"/>
            </a:endParaRPr>
          </a:p>
          <a:p>
            <a:pPr>
              <a:spcAft>
                <a:spcPts val="0"/>
              </a:spcAft>
            </a:pPr>
            <a:endParaRPr lang="en-US" altLang="ja-JP" kern="0" dirty="0">
              <a:solidFill>
                <a:srgbClr val="00000A"/>
              </a:solidFill>
              <a:latin typeface="Times New Roman" panose="02020603050405020304" pitchFamily="18" charset="0"/>
              <a:ea typeface="ＭＳ Ｐ明朝" panose="02020600040205080304" pitchFamily="18" charset="-128"/>
              <a:cs typeface="TimesNewRomanPSMT"/>
            </a:endParaRPr>
          </a:p>
          <a:p>
            <a:pPr>
              <a:spcAft>
                <a:spcPts val="0"/>
              </a:spcAft>
            </a:pPr>
            <a:r>
              <a:rPr lang="ja-JP" altLang="en-US" kern="0" dirty="0">
                <a:solidFill>
                  <a:srgbClr val="00000A"/>
                </a:solidFill>
                <a:latin typeface="Times New Roman" panose="02020603050405020304" pitchFamily="18" charset="0"/>
                <a:ea typeface="ＭＳ Ｐ明朝" panose="02020600040205080304" pitchFamily="18" charset="-128"/>
                <a:cs typeface="TimesNewRomanPSMT"/>
              </a:rPr>
              <a:t>また、子どもたちに関わる　こと・ものをつなぎ、</a:t>
            </a:r>
            <a:r>
              <a:rPr lang="en-US" altLang="ja-JP" kern="0" dirty="0">
                <a:solidFill>
                  <a:srgbClr val="00000A"/>
                </a:solidFill>
                <a:latin typeface="Times New Roman" panose="02020603050405020304" pitchFamily="18" charset="0"/>
                <a:ea typeface="ＭＳ Ｐ明朝" panose="02020600040205080304" pitchFamily="18" charset="-128"/>
                <a:cs typeface="TimesNewRomanPSMT"/>
              </a:rPr>
              <a:t>ESD</a:t>
            </a:r>
            <a:r>
              <a:rPr lang="ja-JP" altLang="en-US" kern="0" dirty="0">
                <a:solidFill>
                  <a:srgbClr val="00000A"/>
                </a:solidFill>
                <a:latin typeface="Times New Roman" panose="02020603050405020304" pitchFamily="18" charset="0"/>
                <a:ea typeface="ＭＳ Ｐ明朝" panose="02020600040205080304" pitchFamily="18" charset="-128"/>
                <a:cs typeface="TimesNewRomanPSMT"/>
              </a:rPr>
              <a:t>を推進してまいりました。</a:t>
            </a:r>
            <a:endParaRPr lang="en-US" altLang="ja-JP" kern="0" dirty="0">
              <a:solidFill>
                <a:srgbClr val="00000A"/>
              </a:solidFill>
              <a:latin typeface="Times New Roman" panose="02020603050405020304" pitchFamily="18" charset="0"/>
              <a:ea typeface="ＭＳ Ｐ明朝" panose="02020600040205080304" pitchFamily="18" charset="-128"/>
              <a:cs typeface="TimesNewRomanPSMT"/>
            </a:endParaRPr>
          </a:p>
          <a:p>
            <a:pPr>
              <a:spcAft>
                <a:spcPts val="0"/>
              </a:spcAft>
            </a:pPr>
            <a:endParaRPr lang="en-US" altLang="ja-JP" dirty="0"/>
          </a:p>
          <a:p>
            <a:r>
              <a:rPr kumimoji="1" lang="ja-JP" altLang="en-US" sz="1050" b="0" kern="1200" dirty="0">
                <a:solidFill>
                  <a:schemeClr val="tx1"/>
                </a:solidFill>
                <a:effectLst/>
                <a:latin typeface="+mn-lt"/>
                <a:ea typeface="+mn-ea"/>
                <a:cs typeface="+mn-cs"/>
              </a:rPr>
              <a:t>特に、カリキュラム・マネジメントの３つの視点である</a:t>
            </a:r>
            <a:r>
              <a:rPr kumimoji="1" lang="ja-JP" altLang="en-US" sz="1050" kern="1200" dirty="0">
                <a:solidFill>
                  <a:schemeClr val="tx1"/>
                </a:solidFill>
                <a:effectLst/>
                <a:latin typeface="+mn-lt"/>
                <a:ea typeface="+mn-ea"/>
                <a:cs typeface="+mn-cs"/>
                <a:sym typeface="Segoe UI Emoji" panose="020B0502040204020203" pitchFamily="34" charset="0"/>
              </a:rPr>
              <a:t>。</a:t>
            </a:r>
            <a:endParaRPr kumimoji="1" lang="en-US" altLang="ja-JP" sz="1050" kern="1200" dirty="0">
              <a:solidFill>
                <a:schemeClr val="tx1"/>
              </a:solidFill>
              <a:effectLst/>
              <a:latin typeface="+mn-lt"/>
              <a:ea typeface="+mn-ea"/>
              <a:cs typeface="+mn-cs"/>
              <a:sym typeface="Segoe UI Emoji" panose="020B0502040204020203" pitchFamily="34" charset="0"/>
            </a:endParaRPr>
          </a:p>
          <a:p>
            <a:pPr defTabSz="914277">
              <a:defRPr/>
            </a:pPr>
            <a:r>
              <a:rPr lang="ja-JP" altLang="en-US" sz="1200" dirty="0"/>
              <a:t>▲「教科横断的な視点、▲</a:t>
            </a:r>
            <a:r>
              <a:rPr lang="en-US" altLang="ja-JP" sz="1200" dirty="0"/>
              <a:t>PDCA</a:t>
            </a:r>
            <a:r>
              <a:rPr lang="ja-JP" altLang="en-US" sz="1200" dirty="0"/>
              <a:t>サイクルの確立、▲人的・物的資源の活用」</a:t>
            </a:r>
            <a:endParaRPr lang="en-US" altLang="ja-JP" sz="1200" dirty="0"/>
          </a:p>
          <a:p>
            <a:pPr defTabSz="914277">
              <a:defRPr/>
            </a:pPr>
            <a:r>
              <a:rPr lang="ja-JP" altLang="en-US" sz="1200" dirty="0"/>
              <a:t>▲を</a:t>
            </a:r>
            <a:r>
              <a:rPr lang="ja-JP" altLang="ja-JP" sz="1200" dirty="0"/>
              <a:t>計画的に教育課程に位置づけ、</a:t>
            </a:r>
            <a:r>
              <a:rPr kumimoji="1" lang="ja-JP" altLang="en-US" sz="1200" kern="1200" dirty="0">
                <a:solidFill>
                  <a:schemeClr val="tx1"/>
                </a:solidFill>
                <a:effectLst/>
                <a:latin typeface="+mn-lt"/>
                <a:ea typeface="+mn-ea"/>
                <a:cs typeface="+mn-cs"/>
                <a:sym typeface="Segoe UI Emoji" panose="020B0502040204020203" pitchFamily="34" charset="0"/>
              </a:rPr>
              <a:t>研究を深めました。</a:t>
            </a:r>
            <a:endParaRPr lang="ja-JP" altLang="ja-JP" sz="1200" kern="50" dirty="0">
              <a:solidFill>
                <a:srgbClr val="00000A"/>
              </a:solidFill>
              <a:latin typeface="Times New Roman" panose="02020603050405020304" pitchFamily="18" charset="0"/>
              <a:ea typeface="ＭＳ Ｐ明朝" panose="02020600040205080304" pitchFamily="18" charset="-128"/>
            </a:endParaRPr>
          </a:p>
          <a:p>
            <a:pPr>
              <a:spcAft>
                <a:spcPts val="0"/>
              </a:spcAft>
            </a:pPr>
            <a:endParaRPr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3BC69FCE-AA6E-403F-B0C3-216F1CAC7676}" type="slidenum">
              <a:rPr kumimoji="1" lang="ja-JP" altLang="en-US" smtClean="0"/>
              <a:t>32</a:t>
            </a:fld>
            <a:endParaRPr kumimoji="1" lang="ja-JP" altLang="en-US"/>
          </a:p>
        </p:txBody>
      </p:sp>
    </p:spTree>
    <p:extLst>
      <p:ext uri="{BB962C8B-B14F-4D97-AF65-F5344CB8AC3E}">
        <p14:creationId xmlns:p14="http://schemas.microsoft.com/office/powerpoint/2010/main" val="1470576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Aft>
                <a:spcPts val="0"/>
              </a:spcAft>
            </a:pPr>
            <a:r>
              <a:rPr lang="ja-JP" altLang="ja-JP" kern="0" dirty="0">
                <a:solidFill>
                  <a:srgbClr val="00000A"/>
                </a:solidFill>
                <a:latin typeface="Times New Roman" panose="02020603050405020304" pitchFamily="18" charset="0"/>
                <a:ea typeface="ＭＳ Ｐ明朝" panose="02020600040205080304" pitchFamily="18" charset="-128"/>
                <a:cs typeface="MS-Gothic"/>
              </a:rPr>
              <a:t>本校は、</a:t>
            </a:r>
            <a:r>
              <a:rPr lang="ja-JP" altLang="en-US" kern="0" dirty="0">
                <a:solidFill>
                  <a:srgbClr val="00000A"/>
                </a:solidFill>
                <a:latin typeface="Times New Roman" panose="02020603050405020304" pitchFamily="18" charset="0"/>
                <a:ea typeface="ＭＳ Ｐ明朝" panose="02020600040205080304" pitchFamily="18" charset="-128"/>
                <a:cs typeface="MS-Gothic"/>
              </a:rPr>
              <a:t>平成３０年度に、久喜市教育委員会の研究委嘱を受け、</a:t>
            </a:r>
            <a:endParaRPr lang="en-US" altLang="ja-JP" kern="0" dirty="0">
              <a:solidFill>
                <a:srgbClr val="00000A"/>
              </a:solidFill>
              <a:latin typeface="Times New Roman" panose="02020603050405020304" pitchFamily="18" charset="0"/>
              <a:ea typeface="ＭＳ Ｐ明朝" panose="02020600040205080304" pitchFamily="18" charset="-128"/>
              <a:cs typeface="MS-Gothic"/>
            </a:endParaRPr>
          </a:p>
          <a:p>
            <a:pPr>
              <a:spcAft>
                <a:spcPts val="0"/>
              </a:spcAft>
            </a:pPr>
            <a:r>
              <a:rPr lang="en-US" altLang="ja-JP" kern="0" dirty="0">
                <a:solidFill>
                  <a:srgbClr val="00000A"/>
                </a:solidFill>
                <a:latin typeface="Times New Roman" panose="02020603050405020304" pitchFamily="18" charset="0"/>
                <a:ea typeface="ＭＳ Ｐ明朝" panose="02020600040205080304" pitchFamily="18" charset="-128"/>
                <a:cs typeface="MS-Gothic"/>
              </a:rPr>
              <a:t>SDGs</a:t>
            </a:r>
            <a:r>
              <a:rPr lang="ja-JP" altLang="ja-JP" kern="0" dirty="0">
                <a:solidFill>
                  <a:srgbClr val="00000A"/>
                </a:solidFill>
                <a:latin typeface="Times New Roman" panose="02020603050405020304" pitchFamily="18" charset="0"/>
                <a:ea typeface="ＭＳ Ｐ明朝" panose="02020600040205080304" pitchFamily="18" charset="-128"/>
                <a:cs typeface="MS-Gothic"/>
              </a:rPr>
              <a:t>の実現を目指す</a:t>
            </a:r>
            <a:r>
              <a:rPr lang="en-US" altLang="ja-JP" kern="0" dirty="0">
                <a:solidFill>
                  <a:srgbClr val="00000A"/>
                </a:solidFill>
                <a:latin typeface="Times New Roman" panose="02020603050405020304" pitchFamily="18" charset="0"/>
                <a:ea typeface="ＭＳ Ｐ明朝" panose="02020600040205080304" pitchFamily="18" charset="-128"/>
                <a:cs typeface="MS-Gothic"/>
              </a:rPr>
              <a:t>ESD</a:t>
            </a:r>
            <a:r>
              <a:rPr lang="ja-JP" altLang="ja-JP" kern="0" dirty="0">
                <a:solidFill>
                  <a:srgbClr val="00000A"/>
                </a:solidFill>
                <a:latin typeface="Times New Roman" panose="02020603050405020304" pitchFamily="18" charset="0"/>
                <a:ea typeface="ＭＳ Ｐ明朝" panose="02020600040205080304" pitchFamily="18" charset="-128"/>
                <a:cs typeface="MS-Gothic"/>
              </a:rPr>
              <a:t>の取組を通したカリキュラム・マネジメント による学校教育活動の改善に取り組んで</a:t>
            </a:r>
            <a:r>
              <a:rPr lang="ja-JP" altLang="en-US" kern="0" dirty="0">
                <a:solidFill>
                  <a:srgbClr val="00000A"/>
                </a:solidFill>
                <a:latin typeface="Times New Roman" panose="02020603050405020304" pitchFamily="18" charset="0"/>
                <a:ea typeface="ＭＳ Ｐ明朝" panose="02020600040205080304" pitchFamily="18" charset="-128"/>
                <a:cs typeface="MS-Gothic"/>
              </a:rPr>
              <a:t>まいりました</a:t>
            </a:r>
            <a:r>
              <a:rPr lang="ja-JP" altLang="ja-JP" kern="0" dirty="0">
                <a:solidFill>
                  <a:srgbClr val="00000A"/>
                </a:solidFill>
                <a:latin typeface="Times New Roman" panose="02020603050405020304" pitchFamily="18" charset="0"/>
                <a:ea typeface="ＭＳ Ｐ明朝" panose="02020600040205080304" pitchFamily="18" charset="-128"/>
                <a:cs typeface="MS-Gothic"/>
              </a:rPr>
              <a:t>。</a:t>
            </a:r>
            <a:r>
              <a:rPr lang="ja-JP" altLang="en-US" kern="0" dirty="0">
                <a:solidFill>
                  <a:srgbClr val="00000A"/>
                </a:solidFill>
                <a:latin typeface="Times New Roman" panose="02020603050405020304" pitchFamily="18" charset="0"/>
                <a:ea typeface="ＭＳ Ｐ明朝" panose="02020600040205080304" pitchFamily="18" charset="-128"/>
                <a:cs typeface="MS-Gothic"/>
              </a:rPr>
              <a:t>▲</a:t>
            </a:r>
            <a:endParaRPr lang="en-US" altLang="ja-JP" kern="0" dirty="0">
              <a:solidFill>
                <a:srgbClr val="00000A"/>
              </a:solidFill>
              <a:latin typeface="Times New Roman" panose="02020603050405020304" pitchFamily="18" charset="0"/>
              <a:ea typeface="ＭＳ Ｐ明朝" panose="02020600040205080304" pitchFamily="18" charset="-128"/>
              <a:cs typeface="MS-Gothic"/>
            </a:endParaRPr>
          </a:p>
          <a:p>
            <a:endParaRPr kumimoji="1" lang="en-US" altLang="ja-JP" sz="1200" b="0" kern="1200" dirty="0">
              <a:solidFill>
                <a:schemeClr val="tx1"/>
              </a:solidFill>
              <a:effectLst/>
              <a:latin typeface="+mn-lt"/>
              <a:ea typeface="+mn-ea"/>
              <a:cs typeface="+mn-cs"/>
            </a:endParaRPr>
          </a:p>
          <a:p>
            <a:pPr>
              <a:spcAft>
                <a:spcPts val="0"/>
              </a:spcAft>
            </a:pPr>
            <a:r>
              <a:rPr lang="ja-JP" altLang="en-US" kern="0" dirty="0">
                <a:solidFill>
                  <a:srgbClr val="00000A"/>
                </a:solidFill>
                <a:latin typeface="Times New Roman" panose="02020603050405020304" pitchFamily="18" charset="0"/>
                <a:ea typeface="ＭＳ Ｐ明朝" panose="02020600040205080304" pitchFamily="18" charset="-128"/>
                <a:cs typeface="TimesNewRomanPSMT"/>
              </a:rPr>
              <a:t>文部科学省の「生きる力」、国立教育政策研究所の「</a:t>
            </a:r>
            <a:r>
              <a:rPr lang="en-US" altLang="ja-JP" kern="0" dirty="0">
                <a:solidFill>
                  <a:srgbClr val="00000A"/>
                </a:solidFill>
                <a:latin typeface="Times New Roman" panose="02020603050405020304" pitchFamily="18" charset="0"/>
                <a:ea typeface="ＭＳ Ｐ明朝" panose="02020600040205080304" pitchFamily="18" charset="-128"/>
                <a:cs typeface="TimesNewRomanPSMT"/>
              </a:rPr>
              <a:t>ESD</a:t>
            </a:r>
            <a:r>
              <a:rPr lang="ja-JP" altLang="en-US" kern="0" dirty="0">
                <a:solidFill>
                  <a:srgbClr val="00000A"/>
                </a:solidFill>
                <a:latin typeface="Times New Roman" panose="02020603050405020304" pitchFamily="18" charset="0"/>
                <a:ea typeface="ＭＳ Ｐ明朝" panose="02020600040205080304" pitchFamily="18" charset="-128"/>
                <a:cs typeface="TimesNewRomanPSMT"/>
              </a:rPr>
              <a:t>の７つの能力・態度」を踏まえ、学校教育目標、</a:t>
            </a:r>
            <a:r>
              <a:rPr lang="en-US" altLang="ja-JP" kern="0" dirty="0">
                <a:solidFill>
                  <a:srgbClr val="00000A"/>
                </a:solidFill>
                <a:latin typeface="Times New Roman" panose="02020603050405020304" pitchFamily="18" charset="0"/>
                <a:ea typeface="ＭＳ Ｐ明朝" panose="02020600040205080304" pitchFamily="18" charset="-128"/>
                <a:cs typeface="TimesNewRomanPSMT"/>
              </a:rPr>
              <a:t>ESD</a:t>
            </a:r>
            <a:r>
              <a:rPr lang="ja-JP" altLang="en-US" kern="0" dirty="0">
                <a:solidFill>
                  <a:srgbClr val="00000A"/>
                </a:solidFill>
                <a:latin typeface="Times New Roman" panose="02020603050405020304" pitchFamily="18" charset="0"/>
                <a:ea typeface="ＭＳ Ｐ明朝" panose="02020600040205080304" pitchFamily="18" charset="-128"/>
                <a:cs typeface="TimesNewRomanPSMT"/>
              </a:rPr>
              <a:t>の視点をリンクさせ、</a:t>
            </a:r>
            <a:endParaRPr lang="en-US" altLang="ja-JP" kern="0" dirty="0">
              <a:solidFill>
                <a:srgbClr val="00000A"/>
              </a:solidFill>
              <a:latin typeface="Times New Roman" panose="02020603050405020304" pitchFamily="18" charset="0"/>
              <a:ea typeface="ＭＳ Ｐ明朝" panose="02020600040205080304" pitchFamily="18" charset="-128"/>
              <a:cs typeface="TimesNewRomanPSMT"/>
            </a:endParaRPr>
          </a:p>
          <a:p>
            <a:pPr>
              <a:spcAft>
                <a:spcPts val="0"/>
              </a:spcAft>
            </a:pPr>
            <a:r>
              <a:rPr lang="ja-JP" altLang="en-US" kern="0" dirty="0">
                <a:solidFill>
                  <a:srgbClr val="00000A"/>
                </a:solidFill>
                <a:latin typeface="Times New Roman" panose="02020603050405020304" pitchFamily="18" charset="0"/>
                <a:ea typeface="ＭＳ Ｐ明朝" panose="02020600040205080304" pitchFamily="18" charset="-128"/>
                <a:cs typeface="TimesNewRomanPSMT"/>
              </a:rPr>
              <a:t>本校の目指す児童像を掲げました。▲</a:t>
            </a:r>
            <a:endParaRPr lang="en-US" altLang="ja-JP" kern="0" dirty="0">
              <a:solidFill>
                <a:srgbClr val="00000A"/>
              </a:solidFill>
              <a:latin typeface="Times New Roman" panose="02020603050405020304" pitchFamily="18" charset="0"/>
              <a:ea typeface="ＭＳ Ｐ明朝" panose="02020600040205080304" pitchFamily="18" charset="-128"/>
              <a:cs typeface="TimesNewRomanPSMT"/>
            </a:endParaRPr>
          </a:p>
          <a:p>
            <a:pPr>
              <a:spcAft>
                <a:spcPts val="0"/>
              </a:spcAft>
            </a:pPr>
            <a:endParaRPr lang="en-US" altLang="ja-JP" kern="0" dirty="0">
              <a:solidFill>
                <a:srgbClr val="00000A"/>
              </a:solidFill>
              <a:latin typeface="Times New Roman" panose="02020603050405020304" pitchFamily="18" charset="0"/>
              <a:ea typeface="ＭＳ Ｐ明朝" panose="02020600040205080304" pitchFamily="18" charset="-128"/>
              <a:cs typeface="TimesNewRomanPSMT"/>
            </a:endParaRPr>
          </a:p>
          <a:p>
            <a:pPr>
              <a:spcAft>
                <a:spcPts val="0"/>
              </a:spcAft>
            </a:pPr>
            <a:r>
              <a:rPr lang="ja-JP" altLang="en-US" kern="0" dirty="0">
                <a:solidFill>
                  <a:srgbClr val="00000A"/>
                </a:solidFill>
                <a:latin typeface="Times New Roman" panose="02020603050405020304" pitchFamily="18" charset="0"/>
                <a:ea typeface="ＭＳ Ｐ明朝" panose="02020600040205080304" pitchFamily="18" charset="-128"/>
                <a:cs typeface="TimesNewRomanPSMT"/>
              </a:rPr>
              <a:t>また、子どもたちに関わる　こと・ものをつなぎ、</a:t>
            </a:r>
            <a:r>
              <a:rPr lang="en-US" altLang="ja-JP" kern="0" dirty="0">
                <a:solidFill>
                  <a:srgbClr val="00000A"/>
                </a:solidFill>
                <a:latin typeface="Times New Roman" panose="02020603050405020304" pitchFamily="18" charset="0"/>
                <a:ea typeface="ＭＳ Ｐ明朝" panose="02020600040205080304" pitchFamily="18" charset="-128"/>
                <a:cs typeface="TimesNewRomanPSMT"/>
              </a:rPr>
              <a:t>ESD</a:t>
            </a:r>
            <a:r>
              <a:rPr lang="ja-JP" altLang="en-US" kern="0" dirty="0">
                <a:solidFill>
                  <a:srgbClr val="00000A"/>
                </a:solidFill>
                <a:latin typeface="Times New Roman" panose="02020603050405020304" pitchFamily="18" charset="0"/>
                <a:ea typeface="ＭＳ Ｐ明朝" panose="02020600040205080304" pitchFamily="18" charset="-128"/>
                <a:cs typeface="TimesNewRomanPSMT"/>
              </a:rPr>
              <a:t>を推進してまいりました。</a:t>
            </a:r>
            <a:endParaRPr lang="en-US" altLang="ja-JP" kern="0" dirty="0">
              <a:solidFill>
                <a:srgbClr val="00000A"/>
              </a:solidFill>
              <a:latin typeface="Times New Roman" panose="02020603050405020304" pitchFamily="18" charset="0"/>
              <a:ea typeface="ＭＳ Ｐ明朝" panose="02020600040205080304" pitchFamily="18" charset="-128"/>
              <a:cs typeface="TimesNewRomanPSMT"/>
            </a:endParaRPr>
          </a:p>
          <a:p>
            <a:pPr>
              <a:spcAft>
                <a:spcPts val="0"/>
              </a:spcAft>
            </a:pPr>
            <a:endParaRPr lang="en-US" altLang="ja-JP" dirty="0"/>
          </a:p>
          <a:p>
            <a:r>
              <a:rPr kumimoji="1" lang="ja-JP" altLang="en-US" sz="1050" b="0" kern="1200" dirty="0">
                <a:solidFill>
                  <a:schemeClr val="tx1"/>
                </a:solidFill>
                <a:effectLst/>
                <a:latin typeface="+mn-lt"/>
                <a:ea typeface="+mn-ea"/>
                <a:cs typeface="+mn-cs"/>
              </a:rPr>
              <a:t>特に、カリキュラム・マネジメントの３つの視点である</a:t>
            </a:r>
            <a:r>
              <a:rPr kumimoji="1" lang="ja-JP" altLang="en-US" sz="1050" kern="1200" dirty="0">
                <a:solidFill>
                  <a:schemeClr val="tx1"/>
                </a:solidFill>
                <a:effectLst/>
                <a:latin typeface="+mn-lt"/>
                <a:ea typeface="+mn-ea"/>
                <a:cs typeface="+mn-cs"/>
                <a:sym typeface="Segoe UI Emoji" panose="020B0502040204020203" pitchFamily="34" charset="0"/>
              </a:rPr>
              <a:t>。</a:t>
            </a:r>
            <a:endParaRPr kumimoji="1" lang="en-US" altLang="ja-JP" sz="1050" kern="1200" dirty="0">
              <a:solidFill>
                <a:schemeClr val="tx1"/>
              </a:solidFill>
              <a:effectLst/>
              <a:latin typeface="+mn-lt"/>
              <a:ea typeface="+mn-ea"/>
              <a:cs typeface="+mn-cs"/>
              <a:sym typeface="Segoe UI Emoji" panose="020B0502040204020203" pitchFamily="34" charset="0"/>
            </a:endParaRPr>
          </a:p>
          <a:p>
            <a:pPr defTabSz="914277">
              <a:defRPr/>
            </a:pPr>
            <a:r>
              <a:rPr lang="ja-JP" altLang="en-US" sz="1200" dirty="0"/>
              <a:t>▲「教科横断的な視点、▲</a:t>
            </a:r>
            <a:r>
              <a:rPr lang="en-US" altLang="ja-JP" sz="1200" dirty="0"/>
              <a:t>PDCA</a:t>
            </a:r>
            <a:r>
              <a:rPr lang="ja-JP" altLang="en-US" sz="1200" dirty="0"/>
              <a:t>サイクルの確立、▲人的・物的資源の活用」</a:t>
            </a:r>
            <a:endParaRPr lang="en-US" altLang="ja-JP" sz="1200" dirty="0"/>
          </a:p>
          <a:p>
            <a:pPr defTabSz="914277">
              <a:defRPr/>
            </a:pPr>
            <a:r>
              <a:rPr lang="ja-JP" altLang="en-US" sz="1200" dirty="0"/>
              <a:t>▲を</a:t>
            </a:r>
            <a:r>
              <a:rPr lang="ja-JP" altLang="ja-JP" sz="1200" dirty="0"/>
              <a:t>計画的に教育課程に位置づけ、</a:t>
            </a:r>
            <a:r>
              <a:rPr kumimoji="1" lang="ja-JP" altLang="en-US" sz="1200" kern="1200" dirty="0">
                <a:solidFill>
                  <a:schemeClr val="tx1"/>
                </a:solidFill>
                <a:effectLst/>
                <a:latin typeface="+mn-lt"/>
                <a:ea typeface="+mn-ea"/>
                <a:cs typeface="+mn-cs"/>
                <a:sym typeface="Segoe UI Emoji" panose="020B0502040204020203" pitchFamily="34" charset="0"/>
              </a:rPr>
              <a:t>研究を深めました。</a:t>
            </a:r>
            <a:endParaRPr lang="ja-JP" altLang="ja-JP" sz="1200" kern="50" dirty="0">
              <a:solidFill>
                <a:srgbClr val="00000A"/>
              </a:solidFill>
              <a:latin typeface="Times New Roman" panose="02020603050405020304" pitchFamily="18" charset="0"/>
              <a:ea typeface="ＭＳ Ｐ明朝" panose="02020600040205080304" pitchFamily="18" charset="-128"/>
            </a:endParaRPr>
          </a:p>
          <a:p>
            <a:pPr>
              <a:spcAft>
                <a:spcPts val="0"/>
              </a:spcAft>
            </a:pPr>
            <a:endParaRPr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3BC69FCE-AA6E-403F-B0C3-216F1CAC7676}" type="slidenum">
              <a:rPr kumimoji="1" lang="ja-JP" altLang="en-US" smtClean="0"/>
              <a:t>33</a:t>
            </a:fld>
            <a:endParaRPr kumimoji="1" lang="ja-JP" altLang="en-US"/>
          </a:p>
        </p:txBody>
      </p:sp>
    </p:spTree>
    <p:extLst>
      <p:ext uri="{BB962C8B-B14F-4D97-AF65-F5344CB8AC3E}">
        <p14:creationId xmlns:p14="http://schemas.microsoft.com/office/powerpoint/2010/main" val="1322260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組織として大きな力で研究を進めるにあたり、校長のスクールプランに、</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SDGs</a:t>
            </a:r>
            <a:r>
              <a:rPr kumimoji="1" lang="ja-JP" altLang="en-US" sz="1200" b="0" i="0" u="none" strike="noStrike" kern="1200" cap="none" spc="0" normalizeH="0" baseline="0" noProof="0" dirty="0" err="1">
                <a:ln>
                  <a:noFill/>
                </a:ln>
                <a:solidFill>
                  <a:prstClr val="black"/>
                </a:solidFill>
                <a:effectLst/>
                <a:uLnTx/>
                <a:uFillTx/>
                <a:latin typeface="+mn-lt"/>
                <a:ea typeface="+mn-ea"/>
                <a:cs typeface="+mn-cs"/>
              </a:rPr>
              <a:t>、</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ESD</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の取組を明記</a:t>
            </a:r>
            <a:r>
              <a:rPr kumimoji="1" lang="ja-JP" altLang="en-US" dirty="0"/>
              <a:t>しました。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▲スクールプランと、教職員一人一人の自己評価シートをリンクさせることで、全教職員が同じベクトルで、</a:t>
            </a:r>
            <a:r>
              <a:rPr kumimoji="1" lang="en-US" altLang="ja-JP" dirty="0"/>
              <a:t>SDGs</a:t>
            </a:r>
            <a:r>
              <a:rPr kumimoji="1" lang="ja-JP" altLang="en-US" dirty="0"/>
              <a:t>を目指した</a:t>
            </a:r>
            <a:r>
              <a:rPr kumimoji="1" lang="en-US" altLang="ja-JP" dirty="0"/>
              <a:t>ESD</a:t>
            </a:r>
            <a:r>
              <a:rPr kumimoji="1" lang="ja-JP" altLang="en-US" dirty="0"/>
              <a:t>の取組にまい進することができました。▲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kern="0" dirty="0">
              <a:solidFill>
                <a:srgbClr val="00000A"/>
              </a:solidFill>
              <a:latin typeface="Times New Roman" panose="02020603050405020304" pitchFamily="18" charset="0"/>
              <a:ea typeface="ＭＳ Ｐ明朝" panose="02020600040205080304" pitchFamily="18" charset="-128"/>
              <a:cs typeface="MS-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3BC69FCE-AA6E-403F-B0C3-216F1CAC7676}" type="slidenum">
              <a:rPr kumimoji="1" lang="ja-JP" altLang="en-US" smtClean="0"/>
              <a:t>34</a:t>
            </a:fld>
            <a:endParaRPr kumimoji="1" lang="ja-JP" altLang="en-US"/>
          </a:p>
        </p:txBody>
      </p:sp>
    </p:spTree>
    <p:extLst>
      <p:ext uri="{BB962C8B-B14F-4D97-AF65-F5344CB8AC3E}">
        <p14:creationId xmlns:p14="http://schemas.microsoft.com/office/powerpoint/2010/main" val="3469897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Aft>
                <a:spcPts val="0"/>
              </a:spcAft>
            </a:pPr>
            <a:r>
              <a:rPr lang="ja-JP" altLang="en-US" sz="1200" b="0" kern="0" dirty="0">
                <a:solidFill>
                  <a:srgbClr val="00000A"/>
                </a:solidFill>
                <a:latin typeface="Times New Roman" panose="02020603050405020304" pitchFamily="18" charset="0"/>
                <a:ea typeface="ＭＳ Ｐ明朝" panose="02020600040205080304" pitchFamily="18" charset="-128"/>
                <a:cs typeface="MS-Gothic"/>
              </a:rPr>
              <a:t>具体的な研究の取組について説明します。</a:t>
            </a:r>
            <a:endParaRPr lang="en-US" altLang="ja-JP" sz="1200" b="0" kern="0" dirty="0">
              <a:solidFill>
                <a:srgbClr val="00000A"/>
              </a:solidFill>
              <a:latin typeface="Times New Roman" panose="02020603050405020304" pitchFamily="18" charset="0"/>
              <a:ea typeface="ＭＳ Ｐ明朝" panose="02020600040205080304" pitchFamily="18" charset="-128"/>
              <a:cs typeface="MS-Gothic"/>
            </a:endParaRPr>
          </a:p>
          <a:p>
            <a:pPr>
              <a:spcAft>
                <a:spcPts val="0"/>
              </a:spcAft>
            </a:pPr>
            <a:r>
              <a:rPr lang="ja-JP" altLang="en-US" sz="1200" b="0" kern="0" dirty="0">
                <a:solidFill>
                  <a:srgbClr val="00000A"/>
                </a:solidFill>
                <a:latin typeface="Times New Roman" panose="02020603050405020304" pitchFamily="18" charset="0"/>
                <a:ea typeface="ＭＳ Ｐ明朝" panose="02020600040205080304" pitchFamily="18" charset="-128"/>
                <a:cs typeface="MS-Gothic"/>
              </a:rPr>
              <a:t>まず、１つ目の柱は、「</a:t>
            </a:r>
            <a:r>
              <a:rPr lang="ja-JP" altLang="ja-JP" sz="1200" b="1" kern="0" dirty="0">
                <a:solidFill>
                  <a:srgbClr val="00000A"/>
                </a:solidFill>
                <a:latin typeface="Times New Roman" panose="02020603050405020304" pitchFamily="18" charset="0"/>
                <a:ea typeface="ＭＳ Ｐ明朝" panose="02020600040205080304" pitchFamily="18" charset="-128"/>
                <a:cs typeface="MS-Gothic"/>
              </a:rPr>
              <a:t>教育課程のマップ化</a:t>
            </a:r>
            <a:r>
              <a:rPr lang="ja-JP" altLang="en-US" sz="1200" b="1" kern="0" dirty="0">
                <a:solidFill>
                  <a:srgbClr val="00000A"/>
                </a:solidFill>
                <a:latin typeface="Times New Roman" panose="02020603050405020304" pitchFamily="18" charset="0"/>
                <a:ea typeface="ＭＳ Ｐ明朝" panose="02020600040205080304" pitchFamily="18" charset="-128"/>
                <a:cs typeface="MS-Gothic"/>
              </a:rPr>
              <a:t>」です。</a:t>
            </a:r>
            <a:endParaRPr lang="en-US" altLang="ja-JP" sz="1200" b="0" kern="0" dirty="0">
              <a:solidFill>
                <a:srgbClr val="00000A"/>
              </a:solidFill>
              <a:latin typeface="Times New Roman" panose="02020603050405020304" pitchFamily="18" charset="0"/>
              <a:ea typeface="ＭＳ Ｐ明朝" panose="02020600040205080304" pitchFamily="18" charset="-128"/>
              <a:cs typeface="MS-Gothic"/>
            </a:endParaRPr>
          </a:p>
          <a:p>
            <a:pPr>
              <a:spcAft>
                <a:spcPts val="0"/>
              </a:spcAft>
            </a:pPr>
            <a:r>
              <a:rPr lang="ja-JP" altLang="ja-JP" sz="1200" b="1" kern="0" dirty="0">
                <a:solidFill>
                  <a:srgbClr val="00000A"/>
                </a:solidFill>
                <a:latin typeface="Times New Roman" panose="02020603050405020304" pitchFamily="18" charset="0"/>
                <a:ea typeface="ＭＳ Ｐ明朝" panose="02020600040205080304" pitchFamily="18" charset="-128"/>
                <a:cs typeface="MS-Gothic"/>
              </a:rPr>
              <a:t>教育課程全体を</a:t>
            </a:r>
            <a:r>
              <a:rPr lang="en-US" altLang="ja-JP" sz="1200" b="1" kern="0" dirty="0">
                <a:solidFill>
                  <a:srgbClr val="00000A"/>
                </a:solidFill>
                <a:latin typeface="ＭＳ Ｐ明朝" panose="02020600040205080304" pitchFamily="18" charset="-128"/>
                <a:ea typeface="ＭＳ Ｐ明朝" panose="02020600040205080304" pitchFamily="18" charset="-128"/>
                <a:cs typeface="ArialMT"/>
              </a:rPr>
              <a:t>ESD</a:t>
            </a:r>
            <a:r>
              <a:rPr lang="ja-JP" altLang="en-US" sz="1200" b="1" kern="0" dirty="0">
                <a:solidFill>
                  <a:srgbClr val="00000A"/>
                </a:solidFill>
                <a:latin typeface="ＭＳ Ｐ明朝" panose="02020600040205080304" pitchFamily="18" charset="-128"/>
                <a:ea typeface="ＭＳ Ｐ明朝" panose="02020600040205080304" pitchFamily="18" charset="-128"/>
                <a:cs typeface="ArialMT"/>
              </a:rPr>
              <a:t>の</a:t>
            </a:r>
            <a:r>
              <a:rPr lang="ja-JP" altLang="ja-JP" sz="1200" b="1" kern="0" dirty="0">
                <a:solidFill>
                  <a:srgbClr val="00000A"/>
                </a:solidFill>
                <a:latin typeface="Times New Roman" panose="02020603050405020304" pitchFamily="18" charset="0"/>
                <a:ea typeface="ＭＳ Ｐ明朝" panose="02020600040205080304" pitchFamily="18" charset="-128"/>
                <a:cs typeface="MS-Gothic"/>
              </a:rPr>
              <a:t>視点で捉え直し、再整理</a:t>
            </a:r>
            <a:r>
              <a:rPr lang="ja-JP" altLang="en-US" sz="1200" b="1" kern="0" dirty="0">
                <a:solidFill>
                  <a:srgbClr val="00000A"/>
                </a:solidFill>
                <a:latin typeface="Times New Roman" panose="02020603050405020304" pitchFamily="18" charset="0"/>
                <a:ea typeface="ＭＳ Ｐ明朝" panose="02020600040205080304" pitchFamily="18" charset="-128"/>
                <a:cs typeface="MS-Gothic"/>
              </a:rPr>
              <a:t>しました。▲</a:t>
            </a:r>
            <a:endParaRPr lang="ja-JP" altLang="ja-JP" sz="1800" b="1" kern="50" dirty="0">
              <a:solidFill>
                <a:srgbClr val="00000A"/>
              </a:solidFill>
              <a:latin typeface="Times New Roman" panose="02020603050405020304" pitchFamily="18" charset="0"/>
              <a:ea typeface="ＭＳ Ｐ明朝" panose="02020600040205080304"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SDG</a:t>
            </a:r>
            <a:r>
              <a:rPr kumimoji="1" lang="ja-JP" altLang="ja-JP" sz="1200" kern="1200" dirty="0">
                <a:solidFill>
                  <a:schemeClr val="tx1"/>
                </a:solidFill>
                <a:effectLst/>
                <a:latin typeface="+mn-lt"/>
                <a:ea typeface="+mn-ea"/>
                <a:cs typeface="+mn-cs"/>
              </a:rPr>
              <a:t>ｓを４つの観点</a:t>
            </a:r>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環境・社会・経済・目標の土台」に分類し</a:t>
            </a:r>
            <a:r>
              <a:rPr kumimoji="1" lang="ja-JP" altLang="en-US" sz="1200" kern="1200" dirty="0">
                <a:solidFill>
                  <a:schemeClr val="tx1"/>
                </a:solidFill>
                <a:effectLst/>
                <a:latin typeface="+mn-lt"/>
                <a:ea typeface="+mn-ea"/>
                <a:cs typeface="+mn-cs"/>
              </a:rPr>
              <a:t>、</a:t>
            </a:r>
            <a:r>
              <a:rPr kumimoji="1" lang="ja-JP" altLang="en-US" dirty="0"/>
              <a:t>本校独自の</a:t>
            </a:r>
            <a:r>
              <a:rPr kumimoji="1" lang="en-US" altLang="ja-JP" dirty="0"/>
              <a:t>SDGs</a:t>
            </a:r>
            <a:r>
              <a:rPr kumimoji="1" lang="ja-JP" altLang="en-US" dirty="0"/>
              <a:t>実践計画表を作成しました。</a:t>
            </a:r>
            <a:r>
              <a:rPr kumimoji="1" lang="ja-JP" altLang="en-US" sz="1200" kern="120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学年のつながりを系統的に示した　</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ESD</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プログラムを作成し、教育指導に活用しました。▲</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学年の系統性、教科横断的な視点を踏まえた　</a:t>
            </a:r>
            <a:r>
              <a:rPr kumimoji="1" lang="en-US" altLang="ja-JP" dirty="0"/>
              <a:t>SDGs</a:t>
            </a:r>
            <a:r>
              <a:rPr kumimoji="1" lang="ja-JP" altLang="en-US" dirty="0"/>
              <a:t>の実現を目指す</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a:t>
            </a:r>
            <a:r>
              <a:rPr kumimoji="1" lang="ja-JP" altLang="en-US" dirty="0"/>
              <a:t>本校独自の教育課程ができました。</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スライド番号プレースホルダー 3"/>
          <p:cNvSpPr>
            <a:spLocks noGrp="1"/>
          </p:cNvSpPr>
          <p:nvPr>
            <p:ph type="sldNum" sz="quarter" idx="10"/>
          </p:nvPr>
        </p:nvSpPr>
        <p:spPr/>
        <p:txBody>
          <a:bodyPr/>
          <a:lstStyle/>
          <a:p>
            <a:fld id="{3BC69FCE-AA6E-403F-B0C3-216F1CAC7676}" type="slidenum">
              <a:rPr kumimoji="1" lang="ja-JP" altLang="en-US" smtClean="0"/>
              <a:t>35</a:t>
            </a:fld>
            <a:endParaRPr kumimoji="1" lang="ja-JP" altLang="en-US"/>
          </a:p>
        </p:txBody>
      </p:sp>
    </p:spTree>
    <p:extLst>
      <p:ext uri="{BB962C8B-B14F-4D97-AF65-F5344CB8AC3E}">
        <p14:creationId xmlns:p14="http://schemas.microsoft.com/office/powerpoint/2010/main" val="3949384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 1"/>
          <p:cNvSpPr>
            <a:spLocks noGrp="1" noRot="1" noChangeAspect="1" noTextEdit="1"/>
          </p:cNvSpPr>
          <p:nvPr>
            <p:ph type="sldImg"/>
          </p:nvPr>
        </p:nvSpPr>
        <p:spPr bwMode="auto">
          <a:xfrm>
            <a:off x="439738" y="1252538"/>
            <a:ext cx="6008687" cy="3381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今の子ども達は、インターネットなどの普及や受験による先行学習などから多くの知識を知っています。彼らの生きていく時代を考えると、これまでの知識伝達型の授業では問題意識が高まらないのです。正解がどんどん変わり、多様な考えが出てくる手応えのあるテーマを与え、問題解決的な学習を進めていくことが大切となります。</a:t>
            </a:r>
          </a:p>
        </p:txBody>
      </p:sp>
      <p:sp>
        <p:nvSpPr>
          <p:cNvPr id="4096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94112">
              <a:defRPr kumimoji="1" sz="1900">
                <a:solidFill>
                  <a:schemeClr val="tx1"/>
                </a:solidFill>
                <a:latin typeface="Arial" panose="020B0604020202020204" pitchFamily="34" charset="0"/>
                <a:ea typeface="ＭＳ Ｐゴシック" panose="020B0600070205080204" pitchFamily="50" charset="-128"/>
              </a:defRPr>
            </a:lvl1pPr>
            <a:lvl2pPr marL="751420" indent="-289008" defTabSz="1294112">
              <a:defRPr kumimoji="1" sz="1900">
                <a:solidFill>
                  <a:schemeClr val="tx1"/>
                </a:solidFill>
                <a:latin typeface="Arial" panose="020B0604020202020204" pitchFamily="34" charset="0"/>
                <a:ea typeface="ＭＳ Ｐゴシック" panose="020B0600070205080204" pitchFamily="50" charset="-128"/>
              </a:defRPr>
            </a:lvl2pPr>
            <a:lvl3pPr marL="1156030" indent="-231206" defTabSz="1294112">
              <a:defRPr kumimoji="1" sz="1900">
                <a:solidFill>
                  <a:schemeClr val="tx1"/>
                </a:solidFill>
                <a:latin typeface="Arial" panose="020B0604020202020204" pitchFamily="34" charset="0"/>
                <a:ea typeface="ＭＳ Ｐゴシック" panose="020B0600070205080204" pitchFamily="50" charset="-128"/>
              </a:defRPr>
            </a:lvl3pPr>
            <a:lvl4pPr marL="1618442" indent="-231206" defTabSz="1294112">
              <a:defRPr kumimoji="1" sz="1900">
                <a:solidFill>
                  <a:schemeClr val="tx1"/>
                </a:solidFill>
                <a:latin typeface="Arial" panose="020B0604020202020204" pitchFamily="34" charset="0"/>
                <a:ea typeface="ＭＳ Ｐゴシック" panose="020B0600070205080204" pitchFamily="50" charset="-128"/>
              </a:defRPr>
            </a:lvl4pPr>
            <a:lvl5pPr marL="2080854" indent="-231206" defTabSz="1294112">
              <a:defRPr kumimoji="1" sz="1900">
                <a:solidFill>
                  <a:schemeClr val="tx1"/>
                </a:solidFill>
                <a:latin typeface="Arial" panose="020B0604020202020204" pitchFamily="34" charset="0"/>
                <a:ea typeface="ＭＳ Ｐゴシック" panose="020B0600070205080204" pitchFamily="50" charset="-128"/>
              </a:defRPr>
            </a:lvl5pPr>
            <a:lvl6pPr marL="2543266" indent="-231206" defTabSz="129411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005679" indent="-231206" defTabSz="129411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68091" indent="-231206" defTabSz="129411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930503" indent="-231206" defTabSz="129411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466B18A7-AE41-47F4-BF2B-1F7210E48514}" type="slidenum">
              <a:rPr lang="ja-JP" altLang="en-US" sz="1200">
                <a:latin typeface="Calibri" panose="020F0502020204030204" pitchFamily="34" charset="0"/>
              </a:rPr>
              <a:pPr/>
              <a:t>3</a:t>
            </a:fld>
            <a:endParaRPr lang="ja-JP" altLang="en-US" sz="1200">
              <a:latin typeface="Calibri" panose="020F0502020204030204" pitchFamily="34" charset="0"/>
            </a:endParaRPr>
          </a:p>
        </p:txBody>
      </p:sp>
    </p:spTree>
    <p:extLst>
      <p:ext uri="{BB962C8B-B14F-4D97-AF65-F5344CB8AC3E}">
        <p14:creationId xmlns:p14="http://schemas.microsoft.com/office/powerpoint/2010/main" val="3282937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さらに、学年ごとの指導計画も、</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ESD</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カレンダーと名付け、</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ESD</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の視点で教科等横断的なカリキュラムにしました。</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277" rtl="0" eaLnBrk="1" fontAlgn="auto" latinLnBrk="0" hangingPunct="1">
              <a:lnSpc>
                <a:spcPct val="100000"/>
              </a:lnSpc>
              <a:spcBef>
                <a:spcPts val="0"/>
              </a:spcBef>
              <a:spcAft>
                <a:spcPts val="0"/>
              </a:spcAft>
              <a:buClrTx/>
              <a:buSzTx/>
              <a:buFontTx/>
              <a:buNone/>
              <a:tabLst/>
              <a:defRPr/>
            </a:pPr>
            <a:r>
              <a:rPr lang="en-US" altLang="ja-JP" kern="50" dirty="0">
                <a:ea typeface="ＭＳ Ｐ明朝" panose="02020600040205080304" pitchFamily="18" charset="-128"/>
                <a:cs typeface="Times New Roman" panose="02020603050405020304" pitchFamily="18" charset="0"/>
              </a:rPr>
              <a:t>ESD</a:t>
            </a:r>
            <a:r>
              <a:rPr lang="ja-JP" altLang="en-US" kern="50" dirty="0">
                <a:ea typeface="ＭＳ Ｐ明朝" panose="02020600040205080304" pitchFamily="18" charset="-128"/>
                <a:cs typeface="Times New Roman" panose="02020603050405020304" pitchFamily="18" charset="0"/>
              </a:rPr>
              <a:t>カレンダーは、手島先生のお勤めになった八名川小学校の実践を参考にさせていただいております。</a:t>
            </a:r>
            <a:endParaRPr lang="en-US" altLang="ja-JP" kern="50" dirty="0">
              <a:ea typeface="ＭＳ Ｐ明朝" panose="02020600040205080304" pitchFamily="18" charset="-128"/>
              <a:cs typeface="Times New Roman" panose="02020603050405020304" pitchFamily="18" charset="0"/>
            </a:endParaRPr>
          </a:p>
          <a:p>
            <a:pPr marL="0" marR="0" lvl="0" indent="0" algn="l" defTabSz="914277"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277" rtl="0" eaLnBrk="1" fontAlgn="auto" latinLnBrk="0" hangingPunct="1">
              <a:lnSpc>
                <a:spcPct val="100000"/>
              </a:lnSpc>
              <a:spcBef>
                <a:spcPts val="0"/>
              </a:spcBef>
              <a:spcAft>
                <a:spcPts val="0"/>
              </a:spcAft>
              <a:buClrTx/>
              <a:buSzTx/>
              <a:buFontTx/>
              <a:buNone/>
              <a:tabLst/>
              <a:defRPr/>
            </a:pPr>
            <a:r>
              <a:rPr lang="ja-JP" altLang="en-US" kern="50" dirty="0">
                <a:ea typeface="ＭＳ Ｐ明朝" panose="02020600040205080304" pitchFamily="18" charset="-128"/>
                <a:cs typeface="Times New Roman" panose="02020603050405020304" pitchFamily="18" charset="0"/>
              </a:rPr>
              <a:t>これは、今年度の</a:t>
            </a:r>
            <a:r>
              <a:rPr lang="en-US" altLang="ja-JP" kern="50" dirty="0">
                <a:ea typeface="ＭＳ Ｐ明朝" panose="02020600040205080304" pitchFamily="18" charset="-128"/>
                <a:cs typeface="Times New Roman" panose="02020603050405020304" pitchFamily="18" charset="0"/>
              </a:rPr>
              <a:t>ESD</a:t>
            </a:r>
            <a:r>
              <a:rPr lang="ja-JP" altLang="en-US" kern="50" dirty="0">
                <a:ea typeface="ＭＳ Ｐ明朝" panose="02020600040205080304" pitchFamily="18" charset="-128"/>
                <a:cs typeface="Times New Roman" panose="02020603050405020304" pitchFamily="18" charset="0"/>
              </a:rPr>
              <a:t>カレンダーです。</a:t>
            </a:r>
            <a:r>
              <a:rPr kumimoji="1" lang="ja-JP" altLang="ja-JP" sz="1200" kern="1200" dirty="0">
                <a:solidFill>
                  <a:schemeClr val="tx1"/>
                </a:solidFill>
                <a:effectLst/>
                <a:latin typeface="+mn-lt"/>
                <a:ea typeface="+mn-ea"/>
                <a:cs typeface="+mn-cs"/>
              </a:rPr>
              <a:t>年度ごとに見直しを図り、つながりを意識した学習を展開</a:t>
            </a:r>
            <a:r>
              <a:rPr kumimoji="1" lang="ja-JP" altLang="en-US" sz="1200" kern="1200" dirty="0">
                <a:solidFill>
                  <a:schemeClr val="tx1"/>
                </a:solidFill>
                <a:effectLst/>
                <a:latin typeface="+mn-lt"/>
                <a:ea typeface="+mn-ea"/>
                <a:cs typeface="+mn-cs"/>
              </a:rPr>
              <a:t>する</a:t>
            </a:r>
            <a:r>
              <a:rPr kumimoji="1" lang="ja-JP" altLang="ja-JP" sz="1200" kern="1200" dirty="0">
                <a:solidFill>
                  <a:schemeClr val="tx1"/>
                </a:solidFill>
                <a:effectLst/>
                <a:latin typeface="+mn-lt"/>
                <a:ea typeface="+mn-ea"/>
                <a:cs typeface="+mn-cs"/>
              </a:rPr>
              <a:t>ことで</a:t>
            </a:r>
            <a:r>
              <a:rPr kumimoji="1" lang="ja-JP" altLang="en-US" sz="1200" kern="1200" dirty="0">
                <a:solidFill>
                  <a:schemeClr val="tx1"/>
                </a:solidFill>
                <a:effectLst/>
                <a:latin typeface="+mn-lt"/>
                <a:ea typeface="+mn-ea"/>
                <a:cs typeface="+mn-cs"/>
              </a:rPr>
              <a:t>、本校の目指す児童像に迫ることができました</a:t>
            </a:r>
            <a:r>
              <a:rPr kumimoji="1" lang="ja-JP" altLang="ja-JP" sz="1200" kern="1200" dirty="0">
                <a:solidFill>
                  <a:schemeClr val="tx1"/>
                </a:solidFill>
                <a:effectLst/>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3BC69FCE-AA6E-403F-B0C3-216F1CAC7676}" type="slidenum">
              <a:rPr kumimoji="1" lang="ja-JP" altLang="en-US" smtClean="0"/>
              <a:t>36</a:t>
            </a:fld>
            <a:endParaRPr kumimoji="1" lang="ja-JP" altLang="en-US"/>
          </a:p>
        </p:txBody>
      </p:sp>
    </p:spTree>
    <p:extLst>
      <p:ext uri="{BB962C8B-B14F-4D97-AF65-F5344CB8AC3E}">
        <p14:creationId xmlns:p14="http://schemas.microsoft.com/office/powerpoint/2010/main" val="110101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kern="50" dirty="0">
                <a:latin typeface="Century" panose="02040604050505020304" pitchFamily="18" charset="0"/>
                <a:ea typeface="ＭＳ Ｐ明朝" panose="02020600040205080304" pitchFamily="18" charset="-128"/>
                <a:cs typeface="Cordia New"/>
              </a:rPr>
              <a:t>大単元である　生活科・総合的な学習の時間を通して学んだことを　発信する</a:t>
            </a:r>
            <a:r>
              <a:rPr lang="ja-JP" altLang="ja-JP" kern="50" dirty="0">
                <a:latin typeface="Century" panose="02040604050505020304" pitchFamily="18" charset="0"/>
                <a:ea typeface="ＭＳ Ｐ明朝" panose="02020600040205080304" pitchFamily="18" charset="-128"/>
                <a:cs typeface="Cordia New"/>
              </a:rPr>
              <a:t>発表</a:t>
            </a:r>
            <a:r>
              <a:rPr lang="ja-JP" altLang="en-US" kern="50" dirty="0">
                <a:latin typeface="Century" panose="02040604050505020304" pitchFamily="18" charset="0"/>
                <a:ea typeface="ＭＳ Ｐ明朝" panose="02020600040205080304" pitchFamily="18" charset="-128"/>
                <a:cs typeface="Cordia New"/>
              </a:rPr>
              <a:t>会</a:t>
            </a:r>
            <a:r>
              <a:rPr lang="ja-JP" altLang="ja-JP" kern="50" dirty="0">
                <a:latin typeface="Century" panose="02040604050505020304" pitchFamily="18" charset="0"/>
                <a:ea typeface="ＭＳ Ｐ明朝" panose="02020600040205080304" pitchFamily="18" charset="-128"/>
                <a:cs typeface="Cordia New"/>
              </a:rPr>
              <a:t>「ペガサスまつり」を実施し</a:t>
            </a:r>
            <a:r>
              <a:rPr lang="ja-JP" altLang="en-US" kern="50" dirty="0">
                <a:latin typeface="Century" panose="02040604050505020304" pitchFamily="18" charset="0"/>
                <a:ea typeface="ＭＳ Ｐ明朝" panose="02020600040205080304" pitchFamily="18" charset="-128"/>
                <a:cs typeface="Cordia New"/>
              </a:rPr>
              <a:t>ました。</a:t>
            </a:r>
            <a:r>
              <a:rPr kumimoji="1" lang="ja-JP" altLang="en-US" kern="50" dirty="0">
                <a:ea typeface="ＭＳ Ｐ明朝" panose="02020600040205080304" pitchFamily="18" charset="-128"/>
                <a:cs typeface="Times New Roman" panose="02020603050405020304" pitchFamily="18" charset="0"/>
              </a:rPr>
              <a:t>▲</a:t>
            </a:r>
            <a:endParaRPr kumimoji="1" lang="ja-JP"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自分の学びを他学年や保護者、地域の方へ発信する活動を</a:t>
            </a:r>
            <a:r>
              <a:rPr kumimoji="1" lang="ja-JP" altLang="en-US" sz="1200" kern="1200" dirty="0">
                <a:solidFill>
                  <a:schemeClr val="tx1"/>
                </a:solidFill>
                <a:effectLst/>
                <a:latin typeface="+mn-lt"/>
                <a:ea typeface="+mn-ea"/>
                <a:cs typeface="+mn-cs"/>
              </a:rPr>
              <a:t>する</a:t>
            </a:r>
            <a:r>
              <a:rPr kumimoji="1" lang="ja-JP" altLang="ja-JP" sz="1200" kern="1200" dirty="0">
                <a:solidFill>
                  <a:schemeClr val="tx1"/>
                </a:solidFill>
                <a:effectLst/>
                <a:latin typeface="+mn-lt"/>
                <a:ea typeface="+mn-ea"/>
                <a:cs typeface="+mn-cs"/>
              </a:rPr>
              <a:t>ことで、</a:t>
            </a:r>
            <a:r>
              <a:rPr kumimoji="1" lang="ja-JP" altLang="en-US" kern="50" dirty="0">
                <a:ea typeface="ＭＳ Ｐ明朝" panose="02020600040205080304" pitchFamily="18" charset="-128"/>
                <a:cs typeface="Times New Roman" panose="02020603050405020304" pitchFamily="18" charset="0"/>
              </a:rPr>
              <a:t>▲</a:t>
            </a:r>
            <a:endParaRPr kumimoji="1" lang="ja-JP"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学びの理解</a:t>
            </a:r>
            <a:r>
              <a:rPr kumimoji="1" lang="ja-JP" altLang="en-US" sz="1200" kern="1200" dirty="0">
                <a:solidFill>
                  <a:schemeClr val="tx1"/>
                </a:solidFill>
                <a:effectLst/>
                <a:latin typeface="+mn-lt"/>
                <a:ea typeface="+mn-ea"/>
                <a:cs typeface="+mn-cs"/>
              </a:rPr>
              <a:t>がさらに</a:t>
            </a:r>
            <a:r>
              <a:rPr kumimoji="1" lang="ja-JP" altLang="ja-JP" sz="1200" kern="1200" dirty="0">
                <a:solidFill>
                  <a:schemeClr val="tx1"/>
                </a:solidFill>
                <a:effectLst/>
                <a:latin typeface="+mn-lt"/>
                <a:ea typeface="+mn-ea"/>
                <a:cs typeface="+mn-cs"/>
              </a:rPr>
              <a:t>深</a:t>
            </a:r>
            <a:r>
              <a:rPr kumimoji="1" lang="ja-JP" altLang="en-US" sz="1200" kern="1200" dirty="0">
                <a:solidFill>
                  <a:schemeClr val="tx1"/>
                </a:solidFill>
                <a:effectLst/>
                <a:latin typeface="+mn-lt"/>
                <a:ea typeface="+mn-ea"/>
                <a:cs typeface="+mn-cs"/>
              </a:rPr>
              <a:t>まり</a:t>
            </a:r>
            <a:r>
              <a:rPr kumimoji="1" lang="ja-JP"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新たな</a:t>
            </a:r>
            <a:r>
              <a:rPr kumimoji="1" lang="ja-JP" altLang="ja-JP" sz="1200" kern="1200" dirty="0">
                <a:solidFill>
                  <a:schemeClr val="tx1"/>
                </a:solidFill>
                <a:effectLst/>
                <a:latin typeface="+mn-lt"/>
                <a:ea typeface="+mn-ea"/>
                <a:cs typeface="+mn-cs"/>
              </a:rPr>
              <a:t>課題意識を育てるとともに、</a:t>
            </a:r>
            <a:r>
              <a:rPr kumimoji="1" lang="ja-JP" altLang="en-US" sz="1200" kern="120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自分たちの取組を評価し、</a:t>
            </a:r>
            <a:r>
              <a:rPr kumimoji="1" lang="ja-JP" altLang="en-US" sz="1200" kern="1200" dirty="0">
                <a:solidFill>
                  <a:schemeClr val="tx1"/>
                </a:solidFill>
                <a:effectLst/>
                <a:latin typeface="+mn-lt"/>
                <a:ea typeface="+mn-ea"/>
                <a:cs typeface="+mn-cs"/>
              </a:rPr>
              <a:t>未来への</a:t>
            </a:r>
            <a:r>
              <a:rPr kumimoji="1" lang="ja-JP" altLang="ja-JP" sz="1200" kern="1200" dirty="0">
                <a:solidFill>
                  <a:schemeClr val="tx1"/>
                </a:solidFill>
                <a:effectLst/>
                <a:latin typeface="+mn-lt"/>
                <a:ea typeface="+mn-ea"/>
                <a:cs typeface="+mn-cs"/>
              </a:rPr>
              <a:t>創造へと意欲をつなげることができ</a:t>
            </a:r>
            <a:r>
              <a:rPr kumimoji="1" lang="ja-JP" altLang="en-US" sz="1200" kern="1200" dirty="0">
                <a:solidFill>
                  <a:schemeClr val="tx1"/>
                </a:solidFill>
                <a:effectLst/>
                <a:latin typeface="+mn-lt"/>
                <a:ea typeface="+mn-ea"/>
                <a:cs typeface="+mn-cs"/>
              </a:rPr>
              <a:t>ました</a:t>
            </a:r>
            <a:r>
              <a:rPr kumimoji="1" lang="ja-JP"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a:t>
            </a:r>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3BC69FCE-AA6E-403F-B0C3-216F1CAC7676}" type="slidenum">
              <a:rPr kumimoji="1" lang="ja-JP" altLang="en-US" smtClean="0"/>
              <a:t>37</a:t>
            </a:fld>
            <a:endParaRPr kumimoji="1" lang="ja-JP" altLang="en-US"/>
          </a:p>
        </p:txBody>
      </p:sp>
    </p:spTree>
    <p:extLst>
      <p:ext uri="{BB962C8B-B14F-4D97-AF65-F5344CB8AC3E}">
        <p14:creationId xmlns:p14="http://schemas.microsoft.com/office/powerpoint/2010/main" val="26144218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さらに、研究内容を実践した　本校教育活動の具体的な取組をご紹介します。</a:t>
            </a:r>
            <a:endParaRPr kumimoji="1" lang="en-US" altLang="ja-JP" dirty="0"/>
          </a:p>
        </p:txBody>
      </p:sp>
      <p:sp>
        <p:nvSpPr>
          <p:cNvPr id="4" name="スライド番号プレースホルダー 3"/>
          <p:cNvSpPr>
            <a:spLocks noGrp="1"/>
          </p:cNvSpPr>
          <p:nvPr>
            <p:ph type="sldNum" sz="quarter" idx="10"/>
          </p:nvPr>
        </p:nvSpPr>
        <p:spPr/>
        <p:txBody>
          <a:bodyPr/>
          <a:lstStyle/>
          <a:p>
            <a:fld id="{3BC69FCE-AA6E-403F-B0C3-216F1CAC7676}" type="slidenum">
              <a:rPr kumimoji="1" lang="ja-JP" altLang="en-US" smtClean="0"/>
              <a:t>38</a:t>
            </a:fld>
            <a:endParaRPr kumimoji="1" lang="ja-JP" altLang="en-US"/>
          </a:p>
        </p:txBody>
      </p:sp>
    </p:spTree>
    <p:extLst>
      <p:ext uri="{BB962C8B-B14F-4D97-AF65-F5344CB8AC3E}">
        <p14:creationId xmlns:p14="http://schemas.microsoft.com/office/powerpoint/2010/main" val="2905587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「なかよしフェスタ」は、</a:t>
            </a:r>
            <a:r>
              <a:rPr kumimoji="1" lang="en-US" altLang="ja-JP" sz="1200" kern="1200" dirty="0">
                <a:solidFill>
                  <a:schemeClr val="tx1"/>
                </a:solidFill>
                <a:effectLst/>
                <a:latin typeface="+mn-lt"/>
                <a:ea typeface="+mn-ea"/>
                <a:cs typeface="+mn-cs"/>
              </a:rPr>
              <a:t>SDGs</a:t>
            </a:r>
            <a:r>
              <a:rPr kumimoji="1" lang="ja-JP" altLang="ja-JP" sz="1200" kern="1200" dirty="0">
                <a:solidFill>
                  <a:schemeClr val="tx1"/>
                </a:solidFill>
                <a:effectLst/>
                <a:latin typeface="+mn-lt"/>
                <a:ea typeface="+mn-ea"/>
                <a:cs typeface="+mn-cs"/>
              </a:rPr>
              <a:t>１７「パートナーシップで目標を達成しよう」をねらいとし、</a:t>
            </a:r>
            <a:r>
              <a:rPr kumimoji="1" lang="ja-JP" altLang="en-US" sz="1200" kern="1200" dirty="0">
                <a:solidFill>
                  <a:schemeClr val="tx1"/>
                </a:solidFill>
                <a:effectLst/>
                <a:latin typeface="+mn-lt"/>
                <a:ea typeface="+mn-ea"/>
                <a:cs typeface="+mn-cs"/>
              </a:rPr>
              <a:t>全校児童　縦割りグループで　</a:t>
            </a:r>
            <a:r>
              <a:rPr kumimoji="1" lang="ja-JP" altLang="en-US" dirty="0"/>
              <a:t>ゲームや出し物を考え、</a:t>
            </a:r>
            <a:r>
              <a:rPr kumimoji="1" lang="ja-JP" altLang="ja-JP" sz="1200" kern="1200" dirty="0">
                <a:solidFill>
                  <a:schemeClr val="tx1"/>
                </a:solidFill>
                <a:effectLst/>
                <a:latin typeface="+mn-lt"/>
                <a:ea typeface="+mn-ea"/>
                <a:cs typeface="+mn-cs"/>
              </a:rPr>
              <a:t>互いに協力して目標</a:t>
            </a:r>
            <a:r>
              <a:rPr kumimoji="1" lang="ja-JP" altLang="en-US" sz="1200" kern="1200" dirty="0">
                <a:solidFill>
                  <a:schemeClr val="tx1"/>
                </a:solidFill>
                <a:effectLst/>
                <a:latin typeface="+mn-lt"/>
                <a:ea typeface="+mn-ea"/>
                <a:cs typeface="+mn-cs"/>
              </a:rPr>
              <a:t>の達成</a:t>
            </a:r>
            <a:r>
              <a:rPr kumimoji="1" lang="ja-JP" altLang="ja-JP" sz="1200" kern="1200" dirty="0">
                <a:solidFill>
                  <a:schemeClr val="tx1"/>
                </a:solidFill>
                <a:effectLst/>
                <a:latin typeface="+mn-lt"/>
                <a:ea typeface="+mn-ea"/>
                <a:cs typeface="+mn-cs"/>
              </a:rPr>
              <a:t>を目指す活動</a:t>
            </a:r>
            <a:r>
              <a:rPr kumimoji="1" lang="ja-JP" altLang="en-US" sz="1200" kern="1200" dirty="0">
                <a:solidFill>
                  <a:schemeClr val="tx1"/>
                </a:solidFill>
                <a:effectLst/>
                <a:latin typeface="+mn-lt"/>
                <a:ea typeface="+mn-ea"/>
                <a:cs typeface="+mn-cs"/>
              </a:rPr>
              <a:t>です。</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当日は、地域や保護者の方にも参加していただきました。</a:t>
            </a:r>
            <a:endParaRPr kumimoji="1" lang="en-US" altLang="ja-JP" sz="1200" kern="1200" dirty="0">
              <a:solidFill>
                <a:schemeClr val="tx1"/>
              </a:solidFill>
              <a:effectLst/>
              <a:latin typeface="+mn-lt"/>
              <a:ea typeface="+mn-ea"/>
              <a:cs typeface="+mn-cs"/>
            </a:endParaRPr>
          </a:p>
          <a:p>
            <a:r>
              <a:rPr kumimoji="1" lang="ja-JP" altLang="en-US" dirty="0"/>
              <a:t>活動をとおして、</a:t>
            </a:r>
            <a:r>
              <a:rPr lang="ja-JP" altLang="en-US" b="0" dirty="0">
                <a:latin typeface="+mn-ea"/>
                <a:ea typeface="+mn-ea"/>
              </a:rPr>
              <a:t>本校が目指す児童の姿が見受けられました。</a:t>
            </a:r>
            <a:endParaRPr kumimoji="1" lang="en-US" altLang="ja-JP" dirty="0"/>
          </a:p>
          <a:p>
            <a:r>
              <a:rPr kumimoji="1" lang="ja-JP" altLang="en-US" dirty="0"/>
              <a:t>▲</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BC69FCE-AA6E-403F-B0C3-216F1CAC7676}" type="slidenum">
              <a:rPr kumimoji="1" lang="ja-JP" altLang="en-US" smtClean="0"/>
              <a:t>39</a:t>
            </a:fld>
            <a:endParaRPr kumimoji="1" lang="ja-JP" altLang="en-US"/>
          </a:p>
        </p:txBody>
      </p:sp>
    </p:spTree>
    <p:extLst>
      <p:ext uri="{BB962C8B-B14F-4D97-AF65-F5344CB8AC3E}">
        <p14:creationId xmlns:p14="http://schemas.microsoft.com/office/powerpoint/2010/main" val="9970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これは、災害図上訓練　</a:t>
            </a:r>
            <a:r>
              <a:rPr kumimoji="1" lang="en-US" altLang="ja-JP" dirty="0"/>
              <a:t>DIG</a:t>
            </a:r>
            <a:r>
              <a:rPr kumimoji="1" lang="ja-JP" altLang="en-US" dirty="0"/>
              <a:t>の取組です。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SDGs</a:t>
            </a:r>
            <a:r>
              <a:rPr kumimoji="1" lang="ja-JP" altLang="en-US" dirty="0"/>
              <a:t>１１「住み続けられるまちづくり」に位置づけております。</a:t>
            </a:r>
            <a:endParaRPr kumimoji="1" lang="en-US" altLang="ja-JP" dirty="0"/>
          </a:p>
          <a:p>
            <a:r>
              <a:rPr kumimoji="1" lang="ja-JP" altLang="en-US" dirty="0"/>
              <a:t>今年度は、久喜市役所と連携を図り、専門的な知見をお持ちの</a:t>
            </a:r>
            <a:r>
              <a:rPr kumimoji="1" lang="ja-JP" altLang="ja-JP" sz="1200" kern="1200" dirty="0">
                <a:solidFill>
                  <a:schemeClr val="tx1"/>
                </a:solidFill>
                <a:effectLst/>
                <a:latin typeface="+mn-lt"/>
                <a:ea typeface="+mn-ea"/>
                <a:cs typeface="+mn-cs"/>
              </a:rPr>
              <a:t>宮本氏</a:t>
            </a:r>
            <a:r>
              <a:rPr kumimoji="1" lang="ja-JP" altLang="en-US" sz="1200" kern="1200" dirty="0">
                <a:solidFill>
                  <a:schemeClr val="tx1"/>
                </a:solidFill>
                <a:effectLst/>
                <a:latin typeface="+mn-lt"/>
                <a:ea typeface="+mn-ea"/>
                <a:cs typeface="+mn-cs"/>
              </a:rPr>
              <a:t>を指導者にお招きし、高学年を対象に実施しました。</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子どもたちは、自分たちの住む地域にも危険があることや、想定しない災害から身を守るための行動について学ぶことができました。</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a:t>
            </a:r>
            <a:endParaRPr kumimoji="1" lang="ja-JP" altLang="en-US" dirty="0"/>
          </a:p>
        </p:txBody>
      </p:sp>
      <p:sp>
        <p:nvSpPr>
          <p:cNvPr id="4" name="スライド番号プレースホルダー 3"/>
          <p:cNvSpPr>
            <a:spLocks noGrp="1"/>
          </p:cNvSpPr>
          <p:nvPr>
            <p:ph type="sldNum" sz="quarter" idx="10"/>
          </p:nvPr>
        </p:nvSpPr>
        <p:spPr/>
        <p:txBody>
          <a:bodyPr/>
          <a:lstStyle/>
          <a:p>
            <a:fld id="{3BC69FCE-AA6E-403F-B0C3-216F1CAC7676}" type="slidenum">
              <a:rPr kumimoji="1" lang="ja-JP" altLang="en-US" smtClean="0"/>
              <a:t>40</a:t>
            </a:fld>
            <a:endParaRPr kumimoji="1" lang="ja-JP" altLang="en-US"/>
          </a:p>
        </p:txBody>
      </p:sp>
    </p:spTree>
    <p:extLst>
      <p:ext uri="{BB962C8B-B14F-4D97-AF65-F5344CB8AC3E}">
        <p14:creationId xmlns:p14="http://schemas.microsoft.com/office/powerpoint/2010/main" val="40584567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最後は、</a:t>
            </a:r>
            <a:r>
              <a:rPr kumimoji="1" lang="en-US" altLang="ja-JP" dirty="0"/>
              <a:t>SDGs</a:t>
            </a:r>
            <a:r>
              <a:rPr kumimoji="1" lang="ja-JP" altLang="en-US" dirty="0"/>
              <a:t>を学</a:t>
            </a:r>
            <a:r>
              <a:rPr kumimoji="1" lang="ja-JP" altLang="en-US" dirty="0" err="1"/>
              <a:t>ぼう</a:t>
            </a:r>
            <a:r>
              <a:rPr kumimoji="1" lang="ja-JP" altLang="en-US" dirty="0"/>
              <a:t>教室です。</a:t>
            </a:r>
            <a:endParaRPr kumimoji="1" lang="en-US" altLang="ja-JP" dirty="0"/>
          </a:p>
          <a:p>
            <a:r>
              <a:rPr kumimoji="1" lang="ja-JP" altLang="en-US" dirty="0"/>
              <a:t>昨年度から、芝浦工業大学と連携し、中口先生や学生の皆さんが考えてくださったクイズを通して、楽しく</a:t>
            </a:r>
            <a:r>
              <a:rPr kumimoji="1" lang="en-US" altLang="ja-JP" dirty="0"/>
              <a:t>SDGs</a:t>
            </a:r>
            <a:r>
              <a:rPr kumimoji="1" lang="ja-JP" altLang="en-US" dirty="0"/>
              <a:t>を学ぶこと</a:t>
            </a:r>
            <a:r>
              <a:rPr kumimoji="1" lang="ja-JP" altLang="en-US"/>
              <a:t>ができる取組を</a:t>
            </a:r>
            <a:r>
              <a:rPr kumimoji="1" lang="ja-JP" altLang="en-US" dirty="0"/>
              <a:t>行っております。</a:t>
            </a:r>
            <a:endParaRPr kumimoji="1" lang="en-US" altLang="ja-JP" dirty="0"/>
          </a:p>
          <a:p>
            <a:endParaRPr kumimoji="1" lang="en-US" altLang="ja-JP" dirty="0"/>
          </a:p>
          <a:p>
            <a:r>
              <a:rPr kumimoji="1" lang="ja-JP" altLang="en-US" dirty="0"/>
              <a:t>今年度は、端末を活用し、学生の皆さんが作成したゲームに取り組み、オンラインで学生の皆さんにサポートをしていただきながらの活動となりました。</a:t>
            </a:r>
            <a:endParaRPr kumimoji="1" lang="en-US" altLang="ja-JP" dirty="0"/>
          </a:p>
          <a:p>
            <a:r>
              <a:rPr kumimoji="1" lang="ja-JP" altLang="en-US" dirty="0"/>
              <a:t>▲</a:t>
            </a:r>
          </a:p>
        </p:txBody>
      </p:sp>
      <p:sp>
        <p:nvSpPr>
          <p:cNvPr id="4" name="スライド番号プレースホルダー 3"/>
          <p:cNvSpPr>
            <a:spLocks noGrp="1"/>
          </p:cNvSpPr>
          <p:nvPr>
            <p:ph type="sldNum" sz="quarter" idx="10"/>
          </p:nvPr>
        </p:nvSpPr>
        <p:spPr/>
        <p:txBody>
          <a:bodyPr/>
          <a:lstStyle/>
          <a:p>
            <a:fld id="{3BC69FCE-AA6E-403F-B0C3-216F1CAC7676}" type="slidenum">
              <a:rPr kumimoji="1" lang="ja-JP" altLang="en-US" smtClean="0"/>
              <a:t>41</a:t>
            </a:fld>
            <a:endParaRPr kumimoji="1" lang="ja-JP" altLang="en-US"/>
          </a:p>
        </p:txBody>
      </p:sp>
    </p:spTree>
    <p:extLst>
      <p:ext uri="{BB962C8B-B14F-4D97-AF65-F5344CB8AC3E}">
        <p14:creationId xmlns:p14="http://schemas.microsoft.com/office/powerpoint/2010/main" val="4100133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令和</a:t>
            </a:r>
            <a:r>
              <a:rPr kumimoji="1" lang="en-US" altLang="ja-JP" dirty="0"/>
              <a:t>2</a:t>
            </a:r>
            <a:r>
              <a:rPr kumimoji="1" lang="ja-JP" altLang="en-US" dirty="0"/>
              <a:t>年度</a:t>
            </a:r>
            <a:r>
              <a:rPr kumimoji="1" lang="en-US" altLang="ja-JP" dirty="0"/>
              <a:t>6</a:t>
            </a:r>
            <a:r>
              <a:rPr kumimoji="1" lang="ja-JP" altLang="en-US" dirty="0"/>
              <a:t>月に行われた埼玉県学力・学習状況調査の結果です。調査は、</a:t>
            </a:r>
            <a:r>
              <a:rPr kumimoji="1" lang="en-US" altLang="ja-JP" dirty="0"/>
              <a:t>4</a:t>
            </a:r>
            <a:r>
              <a:rPr kumimoji="1" lang="ja-JP" altLang="en-US" dirty="0"/>
              <a:t>年生</a:t>
            </a:r>
            <a:r>
              <a:rPr kumimoji="1" lang="en-US" altLang="ja-JP" dirty="0"/>
              <a:t>~6</a:t>
            </a:r>
            <a:r>
              <a:rPr kumimoji="1" lang="ja-JP" altLang="en-US" dirty="0"/>
              <a:t>年生が受けております。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本校の</a:t>
            </a:r>
            <a:r>
              <a:rPr kumimoji="1" lang="en-US" altLang="ja-JP" dirty="0"/>
              <a:t>6</a:t>
            </a:r>
            <a:r>
              <a:rPr kumimoji="1" lang="ja-JP" altLang="en-US" dirty="0"/>
              <a:t>年生及び</a:t>
            </a:r>
            <a:r>
              <a:rPr kumimoji="1" lang="en-US" altLang="ja-JP" dirty="0"/>
              <a:t>5</a:t>
            </a:r>
            <a:r>
              <a:rPr kumimoji="1" lang="ja-JP" altLang="en-US" dirty="0"/>
              <a:t>年生は、久喜市や埼玉県の平均正答率を大きく上回ることができました。▲</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6</a:t>
            </a:r>
            <a:r>
              <a:rPr kumimoji="1" lang="ja-JP" altLang="en-US" dirty="0"/>
              <a:t>年生、</a:t>
            </a:r>
            <a:r>
              <a:rPr kumimoji="1" lang="en-US" altLang="ja-JP" dirty="0"/>
              <a:t>5</a:t>
            </a:r>
            <a:r>
              <a:rPr kumimoji="1" lang="ja-JP" altLang="en-US" dirty="0"/>
              <a:t>年生ともに、久喜市及び埼玉県のレベルよりも高いことがわかります。▲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r>
              <a:rPr kumimoji="1" lang="ja-JP" altLang="en-US" dirty="0"/>
              <a:t>また、非認知能力では、</a:t>
            </a:r>
            <a:r>
              <a:rPr kumimoji="1" lang="en-US" altLang="ja-JP" dirty="0"/>
              <a:t>3</a:t>
            </a:r>
            <a:r>
              <a:rPr kumimoji="1" lang="ja-JP" altLang="en-US" dirty="0"/>
              <a:t>学年とも高い結果となりました。</a:t>
            </a:r>
            <a:r>
              <a:rPr kumimoji="1" lang="en-US" altLang="ja-JP" dirty="0"/>
              <a:t>4</a:t>
            </a:r>
            <a:r>
              <a:rPr kumimoji="1" lang="ja-JP" altLang="en-US" dirty="0"/>
              <a:t>年生も今後が楽しみです。▲</a:t>
            </a:r>
          </a:p>
        </p:txBody>
      </p:sp>
      <p:sp>
        <p:nvSpPr>
          <p:cNvPr id="4" name="スライド番号プレースホルダー 3"/>
          <p:cNvSpPr>
            <a:spLocks noGrp="1"/>
          </p:cNvSpPr>
          <p:nvPr>
            <p:ph type="sldNum" sz="quarter" idx="10"/>
          </p:nvPr>
        </p:nvSpPr>
        <p:spPr/>
        <p:txBody>
          <a:bodyPr/>
          <a:lstStyle/>
          <a:p>
            <a:fld id="{29A3BD2A-D055-4F81-8C99-C0B4A854000F}" type="slidenum">
              <a:rPr kumimoji="1" lang="ja-JP" altLang="en-US" smtClean="0"/>
              <a:t>42</a:t>
            </a:fld>
            <a:endParaRPr kumimoji="1" lang="ja-JP" altLang="en-US"/>
          </a:p>
        </p:txBody>
      </p:sp>
    </p:spTree>
    <p:extLst>
      <p:ext uri="{BB962C8B-B14F-4D97-AF65-F5344CB8AC3E}">
        <p14:creationId xmlns:p14="http://schemas.microsoft.com/office/powerpoint/2010/main" val="3984462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9738" y="1252538"/>
            <a:ext cx="6008687" cy="33813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4DC262-7F04-4C02-B880-560AA2795155}" type="slidenum">
              <a:rPr kumimoji="1" lang="ja-JP" altLang="en-US" smtClean="0"/>
              <a:t>43</a:t>
            </a:fld>
            <a:endParaRPr kumimoji="1" lang="ja-JP" altLang="en-US"/>
          </a:p>
        </p:txBody>
      </p:sp>
    </p:spTree>
    <p:extLst>
      <p:ext uri="{BB962C8B-B14F-4D97-AF65-F5344CB8AC3E}">
        <p14:creationId xmlns:p14="http://schemas.microsoft.com/office/powerpoint/2010/main" val="4051758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439738" y="1252538"/>
            <a:ext cx="6008687" cy="3381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88159">
              <a:defRPr kumimoji="1" sz="1900">
                <a:solidFill>
                  <a:schemeClr val="tx1"/>
                </a:solidFill>
                <a:latin typeface="Arial" panose="020B0604020202020204" pitchFamily="34" charset="0"/>
                <a:ea typeface="ＭＳ Ｐゴシック" panose="020B0600070205080204" pitchFamily="50" charset="-128"/>
              </a:defRPr>
            </a:lvl1pPr>
            <a:lvl2pPr marL="747963" indent="-287679" defTabSz="1288159">
              <a:defRPr kumimoji="1" sz="1900">
                <a:solidFill>
                  <a:schemeClr val="tx1"/>
                </a:solidFill>
                <a:latin typeface="Arial" panose="020B0604020202020204" pitchFamily="34" charset="0"/>
                <a:ea typeface="ＭＳ Ｐゴシック" panose="020B0600070205080204" pitchFamily="50" charset="-128"/>
              </a:defRPr>
            </a:lvl2pPr>
            <a:lvl3pPr marL="1150712" indent="-230142" defTabSz="1288159">
              <a:defRPr kumimoji="1" sz="1900">
                <a:solidFill>
                  <a:schemeClr val="tx1"/>
                </a:solidFill>
                <a:latin typeface="Arial" panose="020B0604020202020204" pitchFamily="34" charset="0"/>
                <a:ea typeface="ＭＳ Ｐゴシック" panose="020B0600070205080204" pitchFamily="50" charset="-128"/>
              </a:defRPr>
            </a:lvl3pPr>
            <a:lvl4pPr marL="1610997" indent="-230142" defTabSz="1288159">
              <a:defRPr kumimoji="1" sz="1900">
                <a:solidFill>
                  <a:schemeClr val="tx1"/>
                </a:solidFill>
                <a:latin typeface="Arial" panose="020B0604020202020204" pitchFamily="34" charset="0"/>
                <a:ea typeface="ＭＳ Ｐゴシック" panose="020B0600070205080204" pitchFamily="50" charset="-128"/>
              </a:defRPr>
            </a:lvl4pPr>
            <a:lvl5pPr marL="2071282" indent="-230142" defTabSz="1288159">
              <a:defRPr kumimoji="1" sz="1900">
                <a:solidFill>
                  <a:schemeClr val="tx1"/>
                </a:solidFill>
                <a:latin typeface="Arial" panose="020B0604020202020204" pitchFamily="34" charset="0"/>
                <a:ea typeface="ＭＳ Ｐゴシック" panose="020B0600070205080204" pitchFamily="50" charset="-128"/>
              </a:defRPr>
            </a:lvl5pPr>
            <a:lvl6pPr marL="2531567" indent="-230142" defTabSz="1288159"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91853" indent="-230142" defTabSz="1288159"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52138" indent="-230142" defTabSz="1288159"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912423" indent="-230142" defTabSz="1288159"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44</a:t>
            </a:fld>
            <a:endParaRPr lang="ja-JP" altLang="en-US" sz="1200">
              <a:latin typeface="Calibri" panose="020F0502020204030204" pitchFamily="34" charset="0"/>
            </a:endParaRPr>
          </a:p>
        </p:txBody>
      </p:sp>
    </p:spTree>
    <p:extLst>
      <p:ext uri="{BB962C8B-B14F-4D97-AF65-F5344CB8AC3E}">
        <p14:creationId xmlns:p14="http://schemas.microsoft.com/office/powerpoint/2010/main" val="304999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439738" y="1252538"/>
            <a:ext cx="6008687" cy="3381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88159">
              <a:defRPr kumimoji="1" sz="1900">
                <a:solidFill>
                  <a:schemeClr val="tx1"/>
                </a:solidFill>
                <a:latin typeface="Arial" panose="020B0604020202020204" pitchFamily="34" charset="0"/>
                <a:ea typeface="ＭＳ Ｐゴシック" panose="020B0600070205080204" pitchFamily="50" charset="-128"/>
              </a:defRPr>
            </a:lvl1pPr>
            <a:lvl2pPr marL="747963" indent="-287679" defTabSz="1288159">
              <a:defRPr kumimoji="1" sz="1900">
                <a:solidFill>
                  <a:schemeClr val="tx1"/>
                </a:solidFill>
                <a:latin typeface="Arial" panose="020B0604020202020204" pitchFamily="34" charset="0"/>
                <a:ea typeface="ＭＳ Ｐゴシック" panose="020B0600070205080204" pitchFamily="50" charset="-128"/>
              </a:defRPr>
            </a:lvl2pPr>
            <a:lvl3pPr marL="1150712" indent="-230142" defTabSz="1288159">
              <a:defRPr kumimoji="1" sz="1900">
                <a:solidFill>
                  <a:schemeClr val="tx1"/>
                </a:solidFill>
                <a:latin typeface="Arial" panose="020B0604020202020204" pitchFamily="34" charset="0"/>
                <a:ea typeface="ＭＳ Ｐゴシック" panose="020B0600070205080204" pitchFamily="50" charset="-128"/>
              </a:defRPr>
            </a:lvl3pPr>
            <a:lvl4pPr marL="1610997" indent="-230142" defTabSz="1288159">
              <a:defRPr kumimoji="1" sz="1900">
                <a:solidFill>
                  <a:schemeClr val="tx1"/>
                </a:solidFill>
                <a:latin typeface="Arial" panose="020B0604020202020204" pitchFamily="34" charset="0"/>
                <a:ea typeface="ＭＳ Ｐゴシック" panose="020B0600070205080204" pitchFamily="50" charset="-128"/>
              </a:defRPr>
            </a:lvl4pPr>
            <a:lvl5pPr marL="2071282" indent="-230142" defTabSz="1288159">
              <a:defRPr kumimoji="1" sz="1900">
                <a:solidFill>
                  <a:schemeClr val="tx1"/>
                </a:solidFill>
                <a:latin typeface="Arial" panose="020B0604020202020204" pitchFamily="34" charset="0"/>
                <a:ea typeface="ＭＳ Ｐゴシック" panose="020B0600070205080204" pitchFamily="50" charset="-128"/>
              </a:defRPr>
            </a:lvl5pPr>
            <a:lvl6pPr marL="2531567" indent="-230142" defTabSz="1288159"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91853" indent="-230142" defTabSz="1288159"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52138" indent="-230142" defTabSz="1288159"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912423" indent="-230142" defTabSz="1288159"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46</a:t>
            </a:fld>
            <a:endParaRPr lang="ja-JP" altLang="en-US" sz="1200">
              <a:latin typeface="Calibri" panose="020F0502020204030204" pitchFamily="34" charset="0"/>
            </a:endParaRPr>
          </a:p>
        </p:txBody>
      </p:sp>
    </p:spTree>
    <p:extLst>
      <p:ext uri="{BB962C8B-B14F-4D97-AF65-F5344CB8AC3E}">
        <p14:creationId xmlns:p14="http://schemas.microsoft.com/office/powerpoint/2010/main" val="3054247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9738" y="1252538"/>
            <a:ext cx="6008687" cy="3381375"/>
          </a:xfrm>
        </p:spPr>
      </p:sp>
      <p:sp>
        <p:nvSpPr>
          <p:cNvPr id="3" name="ノート プレースホルダー 2"/>
          <p:cNvSpPr>
            <a:spLocks noGrp="1"/>
          </p:cNvSpPr>
          <p:nvPr>
            <p:ph type="body" idx="1"/>
          </p:nvPr>
        </p:nvSpPr>
        <p:spPr>
          <a:xfrm>
            <a:off x="688817" y="4822269"/>
            <a:ext cx="5510530" cy="4248739"/>
          </a:xfrm>
        </p:spPr>
        <p:txBody>
          <a:bodyPr/>
          <a:lstStyle/>
          <a:p>
            <a:r>
              <a:rPr kumimoji="1" lang="ja-JP" altLang="en-US" dirty="0"/>
              <a:t>そもそも、コロナ禍ってなんでしょう。</a:t>
            </a:r>
            <a:endParaRPr kumimoji="1" lang="en-US" altLang="ja-JP" dirty="0"/>
          </a:p>
          <a:p>
            <a:endParaRPr lang="en-US" altLang="ja-JP" dirty="0"/>
          </a:p>
          <a:p>
            <a:r>
              <a:rPr kumimoji="1" lang="ja-JP" altLang="en-US" dirty="0"/>
              <a:t>皆さんは、どのようにとらえていますか。</a:t>
            </a:r>
            <a:endParaRPr kumimoji="1" lang="en-US" altLang="ja-JP" dirty="0"/>
          </a:p>
          <a:p>
            <a:endParaRPr lang="en-US" altLang="ja-JP" dirty="0"/>
          </a:p>
          <a:p>
            <a:r>
              <a:rPr kumimoji="1" lang="ja-JP" altLang="en-US" dirty="0"/>
              <a:t>私は、「持続不可能な世界の入り口」だと思っています。</a:t>
            </a:r>
            <a:endParaRPr kumimoji="1" lang="en-US" altLang="ja-JP" dirty="0"/>
          </a:p>
          <a:p>
            <a:endParaRPr lang="en-US" altLang="ja-JP" dirty="0"/>
          </a:p>
          <a:p>
            <a:r>
              <a:rPr kumimoji="1" lang="ja-JP" altLang="en-US" dirty="0"/>
              <a:t>コロナによる肺炎が世界中に広がり、</a:t>
            </a:r>
            <a:r>
              <a:rPr kumimoji="1" lang="en-US" altLang="ja-JP" dirty="0"/>
              <a:t>5</a:t>
            </a:r>
            <a:r>
              <a:rPr lang="ja-JP" altLang="en-US" dirty="0"/>
              <a:t>月中には感染者が</a:t>
            </a:r>
            <a:r>
              <a:rPr lang="en-US" altLang="ja-JP" dirty="0"/>
              <a:t>500</a:t>
            </a:r>
            <a:r>
              <a:rPr lang="ja-JP" altLang="en-US" dirty="0"/>
              <a:t>万人を超えていたそうです。</a:t>
            </a:r>
            <a:r>
              <a:rPr lang="en-US" altLang="ja-JP" dirty="0"/>
              <a:t>6</a:t>
            </a:r>
            <a:r>
              <a:rPr lang="ja-JP" altLang="en-US" dirty="0"/>
              <a:t>月</a:t>
            </a:r>
            <a:r>
              <a:rPr lang="en-US" altLang="ja-JP" dirty="0"/>
              <a:t>29</a:t>
            </a:r>
            <a:r>
              <a:rPr lang="ja-JP" altLang="en-US" dirty="0"/>
              <a:t>日には</a:t>
            </a:r>
            <a:r>
              <a:rPr lang="en-US" altLang="ja-JP" dirty="0"/>
              <a:t>1000</a:t>
            </a:r>
            <a:r>
              <a:rPr lang="ja-JP" altLang="en-US" dirty="0"/>
              <a:t>万人を超えたというニュースが流れています。</a:t>
            </a:r>
            <a:endParaRPr lang="en-US" altLang="ja-JP" dirty="0"/>
          </a:p>
          <a:p>
            <a:endParaRPr kumimoji="1" lang="en-US" altLang="ja-JP" dirty="0"/>
          </a:p>
          <a:p>
            <a:r>
              <a:rPr lang="ja-JP" altLang="en-US" dirty="0"/>
              <a:t>感染を止めるには交通封鎖（ロックダウン）をしますが、同時に経済活動にも影響が出て、大恐慌以上の不景気が広がっています。</a:t>
            </a:r>
            <a:endParaRPr lang="en-US" altLang="ja-JP" dirty="0"/>
          </a:p>
          <a:p>
            <a:endParaRPr kumimoji="1" lang="en-US" altLang="ja-JP" dirty="0"/>
          </a:p>
          <a:p>
            <a:r>
              <a:rPr lang="ja-JP" altLang="en-US" dirty="0"/>
              <a:t>雇用は失われ、収入の当てのない人々が不安な日々を重ねます。税収も落ち込み、国としても、地方としても資金的な対応能力が低下します。</a:t>
            </a:r>
            <a:endParaRPr lang="en-US" altLang="ja-JP" dirty="0"/>
          </a:p>
          <a:p>
            <a:endParaRPr kumimoji="1" lang="en-US" altLang="ja-JP" dirty="0"/>
          </a:p>
          <a:p>
            <a:r>
              <a:rPr kumimoji="1" lang="ja-JP" altLang="en-US" dirty="0"/>
              <a:t>コロナ対策に気前よく</a:t>
            </a:r>
            <a:r>
              <a:rPr kumimoji="1" lang="en-US" altLang="ja-JP" dirty="0"/>
              <a:t>10</a:t>
            </a:r>
            <a:r>
              <a:rPr kumimoji="1" lang="ja-JP" altLang="en-US" dirty="0"/>
              <a:t>兆円の補正予算をつけていますが、昨年の台風</a:t>
            </a:r>
            <a:r>
              <a:rPr kumimoji="1" lang="en-US" altLang="ja-JP" dirty="0"/>
              <a:t>19</a:t>
            </a:r>
            <a:r>
              <a:rPr kumimoji="1" lang="ja-JP" altLang="en-US" dirty="0"/>
              <a:t>号並みの巨大台風が何発か上陸したら、もうお手上げです。国としてつぶれていくと、その先は・・・どうにもならない状況に陥り、抜け出せません。</a:t>
            </a:r>
            <a:endParaRPr kumimoji="1" lang="en-US" altLang="ja-JP" dirty="0"/>
          </a:p>
          <a:p>
            <a:r>
              <a:rPr lang="ja-JP" altLang="en-US" dirty="0"/>
              <a:t>それが」持続不可能な世界への入り口なのです。</a:t>
            </a:r>
            <a:endParaRPr lang="en-US" altLang="ja-JP" dirty="0"/>
          </a:p>
          <a:p>
            <a:endParaRPr kumimoji="1" lang="en-US" altLang="ja-JP" dirty="0"/>
          </a:p>
          <a:p>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a:t>
            </a:fld>
            <a:endParaRPr kumimoji="1" lang="ja-JP" altLang="en-US"/>
          </a:p>
        </p:txBody>
      </p:sp>
    </p:spTree>
    <p:extLst>
      <p:ext uri="{BB962C8B-B14F-4D97-AF65-F5344CB8AC3E}">
        <p14:creationId xmlns:p14="http://schemas.microsoft.com/office/powerpoint/2010/main" val="2476308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4DC262-7F04-4C02-B880-560AA2795155}" type="slidenum">
              <a:rPr kumimoji="1" lang="ja-JP" altLang="en-US" smtClean="0"/>
              <a:t>47</a:t>
            </a:fld>
            <a:endParaRPr kumimoji="1" lang="ja-JP" altLang="en-US"/>
          </a:p>
        </p:txBody>
      </p:sp>
    </p:spTree>
    <p:extLst>
      <p:ext uri="{BB962C8B-B14F-4D97-AF65-F5344CB8AC3E}">
        <p14:creationId xmlns:p14="http://schemas.microsoft.com/office/powerpoint/2010/main" val="3148443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9738" y="1252538"/>
            <a:ext cx="6008687" cy="33813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52</a:t>
            </a:fld>
            <a:endParaRPr lang="en-US" altLang="ja-JP"/>
          </a:p>
        </p:txBody>
      </p:sp>
    </p:spTree>
    <p:extLst>
      <p:ext uri="{BB962C8B-B14F-4D97-AF65-F5344CB8AC3E}">
        <p14:creationId xmlns:p14="http://schemas.microsoft.com/office/powerpoint/2010/main" val="31013812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9738" y="1252538"/>
            <a:ext cx="6008687" cy="33813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56</a:t>
            </a:fld>
            <a:endParaRPr kumimoji="1" lang="ja-JP" altLang="en-US"/>
          </a:p>
        </p:txBody>
      </p:sp>
    </p:spTree>
    <p:extLst>
      <p:ext uri="{BB962C8B-B14F-4D97-AF65-F5344CB8AC3E}">
        <p14:creationId xmlns:p14="http://schemas.microsoft.com/office/powerpoint/2010/main" val="17626571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9738" y="1252538"/>
            <a:ext cx="6008687" cy="3381375"/>
          </a:xfrm>
        </p:spPr>
      </p:sp>
      <p:sp>
        <p:nvSpPr>
          <p:cNvPr id="3" name="ノート プレースホルダー 2"/>
          <p:cNvSpPr>
            <a:spLocks noGrp="1"/>
          </p:cNvSpPr>
          <p:nvPr>
            <p:ph type="body" idx="1"/>
          </p:nvPr>
        </p:nvSpPr>
        <p:spPr/>
        <p:txBody>
          <a:bodyPr/>
          <a:lstStyle/>
          <a:p>
            <a:r>
              <a:rPr lang="ja-JP" altLang="en-US" sz="1400" dirty="0"/>
              <a:t>各教科、道徳、特別活動、そして総合的な学習の時間は、従来、</a:t>
            </a:r>
            <a:endParaRPr lang="en-US" altLang="ja-JP" sz="1400" dirty="0"/>
          </a:p>
          <a:p>
            <a:r>
              <a:rPr lang="ja-JP" altLang="en-US" sz="1400" dirty="0"/>
              <a:t>ばらばらで指導されていた。</a:t>
            </a:r>
            <a:endParaRPr lang="en-US" altLang="ja-JP" sz="1400" dirty="0"/>
          </a:p>
          <a:p>
            <a:r>
              <a:rPr lang="ja-JP" altLang="en-US" sz="1400" dirty="0"/>
              <a:t>それ等を、総合的な学習の時間を中心にしてつなぎ、混ぜ合わせ、</a:t>
            </a:r>
            <a:endParaRPr lang="en-US" altLang="ja-JP" sz="1400" dirty="0"/>
          </a:p>
          <a:p>
            <a:r>
              <a:rPr lang="ja-JP" altLang="en-US" sz="1400" dirty="0"/>
              <a:t>関連付ける中から深い学びを創ろうというのである。</a:t>
            </a:r>
            <a:endParaRPr lang="en-US" altLang="ja-JP" sz="1400" dirty="0"/>
          </a:p>
          <a:p>
            <a:endParaRPr lang="ja-JP" altLang="en-US" sz="1400" dirty="0"/>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57</a:t>
            </a:fld>
            <a:endParaRPr lang="en-US" altLang="ja-JP"/>
          </a:p>
        </p:txBody>
      </p:sp>
    </p:spTree>
    <p:extLst>
      <p:ext uri="{BB962C8B-B14F-4D97-AF65-F5344CB8AC3E}">
        <p14:creationId xmlns:p14="http://schemas.microsoft.com/office/powerpoint/2010/main" val="14520454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9738" y="1252538"/>
            <a:ext cx="6008687" cy="3381375"/>
          </a:xfrm>
        </p:spPr>
      </p:sp>
      <p:sp>
        <p:nvSpPr>
          <p:cNvPr id="3" name="ノート プレースホルダー 2"/>
          <p:cNvSpPr>
            <a:spLocks noGrp="1"/>
          </p:cNvSpPr>
          <p:nvPr>
            <p:ph type="body" idx="1"/>
          </p:nvPr>
        </p:nvSpPr>
        <p:spPr/>
        <p:txBody>
          <a:bodyPr/>
          <a:lstStyle/>
          <a:p>
            <a:r>
              <a:rPr kumimoji="1" lang="ja-JP" altLang="en-US" dirty="0"/>
              <a:t>このような発想は、従来の教育では、あまり見たことがありません。</a:t>
            </a:r>
            <a:endParaRPr kumimoji="1" lang="en-US" altLang="ja-JP" dirty="0"/>
          </a:p>
          <a:p>
            <a:endParaRPr lang="en-US" altLang="ja-JP" dirty="0"/>
          </a:p>
          <a:p>
            <a:r>
              <a:rPr kumimoji="1" lang="ja-JP" altLang="en-US" dirty="0"/>
              <a:t>優れた先生は、無意識のうちにこのように学びを関連付け、次々と深めるという手法を使っていたことと思います。</a:t>
            </a:r>
            <a:endParaRPr kumimoji="1" lang="en-US" altLang="ja-JP" dirty="0"/>
          </a:p>
          <a:p>
            <a:endParaRPr lang="en-US" altLang="ja-JP" dirty="0"/>
          </a:p>
          <a:p>
            <a:r>
              <a:rPr kumimoji="1" lang="ja-JP" altLang="en-US" dirty="0"/>
              <a:t>しかし、このようにだれが見ても理解できる学習の構造を示すことで、急速に一般化することができるのです。</a:t>
            </a:r>
            <a:endParaRPr kumimoji="1" lang="en-US" altLang="ja-JP" dirty="0"/>
          </a:p>
          <a:p>
            <a:endParaRPr lang="en-US" altLang="ja-JP" dirty="0"/>
          </a:p>
          <a:p>
            <a:r>
              <a:rPr kumimoji="1" lang="ja-JP" altLang="en-US" dirty="0"/>
              <a:t>事実日本のユネスコスクールは、このＥＳＤカレンダーの普及とともに広がり、２００５年ころには２０校にも満たなかったのが、現在では１０００校を超えて、まだ増加の勢いが止まりません。</a:t>
            </a:r>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58</a:t>
            </a:fld>
            <a:endParaRPr lang="en-US" altLang="ja-JP"/>
          </a:p>
        </p:txBody>
      </p:sp>
    </p:spTree>
    <p:extLst>
      <p:ext uri="{BB962C8B-B14F-4D97-AF65-F5344CB8AC3E}">
        <p14:creationId xmlns:p14="http://schemas.microsoft.com/office/powerpoint/2010/main" val="29140780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 イメージ プレースホルダ 1">
            <a:extLst>
              <a:ext uri="{FF2B5EF4-FFF2-40B4-BE49-F238E27FC236}">
                <a16:creationId xmlns:a16="http://schemas.microsoft.com/office/drawing/2014/main" id="{6DBDEE84-A9FA-45EE-83D1-9337DEDC51B1}"/>
              </a:ext>
            </a:extLst>
          </p:cNvPr>
          <p:cNvSpPr>
            <a:spLocks noGrp="1" noRot="1" noChangeAspect="1" noTextEdit="1"/>
          </p:cNvSpPr>
          <p:nvPr>
            <p:ph type="sldImg"/>
          </p:nvPr>
        </p:nvSpPr>
        <p:spPr bwMode="auto">
          <a:xfrm>
            <a:off x="439738" y="1252538"/>
            <a:ext cx="6008687" cy="3381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ノート プレースホルダ 2">
            <a:extLst>
              <a:ext uri="{FF2B5EF4-FFF2-40B4-BE49-F238E27FC236}">
                <a16:creationId xmlns:a16="http://schemas.microsoft.com/office/drawing/2014/main" id="{D3B07432-270E-461E-B6DB-EFEDC7F618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a:latin typeface="Arial" panose="020B0604020202020204" pitchFamily="34" charset="0"/>
              </a:rPr>
              <a:t>よって、総合的な学習の時間で学習する内容は、これからの厳しい時代を生きていく子どもたちにとって、考えてもらいたい４つをテーマを設定しました。世界にある様々な課題は、環境の問題だけ取り出して、解決できるほど現実は甘くありません。環境問題は、自分たちだけが取り組むのではなく、国際的な協力が必要です。国際的な協力をするためには、お互いの国の文化や生き方を尊重できなくてはなりません。世界の人々と理解し合うには、同じ地球市民として、一人一人を大切にする人権意識が重要です。このように４つのテーマを各学年で学習することは、ﾕﾈｽｺｽｸｰﾙとしてＥＳＤを推進することにもつながります。</a:t>
            </a:r>
            <a:endParaRPr lang="en-US" altLang="ja-JP">
              <a:latin typeface="Arial" panose="020B0604020202020204" pitchFamily="34" charset="0"/>
            </a:endParaRPr>
          </a:p>
        </p:txBody>
      </p:sp>
      <p:sp>
        <p:nvSpPr>
          <p:cNvPr id="108548" name="スライド番号プレースホルダ 3">
            <a:extLst>
              <a:ext uri="{FF2B5EF4-FFF2-40B4-BE49-F238E27FC236}">
                <a16:creationId xmlns:a16="http://schemas.microsoft.com/office/drawing/2014/main" id="{5803E7E3-2CE9-41DB-8DD6-A1FBD0D5F2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552">
              <a:defRPr kumimoji="1">
                <a:solidFill>
                  <a:schemeClr val="tx1"/>
                </a:solidFill>
                <a:latin typeface="Arial" panose="020B0604020202020204" pitchFamily="34" charset="0"/>
                <a:ea typeface="ＭＳ Ｐゴシック" panose="020B0600070205080204" pitchFamily="50" charset="-128"/>
              </a:defRPr>
            </a:lvl1pPr>
            <a:lvl2pPr marL="739532" indent="-284436" defTabSz="897552">
              <a:defRPr kumimoji="1">
                <a:solidFill>
                  <a:schemeClr val="tx1"/>
                </a:solidFill>
                <a:latin typeface="Arial" panose="020B0604020202020204" pitchFamily="34" charset="0"/>
                <a:ea typeface="ＭＳ Ｐゴシック" panose="020B0600070205080204" pitchFamily="50" charset="-128"/>
              </a:defRPr>
            </a:lvl2pPr>
            <a:lvl3pPr marL="1137742" indent="-227548" defTabSz="897552">
              <a:defRPr kumimoji="1">
                <a:solidFill>
                  <a:schemeClr val="tx1"/>
                </a:solidFill>
                <a:latin typeface="Arial" panose="020B0604020202020204" pitchFamily="34" charset="0"/>
                <a:ea typeface="ＭＳ Ｐゴシック" panose="020B0600070205080204" pitchFamily="50" charset="-128"/>
              </a:defRPr>
            </a:lvl3pPr>
            <a:lvl4pPr marL="1592839" indent="-227548" defTabSz="897552">
              <a:defRPr kumimoji="1">
                <a:solidFill>
                  <a:schemeClr val="tx1"/>
                </a:solidFill>
                <a:latin typeface="Arial" panose="020B0604020202020204" pitchFamily="34" charset="0"/>
                <a:ea typeface="ＭＳ Ｐゴシック" panose="020B0600070205080204" pitchFamily="50" charset="-128"/>
              </a:defRPr>
            </a:lvl4pPr>
            <a:lvl5pPr marL="2047936" indent="-227548" defTabSz="897552">
              <a:defRPr kumimoji="1">
                <a:solidFill>
                  <a:schemeClr val="tx1"/>
                </a:solidFill>
                <a:latin typeface="Arial" panose="020B0604020202020204" pitchFamily="34" charset="0"/>
                <a:ea typeface="ＭＳ Ｐゴシック" panose="020B0600070205080204" pitchFamily="50" charset="-128"/>
              </a:defRPr>
            </a:lvl5pPr>
            <a:lvl6pPr marL="2503033" indent="-227548" defTabSz="8975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58130" indent="-227548" defTabSz="8975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13227" indent="-227548" defTabSz="8975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68323" indent="-227548" defTabSz="8975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C4755F9-9D5A-47B8-B4EA-08DE4145EE03}" type="slidenum">
              <a:rPr lang="en-US" altLang="ja-JP"/>
              <a:pPr/>
              <a:t>59</a:t>
            </a:fld>
            <a:endParaRPr lang="en-US" altLang="ja-JP"/>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9738" y="1252538"/>
            <a:ext cx="6008687" cy="3381375"/>
          </a:xfrm>
        </p:spPr>
      </p:sp>
      <p:sp>
        <p:nvSpPr>
          <p:cNvPr id="3" name="ノート プレースホルダー 2"/>
          <p:cNvSpPr>
            <a:spLocks noGrp="1"/>
          </p:cNvSpPr>
          <p:nvPr>
            <p:ph type="body" idx="1"/>
          </p:nvPr>
        </p:nvSpPr>
        <p:spPr/>
        <p:txBody>
          <a:bodyPr/>
          <a:lstStyle/>
          <a:p>
            <a:r>
              <a:rPr kumimoji="1" lang="ja-JP" altLang="en-US" dirty="0"/>
              <a:t>年間に２つから３つの単元を作ると。指導しやすいと思います。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60</a:t>
            </a:fld>
            <a:endParaRPr lang="en-US" altLang="ja-JP"/>
          </a:p>
        </p:txBody>
      </p:sp>
    </p:spTree>
    <p:extLst>
      <p:ext uri="{BB962C8B-B14F-4D97-AF65-F5344CB8AC3E}">
        <p14:creationId xmlns:p14="http://schemas.microsoft.com/office/powerpoint/2010/main" val="42254128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9738" y="1252538"/>
            <a:ext cx="6008687" cy="3381375"/>
          </a:xfrm>
        </p:spPr>
      </p:sp>
      <p:sp>
        <p:nvSpPr>
          <p:cNvPr id="3" name="ノート プレースホルダー 2"/>
          <p:cNvSpPr>
            <a:spLocks noGrp="1"/>
          </p:cNvSpPr>
          <p:nvPr>
            <p:ph type="body" idx="1"/>
          </p:nvPr>
        </p:nvSpPr>
        <p:spPr/>
        <p:txBody>
          <a:bodyPr/>
          <a:lstStyle/>
          <a:p>
            <a:r>
              <a:rPr kumimoji="1" lang="ja-JP" altLang="en-US" dirty="0"/>
              <a:t>これは指導計画の部分です。先ほどのイメージマップと対にして使います。</a:t>
            </a:r>
            <a:endParaRPr kumimoji="1" lang="en-US" altLang="ja-JP" dirty="0"/>
          </a:p>
          <a:p>
            <a:endParaRPr lang="en-US" altLang="ja-JP" dirty="0"/>
          </a:p>
          <a:p>
            <a:r>
              <a:rPr kumimoji="1" lang="ja-JP" altLang="en-US" dirty="0"/>
              <a:t>ＥＳＤカレンダーがイメージマップなら、こちらは旅行の行程表のようなものです。</a:t>
            </a:r>
            <a:endParaRPr kumimoji="1" lang="en-US" altLang="ja-JP" dirty="0"/>
          </a:p>
          <a:p>
            <a:endParaRPr lang="en-US" altLang="ja-JP" dirty="0"/>
          </a:p>
          <a:p>
            <a:r>
              <a:rPr kumimoji="1" lang="ja-JP" altLang="en-US" dirty="0"/>
              <a:t>楽しい旅になるような工夫がしてあります。</a:t>
            </a:r>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61</a:t>
            </a:fld>
            <a:endParaRPr lang="en-US" altLang="ja-JP"/>
          </a:p>
        </p:txBody>
      </p:sp>
    </p:spTree>
    <p:extLst>
      <p:ext uri="{BB962C8B-B14F-4D97-AF65-F5344CB8AC3E}">
        <p14:creationId xmlns:p14="http://schemas.microsoft.com/office/powerpoint/2010/main" val="2516849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p:cNvSpPr>
            <a:spLocks noGrp="1" noRot="1" noChangeAspect="1" noTextEdit="1"/>
          </p:cNvSpPr>
          <p:nvPr>
            <p:ph type="sldImg"/>
          </p:nvPr>
        </p:nvSpPr>
        <p:spPr bwMode="auto">
          <a:xfrm>
            <a:off x="439738" y="1252538"/>
            <a:ext cx="6008687" cy="3381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1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85583">
              <a:defRPr kumimoji="1" sz="1900">
                <a:solidFill>
                  <a:schemeClr val="tx1"/>
                </a:solidFill>
                <a:latin typeface="Arial" panose="020B0604020202020204" pitchFamily="34" charset="0"/>
                <a:ea typeface="ＭＳ Ｐゴシック" panose="020B0600070205080204" pitchFamily="50" charset="-128"/>
              </a:defRPr>
            </a:lvl1pPr>
            <a:lvl2pPr defTabSz="1285583">
              <a:defRPr kumimoji="1" sz="1900">
                <a:solidFill>
                  <a:schemeClr val="tx1"/>
                </a:solidFill>
                <a:latin typeface="Arial" panose="020B0604020202020204" pitchFamily="34" charset="0"/>
                <a:ea typeface="ＭＳ Ｐゴシック" panose="020B0600070205080204" pitchFamily="50" charset="-128"/>
              </a:defRPr>
            </a:lvl2pPr>
            <a:lvl3pPr defTabSz="1285583">
              <a:defRPr kumimoji="1" sz="1900">
                <a:solidFill>
                  <a:schemeClr val="tx1"/>
                </a:solidFill>
                <a:latin typeface="Arial" panose="020B0604020202020204" pitchFamily="34" charset="0"/>
                <a:ea typeface="ＭＳ Ｐゴシック" panose="020B0600070205080204" pitchFamily="50" charset="-128"/>
              </a:defRPr>
            </a:lvl3pPr>
            <a:lvl4pPr defTabSz="1285583">
              <a:defRPr kumimoji="1" sz="1900">
                <a:solidFill>
                  <a:schemeClr val="tx1"/>
                </a:solidFill>
                <a:latin typeface="Arial" panose="020B0604020202020204" pitchFamily="34" charset="0"/>
                <a:ea typeface="ＭＳ Ｐゴシック" panose="020B0600070205080204" pitchFamily="50" charset="-128"/>
              </a:defRPr>
            </a:lvl4pPr>
            <a:lvl5pPr defTabSz="1285583">
              <a:defRPr kumimoji="1" sz="1900">
                <a:solidFill>
                  <a:schemeClr val="tx1"/>
                </a:solidFill>
                <a:latin typeface="Arial" panose="020B0604020202020204" pitchFamily="34" charset="0"/>
                <a:ea typeface="ＭＳ Ｐゴシック" panose="020B0600070205080204" pitchFamily="50" charset="-128"/>
              </a:defRPr>
            </a:lvl5pPr>
            <a:lvl6pPr marL="2382955" indent="-548684" defTabSz="128558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842317" indent="-548684" defTabSz="128558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301682" indent="-548684" defTabSz="128558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761048" indent="-548684" defTabSz="128558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85EEE777-F797-4529-9DE7-A682E3AFEB48}" type="slidenum">
              <a:rPr lang="ja-JP" altLang="en-US" sz="1200">
                <a:latin typeface="Calibri" panose="020F0502020204030204" pitchFamily="34" charset="0"/>
              </a:rPr>
              <a:pPr/>
              <a:t>64</a:t>
            </a:fld>
            <a:endParaRPr lang="ja-JP" altLang="en-US" sz="1200">
              <a:latin typeface="Calibri" panose="020F0502020204030204" pitchFamily="34" charset="0"/>
            </a:endParaRPr>
          </a:p>
        </p:txBody>
      </p:sp>
    </p:spTree>
    <p:extLst>
      <p:ext uri="{BB962C8B-B14F-4D97-AF65-F5344CB8AC3E}">
        <p14:creationId xmlns:p14="http://schemas.microsoft.com/office/powerpoint/2010/main" val="42168355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TextEdit="1"/>
          </p:cNvSpPr>
          <p:nvPr>
            <p:ph type="sldImg"/>
          </p:nvPr>
        </p:nvSpPr>
        <p:spPr bwMode="auto">
          <a:xfrm>
            <a:off x="2511425" y="563563"/>
            <a:ext cx="5002213" cy="28146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7475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0171">
              <a:defRPr kumimoji="1" sz="2000">
                <a:solidFill>
                  <a:schemeClr val="tx1"/>
                </a:solidFill>
                <a:latin typeface="Arial" panose="020B0604020202020204" pitchFamily="34" charset="0"/>
                <a:ea typeface="ＭＳ Ｐゴシック" panose="020B0600070205080204" pitchFamily="50" charset="-128"/>
              </a:defRPr>
            </a:lvl1pPr>
            <a:lvl2pPr defTabSz="1370171">
              <a:defRPr kumimoji="1" sz="2000">
                <a:solidFill>
                  <a:schemeClr val="tx1"/>
                </a:solidFill>
                <a:latin typeface="Arial" panose="020B0604020202020204" pitchFamily="34" charset="0"/>
                <a:ea typeface="ＭＳ Ｐゴシック" panose="020B0600070205080204" pitchFamily="50" charset="-128"/>
              </a:defRPr>
            </a:lvl2pPr>
            <a:lvl3pPr defTabSz="1370171">
              <a:defRPr kumimoji="1" sz="2000">
                <a:solidFill>
                  <a:schemeClr val="tx1"/>
                </a:solidFill>
                <a:latin typeface="Arial" panose="020B0604020202020204" pitchFamily="34" charset="0"/>
                <a:ea typeface="ＭＳ Ｐゴシック" panose="020B0600070205080204" pitchFamily="50" charset="-128"/>
              </a:defRPr>
            </a:lvl3pPr>
            <a:lvl4pPr defTabSz="1370171">
              <a:defRPr kumimoji="1" sz="2000">
                <a:solidFill>
                  <a:schemeClr val="tx1"/>
                </a:solidFill>
                <a:latin typeface="Arial" panose="020B0604020202020204" pitchFamily="34" charset="0"/>
                <a:ea typeface="ＭＳ Ｐゴシック" panose="020B0600070205080204" pitchFamily="50" charset="-128"/>
              </a:defRPr>
            </a:lvl4pPr>
            <a:lvl5pPr defTabSz="1370171">
              <a:defRPr kumimoji="1" sz="2000">
                <a:solidFill>
                  <a:schemeClr val="tx1"/>
                </a:solidFill>
                <a:latin typeface="Arial" panose="020B0604020202020204" pitchFamily="34" charset="0"/>
                <a:ea typeface="ＭＳ Ｐゴシック" panose="020B0600070205080204" pitchFamily="50" charset="-128"/>
              </a:defRPr>
            </a:lvl5pPr>
            <a:lvl6pPr marL="2539746" indent="-584788" defTabSz="137017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029335" indent="-584788" defTabSz="137017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518924" indent="-584788" defTabSz="137017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008515" indent="-584788" defTabSz="137017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FC56A455-5B98-4C4B-B1E6-A909EF24EA8D}" type="slidenum">
              <a:rPr lang="ja-JP" altLang="en-US" sz="1300">
                <a:latin typeface="Calibri" panose="020F0502020204030204" pitchFamily="34" charset="0"/>
              </a:rPr>
              <a:pPr/>
              <a:t>65</a:t>
            </a:fld>
            <a:endParaRPr lang="ja-JP" altLang="en-US" sz="1300">
              <a:latin typeface="Calibri" panose="020F0502020204030204" pitchFamily="34" charset="0"/>
            </a:endParaRPr>
          </a:p>
        </p:txBody>
      </p:sp>
    </p:spTree>
    <p:extLst>
      <p:ext uri="{BB962C8B-B14F-4D97-AF65-F5344CB8AC3E}">
        <p14:creationId xmlns:p14="http://schemas.microsoft.com/office/powerpoint/2010/main" val="2164573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9738" y="1252538"/>
            <a:ext cx="6008687" cy="3381375"/>
          </a:xfrm>
        </p:spPr>
      </p:sp>
      <p:sp>
        <p:nvSpPr>
          <p:cNvPr id="3" name="ノート プレースホルダー 2"/>
          <p:cNvSpPr>
            <a:spLocks noGrp="1"/>
          </p:cNvSpPr>
          <p:nvPr>
            <p:ph type="body" idx="1"/>
          </p:nvPr>
        </p:nvSpPr>
        <p:spPr>
          <a:xfrm>
            <a:off x="688817" y="4822269"/>
            <a:ext cx="5510530" cy="4477653"/>
          </a:xfrm>
        </p:spPr>
        <p:txBody>
          <a:bodyPr/>
          <a:lstStyle/>
          <a:p>
            <a:r>
              <a:rPr kumimoji="1" lang="ja-JP" altLang="en-US" dirty="0"/>
              <a:t>「コロナ禍が収まったら、今までの学校をどうやって取り戻そうか。」「</a:t>
            </a:r>
            <a:r>
              <a:rPr kumimoji="1" lang="en-US" altLang="ja-JP" dirty="0"/>
              <a:t>3</a:t>
            </a:r>
            <a:r>
              <a:rPr kumimoji="1" lang="ja-JP" altLang="en-US" dirty="0"/>
              <a:t>か月分の学習内容をどうやって教え込んだらいいのか。」「ＳＤＧｓなんて指導している時間はないな。」なんて考えているようでは、話に</a:t>
            </a:r>
            <a:r>
              <a:rPr lang="ja-JP" altLang="en-US" dirty="0"/>
              <a:t>なりません。</a:t>
            </a:r>
            <a:endParaRPr lang="en-US" altLang="ja-JP" dirty="0"/>
          </a:p>
          <a:p>
            <a:endParaRPr lang="en-US" altLang="ja-JP" dirty="0"/>
          </a:p>
          <a:p>
            <a:r>
              <a:rPr lang="ja-JP" altLang="en-US" dirty="0"/>
              <a:t>　コロナ禍の問題をＥＳＤにおける典型的な事例として、昨年の</a:t>
            </a:r>
            <a:r>
              <a:rPr lang="en-US" altLang="ja-JP" dirty="0"/>
              <a:t>12</a:t>
            </a:r>
            <a:r>
              <a:rPr lang="ja-JP" altLang="en-US" dirty="0"/>
              <a:t>月以来、（あるいはそれ以前の感染症事例から）日本や世界で起こっている事実や事態の経過を分析的に、そして多面的に捉え、その課題の広がりや今後への展望を考え、</a:t>
            </a:r>
            <a:endParaRPr lang="en-US" altLang="ja-JP" dirty="0"/>
          </a:p>
          <a:p>
            <a:endParaRPr lang="en-US" altLang="ja-JP" dirty="0"/>
          </a:p>
          <a:p>
            <a:r>
              <a:rPr lang="ja-JP" altLang="en-US" dirty="0"/>
              <a:t>人として、あるいは国としての問題解決能力（問題発見力・思考力・判断力・表現力・協働的実践力等）の向上に結び付けていく必要があるのです。</a:t>
            </a:r>
            <a:endParaRPr lang="en-US" altLang="ja-JP" dirty="0"/>
          </a:p>
          <a:p>
            <a:endParaRPr lang="en-US" altLang="ja-JP" dirty="0"/>
          </a:p>
          <a:p>
            <a:r>
              <a:rPr lang="ja-JP" altLang="en-US" dirty="0"/>
              <a:t>コロナ禍は、大人だけの問題ではありません。大人も、子どもも、男も女も、年寄りも、そして世界中の人々の、地球規模の、そして誰にとっても身近な自分ごとであり、それぞれの目に見える共通の重要な課題なのです。</a:t>
            </a:r>
            <a:endParaRPr lang="en-US" altLang="ja-JP" dirty="0"/>
          </a:p>
          <a:p>
            <a:endParaRPr lang="en-US" altLang="ja-JP" dirty="0"/>
          </a:p>
          <a:p>
            <a:r>
              <a:rPr lang="ja-JP" altLang="en-US" dirty="0"/>
              <a:t>もし皆さんが、コロナ禍をＥＳＤの学習材として捉えきれていなかったとしたら、ＥＳＤやＳＤＧｓの研究者・指導者・実践者としての看板を取り下げるべきです。</a:t>
            </a:r>
            <a:endParaRPr lang="en-US" altLang="ja-JP" dirty="0"/>
          </a:p>
          <a:p>
            <a:endParaRPr lang="en-US" altLang="ja-JP" dirty="0"/>
          </a:p>
        </p:txBody>
      </p:sp>
      <p:sp>
        <p:nvSpPr>
          <p:cNvPr id="4" name="スライド番号プレースホルダー 3"/>
          <p:cNvSpPr>
            <a:spLocks noGrp="1"/>
          </p:cNvSpPr>
          <p:nvPr>
            <p:ph type="sldNum" sz="quarter" idx="5"/>
          </p:nvPr>
        </p:nvSpPr>
        <p:spPr/>
        <p:txBody>
          <a:bodyPr/>
          <a:lstStyle/>
          <a:p>
            <a:fld id="{1F4DC262-7F04-4C02-B880-560AA2795155}" type="slidenum">
              <a:rPr kumimoji="1" lang="ja-JP" altLang="en-US" smtClean="0"/>
              <a:t>5</a:t>
            </a:fld>
            <a:endParaRPr kumimoji="1" lang="ja-JP" altLang="en-US"/>
          </a:p>
        </p:txBody>
      </p:sp>
    </p:spTree>
    <p:extLst>
      <p:ext uri="{BB962C8B-B14F-4D97-AF65-F5344CB8AC3E}">
        <p14:creationId xmlns:p14="http://schemas.microsoft.com/office/powerpoint/2010/main" val="38851108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p:cNvSpPr>
            <a:spLocks noGrp="1" noRot="1" noChangeAspect="1" noTextEdit="1"/>
          </p:cNvSpPr>
          <p:nvPr>
            <p:ph type="sldImg"/>
          </p:nvPr>
        </p:nvSpPr>
        <p:spPr bwMode="auto">
          <a:xfrm>
            <a:off x="109538" y="746125"/>
            <a:ext cx="6643687" cy="373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1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96903">
              <a:defRPr kumimoji="1" sz="1900">
                <a:solidFill>
                  <a:schemeClr val="tx1"/>
                </a:solidFill>
                <a:latin typeface="Arial" panose="020B0604020202020204" pitchFamily="34" charset="0"/>
                <a:ea typeface="ＭＳ Ｐゴシック" panose="020B0600070205080204" pitchFamily="50" charset="-128"/>
              </a:defRPr>
            </a:lvl1pPr>
            <a:lvl2pPr defTabSz="1296903">
              <a:defRPr kumimoji="1" sz="1900">
                <a:solidFill>
                  <a:schemeClr val="tx1"/>
                </a:solidFill>
                <a:latin typeface="Arial" panose="020B0604020202020204" pitchFamily="34" charset="0"/>
                <a:ea typeface="ＭＳ Ｐゴシック" panose="020B0600070205080204" pitchFamily="50" charset="-128"/>
              </a:defRPr>
            </a:lvl2pPr>
            <a:lvl3pPr defTabSz="1296903">
              <a:defRPr kumimoji="1" sz="1900">
                <a:solidFill>
                  <a:schemeClr val="tx1"/>
                </a:solidFill>
                <a:latin typeface="Arial" panose="020B0604020202020204" pitchFamily="34" charset="0"/>
                <a:ea typeface="ＭＳ Ｐゴシック" panose="020B0600070205080204" pitchFamily="50" charset="-128"/>
              </a:defRPr>
            </a:lvl3pPr>
            <a:lvl4pPr defTabSz="1296903">
              <a:defRPr kumimoji="1" sz="1900">
                <a:solidFill>
                  <a:schemeClr val="tx1"/>
                </a:solidFill>
                <a:latin typeface="Arial" panose="020B0604020202020204" pitchFamily="34" charset="0"/>
                <a:ea typeface="ＭＳ Ｐゴシック" panose="020B0600070205080204" pitchFamily="50" charset="-128"/>
              </a:defRPr>
            </a:lvl4pPr>
            <a:lvl5pPr defTabSz="1296903">
              <a:defRPr kumimoji="1" sz="1900">
                <a:solidFill>
                  <a:schemeClr val="tx1"/>
                </a:solidFill>
                <a:latin typeface="Arial" panose="020B0604020202020204" pitchFamily="34" charset="0"/>
                <a:ea typeface="ＭＳ Ｐゴシック" panose="020B0600070205080204" pitchFamily="50" charset="-128"/>
              </a:defRPr>
            </a:lvl5pPr>
            <a:lvl6pPr marL="2403937" indent="-553517" defTabSz="129690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867346" indent="-553517" defTabSz="129690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330757" indent="-553517" defTabSz="129690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794165" indent="-553517" defTabSz="129690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B3C2E87F-4D97-4C88-B69A-F01B4BBA2F23}" type="slidenum">
              <a:rPr lang="ja-JP" altLang="en-US" sz="1200">
                <a:latin typeface="Calibri" panose="020F0502020204030204" pitchFamily="34" charset="0"/>
              </a:rPr>
              <a:pPr/>
              <a:t>66</a:t>
            </a:fld>
            <a:endParaRPr lang="ja-JP" altLang="en-US" sz="1200">
              <a:latin typeface="Calibri" panose="020F0502020204030204" pitchFamily="34" charset="0"/>
            </a:endParaRPr>
          </a:p>
        </p:txBody>
      </p:sp>
    </p:spTree>
    <p:extLst>
      <p:ext uri="{BB962C8B-B14F-4D97-AF65-F5344CB8AC3E}">
        <p14:creationId xmlns:p14="http://schemas.microsoft.com/office/powerpoint/2010/main" val="26321831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35288" y="211138"/>
            <a:ext cx="4110037" cy="2312987"/>
          </a:xfrm>
        </p:spPr>
      </p:sp>
      <p:sp>
        <p:nvSpPr>
          <p:cNvPr id="3" name="ノート プレースホルダー 2"/>
          <p:cNvSpPr>
            <a:spLocks noGrp="1"/>
          </p:cNvSpPr>
          <p:nvPr>
            <p:ph type="body" idx="1"/>
          </p:nvPr>
        </p:nvSpPr>
        <p:spPr>
          <a:xfrm>
            <a:off x="1339604" y="2656694"/>
            <a:ext cx="8337422" cy="4097067"/>
          </a:xfrm>
        </p:spPr>
        <p:txBody>
          <a:bodyPr/>
          <a:lstStyle/>
          <a:p>
            <a:r>
              <a:rPr lang="ja-JP" altLang="en-US" sz="1400" b="1" dirty="0"/>
              <a:t>さて、そのような教育改革が進むとどうなるのか</a:t>
            </a:r>
            <a:r>
              <a:rPr lang="en-US" altLang="ja-JP" sz="1400" b="1" dirty="0"/>
              <a:t>,</a:t>
            </a:r>
            <a:r>
              <a:rPr lang="ja-JP" altLang="en-US" sz="1400" b="1" dirty="0"/>
              <a:t>ご覧ください。</a:t>
            </a:r>
            <a:endParaRPr lang="en-US" altLang="ja-JP" sz="1400" b="1" dirty="0"/>
          </a:p>
          <a:p>
            <a:r>
              <a:rPr lang="ja-JP" altLang="en-US" sz="1400" b="1" dirty="0"/>
              <a:t>このグラフは、江東区立八名川小学校で、ＥＳＤを学校経営の基本方針に据えて、</a:t>
            </a:r>
            <a:r>
              <a:rPr lang="en-US" altLang="ja-JP" sz="1400" b="1" dirty="0"/>
              <a:t>6</a:t>
            </a:r>
            <a:r>
              <a:rPr lang="ja-JP" altLang="en-US" sz="1400" b="1" dirty="0"/>
              <a:t>年目までの</a:t>
            </a:r>
            <a:endParaRPr lang="en-US" altLang="ja-JP" sz="1400" b="1" dirty="0"/>
          </a:p>
          <a:p>
            <a:r>
              <a:rPr lang="ja-JP" altLang="en-US" sz="1400" b="1" dirty="0"/>
              <a:t>資料です。</a:t>
            </a:r>
            <a:endParaRPr lang="en-US" altLang="ja-JP" sz="1400" b="1" dirty="0"/>
          </a:p>
          <a:p>
            <a:endParaRPr lang="en-US" altLang="ja-JP" sz="1400" b="1" dirty="0"/>
          </a:p>
          <a:p>
            <a:r>
              <a:rPr lang="ja-JP" altLang="en-US" sz="1400" b="1" dirty="0"/>
              <a:t>◇ 　ＥＳＤカレンダーを作って「カリキュラム・マネジメント」を進め、</a:t>
            </a:r>
            <a:endParaRPr lang="en-US" altLang="ja-JP" sz="1400" b="1" dirty="0"/>
          </a:p>
          <a:p>
            <a:r>
              <a:rPr lang="ja-JP" altLang="en-US" sz="1400" b="1" dirty="0"/>
              <a:t>◇ 　「学びに火をつける」を合言葉に「主体的で問題解決的・対話的な学習を進め、</a:t>
            </a:r>
            <a:endParaRPr lang="en-US" altLang="ja-JP" sz="1400" b="1" dirty="0"/>
          </a:p>
          <a:p>
            <a:r>
              <a:rPr lang="ja-JP" altLang="en-US" sz="1400" b="1" dirty="0"/>
              <a:t>◇　「八名川まつり」という、地域に開かれた、全校児童によるＥＳＤの学習発表・交流会を</a:t>
            </a:r>
            <a:endParaRPr lang="en-US" altLang="ja-JP" sz="1400" b="1" dirty="0"/>
          </a:p>
          <a:p>
            <a:r>
              <a:rPr lang="ja-JP" altLang="en-US" sz="1400" b="1" dirty="0"/>
              <a:t>　　　毎年実施してきたら、</a:t>
            </a:r>
            <a:endParaRPr lang="en-US" altLang="ja-JP" sz="1400" b="1" dirty="0"/>
          </a:p>
          <a:p>
            <a:endParaRPr lang="en-US" altLang="ja-JP" sz="1400" b="1" dirty="0"/>
          </a:p>
          <a:p>
            <a:r>
              <a:rPr lang="ja-JP" altLang="en-US" sz="1400" b="1" dirty="0"/>
              <a:t>児童の学力はどのように変化するのか、</a:t>
            </a:r>
            <a:endParaRPr lang="en-US" altLang="ja-JP" sz="1400" b="1" dirty="0"/>
          </a:p>
          <a:p>
            <a:r>
              <a:rPr lang="ja-JP" altLang="en-US" sz="1400" b="1" dirty="0"/>
              <a:t>文部科学省の全国学力学習状況調査の結果を基にグラフ化したものです。</a:t>
            </a:r>
            <a:endParaRPr lang="en-US" altLang="ja-JP" sz="1400" b="1" dirty="0"/>
          </a:p>
          <a:p>
            <a:endParaRPr lang="en-US" altLang="ja-JP" sz="1400" b="1" dirty="0"/>
          </a:p>
          <a:p>
            <a:r>
              <a:rPr lang="ja-JP" altLang="en-US" sz="1400" b="1" dirty="0"/>
              <a:t>★　私は、「指導を徹底して児童の学力を上げなさい」という言葉かけは一切言いません。</a:t>
            </a:r>
            <a:endParaRPr lang="en-US" altLang="ja-JP" sz="1400" b="1" dirty="0"/>
          </a:p>
          <a:p>
            <a:r>
              <a:rPr lang="ja-JP" altLang="en-US" sz="1400" b="1" dirty="0"/>
              <a:t>　むしろ「ベーシックドリルなどは必要に応じて使えばいいんですよ。</a:t>
            </a:r>
            <a:endParaRPr lang="en-US" altLang="ja-JP" sz="1400" b="1" dirty="0"/>
          </a:p>
          <a:p>
            <a:r>
              <a:rPr lang="ja-JP" altLang="en-US" sz="1400" b="1" dirty="0"/>
              <a:t>　　　　　そればかりやっていると頭の悪い子が育つので、やりすぎてはいけません」</a:t>
            </a:r>
            <a:endParaRPr lang="en-US" altLang="ja-JP" sz="1400" b="1" dirty="0"/>
          </a:p>
          <a:p>
            <a:r>
              <a:rPr lang="ja-JP" altLang="en-US" sz="1400" b="1" dirty="0"/>
              <a:t>　と言い続けてきたのです。</a:t>
            </a:r>
            <a:endParaRPr lang="en-US" altLang="ja-JP" sz="1400" b="1" dirty="0"/>
          </a:p>
          <a:p>
            <a:endParaRPr lang="en-US" altLang="ja-JP" sz="1400" b="1" dirty="0"/>
          </a:p>
          <a:p>
            <a:r>
              <a:rPr lang="ja-JP" altLang="en-US" sz="1400" b="1" dirty="0"/>
              <a:t>★　そのような学びを毎年、辛抱強く続けましょう。いわば、教育の土づくりが大事なのです。　★</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68</a:t>
            </a:fld>
            <a:endParaRPr kumimoji="1" lang="ja-JP" altLang="en-US"/>
          </a:p>
        </p:txBody>
      </p:sp>
    </p:spTree>
    <p:extLst>
      <p:ext uri="{BB962C8B-B14F-4D97-AF65-F5344CB8AC3E}">
        <p14:creationId xmlns:p14="http://schemas.microsoft.com/office/powerpoint/2010/main" val="34645861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スライド イメージ プレースホルダー 1">
            <a:extLst>
              <a:ext uri="{FF2B5EF4-FFF2-40B4-BE49-F238E27FC236}">
                <a16:creationId xmlns:a16="http://schemas.microsoft.com/office/drawing/2014/main" id="{C59B704E-666F-47F0-B02A-F03DA014DE9D}"/>
              </a:ext>
            </a:extLst>
          </p:cNvPr>
          <p:cNvSpPr>
            <a:spLocks noGrp="1" noRot="1" noChangeAspect="1" noTextEdit="1"/>
          </p:cNvSpPr>
          <p:nvPr>
            <p:ph type="sldImg"/>
          </p:nvPr>
        </p:nvSpPr>
        <p:spPr>
          <a:xfrm>
            <a:off x="1492250" y="222250"/>
            <a:ext cx="6645275" cy="3738563"/>
          </a:xfrm>
          <a:ln/>
        </p:spPr>
      </p:sp>
      <p:sp>
        <p:nvSpPr>
          <p:cNvPr id="150531" name="ノート プレースホルダー 2">
            <a:extLst>
              <a:ext uri="{FF2B5EF4-FFF2-40B4-BE49-F238E27FC236}">
                <a16:creationId xmlns:a16="http://schemas.microsoft.com/office/drawing/2014/main" id="{40D421F9-B931-4DFF-9213-F0DC04598EC0}"/>
              </a:ext>
            </a:extLst>
          </p:cNvPr>
          <p:cNvSpPr>
            <a:spLocks noGrp="1"/>
          </p:cNvSpPr>
          <p:nvPr>
            <p:ph type="body" idx="1"/>
          </p:nvPr>
        </p:nvSpPr>
        <p:spPr>
          <a:xfrm>
            <a:off x="915840" y="4085954"/>
            <a:ext cx="8128701" cy="2697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b="1" dirty="0"/>
              <a:t>これらのグラフは、平成</a:t>
            </a:r>
            <a:r>
              <a:rPr lang="en-US" altLang="ja-JP" sz="1400" b="1" dirty="0"/>
              <a:t>25</a:t>
            </a:r>
            <a:r>
              <a:rPr lang="ja-JP" altLang="en-US" sz="1400" b="1" dirty="0"/>
              <a:t>年度の全国学力学習状況調査の結果をクロス集計して得られたものです。</a:t>
            </a:r>
          </a:p>
          <a:p>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　総合的な学習（探究）の時間をきちんとやっていますと、答えた６年児童の成績は、やっていないと答えた子どもたちに比べて、国語の基本問題で</a:t>
            </a:r>
            <a:r>
              <a:rPr lang="en-US" altLang="ja-JP" sz="1400" b="1" dirty="0">
                <a:latin typeface="Times New Roman" panose="02020603050405020304" pitchFamily="18" charset="0"/>
              </a:rPr>
              <a:t>14</a:t>
            </a:r>
            <a:r>
              <a:rPr lang="ja-JP" altLang="en-US" sz="1400" b="1" dirty="0">
                <a:latin typeface="Times New Roman" panose="02020603050405020304" pitchFamily="18" charset="0"/>
              </a:rPr>
              <a:t>ポイントの差、国語の活用問題では</a:t>
            </a:r>
            <a:r>
              <a:rPr lang="en-US" altLang="ja-JP" sz="1400" b="1" dirty="0">
                <a:latin typeface="Times New Roman" panose="02020603050405020304" pitchFamily="18" charset="0"/>
              </a:rPr>
              <a:t>18</a:t>
            </a:r>
            <a:r>
              <a:rPr lang="ja-JP" altLang="en-US" sz="1400" b="1" dirty="0">
                <a:latin typeface="Times New Roman" panose="02020603050405020304" pitchFamily="18" charset="0"/>
              </a:rPr>
              <a:t>ポイントも高くなっていました。</a:t>
            </a:r>
            <a:endParaRPr lang="en-US" altLang="ja-JP" sz="1400" b="1" dirty="0">
              <a:latin typeface="Times New Roman" panose="02020603050405020304" pitchFamily="18" charset="0"/>
            </a:endParaRPr>
          </a:p>
          <a:p>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★「自分で課題を立て」「情報を集めて整理し」「調べたことを発表する」という総合の学習スタイルが、子どもたちの「学力」までも高めていることが分かります。</a:t>
            </a:r>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　一校での結果でも、全国平均でも同じように、</a:t>
            </a:r>
            <a:r>
              <a:rPr lang="ja-JP" altLang="en-US" sz="1400" b="1" dirty="0"/>
              <a:t>ＥＳＤをきちんとやっていくと、学力も育つというわけです。・・・詰込み式でやっても、こんなに突き抜けた成果なんて見たことありません。</a:t>
            </a:r>
            <a:endParaRPr lang="en-US" altLang="ja-JP" sz="1400" b="1" dirty="0">
              <a:latin typeface="Times New Roman" panose="02020603050405020304" pitchFamily="18" charset="0"/>
            </a:endParaRPr>
          </a:p>
          <a:p>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　算数でもほぼ同様な結果が出ています。・・・・・　★</a:t>
            </a:r>
            <a:endParaRPr lang="en-US" altLang="ja-JP" sz="1400" b="1" dirty="0">
              <a:latin typeface="Times New Roman" panose="02020603050405020304" pitchFamily="18" charset="0"/>
            </a:endParaRPr>
          </a:p>
          <a:p>
            <a:endParaRPr lang="ja-JP" altLang="en-US" sz="1400" b="1" dirty="0">
              <a:latin typeface="Times New Roman" panose="02020603050405020304" pitchFamily="18" charset="0"/>
            </a:endParaRPr>
          </a:p>
        </p:txBody>
      </p:sp>
      <p:sp>
        <p:nvSpPr>
          <p:cNvPr id="150532" name="スライド番号プレースホルダー 3">
            <a:extLst>
              <a:ext uri="{FF2B5EF4-FFF2-40B4-BE49-F238E27FC236}">
                <a16:creationId xmlns:a16="http://schemas.microsoft.com/office/drawing/2014/main" id="{D4449F4E-C459-4A83-B230-6A8AF8A952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3082" indent="-285801">
              <a:defRPr kumimoji="1">
                <a:solidFill>
                  <a:schemeClr val="tx1"/>
                </a:solidFill>
                <a:latin typeface="Arial" panose="020B0604020202020204" pitchFamily="34" charset="0"/>
                <a:ea typeface="ＭＳ Ｐゴシック" panose="020B0600070205080204" pitchFamily="50" charset="-128"/>
              </a:defRPr>
            </a:lvl2pPr>
            <a:lvl3pPr marL="1143203" indent="-228640">
              <a:defRPr kumimoji="1">
                <a:solidFill>
                  <a:schemeClr val="tx1"/>
                </a:solidFill>
                <a:latin typeface="Arial" panose="020B0604020202020204" pitchFamily="34" charset="0"/>
                <a:ea typeface="ＭＳ Ｐゴシック" panose="020B0600070205080204" pitchFamily="50" charset="-128"/>
              </a:defRPr>
            </a:lvl3pPr>
            <a:lvl4pPr marL="1600485" indent="-228640">
              <a:defRPr kumimoji="1">
                <a:solidFill>
                  <a:schemeClr val="tx1"/>
                </a:solidFill>
                <a:latin typeface="Arial" panose="020B0604020202020204" pitchFamily="34" charset="0"/>
                <a:ea typeface="ＭＳ Ｐゴシック" panose="020B0600070205080204" pitchFamily="50" charset="-128"/>
              </a:defRPr>
            </a:lvl4pPr>
            <a:lvl5pPr marL="2057767" indent="-228640">
              <a:defRPr kumimoji="1">
                <a:solidFill>
                  <a:schemeClr val="tx1"/>
                </a:solidFill>
                <a:latin typeface="Arial" panose="020B0604020202020204" pitchFamily="34" charset="0"/>
                <a:ea typeface="ＭＳ Ｐゴシック" panose="020B0600070205080204" pitchFamily="50" charset="-128"/>
              </a:defRPr>
            </a:lvl5pPr>
            <a:lvl6pPr marL="2515047" indent="-22864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2329" indent="-22864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610" indent="-22864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892" indent="-22864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45CE7B6-52F0-4644-A777-79DAE11D3896}" type="slidenum">
              <a:rPr lang="en-US" altLang="ja-JP" smtClean="0">
                <a:latin typeface="Times New Roman" panose="02020603050405020304" pitchFamily="18" charset="0"/>
              </a:rPr>
              <a:pPr/>
              <a:t>69</a:t>
            </a:fld>
            <a:endParaRPr lang="en-US" altLang="ja-JP">
              <a:latin typeface="Times New Roman" panose="02020603050405020304"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スライド イメージ プレースホルダー 1">
            <a:extLst>
              <a:ext uri="{FF2B5EF4-FFF2-40B4-BE49-F238E27FC236}">
                <a16:creationId xmlns:a16="http://schemas.microsoft.com/office/drawing/2014/main" id="{288C416D-E968-4B49-B554-D73FCB41327A}"/>
              </a:ext>
            </a:extLst>
          </p:cNvPr>
          <p:cNvSpPr>
            <a:spLocks noGrp="1" noRot="1" noChangeAspect="1" noTextEdit="1"/>
          </p:cNvSpPr>
          <p:nvPr>
            <p:ph type="sldImg"/>
          </p:nvPr>
        </p:nvSpPr>
        <p:spPr>
          <a:xfrm>
            <a:off x="1743075" y="138113"/>
            <a:ext cx="5275263" cy="2968625"/>
          </a:xfrm>
          <a:ln/>
        </p:spPr>
      </p:sp>
      <p:sp>
        <p:nvSpPr>
          <p:cNvPr id="154627" name="ノート プレースホルダー 2">
            <a:extLst>
              <a:ext uri="{FF2B5EF4-FFF2-40B4-BE49-F238E27FC236}">
                <a16:creationId xmlns:a16="http://schemas.microsoft.com/office/drawing/2014/main" id="{3A9BBCA1-E32F-410E-982B-060178FE8D8B}"/>
              </a:ext>
            </a:extLst>
          </p:cNvPr>
          <p:cNvSpPr>
            <a:spLocks noGrp="1"/>
          </p:cNvSpPr>
          <p:nvPr>
            <p:ph type="body" idx="1"/>
          </p:nvPr>
        </p:nvSpPr>
        <p:spPr>
          <a:xfrm>
            <a:off x="1231133" y="3288259"/>
            <a:ext cx="7290659" cy="34868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b="1" dirty="0">
                <a:latin typeface="Times New Roman" panose="02020603050405020304" pitchFamily="18" charset="0"/>
              </a:rPr>
              <a:t>こちらは、中学校のデータです。　★　やはり総合的な学習・探究に取り組んでいると、</a:t>
            </a:r>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学力調査の得点が高いですね。</a:t>
            </a:r>
            <a:endParaRPr lang="en-US" altLang="ja-JP" sz="1400" b="1" dirty="0">
              <a:latin typeface="Times New Roman" panose="02020603050405020304" pitchFamily="18" charset="0"/>
            </a:endParaRPr>
          </a:p>
          <a:p>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　中学校でも、小学校と同じように、国語で７ポイントから１０ポイントの差が付いて</a:t>
            </a:r>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　います。算数でも９ポイントから１０ポイントの差が付いています。</a:t>
            </a:r>
            <a:endParaRPr lang="en-US" altLang="ja-JP" sz="1400" b="1" dirty="0">
              <a:latin typeface="Times New Roman" panose="02020603050405020304" pitchFamily="18" charset="0"/>
            </a:endParaRPr>
          </a:p>
          <a:p>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でも、小学校より中学校の方が、成績の差が小さいですね。これは、私の私見ですが、</a:t>
            </a:r>
            <a:endParaRPr lang="en-US" altLang="ja-JP" sz="1400" b="1" dirty="0">
              <a:latin typeface="Times New Roman" panose="02020603050405020304" pitchFamily="18" charset="0"/>
            </a:endParaRPr>
          </a:p>
          <a:p>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中学校の総合的な学習の時間は、全体的に見て、あまり大した取り組みをしていないのではないかな。何かに流用されたりしていないかなと、ちょっと懐疑的に見ています。」「もっと、中学生たちが夢中になるような指導をすれば、中学校だって、もっと伸びるのではないか」という気がするのです。。・・・高等学校や大学だって、きっと同じ傾向が出ることと思っております。ですから、「皆さんのお取組みで教育を変えていきましょう。」と、私からも、機会あるごとに声掛けしてきました。　　★</a:t>
            </a:r>
          </a:p>
        </p:txBody>
      </p:sp>
      <p:sp>
        <p:nvSpPr>
          <p:cNvPr id="154628" name="スライド番号プレースホルダー 3">
            <a:extLst>
              <a:ext uri="{FF2B5EF4-FFF2-40B4-BE49-F238E27FC236}">
                <a16:creationId xmlns:a16="http://schemas.microsoft.com/office/drawing/2014/main" id="{73896E84-628F-4FD2-8D99-449CA2C8E8E2}"/>
              </a:ext>
            </a:extLst>
          </p:cNvPr>
          <p:cNvSpPr>
            <a:spLocks noGrp="1"/>
          </p:cNvSpPr>
          <p:nvPr>
            <p:ph type="sldNum" sz="quarter" idx="5"/>
          </p:nvPr>
        </p:nvSpPr>
        <p:spPr>
          <a:xfrm>
            <a:off x="9325997" y="6506373"/>
            <a:ext cx="652312" cy="2537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3082" indent="-285801">
              <a:defRPr kumimoji="1">
                <a:solidFill>
                  <a:schemeClr val="tx1"/>
                </a:solidFill>
                <a:latin typeface="Arial" panose="020B0604020202020204" pitchFamily="34" charset="0"/>
                <a:ea typeface="ＭＳ Ｐゴシック" panose="020B0600070205080204" pitchFamily="50" charset="-128"/>
              </a:defRPr>
            </a:lvl2pPr>
            <a:lvl3pPr marL="1143203" indent="-228640">
              <a:defRPr kumimoji="1">
                <a:solidFill>
                  <a:schemeClr val="tx1"/>
                </a:solidFill>
                <a:latin typeface="Arial" panose="020B0604020202020204" pitchFamily="34" charset="0"/>
                <a:ea typeface="ＭＳ Ｐゴシック" panose="020B0600070205080204" pitchFamily="50" charset="-128"/>
              </a:defRPr>
            </a:lvl3pPr>
            <a:lvl4pPr marL="1600485" indent="-228640">
              <a:defRPr kumimoji="1">
                <a:solidFill>
                  <a:schemeClr val="tx1"/>
                </a:solidFill>
                <a:latin typeface="Arial" panose="020B0604020202020204" pitchFamily="34" charset="0"/>
                <a:ea typeface="ＭＳ Ｐゴシック" panose="020B0600070205080204" pitchFamily="50" charset="-128"/>
              </a:defRPr>
            </a:lvl4pPr>
            <a:lvl5pPr marL="2057767" indent="-228640">
              <a:defRPr kumimoji="1">
                <a:solidFill>
                  <a:schemeClr val="tx1"/>
                </a:solidFill>
                <a:latin typeface="Arial" panose="020B0604020202020204" pitchFamily="34" charset="0"/>
                <a:ea typeface="ＭＳ Ｐゴシック" panose="020B0600070205080204" pitchFamily="50" charset="-128"/>
              </a:defRPr>
            </a:lvl5pPr>
            <a:lvl6pPr marL="2515047" indent="-22864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2329" indent="-22864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610" indent="-22864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892" indent="-22864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D84E1C0-1855-4853-B136-F1EF152B068B}" type="slidenum">
              <a:rPr lang="en-US" altLang="ja-JP" smtClean="0">
                <a:latin typeface="Times New Roman" panose="02020603050405020304" pitchFamily="18" charset="0"/>
              </a:rPr>
              <a:pPr/>
              <a:t>70</a:t>
            </a:fld>
            <a:endParaRPr lang="en-US" altLang="ja-JP" dirty="0">
              <a:latin typeface="Times New Roman" panose="02020603050405020304"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スライド イメージ プレースホルダー 1">
            <a:extLst>
              <a:ext uri="{FF2B5EF4-FFF2-40B4-BE49-F238E27FC236}">
                <a16:creationId xmlns:a16="http://schemas.microsoft.com/office/drawing/2014/main" id="{288C416D-E968-4B49-B554-D73FCB41327A}"/>
              </a:ext>
            </a:extLst>
          </p:cNvPr>
          <p:cNvSpPr>
            <a:spLocks noGrp="1" noRot="1" noChangeAspect="1" noTextEdit="1"/>
          </p:cNvSpPr>
          <p:nvPr>
            <p:ph type="sldImg"/>
          </p:nvPr>
        </p:nvSpPr>
        <p:spPr>
          <a:xfrm>
            <a:off x="1728788" y="138113"/>
            <a:ext cx="5386387" cy="3030537"/>
          </a:xfrm>
          <a:ln/>
        </p:spPr>
      </p:sp>
      <p:sp>
        <p:nvSpPr>
          <p:cNvPr id="154627" name="ノート プレースホルダー 2">
            <a:extLst>
              <a:ext uri="{FF2B5EF4-FFF2-40B4-BE49-F238E27FC236}">
                <a16:creationId xmlns:a16="http://schemas.microsoft.com/office/drawing/2014/main" id="{3A9BBCA1-E32F-410E-982B-060178FE8D8B}"/>
              </a:ext>
            </a:extLst>
          </p:cNvPr>
          <p:cNvSpPr>
            <a:spLocks noGrp="1"/>
          </p:cNvSpPr>
          <p:nvPr>
            <p:ph type="body" idx="1"/>
          </p:nvPr>
        </p:nvSpPr>
        <p:spPr>
          <a:xfrm>
            <a:off x="1294381" y="3232427"/>
            <a:ext cx="7826059" cy="3682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b="1" dirty="0">
                <a:latin typeface="Times New Roman" panose="02020603050405020304" pitchFamily="18" charset="0"/>
              </a:rPr>
              <a:t>それから４年後、平成</a:t>
            </a:r>
            <a:r>
              <a:rPr lang="en-US" altLang="ja-JP" sz="1400" b="1" dirty="0">
                <a:latin typeface="Times New Roman" panose="02020603050405020304" pitchFamily="18" charset="0"/>
              </a:rPr>
              <a:t>29</a:t>
            </a:r>
            <a:r>
              <a:rPr lang="ja-JP" altLang="en-US" sz="1400" b="1" dirty="0">
                <a:latin typeface="Times New Roman" panose="02020603050405020304" pitchFamily="18" charset="0"/>
              </a:rPr>
              <a:t>年度の中学校のデータをご覧いただきましょう。★　</a:t>
            </a:r>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年々、総合的な学習の時間の取り組みが改善されてきた成果が表れてきました。</a:t>
            </a:r>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グラフの</a:t>
            </a:r>
            <a:r>
              <a:rPr lang="en-US" altLang="ja-JP" sz="1400" b="1" dirty="0">
                <a:latin typeface="Times New Roman" panose="02020603050405020304" pitchFamily="18" charset="0"/>
              </a:rPr>
              <a:t>1</a:t>
            </a:r>
            <a:r>
              <a:rPr lang="ja-JP" altLang="en-US" sz="1400" b="1" dirty="0">
                <a:latin typeface="Times New Roman" panose="02020603050405020304" pitchFamily="18" charset="0"/>
              </a:rPr>
              <a:t>番と</a:t>
            </a:r>
            <a:r>
              <a:rPr lang="en-US" altLang="ja-JP" sz="1400" b="1" dirty="0">
                <a:latin typeface="Times New Roman" panose="02020603050405020304" pitchFamily="18" charset="0"/>
              </a:rPr>
              <a:t>4</a:t>
            </a:r>
            <a:r>
              <a:rPr lang="ja-JP" altLang="en-US" sz="1400" b="1" dirty="0">
                <a:latin typeface="Times New Roman" panose="02020603050405020304" pitchFamily="18" charset="0"/>
              </a:rPr>
              <a:t>番の得点差が、次第に大きくなり、この年、国語のＢ問題で１８ポイントまで広がってきたのです。</a:t>
            </a:r>
            <a:endParaRPr lang="en-US" altLang="ja-JP" sz="1400" b="1" dirty="0">
              <a:latin typeface="Times New Roman" panose="02020603050405020304" pitchFamily="18" charset="0"/>
            </a:endParaRPr>
          </a:p>
          <a:p>
            <a:endParaRPr lang="en-US" altLang="ja-JP" sz="1000" b="1" dirty="0">
              <a:latin typeface="Times New Roman" panose="02020603050405020304" pitchFamily="18" charset="0"/>
            </a:endParaRPr>
          </a:p>
          <a:p>
            <a:r>
              <a:rPr lang="ja-JP" altLang="en-US" sz="1400" b="1" dirty="0">
                <a:latin typeface="Times New Roman" panose="02020603050405020304" pitchFamily="18" charset="0"/>
              </a:rPr>
              <a:t>★　「もっと、ＥＳＤカレンダーを使ったカリキュラムマネジメントを進め、中学生たちの学ぶ心に火をつけ、彼らが夢中になるような指導を工夫すれば、中学生って、もっと伸びるのではないか」という気がしています。</a:t>
            </a:r>
            <a:endParaRPr lang="en-US" altLang="ja-JP" sz="1400" b="1" dirty="0">
              <a:latin typeface="Times New Roman" panose="02020603050405020304" pitchFamily="18" charset="0"/>
            </a:endParaRPr>
          </a:p>
          <a:p>
            <a:endParaRPr lang="en-US" altLang="ja-JP" sz="1000" b="1" dirty="0">
              <a:latin typeface="Times New Roman" panose="02020603050405020304" pitchFamily="18" charset="0"/>
            </a:endParaRPr>
          </a:p>
          <a:p>
            <a:r>
              <a:rPr lang="ja-JP" altLang="en-US" sz="1400" b="1" dirty="0">
                <a:latin typeface="Times New Roman" panose="02020603050405020304" pitchFamily="18" charset="0"/>
              </a:rPr>
              <a:t>逆に、新型コロナウイルス対策で、学習の内容が「基礎・基本の習熟」に偏ったり、主体的で対話的な学習スタイルが制限されるようになると、生きる力の育成はおろか、「学力」そのものも急落すると思われます。</a:t>
            </a:r>
            <a:endParaRPr lang="en-US" altLang="ja-JP" sz="1400" b="1" dirty="0">
              <a:latin typeface="Times New Roman" panose="02020603050405020304" pitchFamily="18" charset="0"/>
            </a:endParaRPr>
          </a:p>
          <a:p>
            <a:endParaRPr lang="en-US" altLang="ja-JP" sz="1000" b="1" dirty="0">
              <a:latin typeface="Times New Roman" panose="02020603050405020304" pitchFamily="18" charset="0"/>
            </a:endParaRPr>
          </a:p>
          <a:p>
            <a:r>
              <a:rPr lang="ja-JP" altLang="en-US" sz="1400" b="1" dirty="0">
                <a:latin typeface="Times New Roman" panose="02020603050405020304" pitchFamily="18" charset="0"/>
              </a:rPr>
              <a:t>その反対に、新型コロナウイルスへの対策を例に、世界の持続可能性に関する諸課題に目覚めさせ、自らの学びをカリキュラムマネジメントできる子どもたちを育てることができれば、</a:t>
            </a:r>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彼らの学びに、新たなフェーズを迎えることができるのではないかと期待しております。</a:t>
            </a:r>
          </a:p>
        </p:txBody>
      </p:sp>
      <p:sp>
        <p:nvSpPr>
          <p:cNvPr id="154628" name="スライド番号プレースホルダー 3">
            <a:extLst>
              <a:ext uri="{FF2B5EF4-FFF2-40B4-BE49-F238E27FC236}">
                <a16:creationId xmlns:a16="http://schemas.microsoft.com/office/drawing/2014/main" id="{73896E84-628F-4FD2-8D99-449CA2C8E8E2}"/>
              </a:ext>
            </a:extLst>
          </p:cNvPr>
          <p:cNvSpPr>
            <a:spLocks noGrp="1"/>
          </p:cNvSpPr>
          <p:nvPr>
            <p:ph type="sldNum" sz="quarter" idx="5"/>
          </p:nvPr>
        </p:nvSpPr>
        <p:spPr>
          <a:xfrm>
            <a:off x="9325997" y="6506373"/>
            <a:ext cx="652312" cy="2537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3082" indent="-285801">
              <a:defRPr kumimoji="1">
                <a:solidFill>
                  <a:schemeClr val="tx1"/>
                </a:solidFill>
                <a:latin typeface="Arial" panose="020B0604020202020204" pitchFamily="34" charset="0"/>
                <a:ea typeface="ＭＳ Ｐゴシック" panose="020B0600070205080204" pitchFamily="50" charset="-128"/>
              </a:defRPr>
            </a:lvl2pPr>
            <a:lvl3pPr marL="1143203" indent="-228640">
              <a:defRPr kumimoji="1">
                <a:solidFill>
                  <a:schemeClr val="tx1"/>
                </a:solidFill>
                <a:latin typeface="Arial" panose="020B0604020202020204" pitchFamily="34" charset="0"/>
                <a:ea typeface="ＭＳ Ｐゴシック" panose="020B0600070205080204" pitchFamily="50" charset="-128"/>
              </a:defRPr>
            </a:lvl3pPr>
            <a:lvl4pPr marL="1600485" indent="-228640">
              <a:defRPr kumimoji="1">
                <a:solidFill>
                  <a:schemeClr val="tx1"/>
                </a:solidFill>
                <a:latin typeface="Arial" panose="020B0604020202020204" pitchFamily="34" charset="0"/>
                <a:ea typeface="ＭＳ Ｐゴシック" panose="020B0600070205080204" pitchFamily="50" charset="-128"/>
              </a:defRPr>
            </a:lvl4pPr>
            <a:lvl5pPr marL="2057767" indent="-228640">
              <a:defRPr kumimoji="1">
                <a:solidFill>
                  <a:schemeClr val="tx1"/>
                </a:solidFill>
                <a:latin typeface="Arial" panose="020B0604020202020204" pitchFamily="34" charset="0"/>
                <a:ea typeface="ＭＳ Ｐゴシック" panose="020B0600070205080204" pitchFamily="50" charset="-128"/>
              </a:defRPr>
            </a:lvl5pPr>
            <a:lvl6pPr marL="2515047" indent="-22864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2329" indent="-22864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610" indent="-22864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892" indent="-22864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D84E1C0-1855-4853-B136-F1EF152B068B}" type="slidenum">
              <a:rPr lang="en-US" altLang="ja-JP" smtClean="0">
                <a:latin typeface="Times New Roman" panose="02020603050405020304" pitchFamily="18" charset="0"/>
              </a:rPr>
              <a:pPr/>
              <a:t>71</a:t>
            </a:fld>
            <a:endParaRPr lang="en-US" altLang="ja-JP" dirty="0">
              <a:latin typeface="Times New Roman" panose="02020603050405020304"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9538" y="746125"/>
            <a:ext cx="6643687" cy="37385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10F2ABE-3FBE-41A3-AF4B-3AFF37292D0F}" type="slidenum">
              <a:rPr lang="ja-JP" altLang="en-US" smtClean="0"/>
              <a:pPr>
                <a:defRPr/>
              </a:pPr>
              <a:t>75</a:t>
            </a:fld>
            <a:endParaRPr lang="ja-JP" altLang="en-US"/>
          </a:p>
        </p:txBody>
      </p:sp>
    </p:spTree>
    <p:extLst>
      <p:ext uri="{BB962C8B-B14F-4D97-AF65-F5344CB8AC3E}">
        <p14:creationId xmlns:p14="http://schemas.microsoft.com/office/powerpoint/2010/main" val="311947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68338" y="919163"/>
            <a:ext cx="4176712" cy="2349500"/>
          </a:xfrm>
        </p:spPr>
      </p:sp>
      <p:sp>
        <p:nvSpPr>
          <p:cNvPr id="3" name="ノート プレースホルダー 2"/>
          <p:cNvSpPr>
            <a:spLocks noGrp="1"/>
          </p:cNvSpPr>
          <p:nvPr>
            <p:ph type="body" idx="1"/>
          </p:nvPr>
        </p:nvSpPr>
        <p:spPr>
          <a:xfrm>
            <a:off x="696912" y="3740727"/>
            <a:ext cx="5510213" cy="5076702"/>
          </a:xfrm>
        </p:spPr>
        <p:txBody>
          <a:bodyPr/>
          <a:lstStyle/>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新型コロナウイルスの流行問題は、ＳＤＧｓの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番、「全ての人に健康と福祉を」に当たりますね。</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同じように、医療関係の変化は、みんなＳＤＧｓの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番ですね。</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そう考えると、ＷＨＯ世界保健機関も「全ての人の健康と福祉」のために働いてくれています。これも</a:t>
            </a:r>
            <a:r>
              <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だけど、ＷＨＯは、世界中の国の取り組みや、その成果をうまくまとめて、世界中の人々と共有しようという取り組みです。ですから、</a:t>
            </a:r>
            <a:r>
              <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17</a:t>
            </a:r>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番「パートナーシップで</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目標を達成しよう」とも、密接な関係があります。</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また、世界経済が最悪になっている時に、それを支えるＳＤＧｓの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9</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番「産業と技術革新の基盤をつくろう」の項目は、とっても重要です。倒産しそうになっている会社をうまく支えないと、大勢の人が仕事を失いかねないのです。</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テレワークをするにも経済の基盤づくりが欠かせません。</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また、アフリカや南アジアの地域でコロナが蔓延する中で、ＳＤＧｓの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6</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がとっても重要なんですが、その意味が分かりますか。</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子どもたちが、病気予防のために、安全な水で手を洗ったり、トイレが使えたりすることも、感染を防ぐには、とっても重要なことだと思いませんか。</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アフリカ遠い国ですがは、アフリカで広がり、感染を繰り返す中で新しい種類のコロナウイルスに変化し、それが、また世界中に広がりかねないのも現実なのです。</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感染を広げないようにお店を休むように、大阪や東京の知事さんがお願いした時に、ほとんどのお店が、苦しい中でも協力してくれましたね。これは、人の心の問題、質の高い教育の成果でもあります。</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6</a:t>
            </a:fld>
            <a:endParaRPr kumimoji="1" lang="ja-JP" altLang="en-US"/>
          </a:p>
        </p:txBody>
      </p:sp>
    </p:spTree>
    <p:extLst>
      <p:ext uri="{BB962C8B-B14F-4D97-AF65-F5344CB8AC3E}">
        <p14:creationId xmlns:p14="http://schemas.microsoft.com/office/powerpoint/2010/main" val="2137840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68338" y="919163"/>
            <a:ext cx="4176712" cy="2349500"/>
          </a:xfrm>
        </p:spPr>
      </p:sp>
      <p:sp>
        <p:nvSpPr>
          <p:cNvPr id="3" name="ノート プレースホルダー 2"/>
          <p:cNvSpPr>
            <a:spLocks noGrp="1"/>
          </p:cNvSpPr>
          <p:nvPr>
            <p:ph type="body" idx="1"/>
          </p:nvPr>
        </p:nvSpPr>
        <p:spPr>
          <a:xfrm>
            <a:off x="696912" y="3740727"/>
            <a:ext cx="5510213" cy="5076702"/>
          </a:xfrm>
        </p:spPr>
        <p:txBody>
          <a:bodyPr/>
          <a:lstStyle/>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新型コロナウイルスの流行問題は、ＳＤＧｓの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番、「全ての人に健康と福祉を」に当たりますね。</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同じように、医療関係の変化は、みんなＳＤＧｓの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番ですね。</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そう考えると、ＷＨＯ世界保健機関も「全ての人の健康と福祉」のために働いてくれています。これも</a:t>
            </a:r>
            <a:r>
              <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だけど、ＷＨＯは、世界中の国の取り組みや、その成果をうまくまとめて、世界中の人々と共有しようという取り組みです。ですから、</a:t>
            </a:r>
            <a:r>
              <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17</a:t>
            </a:r>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番「パートナーシップで</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目標を達成しよう」とも、密接な関係があります。</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また、世界経済が最悪になっている時に、それを支えるＳＤＧｓの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9</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番「産業と技術革新の基盤をつくろう」の項目は、とっても重要です。倒産しそうになっている会社をうまく支えないと、大勢の人が仕事を失いかねないのです。</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テレワークをするにも経済の基盤づくりが欠かせません。</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また、アフリカや南アジアの地域でコロナが蔓延する中で、ＳＤＧｓの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6</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がとっても重要なんですが、その意味が分かりますか。</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子どもたちが、病気予防のために、安全な水で手を洗ったり、トイレが使えたりすることも、感染を防ぐには、とっても重要なことだと思いませんか。</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アフリカ遠い国ですがは、アフリカで広がり、感染を繰り返す中で新しい種類のコロナウイルスに変化し、それが、また世界中に広がりかねないのも現実なのです。</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感染を広げないようにお店を休むように、大阪や東京の知事さんがお願いした時に、ほとんどのお店が、苦しい中でも協力してくれましたね。これは、人の心の問題、質の高い教育の成果でもあります。</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7</a:t>
            </a:fld>
            <a:endParaRPr kumimoji="1" lang="ja-JP" altLang="en-US"/>
          </a:p>
        </p:txBody>
      </p:sp>
    </p:spTree>
    <p:extLst>
      <p:ext uri="{BB962C8B-B14F-4D97-AF65-F5344CB8AC3E}">
        <p14:creationId xmlns:p14="http://schemas.microsoft.com/office/powerpoint/2010/main" val="2499965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9738" y="1252538"/>
            <a:ext cx="6008687" cy="33813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4DC262-7F04-4C02-B880-560AA2795155}" type="slidenum">
              <a:rPr kumimoji="1" lang="ja-JP" altLang="en-US" smtClean="0"/>
              <a:t>10</a:t>
            </a:fld>
            <a:endParaRPr kumimoji="1" lang="ja-JP" altLang="en-US"/>
          </a:p>
        </p:txBody>
      </p:sp>
    </p:spTree>
    <p:extLst>
      <p:ext uri="{BB962C8B-B14F-4D97-AF65-F5344CB8AC3E}">
        <p14:creationId xmlns:p14="http://schemas.microsoft.com/office/powerpoint/2010/main" val="397745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 1"/>
          <p:cNvSpPr>
            <a:spLocks noGrp="1" noRot="1" noChangeAspect="1" noTextEdit="1"/>
          </p:cNvSpPr>
          <p:nvPr>
            <p:ph type="sldImg"/>
          </p:nvPr>
        </p:nvSpPr>
        <p:spPr bwMode="auto">
          <a:xfrm>
            <a:off x="2586038" y="566738"/>
            <a:ext cx="4481512" cy="25225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 2"/>
          <p:cNvSpPr>
            <a:spLocks noGrp="1"/>
          </p:cNvSpPr>
          <p:nvPr>
            <p:ph type="body" idx="1"/>
          </p:nvPr>
        </p:nvSpPr>
        <p:spPr bwMode="auto">
          <a:xfrm>
            <a:off x="2433637" y="3367306"/>
            <a:ext cx="5357813" cy="32811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400" b="1" dirty="0">
                <a:ea typeface="ＭＳ 明朝" panose="02020609040205080304" pitchFamily="17" charset="-128"/>
              </a:rPr>
              <a:t>そもそも、知識・理解中心の日本の「学力」は、そして、日本の教育は　★</a:t>
            </a:r>
            <a:endParaRPr lang="en-US" altLang="ja-JP" sz="1400" b="1" dirty="0">
              <a:ea typeface="ＭＳ 明朝" panose="02020609040205080304" pitchFamily="17" charset="-128"/>
            </a:endParaRPr>
          </a:p>
          <a:p>
            <a:endParaRPr lang="en-US" altLang="ja-JP" sz="1400" b="1" dirty="0">
              <a:ea typeface="ＭＳ 明朝" panose="02020609040205080304" pitchFamily="17" charset="-128"/>
            </a:endParaRPr>
          </a:p>
          <a:p>
            <a:r>
              <a:rPr lang="ja-JP" altLang="en-US" sz="1400" b="1" dirty="0">
                <a:solidFill>
                  <a:srgbClr val="C00000"/>
                </a:solidFill>
                <a:latin typeface="ＭＳ ゴシック" panose="020B0609070205080204" pitchFamily="49" charset="-128"/>
                <a:ea typeface="ＭＳ ゴシック" panose="020B0609070205080204" pitchFamily="49" charset="-128"/>
              </a:rPr>
              <a:t>今の世界</a:t>
            </a:r>
            <a:r>
              <a:rPr lang="ja-JP" altLang="en-US" sz="1400" b="1" dirty="0">
                <a:latin typeface="ＭＳ ゴシック" panose="020B0609070205080204" pitchFamily="49" charset="-128"/>
                <a:ea typeface="ＭＳ ゴシック" panose="020B0609070205080204" pitchFamily="49" charset="-128"/>
              </a:rPr>
              <a:t>で どんな価値があるのでしょうか</a:t>
            </a:r>
            <a:r>
              <a:rPr lang="ja-JP" altLang="en-US" sz="1400" b="1" dirty="0">
                <a:ea typeface="ＭＳ 明朝" panose="02020609040205080304" pitchFamily="17" charset="-128"/>
              </a:rPr>
              <a:t>、ということです。</a:t>
            </a:r>
            <a:endParaRPr lang="en-US" altLang="ja-JP" sz="1400" b="1" dirty="0">
              <a:ea typeface="ＭＳ 明朝" panose="02020609040205080304" pitchFamily="17" charset="-128"/>
            </a:endParaRPr>
          </a:p>
          <a:p>
            <a:endParaRPr lang="en-US" altLang="ja-JP" sz="1400" b="1" dirty="0">
              <a:ea typeface="ＭＳ 明朝" panose="02020609040205080304" pitchFamily="17" charset="-128"/>
            </a:endParaRPr>
          </a:p>
          <a:p>
            <a:r>
              <a:rPr lang="ja-JP" altLang="en-US" sz="1400" b="1" dirty="0">
                <a:ea typeface="ＭＳ 明朝" panose="02020609040205080304" pitchFamily="17" charset="-128"/>
              </a:rPr>
              <a:t>この後お示しする</a:t>
            </a:r>
            <a:r>
              <a:rPr lang="en-US" altLang="ja-JP" sz="1400" b="1" dirty="0">
                <a:ea typeface="ＭＳ 明朝" panose="02020609040205080304" pitchFamily="17" charset="-128"/>
              </a:rPr>
              <a:t>4</a:t>
            </a:r>
            <a:r>
              <a:rPr lang="ja-JP" altLang="en-US" sz="1400" b="1" dirty="0">
                <a:ea typeface="ＭＳ 明朝" panose="02020609040205080304" pitchFamily="17" charset="-128"/>
              </a:rPr>
              <a:t>枚のスライドは尾木直樹先生のご著書からお借りしたものです。</a:t>
            </a:r>
            <a:endParaRPr lang="en-US" altLang="ja-JP" sz="1400" b="1" dirty="0">
              <a:ea typeface="ＭＳ 明朝" panose="02020609040205080304" pitchFamily="17" charset="-128"/>
            </a:endParaRPr>
          </a:p>
          <a:p>
            <a:endParaRPr lang="en-US" altLang="ja-JP" sz="1400" b="1" dirty="0">
              <a:ea typeface="ＭＳ 明朝" panose="02020609040205080304" pitchFamily="17" charset="-128"/>
            </a:endParaRPr>
          </a:p>
          <a:p>
            <a:r>
              <a:rPr lang="ja-JP" altLang="en-US" sz="1400" b="1" dirty="0">
                <a:ea typeface="ＭＳ 明朝" panose="02020609040205080304" pitchFamily="17" charset="-128"/>
              </a:rPr>
              <a:t>私も、実践から生まれたＥＳＤの取り組みを 本にまとめて出しているのですが、尾木ママの本の方に、</a:t>
            </a:r>
            <a:endParaRPr lang="en-US" altLang="ja-JP" sz="1400" b="1" dirty="0">
              <a:ea typeface="ＭＳ 明朝" panose="02020609040205080304" pitchFamily="17" charset="-128"/>
            </a:endParaRPr>
          </a:p>
          <a:p>
            <a:r>
              <a:rPr lang="ja-JP" altLang="en-US" sz="1400" b="1" dirty="0">
                <a:ea typeface="ＭＳ 明朝" panose="02020609040205080304" pitchFamily="17" charset="-128"/>
              </a:rPr>
              <a:t>今、お示ししたい資料があるので、こちらを紹介しますね。</a:t>
            </a:r>
            <a:endParaRPr lang="en-US" altLang="ja-JP" sz="1400" b="1" dirty="0">
              <a:ea typeface="ＭＳ 明朝" panose="02020609040205080304" pitchFamily="17" charset="-128"/>
            </a:endParaRPr>
          </a:p>
          <a:p>
            <a:r>
              <a:rPr lang="ja-JP" altLang="en-US" sz="1400" b="1" dirty="0">
                <a:ea typeface="ＭＳ 明朝" panose="02020609040205080304" pitchFamily="17" charset="-128"/>
              </a:rPr>
              <a:t>・・・・　残念！　★</a:t>
            </a:r>
            <a:endParaRPr lang="en-US" altLang="ja-JP" sz="1400" b="1" dirty="0">
              <a:ea typeface="ＭＳ 明朝" panose="02020609040205080304" pitchFamily="17" charset="-128"/>
            </a:endParaRPr>
          </a:p>
          <a:p>
            <a:endParaRPr lang="ja-JP" altLang="en-US" sz="1400" dirty="0"/>
          </a:p>
        </p:txBody>
      </p:sp>
      <p:sp>
        <p:nvSpPr>
          <p:cNvPr id="3686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51946">
              <a:defRPr kumimoji="1" sz="2000">
                <a:solidFill>
                  <a:schemeClr val="tx1"/>
                </a:solidFill>
                <a:latin typeface="Arial" panose="020B0604020202020204" pitchFamily="34" charset="0"/>
                <a:ea typeface="ＭＳ Ｐゴシック" panose="020B0600070205080204" pitchFamily="50" charset="-128"/>
              </a:defRPr>
            </a:lvl1pPr>
            <a:lvl2pPr marL="785001" indent="-301923" defTabSz="1351946">
              <a:defRPr kumimoji="1" sz="2000">
                <a:solidFill>
                  <a:schemeClr val="tx1"/>
                </a:solidFill>
                <a:latin typeface="Arial" panose="020B0604020202020204" pitchFamily="34" charset="0"/>
                <a:ea typeface="ＭＳ Ｐゴシック" panose="020B0600070205080204" pitchFamily="50" charset="-128"/>
              </a:defRPr>
            </a:lvl2pPr>
            <a:lvl3pPr marL="1207694" indent="-241539" defTabSz="1351946">
              <a:defRPr kumimoji="1" sz="2000">
                <a:solidFill>
                  <a:schemeClr val="tx1"/>
                </a:solidFill>
                <a:latin typeface="Arial" panose="020B0604020202020204" pitchFamily="34" charset="0"/>
                <a:ea typeface="ＭＳ Ｐゴシック" panose="020B0600070205080204" pitchFamily="50" charset="-128"/>
              </a:defRPr>
            </a:lvl3pPr>
            <a:lvl4pPr marL="1690771" indent="-241539" defTabSz="1351946">
              <a:defRPr kumimoji="1" sz="2000">
                <a:solidFill>
                  <a:schemeClr val="tx1"/>
                </a:solidFill>
                <a:latin typeface="Arial" panose="020B0604020202020204" pitchFamily="34" charset="0"/>
                <a:ea typeface="ＭＳ Ｐゴシック" panose="020B0600070205080204" pitchFamily="50" charset="-128"/>
              </a:defRPr>
            </a:lvl4pPr>
            <a:lvl5pPr marL="2173849" indent="-241539" defTabSz="1351946">
              <a:defRPr kumimoji="1" sz="2000">
                <a:solidFill>
                  <a:schemeClr val="tx1"/>
                </a:solidFill>
                <a:latin typeface="Arial" panose="020B0604020202020204" pitchFamily="34" charset="0"/>
                <a:ea typeface="ＭＳ Ｐゴシック" panose="020B0600070205080204" pitchFamily="50" charset="-128"/>
              </a:defRPr>
            </a:lvl5pPr>
            <a:lvl6pPr marL="2656926"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40004"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23081"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06159"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4C988D1C-B9E9-4400-80A8-94CEFFC97270}" type="slidenum">
              <a:rPr lang="ja-JP" altLang="en-US" sz="1300">
                <a:latin typeface="Calibri" panose="020F0502020204030204" pitchFamily="34" charset="0"/>
              </a:rPr>
              <a:pPr/>
              <a:t>11</a:t>
            </a:fld>
            <a:endParaRPr lang="ja-JP" altLang="en-US" sz="1300">
              <a:latin typeface="Calibri" panose="020F0502020204030204" pitchFamily="34" charset="0"/>
            </a:endParaRPr>
          </a:p>
        </p:txBody>
      </p:sp>
    </p:spTree>
    <p:extLst>
      <p:ext uri="{BB962C8B-B14F-4D97-AF65-F5344CB8AC3E}">
        <p14:creationId xmlns:p14="http://schemas.microsoft.com/office/powerpoint/2010/main" val="2321569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E67BF73-CBA5-4473-B8F1-C0AFB3162236}" type="datetimeFigureOut">
              <a:rPr kumimoji="1" lang="ja-JP" altLang="en-US" smtClean="0"/>
              <a:t>2020/12/18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C7E597-BC04-4552-A799-234529E61DA5}" type="slidenum">
              <a:rPr kumimoji="1" lang="ja-JP" altLang="en-US" smtClean="0"/>
              <a:t>‹#›</a:t>
            </a:fld>
            <a:endParaRPr kumimoji="1" lang="ja-JP" altLang="en-US"/>
          </a:p>
        </p:txBody>
      </p:sp>
    </p:spTree>
    <p:extLst>
      <p:ext uri="{BB962C8B-B14F-4D97-AF65-F5344CB8AC3E}">
        <p14:creationId xmlns:p14="http://schemas.microsoft.com/office/powerpoint/2010/main" val="790350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E67BF73-CBA5-4473-B8F1-C0AFB3162236}" type="datetimeFigureOut">
              <a:rPr kumimoji="1" lang="ja-JP" altLang="en-US" smtClean="0"/>
              <a:t>2020/12/18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C7E597-BC04-4552-A799-234529E61DA5}" type="slidenum">
              <a:rPr kumimoji="1" lang="ja-JP" altLang="en-US" smtClean="0"/>
              <a:t>‹#›</a:t>
            </a:fld>
            <a:endParaRPr kumimoji="1" lang="ja-JP" altLang="en-US"/>
          </a:p>
        </p:txBody>
      </p:sp>
    </p:spTree>
    <p:extLst>
      <p:ext uri="{BB962C8B-B14F-4D97-AF65-F5344CB8AC3E}">
        <p14:creationId xmlns:p14="http://schemas.microsoft.com/office/powerpoint/2010/main" val="713894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E67BF73-CBA5-4473-B8F1-C0AFB3162236}" type="datetimeFigureOut">
              <a:rPr kumimoji="1" lang="ja-JP" altLang="en-US" smtClean="0"/>
              <a:t>2020/12/18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C7E597-BC04-4552-A799-234529E61DA5}" type="slidenum">
              <a:rPr kumimoji="1" lang="ja-JP" altLang="en-US" smtClean="0"/>
              <a:t>‹#›</a:t>
            </a:fld>
            <a:endParaRPr kumimoji="1" lang="ja-JP" altLang="en-US"/>
          </a:p>
        </p:txBody>
      </p:sp>
    </p:spTree>
    <p:extLst>
      <p:ext uri="{BB962C8B-B14F-4D97-AF65-F5344CB8AC3E}">
        <p14:creationId xmlns:p14="http://schemas.microsoft.com/office/powerpoint/2010/main" val="174309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E67BF73-CBA5-4473-B8F1-C0AFB3162236}" type="datetimeFigureOut">
              <a:rPr kumimoji="1" lang="ja-JP" altLang="en-US" smtClean="0"/>
              <a:t>2020/12/18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C7E597-BC04-4552-A799-234529E61DA5}" type="slidenum">
              <a:rPr kumimoji="1" lang="ja-JP" altLang="en-US" smtClean="0"/>
              <a:t>‹#›</a:t>
            </a:fld>
            <a:endParaRPr kumimoji="1" lang="ja-JP" altLang="en-US"/>
          </a:p>
        </p:txBody>
      </p:sp>
    </p:spTree>
    <p:extLst>
      <p:ext uri="{BB962C8B-B14F-4D97-AF65-F5344CB8AC3E}">
        <p14:creationId xmlns:p14="http://schemas.microsoft.com/office/powerpoint/2010/main" val="3417216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E67BF73-CBA5-4473-B8F1-C0AFB3162236}" type="datetimeFigureOut">
              <a:rPr kumimoji="1" lang="ja-JP" altLang="en-US" smtClean="0"/>
              <a:t>2020/12/18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C7E597-BC04-4552-A799-234529E61DA5}" type="slidenum">
              <a:rPr kumimoji="1" lang="ja-JP" altLang="en-US" smtClean="0"/>
              <a:t>‹#›</a:t>
            </a:fld>
            <a:endParaRPr kumimoji="1" lang="ja-JP" altLang="en-US"/>
          </a:p>
        </p:txBody>
      </p:sp>
    </p:spTree>
    <p:extLst>
      <p:ext uri="{BB962C8B-B14F-4D97-AF65-F5344CB8AC3E}">
        <p14:creationId xmlns:p14="http://schemas.microsoft.com/office/powerpoint/2010/main" val="3614656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E67BF73-CBA5-4473-B8F1-C0AFB3162236}" type="datetimeFigureOut">
              <a:rPr kumimoji="1" lang="ja-JP" altLang="en-US" smtClean="0"/>
              <a:t>2020/12/18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CC7E597-BC04-4552-A799-234529E61DA5}" type="slidenum">
              <a:rPr kumimoji="1" lang="ja-JP" altLang="en-US" smtClean="0"/>
              <a:t>‹#›</a:t>
            </a:fld>
            <a:endParaRPr kumimoji="1" lang="ja-JP" altLang="en-US"/>
          </a:p>
        </p:txBody>
      </p:sp>
    </p:spTree>
    <p:extLst>
      <p:ext uri="{BB962C8B-B14F-4D97-AF65-F5344CB8AC3E}">
        <p14:creationId xmlns:p14="http://schemas.microsoft.com/office/powerpoint/2010/main" val="1171533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E67BF73-CBA5-4473-B8F1-C0AFB3162236}" type="datetimeFigureOut">
              <a:rPr kumimoji="1" lang="ja-JP" altLang="en-US" smtClean="0"/>
              <a:t>2020/12/18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CC7E597-BC04-4552-A799-234529E61DA5}" type="slidenum">
              <a:rPr kumimoji="1" lang="ja-JP" altLang="en-US" smtClean="0"/>
              <a:t>‹#›</a:t>
            </a:fld>
            <a:endParaRPr kumimoji="1" lang="ja-JP" altLang="en-US"/>
          </a:p>
        </p:txBody>
      </p:sp>
    </p:spTree>
    <p:extLst>
      <p:ext uri="{BB962C8B-B14F-4D97-AF65-F5344CB8AC3E}">
        <p14:creationId xmlns:p14="http://schemas.microsoft.com/office/powerpoint/2010/main" val="121661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E67BF73-CBA5-4473-B8F1-C0AFB3162236}" type="datetimeFigureOut">
              <a:rPr kumimoji="1" lang="ja-JP" altLang="en-US" smtClean="0"/>
              <a:t>2020/12/18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CC7E597-BC04-4552-A799-234529E61DA5}" type="slidenum">
              <a:rPr kumimoji="1" lang="ja-JP" altLang="en-US" smtClean="0"/>
              <a:t>‹#›</a:t>
            </a:fld>
            <a:endParaRPr kumimoji="1" lang="ja-JP" altLang="en-US"/>
          </a:p>
        </p:txBody>
      </p:sp>
    </p:spTree>
    <p:extLst>
      <p:ext uri="{BB962C8B-B14F-4D97-AF65-F5344CB8AC3E}">
        <p14:creationId xmlns:p14="http://schemas.microsoft.com/office/powerpoint/2010/main" val="1222608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67BF73-CBA5-4473-B8F1-C0AFB3162236}" type="datetimeFigureOut">
              <a:rPr kumimoji="1" lang="ja-JP" altLang="en-US" smtClean="0"/>
              <a:t>2020/12/18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CC7E597-BC04-4552-A799-234529E61DA5}" type="slidenum">
              <a:rPr kumimoji="1" lang="ja-JP" altLang="en-US" smtClean="0"/>
              <a:t>‹#›</a:t>
            </a:fld>
            <a:endParaRPr kumimoji="1" lang="ja-JP" altLang="en-US"/>
          </a:p>
        </p:txBody>
      </p:sp>
    </p:spTree>
    <p:extLst>
      <p:ext uri="{BB962C8B-B14F-4D97-AF65-F5344CB8AC3E}">
        <p14:creationId xmlns:p14="http://schemas.microsoft.com/office/powerpoint/2010/main" val="33609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E67BF73-CBA5-4473-B8F1-C0AFB3162236}" type="datetimeFigureOut">
              <a:rPr kumimoji="1" lang="ja-JP" altLang="en-US" smtClean="0"/>
              <a:t>2020/12/18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CC7E597-BC04-4552-A799-234529E61DA5}" type="slidenum">
              <a:rPr kumimoji="1" lang="ja-JP" altLang="en-US" smtClean="0"/>
              <a:t>‹#›</a:t>
            </a:fld>
            <a:endParaRPr kumimoji="1" lang="ja-JP" altLang="en-US"/>
          </a:p>
        </p:txBody>
      </p:sp>
    </p:spTree>
    <p:extLst>
      <p:ext uri="{BB962C8B-B14F-4D97-AF65-F5344CB8AC3E}">
        <p14:creationId xmlns:p14="http://schemas.microsoft.com/office/powerpoint/2010/main" val="3047299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E67BF73-CBA5-4473-B8F1-C0AFB3162236}" type="datetimeFigureOut">
              <a:rPr kumimoji="1" lang="ja-JP" altLang="en-US" smtClean="0"/>
              <a:t>2020/12/18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CC7E597-BC04-4552-A799-234529E61DA5}" type="slidenum">
              <a:rPr kumimoji="1" lang="ja-JP" altLang="en-US" smtClean="0"/>
              <a:t>‹#›</a:t>
            </a:fld>
            <a:endParaRPr kumimoji="1" lang="ja-JP" altLang="en-US"/>
          </a:p>
        </p:txBody>
      </p:sp>
    </p:spTree>
    <p:extLst>
      <p:ext uri="{BB962C8B-B14F-4D97-AF65-F5344CB8AC3E}">
        <p14:creationId xmlns:p14="http://schemas.microsoft.com/office/powerpoint/2010/main" val="1110012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67BF73-CBA5-4473-B8F1-C0AFB3162236}" type="datetimeFigureOut">
              <a:rPr kumimoji="1" lang="ja-JP" altLang="en-US" smtClean="0"/>
              <a:t>2020/12/18</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7E597-BC04-4552-A799-234529E61DA5}" type="slidenum">
              <a:rPr kumimoji="1" lang="ja-JP" altLang="en-US" smtClean="0"/>
              <a:t>‹#›</a:t>
            </a:fld>
            <a:endParaRPr kumimoji="1" lang="ja-JP" altLang="en-US"/>
          </a:p>
        </p:txBody>
      </p:sp>
    </p:spTree>
    <p:extLst>
      <p:ext uri="{BB962C8B-B14F-4D97-AF65-F5344CB8AC3E}">
        <p14:creationId xmlns:p14="http://schemas.microsoft.com/office/powerpoint/2010/main" val="16200979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esd-tejima.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package" Target="../embeddings/Microsoft_Excel_Worksheet.xlsx"/></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1.jpg"/><Relationship Id="rId7"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customXml" Target="../ink/ink6.xml"/><Relationship Id="rId5" Type="http://schemas.openxmlformats.org/officeDocument/2006/relationships/image" Target="../media/image22.emf"/><Relationship Id="rId10" Type="http://schemas.openxmlformats.org/officeDocument/2006/relationships/customXml" Target="../ink/ink5.xml"/><Relationship Id="rId4" Type="http://schemas.openxmlformats.org/officeDocument/2006/relationships/customXml" Target="../ink/ink1.xml"/><Relationship Id="rId9" Type="http://schemas.openxmlformats.org/officeDocument/2006/relationships/customXml" Target="../ink/ink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hyperlink" Target="https://www.keidanrensdgs.com/home-jp"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http://www.irasutoya.com/2015/08/blog-post_580.html" TargetMode="External"/><Relationship Id="rId3" Type="http://schemas.openxmlformats.org/officeDocument/2006/relationships/hyperlink" Target="http://www.irasutoya.com/2015/04/blog-post_90.html" TargetMode="External"/><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4.bp.blogspot.com/-RYqBqPV5Kzw/Uf8zrI5pyqI/AAAAAAAAWvI/zZIY9SonmKo/s800/koureikasyakai.png" TargetMode="External"/><Relationship Id="rId4" Type="http://schemas.openxmlformats.org/officeDocument/2006/relationships/image" Target="../media/image1.png"/><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7.png"/><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eg"/><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7.emf"/><Relationship Id="rId7"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8.emf"/><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7.emf"/></Relationships>
</file>

<file path=ppt/slides/_rels/slide58.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slideLayout" Target="../slideLayouts/slideLayout7.xml"/><Relationship Id="rId7" Type="http://schemas.openxmlformats.org/officeDocument/2006/relationships/image" Target="../media/image80.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79.png"/><Relationship Id="rId5" Type="http://schemas.openxmlformats.org/officeDocument/2006/relationships/image" Target="../media/image78.wmf"/><Relationship Id="rId4" Type="http://schemas.openxmlformats.org/officeDocument/2006/relationships/notesSlide" Target="../notesSlides/notesSlide4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89.emf"/><Relationship Id="rId5" Type="http://schemas.openxmlformats.org/officeDocument/2006/relationships/image" Target="../media/image88.jpeg"/><Relationship Id="rId4" Type="http://schemas.openxmlformats.org/officeDocument/2006/relationships/image" Target="../media/image87.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jpeg"/><Relationship Id="rId5" Type="http://schemas.openxmlformats.org/officeDocument/2006/relationships/image" Target="../media/image93.png"/><Relationship Id="rId10" Type="http://schemas.openxmlformats.org/officeDocument/2006/relationships/image" Target="../media/image98.jpeg"/><Relationship Id="rId4" Type="http://schemas.openxmlformats.org/officeDocument/2006/relationships/image" Target="../media/image92.png"/><Relationship Id="rId9" Type="http://schemas.openxmlformats.org/officeDocument/2006/relationships/image" Target="../media/image97.jpeg"/><Relationship Id="rId14" Type="http://schemas.openxmlformats.org/officeDocument/2006/relationships/image" Target="../media/image10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7.emf"/><Relationship Id="rId5" Type="http://schemas.openxmlformats.org/officeDocument/2006/relationships/oleObject" Target="../embeddings/oleObject2.bin"/><Relationship Id="rId4" Type="http://schemas.openxmlformats.org/officeDocument/2006/relationships/image" Target="../media/image106.emf"/></Relationships>
</file>

<file path=ppt/slides/_rels/slide71.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9.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050827A0-0EDE-42BB-8A75-B9161B7D8433}"/>
              </a:ext>
            </a:extLst>
          </p:cNvPr>
          <p:cNvSpPr/>
          <p:nvPr/>
        </p:nvSpPr>
        <p:spPr>
          <a:xfrm>
            <a:off x="7450665" y="5624715"/>
            <a:ext cx="2777067" cy="733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934FAC3B-C905-4C7C-94C6-837B87A582C5}"/>
              </a:ext>
            </a:extLst>
          </p:cNvPr>
          <p:cNvSpPr/>
          <p:nvPr/>
        </p:nvSpPr>
        <p:spPr>
          <a:xfrm>
            <a:off x="5933634" y="6000058"/>
            <a:ext cx="1727200" cy="21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FA6D6D3D-357A-4719-9DAC-232745FCA4DA}"/>
              </a:ext>
            </a:extLst>
          </p:cNvPr>
          <p:cNvSpPr txBox="1"/>
          <p:nvPr/>
        </p:nvSpPr>
        <p:spPr>
          <a:xfrm>
            <a:off x="1156186" y="504330"/>
            <a:ext cx="9879628" cy="3046988"/>
          </a:xfrm>
          <a:prstGeom prst="rect">
            <a:avLst/>
          </a:prstGeom>
          <a:noFill/>
        </p:spPr>
        <p:txBody>
          <a:bodyPr wrap="none" rtlCol="0">
            <a:spAutoFit/>
          </a:bodyPr>
          <a:lstStyle/>
          <a:p>
            <a:r>
              <a:rPr kumimoji="1" lang="ja-JP" altLang="en-US" sz="2400" b="1" u="sng" dirty="0">
                <a:latin typeface="AR丸ゴシック体E" panose="020F0909000000000000" pitchFamily="49" charset="-128"/>
                <a:ea typeface="AR丸ゴシック体E" panose="020F0909000000000000" pitchFamily="49" charset="-128"/>
              </a:rPr>
              <a:t>教育課程の説明会</a:t>
            </a:r>
            <a:r>
              <a:rPr kumimoji="1" lang="ja-JP" altLang="en-US" sz="2400" b="1" dirty="0">
                <a:latin typeface="AR丸ゴシック体E" panose="020F0909000000000000" pitchFamily="49" charset="-128"/>
                <a:ea typeface="AR丸ゴシック体E" panose="020F0909000000000000" pitchFamily="49" charset="-128"/>
              </a:rPr>
              <a:t> </a:t>
            </a:r>
            <a:r>
              <a:rPr kumimoji="1" lang="ja-JP" altLang="en-US" sz="2000" dirty="0">
                <a:latin typeface="AR丸ゴシック体E" panose="020F0909000000000000" pitchFamily="49" charset="-128"/>
                <a:ea typeface="AR丸ゴシック体E" panose="020F0909000000000000" pitchFamily="49" charset="-128"/>
              </a:rPr>
              <a:t>等で使える資料です</a:t>
            </a:r>
            <a:r>
              <a:rPr kumimoji="1" lang="en-US" altLang="ja-JP" sz="2000" dirty="0">
                <a:latin typeface="AR丸ゴシック体E" panose="020F0909000000000000" pitchFamily="49" charset="-128"/>
                <a:ea typeface="AR丸ゴシック体E" panose="020F0909000000000000" pitchFamily="49" charset="-128"/>
              </a:rPr>
              <a:t>.</a:t>
            </a:r>
            <a:r>
              <a:rPr kumimoji="1" lang="ja-JP" altLang="en-US" sz="2000" dirty="0">
                <a:latin typeface="AR丸ゴシック体E" panose="020F0909000000000000" pitchFamily="49" charset="-128"/>
                <a:ea typeface="AR丸ゴシック体E" panose="020F0909000000000000" pitchFamily="49" charset="-128"/>
              </a:rPr>
              <a:t>必要な部分をご活用ください</a:t>
            </a:r>
            <a:endParaRPr kumimoji="1" lang="en-US" altLang="ja-JP" sz="2000" dirty="0">
              <a:latin typeface="AR丸ゴシック体E" panose="020F0909000000000000" pitchFamily="49" charset="-128"/>
              <a:ea typeface="AR丸ゴシック体E" panose="020F0909000000000000" pitchFamily="49" charset="-128"/>
            </a:endParaRPr>
          </a:p>
          <a:p>
            <a:endParaRPr kumimoji="1" lang="en-US" altLang="ja-JP" sz="2000" dirty="0">
              <a:highlight>
                <a:srgbClr val="FFFF00"/>
              </a:highlight>
              <a:latin typeface="AR丸ゴシック体E" panose="020F0909000000000000" pitchFamily="49" charset="-128"/>
              <a:ea typeface="AR丸ゴシック体E" panose="020F0909000000000000" pitchFamily="49" charset="-128"/>
            </a:endParaRPr>
          </a:p>
          <a:p>
            <a:r>
              <a:rPr kumimoji="1" lang="ja-JP" altLang="en-US" sz="3600" dirty="0">
                <a:highlight>
                  <a:srgbClr val="FFFF00"/>
                </a:highlight>
                <a:latin typeface="AR丸ゴシック体E" panose="020F0909000000000000" pitchFamily="49" charset="-128"/>
                <a:ea typeface="AR丸ゴシック体E" panose="020F0909000000000000" pitchFamily="49" charset="-128"/>
              </a:rPr>
              <a:t>学習指導要領の改訂を受けて、教育委員会は、</a:t>
            </a:r>
            <a:endParaRPr kumimoji="1" lang="en-US" altLang="ja-JP" sz="3600" dirty="0">
              <a:highlight>
                <a:srgbClr val="FFFF00"/>
              </a:highlight>
              <a:latin typeface="AR丸ゴシック体E" panose="020F0909000000000000" pitchFamily="49" charset="-128"/>
              <a:ea typeface="AR丸ゴシック体E" panose="020F0909000000000000" pitchFamily="49" charset="-128"/>
            </a:endParaRPr>
          </a:p>
          <a:p>
            <a:endParaRPr kumimoji="1" lang="en-US" altLang="ja-JP" sz="2000" dirty="0">
              <a:highlight>
                <a:srgbClr val="FFFF00"/>
              </a:highlight>
              <a:latin typeface="AR丸ゴシック体E" panose="020F0909000000000000" pitchFamily="49" charset="-128"/>
              <a:ea typeface="AR丸ゴシック体E" panose="020F0909000000000000" pitchFamily="49" charset="-128"/>
            </a:endParaRPr>
          </a:p>
          <a:p>
            <a:r>
              <a:rPr kumimoji="1" lang="ja-JP" altLang="en-US" sz="3600" dirty="0">
                <a:highlight>
                  <a:srgbClr val="FFFF00"/>
                </a:highlight>
                <a:latin typeface="AR丸ゴシック体E" panose="020F0909000000000000" pitchFamily="49" charset="-128"/>
                <a:ea typeface="AR丸ゴシック体E" panose="020F0909000000000000" pitchFamily="49" charset="-128"/>
              </a:rPr>
              <a:t>そして学校長は、何をどのようを受け止めて、</a:t>
            </a:r>
            <a:endParaRPr kumimoji="1" lang="en-US" altLang="ja-JP" sz="3600" dirty="0">
              <a:highlight>
                <a:srgbClr val="FFFF00"/>
              </a:highlight>
              <a:latin typeface="AR丸ゴシック体E" panose="020F0909000000000000" pitchFamily="49" charset="-128"/>
              <a:ea typeface="AR丸ゴシック体E" panose="020F0909000000000000" pitchFamily="49" charset="-128"/>
            </a:endParaRPr>
          </a:p>
          <a:p>
            <a:endParaRPr kumimoji="1" lang="en-US" altLang="ja-JP" sz="2000" dirty="0">
              <a:highlight>
                <a:srgbClr val="FFFF00"/>
              </a:highlight>
              <a:latin typeface="AR丸ゴシック体E" panose="020F0909000000000000" pitchFamily="49" charset="-128"/>
              <a:ea typeface="AR丸ゴシック体E" panose="020F0909000000000000" pitchFamily="49" charset="-128"/>
            </a:endParaRPr>
          </a:p>
          <a:p>
            <a:r>
              <a:rPr kumimoji="1" lang="ja-JP" altLang="en-US" sz="3600" dirty="0">
                <a:highlight>
                  <a:srgbClr val="FFFF00"/>
                </a:highlight>
                <a:latin typeface="AR丸ゴシック体E" panose="020F0909000000000000" pitchFamily="49" charset="-128"/>
                <a:ea typeface="AR丸ゴシック体E" panose="020F0909000000000000" pitchFamily="49" charset="-128"/>
              </a:rPr>
              <a:t>教育の改革を進めていけばよいのでしょうか。</a:t>
            </a:r>
            <a:endParaRPr kumimoji="1" lang="en-US" altLang="ja-JP" sz="3600" dirty="0">
              <a:highlight>
                <a:srgbClr val="FFFF00"/>
              </a:highlight>
              <a:latin typeface="AR丸ゴシック体E" panose="020F0909000000000000" pitchFamily="49" charset="-128"/>
              <a:ea typeface="AR丸ゴシック体E" panose="020F0909000000000000" pitchFamily="49" charset="-128"/>
            </a:endParaRPr>
          </a:p>
        </p:txBody>
      </p:sp>
      <p:sp>
        <p:nvSpPr>
          <p:cNvPr id="3" name="テキスト ボックス 2">
            <a:extLst>
              <a:ext uri="{FF2B5EF4-FFF2-40B4-BE49-F238E27FC236}">
                <a16:creationId xmlns:a16="http://schemas.microsoft.com/office/drawing/2014/main" id="{712DA4CE-D41D-4405-B3DD-EA6772A92329}"/>
              </a:ext>
            </a:extLst>
          </p:cNvPr>
          <p:cNvSpPr txBox="1"/>
          <p:nvPr/>
        </p:nvSpPr>
        <p:spPr>
          <a:xfrm>
            <a:off x="1398464" y="4149566"/>
            <a:ext cx="10793536" cy="2708434"/>
          </a:xfrm>
          <a:prstGeom prst="rect">
            <a:avLst/>
          </a:prstGeom>
          <a:noFill/>
        </p:spPr>
        <p:txBody>
          <a:bodyPr wrap="square" rtlCol="0">
            <a:spAutoFit/>
          </a:bodyPr>
          <a:lstStyle/>
          <a:p>
            <a:r>
              <a:rPr kumimoji="1" lang="ja-JP" altLang="en-US" sz="1600" b="1" dirty="0"/>
              <a:t>このようなプレゼンを使って講演させていただいた、最近の研修会等</a:t>
            </a:r>
            <a:endParaRPr kumimoji="1" lang="en-US" altLang="ja-JP" sz="1600" b="1" dirty="0"/>
          </a:p>
          <a:p>
            <a:endParaRPr kumimoji="1" lang="en-US" altLang="ja-JP" sz="1600" b="1" dirty="0"/>
          </a:p>
          <a:p>
            <a:r>
              <a:rPr kumimoji="1" lang="ja-JP" altLang="en-US" sz="1600" b="1" dirty="0"/>
              <a:t>２０２０年１１月２７日　　愛知県教育委員会主催</a:t>
            </a:r>
            <a:r>
              <a:rPr kumimoji="1" lang="ja-JP" altLang="en-US" sz="800" b="1" dirty="0"/>
              <a:t>　</a:t>
            </a:r>
            <a:r>
              <a:rPr kumimoji="1" lang="ja-JP" altLang="en-US" sz="1600" b="1" dirty="0"/>
              <a:t>ＥＳＤ推進指導者研修会</a:t>
            </a:r>
            <a:endParaRPr kumimoji="1" lang="en-US" altLang="ja-JP" sz="1600" b="1" dirty="0"/>
          </a:p>
          <a:p>
            <a:r>
              <a:rPr kumimoji="1" lang="ja-JP" altLang="en-US" sz="1600" b="1" dirty="0"/>
              <a:t>２０２０年１２月　６日　　文部科学省主催ユネスコスクール全国大会</a:t>
            </a:r>
            <a:endParaRPr kumimoji="1" lang="en-US" altLang="ja-JP" sz="1600" b="1" dirty="0"/>
          </a:p>
          <a:p>
            <a:r>
              <a:rPr kumimoji="1" lang="ja-JP" altLang="en-US" sz="1600" b="1" dirty="0"/>
              <a:t>２０２０年１２月１０日　　奈良教育大学ＥＳＤ研修会</a:t>
            </a:r>
            <a:endParaRPr kumimoji="1" lang="en-US" altLang="ja-JP" sz="1600" b="1" dirty="0"/>
          </a:p>
          <a:p>
            <a:r>
              <a:rPr kumimoji="1" lang="ja-JP" altLang="en-US" sz="1600" b="1" dirty="0"/>
              <a:t>２０２０年１２月１７日　　ひたちなか市教育委員会主催研修会</a:t>
            </a:r>
            <a:endParaRPr kumimoji="1" lang="en-US" altLang="ja-JP" sz="1600" b="1" dirty="0"/>
          </a:p>
          <a:p>
            <a:endParaRPr kumimoji="1" lang="en-US" altLang="ja-JP" sz="1600" b="1" dirty="0"/>
          </a:p>
          <a:p>
            <a:r>
              <a:rPr kumimoji="1" lang="ja-JP" altLang="en-US" sz="2000" b="1" dirty="0"/>
              <a:t>　　　　　　　　　　　　　　　　　ＥＳＤＧｓを推進する手島利夫の研究室　手島利夫</a:t>
            </a:r>
            <a:endParaRPr kumimoji="1" lang="en-US" altLang="ja-JP" sz="2000" b="1" dirty="0"/>
          </a:p>
          <a:p>
            <a:pPr eaLnBrk="0" fontAlgn="base" hangingPunct="0"/>
            <a:r>
              <a:rPr kumimoji="1" lang="ja-JP" altLang="en-US" sz="2000" b="1" dirty="0"/>
              <a:t>　　　　　　　　　　　　　　　　　</a:t>
            </a:r>
            <a:r>
              <a:rPr lang="en-US" altLang="ja-JP" sz="1800" b="1" kern="1200" dirty="0">
                <a:solidFill>
                  <a:srgbClr val="000000"/>
                </a:solidFill>
                <a:effectLst/>
                <a:latin typeface="ＭＳ 明朝" panose="02020609040205080304" pitchFamily="17" charset="-128"/>
                <a:ea typeface="ＭＳ Ｐゴシック" panose="020B0600070205080204" pitchFamily="50" charset="-128"/>
                <a:cs typeface="Times New Roman" panose="02020603050405020304" pitchFamily="18" charset="0"/>
                <a:hlinkClick r:id="rId3"/>
              </a:rPr>
              <a:t>https://www.esd-tejima.com/</a:t>
            </a:r>
            <a:r>
              <a:rPr lang="ja-JP" altLang="en-US" sz="1800" b="1" kern="1200" dirty="0">
                <a:solidFill>
                  <a:srgbClr val="000000"/>
                </a:solidFill>
                <a:effectLst/>
                <a:latin typeface="ＭＳ 明朝" panose="02020609040205080304" pitchFamily="17" charset="-128"/>
                <a:ea typeface="ＭＳ Ｐゴシック" panose="020B0600070205080204" pitchFamily="50" charset="-128"/>
                <a:cs typeface="Times New Roman" panose="02020603050405020304" pitchFamily="18" charset="0"/>
              </a:rPr>
              <a:t>　</a:t>
            </a:r>
            <a:r>
              <a:rPr lang="ja-JP" altLang="en-US" b="1" dirty="0">
                <a:solidFill>
                  <a:srgbClr val="000000"/>
                </a:solidFill>
                <a:latin typeface="ＭＳ 明朝" panose="02020609040205080304" pitchFamily="17" charset="-128"/>
                <a:ea typeface="ＭＳ Ｐゴシック" panose="020B0600070205080204" pitchFamily="50" charset="-128"/>
                <a:cs typeface="Times New Roman" panose="02020603050405020304" pitchFamily="18" charset="0"/>
              </a:rPr>
              <a:t>「新着情報」内にて公開中</a:t>
            </a:r>
            <a:endParaRPr lang="en-US" altLang="ja-JP" sz="1800" b="1" kern="1200" dirty="0">
              <a:solidFill>
                <a:srgbClr val="000000"/>
              </a:solidFill>
              <a:effectLst/>
              <a:latin typeface="ＭＳ 明朝" panose="02020609040205080304" pitchFamily="17" charset="-128"/>
              <a:ea typeface="ＭＳ Ｐゴシック" panose="020B0600070205080204" pitchFamily="50" charset="-128"/>
              <a:cs typeface="Times New Roman" panose="02020603050405020304" pitchFamily="18" charset="0"/>
            </a:endParaRPr>
          </a:p>
          <a:p>
            <a:pPr eaLnBrk="0" fontAlgn="base" hangingPunct="0"/>
            <a:r>
              <a:rPr lang="ja-JP" altLang="en-US" dirty="0">
                <a:solidFill>
                  <a:srgbClr val="000000"/>
                </a:solidFill>
                <a:latin typeface="ＭＳ 明朝" panose="02020609040205080304" pitchFamily="17" charset="-128"/>
                <a:ea typeface="ＭＳ Ｐゴシック" panose="020B0600070205080204" pitchFamily="50" charset="-128"/>
                <a:cs typeface="Times New Roman" panose="02020603050405020304" pitchFamily="18" charset="0"/>
              </a:rPr>
              <a:t>　　　　　　　　　　　　　　　　　　　　　　　　　　　　</a:t>
            </a:r>
            <a:r>
              <a:rPr lang="ja-JP" altLang="en-US" sz="1800" b="1" kern="1200" dirty="0">
                <a:solidFill>
                  <a:srgbClr val="000000"/>
                </a:solidFill>
                <a:effectLst/>
                <a:latin typeface="ＭＳ 明朝" panose="02020609040205080304" pitchFamily="17" charset="-128"/>
                <a:ea typeface="ＭＳ Ｐゴシック" panose="020B0600070205080204" pitchFamily="50" charset="-128"/>
                <a:cs typeface="Times New Roman" panose="02020603050405020304" pitchFamily="18" charset="0"/>
              </a:rPr>
              <a:t>メール　</a:t>
            </a:r>
            <a:r>
              <a:rPr lang="en-US" altLang="ja-JP" b="1" dirty="0">
                <a:solidFill>
                  <a:srgbClr val="000000"/>
                </a:solidFill>
                <a:latin typeface="ＭＳ Ｐゴシック" panose="020B0600070205080204" pitchFamily="50" charset="-128"/>
                <a:ea typeface="ＭＳ 明朝" panose="02020609040205080304" pitchFamily="17" charset="-128"/>
                <a:cs typeface="Times New Roman" panose="02020603050405020304" pitchFamily="18" charset="0"/>
              </a:rPr>
              <a:t>contact@esdtejima.com</a:t>
            </a:r>
            <a:r>
              <a:rPr lang="ja-JP" altLang="ja-JP" sz="1800"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a:t>
            </a:r>
            <a:endParaRPr kumimoji="1" lang="ja-JP" altLang="en-US" sz="2000" b="1" dirty="0"/>
          </a:p>
        </p:txBody>
      </p:sp>
    </p:spTree>
    <p:extLst>
      <p:ext uri="{BB962C8B-B14F-4D97-AF65-F5344CB8AC3E}">
        <p14:creationId xmlns:p14="http://schemas.microsoft.com/office/powerpoint/2010/main" val="492132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6628182" y="3575815"/>
            <a:ext cx="4081728" cy="2870130"/>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 name="角丸四角形 14"/>
          <p:cNvSpPr/>
          <p:nvPr/>
        </p:nvSpPr>
        <p:spPr>
          <a:xfrm>
            <a:off x="1775520" y="3483502"/>
            <a:ext cx="3867894" cy="2870130"/>
          </a:xfrm>
          <a:prstGeom prst="roundRect">
            <a:avLst/>
          </a:prstGeom>
          <a:solidFill>
            <a:srgbClr val="F6FE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 name="テキスト ボックス 1"/>
          <p:cNvSpPr txBox="1"/>
          <p:nvPr/>
        </p:nvSpPr>
        <p:spPr>
          <a:xfrm>
            <a:off x="2152413" y="202683"/>
            <a:ext cx="3557470" cy="944746"/>
          </a:xfrm>
          <a:prstGeom prst="rect">
            <a:avLst/>
          </a:prstGeom>
          <a:solidFill>
            <a:schemeClr val="accent4">
              <a:lumMod val="20000"/>
              <a:lumOff val="80000"/>
            </a:schemeClr>
          </a:solidFill>
        </p:spPr>
        <p:txBody>
          <a:bodyPr wrap="square" rtlCol="0">
            <a:spAutoFit/>
          </a:bodyPr>
          <a:lstStyle/>
          <a:p>
            <a:r>
              <a:rPr kumimoji="1" lang="ja-JP" altLang="en-US" sz="2954" dirty="0"/>
              <a:t>　</a:t>
            </a:r>
            <a:r>
              <a:rPr kumimoji="1" lang="ja-JP" altLang="en-US" sz="2954" dirty="0">
                <a:latin typeface="AR P丸ゴシック体E" panose="020F0900000000000000" pitchFamily="50" charset="-128"/>
                <a:ea typeface="AR P丸ゴシック体E" panose="020F0900000000000000" pitchFamily="50" charset="-128"/>
              </a:rPr>
              <a:t>少しずつ</a:t>
            </a:r>
            <a:r>
              <a:rPr lang="ja-JP" altLang="en-US" sz="2954" dirty="0">
                <a:latin typeface="AR P丸ゴシック体E" panose="020F0900000000000000" pitchFamily="50" charset="-128"/>
                <a:ea typeface="AR P丸ゴシック体E" panose="020F0900000000000000" pitchFamily="50" charset="-128"/>
              </a:rPr>
              <a:t>成長</a:t>
            </a:r>
            <a:r>
              <a:rPr lang="ja-JP" altLang="en-US" sz="2585" dirty="0">
                <a:latin typeface="AR P丸ゴシック体E" panose="020F0900000000000000" pitchFamily="50" charset="-128"/>
                <a:ea typeface="AR P丸ゴシック体E" panose="020F0900000000000000" pitchFamily="50" charset="-128"/>
              </a:rPr>
              <a:t>する</a:t>
            </a:r>
            <a:endParaRPr lang="en-US" altLang="ja-JP" sz="2585" dirty="0">
              <a:latin typeface="AR P丸ゴシック体E" panose="020F0900000000000000" pitchFamily="50" charset="-128"/>
              <a:ea typeface="AR P丸ゴシック体E" panose="020F0900000000000000" pitchFamily="50" charset="-128"/>
            </a:endParaRPr>
          </a:p>
          <a:p>
            <a:r>
              <a:rPr kumimoji="1" lang="ja-JP" altLang="en-US" sz="2585" dirty="0">
                <a:latin typeface="AR P丸ゴシック体E" panose="020F0900000000000000" pitchFamily="50" charset="-128"/>
                <a:ea typeface="AR P丸ゴシック体E" panose="020F0900000000000000" pitchFamily="50" charset="-128"/>
              </a:rPr>
              <a:t>　　穏やかな社会</a:t>
            </a:r>
          </a:p>
        </p:txBody>
      </p:sp>
      <p:sp>
        <p:nvSpPr>
          <p:cNvPr id="3" name="テキスト ボックス 2"/>
          <p:cNvSpPr txBox="1"/>
          <p:nvPr/>
        </p:nvSpPr>
        <p:spPr>
          <a:xfrm>
            <a:off x="6837851" y="3619630"/>
            <a:ext cx="3494867" cy="660502"/>
          </a:xfrm>
          <a:prstGeom prst="rect">
            <a:avLst/>
          </a:prstGeom>
          <a:noFill/>
        </p:spPr>
        <p:txBody>
          <a:bodyPr wrap="none" rtlCol="0">
            <a:spAutoFit/>
          </a:bodyPr>
          <a:lstStyle/>
          <a:p>
            <a:r>
              <a:rPr kumimoji="1" lang="ja-JP" altLang="en-US" sz="3692" b="1" dirty="0"/>
              <a:t>２１世紀型教育</a:t>
            </a:r>
          </a:p>
        </p:txBody>
      </p:sp>
      <p:sp>
        <p:nvSpPr>
          <p:cNvPr id="4" name="テキスト ボックス 3"/>
          <p:cNvSpPr txBox="1"/>
          <p:nvPr/>
        </p:nvSpPr>
        <p:spPr>
          <a:xfrm>
            <a:off x="2083833" y="3610513"/>
            <a:ext cx="3494867" cy="660502"/>
          </a:xfrm>
          <a:prstGeom prst="rect">
            <a:avLst/>
          </a:prstGeom>
          <a:noFill/>
        </p:spPr>
        <p:txBody>
          <a:bodyPr wrap="none" rtlCol="0">
            <a:spAutoFit/>
          </a:bodyPr>
          <a:lstStyle/>
          <a:p>
            <a:r>
              <a:rPr kumimoji="1" lang="ja-JP" altLang="en-US" sz="3692" b="1" dirty="0"/>
              <a:t>２０世紀型教育</a:t>
            </a:r>
          </a:p>
        </p:txBody>
      </p:sp>
      <p:sp>
        <p:nvSpPr>
          <p:cNvPr id="5" name="正方形/長方形 4"/>
          <p:cNvSpPr/>
          <p:nvPr/>
        </p:nvSpPr>
        <p:spPr>
          <a:xfrm>
            <a:off x="6636228" y="190716"/>
            <a:ext cx="3214350" cy="944746"/>
          </a:xfrm>
          <a:prstGeom prst="rect">
            <a:avLst/>
          </a:prstGeom>
          <a:solidFill>
            <a:srgbClr val="FF6600"/>
          </a:solidFill>
        </p:spPr>
        <p:txBody>
          <a:bodyPr wrap="square">
            <a:spAutoFit/>
          </a:bodyPr>
          <a:lstStyle/>
          <a:p>
            <a:pPr algn="ctr"/>
            <a:r>
              <a:rPr lang="ja-JP" altLang="en-US" sz="2954" b="1" dirty="0">
                <a:latin typeface="AR P丸ゴシック体E" panose="020F0900000000000000" pitchFamily="50" charset="-128"/>
                <a:ea typeface="AR P丸ゴシック体E" panose="020F0900000000000000" pitchFamily="50" charset="-128"/>
              </a:rPr>
              <a:t>激変の時代</a:t>
            </a:r>
            <a:endParaRPr lang="en-US" altLang="ja-JP" sz="2954" b="1" dirty="0">
              <a:latin typeface="AR P丸ゴシック体E" panose="020F0900000000000000" pitchFamily="50" charset="-128"/>
              <a:ea typeface="AR P丸ゴシック体E" panose="020F0900000000000000" pitchFamily="50" charset="-128"/>
            </a:endParaRPr>
          </a:p>
          <a:p>
            <a:pPr algn="ctr"/>
            <a:r>
              <a:rPr lang="ja-JP" altLang="en-US" sz="2585" dirty="0">
                <a:latin typeface="AR P丸ゴシック体E" panose="020F0900000000000000" pitchFamily="50" charset="-128"/>
                <a:ea typeface="AR P丸ゴシック体E" panose="020F0900000000000000" pitchFamily="50" charset="-128"/>
              </a:rPr>
              <a:t>グローバル化の時代</a:t>
            </a:r>
          </a:p>
        </p:txBody>
      </p:sp>
      <p:sp>
        <p:nvSpPr>
          <p:cNvPr id="6" name="正方形/長方形 5"/>
          <p:cNvSpPr/>
          <p:nvPr/>
        </p:nvSpPr>
        <p:spPr>
          <a:xfrm>
            <a:off x="2152413" y="2498488"/>
            <a:ext cx="3491001" cy="636777"/>
          </a:xfrm>
          <a:prstGeom prst="rect">
            <a:avLst/>
          </a:prstGeom>
          <a:solidFill>
            <a:schemeClr val="accent4">
              <a:lumMod val="20000"/>
              <a:lumOff val="80000"/>
            </a:schemeClr>
          </a:solidFill>
        </p:spPr>
        <p:txBody>
          <a:bodyPr wrap="square">
            <a:spAutoFit/>
          </a:bodyPr>
          <a:lstStyle/>
          <a:p>
            <a:pPr algn="ctr"/>
            <a:r>
              <a:rPr lang="ja-JP" altLang="en-US" sz="2800" b="1" dirty="0">
                <a:latin typeface="AR P丸ゴシック体E" panose="020F0900000000000000" pitchFamily="50" charset="-128"/>
                <a:ea typeface="AR P丸ゴシック体E" panose="020F0900000000000000" pitchFamily="50" charset="-128"/>
              </a:rPr>
              <a:t>正解のあった時代</a:t>
            </a:r>
            <a:endParaRPr lang="en-US" altLang="ja-JP" sz="2800" b="1" dirty="0">
              <a:latin typeface="AR P丸ゴシック体E" panose="020F0900000000000000" pitchFamily="50" charset="-128"/>
              <a:ea typeface="AR P丸ゴシック体E" panose="020F0900000000000000" pitchFamily="50" charset="-128"/>
            </a:endParaRPr>
          </a:p>
          <a:p>
            <a:pPr algn="ctr"/>
            <a:endParaRPr lang="en-US" altLang="ja-JP" sz="738" b="1" dirty="0">
              <a:latin typeface="AR P丸ゴシック体E" panose="020F0900000000000000" pitchFamily="50" charset="-128"/>
              <a:ea typeface="AR P丸ゴシック体E" panose="020F0900000000000000" pitchFamily="50" charset="-128"/>
            </a:endParaRPr>
          </a:p>
        </p:txBody>
      </p:sp>
      <p:sp>
        <p:nvSpPr>
          <p:cNvPr id="7" name="正方形/長方形 6"/>
          <p:cNvSpPr/>
          <p:nvPr/>
        </p:nvSpPr>
        <p:spPr>
          <a:xfrm>
            <a:off x="6656682" y="2375747"/>
            <a:ext cx="3382907" cy="954107"/>
          </a:xfrm>
          <a:prstGeom prst="rect">
            <a:avLst/>
          </a:prstGeom>
          <a:solidFill>
            <a:srgbClr val="FF6600"/>
          </a:solidFill>
        </p:spPr>
        <p:txBody>
          <a:bodyPr wrap="square">
            <a:spAutoFit/>
          </a:bodyPr>
          <a:lstStyle/>
          <a:p>
            <a:pPr algn="ctr"/>
            <a:r>
              <a:rPr lang="ja-JP" altLang="en-US" sz="2800" b="1" dirty="0">
                <a:latin typeface="AR P丸ゴシック体E" panose="020F0900000000000000" pitchFamily="50" charset="-128"/>
                <a:ea typeface="AR P丸ゴシック体E" panose="020F0900000000000000" pitchFamily="50" charset="-128"/>
              </a:rPr>
              <a:t>みんなが納得できる解をさがす時代</a:t>
            </a:r>
            <a:endParaRPr lang="en-US" altLang="ja-JP" sz="2800" b="1" dirty="0">
              <a:latin typeface="AR P丸ゴシック体E" panose="020F0900000000000000" pitchFamily="50" charset="-128"/>
              <a:ea typeface="AR P丸ゴシック体E" panose="020F0900000000000000" pitchFamily="50" charset="-128"/>
            </a:endParaRP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3980" y="4584647"/>
            <a:ext cx="2009585" cy="2009585"/>
          </a:xfrm>
          <a:prstGeom prst="rect">
            <a:avLst/>
          </a:prstGeom>
        </p:spPr>
      </p:pic>
      <p:sp>
        <p:nvSpPr>
          <p:cNvPr id="8" name="正方形/長方形 7"/>
          <p:cNvSpPr/>
          <p:nvPr/>
        </p:nvSpPr>
        <p:spPr>
          <a:xfrm>
            <a:off x="2573147" y="4439821"/>
            <a:ext cx="2034862" cy="489942"/>
          </a:xfrm>
          <a:prstGeom prst="rect">
            <a:avLst/>
          </a:prstGeom>
        </p:spPr>
        <p:txBody>
          <a:bodyPr wrap="square">
            <a:spAutoFit/>
          </a:bodyPr>
          <a:lstStyle/>
          <a:p>
            <a:pPr algn="ctr"/>
            <a:r>
              <a:rPr lang="en-US" altLang="ja-JP" sz="1846" b="1" dirty="0">
                <a:latin typeface="AR P丸ゴシック体E" panose="020F0900000000000000" pitchFamily="50" charset="-128"/>
                <a:ea typeface="AR P丸ゴシック体E" panose="020F0900000000000000" pitchFamily="50" charset="-128"/>
              </a:rPr>
              <a:t>This is a pen.</a:t>
            </a:r>
          </a:p>
          <a:p>
            <a:pPr algn="ctr"/>
            <a:endParaRPr lang="en-US" altLang="ja-JP" sz="738" b="1" dirty="0">
              <a:latin typeface="AR P丸ゴシック体E" panose="020F0900000000000000" pitchFamily="50" charset="-128"/>
              <a:ea typeface="AR P丸ゴシック体E" panose="020F0900000000000000" pitchFamily="50" charset="-128"/>
            </a:endParaRPr>
          </a:p>
        </p:txBody>
      </p:sp>
      <p:sp>
        <p:nvSpPr>
          <p:cNvPr id="12" name="右矢印 11"/>
          <p:cNvSpPr/>
          <p:nvPr/>
        </p:nvSpPr>
        <p:spPr>
          <a:xfrm>
            <a:off x="5761727" y="2498488"/>
            <a:ext cx="776640" cy="659145"/>
          </a:xfrm>
          <a:prstGeom prst="rightArrow">
            <a:avLst>
              <a:gd name="adj1" fmla="val 66503"/>
              <a:gd name="adj2" fmla="val 481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b="1"/>
          </a:p>
        </p:txBody>
      </p:sp>
      <p:sp>
        <p:nvSpPr>
          <p:cNvPr id="14" name="テキスト ボックス 13"/>
          <p:cNvSpPr txBox="1"/>
          <p:nvPr/>
        </p:nvSpPr>
        <p:spPr>
          <a:xfrm>
            <a:off x="2156010" y="5299836"/>
            <a:ext cx="3589444" cy="802720"/>
          </a:xfrm>
          <a:prstGeom prst="rect">
            <a:avLst/>
          </a:prstGeom>
          <a:noFill/>
        </p:spPr>
        <p:txBody>
          <a:bodyPr wrap="none" rtlCol="0">
            <a:spAutoFit/>
          </a:bodyPr>
          <a:lstStyle/>
          <a:p>
            <a:r>
              <a:rPr kumimoji="1" lang="ja-JP" altLang="en-US" sz="2954" b="1" dirty="0"/>
              <a:t>記憶力・情報処理力</a:t>
            </a:r>
            <a:endParaRPr kumimoji="1" lang="en-US" altLang="ja-JP" sz="2954" b="1" dirty="0"/>
          </a:p>
          <a:p>
            <a:r>
              <a:rPr kumimoji="1" lang="ja-JP" altLang="en-US" sz="1662" b="1" dirty="0"/>
              <a:t>が問われていた</a:t>
            </a:r>
          </a:p>
        </p:txBody>
      </p:sp>
      <p:sp>
        <p:nvSpPr>
          <p:cNvPr id="17" name="右矢印 16"/>
          <p:cNvSpPr/>
          <p:nvPr/>
        </p:nvSpPr>
        <p:spPr>
          <a:xfrm>
            <a:off x="5786571" y="428466"/>
            <a:ext cx="751797" cy="576509"/>
          </a:xfrm>
          <a:prstGeom prst="rightArrow">
            <a:avLst>
              <a:gd name="adj1" fmla="val 66503"/>
              <a:gd name="adj2" fmla="val 481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8" name="右矢印 17"/>
          <p:cNvSpPr/>
          <p:nvPr/>
        </p:nvSpPr>
        <p:spPr>
          <a:xfrm>
            <a:off x="5744970" y="4351736"/>
            <a:ext cx="776640" cy="659145"/>
          </a:xfrm>
          <a:prstGeom prst="rightArrow">
            <a:avLst>
              <a:gd name="adj1" fmla="val 66503"/>
              <a:gd name="adj2" fmla="val 481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1" name="テキスト ボックス 10">
            <a:extLst>
              <a:ext uri="{FF2B5EF4-FFF2-40B4-BE49-F238E27FC236}">
                <a16:creationId xmlns:a16="http://schemas.microsoft.com/office/drawing/2014/main" id="{C744719A-16BE-4351-9ACF-54B83ABCF7A3}"/>
              </a:ext>
            </a:extLst>
          </p:cNvPr>
          <p:cNvSpPr txBox="1"/>
          <p:nvPr/>
        </p:nvSpPr>
        <p:spPr>
          <a:xfrm>
            <a:off x="7357588" y="5266273"/>
            <a:ext cx="2492990" cy="646331"/>
          </a:xfrm>
          <a:prstGeom prst="rect">
            <a:avLst/>
          </a:prstGeom>
          <a:noFill/>
        </p:spPr>
        <p:txBody>
          <a:bodyPr wrap="none" rtlCol="0">
            <a:spAutoFit/>
          </a:bodyPr>
          <a:lstStyle/>
          <a:p>
            <a:r>
              <a:rPr kumimoji="1" lang="ja-JP" altLang="en-US" sz="3600" b="1" dirty="0"/>
              <a:t>情報編集力</a:t>
            </a:r>
          </a:p>
        </p:txBody>
      </p:sp>
      <p:sp>
        <p:nvSpPr>
          <p:cNvPr id="13" name="Rectangle 2">
            <a:extLst>
              <a:ext uri="{FF2B5EF4-FFF2-40B4-BE49-F238E27FC236}">
                <a16:creationId xmlns:a16="http://schemas.microsoft.com/office/drawing/2014/main" id="{05B9C17D-8BDC-4FE9-A6A2-81F836BDE0E3}"/>
              </a:ext>
            </a:extLst>
          </p:cNvPr>
          <p:cNvSpPr>
            <a:spLocks noChangeArrowheads="1"/>
          </p:cNvSpPr>
          <p:nvPr/>
        </p:nvSpPr>
        <p:spPr bwMode="auto">
          <a:xfrm>
            <a:off x="6837851" y="4521527"/>
            <a:ext cx="3412067" cy="297525"/>
          </a:xfrm>
          <a:prstGeom prst="rect">
            <a:avLst/>
          </a:prstGeom>
          <a:solidFill>
            <a:schemeClr val="accent2"/>
          </a:solidFill>
          <a:ln>
            <a:noFill/>
          </a:ln>
          <a:effectLst/>
        </p:spPr>
        <p:txBody>
          <a:bodyPr vert="horz" wrap="square" lIns="0" tIns="-12696" rIns="0" bIns="-12696" numCol="1" anchor="ctr" anchorCtr="0" compatLnSpc="1">
            <a:prstTxWarp prst="textNoShape">
              <a:avLst/>
            </a:prstTxWarp>
            <a:spAutoFit/>
          </a:bodyPr>
          <a:lstStyle/>
          <a:p>
            <a:pPr defTabSz="914400" eaLnBrk="0" fontAlgn="base" hangingPunct="0">
              <a:spcBef>
                <a:spcPct val="0"/>
              </a:spcBef>
              <a:spcAft>
                <a:spcPct val="0"/>
              </a:spcAft>
            </a:pPr>
            <a:r>
              <a:rPr lang="ja-JP" altLang="ja-JP" sz="2100" b="1" dirty="0">
                <a:solidFill>
                  <a:srgbClr val="202124"/>
                </a:solidFill>
                <a:latin typeface="Arial Unicode MS"/>
                <a:ea typeface="inherit"/>
              </a:rPr>
              <a:t>Pen, pineapple, apple, pen</a:t>
            </a:r>
            <a:r>
              <a:rPr lang="ja-JP" altLang="ja-JP" sz="600" b="1" dirty="0"/>
              <a:t> </a:t>
            </a:r>
            <a:endParaRPr lang="ja-JP" altLang="ja-JP" b="1" dirty="0">
              <a:latin typeface="Arial" panose="020B0604020202020204" pitchFamily="34" charset="0"/>
            </a:endParaRPr>
          </a:p>
        </p:txBody>
      </p:sp>
      <p:sp>
        <p:nvSpPr>
          <p:cNvPr id="20" name="テキスト ボックス 19">
            <a:extLst>
              <a:ext uri="{FF2B5EF4-FFF2-40B4-BE49-F238E27FC236}">
                <a16:creationId xmlns:a16="http://schemas.microsoft.com/office/drawing/2014/main" id="{18CF543A-29D4-4894-8478-6C656BC2036C}"/>
              </a:ext>
            </a:extLst>
          </p:cNvPr>
          <p:cNvSpPr txBox="1"/>
          <p:nvPr/>
        </p:nvSpPr>
        <p:spPr>
          <a:xfrm>
            <a:off x="2152413" y="1538961"/>
            <a:ext cx="3557470" cy="492443"/>
          </a:xfrm>
          <a:prstGeom prst="rect">
            <a:avLst/>
          </a:prstGeom>
          <a:solidFill>
            <a:schemeClr val="accent4">
              <a:lumMod val="20000"/>
              <a:lumOff val="80000"/>
            </a:schemeClr>
          </a:solidFill>
        </p:spPr>
        <p:txBody>
          <a:bodyPr wrap="square" rtlCol="0">
            <a:spAutoFit/>
          </a:bodyPr>
          <a:lstStyle/>
          <a:p>
            <a:r>
              <a:rPr kumimoji="1" lang="ja-JP" altLang="en-US" sz="2600" b="1" dirty="0"/>
              <a:t>規格化・画一化の時代</a:t>
            </a:r>
            <a:endParaRPr lang="en-US" altLang="ja-JP" sz="2600" b="1" dirty="0">
              <a:latin typeface="AR P丸ゴシック体E" panose="020F0900000000000000" pitchFamily="50" charset="-128"/>
              <a:ea typeface="AR P丸ゴシック体E" panose="020F0900000000000000" pitchFamily="50" charset="-128"/>
            </a:endParaRPr>
          </a:p>
        </p:txBody>
      </p:sp>
      <p:sp>
        <p:nvSpPr>
          <p:cNvPr id="21" name="正方形/長方形 20">
            <a:extLst>
              <a:ext uri="{FF2B5EF4-FFF2-40B4-BE49-F238E27FC236}">
                <a16:creationId xmlns:a16="http://schemas.microsoft.com/office/drawing/2014/main" id="{F04214C4-7FFB-4691-98C5-0AB5903E34D4}"/>
              </a:ext>
            </a:extLst>
          </p:cNvPr>
          <p:cNvSpPr/>
          <p:nvPr/>
        </p:nvSpPr>
        <p:spPr>
          <a:xfrm>
            <a:off x="6636228" y="1500312"/>
            <a:ext cx="3214350" cy="490134"/>
          </a:xfrm>
          <a:prstGeom prst="rect">
            <a:avLst/>
          </a:prstGeom>
          <a:solidFill>
            <a:srgbClr val="FF6600"/>
          </a:solidFill>
        </p:spPr>
        <p:txBody>
          <a:bodyPr wrap="square">
            <a:spAutoFit/>
          </a:bodyPr>
          <a:lstStyle/>
          <a:p>
            <a:pPr algn="ctr"/>
            <a:r>
              <a:rPr lang="ja-JP" altLang="en-US" sz="2585" dirty="0">
                <a:latin typeface="AR P丸ゴシック体E" panose="020F0900000000000000" pitchFamily="50" charset="-128"/>
                <a:ea typeface="AR P丸ゴシック体E" panose="020F0900000000000000" pitchFamily="50" charset="-128"/>
              </a:rPr>
              <a:t>個別化・多様化</a:t>
            </a:r>
          </a:p>
        </p:txBody>
      </p:sp>
      <p:sp>
        <p:nvSpPr>
          <p:cNvPr id="22" name="右矢印 16">
            <a:extLst>
              <a:ext uri="{FF2B5EF4-FFF2-40B4-BE49-F238E27FC236}">
                <a16:creationId xmlns:a16="http://schemas.microsoft.com/office/drawing/2014/main" id="{A7C2FF27-0254-472B-AC04-CC3745B92FC4}"/>
              </a:ext>
            </a:extLst>
          </p:cNvPr>
          <p:cNvSpPr/>
          <p:nvPr/>
        </p:nvSpPr>
        <p:spPr>
          <a:xfrm>
            <a:off x="5795032" y="1478336"/>
            <a:ext cx="751797" cy="576509"/>
          </a:xfrm>
          <a:prstGeom prst="rightArrow">
            <a:avLst>
              <a:gd name="adj1" fmla="val 66503"/>
              <a:gd name="adj2" fmla="val 481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Tree>
    <p:extLst>
      <p:ext uri="{BB962C8B-B14F-4D97-AF65-F5344CB8AC3E}">
        <p14:creationId xmlns:p14="http://schemas.microsoft.com/office/powerpoint/2010/main" val="410818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0-#ppt_w/2"/>
                                          </p:val>
                                        </p:tav>
                                        <p:tav tm="100000">
                                          <p:val>
                                            <p:strVal val="#ppt_x"/>
                                          </p:val>
                                        </p:tav>
                                      </p:tavLst>
                                    </p:anim>
                                    <p:anim calcmode="lin" valueType="num">
                                      <p:cBhvr additive="base">
                                        <p:cTn id="23" dur="500" fill="hold"/>
                                        <p:tgtEl>
                                          <p:spTgt spid="20"/>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0-#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0-#ppt_w/2"/>
                                          </p:val>
                                        </p:tav>
                                        <p:tav tm="100000">
                                          <p:val>
                                            <p:strVal val="#ppt_x"/>
                                          </p:val>
                                        </p:tav>
                                      </p:tavLst>
                                    </p:anim>
                                    <p:anim calcmode="lin" valueType="num">
                                      <p:cBhvr additive="base">
                                        <p:cTn id="43" dur="500" fill="hold"/>
                                        <p:tgtEl>
                                          <p:spTgt spid="7"/>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0-#ppt_w/2"/>
                                          </p:val>
                                        </p:tav>
                                        <p:tav tm="100000">
                                          <p:val>
                                            <p:strVal val="#ppt_x"/>
                                          </p:val>
                                        </p:tav>
                                      </p:tavLst>
                                    </p:anim>
                                    <p:anim calcmode="lin" valueType="num">
                                      <p:cBhvr additive="base">
                                        <p:cTn id="4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0-#ppt_w/2"/>
                                          </p:val>
                                        </p:tav>
                                        <p:tav tm="100000">
                                          <p:val>
                                            <p:strVal val="#ppt_x"/>
                                          </p:val>
                                        </p:tav>
                                      </p:tavLst>
                                    </p:anim>
                                    <p:anim calcmode="lin" valueType="num">
                                      <p:cBhvr additive="base">
                                        <p:cTn id="5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additive="base">
                                        <p:cTn id="58" dur="500" fill="hold"/>
                                        <p:tgtEl>
                                          <p:spTgt spid="3"/>
                                        </p:tgtEl>
                                        <p:attrNameLst>
                                          <p:attrName>ppt_x</p:attrName>
                                        </p:attrNameLst>
                                      </p:cBhvr>
                                      <p:tavLst>
                                        <p:tav tm="0">
                                          <p:val>
                                            <p:strVal val="0-#ppt_w/2"/>
                                          </p:val>
                                        </p:tav>
                                        <p:tav tm="100000">
                                          <p:val>
                                            <p:strVal val="#ppt_x"/>
                                          </p:val>
                                        </p:tav>
                                      </p:tavLst>
                                    </p:anim>
                                    <p:anim calcmode="lin" valueType="num">
                                      <p:cBhvr additive="base">
                                        <p:cTn id="5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ppt_x"/>
                                          </p:val>
                                        </p:tav>
                                        <p:tav tm="100000">
                                          <p:val>
                                            <p:strVal val="#ppt_x"/>
                                          </p:val>
                                        </p:tav>
                                      </p:tavLst>
                                    </p:anim>
                                    <p:anim calcmode="lin" valueType="num">
                                      <p:cBhvr additive="base">
                                        <p:cTn id="65" dur="500" fill="hold"/>
                                        <p:tgtEl>
                                          <p:spTgt spid="10"/>
                                        </p:tgtEl>
                                        <p:attrNameLst>
                                          <p:attrName>ppt_y</p:attrName>
                                        </p:attrNameLst>
                                      </p:cBhvr>
                                      <p:tavLst>
                                        <p:tav tm="0">
                                          <p:val>
                                            <p:strVal val="1+#ppt_h/2"/>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8"/>
                                        </p:tgtEl>
                                        <p:attrNameLst>
                                          <p:attrName>style.visibility</p:attrName>
                                        </p:attrNameLst>
                                      </p:cBhvr>
                                      <p:to>
                                        <p:strVal val="visible"/>
                                      </p:to>
                                    </p:set>
                                    <p:anim calcmode="lin" valueType="num">
                                      <p:cBhvr additive="base">
                                        <p:cTn id="68" dur="500" fill="hold"/>
                                        <p:tgtEl>
                                          <p:spTgt spid="8"/>
                                        </p:tgtEl>
                                        <p:attrNameLst>
                                          <p:attrName>ppt_x</p:attrName>
                                        </p:attrNameLst>
                                      </p:cBhvr>
                                      <p:tavLst>
                                        <p:tav tm="0">
                                          <p:val>
                                            <p:strVal val="0-#ppt_w/2"/>
                                          </p:val>
                                        </p:tav>
                                        <p:tav tm="100000">
                                          <p:val>
                                            <p:strVal val="#ppt_x"/>
                                          </p:val>
                                        </p:tav>
                                      </p:tavLst>
                                    </p:anim>
                                    <p:anim calcmode="lin" valueType="num">
                                      <p:cBhvr additive="base">
                                        <p:cTn id="6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childTnLst>
                          </p:cTn>
                        </p:par>
                        <p:par>
                          <p:cTn id="75" fill="hold">
                            <p:stCondLst>
                              <p:cond delay="500"/>
                            </p:stCondLst>
                            <p:childTnLst>
                              <p:par>
                                <p:cTn id="76" presetID="16" presetClass="entr" presetSubtype="21" fill="hold" grpId="0" nodeType="after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barn(inVertical)">
                                      <p:cBhvr>
                                        <p:cTn id="78" dur="10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barn(inVertical)">
                                      <p:cBhvr>
                                        <p:cTn id="83" dur="500"/>
                                        <p:tgtEl>
                                          <p:spTgt spid="15"/>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barn(inVertical)">
                                      <p:cBhvr>
                                        <p:cTn id="88" dur="500"/>
                                        <p:tgtEl>
                                          <p:spTgt spid="16"/>
                                        </p:tgtEl>
                                      </p:cBhvr>
                                    </p:animEffect>
                                  </p:childTnLst>
                                </p:cTn>
                              </p:par>
                              <p:par>
                                <p:cTn id="89" presetID="2" presetClass="entr" presetSubtype="8"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fill="hold"/>
                                        <p:tgtEl>
                                          <p:spTgt spid="18"/>
                                        </p:tgtEl>
                                        <p:attrNameLst>
                                          <p:attrName>ppt_x</p:attrName>
                                        </p:attrNameLst>
                                      </p:cBhvr>
                                      <p:tavLst>
                                        <p:tav tm="0">
                                          <p:val>
                                            <p:strVal val="0-#ppt_w/2"/>
                                          </p:val>
                                        </p:tav>
                                        <p:tav tm="100000">
                                          <p:val>
                                            <p:strVal val="#ppt_x"/>
                                          </p:val>
                                        </p:tav>
                                      </p:tavLst>
                                    </p:anim>
                                    <p:anim calcmode="lin" valueType="num">
                                      <p:cBhvr additive="base">
                                        <p:cTn id="9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fade">
                                      <p:cBhvr>
                                        <p:cTn id="97" dur="1000"/>
                                        <p:tgtEl>
                                          <p:spTgt spid="11"/>
                                        </p:tgtEl>
                                      </p:cBhvr>
                                    </p:animEffect>
                                    <p:anim calcmode="lin" valueType="num">
                                      <p:cBhvr>
                                        <p:cTn id="98" dur="1000" fill="hold"/>
                                        <p:tgtEl>
                                          <p:spTgt spid="11"/>
                                        </p:tgtEl>
                                        <p:attrNameLst>
                                          <p:attrName>ppt_x</p:attrName>
                                        </p:attrNameLst>
                                      </p:cBhvr>
                                      <p:tavLst>
                                        <p:tav tm="0">
                                          <p:val>
                                            <p:strVal val="#ppt_x"/>
                                          </p:val>
                                        </p:tav>
                                        <p:tav tm="100000">
                                          <p:val>
                                            <p:strVal val="#ppt_x"/>
                                          </p:val>
                                        </p:tav>
                                      </p:tavLst>
                                    </p:anim>
                                    <p:anim calcmode="lin" valueType="num">
                                      <p:cBhvr>
                                        <p:cTn id="99" dur="1000" fill="hold"/>
                                        <p:tgtEl>
                                          <p:spTgt spid="11"/>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1000"/>
                                        <p:tgtEl>
                                          <p:spTgt spid="13"/>
                                        </p:tgtEl>
                                      </p:cBhvr>
                                    </p:animEffect>
                                    <p:anim calcmode="lin" valueType="num">
                                      <p:cBhvr>
                                        <p:cTn id="103" dur="1000" fill="hold"/>
                                        <p:tgtEl>
                                          <p:spTgt spid="13"/>
                                        </p:tgtEl>
                                        <p:attrNameLst>
                                          <p:attrName>ppt_x</p:attrName>
                                        </p:attrNameLst>
                                      </p:cBhvr>
                                      <p:tavLst>
                                        <p:tav tm="0">
                                          <p:val>
                                            <p:strVal val="#ppt_x"/>
                                          </p:val>
                                        </p:tav>
                                        <p:tav tm="100000">
                                          <p:val>
                                            <p:strVal val="#ppt_x"/>
                                          </p:val>
                                        </p:tav>
                                      </p:tavLst>
                                    </p:anim>
                                    <p:anim calcmode="lin" valueType="num">
                                      <p:cBhvr>
                                        <p:cTn id="10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2" grpId="0" animBg="1"/>
      <p:bldP spid="3" grpId="0"/>
      <p:bldP spid="4" grpId="0"/>
      <p:bldP spid="5" grpId="0" animBg="1"/>
      <p:bldP spid="6" grpId="0" animBg="1"/>
      <p:bldP spid="7" grpId="0" animBg="1"/>
      <p:bldP spid="8" grpId="0"/>
      <p:bldP spid="12" grpId="0" animBg="1"/>
      <p:bldP spid="14" grpId="0"/>
      <p:bldP spid="17" grpId="0" animBg="1"/>
      <p:bldP spid="18" grpId="0" animBg="1"/>
      <p:bldP spid="11" grpId="0"/>
      <p:bldP spid="13"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2815167" y="2286001"/>
            <a:ext cx="2120155" cy="601854"/>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6" name="角丸四角形 4">
            <a:extLst>
              <a:ext uri="{FF2B5EF4-FFF2-40B4-BE49-F238E27FC236}">
                <a16:creationId xmlns:a16="http://schemas.microsoft.com/office/drawing/2014/main" id="{B22AEEFB-D07A-46BE-AFFA-4882F0080910}"/>
              </a:ext>
            </a:extLst>
          </p:cNvPr>
          <p:cNvSpPr/>
          <p:nvPr/>
        </p:nvSpPr>
        <p:spPr>
          <a:xfrm>
            <a:off x="2727537" y="1363981"/>
            <a:ext cx="2120155" cy="601854"/>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5850" name="テキスト ボックス 10"/>
          <p:cNvSpPr txBox="1">
            <a:spLocks noChangeArrowheads="1"/>
          </p:cNvSpPr>
          <p:nvPr/>
        </p:nvSpPr>
        <p:spPr bwMode="auto">
          <a:xfrm>
            <a:off x="1345672" y="351886"/>
            <a:ext cx="9807493" cy="6265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200" b="1" dirty="0">
                <a:latin typeface="AR P丸ゴシック体E" panose="020F0900000000000000" pitchFamily="50" charset="-128"/>
                <a:ea typeface="AR P丸ゴシック体E" panose="020F0900000000000000" pitchFamily="50" charset="-128"/>
              </a:rPr>
              <a:t>そもそも、知識・理解中心の日本の「学力」は、</a:t>
            </a:r>
            <a:endParaRPr lang="en-US" altLang="ja-JP" sz="3200" b="1" dirty="0">
              <a:latin typeface="AR P丸ゴシック体E" panose="020F0900000000000000" pitchFamily="50" charset="-128"/>
              <a:ea typeface="AR P丸ゴシック体E" panose="020F0900000000000000" pitchFamily="50" charset="-128"/>
            </a:endParaRPr>
          </a:p>
          <a:p>
            <a:endParaRPr lang="en-US" altLang="ja-JP" sz="3200" b="1" dirty="0">
              <a:latin typeface="AR P丸ゴシック体E" panose="020F0900000000000000" pitchFamily="50" charset="-128"/>
              <a:ea typeface="AR P丸ゴシック体E" panose="020F0900000000000000" pitchFamily="50" charset="-128"/>
            </a:endParaRPr>
          </a:p>
          <a:p>
            <a:r>
              <a:rPr lang="ja-JP" altLang="en-US" sz="3200" b="1" dirty="0">
                <a:latin typeface="AR P丸ゴシック体E" panose="020F0900000000000000" pitchFamily="50" charset="-128"/>
                <a:ea typeface="AR P丸ゴシック体E" panose="020F0900000000000000" pitchFamily="50" charset="-128"/>
              </a:rPr>
              <a:t>そして、今の時代に </a:t>
            </a:r>
            <a:r>
              <a:rPr lang="ja-JP" altLang="en-US" sz="3200" b="1" dirty="0">
                <a:highlight>
                  <a:srgbClr val="FFFF00"/>
                </a:highlight>
                <a:latin typeface="AR P丸ゴシック体E" panose="020F0900000000000000" pitchFamily="50" charset="-128"/>
                <a:ea typeface="AR P丸ゴシック体E" panose="020F0900000000000000" pitchFamily="50" charset="-128"/>
              </a:rPr>
              <a:t>日本の教育は</a:t>
            </a:r>
            <a:r>
              <a:rPr lang="ja-JP" altLang="en-US" sz="3200" b="1" dirty="0">
                <a:latin typeface="AR P丸ゴシック体E" panose="020F0900000000000000" pitchFamily="50" charset="-128"/>
                <a:ea typeface="AR P丸ゴシック体E" panose="020F0900000000000000" pitchFamily="50" charset="-128"/>
              </a:rPr>
              <a:t>、</a:t>
            </a:r>
            <a:r>
              <a:rPr lang="ja-JP" altLang="en-US" sz="3200" b="1" dirty="0">
                <a:highlight>
                  <a:srgbClr val="FFFF00"/>
                </a:highlight>
                <a:latin typeface="AR P丸ゴシック体E" panose="020F0900000000000000" pitchFamily="50" charset="-128"/>
                <a:ea typeface="AR P丸ゴシック体E" panose="020F0900000000000000" pitchFamily="50" charset="-128"/>
              </a:rPr>
              <a:t>日本の教師は</a:t>
            </a:r>
            <a:r>
              <a:rPr lang="ja-JP" altLang="en-US" sz="3200" b="1" dirty="0">
                <a:latin typeface="AR P丸ゴシック体E" panose="020F0900000000000000" pitchFamily="50" charset="-128"/>
                <a:ea typeface="AR P丸ゴシック体E" panose="020F0900000000000000" pitchFamily="50" charset="-128"/>
              </a:rPr>
              <a:t>・・・・</a:t>
            </a:r>
            <a:endParaRPr lang="en-US" altLang="ja-JP" sz="3200" b="1" dirty="0">
              <a:latin typeface="AR P丸ゴシック体E" panose="020F0900000000000000" pitchFamily="50" charset="-128"/>
              <a:ea typeface="AR P丸ゴシック体E" panose="020F0900000000000000" pitchFamily="50" charset="-128"/>
            </a:endParaRPr>
          </a:p>
          <a:p>
            <a:endParaRPr lang="en-US" altLang="ja-JP" sz="3200" b="1" dirty="0">
              <a:latin typeface="AR P丸ゴシック体E" panose="020F0900000000000000" pitchFamily="50" charset="-128"/>
              <a:ea typeface="AR P丸ゴシック体E" panose="020F0900000000000000" pitchFamily="50" charset="-128"/>
            </a:endParaRPr>
          </a:p>
          <a:p>
            <a:r>
              <a:rPr lang="ja-JP" altLang="en-US" sz="3200" b="1" dirty="0">
                <a:latin typeface="AR P丸ゴシック体E" panose="020F0900000000000000" pitchFamily="50" charset="-128"/>
                <a:ea typeface="AR P丸ゴシック体E" panose="020F0900000000000000" pitchFamily="50" charset="-128"/>
              </a:rPr>
              <a:t>そして　国際的には　どんな価値があるのでしょうか。</a:t>
            </a:r>
            <a:endParaRPr lang="en-US" altLang="ja-JP" sz="3200" b="1" dirty="0">
              <a:latin typeface="AR P丸ゴシック体E" panose="020F0900000000000000" pitchFamily="50" charset="-128"/>
              <a:ea typeface="AR P丸ゴシック体E" panose="020F0900000000000000" pitchFamily="50" charset="-128"/>
            </a:endParaRPr>
          </a:p>
          <a:p>
            <a:endParaRPr lang="en-US" altLang="ja-JP" sz="2727" b="1" dirty="0">
              <a:latin typeface="AR P丸ゴシック体E" panose="020F0900000000000000" pitchFamily="50" charset="-128"/>
              <a:ea typeface="AR P丸ゴシック体E" panose="020F0900000000000000" pitchFamily="50" charset="-128"/>
            </a:endParaRPr>
          </a:p>
          <a:p>
            <a:endParaRPr lang="en-US" altLang="ja-JP" sz="2727" b="1" dirty="0">
              <a:latin typeface="AR P丸ゴシック体E" panose="020F0900000000000000" pitchFamily="50" charset="-128"/>
              <a:ea typeface="AR P丸ゴシック体E" panose="020F0900000000000000" pitchFamily="50" charset="-128"/>
            </a:endParaRPr>
          </a:p>
          <a:p>
            <a:endParaRPr lang="en-US" altLang="ja-JP" sz="2727" b="1" dirty="0">
              <a:latin typeface="AR P丸ゴシック体E" panose="020F0900000000000000" pitchFamily="50" charset="-128"/>
              <a:ea typeface="AR P丸ゴシック体E" panose="020F0900000000000000" pitchFamily="50" charset="-128"/>
            </a:endParaRPr>
          </a:p>
          <a:p>
            <a:endParaRPr lang="en-US" altLang="ja-JP" sz="2727" b="1" dirty="0">
              <a:latin typeface="AR P丸ゴシック体E" panose="020F0900000000000000" pitchFamily="50" charset="-128"/>
              <a:ea typeface="AR P丸ゴシック体E" panose="020F0900000000000000" pitchFamily="50" charset="-128"/>
            </a:endParaRPr>
          </a:p>
          <a:p>
            <a:endParaRPr lang="en-US" altLang="ja-JP" sz="2727"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この後お示しする</a:t>
            </a:r>
            <a:r>
              <a:rPr lang="en-US" altLang="ja-JP" sz="2585" b="1" dirty="0">
                <a:latin typeface="AR P丸ゴシック体E" panose="020F0900000000000000" pitchFamily="50" charset="-128"/>
                <a:ea typeface="AR P丸ゴシック体E" panose="020F0900000000000000" pitchFamily="50" charset="-128"/>
              </a:rPr>
              <a:t>4</a:t>
            </a:r>
            <a:r>
              <a:rPr lang="ja-JP" altLang="en-US" sz="2585" b="1" dirty="0">
                <a:latin typeface="AR P丸ゴシック体E" panose="020F0900000000000000" pitchFamily="50" charset="-128"/>
                <a:ea typeface="AR P丸ゴシック体E" panose="020F0900000000000000" pitchFamily="50" charset="-128"/>
              </a:rPr>
              <a:t>枚のスライドは</a:t>
            </a:r>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尾木直樹先生のご著書からの資料</a:t>
            </a:r>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をもとにお話しましょう。</a:t>
            </a:r>
            <a:endParaRPr lang="en-US" altLang="ja-JP" sz="2585" b="1" dirty="0">
              <a:latin typeface="AR P丸ゴシック体E" panose="020F0900000000000000" pitchFamily="50" charset="-128"/>
              <a:ea typeface="AR P丸ゴシック体E" panose="020F0900000000000000" pitchFamily="50" charset="-128"/>
            </a:endParaRPr>
          </a:p>
          <a:p>
            <a:endParaRPr lang="ja-JP" altLang="en-US" sz="2727" dirty="0">
              <a:latin typeface="AR P丸ゴシック体E" panose="020F0900000000000000" pitchFamily="50" charset="-128"/>
              <a:ea typeface="AR P丸ゴシック体E" panose="020F0900000000000000" pitchFamily="50" charset="-128"/>
            </a:endParaRPr>
          </a:p>
        </p:txBody>
      </p:sp>
      <p:pic>
        <p:nvPicPr>
          <p:cNvPr id="3" name="図 2" descr="人, 男性 が含まれている画像&#10;&#10;自動的に生成された説明">
            <a:extLst>
              <a:ext uri="{FF2B5EF4-FFF2-40B4-BE49-F238E27FC236}">
                <a16:creationId xmlns:a16="http://schemas.microsoft.com/office/drawing/2014/main" id="{3F7D12F0-627A-4EAE-9967-6679EEFC97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18567">
            <a:off x="9200449" y="3233456"/>
            <a:ext cx="2301967" cy="3258819"/>
          </a:xfrm>
          <a:prstGeom prst="rect">
            <a:avLst/>
          </a:prstGeom>
        </p:spPr>
      </p:pic>
    </p:spTree>
    <p:extLst>
      <p:ext uri="{BB962C8B-B14F-4D97-AF65-F5344CB8AC3E}">
        <p14:creationId xmlns:p14="http://schemas.microsoft.com/office/powerpoint/2010/main" val="54464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5850">
                                            <p:txEl>
                                              <p:pRg st="4" end="4"/>
                                            </p:txEl>
                                          </p:spTgt>
                                        </p:tgtEl>
                                        <p:attrNameLst>
                                          <p:attrName>style.visibility</p:attrName>
                                        </p:attrNameLst>
                                      </p:cBhvr>
                                      <p:to>
                                        <p:strVal val="visible"/>
                                      </p:to>
                                    </p:set>
                                    <p:animEffect transition="in" filter="fade">
                                      <p:cBhvr>
                                        <p:cTn id="17" dur="1000"/>
                                        <p:tgtEl>
                                          <p:spTgt spid="35850">
                                            <p:txEl>
                                              <p:pRg st="4" end="4"/>
                                            </p:txEl>
                                          </p:spTgt>
                                        </p:tgtEl>
                                      </p:cBhvr>
                                    </p:animEffect>
                                    <p:anim calcmode="lin" valueType="num">
                                      <p:cBhvr>
                                        <p:cTn id="18" dur="1000" fill="hold"/>
                                        <p:tgtEl>
                                          <p:spTgt spid="35850">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5850">
                                            <p:txEl>
                                              <p:pRg st="4" end="4"/>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2500"/>
                                  </p:stCondLst>
                                  <p:childTnLst>
                                    <p:set>
                                      <p:cBhvr>
                                        <p:cTn id="22" dur="1" fill="hold">
                                          <p:stCondLst>
                                            <p:cond delay="0"/>
                                          </p:stCondLst>
                                        </p:cTn>
                                        <p:tgtEl>
                                          <p:spTgt spid="35850">
                                            <p:txEl>
                                              <p:pRg st="10" end="10"/>
                                            </p:txEl>
                                          </p:spTgt>
                                        </p:tgtEl>
                                        <p:attrNameLst>
                                          <p:attrName>style.visibility</p:attrName>
                                        </p:attrNameLst>
                                      </p:cBhvr>
                                      <p:to>
                                        <p:strVal val="visible"/>
                                      </p:to>
                                    </p:set>
                                    <p:animEffect transition="in" filter="fade">
                                      <p:cBhvr>
                                        <p:cTn id="23" dur="1000"/>
                                        <p:tgtEl>
                                          <p:spTgt spid="35850">
                                            <p:txEl>
                                              <p:pRg st="10" end="10"/>
                                            </p:txEl>
                                          </p:spTgt>
                                        </p:tgtEl>
                                      </p:cBhvr>
                                    </p:animEffect>
                                    <p:anim calcmode="lin" valueType="num">
                                      <p:cBhvr>
                                        <p:cTn id="24" dur="1000" fill="hold"/>
                                        <p:tgtEl>
                                          <p:spTgt spid="35850">
                                            <p:txEl>
                                              <p:pRg st="10" end="10"/>
                                            </p:txEl>
                                          </p:spTgt>
                                        </p:tgtEl>
                                        <p:attrNameLst>
                                          <p:attrName>ppt_x</p:attrName>
                                        </p:attrNameLst>
                                      </p:cBhvr>
                                      <p:tavLst>
                                        <p:tav tm="0">
                                          <p:val>
                                            <p:strVal val="#ppt_x"/>
                                          </p:val>
                                        </p:tav>
                                        <p:tav tm="100000">
                                          <p:val>
                                            <p:strVal val="#ppt_x"/>
                                          </p:val>
                                        </p:tav>
                                      </p:tavLst>
                                    </p:anim>
                                    <p:anim calcmode="lin" valueType="num">
                                      <p:cBhvr>
                                        <p:cTn id="25" dur="1000" fill="hold"/>
                                        <p:tgtEl>
                                          <p:spTgt spid="35850">
                                            <p:txEl>
                                              <p:pRg st="10" end="10"/>
                                            </p:txEl>
                                          </p:spTgt>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42" presetClass="entr" presetSubtype="0" fill="hold" nodeType="afterEffect">
                                  <p:stCondLst>
                                    <p:cond delay="2500"/>
                                  </p:stCondLst>
                                  <p:childTnLst>
                                    <p:set>
                                      <p:cBhvr>
                                        <p:cTn id="28" dur="1" fill="hold">
                                          <p:stCondLst>
                                            <p:cond delay="0"/>
                                          </p:stCondLst>
                                        </p:cTn>
                                        <p:tgtEl>
                                          <p:spTgt spid="35850">
                                            <p:txEl>
                                              <p:pRg st="11" end="11"/>
                                            </p:txEl>
                                          </p:spTgt>
                                        </p:tgtEl>
                                        <p:attrNameLst>
                                          <p:attrName>style.visibility</p:attrName>
                                        </p:attrNameLst>
                                      </p:cBhvr>
                                      <p:to>
                                        <p:strVal val="visible"/>
                                      </p:to>
                                    </p:set>
                                    <p:animEffect transition="in" filter="fade">
                                      <p:cBhvr>
                                        <p:cTn id="29" dur="1000"/>
                                        <p:tgtEl>
                                          <p:spTgt spid="35850">
                                            <p:txEl>
                                              <p:pRg st="11" end="11"/>
                                            </p:txEl>
                                          </p:spTgt>
                                        </p:tgtEl>
                                      </p:cBhvr>
                                    </p:animEffect>
                                    <p:anim calcmode="lin" valueType="num">
                                      <p:cBhvr>
                                        <p:cTn id="30" dur="1000" fill="hold"/>
                                        <p:tgtEl>
                                          <p:spTgt spid="35850">
                                            <p:txEl>
                                              <p:pRg st="11" end="11"/>
                                            </p:txEl>
                                          </p:spTgt>
                                        </p:tgtEl>
                                        <p:attrNameLst>
                                          <p:attrName>ppt_x</p:attrName>
                                        </p:attrNameLst>
                                      </p:cBhvr>
                                      <p:tavLst>
                                        <p:tav tm="0">
                                          <p:val>
                                            <p:strVal val="#ppt_x"/>
                                          </p:val>
                                        </p:tav>
                                        <p:tav tm="100000">
                                          <p:val>
                                            <p:strVal val="#ppt_x"/>
                                          </p:val>
                                        </p:tav>
                                      </p:tavLst>
                                    </p:anim>
                                    <p:anim calcmode="lin" valueType="num">
                                      <p:cBhvr>
                                        <p:cTn id="31" dur="1000" fill="hold"/>
                                        <p:tgtEl>
                                          <p:spTgt spid="35850">
                                            <p:txEl>
                                              <p:pRg st="11" end="11"/>
                                            </p:txEl>
                                          </p:spTgt>
                                        </p:tgtEl>
                                        <p:attrNameLst>
                                          <p:attrName>ppt_y</p:attrName>
                                        </p:attrNameLst>
                                      </p:cBhvr>
                                      <p:tavLst>
                                        <p:tav tm="0">
                                          <p:val>
                                            <p:strVal val="#ppt_y+.1"/>
                                          </p:val>
                                        </p:tav>
                                        <p:tav tm="100000">
                                          <p:val>
                                            <p:strVal val="#ppt_y"/>
                                          </p:val>
                                        </p:tav>
                                      </p:tavLst>
                                    </p:anim>
                                  </p:childTnLst>
                                </p:cTn>
                              </p:par>
                            </p:childTnLst>
                          </p:cTn>
                        </p:par>
                        <p:par>
                          <p:cTn id="32" fill="hold">
                            <p:stCondLst>
                              <p:cond delay="8000"/>
                            </p:stCondLst>
                            <p:childTnLst>
                              <p:par>
                                <p:cTn id="33" presetID="42" presetClass="entr" presetSubtype="0" fill="hold" nodeType="afterEffect">
                                  <p:stCondLst>
                                    <p:cond delay="2500"/>
                                  </p:stCondLst>
                                  <p:childTnLst>
                                    <p:set>
                                      <p:cBhvr>
                                        <p:cTn id="34" dur="1" fill="hold">
                                          <p:stCondLst>
                                            <p:cond delay="0"/>
                                          </p:stCondLst>
                                        </p:cTn>
                                        <p:tgtEl>
                                          <p:spTgt spid="35850">
                                            <p:txEl>
                                              <p:pRg st="12" end="12"/>
                                            </p:txEl>
                                          </p:spTgt>
                                        </p:tgtEl>
                                        <p:attrNameLst>
                                          <p:attrName>style.visibility</p:attrName>
                                        </p:attrNameLst>
                                      </p:cBhvr>
                                      <p:to>
                                        <p:strVal val="visible"/>
                                      </p:to>
                                    </p:set>
                                    <p:animEffect transition="in" filter="fade">
                                      <p:cBhvr>
                                        <p:cTn id="35" dur="1000"/>
                                        <p:tgtEl>
                                          <p:spTgt spid="35850">
                                            <p:txEl>
                                              <p:pRg st="12" end="12"/>
                                            </p:txEl>
                                          </p:spTgt>
                                        </p:tgtEl>
                                      </p:cBhvr>
                                    </p:animEffect>
                                    <p:anim calcmode="lin" valueType="num">
                                      <p:cBhvr>
                                        <p:cTn id="36" dur="1000" fill="hold"/>
                                        <p:tgtEl>
                                          <p:spTgt spid="35850">
                                            <p:txEl>
                                              <p:pRg st="12" end="12"/>
                                            </p:txEl>
                                          </p:spTgt>
                                        </p:tgtEl>
                                        <p:attrNameLst>
                                          <p:attrName>ppt_x</p:attrName>
                                        </p:attrNameLst>
                                      </p:cBhvr>
                                      <p:tavLst>
                                        <p:tav tm="0">
                                          <p:val>
                                            <p:strVal val="#ppt_x"/>
                                          </p:val>
                                        </p:tav>
                                        <p:tav tm="100000">
                                          <p:val>
                                            <p:strVal val="#ppt_x"/>
                                          </p:val>
                                        </p:tav>
                                      </p:tavLst>
                                    </p:anim>
                                    <p:anim calcmode="lin" valueType="num">
                                      <p:cBhvr>
                                        <p:cTn id="37" dur="1000" fill="hold"/>
                                        <p:tgtEl>
                                          <p:spTgt spid="35850">
                                            <p:txEl>
                                              <p:pRg st="12" end="12"/>
                                            </p:txEl>
                                          </p:spTgt>
                                        </p:tgtEl>
                                        <p:attrNameLst>
                                          <p:attrName>ppt_y</p:attrName>
                                        </p:attrNameLst>
                                      </p:cBhvr>
                                      <p:tavLst>
                                        <p:tav tm="0">
                                          <p:val>
                                            <p:strVal val="#ppt_y+.1"/>
                                          </p:val>
                                        </p:tav>
                                        <p:tav tm="100000">
                                          <p:val>
                                            <p:strVal val="#ppt_y"/>
                                          </p:val>
                                        </p:tav>
                                      </p:tavLst>
                                    </p:anim>
                                  </p:childTnLst>
                                </p:cTn>
                              </p:par>
                            </p:childTnLst>
                          </p:cTn>
                        </p:par>
                        <p:par>
                          <p:cTn id="38" fill="hold">
                            <p:stCondLst>
                              <p:cond delay="11500"/>
                            </p:stCondLst>
                            <p:childTnLst>
                              <p:par>
                                <p:cTn id="39" presetID="16" presetClass="entr" presetSubtype="37" fill="hold" nodeType="afterEffect">
                                  <p:stCondLst>
                                    <p:cond delay="2000"/>
                                  </p:stCondLst>
                                  <p:childTnLst>
                                    <p:set>
                                      <p:cBhvr>
                                        <p:cTn id="40" dur="1" fill="hold">
                                          <p:stCondLst>
                                            <p:cond delay="0"/>
                                          </p:stCondLst>
                                        </p:cTn>
                                        <p:tgtEl>
                                          <p:spTgt spid="3"/>
                                        </p:tgtEl>
                                        <p:attrNameLst>
                                          <p:attrName>style.visibility</p:attrName>
                                        </p:attrNameLst>
                                      </p:cBhvr>
                                      <p:to>
                                        <p:strVal val="visible"/>
                                      </p:to>
                                    </p:set>
                                    <p:animEffect transition="in" filter="barn(outVertical)">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6C66084-8872-45FC-A62A-5AD27BF90169}"/>
              </a:ext>
            </a:extLst>
          </p:cNvPr>
          <p:cNvSpPr/>
          <p:nvPr/>
        </p:nvSpPr>
        <p:spPr>
          <a:xfrm>
            <a:off x="5114307" y="3524872"/>
            <a:ext cx="981695" cy="33362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19" dirty="0"/>
              <a:t>7</a:t>
            </a:r>
            <a:endParaRPr lang="ja-JP" altLang="en-US" sz="1619" dirty="0"/>
          </a:p>
        </p:txBody>
      </p:sp>
      <p:pic>
        <p:nvPicPr>
          <p:cNvPr id="3" name="図 2">
            <a:extLst>
              <a:ext uri="{FF2B5EF4-FFF2-40B4-BE49-F238E27FC236}">
                <a16:creationId xmlns:a16="http://schemas.microsoft.com/office/drawing/2014/main" id="{6126E9D9-F535-4B57-BF88-DB65AFDE0E83}"/>
              </a:ext>
            </a:extLst>
          </p:cNvPr>
          <p:cNvPicPr>
            <a:picLocks noChangeAspect="1"/>
          </p:cNvPicPr>
          <p:nvPr/>
        </p:nvPicPr>
        <p:blipFill rotWithShape="1">
          <a:blip r:embed="rId3">
            <a:extLst>
              <a:ext uri="{28A0092B-C50C-407E-A947-70E740481C1C}">
                <a14:useLocalDpi xmlns:a14="http://schemas.microsoft.com/office/drawing/2010/main" val="0"/>
              </a:ext>
            </a:extLst>
          </a:blip>
          <a:srcRect l="13512" r="3087" b="76900"/>
          <a:stretch/>
        </p:blipFill>
        <p:spPr>
          <a:xfrm>
            <a:off x="4868994" y="768440"/>
            <a:ext cx="6207606" cy="5318416"/>
          </a:xfrm>
          <a:prstGeom prst="rect">
            <a:avLst/>
          </a:prstGeom>
        </p:spPr>
      </p:pic>
      <p:graphicFrame>
        <p:nvGraphicFramePr>
          <p:cNvPr id="7" name="オブジェクト 6">
            <a:extLst>
              <a:ext uri="{FF2B5EF4-FFF2-40B4-BE49-F238E27FC236}">
                <a16:creationId xmlns:a16="http://schemas.microsoft.com/office/drawing/2014/main" id="{0156ED80-B91A-4E83-90C8-F14DA5996DDF}"/>
              </a:ext>
            </a:extLst>
          </p:cNvPr>
          <p:cNvGraphicFramePr>
            <a:graphicFrameLocks noChangeAspect="1"/>
          </p:cNvGraphicFramePr>
          <p:nvPr/>
        </p:nvGraphicFramePr>
        <p:xfrm>
          <a:off x="5530587" y="3230160"/>
          <a:ext cx="1130826" cy="394977"/>
        </p:xfrm>
        <a:graphic>
          <a:graphicData uri="http://schemas.openxmlformats.org/presentationml/2006/ole">
            <mc:AlternateContent xmlns:mc="http://schemas.openxmlformats.org/markup-compatibility/2006">
              <mc:Choice xmlns:v="urn:schemas-microsoft-com:vml" Requires="v">
                <p:oleObj name="Worksheet" r:id="rId4" imgW="1327298" imgH="463715" progId="Excel.Sheet.12">
                  <p:embed/>
                </p:oleObj>
              </mc:Choice>
              <mc:Fallback>
                <p:oleObj name="Worksheet" r:id="rId4" imgW="1327298" imgH="463715" progId="Excel.Sheet.12">
                  <p:embed/>
                  <p:pic>
                    <p:nvPicPr>
                      <p:cNvPr id="7" name="オブジェクト 6">
                        <a:extLst>
                          <a:ext uri="{FF2B5EF4-FFF2-40B4-BE49-F238E27FC236}">
                            <a16:creationId xmlns:a16="http://schemas.microsoft.com/office/drawing/2014/main" id="{0156ED80-B91A-4E83-90C8-F14DA5996DDF}"/>
                          </a:ext>
                        </a:extLst>
                      </p:cNvPr>
                      <p:cNvPicPr/>
                      <p:nvPr/>
                    </p:nvPicPr>
                    <p:blipFill>
                      <a:blip r:embed="rId5"/>
                      <a:stretch>
                        <a:fillRect/>
                      </a:stretch>
                    </p:blipFill>
                    <p:spPr>
                      <a:xfrm>
                        <a:off x="5530587" y="3230160"/>
                        <a:ext cx="1130826" cy="394977"/>
                      </a:xfrm>
                      <a:prstGeom prst="rect">
                        <a:avLst/>
                      </a:prstGeom>
                    </p:spPr>
                  </p:pic>
                </p:oleObj>
              </mc:Fallback>
            </mc:AlternateContent>
          </a:graphicData>
        </a:graphic>
      </p:graphicFrame>
      <p:graphicFrame>
        <p:nvGraphicFramePr>
          <p:cNvPr id="9" name="表 8">
            <a:extLst>
              <a:ext uri="{FF2B5EF4-FFF2-40B4-BE49-F238E27FC236}">
                <a16:creationId xmlns:a16="http://schemas.microsoft.com/office/drawing/2014/main" id="{C80D80FB-1B6B-46CF-94A1-06D7471D9C58}"/>
              </a:ext>
            </a:extLst>
          </p:cNvPr>
          <p:cNvGraphicFramePr>
            <a:graphicFrameLocks noGrp="1"/>
          </p:cNvGraphicFramePr>
          <p:nvPr/>
        </p:nvGraphicFramePr>
        <p:xfrm>
          <a:off x="2036449" y="1362808"/>
          <a:ext cx="2761017" cy="4806660"/>
        </p:xfrm>
        <a:graphic>
          <a:graphicData uri="http://schemas.openxmlformats.org/drawingml/2006/table">
            <a:tbl>
              <a:tblPr>
                <a:tableStyleId>{5C22544A-7EE6-4342-B048-85BDC9FD1C3A}</a:tableStyleId>
              </a:tblPr>
              <a:tblGrid>
                <a:gridCol w="736271">
                  <a:extLst>
                    <a:ext uri="{9D8B030D-6E8A-4147-A177-3AD203B41FA5}">
                      <a16:colId xmlns:a16="http://schemas.microsoft.com/office/drawing/2014/main" val="4052766329"/>
                    </a:ext>
                  </a:extLst>
                </a:gridCol>
                <a:gridCol w="899084">
                  <a:extLst>
                    <a:ext uri="{9D8B030D-6E8A-4147-A177-3AD203B41FA5}">
                      <a16:colId xmlns:a16="http://schemas.microsoft.com/office/drawing/2014/main" val="208693196"/>
                    </a:ext>
                  </a:extLst>
                </a:gridCol>
                <a:gridCol w="1125662">
                  <a:extLst>
                    <a:ext uri="{9D8B030D-6E8A-4147-A177-3AD203B41FA5}">
                      <a16:colId xmlns:a16="http://schemas.microsoft.com/office/drawing/2014/main" val="1458401838"/>
                    </a:ext>
                  </a:extLst>
                </a:gridCol>
              </a:tblGrid>
              <a:tr h="320444">
                <a:tc>
                  <a:txBody>
                    <a:bodyPr/>
                    <a:lstStyle/>
                    <a:p>
                      <a:pPr algn="ctr" fontAlgn="ctr"/>
                      <a:r>
                        <a:rPr lang="ja-JP" altLang="en-US" sz="1400" b="1" u="none" strike="noStrike">
                          <a:effectLst/>
                          <a:latin typeface="+mj-ea"/>
                          <a:ea typeface="+mj-ea"/>
                        </a:rPr>
                        <a:t>順　位</a:t>
                      </a:r>
                      <a:endParaRPr lang="ja-JP" altLang="en-US" sz="1400" b="1" i="0" u="none" strike="noStrike">
                        <a:solidFill>
                          <a:srgbClr val="000000"/>
                        </a:solidFill>
                        <a:effectLst/>
                        <a:latin typeface="+mj-ea"/>
                        <a:ea typeface="+mj-ea"/>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400" b="1" u="none" strike="noStrike" dirty="0">
                          <a:effectLst/>
                          <a:latin typeface="+mj-ea"/>
                          <a:ea typeface="+mj-ea"/>
                        </a:rPr>
                        <a:t>大　学</a:t>
                      </a:r>
                      <a:endParaRPr lang="ja-JP" altLang="en-US" sz="1400" b="1" i="0" u="none" strike="noStrike" dirty="0">
                        <a:solidFill>
                          <a:srgbClr val="000000"/>
                        </a:solidFill>
                        <a:effectLst/>
                        <a:latin typeface="+mj-ea"/>
                        <a:ea typeface="+mj-ea"/>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400" b="1" u="none" strike="noStrike">
                          <a:effectLst/>
                          <a:latin typeface="+mj-ea"/>
                          <a:ea typeface="+mj-ea"/>
                        </a:rPr>
                        <a:t>国</a:t>
                      </a:r>
                      <a:endParaRPr lang="ja-JP" altLang="en-US" sz="1400" b="1" i="0" u="none" strike="noStrike">
                        <a:solidFill>
                          <a:srgbClr val="000000"/>
                        </a:solidFill>
                        <a:effectLst/>
                        <a:latin typeface="+mj-ea"/>
                        <a:ea typeface="+mj-ea"/>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7749"/>
                  </a:ext>
                </a:extLst>
              </a:tr>
              <a:tr h="320444">
                <a:tc>
                  <a:txBody>
                    <a:bodyPr/>
                    <a:lstStyle/>
                    <a:p>
                      <a:pPr algn="ctr" fontAlgn="ctr"/>
                      <a:r>
                        <a:rPr lang="en-US" altLang="ja-JP" sz="1400" b="1" u="none" strike="noStrike" dirty="0">
                          <a:effectLst/>
                          <a:latin typeface="AR丸ゴシック体E" panose="020F0909000000000000" pitchFamily="49" charset="-128"/>
                          <a:ea typeface="AR丸ゴシック体E" panose="020F0909000000000000" pitchFamily="49" charset="-128"/>
                        </a:rPr>
                        <a:t>1</a:t>
                      </a:r>
                      <a:endParaRPr lang="en-US" altLang="ja-JP" sz="1400" b="1" i="0" u="none" strike="noStrike" dirty="0">
                        <a:solidFill>
                          <a:srgbClr val="000000"/>
                        </a:solidFill>
                        <a:effectLst/>
                        <a:latin typeface="AR丸ゴシック体E" panose="020F0909000000000000" pitchFamily="49" charset="-128"/>
                        <a:ea typeface="AR丸ゴシック体E" panose="020F0909000000000000" pitchFamily="49"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ja-JP" altLang="en-US" sz="1400" b="1" u="none" strike="noStrike" dirty="0">
                          <a:effectLst/>
                          <a:latin typeface="AR丸ゴシック体E" panose="020F0909000000000000" pitchFamily="49" charset="-128"/>
                          <a:ea typeface="AR丸ゴシック体E" panose="020F0909000000000000" pitchFamily="49" charset="-128"/>
                        </a:rPr>
                        <a:t>東京大学</a:t>
                      </a:r>
                      <a:endParaRPr lang="ja-JP" altLang="en-US" sz="1400" b="1" i="0" u="none" strike="noStrike" dirty="0">
                        <a:solidFill>
                          <a:srgbClr val="000000"/>
                        </a:solidFill>
                        <a:effectLst/>
                        <a:latin typeface="AR丸ゴシック体E" panose="020F0909000000000000" pitchFamily="49" charset="-128"/>
                        <a:ea typeface="AR丸ゴシック体E" panose="020F0909000000000000" pitchFamily="49"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ja-JP" altLang="en-US" sz="1400" b="1" u="none" strike="noStrike" dirty="0">
                          <a:effectLst/>
                          <a:latin typeface="AR丸ゴシック体E" panose="020F0909000000000000" pitchFamily="49" charset="-128"/>
                          <a:ea typeface="AR丸ゴシック体E" panose="020F0909000000000000" pitchFamily="49" charset="-128"/>
                        </a:rPr>
                        <a:t>日　本</a:t>
                      </a:r>
                      <a:endParaRPr lang="ja-JP" altLang="en-US" sz="1400" b="1" i="0" u="none" strike="noStrike" dirty="0">
                        <a:solidFill>
                          <a:srgbClr val="000000"/>
                        </a:solidFill>
                        <a:effectLst/>
                        <a:latin typeface="AR丸ゴシック体E" panose="020F0909000000000000" pitchFamily="49" charset="-128"/>
                        <a:ea typeface="AR丸ゴシック体E" panose="020F0909000000000000" pitchFamily="49"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27095660"/>
                  </a:ext>
                </a:extLst>
              </a:tr>
              <a:tr h="320444">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5925219"/>
                  </a:ext>
                </a:extLst>
              </a:tr>
              <a:tr h="320444">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7062840"/>
                  </a:ext>
                </a:extLst>
              </a:tr>
              <a:tr h="320444">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8892752"/>
                  </a:ext>
                </a:extLst>
              </a:tr>
              <a:tr h="320444">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6528767"/>
                  </a:ext>
                </a:extLst>
              </a:tr>
              <a:tr h="320444">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5356365"/>
                  </a:ext>
                </a:extLst>
              </a:tr>
              <a:tr h="320444">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dirty="0">
                          <a:effectLst/>
                        </a:rPr>
                        <a:t>　</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914778"/>
                  </a:ext>
                </a:extLst>
              </a:tr>
              <a:tr h="320444">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4690900"/>
                  </a:ext>
                </a:extLst>
              </a:tr>
              <a:tr h="320444">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6307245"/>
                  </a:ext>
                </a:extLst>
              </a:tr>
              <a:tr h="320444">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4063000"/>
                  </a:ext>
                </a:extLst>
              </a:tr>
              <a:tr h="320444">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509605"/>
                  </a:ext>
                </a:extLst>
              </a:tr>
              <a:tr h="320444">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5135162"/>
                  </a:ext>
                </a:extLst>
              </a:tr>
              <a:tr h="320444">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5230490"/>
                  </a:ext>
                </a:extLst>
              </a:tr>
              <a:tr h="320444">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a:effectLst/>
                        </a:rPr>
                        <a:t>　</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900" u="none" strike="noStrike" dirty="0">
                          <a:effectLst/>
                        </a:rPr>
                        <a:t>　</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411" marR="5411" marT="5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9076009"/>
                  </a:ext>
                </a:extLst>
              </a:tr>
            </a:tbl>
          </a:graphicData>
        </a:graphic>
      </p:graphicFrame>
      <p:sp>
        <p:nvSpPr>
          <p:cNvPr id="11" name="正方形/長方形 10">
            <a:extLst>
              <a:ext uri="{FF2B5EF4-FFF2-40B4-BE49-F238E27FC236}">
                <a16:creationId xmlns:a16="http://schemas.microsoft.com/office/drawing/2014/main" id="{51DCA031-37AE-4BDE-8AE8-7E9C3EC87408}"/>
              </a:ext>
            </a:extLst>
          </p:cNvPr>
          <p:cNvSpPr/>
          <p:nvPr/>
        </p:nvSpPr>
        <p:spPr>
          <a:xfrm>
            <a:off x="5213745" y="3515158"/>
            <a:ext cx="1127569" cy="369446"/>
          </a:xfrm>
          <a:prstGeom prst="rect">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latin typeface="HGPｺﾞｼｯｸE" panose="020B0900000000000000" pitchFamily="50" charset="-128"/>
              <a:ea typeface="HGPｺﾞｼｯｸE" panose="020B0900000000000000" pitchFamily="50" charset="-128"/>
            </a:endParaRPr>
          </a:p>
        </p:txBody>
      </p:sp>
      <p:sp>
        <p:nvSpPr>
          <p:cNvPr id="12" name="テキスト ボックス 11">
            <a:extLst>
              <a:ext uri="{FF2B5EF4-FFF2-40B4-BE49-F238E27FC236}">
                <a16:creationId xmlns:a16="http://schemas.microsoft.com/office/drawing/2014/main" id="{75852B21-FF55-4896-849D-8A1DB860DDF5}"/>
              </a:ext>
            </a:extLst>
          </p:cNvPr>
          <p:cNvSpPr txBox="1"/>
          <p:nvPr/>
        </p:nvSpPr>
        <p:spPr>
          <a:xfrm flipH="1">
            <a:off x="5639827" y="3534780"/>
            <a:ext cx="557777" cy="341504"/>
          </a:xfrm>
          <a:prstGeom prst="rect">
            <a:avLst/>
          </a:prstGeom>
          <a:noFill/>
        </p:spPr>
        <p:txBody>
          <a:bodyPr wrap="square" rtlCol="0">
            <a:spAutoFit/>
          </a:bodyPr>
          <a:lstStyle/>
          <a:p>
            <a:r>
              <a:rPr lang="en-US" altLang="ja-JP" sz="1619" b="1" dirty="0">
                <a:latin typeface="AR丸ゴシック体E" panose="020F0909000000000000" pitchFamily="49" charset="-128"/>
                <a:ea typeface="AR丸ゴシック体E" panose="020F0909000000000000" pitchFamily="49" charset="-128"/>
              </a:rPr>
              <a:t>7</a:t>
            </a:r>
            <a:endParaRPr lang="ja-JP" altLang="en-US" sz="1619" b="1" dirty="0">
              <a:latin typeface="AR丸ゴシック体E" panose="020F0909000000000000" pitchFamily="49" charset="-128"/>
              <a:ea typeface="AR丸ゴシック体E" panose="020F0909000000000000" pitchFamily="49" charset="-128"/>
            </a:endParaRPr>
          </a:p>
        </p:txBody>
      </p:sp>
      <p:sp>
        <p:nvSpPr>
          <p:cNvPr id="13" name="正方形/長方形 12">
            <a:extLst>
              <a:ext uri="{FF2B5EF4-FFF2-40B4-BE49-F238E27FC236}">
                <a16:creationId xmlns:a16="http://schemas.microsoft.com/office/drawing/2014/main" id="{1894A9D3-C008-49D3-A5CB-1FFC63BB1EEE}"/>
              </a:ext>
            </a:extLst>
          </p:cNvPr>
          <p:cNvSpPr/>
          <p:nvPr/>
        </p:nvSpPr>
        <p:spPr>
          <a:xfrm>
            <a:off x="6335637" y="3504359"/>
            <a:ext cx="3494163" cy="37464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704" b="1" dirty="0">
                <a:solidFill>
                  <a:schemeClr val="tx1"/>
                </a:solidFill>
                <a:latin typeface="AR P丸ゴシック体E" panose="020F0900000000000000" pitchFamily="50" charset="-128"/>
                <a:ea typeface="AR P丸ゴシック体E" panose="020F0900000000000000" pitchFamily="50" charset="-128"/>
              </a:rPr>
              <a:t>東京大学</a:t>
            </a:r>
          </a:p>
        </p:txBody>
      </p:sp>
      <p:sp>
        <p:nvSpPr>
          <p:cNvPr id="14" name="正方形/長方形 13">
            <a:extLst>
              <a:ext uri="{FF2B5EF4-FFF2-40B4-BE49-F238E27FC236}">
                <a16:creationId xmlns:a16="http://schemas.microsoft.com/office/drawing/2014/main" id="{33AA3301-5829-49AF-8D27-3A4D95C6149E}"/>
              </a:ext>
            </a:extLst>
          </p:cNvPr>
          <p:cNvSpPr/>
          <p:nvPr/>
        </p:nvSpPr>
        <p:spPr>
          <a:xfrm>
            <a:off x="9829800" y="3509742"/>
            <a:ext cx="1145943" cy="37464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19" b="1" dirty="0">
                <a:solidFill>
                  <a:schemeClr val="tx1"/>
                </a:solidFill>
                <a:latin typeface="AR P丸ゴシック体E" panose="020F0900000000000000" pitchFamily="50" charset="-128"/>
                <a:ea typeface="AR P丸ゴシック体E" panose="020F0900000000000000" pitchFamily="50" charset="-128"/>
              </a:rPr>
              <a:t>日本</a:t>
            </a:r>
          </a:p>
        </p:txBody>
      </p:sp>
      <p:sp>
        <p:nvSpPr>
          <p:cNvPr id="15" name="テキスト ボックス 14">
            <a:extLst>
              <a:ext uri="{FF2B5EF4-FFF2-40B4-BE49-F238E27FC236}">
                <a16:creationId xmlns:a16="http://schemas.microsoft.com/office/drawing/2014/main" id="{A9B0DD95-BC7B-4621-B830-B3C4C1F33C09}"/>
              </a:ext>
            </a:extLst>
          </p:cNvPr>
          <p:cNvSpPr txBox="1"/>
          <p:nvPr/>
        </p:nvSpPr>
        <p:spPr>
          <a:xfrm>
            <a:off x="1964653" y="761317"/>
            <a:ext cx="3149653" cy="590675"/>
          </a:xfrm>
          <a:prstGeom prst="rect">
            <a:avLst/>
          </a:prstGeom>
          <a:noFill/>
        </p:spPr>
        <p:txBody>
          <a:bodyPr wrap="square" rtlCol="0">
            <a:spAutoFit/>
          </a:bodyPr>
          <a:lstStyle/>
          <a:p>
            <a:r>
              <a:rPr lang="ja-JP" altLang="en-US" sz="1619" dirty="0">
                <a:latin typeface="AR P丸ゴシック体E" panose="020F0900000000000000" pitchFamily="50" charset="-128"/>
                <a:ea typeface="AR P丸ゴシック体E" panose="020F0900000000000000" pitchFamily="50" charset="-128"/>
              </a:rPr>
              <a:t>２０１３、２０１４，２０１５、　</a:t>
            </a:r>
            <a:endParaRPr lang="en-US" altLang="ja-JP" sz="1619" dirty="0">
              <a:latin typeface="AR P丸ゴシック体E" panose="020F0900000000000000" pitchFamily="50" charset="-128"/>
              <a:ea typeface="AR P丸ゴシック体E" panose="020F0900000000000000" pitchFamily="50" charset="-128"/>
            </a:endParaRPr>
          </a:p>
          <a:p>
            <a:r>
              <a:rPr lang="ja-JP" altLang="en-US" sz="1619" b="1" dirty="0">
                <a:solidFill>
                  <a:srgbClr val="FF0000"/>
                </a:solidFill>
                <a:latin typeface="AR P丸ゴシック体E" panose="020F0900000000000000" pitchFamily="50" charset="-128"/>
                <a:ea typeface="AR P丸ゴシック体E" panose="020F0900000000000000" pitchFamily="50" charset="-128"/>
              </a:rPr>
              <a:t>　　　　</a:t>
            </a:r>
            <a:r>
              <a:rPr lang="en-US" altLang="ja-JP" sz="1619" b="1" dirty="0">
                <a:solidFill>
                  <a:srgbClr val="FF0000"/>
                </a:solidFill>
                <a:latin typeface="AR P丸ゴシック体E" panose="020F0900000000000000" pitchFamily="50" charset="-128"/>
                <a:ea typeface="AR P丸ゴシック体E" panose="020F0900000000000000" pitchFamily="50" charset="-128"/>
              </a:rPr>
              <a:t>3</a:t>
            </a:r>
            <a:r>
              <a:rPr lang="ja-JP" altLang="en-US" sz="1619" b="1" dirty="0">
                <a:solidFill>
                  <a:srgbClr val="FF0000"/>
                </a:solidFill>
                <a:latin typeface="AR P丸ゴシック体E" panose="020F0900000000000000" pitchFamily="50" charset="-128"/>
                <a:ea typeface="AR P丸ゴシック体E" panose="020F0900000000000000" pitchFamily="50" charset="-128"/>
              </a:rPr>
              <a:t>年連続</a:t>
            </a:r>
            <a:r>
              <a:rPr lang="en-US" altLang="ja-JP" sz="1619" b="1" dirty="0">
                <a:solidFill>
                  <a:srgbClr val="FF0000"/>
                </a:solidFill>
                <a:latin typeface="AR P丸ゴシック体E" panose="020F0900000000000000" pitchFamily="50" charset="-128"/>
                <a:ea typeface="AR P丸ゴシック体E" panose="020F0900000000000000" pitchFamily="50" charset="-128"/>
              </a:rPr>
              <a:t>1</a:t>
            </a:r>
            <a:r>
              <a:rPr lang="ja-JP" altLang="en-US" sz="1619" b="1" dirty="0">
                <a:solidFill>
                  <a:srgbClr val="FF0000"/>
                </a:solidFill>
                <a:latin typeface="AR P丸ゴシック体E" panose="020F0900000000000000" pitchFamily="50" charset="-128"/>
                <a:ea typeface="AR P丸ゴシック体E" panose="020F0900000000000000" pitchFamily="50" charset="-128"/>
              </a:rPr>
              <a:t>位</a:t>
            </a:r>
          </a:p>
        </p:txBody>
      </p:sp>
      <p:sp>
        <p:nvSpPr>
          <p:cNvPr id="16" name="テキスト ボックス 15">
            <a:extLst>
              <a:ext uri="{FF2B5EF4-FFF2-40B4-BE49-F238E27FC236}">
                <a16:creationId xmlns:a16="http://schemas.microsoft.com/office/drawing/2014/main" id="{50C618E1-00BF-4CED-AC0C-66BFF14171CB}"/>
              </a:ext>
            </a:extLst>
          </p:cNvPr>
          <p:cNvSpPr txBox="1"/>
          <p:nvPr/>
        </p:nvSpPr>
        <p:spPr>
          <a:xfrm>
            <a:off x="5267435" y="873812"/>
            <a:ext cx="5029014" cy="354584"/>
          </a:xfrm>
          <a:prstGeom prst="rect">
            <a:avLst/>
          </a:prstGeom>
          <a:solidFill>
            <a:schemeClr val="bg1"/>
          </a:solidFill>
        </p:spPr>
        <p:txBody>
          <a:bodyPr wrap="square" rtlCol="0">
            <a:spAutoFit/>
          </a:bodyPr>
          <a:lstStyle/>
          <a:p>
            <a:r>
              <a:rPr lang="ja-JP" altLang="en-US" sz="1704" b="1" dirty="0">
                <a:latin typeface="AR P丸ゴシック体E" panose="020F0900000000000000" pitchFamily="50" charset="-128"/>
                <a:ea typeface="AR P丸ゴシック体E" panose="020F0900000000000000" pitchFamily="50" charset="-128"/>
              </a:rPr>
              <a:t>２０１６</a:t>
            </a:r>
            <a:r>
              <a:rPr lang="ja-JP" altLang="en-US" sz="1704" dirty="0">
                <a:latin typeface="AR P丸ゴシック体E" panose="020F0900000000000000" pitchFamily="50" charset="-128"/>
                <a:ea typeface="AR P丸ゴシック体E" panose="020F0900000000000000" pitchFamily="50" charset="-128"/>
              </a:rPr>
              <a:t>　</a:t>
            </a:r>
            <a:r>
              <a:rPr lang="ja-JP" altLang="en-US" sz="1704" b="1" dirty="0">
                <a:latin typeface="AR P丸ゴシック体E" panose="020F0900000000000000" pitchFamily="50" charset="-128"/>
                <a:ea typeface="AR P丸ゴシック体E" panose="020F0900000000000000" pitchFamily="50" charset="-128"/>
              </a:rPr>
              <a:t>ＴＨＥアジア大学ランキング　　　</a:t>
            </a:r>
            <a:endParaRPr lang="ja-JP" altLang="en-US" sz="511" b="1" dirty="0">
              <a:latin typeface="AR P丸ゴシック体E" panose="020F0900000000000000" pitchFamily="50" charset="-128"/>
              <a:ea typeface="AR P丸ゴシック体E" panose="020F0900000000000000" pitchFamily="50" charset="-128"/>
            </a:endParaRPr>
          </a:p>
        </p:txBody>
      </p:sp>
      <p:sp>
        <p:nvSpPr>
          <p:cNvPr id="17" name="テキスト ボックス 16">
            <a:extLst>
              <a:ext uri="{FF2B5EF4-FFF2-40B4-BE49-F238E27FC236}">
                <a16:creationId xmlns:a16="http://schemas.microsoft.com/office/drawing/2014/main" id="{2792D070-782B-48CE-B7AF-061E011F5F1F}"/>
              </a:ext>
            </a:extLst>
          </p:cNvPr>
          <p:cNvSpPr txBox="1"/>
          <p:nvPr/>
        </p:nvSpPr>
        <p:spPr>
          <a:xfrm>
            <a:off x="3309811" y="276247"/>
            <a:ext cx="7089210" cy="354584"/>
          </a:xfrm>
          <a:prstGeom prst="rect">
            <a:avLst/>
          </a:prstGeom>
          <a:solidFill>
            <a:schemeClr val="bg1"/>
          </a:solidFill>
        </p:spPr>
        <p:txBody>
          <a:bodyPr wrap="square" rtlCol="0">
            <a:spAutoFit/>
          </a:bodyPr>
          <a:lstStyle/>
          <a:p>
            <a:r>
              <a:rPr lang="ja-JP" altLang="en-US" sz="1704" b="1" dirty="0">
                <a:latin typeface="AR P丸ゴシック体E" panose="020F0900000000000000" pitchFamily="50" charset="-128"/>
                <a:ea typeface="AR P丸ゴシック体E" panose="020F0900000000000000" pitchFamily="50" charset="-128"/>
              </a:rPr>
              <a:t>イギリスの教育専門誌タイムズ・ハイヤー・エデュケーションによる</a:t>
            </a:r>
          </a:p>
        </p:txBody>
      </p:sp>
      <p:sp>
        <p:nvSpPr>
          <p:cNvPr id="18" name="矢印: 下 17">
            <a:extLst>
              <a:ext uri="{FF2B5EF4-FFF2-40B4-BE49-F238E27FC236}">
                <a16:creationId xmlns:a16="http://schemas.microsoft.com/office/drawing/2014/main" id="{FAD0E4DD-AA7F-4532-9900-8FC476A0A634}"/>
              </a:ext>
            </a:extLst>
          </p:cNvPr>
          <p:cNvSpPr/>
          <p:nvPr/>
        </p:nvSpPr>
        <p:spPr>
          <a:xfrm rot="18135219">
            <a:off x="3688584" y="1534459"/>
            <a:ext cx="290808" cy="2576949"/>
          </a:xfrm>
          <a:prstGeom prst="downArrow">
            <a:avLst>
              <a:gd name="adj1" fmla="val 50000"/>
              <a:gd name="adj2" fmla="val 12717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19" name="テキスト ボックス 18">
            <a:extLst>
              <a:ext uri="{FF2B5EF4-FFF2-40B4-BE49-F238E27FC236}">
                <a16:creationId xmlns:a16="http://schemas.microsoft.com/office/drawing/2014/main" id="{359E4AB8-4E70-497D-B9EE-9C05DF6B66EA}"/>
              </a:ext>
            </a:extLst>
          </p:cNvPr>
          <p:cNvSpPr txBox="1"/>
          <p:nvPr/>
        </p:nvSpPr>
        <p:spPr>
          <a:xfrm>
            <a:off x="2208349" y="3572877"/>
            <a:ext cx="2334505" cy="1219949"/>
          </a:xfrm>
          <a:prstGeom prst="rect">
            <a:avLst/>
          </a:prstGeom>
          <a:solidFill>
            <a:srgbClr val="FFFF00"/>
          </a:solidFill>
        </p:spPr>
        <p:txBody>
          <a:bodyPr wrap="square" rtlCol="0">
            <a:spAutoFit/>
          </a:bodyPr>
          <a:lstStyle/>
          <a:p>
            <a:r>
              <a:rPr lang="ja-JP" altLang="en-US" sz="1704" b="1" dirty="0">
                <a:latin typeface="AR P丸ゴシック体E" panose="020F0900000000000000" pitchFamily="50" charset="-128"/>
                <a:ea typeface="AR P丸ゴシック体E" panose="020F0900000000000000" pitchFamily="50" charset="-128"/>
              </a:rPr>
              <a:t>アジアの中での</a:t>
            </a:r>
            <a:endParaRPr lang="en-US" altLang="ja-JP" sz="1704" b="1" dirty="0">
              <a:latin typeface="AR P丸ゴシック体E" panose="020F0900000000000000" pitchFamily="50" charset="-128"/>
              <a:ea typeface="AR P丸ゴシック体E" panose="020F0900000000000000" pitchFamily="50" charset="-128"/>
            </a:endParaRPr>
          </a:p>
          <a:p>
            <a:r>
              <a:rPr lang="ja-JP" altLang="en-US" sz="1704" b="1" dirty="0">
                <a:latin typeface="AR P丸ゴシック体E" panose="020F0900000000000000" pitchFamily="50" charset="-128"/>
                <a:ea typeface="AR P丸ゴシック体E" panose="020F0900000000000000" pitchFamily="50" charset="-128"/>
              </a:rPr>
              <a:t>　　大学の順位が</a:t>
            </a:r>
            <a:endParaRPr lang="en-US" altLang="ja-JP" sz="1704" b="1" dirty="0">
              <a:latin typeface="AR P丸ゴシック体E" panose="020F0900000000000000" pitchFamily="50" charset="-128"/>
              <a:ea typeface="AR P丸ゴシック体E" panose="020F0900000000000000" pitchFamily="50" charset="-128"/>
            </a:endParaRPr>
          </a:p>
          <a:p>
            <a:endParaRPr lang="en-US" altLang="ja-JP" sz="852" b="1" dirty="0">
              <a:latin typeface="AR P丸ゴシック体E" panose="020F0900000000000000" pitchFamily="50" charset="-128"/>
              <a:ea typeface="AR P丸ゴシック体E" panose="020F0900000000000000" pitchFamily="50" charset="-128"/>
            </a:endParaRPr>
          </a:p>
          <a:p>
            <a:r>
              <a:rPr lang="ja-JP" altLang="en-US" sz="1704" b="1" dirty="0">
                <a:latin typeface="AR P丸ゴシック体E" panose="020F0900000000000000" pitchFamily="50" charset="-128"/>
                <a:ea typeface="AR P丸ゴシック体E" panose="020F0900000000000000" pitchFamily="50" charset="-128"/>
              </a:rPr>
              <a:t>　　</a:t>
            </a:r>
            <a:r>
              <a:rPr lang="ja-JP" altLang="en-US" sz="3067" b="1" dirty="0">
                <a:latin typeface="AR P丸ゴシック体E" panose="020F0900000000000000" pitchFamily="50" charset="-128"/>
                <a:ea typeface="AR P丸ゴシック体E" panose="020F0900000000000000" pitchFamily="50" charset="-128"/>
              </a:rPr>
              <a:t>急　落　　</a:t>
            </a:r>
            <a:r>
              <a:rPr lang="ja-JP" altLang="en-US" sz="1704" b="1" dirty="0">
                <a:latin typeface="AR P丸ゴシック体E" panose="020F0900000000000000" pitchFamily="50" charset="-128"/>
                <a:ea typeface="AR P丸ゴシック体E" panose="020F0900000000000000" pitchFamily="50" charset="-128"/>
              </a:rPr>
              <a:t>　</a:t>
            </a:r>
            <a:endParaRPr lang="ja-JP" altLang="en-US" sz="511" b="1" dirty="0">
              <a:latin typeface="AR P丸ゴシック体E" panose="020F0900000000000000" pitchFamily="50" charset="-128"/>
              <a:ea typeface="AR P丸ゴシック体E" panose="020F0900000000000000" pitchFamily="50" charset="-128"/>
            </a:endParaRPr>
          </a:p>
        </p:txBody>
      </p:sp>
      <p:sp>
        <p:nvSpPr>
          <p:cNvPr id="20" name="楕円 19">
            <a:extLst>
              <a:ext uri="{FF2B5EF4-FFF2-40B4-BE49-F238E27FC236}">
                <a16:creationId xmlns:a16="http://schemas.microsoft.com/office/drawing/2014/main" id="{29BECB3F-514A-43FA-911A-155C9A118928}"/>
              </a:ext>
            </a:extLst>
          </p:cNvPr>
          <p:cNvSpPr/>
          <p:nvPr/>
        </p:nvSpPr>
        <p:spPr>
          <a:xfrm>
            <a:off x="1581308" y="676148"/>
            <a:ext cx="3149653" cy="6780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1" name="楕円 20">
            <a:extLst>
              <a:ext uri="{FF2B5EF4-FFF2-40B4-BE49-F238E27FC236}">
                <a16:creationId xmlns:a16="http://schemas.microsoft.com/office/drawing/2014/main" id="{9CCFC33B-A16A-434C-A1DB-931F20179F32}"/>
              </a:ext>
            </a:extLst>
          </p:cNvPr>
          <p:cNvSpPr/>
          <p:nvPr/>
        </p:nvSpPr>
        <p:spPr>
          <a:xfrm>
            <a:off x="5267438" y="868241"/>
            <a:ext cx="981695" cy="3451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b="1" dirty="0"/>
          </a:p>
        </p:txBody>
      </p:sp>
      <p:pic>
        <p:nvPicPr>
          <p:cNvPr id="22" name="図 21">
            <a:extLst>
              <a:ext uri="{FF2B5EF4-FFF2-40B4-BE49-F238E27FC236}">
                <a16:creationId xmlns:a16="http://schemas.microsoft.com/office/drawing/2014/main" id="{659ACE7F-3C50-49E3-A8F9-3B76FF87AE45}"/>
              </a:ext>
            </a:extLst>
          </p:cNvPr>
          <p:cNvPicPr>
            <a:picLocks noChangeAspect="1"/>
          </p:cNvPicPr>
          <p:nvPr/>
        </p:nvPicPr>
        <p:blipFill rotWithShape="1">
          <a:blip r:embed="rId6"/>
          <a:srcRect l="23571" t="53124" r="58261" b="24263"/>
          <a:stretch/>
        </p:blipFill>
        <p:spPr>
          <a:xfrm>
            <a:off x="400517" y="1398205"/>
            <a:ext cx="1566916" cy="1097061"/>
          </a:xfrm>
          <a:prstGeom prst="rect">
            <a:avLst/>
          </a:prstGeom>
        </p:spPr>
      </p:pic>
      <p:sp>
        <p:nvSpPr>
          <p:cNvPr id="2" name="テキスト ボックス 1">
            <a:extLst>
              <a:ext uri="{FF2B5EF4-FFF2-40B4-BE49-F238E27FC236}">
                <a16:creationId xmlns:a16="http://schemas.microsoft.com/office/drawing/2014/main" id="{5A4D86DE-9E6C-40D6-ADCC-89B26F805B90}"/>
              </a:ext>
            </a:extLst>
          </p:cNvPr>
          <p:cNvSpPr txBox="1"/>
          <p:nvPr/>
        </p:nvSpPr>
        <p:spPr>
          <a:xfrm>
            <a:off x="6124947" y="6198203"/>
            <a:ext cx="4339650" cy="646331"/>
          </a:xfrm>
          <a:prstGeom prst="rect">
            <a:avLst/>
          </a:prstGeom>
          <a:noFill/>
        </p:spPr>
        <p:txBody>
          <a:bodyPr wrap="none" rtlCol="0">
            <a:spAutoFit/>
          </a:bodyPr>
          <a:lstStyle/>
          <a:p>
            <a:r>
              <a:rPr kumimoji="1" lang="ja-JP" altLang="en-US" sz="3600" dirty="0">
                <a:latin typeface="HG創英角ﾎﾟｯﾌﾟ体" panose="040B0A09000000000000" pitchFamily="49" charset="-128"/>
                <a:ea typeface="HG創英角ﾎﾟｯﾌﾟ体" panose="040B0A09000000000000" pitchFamily="49" charset="-128"/>
              </a:rPr>
              <a:t>アジアの中で急落！</a:t>
            </a:r>
          </a:p>
        </p:txBody>
      </p:sp>
    </p:spTree>
    <p:extLst>
      <p:ext uri="{BB962C8B-B14F-4D97-AF65-F5344CB8AC3E}">
        <p14:creationId xmlns:p14="http://schemas.microsoft.com/office/powerpoint/2010/main" val="11838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31" presetClass="entr" presetSubtype="0"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1000" fill="hold"/>
                                        <p:tgtEl>
                                          <p:spTgt spid="20"/>
                                        </p:tgtEl>
                                        <p:attrNameLst>
                                          <p:attrName>ppt_w</p:attrName>
                                        </p:attrNameLst>
                                      </p:cBhvr>
                                      <p:tavLst>
                                        <p:tav tm="0">
                                          <p:val>
                                            <p:fltVal val="0"/>
                                          </p:val>
                                        </p:tav>
                                        <p:tav tm="100000">
                                          <p:val>
                                            <p:strVal val="#ppt_w"/>
                                          </p:val>
                                        </p:tav>
                                      </p:tavLst>
                                    </p:anim>
                                    <p:anim calcmode="lin" valueType="num">
                                      <p:cBhvr>
                                        <p:cTn id="11" dur="1000" fill="hold"/>
                                        <p:tgtEl>
                                          <p:spTgt spid="20"/>
                                        </p:tgtEl>
                                        <p:attrNameLst>
                                          <p:attrName>ppt_h</p:attrName>
                                        </p:attrNameLst>
                                      </p:cBhvr>
                                      <p:tavLst>
                                        <p:tav tm="0">
                                          <p:val>
                                            <p:fltVal val="0"/>
                                          </p:val>
                                        </p:tav>
                                        <p:tav tm="100000">
                                          <p:val>
                                            <p:strVal val="#ppt_h"/>
                                          </p:val>
                                        </p:tav>
                                      </p:tavLst>
                                    </p:anim>
                                    <p:anim calcmode="lin" valueType="num">
                                      <p:cBhvr>
                                        <p:cTn id="12" dur="1000" fill="hold"/>
                                        <p:tgtEl>
                                          <p:spTgt spid="20"/>
                                        </p:tgtEl>
                                        <p:attrNameLst>
                                          <p:attrName>style.rotation</p:attrName>
                                        </p:attrNameLst>
                                      </p:cBhvr>
                                      <p:tavLst>
                                        <p:tav tm="0">
                                          <p:val>
                                            <p:fltVal val="90"/>
                                          </p:val>
                                        </p:tav>
                                        <p:tav tm="100000">
                                          <p:val>
                                            <p:fltVal val="0"/>
                                          </p:val>
                                        </p:tav>
                                      </p:tavLst>
                                    </p:anim>
                                    <p:animEffect transition="in" filter="fade">
                                      <p:cBhvr>
                                        <p:cTn id="13" dur="1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 presetClass="entr" presetSubtype="4"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2" presetClass="entr" presetSubtype="9"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0-#ppt_w/2"/>
                                          </p:val>
                                        </p:tav>
                                        <p:tav tm="100000">
                                          <p:val>
                                            <p:strVal val="#ppt_x"/>
                                          </p:val>
                                        </p:tav>
                                      </p:tavLst>
                                    </p:anim>
                                    <p:anim calcmode="lin" valueType="num">
                                      <p:cBhvr additive="base">
                                        <p:cTn id="56" dur="500" fill="hold"/>
                                        <p:tgtEl>
                                          <p:spTgt spid="18"/>
                                        </p:tgtEl>
                                        <p:attrNameLst>
                                          <p:attrName>ppt_y</p:attrName>
                                        </p:attrNameLst>
                                      </p:cBhvr>
                                      <p:tavLst>
                                        <p:tav tm="0">
                                          <p:val>
                                            <p:strVal val="0-#ppt_h/2"/>
                                          </p:val>
                                        </p:tav>
                                        <p:tav tm="100000">
                                          <p:val>
                                            <p:strVal val="#ppt_y"/>
                                          </p:val>
                                        </p:tav>
                                      </p:tavLst>
                                    </p:anim>
                                  </p:childTnLst>
                                </p:cTn>
                              </p:par>
                            </p:childTnLst>
                          </p:cTn>
                        </p:par>
                        <p:par>
                          <p:cTn id="57" fill="hold">
                            <p:stCondLst>
                              <p:cond delay="1000"/>
                            </p:stCondLst>
                            <p:childTnLst>
                              <p:par>
                                <p:cTn id="58" presetID="1" presetClass="entr" presetSubtype="0"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animBg="1"/>
      <p:bldP spid="14" grpId="0" animBg="1"/>
      <p:bldP spid="18"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02FAAB7-1513-4888-92A9-932B08910B90}"/>
              </a:ext>
            </a:extLst>
          </p:cNvPr>
          <p:cNvPicPr>
            <a:picLocks noChangeAspect="1"/>
          </p:cNvPicPr>
          <p:nvPr/>
        </p:nvPicPr>
        <p:blipFill rotWithShape="1">
          <a:blip r:embed="rId3">
            <a:extLst>
              <a:ext uri="{28A0092B-C50C-407E-A947-70E740481C1C}">
                <a14:useLocalDpi xmlns:a14="http://schemas.microsoft.com/office/drawing/2010/main" val="0"/>
              </a:ext>
            </a:extLst>
          </a:blip>
          <a:srcRect l="16158" t="23811" r="3087" b="49536"/>
          <a:stretch/>
        </p:blipFill>
        <p:spPr>
          <a:xfrm>
            <a:off x="4605868" y="155688"/>
            <a:ext cx="6096000" cy="6354535"/>
          </a:xfrm>
          <a:prstGeom prst="rect">
            <a:avLst/>
          </a:prstGeom>
        </p:spPr>
      </p:pic>
      <p:sp>
        <p:nvSpPr>
          <p:cNvPr id="3" name="テキスト ボックス 2">
            <a:extLst>
              <a:ext uri="{FF2B5EF4-FFF2-40B4-BE49-F238E27FC236}">
                <a16:creationId xmlns:a16="http://schemas.microsoft.com/office/drawing/2014/main" id="{AB91680B-93C0-4977-B56D-3E7270EE592A}"/>
              </a:ext>
            </a:extLst>
          </p:cNvPr>
          <p:cNvSpPr txBox="1"/>
          <p:nvPr/>
        </p:nvSpPr>
        <p:spPr>
          <a:xfrm>
            <a:off x="1688712" y="1217772"/>
            <a:ext cx="2576949" cy="2872389"/>
          </a:xfrm>
          <a:prstGeom prst="rect">
            <a:avLst/>
          </a:prstGeom>
          <a:solidFill>
            <a:srgbClr val="FFFF00"/>
          </a:solidFill>
        </p:spPr>
        <p:txBody>
          <a:bodyPr wrap="square" rtlCol="0">
            <a:spAutoFit/>
          </a:bodyPr>
          <a:lstStyle/>
          <a:p>
            <a:r>
              <a:rPr lang="ja-JP" altLang="en-US" sz="2045" b="1" dirty="0">
                <a:solidFill>
                  <a:srgbClr val="FF0000"/>
                </a:solidFill>
                <a:latin typeface="AR P丸ゴシック体E" panose="020F0900000000000000" pitchFamily="50" charset="-128"/>
                <a:ea typeface="AR P丸ゴシック体E" panose="020F0900000000000000" pitchFamily="50" charset="-128"/>
              </a:rPr>
              <a:t>　 </a:t>
            </a:r>
            <a:r>
              <a:rPr lang="ja-JP" altLang="en-US" sz="3067" b="1" dirty="0">
                <a:solidFill>
                  <a:srgbClr val="FF0000"/>
                </a:solidFill>
                <a:latin typeface="AR P丸ゴシック体E" panose="020F0900000000000000" pitchFamily="50" charset="-128"/>
                <a:ea typeface="AR P丸ゴシック体E" panose="020F0900000000000000" pitchFamily="50" charset="-128"/>
              </a:rPr>
              <a:t>世 界 で も</a:t>
            </a:r>
            <a:endParaRPr lang="en-US" altLang="ja-JP" sz="3067" b="1"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619" b="1" dirty="0">
              <a:latin typeface="AR P丸ゴシック体E" panose="020F0900000000000000" pitchFamily="50" charset="-128"/>
              <a:ea typeface="AR P丸ゴシック体E" panose="020F0900000000000000" pitchFamily="50" charset="-128"/>
            </a:endParaRPr>
          </a:p>
          <a:p>
            <a:r>
              <a:rPr lang="en-US" altLang="ja-JP" sz="1619" b="1" dirty="0">
                <a:latin typeface="AR P丸ゴシック体E" panose="020F0900000000000000" pitchFamily="50" charset="-128"/>
                <a:ea typeface="AR P丸ゴシック体E" panose="020F0900000000000000" pitchFamily="50" charset="-128"/>
              </a:rPr>
              <a:t>2014</a:t>
            </a:r>
            <a:r>
              <a:rPr lang="ja-JP" altLang="en-US" sz="1619" b="1" dirty="0">
                <a:latin typeface="AR P丸ゴシック体E" panose="020F0900000000000000" pitchFamily="50" charset="-128"/>
                <a:ea typeface="AR P丸ゴシック体E" panose="020F0900000000000000" pitchFamily="50" charset="-128"/>
              </a:rPr>
              <a:t>年に</a:t>
            </a:r>
            <a:r>
              <a:rPr lang="en-US" altLang="ja-JP" sz="1619" b="1" dirty="0">
                <a:latin typeface="AR P丸ゴシック体E" panose="020F0900000000000000" pitchFamily="50" charset="-128"/>
                <a:ea typeface="AR P丸ゴシック体E" panose="020F0900000000000000" pitchFamily="50" charset="-128"/>
              </a:rPr>
              <a:t>20</a:t>
            </a:r>
            <a:r>
              <a:rPr lang="ja-JP" altLang="en-US" sz="1619" b="1" dirty="0">
                <a:latin typeface="AR P丸ゴシック体E" panose="020F0900000000000000" pitchFamily="50" charset="-128"/>
                <a:ea typeface="AR P丸ゴシック体E" panose="020F0900000000000000" pitchFamily="50" charset="-128"/>
              </a:rPr>
              <a:t>位だったのが</a:t>
            </a:r>
            <a:endParaRPr lang="en-US" altLang="ja-JP" sz="1619" b="1" dirty="0">
              <a:latin typeface="AR P丸ゴシック体E" panose="020F0900000000000000" pitchFamily="50" charset="-128"/>
              <a:ea typeface="AR P丸ゴシック体E" panose="020F0900000000000000" pitchFamily="50" charset="-128"/>
            </a:endParaRPr>
          </a:p>
          <a:p>
            <a:endParaRPr lang="en-US" altLang="ja-JP" sz="1619" b="1" dirty="0">
              <a:latin typeface="AR P丸ゴシック体E" panose="020F0900000000000000" pitchFamily="50" charset="-128"/>
              <a:ea typeface="AR P丸ゴシック体E" panose="020F0900000000000000" pitchFamily="50" charset="-128"/>
            </a:endParaRPr>
          </a:p>
          <a:p>
            <a:endParaRPr lang="en-US" altLang="ja-JP" sz="1619" b="1" dirty="0">
              <a:latin typeface="AR P丸ゴシック体E" panose="020F0900000000000000" pitchFamily="50" charset="-128"/>
              <a:ea typeface="AR P丸ゴシック体E" panose="020F0900000000000000" pitchFamily="50" charset="-128"/>
            </a:endParaRPr>
          </a:p>
          <a:p>
            <a:endParaRPr lang="en-US" altLang="ja-JP" sz="1619" b="1" dirty="0">
              <a:latin typeface="AR P丸ゴシック体E" panose="020F0900000000000000" pitchFamily="50" charset="-128"/>
              <a:ea typeface="AR P丸ゴシック体E" panose="020F0900000000000000" pitchFamily="50" charset="-128"/>
            </a:endParaRPr>
          </a:p>
          <a:p>
            <a:endParaRPr lang="en-US" altLang="ja-JP" sz="1619" b="1" dirty="0">
              <a:latin typeface="AR P丸ゴシック体E" panose="020F0900000000000000" pitchFamily="50" charset="-128"/>
              <a:ea typeface="AR P丸ゴシック体E" panose="020F0900000000000000" pitchFamily="50" charset="-128"/>
            </a:endParaRPr>
          </a:p>
          <a:p>
            <a:endParaRPr lang="en-US" altLang="ja-JP" sz="1619" b="1" dirty="0">
              <a:latin typeface="AR P丸ゴシック体E" panose="020F0900000000000000" pitchFamily="50" charset="-128"/>
              <a:ea typeface="AR P丸ゴシック体E" panose="020F0900000000000000" pitchFamily="50" charset="-128"/>
            </a:endParaRPr>
          </a:p>
          <a:p>
            <a:endParaRPr lang="en-US" altLang="ja-JP" sz="1619" b="1" dirty="0">
              <a:latin typeface="AR P丸ゴシック体E" panose="020F0900000000000000" pitchFamily="50" charset="-128"/>
              <a:ea typeface="AR P丸ゴシック体E" panose="020F0900000000000000" pitchFamily="50" charset="-128"/>
            </a:endParaRPr>
          </a:p>
          <a:p>
            <a:r>
              <a:rPr lang="ja-JP" altLang="en-US" sz="1619" b="1" dirty="0">
                <a:latin typeface="AR P丸ゴシック体E" panose="020F0900000000000000" pitchFamily="50" charset="-128"/>
                <a:ea typeface="AR P丸ゴシック体E" panose="020F0900000000000000" pitchFamily="50" charset="-128"/>
              </a:rPr>
              <a:t>　</a:t>
            </a:r>
            <a:r>
              <a:rPr lang="ja-JP" altLang="en-US" sz="2045" b="1" dirty="0">
                <a:latin typeface="AR P丸ゴシック体E" panose="020F0900000000000000" pitchFamily="50" charset="-128"/>
                <a:ea typeface="AR P丸ゴシック体E" panose="020F0900000000000000" pitchFamily="50" charset="-128"/>
              </a:rPr>
              <a:t>　２</a:t>
            </a:r>
            <a:r>
              <a:rPr lang="en-US" altLang="ja-JP" sz="2045" b="1" dirty="0">
                <a:latin typeface="AR P丸ゴシック体E" panose="020F0900000000000000" pitchFamily="50" charset="-128"/>
                <a:ea typeface="AR P丸ゴシック体E" panose="020F0900000000000000" pitchFamily="50" charset="-128"/>
              </a:rPr>
              <a:t>016</a:t>
            </a:r>
            <a:r>
              <a:rPr lang="ja-JP" altLang="en-US" sz="2045" b="1" dirty="0">
                <a:latin typeface="AR P丸ゴシック体E" panose="020F0900000000000000" pitchFamily="50" charset="-128"/>
                <a:ea typeface="AR P丸ゴシック体E" panose="020F0900000000000000" pitchFamily="50" charset="-128"/>
              </a:rPr>
              <a:t>年に</a:t>
            </a:r>
            <a:r>
              <a:rPr lang="en-US" altLang="ja-JP" sz="2045" b="1" dirty="0">
                <a:solidFill>
                  <a:srgbClr val="FF0000"/>
                </a:solidFill>
                <a:latin typeface="AR P丸ゴシック体E" panose="020F0900000000000000" pitchFamily="50" charset="-128"/>
                <a:ea typeface="AR P丸ゴシック体E" panose="020F0900000000000000" pitchFamily="50" charset="-128"/>
              </a:rPr>
              <a:t>39</a:t>
            </a:r>
            <a:r>
              <a:rPr lang="ja-JP" altLang="en-US" sz="2045" b="1" dirty="0">
                <a:solidFill>
                  <a:srgbClr val="FF0000"/>
                </a:solidFill>
                <a:latin typeface="AR P丸ゴシック体E" panose="020F0900000000000000" pitchFamily="50" charset="-128"/>
                <a:ea typeface="AR P丸ゴシック体E" panose="020F0900000000000000" pitchFamily="50" charset="-128"/>
              </a:rPr>
              <a:t>位</a:t>
            </a:r>
          </a:p>
        </p:txBody>
      </p:sp>
      <p:sp>
        <p:nvSpPr>
          <p:cNvPr id="4" name="矢印: 下 3">
            <a:extLst>
              <a:ext uri="{FF2B5EF4-FFF2-40B4-BE49-F238E27FC236}">
                <a16:creationId xmlns:a16="http://schemas.microsoft.com/office/drawing/2014/main" id="{D2FBF844-D90A-41E9-B4AD-F7253783A628}"/>
              </a:ext>
            </a:extLst>
          </p:cNvPr>
          <p:cNvSpPr/>
          <p:nvPr/>
        </p:nvSpPr>
        <p:spPr>
          <a:xfrm>
            <a:off x="2517016" y="2383533"/>
            <a:ext cx="306780" cy="1043051"/>
          </a:xfrm>
          <a:prstGeom prst="downArrow">
            <a:avLst>
              <a:gd name="adj1" fmla="val 50000"/>
              <a:gd name="adj2" fmla="val 8527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6" name="楕円 5">
            <a:extLst>
              <a:ext uri="{FF2B5EF4-FFF2-40B4-BE49-F238E27FC236}">
                <a16:creationId xmlns:a16="http://schemas.microsoft.com/office/drawing/2014/main" id="{75964B1F-9047-4DC3-B2EC-0276BC837CAC}"/>
              </a:ext>
            </a:extLst>
          </p:cNvPr>
          <p:cNvSpPr/>
          <p:nvPr/>
        </p:nvSpPr>
        <p:spPr>
          <a:xfrm>
            <a:off x="1910675" y="3654371"/>
            <a:ext cx="2354982" cy="4287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5" name="テキスト ボックス 4">
            <a:extLst>
              <a:ext uri="{FF2B5EF4-FFF2-40B4-BE49-F238E27FC236}">
                <a16:creationId xmlns:a16="http://schemas.microsoft.com/office/drawing/2014/main" id="{0B94F32E-3A0C-45E4-BB35-C856AB065323}"/>
              </a:ext>
            </a:extLst>
          </p:cNvPr>
          <p:cNvSpPr txBox="1"/>
          <p:nvPr/>
        </p:nvSpPr>
        <p:spPr>
          <a:xfrm>
            <a:off x="4720974" y="160669"/>
            <a:ext cx="5930087" cy="523220"/>
          </a:xfrm>
          <a:prstGeom prst="rect">
            <a:avLst/>
          </a:prstGeom>
          <a:solidFill>
            <a:srgbClr val="CCFF99"/>
          </a:solidFill>
        </p:spPr>
        <p:txBody>
          <a:bodyPr wrap="square" rtlCol="0">
            <a:spAutoFit/>
          </a:bodyPr>
          <a:lstStyle/>
          <a:p>
            <a:r>
              <a:rPr kumimoji="1" lang="ja-JP" altLang="en-US" sz="2800" b="1" dirty="0">
                <a:latin typeface="AR丸ゴシック体E" panose="020F0909000000000000" pitchFamily="49" charset="-128"/>
                <a:ea typeface="AR丸ゴシック体E" panose="020F0909000000000000" pitchFamily="49" charset="-128"/>
              </a:rPr>
              <a:t>　</a:t>
            </a:r>
            <a:r>
              <a:rPr kumimoji="1" lang="ja-JP" altLang="en-US" sz="2400" b="1" dirty="0">
                <a:latin typeface="AR丸ゴシック体E" panose="020F0909000000000000" pitchFamily="49" charset="-128"/>
                <a:ea typeface="AR丸ゴシック体E" panose="020F0909000000000000" pitchFamily="49" charset="-128"/>
              </a:rPr>
              <a:t>ＴＨＥ世界大学ランキング</a:t>
            </a:r>
            <a:r>
              <a:rPr kumimoji="1" lang="en-US" altLang="ja-JP" sz="2400" b="1" dirty="0">
                <a:latin typeface="AR丸ゴシック体E" panose="020F0909000000000000" pitchFamily="49" charset="-128"/>
                <a:ea typeface="AR丸ゴシック体E" panose="020F0909000000000000" pitchFamily="49" charset="-128"/>
              </a:rPr>
              <a:t>2016</a:t>
            </a:r>
            <a:r>
              <a:rPr kumimoji="1" lang="ja-JP" altLang="en-US" sz="2400" b="1" dirty="0">
                <a:latin typeface="AR丸ゴシック体E" panose="020F0909000000000000" pitchFamily="49" charset="-128"/>
                <a:ea typeface="AR丸ゴシック体E" panose="020F0909000000000000" pitchFamily="49" charset="-128"/>
              </a:rPr>
              <a:t>～</a:t>
            </a:r>
            <a:r>
              <a:rPr kumimoji="1" lang="en-US" altLang="ja-JP" sz="2400" b="1" dirty="0">
                <a:latin typeface="AR丸ゴシック体E" panose="020F0909000000000000" pitchFamily="49" charset="-128"/>
                <a:ea typeface="AR丸ゴシック体E" panose="020F0909000000000000" pitchFamily="49" charset="-128"/>
              </a:rPr>
              <a:t>2017</a:t>
            </a:r>
            <a:endParaRPr kumimoji="1" lang="ja-JP" altLang="en-US" sz="2400" b="1" dirty="0">
              <a:latin typeface="AR丸ゴシック体E" panose="020F0909000000000000" pitchFamily="49" charset="-128"/>
              <a:ea typeface="AR丸ゴシック体E" panose="020F0909000000000000" pitchFamily="49" charset="-128"/>
            </a:endParaRPr>
          </a:p>
        </p:txBody>
      </p:sp>
      <p:sp>
        <p:nvSpPr>
          <p:cNvPr id="7" name="テキスト ボックス 6">
            <a:extLst>
              <a:ext uri="{FF2B5EF4-FFF2-40B4-BE49-F238E27FC236}">
                <a16:creationId xmlns:a16="http://schemas.microsoft.com/office/drawing/2014/main" id="{391A5895-AC7D-4B16-9937-49B4281A3570}"/>
              </a:ext>
            </a:extLst>
          </p:cNvPr>
          <p:cNvSpPr txBox="1"/>
          <p:nvPr/>
        </p:nvSpPr>
        <p:spPr>
          <a:xfrm>
            <a:off x="6124947" y="6198203"/>
            <a:ext cx="3416320" cy="646331"/>
          </a:xfrm>
          <a:prstGeom prst="rect">
            <a:avLst/>
          </a:prstGeom>
          <a:noFill/>
        </p:spPr>
        <p:txBody>
          <a:bodyPr wrap="none" rtlCol="0">
            <a:spAutoFit/>
          </a:bodyPr>
          <a:lstStyle/>
          <a:p>
            <a:r>
              <a:rPr kumimoji="1" lang="ja-JP" altLang="en-US" sz="3600" dirty="0">
                <a:latin typeface="HG創英角ﾎﾟｯﾌﾟ体" panose="040B0A09000000000000" pitchFamily="49" charset="-128"/>
                <a:ea typeface="HG創英角ﾎﾟｯﾌﾟ体" panose="040B0A09000000000000" pitchFamily="49" charset="-128"/>
              </a:rPr>
              <a:t>世界でも急落！</a:t>
            </a:r>
          </a:p>
        </p:txBody>
      </p:sp>
    </p:spTree>
    <p:extLst>
      <p:ext uri="{BB962C8B-B14F-4D97-AF65-F5344CB8AC3E}">
        <p14:creationId xmlns:p14="http://schemas.microsoft.com/office/powerpoint/2010/main" val="3096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 calcmode="lin" valueType="num">
                                      <p:cBhvr additive="base">
                                        <p:cTn id="1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9" end="9"/>
                                            </p:txEl>
                                          </p:spTgt>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が含まれている画像&#10;&#10;自動的に生成された説明">
            <a:extLst>
              <a:ext uri="{FF2B5EF4-FFF2-40B4-BE49-F238E27FC236}">
                <a16:creationId xmlns:a16="http://schemas.microsoft.com/office/drawing/2014/main" id="{F52253AB-9B3E-4AF2-895C-7D8AED2CA1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2" t="6642" r="9986" b="16160"/>
          <a:stretch/>
        </p:blipFill>
        <p:spPr>
          <a:xfrm>
            <a:off x="5796760" y="203273"/>
            <a:ext cx="3895195" cy="5686986"/>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インク 3">
                <a:extLst>
                  <a:ext uri="{FF2B5EF4-FFF2-40B4-BE49-F238E27FC236}">
                    <a16:creationId xmlns:a16="http://schemas.microsoft.com/office/drawing/2014/main" id="{90F19B2B-297F-4176-B8BD-FF37F970F3BB}"/>
                  </a:ext>
                </a:extLst>
              </p14:cNvPr>
              <p14:cNvContentPartPr/>
              <p14:nvPr/>
            </p14:nvContentPartPr>
            <p14:xfrm>
              <a:off x="6040153" y="3467837"/>
              <a:ext cx="306" cy="306"/>
            </p14:xfrm>
          </p:contentPart>
        </mc:Choice>
        <mc:Fallback xmlns="">
          <p:pic>
            <p:nvPicPr>
              <p:cNvPr id="4" name="インク 3">
                <a:extLst>
                  <a:ext uri="{FF2B5EF4-FFF2-40B4-BE49-F238E27FC236}">
                    <a16:creationId xmlns:a16="http://schemas.microsoft.com/office/drawing/2014/main" id="{90F19B2B-297F-4176-B8BD-FF37F970F3BB}"/>
                  </a:ext>
                </a:extLst>
              </p:cNvPr>
              <p:cNvPicPr/>
              <p:nvPr/>
            </p:nvPicPr>
            <p:blipFill>
              <a:blip r:embed="rId5"/>
              <a:stretch>
                <a:fillRect/>
              </a:stretch>
            </p:blipFill>
            <p:spPr>
              <a:xfrm>
                <a:off x="6009553" y="3406637"/>
                <a:ext cx="6120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インク 5">
                <a:extLst>
                  <a:ext uri="{FF2B5EF4-FFF2-40B4-BE49-F238E27FC236}">
                    <a16:creationId xmlns:a16="http://schemas.microsoft.com/office/drawing/2014/main" id="{3A7313DC-6793-4A95-94AE-8668D20353A3}"/>
                  </a:ext>
                </a:extLst>
              </p14:cNvPr>
              <p14:cNvContentPartPr/>
              <p14:nvPr/>
            </p14:nvContentPartPr>
            <p14:xfrm>
              <a:off x="6023801" y="3431948"/>
              <a:ext cx="3198743" cy="104294"/>
            </p14:xfrm>
          </p:contentPart>
        </mc:Choice>
        <mc:Fallback xmlns="">
          <p:pic>
            <p:nvPicPr>
              <p:cNvPr id="6" name="インク 5">
                <a:extLst>
                  <a:ext uri="{FF2B5EF4-FFF2-40B4-BE49-F238E27FC236}">
                    <a16:creationId xmlns:a16="http://schemas.microsoft.com/office/drawing/2014/main" id="{3A7313DC-6793-4A95-94AE-8668D20353A3}"/>
                  </a:ext>
                </a:extLst>
              </p:cNvPr>
              <p:cNvPicPr/>
              <p:nvPr/>
            </p:nvPicPr>
            <p:blipFill>
              <a:blip r:embed="rId7"/>
              <a:stretch>
                <a:fillRect/>
              </a:stretch>
            </p:blipFill>
            <p:spPr>
              <a:xfrm>
                <a:off x="5987803" y="3360021"/>
                <a:ext cx="3270378" cy="24778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インク 6">
                <a:extLst>
                  <a:ext uri="{FF2B5EF4-FFF2-40B4-BE49-F238E27FC236}">
                    <a16:creationId xmlns:a16="http://schemas.microsoft.com/office/drawing/2014/main" id="{94D3D725-7367-4C84-85BE-B27D32CED2EE}"/>
                  </a:ext>
                </a:extLst>
              </p14:cNvPr>
              <p14:cNvContentPartPr/>
              <p14:nvPr/>
            </p14:nvContentPartPr>
            <p14:xfrm>
              <a:off x="9222236" y="3533480"/>
              <a:ext cx="306" cy="306"/>
            </p14:xfrm>
          </p:contentPart>
        </mc:Choice>
        <mc:Fallback xmlns="">
          <p:pic>
            <p:nvPicPr>
              <p:cNvPr id="7" name="インク 6">
                <a:extLst>
                  <a:ext uri="{FF2B5EF4-FFF2-40B4-BE49-F238E27FC236}">
                    <a16:creationId xmlns:a16="http://schemas.microsoft.com/office/drawing/2014/main" id="{94D3D725-7367-4C84-85BE-B27D32CED2EE}"/>
                  </a:ext>
                </a:extLst>
              </p:cNvPr>
              <p:cNvPicPr/>
              <p:nvPr/>
            </p:nvPicPr>
            <p:blipFill>
              <a:blip r:embed="rId5"/>
              <a:stretch>
                <a:fillRect/>
              </a:stretch>
            </p:blipFill>
            <p:spPr>
              <a:xfrm>
                <a:off x="9191636" y="3472280"/>
                <a:ext cx="6120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インク 7">
                <a:extLst>
                  <a:ext uri="{FF2B5EF4-FFF2-40B4-BE49-F238E27FC236}">
                    <a16:creationId xmlns:a16="http://schemas.microsoft.com/office/drawing/2014/main" id="{B8CB892C-2571-4F74-BD37-2EB6D38D9E25}"/>
                  </a:ext>
                </a:extLst>
              </p14:cNvPr>
              <p14:cNvContentPartPr/>
              <p14:nvPr/>
            </p14:nvContentPartPr>
            <p14:xfrm>
              <a:off x="9222236" y="3533480"/>
              <a:ext cx="306" cy="306"/>
            </p14:xfrm>
          </p:contentPart>
        </mc:Choice>
        <mc:Fallback xmlns="">
          <p:pic>
            <p:nvPicPr>
              <p:cNvPr id="8" name="インク 7">
                <a:extLst>
                  <a:ext uri="{FF2B5EF4-FFF2-40B4-BE49-F238E27FC236}">
                    <a16:creationId xmlns:a16="http://schemas.microsoft.com/office/drawing/2014/main" id="{B8CB892C-2571-4F74-BD37-2EB6D38D9E25}"/>
                  </a:ext>
                </a:extLst>
              </p:cNvPr>
              <p:cNvPicPr/>
              <p:nvPr/>
            </p:nvPicPr>
            <p:blipFill>
              <a:blip r:embed="rId5"/>
              <a:stretch>
                <a:fillRect/>
              </a:stretch>
            </p:blipFill>
            <p:spPr>
              <a:xfrm>
                <a:off x="9191636" y="3472280"/>
                <a:ext cx="6120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インク 8">
                <a:extLst>
                  <a:ext uri="{FF2B5EF4-FFF2-40B4-BE49-F238E27FC236}">
                    <a16:creationId xmlns:a16="http://schemas.microsoft.com/office/drawing/2014/main" id="{D0A39D7A-46C2-442A-9A17-DE7162ABDB81}"/>
                  </a:ext>
                </a:extLst>
              </p14:cNvPr>
              <p14:cNvContentPartPr/>
              <p14:nvPr/>
            </p14:nvContentPartPr>
            <p14:xfrm>
              <a:off x="9222236" y="3533480"/>
              <a:ext cx="306" cy="306"/>
            </p14:xfrm>
          </p:contentPart>
        </mc:Choice>
        <mc:Fallback xmlns="">
          <p:pic>
            <p:nvPicPr>
              <p:cNvPr id="9" name="インク 8">
                <a:extLst>
                  <a:ext uri="{FF2B5EF4-FFF2-40B4-BE49-F238E27FC236}">
                    <a16:creationId xmlns:a16="http://schemas.microsoft.com/office/drawing/2014/main" id="{D0A39D7A-46C2-442A-9A17-DE7162ABDB81}"/>
                  </a:ext>
                </a:extLst>
              </p:cNvPr>
              <p:cNvPicPr/>
              <p:nvPr/>
            </p:nvPicPr>
            <p:blipFill>
              <a:blip r:embed="rId5"/>
              <a:stretch>
                <a:fillRect/>
              </a:stretch>
            </p:blipFill>
            <p:spPr>
              <a:xfrm>
                <a:off x="9191636" y="3472280"/>
                <a:ext cx="6120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インク 9">
                <a:extLst>
                  <a:ext uri="{FF2B5EF4-FFF2-40B4-BE49-F238E27FC236}">
                    <a16:creationId xmlns:a16="http://schemas.microsoft.com/office/drawing/2014/main" id="{1117174F-C3C3-4473-9845-CFD097780724}"/>
                  </a:ext>
                </a:extLst>
              </p14:cNvPr>
              <p14:cNvContentPartPr/>
              <p14:nvPr/>
            </p14:nvContentPartPr>
            <p14:xfrm>
              <a:off x="9222236" y="3533480"/>
              <a:ext cx="306" cy="306"/>
            </p14:xfrm>
          </p:contentPart>
        </mc:Choice>
        <mc:Fallback xmlns="">
          <p:pic>
            <p:nvPicPr>
              <p:cNvPr id="10" name="インク 9">
                <a:extLst>
                  <a:ext uri="{FF2B5EF4-FFF2-40B4-BE49-F238E27FC236}">
                    <a16:creationId xmlns:a16="http://schemas.microsoft.com/office/drawing/2014/main" id="{1117174F-C3C3-4473-9845-CFD097780724}"/>
                  </a:ext>
                </a:extLst>
              </p:cNvPr>
              <p:cNvPicPr/>
              <p:nvPr/>
            </p:nvPicPr>
            <p:blipFill>
              <a:blip r:embed="rId5"/>
              <a:stretch>
                <a:fillRect/>
              </a:stretch>
            </p:blipFill>
            <p:spPr>
              <a:xfrm>
                <a:off x="9191636" y="3472280"/>
                <a:ext cx="61200" cy="122400"/>
              </a:xfrm>
              <a:prstGeom prst="rect">
                <a:avLst/>
              </a:prstGeom>
            </p:spPr>
          </p:pic>
        </mc:Fallback>
      </mc:AlternateContent>
      <p:cxnSp>
        <p:nvCxnSpPr>
          <p:cNvPr id="12" name="直線コネクタ 11">
            <a:extLst>
              <a:ext uri="{FF2B5EF4-FFF2-40B4-BE49-F238E27FC236}">
                <a16:creationId xmlns:a16="http://schemas.microsoft.com/office/drawing/2014/main" id="{2A00ADB4-8EEC-4BEA-9380-6CA3B6DCC0D1}"/>
              </a:ext>
            </a:extLst>
          </p:cNvPr>
          <p:cNvCxnSpPr>
            <a:cxnSpLocks/>
          </p:cNvCxnSpPr>
          <p:nvPr/>
        </p:nvCxnSpPr>
        <p:spPr>
          <a:xfrm>
            <a:off x="8005570" y="654723"/>
            <a:ext cx="0" cy="49084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406C8A9D-D038-4F1F-B877-63EEA1ADFF3D}"/>
              </a:ext>
            </a:extLst>
          </p:cNvPr>
          <p:cNvSpPr txBox="1"/>
          <p:nvPr/>
        </p:nvSpPr>
        <p:spPr>
          <a:xfrm flipH="1">
            <a:off x="2386646" y="1751279"/>
            <a:ext cx="3174917" cy="2584041"/>
          </a:xfrm>
          <a:prstGeom prst="rect">
            <a:avLst/>
          </a:prstGeom>
          <a:noFill/>
        </p:spPr>
        <p:txBody>
          <a:bodyPr wrap="square" rtlCol="0">
            <a:spAutoFit/>
          </a:bodyPr>
          <a:lstStyle/>
          <a:p>
            <a:r>
              <a:rPr lang="ja-JP" altLang="en-US" sz="1619" b="1" dirty="0">
                <a:latin typeface="AR P丸ゴシック体E" panose="020F0900000000000000" pitchFamily="50" charset="-128"/>
                <a:ea typeface="AR P丸ゴシック体E" panose="020F0900000000000000" pitchFamily="50" charset="-128"/>
              </a:rPr>
              <a:t>労働生産性はルクセンブルグの半分にしか評価されていない</a:t>
            </a:r>
            <a:endParaRPr lang="en-US" altLang="ja-JP" sz="1619" b="1" dirty="0">
              <a:latin typeface="AR P丸ゴシック体E" panose="020F0900000000000000" pitchFamily="50" charset="-128"/>
              <a:ea typeface="AR P丸ゴシック体E" panose="020F0900000000000000" pitchFamily="50" charset="-128"/>
            </a:endParaRPr>
          </a:p>
          <a:p>
            <a:endParaRPr lang="en-US" altLang="ja-JP" sz="1619" b="1" dirty="0">
              <a:latin typeface="AR P丸ゴシック体E" panose="020F0900000000000000" pitchFamily="50" charset="-128"/>
              <a:ea typeface="AR P丸ゴシック体E" panose="020F0900000000000000" pitchFamily="50" charset="-128"/>
            </a:endParaRPr>
          </a:p>
          <a:p>
            <a:r>
              <a:rPr lang="ja-JP" altLang="en-US" sz="1619" b="1" dirty="0">
                <a:latin typeface="AR P丸ゴシック体E" panose="020F0900000000000000" pitchFamily="50" charset="-128"/>
                <a:ea typeface="AR P丸ゴシック体E" panose="020F0900000000000000" pitchFamily="50" charset="-128"/>
              </a:rPr>
              <a:t>これで同じ収入を得るには、ルクセンブルグやノルウェーの</a:t>
            </a:r>
            <a:endParaRPr lang="en-US" altLang="ja-JP" sz="1619" b="1" dirty="0">
              <a:latin typeface="AR P丸ゴシック体E" panose="020F0900000000000000" pitchFamily="50" charset="-128"/>
              <a:ea typeface="AR P丸ゴシック体E" panose="020F0900000000000000" pitchFamily="50" charset="-128"/>
            </a:endParaRPr>
          </a:p>
          <a:p>
            <a:r>
              <a:rPr lang="ja-JP" altLang="en-US" sz="1619" b="1" dirty="0">
                <a:latin typeface="AR P丸ゴシック体E" panose="020F0900000000000000" pitchFamily="50" charset="-128"/>
                <a:ea typeface="AR P丸ゴシック体E" panose="020F0900000000000000" pitchFamily="50" charset="-128"/>
              </a:rPr>
              <a:t>２倍の時間、働くしかない。</a:t>
            </a:r>
            <a:endParaRPr lang="en-US" altLang="ja-JP" sz="1619" b="1" dirty="0">
              <a:latin typeface="AR P丸ゴシック体E" panose="020F0900000000000000" pitchFamily="50" charset="-128"/>
              <a:ea typeface="AR P丸ゴシック体E" panose="020F0900000000000000" pitchFamily="50" charset="-128"/>
            </a:endParaRPr>
          </a:p>
          <a:p>
            <a:endParaRPr lang="en-US" altLang="ja-JP" sz="1619" b="1" dirty="0">
              <a:latin typeface="AR P丸ゴシック体E" panose="020F0900000000000000" pitchFamily="50" charset="-128"/>
              <a:ea typeface="AR P丸ゴシック体E" panose="020F0900000000000000" pitchFamily="50" charset="-128"/>
            </a:endParaRPr>
          </a:p>
          <a:p>
            <a:r>
              <a:rPr lang="ja-JP" altLang="en-US" sz="1619" b="1" dirty="0">
                <a:latin typeface="AR P丸ゴシック体E" panose="020F0900000000000000" pitchFamily="50" charset="-128"/>
                <a:ea typeface="AR P丸ゴシック体E" panose="020F0900000000000000" pitchFamily="50" charset="-128"/>
              </a:rPr>
              <a:t>生産性の低い労働者に、他国と</a:t>
            </a:r>
            <a:endParaRPr lang="en-US" altLang="ja-JP" sz="1619" b="1" dirty="0">
              <a:latin typeface="AR P丸ゴシック体E" panose="020F0900000000000000" pitchFamily="50" charset="-128"/>
              <a:ea typeface="AR P丸ゴシック体E" panose="020F0900000000000000" pitchFamily="50" charset="-128"/>
            </a:endParaRPr>
          </a:p>
          <a:p>
            <a:r>
              <a:rPr lang="ja-JP" altLang="en-US" sz="1619" b="1" dirty="0">
                <a:latin typeface="AR P丸ゴシック体E" panose="020F0900000000000000" pitchFamily="50" charset="-128"/>
                <a:ea typeface="AR P丸ゴシック体E" panose="020F0900000000000000" pitchFamily="50" charset="-128"/>
              </a:rPr>
              <a:t>同じ給料を払ったら、経営は、</a:t>
            </a:r>
            <a:endParaRPr lang="en-US" altLang="ja-JP" sz="1619" b="1" dirty="0">
              <a:latin typeface="AR P丸ゴシック体E" panose="020F0900000000000000" pitchFamily="50" charset="-128"/>
              <a:ea typeface="AR P丸ゴシック体E" panose="020F0900000000000000" pitchFamily="50" charset="-128"/>
            </a:endParaRPr>
          </a:p>
          <a:p>
            <a:r>
              <a:rPr lang="ja-JP" altLang="en-US" sz="1619" b="1" dirty="0">
                <a:latin typeface="AR P丸ゴシック体E" panose="020F0900000000000000" pitchFamily="50" charset="-128"/>
                <a:ea typeface="AR P丸ゴシック体E" panose="020F0900000000000000" pitchFamily="50" charset="-128"/>
              </a:rPr>
              <a:t>すぐに破綻する。</a:t>
            </a:r>
            <a:endParaRPr lang="en-US" altLang="ja-JP" sz="1619" b="1" dirty="0">
              <a:latin typeface="AR P丸ゴシック体E" panose="020F0900000000000000" pitchFamily="50" charset="-128"/>
              <a:ea typeface="AR P丸ゴシック体E" panose="020F0900000000000000" pitchFamily="50" charset="-128"/>
            </a:endParaRPr>
          </a:p>
        </p:txBody>
      </p:sp>
      <p:sp>
        <p:nvSpPr>
          <p:cNvPr id="2" name="テキスト ボックス 1">
            <a:extLst>
              <a:ext uri="{FF2B5EF4-FFF2-40B4-BE49-F238E27FC236}">
                <a16:creationId xmlns:a16="http://schemas.microsoft.com/office/drawing/2014/main" id="{3F2F9FC0-3BF6-457E-95F7-5428D890F21E}"/>
              </a:ext>
            </a:extLst>
          </p:cNvPr>
          <p:cNvSpPr txBox="1"/>
          <p:nvPr/>
        </p:nvSpPr>
        <p:spPr>
          <a:xfrm>
            <a:off x="2142092" y="974765"/>
            <a:ext cx="3680816" cy="512000"/>
          </a:xfrm>
          <a:prstGeom prst="rect">
            <a:avLst/>
          </a:prstGeom>
          <a:solidFill>
            <a:srgbClr val="FFFF00"/>
          </a:solidFill>
        </p:spPr>
        <p:txBody>
          <a:bodyPr wrap="none" rtlCol="0">
            <a:spAutoFit/>
          </a:bodyPr>
          <a:lstStyle/>
          <a:p>
            <a:r>
              <a:rPr lang="ja-JP" altLang="en-US" sz="2727" dirty="0">
                <a:latin typeface="AR P丸ゴシック体E" panose="020F0900000000000000" pitchFamily="50" charset="-128"/>
                <a:ea typeface="AR P丸ゴシック体E" panose="020F0900000000000000" pitchFamily="50" charset="-128"/>
              </a:rPr>
              <a:t>給料（労働生産性）でも</a:t>
            </a:r>
          </a:p>
        </p:txBody>
      </p:sp>
      <p:sp>
        <p:nvSpPr>
          <p:cNvPr id="5" name="テキスト ボックス 4">
            <a:extLst>
              <a:ext uri="{FF2B5EF4-FFF2-40B4-BE49-F238E27FC236}">
                <a16:creationId xmlns:a16="http://schemas.microsoft.com/office/drawing/2014/main" id="{919B346A-1897-420B-A5BF-DA1D70F8B08F}"/>
              </a:ext>
            </a:extLst>
          </p:cNvPr>
          <p:cNvSpPr txBox="1"/>
          <p:nvPr/>
        </p:nvSpPr>
        <p:spPr>
          <a:xfrm>
            <a:off x="2041644" y="4702888"/>
            <a:ext cx="3695542" cy="603883"/>
          </a:xfrm>
          <a:prstGeom prst="rect">
            <a:avLst/>
          </a:prstGeom>
          <a:noFill/>
        </p:spPr>
        <p:txBody>
          <a:bodyPr wrap="square" rtlCol="0">
            <a:spAutoFit/>
          </a:bodyPr>
          <a:lstStyle/>
          <a:p>
            <a:r>
              <a:rPr lang="ja-JP" altLang="en-US" sz="1662" b="1" dirty="0"/>
              <a:t>シンガポールも香港もＯＥＣＤに</a:t>
            </a:r>
            <a:endParaRPr lang="en-US" altLang="ja-JP" sz="1662" b="1" dirty="0"/>
          </a:p>
          <a:p>
            <a:r>
              <a:rPr lang="ja-JP" altLang="en-US" sz="1662" b="1" dirty="0"/>
              <a:t>加盟していないので出ていません。</a:t>
            </a:r>
            <a:endParaRPr lang="en-US" altLang="ja-JP" sz="1662" b="1" dirty="0"/>
          </a:p>
        </p:txBody>
      </p:sp>
      <p:sp>
        <p:nvSpPr>
          <p:cNvPr id="13" name="テキスト ボックス 12">
            <a:extLst>
              <a:ext uri="{FF2B5EF4-FFF2-40B4-BE49-F238E27FC236}">
                <a16:creationId xmlns:a16="http://schemas.microsoft.com/office/drawing/2014/main" id="{152C24D5-AFA0-42C8-B0FD-4E7A71C3C871}"/>
              </a:ext>
            </a:extLst>
          </p:cNvPr>
          <p:cNvSpPr txBox="1"/>
          <p:nvPr/>
        </p:nvSpPr>
        <p:spPr>
          <a:xfrm>
            <a:off x="5737186" y="5965317"/>
            <a:ext cx="4339650" cy="646331"/>
          </a:xfrm>
          <a:prstGeom prst="rect">
            <a:avLst/>
          </a:prstGeom>
          <a:noFill/>
        </p:spPr>
        <p:txBody>
          <a:bodyPr wrap="none" rtlCol="0">
            <a:spAutoFit/>
          </a:bodyPr>
          <a:lstStyle/>
          <a:p>
            <a:r>
              <a:rPr kumimoji="1" lang="ja-JP" altLang="en-US" sz="3600" dirty="0">
                <a:latin typeface="HG創英角ﾎﾟｯﾌﾟ体" panose="040B0A09000000000000" pitchFamily="49" charset="-128"/>
                <a:ea typeface="HG創英角ﾎﾟｯﾌﾟ体" panose="040B0A09000000000000" pitchFamily="49" charset="-128"/>
              </a:rPr>
              <a:t>労働生産性も低迷！</a:t>
            </a:r>
          </a:p>
        </p:txBody>
      </p:sp>
    </p:spTree>
    <p:extLst>
      <p:ext uri="{BB962C8B-B14F-4D97-AF65-F5344CB8AC3E}">
        <p14:creationId xmlns:p14="http://schemas.microsoft.com/office/powerpoint/2010/main" val="239399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が含まれている画像&#10;&#10;自動的に生成された説明">
            <a:extLst>
              <a:ext uri="{FF2B5EF4-FFF2-40B4-BE49-F238E27FC236}">
                <a16:creationId xmlns:a16="http://schemas.microsoft.com/office/drawing/2014/main" id="{F738B5E1-5BF7-46B8-AEF4-09B6FB3D60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44" t="9727" r="14598" b="55986"/>
          <a:stretch/>
        </p:blipFill>
        <p:spPr>
          <a:xfrm>
            <a:off x="1129078" y="2453862"/>
            <a:ext cx="5069711" cy="3574877"/>
          </a:xfrm>
          <a:prstGeom prst="rect">
            <a:avLst/>
          </a:prstGeom>
        </p:spPr>
      </p:pic>
      <p:pic>
        <p:nvPicPr>
          <p:cNvPr id="5" name="図 4" descr="テキスト が含まれている画像&#10;&#10;自動的に生成された説明">
            <a:extLst>
              <a:ext uri="{FF2B5EF4-FFF2-40B4-BE49-F238E27FC236}">
                <a16:creationId xmlns:a16="http://schemas.microsoft.com/office/drawing/2014/main" id="{D8B9AFD5-FB8E-47B8-9A42-9DA9F94BF4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6" t="44911" r="13304" b="17270"/>
          <a:stretch/>
        </p:blipFill>
        <p:spPr>
          <a:xfrm>
            <a:off x="6157357" y="2513018"/>
            <a:ext cx="4944602" cy="3762313"/>
          </a:xfrm>
          <a:prstGeom prst="rect">
            <a:avLst/>
          </a:prstGeom>
        </p:spPr>
      </p:pic>
      <p:sp>
        <p:nvSpPr>
          <p:cNvPr id="6" name="テキスト ボックス 5">
            <a:extLst>
              <a:ext uri="{FF2B5EF4-FFF2-40B4-BE49-F238E27FC236}">
                <a16:creationId xmlns:a16="http://schemas.microsoft.com/office/drawing/2014/main" id="{6BA71914-A609-4251-8746-9890DDD8C936}"/>
              </a:ext>
            </a:extLst>
          </p:cNvPr>
          <p:cNvSpPr txBox="1"/>
          <p:nvPr/>
        </p:nvSpPr>
        <p:spPr>
          <a:xfrm>
            <a:off x="3490517" y="2073454"/>
            <a:ext cx="5333680" cy="338554"/>
          </a:xfrm>
          <a:prstGeom prst="rect">
            <a:avLst/>
          </a:prstGeom>
          <a:solidFill>
            <a:schemeClr val="bg1"/>
          </a:solidFill>
        </p:spPr>
        <p:txBody>
          <a:bodyPr wrap="square" rtlCol="0">
            <a:spAutoFit/>
          </a:bodyPr>
          <a:lstStyle/>
          <a:p>
            <a:r>
              <a:rPr lang="ja-JP" altLang="en-US" sz="1600" dirty="0">
                <a:latin typeface="AR P丸ゴシック体E" panose="020F0900000000000000" pitchFamily="50" charset="-128"/>
                <a:ea typeface="AR P丸ゴシック体E" panose="020F0900000000000000" pitchFamily="50" charset="-128"/>
              </a:rPr>
              <a:t>国際経営開発研究所（ＩＭＤ）による世界競争力ランキング</a:t>
            </a:r>
          </a:p>
        </p:txBody>
      </p:sp>
      <p:sp>
        <p:nvSpPr>
          <p:cNvPr id="7" name="テキスト ボックス 6">
            <a:extLst>
              <a:ext uri="{FF2B5EF4-FFF2-40B4-BE49-F238E27FC236}">
                <a16:creationId xmlns:a16="http://schemas.microsoft.com/office/drawing/2014/main" id="{274AEF77-88E7-43E3-B1A2-B5EE87E2BA5E}"/>
              </a:ext>
            </a:extLst>
          </p:cNvPr>
          <p:cNvSpPr txBox="1"/>
          <p:nvPr/>
        </p:nvSpPr>
        <p:spPr>
          <a:xfrm>
            <a:off x="1651768" y="919964"/>
            <a:ext cx="9838829" cy="646331"/>
          </a:xfrm>
          <a:prstGeom prst="rect">
            <a:avLst/>
          </a:prstGeom>
          <a:solidFill>
            <a:srgbClr val="FFFF00"/>
          </a:solidFill>
        </p:spPr>
        <p:txBody>
          <a:bodyPr wrap="square" rtlCol="0">
            <a:spAutoFit/>
          </a:bodyPr>
          <a:lstStyle/>
          <a:p>
            <a:r>
              <a:rPr lang="ja-JP" altLang="en-US" b="1" dirty="0">
                <a:latin typeface="AR P丸ゴシック体E" panose="020F0900000000000000" pitchFamily="50" charset="-128"/>
                <a:ea typeface="AR P丸ゴシック体E" panose="020F0900000000000000" pitchFamily="50" charset="-128"/>
              </a:rPr>
              <a:t>「経済状況」「政府の効率性」「ビジネスの効率性」「ビジネスインフラ」で評価している国際競争力</a:t>
            </a:r>
            <a:endParaRPr lang="en-US" altLang="ja-JP" b="1" dirty="0">
              <a:latin typeface="AR P丸ゴシック体E" panose="020F0900000000000000" pitchFamily="50" charset="-128"/>
              <a:ea typeface="AR P丸ゴシック体E" panose="020F0900000000000000" pitchFamily="50" charset="-128"/>
            </a:endParaRPr>
          </a:p>
          <a:p>
            <a:r>
              <a:rPr lang="ja-JP" altLang="en-US" b="1" dirty="0">
                <a:latin typeface="AR P丸ゴシック体E" panose="020F0900000000000000" pitchFamily="50" charset="-128"/>
                <a:ea typeface="AR P丸ゴシック体E" panose="020F0900000000000000" pitchFamily="50" charset="-128"/>
              </a:rPr>
              <a:t>日本は、</a:t>
            </a:r>
            <a:r>
              <a:rPr lang="en-US" altLang="ja-JP" b="1" dirty="0">
                <a:latin typeface="AR P丸ゴシック体E" panose="020F0900000000000000" pitchFamily="50" charset="-128"/>
                <a:ea typeface="AR P丸ゴシック体E" panose="020F0900000000000000" pitchFamily="50" charset="-128"/>
              </a:rPr>
              <a:t>1992</a:t>
            </a:r>
            <a:r>
              <a:rPr lang="ja-JP" altLang="en-US" b="1" dirty="0">
                <a:latin typeface="AR P丸ゴシック体E" panose="020F0900000000000000" pitchFamily="50" charset="-128"/>
                <a:ea typeface="AR P丸ゴシック体E" panose="020F0900000000000000" pitchFamily="50" charset="-128"/>
              </a:rPr>
              <a:t>年までは</a:t>
            </a:r>
            <a:r>
              <a:rPr lang="en-US" altLang="ja-JP" b="1" dirty="0">
                <a:latin typeface="AR P丸ゴシック体E" panose="020F0900000000000000" pitchFamily="50" charset="-128"/>
                <a:ea typeface="AR P丸ゴシック体E" panose="020F0900000000000000" pitchFamily="50" charset="-128"/>
              </a:rPr>
              <a:t>1</a:t>
            </a:r>
            <a:r>
              <a:rPr lang="ja-JP" altLang="en-US" b="1" dirty="0">
                <a:latin typeface="AR P丸ゴシック体E" panose="020F0900000000000000" pitchFamily="50" charset="-128"/>
                <a:ea typeface="AR P丸ゴシック体E" panose="020F0900000000000000" pitchFamily="50" charset="-128"/>
              </a:rPr>
              <a:t>位をキープ、その後</a:t>
            </a:r>
            <a:r>
              <a:rPr lang="en-US" altLang="ja-JP" b="1" dirty="0">
                <a:latin typeface="AR P丸ゴシック体E" panose="020F0900000000000000" pitchFamily="50" charset="-128"/>
                <a:ea typeface="AR P丸ゴシック体E" panose="020F0900000000000000" pitchFamily="50" charset="-128"/>
              </a:rPr>
              <a:t>1997</a:t>
            </a:r>
            <a:r>
              <a:rPr lang="ja-JP" altLang="en-US" b="1" dirty="0">
                <a:latin typeface="AR P丸ゴシック体E" panose="020F0900000000000000" pitchFamily="50" charset="-128"/>
                <a:ea typeface="AR P丸ゴシック体E" panose="020F0900000000000000" pitchFamily="50" charset="-128"/>
              </a:rPr>
              <a:t>年に</a:t>
            </a:r>
            <a:r>
              <a:rPr lang="en-US" altLang="ja-JP" b="1" dirty="0">
                <a:latin typeface="AR P丸ゴシック体E" panose="020F0900000000000000" pitchFamily="50" charset="-128"/>
                <a:ea typeface="AR P丸ゴシック体E" panose="020F0900000000000000" pitchFamily="50" charset="-128"/>
              </a:rPr>
              <a:t>17</a:t>
            </a:r>
            <a:r>
              <a:rPr lang="ja-JP" altLang="en-US" b="1" dirty="0">
                <a:latin typeface="AR P丸ゴシック体E" panose="020F0900000000000000" pitchFamily="50" charset="-128"/>
                <a:ea typeface="AR P丸ゴシック体E" panose="020F0900000000000000" pitchFamily="50" charset="-128"/>
              </a:rPr>
              <a:t>位に急落し、</a:t>
            </a:r>
            <a:r>
              <a:rPr lang="en-US" altLang="ja-JP" b="1" dirty="0">
                <a:latin typeface="AR P丸ゴシック体E" panose="020F0900000000000000" pitchFamily="50" charset="-128"/>
                <a:ea typeface="AR P丸ゴシック体E" panose="020F0900000000000000" pitchFamily="50" charset="-128"/>
              </a:rPr>
              <a:t>2015</a:t>
            </a:r>
            <a:r>
              <a:rPr lang="ja-JP" altLang="en-US" b="1" dirty="0">
                <a:latin typeface="AR P丸ゴシック体E" panose="020F0900000000000000" pitchFamily="50" charset="-128"/>
                <a:ea typeface="AR P丸ゴシック体E" panose="020F0900000000000000" pitchFamily="50" charset="-128"/>
              </a:rPr>
              <a:t>年には</a:t>
            </a:r>
            <a:r>
              <a:rPr lang="en-US" altLang="ja-JP" b="1" dirty="0">
                <a:latin typeface="AR P丸ゴシック体E" panose="020F0900000000000000" pitchFamily="50" charset="-128"/>
                <a:ea typeface="AR P丸ゴシック体E" panose="020F0900000000000000" pitchFamily="50" charset="-128"/>
              </a:rPr>
              <a:t>27</a:t>
            </a:r>
            <a:r>
              <a:rPr lang="ja-JP" altLang="en-US" b="1" dirty="0">
                <a:latin typeface="AR P丸ゴシック体E" panose="020F0900000000000000" pitchFamily="50" charset="-128"/>
                <a:ea typeface="AR P丸ゴシック体E" panose="020F0900000000000000" pitchFamily="50" charset="-128"/>
              </a:rPr>
              <a:t>位まで凋落</a:t>
            </a:r>
            <a:endParaRPr lang="en-US" altLang="ja-JP" b="1" dirty="0">
              <a:latin typeface="AR P丸ゴシック体E" panose="020F0900000000000000" pitchFamily="50" charset="-128"/>
              <a:ea typeface="AR P丸ゴシック体E" panose="020F0900000000000000" pitchFamily="50" charset="-128"/>
            </a:endParaRPr>
          </a:p>
        </p:txBody>
      </p:sp>
      <p:sp>
        <p:nvSpPr>
          <p:cNvPr id="8" name="テキスト ボックス 7">
            <a:extLst>
              <a:ext uri="{FF2B5EF4-FFF2-40B4-BE49-F238E27FC236}">
                <a16:creationId xmlns:a16="http://schemas.microsoft.com/office/drawing/2014/main" id="{FF885365-D4C7-4AA7-AA15-B08D5420128D}"/>
              </a:ext>
            </a:extLst>
          </p:cNvPr>
          <p:cNvSpPr txBox="1"/>
          <p:nvPr/>
        </p:nvSpPr>
        <p:spPr>
          <a:xfrm>
            <a:off x="8729695" y="5715933"/>
            <a:ext cx="1146468" cy="307777"/>
          </a:xfrm>
          <a:prstGeom prst="rect">
            <a:avLst/>
          </a:prstGeom>
          <a:solidFill>
            <a:srgbClr val="FFFF00"/>
          </a:solidFill>
          <a:ln w="19050">
            <a:solidFill>
              <a:schemeClr val="tx1"/>
            </a:solidFill>
          </a:ln>
        </p:spPr>
        <p:txBody>
          <a:bodyPr wrap="none" rtlCol="0">
            <a:spAutoFit/>
          </a:bodyPr>
          <a:lstStyle/>
          <a:p>
            <a:r>
              <a:rPr lang="ja-JP" altLang="en-US" sz="1400" b="1" dirty="0">
                <a:latin typeface="AR P丸ゴシック体E" panose="020F0900000000000000" pitchFamily="50" charset="-128"/>
                <a:ea typeface="AR P丸ゴシック体E" panose="020F0900000000000000" pitchFamily="50" charset="-128"/>
              </a:rPr>
              <a:t>日本（</a:t>
            </a:r>
            <a:r>
              <a:rPr lang="en-US" altLang="ja-JP" sz="1400" b="1" dirty="0">
                <a:latin typeface="AR P丸ゴシック体E" panose="020F0900000000000000" pitchFamily="50" charset="-128"/>
                <a:ea typeface="AR P丸ゴシック体E" panose="020F0900000000000000" pitchFamily="50" charset="-128"/>
              </a:rPr>
              <a:t>27</a:t>
            </a:r>
            <a:r>
              <a:rPr lang="ja-JP" altLang="en-US" sz="1400" b="1" dirty="0">
                <a:latin typeface="AR P丸ゴシック体E" panose="020F0900000000000000" pitchFamily="50" charset="-128"/>
                <a:ea typeface="AR P丸ゴシック体E" panose="020F0900000000000000" pitchFamily="50" charset="-128"/>
              </a:rPr>
              <a:t>位）</a:t>
            </a:r>
          </a:p>
        </p:txBody>
      </p:sp>
      <p:sp>
        <p:nvSpPr>
          <p:cNvPr id="10" name="テキスト ボックス 9">
            <a:extLst>
              <a:ext uri="{FF2B5EF4-FFF2-40B4-BE49-F238E27FC236}">
                <a16:creationId xmlns:a16="http://schemas.microsoft.com/office/drawing/2014/main" id="{25AC5B40-F1F7-40FA-89C0-749DA680D235}"/>
              </a:ext>
            </a:extLst>
          </p:cNvPr>
          <p:cNvSpPr txBox="1"/>
          <p:nvPr/>
        </p:nvSpPr>
        <p:spPr>
          <a:xfrm>
            <a:off x="9798163" y="5710329"/>
            <a:ext cx="1146468" cy="307777"/>
          </a:xfrm>
          <a:prstGeom prst="rect">
            <a:avLst/>
          </a:prstGeom>
          <a:solidFill>
            <a:srgbClr val="FFFF00"/>
          </a:solidFill>
          <a:ln w="19050">
            <a:solidFill>
              <a:schemeClr val="tx1"/>
            </a:solidFill>
          </a:ln>
        </p:spPr>
        <p:txBody>
          <a:bodyPr wrap="square" rtlCol="0">
            <a:spAutoFit/>
          </a:bodyPr>
          <a:lstStyle/>
          <a:p>
            <a:r>
              <a:rPr lang="ja-JP" altLang="en-US" sz="1400" b="1" dirty="0">
                <a:latin typeface="AR P丸ゴシック体E" panose="020F0900000000000000" pitchFamily="50" charset="-128"/>
                <a:ea typeface="AR P丸ゴシック体E" panose="020F0900000000000000" pitchFamily="50" charset="-128"/>
              </a:rPr>
              <a:t>日本（</a:t>
            </a:r>
            <a:r>
              <a:rPr lang="en-US" altLang="ja-JP" sz="1400" b="1" dirty="0">
                <a:latin typeface="AR P丸ゴシック体E" panose="020F0900000000000000" pitchFamily="50" charset="-128"/>
                <a:ea typeface="AR P丸ゴシック体E" panose="020F0900000000000000" pitchFamily="50" charset="-128"/>
              </a:rPr>
              <a:t>2</a:t>
            </a:r>
            <a:r>
              <a:rPr lang="ja-JP" altLang="en-US" sz="1400" b="1" dirty="0">
                <a:latin typeface="AR P丸ゴシック体E" panose="020F0900000000000000" pitchFamily="50" charset="-128"/>
                <a:ea typeface="AR P丸ゴシック体E" panose="020F0900000000000000" pitchFamily="50" charset="-128"/>
              </a:rPr>
              <a:t>６位）</a:t>
            </a:r>
          </a:p>
        </p:txBody>
      </p:sp>
      <p:cxnSp>
        <p:nvCxnSpPr>
          <p:cNvPr id="4" name="直線コネクタ 3">
            <a:extLst>
              <a:ext uri="{FF2B5EF4-FFF2-40B4-BE49-F238E27FC236}">
                <a16:creationId xmlns:a16="http://schemas.microsoft.com/office/drawing/2014/main" id="{10A77547-9F5D-4C79-86B0-6756C8283D17}"/>
              </a:ext>
            </a:extLst>
          </p:cNvPr>
          <p:cNvCxnSpPr/>
          <p:nvPr/>
        </p:nvCxnSpPr>
        <p:spPr>
          <a:xfrm>
            <a:off x="2689526" y="1663375"/>
            <a:ext cx="19633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FA93DFAE-9E86-4FC6-B08A-E7E8C0F0243F}"/>
              </a:ext>
            </a:extLst>
          </p:cNvPr>
          <p:cNvCxnSpPr>
            <a:cxnSpLocks/>
          </p:cNvCxnSpPr>
          <p:nvPr/>
        </p:nvCxnSpPr>
        <p:spPr>
          <a:xfrm>
            <a:off x="6096000" y="1650828"/>
            <a:ext cx="18406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858DF262-9090-4D2B-8A56-3A56A00E51B7}"/>
              </a:ext>
            </a:extLst>
          </p:cNvPr>
          <p:cNvCxnSpPr>
            <a:cxnSpLocks/>
          </p:cNvCxnSpPr>
          <p:nvPr/>
        </p:nvCxnSpPr>
        <p:spPr>
          <a:xfrm>
            <a:off x="8608094" y="1628488"/>
            <a:ext cx="20247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3CCB0832-1838-4CE2-9B95-36A4F91F6664}"/>
              </a:ext>
            </a:extLst>
          </p:cNvPr>
          <p:cNvCxnSpPr/>
          <p:nvPr/>
        </p:nvCxnSpPr>
        <p:spPr>
          <a:xfrm>
            <a:off x="2689526" y="1755004"/>
            <a:ext cx="19633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A30E797-247A-46B9-98DC-04D8AC5E70E4}"/>
              </a:ext>
            </a:extLst>
          </p:cNvPr>
          <p:cNvSpPr txBox="1"/>
          <p:nvPr/>
        </p:nvSpPr>
        <p:spPr>
          <a:xfrm>
            <a:off x="4652916" y="387764"/>
            <a:ext cx="3804066" cy="512000"/>
          </a:xfrm>
          <a:prstGeom prst="rect">
            <a:avLst/>
          </a:prstGeom>
          <a:noFill/>
        </p:spPr>
        <p:txBody>
          <a:bodyPr wrap="square" rtlCol="0">
            <a:spAutoFit/>
          </a:bodyPr>
          <a:lstStyle/>
          <a:p>
            <a:r>
              <a:rPr lang="ja-JP" altLang="en-US" sz="2727" b="1" dirty="0"/>
              <a:t>日本の国際競争力</a:t>
            </a:r>
          </a:p>
        </p:txBody>
      </p:sp>
      <p:sp>
        <p:nvSpPr>
          <p:cNvPr id="13" name="矢印: 下 12">
            <a:extLst>
              <a:ext uri="{FF2B5EF4-FFF2-40B4-BE49-F238E27FC236}">
                <a16:creationId xmlns:a16="http://schemas.microsoft.com/office/drawing/2014/main" id="{57F9135A-5704-4602-9F03-D057CC2E89FB}"/>
              </a:ext>
            </a:extLst>
          </p:cNvPr>
          <p:cNvSpPr/>
          <p:nvPr/>
        </p:nvSpPr>
        <p:spPr>
          <a:xfrm rot="18849306">
            <a:off x="6623053" y="1373551"/>
            <a:ext cx="378736" cy="4952146"/>
          </a:xfrm>
          <a:prstGeom prst="downArrow">
            <a:avLst>
              <a:gd name="adj1" fmla="val 50000"/>
              <a:gd name="adj2" fmla="val 13441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15" name="テキスト ボックス 14">
            <a:extLst>
              <a:ext uri="{FF2B5EF4-FFF2-40B4-BE49-F238E27FC236}">
                <a16:creationId xmlns:a16="http://schemas.microsoft.com/office/drawing/2014/main" id="{CCD31043-8DE1-459C-851E-A7A1B5F428EE}"/>
              </a:ext>
            </a:extLst>
          </p:cNvPr>
          <p:cNvSpPr txBox="1"/>
          <p:nvPr/>
        </p:nvSpPr>
        <p:spPr>
          <a:xfrm>
            <a:off x="6124947" y="6198203"/>
            <a:ext cx="4339650" cy="646331"/>
          </a:xfrm>
          <a:prstGeom prst="rect">
            <a:avLst/>
          </a:prstGeom>
          <a:noFill/>
        </p:spPr>
        <p:txBody>
          <a:bodyPr wrap="none" rtlCol="0">
            <a:spAutoFit/>
          </a:bodyPr>
          <a:lstStyle/>
          <a:p>
            <a:r>
              <a:rPr kumimoji="1" lang="ja-JP" altLang="en-US" sz="3600" dirty="0">
                <a:latin typeface="HG創英角ﾎﾟｯﾌﾟ体" panose="040B0A09000000000000" pitchFamily="49" charset="-128"/>
                <a:ea typeface="HG創英角ﾎﾟｯﾌﾟ体" panose="040B0A09000000000000" pitchFamily="49" charset="-128"/>
              </a:rPr>
              <a:t>国際競争力も急落！</a:t>
            </a:r>
          </a:p>
        </p:txBody>
      </p:sp>
    </p:spTree>
    <p:extLst>
      <p:ext uri="{BB962C8B-B14F-4D97-AF65-F5344CB8AC3E}">
        <p14:creationId xmlns:p14="http://schemas.microsoft.com/office/powerpoint/2010/main" val="251737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25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4500"/>
                            </p:stCondLst>
                            <p:childTnLst>
                              <p:par>
                                <p:cTn id="22" presetID="42" presetClass="entr" presetSubtype="0" fill="hold" nodeType="afterEffect">
                                  <p:stCondLst>
                                    <p:cond delay="1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par>
                          <p:cTn id="27" fill="hold">
                            <p:stCondLst>
                              <p:cond delay="7000"/>
                            </p:stCondLst>
                            <p:childTnLst>
                              <p:par>
                                <p:cTn id="28" presetID="2" presetClass="entr" presetSubtype="9" fill="hold" grpId="0" nodeType="afterEffect">
                                  <p:stCondLst>
                                    <p:cond delay="100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ECF73A1-3512-40B5-B7AD-57CBC40AA6DB}"/>
              </a:ext>
            </a:extLst>
          </p:cNvPr>
          <p:cNvSpPr txBox="1"/>
          <p:nvPr/>
        </p:nvSpPr>
        <p:spPr>
          <a:xfrm>
            <a:off x="1310750" y="119969"/>
            <a:ext cx="7734035" cy="3160096"/>
          </a:xfrm>
          <a:prstGeom prst="rect">
            <a:avLst/>
          </a:prstGeom>
          <a:solidFill>
            <a:srgbClr val="F1F9A9"/>
          </a:solidFill>
        </p:spPr>
        <p:txBody>
          <a:bodyPr wrap="square" rtlCol="0">
            <a:spAutoFit/>
          </a:bodyPr>
          <a:lstStyle/>
          <a:p>
            <a:endParaRPr lang="en-US" altLang="ja-JP" sz="2215" b="1" dirty="0">
              <a:latin typeface="AR P丸ゴシック体E" panose="020F0900000000000000" pitchFamily="50" charset="-128"/>
              <a:ea typeface="AR P丸ゴシック体E" panose="020F0900000000000000" pitchFamily="50" charset="-128"/>
            </a:endParaRPr>
          </a:p>
          <a:p>
            <a:r>
              <a:rPr lang="ja-JP" altLang="en-US" sz="2215" b="1" dirty="0">
                <a:latin typeface="AR P丸ゴシック体E" panose="020F0900000000000000" pitchFamily="50" charset="-128"/>
                <a:ea typeface="AR P丸ゴシック体E" panose="020F0900000000000000" pitchFamily="50" charset="-128"/>
              </a:rPr>
              <a:t>　シンガポールでは、１９９７年に</a:t>
            </a:r>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r>
              <a:rPr lang="ja-JP" altLang="en-US" sz="2215" b="1" dirty="0">
                <a:latin typeface="AR P丸ゴシック体E" panose="020F0900000000000000" pitchFamily="50" charset="-128"/>
                <a:ea typeface="AR P丸ゴシック体E" panose="020F0900000000000000" pitchFamily="50" charset="-128"/>
              </a:rPr>
              <a:t>　「考える学校、学ぶ国家」というビジョンを打ち出し、</a:t>
            </a:r>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r>
              <a:rPr lang="ja-JP" altLang="en-US" sz="2215" b="1" dirty="0">
                <a:latin typeface="AR P丸ゴシック体E" panose="020F0900000000000000" pitchFamily="50" charset="-128"/>
                <a:ea typeface="AR P丸ゴシック体E" panose="020F0900000000000000" pitchFamily="50" charset="-128"/>
              </a:rPr>
              <a:t>資質・能力を育むコンピテンシ</a:t>
            </a:r>
            <a:r>
              <a:rPr lang="en-US" altLang="ja-JP" sz="2215" b="1" dirty="0">
                <a:latin typeface="AR P丸ゴシック体E" panose="020F0900000000000000" pitchFamily="50" charset="-128"/>
                <a:ea typeface="AR P丸ゴシック体E" panose="020F0900000000000000" pitchFamily="50" charset="-128"/>
              </a:rPr>
              <a:t>―</a:t>
            </a:r>
            <a:r>
              <a:rPr lang="ja-JP" altLang="en-US" sz="2215" b="1" dirty="0">
                <a:latin typeface="AR P丸ゴシック体E" panose="020F0900000000000000" pitchFamily="50" charset="-128"/>
                <a:ea typeface="AR P丸ゴシック体E" panose="020F0900000000000000" pitchFamily="50" charset="-128"/>
              </a:rPr>
              <a:t>ベースの教育に舵を切り、</a:t>
            </a:r>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r>
              <a:rPr lang="ja-JP" altLang="en-US" sz="2215" b="1" dirty="0">
                <a:latin typeface="AR P丸ゴシック体E" panose="020F0900000000000000" pitchFamily="50" charset="-128"/>
                <a:ea typeface="AR P丸ゴシック体E" panose="020F0900000000000000" pitchFamily="50" charset="-128"/>
              </a:rPr>
              <a:t>勉強から学習へ、また教授法の見直し等を進める</a:t>
            </a:r>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dirty="0">
              <a:latin typeface="AR P丸ゴシック体E" panose="020F0900000000000000" pitchFamily="50" charset="-128"/>
              <a:ea typeface="AR P丸ゴシック体E" panose="020F0900000000000000" pitchFamily="50" charset="-128"/>
            </a:endParaRPr>
          </a:p>
        </p:txBody>
      </p:sp>
      <p:sp>
        <p:nvSpPr>
          <p:cNvPr id="3" name="テキスト ボックス 2">
            <a:extLst>
              <a:ext uri="{FF2B5EF4-FFF2-40B4-BE49-F238E27FC236}">
                <a16:creationId xmlns:a16="http://schemas.microsoft.com/office/drawing/2014/main" id="{FFDF76B5-AB39-409F-A67E-872E0821B6AC}"/>
              </a:ext>
            </a:extLst>
          </p:cNvPr>
          <p:cNvSpPr txBox="1"/>
          <p:nvPr/>
        </p:nvSpPr>
        <p:spPr>
          <a:xfrm>
            <a:off x="1310751" y="3413930"/>
            <a:ext cx="7734034" cy="2478371"/>
          </a:xfrm>
          <a:prstGeom prst="rect">
            <a:avLst/>
          </a:prstGeom>
          <a:solidFill>
            <a:srgbClr val="F1F9A9"/>
          </a:solidFill>
        </p:spPr>
        <p:txBody>
          <a:bodyPr wrap="square" rtlCol="0">
            <a:spAutoFit/>
          </a:bodyPr>
          <a:lstStyle/>
          <a:p>
            <a:endParaRPr lang="en-US" altLang="ja-JP" sz="2215" dirty="0">
              <a:latin typeface="AR P丸ゴシック体E" panose="020F0900000000000000" pitchFamily="50" charset="-128"/>
              <a:ea typeface="AR P丸ゴシック体E" panose="020F0900000000000000" pitchFamily="50" charset="-128"/>
            </a:endParaRPr>
          </a:p>
          <a:p>
            <a:r>
              <a:rPr lang="ja-JP" altLang="en-US" sz="2215" dirty="0">
                <a:latin typeface="AR P丸ゴシック体E" panose="020F0900000000000000" pitchFamily="50" charset="-128"/>
                <a:ea typeface="AR P丸ゴシック体E" panose="020F0900000000000000" pitchFamily="50" charset="-128"/>
              </a:rPr>
              <a:t>　</a:t>
            </a:r>
            <a:r>
              <a:rPr lang="ja-JP" altLang="en-US" sz="2215" b="1" dirty="0">
                <a:latin typeface="AR P丸ゴシック体E" panose="020F0900000000000000" pitchFamily="50" charset="-128"/>
                <a:ea typeface="AR P丸ゴシック体E" panose="020F0900000000000000" pitchFamily="50" charset="-128"/>
              </a:rPr>
              <a:t>香港 教育コミッション</a:t>
            </a:r>
            <a:r>
              <a:rPr lang="en-US" altLang="ja-JP" sz="2215" b="1" dirty="0">
                <a:latin typeface="AR P丸ゴシック体E" panose="020F0900000000000000" pitchFamily="50" charset="-128"/>
                <a:ea typeface="AR P丸ゴシック体E" panose="020F0900000000000000" pitchFamily="50" charset="-128"/>
              </a:rPr>
              <a:t>(</a:t>
            </a:r>
            <a:r>
              <a:rPr lang="ja-JP" altLang="en-US" sz="2215" b="1" dirty="0">
                <a:latin typeface="AR P丸ゴシック体E" panose="020F0900000000000000" pitchFamily="50" charset="-128"/>
                <a:ea typeface="AR P丸ゴシック体E" panose="020F0900000000000000" pitchFamily="50" charset="-128"/>
              </a:rPr>
              <a:t>諮問会）では、２０００年に</a:t>
            </a:r>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r>
              <a:rPr lang="ja-JP" altLang="en-US" sz="2215" b="1" dirty="0">
                <a:latin typeface="AR P丸ゴシック体E" panose="020F0900000000000000" pitchFamily="50" charset="-128"/>
                <a:ea typeface="AR P丸ゴシック体E" panose="020F0900000000000000" pitchFamily="50" charset="-128"/>
              </a:rPr>
              <a:t>　経済成長、雇用可能性の教育から、</a:t>
            </a:r>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b="1" dirty="0">
              <a:latin typeface="AR P丸ゴシック体E" panose="020F0900000000000000" pitchFamily="50" charset="-128"/>
              <a:ea typeface="AR P丸ゴシック体E" panose="020F0900000000000000" pitchFamily="50" charset="-128"/>
            </a:endParaRPr>
          </a:p>
          <a:p>
            <a:r>
              <a:rPr lang="ja-JP" altLang="en-US" sz="2215" b="1" dirty="0">
                <a:latin typeface="AR P丸ゴシック体E" panose="020F0900000000000000" pitchFamily="50" charset="-128"/>
                <a:ea typeface="AR P丸ゴシック体E" panose="020F0900000000000000" pitchFamily="50" charset="-128"/>
              </a:rPr>
              <a:t>　社会に必要な人材、新たな世界に住む人々の質へ転換</a:t>
            </a:r>
            <a:endParaRPr lang="en-US" altLang="ja-JP" sz="2215" b="1" dirty="0">
              <a:latin typeface="AR P丸ゴシック体E" panose="020F0900000000000000" pitchFamily="50" charset="-128"/>
              <a:ea typeface="AR P丸ゴシック体E" panose="020F0900000000000000" pitchFamily="50" charset="-128"/>
            </a:endParaRPr>
          </a:p>
          <a:p>
            <a:endParaRPr lang="en-US" altLang="ja-JP" sz="2215" dirty="0">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6C1B77AF-8F0C-467C-9773-11376DA6B11D}"/>
              </a:ext>
            </a:extLst>
          </p:cNvPr>
          <p:cNvSpPr txBox="1"/>
          <p:nvPr/>
        </p:nvSpPr>
        <p:spPr>
          <a:xfrm>
            <a:off x="1044876" y="5982768"/>
            <a:ext cx="7864653" cy="348109"/>
          </a:xfrm>
          <a:prstGeom prst="rect">
            <a:avLst/>
          </a:prstGeom>
          <a:noFill/>
        </p:spPr>
        <p:txBody>
          <a:bodyPr wrap="none" rtlCol="0">
            <a:spAutoFit/>
          </a:bodyPr>
          <a:lstStyle/>
          <a:p>
            <a:r>
              <a:rPr lang="ja-JP" altLang="en-US" sz="1662" dirty="0"/>
              <a:t>　　「アジアにおける教育の質的変化」</a:t>
            </a:r>
            <a:r>
              <a:rPr lang="en-US" altLang="ja-JP" sz="1662" dirty="0"/>
              <a:t>2019</a:t>
            </a:r>
            <a:r>
              <a:rPr lang="ja-JP" altLang="en-US" sz="1662" dirty="0"/>
              <a:t>年</a:t>
            </a:r>
            <a:r>
              <a:rPr lang="en-US" altLang="ja-JP" sz="1662" dirty="0"/>
              <a:t>9</a:t>
            </a:r>
            <a:r>
              <a:rPr lang="ja-JP" altLang="en-US" sz="1662" dirty="0"/>
              <a:t>月</a:t>
            </a:r>
            <a:r>
              <a:rPr lang="en-US" altLang="ja-JP" sz="1662" dirty="0"/>
              <a:t>5</a:t>
            </a:r>
            <a:r>
              <a:rPr lang="ja-JP" altLang="en-US" sz="1662" dirty="0"/>
              <a:t>日教育新聞　木村大輔による</a:t>
            </a:r>
          </a:p>
        </p:txBody>
      </p:sp>
      <p:cxnSp>
        <p:nvCxnSpPr>
          <p:cNvPr id="6" name="直線コネクタ 5">
            <a:extLst>
              <a:ext uri="{FF2B5EF4-FFF2-40B4-BE49-F238E27FC236}">
                <a16:creationId xmlns:a16="http://schemas.microsoft.com/office/drawing/2014/main" id="{D35092D0-4B88-4343-B0B7-CB909972800C}"/>
              </a:ext>
            </a:extLst>
          </p:cNvPr>
          <p:cNvCxnSpPr/>
          <p:nvPr/>
        </p:nvCxnSpPr>
        <p:spPr>
          <a:xfrm>
            <a:off x="1413897" y="2293583"/>
            <a:ext cx="5450452"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C7103439-A858-4CC4-A62C-48DCABF024C1}"/>
              </a:ext>
            </a:extLst>
          </p:cNvPr>
          <p:cNvCxnSpPr>
            <a:cxnSpLocks/>
          </p:cNvCxnSpPr>
          <p:nvPr/>
        </p:nvCxnSpPr>
        <p:spPr>
          <a:xfrm>
            <a:off x="3989701" y="869820"/>
            <a:ext cx="11964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2C393F1-3D60-4B80-91A5-06312F8ABB30}"/>
              </a:ext>
            </a:extLst>
          </p:cNvPr>
          <p:cNvCxnSpPr>
            <a:cxnSpLocks/>
          </p:cNvCxnSpPr>
          <p:nvPr/>
        </p:nvCxnSpPr>
        <p:spPr>
          <a:xfrm>
            <a:off x="1576627" y="4905732"/>
            <a:ext cx="4121073" cy="0"/>
          </a:xfrm>
          <a:prstGeom prst="line">
            <a:avLst/>
          </a:prstGeom>
          <a:ln w="57150">
            <a:solidFill>
              <a:srgbClr val="F50BDF"/>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BB2FBDA8-C676-4298-8E39-9224C2F4DAC7}"/>
              </a:ext>
            </a:extLst>
          </p:cNvPr>
          <p:cNvCxnSpPr>
            <a:cxnSpLocks/>
          </p:cNvCxnSpPr>
          <p:nvPr/>
        </p:nvCxnSpPr>
        <p:spPr>
          <a:xfrm>
            <a:off x="1576626" y="5579214"/>
            <a:ext cx="5782796"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楕円 9">
            <a:extLst>
              <a:ext uri="{FF2B5EF4-FFF2-40B4-BE49-F238E27FC236}">
                <a16:creationId xmlns:a16="http://schemas.microsoft.com/office/drawing/2014/main" id="{B2485D6D-6792-461A-ACB4-62E8ACBA5AA7}"/>
              </a:ext>
            </a:extLst>
          </p:cNvPr>
          <p:cNvSpPr/>
          <p:nvPr/>
        </p:nvSpPr>
        <p:spPr>
          <a:xfrm>
            <a:off x="6155345" y="4982528"/>
            <a:ext cx="1680588" cy="685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b="1" dirty="0"/>
          </a:p>
        </p:txBody>
      </p:sp>
      <p:cxnSp>
        <p:nvCxnSpPr>
          <p:cNvPr id="12" name="直線コネクタ 11">
            <a:extLst>
              <a:ext uri="{FF2B5EF4-FFF2-40B4-BE49-F238E27FC236}">
                <a16:creationId xmlns:a16="http://schemas.microsoft.com/office/drawing/2014/main" id="{EE084AE8-9FBC-4A46-A10B-E0F3A0B4BB11}"/>
              </a:ext>
            </a:extLst>
          </p:cNvPr>
          <p:cNvCxnSpPr>
            <a:cxnSpLocks/>
          </p:cNvCxnSpPr>
          <p:nvPr/>
        </p:nvCxnSpPr>
        <p:spPr>
          <a:xfrm>
            <a:off x="6155345" y="4175693"/>
            <a:ext cx="135654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76206260-A333-4134-8C6F-149DCEFBC3FB}"/>
              </a:ext>
            </a:extLst>
          </p:cNvPr>
          <p:cNvSpPr txBox="1"/>
          <p:nvPr/>
        </p:nvSpPr>
        <p:spPr>
          <a:xfrm>
            <a:off x="5029201" y="6198203"/>
            <a:ext cx="7282056" cy="646331"/>
          </a:xfrm>
          <a:prstGeom prst="rect">
            <a:avLst/>
          </a:prstGeom>
          <a:noFill/>
        </p:spPr>
        <p:txBody>
          <a:bodyPr wrap="square" rtlCol="0">
            <a:spAutoFit/>
          </a:bodyPr>
          <a:lstStyle/>
          <a:p>
            <a:r>
              <a:rPr kumimoji="1" lang="ja-JP" altLang="en-US" sz="3600" dirty="0">
                <a:latin typeface="HG創英角ﾎﾟｯﾌﾟ体" panose="040B0A09000000000000" pitchFamily="49" charset="-128"/>
                <a:ea typeface="HG創英角ﾎﾟｯﾌﾟ体" panose="040B0A09000000000000" pitchFamily="49" charset="-128"/>
              </a:rPr>
              <a:t>アジア諸国の教育改革が進む中！</a:t>
            </a:r>
          </a:p>
        </p:txBody>
      </p:sp>
    </p:spTree>
    <p:extLst>
      <p:ext uri="{BB962C8B-B14F-4D97-AF65-F5344CB8AC3E}">
        <p14:creationId xmlns:p14="http://schemas.microsoft.com/office/powerpoint/2010/main" val="369807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2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70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8000"/>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par>
                          <p:cTn id="40" fill="hold">
                            <p:stCondLst>
                              <p:cond delay="9000"/>
                            </p:stCondLst>
                            <p:childTnLst>
                              <p:par>
                                <p:cTn id="41" presetID="2" presetClass="entr" presetSubtype="4" fill="hold" grpId="0" nodeType="afterEffect">
                                  <p:stCondLst>
                                    <p:cond delay="150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61A00B-D861-4D26-9817-08611A86DE68}"/>
              </a:ext>
            </a:extLst>
          </p:cNvPr>
          <p:cNvPicPr>
            <a:picLocks noChangeAspect="1"/>
          </p:cNvPicPr>
          <p:nvPr/>
        </p:nvPicPr>
        <p:blipFill rotWithShape="1">
          <a:blip r:embed="rId3"/>
          <a:srcRect l="8848" t="17079" r="15562" b="8764"/>
          <a:stretch/>
        </p:blipFill>
        <p:spPr>
          <a:xfrm>
            <a:off x="1023095" y="1431715"/>
            <a:ext cx="9753599" cy="5382423"/>
          </a:xfrm>
          <a:prstGeom prst="rect">
            <a:avLst/>
          </a:prstGeom>
          <a:ln>
            <a:solidFill>
              <a:schemeClr val="accent1"/>
            </a:solidFill>
          </a:ln>
        </p:spPr>
      </p:pic>
      <p:sp>
        <p:nvSpPr>
          <p:cNvPr id="5" name="正方形/長方形 4">
            <a:extLst>
              <a:ext uri="{FF2B5EF4-FFF2-40B4-BE49-F238E27FC236}">
                <a16:creationId xmlns:a16="http://schemas.microsoft.com/office/drawing/2014/main" id="{274BA837-FFD1-4EF5-ABB4-64E078941C53}"/>
              </a:ext>
            </a:extLst>
          </p:cNvPr>
          <p:cNvSpPr/>
          <p:nvPr/>
        </p:nvSpPr>
        <p:spPr>
          <a:xfrm>
            <a:off x="1491813" y="218580"/>
            <a:ext cx="2194065" cy="407035"/>
          </a:xfrm>
          <a:prstGeom prst="rect">
            <a:avLst/>
          </a:prstGeom>
        </p:spPr>
        <p:txBody>
          <a:bodyPr wrap="square">
            <a:spAutoFit/>
          </a:bodyPr>
          <a:lstStyle/>
          <a:p>
            <a:r>
              <a:rPr lang="en-US" altLang="ja-JP" sz="2045" b="1" dirty="0" err="1">
                <a:solidFill>
                  <a:srgbClr val="605E5E"/>
                </a:solidFill>
                <a:latin typeface="open sans"/>
                <a:hlinkClick r:id="rId4">
                  <a:extLst>
                    <a:ext uri="{A12FA001-AC4F-418D-AE19-62706E023703}">
                      <ahyp:hlinkClr xmlns:ahyp="http://schemas.microsoft.com/office/drawing/2018/hyperlinkcolor" val="tx"/>
                    </a:ext>
                  </a:extLst>
                </a:hlinkClick>
              </a:rPr>
              <a:t>Keidanren</a:t>
            </a:r>
            <a:r>
              <a:rPr lang="en-US" altLang="ja-JP" sz="2045" b="1" dirty="0" err="1">
                <a:solidFill>
                  <a:srgbClr val="FF0000"/>
                </a:solidFill>
                <a:latin typeface="open sans"/>
                <a:hlinkClick r:id="rId4">
                  <a:extLst>
                    <a:ext uri="{A12FA001-AC4F-418D-AE19-62706E023703}">
                      <ahyp:hlinkClr xmlns:ahyp="http://schemas.microsoft.com/office/drawing/2018/hyperlinkcolor" val="tx"/>
                    </a:ext>
                  </a:extLst>
                </a:hlinkClick>
              </a:rPr>
              <a:t>S</a:t>
            </a:r>
            <a:r>
              <a:rPr lang="en-US" altLang="ja-JP" sz="2045" b="1" dirty="0" err="1">
                <a:solidFill>
                  <a:srgbClr val="3B82ED"/>
                </a:solidFill>
                <a:latin typeface="open sans"/>
                <a:hlinkClick r:id="rId4">
                  <a:extLst>
                    <a:ext uri="{A12FA001-AC4F-418D-AE19-62706E023703}">
                      <ahyp:hlinkClr xmlns:ahyp="http://schemas.microsoft.com/office/drawing/2018/hyperlinkcolor" val="tx"/>
                    </a:ext>
                  </a:extLst>
                </a:hlinkClick>
              </a:rPr>
              <a:t>D</a:t>
            </a:r>
            <a:r>
              <a:rPr lang="en-US" altLang="ja-JP" sz="2045" b="1" dirty="0" err="1">
                <a:solidFill>
                  <a:srgbClr val="41BAAE"/>
                </a:solidFill>
                <a:latin typeface="open sans"/>
                <a:hlinkClick r:id="rId4">
                  <a:extLst>
                    <a:ext uri="{A12FA001-AC4F-418D-AE19-62706E023703}">
                      <ahyp:hlinkClr xmlns:ahyp="http://schemas.microsoft.com/office/drawing/2018/hyperlinkcolor" val="tx"/>
                    </a:ext>
                  </a:extLst>
                </a:hlinkClick>
              </a:rPr>
              <a:t>G</a:t>
            </a:r>
            <a:r>
              <a:rPr lang="en-US" altLang="ja-JP" sz="2045" b="1" dirty="0" err="1">
                <a:solidFill>
                  <a:srgbClr val="EDD23B"/>
                </a:solidFill>
                <a:latin typeface="open sans"/>
                <a:hlinkClick r:id="rId4">
                  <a:extLst>
                    <a:ext uri="{A12FA001-AC4F-418D-AE19-62706E023703}">
                      <ahyp:hlinkClr xmlns:ahyp="http://schemas.microsoft.com/office/drawing/2018/hyperlinkcolor" val="tx"/>
                    </a:ext>
                  </a:extLst>
                </a:hlinkClick>
              </a:rPr>
              <a:t>s</a:t>
            </a:r>
            <a:endParaRPr lang="ja-JP" altLang="en-US" sz="2045" dirty="0"/>
          </a:p>
        </p:txBody>
      </p:sp>
      <p:pic>
        <p:nvPicPr>
          <p:cNvPr id="1026" name="Picture 2" descr="B20tokyo.png">
            <a:extLst>
              <a:ext uri="{FF2B5EF4-FFF2-40B4-BE49-F238E27FC236}">
                <a16:creationId xmlns:a16="http://schemas.microsoft.com/office/drawing/2014/main" id="{2640FFD8-050F-49E4-ABFA-CE25654173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1812" y="833950"/>
            <a:ext cx="2194065" cy="61587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50AA4D3C-E78C-4346-AE33-CC80AB607180}"/>
              </a:ext>
            </a:extLst>
          </p:cNvPr>
          <p:cNvSpPr txBox="1"/>
          <p:nvPr/>
        </p:nvSpPr>
        <p:spPr>
          <a:xfrm rot="20145399">
            <a:off x="2111246" y="4536858"/>
            <a:ext cx="1226618" cy="341504"/>
          </a:xfrm>
          <a:prstGeom prst="rect">
            <a:avLst/>
          </a:prstGeom>
          <a:solidFill>
            <a:schemeClr val="bg1">
              <a:lumMod val="85000"/>
            </a:schemeClr>
          </a:solidFill>
        </p:spPr>
        <p:txBody>
          <a:bodyPr wrap="none" rtlCol="0">
            <a:spAutoFit/>
          </a:bodyPr>
          <a:lstStyle/>
          <a:p>
            <a:r>
              <a:rPr lang="ja-JP" altLang="en-US" sz="1619" b="1" dirty="0">
                <a:latin typeface="AR丸ゴシック体E" panose="020F0909000000000000" pitchFamily="49" charset="-128"/>
                <a:ea typeface="AR丸ゴシック体E" panose="020F0909000000000000" pitchFamily="49" charset="-128"/>
              </a:rPr>
              <a:t>石器～縄文</a:t>
            </a:r>
          </a:p>
        </p:txBody>
      </p:sp>
      <p:sp>
        <p:nvSpPr>
          <p:cNvPr id="6" name="テキスト ボックス 5">
            <a:extLst>
              <a:ext uri="{FF2B5EF4-FFF2-40B4-BE49-F238E27FC236}">
                <a16:creationId xmlns:a16="http://schemas.microsoft.com/office/drawing/2014/main" id="{744D6B14-3ACB-4DB3-86FF-1F9335414D77}"/>
              </a:ext>
            </a:extLst>
          </p:cNvPr>
          <p:cNvSpPr txBox="1"/>
          <p:nvPr/>
        </p:nvSpPr>
        <p:spPr>
          <a:xfrm rot="20145399">
            <a:off x="3906358" y="3755991"/>
            <a:ext cx="1227749" cy="341504"/>
          </a:xfrm>
          <a:prstGeom prst="rect">
            <a:avLst/>
          </a:prstGeom>
          <a:solidFill>
            <a:schemeClr val="accent1">
              <a:lumMod val="40000"/>
              <a:lumOff val="60000"/>
            </a:schemeClr>
          </a:solidFill>
        </p:spPr>
        <p:txBody>
          <a:bodyPr wrap="square" rtlCol="0">
            <a:spAutoFit/>
          </a:bodyPr>
          <a:lstStyle/>
          <a:p>
            <a:r>
              <a:rPr lang="ja-JP" altLang="en-US" sz="1619" b="1" dirty="0">
                <a:latin typeface="AR丸ゴシック体E" panose="020F0909000000000000" pitchFamily="49" charset="-128"/>
                <a:ea typeface="AR丸ゴシック体E" panose="020F0909000000000000" pitchFamily="49" charset="-128"/>
              </a:rPr>
              <a:t>弥生～江戸</a:t>
            </a:r>
          </a:p>
        </p:txBody>
      </p:sp>
      <p:sp>
        <p:nvSpPr>
          <p:cNvPr id="7" name="テキスト ボックス 6">
            <a:extLst>
              <a:ext uri="{FF2B5EF4-FFF2-40B4-BE49-F238E27FC236}">
                <a16:creationId xmlns:a16="http://schemas.microsoft.com/office/drawing/2014/main" id="{49652924-E9F8-4B74-8F21-29F31C7CDAB2}"/>
              </a:ext>
            </a:extLst>
          </p:cNvPr>
          <p:cNvSpPr txBox="1"/>
          <p:nvPr/>
        </p:nvSpPr>
        <p:spPr>
          <a:xfrm rot="20145399">
            <a:off x="7635595" y="2207174"/>
            <a:ext cx="601447" cy="341504"/>
          </a:xfrm>
          <a:prstGeom prst="rect">
            <a:avLst/>
          </a:prstGeom>
          <a:solidFill>
            <a:srgbClr val="FFFF00"/>
          </a:solidFill>
        </p:spPr>
        <p:txBody>
          <a:bodyPr wrap="none" rtlCol="0">
            <a:spAutoFit/>
          </a:bodyPr>
          <a:lstStyle/>
          <a:p>
            <a:r>
              <a:rPr lang="ja-JP" altLang="en-US" sz="1619" b="1" dirty="0">
                <a:latin typeface="AR丸ゴシック体E" panose="020F0909000000000000" pitchFamily="49" charset="-128"/>
                <a:ea typeface="AR丸ゴシック体E" panose="020F0909000000000000" pitchFamily="49" charset="-128"/>
              </a:rPr>
              <a:t>平成</a:t>
            </a:r>
          </a:p>
        </p:txBody>
      </p:sp>
      <p:sp>
        <p:nvSpPr>
          <p:cNvPr id="8" name="テキスト ボックス 7">
            <a:extLst>
              <a:ext uri="{FF2B5EF4-FFF2-40B4-BE49-F238E27FC236}">
                <a16:creationId xmlns:a16="http://schemas.microsoft.com/office/drawing/2014/main" id="{7C84041E-EAD0-47DD-98CE-DA08AAFC709F}"/>
              </a:ext>
            </a:extLst>
          </p:cNvPr>
          <p:cNvSpPr txBox="1"/>
          <p:nvPr/>
        </p:nvSpPr>
        <p:spPr>
          <a:xfrm rot="20145399">
            <a:off x="5664144" y="3020880"/>
            <a:ext cx="1226618" cy="341504"/>
          </a:xfrm>
          <a:prstGeom prst="rect">
            <a:avLst/>
          </a:prstGeom>
          <a:solidFill>
            <a:srgbClr val="FFD5D1"/>
          </a:solidFill>
        </p:spPr>
        <p:txBody>
          <a:bodyPr wrap="none" rtlCol="0">
            <a:spAutoFit/>
          </a:bodyPr>
          <a:lstStyle/>
          <a:p>
            <a:r>
              <a:rPr lang="ja-JP" altLang="en-US" sz="1619" b="1" dirty="0">
                <a:latin typeface="AR丸ゴシック体E" panose="020F0909000000000000" pitchFamily="49" charset="-128"/>
                <a:ea typeface="AR丸ゴシック体E" panose="020F0909000000000000" pitchFamily="49" charset="-128"/>
              </a:rPr>
              <a:t>明治～昭和</a:t>
            </a:r>
          </a:p>
        </p:txBody>
      </p:sp>
      <p:sp>
        <p:nvSpPr>
          <p:cNvPr id="9" name="テキスト ボックス 8">
            <a:extLst>
              <a:ext uri="{FF2B5EF4-FFF2-40B4-BE49-F238E27FC236}">
                <a16:creationId xmlns:a16="http://schemas.microsoft.com/office/drawing/2014/main" id="{CCFE5FCF-8432-4784-8484-2959A932FB0B}"/>
              </a:ext>
            </a:extLst>
          </p:cNvPr>
          <p:cNvSpPr txBox="1"/>
          <p:nvPr/>
        </p:nvSpPr>
        <p:spPr>
          <a:xfrm rot="20145399">
            <a:off x="8748295" y="1686572"/>
            <a:ext cx="601447" cy="341504"/>
          </a:xfrm>
          <a:prstGeom prst="rect">
            <a:avLst/>
          </a:prstGeom>
          <a:solidFill>
            <a:srgbClr val="92D050"/>
          </a:solidFill>
        </p:spPr>
        <p:txBody>
          <a:bodyPr wrap="none" rtlCol="0">
            <a:spAutoFit/>
          </a:bodyPr>
          <a:lstStyle/>
          <a:p>
            <a:r>
              <a:rPr lang="ja-JP" altLang="en-US" sz="1619" b="1" dirty="0">
                <a:latin typeface="AR丸ゴシック体E" panose="020F0909000000000000" pitchFamily="49" charset="-128"/>
                <a:ea typeface="AR丸ゴシック体E" panose="020F0909000000000000" pitchFamily="49" charset="-128"/>
              </a:rPr>
              <a:t>令和</a:t>
            </a:r>
          </a:p>
        </p:txBody>
      </p:sp>
      <p:sp>
        <p:nvSpPr>
          <p:cNvPr id="10" name="テキスト ボックス 9">
            <a:extLst>
              <a:ext uri="{FF2B5EF4-FFF2-40B4-BE49-F238E27FC236}">
                <a16:creationId xmlns:a16="http://schemas.microsoft.com/office/drawing/2014/main" id="{5505DD7B-D501-41AF-B0A4-06E1950C29D8}"/>
              </a:ext>
            </a:extLst>
          </p:cNvPr>
          <p:cNvSpPr txBox="1"/>
          <p:nvPr/>
        </p:nvSpPr>
        <p:spPr>
          <a:xfrm>
            <a:off x="6153785" y="4643161"/>
            <a:ext cx="1236236" cy="1351139"/>
          </a:xfrm>
          <a:prstGeom prst="rect">
            <a:avLst/>
          </a:prstGeom>
          <a:solidFill>
            <a:srgbClr val="FFD5D1"/>
          </a:solidFill>
        </p:spPr>
        <p:txBody>
          <a:bodyPr wrap="none" rtlCol="0">
            <a:spAutoFit/>
          </a:bodyPr>
          <a:lstStyle/>
          <a:p>
            <a:r>
              <a:rPr lang="ja-JP" altLang="en-US" sz="2045" b="1" dirty="0">
                <a:latin typeface="AR丸ゴシック体E" panose="020F0909000000000000" pitchFamily="49" charset="-128"/>
                <a:ea typeface="AR丸ゴシック体E" panose="020F0909000000000000" pitchFamily="49" charset="-128"/>
              </a:rPr>
              <a:t>工業化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画一化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生産性</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学力神話</a:t>
            </a:r>
            <a:endParaRPr lang="en-US" altLang="ja-JP" sz="2045" b="1" dirty="0">
              <a:latin typeface="AR丸ゴシック体E" panose="020F0909000000000000" pitchFamily="49" charset="-128"/>
              <a:ea typeface="AR丸ゴシック体E" panose="020F0909000000000000" pitchFamily="49" charset="-128"/>
            </a:endParaRPr>
          </a:p>
        </p:txBody>
      </p:sp>
      <p:sp>
        <p:nvSpPr>
          <p:cNvPr id="11" name="テキスト ボックス 10">
            <a:extLst>
              <a:ext uri="{FF2B5EF4-FFF2-40B4-BE49-F238E27FC236}">
                <a16:creationId xmlns:a16="http://schemas.microsoft.com/office/drawing/2014/main" id="{C8BA8F21-1220-49B7-A27D-9EF6110B7578}"/>
              </a:ext>
            </a:extLst>
          </p:cNvPr>
          <p:cNvSpPr txBox="1"/>
          <p:nvPr/>
        </p:nvSpPr>
        <p:spPr>
          <a:xfrm>
            <a:off x="7682318" y="3887765"/>
            <a:ext cx="2024913" cy="721736"/>
          </a:xfrm>
          <a:prstGeom prst="rect">
            <a:avLst/>
          </a:prstGeom>
          <a:solidFill>
            <a:srgbClr val="FFFF00"/>
          </a:solidFill>
        </p:spPr>
        <p:txBody>
          <a:bodyPr wrap="none" rtlCol="0">
            <a:spAutoFit/>
          </a:bodyPr>
          <a:lstStyle/>
          <a:p>
            <a:r>
              <a:rPr lang="ja-JP" altLang="en-US" sz="2045" b="1" dirty="0">
                <a:latin typeface="AR丸ゴシック体E" panose="020F0909000000000000" pitchFamily="49" charset="-128"/>
                <a:ea typeface="AR丸ゴシック体E" panose="020F0909000000000000" pitchFamily="49" charset="-128"/>
              </a:rPr>
              <a:t>ＩＴ革命</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超グローバル化</a:t>
            </a:r>
            <a:endParaRPr lang="en-US" altLang="ja-JP" sz="2045" b="1" dirty="0">
              <a:latin typeface="AR丸ゴシック体E" panose="020F0909000000000000" pitchFamily="49" charset="-128"/>
              <a:ea typeface="AR丸ゴシック体E" panose="020F0909000000000000" pitchFamily="49" charset="-128"/>
            </a:endParaRPr>
          </a:p>
        </p:txBody>
      </p:sp>
      <p:sp>
        <p:nvSpPr>
          <p:cNvPr id="16" name="テキスト ボックス 15">
            <a:extLst>
              <a:ext uri="{FF2B5EF4-FFF2-40B4-BE49-F238E27FC236}">
                <a16:creationId xmlns:a16="http://schemas.microsoft.com/office/drawing/2014/main" id="{BD297F0C-6C7D-4097-90B8-0A90171B4CB0}"/>
              </a:ext>
            </a:extLst>
          </p:cNvPr>
          <p:cNvSpPr txBox="1"/>
          <p:nvPr/>
        </p:nvSpPr>
        <p:spPr>
          <a:xfrm>
            <a:off x="6171032" y="980441"/>
            <a:ext cx="4343196" cy="369332"/>
          </a:xfrm>
          <a:prstGeom prst="rect">
            <a:avLst/>
          </a:prstGeom>
          <a:solidFill>
            <a:srgbClr val="FFFF00"/>
          </a:solidFill>
        </p:spPr>
        <p:txBody>
          <a:bodyPr wrap="square" rtlCol="0">
            <a:spAutoFit/>
          </a:bodyPr>
          <a:lstStyle/>
          <a:p>
            <a:r>
              <a:rPr lang="en-US" altLang="ja-JP" b="1" dirty="0"/>
              <a:t>2002</a:t>
            </a:r>
            <a:r>
              <a:rPr lang="ja-JP" altLang="en-US" b="1" dirty="0"/>
              <a:t>年「ゆとりの中で生きる力を育む</a:t>
            </a:r>
            <a:r>
              <a:rPr lang="ja-JP" altLang="en-US" sz="1619" b="1" dirty="0"/>
              <a:t>」</a:t>
            </a:r>
          </a:p>
        </p:txBody>
      </p:sp>
      <p:sp>
        <p:nvSpPr>
          <p:cNvPr id="17" name="テキスト ボックス 16">
            <a:extLst>
              <a:ext uri="{FF2B5EF4-FFF2-40B4-BE49-F238E27FC236}">
                <a16:creationId xmlns:a16="http://schemas.microsoft.com/office/drawing/2014/main" id="{7BAA9D5D-AD28-4E18-B86B-7690239F30DE}"/>
              </a:ext>
            </a:extLst>
          </p:cNvPr>
          <p:cNvSpPr txBox="1"/>
          <p:nvPr/>
        </p:nvSpPr>
        <p:spPr>
          <a:xfrm rot="20206840">
            <a:off x="5991131" y="2297092"/>
            <a:ext cx="1439097" cy="341504"/>
          </a:xfrm>
          <a:prstGeom prst="rect">
            <a:avLst/>
          </a:prstGeom>
          <a:solidFill>
            <a:srgbClr val="FFD5D1"/>
          </a:solidFill>
        </p:spPr>
        <p:txBody>
          <a:bodyPr wrap="square" rtlCol="0">
            <a:spAutoFit/>
          </a:bodyPr>
          <a:lstStyle/>
          <a:p>
            <a:r>
              <a:rPr lang="ja-JP" altLang="en-US" sz="1619" b="1" dirty="0"/>
              <a:t>学力低下批判</a:t>
            </a:r>
          </a:p>
        </p:txBody>
      </p:sp>
      <p:sp>
        <p:nvSpPr>
          <p:cNvPr id="20" name="矢印: 右 19">
            <a:extLst>
              <a:ext uri="{FF2B5EF4-FFF2-40B4-BE49-F238E27FC236}">
                <a16:creationId xmlns:a16="http://schemas.microsoft.com/office/drawing/2014/main" id="{51EEA4F2-6D55-491A-9F67-6B0063F8837D}"/>
              </a:ext>
            </a:extLst>
          </p:cNvPr>
          <p:cNvSpPr/>
          <p:nvPr/>
        </p:nvSpPr>
        <p:spPr>
          <a:xfrm rot="20093955">
            <a:off x="7328725" y="1498709"/>
            <a:ext cx="1720350" cy="593783"/>
          </a:xfrm>
          <a:prstGeom prst="rightArrow">
            <a:avLst>
              <a:gd name="adj1" fmla="val 50000"/>
              <a:gd name="adj2" fmla="val 161129"/>
            </a:avLst>
          </a:prstGeom>
          <a:solidFill>
            <a:srgbClr val="FFD5D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cxnSp>
        <p:nvCxnSpPr>
          <p:cNvPr id="13" name="直線コネクタ 12">
            <a:extLst>
              <a:ext uri="{FF2B5EF4-FFF2-40B4-BE49-F238E27FC236}">
                <a16:creationId xmlns:a16="http://schemas.microsoft.com/office/drawing/2014/main" id="{AC2A5297-73C1-4E67-A437-B1AE49C38E2E}"/>
              </a:ext>
            </a:extLst>
          </p:cNvPr>
          <p:cNvCxnSpPr>
            <a:cxnSpLocks/>
          </p:cNvCxnSpPr>
          <p:nvPr/>
        </p:nvCxnSpPr>
        <p:spPr>
          <a:xfrm>
            <a:off x="7437867" y="840583"/>
            <a:ext cx="0" cy="5389685"/>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1B362557-1F58-469F-9990-78139776E6DC}"/>
              </a:ext>
            </a:extLst>
          </p:cNvPr>
          <p:cNvSpPr txBox="1"/>
          <p:nvPr/>
        </p:nvSpPr>
        <p:spPr>
          <a:xfrm>
            <a:off x="7555011" y="148808"/>
            <a:ext cx="2434273" cy="646331"/>
          </a:xfrm>
          <a:prstGeom prst="rect">
            <a:avLst/>
          </a:prstGeom>
          <a:solidFill>
            <a:srgbClr val="FF9999"/>
          </a:solidFill>
        </p:spPr>
        <p:txBody>
          <a:bodyPr wrap="square" rtlCol="0">
            <a:spAutoFit/>
          </a:bodyPr>
          <a:lstStyle/>
          <a:p>
            <a:r>
              <a:rPr lang="ja-JP" altLang="en-US" b="1" dirty="0">
                <a:latin typeface="AR P丸ゴシック体E"/>
              </a:rPr>
              <a:t>もう一度２０１６年を思い出そう</a:t>
            </a:r>
          </a:p>
        </p:txBody>
      </p:sp>
      <p:cxnSp>
        <p:nvCxnSpPr>
          <p:cNvPr id="19" name="直線コネクタ 18">
            <a:extLst>
              <a:ext uri="{FF2B5EF4-FFF2-40B4-BE49-F238E27FC236}">
                <a16:creationId xmlns:a16="http://schemas.microsoft.com/office/drawing/2014/main" id="{13A9F820-7591-4048-A1FB-0853C6907EB3}"/>
              </a:ext>
            </a:extLst>
          </p:cNvPr>
          <p:cNvCxnSpPr>
            <a:cxnSpLocks/>
          </p:cNvCxnSpPr>
          <p:nvPr/>
        </p:nvCxnSpPr>
        <p:spPr>
          <a:xfrm>
            <a:off x="10110729" y="842800"/>
            <a:ext cx="0" cy="5389685"/>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C91210CC-7D18-4793-BC83-73971FD1201B}"/>
              </a:ext>
            </a:extLst>
          </p:cNvPr>
          <p:cNvSpPr txBox="1"/>
          <p:nvPr/>
        </p:nvSpPr>
        <p:spPr>
          <a:xfrm>
            <a:off x="7570377" y="4651683"/>
            <a:ext cx="1236236" cy="1351139"/>
          </a:xfrm>
          <a:prstGeom prst="rect">
            <a:avLst/>
          </a:prstGeom>
          <a:solidFill>
            <a:srgbClr val="FFD5D1"/>
          </a:solidFill>
        </p:spPr>
        <p:txBody>
          <a:bodyPr wrap="none" rtlCol="0">
            <a:spAutoFit/>
          </a:bodyPr>
          <a:lstStyle/>
          <a:p>
            <a:r>
              <a:rPr lang="ja-JP" altLang="en-US" sz="2045" b="1" dirty="0">
                <a:latin typeface="AR丸ゴシック体E" panose="020F0909000000000000" pitchFamily="49" charset="-128"/>
                <a:ea typeface="AR丸ゴシック体E" panose="020F0909000000000000" pitchFamily="49" charset="-128"/>
              </a:rPr>
              <a:t>工業化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画一化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生産性</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学力神話</a:t>
            </a:r>
            <a:endParaRPr lang="en-US" altLang="ja-JP" sz="2045" b="1" dirty="0">
              <a:latin typeface="AR丸ゴシック体E" panose="020F0909000000000000" pitchFamily="49" charset="-128"/>
              <a:ea typeface="AR丸ゴシック体E" panose="020F0909000000000000" pitchFamily="49" charset="-128"/>
            </a:endParaRPr>
          </a:p>
        </p:txBody>
      </p:sp>
      <p:sp>
        <p:nvSpPr>
          <p:cNvPr id="22" name="テキスト ボックス 21">
            <a:extLst>
              <a:ext uri="{FF2B5EF4-FFF2-40B4-BE49-F238E27FC236}">
                <a16:creationId xmlns:a16="http://schemas.microsoft.com/office/drawing/2014/main" id="{9BAC1825-F1A2-4E7E-85B4-4053DBFDE00C}"/>
              </a:ext>
            </a:extLst>
          </p:cNvPr>
          <p:cNvSpPr txBox="1"/>
          <p:nvPr/>
        </p:nvSpPr>
        <p:spPr>
          <a:xfrm>
            <a:off x="8818620" y="4638826"/>
            <a:ext cx="1236236" cy="1351139"/>
          </a:xfrm>
          <a:prstGeom prst="rect">
            <a:avLst/>
          </a:prstGeom>
          <a:solidFill>
            <a:srgbClr val="FFD5D1"/>
          </a:solidFill>
        </p:spPr>
        <p:txBody>
          <a:bodyPr wrap="none" rtlCol="0">
            <a:spAutoFit/>
          </a:bodyPr>
          <a:lstStyle/>
          <a:p>
            <a:r>
              <a:rPr lang="ja-JP" altLang="en-US" sz="2045" b="1" dirty="0">
                <a:latin typeface="AR丸ゴシック体E" panose="020F0909000000000000" pitchFamily="49" charset="-128"/>
                <a:ea typeface="AR丸ゴシック体E" panose="020F0909000000000000" pitchFamily="49" charset="-128"/>
              </a:rPr>
              <a:t>工業化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画一化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生産性</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学力神話</a:t>
            </a:r>
            <a:endParaRPr lang="en-US" altLang="ja-JP" sz="2045" b="1" dirty="0">
              <a:latin typeface="AR丸ゴシック体E" panose="020F0909000000000000" pitchFamily="49" charset="-128"/>
              <a:ea typeface="AR丸ゴシック体E" panose="020F0909000000000000" pitchFamily="49" charset="-128"/>
            </a:endParaRPr>
          </a:p>
        </p:txBody>
      </p:sp>
      <p:sp>
        <p:nvSpPr>
          <p:cNvPr id="25" name="テキスト ボックス 24">
            <a:extLst>
              <a:ext uri="{FF2B5EF4-FFF2-40B4-BE49-F238E27FC236}">
                <a16:creationId xmlns:a16="http://schemas.microsoft.com/office/drawing/2014/main" id="{5ECD17D8-E262-4E03-901A-2A8751D7C3D3}"/>
              </a:ext>
            </a:extLst>
          </p:cNvPr>
          <p:cNvSpPr txBox="1"/>
          <p:nvPr/>
        </p:nvSpPr>
        <p:spPr>
          <a:xfrm rot="20206840">
            <a:off x="5835269" y="1700929"/>
            <a:ext cx="3080859" cy="646331"/>
          </a:xfrm>
          <a:prstGeom prst="rect">
            <a:avLst/>
          </a:prstGeom>
          <a:noFill/>
        </p:spPr>
        <p:txBody>
          <a:bodyPr wrap="square" rtlCol="0">
            <a:spAutoFit/>
          </a:bodyPr>
          <a:lstStyle/>
          <a:p>
            <a:r>
              <a:rPr lang="ja-JP" altLang="en-US" b="1" dirty="0"/>
              <a:t>教育産業・メディア</a:t>
            </a:r>
            <a:endParaRPr lang="en-US" altLang="ja-JP" b="1" dirty="0"/>
          </a:p>
          <a:p>
            <a:r>
              <a:rPr lang="ja-JP" altLang="en-US" b="1" dirty="0"/>
              <a:t>　　　　　　　国民全体</a:t>
            </a:r>
          </a:p>
        </p:txBody>
      </p:sp>
      <p:sp>
        <p:nvSpPr>
          <p:cNvPr id="14" name="テキスト ボックス 13">
            <a:extLst>
              <a:ext uri="{FF2B5EF4-FFF2-40B4-BE49-F238E27FC236}">
                <a16:creationId xmlns:a16="http://schemas.microsoft.com/office/drawing/2014/main" id="{88822165-22D1-49F8-905C-24588E681759}"/>
              </a:ext>
            </a:extLst>
          </p:cNvPr>
          <p:cNvSpPr txBox="1"/>
          <p:nvPr/>
        </p:nvSpPr>
        <p:spPr>
          <a:xfrm>
            <a:off x="9028031" y="3031115"/>
            <a:ext cx="1082699" cy="590675"/>
          </a:xfrm>
          <a:prstGeom prst="rect">
            <a:avLst/>
          </a:prstGeom>
          <a:solidFill>
            <a:srgbClr val="92D050"/>
          </a:solidFill>
        </p:spPr>
        <p:txBody>
          <a:bodyPr wrap="square" rtlCol="0">
            <a:spAutoFit/>
          </a:bodyPr>
          <a:lstStyle/>
          <a:p>
            <a:r>
              <a:rPr lang="ja-JP" altLang="en-US" sz="1619" b="1" dirty="0">
                <a:latin typeface="AR丸ゴシック体E" panose="020F0909000000000000" pitchFamily="49" charset="-128"/>
                <a:ea typeface="AR丸ゴシック体E" panose="020F0909000000000000" pitchFamily="49" charset="-128"/>
              </a:rPr>
              <a:t>超スマート社会</a:t>
            </a:r>
          </a:p>
        </p:txBody>
      </p:sp>
      <p:sp>
        <p:nvSpPr>
          <p:cNvPr id="15" name="テキスト ボックス 14">
            <a:extLst>
              <a:ext uri="{FF2B5EF4-FFF2-40B4-BE49-F238E27FC236}">
                <a16:creationId xmlns:a16="http://schemas.microsoft.com/office/drawing/2014/main" id="{C23CF223-D250-4F8D-A5B0-34C19C27ABAB}"/>
              </a:ext>
            </a:extLst>
          </p:cNvPr>
          <p:cNvSpPr txBox="1"/>
          <p:nvPr/>
        </p:nvSpPr>
        <p:spPr>
          <a:xfrm>
            <a:off x="7467725" y="4621008"/>
            <a:ext cx="1378070" cy="1419619"/>
          </a:xfrm>
          <a:prstGeom prst="rect">
            <a:avLst/>
          </a:prstGeom>
          <a:noFill/>
        </p:spPr>
        <p:txBody>
          <a:bodyPr vert="eaVert" wrap="none" rtlCol="0">
            <a:spAutoFit/>
          </a:bodyPr>
          <a:lstStyle/>
          <a:p>
            <a:r>
              <a:rPr lang="ja-JP" altLang="en-US" sz="2585" b="1" dirty="0">
                <a:solidFill>
                  <a:srgbClr val="F50BDF"/>
                </a:solidFill>
                <a:highlight>
                  <a:srgbClr val="FF00FF"/>
                </a:highlight>
              </a:rPr>
              <a:t>　　　・</a:t>
            </a:r>
            <a:endParaRPr lang="en-US" altLang="ja-JP" sz="2585" b="1" dirty="0">
              <a:solidFill>
                <a:srgbClr val="F50BDF"/>
              </a:solidFill>
              <a:highlight>
                <a:srgbClr val="FF00FF"/>
              </a:highlight>
            </a:endParaRPr>
          </a:p>
          <a:p>
            <a:r>
              <a:rPr lang="ja-JP" altLang="en-US" sz="2585" b="1" dirty="0">
                <a:highlight>
                  <a:srgbClr val="FF00FF"/>
                </a:highlight>
              </a:rPr>
              <a:t>学力向上</a:t>
            </a:r>
            <a:endParaRPr lang="en-US" altLang="ja-JP" sz="2585" b="1" dirty="0">
              <a:highlight>
                <a:srgbClr val="FF00FF"/>
              </a:highlight>
            </a:endParaRPr>
          </a:p>
          <a:p>
            <a:r>
              <a:rPr lang="ja-JP" altLang="en-US" sz="2585" b="1" dirty="0">
                <a:highlight>
                  <a:srgbClr val="FF00FF"/>
                </a:highlight>
              </a:rPr>
              <a:t>　　　</a:t>
            </a:r>
            <a:r>
              <a:rPr lang="ja-JP" altLang="en-US" sz="2585" b="1" dirty="0">
                <a:solidFill>
                  <a:srgbClr val="F50BDF"/>
                </a:solidFill>
                <a:highlight>
                  <a:srgbClr val="FF00FF"/>
                </a:highlight>
              </a:rPr>
              <a:t>。</a:t>
            </a:r>
          </a:p>
        </p:txBody>
      </p:sp>
      <p:sp>
        <p:nvSpPr>
          <p:cNvPr id="26" name="テキスト ボックス 25">
            <a:extLst>
              <a:ext uri="{FF2B5EF4-FFF2-40B4-BE49-F238E27FC236}">
                <a16:creationId xmlns:a16="http://schemas.microsoft.com/office/drawing/2014/main" id="{8BE5EBD0-8267-4300-A93E-6275796096C1}"/>
              </a:ext>
            </a:extLst>
          </p:cNvPr>
          <p:cNvSpPr txBox="1"/>
          <p:nvPr/>
        </p:nvSpPr>
        <p:spPr>
          <a:xfrm>
            <a:off x="8732659" y="4617442"/>
            <a:ext cx="1378070" cy="1419619"/>
          </a:xfrm>
          <a:prstGeom prst="rect">
            <a:avLst/>
          </a:prstGeom>
          <a:noFill/>
        </p:spPr>
        <p:txBody>
          <a:bodyPr vert="eaVert" wrap="none" rtlCol="0">
            <a:spAutoFit/>
          </a:bodyPr>
          <a:lstStyle/>
          <a:p>
            <a:r>
              <a:rPr lang="ja-JP" altLang="en-US" sz="2585" b="1" dirty="0">
                <a:solidFill>
                  <a:srgbClr val="F50BDF"/>
                </a:solidFill>
                <a:highlight>
                  <a:srgbClr val="FF00FF"/>
                </a:highlight>
              </a:rPr>
              <a:t>　　　・</a:t>
            </a:r>
            <a:endParaRPr lang="en-US" altLang="ja-JP" sz="2585" b="1" dirty="0">
              <a:solidFill>
                <a:srgbClr val="F50BDF"/>
              </a:solidFill>
              <a:highlight>
                <a:srgbClr val="FF00FF"/>
              </a:highlight>
            </a:endParaRPr>
          </a:p>
          <a:p>
            <a:r>
              <a:rPr lang="ja-JP" altLang="en-US" sz="2585" b="1" dirty="0">
                <a:highlight>
                  <a:srgbClr val="FF00FF"/>
                </a:highlight>
              </a:rPr>
              <a:t>学力向上</a:t>
            </a:r>
            <a:endParaRPr lang="en-US" altLang="ja-JP" sz="2585" b="1" dirty="0">
              <a:highlight>
                <a:srgbClr val="FF00FF"/>
              </a:highlight>
            </a:endParaRPr>
          </a:p>
          <a:p>
            <a:r>
              <a:rPr lang="ja-JP" altLang="en-US" sz="2585" b="1" dirty="0">
                <a:highlight>
                  <a:srgbClr val="FF00FF"/>
                </a:highlight>
              </a:rPr>
              <a:t>　　　</a:t>
            </a:r>
            <a:r>
              <a:rPr lang="ja-JP" altLang="en-US" sz="2585" b="1" dirty="0">
                <a:solidFill>
                  <a:srgbClr val="F50BDF"/>
                </a:solidFill>
                <a:highlight>
                  <a:srgbClr val="FF00FF"/>
                </a:highlight>
              </a:rPr>
              <a:t>。</a:t>
            </a:r>
          </a:p>
        </p:txBody>
      </p:sp>
      <p:sp>
        <p:nvSpPr>
          <p:cNvPr id="12" name="テキスト ボックス 11">
            <a:extLst>
              <a:ext uri="{FF2B5EF4-FFF2-40B4-BE49-F238E27FC236}">
                <a16:creationId xmlns:a16="http://schemas.microsoft.com/office/drawing/2014/main" id="{CC6C0657-4476-4854-AEC5-49B76B307499}"/>
              </a:ext>
            </a:extLst>
          </p:cNvPr>
          <p:cNvSpPr txBox="1"/>
          <p:nvPr/>
        </p:nvSpPr>
        <p:spPr>
          <a:xfrm>
            <a:off x="10819145" y="244674"/>
            <a:ext cx="1169551" cy="6658233"/>
          </a:xfrm>
          <a:prstGeom prst="rect">
            <a:avLst/>
          </a:prstGeom>
          <a:noFill/>
        </p:spPr>
        <p:txBody>
          <a:bodyPr vert="eaVert" wrap="none" rtlCol="0">
            <a:spAutoFit/>
          </a:bodyPr>
          <a:lstStyle/>
          <a:p>
            <a:r>
              <a:rPr kumimoji="1" lang="en-US" altLang="ja-JP" sz="3200" dirty="0">
                <a:latin typeface="HG創英角ﾎﾟｯﾌﾟ体" panose="040B0A09000000000000" pitchFamily="49" charset="-128"/>
                <a:ea typeface="HG創英角ﾎﾟｯﾌﾟ体" panose="040B0A09000000000000" pitchFamily="49" charset="-128"/>
              </a:rPr>
              <a:t>20</a:t>
            </a:r>
            <a:r>
              <a:rPr kumimoji="1" lang="ja-JP" altLang="en-US" sz="3200" dirty="0">
                <a:latin typeface="HG創英角ﾎﾟｯﾌﾟ体" panose="040B0A09000000000000" pitchFamily="49" charset="-128"/>
                <a:ea typeface="HG創英角ﾎﾟｯﾌﾟ体" panose="040B0A09000000000000" pitchFamily="49" charset="-128"/>
              </a:rPr>
              <a:t>年間、時代遅れの学力向上</a:t>
            </a:r>
            <a:endParaRPr kumimoji="1" lang="en-US" altLang="ja-JP" sz="3200" dirty="0">
              <a:latin typeface="HG創英角ﾎﾟｯﾌﾟ体" panose="040B0A09000000000000" pitchFamily="49" charset="-128"/>
              <a:ea typeface="HG創英角ﾎﾟｯﾌﾟ体" panose="040B0A09000000000000" pitchFamily="49" charset="-128"/>
            </a:endParaRPr>
          </a:p>
          <a:p>
            <a:r>
              <a:rPr kumimoji="1" lang="ja-JP" altLang="en-US" sz="3200" dirty="0">
                <a:latin typeface="HG創英角ﾎﾟｯﾌﾟ体" panose="040B0A09000000000000" pitchFamily="49" charset="-128"/>
                <a:ea typeface="HG創英角ﾎﾟｯﾌﾟ体" panose="040B0A09000000000000" pitchFamily="49" charset="-128"/>
              </a:rPr>
              <a:t>　　　　ばかり熱心にやっていた！</a:t>
            </a:r>
          </a:p>
        </p:txBody>
      </p:sp>
      <p:grpSp>
        <p:nvGrpSpPr>
          <p:cNvPr id="27" name="グループ化 26">
            <a:extLst>
              <a:ext uri="{FF2B5EF4-FFF2-40B4-BE49-F238E27FC236}">
                <a16:creationId xmlns:a16="http://schemas.microsoft.com/office/drawing/2014/main" id="{2F9E8838-8F09-4744-ABBC-9CE0A65657CD}"/>
              </a:ext>
            </a:extLst>
          </p:cNvPr>
          <p:cNvGrpSpPr/>
          <p:nvPr/>
        </p:nvGrpSpPr>
        <p:grpSpPr>
          <a:xfrm>
            <a:off x="227682" y="242688"/>
            <a:ext cx="1131133" cy="674370"/>
            <a:chOff x="12675870" y="1131570"/>
            <a:chExt cx="1131133" cy="674370"/>
          </a:xfrm>
        </p:grpSpPr>
        <p:sp>
          <p:nvSpPr>
            <p:cNvPr id="28" name="四角形: 角を丸くする 27">
              <a:extLst>
                <a:ext uri="{FF2B5EF4-FFF2-40B4-BE49-F238E27FC236}">
                  <a16:creationId xmlns:a16="http://schemas.microsoft.com/office/drawing/2014/main" id="{9A20C73E-6BB3-4AAC-8ADE-137FF219C26A}"/>
                </a:ext>
              </a:extLst>
            </p:cNvPr>
            <p:cNvSpPr/>
            <p:nvPr/>
          </p:nvSpPr>
          <p:spPr>
            <a:xfrm>
              <a:off x="12675870" y="1131570"/>
              <a:ext cx="1131133" cy="67437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35D29B90-21E3-438F-86DF-A9A4B8D50162}"/>
                </a:ext>
              </a:extLst>
            </p:cNvPr>
            <p:cNvSpPr txBox="1"/>
            <p:nvPr/>
          </p:nvSpPr>
          <p:spPr>
            <a:xfrm>
              <a:off x="12767311" y="1165860"/>
              <a:ext cx="1005403" cy="584775"/>
            </a:xfrm>
            <a:prstGeom prst="rect">
              <a:avLst/>
            </a:prstGeom>
            <a:noFill/>
          </p:spPr>
          <p:txBody>
            <a:bodyPr wrap="none" rtlCol="0">
              <a:spAutoFit/>
            </a:bodyPr>
            <a:lstStyle/>
            <a:p>
              <a:r>
                <a:rPr kumimoji="1" lang="ja-JP" altLang="en-US" sz="3200" dirty="0">
                  <a:highlight>
                    <a:srgbClr val="FF0000"/>
                  </a:highlight>
                  <a:latin typeface="HGP創英角ﾎﾟｯﾌﾟ体" panose="040B0A00000000000000" pitchFamily="50" charset="-128"/>
                  <a:ea typeface="HGP創英角ﾎﾟｯﾌﾟ体" panose="040B0A00000000000000" pitchFamily="50" charset="-128"/>
                </a:rPr>
                <a:t>重要</a:t>
              </a:r>
            </a:p>
          </p:txBody>
        </p:sp>
      </p:grpSp>
    </p:spTree>
    <p:extLst>
      <p:ext uri="{BB962C8B-B14F-4D97-AF65-F5344CB8AC3E}">
        <p14:creationId xmlns:p14="http://schemas.microsoft.com/office/powerpoint/2010/main" val="92275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42" presetClass="entr" presetSubtype="0" fill="hold" grpId="0" nodeType="afterEffect">
                                  <p:stCondLst>
                                    <p:cond delay="200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par>
                          <p:cTn id="54" fill="hold">
                            <p:stCondLst>
                              <p:cond delay="4000"/>
                            </p:stCondLst>
                            <p:childTnLst>
                              <p:par>
                                <p:cTn id="55" presetID="2" presetClass="entr" presetSubtype="12" fill="hold" grpId="0" nodeType="afterEffect">
                                  <p:stCondLst>
                                    <p:cond delay="100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0-#ppt_w/2"/>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9" presetClass="exit" presetSubtype="0" fill="hold" grpId="1" nodeType="clickEffect">
                                  <p:stCondLst>
                                    <p:cond delay="0"/>
                                  </p:stCondLst>
                                  <p:childTnLst>
                                    <p:animEffect transition="out" filter="dissolve">
                                      <p:cBhvr>
                                        <p:cTn id="62" dur="2000"/>
                                        <p:tgtEl>
                                          <p:spTgt spid="16"/>
                                        </p:tgtEl>
                                      </p:cBhvr>
                                    </p:animEffect>
                                    <p:set>
                                      <p:cBhvr>
                                        <p:cTn id="63" dur="1" fill="hold">
                                          <p:stCondLst>
                                            <p:cond delay="1999"/>
                                          </p:stCondLst>
                                        </p:cTn>
                                        <p:tgtEl>
                                          <p:spTgt spid="16"/>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additive="base">
                                        <p:cTn id="68" dur="500" fill="hold"/>
                                        <p:tgtEl>
                                          <p:spTgt spid="21"/>
                                        </p:tgtEl>
                                        <p:attrNameLst>
                                          <p:attrName>ppt_x</p:attrName>
                                        </p:attrNameLst>
                                      </p:cBhvr>
                                      <p:tavLst>
                                        <p:tav tm="0">
                                          <p:val>
                                            <p:strVal val="0-#ppt_w/2"/>
                                          </p:val>
                                        </p:tav>
                                        <p:tav tm="100000">
                                          <p:val>
                                            <p:strVal val="#ppt_x"/>
                                          </p:val>
                                        </p:tav>
                                      </p:tavLst>
                                    </p:anim>
                                    <p:anim calcmode="lin" valueType="num">
                                      <p:cBhvr additive="base">
                                        <p:cTn id="69"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additive="base">
                                        <p:cTn id="74" dur="500" fill="hold"/>
                                        <p:tgtEl>
                                          <p:spTgt spid="22"/>
                                        </p:tgtEl>
                                        <p:attrNameLst>
                                          <p:attrName>ppt_x</p:attrName>
                                        </p:attrNameLst>
                                      </p:cBhvr>
                                      <p:tavLst>
                                        <p:tav tm="0">
                                          <p:val>
                                            <p:strVal val="0-#ppt_w/2"/>
                                          </p:val>
                                        </p:tav>
                                        <p:tav tm="100000">
                                          <p:val>
                                            <p:strVal val="#ppt_x"/>
                                          </p:val>
                                        </p:tav>
                                      </p:tavLst>
                                    </p:anim>
                                    <p:anim calcmode="lin" valueType="num">
                                      <p:cBhvr additive="base">
                                        <p:cTn id="75"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1000"/>
                                        <p:tgtEl>
                                          <p:spTgt spid="15"/>
                                        </p:tgtEl>
                                      </p:cBhvr>
                                    </p:animEffect>
                                    <p:anim calcmode="lin" valueType="num">
                                      <p:cBhvr>
                                        <p:cTn id="81" dur="1000" fill="hold"/>
                                        <p:tgtEl>
                                          <p:spTgt spid="15"/>
                                        </p:tgtEl>
                                        <p:attrNameLst>
                                          <p:attrName>ppt_x</p:attrName>
                                        </p:attrNameLst>
                                      </p:cBhvr>
                                      <p:tavLst>
                                        <p:tav tm="0">
                                          <p:val>
                                            <p:strVal val="#ppt_x"/>
                                          </p:val>
                                        </p:tav>
                                        <p:tav tm="100000">
                                          <p:val>
                                            <p:strVal val="#ppt_x"/>
                                          </p:val>
                                        </p:tav>
                                      </p:tavLst>
                                    </p:anim>
                                    <p:anim calcmode="lin" valueType="num">
                                      <p:cBhvr>
                                        <p:cTn id="8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1000"/>
                                        <p:tgtEl>
                                          <p:spTgt spid="26"/>
                                        </p:tgtEl>
                                      </p:cBhvr>
                                    </p:animEffect>
                                    <p:anim calcmode="lin" valueType="num">
                                      <p:cBhvr>
                                        <p:cTn id="88" dur="1000" fill="hold"/>
                                        <p:tgtEl>
                                          <p:spTgt spid="26"/>
                                        </p:tgtEl>
                                        <p:attrNameLst>
                                          <p:attrName>ppt_x</p:attrName>
                                        </p:attrNameLst>
                                      </p:cBhvr>
                                      <p:tavLst>
                                        <p:tav tm="0">
                                          <p:val>
                                            <p:strVal val="#ppt_x"/>
                                          </p:val>
                                        </p:tav>
                                        <p:tav tm="100000">
                                          <p:val>
                                            <p:strVal val="#ppt_x"/>
                                          </p:val>
                                        </p:tav>
                                      </p:tavLst>
                                    </p:anim>
                                    <p:anim calcmode="lin" valueType="num">
                                      <p:cBhvr>
                                        <p:cTn id="8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8" fill="hold" nodeType="clickEffect">
                                  <p:stCondLst>
                                    <p:cond delay="0"/>
                                  </p:stCondLst>
                                  <p:childTnLst>
                                    <p:set>
                                      <p:cBhvr>
                                        <p:cTn id="93" dur="1" fill="hold">
                                          <p:stCondLst>
                                            <p:cond delay="0"/>
                                          </p:stCondLst>
                                        </p:cTn>
                                        <p:tgtEl>
                                          <p:spTgt spid="19"/>
                                        </p:tgtEl>
                                        <p:attrNameLst>
                                          <p:attrName>style.visibility</p:attrName>
                                        </p:attrNameLst>
                                      </p:cBhvr>
                                      <p:to>
                                        <p:strVal val="visible"/>
                                      </p:to>
                                    </p:set>
                                    <p:anim calcmode="lin" valueType="num">
                                      <p:cBhvr additive="base">
                                        <p:cTn id="94" dur="500" fill="hold"/>
                                        <p:tgtEl>
                                          <p:spTgt spid="19"/>
                                        </p:tgtEl>
                                        <p:attrNameLst>
                                          <p:attrName>ppt_x</p:attrName>
                                        </p:attrNameLst>
                                      </p:cBhvr>
                                      <p:tavLst>
                                        <p:tav tm="0">
                                          <p:val>
                                            <p:strVal val="0-#ppt_w/2"/>
                                          </p:val>
                                        </p:tav>
                                        <p:tav tm="100000">
                                          <p:val>
                                            <p:strVal val="#ppt_x"/>
                                          </p:val>
                                        </p:tav>
                                      </p:tavLst>
                                    </p:anim>
                                    <p:anim calcmode="lin" valueType="num">
                                      <p:cBhvr additive="base">
                                        <p:cTn id="95"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37" fill="hold" grpId="0" nodeType="clickEffect">
                                  <p:stCondLst>
                                    <p:cond delay="0"/>
                                  </p:stCondLst>
                                  <p:childTnLst>
                                    <p:set>
                                      <p:cBhvr>
                                        <p:cTn id="99" dur="1" fill="hold">
                                          <p:stCondLst>
                                            <p:cond delay="0"/>
                                          </p:stCondLst>
                                        </p:cTn>
                                        <p:tgtEl>
                                          <p:spTgt spid="3"/>
                                        </p:tgtEl>
                                        <p:attrNameLst>
                                          <p:attrName>style.visibility</p:attrName>
                                        </p:attrNameLst>
                                      </p:cBhvr>
                                      <p:to>
                                        <p:strVal val="visible"/>
                                      </p:to>
                                    </p:set>
                                    <p:animEffect transition="in" filter="barn(outVertical)">
                                      <p:cBhvr>
                                        <p:cTn id="10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6" grpId="1" animBg="1"/>
      <p:bldP spid="17" grpId="0" animBg="1"/>
      <p:bldP spid="20" grpId="0" animBg="1"/>
      <p:bldP spid="3" grpId="0" animBg="1"/>
      <p:bldP spid="21" grpId="0" animBg="1"/>
      <p:bldP spid="22" grpId="0" animBg="1"/>
      <p:bldP spid="25" grpId="0"/>
      <p:bldP spid="14" grpId="0" animBg="1"/>
      <p:bldP spid="1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A4AA76F-7448-4319-991E-0E994D1BB783}"/>
              </a:ext>
            </a:extLst>
          </p:cNvPr>
          <p:cNvSpPr txBox="1"/>
          <p:nvPr/>
        </p:nvSpPr>
        <p:spPr>
          <a:xfrm>
            <a:off x="1079242" y="594360"/>
            <a:ext cx="10854253" cy="6001643"/>
          </a:xfrm>
          <a:prstGeom prst="rect">
            <a:avLst/>
          </a:prstGeom>
          <a:noFill/>
        </p:spPr>
        <p:txBody>
          <a:bodyPr wrap="none" rtlCol="0">
            <a:spAutoFit/>
          </a:bodyPr>
          <a:lstStyle/>
          <a:p>
            <a:r>
              <a:rPr kumimoji="1" lang="ja-JP" altLang="en-US" sz="3200" dirty="0">
                <a:highlight>
                  <a:srgbClr val="FFFF00"/>
                </a:highlight>
                <a:latin typeface="HG創英角ﾎﾟｯﾌﾟ体" panose="040B0A09000000000000" pitchFamily="49" charset="-128"/>
                <a:ea typeface="HG創英角ﾎﾟｯﾌﾟ体" panose="040B0A09000000000000" pitchFamily="49" charset="-128"/>
              </a:rPr>
              <a:t>今や、日本の教育はアジアのトップでもありません。</a:t>
            </a:r>
            <a:endParaRPr kumimoji="1" lang="en-US" altLang="ja-JP" sz="3200" dirty="0">
              <a:highlight>
                <a:srgbClr val="FFFF00"/>
              </a:highlight>
              <a:latin typeface="HG創英角ﾎﾟｯﾌﾟ体" panose="040B0A09000000000000" pitchFamily="49" charset="-128"/>
              <a:ea typeface="HG創英角ﾎﾟｯﾌﾟ体" panose="040B0A09000000000000" pitchFamily="49" charset="-128"/>
            </a:endParaRPr>
          </a:p>
          <a:p>
            <a:endParaRPr kumimoji="1" lang="en-US" altLang="ja-JP" sz="3200" dirty="0">
              <a:highlight>
                <a:srgbClr val="FFFF00"/>
              </a:highlight>
              <a:latin typeface="HG創英角ﾎﾟｯﾌﾟ体" panose="040B0A09000000000000" pitchFamily="49" charset="-128"/>
              <a:ea typeface="HG創英角ﾎﾟｯﾌﾟ体" panose="040B0A09000000000000" pitchFamily="49" charset="-128"/>
            </a:endParaRPr>
          </a:p>
          <a:p>
            <a:r>
              <a:rPr kumimoji="1" lang="ja-JP" altLang="en-US" sz="3200" dirty="0">
                <a:highlight>
                  <a:srgbClr val="FFFF00"/>
                </a:highlight>
                <a:latin typeface="HG創英角ﾎﾟｯﾌﾟ体" panose="040B0A09000000000000" pitchFamily="49" charset="-128"/>
                <a:ea typeface="HG創英角ﾎﾟｯﾌﾟ体" panose="040B0A09000000000000" pitchFamily="49" charset="-128"/>
              </a:rPr>
              <a:t>日本の学校教育は、２０年分の時代遅れになっています。</a:t>
            </a:r>
            <a:endParaRPr kumimoji="1" lang="en-US" altLang="ja-JP" sz="3200" dirty="0">
              <a:highlight>
                <a:srgbClr val="FFFF00"/>
              </a:highlight>
              <a:latin typeface="HG創英角ﾎﾟｯﾌﾟ体" panose="040B0A09000000000000" pitchFamily="49" charset="-128"/>
              <a:ea typeface="HG創英角ﾎﾟｯﾌﾟ体" panose="040B0A09000000000000" pitchFamily="49" charset="-128"/>
            </a:endParaRPr>
          </a:p>
          <a:p>
            <a:endParaRPr kumimoji="1" lang="en-US" altLang="ja-JP" sz="3200" dirty="0">
              <a:highlight>
                <a:srgbClr val="FFFF00"/>
              </a:highlight>
              <a:latin typeface="HG創英角ﾎﾟｯﾌﾟ体" panose="040B0A09000000000000" pitchFamily="49" charset="-128"/>
              <a:ea typeface="HG創英角ﾎﾟｯﾌﾟ体" panose="040B0A09000000000000" pitchFamily="49" charset="-128"/>
            </a:endParaRPr>
          </a:p>
          <a:p>
            <a:r>
              <a:rPr kumimoji="1" lang="ja-JP" altLang="en-US" sz="3200" dirty="0">
                <a:highlight>
                  <a:srgbClr val="FFFF00"/>
                </a:highlight>
                <a:latin typeface="HG創英角ﾎﾟｯﾌﾟ体" panose="040B0A09000000000000" pitchFamily="49" charset="-128"/>
                <a:ea typeface="HG創英角ﾎﾟｯﾌﾟ体" panose="040B0A09000000000000" pitchFamily="49" charset="-128"/>
              </a:rPr>
              <a:t>今回の学習指導要領の前文に何が書いてあり、</a:t>
            </a:r>
            <a:endParaRPr kumimoji="1" lang="en-US" altLang="ja-JP" sz="3200" dirty="0">
              <a:highlight>
                <a:srgbClr val="FFFF00"/>
              </a:highlight>
              <a:latin typeface="HG創英角ﾎﾟｯﾌﾟ体" panose="040B0A09000000000000" pitchFamily="49" charset="-128"/>
              <a:ea typeface="HG創英角ﾎﾟｯﾌﾟ体" panose="040B0A09000000000000" pitchFamily="49" charset="-128"/>
            </a:endParaRPr>
          </a:p>
          <a:p>
            <a:endParaRPr kumimoji="1" lang="en-US" altLang="ja-JP" sz="3200" dirty="0">
              <a:highlight>
                <a:srgbClr val="FFFF00"/>
              </a:highlight>
              <a:latin typeface="HG創英角ﾎﾟｯﾌﾟ体" panose="040B0A09000000000000" pitchFamily="49" charset="-128"/>
              <a:ea typeface="HG創英角ﾎﾟｯﾌﾟ体" panose="040B0A09000000000000" pitchFamily="49" charset="-128"/>
            </a:endParaRPr>
          </a:p>
          <a:p>
            <a:r>
              <a:rPr kumimoji="1" lang="ja-JP" altLang="en-US" sz="3200" dirty="0">
                <a:highlight>
                  <a:srgbClr val="FFFF00"/>
                </a:highlight>
                <a:latin typeface="HG創英角ﾎﾟｯﾌﾟ体" panose="040B0A09000000000000" pitchFamily="49" charset="-128"/>
                <a:ea typeface="HG創英角ﾎﾟｯﾌﾟ体" panose="040B0A09000000000000" pitchFamily="49" charset="-128"/>
              </a:rPr>
              <a:t>日本の教育をどのように改革しようとしているか、</a:t>
            </a:r>
            <a:endParaRPr kumimoji="1" lang="en-US" altLang="ja-JP" sz="3200" dirty="0">
              <a:highlight>
                <a:srgbClr val="FFFF00"/>
              </a:highlight>
              <a:latin typeface="HG創英角ﾎﾟｯﾌﾟ体" panose="040B0A09000000000000" pitchFamily="49" charset="-128"/>
              <a:ea typeface="HG創英角ﾎﾟｯﾌﾟ体" panose="040B0A09000000000000" pitchFamily="49" charset="-128"/>
            </a:endParaRPr>
          </a:p>
          <a:p>
            <a:endParaRPr kumimoji="1" lang="en-US" altLang="ja-JP" sz="3200" dirty="0">
              <a:highlight>
                <a:srgbClr val="FFFF00"/>
              </a:highlight>
              <a:latin typeface="HG創英角ﾎﾟｯﾌﾟ体" panose="040B0A09000000000000" pitchFamily="49" charset="-128"/>
              <a:ea typeface="HG創英角ﾎﾟｯﾌﾟ体" panose="040B0A09000000000000" pitchFamily="49" charset="-128"/>
            </a:endParaRPr>
          </a:p>
          <a:p>
            <a:r>
              <a:rPr kumimoji="1" lang="ja-JP" altLang="en-US" sz="3200" dirty="0">
                <a:highlight>
                  <a:srgbClr val="FFFF00"/>
                </a:highlight>
                <a:latin typeface="HG創英角ﾎﾟｯﾌﾟ体" panose="040B0A09000000000000" pitchFamily="49" charset="-128"/>
                <a:ea typeface="HG創英角ﾎﾟｯﾌﾟ体" panose="040B0A09000000000000" pitchFamily="49" charset="-128"/>
              </a:rPr>
              <a:t>教育委員会や各校長は、理解できているのでしょうか？</a:t>
            </a:r>
            <a:endParaRPr kumimoji="1" lang="en-US" altLang="ja-JP" sz="3200" dirty="0">
              <a:highlight>
                <a:srgbClr val="FFFF00"/>
              </a:highlight>
              <a:latin typeface="HG創英角ﾎﾟｯﾌﾟ体" panose="040B0A09000000000000" pitchFamily="49" charset="-128"/>
              <a:ea typeface="HG創英角ﾎﾟｯﾌﾟ体" panose="040B0A09000000000000" pitchFamily="49" charset="-128"/>
            </a:endParaRPr>
          </a:p>
          <a:p>
            <a:endParaRPr kumimoji="1" lang="en-US" altLang="ja-JP" sz="3200" dirty="0">
              <a:highlight>
                <a:srgbClr val="FFFF00"/>
              </a:highlight>
              <a:latin typeface="HG創英角ﾎﾟｯﾌﾟ体" panose="040B0A09000000000000" pitchFamily="49" charset="-128"/>
              <a:ea typeface="HG創英角ﾎﾟｯﾌﾟ体" panose="040B0A09000000000000" pitchFamily="49" charset="-128"/>
            </a:endParaRPr>
          </a:p>
          <a:p>
            <a:r>
              <a:rPr kumimoji="1" lang="ja-JP" altLang="en-US" sz="3200" dirty="0">
                <a:highlight>
                  <a:srgbClr val="FFFF00"/>
                </a:highlight>
                <a:latin typeface="HG創英角ﾎﾟｯﾌﾟ体" panose="040B0A09000000000000" pitchFamily="49" charset="-128"/>
                <a:ea typeface="HG創英角ﾎﾟｯﾌﾟ体" panose="040B0A09000000000000" pitchFamily="49" charset="-128"/>
              </a:rPr>
              <a:t>それとも・・・</a:t>
            </a:r>
            <a:endParaRPr kumimoji="1" lang="en-US" altLang="ja-JP" sz="3200" dirty="0">
              <a:highlight>
                <a:srgbClr val="FFFF00"/>
              </a:highlight>
              <a:latin typeface="HG創英角ﾎﾟｯﾌﾟ体" panose="040B0A09000000000000" pitchFamily="49" charset="-128"/>
              <a:ea typeface="HG創英角ﾎﾟｯﾌﾟ体" panose="040B0A09000000000000" pitchFamily="49" charset="-128"/>
            </a:endParaRPr>
          </a:p>
          <a:p>
            <a:r>
              <a:rPr kumimoji="1" lang="ja-JP" altLang="en-US" sz="3200" dirty="0">
                <a:latin typeface="HG創英角ﾎﾟｯﾌﾟ体" panose="040B0A09000000000000" pitchFamily="49" charset="-128"/>
                <a:ea typeface="HG創英角ﾎﾟｯﾌﾟ体" panose="040B0A09000000000000" pitchFamily="49" charset="-128"/>
              </a:rPr>
              <a:t>　　　　　　　　　</a:t>
            </a:r>
            <a:r>
              <a:rPr kumimoji="1" lang="ja-JP" altLang="en-US" sz="3200" dirty="0">
                <a:highlight>
                  <a:srgbClr val="FFFF00"/>
                </a:highlight>
                <a:latin typeface="HG創英角ﾎﾟｯﾌﾟ体" panose="040B0A09000000000000" pitchFamily="49" charset="-128"/>
                <a:ea typeface="HG創英角ﾎﾟｯﾌﾟ体" panose="040B0A09000000000000" pitchFamily="49" charset="-128"/>
              </a:rPr>
              <a:t>まずは「前文」を読み込みましょう！</a:t>
            </a:r>
          </a:p>
        </p:txBody>
      </p:sp>
    </p:spTree>
    <p:extLst>
      <p:ext uri="{BB962C8B-B14F-4D97-AF65-F5344CB8AC3E}">
        <p14:creationId xmlns:p14="http://schemas.microsoft.com/office/powerpoint/2010/main" val="1752809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C2A93CE-DBE4-4AE1-B827-1B66D99A93A5}"/>
              </a:ext>
            </a:extLst>
          </p:cNvPr>
          <p:cNvSpPr txBox="1"/>
          <p:nvPr/>
        </p:nvSpPr>
        <p:spPr>
          <a:xfrm>
            <a:off x="2307272" y="-3816112"/>
            <a:ext cx="8375084" cy="10579115"/>
          </a:xfrm>
          <a:prstGeom prst="rect">
            <a:avLst/>
          </a:prstGeom>
          <a:noFill/>
        </p:spPr>
        <p:txBody>
          <a:bodyPr wrap="square" rtlCol="0">
            <a:spAutoFit/>
          </a:bodyPr>
          <a:lstStyle/>
          <a:p>
            <a:r>
              <a:rPr lang="ja-JP" altLang="en-US" sz="1662" b="1" dirty="0"/>
              <a:t>　　　　　　　　学習指導要領に書き加えられた前文です</a:t>
            </a:r>
          </a:p>
          <a:p>
            <a:r>
              <a:rPr lang="ja-JP" altLang="en-US" sz="1662" b="1" dirty="0"/>
              <a:t>　</a:t>
            </a:r>
            <a:endParaRPr lang="en-US" altLang="ja-JP" sz="1662" b="1" dirty="0"/>
          </a:p>
          <a:p>
            <a:r>
              <a:rPr lang="ja-JP" altLang="en-US" sz="1662" b="1" dirty="0"/>
              <a:t>教育は，教育基本法第１条に定めるとおり，人格の完成を目指し，平和で民主</a:t>
            </a:r>
          </a:p>
          <a:p>
            <a:r>
              <a:rPr lang="ja-JP" altLang="en-US" sz="1662" b="1" dirty="0"/>
              <a:t>的な国家及び社会の形成者として必要な資質を備えた心身ともに健康な国民の育</a:t>
            </a:r>
          </a:p>
          <a:p>
            <a:r>
              <a:rPr lang="ja-JP" altLang="en-US" sz="1662" b="1" dirty="0"/>
              <a:t>成を期すという目的のもと，同法第２条に掲げる次の目標を達成するよう行われ</a:t>
            </a:r>
          </a:p>
          <a:p>
            <a:r>
              <a:rPr lang="ja-JP" altLang="en-US" sz="1662" b="1" dirty="0"/>
              <a:t>なければならない。</a:t>
            </a:r>
          </a:p>
          <a:p>
            <a:r>
              <a:rPr lang="ja-JP" altLang="en-US" sz="1662" b="1" dirty="0"/>
              <a:t>１　幅広い知識と教養を身に付け，真理を求める態度を養い，豊かな情操と道徳</a:t>
            </a:r>
          </a:p>
          <a:p>
            <a:r>
              <a:rPr lang="ja-JP" altLang="en-US" sz="1662" b="1" dirty="0"/>
              <a:t>心を培うとともに，健やかな身体を養うこと。</a:t>
            </a:r>
          </a:p>
          <a:p>
            <a:r>
              <a:rPr lang="ja-JP" altLang="en-US" sz="1662" b="1" dirty="0"/>
              <a:t>２　個人の価値を尊重して，その能力を伸ばし，創造性を培い，自主及び自律の</a:t>
            </a:r>
          </a:p>
          <a:p>
            <a:r>
              <a:rPr lang="ja-JP" altLang="en-US" sz="1662" b="1" dirty="0"/>
              <a:t>精神を養うとともに，職業及び生活との関連を重視し，勤労を重んずる態度を</a:t>
            </a:r>
          </a:p>
          <a:p>
            <a:r>
              <a:rPr lang="ja-JP" altLang="en-US" sz="1662" b="1" dirty="0"/>
              <a:t>養うこと。</a:t>
            </a:r>
          </a:p>
          <a:p>
            <a:r>
              <a:rPr lang="ja-JP" altLang="en-US" sz="1662" b="1" dirty="0"/>
              <a:t>３　正義と責任，男女の平等，自他の敬愛と協力を重んずるとともに，公共の精</a:t>
            </a:r>
          </a:p>
          <a:p>
            <a:r>
              <a:rPr lang="ja-JP" altLang="en-US" sz="1662" b="1" dirty="0"/>
              <a:t>神に基づき，主体的に社会の形成に参画し，その発展に寄与する態度を養うこと。</a:t>
            </a:r>
            <a:endParaRPr lang="en-US" altLang="ja-JP" sz="1662" b="1" dirty="0"/>
          </a:p>
          <a:p>
            <a:r>
              <a:rPr lang="ja-JP" altLang="en-US" sz="1662" b="1" dirty="0"/>
              <a:t>４　生命を尊び，自然を大切にし，環境の保全に寄与する態度を養うこと。</a:t>
            </a:r>
          </a:p>
          <a:p>
            <a:r>
              <a:rPr lang="ja-JP" altLang="en-US" sz="1662" b="1" dirty="0"/>
              <a:t>５　伝統と文化を尊重し，それらをはぐくんできた我が国と郷土を愛するととも</a:t>
            </a:r>
          </a:p>
          <a:p>
            <a:r>
              <a:rPr lang="ja-JP" altLang="en-US" sz="1662" b="1" dirty="0"/>
              <a:t>に，他国を尊重し，国際社会の平和と発展に寄与する態度を養うこと。</a:t>
            </a:r>
          </a:p>
          <a:p>
            <a:r>
              <a:rPr lang="ja-JP" altLang="en-US" sz="1662" b="1" dirty="0"/>
              <a:t>　これからの学校には，こうした教育の目的及び目標の達成を目指しつつ，一人</a:t>
            </a:r>
          </a:p>
          <a:p>
            <a:r>
              <a:rPr lang="ja-JP" altLang="en-US" sz="1662" b="1" dirty="0"/>
              <a:t>一人の児童が，自分のよさや可能性を認識するとともに，あらゆる他者を価値の</a:t>
            </a:r>
          </a:p>
          <a:p>
            <a:r>
              <a:rPr lang="ja-JP" altLang="en-US" sz="1662" b="1" dirty="0"/>
              <a:t>ある存在として尊重し，多様な人々と協働しながら様々な社会的変化を乗り越</a:t>
            </a:r>
          </a:p>
          <a:p>
            <a:r>
              <a:rPr lang="ja-JP" altLang="en-US" sz="1662" b="1" dirty="0"/>
              <a:t>え，豊かな人生を切り拓 き，持続可能な社会の創り手となることができるように</a:t>
            </a:r>
          </a:p>
          <a:p>
            <a:r>
              <a:rPr lang="ja-JP" altLang="en-US" sz="1662" b="1" dirty="0"/>
              <a:t>することが求められる。このために必要な教育の在り方を具体化するのが，各学</a:t>
            </a:r>
          </a:p>
          <a:p>
            <a:r>
              <a:rPr lang="ja-JP" altLang="en-US" sz="1662" b="1" dirty="0"/>
              <a:t>校において教育の内容等を組織的かつ計画的に組み立てた教育課程である。</a:t>
            </a:r>
          </a:p>
          <a:p>
            <a:r>
              <a:rPr lang="ja-JP" altLang="en-US" sz="1662" b="1" dirty="0"/>
              <a:t>　教育課程を通して，これからの時代に求められる教育を実現していくために</a:t>
            </a:r>
          </a:p>
          <a:p>
            <a:r>
              <a:rPr lang="ja-JP" altLang="en-US" sz="1662" b="1" dirty="0"/>
              <a:t>は，よりよい学校教育を通してよりよい社会を創るという理念を学校と社会とが</a:t>
            </a:r>
          </a:p>
          <a:p>
            <a:r>
              <a:rPr lang="ja-JP" altLang="en-US" sz="1662" b="1" dirty="0"/>
              <a:t>共有し，それぞれの学校において，必要な学習内容をどのように学び，どのよう</a:t>
            </a:r>
          </a:p>
          <a:p>
            <a:r>
              <a:rPr lang="ja-JP" altLang="en-US" sz="1662" b="1" dirty="0"/>
              <a:t>な資質・能力を身に付けられるようにするのかを教育課程において明確にしなが</a:t>
            </a:r>
          </a:p>
          <a:p>
            <a:r>
              <a:rPr lang="ja-JP" altLang="en-US" sz="1662" b="1" dirty="0"/>
              <a:t>ら，社会との連携及び協働によりその実現を図っていくという，社会に開かれた</a:t>
            </a:r>
          </a:p>
          <a:p>
            <a:r>
              <a:rPr lang="ja-JP" altLang="en-US" sz="1662" b="1" dirty="0"/>
              <a:t>教育課程の実現が重要となる。</a:t>
            </a:r>
          </a:p>
          <a:p>
            <a:r>
              <a:rPr lang="ja-JP" altLang="en-US" sz="1662" b="1" dirty="0"/>
              <a:t>　学習指導要領とは，</a:t>
            </a:r>
            <a:r>
              <a:rPr lang="ja-JP" altLang="en-US" sz="1662" b="1" dirty="0">
                <a:solidFill>
                  <a:srgbClr val="C00000"/>
                </a:solidFill>
              </a:rPr>
              <a:t>こうした</a:t>
            </a:r>
            <a:r>
              <a:rPr lang="ja-JP" altLang="en-US" sz="1662" b="1" dirty="0">
                <a:solidFill>
                  <a:srgbClr val="C00000"/>
                </a:solidFill>
                <a:highlight>
                  <a:srgbClr val="FFFF00"/>
                </a:highlight>
              </a:rPr>
              <a:t>理念</a:t>
            </a:r>
            <a:r>
              <a:rPr lang="ja-JP" altLang="en-US" sz="1662" b="1" dirty="0">
                <a:solidFill>
                  <a:srgbClr val="C00000"/>
                </a:solidFill>
              </a:rPr>
              <a:t>の実現に向けて必要となる教育課程の基準</a:t>
            </a:r>
            <a:r>
              <a:rPr lang="ja-JP" altLang="en-US" sz="1662" b="1" dirty="0"/>
              <a:t>を</a:t>
            </a:r>
          </a:p>
          <a:p>
            <a:r>
              <a:rPr lang="ja-JP" altLang="en-US" sz="1662" b="1" dirty="0"/>
              <a:t>大綱的に定めるものである。学習指導要領が果たす役割の一つは，公の性質を有</a:t>
            </a:r>
          </a:p>
          <a:p>
            <a:r>
              <a:rPr lang="ja-JP" altLang="en-US" sz="1662" b="1" dirty="0"/>
              <a:t>する学校における教育水準を全国的に確保することである。また，各学校がその</a:t>
            </a:r>
          </a:p>
          <a:p>
            <a:r>
              <a:rPr lang="ja-JP" altLang="en-US" sz="1662" b="1" dirty="0"/>
              <a:t>特色を生かして創意工夫を重ね，長年にわたり積み重ねられてきた教育実践や学</a:t>
            </a:r>
          </a:p>
          <a:p>
            <a:r>
              <a:rPr lang="ja-JP" altLang="en-US" sz="1662" b="1" dirty="0"/>
              <a:t>術研究の蓄積を生かしながら，児童や地域の現状や課題を捉え，家庭や地域社会</a:t>
            </a:r>
          </a:p>
          <a:p>
            <a:r>
              <a:rPr lang="ja-JP" altLang="en-US" sz="1662" b="1" dirty="0"/>
              <a:t>と協力して，学習指導要領を踏まえた教育活動の更なる充実を図っていくことも</a:t>
            </a:r>
          </a:p>
          <a:p>
            <a:r>
              <a:rPr lang="ja-JP" altLang="en-US" sz="1662" b="1" dirty="0"/>
              <a:t>重要である。</a:t>
            </a:r>
          </a:p>
          <a:p>
            <a:r>
              <a:rPr lang="ja-JP" altLang="en-US" sz="1662" b="1" dirty="0"/>
              <a:t>　児童が学ぶことの意義を実感できる環境を整え，一人一人の資質・能力を伸ば</a:t>
            </a:r>
            <a:endParaRPr lang="en-US" altLang="ja-JP" sz="1662" b="1" dirty="0"/>
          </a:p>
          <a:p>
            <a:r>
              <a:rPr lang="ja-JP" altLang="en-US" sz="1662" b="1" dirty="0"/>
              <a:t>せるようにしていくことは，教職員をはじめとする学校関係者はもとより，家庭</a:t>
            </a:r>
          </a:p>
          <a:p>
            <a:r>
              <a:rPr lang="ja-JP" altLang="en-US" sz="1662" b="1" dirty="0"/>
              <a:t>や地域の人々も含め，様々な立場から児童や学校に関わる全ての大人に期待され</a:t>
            </a:r>
          </a:p>
          <a:p>
            <a:r>
              <a:rPr lang="ja-JP" altLang="en-US" sz="1662" b="1" dirty="0"/>
              <a:t>る役割である。幼児期の教育の基礎の上に，中学校以降の教育や生涯にわたる学</a:t>
            </a:r>
          </a:p>
          <a:p>
            <a:r>
              <a:rPr lang="ja-JP" altLang="en-US" sz="1662" b="1" dirty="0"/>
              <a:t>習とのつながりを見通しながら，児童の学習の在り方を展望していくために広く</a:t>
            </a:r>
          </a:p>
          <a:p>
            <a:r>
              <a:rPr lang="ja-JP" altLang="en-US" sz="1662" b="1" dirty="0"/>
              <a:t>活用されるものとなることを期待して，ここに小学校学習指導要領を定める。</a:t>
            </a:r>
          </a:p>
        </p:txBody>
      </p:sp>
      <p:sp>
        <p:nvSpPr>
          <p:cNvPr id="2" name="テキスト ボックス 1">
            <a:extLst>
              <a:ext uri="{FF2B5EF4-FFF2-40B4-BE49-F238E27FC236}">
                <a16:creationId xmlns:a16="http://schemas.microsoft.com/office/drawing/2014/main" id="{1C7CF757-2947-4E18-92D7-0DA092776B44}"/>
              </a:ext>
            </a:extLst>
          </p:cNvPr>
          <p:cNvSpPr txBox="1"/>
          <p:nvPr/>
        </p:nvSpPr>
        <p:spPr>
          <a:xfrm>
            <a:off x="2223561" y="4344675"/>
            <a:ext cx="8084264" cy="954107"/>
          </a:xfrm>
          <a:prstGeom prst="rect">
            <a:avLst/>
          </a:prstGeom>
          <a:noFill/>
        </p:spPr>
        <p:txBody>
          <a:bodyPr wrap="none" rtlCol="0">
            <a:spAutoFit/>
          </a:bodyPr>
          <a:lstStyle/>
          <a:p>
            <a:r>
              <a:rPr lang="ja-JP" altLang="en-US" sz="2800" b="1" dirty="0">
                <a:highlight>
                  <a:srgbClr val="FFFF00"/>
                </a:highlight>
              </a:rPr>
              <a:t>英語教育もギガ・スクールも、プログラミングも</a:t>
            </a:r>
            <a:endParaRPr lang="en-US" altLang="ja-JP" sz="2800" b="1" dirty="0">
              <a:highlight>
                <a:srgbClr val="FFFF00"/>
              </a:highlight>
            </a:endParaRPr>
          </a:p>
          <a:p>
            <a:r>
              <a:rPr lang="ja-JP" altLang="en-US" sz="2800" b="1" dirty="0">
                <a:highlight>
                  <a:srgbClr val="FFFF00"/>
                </a:highlight>
              </a:rPr>
              <a:t>書かれていません！理念ではないからですね。</a:t>
            </a:r>
          </a:p>
        </p:txBody>
      </p:sp>
      <p:cxnSp>
        <p:nvCxnSpPr>
          <p:cNvPr id="5" name="直線コネクタ 4">
            <a:extLst>
              <a:ext uri="{FF2B5EF4-FFF2-40B4-BE49-F238E27FC236}">
                <a16:creationId xmlns:a16="http://schemas.microsoft.com/office/drawing/2014/main" id="{59AFBA34-CA3E-425E-A0BB-9BEC25737704}"/>
              </a:ext>
            </a:extLst>
          </p:cNvPr>
          <p:cNvCxnSpPr/>
          <p:nvPr/>
        </p:nvCxnSpPr>
        <p:spPr>
          <a:xfrm>
            <a:off x="4552217" y="3560152"/>
            <a:ext cx="126609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19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6079418-1D77-40A8-9661-8ABF826AB7E6}"/>
              </a:ext>
            </a:extLst>
          </p:cNvPr>
          <p:cNvSpPr txBox="1"/>
          <p:nvPr/>
        </p:nvSpPr>
        <p:spPr>
          <a:xfrm>
            <a:off x="485987" y="230496"/>
            <a:ext cx="10227733" cy="6397008"/>
          </a:xfrm>
          <a:prstGeom prst="rect">
            <a:avLst/>
          </a:prstGeom>
          <a:noFill/>
        </p:spPr>
        <p:txBody>
          <a:bodyPr wrap="square" rtlCol="0">
            <a:spAutoFit/>
          </a:bodyPr>
          <a:lstStyle/>
          <a:p>
            <a:r>
              <a:rPr lang="ja-JP" altLang="en-US" sz="3692" u="sng" dirty="0">
                <a:latin typeface="HGP創英角ﾎﾟｯﾌﾟ体" panose="040B0A00000000000000" pitchFamily="50" charset="-128"/>
                <a:ea typeface="HGP創英角ﾎﾟｯﾌﾟ体" panose="040B0A00000000000000" pitchFamily="50" charset="-128"/>
              </a:rPr>
              <a:t>子どもたちの生きていく世界</a:t>
            </a:r>
            <a:r>
              <a:rPr lang="ja-JP" altLang="en-US" sz="3692" dirty="0">
                <a:latin typeface="HGP創英角ﾎﾟｯﾌﾟ体" panose="040B0A00000000000000" pitchFamily="50" charset="-128"/>
                <a:ea typeface="HGP創英角ﾎﾟｯﾌﾟ体" panose="040B0A00000000000000" pitchFamily="50" charset="-128"/>
              </a:rPr>
              <a:t>を</a:t>
            </a:r>
            <a:endParaRPr lang="en-US" altLang="ja-JP" sz="3692" dirty="0">
              <a:latin typeface="HGP創英角ﾎﾟｯﾌﾟ体" panose="040B0A00000000000000" pitchFamily="50" charset="-128"/>
              <a:ea typeface="HGP創英角ﾎﾟｯﾌﾟ体" panose="040B0A00000000000000" pitchFamily="50" charset="-128"/>
            </a:endParaRPr>
          </a:p>
          <a:p>
            <a:endParaRPr lang="en-US" altLang="ja-JP" sz="1846" dirty="0">
              <a:latin typeface="HGP創英角ﾎﾟｯﾌﾟ体" panose="040B0A00000000000000" pitchFamily="50" charset="-128"/>
              <a:ea typeface="HGP創英角ﾎﾟｯﾌﾟ体" panose="040B0A00000000000000" pitchFamily="50" charset="-128"/>
            </a:endParaRPr>
          </a:p>
          <a:p>
            <a:r>
              <a:rPr lang="ja-JP" altLang="en-US" sz="3692" u="sng" dirty="0">
                <a:solidFill>
                  <a:srgbClr val="FF0000"/>
                </a:solidFill>
                <a:latin typeface="HGP創英角ﾎﾟｯﾌﾟ体" panose="040B0A00000000000000" pitchFamily="50" charset="-128"/>
                <a:ea typeface="HGP創英角ﾎﾟｯﾌﾟ体" panose="040B0A00000000000000" pitchFamily="50" charset="-128"/>
              </a:rPr>
              <a:t>持続不可能にしかねない多くの課題・・・</a:t>
            </a:r>
            <a:endParaRPr kumimoji="1" lang="en-US" altLang="ja-JP" sz="2954" dirty="0">
              <a:solidFill>
                <a:srgbClr val="FF0000"/>
              </a:solidFill>
              <a:latin typeface="HGP創英角ﾎﾟｯﾌﾟ体" panose="040B0A00000000000000" pitchFamily="50" charset="-128"/>
              <a:ea typeface="HGP創英角ﾎﾟｯﾌﾟ体" panose="040B0A00000000000000" pitchFamily="50" charset="-128"/>
            </a:endParaRPr>
          </a:p>
          <a:p>
            <a:endParaRPr lang="en-US" altLang="ja-JP" sz="1200" dirty="0"/>
          </a:p>
          <a:p>
            <a:endParaRPr lang="en-US" altLang="ja-JP" dirty="0"/>
          </a:p>
          <a:p>
            <a:r>
              <a:rPr lang="ja-JP" altLang="en-US" sz="2954" dirty="0"/>
              <a:t> 　　　　</a:t>
            </a:r>
            <a:r>
              <a:rPr lang="ja-JP" altLang="en-US" sz="2954" dirty="0">
                <a:latin typeface="AR P丸ゴシック体E" panose="020F0900000000000000" pitchFamily="50" charset="-128"/>
                <a:ea typeface="AR P丸ゴシック体E" panose="020F0900000000000000" pitchFamily="50" charset="-128"/>
              </a:rPr>
              <a:t>この世界では、どのような教育を</a:t>
            </a:r>
            <a:endParaRPr lang="en-US" altLang="ja-JP" sz="2954" dirty="0">
              <a:latin typeface="AR P丸ゴシック体E" panose="020F0900000000000000" pitchFamily="50" charset="-128"/>
              <a:ea typeface="AR P丸ゴシック体E" panose="020F0900000000000000" pitchFamily="50" charset="-128"/>
            </a:endParaRPr>
          </a:p>
          <a:p>
            <a:r>
              <a:rPr lang="ja-JP" altLang="en-US" sz="2954" dirty="0">
                <a:latin typeface="AR P丸ゴシック体E" panose="020F0900000000000000" pitchFamily="50" charset="-128"/>
                <a:ea typeface="AR P丸ゴシック体E" panose="020F0900000000000000" pitchFamily="50" charset="-128"/>
              </a:rPr>
              <a:t>　　　　　　進めればよいのでしょうか。　</a:t>
            </a:r>
            <a:endParaRPr lang="en-US" altLang="ja-JP" sz="2954" dirty="0">
              <a:latin typeface="AR P丸ゴシック体E" panose="020F0900000000000000" pitchFamily="50" charset="-128"/>
              <a:ea typeface="AR P丸ゴシック体E" panose="020F0900000000000000" pitchFamily="50" charset="-128"/>
            </a:endParaRPr>
          </a:p>
          <a:p>
            <a:endParaRPr lang="en-US" altLang="ja-JP" sz="1000" dirty="0">
              <a:latin typeface="AR P丸ゴシック体E" panose="020F0900000000000000" pitchFamily="50" charset="-128"/>
              <a:ea typeface="AR P丸ゴシック体E" panose="020F0900000000000000" pitchFamily="50" charset="-128"/>
            </a:endParaRPr>
          </a:p>
          <a:p>
            <a:r>
              <a:rPr lang="ja-JP" altLang="en-US" sz="2954" dirty="0">
                <a:latin typeface="AR P丸ゴシック体E" panose="020F0900000000000000" pitchFamily="50" charset="-128"/>
                <a:ea typeface="AR P丸ゴシック体E" panose="020F0900000000000000" pitchFamily="50" charset="-128"/>
              </a:rPr>
              <a:t>それを考え、取り組むのが</a:t>
            </a:r>
            <a:r>
              <a:rPr lang="ja-JP" altLang="en-US" sz="3600" dirty="0">
                <a:solidFill>
                  <a:srgbClr val="C00000"/>
                </a:solidFill>
                <a:highlight>
                  <a:srgbClr val="FEDAFC"/>
                </a:highlight>
                <a:latin typeface="AR Pゴシック体S" panose="020B0A00000000000000" pitchFamily="50" charset="-128"/>
                <a:ea typeface="AR Pゴシック体S" panose="020B0A00000000000000" pitchFamily="50" charset="-128"/>
              </a:rPr>
              <a:t>ＳＤＧｓ</a:t>
            </a:r>
            <a:r>
              <a:rPr lang="ja-JP" altLang="en-US" sz="2954" dirty="0">
                <a:latin typeface="AR P丸ゴシック体E" panose="020F0900000000000000" pitchFamily="50" charset="-128"/>
                <a:ea typeface="AR P丸ゴシック体E" panose="020F0900000000000000" pitchFamily="50" charset="-128"/>
              </a:rPr>
              <a:t>であり、</a:t>
            </a:r>
            <a:endParaRPr lang="en-US" altLang="ja-JP" sz="2954" dirty="0">
              <a:latin typeface="AR P丸ゴシック体E" panose="020F0900000000000000" pitchFamily="50" charset="-128"/>
              <a:ea typeface="AR P丸ゴシック体E" panose="020F0900000000000000" pitchFamily="50" charset="-128"/>
            </a:endParaRPr>
          </a:p>
          <a:p>
            <a:r>
              <a:rPr lang="ja-JP" altLang="en-US" sz="2954" dirty="0">
                <a:latin typeface="AR P丸ゴシック体E" panose="020F0900000000000000" pitchFamily="50" charset="-128"/>
                <a:ea typeface="AR P丸ゴシック体E" panose="020F0900000000000000" pitchFamily="50" charset="-128"/>
              </a:rPr>
              <a:t>　　　　　その中心にある</a:t>
            </a:r>
            <a:r>
              <a:rPr lang="ja-JP" altLang="en-US" sz="4431" dirty="0">
                <a:solidFill>
                  <a:srgbClr val="C00000"/>
                </a:solidFill>
                <a:highlight>
                  <a:srgbClr val="CCFF99"/>
                </a:highlight>
                <a:latin typeface="HGP創英角ﾎﾟｯﾌﾟ体" panose="040B0A00000000000000" pitchFamily="50" charset="-128"/>
                <a:ea typeface="HGP創英角ﾎﾟｯﾌﾟ体" panose="040B0A00000000000000" pitchFamily="50" charset="-128"/>
              </a:rPr>
              <a:t>ＥＳＤ</a:t>
            </a:r>
            <a:r>
              <a:rPr lang="ja-JP" altLang="en-US" sz="2800" dirty="0">
                <a:latin typeface="AR P丸ゴシック体E" panose="020F0900000000000000" pitchFamily="50" charset="-128"/>
                <a:ea typeface="AR P丸ゴシック体E" panose="020F0900000000000000" pitchFamily="50" charset="-128"/>
              </a:rPr>
              <a:t>です。</a:t>
            </a:r>
            <a:endParaRPr lang="en-US" altLang="ja-JP" sz="2800" dirty="0">
              <a:latin typeface="AR P丸ゴシック体E" panose="020F0900000000000000" pitchFamily="50" charset="-128"/>
              <a:ea typeface="AR P丸ゴシック体E" panose="020F0900000000000000" pitchFamily="50" charset="-128"/>
            </a:endParaRPr>
          </a:p>
          <a:p>
            <a:endParaRPr lang="en-US" altLang="ja-JP" sz="1000" dirty="0">
              <a:latin typeface="AR P丸ゴシック体E" panose="020F0900000000000000" pitchFamily="50" charset="-128"/>
              <a:ea typeface="AR P丸ゴシック体E" panose="020F0900000000000000" pitchFamily="50" charset="-128"/>
            </a:endParaRPr>
          </a:p>
          <a:p>
            <a:r>
              <a:rPr lang="ja-JP" altLang="en-US" sz="2800" dirty="0">
                <a:latin typeface="AR P丸ゴシック体E" panose="020F0900000000000000" pitchFamily="50" charset="-128"/>
                <a:ea typeface="AR P丸ゴシック体E" panose="020F0900000000000000" pitchFamily="50" charset="-128"/>
              </a:rPr>
              <a:t>学習指導要領に示された通り、</a:t>
            </a:r>
            <a:endParaRPr lang="en-US" altLang="ja-JP" sz="2800" dirty="0">
              <a:latin typeface="AR P丸ゴシック体E" panose="020F0900000000000000" pitchFamily="50" charset="-128"/>
              <a:ea typeface="AR P丸ゴシック体E" panose="020F0900000000000000" pitchFamily="50" charset="-128"/>
            </a:endParaRPr>
          </a:p>
          <a:p>
            <a:endParaRPr lang="en-US" altLang="ja-JP" sz="1200" dirty="0">
              <a:latin typeface="HGP創英角ﾎﾟｯﾌﾟ体" panose="040B0A00000000000000" pitchFamily="50" charset="-128"/>
              <a:ea typeface="HGP創英角ﾎﾟｯﾌﾟ体" panose="040B0A00000000000000" pitchFamily="50" charset="-128"/>
            </a:endParaRPr>
          </a:p>
          <a:p>
            <a:r>
              <a:rPr lang="ja-JP" altLang="en-US" sz="4000" dirty="0">
                <a:solidFill>
                  <a:srgbClr val="C00000"/>
                </a:solidFill>
                <a:highlight>
                  <a:srgbClr val="FFFF00"/>
                </a:highlight>
                <a:latin typeface="HGP創英角ﾎﾟｯﾌﾟ体" panose="040B0A00000000000000" pitchFamily="50" charset="-128"/>
                <a:ea typeface="HGP創英角ﾎﾟｯﾌﾟ体" panose="040B0A00000000000000" pitchFamily="50" charset="-128"/>
              </a:rPr>
              <a:t>ＥＳＤの推進こそ、学校教育の使命です。</a:t>
            </a:r>
            <a:endParaRPr lang="en-US" altLang="ja-JP" sz="4000" dirty="0">
              <a:solidFill>
                <a:srgbClr val="C00000"/>
              </a:solidFill>
              <a:highlight>
                <a:srgbClr val="FFFF00"/>
              </a:highlight>
              <a:latin typeface="HGP創英角ﾎﾟｯﾌﾟ体" panose="040B0A00000000000000" pitchFamily="50" charset="-128"/>
              <a:ea typeface="HGP創英角ﾎﾟｯﾌﾟ体" panose="040B0A00000000000000" pitchFamily="50" charset="-128"/>
            </a:endParaRPr>
          </a:p>
          <a:p>
            <a:endParaRPr lang="en-US" altLang="ja-JP" sz="2000" dirty="0">
              <a:solidFill>
                <a:srgbClr val="C00000"/>
              </a:solidFill>
              <a:highlight>
                <a:srgbClr val="FFFF00"/>
              </a:highlight>
              <a:latin typeface="HGP創英角ﾎﾟｯﾌﾟ体" panose="040B0A00000000000000" pitchFamily="50" charset="-128"/>
              <a:ea typeface="HGP創英角ﾎﾟｯﾌﾟ体" panose="040B0A00000000000000" pitchFamily="50" charset="-128"/>
            </a:endParaRPr>
          </a:p>
          <a:p>
            <a:pPr algn="ctr"/>
            <a:r>
              <a:rPr lang="ja-JP" altLang="en-US" sz="2000" dirty="0">
                <a:latin typeface="HGP創英角ﾎﾟｯﾌﾟ体" panose="040B0A00000000000000" pitchFamily="50" charset="-128"/>
                <a:ea typeface="HGP創英角ﾎﾟｯﾌﾟ体" panose="040B0A00000000000000" pitchFamily="50" charset="-128"/>
              </a:rPr>
              <a:t>　</a:t>
            </a:r>
            <a:r>
              <a:rPr lang="ja-JP" altLang="en-US" sz="2800" dirty="0">
                <a:highlight>
                  <a:srgbClr val="FF0000"/>
                </a:highlight>
                <a:latin typeface="HGP創英角ﾎﾟｯﾌﾟ体" panose="040B0A00000000000000" pitchFamily="50" charset="-128"/>
                <a:ea typeface="HGP創英角ﾎﾟｯﾌﾟ体" panose="040B0A00000000000000" pitchFamily="50" charset="-128"/>
              </a:rPr>
              <a:t>これができなかったら、日本の学校に存在価値はありません。　　　　　　　　　</a:t>
            </a:r>
            <a:r>
              <a:rPr lang="ja-JP" altLang="en-US" sz="2800" dirty="0">
                <a:highlight>
                  <a:srgbClr val="FF0000"/>
                </a:highlight>
              </a:rPr>
              <a:t>　　</a:t>
            </a:r>
            <a:endParaRPr kumimoji="1" lang="ja-JP" altLang="en-US" sz="2800" dirty="0">
              <a:highlight>
                <a:srgbClr val="FF0000"/>
              </a:highlight>
            </a:endParaRPr>
          </a:p>
        </p:txBody>
      </p:sp>
      <p:sp>
        <p:nvSpPr>
          <p:cNvPr id="3" name="テキスト ボックス 2">
            <a:extLst>
              <a:ext uri="{FF2B5EF4-FFF2-40B4-BE49-F238E27FC236}">
                <a16:creationId xmlns:a16="http://schemas.microsoft.com/office/drawing/2014/main" id="{AACA20ED-2D11-4EE7-B19E-8F2F877EB42C}"/>
              </a:ext>
            </a:extLst>
          </p:cNvPr>
          <p:cNvSpPr txBox="1"/>
          <p:nvPr/>
        </p:nvSpPr>
        <p:spPr>
          <a:xfrm>
            <a:off x="8929143" y="265976"/>
            <a:ext cx="3185487" cy="2031325"/>
          </a:xfrm>
          <a:prstGeom prst="rect">
            <a:avLst/>
          </a:prstGeom>
          <a:noFill/>
        </p:spPr>
        <p:txBody>
          <a:bodyPr wrap="none" rtlCol="0">
            <a:spAutoFit/>
          </a:bodyPr>
          <a:lstStyle/>
          <a:p>
            <a:r>
              <a:rPr kumimoji="1" lang="ja-JP" altLang="en-US" sz="3600" b="1" dirty="0">
                <a:solidFill>
                  <a:srgbClr val="FF0000"/>
                </a:solidFill>
                <a:highlight>
                  <a:srgbClr val="FEDAFC"/>
                </a:highlight>
              </a:rPr>
              <a:t>Ｓ</a:t>
            </a:r>
            <a:r>
              <a:rPr kumimoji="1" lang="en-US" altLang="ja-JP" sz="3600" dirty="0" err="1">
                <a:highlight>
                  <a:srgbClr val="FEDAFC"/>
                </a:highlight>
              </a:rPr>
              <a:t>ustainable</a:t>
            </a:r>
            <a:endParaRPr kumimoji="1" lang="en-US" altLang="ja-JP" sz="3600" dirty="0">
              <a:highlight>
                <a:srgbClr val="FEDAFC"/>
              </a:highlight>
            </a:endParaRPr>
          </a:p>
          <a:p>
            <a:r>
              <a:rPr kumimoji="1" lang="en-US" altLang="ja-JP" sz="800" b="1" dirty="0">
                <a:solidFill>
                  <a:srgbClr val="FF0000"/>
                </a:solidFill>
                <a:highlight>
                  <a:srgbClr val="FEDAFC"/>
                </a:highlight>
                <a:latin typeface="+mn-ea"/>
              </a:rPr>
              <a:t> </a:t>
            </a:r>
            <a:r>
              <a:rPr kumimoji="1" lang="en-US" altLang="ja-JP" sz="3600" b="1" dirty="0">
                <a:solidFill>
                  <a:srgbClr val="FF0000"/>
                </a:solidFill>
                <a:highlight>
                  <a:srgbClr val="FEDAFC"/>
                </a:highlight>
                <a:latin typeface="+mn-ea"/>
              </a:rPr>
              <a:t>D</a:t>
            </a:r>
            <a:r>
              <a:rPr kumimoji="1" lang="en-US" altLang="ja-JP" sz="3600" dirty="0">
                <a:highlight>
                  <a:srgbClr val="FEDAFC"/>
                </a:highlight>
              </a:rPr>
              <a:t>evelopment</a:t>
            </a:r>
          </a:p>
          <a:p>
            <a:r>
              <a:rPr kumimoji="1" lang="en-US" altLang="ja-JP" sz="800" b="1" dirty="0">
                <a:solidFill>
                  <a:srgbClr val="FF0000"/>
                </a:solidFill>
                <a:highlight>
                  <a:srgbClr val="FEDAFC"/>
                </a:highlight>
                <a:latin typeface="+mn-ea"/>
              </a:rPr>
              <a:t> </a:t>
            </a:r>
            <a:r>
              <a:rPr kumimoji="1" lang="en-US" altLang="ja-JP" sz="3600" b="1" dirty="0">
                <a:solidFill>
                  <a:srgbClr val="FF0000"/>
                </a:solidFill>
                <a:highlight>
                  <a:srgbClr val="FEDAFC"/>
                </a:highlight>
                <a:latin typeface="+mn-ea"/>
              </a:rPr>
              <a:t>G</a:t>
            </a:r>
            <a:r>
              <a:rPr kumimoji="1" lang="en-US" altLang="ja-JP" sz="3600" dirty="0">
                <a:highlight>
                  <a:srgbClr val="FEDAFC"/>
                </a:highlight>
              </a:rPr>
              <a:t>oal</a:t>
            </a:r>
          </a:p>
          <a:p>
            <a:r>
              <a:rPr kumimoji="1" lang="ja-JP" altLang="en-US" b="1" dirty="0">
                <a:highlight>
                  <a:srgbClr val="FEDAFC"/>
                </a:highlight>
                <a:latin typeface="+mn-ea"/>
              </a:rPr>
              <a:t>持続可能な開発のための</a:t>
            </a:r>
            <a:r>
              <a:rPr kumimoji="1" lang="ja-JP" altLang="en-US" u="sng" dirty="0">
                <a:highlight>
                  <a:srgbClr val="FEDAFC"/>
                </a:highlight>
                <a:latin typeface="HG創英角ﾎﾟｯﾌﾟ体" panose="040B0A09000000000000" pitchFamily="49" charset="-128"/>
                <a:ea typeface="HG創英角ﾎﾟｯﾌﾟ体" panose="040B0A09000000000000" pitchFamily="49" charset="-128"/>
              </a:rPr>
              <a:t>目標</a:t>
            </a:r>
            <a:endParaRPr kumimoji="1" lang="en-US" altLang="ja-JP" u="sng" dirty="0">
              <a:highlight>
                <a:srgbClr val="FEDAFC"/>
              </a:highlight>
              <a:latin typeface="HG創英角ﾎﾟｯﾌﾟ体" panose="040B0A09000000000000" pitchFamily="49" charset="-128"/>
              <a:ea typeface="HG創英角ﾎﾟｯﾌﾟ体" panose="040B0A09000000000000" pitchFamily="49" charset="-128"/>
            </a:endParaRPr>
          </a:p>
        </p:txBody>
      </p:sp>
      <p:sp>
        <p:nvSpPr>
          <p:cNvPr id="4" name="テキスト ボックス 3">
            <a:extLst>
              <a:ext uri="{FF2B5EF4-FFF2-40B4-BE49-F238E27FC236}">
                <a16:creationId xmlns:a16="http://schemas.microsoft.com/office/drawing/2014/main" id="{02FC05E2-C1FF-47D4-859D-E781607FFCDA}"/>
              </a:ext>
            </a:extLst>
          </p:cNvPr>
          <p:cNvSpPr txBox="1"/>
          <p:nvPr/>
        </p:nvSpPr>
        <p:spPr>
          <a:xfrm>
            <a:off x="8926286" y="2743200"/>
            <a:ext cx="3185487" cy="2308324"/>
          </a:xfrm>
          <a:prstGeom prst="rect">
            <a:avLst/>
          </a:prstGeom>
          <a:noFill/>
        </p:spPr>
        <p:txBody>
          <a:bodyPr wrap="none" rtlCol="0">
            <a:spAutoFit/>
          </a:bodyPr>
          <a:lstStyle/>
          <a:p>
            <a:r>
              <a:rPr kumimoji="1" lang="ja-JP" altLang="en-US" sz="3600" b="1" dirty="0">
                <a:solidFill>
                  <a:srgbClr val="FF0000"/>
                </a:solidFill>
                <a:highlight>
                  <a:srgbClr val="CCFF99"/>
                </a:highlight>
              </a:rPr>
              <a:t>Ｅ</a:t>
            </a:r>
            <a:r>
              <a:rPr kumimoji="1" lang="en-US" altLang="ja-JP" sz="3600" dirty="0" err="1">
                <a:highlight>
                  <a:srgbClr val="CCFF99"/>
                </a:highlight>
                <a:latin typeface="AR丸ゴシック体E" panose="020F0909000000000000" pitchFamily="49" charset="-128"/>
                <a:ea typeface="AR丸ゴシック体E" panose="020F0909000000000000" pitchFamily="49" charset="-128"/>
              </a:rPr>
              <a:t>ducation</a:t>
            </a:r>
            <a:endParaRPr kumimoji="1" lang="en-US" altLang="ja-JP" sz="3600" dirty="0">
              <a:highlight>
                <a:srgbClr val="CCFF99"/>
              </a:highlight>
              <a:latin typeface="AR丸ゴシック体E" panose="020F0909000000000000" pitchFamily="49" charset="-128"/>
              <a:ea typeface="AR丸ゴシック体E" panose="020F0909000000000000" pitchFamily="49" charset="-128"/>
            </a:endParaRPr>
          </a:p>
          <a:p>
            <a:r>
              <a:rPr kumimoji="1" lang="ja-JP" altLang="en-US" sz="3600" b="1" dirty="0">
                <a:solidFill>
                  <a:srgbClr val="FF0000"/>
                </a:solidFill>
                <a:highlight>
                  <a:srgbClr val="CCFF99"/>
                </a:highlight>
              </a:rPr>
              <a:t>Ｓ</a:t>
            </a:r>
            <a:r>
              <a:rPr kumimoji="1" lang="en-US" altLang="ja-JP" sz="3600" dirty="0" err="1">
                <a:highlight>
                  <a:srgbClr val="CCFF99"/>
                </a:highlight>
                <a:latin typeface="AR丸ゴシック体E" panose="020F0909000000000000" pitchFamily="49" charset="-128"/>
                <a:ea typeface="AR丸ゴシック体E" panose="020F0909000000000000" pitchFamily="49" charset="-128"/>
              </a:rPr>
              <a:t>ustainable</a:t>
            </a:r>
            <a:endParaRPr kumimoji="1" lang="en-US" altLang="ja-JP" sz="3600" dirty="0">
              <a:highlight>
                <a:srgbClr val="CCFF99"/>
              </a:highlight>
              <a:latin typeface="AR丸ゴシック体E" panose="020F0909000000000000" pitchFamily="49" charset="-128"/>
              <a:ea typeface="AR丸ゴシック体E" panose="020F0909000000000000" pitchFamily="49" charset="-128"/>
            </a:endParaRPr>
          </a:p>
          <a:p>
            <a:r>
              <a:rPr kumimoji="1" lang="en-US" altLang="ja-JP" sz="1000" b="1" dirty="0">
                <a:solidFill>
                  <a:srgbClr val="FF0000"/>
                </a:solidFill>
                <a:highlight>
                  <a:srgbClr val="CCFF99"/>
                </a:highlight>
                <a:latin typeface="+mn-ea"/>
              </a:rPr>
              <a:t> </a:t>
            </a:r>
            <a:r>
              <a:rPr kumimoji="1" lang="en-US" altLang="ja-JP" sz="3600" b="1" dirty="0">
                <a:solidFill>
                  <a:srgbClr val="FF0000"/>
                </a:solidFill>
                <a:highlight>
                  <a:srgbClr val="CCFF99"/>
                </a:highlight>
                <a:latin typeface="+mn-ea"/>
              </a:rPr>
              <a:t>D</a:t>
            </a:r>
            <a:r>
              <a:rPr kumimoji="1" lang="en-US" altLang="ja-JP" sz="3600" dirty="0">
                <a:highlight>
                  <a:srgbClr val="CCFF99"/>
                </a:highlight>
                <a:latin typeface="AR丸ゴシック体E" panose="020F0909000000000000" pitchFamily="49" charset="-128"/>
                <a:ea typeface="AR丸ゴシック体E" panose="020F0909000000000000" pitchFamily="49" charset="-128"/>
              </a:rPr>
              <a:t>evelopment</a:t>
            </a:r>
          </a:p>
          <a:p>
            <a:r>
              <a:rPr kumimoji="1" lang="ja-JP" altLang="en-US" b="1" dirty="0">
                <a:highlight>
                  <a:srgbClr val="CCFF99"/>
                </a:highlight>
                <a:latin typeface="+mn-ea"/>
              </a:rPr>
              <a:t>持続可能な</a:t>
            </a:r>
            <a:r>
              <a:rPr kumimoji="1" lang="ja-JP" altLang="en-US" b="1" dirty="0">
                <a:solidFill>
                  <a:srgbClr val="C00000"/>
                </a:solidFill>
                <a:highlight>
                  <a:srgbClr val="CCFF99"/>
                </a:highlight>
                <a:latin typeface="+mn-ea"/>
              </a:rPr>
              <a:t>開発</a:t>
            </a:r>
            <a:r>
              <a:rPr kumimoji="1" lang="ja-JP" altLang="en-US" b="1" dirty="0">
                <a:highlight>
                  <a:srgbClr val="CCFF99"/>
                </a:highlight>
                <a:latin typeface="+mn-ea"/>
              </a:rPr>
              <a:t>のための</a:t>
            </a:r>
            <a:r>
              <a:rPr kumimoji="1" lang="ja-JP" altLang="en-US" u="sng" dirty="0">
                <a:highlight>
                  <a:srgbClr val="CCFF99"/>
                </a:highlight>
                <a:latin typeface="HG創英角ﾎﾟｯﾌﾟ体" panose="040B0A09000000000000" pitchFamily="49" charset="-128"/>
                <a:ea typeface="HG創英角ﾎﾟｯﾌﾟ体" panose="040B0A09000000000000" pitchFamily="49" charset="-128"/>
              </a:rPr>
              <a:t>教育</a:t>
            </a:r>
            <a:endParaRPr kumimoji="1" lang="en-US" altLang="ja-JP" u="sng" dirty="0">
              <a:highlight>
                <a:srgbClr val="CCFF99"/>
              </a:highlight>
              <a:latin typeface="HG創英角ﾎﾟｯﾌﾟ体" panose="040B0A09000000000000" pitchFamily="49" charset="-128"/>
              <a:ea typeface="HG創英角ﾎﾟｯﾌﾟ体" panose="040B0A09000000000000" pitchFamily="49" charset="-128"/>
            </a:endParaRPr>
          </a:p>
          <a:p>
            <a:r>
              <a:rPr kumimoji="1" lang="ja-JP" altLang="en-US" b="1" dirty="0">
                <a:highlight>
                  <a:srgbClr val="CCFF99"/>
                </a:highlight>
                <a:latin typeface="+mn-ea"/>
              </a:rPr>
              <a:t>　　　</a:t>
            </a:r>
            <a:r>
              <a:rPr kumimoji="1" lang="en-US" altLang="ja-JP" b="1" dirty="0">
                <a:highlight>
                  <a:srgbClr val="CCFF99"/>
                </a:highlight>
                <a:latin typeface="+mn-ea"/>
              </a:rPr>
              <a:t>(</a:t>
            </a:r>
            <a:r>
              <a:rPr kumimoji="1" lang="ja-JP" altLang="en-US" b="1" dirty="0">
                <a:solidFill>
                  <a:srgbClr val="C00000"/>
                </a:solidFill>
                <a:highlight>
                  <a:srgbClr val="CCFF99"/>
                </a:highlight>
                <a:latin typeface="+mn-ea"/>
              </a:rPr>
              <a:t>未来・世界</a:t>
            </a:r>
            <a:r>
              <a:rPr kumimoji="1" lang="ja-JP" altLang="en-US" b="1" dirty="0">
                <a:highlight>
                  <a:srgbClr val="CCFF99"/>
                </a:highlight>
                <a:latin typeface="+mn-ea"/>
              </a:rPr>
              <a:t>）</a:t>
            </a:r>
            <a:endParaRPr kumimoji="1" lang="en-US" altLang="ja-JP" b="1" dirty="0">
              <a:highlight>
                <a:srgbClr val="CCFF99"/>
              </a:highlight>
              <a:latin typeface="+mn-ea"/>
            </a:endParaRPr>
          </a:p>
        </p:txBody>
      </p:sp>
      <p:sp>
        <p:nvSpPr>
          <p:cNvPr id="5" name="テキスト ボックス 4">
            <a:extLst>
              <a:ext uri="{FF2B5EF4-FFF2-40B4-BE49-F238E27FC236}">
                <a16:creationId xmlns:a16="http://schemas.microsoft.com/office/drawing/2014/main" id="{AA6F3951-F238-450A-81A3-BFCC6C5642FB}"/>
              </a:ext>
            </a:extLst>
          </p:cNvPr>
          <p:cNvSpPr txBox="1"/>
          <p:nvPr/>
        </p:nvSpPr>
        <p:spPr>
          <a:xfrm>
            <a:off x="9928528" y="1316821"/>
            <a:ext cx="457200" cy="646331"/>
          </a:xfrm>
          <a:prstGeom prst="rect">
            <a:avLst/>
          </a:prstGeom>
          <a:noFill/>
        </p:spPr>
        <p:txBody>
          <a:bodyPr wrap="square">
            <a:spAutoFit/>
          </a:bodyPr>
          <a:lstStyle/>
          <a:p>
            <a:r>
              <a:rPr kumimoji="1" lang="en-US" altLang="ja-JP" sz="3600" dirty="0">
                <a:solidFill>
                  <a:srgbClr val="FF0000"/>
                </a:solidFill>
                <a:highlight>
                  <a:srgbClr val="FEDAFC"/>
                </a:highlight>
                <a:latin typeface="AR丸ゴシック体E" panose="020F0909000000000000" pitchFamily="49" charset="-128"/>
                <a:ea typeface="AR丸ゴシック体E" panose="020F0909000000000000" pitchFamily="49" charset="-128"/>
              </a:rPr>
              <a:t>s</a:t>
            </a:r>
            <a:endParaRPr lang="ja-JP" altLang="en-US" sz="3600" dirty="0">
              <a:highlight>
                <a:srgbClr val="FEDAFC"/>
              </a:highlight>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168766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1000"/>
                                        <p:tgtEl>
                                          <p:spTgt spid="2">
                                            <p:txEl>
                                              <p:pRg st="5" end="5"/>
                                            </p:txEl>
                                          </p:spTgt>
                                        </p:tgtEl>
                                      </p:cBhvr>
                                    </p:animEffect>
                                    <p:anim calcmode="lin" valueType="num">
                                      <p:cBhvr>
                                        <p:cTn id="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1000"/>
                                        <p:tgtEl>
                                          <p:spTgt spid="2">
                                            <p:txEl>
                                              <p:pRg st="6" end="6"/>
                                            </p:txEl>
                                          </p:spTgt>
                                        </p:tgtEl>
                                      </p:cBhvr>
                                    </p:animEffect>
                                    <p:anim calcmode="lin" valueType="num">
                                      <p:cBhvr>
                                        <p:cTn id="1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Effect transition="in" filter="fade">
                                      <p:cBhvr>
                                        <p:cTn id="19" dur="1000"/>
                                        <p:tgtEl>
                                          <p:spTgt spid="2">
                                            <p:txEl>
                                              <p:pRg st="8" end="8"/>
                                            </p:txEl>
                                          </p:spTgt>
                                        </p:tgtEl>
                                      </p:cBhvr>
                                    </p:animEffect>
                                    <p:anim calcmode="lin" valueType="num">
                                      <p:cBhvr>
                                        <p:cTn id="2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8" end="8"/>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9" end="9"/>
                                            </p:txEl>
                                          </p:spTgt>
                                        </p:tgtEl>
                                        <p:attrNameLst>
                                          <p:attrName>style.visibility</p:attrName>
                                        </p:attrNameLst>
                                      </p:cBhvr>
                                      <p:to>
                                        <p:strVal val="visible"/>
                                      </p:to>
                                    </p:set>
                                    <p:animEffect transition="in" filter="fade">
                                      <p:cBhvr>
                                        <p:cTn id="24" dur="1000"/>
                                        <p:tgtEl>
                                          <p:spTgt spid="2">
                                            <p:txEl>
                                              <p:pRg st="9" end="9"/>
                                            </p:txEl>
                                          </p:spTgt>
                                        </p:tgtEl>
                                      </p:cBhvr>
                                    </p:animEffect>
                                    <p:anim calcmode="lin" valueType="num">
                                      <p:cBhvr>
                                        <p:cTn id="25"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9" end="9"/>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animEffect transition="in" filter="fade">
                                      <p:cBhvr>
                                        <p:cTn id="29" dur="1000"/>
                                        <p:tgtEl>
                                          <p:spTgt spid="2">
                                            <p:txEl>
                                              <p:pRg st="11" end="11"/>
                                            </p:txEl>
                                          </p:spTgt>
                                        </p:tgtEl>
                                      </p:cBhvr>
                                    </p:animEffect>
                                    <p:anim calcmode="lin" valueType="num">
                                      <p:cBhvr>
                                        <p:cTn id="30"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13" end="13"/>
                                            </p:txEl>
                                          </p:spTgt>
                                        </p:tgtEl>
                                        <p:attrNameLst>
                                          <p:attrName>style.visibility</p:attrName>
                                        </p:attrNameLst>
                                      </p:cBhvr>
                                      <p:to>
                                        <p:strVal val="visible"/>
                                      </p:to>
                                    </p:set>
                                    <p:animEffect transition="in" filter="fade">
                                      <p:cBhvr>
                                        <p:cTn id="34" dur="1000"/>
                                        <p:tgtEl>
                                          <p:spTgt spid="2">
                                            <p:txEl>
                                              <p:pRg st="13" end="13"/>
                                            </p:txEl>
                                          </p:spTgt>
                                        </p:tgtEl>
                                      </p:cBhvr>
                                    </p:animEffect>
                                    <p:anim calcmode="lin" valueType="num">
                                      <p:cBhvr>
                                        <p:cTn id="35"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13" end="13"/>
                                            </p:txEl>
                                          </p:spTgt>
                                        </p:tgtEl>
                                        <p:attrNameLst>
                                          <p:attrName>ppt_y</p:attrName>
                                        </p:attrNameLst>
                                      </p:cBhvr>
                                      <p:tavLst>
                                        <p:tav tm="0">
                                          <p:val>
                                            <p:strVal val="#ppt_y+.1"/>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2">
                                            <p:txEl>
                                              <p:pRg st="15" end="15"/>
                                            </p:txEl>
                                          </p:spTgt>
                                        </p:tgtEl>
                                        <p:attrNameLst>
                                          <p:attrName>style.visibility</p:attrName>
                                        </p:attrNameLst>
                                      </p:cBhvr>
                                      <p:to>
                                        <p:strVal val="visible"/>
                                      </p:to>
                                    </p:set>
                                    <p:anim calcmode="lin" valueType="num">
                                      <p:cBhvr additive="base">
                                        <p:cTn id="39" dur="500" fill="hold"/>
                                        <p:tgtEl>
                                          <p:spTgt spid="2">
                                            <p:txEl>
                                              <p:pRg st="15" end="15"/>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
                                            <p:txEl>
                                              <p:pRg st="15" end="15"/>
                                            </p:txEl>
                                          </p:spTgt>
                                        </p:tgtEl>
                                        <p:attrNameLst>
                                          <p:attrName>ppt_y</p:attrName>
                                        </p:attrNameLst>
                                      </p:cBhvr>
                                      <p:tavLst>
                                        <p:tav tm="0">
                                          <p:val>
                                            <p:strVal val="#ppt_y"/>
                                          </p:val>
                                        </p:tav>
                                        <p:tav tm="100000">
                                          <p:val>
                                            <p:strVal val="#ppt_y"/>
                                          </p:val>
                                        </p:tav>
                                      </p:tavLst>
                                    </p:anim>
                                  </p:childTnLst>
                                </p:cTn>
                              </p:par>
                            </p:childTnLst>
                          </p:cTn>
                        </p:par>
                        <p:par>
                          <p:cTn id="41" fill="hold">
                            <p:stCondLst>
                              <p:cond delay="1000"/>
                            </p:stCondLst>
                            <p:childTnLst>
                              <p:par>
                                <p:cTn id="42" presetID="2" presetClass="entr" presetSubtype="2" fill="hold" grpId="0" nodeType="after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1+#ppt_w/2"/>
                                          </p:val>
                                        </p:tav>
                                        <p:tav tm="100000">
                                          <p:val>
                                            <p:strVal val="#ppt_x"/>
                                          </p:val>
                                        </p:tav>
                                      </p:tavLst>
                                    </p:anim>
                                    <p:anim calcmode="lin" valueType="num">
                                      <p:cBhvr additive="base">
                                        <p:cTn id="4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0" end="0"/>
                                            </p:txEl>
                                          </p:spTgt>
                                        </p:tgtEl>
                                        <p:attrNameLst>
                                          <p:attrName>style.visibility</p:attrName>
                                        </p:attrNameLst>
                                      </p:cBhvr>
                                      <p:to>
                                        <p:strVal val="visible"/>
                                      </p:to>
                                    </p:set>
                                    <p:anim calcmode="lin" valueType="num">
                                      <p:cBhvr additive="base">
                                        <p:cTn id="5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0" end="0"/>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3">
                                            <p:txEl>
                                              <p:pRg st="1" end="1"/>
                                            </p:txEl>
                                          </p:spTgt>
                                        </p:tgtEl>
                                        <p:attrNameLst>
                                          <p:attrName>style.visibility</p:attrName>
                                        </p:attrNameLst>
                                      </p:cBhvr>
                                      <p:to>
                                        <p:strVal val="visible"/>
                                      </p:to>
                                    </p:set>
                                    <p:anim calcmode="lin" valueType="num">
                                      <p:cBhvr additive="base">
                                        <p:cTn id="5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1" end="1"/>
                                            </p:txEl>
                                          </p:spTgt>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3">
                                            <p:txEl>
                                              <p:pRg st="2" end="2"/>
                                            </p:txEl>
                                          </p:spTgt>
                                        </p:tgtEl>
                                        <p:attrNameLst>
                                          <p:attrName>style.visibility</p:attrName>
                                        </p:attrNameLst>
                                      </p:cBhvr>
                                      <p:to>
                                        <p:strVal val="visible"/>
                                      </p:to>
                                    </p:set>
                                    <p:anim calcmode="lin" valueType="num">
                                      <p:cBhvr additive="base">
                                        <p:cTn id="5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2" presetClass="entr" presetSubtype="2" fill="hold" grpId="0" nodeType="afterEffect">
                                  <p:stCondLst>
                                    <p:cond delay="100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1000" fill="hold"/>
                                        <p:tgtEl>
                                          <p:spTgt spid="5"/>
                                        </p:tgtEl>
                                        <p:attrNameLst>
                                          <p:attrName>ppt_x</p:attrName>
                                        </p:attrNameLst>
                                      </p:cBhvr>
                                      <p:tavLst>
                                        <p:tav tm="0">
                                          <p:val>
                                            <p:strVal val="1+#ppt_w/2"/>
                                          </p:val>
                                        </p:tav>
                                        <p:tav tm="100000">
                                          <p:val>
                                            <p:strVal val="#ppt_x"/>
                                          </p:val>
                                        </p:tav>
                                      </p:tavLst>
                                    </p:anim>
                                    <p:anim calcmode="lin" valueType="num">
                                      <p:cBhvr additive="base">
                                        <p:cTn id="64" dur="1000" fill="hold"/>
                                        <p:tgtEl>
                                          <p:spTgt spid="5"/>
                                        </p:tgtEl>
                                        <p:attrNameLst>
                                          <p:attrName>ppt_y</p:attrName>
                                        </p:attrNameLst>
                                      </p:cBhvr>
                                      <p:tavLst>
                                        <p:tav tm="0">
                                          <p:val>
                                            <p:strVal val="#ppt_y"/>
                                          </p:val>
                                        </p:tav>
                                        <p:tav tm="100000">
                                          <p:val>
                                            <p:strVal val="#ppt_y"/>
                                          </p:val>
                                        </p:tav>
                                      </p:tavLst>
                                    </p:anim>
                                  </p:childTnLst>
                                </p:cTn>
                              </p:par>
                            </p:childTnLst>
                          </p:cTn>
                        </p:par>
                        <p:par>
                          <p:cTn id="65" fill="hold">
                            <p:stCondLst>
                              <p:cond delay="2500"/>
                            </p:stCondLst>
                            <p:childTnLst>
                              <p:par>
                                <p:cTn id="66" presetID="2" presetClass="entr" presetSubtype="2" fill="hold" nodeType="afterEffect">
                                  <p:stCondLst>
                                    <p:cond delay="0"/>
                                  </p:stCondLst>
                                  <p:childTnLst>
                                    <p:set>
                                      <p:cBhvr>
                                        <p:cTn id="67" dur="1" fill="hold">
                                          <p:stCondLst>
                                            <p:cond delay="0"/>
                                          </p:stCondLst>
                                        </p:cTn>
                                        <p:tgtEl>
                                          <p:spTgt spid="3">
                                            <p:txEl>
                                              <p:pRg st="3" end="3"/>
                                            </p:txEl>
                                          </p:spTgt>
                                        </p:tgtEl>
                                        <p:attrNameLst>
                                          <p:attrName>style.visibility</p:attrName>
                                        </p:attrNameLst>
                                      </p:cBhvr>
                                      <p:to>
                                        <p:strVal val="visible"/>
                                      </p:to>
                                    </p:set>
                                    <p:anim calcmode="lin" valueType="num">
                                      <p:cBhvr additive="base">
                                        <p:cTn id="68"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70" fill="hold">
                            <p:stCondLst>
                              <p:cond delay="3000"/>
                            </p:stCondLst>
                            <p:childTnLst>
                              <p:par>
                                <p:cTn id="71" presetID="2" presetClass="entr" presetSubtype="4" fill="hold" grpId="0" nodeType="after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additive="base">
                                        <p:cTn id="73" dur="500" fill="hold"/>
                                        <p:tgtEl>
                                          <p:spTgt spid="4"/>
                                        </p:tgtEl>
                                        <p:attrNameLst>
                                          <p:attrName>ppt_x</p:attrName>
                                        </p:attrNameLst>
                                      </p:cBhvr>
                                      <p:tavLst>
                                        <p:tav tm="0">
                                          <p:val>
                                            <p:strVal val="#ppt_x"/>
                                          </p:val>
                                        </p:tav>
                                        <p:tav tm="100000">
                                          <p:val>
                                            <p:strVal val="#ppt_x"/>
                                          </p:val>
                                        </p:tav>
                                      </p:tavLst>
                                    </p:anim>
                                    <p:anim calcmode="lin" valueType="num">
                                      <p:cBhvr additive="base">
                                        <p:cTn id="74" dur="500" fill="hold"/>
                                        <p:tgtEl>
                                          <p:spTgt spid="4"/>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4">
                                            <p:txEl>
                                              <p:pRg st="0" end="0"/>
                                            </p:txEl>
                                          </p:spTgt>
                                        </p:tgtEl>
                                        <p:attrNameLst>
                                          <p:attrName>style.visibility</p:attrName>
                                        </p:attrNameLst>
                                      </p:cBhvr>
                                      <p:to>
                                        <p:strVal val="visible"/>
                                      </p:to>
                                    </p:set>
                                    <p:anim calcmode="lin" valueType="num">
                                      <p:cBhvr additive="base">
                                        <p:cTn id="7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4">
                                            <p:txEl>
                                              <p:pRg st="1" end="1"/>
                                            </p:txEl>
                                          </p:spTgt>
                                        </p:tgtEl>
                                        <p:attrNameLst>
                                          <p:attrName>style.visibility</p:attrName>
                                        </p:attrNameLst>
                                      </p:cBhvr>
                                      <p:to>
                                        <p:strVal val="visible"/>
                                      </p:to>
                                    </p:set>
                                    <p:anim calcmode="lin" valueType="num">
                                      <p:cBhvr additive="base">
                                        <p:cTn id="8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4">
                                            <p:txEl>
                                              <p:pRg st="2" end="2"/>
                                            </p:txEl>
                                          </p:spTgt>
                                        </p:tgtEl>
                                        <p:attrNameLst>
                                          <p:attrName>style.visibility</p:attrName>
                                        </p:attrNameLst>
                                      </p:cBhvr>
                                      <p:to>
                                        <p:strVal val="visible"/>
                                      </p:to>
                                    </p:set>
                                    <p:anim calcmode="lin" valueType="num">
                                      <p:cBhvr additive="base">
                                        <p:cTn id="8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2" presetClass="entr" presetSubtype="4" fill="hold" nodeType="afterEffect">
                                  <p:stCondLst>
                                    <p:cond delay="0"/>
                                  </p:stCondLst>
                                  <p:childTnLst>
                                    <p:set>
                                      <p:cBhvr>
                                        <p:cTn id="89" dur="1" fill="hold">
                                          <p:stCondLst>
                                            <p:cond delay="0"/>
                                          </p:stCondLst>
                                        </p:cTn>
                                        <p:tgtEl>
                                          <p:spTgt spid="4">
                                            <p:txEl>
                                              <p:pRg st="3" end="3"/>
                                            </p:txEl>
                                          </p:spTgt>
                                        </p:tgtEl>
                                        <p:attrNameLst>
                                          <p:attrName>style.visibility</p:attrName>
                                        </p:attrNameLst>
                                      </p:cBhvr>
                                      <p:to>
                                        <p:strVal val="visible"/>
                                      </p:to>
                                    </p:set>
                                    <p:anim calcmode="lin" valueType="num">
                                      <p:cBhvr additive="base">
                                        <p:cTn id="9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92" fill="hold">
                            <p:stCondLst>
                              <p:cond delay="4000"/>
                            </p:stCondLst>
                            <p:childTnLst>
                              <p:par>
                                <p:cTn id="93" presetID="2" presetClass="entr" presetSubtype="4" fill="hold" nodeType="afterEffect">
                                  <p:stCondLst>
                                    <p:cond delay="0"/>
                                  </p:stCondLst>
                                  <p:childTnLst>
                                    <p:set>
                                      <p:cBhvr>
                                        <p:cTn id="94" dur="1" fill="hold">
                                          <p:stCondLst>
                                            <p:cond delay="0"/>
                                          </p:stCondLst>
                                        </p:cTn>
                                        <p:tgtEl>
                                          <p:spTgt spid="4">
                                            <p:txEl>
                                              <p:pRg st="4" end="4"/>
                                            </p:txEl>
                                          </p:spTgt>
                                        </p:tgtEl>
                                        <p:attrNameLst>
                                          <p:attrName>style.visibility</p:attrName>
                                        </p:attrNameLst>
                                      </p:cBhvr>
                                      <p:to>
                                        <p:strVal val="visible"/>
                                      </p:to>
                                    </p:set>
                                    <p:anim calcmode="lin" valueType="num">
                                      <p:cBhvr additive="base">
                                        <p:cTn id="9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C2A93CE-DBE4-4AE1-B827-1B66D99A93A5}"/>
              </a:ext>
            </a:extLst>
          </p:cNvPr>
          <p:cNvSpPr txBox="1"/>
          <p:nvPr/>
        </p:nvSpPr>
        <p:spPr>
          <a:xfrm>
            <a:off x="2068863" y="-4015519"/>
            <a:ext cx="8073044" cy="10579115"/>
          </a:xfrm>
          <a:prstGeom prst="rect">
            <a:avLst/>
          </a:prstGeom>
          <a:noFill/>
        </p:spPr>
        <p:txBody>
          <a:bodyPr wrap="none" rtlCol="0">
            <a:spAutoFit/>
          </a:bodyPr>
          <a:lstStyle/>
          <a:p>
            <a:r>
              <a:rPr lang="ja-JP" altLang="en-US" sz="1662" b="1" dirty="0"/>
              <a:t>　　　　　　　　学習指導要領に書き加えられた前文です</a:t>
            </a:r>
          </a:p>
          <a:p>
            <a:r>
              <a:rPr lang="ja-JP" altLang="en-US" sz="1662" dirty="0"/>
              <a:t>　</a:t>
            </a:r>
            <a:endParaRPr lang="en-US" altLang="ja-JP" sz="1662" dirty="0"/>
          </a:p>
          <a:p>
            <a:r>
              <a:rPr lang="ja-JP" altLang="en-US" sz="1662" dirty="0"/>
              <a:t>教育は，教育基本法第１条に定めるとおり，人格の完成を目指し，平和で民主</a:t>
            </a:r>
          </a:p>
          <a:p>
            <a:r>
              <a:rPr lang="ja-JP" altLang="en-US" sz="1662" dirty="0"/>
              <a:t>的な国家及び社会の形成者として必要な資質を備えた心身ともに健康な国民の育</a:t>
            </a:r>
          </a:p>
          <a:p>
            <a:r>
              <a:rPr lang="ja-JP" altLang="en-US" sz="1662" dirty="0"/>
              <a:t>成を期すという目的のもと，同法第２条に掲げる次の目標を達成するよう行われ</a:t>
            </a:r>
          </a:p>
          <a:p>
            <a:r>
              <a:rPr lang="ja-JP" altLang="en-US" sz="1662" dirty="0"/>
              <a:t>なければならない。</a:t>
            </a:r>
          </a:p>
          <a:p>
            <a:r>
              <a:rPr lang="ja-JP" altLang="en-US" sz="1662" dirty="0"/>
              <a:t>１　幅広い知識と教養を身に付け，真理を求める態度を養い，豊かな情操と道徳</a:t>
            </a:r>
          </a:p>
          <a:p>
            <a:r>
              <a:rPr lang="ja-JP" altLang="en-US" sz="1662" dirty="0"/>
              <a:t>心を培うとともに，健やかな身体を養うこと。</a:t>
            </a:r>
          </a:p>
          <a:p>
            <a:r>
              <a:rPr lang="ja-JP" altLang="en-US" sz="1662" dirty="0"/>
              <a:t>２　個人の価値を尊重して，その能力を伸ばし，創造性を培い，自主及び自律の</a:t>
            </a:r>
          </a:p>
          <a:p>
            <a:r>
              <a:rPr lang="ja-JP" altLang="en-US" sz="1662" dirty="0"/>
              <a:t>精神を養うとともに，職業及び生活との関連を重視し，勤労を重んずる態度を</a:t>
            </a:r>
          </a:p>
          <a:p>
            <a:r>
              <a:rPr lang="ja-JP" altLang="en-US" sz="1662" dirty="0"/>
              <a:t>養うこと。</a:t>
            </a:r>
          </a:p>
          <a:p>
            <a:r>
              <a:rPr lang="ja-JP" altLang="en-US" sz="1662" dirty="0"/>
              <a:t>３　正義と責任，男女の平等，自他の敬愛と協力を重んずるとともに，公共の精</a:t>
            </a:r>
          </a:p>
          <a:p>
            <a:r>
              <a:rPr lang="ja-JP" altLang="en-US" sz="1662" dirty="0"/>
              <a:t>神に基づき，主体的に社会の形成に参画し，その発展に寄与する態度を養うこと。</a:t>
            </a:r>
            <a:endParaRPr lang="en-US" altLang="ja-JP" sz="1662" dirty="0"/>
          </a:p>
          <a:p>
            <a:r>
              <a:rPr lang="ja-JP" altLang="en-US" sz="1662" dirty="0"/>
              <a:t>４　生命を尊び，自然を大切にし，環境の保全に寄与する態度を養うこと。</a:t>
            </a:r>
          </a:p>
          <a:p>
            <a:r>
              <a:rPr lang="ja-JP" altLang="en-US" sz="1662" dirty="0"/>
              <a:t>５　伝統と文化を尊重し，それらをはぐくんできた我が国と郷土を愛するととも</a:t>
            </a:r>
          </a:p>
          <a:p>
            <a:r>
              <a:rPr lang="ja-JP" altLang="en-US" sz="1662" dirty="0"/>
              <a:t>に，他国を尊重し，国際社会の平和と発展に寄与する態度を養うこと。</a:t>
            </a:r>
          </a:p>
          <a:p>
            <a:r>
              <a:rPr lang="ja-JP" altLang="en-US" sz="1662" b="1" dirty="0"/>
              <a:t>　</a:t>
            </a:r>
            <a:r>
              <a:rPr lang="ja-JP" altLang="en-US" sz="1662" b="1" dirty="0">
                <a:highlight>
                  <a:srgbClr val="FDFBA1"/>
                </a:highlight>
              </a:rPr>
              <a:t>これからの学校には，こうした教育の目的及び目標の達成を目指しつつ，一人</a:t>
            </a:r>
          </a:p>
          <a:p>
            <a:r>
              <a:rPr lang="ja-JP" altLang="en-US" sz="1662" b="1" dirty="0">
                <a:highlight>
                  <a:srgbClr val="FDFBA1"/>
                </a:highlight>
              </a:rPr>
              <a:t>一人の児童が，自分のよさや可能性を認識するとともに，あらゆる他者を価値の</a:t>
            </a:r>
          </a:p>
          <a:p>
            <a:r>
              <a:rPr lang="ja-JP" altLang="en-US" sz="1662" b="1" dirty="0">
                <a:highlight>
                  <a:srgbClr val="FDFBA1"/>
                </a:highlight>
              </a:rPr>
              <a:t>ある存在として尊重し，多様な人々と協働しながら様々な社会的変化を乗り越</a:t>
            </a:r>
          </a:p>
          <a:p>
            <a:r>
              <a:rPr lang="ja-JP" altLang="en-US" sz="1662" b="1" dirty="0">
                <a:highlight>
                  <a:srgbClr val="FDFBA1"/>
                </a:highlight>
              </a:rPr>
              <a:t>え，豊かな人生を切り拓 き，持続可能な社会の創り手となることができるように</a:t>
            </a:r>
          </a:p>
          <a:p>
            <a:r>
              <a:rPr lang="ja-JP" altLang="en-US" sz="1662" b="1" dirty="0">
                <a:highlight>
                  <a:srgbClr val="FDFBA1"/>
                </a:highlight>
              </a:rPr>
              <a:t>することが求められる。このために必要な教育の在り方を具体化するのが，各学</a:t>
            </a:r>
          </a:p>
          <a:p>
            <a:r>
              <a:rPr lang="ja-JP" altLang="en-US" sz="1662" b="1" dirty="0">
                <a:highlight>
                  <a:srgbClr val="FDFBA1"/>
                </a:highlight>
              </a:rPr>
              <a:t>校において教育の内容等を組織的かつ計画的に組み立てた教育課程である。</a:t>
            </a:r>
          </a:p>
          <a:p>
            <a:r>
              <a:rPr lang="ja-JP" altLang="en-US" sz="1662" b="1" dirty="0">
                <a:highlight>
                  <a:srgbClr val="FDFBA1"/>
                </a:highlight>
              </a:rPr>
              <a:t>　教育課程を通して，これからの時代に求められる教育を実現していくために</a:t>
            </a:r>
          </a:p>
          <a:p>
            <a:r>
              <a:rPr lang="ja-JP" altLang="en-US" sz="1662" b="1" dirty="0">
                <a:highlight>
                  <a:srgbClr val="FDFBA1"/>
                </a:highlight>
              </a:rPr>
              <a:t>は，よりよい学校教育を通してよりよい社会を創るという理念を学校と社会とが</a:t>
            </a:r>
          </a:p>
          <a:p>
            <a:r>
              <a:rPr lang="ja-JP" altLang="en-US" sz="1662" b="1" dirty="0">
                <a:highlight>
                  <a:srgbClr val="FDFBA1"/>
                </a:highlight>
              </a:rPr>
              <a:t>共有し，それぞれの学校において，必要な学習内容をどのように学び，どのよう</a:t>
            </a:r>
          </a:p>
          <a:p>
            <a:r>
              <a:rPr lang="ja-JP" altLang="en-US" sz="1662" b="1" dirty="0">
                <a:highlight>
                  <a:srgbClr val="FDFBA1"/>
                </a:highlight>
              </a:rPr>
              <a:t>な資質・能力を身に付けられるようにするのかを教育課程において明確にしなが</a:t>
            </a:r>
          </a:p>
          <a:p>
            <a:r>
              <a:rPr lang="ja-JP" altLang="en-US" sz="1662" b="1" dirty="0">
                <a:highlight>
                  <a:srgbClr val="FDFBA1"/>
                </a:highlight>
              </a:rPr>
              <a:t>ら，社会との連携及び協働によりその実現を図っていくという，社会に開かれた</a:t>
            </a:r>
          </a:p>
          <a:p>
            <a:r>
              <a:rPr lang="ja-JP" altLang="en-US" sz="1662" b="1" dirty="0">
                <a:highlight>
                  <a:srgbClr val="FDFBA1"/>
                </a:highlight>
              </a:rPr>
              <a:t>教育課程の実現が重要となる。</a:t>
            </a:r>
          </a:p>
          <a:p>
            <a:r>
              <a:rPr lang="ja-JP" altLang="en-US" sz="1662" dirty="0"/>
              <a:t>　学習指導要領とは，</a:t>
            </a:r>
            <a:r>
              <a:rPr lang="ja-JP" altLang="en-US" sz="1662" b="1" dirty="0">
                <a:solidFill>
                  <a:srgbClr val="C00000"/>
                </a:solidFill>
              </a:rPr>
              <a:t>こうした</a:t>
            </a:r>
            <a:r>
              <a:rPr lang="ja-JP" altLang="en-US" sz="1662" b="1" dirty="0">
                <a:solidFill>
                  <a:srgbClr val="C00000"/>
                </a:solidFill>
                <a:highlight>
                  <a:srgbClr val="FFFF00"/>
                </a:highlight>
              </a:rPr>
              <a:t>理念</a:t>
            </a:r>
            <a:r>
              <a:rPr lang="ja-JP" altLang="en-US" sz="1662" dirty="0"/>
              <a:t>の実現に向けて必要となる教育課程の基準を</a:t>
            </a:r>
          </a:p>
          <a:p>
            <a:r>
              <a:rPr lang="ja-JP" altLang="en-US" sz="1662" dirty="0"/>
              <a:t>大綱的に定めるものである。学習指導要領が果たす役割の一つは，公の性質を有</a:t>
            </a:r>
          </a:p>
          <a:p>
            <a:r>
              <a:rPr lang="ja-JP" altLang="en-US" sz="1662" dirty="0"/>
              <a:t>する学校における教育水準を全国的に確保することである。また，各学校がその</a:t>
            </a:r>
          </a:p>
          <a:p>
            <a:r>
              <a:rPr lang="ja-JP" altLang="en-US" sz="1662" dirty="0"/>
              <a:t>特色を生かして創意工夫を重ね，長年にわたり積み重ねられてきた教育実践や学</a:t>
            </a:r>
          </a:p>
          <a:p>
            <a:r>
              <a:rPr lang="ja-JP" altLang="en-US" sz="1662" dirty="0"/>
              <a:t>術研究の蓄積を生かしながら，児童や地域の現状や課題を捉え，家庭や地域社会</a:t>
            </a:r>
          </a:p>
          <a:p>
            <a:r>
              <a:rPr lang="ja-JP" altLang="en-US" sz="1662" dirty="0"/>
              <a:t>と協力して，学習指導要領を踏まえた教育活動の更なる充実を図っていくことも</a:t>
            </a:r>
          </a:p>
          <a:p>
            <a:r>
              <a:rPr lang="ja-JP" altLang="en-US" sz="1662" dirty="0"/>
              <a:t>重要である。</a:t>
            </a:r>
          </a:p>
          <a:p>
            <a:r>
              <a:rPr lang="ja-JP" altLang="en-US" sz="1662" dirty="0"/>
              <a:t>　児童が学ぶことの意義を実感できる環境を整え，一人一人の資質・能力を伸ば</a:t>
            </a:r>
            <a:endParaRPr lang="en-US" altLang="ja-JP" sz="1662" dirty="0"/>
          </a:p>
          <a:p>
            <a:r>
              <a:rPr lang="ja-JP" altLang="en-US" sz="1662" dirty="0"/>
              <a:t>せるようにしていくことは，教職員をはじめとする学校関係者はもとより，家庭</a:t>
            </a:r>
          </a:p>
          <a:p>
            <a:r>
              <a:rPr lang="ja-JP" altLang="en-US" sz="1662" dirty="0"/>
              <a:t>や地域の人々も含め，様々な立場から児童や学校に関わる全ての大人に期待され</a:t>
            </a:r>
          </a:p>
          <a:p>
            <a:r>
              <a:rPr lang="ja-JP" altLang="en-US" sz="1662" dirty="0"/>
              <a:t>る役割である。幼児期の教育の基礎の上に，中学校以降の教育や生涯にわたる学</a:t>
            </a:r>
          </a:p>
          <a:p>
            <a:r>
              <a:rPr lang="ja-JP" altLang="en-US" sz="1662" dirty="0"/>
              <a:t>習とのつながりを見通しながら，児童の学習の在り方を展望していくために広く</a:t>
            </a:r>
          </a:p>
          <a:p>
            <a:r>
              <a:rPr lang="ja-JP" altLang="en-US" sz="1662" dirty="0"/>
              <a:t>活用されるものとなることを期待して，ここに小学校学習指導要領を定める。</a:t>
            </a:r>
          </a:p>
        </p:txBody>
      </p:sp>
    </p:spTree>
    <p:extLst>
      <p:ext uri="{BB962C8B-B14F-4D97-AF65-F5344CB8AC3E}">
        <p14:creationId xmlns:p14="http://schemas.microsoft.com/office/powerpoint/2010/main" val="3831412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7A3431F-F888-47D8-AC65-479BF91A7FED}"/>
              </a:ext>
            </a:extLst>
          </p:cNvPr>
          <p:cNvSpPr txBox="1"/>
          <p:nvPr/>
        </p:nvSpPr>
        <p:spPr>
          <a:xfrm>
            <a:off x="2112028" y="-3800315"/>
            <a:ext cx="7907934" cy="10579115"/>
          </a:xfrm>
          <a:prstGeom prst="rect">
            <a:avLst/>
          </a:prstGeom>
          <a:noFill/>
        </p:spPr>
        <p:txBody>
          <a:bodyPr wrap="none" rtlCol="0">
            <a:spAutoFit/>
          </a:bodyPr>
          <a:lstStyle/>
          <a:p>
            <a:r>
              <a:rPr lang="ja-JP" altLang="en-US" sz="1662" dirty="0"/>
              <a:t>教育は，教育基本法第１条に定めるとおり，人格の完成を目指し，平和で民主</a:t>
            </a:r>
          </a:p>
          <a:p>
            <a:r>
              <a:rPr lang="ja-JP" altLang="en-US" sz="1662" dirty="0"/>
              <a:t>的な国家及び社会の形成者として必要な資質を備えた心身ともに健康な国民の育</a:t>
            </a:r>
          </a:p>
          <a:p>
            <a:r>
              <a:rPr lang="ja-JP" altLang="en-US" sz="1662" dirty="0"/>
              <a:t>成を期すという目的のもと，同法第２条に掲げる次の目標を達成するよう行われ</a:t>
            </a:r>
          </a:p>
          <a:p>
            <a:r>
              <a:rPr lang="ja-JP" altLang="en-US" sz="1662" dirty="0"/>
              <a:t>なければならない。</a:t>
            </a:r>
          </a:p>
          <a:p>
            <a:r>
              <a:rPr lang="ja-JP" altLang="en-US" sz="1662" dirty="0"/>
              <a:t>１　幅広い知識と教養を身に付け，真理を求める態度を養い，豊かな情操と道徳</a:t>
            </a:r>
          </a:p>
          <a:p>
            <a:r>
              <a:rPr lang="ja-JP" altLang="en-US" sz="1662" dirty="0"/>
              <a:t>心を培うとともに，健やかな身体を養うこと。</a:t>
            </a:r>
          </a:p>
          <a:p>
            <a:r>
              <a:rPr lang="ja-JP" altLang="en-US" sz="1662" dirty="0"/>
              <a:t>２　個人の価値を尊重して，その能力を伸ばし，創造性を培い，自主及び自律の</a:t>
            </a:r>
          </a:p>
          <a:p>
            <a:r>
              <a:rPr lang="ja-JP" altLang="en-US" sz="1662" dirty="0"/>
              <a:t>精神を養うとともに，職業及び生活との関連を重視し，勤労を重んずる態度を</a:t>
            </a:r>
          </a:p>
          <a:p>
            <a:r>
              <a:rPr lang="ja-JP" altLang="en-US" sz="1662" dirty="0"/>
              <a:t>養うこと。</a:t>
            </a:r>
          </a:p>
          <a:p>
            <a:r>
              <a:rPr lang="ja-JP" altLang="en-US" sz="1662" dirty="0"/>
              <a:t>３　正義と責任，男女の平等，自他の敬愛と協力を重んずるとともに，公共の精</a:t>
            </a:r>
          </a:p>
          <a:p>
            <a:r>
              <a:rPr lang="ja-JP" altLang="en-US" sz="1662" dirty="0"/>
              <a:t>神に基づき，主体的に社会の形成に参画し，その発展に寄与する態度を養うこ</a:t>
            </a:r>
          </a:p>
          <a:p>
            <a:r>
              <a:rPr lang="ja-JP" altLang="en-US" sz="1662" dirty="0"/>
              <a:t>と。</a:t>
            </a:r>
          </a:p>
          <a:p>
            <a:r>
              <a:rPr lang="ja-JP" altLang="en-US" sz="1662" dirty="0"/>
              <a:t>４　生命を尊び，自然を大切にし，環境の保全に寄与する態度を養うこと。</a:t>
            </a:r>
          </a:p>
          <a:p>
            <a:r>
              <a:rPr lang="ja-JP" altLang="en-US" sz="1662" dirty="0"/>
              <a:t>５　伝統と文化を尊重し，それらをはぐくんできた我が国と郷土を愛するととも</a:t>
            </a:r>
          </a:p>
          <a:p>
            <a:r>
              <a:rPr lang="ja-JP" altLang="en-US" sz="1662" dirty="0"/>
              <a:t>に，他国を尊重し，国際社会の平和と発展に寄与する態度を養うこと。</a:t>
            </a:r>
          </a:p>
          <a:p>
            <a:r>
              <a:rPr lang="ja-JP" altLang="en-US" sz="1662" b="1" dirty="0"/>
              <a:t>　</a:t>
            </a:r>
            <a:r>
              <a:rPr lang="ja-JP" altLang="en-US" sz="1662" dirty="0"/>
              <a:t>これからの学校には，こうした教育の目的及び目標の達成を目指しつつ</a:t>
            </a:r>
            <a:r>
              <a:rPr lang="ja-JP" altLang="en-US" sz="1662" b="1" dirty="0"/>
              <a:t>，</a:t>
            </a:r>
            <a:r>
              <a:rPr lang="ja-JP" altLang="en-US" sz="1662" b="1" dirty="0">
                <a:highlight>
                  <a:srgbClr val="FFFF00"/>
                </a:highlight>
              </a:rPr>
              <a:t>一人</a:t>
            </a:r>
          </a:p>
          <a:p>
            <a:r>
              <a:rPr lang="ja-JP" altLang="en-US" sz="1662" b="1" dirty="0">
                <a:highlight>
                  <a:srgbClr val="FFFF00"/>
                </a:highlight>
              </a:rPr>
              <a:t>一人の児童が，自分のよさや可能性を認識する</a:t>
            </a:r>
            <a:r>
              <a:rPr lang="ja-JP" altLang="en-US" sz="1662" dirty="0">
                <a:highlight>
                  <a:srgbClr val="FFFF00"/>
                </a:highlight>
              </a:rPr>
              <a:t>とともに，</a:t>
            </a:r>
            <a:r>
              <a:rPr lang="ja-JP" altLang="en-US" sz="1662" b="1" dirty="0">
                <a:highlight>
                  <a:srgbClr val="FFFF00"/>
                </a:highlight>
              </a:rPr>
              <a:t>あらゆる他者を価値の</a:t>
            </a:r>
          </a:p>
          <a:p>
            <a:r>
              <a:rPr lang="ja-JP" altLang="en-US" sz="1662" b="1" dirty="0">
                <a:highlight>
                  <a:srgbClr val="FFFF00"/>
                </a:highlight>
              </a:rPr>
              <a:t>ある存在として尊重し，多様な人々と協働しながら様々な社会的変化を乗り越</a:t>
            </a:r>
          </a:p>
          <a:p>
            <a:r>
              <a:rPr lang="ja-JP" altLang="en-US" sz="1662" b="1" dirty="0">
                <a:highlight>
                  <a:srgbClr val="FFFF00"/>
                </a:highlight>
              </a:rPr>
              <a:t>え，豊かな人生を切り拓 き，持続可能な社会の創り手となる</a:t>
            </a:r>
            <a:r>
              <a:rPr lang="ja-JP" altLang="en-US" sz="1662" dirty="0">
                <a:highlight>
                  <a:srgbClr val="FFFF00"/>
                </a:highlight>
              </a:rPr>
              <a:t>ことができるように</a:t>
            </a:r>
          </a:p>
          <a:p>
            <a:r>
              <a:rPr lang="ja-JP" altLang="en-US" sz="1662" dirty="0">
                <a:highlight>
                  <a:srgbClr val="FFFF00"/>
                </a:highlight>
              </a:rPr>
              <a:t>することが求められる。</a:t>
            </a:r>
            <a:r>
              <a:rPr lang="ja-JP" altLang="en-US" sz="1662" dirty="0"/>
              <a:t>このために必要な教育の在り方を具体化するのが，各学</a:t>
            </a:r>
          </a:p>
          <a:p>
            <a:r>
              <a:rPr lang="ja-JP" altLang="en-US" sz="1662" dirty="0"/>
              <a:t>校において教育の内容等を組織的かつ計画的に組み立てた教育課程である。</a:t>
            </a:r>
          </a:p>
          <a:p>
            <a:r>
              <a:rPr lang="ja-JP" altLang="en-US" sz="1662" b="1" dirty="0"/>
              <a:t>　</a:t>
            </a:r>
            <a:r>
              <a:rPr lang="ja-JP" altLang="en-US" sz="1662" dirty="0"/>
              <a:t>教育課程を通して，これからの時代に求められる教育を実現していくために</a:t>
            </a:r>
          </a:p>
          <a:p>
            <a:r>
              <a:rPr lang="ja-JP" altLang="en-US" sz="1662" dirty="0"/>
              <a:t>は，よりよい学校教育を通してよりよい社会を創るという理念を学校と社会とが</a:t>
            </a:r>
          </a:p>
          <a:p>
            <a:r>
              <a:rPr lang="ja-JP" altLang="en-US" sz="1662" dirty="0"/>
              <a:t>共有し，それぞれの学校において，必要な学習内容をどのように学び，どのよう</a:t>
            </a:r>
          </a:p>
          <a:p>
            <a:r>
              <a:rPr lang="ja-JP" altLang="en-US" sz="1662" dirty="0"/>
              <a:t>な資質・能力を身に付けられるようにするのかを教育課程において明確にしなが</a:t>
            </a:r>
          </a:p>
          <a:p>
            <a:r>
              <a:rPr lang="ja-JP" altLang="en-US" sz="1662" dirty="0"/>
              <a:t>ら，社会との連携及び協働によりその実現を図っていくという，</a:t>
            </a:r>
            <a:r>
              <a:rPr lang="ja-JP" altLang="en-US" sz="1662" b="1" dirty="0"/>
              <a:t>社会に開かれた</a:t>
            </a:r>
          </a:p>
          <a:p>
            <a:r>
              <a:rPr lang="ja-JP" altLang="en-US" sz="1662" b="1" dirty="0"/>
              <a:t>教育課程の実現</a:t>
            </a:r>
            <a:r>
              <a:rPr lang="ja-JP" altLang="en-US" sz="1662" dirty="0"/>
              <a:t>が重要となる。</a:t>
            </a:r>
          </a:p>
          <a:p>
            <a:r>
              <a:rPr lang="ja-JP" altLang="en-US" sz="1662" dirty="0"/>
              <a:t>　学習指導要領とは，こうした理念の実現に向けて必要となる教育課程の基準を</a:t>
            </a:r>
          </a:p>
          <a:p>
            <a:r>
              <a:rPr lang="ja-JP" altLang="en-US" sz="1662" dirty="0"/>
              <a:t>大綱的に定めるものである。学習指導要領が果たす役割の一つは，公の性質を有</a:t>
            </a:r>
          </a:p>
          <a:p>
            <a:r>
              <a:rPr lang="ja-JP" altLang="en-US" sz="1662" dirty="0"/>
              <a:t>する学校における教育水準を全国的に確保することである。また，各学校がその</a:t>
            </a:r>
          </a:p>
          <a:p>
            <a:r>
              <a:rPr lang="ja-JP" altLang="en-US" sz="1662" dirty="0"/>
              <a:t>特色を生かして創意工夫を重ね，長年にわたり積み重ねられてきた教育実践や学</a:t>
            </a:r>
          </a:p>
          <a:p>
            <a:r>
              <a:rPr lang="ja-JP" altLang="en-US" sz="1662" dirty="0"/>
              <a:t>術研究の蓄積を生かしながら，児童や地域の現状や課題を捉え，家庭や地域社会</a:t>
            </a:r>
          </a:p>
          <a:p>
            <a:r>
              <a:rPr lang="ja-JP" altLang="en-US" sz="1662" dirty="0"/>
              <a:t>と協力して，学習指導要領を踏まえた教育活動の更なる充実を図っていくことも</a:t>
            </a:r>
          </a:p>
          <a:p>
            <a:r>
              <a:rPr lang="ja-JP" altLang="en-US" sz="1662" dirty="0"/>
              <a:t>重要である。</a:t>
            </a:r>
          </a:p>
          <a:p>
            <a:r>
              <a:rPr lang="ja-JP" altLang="en-US" sz="1662" dirty="0"/>
              <a:t>　児童が学ぶことの意義を実感できる環境を整え，一人一人の資質・能力を伸ば</a:t>
            </a:r>
            <a:endParaRPr lang="en-US" altLang="ja-JP" sz="1662" dirty="0"/>
          </a:p>
          <a:p>
            <a:r>
              <a:rPr lang="ja-JP" altLang="en-US" sz="1662" dirty="0"/>
              <a:t>せるようにしていくことは，教職員をはじめとする学校関係者はもとより，家庭</a:t>
            </a:r>
          </a:p>
          <a:p>
            <a:r>
              <a:rPr lang="ja-JP" altLang="en-US" sz="1662" dirty="0"/>
              <a:t>や地域の人々も含め，様々な立場から児童や学校に関わる全ての大人に期待され</a:t>
            </a:r>
          </a:p>
          <a:p>
            <a:r>
              <a:rPr lang="ja-JP" altLang="en-US" sz="1662" dirty="0"/>
              <a:t>る役割である。幼児期の教育の基礎の上に，中学校以降の教育や生涯にわたる学</a:t>
            </a:r>
          </a:p>
          <a:p>
            <a:r>
              <a:rPr lang="ja-JP" altLang="en-US" sz="1662" dirty="0"/>
              <a:t>習とのつながりを見通しながら，児童の学習の在り方を展望していくために広く</a:t>
            </a:r>
          </a:p>
          <a:p>
            <a:r>
              <a:rPr lang="ja-JP" altLang="en-US" sz="1662" dirty="0"/>
              <a:t>活用されるものとなることを期待して，ここに小学校学習指導要領を定める。</a:t>
            </a:r>
          </a:p>
          <a:p>
            <a:endParaRPr lang="ja-JP" altLang="en-US" sz="1662" dirty="0"/>
          </a:p>
        </p:txBody>
      </p:sp>
    </p:spTree>
    <p:extLst>
      <p:ext uri="{BB962C8B-B14F-4D97-AF65-F5344CB8AC3E}">
        <p14:creationId xmlns:p14="http://schemas.microsoft.com/office/powerpoint/2010/main" val="1949495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7A3431F-F888-47D8-AC65-479BF91A7FED}"/>
              </a:ext>
            </a:extLst>
          </p:cNvPr>
          <p:cNvSpPr txBox="1"/>
          <p:nvPr/>
        </p:nvSpPr>
        <p:spPr>
          <a:xfrm>
            <a:off x="2292271" y="-3749643"/>
            <a:ext cx="7907934" cy="10579115"/>
          </a:xfrm>
          <a:prstGeom prst="rect">
            <a:avLst/>
          </a:prstGeom>
          <a:noFill/>
        </p:spPr>
        <p:txBody>
          <a:bodyPr wrap="none" rtlCol="0">
            <a:spAutoFit/>
          </a:bodyPr>
          <a:lstStyle/>
          <a:p>
            <a:r>
              <a:rPr lang="ja-JP" altLang="en-US" sz="1662" dirty="0"/>
              <a:t>教育は，教育基本法第１条に定めるとおり，人格の完成を目指し，平和で民主</a:t>
            </a:r>
          </a:p>
          <a:p>
            <a:r>
              <a:rPr lang="ja-JP" altLang="en-US" sz="1662" dirty="0"/>
              <a:t>的な国家及び社会の形成者として必要な資質を備えた心身ともに健康な国民の育</a:t>
            </a:r>
          </a:p>
          <a:p>
            <a:r>
              <a:rPr lang="ja-JP" altLang="en-US" sz="1662" dirty="0"/>
              <a:t>成を期すという目的のもと，同法第２条に掲げる次の目標を達成するよう行われ</a:t>
            </a:r>
          </a:p>
          <a:p>
            <a:r>
              <a:rPr lang="ja-JP" altLang="en-US" sz="1662" dirty="0"/>
              <a:t>なければならない。</a:t>
            </a:r>
          </a:p>
          <a:p>
            <a:r>
              <a:rPr lang="ja-JP" altLang="en-US" sz="1662" dirty="0"/>
              <a:t>１　幅広い知識と教養を身に付け，真理を求める態度を養い，豊かな情操と道徳</a:t>
            </a:r>
          </a:p>
          <a:p>
            <a:r>
              <a:rPr lang="ja-JP" altLang="en-US" sz="1662" dirty="0"/>
              <a:t>心を培うとともに，健やかな身体を養うこと。</a:t>
            </a:r>
          </a:p>
          <a:p>
            <a:r>
              <a:rPr lang="ja-JP" altLang="en-US" sz="1662" dirty="0"/>
              <a:t>２　個人の価値を尊重して，その能力を伸ばし，創造性を培い，自主及び自律の</a:t>
            </a:r>
          </a:p>
          <a:p>
            <a:r>
              <a:rPr lang="ja-JP" altLang="en-US" sz="1662" dirty="0"/>
              <a:t>精神を養うとともに，職業及び生活との関連を重視し，勤労を重んずる態度を</a:t>
            </a:r>
          </a:p>
          <a:p>
            <a:r>
              <a:rPr lang="ja-JP" altLang="en-US" sz="1662" dirty="0"/>
              <a:t>養うこと。</a:t>
            </a:r>
          </a:p>
          <a:p>
            <a:r>
              <a:rPr lang="ja-JP" altLang="en-US" sz="1662" dirty="0"/>
              <a:t>３　正義と責任，男女の平等，自他の敬愛と協力を重んずるとともに，公共の精</a:t>
            </a:r>
          </a:p>
          <a:p>
            <a:r>
              <a:rPr lang="ja-JP" altLang="en-US" sz="1662" dirty="0"/>
              <a:t>神に基づき，主体的に社会の形成に参画し，その発展に寄与する態度を養うこ</a:t>
            </a:r>
          </a:p>
          <a:p>
            <a:r>
              <a:rPr lang="ja-JP" altLang="en-US" sz="1662" dirty="0"/>
              <a:t>と。</a:t>
            </a:r>
          </a:p>
          <a:p>
            <a:r>
              <a:rPr lang="ja-JP" altLang="en-US" sz="1662" dirty="0"/>
              <a:t>４　生命を尊び，自然を大切にし，環境の保全に寄与する態度を養うこと。</a:t>
            </a:r>
          </a:p>
          <a:p>
            <a:r>
              <a:rPr lang="ja-JP" altLang="en-US" sz="1662" dirty="0"/>
              <a:t>５　伝統と文化を尊重し，それらをはぐくんできた我が国と郷土を愛するととも</a:t>
            </a:r>
          </a:p>
          <a:p>
            <a:r>
              <a:rPr lang="ja-JP" altLang="en-US" sz="1662" dirty="0"/>
              <a:t>に，他国を尊重し，国際社会の平和と発展に寄与する態度を養うこと。</a:t>
            </a:r>
          </a:p>
          <a:p>
            <a:r>
              <a:rPr lang="ja-JP" altLang="en-US" sz="1662" b="1" dirty="0"/>
              <a:t>　</a:t>
            </a:r>
            <a:r>
              <a:rPr lang="ja-JP" altLang="en-US" sz="1662" dirty="0"/>
              <a:t>これからの学校には，こうした教育の目的及び目標の達成を目指しつつ，</a:t>
            </a:r>
            <a:r>
              <a:rPr lang="ja-JP" altLang="en-US" sz="1662" b="1" dirty="0">
                <a:solidFill>
                  <a:srgbClr val="FF0000"/>
                </a:solidFill>
                <a:highlight>
                  <a:srgbClr val="FFFF00"/>
                </a:highlight>
              </a:rPr>
              <a:t>一人</a:t>
            </a:r>
          </a:p>
          <a:p>
            <a:r>
              <a:rPr lang="ja-JP" altLang="en-US" sz="1662" b="1" dirty="0">
                <a:solidFill>
                  <a:srgbClr val="FF0000"/>
                </a:solidFill>
                <a:highlight>
                  <a:srgbClr val="FFFF00"/>
                </a:highlight>
              </a:rPr>
              <a:t>一人の児童が，自分のよさや可能性を認識する</a:t>
            </a:r>
            <a:r>
              <a:rPr lang="ja-JP" altLang="en-US" sz="1662" dirty="0">
                <a:highlight>
                  <a:srgbClr val="FFFF00"/>
                </a:highlight>
              </a:rPr>
              <a:t>とともに</a:t>
            </a:r>
            <a:r>
              <a:rPr lang="ja-JP" altLang="en-US" sz="1662" b="1" dirty="0">
                <a:highlight>
                  <a:srgbClr val="FFFF00"/>
                </a:highlight>
              </a:rPr>
              <a:t>，</a:t>
            </a:r>
            <a:r>
              <a:rPr lang="ja-JP" altLang="en-US" sz="1662" b="1" dirty="0">
                <a:solidFill>
                  <a:schemeClr val="accent1">
                    <a:lumMod val="75000"/>
                  </a:schemeClr>
                </a:solidFill>
                <a:highlight>
                  <a:srgbClr val="FFFF00"/>
                </a:highlight>
              </a:rPr>
              <a:t>あらゆる他者を価値の</a:t>
            </a:r>
          </a:p>
          <a:p>
            <a:r>
              <a:rPr lang="ja-JP" altLang="en-US" sz="1662" b="1" dirty="0">
                <a:solidFill>
                  <a:schemeClr val="accent1">
                    <a:lumMod val="75000"/>
                  </a:schemeClr>
                </a:solidFill>
                <a:highlight>
                  <a:srgbClr val="FFFF00"/>
                </a:highlight>
              </a:rPr>
              <a:t>ある存在として尊重し，多様な人々と協働しながら様々な社会的変化を乗り越</a:t>
            </a:r>
          </a:p>
          <a:p>
            <a:r>
              <a:rPr lang="ja-JP" altLang="en-US" sz="1662" b="1" dirty="0">
                <a:solidFill>
                  <a:schemeClr val="accent1">
                    <a:lumMod val="75000"/>
                  </a:schemeClr>
                </a:solidFill>
                <a:highlight>
                  <a:srgbClr val="FFFF00"/>
                </a:highlight>
              </a:rPr>
              <a:t>え</a:t>
            </a:r>
            <a:r>
              <a:rPr lang="ja-JP" altLang="en-US" sz="1662" b="1" dirty="0">
                <a:solidFill>
                  <a:schemeClr val="accent5">
                    <a:lumMod val="50000"/>
                  </a:schemeClr>
                </a:solidFill>
                <a:highlight>
                  <a:srgbClr val="FFFF00"/>
                </a:highlight>
              </a:rPr>
              <a:t>，</a:t>
            </a:r>
            <a:r>
              <a:rPr lang="ja-JP" altLang="en-US" sz="1662" b="1" dirty="0">
                <a:solidFill>
                  <a:srgbClr val="FF0000"/>
                </a:solidFill>
                <a:highlight>
                  <a:srgbClr val="FFFF00"/>
                </a:highlight>
              </a:rPr>
              <a:t>豊かな人生を切り拓 き，</a:t>
            </a:r>
            <a:r>
              <a:rPr lang="ja-JP" altLang="en-US" sz="1662" b="1" dirty="0">
                <a:solidFill>
                  <a:schemeClr val="accent1">
                    <a:lumMod val="75000"/>
                  </a:schemeClr>
                </a:solidFill>
                <a:highlight>
                  <a:srgbClr val="FFFF00"/>
                </a:highlight>
              </a:rPr>
              <a:t>持続可能な社会の創り手となる</a:t>
            </a:r>
            <a:r>
              <a:rPr lang="ja-JP" altLang="en-US" sz="1662" dirty="0">
                <a:solidFill>
                  <a:schemeClr val="accent5"/>
                </a:solidFill>
                <a:highlight>
                  <a:srgbClr val="FFFF00"/>
                </a:highlight>
              </a:rPr>
              <a:t>ことができるように</a:t>
            </a:r>
          </a:p>
          <a:p>
            <a:r>
              <a:rPr lang="ja-JP" altLang="en-US" sz="1662" dirty="0">
                <a:solidFill>
                  <a:schemeClr val="accent5"/>
                </a:solidFill>
                <a:highlight>
                  <a:srgbClr val="FFFF00"/>
                </a:highlight>
              </a:rPr>
              <a:t>することが求められる</a:t>
            </a:r>
            <a:r>
              <a:rPr lang="ja-JP" altLang="en-US" sz="1662" dirty="0">
                <a:solidFill>
                  <a:srgbClr val="FF0000"/>
                </a:solidFill>
                <a:highlight>
                  <a:srgbClr val="FFFF00"/>
                </a:highlight>
              </a:rPr>
              <a:t>。</a:t>
            </a:r>
            <a:r>
              <a:rPr lang="ja-JP" altLang="en-US" sz="1662" dirty="0"/>
              <a:t>このために必要な教育の在り方を具体化するのが，各学</a:t>
            </a:r>
          </a:p>
          <a:p>
            <a:r>
              <a:rPr lang="ja-JP" altLang="en-US" sz="1662" dirty="0"/>
              <a:t>校において教育の内容等を組織的かつ計画的に組み立てた教育課程である。</a:t>
            </a:r>
          </a:p>
          <a:p>
            <a:r>
              <a:rPr lang="ja-JP" altLang="en-US" sz="1662" dirty="0"/>
              <a:t>　教育課程を通して，これからの時代に求められる教育を実現していくために</a:t>
            </a:r>
          </a:p>
          <a:p>
            <a:r>
              <a:rPr lang="ja-JP" altLang="en-US" sz="1662" dirty="0"/>
              <a:t>は，よりよい学校教育を通してよりよい社会を創るという理念を学校と社会とが</a:t>
            </a:r>
          </a:p>
          <a:p>
            <a:r>
              <a:rPr lang="ja-JP" altLang="en-US" sz="1662" dirty="0"/>
              <a:t>共有し，それぞれの学校において，必要な学習内容をどのように学び，どのよう</a:t>
            </a:r>
          </a:p>
          <a:p>
            <a:r>
              <a:rPr lang="ja-JP" altLang="en-US" sz="1662" dirty="0"/>
              <a:t>な資質・能力を身に付けられるようにするのかを教育課程において明確にしなが</a:t>
            </a:r>
          </a:p>
          <a:p>
            <a:r>
              <a:rPr lang="ja-JP" altLang="en-US" sz="1662" dirty="0"/>
              <a:t>ら，社会との連携及び協働によりその実現を図っていくという，</a:t>
            </a:r>
            <a:r>
              <a:rPr lang="ja-JP" altLang="en-US" sz="1662" b="1" dirty="0">
                <a:solidFill>
                  <a:schemeClr val="tx1">
                    <a:lumMod val="85000"/>
                    <a:lumOff val="15000"/>
                  </a:schemeClr>
                </a:solidFill>
              </a:rPr>
              <a:t>社会に開かれた</a:t>
            </a:r>
          </a:p>
          <a:p>
            <a:r>
              <a:rPr lang="ja-JP" altLang="en-US" sz="1662" b="1" dirty="0">
                <a:solidFill>
                  <a:schemeClr val="tx1">
                    <a:lumMod val="85000"/>
                    <a:lumOff val="15000"/>
                  </a:schemeClr>
                </a:solidFill>
              </a:rPr>
              <a:t>教育課程</a:t>
            </a:r>
            <a:r>
              <a:rPr lang="ja-JP" altLang="en-US" sz="1662" b="1" dirty="0"/>
              <a:t>の実現が重要となる。</a:t>
            </a:r>
          </a:p>
          <a:p>
            <a:r>
              <a:rPr lang="ja-JP" altLang="en-US" sz="1662" dirty="0"/>
              <a:t>　学習指導要領とは，こうした理念の実現に向けて必要となる教育課程の基準を</a:t>
            </a:r>
          </a:p>
          <a:p>
            <a:r>
              <a:rPr lang="ja-JP" altLang="en-US" sz="1662" dirty="0"/>
              <a:t>大綱的に定めるものである。学習指導要領が果たす役割の一つは，公の性質を有</a:t>
            </a:r>
          </a:p>
          <a:p>
            <a:r>
              <a:rPr lang="ja-JP" altLang="en-US" sz="1662" dirty="0"/>
              <a:t>する学校における教育水準を全国的に確保することである。また，各学校がその</a:t>
            </a:r>
          </a:p>
          <a:p>
            <a:r>
              <a:rPr lang="ja-JP" altLang="en-US" sz="1662" dirty="0"/>
              <a:t>特色を生かして創意工夫を重ね，長年にわたり積み重ねられてきた教育実践や学</a:t>
            </a:r>
          </a:p>
          <a:p>
            <a:r>
              <a:rPr lang="ja-JP" altLang="en-US" sz="1662" dirty="0"/>
              <a:t>術研究の蓄積を生かしながら，児童や地域の現状や課題を捉え，家庭や地域社会</a:t>
            </a:r>
          </a:p>
          <a:p>
            <a:r>
              <a:rPr lang="ja-JP" altLang="en-US" sz="1662" dirty="0"/>
              <a:t>と協力して，学習指導要領を踏まえた教育活動の更なる充実を図っていくことも</a:t>
            </a:r>
          </a:p>
          <a:p>
            <a:r>
              <a:rPr lang="ja-JP" altLang="en-US" sz="1662" dirty="0"/>
              <a:t>重要である。</a:t>
            </a:r>
          </a:p>
          <a:p>
            <a:r>
              <a:rPr lang="ja-JP" altLang="en-US" sz="1662" dirty="0"/>
              <a:t>　児童が学ぶことの意義を実感できる環境を整え，一人一人の資質・能力を伸ば</a:t>
            </a:r>
            <a:endParaRPr lang="en-US" altLang="ja-JP" sz="1662" dirty="0"/>
          </a:p>
          <a:p>
            <a:r>
              <a:rPr lang="ja-JP" altLang="en-US" sz="1662" dirty="0"/>
              <a:t>せるようにしていくことは，教職員をはじめとする学校関係者はもとより，家庭</a:t>
            </a:r>
          </a:p>
          <a:p>
            <a:r>
              <a:rPr lang="ja-JP" altLang="en-US" sz="1662" dirty="0"/>
              <a:t>や地域の人々も含め，様々な立場から児童や学校に関わる全ての大人に期待され</a:t>
            </a:r>
          </a:p>
          <a:p>
            <a:r>
              <a:rPr lang="ja-JP" altLang="en-US" sz="1662" dirty="0"/>
              <a:t>る役割である。幼児期の教育の基礎の上に，中学校以降の教育や生涯にわたる学</a:t>
            </a:r>
          </a:p>
          <a:p>
            <a:r>
              <a:rPr lang="ja-JP" altLang="en-US" sz="1662" dirty="0"/>
              <a:t>習とのつながりを見通しながら，児童の学習の在り方を展望していくために広く</a:t>
            </a:r>
          </a:p>
          <a:p>
            <a:r>
              <a:rPr lang="ja-JP" altLang="en-US" sz="1662" dirty="0"/>
              <a:t>活用されるものとなることを期待して，ここに小学校学習指導要領を定める。</a:t>
            </a:r>
          </a:p>
          <a:p>
            <a:endParaRPr lang="ja-JP" altLang="en-US" sz="1662" dirty="0"/>
          </a:p>
        </p:txBody>
      </p:sp>
    </p:spTree>
    <p:extLst>
      <p:ext uri="{BB962C8B-B14F-4D97-AF65-F5344CB8AC3E}">
        <p14:creationId xmlns:p14="http://schemas.microsoft.com/office/powerpoint/2010/main" val="676133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1626EAF1-E08F-4F4E-9EF0-FE3BE51D3B3F}"/>
              </a:ext>
            </a:extLst>
          </p:cNvPr>
          <p:cNvSpPr/>
          <p:nvPr/>
        </p:nvSpPr>
        <p:spPr>
          <a:xfrm>
            <a:off x="1884761" y="754275"/>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sp>
        <p:nvSpPr>
          <p:cNvPr id="22" name="正方形/長方形 21">
            <a:extLst>
              <a:ext uri="{FF2B5EF4-FFF2-40B4-BE49-F238E27FC236}">
                <a16:creationId xmlns:a16="http://schemas.microsoft.com/office/drawing/2014/main" id="{7DEA1C66-BDAC-4372-984A-7FE3A3857E57}"/>
              </a:ext>
            </a:extLst>
          </p:cNvPr>
          <p:cNvSpPr/>
          <p:nvPr/>
        </p:nvSpPr>
        <p:spPr>
          <a:xfrm>
            <a:off x="1875694" y="2570017"/>
            <a:ext cx="8440615" cy="4024214"/>
          </a:xfrm>
          <a:prstGeom prst="rect">
            <a:avLst/>
          </a:prstGeom>
          <a:solidFill>
            <a:srgbClr val="F7FC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cxnSp>
        <p:nvCxnSpPr>
          <p:cNvPr id="8" name="直線コネクタ 7">
            <a:extLst>
              <a:ext uri="{FF2B5EF4-FFF2-40B4-BE49-F238E27FC236}">
                <a16:creationId xmlns:a16="http://schemas.microsoft.com/office/drawing/2014/main" id="{889C8149-9C69-471E-B204-872A0524D3D1}"/>
              </a:ext>
            </a:extLst>
          </p:cNvPr>
          <p:cNvCxnSpPr/>
          <p:nvPr/>
        </p:nvCxnSpPr>
        <p:spPr>
          <a:xfrm>
            <a:off x="1875694" y="2570017"/>
            <a:ext cx="8440615"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3173169" y="1567870"/>
            <a:ext cx="3618298" cy="576440"/>
          </a:xfrm>
          <a:prstGeom prst="rect">
            <a:avLst/>
          </a:prstGeom>
          <a:noFill/>
        </p:spPr>
        <p:txBody>
          <a:bodyPr wrap="none" rtlCol="0">
            <a:spAutoFit/>
          </a:bodyPr>
          <a:lstStyle/>
          <a:p>
            <a:r>
              <a:rPr lang="ja-JP" altLang="en-US" sz="1573" b="1" dirty="0">
                <a:solidFill>
                  <a:srgbClr val="FF0000"/>
                </a:solidFill>
              </a:rPr>
              <a:t>児童の人間として調和のとれた</a:t>
            </a:r>
            <a:endParaRPr lang="en-US" altLang="ja-JP" sz="1573" b="1" dirty="0">
              <a:solidFill>
                <a:srgbClr val="FF0000"/>
              </a:solidFill>
            </a:endParaRPr>
          </a:p>
          <a:p>
            <a:r>
              <a:rPr lang="ja-JP" altLang="en-US" sz="1573" b="1" dirty="0">
                <a:solidFill>
                  <a:srgbClr val="FF0000"/>
                </a:solidFill>
              </a:rPr>
              <a:t>育成を目指し・・・（個性を生かす）</a:t>
            </a:r>
          </a:p>
        </p:txBody>
      </p:sp>
      <p:sp>
        <p:nvSpPr>
          <p:cNvPr id="11" name="正方形/長方形 10"/>
          <p:cNvSpPr/>
          <p:nvPr/>
        </p:nvSpPr>
        <p:spPr>
          <a:xfrm>
            <a:off x="6265912" y="3630171"/>
            <a:ext cx="3695121" cy="1554557"/>
          </a:xfrm>
          <a:prstGeom prst="rect">
            <a:avLst/>
          </a:prstGeom>
          <a:solidFill>
            <a:schemeClr val="bg1"/>
          </a:solidFill>
          <a:ln w="66675" cmpd="thickThi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sp>
        <p:nvSpPr>
          <p:cNvPr id="10" name="正方形/長方形 9"/>
          <p:cNvSpPr/>
          <p:nvPr/>
        </p:nvSpPr>
        <p:spPr>
          <a:xfrm>
            <a:off x="2117700" y="3630171"/>
            <a:ext cx="3341537" cy="1554557"/>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sp>
        <p:nvSpPr>
          <p:cNvPr id="4" name="テキスト ボックス 3"/>
          <p:cNvSpPr txBox="1"/>
          <p:nvPr/>
        </p:nvSpPr>
        <p:spPr>
          <a:xfrm>
            <a:off x="2107867" y="3747225"/>
            <a:ext cx="7883803" cy="2561535"/>
          </a:xfrm>
          <a:prstGeom prst="rect">
            <a:avLst/>
          </a:prstGeom>
          <a:noFill/>
        </p:spPr>
        <p:txBody>
          <a:bodyPr wrap="square" rtlCol="0">
            <a:spAutoFit/>
          </a:bodyPr>
          <a:lstStyle/>
          <a:p>
            <a:r>
              <a:rPr lang="ja-JP" altLang="en-US" sz="1888" b="1" dirty="0">
                <a:solidFill>
                  <a:srgbClr val="FF0000"/>
                </a:solidFill>
              </a:rPr>
              <a:t>自分のよさや可能性を認識</a:t>
            </a:r>
            <a:r>
              <a:rPr lang="ja-JP" altLang="en-US" sz="1573" b="1" dirty="0">
                <a:solidFill>
                  <a:srgbClr val="FF0000"/>
                </a:solidFill>
              </a:rPr>
              <a:t>する </a:t>
            </a:r>
            <a:r>
              <a:rPr lang="ja-JP" altLang="en-US" sz="1258" b="1" dirty="0"/>
              <a:t>とともに      </a:t>
            </a:r>
            <a:r>
              <a:rPr lang="ja-JP" altLang="en-US" sz="1573" b="1" dirty="0">
                <a:solidFill>
                  <a:schemeClr val="accent1">
                    <a:lumMod val="75000"/>
                  </a:schemeClr>
                </a:solidFill>
              </a:rPr>
              <a:t>あらゆる他者を価値のある存在として　　　　　　　　　　　　　　　　　　　　　　　　　　　</a:t>
            </a:r>
            <a:endParaRPr lang="en-US" altLang="ja-JP" sz="1573" b="1" dirty="0">
              <a:solidFill>
                <a:schemeClr val="accent1">
                  <a:lumMod val="75000"/>
                </a:schemeClr>
              </a:solidFill>
            </a:endParaRPr>
          </a:p>
          <a:p>
            <a:r>
              <a:rPr lang="ja-JP" altLang="en-US" sz="1573" b="1" dirty="0">
                <a:solidFill>
                  <a:schemeClr val="accent1">
                    <a:lumMod val="75000"/>
                  </a:schemeClr>
                </a:solidFill>
              </a:rPr>
              <a:t>　　　　　　　　　　　　　　　　　　　   　 尊重し、</a:t>
            </a:r>
            <a:r>
              <a:rPr lang="ja-JP" altLang="en-US" sz="1888" b="1" dirty="0">
                <a:solidFill>
                  <a:schemeClr val="accent1">
                    <a:lumMod val="75000"/>
                  </a:schemeClr>
                </a:solidFill>
              </a:rPr>
              <a:t>多様な人々と協議</a:t>
            </a:r>
            <a:r>
              <a:rPr lang="ja-JP" altLang="en-US" sz="1573" b="1" dirty="0">
                <a:solidFill>
                  <a:schemeClr val="accent1">
                    <a:lumMod val="75000"/>
                  </a:schemeClr>
                </a:solidFill>
              </a:rPr>
              <a:t>しながら</a:t>
            </a:r>
            <a:endParaRPr lang="en-US" altLang="ja-JP" sz="1573" b="1" dirty="0">
              <a:solidFill>
                <a:schemeClr val="accent1">
                  <a:lumMod val="75000"/>
                </a:schemeClr>
              </a:solidFill>
            </a:endParaRPr>
          </a:p>
          <a:p>
            <a:r>
              <a:rPr lang="ja-JP" altLang="en-US" sz="1573" b="1" dirty="0">
                <a:solidFill>
                  <a:schemeClr val="accent1">
                    <a:lumMod val="75000"/>
                  </a:schemeClr>
                </a:solidFill>
              </a:rPr>
              <a:t>　　　　　　　　　　　　　　　　　　　　　様々な</a:t>
            </a:r>
            <a:r>
              <a:rPr lang="ja-JP" altLang="en-US" sz="1888" b="1" dirty="0">
                <a:solidFill>
                  <a:schemeClr val="accent1">
                    <a:lumMod val="75000"/>
                  </a:schemeClr>
                </a:solidFill>
              </a:rPr>
              <a:t>社会的変化を乗り越え、</a:t>
            </a:r>
            <a:endParaRPr lang="en-US" altLang="ja-JP" sz="1888" b="1" dirty="0">
              <a:solidFill>
                <a:schemeClr val="accent1">
                  <a:lumMod val="75000"/>
                </a:schemeClr>
              </a:solidFill>
            </a:endParaRPr>
          </a:p>
          <a:p>
            <a:endParaRPr lang="en-US" altLang="ja-JP" sz="629" b="1" dirty="0">
              <a:solidFill>
                <a:schemeClr val="accent5">
                  <a:lumMod val="75000"/>
                </a:schemeClr>
              </a:solidFill>
            </a:endParaRPr>
          </a:p>
          <a:p>
            <a:r>
              <a:rPr lang="ja-JP" altLang="en-US" sz="1888" b="1" dirty="0">
                <a:solidFill>
                  <a:srgbClr val="FF0000"/>
                </a:solidFill>
              </a:rPr>
              <a:t>豊かな人生を切り拓き、</a:t>
            </a:r>
            <a:r>
              <a:rPr lang="ja-JP" altLang="en-US" sz="1573" b="1" dirty="0"/>
              <a:t>　　　　　　    　  </a:t>
            </a:r>
            <a:r>
              <a:rPr lang="ja-JP" altLang="en-US" sz="1888" b="1" dirty="0">
                <a:solidFill>
                  <a:schemeClr val="accent1">
                    <a:lumMod val="50000"/>
                  </a:schemeClr>
                </a:solidFill>
              </a:rPr>
              <a:t>持続可能な社会の創り手となる</a:t>
            </a:r>
            <a:endParaRPr lang="en-US" altLang="ja-JP" sz="1888" b="1" dirty="0">
              <a:solidFill>
                <a:schemeClr val="accent1">
                  <a:lumMod val="50000"/>
                </a:schemeClr>
              </a:solidFill>
            </a:endParaRPr>
          </a:p>
          <a:p>
            <a:endParaRPr lang="en-US" altLang="ja-JP" sz="1573" b="1" dirty="0">
              <a:solidFill>
                <a:schemeClr val="accent1">
                  <a:lumMod val="50000"/>
                </a:schemeClr>
              </a:solidFill>
            </a:endParaRPr>
          </a:p>
          <a:p>
            <a:endParaRPr lang="en-US" altLang="ja-JP" sz="1573" b="1" dirty="0">
              <a:solidFill>
                <a:schemeClr val="accent1">
                  <a:lumMod val="50000"/>
                </a:schemeClr>
              </a:solidFill>
            </a:endParaRPr>
          </a:p>
          <a:p>
            <a:r>
              <a:rPr lang="ja-JP" altLang="en-US" sz="1573" b="1" dirty="0"/>
              <a:t>ことができるようにすることが求められる</a:t>
            </a:r>
            <a:endParaRPr lang="en-US" altLang="ja-JP" sz="1573" b="1" dirty="0"/>
          </a:p>
          <a:p>
            <a:endParaRPr lang="en-US" altLang="ja-JP" sz="1573" b="1" dirty="0"/>
          </a:p>
          <a:p>
            <a:r>
              <a:rPr lang="ja-JP" altLang="en-US" sz="1573" b="1" dirty="0"/>
              <a:t>　　　　　　　　　　　　　　　　　　　　</a:t>
            </a:r>
          </a:p>
        </p:txBody>
      </p:sp>
      <p:sp>
        <p:nvSpPr>
          <p:cNvPr id="5" name="テキスト ボックス 4"/>
          <p:cNvSpPr txBox="1"/>
          <p:nvPr/>
        </p:nvSpPr>
        <p:spPr>
          <a:xfrm>
            <a:off x="4966877" y="587069"/>
            <a:ext cx="2271776" cy="341504"/>
          </a:xfrm>
          <a:prstGeom prst="rect">
            <a:avLst/>
          </a:prstGeom>
          <a:noFill/>
        </p:spPr>
        <p:txBody>
          <a:bodyPr wrap="none" rtlCol="0">
            <a:spAutoFit/>
          </a:bodyPr>
          <a:lstStyle/>
          <a:p>
            <a:r>
              <a:rPr lang="en-US" altLang="ja-JP" sz="1619" b="1" dirty="0"/>
              <a:t>10</a:t>
            </a:r>
            <a:r>
              <a:rPr lang="ja-JP" altLang="en-US" sz="1619" b="1" dirty="0"/>
              <a:t>年前の学習指導要領</a:t>
            </a:r>
          </a:p>
        </p:txBody>
      </p:sp>
      <p:sp>
        <p:nvSpPr>
          <p:cNvPr id="6" name="テキスト ボックス 5"/>
          <p:cNvSpPr txBox="1"/>
          <p:nvPr/>
        </p:nvSpPr>
        <p:spPr>
          <a:xfrm>
            <a:off x="4781917" y="3019985"/>
            <a:ext cx="2893741" cy="341504"/>
          </a:xfrm>
          <a:prstGeom prst="rect">
            <a:avLst/>
          </a:prstGeom>
          <a:noFill/>
        </p:spPr>
        <p:txBody>
          <a:bodyPr wrap="none" rtlCol="0">
            <a:spAutoFit/>
          </a:bodyPr>
          <a:lstStyle/>
          <a:p>
            <a:r>
              <a:rPr lang="ja-JP" altLang="en-US" sz="1619" b="1" dirty="0"/>
              <a:t>新しい学習指導要領（前文）</a:t>
            </a:r>
          </a:p>
        </p:txBody>
      </p:sp>
      <p:sp>
        <p:nvSpPr>
          <p:cNvPr id="7" name="下矢印 6"/>
          <p:cNvSpPr/>
          <p:nvPr/>
        </p:nvSpPr>
        <p:spPr>
          <a:xfrm>
            <a:off x="5596453" y="2327170"/>
            <a:ext cx="624236" cy="587924"/>
          </a:xfrm>
          <a:prstGeom prst="downArrow">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sp>
        <p:nvSpPr>
          <p:cNvPr id="9" name="正方形/長方形 8"/>
          <p:cNvSpPr/>
          <p:nvPr/>
        </p:nvSpPr>
        <p:spPr>
          <a:xfrm>
            <a:off x="3058602" y="1440234"/>
            <a:ext cx="3525212" cy="7671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cxnSp>
        <p:nvCxnSpPr>
          <p:cNvPr id="14" name="直線コネクタ 13"/>
          <p:cNvCxnSpPr>
            <a:cxnSpLocks/>
          </p:cNvCxnSpPr>
          <p:nvPr/>
        </p:nvCxnSpPr>
        <p:spPr>
          <a:xfrm>
            <a:off x="6489547" y="5024254"/>
            <a:ext cx="2619030" cy="86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2527917" y="2919277"/>
            <a:ext cx="1439352" cy="566362"/>
          </a:xfrm>
          <a:prstGeom prst="ellipse">
            <a:avLst/>
          </a:prstGeom>
          <a:solidFill>
            <a:srgbClr val="FAD2F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sp>
        <p:nvSpPr>
          <p:cNvPr id="12" name="角丸四角形吹き出し 11"/>
          <p:cNvSpPr/>
          <p:nvPr/>
        </p:nvSpPr>
        <p:spPr>
          <a:xfrm>
            <a:off x="6231647" y="5628077"/>
            <a:ext cx="3852489" cy="827542"/>
          </a:xfrm>
          <a:prstGeom prst="wedgeRoundRectCallout">
            <a:avLst>
              <a:gd name="adj1" fmla="val -35263"/>
              <a:gd name="adj2" fmla="val -1225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731" b="1" dirty="0">
                <a:solidFill>
                  <a:schemeClr val="tx1"/>
                </a:solidFill>
                <a:latin typeface="AR丸ゴシック体E" panose="020F0909000000000000" pitchFamily="49" charset="-128"/>
                <a:ea typeface="AR丸ゴシック体E" panose="020F0909000000000000" pitchFamily="49" charset="-128"/>
              </a:rPr>
              <a:t>この考え方は、ＥＳＤそのものです</a:t>
            </a:r>
            <a:endParaRPr lang="en-US" altLang="ja-JP" sz="1731" b="1" dirty="0">
              <a:solidFill>
                <a:schemeClr val="tx1"/>
              </a:solidFill>
              <a:latin typeface="AR丸ゴシック体E" panose="020F0909000000000000" pitchFamily="49" charset="-128"/>
              <a:ea typeface="AR丸ゴシック体E" panose="020F0909000000000000" pitchFamily="49" charset="-128"/>
            </a:endParaRPr>
          </a:p>
          <a:p>
            <a:pPr algn="ctr"/>
            <a:r>
              <a:rPr lang="ja-JP" altLang="en-US" sz="1731" b="1" dirty="0">
                <a:solidFill>
                  <a:srgbClr val="FF0000"/>
                </a:solidFill>
                <a:latin typeface="AR丸ゴシック体E" panose="020F0909000000000000" pitchFamily="49" charset="-128"/>
                <a:ea typeface="AR丸ゴシック体E" panose="020F0909000000000000" pitchFamily="49" charset="-128"/>
              </a:rPr>
              <a:t>学習指導要領の理念</a:t>
            </a:r>
          </a:p>
        </p:txBody>
      </p:sp>
      <p:sp>
        <p:nvSpPr>
          <p:cNvPr id="13" name="テキスト ボックス 12"/>
          <p:cNvSpPr txBox="1"/>
          <p:nvPr/>
        </p:nvSpPr>
        <p:spPr>
          <a:xfrm>
            <a:off x="2678407" y="3051161"/>
            <a:ext cx="1226618" cy="341504"/>
          </a:xfrm>
          <a:prstGeom prst="rect">
            <a:avLst/>
          </a:prstGeom>
          <a:noFill/>
        </p:spPr>
        <p:txBody>
          <a:bodyPr wrap="none" rtlCol="0">
            <a:spAutoFit/>
          </a:bodyPr>
          <a:lstStyle/>
          <a:p>
            <a:r>
              <a:rPr lang="ja-JP" altLang="en-US" sz="1619" b="1" dirty="0"/>
              <a:t>個人の成長</a:t>
            </a:r>
          </a:p>
        </p:txBody>
      </p:sp>
      <p:sp>
        <p:nvSpPr>
          <p:cNvPr id="17" name="円/楕円 16"/>
          <p:cNvSpPr/>
          <p:nvPr/>
        </p:nvSpPr>
        <p:spPr>
          <a:xfrm>
            <a:off x="7568543" y="2862640"/>
            <a:ext cx="2423126" cy="566362"/>
          </a:xfrm>
          <a:prstGeom prst="ellipse">
            <a:avLst/>
          </a:prstGeom>
          <a:solidFill>
            <a:schemeClr val="accent1">
              <a:lumMod val="40000"/>
              <a:lumOff val="60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sp>
        <p:nvSpPr>
          <p:cNvPr id="15" name="テキスト ボックス 14"/>
          <p:cNvSpPr txBox="1"/>
          <p:nvPr/>
        </p:nvSpPr>
        <p:spPr>
          <a:xfrm>
            <a:off x="7710857" y="3013559"/>
            <a:ext cx="2060179" cy="341504"/>
          </a:xfrm>
          <a:prstGeom prst="rect">
            <a:avLst/>
          </a:prstGeom>
          <a:noFill/>
        </p:spPr>
        <p:txBody>
          <a:bodyPr wrap="none" rtlCol="0">
            <a:spAutoFit/>
          </a:bodyPr>
          <a:lstStyle/>
          <a:p>
            <a:r>
              <a:rPr lang="ja-JP" altLang="en-US" sz="1619" b="1" dirty="0"/>
              <a:t>社会人としての役割</a:t>
            </a:r>
          </a:p>
        </p:txBody>
      </p:sp>
      <p:grpSp>
        <p:nvGrpSpPr>
          <p:cNvPr id="18" name="グループ化 17">
            <a:extLst>
              <a:ext uri="{FF2B5EF4-FFF2-40B4-BE49-F238E27FC236}">
                <a16:creationId xmlns:a16="http://schemas.microsoft.com/office/drawing/2014/main" id="{B76746F6-AB17-45FB-B7B7-E602416BABE4}"/>
              </a:ext>
            </a:extLst>
          </p:cNvPr>
          <p:cNvGrpSpPr/>
          <p:nvPr/>
        </p:nvGrpSpPr>
        <p:grpSpPr>
          <a:xfrm>
            <a:off x="2338926" y="821426"/>
            <a:ext cx="1439352" cy="566362"/>
            <a:chOff x="128464" y="1084700"/>
            <a:chExt cx="1830009" cy="720080"/>
          </a:xfrm>
        </p:grpSpPr>
        <p:sp>
          <p:nvSpPr>
            <p:cNvPr id="20" name="円/楕円 19"/>
            <p:cNvSpPr/>
            <p:nvPr/>
          </p:nvSpPr>
          <p:spPr>
            <a:xfrm>
              <a:off x="128464" y="1084700"/>
              <a:ext cx="1830009" cy="720080"/>
            </a:xfrm>
            <a:prstGeom prst="ellipse">
              <a:avLst/>
            </a:prstGeom>
            <a:solidFill>
              <a:srgbClr val="FAD2F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sp>
          <p:nvSpPr>
            <p:cNvPr id="21" name="テキスト ボックス 20"/>
            <p:cNvSpPr txBox="1"/>
            <p:nvPr/>
          </p:nvSpPr>
          <p:spPr>
            <a:xfrm>
              <a:off x="341994" y="1252379"/>
              <a:ext cx="1559536" cy="434193"/>
            </a:xfrm>
            <a:prstGeom prst="rect">
              <a:avLst/>
            </a:prstGeom>
            <a:noFill/>
          </p:spPr>
          <p:txBody>
            <a:bodyPr wrap="none" rtlCol="0">
              <a:spAutoFit/>
            </a:bodyPr>
            <a:lstStyle/>
            <a:p>
              <a:r>
                <a:rPr lang="ja-JP" altLang="en-US" sz="1619" b="1" dirty="0"/>
                <a:t>個人の成長</a:t>
              </a:r>
            </a:p>
          </p:txBody>
        </p:sp>
      </p:grpSp>
      <p:grpSp>
        <p:nvGrpSpPr>
          <p:cNvPr id="28" name="グループ化 27">
            <a:extLst>
              <a:ext uri="{FF2B5EF4-FFF2-40B4-BE49-F238E27FC236}">
                <a16:creationId xmlns:a16="http://schemas.microsoft.com/office/drawing/2014/main" id="{B4DE5A35-50C6-44C9-AAA1-B441F8649112}"/>
              </a:ext>
            </a:extLst>
          </p:cNvPr>
          <p:cNvGrpSpPr/>
          <p:nvPr/>
        </p:nvGrpSpPr>
        <p:grpSpPr>
          <a:xfrm>
            <a:off x="6934392" y="773321"/>
            <a:ext cx="3550348" cy="1692939"/>
            <a:chOff x="5410392" y="773320"/>
            <a:chExt cx="3550348" cy="1692939"/>
          </a:xfrm>
        </p:grpSpPr>
        <p:grpSp>
          <p:nvGrpSpPr>
            <p:cNvPr id="24" name="グループ化 23">
              <a:extLst>
                <a:ext uri="{FF2B5EF4-FFF2-40B4-BE49-F238E27FC236}">
                  <a16:creationId xmlns:a16="http://schemas.microsoft.com/office/drawing/2014/main" id="{AB7531F1-2995-4175-BC20-D3D79085C3B7}"/>
                </a:ext>
              </a:extLst>
            </p:cNvPr>
            <p:cNvGrpSpPr/>
            <p:nvPr/>
          </p:nvGrpSpPr>
          <p:grpSpPr>
            <a:xfrm rot="20971415">
              <a:off x="5410392" y="773320"/>
              <a:ext cx="3550348" cy="1692939"/>
              <a:chOff x="5410392" y="773320"/>
              <a:chExt cx="3550348" cy="1692939"/>
            </a:xfrm>
          </p:grpSpPr>
          <p:sp>
            <p:nvSpPr>
              <p:cNvPr id="23" name="思考の吹き出し: 雲形 22">
                <a:extLst>
                  <a:ext uri="{FF2B5EF4-FFF2-40B4-BE49-F238E27FC236}">
                    <a16:creationId xmlns:a16="http://schemas.microsoft.com/office/drawing/2014/main" id="{8C8323C2-1429-4C73-A029-30C8BEC455DE}"/>
                  </a:ext>
                </a:extLst>
              </p:cNvPr>
              <p:cNvSpPr/>
              <p:nvPr/>
            </p:nvSpPr>
            <p:spPr>
              <a:xfrm rot="549766">
                <a:off x="5410392" y="773320"/>
                <a:ext cx="3550348" cy="1692939"/>
              </a:xfrm>
              <a:prstGeom prst="cloudCallout">
                <a:avLst>
                  <a:gd name="adj1" fmla="val -37676"/>
                  <a:gd name="adj2" fmla="val 6600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45240D2-BB0A-49BB-902B-8882712F570C}"/>
                  </a:ext>
                </a:extLst>
              </p:cNvPr>
              <p:cNvSpPr txBox="1"/>
              <p:nvPr/>
            </p:nvSpPr>
            <p:spPr>
              <a:xfrm>
                <a:off x="5824382" y="1173366"/>
                <a:ext cx="2954655" cy="923330"/>
              </a:xfrm>
              <a:prstGeom prst="rect">
                <a:avLst/>
              </a:prstGeom>
              <a:solidFill>
                <a:srgbClr val="FFFF00"/>
              </a:solidFill>
            </p:spPr>
            <p:txBody>
              <a:bodyPr wrap="none" rtlCol="0">
                <a:spAutoFit/>
              </a:bodyPr>
              <a:lstStyle/>
              <a:p>
                <a:r>
                  <a:rPr kumimoji="1" lang="ja-JP" altLang="en-US" b="1" dirty="0"/>
                  <a:t>学習指導要領の理念が</a:t>
                </a:r>
                <a:endParaRPr kumimoji="1" lang="en-US" altLang="ja-JP" b="1" dirty="0"/>
              </a:p>
              <a:p>
                <a:r>
                  <a:rPr kumimoji="1" lang="ja-JP" altLang="en-US" b="1" dirty="0"/>
                  <a:t>新たに示されているのに、</a:t>
                </a:r>
                <a:endParaRPr kumimoji="1" lang="en-US" altLang="ja-JP" b="1" dirty="0"/>
              </a:p>
              <a:p>
                <a:r>
                  <a:rPr kumimoji="1" lang="ja-JP" altLang="en-US" b="1" dirty="0"/>
                  <a:t>十分には理解されてない</a:t>
                </a:r>
              </a:p>
            </p:txBody>
          </p:sp>
        </p:grpSp>
        <p:sp>
          <p:nvSpPr>
            <p:cNvPr id="25" name="正方形/長方形 24">
              <a:extLst>
                <a:ext uri="{FF2B5EF4-FFF2-40B4-BE49-F238E27FC236}">
                  <a16:creationId xmlns:a16="http://schemas.microsoft.com/office/drawing/2014/main" id="{BC62CC44-C36E-47E0-9C73-A9AF229B5FBF}"/>
                </a:ext>
              </a:extLst>
            </p:cNvPr>
            <p:cNvSpPr/>
            <p:nvPr/>
          </p:nvSpPr>
          <p:spPr>
            <a:xfrm rot="20906346">
              <a:off x="5716362" y="1061497"/>
              <a:ext cx="273146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E45293E0-86D2-4ABC-8EFF-A8397CC72A53}"/>
                </a:ext>
              </a:extLst>
            </p:cNvPr>
            <p:cNvSpPr/>
            <p:nvPr/>
          </p:nvSpPr>
          <p:spPr>
            <a:xfrm rot="20906346">
              <a:off x="6136809" y="2042269"/>
              <a:ext cx="275975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グループ化 28">
            <a:extLst>
              <a:ext uri="{FF2B5EF4-FFF2-40B4-BE49-F238E27FC236}">
                <a16:creationId xmlns:a16="http://schemas.microsoft.com/office/drawing/2014/main" id="{F3018C7D-1222-482D-B4E1-352267787903}"/>
              </a:ext>
            </a:extLst>
          </p:cNvPr>
          <p:cNvGrpSpPr/>
          <p:nvPr/>
        </p:nvGrpSpPr>
        <p:grpSpPr>
          <a:xfrm>
            <a:off x="468209" y="216696"/>
            <a:ext cx="1131133" cy="674370"/>
            <a:chOff x="12675870" y="1131570"/>
            <a:chExt cx="1131133" cy="674370"/>
          </a:xfrm>
        </p:grpSpPr>
        <p:sp>
          <p:nvSpPr>
            <p:cNvPr id="30" name="四角形: 角を丸くする 29">
              <a:extLst>
                <a:ext uri="{FF2B5EF4-FFF2-40B4-BE49-F238E27FC236}">
                  <a16:creationId xmlns:a16="http://schemas.microsoft.com/office/drawing/2014/main" id="{9A5B84DC-E24B-4F21-ABFA-85EB5DA32CC1}"/>
                </a:ext>
              </a:extLst>
            </p:cNvPr>
            <p:cNvSpPr/>
            <p:nvPr/>
          </p:nvSpPr>
          <p:spPr>
            <a:xfrm>
              <a:off x="12675870" y="1131570"/>
              <a:ext cx="1131133" cy="67437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3620A688-E97B-41BD-9D75-449025257E41}"/>
                </a:ext>
              </a:extLst>
            </p:cNvPr>
            <p:cNvSpPr txBox="1"/>
            <p:nvPr/>
          </p:nvSpPr>
          <p:spPr>
            <a:xfrm>
              <a:off x="12767311" y="1165860"/>
              <a:ext cx="1005403" cy="584775"/>
            </a:xfrm>
            <a:prstGeom prst="rect">
              <a:avLst/>
            </a:prstGeom>
            <a:noFill/>
          </p:spPr>
          <p:txBody>
            <a:bodyPr wrap="none" rtlCol="0">
              <a:spAutoFit/>
            </a:bodyPr>
            <a:lstStyle/>
            <a:p>
              <a:r>
                <a:rPr kumimoji="1" lang="ja-JP" altLang="en-US" sz="3200" dirty="0">
                  <a:highlight>
                    <a:srgbClr val="FF0000"/>
                  </a:highlight>
                  <a:latin typeface="HGP創英角ﾎﾟｯﾌﾟ体" panose="040B0A00000000000000" pitchFamily="50" charset="-128"/>
                  <a:ea typeface="HGP創英角ﾎﾟｯﾌﾟ体" panose="040B0A00000000000000" pitchFamily="50" charset="-128"/>
                </a:rPr>
                <a:t>重要</a:t>
              </a:r>
            </a:p>
          </p:txBody>
        </p:sp>
      </p:grpSp>
    </p:spTree>
    <p:extLst>
      <p:ext uri="{BB962C8B-B14F-4D97-AF65-F5344CB8AC3E}">
        <p14:creationId xmlns:p14="http://schemas.microsoft.com/office/powerpoint/2010/main" val="132599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0-#ppt_h/2"/>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fade">
                                      <p:cBhvr>
                                        <p:cTn id="37" dur="1000"/>
                                        <p:tgtEl>
                                          <p:spTgt spid="4">
                                            <p:txEl>
                                              <p:pRg st="0" end="0"/>
                                            </p:txEl>
                                          </p:spTgt>
                                        </p:tgtEl>
                                      </p:cBhvr>
                                    </p:animEffect>
                                    <p:anim calcmode="lin" valueType="num">
                                      <p:cBhvr>
                                        <p:cTn id="3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fade">
                                      <p:cBhvr>
                                        <p:cTn id="42" dur="1000"/>
                                        <p:tgtEl>
                                          <p:spTgt spid="4">
                                            <p:txEl>
                                              <p:pRg st="1" end="1"/>
                                            </p:txEl>
                                          </p:spTgt>
                                        </p:tgtEl>
                                      </p:cBhvr>
                                    </p:animEffect>
                                    <p:anim calcmode="lin" valueType="num">
                                      <p:cBhvr>
                                        <p:cTn id="4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fade">
                                      <p:cBhvr>
                                        <p:cTn id="47" dur="1000"/>
                                        <p:tgtEl>
                                          <p:spTgt spid="4">
                                            <p:txEl>
                                              <p:pRg st="2" end="2"/>
                                            </p:txEl>
                                          </p:spTgt>
                                        </p:tgtEl>
                                      </p:cBhvr>
                                    </p:animEffect>
                                    <p:anim calcmode="lin" valueType="num">
                                      <p:cBhvr>
                                        <p:cTn id="4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1000"/>
                                        <p:tgtEl>
                                          <p:spTgt spid="4">
                                            <p:txEl>
                                              <p:pRg st="4" end="4"/>
                                            </p:txEl>
                                          </p:spTgt>
                                        </p:tgtEl>
                                      </p:cBhvr>
                                    </p:animEffect>
                                    <p:anim calcmode="lin" valueType="num">
                                      <p:cBhvr>
                                        <p:cTn id="5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42" presetClass="entr" presetSubtype="0" fill="hold" nodeType="afterEffect">
                                  <p:stCondLst>
                                    <p:cond delay="0"/>
                                  </p:stCondLst>
                                  <p:childTnLst>
                                    <p:set>
                                      <p:cBhvr>
                                        <p:cTn id="57" dur="1" fill="hold">
                                          <p:stCondLst>
                                            <p:cond delay="0"/>
                                          </p:stCondLst>
                                        </p:cTn>
                                        <p:tgtEl>
                                          <p:spTgt spid="4">
                                            <p:txEl>
                                              <p:pRg st="7" end="7"/>
                                            </p:txEl>
                                          </p:spTgt>
                                        </p:tgtEl>
                                        <p:attrNameLst>
                                          <p:attrName>style.visibility</p:attrName>
                                        </p:attrNameLst>
                                      </p:cBhvr>
                                      <p:to>
                                        <p:strVal val="visible"/>
                                      </p:to>
                                    </p:set>
                                    <p:animEffect transition="in" filter="fade">
                                      <p:cBhvr>
                                        <p:cTn id="58" dur="1000"/>
                                        <p:tgtEl>
                                          <p:spTgt spid="4">
                                            <p:txEl>
                                              <p:pRg st="7" end="7"/>
                                            </p:txEl>
                                          </p:spTgt>
                                        </p:tgtEl>
                                      </p:cBhvr>
                                    </p:animEffect>
                                    <p:anim calcmode="lin" valueType="num">
                                      <p:cBhvr>
                                        <p:cTn id="5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6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barn(inVertical)">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barn(inVertical)">
                                      <p:cBhvr>
                                        <p:cTn id="73" dur="500"/>
                                        <p:tgtEl>
                                          <p:spTgt spid="17"/>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barn(inVertical)">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additive="base">
                                        <p:cTn id="81" dur="500" fill="hold"/>
                                        <p:tgtEl>
                                          <p:spTgt spid="14"/>
                                        </p:tgtEl>
                                        <p:attrNameLst>
                                          <p:attrName>ppt_x</p:attrName>
                                        </p:attrNameLst>
                                      </p:cBhvr>
                                      <p:tavLst>
                                        <p:tav tm="0">
                                          <p:val>
                                            <p:strVal val="#ppt_x"/>
                                          </p:val>
                                        </p:tav>
                                        <p:tav tm="100000">
                                          <p:val>
                                            <p:strVal val="#ppt_x"/>
                                          </p:val>
                                        </p:tav>
                                      </p:tavLst>
                                    </p:anim>
                                    <p:anim calcmode="lin" valueType="num">
                                      <p:cBhvr additive="base">
                                        <p:cTn id="8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1000"/>
                                        <p:tgtEl>
                                          <p:spTgt spid="12"/>
                                        </p:tgtEl>
                                      </p:cBhvr>
                                    </p:animEffect>
                                    <p:anim calcmode="lin" valueType="num">
                                      <p:cBhvr>
                                        <p:cTn id="88" dur="1000" fill="hold"/>
                                        <p:tgtEl>
                                          <p:spTgt spid="12"/>
                                        </p:tgtEl>
                                        <p:attrNameLst>
                                          <p:attrName>ppt_x</p:attrName>
                                        </p:attrNameLst>
                                      </p:cBhvr>
                                      <p:tavLst>
                                        <p:tav tm="0">
                                          <p:val>
                                            <p:strVal val="#ppt_x"/>
                                          </p:val>
                                        </p:tav>
                                        <p:tav tm="100000">
                                          <p:val>
                                            <p:strVal val="#ppt_x"/>
                                          </p:val>
                                        </p:tav>
                                      </p:tavLst>
                                    </p:anim>
                                    <p:anim calcmode="lin" valueType="num">
                                      <p:cBhvr>
                                        <p:cTn id="8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3" fill="hold" nodeType="clickEffect">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cBhvr additive="base">
                                        <p:cTn id="94" dur="500" fill="hold"/>
                                        <p:tgtEl>
                                          <p:spTgt spid="28"/>
                                        </p:tgtEl>
                                        <p:attrNameLst>
                                          <p:attrName>ppt_x</p:attrName>
                                        </p:attrNameLst>
                                      </p:cBhvr>
                                      <p:tavLst>
                                        <p:tav tm="0">
                                          <p:val>
                                            <p:strVal val="1+#ppt_w/2"/>
                                          </p:val>
                                        </p:tav>
                                        <p:tav tm="100000">
                                          <p:val>
                                            <p:strVal val="#ppt_x"/>
                                          </p:val>
                                        </p:tav>
                                      </p:tavLst>
                                    </p:anim>
                                    <p:anim calcmode="lin" valueType="num">
                                      <p:cBhvr additive="base">
                                        <p:cTn id="95"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4" grpId="0"/>
      <p:bldP spid="6" grpId="0"/>
      <p:bldP spid="7" grpId="0" animBg="1"/>
      <p:bldP spid="16" grpId="0" animBg="1"/>
      <p:bldP spid="12" grpId="0" animBg="1"/>
      <p:bldP spid="13" grpId="0"/>
      <p:bldP spid="17"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FCDE4D2-CB59-4A27-83B8-EE3E04031A0C}"/>
              </a:ext>
            </a:extLst>
          </p:cNvPr>
          <p:cNvSpPr/>
          <p:nvPr/>
        </p:nvSpPr>
        <p:spPr>
          <a:xfrm>
            <a:off x="1916965" y="746056"/>
            <a:ext cx="8268370" cy="2589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1617299" y="3209103"/>
            <a:ext cx="8957401" cy="3323894"/>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1617299" y="521304"/>
            <a:ext cx="8957401" cy="283577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1916969" y="746055"/>
            <a:ext cx="8268370" cy="5681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94" dirty="0"/>
          </a:p>
        </p:txBody>
      </p:sp>
      <p:sp>
        <p:nvSpPr>
          <p:cNvPr id="2" name="テキスト ボックス 1"/>
          <p:cNvSpPr txBox="1">
            <a:spLocks noChangeArrowheads="1"/>
          </p:cNvSpPr>
          <p:nvPr/>
        </p:nvSpPr>
        <p:spPr bwMode="auto">
          <a:xfrm>
            <a:off x="2710083" y="509920"/>
            <a:ext cx="7891714" cy="452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endParaRPr lang="en-US" altLang="ja-JP" sz="2400" b="1" dirty="0">
              <a:latin typeface="HG創英角ﾎﾟｯﾌﾟ体" panose="040B0A09000000000000" pitchFamily="49" charset="-128"/>
              <a:ea typeface="HG創英角ﾎﾟｯﾌﾟ体" panose="040B0A09000000000000" pitchFamily="49" charset="-128"/>
            </a:endParaRPr>
          </a:p>
          <a:p>
            <a:r>
              <a:rPr lang="ja-JP" altLang="en-US" sz="2400" b="1" dirty="0">
                <a:latin typeface="HG創英角ﾎﾟｯﾌﾟ体" panose="040B0A09000000000000" pitchFamily="49" charset="-128"/>
                <a:ea typeface="HG創英角ﾎﾟｯﾌﾟ体" panose="040B0A09000000000000" pitchFamily="49" charset="-128"/>
              </a:rPr>
              <a:t>　</a:t>
            </a:r>
            <a:r>
              <a:rPr lang="ja-JP" altLang="en-US" sz="2400" b="1" dirty="0">
                <a:solidFill>
                  <a:srgbClr val="FF0000"/>
                </a:solidFill>
                <a:latin typeface="HG創英角ﾎﾟｯﾌﾟ体" panose="040B0A09000000000000" pitchFamily="49" charset="-128"/>
                <a:ea typeface="HG創英角ﾎﾟｯﾌﾟ体" panose="040B0A09000000000000" pitchFamily="49" charset="-128"/>
              </a:rPr>
              <a:t>ここには、どんな言葉が入るのでしょうか？</a:t>
            </a:r>
            <a:endParaRPr lang="en-US" altLang="ja-JP" sz="2400" b="1"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1704" b="1" dirty="0">
                <a:solidFill>
                  <a:srgbClr val="FF0000"/>
                </a:solidFill>
                <a:latin typeface="HG創英角ﾎﾟｯﾌﾟ体" panose="040B0A09000000000000" pitchFamily="49" charset="-128"/>
                <a:ea typeface="HG創英角ﾎﾟｯﾌﾟ体" panose="040B0A09000000000000" pitchFamily="49" charset="-128"/>
              </a:rPr>
              <a:t>　</a:t>
            </a:r>
            <a:endParaRPr lang="en-US" altLang="ja-JP" sz="2400"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b="1"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総則 第１の２、</a:t>
            </a:r>
            <a:r>
              <a:rPr lang="ja-JP" altLang="en-US" sz="1704" u="sng" dirty="0">
                <a:latin typeface="HG創英角ﾎﾟｯﾌﾟ体" panose="040B0A09000000000000" pitchFamily="49" charset="-128"/>
                <a:ea typeface="HG創英角ﾎﾟｯﾌﾟ体" panose="040B0A09000000000000" pitchFamily="49" charset="-128"/>
              </a:rPr>
              <a:t>第３の１</a:t>
            </a:r>
            <a:r>
              <a:rPr lang="ja-JP" altLang="en-US" sz="1704" b="1" dirty="0">
                <a:latin typeface="HG創英角ﾎﾟｯﾌﾟ体" panose="040B0A09000000000000" pitchFamily="49" charset="-128"/>
                <a:ea typeface="HG創英角ﾎﾟｯﾌﾟ体" panose="040B0A09000000000000" pitchFamily="49" charset="-128"/>
              </a:rPr>
              <a:t>）</a:t>
            </a:r>
            <a:endParaRPr lang="en-US" altLang="ja-JP" sz="1704"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b="1" dirty="0">
                <a:solidFill>
                  <a:srgbClr val="FF0000"/>
                </a:solidFill>
                <a:latin typeface="HG創英角ﾎﾟｯﾌﾟ体" panose="040B0A09000000000000" pitchFamily="49" charset="-128"/>
                <a:ea typeface="HG創英角ﾎﾟｯﾌﾟ体" panose="040B0A09000000000000" pitchFamily="49" charset="-128"/>
              </a:rPr>
              <a:t>ここにも、どんな言葉が入るのでしょうか？</a:t>
            </a:r>
            <a:endParaRPr lang="en-US" altLang="ja-JP" sz="1704"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1916961" y="3334831"/>
            <a:ext cx="8268375"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4788109" y="131681"/>
            <a:ext cx="2526078" cy="400110"/>
          </a:xfrm>
          <a:prstGeom prst="rect">
            <a:avLst/>
          </a:prstGeom>
          <a:noFill/>
        </p:spPr>
        <p:txBody>
          <a:bodyPr wrap="square" rtlCol="0">
            <a:spAutoFit/>
          </a:bodyPr>
          <a:lstStyle/>
          <a:p>
            <a:r>
              <a:rPr lang="ja-JP" altLang="en-US" sz="2000" b="1" dirty="0"/>
              <a:t>学習指導要領総則</a:t>
            </a:r>
          </a:p>
        </p:txBody>
      </p:sp>
      <p:sp>
        <p:nvSpPr>
          <p:cNvPr id="10" name="テキスト ボックス 9">
            <a:extLst>
              <a:ext uri="{FF2B5EF4-FFF2-40B4-BE49-F238E27FC236}">
                <a16:creationId xmlns:a16="http://schemas.microsoft.com/office/drawing/2014/main" id="{FD88E691-4354-4A00-9379-A63EB187F7FC}"/>
              </a:ext>
            </a:extLst>
          </p:cNvPr>
          <p:cNvSpPr txBox="1"/>
          <p:nvPr/>
        </p:nvSpPr>
        <p:spPr>
          <a:xfrm>
            <a:off x="6623235" y="1563260"/>
            <a:ext cx="4851926" cy="603883"/>
          </a:xfrm>
          <a:prstGeom prst="rect">
            <a:avLst/>
          </a:prstGeom>
          <a:noFill/>
        </p:spPr>
        <p:txBody>
          <a:bodyPr wrap="square">
            <a:spAutoFit/>
          </a:bodyPr>
          <a:lstStyle/>
          <a:p>
            <a:r>
              <a:rPr lang="ja-JP" altLang="en-US" sz="1662" dirty="0">
                <a:latin typeface="HG創英角ﾎﾟｯﾌﾟ体" panose="040B0A09000000000000" pitchFamily="49" charset="-128"/>
                <a:ea typeface="HG創英角ﾎﾟｯﾌﾟ体" panose="040B0A09000000000000" pitchFamily="49" charset="-128"/>
              </a:rPr>
              <a:t>（総則 </a:t>
            </a:r>
            <a:r>
              <a:rPr lang="ja-JP" altLang="en-US" sz="1662" u="sng" dirty="0">
                <a:latin typeface="HG創英角ﾎﾟｯﾌﾟ体" panose="040B0A09000000000000" pitchFamily="49" charset="-128"/>
                <a:ea typeface="HG創英角ﾎﾟｯﾌﾟ体" panose="040B0A09000000000000" pitchFamily="49" charset="-128"/>
              </a:rPr>
              <a:t>第１の４</a:t>
            </a:r>
            <a:r>
              <a:rPr lang="ja-JP" altLang="en-US" sz="1662" dirty="0">
                <a:latin typeface="HG創英角ﾎﾟｯﾌﾟ体" panose="040B0A09000000000000" pitchFamily="49" charset="-128"/>
                <a:ea typeface="HG創英角ﾎﾟｯﾌﾟ体" panose="040B0A09000000000000" pitchFamily="49" charset="-128"/>
              </a:rPr>
              <a:t> 第２の</a:t>
            </a:r>
            <a:r>
              <a:rPr lang="en-US" altLang="ja-JP" sz="1662" dirty="0">
                <a:latin typeface="HG創英角ﾎﾟｯﾌﾟ体" panose="040B0A09000000000000" pitchFamily="49" charset="-128"/>
                <a:ea typeface="HG創英角ﾎﾟｯﾌﾟ体" panose="040B0A09000000000000" pitchFamily="49" charset="-128"/>
              </a:rPr>
              <a:t>1.2.3.4</a:t>
            </a:r>
            <a:r>
              <a:rPr lang="ja-JP" altLang="en-US" sz="1662" dirty="0">
                <a:latin typeface="HG創英角ﾎﾟｯﾌﾟ体" panose="040B0A09000000000000" pitchFamily="49" charset="-128"/>
                <a:ea typeface="HG創英角ﾎﾟｯﾌﾟ体" panose="040B0A09000000000000" pitchFamily="49" charset="-128"/>
              </a:rPr>
              <a:t>）</a:t>
            </a:r>
            <a:endParaRPr lang="en-US" altLang="ja-JP" sz="1662" dirty="0">
              <a:latin typeface="HG創英角ﾎﾟｯﾌﾟ体" panose="040B0A09000000000000" pitchFamily="49" charset="-128"/>
              <a:ea typeface="HG創英角ﾎﾟｯﾌﾟ体" panose="040B0A09000000000000" pitchFamily="49" charset="-128"/>
            </a:endParaRPr>
          </a:p>
          <a:p>
            <a:r>
              <a:rPr lang="en-US" altLang="ja-JP" sz="1662" dirty="0">
                <a:latin typeface="HG創英角ﾎﾟｯﾌﾟ体" panose="040B0A09000000000000" pitchFamily="49" charset="-128"/>
                <a:ea typeface="HG創英角ﾎﾟｯﾌﾟ体" panose="040B0A09000000000000" pitchFamily="49" charset="-128"/>
              </a:rPr>
              <a:t>  </a:t>
            </a:r>
          </a:p>
        </p:txBody>
      </p:sp>
    </p:spTree>
    <p:extLst>
      <p:ext uri="{BB962C8B-B14F-4D97-AF65-F5344CB8AC3E}">
        <p14:creationId xmlns:p14="http://schemas.microsoft.com/office/powerpoint/2010/main" val="296501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anim calcmode="lin" valueType="num">
                                      <p:cBhvr additive="base">
                                        <p:cTn id="13"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xEl>
                                              <p:pRg st="9" end="9"/>
                                            </p:txEl>
                                          </p:spTgt>
                                        </p:tgtEl>
                                        <p:attrNameLst>
                                          <p:attrName>style.visibility</p:attrName>
                                        </p:attrNameLst>
                                      </p:cBhvr>
                                      <p:to>
                                        <p:strVal val="visible"/>
                                      </p:to>
                                    </p:set>
                                    <p:anim calcmode="lin" valueType="num">
                                      <p:cBhvr additive="base">
                                        <p:cTn id="24"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1000"/>
                                        <p:tgtEl>
                                          <p:spTgt spid="2">
                                            <p:txEl>
                                              <p:pRg st="4" end="4"/>
                                            </p:txEl>
                                          </p:spTgt>
                                        </p:tgtEl>
                                      </p:cBhvr>
                                    </p:animEffect>
                                    <p:anim calcmode="lin" valueType="num">
                                      <p:cBhvr>
                                        <p:cTn id="31"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animEffect transition="in" filter="fade">
                                      <p:cBhvr>
                                        <p:cTn id="35" dur="1000"/>
                                        <p:tgtEl>
                                          <p:spTgt spid="2">
                                            <p:txEl>
                                              <p:pRg st="12" end="12"/>
                                            </p:txEl>
                                          </p:spTgt>
                                        </p:tgtEl>
                                      </p:cBhvr>
                                    </p:animEffect>
                                    <p:anim calcmode="lin" valueType="num">
                                      <p:cBhvr>
                                        <p:cTn id="36"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E46BD7D-C369-48E9-8060-B750F982A8B8}"/>
              </a:ext>
            </a:extLst>
          </p:cNvPr>
          <p:cNvSpPr/>
          <p:nvPr/>
        </p:nvSpPr>
        <p:spPr>
          <a:xfrm>
            <a:off x="905934" y="263769"/>
            <a:ext cx="10744200" cy="633046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nvGrpSpPr>
          <p:cNvPr id="9" name="グループ化 8">
            <a:extLst>
              <a:ext uri="{FF2B5EF4-FFF2-40B4-BE49-F238E27FC236}">
                <a16:creationId xmlns:a16="http://schemas.microsoft.com/office/drawing/2014/main" id="{B5F018B1-657F-4940-860F-CB97E1A8D434}"/>
              </a:ext>
            </a:extLst>
          </p:cNvPr>
          <p:cNvGrpSpPr/>
          <p:nvPr/>
        </p:nvGrpSpPr>
        <p:grpSpPr>
          <a:xfrm>
            <a:off x="1308682" y="336477"/>
            <a:ext cx="9892751" cy="6106658"/>
            <a:chOff x="522508" y="0"/>
            <a:chExt cx="8419362" cy="6615546"/>
          </a:xfrm>
        </p:grpSpPr>
        <p:pic>
          <p:nvPicPr>
            <p:cNvPr id="2" name="図 1">
              <a:extLst>
                <a:ext uri="{FF2B5EF4-FFF2-40B4-BE49-F238E27FC236}">
                  <a16:creationId xmlns:a16="http://schemas.microsoft.com/office/drawing/2014/main" id="{F3AD0A64-21ED-4361-8E36-9FEE7B7A8C4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2508" y="1670592"/>
              <a:ext cx="8419362" cy="4944954"/>
            </a:xfrm>
            <a:prstGeom prst="rect">
              <a:avLst/>
            </a:prstGeom>
          </p:spPr>
        </p:pic>
        <p:pic>
          <p:nvPicPr>
            <p:cNvPr id="3" name="図 2">
              <a:extLst>
                <a:ext uri="{FF2B5EF4-FFF2-40B4-BE49-F238E27FC236}">
                  <a16:creationId xmlns:a16="http://schemas.microsoft.com/office/drawing/2014/main" id="{530CD2DB-D33D-4AF9-82F2-6B216C31EB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508" y="0"/>
              <a:ext cx="8419362" cy="1670592"/>
            </a:xfrm>
            <a:prstGeom prst="rect">
              <a:avLst/>
            </a:prstGeom>
          </p:spPr>
        </p:pic>
      </p:grpSp>
      <p:cxnSp>
        <p:nvCxnSpPr>
          <p:cNvPr id="10" name="直線コネクタ 9">
            <a:extLst>
              <a:ext uri="{FF2B5EF4-FFF2-40B4-BE49-F238E27FC236}">
                <a16:creationId xmlns:a16="http://schemas.microsoft.com/office/drawing/2014/main" id="{F39BA900-4D12-45A3-818E-536E49ED6BA2}"/>
              </a:ext>
            </a:extLst>
          </p:cNvPr>
          <p:cNvCxnSpPr>
            <a:cxnSpLocks/>
          </p:cNvCxnSpPr>
          <p:nvPr/>
        </p:nvCxnSpPr>
        <p:spPr>
          <a:xfrm>
            <a:off x="5538594" y="2858339"/>
            <a:ext cx="44465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40B2A8CF-0681-4BFB-AFD3-5D1D52AE194B}"/>
              </a:ext>
            </a:extLst>
          </p:cNvPr>
          <p:cNvCxnSpPr>
            <a:cxnSpLocks/>
          </p:cNvCxnSpPr>
          <p:nvPr/>
        </p:nvCxnSpPr>
        <p:spPr>
          <a:xfrm>
            <a:off x="2498156" y="3167828"/>
            <a:ext cx="41883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BDE62A09-2A56-48F4-A1A0-6EE6CFBBAD7E}"/>
              </a:ext>
            </a:extLst>
          </p:cNvPr>
          <p:cNvCxnSpPr>
            <a:cxnSpLocks/>
          </p:cNvCxnSpPr>
          <p:nvPr/>
        </p:nvCxnSpPr>
        <p:spPr>
          <a:xfrm>
            <a:off x="2700118" y="3547705"/>
            <a:ext cx="4851601" cy="3"/>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E5F72FD-1097-4E9C-A8DE-98D964B084E9}"/>
              </a:ext>
            </a:extLst>
          </p:cNvPr>
          <p:cNvCxnSpPr>
            <a:cxnSpLocks/>
          </p:cNvCxnSpPr>
          <p:nvPr/>
        </p:nvCxnSpPr>
        <p:spPr>
          <a:xfrm>
            <a:off x="6290950" y="4485190"/>
            <a:ext cx="36942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A1B04E42-E74C-4B6C-9CC8-A536B116A2D1}"/>
              </a:ext>
            </a:extLst>
          </p:cNvPr>
          <p:cNvCxnSpPr>
            <a:cxnSpLocks/>
          </p:cNvCxnSpPr>
          <p:nvPr/>
        </p:nvCxnSpPr>
        <p:spPr>
          <a:xfrm>
            <a:off x="2914135" y="4855200"/>
            <a:ext cx="3511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98D22257-4C4B-42F1-AC3E-00F289D0BB4C}"/>
              </a:ext>
            </a:extLst>
          </p:cNvPr>
          <p:cNvCxnSpPr>
            <a:cxnSpLocks/>
          </p:cNvCxnSpPr>
          <p:nvPr/>
        </p:nvCxnSpPr>
        <p:spPr>
          <a:xfrm>
            <a:off x="2961522" y="5512679"/>
            <a:ext cx="69945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F9C9E4CD-4875-4563-A908-3F57BA5FDA01}"/>
              </a:ext>
            </a:extLst>
          </p:cNvPr>
          <p:cNvCxnSpPr>
            <a:cxnSpLocks/>
          </p:cNvCxnSpPr>
          <p:nvPr/>
        </p:nvCxnSpPr>
        <p:spPr>
          <a:xfrm>
            <a:off x="2639400" y="5832534"/>
            <a:ext cx="73623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1D858420-4828-4F5B-A8A6-F59C3E21C1D0}"/>
              </a:ext>
            </a:extLst>
          </p:cNvPr>
          <p:cNvCxnSpPr>
            <a:cxnSpLocks/>
          </p:cNvCxnSpPr>
          <p:nvPr/>
        </p:nvCxnSpPr>
        <p:spPr>
          <a:xfrm>
            <a:off x="2558628" y="6161274"/>
            <a:ext cx="74545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A161345B-D3F5-411F-A0DC-E7A05BACA7FA}"/>
              </a:ext>
            </a:extLst>
          </p:cNvPr>
          <p:cNvCxnSpPr>
            <a:cxnSpLocks/>
          </p:cNvCxnSpPr>
          <p:nvPr/>
        </p:nvCxnSpPr>
        <p:spPr>
          <a:xfrm>
            <a:off x="3039557" y="6482329"/>
            <a:ext cx="2120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33F54F52-7071-42D2-B63B-6E3A5392C294}"/>
              </a:ext>
            </a:extLst>
          </p:cNvPr>
          <p:cNvSpPr/>
          <p:nvPr/>
        </p:nvSpPr>
        <p:spPr>
          <a:xfrm>
            <a:off x="6422175" y="1867002"/>
            <a:ext cx="3314104" cy="34598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31DC4DD0-AA6C-416C-AE0B-B2C3265919EC}"/>
              </a:ext>
            </a:extLst>
          </p:cNvPr>
          <p:cNvSpPr/>
          <p:nvPr/>
        </p:nvSpPr>
        <p:spPr>
          <a:xfrm>
            <a:off x="2289399" y="3159904"/>
            <a:ext cx="2302933" cy="480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9AA316A8-CDF5-407E-B2A1-4A6DBD0FB1C7}"/>
              </a:ext>
            </a:extLst>
          </p:cNvPr>
          <p:cNvSpPr/>
          <p:nvPr/>
        </p:nvSpPr>
        <p:spPr>
          <a:xfrm>
            <a:off x="8681733" y="4100621"/>
            <a:ext cx="2302933" cy="480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楕円 35">
            <a:extLst>
              <a:ext uri="{FF2B5EF4-FFF2-40B4-BE49-F238E27FC236}">
                <a16:creationId xmlns:a16="http://schemas.microsoft.com/office/drawing/2014/main" id="{417C6152-5DE2-49FB-8476-B6F6F084C24B}"/>
              </a:ext>
            </a:extLst>
          </p:cNvPr>
          <p:cNvSpPr/>
          <p:nvPr/>
        </p:nvSpPr>
        <p:spPr>
          <a:xfrm>
            <a:off x="8207600" y="5426322"/>
            <a:ext cx="2302933" cy="480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1DCDA818-7D6D-4022-85BB-B6D950C8913D}"/>
              </a:ext>
            </a:extLst>
          </p:cNvPr>
          <p:cNvSpPr/>
          <p:nvPr/>
        </p:nvSpPr>
        <p:spPr>
          <a:xfrm>
            <a:off x="5961173" y="2466109"/>
            <a:ext cx="2302933" cy="480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71FFA96-7817-4D03-82D0-4188598DAE05}"/>
              </a:ext>
            </a:extLst>
          </p:cNvPr>
          <p:cNvSpPr txBox="1"/>
          <p:nvPr/>
        </p:nvSpPr>
        <p:spPr>
          <a:xfrm rot="20991811">
            <a:off x="8254352" y="534454"/>
            <a:ext cx="2031325" cy="954107"/>
          </a:xfrm>
          <a:prstGeom prst="rect">
            <a:avLst/>
          </a:prstGeom>
          <a:solidFill>
            <a:schemeClr val="bg1"/>
          </a:solidFill>
        </p:spPr>
        <p:txBody>
          <a:bodyPr wrap="none" rtlCol="0">
            <a:spAutoFit/>
          </a:bodyPr>
          <a:lstStyle/>
          <a:p>
            <a:r>
              <a:rPr kumimoji="1" lang="ja-JP" altLang="en-US" sz="2400" b="1" dirty="0">
                <a:solidFill>
                  <a:srgbClr val="FF0000"/>
                </a:solidFill>
              </a:rPr>
              <a:t>知・徳・体</a:t>
            </a:r>
            <a:endParaRPr kumimoji="1" lang="en-US" altLang="ja-JP" sz="2400" b="1" dirty="0">
              <a:solidFill>
                <a:srgbClr val="FF0000"/>
              </a:solidFill>
            </a:endParaRPr>
          </a:p>
          <a:p>
            <a:endParaRPr kumimoji="1" lang="en-US" altLang="ja-JP" sz="800" b="1" dirty="0">
              <a:solidFill>
                <a:srgbClr val="FF0000"/>
              </a:solidFill>
            </a:endParaRPr>
          </a:p>
          <a:p>
            <a:r>
              <a:rPr kumimoji="1" lang="ja-JP" altLang="en-US" sz="2400" b="1" dirty="0">
                <a:solidFill>
                  <a:srgbClr val="FF0000"/>
                </a:solidFill>
              </a:rPr>
              <a:t>よく考える子</a:t>
            </a:r>
          </a:p>
        </p:txBody>
      </p:sp>
      <p:sp>
        <p:nvSpPr>
          <p:cNvPr id="21" name="楕円 20">
            <a:extLst>
              <a:ext uri="{FF2B5EF4-FFF2-40B4-BE49-F238E27FC236}">
                <a16:creationId xmlns:a16="http://schemas.microsoft.com/office/drawing/2014/main" id="{DEB6DB57-43A9-4711-92F3-75CCC7553AAF}"/>
              </a:ext>
            </a:extLst>
          </p:cNvPr>
          <p:cNvSpPr/>
          <p:nvPr/>
        </p:nvSpPr>
        <p:spPr>
          <a:xfrm>
            <a:off x="8188945" y="634696"/>
            <a:ext cx="545932" cy="531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a:extLst>
              <a:ext uri="{FF2B5EF4-FFF2-40B4-BE49-F238E27FC236}">
                <a16:creationId xmlns:a16="http://schemas.microsoft.com/office/drawing/2014/main" id="{EBA7A13E-1472-404A-841E-6E080CF058A4}"/>
              </a:ext>
            </a:extLst>
          </p:cNvPr>
          <p:cNvCxnSpPr>
            <a:cxnSpLocks/>
          </p:cNvCxnSpPr>
          <p:nvPr/>
        </p:nvCxnSpPr>
        <p:spPr>
          <a:xfrm>
            <a:off x="2700118" y="2181087"/>
            <a:ext cx="25805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D7428F20-49C8-4D10-B78E-02125F9545A0}"/>
              </a:ext>
            </a:extLst>
          </p:cNvPr>
          <p:cNvSpPr txBox="1"/>
          <p:nvPr/>
        </p:nvSpPr>
        <p:spPr>
          <a:xfrm rot="20443494">
            <a:off x="7540379" y="798546"/>
            <a:ext cx="830908" cy="1015663"/>
          </a:xfrm>
          <a:prstGeom prst="rect">
            <a:avLst/>
          </a:prstGeom>
          <a:noFill/>
        </p:spPr>
        <p:txBody>
          <a:bodyPr wrap="square" rtlCol="0">
            <a:spAutoFit/>
          </a:bodyPr>
          <a:lstStyle/>
          <a:p>
            <a:r>
              <a:rPr kumimoji="1" lang="ja-JP" altLang="en-US" sz="6000" dirty="0">
                <a:solidFill>
                  <a:schemeClr val="accent5">
                    <a:lumMod val="75000"/>
                  </a:schemeClr>
                </a:solidFill>
                <a:latin typeface="AR黒丸ＰＯＰ体H" panose="020F0A09000000000000" pitchFamily="49" charset="-128"/>
                <a:ea typeface="AR黒丸ＰＯＰ体H" panose="020F0A09000000000000" pitchFamily="49" charset="-128"/>
              </a:rPr>
              <a:t>？</a:t>
            </a:r>
          </a:p>
        </p:txBody>
      </p:sp>
    </p:spTree>
    <p:extLst>
      <p:ext uri="{BB962C8B-B14F-4D97-AF65-F5344CB8AC3E}">
        <p14:creationId xmlns:p14="http://schemas.microsoft.com/office/powerpoint/2010/main" val="310422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 calcmode="lin" valueType="num">
                                      <p:cBhvr additive="base">
                                        <p:cTn id="3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ppt_x"/>
                                          </p:val>
                                        </p:tav>
                                        <p:tav tm="100000">
                                          <p:val>
                                            <p:strVal val="#ppt_x"/>
                                          </p:val>
                                        </p:tav>
                                      </p:tavLst>
                                    </p:anim>
                                    <p:anim calcmode="lin" valueType="num">
                                      <p:cBhvr additive="base">
                                        <p:cTn id="7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6"/>
                                        </p:tgtEl>
                                        <p:attrNameLst>
                                          <p:attrName>style.visibility</p:attrName>
                                        </p:attrNameLst>
                                      </p:cBhvr>
                                      <p:to>
                                        <p:strVal val="visible"/>
                                      </p:to>
                                    </p:set>
                                    <p:anim calcmode="lin" valueType="num">
                                      <p:cBhvr additive="base">
                                        <p:cTn id="89" dur="500" fill="hold"/>
                                        <p:tgtEl>
                                          <p:spTgt spid="26"/>
                                        </p:tgtEl>
                                        <p:attrNameLst>
                                          <p:attrName>ppt_x</p:attrName>
                                        </p:attrNameLst>
                                      </p:cBhvr>
                                      <p:tavLst>
                                        <p:tav tm="0">
                                          <p:val>
                                            <p:strVal val="#ppt_x"/>
                                          </p:val>
                                        </p:tav>
                                        <p:tav tm="100000">
                                          <p:val>
                                            <p:strVal val="#ppt_x"/>
                                          </p:val>
                                        </p:tav>
                                      </p:tavLst>
                                    </p:anim>
                                    <p:anim calcmode="lin" valueType="num">
                                      <p:cBhvr additive="base">
                                        <p:cTn id="90" dur="500" fill="hold"/>
                                        <p:tgtEl>
                                          <p:spTgt spid="26"/>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28"/>
                                        </p:tgtEl>
                                        <p:attrNameLst>
                                          <p:attrName>style.visibility</p:attrName>
                                        </p:attrNameLst>
                                      </p:cBhvr>
                                      <p:to>
                                        <p:strVal val="visible"/>
                                      </p:to>
                                    </p:set>
                                    <p:anim calcmode="lin" valueType="num">
                                      <p:cBhvr additive="base">
                                        <p:cTn id="93" dur="500" fill="hold"/>
                                        <p:tgtEl>
                                          <p:spTgt spid="28"/>
                                        </p:tgtEl>
                                        <p:attrNameLst>
                                          <p:attrName>ppt_x</p:attrName>
                                        </p:attrNameLst>
                                      </p:cBhvr>
                                      <p:tavLst>
                                        <p:tav tm="0">
                                          <p:val>
                                            <p:strVal val="#ppt_x"/>
                                          </p:val>
                                        </p:tav>
                                        <p:tav tm="100000">
                                          <p:val>
                                            <p:strVal val="#ppt_x"/>
                                          </p:val>
                                        </p:tav>
                                      </p:tavLst>
                                    </p:anim>
                                    <p:anim calcmode="lin" valueType="num">
                                      <p:cBhvr additive="base">
                                        <p:cTn id="9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1000"/>
                                        <p:tgtEl>
                                          <p:spTgt spid="34"/>
                                        </p:tgtEl>
                                      </p:cBhvr>
                                    </p:animEffect>
                                    <p:anim calcmode="lin" valueType="num">
                                      <p:cBhvr>
                                        <p:cTn id="100" dur="1000" fill="hold"/>
                                        <p:tgtEl>
                                          <p:spTgt spid="34"/>
                                        </p:tgtEl>
                                        <p:attrNameLst>
                                          <p:attrName>ppt_x</p:attrName>
                                        </p:attrNameLst>
                                      </p:cBhvr>
                                      <p:tavLst>
                                        <p:tav tm="0">
                                          <p:val>
                                            <p:strVal val="#ppt_x"/>
                                          </p:val>
                                        </p:tav>
                                        <p:tav tm="100000">
                                          <p:val>
                                            <p:strVal val="#ppt_x"/>
                                          </p:val>
                                        </p:tav>
                                      </p:tavLst>
                                    </p:anim>
                                    <p:anim calcmode="lin" valueType="num">
                                      <p:cBhvr>
                                        <p:cTn id="10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35"/>
                                        </p:tgtEl>
                                        <p:attrNameLst>
                                          <p:attrName>style.visibility</p:attrName>
                                        </p:attrNameLst>
                                      </p:cBhvr>
                                      <p:to>
                                        <p:strVal val="visible"/>
                                      </p:to>
                                    </p:set>
                                    <p:animEffect transition="in" filter="fade">
                                      <p:cBhvr>
                                        <p:cTn id="106" dur="1000"/>
                                        <p:tgtEl>
                                          <p:spTgt spid="35"/>
                                        </p:tgtEl>
                                      </p:cBhvr>
                                    </p:animEffect>
                                    <p:anim calcmode="lin" valueType="num">
                                      <p:cBhvr>
                                        <p:cTn id="107" dur="1000" fill="hold"/>
                                        <p:tgtEl>
                                          <p:spTgt spid="35"/>
                                        </p:tgtEl>
                                        <p:attrNameLst>
                                          <p:attrName>ppt_x</p:attrName>
                                        </p:attrNameLst>
                                      </p:cBhvr>
                                      <p:tavLst>
                                        <p:tav tm="0">
                                          <p:val>
                                            <p:strVal val="#ppt_x"/>
                                          </p:val>
                                        </p:tav>
                                        <p:tav tm="100000">
                                          <p:val>
                                            <p:strVal val="#ppt_x"/>
                                          </p:val>
                                        </p:tav>
                                      </p:tavLst>
                                    </p:anim>
                                    <p:anim calcmode="lin" valueType="num">
                                      <p:cBhvr>
                                        <p:cTn id="10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fade">
                                      <p:cBhvr>
                                        <p:cTn id="113" dur="1000"/>
                                        <p:tgtEl>
                                          <p:spTgt spid="36"/>
                                        </p:tgtEl>
                                      </p:cBhvr>
                                    </p:animEffect>
                                    <p:anim calcmode="lin" valueType="num">
                                      <p:cBhvr>
                                        <p:cTn id="114" dur="1000" fill="hold"/>
                                        <p:tgtEl>
                                          <p:spTgt spid="36"/>
                                        </p:tgtEl>
                                        <p:attrNameLst>
                                          <p:attrName>ppt_x</p:attrName>
                                        </p:attrNameLst>
                                      </p:cBhvr>
                                      <p:tavLst>
                                        <p:tav tm="0">
                                          <p:val>
                                            <p:strVal val="#ppt_x"/>
                                          </p:val>
                                        </p:tav>
                                        <p:tav tm="100000">
                                          <p:val>
                                            <p:strVal val="#ppt_x"/>
                                          </p:val>
                                        </p:tav>
                                      </p:tavLst>
                                    </p:anim>
                                    <p:anim calcmode="lin" valueType="num">
                                      <p:cBhvr>
                                        <p:cTn id="11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animBg="1"/>
      <p:bldP spid="35" grpId="0" animBg="1"/>
      <p:bldP spid="36" grpId="0" animBg="1"/>
      <p:bldP spid="1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DFEC8EF-59F8-4B1A-BBF1-DE28E2AFAEBC}"/>
              </a:ext>
            </a:extLst>
          </p:cNvPr>
          <p:cNvSpPr/>
          <p:nvPr/>
        </p:nvSpPr>
        <p:spPr>
          <a:xfrm>
            <a:off x="812800" y="263769"/>
            <a:ext cx="10879628" cy="633046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2" name="図 1">
            <a:extLst>
              <a:ext uri="{FF2B5EF4-FFF2-40B4-BE49-F238E27FC236}">
                <a16:creationId xmlns:a16="http://schemas.microsoft.com/office/drawing/2014/main" id="{81BDDBBF-E9F6-4436-9971-C54B069D5E6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00564" y="3093600"/>
            <a:ext cx="10289098" cy="3003082"/>
          </a:xfrm>
          <a:prstGeom prst="rect">
            <a:avLst/>
          </a:prstGeom>
        </p:spPr>
      </p:pic>
      <p:pic>
        <p:nvPicPr>
          <p:cNvPr id="4" name="図 3">
            <a:extLst>
              <a:ext uri="{FF2B5EF4-FFF2-40B4-BE49-F238E27FC236}">
                <a16:creationId xmlns:a16="http://schemas.microsoft.com/office/drawing/2014/main" id="{47EC9EBA-D0B7-470C-BCAA-A70D6E05B0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26181" y="425918"/>
            <a:ext cx="9162464" cy="2344127"/>
          </a:xfrm>
          <a:prstGeom prst="rect">
            <a:avLst/>
          </a:prstGeom>
        </p:spPr>
      </p:pic>
      <p:cxnSp>
        <p:nvCxnSpPr>
          <p:cNvPr id="6" name="直線コネクタ 5">
            <a:extLst>
              <a:ext uri="{FF2B5EF4-FFF2-40B4-BE49-F238E27FC236}">
                <a16:creationId xmlns:a16="http://schemas.microsoft.com/office/drawing/2014/main" id="{06DBDF3D-0F49-415C-BAC9-AE305B447E5A}"/>
              </a:ext>
            </a:extLst>
          </p:cNvPr>
          <p:cNvCxnSpPr>
            <a:cxnSpLocks/>
          </p:cNvCxnSpPr>
          <p:nvPr/>
        </p:nvCxnSpPr>
        <p:spPr>
          <a:xfrm>
            <a:off x="9824484" y="3507952"/>
            <a:ext cx="14833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EF19B8E-E8FF-4C7B-93DA-AC6744E12AD2}"/>
              </a:ext>
            </a:extLst>
          </p:cNvPr>
          <p:cNvCxnSpPr>
            <a:cxnSpLocks/>
          </p:cNvCxnSpPr>
          <p:nvPr/>
        </p:nvCxnSpPr>
        <p:spPr>
          <a:xfrm>
            <a:off x="1722474" y="3913965"/>
            <a:ext cx="91256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9C4C2A8E-C8DB-407C-B475-1A29A909231F}"/>
              </a:ext>
            </a:extLst>
          </p:cNvPr>
          <p:cNvCxnSpPr>
            <a:cxnSpLocks/>
          </p:cNvCxnSpPr>
          <p:nvPr/>
        </p:nvCxnSpPr>
        <p:spPr>
          <a:xfrm>
            <a:off x="4885443" y="4263819"/>
            <a:ext cx="20048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962FD83B-895F-4381-B783-688DD9048A26}"/>
              </a:ext>
            </a:extLst>
          </p:cNvPr>
          <p:cNvCxnSpPr>
            <a:cxnSpLocks/>
          </p:cNvCxnSpPr>
          <p:nvPr/>
        </p:nvCxnSpPr>
        <p:spPr>
          <a:xfrm>
            <a:off x="3011232" y="4687366"/>
            <a:ext cx="32304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9C0DA142-47B0-423C-8E44-49DA3B8C86AB}"/>
              </a:ext>
            </a:extLst>
          </p:cNvPr>
          <p:cNvCxnSpPr>
            <a:cxnSpLocks/>
          </p:cNvCxnSpPr>
          <p:nvPr/>
        </p:nvCxnSpPr>
        <p:spPr>
          <a:xfrm>
            <a:off x="4786700" y="5579596"/>
            <a:ext cx="5504259" cy="16722"/>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正方形/長方形 31">
            <a:extLst>
              <a:ext uri="{FF2B5EF4-FFF2-40B4-BE49-F238E27FC236}">
                <a16:creationId xmlns:a16="http://schemas.microsoft.com/office/drawing/2014/main" id="{8F12F480-E344-4897-8281-F6627B9265EC}"/>
              </a:ext>
            </a:extLst>
          </p:cNvPr>
          <p:cNvSpPr/>
          <p:nvPr/>
        </p:nvSpPr>
        <p:spPr>
          <a:xfrm>
            <a:off x="9121438" y="4757656"/>
            <a:ext cx="2186440" cy="3761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4" name="正方形/長方形 33">
            <a:extLst>
              <a:ext uri="{FF2B5EF4-FFF2-40B4-BE49-F238E27FC236}">
                <a16:creationId xmlns:a16="http://schemas.microsoft.com/office/drawing/2014/main" id="{33C9333B-180D-46C6-8E9D-CB72D9B1DD03}"/>
              </a:ext>
            </a:extLst>
          </p:cNvPr>
          <p:cNvSpPr/>
          <p:nvPr/>
        </p:nvSpPr>
        <p:spPr>
          <a:xfrm>
            <a:off x="1592846" y="5135505"/>
            <a:ext cx="2929853" cy="3761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6" name="正方形/長方形 35">
            <a:extLst>
              <a:ext uri="{FF2B5EF4-FFF2-40B4-BE49-F238E27FC236}">
                <a16:creationId xmlns:a16="http://schemas.microsoft.com/office/drawing/2014/main" id="{A21AFA0C-44BC-45FE-BAF5-CDBA99EE80C0}"/>
              </a:ext>
            </a:extLst>
          </p:cNvPr>
          <p:cNvSpPr/>
          <p:nvPr/>
        </p:nvSpPr>
        <p:spPr>
          <a:xfrm>
            <a:off x="4318433" y="3554709"/>
            <a:ext cx="6665203" cy="3761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cxnSp>
        <p:nvCxnSpPr>
          <p:cNvPr id="37" name="直線コネクタ 36">
            <a:extLst>
              <a:ext uri="{FF2B5EF4-FFF2-40B4-BE49-F238E27FC236}">
                <a16:creationId xmlns:a16="http://schemas.microsoft.com/office/drawing/2014/main" id="{31193F85-70B8-4065-A56A-B3CEFAF83EBA}"/>
              </a:ext>
            </a:extLst>
          </p:cNvPr>
          <p:cNvCxnSpPr>
            <a:cxnSpLocks/>
          </p:cNvCxnSpPr>
          <p:nvPr/>
        </p:nvCxnSpPr>
        <p:spPr>
          <a:xfrm flipV="1">
            <a:off x="8330600" y="5133783"/>
            <a:ext cx="2812321" cy="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66B2D1D5-D558-419F-BC9C-46A66B53F9D8}"/>
              </a:ext>
            </a:extLst>
          </p:cNvPr>
          <p:cNvCxnSpPr>
            <a:cxnSpLocks/>
          </p:cNvCxnSpPr>
          <p:nvPr/>
        </p:nvCxnSpPr>
        <p:spPr>
          <a:xfrm>
            <a:off x="1592846" y="5541594"/>
            <a:ext cx="26931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楕円 37">
            <a:extLst>
              <a:ext uri="{FF2B5EF4-FFF2-40B4-BE49-F238E27FC236}">
                <a16:creationId xmlns:a16="http://schemas.microsoft.com/office/drawing/2014/main" id="{EA662D6C-376F-49A8-80F2-39C236D63222}"/>
              </a:ext>
            </a:extLst>
          </p:cNvPr>
          <p:cNvSpPr/>
          <p:nvPr/>
        </p:nvSpPr>
        <p:spPr>
          <a:xfrm>
            <a:off x="5997793" y="3507952"/>
            <a:ext cx="3247807" cy="4808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05E599E-1C0C-4A28-95C9-801DDBA2FF09}"/>
              </a:ext>
            </a:extLst>
          </p:cNvPr>
          <p:cNvSpPr txBox="1"/>
          <p:nvPr/>
        </p:nvSpPr>
        <p:spPr>
          <a:xfrm rot="21221050">
            <a:off x="2842714" y="6006513"/>
            <a:ext cx="5581977" cy="523220"/>
          </a:xfrm>
          <a:prstGeom prst="rect">
            <a:avLst/>
          </a:prstGeom>
          <a:solidFill>
            <a:srgbClr val="FFFF00"/>
          </a:solidFill>
          <a:ln w="38100">
            <a:solidFill>
              <a:schemeClr val="accent1"/>
            </a:solidFill>
          </a:ln>
        </p:spPr>
        <p:txBody>
          <a:bodyPr wrap="none" rtlCol="0">
            <a:spAutoFit/>
          </a:bodyPr>
          <a:lstStyle/>
          <a:p>
            <a:r>
              <a:rPr kumimoji="1" lang="ja-JP" altLang="en-US" sz="2400" b="1" dirty="0">
                <a:solidFill>
                  <a:srgbClr val="FF0000"/>
                </a:solidFill>
                <a:highlight>
                  <a:srgbClr val="EFE5DD"/>
                </a:highlight>
              </a:rPr>
              <a:t>知・徳・体  </a:t>
            </a:r>
            <a:r>
              <a:rPr kumimoji="1" lang="ja-JP" altLang="en-US" sz="2800" b="1" dirty="0">
                <a:solidFill>
                  <a:srgbClr val="FF0000"/>
                </a:solidFill>
              </a:rPr>
              <a:t>→  </a:t>
            </a:r>
            <a:r>
              <a:rPr kumimoji="1" lang="ja-JP" altLang="en-US" sz="2800" b="1" dirty="0">
                <a:solidFill>
                  <a:srgbClr val="FF0000"/>
                </a:solidFill>
                <a:highlight>
                  <a:srgbClr val="FEDAFC"/>
                </a:highlight>
              </a:rPr>
              <a:t>資質・能力の教育へ</a:t>
            </a:r>
          </a:p>
        </p:txBody>
      </p:sp>
    </p:spTree>
    <p:extLst>
      <p:ext uri="{BB962C8B-B14F-4D97-AF65-F5344CB8AC3E}">
        <p14:creationId xmlns:p14="http://schemas.microsoft.com/office/powerpoint/2010/main" val="373138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additive="base">
                                        <p:cTn id="40" dur="500" fill="hold"/>
                                        <p:tgtEl>
                                          <p:spTgt spid="36"/>
                                        </p:tgtEl>
                                        <p:attrNameLst>
                                          <p:attrName>ppt_x</p:attrName>
                                        </p:attrNameLst>
                                      </p:cBhvr>
                                      <p:tavLst>
                                        <p:tav tm="0">
                                          <p:val>
                                            <p:strVal val="#ppt_x"/>
                                          </p:val>
                                        </p:tav>
                                        <p:tav tm="100000">
                                          <p:val>
                                            <p:strVal val="#ppt_x"/>
                                          </p:val>
                                        </p:tav>
                                      </p:tavLst>
                                    </p:anim>
                                    <p:anim calcmode="lin" valueType="num">
                                      <p:cBhvr additive="base">
                                        <p:cTn id="4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1000"/>
                                        <p:tgtEl>
                                          <p:spTgt spid="38"/>
                                        </p:tgtEl>
                                      </p:cBhvr>
                                    </p:animEffect>
                                    <p:anim calcmode="lin" valueType="num">
                                      <p:cBhvr>
                                        <p:cTn id="47" dur="1000" fill="hold"/>
                                        <p:tgtEl>
                                          <p:spTgt spid="38"/>
                                        </p:tgtEl>
                                        <p:attrNameLst>
                                          <p:attrName>ppt_x</p:attrName>
                                        </p:attrNameLst>
                                      </p:cBhvr>
                                      <p:tavLst>
                                        <p:tav tm="0">
                                          <p:val>
                                            <p:strVal val="#ppt_x"/>
                                          </p:val>
                                        </p:tav>
                                        <p:tav tm="100000">
                                          <p:val>
                                            <p:strVal val="#ppt_x"/>
                                          </p:val>
                                        </p:tav>
                                      </p:tavLst>
                                    </p:anim>
                                    <p:anim calcmode="lin" valueType="num">
                                      <p:cBhvr>
                                        <p:cTn id="4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1000"/>
                                        <p:tgtEl>
                                          <p:spTgt spid="32"/>
                                        </p:tgtEl>
                                      </p:cBhvr>
                                    </p:animEffect>
                                    <p:anim calcmode="lin" valueType="num">
                                      <p:cBhvr>
                                        <p:cTn id="54" dur="1000" fill="hold"/>
                                        <p:tgtEl>
                                          <p:spTgt spid="32"/>
                                        </p:tgtEl>
                                        <p:attrNameLst>
                                          <p:attrName>ppt_x</p:attrName>
                                        </p:attrNameLst>
                                      </p:cBhvr>
                                      <p:tavLst>
                                        <p:tav tm="0">
                                          <p:val>
                                            <p:strVal val="#ppt_x"/>
                                          </p:val>
                                        </p:tav>
                                        <p:tav tm="100000">
                                          <p:val>
                                            <p:strVal val="#ppt_x"/>
                                          </p:val>
                                        </p:tav>
                                      </p:tavLst>
                                    </p:anim>
                                    <p:anim calcmode="lin" valueType="num">
                                      <p:cBhvr>
                                        <p:cTn id="55" dur="1000" fill="hold"/>
                                        <p:tgtEl>
                                          <p:spTgt spid="32"/>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1000"/>
                                        <p:tgtEl>
                                          <p:spTgt spid="34"/>
                                        </p:tgtEl>
                                      </p:cBhvr>
                                    </p:animEffect>
                                    <p:anim calcmode="lin" valueType="num">
                                      <p:cBhvr>
                                        <p:cTn id="59" dur="1000" fill="hold"/>
                                        <p:tgtEl>
                                          <p:spTgt spid="34"/>
                                        </p:tgtEl>
                                        <p:attrNameLst>
                                          <p:attrName>ppt_x</p:attrName>
                                        </p:attrNameLst>
                                      </p:cBhvr>
                                      <p:tavLst>
                                        <p:tav tm="0">
                                          <p:val>
                                            <p:strVal val="#ppt_x"/>
                                          </p:val>
                                        </p:tav>
                                        <p:tav tm="100000">
                                          <p:val>
                                            <p:strVal val="#ppt_x"/>
                                          </p:val>
                                        </p:tav>
                                      </p:tavLst>
                                    </p:anim>
                                    <p:anim calcmode="lin" valueType="num">
                                      <p:cBhvr>
                                        <p:cTn id="6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1"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6" grpId="0" animBg="1"/>
      <p:bldP spid="38"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FCDE4D2-CB59-4A27-83B8-EE3E04031A0C}"/>
              </a:ext>
            </a:extLst>
          </p:cNvPr>
          <p:cNvSpPr/>
          <p:nvPr/>
        </p:nvSpPr>
        <p:spPr>
          <a:xfrm>
            <a:off x="1633416" y="817975"/>
            <a:ext cx="9034584" cy="2465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1261533" y="3281022"/>
            <a:ext cx="9787467" cy="3165109"/>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1261533" y="593223"/>
            <a:ext cx="9787467" cy="270031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1633420" y="817974"/>
            <a:ext cx="9034584" cy="5410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94" dirty="0"/>
          </a:p>
        </p:txBody>
      </p:sp>
      <p:sp>
        <p:nvSpPr>
          <p:cNvPr id="2" name="テキスト ボックス 1"/>
          <p:cNvSpPr txBox="1">
            <a:spLocks noChangeArrowheads="1"/>
          </p:cNvSpPr>
          <p:nvPr/>
        </p:nvSpPr>
        <p:spPr bwMode="auto">
          <a:xfrm>
            <a:off x="1980868" y="801844"/>
            <a:ext cx="8623025" cy="369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a:t>
            </a:r>
            <a:r>
              <a:rPr lang="ja-JP" altLang="en-US" sz="3196"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成</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r>
              <a:rPr lang="ja-JP" altLang="en-US" sz="2386"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38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①</a:t>
            </a:r>
            <a:r>
              <a:rPr lang="ja-JP" altLang="en-US" sz="3196" b="1" dirty="0">
                <a:solidFill>
                  <a:srgbClr val="FF0000"/>
                </a:solidFill>
                <a:latin typeface="HG創英角ﾎﾟｯﾌﾟ体" panose="040B0A09000000000000" pitchFamily="49" charset="-128"/>
                <a:ea typeface="HG創英角ﾎﾟｯﾌﾟ体" panose="040B0A09000000000000" pitchFamily="49" charset="-128"/>
              </a:rPr>
              <a:t>教育目標を見直す</a:t>
            </a:r>
            <a:endParaRPr lang="en-US" altLang="ja-JP" sz="3196" b="1"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②</a:t>
            </a:r>
            <a:r>
              <a:rPr lang="ja-JP" altLang="en-US" sz="3196" b="1" u="sng" dirty="0">
                <a:latin typeface="HG創英角ﾎﾟｯﾌﾟ体" panose="040B0A09000000000000" pitchFamily="49" charset="-128"/>
                <a:ea typeface="HG創英角ﾎﾟｯﾌﾟ体" panose="040B0A09000000000000" pitchFamily="49" charset="-128"/>
              </a:rPr>
              <a:t>教科横断的に学ぶ</a:t>
            </a:r>
            <a:endParaRPr lang="en-US" altLang="ja-JP" sz="3196" b="1" u="sng" dirty="0">
              <a:latin typeface="HG創英角ﾎﾟｯﾌﾟ体" panose="040B0A09000000000000" pitchFamily="49" charset="-128"/>
              <a:ea typeface="HG創英角ﾎﾟｯﾌﾟ体" panose="040B0A09000000000000" pitchFamily="49" charset="-128"/>
            </a:endParaRPr>
          </a:p>
          <a:p>
            <a:r>
              <a:rPr lang="ja-JP" altLang="en-US" sz="1743" b="1" dirty="0">
                <a:latin typeface="HG創英角ﾎﾟｯﾌﾟ体" panose="040B0A09000000000000" pitchFamily="49" charset="-128"/>
                <a:ea typeface="HG創英角ﾎﾟｯﾌﾟ体" panose="040B0A09000000000000" pitchFamily="49" charset="-128"/>
              </a:rPr>
              <a:t>　　</a:t>
            </a:r>
            <a:r>
              <a:rPr lang="ja-JP" altLang="en-US" sz="2323" b="1" dirty="0">
                <a:latin typeface="HG創英角ﾎﾟｯﾌﾟ体" panose="040B0A09000000000000" pitchFamily="49" charset="-128"/>
                <a:ea typeface="HG創英角ﾎﾟｯﾌﾟ体" panose="040B0A09000000000000" pitchFamily="49" charset="-128"/>
              </a:rPr>
              <a:t>（</a:t>
            </a:r>
            <a:r>
              <a:rPr lang="ja-JP" altLang="en-US" sz="2831" b="1" u="sng" dirty="0">
                <a:solidFill>
                  <a:srgbClr val="FF0000"/>
                </a:solidFill>
                <a:latin typeface="HG創英角ﾎﾟｯﾌﾟ体" panose="040B0A09000000000000" pitchFamily="49" charset="-128"/>
                <a:ea typeface="HG創英角ﾎﾟｯﾌﾟ体" panose="040B0A09000000000000" pitchFamily="49" charset="-128"/>
              </a:rPr>
              <a:t>カリキュラム・マネジメント</a:t>
            </a:r>
            <a:r>
              <a:rPr lang="ja-JP" altLang="en-US" sz="2323" b="1" u="sng" dirty="0">
                <a:latin typeface="HG創英角ﾎﾟｯﾌﾟ体" panose="040B0A09000000000000" pitchFamily="49" charset="-128"/>
                <a:ea typeface="HG創英角ﾎﾟｯﾌﾟ体" panose="040B0A09000000000000" pitchFamily="49" charset="-128"/>
              </a:rPr>
              <a:t>）</a:t>
            </a:r>
            <a:endParaRPr lang="en-US" altLang="ja-JP" sz="2323" b="1" u="sng"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b="1" dirty="0">
                <a:solidFill>
                  <a:srgbClr val="EF53DC"/>
                </a:solidFill>
                <a:latin typeface="HG創英角ﾎﾟｯﾌﾟ体" panose="040B0A09000000000000" pitchFamily="49" charset="-128"/>
                <a:ea typeface="HG創英角ﾎﾟｯﾌﾟ体" panose="040B0A09000000000000" pitchFamily="49" charset="-128"/>
              </a:rPr>
              <a:t>実</a:t>
            </a:r>
            <a:r>
              <a:rPr lang="ja-JP" altLang="en-US" sz="3196" dirty="0">
                <a:solidFill>
                  <a:srgbClr val="EF53DC"/>
                </a:solidFill>
                <a:latin typeface="HG創英角ﾎﾟｯﾌﾟ体" panose="040B0A09000000000000" pitchFamily="49" charset="-128"/>
                <a:ea typeface="HG創英角ﾎﾟｯﾌﾟ体" panose="040B0A09000000000000" pitchFamily="49" charset="-128"/>
              </a:rPr>
              <a:t>施</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総則 第１の２、</a:t>
            </a:r>
            <a:r>
              <a:rPr lang="ja-JP" altLang="en-US" sz="1704" u="sng" dirty="0">
                <a:latin typeface="HG創英角ﾎﾟｯﾌﾟ体" panose="040B0A09000000000000" pitchFamily="49" charset="-128"/>
                <a:ea typeface="HG創英角ﾎﾟｯﾌﾟ体" panose="040B0A09000000000000" pitchFamily="49" charset="-128"/>
              </a:rPr>
              <a:t>第３の１</a:t>
            </a:r>
            <a:r>
              <a:rPr lang="ja-JP" altLang="en-US" sz="1704" b="1" dirty="0">
                <a:latin typeface="HG創英角ﾎﾟｯﾌﾟ体" panose="040B0A09000000000000" pitchFamily="49" charset="-128"/>
                <a:ea typeface="HG創英角ﾎﾟｯﾌﾟ体" panose="040B0A09000000000000" pitchFamily="49" charset="-128"/>
              </a:rPr>
              <a:t>）</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1108" b="1" dirty="0">
                <a:latin typeface="HG創英角ﾎﾟｯﾌﾟ体" panose="040B0A09000000000000" pitchFamily="49" charset="-128"/>
                <a:ea typeface="HG創英角ﾎﾟｯﾌﾟ体" panose="040B0A09000000000000" pitchFamily="49" charset="-128"/>
              </a:rPr>
              <a:t>　</a:t>
            </a:r>
            <a:endParaRPr lang="en-US" altLang="ja-JP" sz="1108"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1633410" y="3281020"/>
            <a:ext cx="9034591"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4908728" y="147521"/>
            <a:ext cx="2374543" cy="400110"/>
          </a:xfrm>
          <a:prstGeom prst="rect">
            <a:avLst/>
          </a:prstGeom>
          <a:noFill/>
        </p:spPr>
        <p:txBody>
          <a:bodyPr wrap="square" rtlCol="0">
            <a:spAutoFit/>
          </a:bodyPr>
          <a:lstStyle/>
          <a:p>
            <a:r>
              <a:rPr lang="ja-JP" altLang="en-US" sz="2000" b="1" dirty="0"/>
              <a:t>学習指導要領総則</a:t>
            </a:r>
          </a:p>
        </p:txBody>
      </p:sp>
      <p:grpSp>
        <p:nvGrpSpPr>
          <p:cNvPr id="11" name="グループ化 10">
            <a:extLst>
              <a:ext uri="{FF2B5EF4-FFF2-40B4-BE49-F238E27FC236}">
                <a16:creationId xmlns:a16="http://schemas.microsoft.com/office/drawing/2014/main" id="{B15B346A-CADB-41B5-8D32-3D7CDB4D9FD6}"/>
              </a:ext>
            </a:extLst>
          </p:cNvPr>
          <p:cNvGrpSpPr/>
          <p:nvPr/>
        </p:nvGrpSpPr>
        <p:grpSpPr>
          <a:xfrm>
            <a:off x="6540585" y="3271334"/>
            <a:ext cx="4459943" cy="1698000"/>
            <a:chOff x="5444378" y="3404492"/>
            <a:chExt cx="3550348" cy="1692939"/>
          </a:xfrm>
        </p:grpSpPr>
        <p:sp>
          <p:nvSpPr>
            <p:cNvPr id="63" name="思考の吹き出し: 雲形 62">
              <a:extLst>
                <a:ext uri="{FF2B5EF4-FFF2-40B4-BE49-F238E27FC236}">
                  <a16:creationId xmlns:a16="http://schemas.microsoft.com/office/drawing/2014/main" id="{83D5233D-EE5B-4356-9E68-CBD098046E33}"/>
                </a:ext>
              </a:extLst>
            </p:cNvPr>
            <p:cNvSpPr/>
            <p:nvPr/>
          </p:nvSpPr>
          <p:spPr>
            <a:xfrm rot="1039544">
              <a:off x="5444378" y="3404492"/>
              <a:ext cx="3550348" cy="1692939"/>
            </a:xfrm>
            <a:prstGeom prst="cloudCallout">
              <a:avLst>
                <a:gd name="adj1" fmla="val -73344"/>
                <a:gd name="adj2" fmla="val -6076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E3A30FD0-C4B5-4E7C-B0A9-71D0261B01C7}"/>
                </a:ext>
              </a:extLst>
            </p:cNvPr>
            <p:cNvGrpSpPr/>
            <p:nvPr/>
          </p:nvGrpSpPr>
          <p:grpSpPr>
            <a:xfrm rot="963647">
              <a:off x="5747257" y="3832308"/>
              <a:ext cx="3003635" cy="817350"/>
              <a:chOff x="5697258" y="5733786"/>
              <a:chExt cx="3003635" cy="817350"/>
            </a:xfrm>
          </p:grpSpPr>
          <p:sp>
            <p:nvSpPr>
              <p:cNvPr id="64" name="テキスト ボックス 63">
                <a:extLst>
                  <a:ext uri="{FF2B5EF4-FFF2-40B4-BE49-F238E27FC236}">
                    <a16:creationId xmlns:a16="http://schemas.microsoft.com/office/drawing/2014/main" id="{852BCAC9-FE66-4D88-A84B-2AD4B2E78706}"/>
                  </a:ext>
                </a:extLst>
              </p:cNvPr>
              <p:cNvSpPr txBox="1"/>
              <p:nvPr/>
            </p:nvSpPr>
            <p:spPr>
              <a:xfrm rot="21431837">
                <a:off x="5697258" y="5876046"/>
                <a:ext cx="3003635" cy="675090"/>
              </a:xfrm>
              <a:prstGeom prst="rect">
                <a:avLst/>
              </a:prstGeom>
              <a:solidFill>
                <a:srgbClr val="FFFF00"/>
              </a:solidFill>
            </p:spPr>
            <p:txBody>
              <a:bodyPr wrap="square" rtlCol="0">
                <a:spAutoFit/>
              </a:bodyPr>
              <a:lstStyle/>
              <a:p>
                <a:r>
                  <a:rPr kumimoji="1" lang="ja-JP" altLang="en-US" sz="2000" b="1" dirty="0">
                    <a:solidFill>
                      <a:srgbClr val="FF0000"/>
                    </a:solidFill>
                    <a:latin typeface="ＭＳ ゴシック" panose="020B0609070205080204" pitchFamily="49" charset="-128"/>
                    <a:ea typeface="ＭＳ ゴシック" panose="020B0609070205080204" pitchFamily="49" charset="-128"/>
                  </a:rPr>
                  <a:t>知・徳・体といった昔の教育</a:t>
                </a:r>
                <a:endParaRPr kumimoji="1" lang="en-US" altLang="ja-JP" sz="2000" b="1" dirty="0">
                  <a:solidFill>
                    <a:srgbClr val="FF0000"/>
                  </a:solidFill>
                  <a:latin typeface="ＭＳ ゴシック" panose="020B0609070205080204" pitchFamily="49" charset="-128"/>
                  <a:ea typeface="ＭＳ ゴシック" panose="020B0609070205080204" pitchFamily="49" charset="-128"/>
                </a:endParaRPr>
              </a:p>
              <a:p>
                <a:r>
                  <a:rPr kumimoji="1" lang="ja-JP" altLang="en-US" b="1" dirty="0"/>
                  <a:t>　　では 役に立たないのです</a:t>
                </a:r>
                <a:r>
                  <a:rPr kumimoji="1" lang="ja-JP" altLang="en-US" b="1" i="1" dirty="0"/>
                  <a:t>！</a:t>
                </a:r>
              </a:p>
            </p:txBody>
          </p:sp>
          <p:sp>
            <p:nvSpPr>
              <p:cNvPr id="22" name="正方形/長方形 21">
                <a:extLst>
                  <a:ext uri="{FF2B5EF4-FFF2-40B4-BE49-F238E27FC236}">
                    <a16:creationId xmlns:a16="http://schemas.microsoft.com/office/drawing/2014/main" id="{D3508DCD-DEA5-4750-9782-34829DD9CD20}"/>
                  </a:ext>
                </a:extLst>
              </p:cNvPr>
              <p:cNvSpPr/>
              <p:nvPr/>
            </p:nvSpPr>
            <p:spPr>
              <a:xfrm rot="21453615">
                <a:off x="5758615" y="5733786"/>
                <a:ext cx="2758865" cy="9335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正方形/長方形 23">
              <a:extLst>
                <a:ext uri="{FF2B5EF4-FFF2-40B4-BE49-F238E27FC236}">
                  <a16:creationId xmlns:a16="http://schemas.microsoft.com/office/drawing/2014/main" id="{D8FA95C0-4769-4648-A086-78594D0FA216}"/>
                </a:ext>
              </a:extLst>
            </p:cNvPr>
            <p:cNvSpPr/>
            <p:nvPr/>
          </p:nvSpPr>
          <p:spPr>
            <a:xfrm rot="817262">
              <a:off x="5735071" y="4612267"/>
              <a:ext cx="2758865" cy="9335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71101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655494C-6B67-4A6B-A8A1-C56FB5450C51}"/>
              </a:ext>
            </a:extLst>
          </p:cNvPr>
          <p:cNvSpPr/>
          <p:nvPr/>
        </p:nvSpPr>
        <p:spPr>
          <a:xfrm>
            <a:off x="1205770" y="263769"/>
            <a:ext cx="10029497" cy="6330462"/>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4" name="図 3">
            <a:extLst>
              <a:ext uri="{FF2B5EF4-FFF2-40B4-BE49-F238E27FC236}">
                <a16:creationId xmlns:a16="http://schemas.microsoft.com/office/drawing/2014/main" id="{A26186B2-9FF2-4DBF-A250-B62F560643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6940" y="263769"/>
            <a:ext cx="9100448" cy="6255435"/>
          </a:xfrm>
          <a:prstGeom prst="rect">
            <a:avLst/>
          </a:prstGeom>
        </p:spPr>
      </p:pic>
      <p:cxnSp>
        <p:nvCxnSpPr>
          <p:cNvPr id="10" name="直線コネクタ 9">
            <a:extLst>
              <a:ext uri="{FF2B5EF4-FFF2-40B4-BE49-F238E27FC236}">
                <a16:creationId xmlns:a16="http://schemas.microsoft.com/office/drawing/2014/main" id="{C04C976C-BF53-49E0-8EE4-27338DA8140C}"/>
              </a:ext>
            </a:extLst>
          </p:cNvPr>
          <p:cNvCxnSpPr>
            <a:cxnSpLocks/>
          </p:cNvCxnSpPr>
          <p:nvPr/>
        </p:nvCxnSpPr>
        <p:spPr>
          <a:xfrm>
            <a:off x="9499732" y="1845049"/>
            <a:ext cx="8234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B1CDCB5-821A-4DFF-A1AC-4B5B1455D5F8}"/>
              </a:ext>
            </a:extLst>
          </p:cNvPr>
          <p:cNvCxnSpPr>
            <a:cxnSpLocks/>
          </p:cNvCxnSpPr>
          <p:nvPr/>
        </p:nvCxnSpPr>
        <p:spPr>
          <a:xfrm>
            <a:off x="2938149" y="2198126"/>
            <a:ext cx="43619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91C189C-8B5E-47AA-A667-87BD1C8CC441}"/>
              </a:ext>
            </a:extLst>
          </p:cNvPr>
          <p:cNvCxnSpPr>
            <a:cxnSpLocks/>
          </p:cNvCxnSpPr>
          <p:nvPr/>
        </p:nvCxnSpPr>
        <p:spPr>
          <a:xfrm>
            <a:off x="3898320" y="2827052"/>
            <a:ext cx="53983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28FA7B9-E8D6-40F6-A1EE-C0CDEC86CD27}"/>
              </a:ext>
            </a:extLst>
          </p:cNvPr>
          <p:cNvCxnSpPr>
            <a:cxnSpLocks/>
          </p:cNvCxnSpPr>
          <p:nvPr/>
        </p:nvCxnSpPr>
        <p:spPr>
          <a:xfrm>
            <a:off x="8128132" y="2827052"/>
            <a:ext cx="8234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731C365A-479B-44CD-97D9-51A8D712D4A9}"/>
              </a:ext>
            </a:extLst>
          </p:cNvPr>
          <p:cNvCxnSpPr>
            <a:cxnSpLocks/>
          </p:cNvCxnSpPr>
          <p:nvPr/>
        </p:nvCxnSpPr>
        <p:spPr>
          <a:xfrm>
            <a:off x="3001130" y="3148387"/>
            <a:ext cx="6668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08348155-0232-4396-85B4-0CE25291F57F}"/>
              </a:ext>
            </a:extLst>
          </p:cNvPr>
          <p:cNvCxnSpPr>
            <a:cxnSpLocks/>
          </p:cNvCxnSpPr>
          <p:nvPr/>
        </p:nvCxnSpPr>
        <p:spPr>
          <a:xfrm>
            <a:off x="3898320" y="3144954"/>
            <a:ext cx="8234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53A0604-5E56-47FF-9191-2BA879A162D1}"/>
              </a:ext>
            </a:extLst>
          </p:cNvPr>
          <p:cNvCxnSpPr>
            <a:cxnSpLocks/>
          </p:cNvCxnSpPr>
          <p:nvPr/>
        </p:nvCxnSpPr>
        <p:spPr>
          <a:xfrm>
            <a:off x="5043860" y="3146167"/>
            <a:ext cx="2366609" cy="44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BFEBB87-8EAB-4047-AE1E-3A4D1833F81E}"/>
              </a:ext>
            </a:extLst>
          </p:cNvPr>
          <p:cNvCxnSpPr>
            <a:cxnSpLocks/>
          </p:cNvCxnSpPr>
          <p:nvPr/>
        </p:nvCxnSpPr>
        <p:spPr>
          <a:xfrm>
            <a:off x="3001130" y="4504810"/>
            <a:ext cx="38446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7E7E1F9-0468-480E-A00F-89636BB03A75}"/>
              </a:ext>
            </a:extLst>
          </p:cNvPr>
          <p:cNvCxnSpPr>
            <a:cxnSpLocks/>
          </p:cNvCxnSpPr>
          <p:nvPr/>
        </p:nvCxnSpPr>
        <p:spPr>
          <a:xfrm>
            <a:off x="7192954" y="4504810"/>
            <a:ext cx="24457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8583D279-2E45-4502-A3B8-E17DB52D0575}"/>
              </a:ext>
            </a:extLst>
          </p:cNvPr>
          <p:cNvCxnSpPr>
            <a:cxnSpLocks/>
          </p:cNvCxnSpPr>
          <p:nvPr/>
        </p:nvCxnSpPr>
        <p:spPr>
          <a:xfrm>
            <a:off x="3604694" y="4826149"/>
            <a:ext cx="3008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820FE686-D261-4FE8-990D-AEB81011ED50}"/>
              </a:ext>
            </a:extLst>
          </p:cNvPr>
          <p:cNvCxnSpPr>
            <a:cxnSpLocks/>
          </p:cNvCxnSpPr>
          <p:nvPr/>
        </p:nvCxnSpPr>
        <p:spPr>
          <a:xfrm>
            <a:off x="8951607" y="4819478"/>
            <a:ext cx="443409" cy="66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7D6DAA9D-F300-4318-B44A-3BCA6BA21DF3}"/>
              </a:ext>
            </a:extLst>
          </p:cNvPr>
          <p:cNvSpPr/>
          <p:nvPr/>
        </p:nvSpPr>
        <p:spPr>
          <a:xfrm>
            <a:off x="4389387" y="4849569"/>
            <a:ext cx="3294634" cy="3139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9" name="正方形/長方形 18">
            <a:extLst>
              <a:ext uri="{FF2B5EF4-FFF2-40B4-BE49-F238E27FC236}">
                <a16:creationId xmlns:a16="http://schemas.microsoft.com/office/drawing/2014/main" id="{E98C534E-1195-4A8F-A8A8-C474337D604C}"/>
              </a:ext>
            </a:extLst>
          </p:cNvPr>
          <p:cNvSpPr/>
          <p:nvPr/>
        </p:nvSpPr>
        <p:spPr>
          <a:xfrm>
            <a:off x="2857196" y="892372"/>
            <a:ext cx="5203200" cy="3722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2" name="正方形/長方形 21">
            <a:extLst>
              <a:ext uri="{FF2B5EF4-FFF2-40B4-BE49-F238E27FC236}">
                <a16:creationId xmlns:a16="http://schemas.microsoft.com/office/drawing/2014/main" id="{2A97DF5B-E81A-4E73-B057-83AEBA85094B}"/>
              </a:ext>
            </a:extLst>
          </p:cNvPr>
          <p:cNvSpPr/>
          <p:nvPr/>
        </p:nvSpPr>
        <p:spPr>
          <a:xfrm>
            <a:off x="4674762" y="327650"/>
            <a:ext cx="888724" cy="3854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cxnSp>
        <p:nvCxnSpPr>
          <p:cNvPr id="24" name="直線コネクタ 23">
            <a:extLst>
              <a:ext uri="{FF2B5EF4-FFF2-40B4-BE49-F238E27FC236}">
                <a16:creationId xmlns:a16="http://schemas.microsoft.com/office/drawing/2014/main" id="{530E3424-8B97-4024-B087-371C18513C2E}"/>
              </a:ext>
            </a:extLst>
          </p:cNvPr>
          <p:cNvCxnSpPr>
            <a:cxnSpLocks/>
          </p:cNvCxnSpPr>
          <p:nvPr/>
        </p:nvCxnSpPr>
        <p:spPr>
          <a:xfrm>
            <a:off x="9524868" y="2831746"/>
            <a:ext cx="6668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楕円 25">
            <a:extLst>
              <a:ext uri="{FF2B5EF4-FFF2-40B4-BE49-F238E27FC236}">
                <a16:creationId xmlns:a16="http://schemas.microsoft.com/office/drawing/2014/main" id="{54B0EA00-3D7D-4AC5-86E2-31338CE72CC1}"/>
              </a:ext>
            </a:extLst>
          </p:cNvPr>
          <p:cNvSpPr/>
          <p:nvPr/>
        </p:nvSpPr>
        <p:spPr>
          <a:xfrm>
            <a:off x="6695482" y="812659"/>
            <a:ext cx="1593854" cy="5185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7624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ppt_x"/>
                                          </p:val>
                                        </p:tav>
                                        <p:tav tm="100000">
                                          <p:val>
                                            <p:strVal val="#ppt_x"/>
                                          </p:val>
                                        </p:tav>
                                      </p:tavLst>
                                    </p:anim>
                                    <p:anim calcmode="lin" valueType="num">
                                      <p:cBhvr additive="base">
                                        <p:cTn id="47" dur="500" fill="hold"/>
                                        <p:tgtEl>
                                          <p:spTgt spid="18"/>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ppt_x"/>
                                          </p:val>
                                        </p:tav>
                                        <p:tav tm="100000">
                                          <p:val>
                                            <p:strVal val="#ppt_x"/>
                                          </p:val>
                                        </p:tav>
                                      </p:tavLst>
                                    </p:anim>
                                    <p:anim calcmode="lin" valueType="num">
                                      <p:cBhvr additive="base">
                                        <p:cTn id="5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500" fill="hold"/>
                                        <p:tgtEl>
                                          <p:spTgt spid="23"/>
                                        </p:tgtEl>
                                        <p:attrNameLst>
                                          <p:attrName>ppt_x</p:attrName>
                                        </p:attrNameLst>
                                      </p:cBhvr>
                                      <p:tavLst>
                                        <p:tav tm="0">
                                          <p:val>
                                            <p:strVal val="#ppt_x"/>
                                          </p:val>
                                        </p:tav>
                                        <p:tav tm="100000">
                                          <p:val>
                                            <p:strVal val="#ppt_x"/>
                                          </p:val>
                                        </p:tav>
                                      </p:tavLst>
                                    </p:anim>
                                    <p:anim calcmode="lin" valueType="num">
                                      <p:cBhvr additive="base">
                                        <p:cTn id="65" dur="500" fill="hold"/>
                                        <p:tgtEl>
                                          <p:spTgt spid="23"/>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fill="hold"/>
                                        <p:tgtEl>
                                          <p:spTgt spid="25"/>
                                        </p:tgtEl>
                                        <p:attrNameLst>
                                          <p:attrName>ppt_x</p:attrName>
                                        </p:attrNameLst>
                                      </p:cBhvr>
                                      <p:tavLst>
                                        <p:tav tm="0">
                                          <p:val>
                                            <p:strVal val="#ppt_x"/>
                                          </p:val>
                                        </p:tav>
                                        <p:tav tm="100000">
                                          <p:val>
                                            <p:strVal val="#ppt_x"/>
                                          </p:val>
                                        </p:tav>
                                      </p:tavLst>
                                    </p:anim>
                                    <p:anim calcmode="lin" valueType="num">
                                      <p:cBhvr additive="base">
                                        <p:cTn id="69" dur="500" fill="hold"/>
                                        <p:tgtEl>
                                          <p:spTgt spid="25"/>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fill="hold"/>
                                        <p:tgtEl>
                                          <p:spTgt spid="29"/>
                                        </p:tgtEl>
                                        <p:attrNameLst>
                                          <p:attrName>ppt_x</p:attrName>
                                        </p:attrNameLst>
                                      </p:cBhvr>
                                      <p:tavLst>
                                        <p:tav tm="0">
                                          <p:val>
                                            <p:strVal val="#ppt_x"/>
                                          </p:val>
                                        </p:tav>
                                        <p:tav tm="100000">
                                          <p:val>
                                            <p:strVal val="#ppt_x"/>
                                          </p:val>
                                        </p:tav>
                                      </p:tavLst>
                                    </p:anim>
                                    <p:anim calcmode="lin" valueType="num">
                                      <p:cBhvr additive="base">
                                        <p:cTn id="7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1000"/>
                                        <p:tgtEl>
                                          <p:spTgt spid="31"/>
                                        </p:tgtEl>
                                      </p:cBhvr>
                                    </p:animEffect>
                                    <p:anim calcmode="lin" valueType="num">
                                      <p:cBhvr>
                                        <p:cTn id="83" dur="1000" fill="hold"/>
                                        <p:tgtEl>
                                          <p:spTgt spid="31"/>
                                        </p:tgtEl>
                                        <p:attrNameLst>
                                          <p:attrName>ppt_x</p:attrName>
                                        </p:attrNameLst>
                                      </p:cBhvr>
                                      <p:tavLst>
                                        <p:tav tm="0">
                                          <p:val>
                                            <p:strVal val="#ppt_x"/>
                                          </p:val>
                                        </p:tav>
                                        <p:tav tm="100000">
                                          <p:val>
                                            <p:strVal val="#ppt_x"/>
                                          </p:val>
                                        </p:tav>
                                      </p:tavLst>
                                    </p:anim>
                                    <p:anim calcmode="lin" valueType="num">
                                      <p:cBhvr>
                                        <p:cTn id="8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animBg="1"/>
      <p:bldP spid="22"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FCDE4D2-CB59-4A27-83B8-EE3E04031A0C}"/>
              </a:ext>
            </a:extLst>
          </p:cNvPr>
          <p:cNvSpPr/>
          <p:nvPr/>
        </p:nvSpPr>
        <p:spPr>
          <a:xfrm>
            <a:off x="1863046" y="817975"/>
            <a:ext cx="8763066" cy="2432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1510301" y="3281023"/>
            <a:ext cx="9493321" cy="3122180"/>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1510301" y="593223"/>
            <a:ext cx="9493321" cy="266368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1863050" y="817975"/>
            <a:ext cx="8763066" cy="533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94" dirty="0"/>
          </a:p>
        </p:txBody>
      </p:sp>
      <p:sp>
        <p:nvSpPr>
          <p:cNvPr id="2" name="テキスト ボックス 1"/>
          <p:cNvSpPr txBox="1">
            <a:spLocks noChangeArrowheads="1"/>
          </p:cNvSpPr>
          <p:nvPr/>
        </p:nvSpPr>
        <p:spPr bwMode="auto">
          <a:xfrm>
            <a:off x="2068566" y="463648"/>
            <a:ext cx="8393170" cy="563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a:t>
            </a:r>
            <a:r>
              <a:rPr lang="ja-JP" altLang="en-US" sz="3196"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成</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r>
              <a:rPr lang="ja-JP" altLang="en-US" sz="2386"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38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①</a:t>
            </a:r>
            <a:r>
              <a:rPr lang="ja-JP" altLang="en-US" sz="3196" b="1" u="sng" dirty="0">
                <a:latin typeface="HG創英角ﾎﾟｯﾌﾟ体" panose="040B0A09000000000000" pitchFamily="49" charset="-128"/>
                <a:ea typeface="HG創英角ﾎﾟｯﾌﾟ体" panose="040B0A09000000000000" pitchFamily="49" charset="-128"/>
              </a:rPr>
              <a:t>教科横断的に学ぶ</a:t>
            </a:r>
            <a:endParaRPr lang="en-US" altLang="ja-JP" sz="3196" b="1" u="sng" dirty="0">
              <a:latin typeface="HG創英角ﾎﾟｯﾌﾟ体" panose="040B0A09000000000000" pitchFamily="49" charset="-128"/>
              <a:ea typeface="HG創英角ﾎﾟｯﾌﾟ体" panose="040B0A09000000000000" pitchFamily="49" charset="-128"/>
            </a:endParaRPr>
          </a:p>
          <a:p>
            <a:r>
              <a:rPr lang="ja-JP" altLang="en-US" sz="1743" b="1" dirty="0">
                <a:latin typeface="HG創英角ﾎﾟｯﾌﾟ体" panose="040B0A09000000000000" pitchFamily="49" charset="-128"/>
                <a:ea typeface="HG創英角ﾎﾟｯﾌﾟ体" panose="040B0A09000000000000" pitchFamily="49" charset="-128"/>
              </a:rPr>
              <a:t>　　</a:t>
            </a:r>
            <a:r>
              <a:rPr lang="ja-JP" altLang="en-US" sz="2323" b="1" dirty="0">
                <a:latin typeface="HG創英角ﾎﾟｯﾌﾟ体" panose="040B0A09000000000000" pitchFamily="49" charset="-128"/>
                <a:ea typeface="HG創英角ﾎﾟｯﾌﾟ体" panose="040B0A09000000000000" pitchFamily="49" charset="-128"/>
              </a:rPr>
              <a:t>（</a:t>
            </a:r>
            <a:r>
              <a:rPr lang="ja-JP" altLang="en-US" sz="2831" b="1" u="sng" dirty="0">
                <a:solidFill>
                  <a:srgbClr val="FF0000"/>
                </a:solidFill>
                <a:latin typeface="HG創英角ﾎﾟｯﾌﾟ体" panose="040B0A09000000000000" pitchFamily="49" charset="-128"/>
                <a:ea typeface="HG創英角ﾎﾟｯﾌﾟ体" panose="040B0A09000000000000" pitchFamily="49" charset="-128"/>
              </a:rPr>
              <a:t>カリキュラム・マネジメント</a:t>
            </a:r>
            <a:r>
              <a:rPr lang="ja-JP" altLang="en-US" sz="2323" b="1" u="sng" dirty="0">
                <a:latin typeface="HG創英角ﾎﾟｯﾌﾟ体" panose="040B0A09000000000000" pitchFamily="49" charset="-128"/>
                <a:ea typeface="HG創英角ﾎﾟｯﾌﾟ体" panose="040B0A09000000000000" pitchFamily="49" charset="-128"/>
              </a:rPr>
              <a:t>）</a:t>
            </a:r>
            <a:endParaRPr lang="en-US" altLang="ja-JP" sz="2323" b="1" u="sng"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b="1" dirty="0">
                <a:solidFill>
                  <a:srgbClr val="EF53DC"/>
                </a:solidFill>
                <a:latin typeface="HG創英角ﾎﾟｯﾌﾟ体" panose="040B0A09000000000000" pitchFamily="49" charset="-128"/>
                <a:ea typeface="HG創英角ﾎﾟｯﾌﾟ体" panose="040B0A09000000000000" pitchFamily="49" charset="-128"/>
              </a:rPr>
              <a:t>実</a:t>
            </a:r>
            <a:r>
              <a:rPr lang="ja-JP" altLang="en-US" sz="3196" dirty="0">
                <a:solidFill>
                  <a:srgbClr val="EF53DC"/>
                </a:solidFill>
                <a:latin typeface="HG創英角ﾎﾟｯﾌﾟ体" panose="040B0A09000000000000" pitchFamily="49" charset="-128"/>
                <a:ea typeface="HG創英角ﾎﾟｯﾌﾟ体" panose="040B0A09000000000000" pitchFamily="49" charset="-128"/>
              </a:rPr>
              <a:t>施</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総則 第１の２、</a:t>
            </a:r>
            <a:r>
              <a:rPr lang="ja-JP" altLang="en-US" sz="1704" u="sng" dirty="0">
                <a:latin typeface="HG創英角ﾎﾟｯﾌﾟ体" panose="040B0A09000000000000" pitchFamily="49" charset="-128"/>
                <a:ea typeface="HG創英角ﾎﾟｯﾌﾟ体" panose="040B0A09000000000000" pitchFamily="49" charset="-128"/>
              </a:rPr>
              <a:t>第３の１</a:t>
            </a:r>
            <a:r>
              <a:rPr lang="ja-JP" altLang="en-US" sz="1704" b="1" dirty="0">
                <a:latin typeface="HG創英角ﾎﾟｯﾌﾟ体" panose="040B0A09000000000000" pitchFamily="49" charset="-128"/>
                <a:ea typeface="HG創英角ﾎﾟｯﾌﾟ体" panose="040B0A09000000000000" pitchFamily="49" charset="-128"/>
              </a:rPr>
              <a:t>）</a:t>
            </a:r>
            <a:endParaRPr lang="en-US" altLang="ja-JP" sz="1108"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②</a:t>
            </a:r>
            <a:r>
              <a:rPr lang="ja-JP" altLang="en-US" sz="3196" b="1" u="sng" dirty="0">
                <a:solidFill>
                  <a:srgbClr val="FF0000"/>
                </a:solidFill>
                <a:latin typeface="HG創英角ﾎﾟｯﾌﾟ体" panose="040B0A09000000000000" pitchFamily="49" charset="-128"/>
                <a:ea typeface="HG創英角ﾎﾟｯﾌﾟ体" panose="040B0A09000000000000" pitchFamily="49" charset="-128"/>
              </a:rPr>
              <a:t>主体的・対話的で深い学び</a:t>
            </a:r>
            <a:endParaRPr lang="en-US" altLang="ja-JP" sz="3196" b="1"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386" b="1" dirty="0">
                <a:latin typeface="HG創英角ﾎﾟｯﾌﾟ体" panose="040B0A09000000000000" pitchFamily="49" charset="-128"/>
                <a:ea typeface="HG創英角ﾎﾟｯﾌﾟ体" panose="040B0A09000000000000" pitchFamily="49" charset="-128"/>
              </a:rPr>
              <a:t>　に向けた、</a:t>
            </a:r>
            <a:r>
              <a:rPr lang="ja-JP" altLang="en-US" sz="2386" b="1" u="sng" dirty="0">
                <a:latin typeface="HG創英角ﾎﾟｯﾌﾟ体" panose="040B0A09000000000000" pitchFamily="49" charset="-128"/>
                <a:ea typeface="HG創英角ﾎﾟｯﾌﾟ体" panose="040B0A09000000000000" pitchFamily="49" charset="-128"/>
              </a:rPr>
              <a:t>単元を通じた</a:t>
            </a:r>
            <a:r>
              <a:rPr lang="ja-JP" altLang="en-US" sz="2386" b="1" dirty="0">
                <a:latin typeface="HG創英角ﾎﾟｯﾌﾟ体" panose="040B0A09000000000000" pitchFamily="49" charset="-128"/>
                <a:ea typeface="HG創英角ﾎﾟｯﾌﾟ体" panose="040B0A09000000000000" pitchFamily="49" charset="-128"/>
              </a:rPr>
              <a:t>授業改善　</a:t>
            </a:r>
            <a:endParaRPr lang="en-US" altLang="ja-JP" sz="2727"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r>
              <a:rPr lang="en-US" altLang="ja-JP" sz="3196" b="1" u="sng" dirty="0">
                <a:latin typeface="HG創英角ﾎﾟｯﾌﾟ体" panose="040B0A09000000000000" pitchFamily="49" charset="-128"/>
                <a:ea typeface="HG創英角ﾎﾟｯﾌﾟ体" panose="040B0A09000000000000" pitchFamily="49" charset="-128"/>
              </a:rPr>
              <a:t>《</a:t>
            </a:r>
            <a:r>
              <a:rPr lang="ja-JP" altLang="en-US" sz="3196" b="1" u="sng" dirty="0">
                <a:solidFill>
                  <a:sysClr val="windowText" lastClr="000000"/>
                </a:solidFill>
                <a:latin typeface="HG創英角ﾎﾟｯﾌﾟ体" panose="040B0A09000000000000" pitchFamily="49" charset="-128"/>
                <a:ea typeface="HG創英角ﾎﾟｯﾌﾟ体" panose="040B0A09000000000000" pitchFamily="49" charset="-128"/>
              </a:rPr>
              <a:t>探究的な</a:t>
            </a:r>
            <a:r>
              <a:rPr lang="ja-JP" altLang="en-US" sz="3196" b="1" u="sng" dirty="0">
                <a:solidFill>
                  <a:srgbClr val="FF0000"/>
                </a:solidFill>
                <a:latin typeface="HG創英角ﾎﾟｯﾌﾟ体" panose="040B0A09000000000000" pitchFamily="49" charset="-128"/>
                <a:ea typeface="HG創英角ﾎﾟｯﾌﾟ体" panose="040B0A09000000000000" pitchFamily="49" charset="-128"/>
              </a:rPr>
              <a:t>学習過程</a:t>
            </a:r>
            <a:r>
              <a:rPr lang="en-US" altLang="ja-JP" sz="3196" b="1" u="sng" dirty="0">
                <a:latin typeface="HG創英角ﾎﾟｯﾌﾟ体" panose="040B0A09000000000000" pitchFamily="49" charset="-128"/>
                <a:ea typeface="HG創英角ﾎﾟｯﾌﾟ体" panose="040B0A09000000000000" pitchFamily="49" charset="-128"/>
              </a:rPr>
              <a:t>》</a:t>
            </a:r>
            <a:r>
              <a:rPr lang="ja-JP" altLang="en-US" sz="1704" b="1" u="sng" dirty="0">
                <a:latin typeface="HG創英角ﾎﾟｯﾌﾟ体" panose="040B0A09000000000000" pitchFamily="49" charset="-128"/>
                <a:ea typeface="HG創英角ﾎﾟｯﾌﾟ体" panose="040B0A09000000000000" pitchFamily="49" charset="-128"/>
              </a:rPr>
              <a:t>を通して</a:t>
            </a:r>
            <a:endParaRPr lang="en-US" altLang="ja-JP" sz="1704" b="1" u="sng" dirty="0">
              <a:latin typeface="HG創英角ﾎﾟｯﾌﾟ体" panose="040B0A09000000000000" pitchFamily="49" charset="-128"/>
              <a:ea typeface="HG創英角ﾎﾟｯﾌﾟ体" panose="040B0A09000000000000" pitchFamily="49" charset="-128"/>
            </a:endParaRPr>
          </a:p>
          <a:p>
            <a:r>
              <a:rPr lang="ja-JP" altLang="en-US" sz="1101" b="1" dirty="0">
                <a:latin typeface="HG創英角ﾎﾟｯﾌﾟ体" panose="040B0A09000000000000" pitchFamily="49" charset="-128"/>
                <a:ea typeface="HG創英角ﾎﾟｯﾌﾟ体" panose="040B0A09000000000000" pitchFamily="49" charset="-128"/>
              </a:rPr>
              <a:t>　　　</a:t>
            </a:r>
            <a:endParaRPr lang="en-US" altLang="ja-JP" sz="1101" b="1" dirty="0">
              <a:latin typeface="HG創英角ﾎﾟｯﾌﾟ体" panose="040B0A09000000000000" pitchFamily="49" charset="-128"/>
              <a:ea typeface="HG創英角ﾎﾟｯﾌﾟ体" panose="040B0A09000000000000" pitchFamily="49" charset="-128"/>
            </a:endParaRPr>
          </a:p>
          <a:p>
            <a:r>
              <a:rPr lang="ja-JP" altLang="en-US" sz="1101" b="1" dirty="0">
                <a:latin typeface="HG創英角ﾎﾟｯﾌﾟ体" panose="040B0A09000000000000" pitchFamily="49" charset="-128"/>
                <a:ea typeface="HG創英角ﾎﾟｯﾌﾟ体" panose="040B0A09000000000000" pitchFamily="49" charset="-128"/>
              </a:rPr>
              <a:t>　</a:t>
            </a:r>
            <a:r>
              <a:rPr lang="ja-JP" altLang="en-US" sz="2215" b="1" u="sng" dirty="0">
                <a:solidFill>
                  <a:srgbClr val="FF0000"/>
                </a:solidFill>
                <a:latin typeface="HG創英角ﾎﾟｯﾌﾟ体" panose="040B0A09000000000000" pitchFamily="49" charset="-128"/>
                <a:ea typeface="HG創英角ﾎﾟｯﾌﾟ体" panose="040B0A09000000000000" pitchFamily="49" charset="-128"/>
              </a:rPr>
              <a:t>思考力・判断力・表現力</a:t>
            </a:r>
            <a:r>
              <a:rPr lang="ja-JP" altLang="en-US" sz="2215" b="1" dirty="0">
                <a:latin typeface="HG創英角ﾎﾟｯﾌﾟ体" panose="040B0A09000000000000" pitchFamily="49" charset="-128"/>
                <a:ea typeface="HG創英角ﾎﾟｯﾌﾟ体" panose="040B0A09000000000000" pitchFamily="49" charset="-128"/>
              </a:rPr>
              <a:t>、</a:t>
            </a:r>
            <a:r>
              <a:rPr lang="ja-JP" altLang="en-US" sz="2215" b="1" u="sng" dirty="0">
                <a:solidFill>
                  <a:srgbClr val="FF0000"/>
                </a:solidFill>
                <a:latin typeface="HG創英角ﾎﾟｯﾌﾟ体" panose="040B0A09000000000000" pitchFamily="49" charset="-128"/>
                <a:ea typeface="HG創英角ﾎﾟｯﾌﾟ体" panose="040B0A09000000000000" pitchFamily="49" charset="-128"/>
              </a:rPr>
              <a:t>学びに向かう力や人間性</a:t>
            </a:r>
            <a:endParaRPr lang="en-US" altLang="ja-JP" sz="2215" b="1" u="sng" dirty="0">
              <a:solidFill>
                <a:srgbClr val="FF0000"/>
              </a:solidFill>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1863042" y="3281020"/>
            <a:ext cx="8763071"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4865702" y="264964"/>
            <a:ext cx="2303180" cy="348109"/>
          </a:xfrm>
          <a:prstGeom prst="rect">
            <a:avLst/>
          </a:prstGeom>
          <a:noFill/>
        </p:spPr>
        <p:txBody>
          <a:bodyPr wrap="square" rtlCol="0">
            <a:spAutoFit/>
          </a:bodyPr>
          <a:lstStyle/>
          <a:p>
            <a:r>
              <a:rPr lang="ja-JP" altLang="en-US" sz="1662" b="1"/>
              <a:t>学習指導要領総則</a:t>
            </a:r>
          </a:p>
        </p:txBody>
      </p:sp>
      <p:sp>
        <p:nvSpPr>
          <p:cNvPr id="10" name="テキスト ボックス 9">
            <a:extLst>
              <a:ext uri="{FF2B5EF4-FFF2-40B4-BE49-F238E27FC236}">
                <a16:creationId xmlns:a16="http://schemas.microsoft.com/office/drawing/2014/main" id="{FD88E691-4354-4A00-9379-A63EB187F7FC}"/>
              </a:ext>
            </a:extLst>
          </p:cNvPr>
          <p:cNvSpPr txBox="1"/>
          <p:nvPr/>
        </p:nvSpPr>
        <p:spPr>
          <a:xfrm>
            <a:off x="5596874" y="1472515"/>
            <a:ext cx="5142216" cy="603883"/>
          </a:xfrm>
          <a:prstGeom prst="rect">
            <a:avLst/>
          </a:prstGeom>
          <a:noFill/>
        </p:spPr>
        <p:txBody>
          <a:bodyPr wrap="square">
            <a:spAutoFit/>
          </a:bodyPr>
          <a:lstStyle/>
          <a:p>
            <a:r>
              <a:rPr lang="ja-JP" altLang="en-US" sz="1662" dirty="0">
                <a:latin typeface="HG創英角ﾎﾟｯﾌﾟ体" panose="040B0A09000000000000" pitchFamily="49" charset="-128"/>
                <a:ea typeface="HG創英角ﾎﾟｯﾌﾟ体" panose="040B0A09000000000000" pitchFamily="49" charset="-128"/>
              </a:rPr>
              <a:t>（総則 </a:t>
            </a:r>
            <a:r>
              <a:rPr lang="ja-JP" altLang="en-US" sz="1662" u="sng" dirty="0">
                <a:latin typeface="HG創英角ﾎﾟｯﾌﾟ体" panose="040B0A09000000000000" pitchFamily="49" charset="-128"/>
                <a:ea typeface="HG創英角ﾎﾟｯﾌﾟ体" panose="040B0A09000000000000" pitchFamily="49" charset="-128"/>
              </a:rPr>
              <a:t>第１の４</a:t>
            </a:r>
            <a:r>
              <a:rPr lang="ja-JP" altLang="en-US" sz="1662" dirty="0">
                <a:latin typeface="HG創英角ﾎﾟｯﾌﾟ体" panose="040B0A09000000000000" pitchFamily="49" charset="-128"/>
                <a:ea typeface="HG創英角ﾎﾟｯﾌﾟ体" panose="040B0A09000000000000" pitchFamily="49" charset="-128"/>
              </a:rPr>
              <a:t> 第２の</a:t>
            </a:r>
            <a:r>
              <a:rPr lang="en-US" altLang="ja-JP" sz="1662" dirty="0">
                <a:latin typeface="HG創英角ﾎﾟｯﾌﾟ体" panose="040B0A09000000000000" pitchFamily="49" charset="-128"/>
                <a:ea typeface="HG創英角ﾎﾟｯﾌﾟ体" panose="040B0A09000000000000" pitchFamily="49" charset="-128"/>
              </a:rPr>
              <a:t>1.2.3.4</a:t>
            </a:r>
            <a:r>
              <a:rPr lang="ja-JP" altLang="en-US" sz="1662" dirty="0">
                <a:latin typeface="HG創英角ﾎﾟｯﾌﾟ体" panose="040B0A09000000000000" pitchFamily="49" charset="-128"/>
                <a:ea typeface="HG創英角ﾎﾟｯﾌﾟ体" panose="040B0A09000000000000" pitchFamily="49" charset="-128"/>
              </a:rPr>
              <a:t>）</a:t>
            </a:r>
            <a:endParaRPr lang="en-US" altLang="ja-JP" sz="1662" dirty="0">
              <a:latin typeface="HG創英角ﾎﾟｯﾌﾟ体" panose="040B0A09000000000000" pitchFamily="49" charset="-128"/>
              <a:ea typeface="HG創英角ﾎﾟｯﾌﾟ体" panose="040B0A09000000000000" pitchFamily="49" charset="-128"/>
            </a:endParaRPr>
          </a:p>
          <a:p>
            <a:r>
              <a:rPr lang="en-US" altLang="ja-JP" sz="1662" dirty="0">
                <a:latin typeface="HG創英角ﾎﾟｯﾌﾟ体" panose="040B0A09000000000000" pitchFamily="49" charset="-128"/>
                <a:ea typeface="HG創英角ﾎﾟｯﾌﾟ体" panose="040B0A09000000000000" pitchFamily="49" charset="-128"/>
              </a:rPr>
              <a:t>  </a:t>
            </a:r>
          </a:p>
        </p:txBody>
      </p:sp>
      <p:grpSp>
        <p:nvGrpSpPr>
          <p:cNvPr id="11" name="グループ化 10">
            <a:extLst>
              <a:ext uri="{FF2B5EF4-FFF2-40B4-BE49-F238E27FC236}">
                <a16:creationId xmlns:a16="http://schemas.microsoft.com/office/drawing/2014/main" id="{260EF241-106F-4CAF-895A-13836B380C8A}"/>
              </a:ext>
            </a:extLst>
          </p:cNvPr>
          <p:cNvGrpSpPr/>
          <p:nvPr/>
        </p:nvGrpSpPr>
        <p:grpSpPr>
          <a:xfrm>
            <a:off x="7803260" y="394936"/>
            <a:ext cx="4388740" cy="2302791"/>
            <a:chOff x="5410392" y="773320"/>
            <a:chExt cx="3550348" cy="1692939"/>
          </a:xfrm>
        </p:grpSpPr>
        <p:grpSp>
          <p:nvGrpSpPr>
            <p:cNvPr id="12" name="グループ化 11">
              <a:extLst>
                <a:ext uri="{FF2B5EF4-FFF2-40B4-BE49-F238E27FC236}">
                  <a16:creationId xmlns:a16="http://schemas.microsoft.com/office/drawing/2014/main" id="{0FB0D5A7-149E-44D1-B214-3A1D4858E26D}"/>
                </a:ext>
              </a:extLst>
            </p:cNvPr>
            <p:cNvGrpSpPr/>
            <p:nvPr/>
          </p:nvGrpSpPr>
          <p:grpSpPr>
            <a:xfrm rot="20971415">
              <a:off x="5410392" y="773320"/>
              <a:ext cx="3550348" cy="1692939"/>
              <a:chOff x="5410392" y="773320"/>
              <a:chExt cx="3550348" cy="1692939"/>
            </a:xfrm>
          </p:grpSpPr>
          <p:sp>
            <p:nvSpPr>
              <p:cNvPr id="15" name="思考の吹き出し: 雲形 14">
                <a:extLst>
                  <a:ext uri="{FF2B5EF4-FFF2-40B4-BE49-F238E27FC236}">
                    <a16:creationId xmlns:a16="http://schemas.microsoft.com/office/drawing/2014/main" id="{CC73ACF9-75C2-4F3D-8976-D948B50A59E2}"/>
                  </a:ext>
                </a:extLst>
              </p:cNvPr>
              <p:cNvSpPr/>
              <p:nvPr/>
            </p:nvSpPr>
            <p:spPr>
              <a:xfrm rot="549766">
                <a:off x="5410392" y="773320"/>
                <a:ext cx="3550348" cy="1692939"/>
              </a:xfrm>
              <a:prstGeom prst="cloudCallout">
                <a:avLst>
                  <a:gd name="adj1" fmla="val -63386"/>
                  <a:gd name="adj2" fmla="val 10927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54F7B08-D5D2-4120-9B28-2A0307CE1070}"/>
                  </a:ext>
                </a:extLst>
              </p:cNvPr>
              <p:cNvSpPr txBox="1"/>
              <p:nvPr/>
            </p:nvSpPr>
            <p:spPr>
              <a:xfrm>
                <a:off x="5855024" y="1193809"/>
                <a:ext cx="2893369" cy="882444"/>
              </a:xfrm>
              <a:prstGeom prst="rect">
                <a:avLst/>
              </a:prstGeom>
              <a:solidFill>
                <a:srgbClr val="FFFF00"/>
              </a:solidFill>
            </p:spPr>
            <p:txBody>
              <a:bodyPr wrap="none" rtlCol="0">
                <a:spAutoFit/>
              </a:bodyPr>
              <a:lstStyle/>
              <a:p>
                <a:r>
                  <a:rPr kumimoji="1" lang="en-US" altLang="ja-JP" sz="2400" b="1" dirty="0"/>
                  <a:t>2020</a:t>
                </a:r>
                <a:r>
                  <a:rPr kumimoji="1" lang="ja-JP" altLang="en-US" sz="2400" b="1" dirty="0"/>
                  <a:t>年度から始まってる</a:t>
                </a:r>
                <a:endParaRPr kumimoji="1" lang="en-US" altLang="ja-JP" sz="2400" b="1" dirty="0"/>
              </a:p>
              <a:p>
                <a:r>
                  <a:rPr kumimoji="1" lang="ja-JP" altLang="en-US" sz="2400" b="1" dirty="0"/>
                  <a:t>のに、各校の教育課程に</a:t>
                </a:r>
                <a:endParaRPr kumimoji="1" lang="en-US" altLang="ja-JP" sz="2400" b="1" dirty="0"/>
              </a:p>
              <a:p>
                <a:r>
                  <a:rPr kumimoji="1" lang="ja-JP" altLang="en-US" sz="2400" b="1" dirty="0"/>
                  <a:t>あまり、書かれてない</a:t>
                </a:r>
                <a:r>
                  <a:rPr kumimoji="1" lang="ja-JP" altLang="en-US" sz="2400" b="1" i="1" dirty="0"/>
                  <a:t>！</a:t>
                </a:r>
              </a:p>
            </p:txBody>
          </p:sp>
        </p:grpSp>
        <p:sp>
          <p:nvSpPr>
            <p:cNvPr id="13" name="正方形/長方形 12">
              <a:extLst>
                <a:ext uri="{FF2B5EF4-FFF2-40B4-BE49-F238E27FC236}">
                  <a16:creationId xmlns:a16="http://schemas.microsoft.com/office/drawing/2014/main" id="{4BD7933C-F987-4193-9855-1CD7C5BCB5BD}"/>
                </a:ext>
              </a:extLst>
            </p:cNvPr>
            <p:cNvSpPr/>
            <p:nvPr/>
          </p:nvSpPr>
          <p:spPr>
            <a:xfrm rot="20906346">
              <a:off x="5716362" y="1061497"/>
              <a:ext cx="273146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BE7B1842-FE53-49D0-ACFB-E4BD6FD754E6}"/>
                </a:ext>
              </a:extLst>
            </p:cNvPr>
            <p:cNvSpPr/>
            <p:nvPr/>
          </p:nvSpPr>
          <p:spPr>
            <a:xfrm rot="20906346">
              <a:off x="6136809" y="2042269"/>
              <a:ext cx="275975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62295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anim calcmode="lin" valueType="num">
                                      <p:cBhvr additive="base">
                                        <p:cTn id="7" dur="500" fill="hold"/>
                                        <p:tgtEl>
                                          <p:spTgt spid="2">
                                            <p:txEl>
                                              <p:pRg st="9" end="9"/>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9" end="9"/>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anim calcmode="lin" valueType="num">
                                      <p:cBhvr additive="base">
                                        <p:cTn id="11"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anim calcmode="lin" valueType="num">
                                      <p:cBhvr additive="base">
                                        <p:cTn id="17" dur="500" fill="hold"/>
                                        <p:tgtEl>
                                          <p:spTgt spid="2">
                                            <p:txEl>
                                              <p:pRg st="11" end="1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
                                            <p:txEl>
                                              <p:pRg st="13" end="13"/>
                                            </p:txEl>
                                          </p:spTgt>
                                        </p:tgtEl>
                                        <p:attrNameLst>
                                          <p:attrName>style.visibility</p:attrName>
                                        </p:attrNameLst>
                                      </p:cBhvr>
                                      <p:to>
                                        <p:strVal val="visible"/>
                                      </p:to>
                                    </p:set>
                                    <p:anim calcmode="lin" valueType="num">
                                      <p:cBhvr additive="base">
                                        <p:cTn id="23" dur="500" fill="hold"/>
                                        <p:tgtEl>
                                          <p:spTgt spid="2">
                                            <p:txEl>
                                              <p:pRg st="13" end="1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3"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図 3" descr="留学に慣れた女性のイラスト">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452" y="476250"/>
            <a:ext cx="261131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図 4" descr="高齢化社会のイラスト">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5916" y="359021"/>
            <a:ext cx="1692520" cy="2302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図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37585" y="359020"/>
            <a:ext cx="2795954" cy="2384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テキスト ボックス 7"/>
          <p:cNvSpPr txBox="1">
            <a:spLocks noChangeArrowheads="1"/>
          </p:cNvSpPr>
          <p:nvPr/>
        </p:nvSpPr>
        <p:spPr bwMode="auto">
          <a:xfrm>
            <a:off x="1884485" y="2686052"/>
            <a:ext cx="2806212"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900">
                <a:solidFill>
                  <a:schemeClr val="tx1"/>
                </a:solidFill>
                <a:latin typeface="Arial" panose="020B0604020202020204" pitchFamily="34" charset="0"/>
                <a:ea typeface="ＭＳ Ｐゴシック" panose="020B0600070205080204" pitchFamily="50" charset="-128"/>
              </a:defRPr>
            </a:lvl1pPr>
            <a:lvl2pPr marL="742950" indent="-285750">
              <a:defRPr kumimoji="1" sz="1900">
                <a:solidFill>
                  <a:schemeClr val="tx1"/>
                </a:solidFill>
                <a:latin typeface="Arial" panose="020B0604020202020204" pitchFamily="34" charset="0"/>
                <a:ea typeface="ＭＳ Ｐゴシック" panose="020B0600070205080204" pitchFamily="50" charset="-128"/>
              </a:defRPr>
            </a:lvl2pPr>
            <a:lvl3pPr marL="1143000" indent="-228600">
              <a:defRPr kumimoji="1" sz="1900">
                <a:solidFill>
                  <a:schemeClr val="tx1"/>
                </a:solidFill>
                <a:latin typeface="Arial" panose="020B0604020202020204" pitchFamily="34" charset="0"/>
                <a:ea typeface="ＭＳ Ｐゴシック" panose="020B0600070205080204" pitchFamily="50" charset="-128"/>
              </a:defRPr>
            </a:lvl3pPr>
            <a:lvl4pPr marL="1600200" indent="-228600">
              <a:defRPr kumimoji="1" sz="1900">
                <a:solidFill>
                  <a:schemeClr val="tx1"/>
                </a:solidFill>
                <a:latin typeface="Arial" panose="020B0604020202020204" pitchFamily="34" charset="0"/>
                <a:ea typeface="ＭＳ Ｐゴシック" panose="020B0600070205080204" pitchFamily="50" charset="-128"/>
              </a:defRPr>
            </a:lvl4pPr>
            <a:lvl5pPr marL="2057400" indent="-22860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r>
              <a:rPr lang="ja-JP" altLang="en-US" sz="2954"/>
              <a:t>グローバル化</a:t>
            </a:r>
          </a:p>
        </p:txBody>
      </p:sp>
      <p:sp>
        <p:nvSpPr>
          <p:cNvPr id="6150" name="テキスト ボックス 8"/>
          <p:cNvSpPr txBox="1">
            <a:spLocks noChangeArrowheads="1"/>
          </p:cNvSpPr>
          <p:nvPr/>
        </p:nvSpPr>
        <p:spPr bwMode="auto">
          <a:xfrm>
            <a:off x="4954467" y="2713894"/>
            <a:ext cx="2477965"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900">
                <a:solidFill>
                  <a:schemeClr val="tx1"/>
                </a:solidFill>
                <a:latin typeface="Arial" panose="020B0604020202020204" pitchFamily="34" charset="0"/>
                <a:ea typeface="ＭＳ Ｐゴシック" panose="020B0600070205080204" pitchFamily="50" charset="-128"/>
              </a:defRPr>
            </a:lvl1pPr>
            <a:lvl2pPr marL="742950" indent="-285750">
              <a:defRPr kumimoji="1" sz="1900">
                <a:solidFill>
                  <a:schemeClr val="tx1"/>
                </a:solidFill>
                <a:latin typeface="Arial" panose="020B0604020202020204" pitchFamily="34" charset="0"/>
                <a:ea typeface="ＭＳ Ｐゴシック" panose="020B0600070205080204" pitchFamily="50" charset="-128"/>
              </a:defRPr>
            </a:lvl2pPr>
            <a:lvl3pPr marL="1143000" indent="-228600">
              <a:defRPr kumimoji="1" sz="1900">
                <a:solidFill>
                  <a:schemeClr val="tx1"/>
                </a:solidFill>
                <a:latin typeface="Arial" panose="020B0604020202020204" pitchFamily="34" charset="0"/>
                <a:ea typeface="ＭＳ Ｐゴシック" panose="020B0600070205080204" pitchFamily="50" charset="-128"/>
              </a:defRPr>
            </a:lvl3pPr>
            <a:lvl4pPr marL="1600200" indent="-228600">
              <a:defRPr kumimoji="1" sz="1900">
                <a:solidFill>
                  <a:schemeClr val="tx1"/>
                </a:solidFill>
                <a:latin typeface="Arial" panose="020B0604020202020204" pitchFamily="34" charset="0"/>
                <a:ea typeface="ＭＳ Ｐゴシック" panose="020B0600070205080204" pitchFamily="50" charset="-128"/>
              </a:defRPr>
            </a:lvl4pPr>
            <a:lvl5pPr marL="2057400" indent="-22860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r>
              <a:rPr lang="ja-JP" altLang="en-US" sz="2954"/>
              <a:t>少子高齢化</a:t>
            </a:r>
          </a:p>
        </p:txBody>
      </p:sp>
      <p:sp>
        <p:nvSpPr>
          <p:cNvPr id="6151" name="テキスト ボックス 9"/>
          <p:cNvSpPr txBox="1">
            <a:spLocks noChangeArrowheads="1"/>
          </p:cNvSpPr>
          <p:nvPr/>
        </p:nvSpPr>
        <p:spPr bwMode="auto">
          <a:xfrm>
            <a:off x="7792916" y="2713894"/>
            <a:ext cx="1970943"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900">
                <a:solidFill>
                  <a:schemeClr val="tx1"/>
                </a:solidFill>
                <a:latin typeface="Arial" panose="020B0604020202020204" pitchFamily="34" charset="0"/>
                <a:ea typeface="ＭＳ Ｐゴシック" panose="020B0600070205080204" pitchFamily="50" charset="-128"/>
              </a:defRPr>
            </a:lvl1pPr>
            <a:lvl2pPr marL="742950" indent="-285750">
              <a:defRPr kumimoji="1" sz="1900">
                <a:solidFill>
                  <a:schemeClr val="tx1"/>
                </a:solidFill>
                <a:latin typeface="Arial" panose="020B0604020202020204" pitchFamily="34" charset="0"/>
                <a:ea typeface="ＭＳ Ｐゴシック" panose="020B0600070205080204" pitchFamily="50" charset="-128"/>
              </a:defRPr>
            </a:lvl2pPr>
            <a:lvl3pPr marL="1143000" indent="-228600">
              <a:defRPr kumimoji="1" sz="1900">
                <a:solidFill>
                  <a:schemeClr val="tx1"/>
                </a:solidFill>
                <a:latin typeface="Arial" panose="020B0604020202020204" pitchFamily="34" charset="0"/>
                <a:ea typeface="ＭＳ Ｐゴシック" panose="020B0600070205080204" pitchFamily="50" charset="-128"/>
              </a:defRPr>
            </a:lvl3pPr>
            <a:lvl4pPr marL="1600200" indent="-228600">
              <a:defRPr kumimoji="1" sz="1900">
                <a:solidFill>
                  <a:schemeClr val="tx1"/>
                </a:solidFill>
                <a:latin typeface="Arial" panose="020B0604020202020204" pitchFamily="34" charset="0"/>
                <a:ea typeface="ＭＳ Ｐゴシック" panose="020B0600070205080204" pitchFamily="50" charset="-128"/>
              </a:defRPr>
            </a:lvl4pPr>
            <a:lvl5pPr marL="2057400" indent="-22860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r>
              <a:rPr lang="ja-JP" altLang="en-US" sz="2954"/>
              <a:t>技術革新</a:t>
            </a:r>
          </a:p>
        </p:txBody>
      </p:sp>
      <p:sp>
        <p:nvSpPr>
          <p:cNvPr id="13" name="角丸四角形 12"/>
          <p:cNvSpPr/>
          <p:nvPr/>
        </p:nvSpPr>
        <p:spPr>
          <a:xfrm>
            <a:off x="1732086" y="3628292"/>
            <a:ext cx="2489689" cy="175846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954" b="1" dirty="0"/>
              <a:t>厳しい挑戦</a:t>
            </a:r>
            <a:endParaRPr lang="en-US" altLang="ja-JP" sz="2954" b="1" dirty="0"/>
          </a:p>
          <a:p>
            <a:pPr algn="ctr">
              <a:defRPr/>
            </a:pPr>
            <a:r>
              <a:rPr lang="ja-JP" altLang="en-US" sz="2954" b="1" dirty="0"/>
              <a:t>の時代</a:t>
            </a:r>
          </a:p>
        </p:txBody>
      </p:sp>
      <p:sp>
        <p:nvSpPr>
          <p:cNvPr id="14" name="角丸四角形 13"/>
          <p:cNvSpPr/>
          <p:nvPr/>
        </p:nvSpPr>
        <p:spPr>
          <a:xfrm>
            <a:off x="7917475" y="3679581"/>
            <a:ext cx="2516065" cy="175846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954" b="1" dirty="0"/>
              <a:t>予測が</a:t>
            </a:r>
            <a:endParaRPr lang="en-US" altLang="ja-JP" sz="2954" b="1" dirty="0"/>
          </a:p>
          <a:p>
            <a:pPr algn="ctr">
              <a:defRPr/>
            </a:pPr>
            <a:r>
              <a:rPr lang="ja-JP" altLang="en-US" sz="2954" b="1" dirty="0"/>
              <a:t>困難な時代</a:t>
            </a:r>
          </a:p>
        </p:txBody>
      </p:sp>
      <p:pic>
        <p:nvPicPr>
          <p:cNvPr id="6154" name="図 15" descr="戦略・策略のイラスト（男性）">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1663" y="3708889"/>
            <a:ext cx="3135923" cy="275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106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FCDE4D2-CB59-4A27-83B8-EE3E04031A0C}"/>
              </a:ext>
            </a:extLst>
          </p:cNvPr>
          <p:cNvSpPr/>
          <p:nvPr/>
        </p:nvSpPr>
        <p:spPr>
          <a:xfrm>
            <a:off x="1701032" y="817975"/>
            <a:ext cx="9027941" cy="2491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1341636" y="3281022"/>
            <a:ext cx="9780270" cy="3197422"/>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1341636" y="593222"/>
            <a:ext cx="9780270" cy="272787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1701036" y="817974"/>
            <a:ext cx="9027941" cy="5465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94" dirty="0"/>
          </a:p>
        </p:txBody>
      </p:sp>
      <p:sp>
        <p:nvSpPr>
          <p:cNvPr id="2" name="テキスト ボックス 1"/>
          <p:cNvSpPr txBox="1">
            <a:spLocks noChangeArrowheads="1"/>
          </p:cNvSpPr>
          <p:nvPr/>
        </p:nvSpPr>
        <p:spPr bwMode="auto">
          <a:xfrm>
            <a:off x="2030951" y="509963"/>
            <a:ext cx="8646866" cy="570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a:t>
            </a:r>
            <a:r>
              <a:rPr lang="ja-JP" altLang="en-US" sz="3196"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成</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r>
              <a:rPr lang="ja-JP" altLang="en-US" sz="2386"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38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①</a:t>
            </a:r>
            <a:r>
              <a:rPr lang="ja-JP" altLang="en-US" sz="3196" b="1" u="sng" dirty="0">
                <a:latin typeface="HG創英角ﾎﾟｯﾌﾟ体" panose="040B0A09000000000000" pitchFamily="49" charset="-128"/>
                <a:ea typeface="HG創英角ﾎﾟｯﾌﾟ体" panose="040B0A09000000000000" pitchFamily="49" charset="-128"/>
              </a:rPr>
              <a:t>教科横断的に学ぶ</a:t>
            </a:r>
            <a:endParaRPr lang="en-US" altLang="ja-JP" sz="3196" b="1" u="sng" dirty="0">
              <a:latin typeface="HG創英角ﾎﾟｯﾌﾟ体" panose="040B0A09000000000000" pitchFamily="49" charset="-128"/>
              <a:ea typeface="HG創英角ﾎﾟｯﾌﾟ体" panose="040B0A09000000000000" pitchFamily="49" charset="-128"/>
            </a:endParaRPr>
          </a:p>
          <a:p>
            <a:r>
              <a:rPr lang="ja-JP" altLang="en-US" sz="1743" b="1" dirty="0">
                <a:latin typeface="HG創英角ﾎﾟｯﾌﾟ体" panose="040B0A09000000000000" pitchFamily="49" charset="-128"/>
                <a:ea typeface="HG創英角ﾎﾟｯﾌﾟ体" panose="040B0A09000000000000" pitchFamily="49" charset="-128"/>
              </a:rPr>
              <a:t>　　</a:t>
            </a:r>
            <a:r>
              <a:rPr lang="ja-JP" altLang="en-US" sz="2323" b="1" dirty="0">
                <a:latin typeface="HG創英角ﾎﾟｯﾌﾟ体" panose="040B0A09000000000000" pitchFamily="49" charset="-128"/>
                <a:ea typeface="HG創英角ﾎﾟｯﾌﾟ体" panose="040B0A09000000000000" pitchFamily="49" charset="-128"/>
              </a:rPr>
              <a:t>（</a:t>
            </a:r>
            <a:r>
              <a:rPr lang="ja-JP" altLang="en-US" sz="2831" b="1" u="sng" dirty="0">
                <a:solidFill>
                  <a:srgbClr val="FF0000"/>
                </a:solidFill>
                <a:latin typeface="HG創英角ﾎﾟｯﾌﾟ体" panose="040B0A09000000000000" pitchFamily="49" charset="-128"/>
                <a:ea typeface="HG創英角ﾎﾟｯﾌﾟ体" panose="040B0A09000000000000" pitchFamily="49" charset="-128"/>
              </a:rPr>
              <a:t>カリキュラム・マネジメント</a:t>
            </a:r>
            <a:r>
              <a:rPr lang="ja-JP" altLang="en-US" sz="2323" b="1" u="sng" dirty="0">
                <a:latin typeface="HG創英角ﾎﾟｯﾌﾟ体" panose="040B0A09000000000000" pitchFamily="49" charset="-128"/>
                <a:ea typeface="HG創英角ﾎﾟｯﾌﾟ体" panose="040B0A09000000000000" pitchFamily="49" charset="-128"/>
              </a:rPr>
              <a:t>）</a:t>
            </a:r>
            <a:endParaRPr lang="en-US" altLang="ja-JP" sz="2323" b="1" u="sng"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b="1" dirty="0">
                <a:solidFill>
                  <a:srgbClr val="EF53DC"/>
                </a:solidFill>
                <a:latin typeface="HG創英角ﾎﾟｯﾌﾟ体" panose="040B0A09000000000000" pitchFamily="49" charset="-128"/>
                <a:ea typeface="HG創英角ﾎﾟｯﾌﾟ体" panose="040B0A09000000000000" pitchFamily="49" charset="-128"/>
              </a:rPr>
              <a:t>実</a:t>
            </a:r>
            <a:r>
              <a:rPr lang="ja-JP" altLang="en-US" sz="3196" dirty="0">
                <a:solidFill>
                  <a:srgbClr val="EF53DC"/>
                </a:solidFill>
                <a:latin typeface="HG創英角ﾎﾟｯﾌﾟ体" panose="040B0A09000000000000" pitchFamily="49" charset="-128"/>
                <a:ea typeface="HG創英角ﾎﾟｯﾌﾟ体" panose="040B0A09000000000000" pitchFamily="49" charset="-128"/>
              </a:rPr>
              <a:t>施</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総則 第１の２、</a:t>
            </a:r>
            <a:r>
              <a:rPr lang="ja-JP" altLang="en-US" sz="1704" u="sng" dirty="0">
                <a:latin typeface="HG創英角ﾎﾟｯﾌﾟ体" panose="040B0A09000000000000" pitchFamily="49" charset="-128"/>
                <a:ea typeface="HG創英角ﾎﾟｯﾌﾟ体" panose="040B0A09000000000000" pitchFamily="49" charset="-128"/>
              </a:rPr>
              <a:t>第３の１</a:t>
            </a:r>
            <a:r>
              <a:rPr lang="ja-JP" altLang="en-US" sz="1704" b="1" dirty="0">
                <a:latin typeface="HG創英角ﾎﾟｯﾌﾟ体" panose="040B0A09000000000000" pitchFamily="49" charset="-128"/>
                <a:ea typeface="HG創英角ﾎﾟｯﾌﾟ体" panose="040B0A09000000000000" pitchFamily="49" charset="-128"/>
              </a:rPr>
              <a:t>）</a:t>
            </a:r>
            <a:endParaRPr lang="en-US" altLang="ja-JP" sz="1108"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②</a:t>
            </a:r>
            <a:r>
              <a:rPr lang="ja-JP" altLang="en-US" sz="3196" b="1" u="sng" dirty="0">
                <a:solidFill>
                  <a:srgbClr val="FF0000"/>
                </a:solidFill>
                <a:latin typeface="HG創英角ﾎﾟｯﾌﾟ体" panose="040B0A09000000000000" pitchFamily="49" charset="-128"/>
                <a:ea typeface="HG創英角ﾎﾟｯﾌﾟ体" panose="040B0A09000000000000" pitchFamily="49" charset="-128"/>
              </a:rPr>
              <a:t>主体的・対話的で深い学び</a:t>
            </a:r>
            <a:endParaRPr lang="en-US" altLang="ja-JP" sz="3196" b="1"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386" b="1" dirty="0">
                <a:latin typeface="HG創英角ﾎﾟｯﾌﾟ体" panose="040B0A09000000000000" pitchFamily="49" charset="-128"/>
                <a:ea typeface="HG創英角ﾎﾟｯﾌﾟ体" panose="040B0A09000000000000" pitchFamily="49" charset="-128"/>
              </a:rPr>
              <a:t>　に向けた、単元を通じた授業改善　</a:t>
            </a:r>
            <a:endParaRPr lang="en-US" altLang="ja-JP" sz="2727"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r>
              <a:rPr lang="en-US" altLang="ja-JP" sz="3196" b="1" u="sng" dirty="0">
                <a:latin typeface="HG創英角ﾎﾟｯﾌﾟ体" panose="040B0A09000000000000" pitchFamily="49" charset="-128"/>
                <a:ea typeface="HG創英角ﾎﾟｯﾌﾟ体" panose="040B0A09000000000000" pitchFamily="49" charset="-128"/>
              </a:rPr>
              <a:t>《</a:t>
            </a:r>
            <a:r>
              <a:rPr lang="ja-JP" altLang="en-US" sz="3196" b="1" u="sng" dirty="0">
                <a:latin typeface="HG創英角ﾎﾟｯﾌﾟ体" panose="040B0A09000000000000" pitchFamily="49" charset="-128"/>
                <a:ea typeface="HG創英角ﾎﾟｯﾌﾟ体" panose="040B0A09000000000000" pitchFamily="49" charset="-128"/>
              </a:rPr>
              <a:t>探究的な学び</a:t>
            </a:r>
            <a:r>
              <a:rPr lang="en-US" altLang="ja-JP" sz="3196" b="1" u="sng" dirty="0">
                <a:latin typeface="HG創英角ﾎﾟｯﾌﾟ体" panose="040B0A09000000000000" pitchFamily="49" charset="-128"/>
                <a:ea typeface="HG創英角ﾎﾟｯﾌﾟ体" panose="040B0A09000000000000" pitchFamily="49" charset="-128"/>
              </a:rPr>
              <a:t>》</a:t>
            </a:r>
            <a:r>
              <a:rPr lang="ja-JP" altLang="en-US" sz="1704" b="1" u="sng" dirty="0">
                <a:latin typeface="HG創英角ﾎﾟｯﾌﾟ体" panose="040B0A09000000000000" pitchFamily="49" charset="-128"/>
                <a:ea typeface="HG創英角ﾎﾟｯﾌﾟ体" panose="040B0A09000000000000" pitchFamily="49" charset="-128"/>
              </a:rPr>
              <a:t>を通して</a:t>
            </a:r>
            <a:endParaRPr lang="en-US" altLang="ja-JP" sz="1704" b="1" u="sng" dirty="0">
              <a:latin typeface="HG創英角ﾎﾟｯﾌﾟ体" panose="040B0A09000000000000" pitchFamily="49" charset="-128"/>
              <a:ea typeface="HG創英角ﾎﾟｯﾌﾟ体" panose="040B0A09000000000000" pitchFamily="49" charset="-128"/>
            </a:endParaRPr>
          </a:p>
          <a:p>
            <a:r>
              <a:rPr lang="ja-JP" altLang="en-US" sz="1101" b="1" dirty="0">
                <a:latin typeface="HG創英角ﾎﾟｯﾌﾟ体" panose="040B0A09000000000000" pitchFamily="49" charset="-128"/>
                <a:ea typeface="HG創英角ﾎﾟｯﾌﾟ体" panose="040B0A09000000000000" pitchFamily="49" charset="-128"/>
              </a:rPr>
              <a:t>　　　</a:t>
            </a:r>
            <a:endParaRPr lang="en-US" altLang="ja-JP" sz="1101" b="1" dirty="0">
              <a:latin typeface="HG創英角ﾎﾟｯﾌﾟ体" panose="040B0A09000000000000" pitchFamily="49" charset="-128"/>
              <a:ea typeface="HG創英角ﾎﾟｯﾌﾟ体" panose="040B0A09000000000000" pitchFamily="49" charset="-128"/>
            </a:endParaRPr>
          </a:p>
          <a:p>
            <a:r>
              <a:rPr lang="ja-JP" altLang="en-US" sz="1101" b="1" dirty="0">
                <a:latin typeface="HG創英角ﾎﾟｯﾌﾟ体" panose="040B0A09000000000000" pitchFamily="49" charset="-128"/>
                <a:ea typeface="HG創英角ﾎﾟｯﾌﾟ体" panose="040B0A09000000000000" pitchFamily="49" charset="-128"/>
              </a:rPr>
              <a:t>　</a:t>
            </a:r>
            <a:r>
              <a:rPr lang="ja-JP" altLang="en-US" sz="2215" b="1" dirty="0">
                <a:latin typeface="HG創英角ﾎﾟｯﾌﾟ体" panose="040B0A09000000000000" pitchFamily="49" charset="-128"/>
                <a:ea typeface="HG創英角ﾎﾟｯﾌﾟ体" panose="040B0A09000000000000" pitchFamily="49" charset="-128"/>
              </a:rPr>
              <a:t>思考力・判断力・表現力、学びに向かう力や人間性</a:t>
            </a:r>
            <a:endParaRPr lang="en-US" altLang="ja-JP" sz="2215"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1701028" y="3281020"/>
            <a:ext cx="9027947"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4950918" y="264963"/>
            <a:ext cx="1890261" cy="348109"/>
          </a:xfrm>
          <a:prstGeom prst="rect">
            <a:avLst/>
          </a:prstGeom>
          <a:noFill/>
        </p:spPr>
        <p:txBody>
          <a:bodyPr wrap="none" rtlCol="0">
            <a:spAutoFit/>
          </a:bodyPr>
          <a:lstStyle/>
          <a:p>
            <a:r>
              <a:rPr lang="ja-JP" altLang="en-US" sz="1662" b="1"/>
              <a:t>学習指導要領総則</a:t>
            </a:r>
          </a:p>
        </p:txBody>
      </p:sp>
      <p:sp>
        <p:nvSpPr>
          <p:cNvPr id="10" name="テキスト ボックス 9">
            <a:extLst>
              <a:ext uri="{FF2B5EF4-FFF2-40B4-BE49-F238E27FC236}">
                <a16:creationId xmlns:a16="http://schemas.microsoft.com/office/drawing/2014/main" id="{FD88E691-4354-4A00-9379-A63EB187F7FC}"/>
              </a:ext>
            </a:extLst>
          </p:cNvPr>
          <p:cNvSpPr txBox="1"/>
          <p:nvPr/>
        </p:nvSpPr>
        <p:spPr>
          <a:xfrm>
            <a:off x="5467841" y="1472515"/>
            <a:ext cx="5297647" cy="611872"/>
          </a:xfrm>
          <a:prstGeom prst="rect">
            <a:avLst/>
          </a:prstGeom>
          <a:noFill/>
        </p:spPr>
        <p:txBody>
          <a:bodyPr wrap="square">
            <a:spAutoFit/>
          </a:bodyPr>
          <a:lstStyle/>
          <a:p>
            <a:r>
              <a:rPr lang="ja-JP" altLang="en-US" sz="1662" dirty="0">
                <a:latin typeface="HG創英角ﾎﾟｯﾌﾟ体" panose="040B0A09000000000000" pitchFamily="49" charset="-128"/>
                <a:ea typeface="HG創英角ﾎﾟｯﾌﾟ体" panose="040B0A09000000000000" pitchFamily="49" charset="-128"/>
              </a:rPr>
              <a:t>（総則 </a:t>
            </a:r>
            <a:r>
              <a:rPr lang="ja-JP" altLang="en-US" sz="1662" u="sng" dirty="0">
                <a:latin typeface="HG創英角ﾎﾟｯﾌﾟ体" panose="040B0A09000000000000" pitchFamily="49" charset="-128"/>
                <a:ea typeface="HG創英角ﾎﾟｯﾌﾟ体" panose="040B0A09000000000000" pitchFamily="49" charset="-128"/>
              </a:rPr>
              <a:t>第１の４</a:t>
            </a:r>
            <a:r>
              <a:rPr lang="ja-JP" altLang="en-US" sz="1662" dirty="0">
                <a:latin typeface="HG創英角ﾎﾟｯﾌﾟ体" panose="040B0A09000000000000" pitchFamily="49" charset="-128"/>
                <a:ea typeface="HG創英角ﾎﾟｯﾌﾟ体" panose="040B0A09000000000000" pitchFamily="49" charset="-128"/>
              </a:rPr>
              <a:t> 第２の</a:t>
            </a:r>
            <a:r>
              <a:rPr lang="en-US" altLang="ja-JP" sz="1662" dirty="0">
                <a:latin typeface="HG創英角ﾎﾟｯﾌﾟ体" panose="040B0A09000000000000" pitchFamily="49" charset="-128"/>
                <a:ea typeface="HG創英角ﾎﾟｯﾌﾟ体" panose="040B0A09000000000000" pitchFamily="49" charset="-128"/>
              </a:rPr>
              <a:t>1.2.3.4</a:t>
            </a:r>
            <a:r>
              <a:rPr lang="ja-JP" altLang="en-US" sz="1662" dirty="0">
                <a:latin typeface="HG創英角ﾎﾟｯﾌﾟ体" panose="040B0A09000000000000" pitchFamily="49" charset="-128"/>
                <a:ea typeface="HG創英角ﾎﾟｯﾌﾟ体" panose="040B0A09000000000000" pitchFamily="49" charset="-128"/>
              </a:rPr>
              <a:t>）</a:t>
            </a:r>
            <a:endParaRPr lang="en-US" altLang="ja-JP" sz="1662" dirty="0">
              <a:latin typeface="HG創英角ﾎﾟｯﾌﾟ体" panose="040B0A09000000000000" pitchFamily="49" charset="-128"/>
              <a:ea typeface="HG創英角ﾎﾟｯﾌﾟ体" panose="040B0A09000000000000" pitchFamily="49" charset="-128"/>
            </a:endParaRPr>
          </a:p>
          <a:p>
            <a:r>
              <a:rPr lang="en-US" altLang="ja-JP" sz="1662" dirty="0">
                <a:latin typeface="HG創英角ﾎﾟｯﾌﾟ体" panose="040B0A09000000000000" pitchFamily="49" charset="-128"/>
                <a:ea typeface="HG創英角ﾎﾟｯﾌﾟ体" panose="040B0A09000000000000" pitchFamily="49" charset="-128"/>
              </a:rPr>
              <a:t>  </a:t>
            </a:r>
          </a:p>
        </p:txBody>
      </p:sp>
      <p:grpSp>
        <p:nvGrpSpPr>
          <p:cNvPr id="212" name="グループ化 211">
            <a:extLst>
              <a:ext uri="{FF2B5EF4-FFF2-40B4-BE49-F238E27FC236}">
                <a16:creationId xmlns:a16="http://schemas.microsoft.com/office/drawing/2014/main" id="{6EB78298-D6C4-4124-B345-FAFC614364DA}"/>
              </a:ext>
            </a:extLst>
          </p:cNvPr>
          <p:cNvGrpSpPr/>
          <p:nvPr/>
        </p:nvGrpSpPr>
        <p:grpSpPr>
          <a:xfrm rot="20971415">
            <a:off x="1178346" y="1349309"/>
            <a:ext cx="4388742" cy="2302791"/>
            <a:chOff x="5410392" y="773320"/>
            <a:chExt cx="3550348" cy="1692939"/>
          </a:xfrm>
        </p:grpSpPr>
        <p:sp>
          <p:nvSpPr>
            <p:cNvPr id="215" name="思考の吹き出し: 雲形 214">
              <a:extLst>
                <a:ext uri="{FF2B5EF4-FFF2-40B4-BE49-F238E27FC236}">
                  <a16:creationId xmlns:a16="http://schemas.microsoft.com/office/drawing/2014/main" id="{B50DD019-EFED-480B-BA0B-FFE0BC8BC809}"/>
                </a:ext>
              </a:extLst>
            </p:cNvPr>
            <p:cNvSpPr/>
            <p:nvPr/>
          </p:nvSpPr>
          <p:spPr>
            <a:xfrm rot="549766">
              <a:off x="5410392" y="773320"/>
              <a:ext cx="3550348" cy="1692939"/>
            </a:xfrm>
            <a:prstGeom prst="cloudCallout">
              <a:avLst>
                <a:gd name="adj1" fmla="val 8287"/>
                <a:gd name="adj2" fmla="val 9504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テキスト ボックス 215">
              <a:extLst>
                <a:ext uri="{FF2B5EF4-FFF2-40B4-BE49-F238E27FC236}">
                  <a16:creationId xmlns:a16="http://schemas.microsoft.com/office/drawing/2014/main" id="{4C8CD522-9EB6-4309-9FF5-D10E4F7F2624}"/>
                </a:ext>
              </a:extLst>
            </p:cNvPr>
            <p:cNvSpPr txBox="1"/>
            <p:nvPr/>
          </p:nvSpPr>
          <p:spPr>
            <a:xfrm>
              <a:off x="5736985" y="1194026"/>
              <a:ext cx="2950712" cy="882444"/>
            </a:xfrm>
            <a:prstGeom prst="rect">
              <a:avLst/>
            </a:prstGeom>
            <a:solidFill>
              <a:srgbClr val="FFFF00"/>
            </a:solidFill>
          </p:spPr>
          <p:txBody>
            <a:bodyPr wrap="square" rtlCol="0">
              <a:spAutoFit/>
            </a:bodyPr>
            <a:lstStyle/>
            <a:p>
              <a:r>
                <a:rPr kumimoji="1" lang="ja-JP" altLang="en-US" sz="2400" b="1" dirty="0"/>
                <a:t>こういう授業を上手に</a:t>
              </a:r>
              <a:endParaRPr kumimoji="1" lang="en-US" altLang="ja-JP" sz="2400" b="1" dirty="0"/>
            </a:p>
            <a:p>
              <a:r>
                <a:rPr kumimoji="1" lang="ja-JP" altLang="en-US" sz="2400" b="1" dirty="0"/>
                <a:t>できる教師に、出会ったことがありますか？　</a:t>
              </a:r>
              <a:endParaRPr kumimoji="1" lang="en-US" altLang="ja-JP" sz="2400" b="1" dirty="0"/>
            </a:p>
          </p:txBody>
        </p:sp>
      </p:grpSp>
      <p:grpSp>
        <p:nvGrpSpPr>
          <p:cNvPr id="211" name="グループ化 210">
            <a:extLst>
              <a:ext uri="{FF2B5EF4-FFF2-40B4-BE49-F238E27FC236}">
                <a16:creationId xmlns:a16="http://schemas.microsoft.com/office/drawing/2014/main" id="{6E1B7E72-A75D-46E5-BF87-298D2C53EEE3}"/>
              </a:ext>
            </a:extLst>
          </p:cNvPr>
          <p:cNvGrpSpPr/>
          <p:nvPr/>
        </p:nvGrpSpPr>
        <p:grpSpPr>
          <a:xfrm rot="639433">
            <a:off x="6630295" y="998439"/>
            <a:ext cx="5535423" cy="2709083"/>
            <a:chOff x="5157657" y="719433"/>
            <a:chExt cx="3873160" cy="1826429"/>
          </a:xfrm>
        </p:grpSpPr>
        <p:sp>
          <p:nvSpPr>
            <p:cNvPr id="213" name="思考の吹き出し: 雲形 212">
              <a:extLst>
                <a:ext uri="{FF2B5EF4-FFF2-40B4-BE49-F238E27FC236}">
                  <a16:creationId xmlns:a16="http://schemas.microsoft.com/office/drawing/2014/main" id="{8CB1C512-7311-410C-9577-5FD31445EE1A}"/>
                </a:ext>
              </a:extLst>
            </p:cNvPr>
            <p:cNvSpPr/>
            <p:nvPr/>
          </p:nvSpPr>
          <p:spPr>
            <a:xfrm rot="549766">
              <a:off x="5157657" y="719433"/>
              <a:ext cx="3873160" cy="1826429"/>
            </a:xfrm>
            <a:prstGeom prst="cloudCallout">
              <a:avLst>
                <a:gd name="adj1" fmla="val -30211"/>
                <a:gd name="adj2" fmla="val 10548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テキスト ボックス 213">
              <a:extLst>
                <a:ext uri="{FF2B5EF4-FFF2-40B4-BE49-F238E27FC236}">
                  <a16:creationId xmlns:a16="http://schemas.microsoft.com/office/drawing/2014/main" id="{E3BCBBBF-8BAE-4F33-91A6-7E30AE241146}"/>
                </a:ext>
              </a:extLst>
            </p:cNvPr>
            <p:cNvSpPr txBox="1"/>
            <p:nvPr/>
          </p:nvSpPr>
          <p:spPr>
            <a:xfrm rot="257787">
              <a:off x="5505638" y="1101023"/>
              <a:ext cx="3118252" cy="1058245"/>
            </a:xfrm>
            <a:prstGeom prst="rect">
              <a:avLst/>
            </a:prstGeom>
            <a:solidFill>
              <a:srgbClr val="FFFF00"/>
            </a:solidFill>
          </p:spPr>
          <p:txBody>
            <a:bodyPr wrap="square" rtlCol="0">
              <a:spAutoFit/>
            </a:bodyPr>
            <a:lstStyle/>
            <a:p>
              <a:r>
                <a:rPr kumimoji="1" lang="ja-JP" altLang="en-US" sz="2400" b="1" dirty="0"/>
                <a:t>「主体的・対話的授業を！」と</a:t>
              </a:r>
              <a:endParaRPr kumimoji="1" lang="en-US" altLang="ja-JP" sz="2400" b="1" dirty="0"/>
            </a:p>
            <a:p>
              <a:r>
                <a:rPr kumimoji="1" lang="ja-JP" altLang="en-US" sz="2400" b="1" dirty="0"/>
                <a:t>言われて、すぐにできる日本</a:t>
              </a:r>
              <a:endParaRPr kumimoji="1" lang="en-US" altLang="ja-JP" sz="2400" b="1" dirty="0"/>
            </a:p>
            <a:p>
              <a:r>
                <a:rPr kumimoji="1" lang="ja-JP" altLang="en-US" sz="2400" b="1" dirty="0"/>
                <a:t>　の先生は、ほとんど皆無？</a:t>
              </a:r>
              <a:endParaRPr kumimoji="1" lang="en-US" altLang="ja-JP" sz="2400" b="1" dirty="0"/>
            </a:p>
            <a:p>
              <a:r>
                <a:rPr kumimoji="1" lang="ja-JP" altLang="en-US" sz="2400" b="1" dirty="0"/>
                <a:t>　　　　　　どうするの！？</a:t>
              </a:r>
            </a:p>
          </p:txBody>
        </p:sp>
      </p:grpSp>
      <p:grpSp>
        <p:nvGrpSpPr>
          <p:cNvPr id="16" name="グループ化 15">
            <a:extLst>
              <a:ext uri="{FF2B5EF4-FFF2-40B4-BE49-F238E27FC236}">
                <a16:creationId xmlns:a16="http://schemas.microsoft.com/office/drawing/2014/main" id="{0B54213A-C545-42BD-B113-D9FD83916102}"/>
              </a:ext>
            </a:extLst>
          </p:cNvPr>
          <p:cNvGrpSpPr/>
          <p:nvPr/>
        </p:nvGrpSpPr>
        <p:grpSpPr>
          <a:xfrm>
            <a:off x="124812" y="242688"/>
            <a:ext cx="1131133" cy="674370"/>
            <a:chOff x="12675870" y="1131570"/>
            <a:chExt cx="1131133" cy="674370"/>
          </a:xfrm>
        </p:grpSpPr>
        <p:sp>
          <p:nvSpPr>
            <p:cNvPr id="17" name="四角形: 角を丸くする 16">
              <a:extLst>
                <a:ext uri="{FF2B5EF4-FFF2-40B4-BE49-F238E27FC236}">
                  <a16:creationId xmlns:a16="http://schemas.microsoft.com/office/drawing/2014/main" id="{75EF5E8E-9A0A-4E06-BB96-B3F5F3E29AF3}"/>
                </a:ext>
              </a:extLst>
            </p:cNvPr>
            <p:cNvSpPr/>
            <p:nvPr/>
          </p:nvSpPr>
          <p:spPr>
            <a:xfrm>
              <a:off x="12675870" y="1131570"/>
              <a:ext cx="1131133" cy="67437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87A3E1A8-7CDE-4199-A95E-1D7A86721B51}"/>
                </a:ext>
              </a:extLst>
            </p:cNvPr>
            <p:cNvSpPr txBox="1"/>
            <p:nvPr/>
          </p:nvSpPr>
          <p:spPr>
            <a:xfrm>
              <a:off x="12767311" y="1165860"/>
              <a:ext cx="1005403" cy="584775"/>
            </a:xfrm>
            <a:prstGeom prst="rect">
              <a:avLst/>
            </a:prstGeom>
            <a:noFill/>
          </p:spPr>
          <p:txBody>
            <a:bodyPr wrap="none" rtlCol="0">
              <a:spAutoFit/>
            </a:bodyPr>
            <a:lstStyle/>
            <a:p>
              <a:r>
                <a:rPr kumimoji="1" lang="ja-JP" altLang="en-US" sz="3200" dirty="0">
                  <a:highlight>
                    <a:srgbClr val="FF0000"/>
                  </a:highlight>
                  <a:latin typeface="HGP創英角ﾎﾟｯﾌﾟ体" panose="040B0A00000000000000" pitchFamily="50" charset="-128"/>
                  <a:ea typeface="HGP創英角ﾎﾟｯﾌﾟ体" panose="040B0A00000000000000" pitchFamily="50" charset="-128"/>
                </a:rPr>
                <a:t>重要</a:t>
              </a:r>
            </a:p>
          </p:txBody>
        </p:sp>
      </p:grpSp>
    </p:spTree>
    <p:extLst>
      <p:ext uri="{BB962C8B-B14F-4D97-AF65-F5344CB8AC3E}">
        <p14:creationId xmlns:p14="http://schemas.microsoft.com/office/powerpoint/2010/main" val="191614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1000"/>
                                        <p:tgtEl>
                                          <p:spTgt spid="212"/>
                                        </p:tgtEl>
                                      </p:cBhvr>
                                    </p:animEffect>
                                    <p:anim calcmode="lin" valueType="num">
                                      <p:cBhvr>
                                        <p:cTn id="8" dur="1000" fill="hold"/>
                                        <p:tgtEl>
                                          <p:spTgt spid="212"/>
                                        </p:tgtEl>
                                        <p:attrNameLst>
                                          <p:attrName>ppt_x</p:attrName>
                                        </p:attrNameLst>
                                      </p:cBhvr>
                                      <p:tavLst>
                                        <p:tav tm="0">
                                          <p:val>
                                            <p:strVal val="#ppt_x"/>
                                          </p:val>
                                        </p:tav>
                                        <p:tav tm="100000">
                                          <p:val>
                                            <p:strVal val="#ppt_x"/>
                                          </p:val>
                                        </p:tav>
                                      </p:tavLst>
                                    </p:anim>
                                    <p:anim calcmode="lin" valueType="num">
                                      <p:cBhvr>
                                        <p:cTn id="9" dur="1000" fill="hold"/>
                                        <p:tgtEl>
                                          <p:spTgt spid="2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1"/>
                                        </p:tgtEl>
                                        <p:attrNameLst>
                                          <p:attrName>style.visibility</p:attrName>
                                        </p:attrNameLst>
                                      </p:cBhvr>
                                      <p:to>
                                        <p:strVal val="visible"/>
                                      </p:to>
                                    </p:set>
                                    <p:animEffect transition="in" filter="fade">
                                      <p:cBhvr>
                                        <p:cTn id="14" dur="1000"/>
                                        <p:tgtEl>
                                          <p:spTgt spid="211"/>
                                        </p:tgtEl>
                                      </p:cBhvr>
                                    </p:animEffect>
                                    <p:anim calcmode="lin" valueType="num">
                                      <p:cBhvr>
                                        <p:cTn id="15" dur="1000" fill="hold"/>
                                        <p:tgtEl>
                                          <p:spTgt spid="211"/>
                                        </p:tgtEl>
                                        <p:attrNameLst>
                                          <p:attrName>ppt_x</p:attrName>
                                        </p:attrNameLst>
                                      </p:cBhvr>
                                      <p:tavLst>
                                        <p:tav tm="0">
                                          <p:val>
                                            <p:strVal val="#ppt_x"/>
                                          </p:val>
                                        </p:tav>
                                        <p:tav tm="100000">
                                          <p:val>
                                            <p:strVal val="#ppt_x"/>
                                          </p:val>
                                        </p:tav>
                                      </p:tavLst>
                                    </p:anim>
                                    <p:anim calcmode="lin" valueType="num">
                                      <p:cBhvr>
                                        <p:cTn id="16" dur="1000" fill="hold"/>
                                        <p:tgtEl>
                                          <p:spTgt spid="2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12087" y="72142"/>
            <a:ext cx="714348" cy="6713716"/>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7" name="角丸四角形 6"/>
          <p:cNvSpPr/>
          <p:nvPr/>
        </p:nvSpPr>
        <p:spPr>
          <a:xfrm>
            <a:off x="1881175" y="548680"/>
            <a:ext cx="8687490" cy="2298746"/>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a:outerShdw blurRad="50800" dist="50800" dir="5400000" algn="ctr" rotWithShape="0">
              <a:schemeClr val="tx2">
                <a:lumMod val="75000"/>
              </a:schemeClr>
            </a:outerShdw>
          </a:effectLst>
          <a:sp3d prstMaterial="flat">
            <a:bevelT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ja-JP" altLang="ja-JP" sz="4400" b="1" kern="0" dirty="0">
                <a:solidFill>
                  <a:srgbClr val="00000A"/>
                </a:solidFill>
                <a:latin typeface="ＭＳ Ｐゴシック" panose="020B0600070205080204" pitchFamily="50" charset="-128"/>
                <a:ea typeface="ＭＳ Ｐゴシック" panose="020B0600070205080204" pitchFamily="50" charset="-128"/>
                <a:cs typeface="MS-Gothic"/>
              </a:rPr>
              <a:t>「</a:t>
            </a:r>
            <a:r>
              <a:rPr lang="en-US" altLang="ja-JP" sz="4400" b="1" kern="0" dirty="0">
                <a:solidFill>
                  <a:srgbClr val="00000A"/>
                </a:solidFill>
                <a:latin typeface="ＭＳ Ｐゴシック" panose="020B0600070205080204" pitchFamily="50" charset="-128"/>
                <a:ea typeface="ＭＳ Ｐゴシック" panose="020B0600070205080204" pitchFamily="50" charset="-128"/>
                <a:cs typeface="ArialMT"/>
              </a:rPr>
              <a:t>ESD</a:t>
            </a:r>
            <a:r>
              <a:rPr lang="ja-JP" altLang="ja-JP" sz="4400" b="1" kern="0" dirty="0">
                <a:solidFill>
                  <a:srgbClr val="00000A"/>
                </a:solidFill>
                <a:latin typeface="ＭＳ Ｐゴシック" panose="020B0600070205080204" pitchFamily="50" charset="-128"/>
                <a:ea typeface="ＭＳ Ｐゴシック" panose="020B0600070205080204" pitchFamily="50" charset="-128"/>
                <a:cs typeface="MS-Gothic"/>
              </a:rPr>
              <a:t>の継続・発展可能な</a:t>
            </a:r>
            <a:endParaRPr lang="en-US" altLang="ja-JP" sz="4400" b="1" kern="0" dirty="0">
              <a:solidFill>
                <a:srgbClr val="00000A"/>
              </a:solidFill>
              <a:latin typeface="ＭＳ Ｐゴシック" panose="020B0600070205080204" pitchFamily="50" charset="-128"/>
              <a:ea typeface="ＭＳ Ｐゴシック" panose="020B0600070205080204" pitchFamily="50" charset="-128"/>
              <a:cs typeface="MS-Gothic"/>
            </a:endParaRPr>
          </a:p>
          <a:p>
            <a:pPr>
              <a:spcAft>
                <a:spcPts val="0"/>
              </a:spcAft>
            </a:pPr>
            <a:r>
              <a:rPr lang="ja-JP" altLang="en-US" sz="4400" b="1" kern="0" dirty="0">
                <a:solidFill>
                  <a:srgbClr val="00000A"/>
                </a:solidFill>
                <a:latin typeface="ＭＳ Ｐゴシック" panose="020B0600070205080204" pitchFamily="50" charset="-128"/>
                <a:ea typeface="ＭＳ Ｐゴシック" panose="020B0600070205080204" pitchFamily="50" charset="-128"/>
                <a:cs typeface="MS-Gothic"/>
              </a:rPr>
              <a:t>　　　</a:t>
            </a:r>
            <a:r>
              <a:rPr lang="ja-JP" altLang="ja-JP" sz="4400" b="1" kern="0" dirty="0">
                <a:solidFill>
                  <a:srgbClr val="00000A"/>
                </a:solidFill>
                <a:latin typeface="ＭＳ Ｐゴシック" panose="020B0600070205080204" pitchFamily="50" charset="-128"/>
                <a:ea typeface="ＭＳ Ｐゴシック" panose="020B0600070205080204" pitchFamily="50" charset="-128"/>
                <a:cs typeface="MS-Gothic"/>
              </a:rPr>
              <a:t>カリキュラム・コーディネート」</a:t>
            </a:r>
            <a:endParaRPr lang="ja-JP" altLang="ja-JP" sz="4400" b="1" kern="50" dirty="0">
              <a:solidFill>
                <a:srgbClr val="00000A"/>
              </a:solidFill>
              <a:latin typeface="ＭＳ Ｐゴシック" panose="020B0600070205080204" pitchFamily="50" charset="-128"/>
              <a:ea typeface="ＭＳ Ｐゴシック" panose="020B0600070205080204" pitchFamily="50" charset="-128"/>
            </a:endParaRPr>
          </a:p>
        </p:txBody>
      </p:sp>
      <p:sp>
        <p:nvSpPr>
          <p:cNvPr id="10" name="テキスト ボックス 9"/>
          <p:cNvSpPr txBox="1"/>
          <p:nvPr/>
        </p:nvSpPr>
        <p:spPr>
          <a:xfrm>
            <a:off x="7076285" y="5648469"/>
            <a:ext cx="3680576" cy="830997"/>
          </a:xfrm>
          <a:prstGeom prst="rect">
            <a:avLst/>
          </a:prstGeom>
          <a:noFill/>
        </p:spPr>
        <p:txBody>
          <a:bodyPr wrap="square" rtlCol="0">
            <a:spAutoFit/>
          </a:bodyPr>
          <a:lstStyle/>
          <a:p>
            <a:pPr algn="r"/>
            <a:r>
              <a:rPr lang="ja-JP" altLang="en-US" sz="2400" b="1" dirty="0">
                <a:solidFill>
                  <a:prstClr val="black"/>
                </a:solidFill>
                <a:latin typeface="ＭＳ Ｐゴシック" panose="020B0600070205080204" pitchFamily="50" charset="-128"/>
                <a:ea typeface="ＭＳ Ｐゴシック" panose="020B0600070205080204" pitchFamily="50" charset="-128"/>
              </a:rPr>
              <a:t>令和２年１２月６日（土）</a:t>
            </a:r>
            <a:endParaRPr lang="en-US" altLang="ja-JP" sz="2400" b="1" dirty="0">
              <a:solidFill>
                <a:prstClr val="black"/>
              </a:solidFill>
              <a:latin typeface="ＭＳ Ｐゴシック" panose="020B0600070205080204" pitchFamily="50" charset="-128"/>
              <a:ea typeface="ＭＳ Ｐゴシック" panose="020B0600070205080204" pitchFamily="50" charset="-128"/>
            </a:endParaRPr>
          </a:p>
          <a:p>
            <a:pPr algn="r"/>
            <a:r>
              <a:rPr lang="ja-JP" altLang="en-US" sz="2400" b="1" dirty="0">
                <a:solidFill>
                  <a:prstClr val="black"/>
                </a:solidFill>
                <a:latin typeface="ＭＳ Ｐゴシック" panose="020B0600070205080204" pitchFamily="50" charset="-128"/>
                <a:ea typeface="ＭＳ Ｐゴシック" panose="020B0600070205080204" pitchFamily="50" charset="-128"/>
              </a:rPr>
              <a:t>久喜市立栗橋西小学校</a:t>
            </a:r>
            <a:r>
              <a:rPr lang="ja-JP" altLang="en-US" sz="2400" dirty="0">
                <a:solidFill>
                  <a:prstClr val="black"/>
                </a:solidFill>
                <a:latin typeface="UD デジタル 教科書体 NK-B" panose="02020700000000000000" pitchFamily="18" charset="-128"/>
                <a:ea typeface="UD デジタル 教科書体 NK-B" panose="02020700000000000000" pitchFamily="18" charset="-128"/>
              </a:rPr>
              <a:t>　　</a:t>
            </a:r>
            <a:endParaRPr lang="en-US" altLang="ja-JP" sz="2400" dirty="0">
              <a:solidFill>
                <a:prstClr val="black"/>
              </a:solidFill>
              <a:latin typeface="UD デジタル 教科書体 NK-B" panose="02020700000000000000" pitchFamily="18" charset="-128"/>
              <a:ea typeface="UD デジタル 教科書体 NK-B" panose="02020700000000000000" pitchFamily="18"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0842" y="3056117"/>
            <a:ext cx="4876800" cy="3657600"/>
          </a:xfrm>
          <a:prstGeom prst="rect">
            <a:avLst/>
          </a:prstGeom>
        </p:spPr>
      </p:pic>
      <p:pic>
        <p:nvPicPr>
          <p:cNvPr id="2" name="図 1"/>
          <p:cNvPicPr>
            <a:picLocks noChangeAspect="1"/>
          </p:cNvPicPr>
          <p:nvPr/>
        </p:nvPicPr>
        <p:blipFill>
          <a:blip r:embed="rId4"/>
          <a:stretch>
            <a:fillRect/>
          </a:stretch>
        </p:blipFill>
        <p:spPr>
          <a:xfrm>
            <a:off x="6888089" y="2650858"/>
            <a:ext cx="3718560" cy="2788920"/>
          </a:xfrm>
          <a:prstGeom prst="rect">
            <a:avLst/>
          </a:prstGeom>
        </p:spPr>
      </p:pic>
    </p:spTree>
    <p:extLst>
      <p:ext uri="{BB962C8B-B14F-4D97-AF65-F5344CB8AC3E}">
        <p14:creationId xmlns:p14="http://schemas.microsoft.com/office/powerpoint/2010/main" val="6993533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A184862C-AA24-4DBB-8B03-A61558B26909}" type="slidenum">
              <a:rPr kumimoji="1" lang="ja-JP" altLang="en-US" smtClean="0"/>
              <a:pPr/>
              <a:t>32</a:t>
            </a:fld>
            <a:endParaRPr kumimoji="1" lang="ja-JP" altLang="en-US"/>
          </a:p>
        </p:txBody>
      </p:sp>
      <p:sp>
        <p:nvSpPr>
          <p:cNvPr id="6" name="正方形/長方形 5"/>
          <p:cNvSpPr/>
          <p:nvPr/>
        </p:nvSpPr>
        <p:spPr>
          <a:xfrm>
            <a:off x="3197234" y="250329"/>
            <a:ext cx="7273578" cy="646331"/>
          </a:xfrm>
          <a:prstGeom prst="rect">
            <a:avLst/>
          </a:prstGeom>
        </p:spPr>
        <p:txBody>
          <a:bodyPr wrap="square">
            <a:spAutoFit/>
          </a:bodyPr>
          <a:lstStyle/>
          <a:p>
            <a:r>
              <a:rPr lang="ja-JP" altLang="ja-JP" sz="3200" b="1" dirty="0">
                <a:highlight>
                  <a:srgbClr val="FFFF00"/>
                </a:highlight>
                <a:latin typeface="+mj-ea"/>
                <a:ea typeface="+mj-ea"/>
                <a:cs typeface="Times New Roman" panose="02020603050405020304" pitchFamily="18" charset="0"/>
              </a:rPr>
              <a:t>平成３０～令和２年度研究の全体構想</a:t>
            </a:r>
            <a:r>
              <a:rPr lang="ja-JP" altLang="ja-JP" sz="3600" b="1" dirty="0">
                <a:latin typeface="+mj-ea"/>
                <a:ea typeface="+mj-ea"/>
                <a:cs typeface="Times New Roman" panose="02020603050405020304" pitchFamily="18" charset="0"/>
              </a:rPr>
              <a:t> </a:t>
            </a:r>
            <a:endParaRPr lang="ja-JP" altLang="en-US" sz="3200" b="1" dirty="0">
              <a:latin typeface="+mj-ea"/>
              <a:ea typeface="+mj-ea"/>
            </a:endParaRPr>
          </a:p>
        </p:txBody>
      </p:sp>
      <p:sp>
        <p:nvSpPr>
          <p:cNvPr id="8" name="正方形/長方形 7"/>
          <p:cNvSpPr/>
          <p:nvPr/>
        </p:nvSpPr>
        <p:spPr>
          <a:xfrm>
            <a:off x="372362" y="1202267"/>
            <a:ext cx="11483316" cy="811272"/>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endParaRPr lang="ja-JP" sz="2400" kern="100" dirty="0">
              <a:effectLst/>
              <a:ea typeface="ＭＳ 明朝" panose="02020609040205080304" pitchFamily="17" charset="-128"/>
              <a:cs typeface="Times New Roman" panose="02020603050405020304" pitchFamily="18" charset="0"/>
            </a:endParaRPr>
          </a:p>
          <a:p>
            <a:pPr algn="just">
              <a:spcAft>
                <a:spcPts val="0"/>
              </a:spcAft>
            </a:pPr>
            <a:endParaRPr lang="en-US" altLang="ja-JP" sz="800" b="1" kern="100" dirty="0">
              <a:effectLst/>
              <a:latin typeface="+mn-ea"/>
              <a:cs typeface="ＭＳ 明朝" panose="02020609040205080304" pitchFamily="17" charset="-128"/>
            </a:endParaRPr>
          </a:p>
          <a:p>
            <a:pPr algn="just">
              <a:spcAft>
                <a:spcPts val="0"/>
              </a:spcAft>
            </a:pPr>
            <a:r>
              <a:rPr lang="ja-JP" sz="3400" b="1" kern="100" dirty="0">
                <a:effectLst/>
                <a:latin typeface="+mn-ea"/>
                <a:cs typeface="ＭＳ 明朝" panose="02020609040205080304" pitchFamily="17" charset="-128"/>
              </a:rPr>
              <a:t>「一人一人が自らの力を精一杯発揮し、笑顔輝く学校」</a:t>
            </a:r>
            <a:endParaRPr lang="ja-JP" sz="3400" kern="100" dirty="0">
              <a:effectLst/>
              <a:latin typeface="+mn-ea"/>
              <a:cs typeface="Times New Roman" panose="02020603050405020304" pitchFamily="18" charset="0"/>
            </a:endParaRPr>
          </a:p>
          <a:p>
            <a:pPr algn="just">
              <a:spcAft>
                <a:spcPts val="0"/>
              </a:spcAft>
            </a:pPr>
            <a:r>
              <a:rPr lang="en-US" sz="1050"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a:t>
            </a:r>
            <a:endParaRPr lang="ja-JP" sz="1050"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algn="just">
              <a:spcAft>
                <a:spcPts val="0"/>
              </a:spcAft>
            </a:pPr>
            <a:r>
              <a:rPr lang="en-US" sz="1050" kern="100" dirty="0">
                <a:effectLst/>
                <a:latin typeface="ＭＳ ゴシック" panose="020B0609070205080204" pitchFamily="49" charset="-128"/>
                <a:ea typeface="ＭＳ 明朝" panose="02020609040205080304" pitchFamily="17" charset="-128"/>
                <a:cs typeface="Times New Roman" panose="02020603050405020304" pitchFamily="18" charset="0"/>
              </a:rPr>
              <a:t> </a:t>
            </a:r>
            <a:endParaRPr lang="ja-JP" sz="1050" kern="100" dirty="0">
              <a:effectLst/>
              <a:ea typeface="ＭＳ 明朝" panose="02020609040205080304" pitchFamily="17" charset="-128"/>
              <a:cs typeface="Times New Roman" panose="02020603050405020304" pitchFamily="18" charset="0"/>
            </a:endParaRPr>
          </a:p>
          <a:p>
            <a:pPr algn="just">
              <a:spcAft>
                <a:spcPts val="0"/>
              </a:spcAft>
            </a:pPr>
            <a:r>
              <a:rPr lang="en-US" sz="1050" kern="100" dirty="0">
                <a:effectLst/>
                <a:latin typeface="ＭＳ ゴシック" panose="020B0609070205080204" pitchFamily="49" charset="-128"/>
                <a:ea typeface="ＭＳ 明朝" panose="02020609040205080304" pitchFamily="17" charset="-128"/>
                <a:cs typeface="Times New Roman" panose="02020603050405020304" pitchFamily="18" charset="0"/>
              </a:rPr>
              <a:t> </a:t>
            </a:r>
            <a:endParaRPr lang="ja-JP" sz="1050" kern="100" dirty="0">
              <a:effectLst/>
              <a:ea typeface="ＭＳ 明朝" panose="02020609040205080304" pitchFamily="17" charset="-128"/>
              <a:cs typeface="Times New Roman" panose="02020603050405020304" pitchFamily="18" charset="0"/>
            </a:endParaRPr>
          </a:p>
        </p:txBody>
      </p:sp>
      <p:sp>
        <p:nvSpPr>
          <p:cNvPr id="9" name="正方形/長方形 8"/>
          <p:cNvSpPr/>
          <p:nvPr/>
        </p:nvSpPr>
        <p:spPr>
          <a:xfrm>
            <a:off x="372362" y="2193984"/>
            <a:ext cx="11483316" cy="1406159"/>
          </a:xfrm>
          <a:prstGeom prst="rect">
            <a:avLst/>
          </a:prstGeom>
          <a:ln w="38100"/>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3200" b="1" kern="100" dirty="0">
                <a:solidFill>
                  <a:srgbClr val="000000"/>
                </a:solidFill>
                <a:effectLst/>
                <a:latin typeface="+mn-ea"/>
                <a:cs typeface="Times New Roman" panose="02020603050405020304" pitchFamily="18" charset="0"/>
              </a:rPr>
              <a:t>目指す児童像</a:t>
            </a:r>
            <a:endParaRPr lang="ja-JP" sz="2400" kern="100" dirty="0">
              <a:effectLst/>
              <a:latin typeface="+mn-ea"/>
              <a:cs typeface="Times New Roman" panose="02020603050405020304" pitchFamily="18" charset="0"/>
            </a:endParaRPr>
          </a:p>
          <a:p>
            <a:pPr algn="l">
              <a:spcAft>
                <a:spcPts val="0"/>
              </a:spcAft>
            </a:pPr>
            <a:r>
              <a:rPr lang="ja-JP" sz="2800" b="1" kern="100" dirty="0">
                <a:solidFill>
                  <a:srgbClr val="000000"/>
                </a:solidFill>
                <a:effectLst/>
                <a:latin typeface="+mn-ea"/>
                <a:cs typeface="Times New Roman" panose="02020603050405020304" pitchFamily="18" charset="0"/>
              </a:rPr>
              <a:t>『困難な課題に立ち向かい、様々な人々と力を合わせて解決し、</a:t>
            </a:r>
            <a:endParaRPr lang="en-US" altLang="ja-JP" sz="2800" b="1" kern="100" dirty="0">
              <a:solidFill>
                <a:srgbClr val="000000"/>
              </a:solidFill>
              <a:effectLst/>
              <a:latin typeface="+mn-ea"/>
              <a:cs typeface="Times New Roman" panose="02020603050405020304" pitchFamily="18" charset="0"/>
            </a:endParaRPr>
          </a:p>
          <a:p>
            <a:pPr algn="l">
              <a:spcAft>
                <a:spcPts val="0"/>
              </a:spcAft>
            </a:pPr>
            <a:r>
              <a:rPr lang="ja-JP" altLang="en-US" sz="2800" b="1" kern="100" dirty="0">
                <a:solidFill>
                  <a:srgbClr val="000000"/>
                </a:solidFill>
                <a:latin typeface="+mn-ea"/>
                <a:cs typeface="Times New Roman" panose="02020603050405020304" pitchFamily="18" charset="0"/>
              </a:rPr>
              <a:t>　　　　　　</a:t>
            </a:r>
            <a:r>
              <a:rPr lang="ja-JP" sz="2800" b="1" kern="100" dirty="0">
                <a:solidFill>
                  <a:srgbClr val="000000"/>
                </a:solidFill>
                <a:effectLst/>
                <a:latin typeface="+mn-ea"/>
                <a:cs typeface="Times New Roman" panose="02020603050405020304" pitchFamily="18" charset="0"/>
              </a:rPr>
              <a:t>よりよい未来を創ろうと考え行動する子</a:t>
            </a:r>
            <a:r>
              <a:rPr lang="ja-JP" sz="2000" b="1" kern="100" dirty="0">
                <a:solidFill>
                  <a:srgbClr val="000000"/>
                </a:solidFill>
                <a:effectLst/>
                <a:latin typeface="+mn-ea"/>
                <a:cs typeface="Times New Roman" panose="02020603050405020304" pitchFamily="18" charset="0"/>
              </a:rPr>
              <a:t>』</a:t>
            </a:r>
            <a:endParaRPr lang="ja-JP" kern="100" dirty="0">
              <a:effectLst/>
              <a:latin typeface="+mn-ea"/>
              <a:cs typeface="Times New Roman" panose="02020603050405020304" pitchFamily="18" charset="0"/>
            </a:endParaRPr>
          </a:p>
        </p:txBody>
      </p:sp>
      <p:sp>
        <p:nvSpPr>
          <p:cNvPr id="10" name="正方形/長方形 9"/>
          <p:cNvSpPr/>
          <p:nvPr/>
        </p:nvSpPr>
        <p:spPr>
          <a:xfrm>
            <a:off x="372362" y="3840499"/>
            <a:ext cx="11483316" cy="2849867"/>
          </a:xfrm>
          <a:prstGeom prst="rect">
            <a:avLst/>
          </a:prstGeom>
          <a:gradFill>
            <a:gsLst>
              <a:gs pos="0">
                <a:srgbClr val="FFFF00"/>
              </a:gs>
              <a:gs pos="35000">
                <a:schemeClr val="accent3">
                  <a:tint val="37000"/>
                  <a:satMod val="300000"/>
                </a:schemeClr>
              </a:gs>
              <a:gs pos="100000">
                <a:srgbClr val="FFFF00"/>
              </a:gs>
            </a:gsLst>
            <a:lin ang="16200000" scaled="0"/>
          </a:gradFill>
          <a:ln w="57150"/>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spcAft>
                <a:spcPts val="0"/>
              </a:spcAft>
            </a:pPr>
            <a:r>
              <a:rPr lang="ja-JP"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rPr>
              <a:t>平成</a:t>
            </a:r>
            <a:r>
              <a:rPr lang="en-US"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rPr>
              <a:t>30</a:t>
            </a:r>
            <a:r>
              <a:rPr lang="ja-JP"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rPr>
              <a:t>年度・令和元年度　</a:t>
            </a:r>
            <a:endParaRPr lang="en-US" altLang="ja-JP"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lgn="l">
              <a:spcAft>
                <a:spcPts val="0"/>
              </a:spcAft>
            </a:pPr>
            <a:endParaRPr lang="en-US" altLang="ja-JP" sz="800" kern="100"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lgn="l">
              <a:spcAft>
                <a:spcPts val="0"/>
              </a:spcAft>
            </a:pPr>
            <a:r>
              <a:rPr lang="ja-JP"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rPr>
              <a:t>研究主題「カリキュラム・マネジメントによる学校教育活動の改善に関する研究」</a:t>
            </a:r>
            <a:endParaRPr lang="ja-JP"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indent="918210" algn="l">
              <a:spcAft>
                <a:spcPts val="0"/>
              </a:spcAft>
            </a:pPr>
            <a:r>
              <a:rPr lang="ja-JP" altLang="en-US"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sz="2400" kern="100" dirty="0">
                <a:latin typeface="AR P丸ゴシック体E" panose="020F0900000000000000" pitchFamily="50" charset="-128"/>
                <a:ea typeface="AR P丸ゴシック体E" panose="020F0900000000000000" pitchFamily="50" charset="-128"/>
                <a:cs typeface="Times New Roman" panose="02020603050405020304" pitchFamily="18" charset="0"/>
              </a:rPr>
              <a:t>ＳＤＧｓ</a:t>
            </a:r>
            <a:r>
              <a:rPr lang="ja-JP"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rPr>
              <a:t>の実現を目指すＥＳＤの取組を</a:t>
            </a:r>
            <a:r>
              <a:rPr lang="ja-JP" altLang="en-US" sz="2400" kern="100" dirty="0">
                <a:latin typeface="AR P丸ゴシック体E" panose="020F0900000000000000" pitchFamily="50" charset="-128"/>
                <a:ea typeface="AR P丸ゴシック体E" panose="020F0900000000000000" pitchFamily="50" charset="-128"/>
                <a:cs typeface="Times New Roman" panose="02020603050405020304" pitchFamily="18" charset="0"/>
              </a:rPr>
              <a:t>通して</a:t>
            </a:r>
            <a:r>
              <a:rPr lang="ja-JP"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rPr>
              <a:t>―</a:t>
            </a:r>
            <a:endParaRPr lang="ja-JP"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lgn="l">
              <a:spcAft>
                <a:spcPts val="0"/>
              </a:spcAft>
            </a:pPr>
            <a:r>
              <a:rPr lang="ja-JP"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rPr>
              <a:t>令和２年度　</a:t>
            </a:r>
            <a:endParaRPr lang="en-US" altLang="ja-JP"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lgn="l">
              <a:spcAft>
                <a:spcPts val="0"/>
              </a:spcAft>
            </a:pPr>
            <a:r>
              <a:rPr lang="ja-JP" altLang="en-US"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rPr>
              <a:t>研究</a:t>
            </a:r>
            <a:r>
              <a:rPr lang="ja-JP" altLang="en-US"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rPr>
              <a:t>主題</a:t>
            </a:r>
            <a:r>
              <a:rPr lang="ja-JP"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rPr>
              <a:t>「将来自立して生きるための力を身に付け、</a:t>
            </a:r>
            <a:r>
              <a:rPr lang="en-US" altLang="ja-JP" sz="2400" kern="100"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sz="2400" kern="100"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endParaRPr lang="en-US" altLang="ja-JP" sz="2400" kern="100"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lgn="l">
              <a:spcAft>
                <a:spcPts val="0"/>
              </a:spcAft>
            </a:pPr>
            <a:r>
              <a:rPr lang="ja-JP" altLang="en-US"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rPr>
              <a:t>自ら考え行動する子どもの育成」</a:t>
            </a:r>
            <a:endParaRPr lang="ja-JP"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indent="918210" algn="l">
              <a:spcAft>
                <a:spcPts val="0"/>
              </a:spcAft>
            </a:pPr>
            <a:r>
              <a:rPr lang="en-US" altLang="ja-JP"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rPr>
              <a:t>―ＳＤＧｓの実現を目指すＥＳＤの取組を</a:t>
            </a:r>
            <a:r>
              <a:rPr lang="ja-JP" altLang="en-US" sz="2400" kern="100" dirty="0">
                <a:latin typeface="AR P丸ゴシック体E" panose="020F0900000000000000" pitchFamily="50" charset="-128"/>
                <a:ea typeface="AR P丸ゴシック体E" panose="020F0900000000000000" pitchFamily="50" charset="-128"/>
                <a:cs typeface="Times New Roman" panose="02020603050405020304" pitchFamily="18" charset="0"/>
              </a:rPr>
              <a:t>通して</a:t>
            </a:r>
            <a:r>
              <a:rPr lang="ja-JP" sz="24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rPr>
              <a:t>―</a:t>
            </a:r>
            <a:endParaRPr lang="ja-JP" sz="2000" kern="100" dirty="0">
              <a:effectLst/>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2" name="正方形/長方形 1"/>
          <p:cNvSpPr/>
          <p:nvPr/>
        </p:nvSpPr>
        <p:spPr>
          <a:xfrm>
            <a:off x="289397" y="409396"/>
            <a:ext cx="2568103" cy="68524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kumimoji="1" lang="ja-JP" altLang="en-US" sz="2800" b="1" dirty="0">
                <a:solidFill>
                  <a:schemeClr val="tx1"/>
                </a:solidFill>
                <a:latin typeface="UD デジタル 教科書体 N-B" panose="02020700000000000000" pitchFamily="17" charset="-128"/>
                <a:ea typeface="UD デジタル 教科書体 N-B" panose="02020700000000000000" pitchFamily="17" charset="-128"/>
              </a:rPr>
              <a:t>目指す学校像</a:t>
            </a:r>
          </a:p>
        </p:txBody>
      </p:sp>
    </p:spTree>
    <p:extLst>
      <p:ext uri="{BB962C8B-B14F-4D97-AF65-F5344CB8AC3E}">
        <p14:creationId xmlns:p14="http://schemas.microsoft.com/office/powerpoint/2010/main" val="3530785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46789" t="23809" r="4441" b="14593"/>
          <a:stretch/>
        </p:blipFill>
        <p:spPr bwMode="auto">
          <a:xfrm>
            <a:off x="0" y="230752"/>
            <a:ext cx="11853870" cy="6627248"/>
          </a:xfrm>
          <a:prstGeom prst="rect">
            <a:avLst/>
          </a:prstGeom>
          <a:ln>
            <a:noFill/>
          </a:ln>
          <a:extLst>
            <a:ext uri="{53640926-AAD7-44D8-BBD7-CCE9431645EC}">
              <a14:shadowObscured xmlns:a14="http://schemas.microsoft.com/office/drawing/2010/main"/>
            </a:ext>
          </a:extLst>
        </p:spPr>
      </p:pic>
      <p:sp>
        <p:nvSpPr>
          <p:cNvPr id="4" name="スライド番号プレースホルダー 3"/>
          <p:cNvSpPr>
            <a:spLocks noGrp="1"/>
          </p:cNvSpPr>
          <p:nvPr>
            <p:ph type="sldNum" sz="quarter" idx="12"/>
          </p:nvPr>
        </p:nvSpPr>
        <p:spPr/>
        <p:txBody>
          <a:bodyPr/>
          <a:lstStyle/>
          <a:p>
            <a:fld id="{A184862C-AA24-4DBB-8B03-A61558B26909}" type="slidenum">
              <a:rPr kumimoji="1" lang="ja-JP" altLang="en-US" smtClean="0"/>
              <a:pPr/>
              <a:t>33</a:t>
            </a:fld>
            <a:endParaRPr kumimoji="1" lang="ja-JP" altLang="en-US"/>
          </a:p>
        </p:txBody>
      </p:sp>
      <p:sp>
        <p:nvSpPr>
          <p:cNvPr id="7" name="楕円 6">
            <a:extLst>
              <a:ext uri="{FF2B5EF4-FFF2-40B4-BE49-F238E27FC236}">
                <a16:creationId xmlns:a16="http://schemas.microsoft.com/office/drawing/2014/main" id="{C0B0D7FA-8A80-4BF2-B17A-2390534FF721}"/>
              </a:ext>
            </a:extLst>
          </p:cNvPr>
          <p:cNvSpPr/>
          <p:nvPr/>
        </p:nvSpPr>
        <p:spPr>
          <a:xfrm>
            <a:off x="6867104" y="1431849"/>
            <a:ext cx="4562894" cy="48087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楕円 7">
            <a:extLst>
              <a:ext uri="{FF2B5EF4-FFF2-40B4-BE49-F238E27FC236}">
                <a16:creationId xmlns:a16="http://schemas.microsoft.com/office/drawing/2014/main" id="{4C592790-A834-4BDB-B672-44B365229E4C}"/>
              </a:ext>
            </a:extLst>
          </p:cNvPr>
          <p:cNvSpPr/>
          <p:nvPr/>
        </p:nvSpPr>
        <p:spPr>
          <a:xfrm>
            <a:off x="6845842" y="1913860"/>
            <a:ext cx="4481374" cy="38277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楕円 8">
            <a:extLst>
              <a:ext uri="{FF2B5EF4-FFF2-40B4-BE49-F238E27FC236}">
                <a16:creationId xmlns:a16="http://schemas.microsoft.com/office/drawing/2014/main" id="{4C587018-EFAB-4192-83B0-E386370D5966}"/>
              </a:ext>
            </a:extLst>
          </p:cNvPr>
          <p:cNvSpPr/>
          <p:nvPr/>
        </p:nvSpPr>
        <p:spPr>
          <a:xfrm>
            <a:off x="6920269" y="2266013"/>
            <a:ext cx="4481374" cy="48087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5" name="図 14"/>
          <p:cNvPicPr/>
          <p:nvPr/>
        </p:nvPicPr>
        <p:blipFill rotWithShape="1">
          <a:blip r:embed="rId5">
            <a:extLst>
              <a:ext uri="{28A0092B-C50C-407E-A947-70E740481C1C}">
                <a14:useLocalDpi xmlns:a14="http://schemas.microsoft.com/office/drawing/2010/main" val="0"/>
              </a:ext>
            </a:extLst>
          </a:blip>
          <a:srcRect l="37420" t="32592" r="17589" b="13936"/>
          <a:stretch/>
        </p:blipFill>
        <p:spPr bwMode="auto">
          <a:xfrm>
            <a:off x="338130" y="-1704"/>
            <a:ext cx="11751012" cy="68580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3037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A184862C-AA24-4DBB-8B03-A61558B26909}" type="slidenum">
              <a:rPr kumimoji="1" lang="ja-JP" altLang="en-US" smtClean="0"/>
              <a:pPr/>
              <a:t>34</a:t>
            </a:fld>
            <a:endParaRPr kumimoji="1" lang="ja-JP" altLang="en-US"/>
          </a:p>
        </p:txBody>
      </p:sp>
      <p:pic>
        <p:nvPicPr>
          <p:cNvPr id="5" name="コンテンツ プレースホルダー 4"/>
          <p:cNvPicPr>
            <a:picLocks noGrp="1"/>
          </p:cNvPicPr>
          <p:nvPr>
            <p:ph idx="1"/>
          </p:nvPr>
        </p:nvPicPr>
        <p:blipFill rotWithShape="1">
          <a:blip r:embed="rId3">
            <a:extLst>
              <a:ext uri="{28A0092B-C50C-407E-A947-70E740481C1C}">
                <a14:useLocalDpi xmlns:a14="http://schemas.microsoft.com/office/drawing/2010/main" val="0"/>
              </a:ext>
            </a:extLst>
          </a:blip>
          <a:srcRect l="38679" t="17314" r="3086" b="11390"/>
          <a:stretch/>
        </p:blipFill>
        <p:spPr bwMode="auto">
          <a:xfrm>
            <a:off x="796834" y="117566"/>
            <a:ext cx="10567852" cy="6238786"/>
          </a:xfrm>
          <a:prstGeom prst="rect">
            <a:avLst/>
          </a:prstGeom>
          <a:ln>
            <a:noFill/>
          </a:ln>
          <a:extLst>
            <a:ext uri="{53640926-AAD7-44D8-BBD7-CCE9431645EC}">
              <a14:shadowObscured xmlns:a14="http://schemas.microsoft.com/office/drawing/2010/main"/>
            </a:ext>
          </a:extLst>
        </p:spPr>
      </p:pic>
      <p:sp>
        <p:nvSpPr>
          <p:cNvPr id="6" name="四角形吹き出し 5"/>
          <p:cNvSpPr/>
          <p:nvPr/>
        </p:nvSpPr>
        <p:spPr>
          <a:xfrm>
            <a:off x="2047330" y="408562"/>
            <a:ext cx="9317355" cy="5543475"/>
          </a:xfrm>
          <a:prstGeom prst="wedgeRectCallout">
            <a:avLst>
              <a:gd name="adj1" fmla="val -54553"/>
              <a:gd name="adj2" fmla="val 40168"/>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050" kern="100">
                <a:effectLst/>
                <a:ea typeface="ＭＳ 明朝" panose="02020609040205080304" pitchFamily="17" charset="-128"/>
                <a:cs typeface="Times New Roman" panose="02020603050405020304" pitchFamily="18" charset="0"/>
              </a:rPr>
              <a:t> </a:t>
            </a:r>
            <a:endParaRPr lang="ja-JP" sz="1050" kern="100">
              <a:effectLst/>
              <a:ea typeface="ＭＳ 明朝" panose="02020609040205080304" pitchFamily="17" charset="-128"/>
              <a:cs typeface="Times New Roman" panose="02020603050405020304" pitchFamily="18" charset="0"/>
            </a:endParaRPr>
          </a:p>
        </p:txBody>
      </p:sp>
      <p:pic>
        <p:nvPicPr>
          <p:cNvPr id="7" name="図 6"/>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40260" t="18842" r="24656" b="12663"/>
          <a:stretch/>
        </p:blipFill>
        <p:spPr bwMode="auto">
          <a:xfrm>
            <a:off x="2099718" y="408562"/>
            <a:ext cx="9087091" cy="54863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3442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A184862C-AA24-4DBB-8B03-A61558B26909}" type="slidenum">
              <a:rPr kumimoji="1" lang="ja-JP" altLang="en-US" smtClean="0"/>
              <a:pPr/>
              <a:t>35</a:t>
            </a:fld>
            <a:endParaRPr kumimoji="1" lang="ja-JP" altLang="en-US"/>
          </a:p>
        </p:txBody>
      </p:sp>
      <p:sp>
        <p:nvSpPr>
          <p:cNvPr id="8" name="正方形/長方形 7"/>
          <p:cNvSpPr/>
          <p:nvPr/>
        </p:nvSpPr>
        <p:spPr>
          <a:xfrm>
            <a:off x="408562" y="226448"/>
            <a:ext cx="11517549" cy="1631216"/>
          </a:xfrm>
          <a:prstGeom prst="rect">
            <a:avLst/>
          </a:prstGeom>
          <a:solidFill>
            <a:srgbClr val="FFFF00"/>
          </a:solidFill>
          <a:ln w="38100">
            <a:solidFill>
              <a:schemeClr val="tx1"/>
            </a:solidFill>
          </a:ln>
        </p:spPr>
        <p:txBody>
          <a:bodyPr wrap="square">
            <a:spAutoFit/>
          </a:bodyPr>
          <a:lstStyle/>
          <a:p>
            <a:pPr algn="ctr"/>
            <a:r>
              <a:rPr lang="ja-JP" altLang="ja-JP" sz="6000" b="1" kern="0" dirty="0">
                <a:ln w="28575">
                  <a:solidFill>
                    <a:schemeClr val="tx1"/>
                  </a:solidFill>
                </a:ln>
                <a:solidFill>
                  <a:srgbClr val="FF0000"/>
                </a:solidFill>
                <a:latin typeface="+mj-ea"/>
                <a:cs typeface="MS-Gothic"/>
              </a:rPr>
              <a:t>教育課程のマップ化</a:t>
            </a:r>
            <a:endParaRPr lang="ja-JP" altLang="en-US" sz="6000" b="1" dirty="0">
              <a:ln w="28575">
                <a:solidFill>
                  <a:schemeClr val="tx1"/>
                </a:solidFill>
              </a:ln>
              <a:solidFill>
                <a:srgbClr val="FF0000"/>
              </a:solidFill>
              <a:latin typeface="+mj-ea"/>
            </a:endParaRPr>
          </a:p>
          <a:p>
            <a:r>
              <a:rPr lang="ja-JP" altLang="ja-JP" sz="3800" b="1" kern="0" dirty="0">
                <a:ln w="28575">
                  <a:solidFill>
                    <a:schemeClr val="tx1"/>
                  </a:solidFill>
                </a:ln>
                <a:solidFill>
                  <a:srgbClr val="FF0000"/>
                </a:solidFill>
                <a:latin typeface="+mj-ea"/>
                <a:ea typeface="+mj-ea"/>
                <a:cs typeface="MS-Gothic"/>
              </a:rPr>
              <a:t>教育課程全体を</a:t>
            </a:r>
            <a:r>
              <a:rPr lang="en-US" altLang="ja-JP" sz="3800" b="1" kern="0" dirty="0">
                <a:ln w="28575">
                  <a:solidFill>
                    <a:schemeClr val="tx1"/>
                  </a:solidFill>
                </a:ln>
                <a:solidFill>
                  <a:srgbClr val="FF0000"/>
                </a:solidFill>
                <a:latin typeface="+mj-ea"/>
                <a:ea typeface="+mj-ea"/>
                <a:cs typeface="ArialMT"/>
              </a:rPr>
              <a:t>ESD</a:t>
            </a:r>
            <a:r>
              <a:rPr lang="ja-JP" altLang="en-US" sz="3800" b="1" kern="0" dirty="0">
                <a:ln w="28575">
                  <a:solidFill>
                    <a:schemeClr val="tx1"/>
                  </a:solidFill>
                </a:ln>
                <a:solidFill>
                  <a:srgbClr val="FF0000"/>
                </a:solidFill>
                <a:latin typeface="+mj-ea"/>
                <a:ea typeface="+mj-ea"/>
                <a:cs typeface="ArialMT"/>
              </a:rPr>
              <a:t>の</a:t>
            </a:r>
            <a:r>
              <a:rPr lang="ja-JP" altLang="ja-JP" sz="3800" b="1" kern="0" dirty="0">
                <a:ln w="28575">
                  <a:solidFill>
                    <a:schemeClr val="tx1"/>
                  </a:solidFill>
                </a:ln>
                <a:solidFill>
                  <a:srgbClr val="FF0000"/>
                </a:solidFill>
                <a:latin typeface="+mj-ea"/>
                <a:ea typeface="+mj-ea"/>
                <a:cs typeface="MS-Gothic"/>
              </a:rPr>
              <a:t>視点で捉え直し、再整理</a:t>
            </a:r>
            <a:r>
              <a:rPr lang="ja-JP" altLang="en-US" sz="3800" b="1" kern="0" dirty="0">
                <a:ln w="28575">
                  <a:solidFill>
                    <a:schemeClr val="tx1"/>
                  </a:solidFill>
                </a:ln>
                <a:solidFill>
                  <a:srgbClr val="FF0000"/>
                </a:solidFill>
                <a:latin typeface="+mj-ea"/>
                <a:ea typeface="+mj-ea"/>
                <a:cs typeface="MS-Gothic"/>
              </a:rPr>
              <a:t>する</a:t>
            </a:r>
            <a:endParaRPr lang="en-US" altLang="ja-JP" sz="3800" b="1" kern="0" dirty="0">
              <a:ln w="28575">
                <a:solidFill>
                  <a:schemeClr val="tx1"/>
                </a:solidFill>
              </a:ln>
              <a:solidFill>
                <a:srgbClr val="FF0000"/>
              </a:solidFill>
              <a:latin typeface="+mj-ea"/>
              <a:ea typeface="+mj-ea"/>
              <a:cs typeface="MS-Gothic"/>
            </a:endParaRPr>
          </a:p>
        </p:txBody>
      </p:sp>
      <p:pic>
        <p:nvPicPr>
          <p:cNvPr id="7" name="図 6"/>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1336" y="1180602"/>
            <a:ext cx="12049327" cy="5677398"/>
          </a:xfrm>
          <a:prstGeom prst="rect">
            <a:avLst/>
          </a:prstGeom>
          <a:noFill/>
          <a:ln>
            <a:noFill/>
          </a:ln>
        </p:spPr>
      </p:pic>
      <p:pic>
        <p:nvPicPr>
          <p:cNvPr id="6" name="コンテンツ プレースホルダー 5"/>
          <p:cNvPicPr>
            <a:picLocks noGrp="1"/>
          </p:cNvPicPr>
          <p:nvPr>
            <p:ph idx="1"/>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b="12972"/>
          <a:stretch/>
        </p:blipFill>
        <p:spPr bwMode="auto">
          <a:xfrm>
            <a:off x="-76200" y="0"/>
            <a:ext cx="12268200" cy="6814117"/>
          </a:xfrm>
          <a:prstGeom prst="rect">
            <a:avLst/>
          </a:prstGeom>
          <a:noFill/>
          <a:ln>
            <a:noFill/>
          </a:ln>
          <a:extLst>
            <a:ext uri="{53640926-AAD7-44D8-BBD7-CCE9431645EC}">
              <a14:shadowObscured xmlns:a14="http://schemas.microsoft.com/office/drawing/2010/main"/>
            </a:ext>
          </a:extLst>
        </p:spPr>
      </p:pic>
      <p:sp>
        <p:nvSpPr>
          <p:cNvPr id="9" name="テキスト ボックス 2"/>
          <p:cNvSpPr txBox="1">
            <a:spLocks noGrp="1" noChangeArrowheads="1"/>
          </p:cNvSpPr>
          <p:nvPr>
            <p:ph type="title"/>
          </p:nvPr>
        </p:nvSpPr>
        <p:spPr bwMode="auto">
          <a:xfrm>
            <a:off x="3800272" y="226448"/>
            <a:ext cx="8391728" cy="769441"/>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altLang="ja-JP" b="1" kern="100" dirty="0">
                <a:effectLst/>
                <a:highlight>
                  <a:srgbClr val="00FFFF"/>
                </a:highlight>
                <a:latin typeface="ＭＳ 明朝" panose="02020609040205080304" pitchFamily="17" charset="-128"/>
                <a:ea typeface="ＭＳ ゴシック" panose="020B0609070205080204" pitchFamily="49" charset="-128"/>
                <a:cs typeface="Times New Roman" panose="02020603050405020304" pitchFamily="18" charset="0"/>
              </a:rPr>
              <a:t>SDGs</a:t>
            </a:r>
            <a:r>
              <a:rPr lang="ja-JP" altLang="en-US" b="1" kern="100" dirty="0">
                <a:effectLst/>
                <a:highlight>
                  <a:srgbClr val="00FFFF"/>
                </a:highlight>
                <a:latin typeface="ＭＳ 明朝" panose="02020609040205080304" pitchFamily="17" charset="-128"/>
                <a:ea typeface="ＭＳ ゴシック" panose="020B0609070205080204" pitchFamily="49" charset="-128"/>
                <a:cs typeface="Times New Roman" panose="02020603050405020304" pitchFamily="18" charset="0"/>
              </a:rPr>
              <a:t>実践計画表・</a:t>
            </a:r>
            <a:r>
              <a:rPr lang="en-US" altLang="ja-JP" b="1" kern="100" dirty="0">
                <a:highlight>
                  <a:srgbClr val="00FFFF"/>
                </a:highlight>
                <a:latin typeface="ＭＳ 明朝" panose="02020609040205080304" pitchFamily="17" charset="-128"/>
                <a:ea typeface="ＭＳ ゴシック" panose="020B0609070205080204" pitchFamily="49" charset="-128"/>
                <a:cs typeface="Times New Roman" panose="02020603050405020304" pitchFamily="18" charset="0"/>
              </a:rPr>
              <a:t>ESD</a:t>
            </a:r>
            <a:r>
              <a:rPr lang="ja-JP" b="1" kern="100" dirty="0">
                <a:effectLst/>
                <a:highlight>
                  <a:srgbClr val="00FFFF"/>
                </a:highlight>
                <a:latin typeface="ＭＳ 明朝" panose="02020609040205080304" pitchFamily="17" charset="-128"/>
                <a:ea typeface="ＭＳ ゴシック" panose="020B0609070205080204" pitchFamily="49" charset="-128"/>
                <a:cs typeface="Times New Roman" panose="02020603050405020304" pitchFamily="18" charset="0"/>
              </a:rPr>
              <a:t>プログラム</a:t>
            </a:r>
            <a:endParaRPr lang="ja-JP" sz="2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95073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A184862C-AA24-4DBB-8B03-A61558B26909}" type="slidenum">
              <a:rPr kumimoji="1" lang="ja-JP" altLang="en-US" smtClean="0"/>
              <a:pPr/>
              <a:t>36</a:t>
            </a:fld>
            <a:endParaRPr kumimoji="1" lang="ja-JP" altLang="en-US"/>
          </a:p>
        </p:txBody>
      </p:sp>
      <p:pic>
        <p:nvPicPr>
          <p:cNvPr id="3" name="図 2"/>
          <p:cNvPicPr>
            <a:picLocks noChangeAspect="1"/>
          </p:cNvPicPr>
          <p:nvPr/>
        </p:nvPicPr>
        <p:blipFill rotWithShape="1">
          <a:blip r:embed="rId3"/>
          <a:srcRect l="42414" t="23760" r="6494" b="17907"/>
          <a:stretch/>
        </p:blipFill>
        <p:spPr>
          <a:xfrm>
            <a:off x="-1" y="478473"/>
            <a:ext cx="12192001" cy="6379528"/>
          </a:xfrm>
          <a:prstGeom prst="rect">
            <a:avLst/>
          </a:prstGeom>
        </p:spPr>
      </p:pic>
      <p:sp>
        <p:nvSpPr>
          <p:cNvPr id="2" name="タイトル 1"/>
          <p:cNvSpPr>
            <a:spLocks noGrp="1"/>
          </p:cNvSpPr>
          <p:nvPr>
            <p:ph type="title"/>
          </p:nvPr>
        </p:nvSpPr>
        <p:spPr>
          <a:xfrm>
            <a:off x="609600" y="0"/>
            <a:ext cx="10972800" cy="1292905"/>
          </a:xfrm>
        </p:spPr>
        <p:txBody>
          <a:bodyPr>
            <a:normAutofit fontScale="90000"/>
          </a:bodyPr>
          <a:lstStyle/>
          <a:p>
            <a:pPr>
              <a:spcAft>
                <a:spcPts val="0"/>
              </a:spcAft>
            </a:pPr>
            <a:r>
              <a:rPr lang="en-US" altLang="ja-JP" b="1" kern="100" dirty="0">
                <a:highlight>
                  <a:srgbClr val="00FFFF"/>
                </a:highlight>
                <a:latin typeface="ＭＳ 明朝" panose="02020609040205080304" pitchFamily="17" charset="-128"/>
                <a:ea typeface="ＭＳ ゴシック" panose="020B0609070205080204" pitchFamily="49" charset="-128"/>
                <a:cs typeface="Times New Roman" panose="02020603050405020304" pitchFamily="18" charset="0"/>
              </a:rPr>
              <a:t>ESD</a:t>
            </a:r>
            <a:r>
              <a:rPr lang="ja-JP" altLang="ja-JP" b="1" kern="100" dirty="0">
                <a:highlight>
                  <a:srgbClr val="00FFFF"/>
                </a:highlight>
                <a:latin typeface="ＭＳ 明朝" panose="02020609040205080304" pitchFamily="17" charset="-128"/>
                <a:ea typeface="ＭＳ ゴシック" panose="020B0609070205080204" pitchFamily="49" charset="-128"/>
                <a:cs typeface="Times New Roman" panose="02020603050405020304" pitchFamily="18" charset="0"/>
              </a:rPr>
              <a:t>カレンダー</a:t>
            </a:r>
            <a:r>
              <a:rPr lang="ja-JP" altLang="ja-JP" b="1" kern="100" dirty="0">
                <a:latin typeface="ＭＳ 明朝" panose="02020609040205080304" pitchFamily="17" charset="-128"/>
                <a:ea typeface="ＭＳ ゴシック" panose="020B0609070205080204" pitchFamily="49" charset="-128"/>
                <a:cs typeface="Times New Roman" panose="02020603050405020304" pitchFamily="18" charset="0"/>
              </a:rPr>
              <a:t>　</a:t>
            </a:r>
            <a:r>
              <a:rPr lang="en-US" altLang="ja-JP" b="1" kern="100" dirty="0">
                <a:latin typeface="ＭＳ 明朝" panose="02020609040205080304" pitchFamily="17" charset="-128"/>
                <a:ea typeface="ＭＳ ゴシック" panose="020B0609070205080204" pitchFamily="49" charset="-128"/>
                <a:cs typeface="Times New Roman" panose="02020603050405020304" pitchFamily="18" charset="0"/>
              </a:rPr>
              <a:t>【</a:t>
            </a:r>
            <a:r>
              <a:rPr lang="ja-JP" altLang="ja-JP" b="1" kern="100" dirty="0">
                <a:latin typeface="ＭＳ 明朝" panose="02020609040205080304" pitchFamily="17" charset="-128"/>
                <a:ea typeface="ＭＳ ゴシック" panose="020B0609070205080204" pitchFamily="49" charset="-128"/>
                <a:cs typeface="Times New Roman" panose="02020603050405020304" pitchFamily="18" charset="0"/>
              </a:rPr>
              <a:t>令和２年度版</a:t>
            </a:r>
            <a:r>
              <a:rPr lang="en-US" altLang="ja-JP" b="1" kern="100" dirty="0">
                <a:latin typeface="ＭＳ 明朝" panose="02020609040205080304" pitchFamily="17" charset="-128"/>
                <a:ea typeface="ＭＳ ゴシック" panose="020B0609070205080204" pitchFamily="49" charset="-128"/>
                <a:cs typeface="Times New Roman" panose="02020603050405020304" pitchFamily="18" charset="0"/>
              </a:rPr>
              <a:t>】</a:t>
            </a:r>
            <a:br>
              <a:rPr lang="ja-JP" altLang="ja-JP" sz="2400" kern="100" dirty="0">
                <a:latin typeface="ＭＳ 明朝" panose="02020609040205080304" pitchFamily="17" charset="-128"/>
                <a:ea typeface="ＭＳ 明朝" panose="02020609040205080304" pitchFamily="17" charset="-128"/>
                <a:cs typeface="Times New Roman" panose="02020603050405020304" pitchFamily="18" charset="0"/>
              </a:rPr>
            </a:br>
            <a:endParaRPr kumimoji="1" lang="ja-JP" altLang="en-US" dirty="0"/>
          </a:p>
        </p:txBody>
      </p:sp>
    </p:spTree>
    <p:extLst>
      <p:ext uri="{BB962C8B-B14F-4D97-AF65-F5344CB8AC3E}">
        <p14:creationId xmlns:p14="http://schemas.microsoft.com/office/powerpoint/2010/main" val="1269170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9562" y="394264"/>
            <a:ext cx="7665717" cy="1536575"/>
          </a:xfrm>
        </p:spPr>
        <p:txBody>
          <a:bodyPr>
            <a:normAutofit fontScale="90000"/>
          </a:bodyPr>
          <a:lstStyle/>
          <a:p>
            <a:r>
              <a:rPr lang="ja-JP" altLang="en-US" sz="3200" b="1" dirty="0">
                <a:latin typeface="ＭＳ ゴシック" panose="020B0609070205080204" pitchFamily="49" charset="-128"/>
                <a:ea typeface="ＭＳ ゴシック" panose="020B0609070205080204" pitchFamily="49" charset="-128"/>
              </a:rPr>
              <a:t> </a:t>
            </a:r>
            <a:r>
              <a:rPr kumimoji="1" lang="ja-JP" altLang="en-US" sz="7300" b="1" dirty="0">
                <a:latin typeface="ＭＳ ゴシック" panose="020B0609070205080204" pitchFamily="49" charset="-128"/>
                <a:ea typeface="ＭＳ ゴシック" panose="020B0609070205080204" pitchFamily="49" charset="-128"/>
              </a:rPr>
              <a:t>ペガサスまつり</a:t>
            </a:r>
            <a:br>
              <a:rPr lang="en-US" altLang="ja-JP" sz="6700" b="1" dirty="0">
                <a:latin typeface="ＭＳ ゴシック" panose="020B0609070205080204" pitchFamily="49" charset="-128"/>
                <a:ea typeface="ＭＳ ゴシック" panose="020B0609070205080204" pitchFamily="49" charset="-128"/>
              </a:rPr>
            </a:br>
            <a:r>
              <a:rPr lang="ja-JP" altLang="en-US" sz="5300" b="1" dirty="0">
                <a:latin typeface="ＭＳ ゴシック" panose="020B0609070205080204" pitchFamily="49" charset="-128"/>
                <a:ea typeface="ＭＳ ゴシック" panose="020B0609070205080204" pitchFamily="49" charset="-128"/>
              </a:rPr>
              <a:t>　　</a:t>
            </a:r>
            <a:r>
              <a:rPr lang="ja-JP" altLang="en-US" sz="4000" b="1" dirty="0">
                <a:latin typeface="ＭＳ ゴシック" panose="020B0609070205080204" pitchFamily="49" charset="-128"/>
                <a:ea typeface="ＭＳ ゴシック" panose="020B0609070205080204" pitchFamily="49" charset="-128"/>
              </a:rPr>
              <a:t>生活科・総合的な学習の時間</a:t>
            </a:r>
            <a:endParaRPr kumimoji="1" lang="ja-JP" altLang="en-US" sz="4000" b="1" dirty="0">
              <a:latin typeface="ＭＳ ゴシック" panose="020B0609070205080204" pitchFamily="49" charset="-128"/>
              <a:ea typeface="ＭＳ ゴシック" panose="020B0609070205080204" pitchFamily="49" charset="-128"/>
            </a:endParaRPr>
          </a:p>
        </p:txBody>
      </p:sp>
      <p:sp>
        <p:nvSpPr>
          <p:cNvPr id="5" name="テキスト ボックス 4"/>
          <p:cNvSpPr txBox="1"/>
          <p:nvPr/>
        </p:nvSpPr>
        <p:spPr>
          <a:xfrm>
            <a:off x="1617784" y="1930839"/>
            <a:ext cx="4586067" cy="954107"/>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令和２年２</a:t>
            </a:r>
            <a:r>
              <a:rPr kumimoji="1" lang="ja-JP" altLang="en-US" sz="2800" dirty="0">
                <a:latin typeface="ＭＳ ゴシック" panose="020B0609070205080204" pitchFamily="49" charset="-128"/>
                <a:ea typeface="ＭＳ ゴシック" panose="020B0609070205080204" pitchFamily="49" charset="-128"/>
              </a:rPr>
              <a:t>月１日（土）</a:t>
            </a:r>
            <a:endParaRPr kumimoji="1" lang="en-US" altLang="ja-JP" sz="2800" dirty="0">
              <a:latin typeface="ＭＳ ゴシック" panose="020B0609070205080204" pitchFamily="49" charset="-128"/>
              <a:ea typeface="ＭＳ ゴシック" panose="020B0609070205080204" pitchFamily="49" charset="-128"/>
            </a:endParaRPr>
          </a:p>
          <a:p>
            <a:r>
              <a:rPr lang="ja-JP" altLang="en-US" sz="2800" dirty="0">
                <a:latin typeface="ＭＳ ゴシック" panose="020B0609070205080204" pitchFamily="49" charset="-128"/>
                <a:ea typeface="ＭＳ ゴシック" panose="020B0609070205080204" pitchFamily="49" charset="-128"/>
              </a:rPr>
              <a:t>１０</a:t>
            </a:r>
            <a:r>
              <a:rPr lang="en-US" altLang="ja-JP" sz="2800" dirty="0">
                <a:latin typeface="ＭＳ ゴシック" panose="020B0609070205080204" pitchFamily="49" charset="-128"/>
                <a:ea typeface="ＭＳ ゴシック" panose="020B0609070205080204" pitchFamily="49" charset="-128"/>
              </a:rPr>
              <a:t>:</a:t>
            </a:r>
            <a:r>
              <a:rPr lang="ja-JP" altLang="en-US" sz="2800" dirty="0">
                <a:latin typeface="ＭＳ ゴシック" panose="020B0609070205080204" pitchFamily="49" charset="-128"/>
                <a:ea typeface="ＭＳ ゴシック" panose="020B0609070205080204" pitchFamily="49" charset="-128"/>
              </a:rPr>
              <a:t>３５ ～ １２</a:t>
            </a:r>
            <a:r>
              <a:rPr lang="en-US" altLang="ja-JP" sz="2800" dirty="0">
                <a:latin typeface="ＭＳ ゴシック" panose="020B0609070205080204" pitchFamily="49" charset="-128"/>
                <a:ea typeface="ＭＳ ゴシック" panose="020B0609070205080204" pitchFamily="49" charset="-128"/>
              </a:rPr>
              <a:t>:</a:t>
            </a:r>
            <a:r>
              <a:rPr lang="ja-JP" altLang="en-US" sz="2800" dirty="0">
                <a:latin typeface="ＭＳ ゴシック" panose="020B0609070205080204" pitchFamily="49" charset="-128"/>
                <a:ea typeface="ＭＳ ゴシック" panose="020B0609070205080204" pitchFamily="49" charset="-128"/>
              </a:rPr>
              <a:t>１５</a:t>
            </a:r>
            <a:endParaRPr kumimoji="1" lang="ja-JP" altLang="en-US" sz="2800" dirty="0">
              <a:latin typeface="ＭＳ ゴシック" panose="020B0609070205080204" pitchFamily="49" charset="-128"/>
              <a:ea typeface="ＭＳ ゴシック" panose="020B0609070205080204" pitchFamily="49" charset="-128"/>
            </a:endParaRPr>
          </a:p>
        </p:txBody>
      </p:sp>
      <p:sp>
        <p:nvSpPr>
          <p:cNvPr id="8" name="コンテンツ プレースホルダー 2"/>
          <p:cNvSpPr txBox="1">
            <a:spLocks/>
          </p:cNvSpPr>
          <p:nvPr/>
        </p:nvSpPr>
        <p:spPr>
          <a:xfrm>
            <a:off x="1195754" y="3260527"/>
            <a:ext cx="9904831" cy="33653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sz="4800" b="1" dirty="0">
              <a:latin typeface="ＭＳ ゴシック" panose="020B0609070205080204" pitchFamily="49" charset="-128"/>
              <a:ea typeface="ＭＳ ゴシック" panose="020B0609070205080204" pitchFamily="49" charset="-128"/>
            </a:endParaRPr>
          </a:p>
        </p:txBody>
      </p:sp>
      <p:pic>
        <p:nvPicPr>
          <p:cNvPr id="4" name="図 3"/>
          <p:cNvPicPr>
            <a:picLocks noChangeAspect="1"/>
          </p:cNvPicPr>
          <p:nvPr/>
        </p:nvPicPr>
        <p:blipFill>
          <a:blip r:embed="rId3"/>
          <a:stretch>
            <a:fillRect/>
          </a:stretch>
        </p:blipFill>
        <p:spPr>
          <a:xfrm>
            <a:off x="8263069" y="373332"/>
            <a:ext cx="2911482" cy="2911482"/>
          </a:xfrm>
          <a:prstGeom prst="rect">
            <a:avLst/>
          </a:prstGeom>
        </p:spPr>
      </p:pic>
      <p:pic>
        <p:nvPicPr>
          <p:cNvPr id="13" name="図 12"/>
          <p:cNvPicPr>
            <a:picLocks noChangeAspect="1"/>
          </p:cNvPicPr>
          <p:nvPr/>
        </p:nvPicPr>
        <p:blipFill rotWithShape="1">
          <a:blip r:embed="rId4">
            <a:extLst>
              <a:ext uri="{28A0092B-C50C-407E-A947-70E740481C1C}">
                <a14:useLocalDpi xmlns:a14="http://schemas.microsoft.com/office/drawing/2010/main" val="0"/>
              </a:ext>
            </a:extLst>
          </a:blip>
          <a:srcRect r="14878" b="11735"/>
          <a:stretch/>
        </p:blipFill>
        <p:spPr>
          <a:xfrm>
            <a:off x="0" y="0"/>
            <a:ext cx="7724936" cy="6007644"/>
          </a:xfrm>
          <a:prstGeom prst="rect">
            <a:avLst/>
          </a:prstGeom>
        </p:spPr>
      </p:pic>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7643" y="1251766"/>
            <a:ext cx="7464357" cy="5598268"/>
          </a:xfrm>
          <a:prstGeom prst="rect">
            <a:avLst/>
          </a:prstGeom>
        </p:spPr>
      </p:pic>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169" y="0"/>
            <a:ext cx="9144000" cy="6858000"/>
          </a:xfrm>
          <a:prstGeom prst="rect">
            <a:avLst/>
          </a:prstGeom>
        </p:spPr>
      </p:pic>
    </p:spTree>
    <p:extLst>
      <p:ext uri="{BB962C8B-B14F-4D97-AF65-F5344CB8AC3E}">
        <p14:creationId xmlns:p14="http://schemas.microsoft.com/office/powerpoint/2010/main" val="277797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A184862C-AA24-4DBB-8B03-A61558B26909}" type="slidenum">
              <a:rPr kumimoji="1" lang="ja-JP" altLang="en-US" smtClean="0"/>
              <a:pPr/>
              <a:t>38</a:t>
            </a:fld>
            <a:endParaRPr kumimoji="1" lang="ja-JP" altLang="en-US"/>
          </a:p>
        </p:txBody>
      </p:sp>
      <p:pic>
        <p:nvPicPr>
          <p:cNvPr id="5" name="図 4"/>
          <p:cNvPicPr>
            <a:picLocks noChangeAspect="1"/>
          </p:cNvPicPr>
          <p:nvPr/>
        </p:nvPicPr>
        <p:blipFill rotWithShape="1">
          <a:blip r:embed="rId3"/>
          <a:srcRect l="29074" t="26529" r="28873" b="9934"/>
          <a:stretch/>
        </p:blipFill>
        <p:spPr>
          <a:xfrm>
            <a:off x="201038" y="1254501"/>
            <a:ext cx="5894962" cy="5466976"/>
          </a:xfrm>
          <a:prstGeom prst="rect">
            <a:avLst/>
          </a:prstGeom>
        </p:spPr>
      </p:pic>
      <p:pic>
        <p:nvPicPr>
          <p:cNvPr id="6" name="図 5"/>
          <p:cNvPicPr>
            <a:picLocks noChangeAspect="1"/>
          </p:cNvPicPr>
          <p:nvPr/>
        </p:nvPicPr>
        <p:blipFill rotWithShape="1">
          <a:blip r:embed="rId4"/>
          <a:srcRect l="28323" t="43552" r="29625" b="10970"/>
          <a:stretch/>
        </p:blipFill>
        <p:spPr>
          <a:xfrm>
            <a:off x="5928948" y="1934564"/>
            <a:ext cx="6102582" cy="3726934"/>
          </a:xfrm>
          <a:prstGeom prst="rect">
            <a:avLst/>
          </a:prstGeom>
        </p:spPr>
      </p:pic>
      <p:sp>
        <p:nvSpPr>
          <p:cNvPr id="7" name="テキスト ボックス 2"/>
          <p:cNvSpPr txBox="1">
            <a:spLocks noChangeArrowheads="1"/>
          </p:cNvSpPr>
          <p:nvPr/>
        </p:nvSpPr>
        <p:spPr bwMode="auto">
          <a:xfrm>
            <a:off x="3613610" y="238838"/>
            <a:ext cx="5593080" cy="1015663"/>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6000" b="1" kern="100" dirty="0">
                <a:effectLst/>
                <a:highlight>
                  <a:srgbClr val="00FFFF"/>
                </a:highlight>
                <a:latin typeface="ＭＳ 明朝" panose="02020609040205080304" pitchFamily="17" charset="-128"/>
                <a:ea typeface="ＭＳ ゴシック" panose="020B0609070205080204" pitchFamily="49" charset="-128"/>
                <a:cs typeface="Times New Roman" panose="02020603050405020304" pitchFamily="18" charset="0"/>
              </a:rPr>
              <a:t>具体的な</a:t>
            </a:r>
            <a:r>
              <a:rPr lang="ja-JP" altLang="en-US" sz="6000" b="1" kern="100" dirty="0">
                <a:highlight>
                  <a:srgbClr val="00FFFF"/>
                </a:highlight>
                <a:latin typeface="ＭＳ 明朝" panose="02020609040205080304" pitchFamily="17" charset="-128"/>
                <a:ea typeface="ＭＳ ゴシック" panose="020B0609070205080204" pitchFamily="49" charset="-128"/>
                <a:cs typeface="Times New Roman" panose="02020603050405020304" pitchFamily="18" charset="0"/>
              </a:rPr>
              <a:t>取組</a:t>
            </a:r>
            <a:endParaRPr lang="ja-JP" sz="4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344088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9563" y="365125"/>
            <a:ext cx="10515600" cy="1325563"/>
          </a:xfrm>
        </p:spPr>
        <p:txBody>
          <a:bodyPr/>
          <a:lstStyle/>
          <a:p>
            <a:r>
              <a:rPr lang="ja-JP" altLang="en-US" sz="6000" b="1" dirty="0">
                <a:latin typeface="ＭＳ ゴシック" panose="020B0609070205080204" pitchFamily="49" charset="-128"/>
                <a:ea typeface="ＭＳ ゴシック" panose="020B0609070205080204" pitchFamily="49" charset="-128"/>
              </a:rPr>
              <a:t>　</a:t>
            </a:r>
            <a:r>
              <a:rPr kumimoji="1" lang="ja-JP" altLang="en-US" sz="6000" b="1" dirty="0">
                <a:latin typeface="ＭＳ ゴシック" panose="020B0609070205080204" pitchFamily="49" charset="-128"/>
                <a:ea typeface="ＭＳ ゴシック" panose="020B0609070205080204" pitchFamily="49" charset="-128"/>
              </a:rPr>
              <a:t>なかよしフェスタ　</a:t>
            </a:r>
            <a:endParaRPr kumimoji="1" lang="ja-JP" altLang="en-US" b="1"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a:xfrm>
            <a:off x="422032" y="2711890"/>
            <a:ext cx="11366694" cy="4012467"/>
          </a:xfrm>
        </p:spPr>
        <p:txBody>
          <a:bodyPr>
            <a:normAutofit/>
          </a:bodyPr>
          <a:lstStyle/>
          <a:p>
            <a:pPr marL="0" indent="0">
              <a:buNone/>
            </a:pPr>
            <a:r>
              <a:rPr lang="ja-JP" altLang="en-US" sz="3600" dirty="0">
                <a:latin typeface="ＭＳ ゴシック" panose="020B0609070205080204" pitchFamily="49" charset="-128"/>
                <a:ea typeface="ＭＳ ゴシック" panose="020B0609070205080204" pitchFamily="49" charset="-128"/>
              </a:rPr>
              <a:t>取組の様子</a:t>
            </a:r>
            <a:endParaRPr lang="en-US" altLang="ja-JP" sz="3600" dirty="0">
              <a:latin typeface="ＭＳ ゴシック" panose="020B0609070205080204" pitchFamily="49" charset="-128"/>
              <a:ea typeface="ＭＳ ゴシック" panose="020B0609070205080204" pitchFamily="49" charset="-128"/>
            </a:endParaRPr>
          </a:p>
          <a:p>
            <a:pPr marL="0" indent="0">
              <a:buNone/>
            </a:pPr>
            <a:endParaRPr lang="en-US" altLang="ja-JP" sz="4800" dirty="0">
              <a:latin typeface="ＭＳ ゴシック" panose="020B0609070205080204" pitchFamily="49" charset="-128"/>
              <a:ea typeface="ＭＳ ゴシック" panose="020B0609070205080204" pitchFamily="49" charset="-128"/>
            </a:endParaRPr>
          </a:p>
        </p:txBody>
      </p:sp>
      <p:pic>
        <p:nvPicPr>
          <p:cNvPr id="4" name="図 3"/>
          <p:cNvPicPr>
            <a:picLocks noChangeAspect="1"/>
          </p:cNvPicPr>
          <p:nvPr/>
        </p:nvPicPr>
        <p:blipFill>
          <a:blip r:embed="rId3"/>
          <a:stretch>
            <a:fillRect/>
          </a:stretch>
        </p:blipFill>
        <p:spPr>
          <a:xfrm>
            <a:off x="8198315" y="241340"/>
            <a:ext cx="2796593" cy="2776179"/>
          </a:xfrm>
          <a:prstGeom prst="rect">
            <a:avLst/>
          </a:prstGeom>
        </p:spPr>
      </p:pic>
      <p:sp>
        <p:nvSpPr>
          <p:cNvPr id="5" name="テキスト ボックス 4"/>
          <p:cNvSpPr txBox="1"/>
          <p:nvPr/>
        </p:nvSpPr>
        <p:spPr>
          <a:xfrm>
            <a:off x="1617785" y="1592212"/>
            <a:ext cx="521911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prstClr val="black"/>
                </a:solidFill>
                <a:latin typeface="ＭＳ ゴシック" panose="020B0609070205080204" pitchFamily="49" charset="-128"/>
                <a:ea typeface="ＭＳ ゴシック" panose="020B0609070205080204" pitchFamily="49" charset="-128"/>
              </a:rPr>
              <a:t>令和元</a:t>
            </a:r>
            <a:r>
              <a:rPr kumimoji="1" lang="ja-JP" altLang="en-US"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年１０月２６日（土）</a:t>
            </a:r>
            <a:endParaRPr kumimoji="1" lang="en-US" altLang="ja-JP"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１時間目～４時間目</a:t>
            </a:r>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78" y="3463003"/>
            <a:ext cx="3623986" cy="2717989"/>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7341" y="3440143"/>
            <a:ext cx="3684945" cy="2763708"/>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1298" y="3440143"/>
            <a:ext cx="3684944" cy="2763708"/>
          </a:xfrm>
          <a:prstGeom prst="rect">
            <a:avLst/>
          </a:prstGeom>
        </p:spPr>
      </p:pic>
    </p:spTree>
    <p:extLst>
      <p:ext uri="{BB962C8B-B14F-4D97-AF65-F5344CB8AC3E}">
        <p14:creationId xmlns:p14="http://schemas.microsoft.com/office/powerpoint/2010/main" val="112014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1CA5F444-2552-44BA-BF45-1E7EC8F1C3A7}"/>
              </a:ext>
            </a:extLst>
          </p:cNvPr>
          <p:cNvGrpSpPr/>
          <p:nvPr/>
        </p:nvGrpSpPr>
        <p:grpSpPr>
          <a:xfrm>
            <a:off x="1" y="0"/>
            <a:ext cx="12124266" cy="6858000"/>
            <a:chOff x="0" y="0"/>
            <a:chExt cx="9144000" cy="6858000"/>
          </a:xfrm>
        </p:grpSpPr>
        <p:pic>
          <p:nvPicPr>
            <p:cNvPr id="7" name="図 6" descr="ケーキ, 閉じる, 座る, 手 が含まれている画像&#10;&#10;自動的に生成された説明">
              <a:extLst>
                <a:ext uri="{FF2B5EF4-FFF2-40B4-BE49-F238E27FC236}">
                  <a16:creationId xmlns:a16="http://schemas.microsoft.com/office/drawing/2014/main" id="{5326CA00-A214-4005-B0F3-10D2F88067E1}"/>
                </a:ext>
              </a:extLst>
            </p:cNvPr>
            <p:cNvPicPr>
              <a:picLocks noChangeAspect="1"/>
            </p:cNvPicPr>
            <p:nvPr/>
          </p:nvPicPr>
          <p:blipFill rotWithShape="1">
            <a:blip r:embed="rId3">
              <a:extLst>
                <a:ext uri="{28A0092B-C50C-407E-A947-70E740481C1C}">
                  <a14:useLocalDpi xmlns:a14="http://schemas.microsoft.com/office/drawing/2010/main" val="0"/>
                </a:ext>
              </a:extLst>
            </a:blip>
            <a:srcRect l="19125" t="5376" r="30417" b="1"/>
            <a:stretch/>
          </p:blipFill>
          <p:spPr>
            <a:xfrm>
              <a:off x="2642616" y="10"/>
              <a:ext cx="6501384" cy="6857990"/>
            </a:xfrm>
            <a:prstGeom prst="rect">
              <a:avLst/>
            </a:prstGeom>
          </p:spPr>
        </p:pic>
        <p:sp>
          <p:nvSpPr>
            <p:cNvPr id="2" name="正方形/長方形 1">
              <a:extLst>
                <a:ext uri="{FF2B5EF4-FFF2-40B4-BE49-F238E27FC236}">
                  <a16:creationId xmlns:a16="http://schemas.microsoft.com/office/drawing/2014/main" id="{FABC889F-9397-4C18-B3AB-3A987851B0CF}"/>
                </a:ext>
              </a:extLst>
            </p:cNvPr>
            <p:cNvSpPr/>
            <p:nvPr/>
          </p:nvSpPr>
          <p:spPr>
            <a:xfrm>
              <a:off x="0" y="0"/>
              <a:ext cx="27813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a:extLst>
              <a:ext uri="{FF2B5EF4-FFF2-40B4-BE49-F238E27FC236}">
                <a16:creationId xmlns:a16="http://schemas.microsoft.com/office/drawing/2014/main" id="{8DFACEAD-2837-4A2C-AA81-52430D20A98B}"/>
              </a:ext>
            </a:extLst>
          </p:cNvPr>
          <p:cNvSpPr txBox="1"/>
          <p:nvPr/>
        </p:nvSpPr>
        <p:spPr>
          <a:xfrm>
            <a:off x="702734" y="720090"/>
            <a:ext cx="10193866" cy="5703570"/>
          </a:xfrm>
          <a:prstGeom prst="rect">
            <a:avLst/>
          </a:prstGeom>
        </p:spPr>
        <p:txBody>
          <a:bodyPr vert="horz" lIns="91440" tIns="45720" rIns="91440" bIns="45720" rtlCol="0" anchor="b">
            <a:normAutofit fontScale="92500" lnSpcReduction="10000"/>
          </a:bodyPr>
          <a:lstStyle/>
          <a:p>
            <a:pPr defTabSz="914400">
              <a:lnSpc>
                <a:spcPct val="90000"/>
              </a:lnSpc>
              <a:spcBef>
                <a:spcPct val="0"/>
              </a:spcBef>
              <a:spcAft>
                <a:spcPts val="600"/>
              </a:spcAft>
            </a:pPr>
            <a:r>
              <a:rPr kumimoji="1" lang="ja-JP" altLang="en-US" sz="5400" b="1" dirty="0">
                <a:solidFill>
                  <a:srgbClr val="FFFF00"/>
                </a:solidFill>
                <a:latin typeface="BIZ UDPゴシック" panose="020B0400000000000000" pitchFamily="50" charset="-128"/>
                <a:ea typeface="BIZ UDPゴシック" panose="020B0400000000000000" pitchFamily="50" charset="-128"/>
                <a:cs typeface="+mj-cs"/>
              </a:rPr>
              <a:t>コロナ禍って</a:t>
            </a:r>
            <a:endParaRPr kumimoji="1" lang="en-US" altLang="ja-JP" sz="5400" b="1" dirty="0">
              <a:solidFill>
                <a:srgbClr val="FFFF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5400" b="1" dirty="0">
                <a:solidFill>
                  <a:srgbClr val="FFFF00"/>
                </a:solidFill>
                <a:latin typeface="BIZ UDPゴシック" panose="020B0400000000000000" pitchFamily="50" charset="-128"/>
                <a:ea typeface="BIZ UDPゴシック" panose="020B0400000000000000" pitchFamily="50" charset="-128"/>
                <a:cs typeface="+mj-cs"/>
              </a:rPr>
              <a:t>一体、どんな意味があるのだろう？</a:t>
            </a:r>
            <a:endParaRPr kumimoji="1" lang="en-US" altLang="ja-JP" sz="5400" b="1" dirty="0">
              <a:solidFill>
                <a:srgbClr val="FFFF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5400" b="1" dirty="0">
              <a:solidFill>
                <a:srgbClr val="FFFF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5400" b="1" dirty="0">
              <a:solidFill>
                <a:srgbClr val="FFFF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5400" b="1" dirty="0">
              <a:solidFill>
                <a:srgbClr val="FFFF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5400" b="1" dirty="0">
              <a:solidFill>
                <a:srgbClr val="FFFF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5400" b="1" dirty="0">
              <a:solidFill>
                <a:srgbClr val="FFFF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5400" b="1" dirty="0">
                <a:solidFill>
                  <a:schemeClr val="bg1"/>
                </a:solidFill>
                <a:latin typeface="BIZ UDPゴシック" panose="020B0400000000000000" pitchFamily="50" charset="-128"/>
                <a:ea typeface="BIZ UDPゴシック" panose="020B0400000000000000" pitchFamily="50" charset="-128"/>
                <a:cs typeface="+mj-cs"/>
              </a:rPr>
              <a:t>　・・・</a:t>
            </a:r>
            <a:r>
              <a:rPr kumimoji="1" lang="ja-JP" altLang="en-US" sz="5400" b="1" dirty="0">
                <a:solidFill>
                  <a:schemeClr val="bg1">
                    <a:lumMod val="95000"/>
                  </a:schemeClr>
                </a:solidFill>
                <a:latin typeface="BIZ UDPゴシック" panose="020B0400000000000000" pitchFamily="50" charset="-128"/>
                <a:ea typeface="BIZ UDPゴシック" panose="020B0400000000000000" pitchFamily="50" charset="-128"/>
                <a:cs typeface="+mj-cs"/>
              </a:rPr>
              <a:t>持続不可能な世界の入り口</a:t>
            </a:r>
            <a:endParaRPr kumimoji="1" lang="en-US" altLang="ja-JP" sz="5400" b="1" dirty="0">
              <a:solidFill>
                <a:schemeClr val="bg1">
                  <a:lumMod val="95000"/>
                </a:schemeClr>
              </a:solidFill>
              <a:latin typeface="BIZ UDPゴシック" panose="020B0400000000000000" pitchFamily="50" charset="-128"/>
              <a:ea typeface="BIZ UDPゴシック" panose="020B0400000000000000" pitchFamily="50" charset="-128"/>
              <a:cs typeface="+mj-cs"/>
            </a:endParaRPr>
          </a:p>
        </p:txBody>
      </p:sp>
    </p:spTree>
    <p:extLst>
      <p:ext uri="{BB962C8B-B14F-4D97-AF65-F5344CB8AC3E}">
        <p14:creationId xmlns:p14="http://schemas.microsoft.com/office/powerpoint/2010/main" val="332797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Effect transition="in" filter="fade">
                                      <p:cBhvr>
                                        <p:cTn id="7" dur="1000"/>
                                        <p:tgtEl>
                                          <p:spTgt spid="4">
                                            <p:txEl>
                                              <p:pRg st="7" end="7"/>
                                            </p:txEl>
                                          </p:spTgt>
                                        </p:tgtEl>
                                      </p:cBhvr>
                                    </p:animEffect>
                                    <p:anim calcmode="lin" valueType="num">
                                      <p:cBhvr>
                                        <p:cTn id="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3340" y="648882"/>
            <a:ext cx="10515600" cy="1325563"/>
          </a:xfrm>
        </p:spPr>
        <p:txBody>
          <a:bodyPr>
            <a:normAutofit/>
          </a:bodyPr>
          <a:lstStyle/>
          <a:p>
            <a:pPr>
              <a:lnSpc>
                <a:spcPts val="4600"/>
              </a:lnSpc>
            </a:pPr>
            <a:r>
              <a:rPr lang="ja-JP" altLang="en-US" sz="6000" b="1" dirty="0">
                <a:latin typeface="ＭＳ ゴシック" panose="020B0609070205080204" pitchFamily="49" charset="-128"/>
                <a:ea typeface="ＭＳ ゴシック" panose="020B0609070205080204" pitchFamily="49" charset="-128"/>
              </a:rPr>
              <a:t>　災害図上訓練</a:t>
            </a:r>
            <a:r>
              <a:rPr lang="en-US" altLang="ja-JP" sz="6000" b="1" dirty="0">
                <a:latin typeface="ＭＳ ゴシック" panose="020B0609070205080204" pitchFamily="49" charset="-128"/>
                <a:ea typeface="ＭＳ ゴシック" panose="020B0609070205080204" pitchFamily="49" charset="-128"/>
              </a:rPr>
              <a:t>(DIG)</a:t>
            </a:r>
            <a:br>
              <a:rPr kumimoji="1" lang="en-US" altLang="ja-JP" sz="6000" b="1" dirty="0">
                <a:latin typeface="ＭＳ ゴシック" panose="020B0609070205080204" pitchFamily="49" charset="-128"/>
                <a:ea typeface="ＭＳ ゴシック" panose="020B0609070205080204" pitchFamily="49" charset="-128"/>
              </a:rPr>
            </a:br>
            <a:r>
              <a:rPr kumimoji="1" lang="ja-JP" altLang="en-US" sz="5300" b="1" dirty="0">
                <a:latin typeface="ＭＳ ゴシック" panose="020B0609070205080204" pitchFamily="49" charset="-128"/>
                <a:ea typeface="ＭＳ ゴシック" panose="020B0609070205080204" pitchFamily="49" charset="-128"/>
              </a:rPr>
              <a:t>　</a:t>
            </a:r>
            <a:r>
              <a:rPr kumimoji="1" lang="ja-JP" altLang="en-US" sz="6000" b="1" dirty="0">
                <a:latin typeface="ＭＳ ゴシック" panose="020B0609070205080204" pitchFamily="49" charset="-128"/>
                <a:ea typeface="ＭＳ ゴシック" panose="020B0609070205080204" pitchFamily="49" charset="-128"/>
              </a:rPr>
              <a:t>　</a:t>
            </a:r>
            <a:endParaRPr kumimoji="1" lang="ja-JP" altLang="en-US" b="1"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a:xfrm>
            <a:off x="422032" y="2711890"/>
            <a:ext cx="11366694" cy="4012467"/>
          </a:xfrm>
        </p:spPr>
        <p:txBody>
          <a:bodyPr>
            <a:normAutofit/>
          </a:bodyPr>
          <a:lstStyle/>
          <a:p>
            <a:pPr marL="0" indent="0">
              <a:buNone/>
            </a:pPr>
            <a:r>
              <a:rPr lang="ja-JP" altLang="en-US" sz="3600" dirty="0">
                <a:latin typeface="ＭＳ ゴシック" panose="020B0609070205080204" pitchFamily="49" charset="-128"/>
                <a:ea typeface="ＭＳ ゴシック" panose="020B0609070205080204" pitchFamily="49" charset="-128"/>
              </a:rPr>
              <a:t>取組の様子</a:t>
            </a:r>
            <a:endParaRPr lang="en-US" altLang="ja-JP" sz="3600" dirty="0">
              <a:latin typeface="ＭＳ ゴシック" panose="020B0609070205080204" pitchFamily="49" charset="-128"/>
              <a:ea typeface="ＭＳ ゴシック" panose="020B0609070205080204" pitchFamily="49" charset="-128"/>
            </a:endParaRPr>
          </a:p>
          <a:p>
            <a:pPr marL="0" indent="0">
              <a:buNone/>
            </a:pPr>
            <a:endParaRPr lang="en-US" altLang="ja-JP" sz="4800" dirty="0">
              <a:latin typeface="ＭＳ ゴシック" panose="020B0609070205080204" pitchFamily="49" charset="-128"/>
              <a:ea typeface="ＭＳ ゴシック" panose="020B0609070205080204" pitchFamily="49" charset="-128"/>
            </a:endParaRPr>
          </a:p>
        </p:txBody>
      </p:sp>
      <p:sp>
        <p:nvSpPr>
          <p:cNvPr id="5" name="テキスト ボックス 4"/>
          <p:cNvSpPr txBox="1"/>
          <p:nvPr/>
        </p:nvSpPr>
        <p:spPr>
          <a:xfrm>
            <a:off x="1266091" y="1722907"/>
            <a:ext cx="521911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prstClr val="black"/>
                </a:solidFill>
                <a:latin typeface="ＭＳ ゴシック" panose="020B0609070205080204" pitchFamily="49" charset="-128"/>
                <a:ea typeface="ＭＳ ゴシック" panose="020B0609070205080204" pitchFamily="49" charset="-128"/>
              </a:rPr>
              <a:t>令和２</a:t>
            </a:r>
            <a:r>
              <a:rPr kumimoji="1" lang="ja-JP" altLang="en-US"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a:t>
            </a:r>
            <a:r>
              <a:rPr lang="ja-JP" altLang="en-US" sz="2800" dirty="0">
                <a:solidFill>
                  <a:prstClr val="black"/>
                </a:solidFill>
                <a:latin typeface="ＭＳ ゴシック" panose="020B0609070205080204" pitchFamily="49" charset="-128"/>
                <a:ea typeface="ＭＳ ゴシック" panose="020B0609070205080204" pitchFamily="49" charset="-128"/>
              </a:rPr>
              <a:t>１０</a:t>
            </a:r>
            <a:r>
              <a:rPr kumimoji="1" lang="ja-JP" altLang="en-US"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月９日（金）</a:t>
            </a:r>
            <a:endParaRPr kumimoji="1" lang="en-US" altLang="ja-JP"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prstClr val="black"/>
                </a:solidFill>
                <a:latin typeface="ＭＳ ゴシック" panose="020B0609070205080204" pitchFamily="49" charset="-128"/>
                <a:ea typeface="ＭＳ ゴシック" panose="020B0609070205080204" pitchFamily="49" charset="-128"/>
              </a:rPr>
              <a:t>５・６時間目</a:t>
            </a:r>
            <a:endParaRPr kumimoji="1" lang="ja-JP" altLang="en-US"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78" y="3463003"/>
            <a:ext cx="3623985" cy="2717989"/>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7341" y="3440143"/>
            <a:ext cx="3684944" cy="2763708"/>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394" y="3487622"/>
            <a:ext cx="3558332" cy="2668749"/>
          </a:xfrm>
          <a:prstGeom prst="rect">
            <a:avLst/>
          </a:prstGeom>
        </p:spPr>
      </p:pic>
      <p:pic>
        <p:nvPicPr>
          <p:cNvPr id="12" name="図 11"/>
          <p:cNvPicPr>
            <a:picLocks noChangeAspect="1"/>
          </p:cNvPicPr>
          <p:nvPr/>
        </p:nvPicPr>
        <p:blipFill rotWithShape="1">
          <a:blip r:embed="rId6"/>
          <a:srcRect l="68307" t="35465" r="17463" b="36780"/>
          <a:stretch/>
        </p:blipFill>
        <p:spPr>
          <a:xfrm>
            <a:off x="8485522" y="234933"/>
            <a:ext cx="2857794" cy="2836487"/>
          </a:xfrm>
          <a:prstGeom prst="rect">
            <a:avLst/>
          </a:prstGeom>
        </p:spPr>
      </p:pic>
    </p:spTree>
    <p:extLst>
      <p:ext uri="{BB962C8B-B14F-4D97-AF65-F5344CB8AC3E}">
        <p14:creationId xmlns:p14="http://schemas.microsoft.com/office/powerpoint/2010/main" val="73134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9563" y="394264"/>
            <a:ext cx="6716148" cy="1381833"/>
          </a:xfrm>
        </p:spPr>
        <p:txBody>
          <a:bodyPr>
            <a:normAutofit fontScale="90000"/>
          </a:bodyPr>
          <a:lstStyle/>
          <a:p>
            <a:r>
              <a:rPr lang="ja-JP" altLang="en-US" sz="3200" b="1" dirty="0">
                <a:latin typeface="ＭＳ ゴシック" panose="020B0609070205080204" pitchFamily="49" charset="-128"/>
                <a:ea typeface="ＭＳ ゴシック" panose="020B0609070205080204" pitchFamily="49" charset="-128"/>
              </a:rPr>
              <a:t> </a:t>
            </a:r>
            <a:r>
              <a:rPr kumimoji="1" lang="ja-JP" altLang="en-US" sz="6000" b="1" dirty="0">
                <a:latin typeface="ＭＳ ゴシック" panose="020B0609070205080204" pitchFamily="49" charset="-128"/>
                <a:ea typeface="ＭＳ ゴシック" panose="020B0609070205080204" pitchFamily="49" charset="-128"/>
              </a:rPr>
              <a:t>ＳＤＧｓを</a:t>
            </a:r>
            <a:br>
              <a:rPr kumimoji="1" lang="en-US" altLang="ja-JP" sz="6000" b="1" dirty="0">
                <a:latin typeface="ＭＳ ゴシック" panose="020B0609070205080204" pitchFamily="49" charset="-128"/>
                <a:ea typeface="ＭＳ ゴシック" panose="020B0609070205080204" pitchFamily="49" charset="-128"/>
              </a:rPr>
            </a:br>
            <a:r>
              <a:rPr kumimoji="1" lang="ja-JP" altLang="en-US" sz="6000" b="1" dirty="0">
                <a:latin typeface="ＭＳ ゴシック" panose="020B0609070205080204" pitchFamily="49" charset="-128"/>
                <a:ea typeface="ＭＳ ゴシック" panose="020B0609070205080204" pitchFamily="49" charset="-128"/>
              </a:rPr>
              <a:t>　　　　</a:t>
            </a:r>
            <a:r>
              <a:rPr lang="ja-JP" altLang="en-US" sz="6000" b="1" dirty="0">
                <a:latin typeface="ＭＳ ゴシック" panose="020B0609070205080204" pitchFamily="49" charset="-128"/>
                <a:ea typeface="ＭＳ ゴシック" panose="020B0609070205080204" pitchFamily="49" charset="-128"/>
              </a:rPr>
              <a:t>学</a:t>
            </a:r>
            <a:r>
              <a:rPr lang="ja-JP" altLang="en-US" sz="6000" b="1" dirty="0" err="1">
                <a:latin typeface="ＭＳ ゴシック" panose="020B0609070205080204" pitchFamily="49" charset="-128"/>
                <a:ea typeface="ＭＳ ゴシック" panose="020B0609070205080204" pitchFamily="49" charset="-128"/>
              </a:rPr>
              <a:t>ぼう</a:t>
            </a:r>
            <a:r>
              <a:rPr lang="ja-JP" altLang="en-US" sz="6000" b="1" dirty="0">
                <a:latin typeface="ＭＳ ゴシック" panose="020B0609070205080204" pitchFamily="49" charset="-128"/>
                <a:ea typeface="ＭＳ ゴシック" panose="020B0609070205080204" pitchFamily="49" charset="-128"/>
              </a:rPr>
              <a:t>教室</a:t>
            </a:r>
            <a:endParaRPr kumimoji="1" lang="ja-JP" altLang="en-US" b="1" dirty="0">
              <a:latin typeface="ＭＳ ゴシック" panose="020B0609070205080204" pitchFamily="49" charset="-128"/>
              <a:ea typeface="ＭＳ ゴシック" panose="020B0609070205080204" pitchFamily="49" charset="-128"/>
            </a:endParaRPr>
          </a:p>
        </p:txBody>
      </p:sp>
      <p:sp>
        <p:nvSpPr>
          <p:cNvPr id="5" name="テキスト ボックス 4"/>
          <p:cNvSpPr txBox="1"/>
          <p:nvPr/>
        </p:nvSpPr>
        <p:spPr>
          <a:xfrm>
            <a:off x="1617784" y="1930839"/>
            <a:ext cx="486139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令和</a:t>
            </a:r>
            <a:r>
              <a:rPr lang="ja-JP" altLang="en-US" sz="2800" dirty="0">
                <a:solidFill>
                  <a:prstClr val="black"/>
                </a:solidFill>
                <a:latin typeface="ＭＳ ゴシック" panose="020B0609070205080204" pitchFamily="49" charset="-128"/>
                <a:ea typeface="ＭＳ ゴシック" panose="020B0609070205080204" pitchFamily="49" charset="-128"/>
              </a:rPr>
              <a:t>２</a:t>
            </a:r>
            <a:r>
              <a:rPr kumimoji="1" lang="ja-JP" altLang="en-US"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a:t>
            </a:r>
            <a:r>
              <a:rPr lang="ja-JP" altLang="en-US" sz="2800" dirty="0">
                <a:solidFill>
                  <a:prstClr val="black"/>
                </a:solidFill>
                <a:latin typeface="ＭＳ ゴシック" panose="020B0609070205080204" pitchFamily="49" charset="-128"/>
                <a:ea typeface="ＭＳ ゴシック" panose="020B0609070205080204" pitchFamily="49" charset="-128"/>
              </a:rPr>
              <a:t>１１</a:t>
            </a:r>
            <a:r>
              <a:rPr kumimoji="1" lang="ja-JP" altLang="en-US"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月</a:t>
            </a:r>
            <a:r>
              <a:rPr lang="ja-JP" altLang="en-US" sz="2800" dirty="0">
                <a:solidFill>
                  <a:prstClr val="black"/>
                </a:solidFill>
                <a:latin typeface="ＭＳ ゴシック" panose="020B0609070205080204" pitchFamily="49" charset="-128"/>
                <a:ea typeface="ＭＳ ゴシック" panose="020B0609070205080204" pitchFamily="49" charset="-128"/>
              </a:rPr>
              <a:t>２</a:t>
            </a:r>
            <a:r>
              <a:rPr kumimoji="1" lang="ja-JP" altLang="en-US"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１日（土）</a:t>
            </a:r>
            <a:endParaRPr kumimoji="1" lang="en-US" altLang="ja-JP"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１０</a:t>
            </a:r>
            <a:r>
              <a:rPr kumimoji="1" lang="en-US" altLang="ja-JP"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lang="ja-JP" altLang="en-US" sz="2800" dirty="0">
                <a:solidFill>
                  <a:prstClr val="black"/>
                </a:solidFill>
                <a:latin typeface="ＭＳ ゴシック" panose="020B0609070205080204" pitchFamily="49" charset="-128"/>
                <a:ea typeface="ＭＳ ゴシック" panose="020B0609070205080204" pitchFamily="49" charset="-128"/>
              </a:rPr>
              <a:t>３５</a:t>
            </a:r>
            <a:r>
              <a:rPr kumimoji="1" lang="ja-JP" altLang="en-US"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 １４</a:t>
            </a:r>
            <a:r>
              <a:rPr kumimoji="1" lang="en-US" altLang="ja-JP"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lang="ja-JP" altLang="en-US" sz="2800" dirty="0">
                <a:solidFill>
                  <a:prstClr val="black"/>
                </a:solidFill>
                <a:latin typeface="ＭＳ ゴシック" panose="020B0609070205080204" pitchFamily="49" charset="-128"/>
                <a:ea typeface="ＭＳ ゴシック" panose="020B0609070205080204" pitchFamily="49" charset="-128"/>
              </a:rPr>
              <a:t>２５</a:t>
            </a:r>
            <a:endParaRPr kumimoji="1" lang="ja-JP" altLang="en-US"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7" name="図 6"/>
          <p:cNvPicPr>
            <a:picLocks noChangeAspect="1"/>
          </p:cNvPicPr>
          <p:nvPr/>
        </p:nvPicPr>
        <p:blipFill>
          <a:blip r:embed="rId3"/>
          <a:stretch>
            <a:fillRect/>
          </a:stretch>
        </p:blipFill>
        <p:spPr>
          <a:xfrm>
            <a:off x="7005712" y="394264"/>
            <a:ext cx="4659474" cy="2490684"/>
          </a:xfrm>
          <a:prstGeom prst="rect">
            <a:avLst/>
          </a:prstGeom>
        </p:spPr>
      </p:pic>
      <p:sp>
        <p:nvSpPr>
          <p:cNvPr id="8" name="コンテンツ プレースホルダー 2"/>
          <p:cNvSpPr txBox="1">
            <a:spLocks/>
          </p:cNvSpPr>
          <p:nvPr/>
        </p:nvSpPr>
        <p:spPr>
          <a:xfrm>
            <a:off x="1195754" y="3260527"/>
            <a:ext cx="9904831" cy="33653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4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9" name="コンテンツ プレースホルダー 2"/>
          <p:cNvSpPr txBox="1">
            <a:spLocks/>
          </p:cNvSpPr>
          <p:nvPr/>
        </p:nvSpPr>
        <p:spPr>
          <a:xfrm>
            <a:off x="556849" y="3070613"/>
            <a:ext cx="11366694" cy="3330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取組の様子</a:t>
            </a:r>
            <a:endParaRPr kumimoji="1" lang="en-US" altLang="ja-JP" sz="3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78" y="3800625"/>
            <a:ext cx="3623985" cy="2717988"/>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7341" y="3777766"/>
            <a:ext cx="3684944" cy="2763708"/>
          </a:xfrm>
          <a:prstGeom prst="rect">
            <a:avLst/>
          </a:prstGeom>
        </p:spPr>
      </p:pic>
      <p:pic>
        <p:nvPicPr>
          <p:cNvPr id="12" name="図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9262" y="3783805"/>
            <a:ext cx="3662621" cy="2746966"/>
          </a:xfrm>
          <a:prstGeom prst="rect">
            <a:avLst/>
          </a:prstGeom>
        </p:spPr>
      </p:pic>
    </p:spTree>
    <p:extLst>
      <p:ext uri="{BB962C8B-B14F-4D97-AF65-F5344CB8AC3E}">
        <p14:creationId xmlns:p14="http://schemas.microsoft.com/office/powerpoint/2010/main" val="282708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stretch>
            <a:fillRect/>
          </a:stretch>
        </p:blipFill>
        <p:spPr>
          <a:xfrm>
            <a:off x="6192253" y="1288515"/>
            <a:ext cx="5362438" cy="2690947"/>
          </a:xfrm>
          <a:prstGeom prst="rect">
            <a:avLst/>
          </a:prstGeom>
        </p:spPr>
      </p:pic>
      <p:pic>
        <p:nvPicPr>
          <p:cNvPr id="6" name="図 5"/>
          <p:cNvPicPr>
            <a:picLocks noChangeAspect="1"/>
          </p:cNvPicPr>
          <p:nvPr/>
        </p:nvPicPr>
        <p:blipFill>
          <a:blip r:embed="rId4"/>
          <a:stretch>
            <a:fillRect/>
          </a:stretch>
        </p:blipFill>
        <p:spPr>
          <a:xfrm>
            <a:off x="437918" y="1272423"/>
            <a:ext cx="5563413" cy="2688986"/>
          </a:xfrm>
          <a:prstGeom prst="rect">
            <a:avLst/>
          </a:prstGeom>
        </p:spPr>
      </p:pic>
      <p:pic>
        <p:nvPicPr>
          <p:cNvPr id="5" name="図 4"/>
          <p:cNvPicPr>
            <a:picLocks noChangeAspect="1"/>
          </p:cNvPicPr>
          <p:nvPr/>
        </p:nvPicPr>
        <p:blipFill>
          <a:blip r:embed="rId5"/>
          <a:stretch>
            <a:fillRect/>
          </a:stretch>
        </p:blipFill>
        <p:spPr>
          <a:xfrm>
            <a:off x="437918" y="3866365"/>
            <a:ext cx="5671937" cy="2802558"/>
          </a:xfrm>
          <a:prstGeom prst="rect">
            <a:avLst/>
          </a:prstGeom>
        </p:spPr>
      </p:pic>
      <p:sp>
        <p:nvSpPr>
          <p:cNvPr id="2" name="タイトル 1"/>
          <p:cNvSpPr>
            <a:spLocks noGrp="1"/>
          </p:cNvSpPr>
          <p:nvPr>
            <p:ph type="title"/>
          </p:nvPr>
        </p:nvSpPr>
        <p:spPr>
          <a:xfrm>
            <a:off x="838200" y="365126"/>
            <a:ext cx="9350829" cy="836658"/>
          </a:xfrm>
        </p:spPr>
        <p:txBody>
          <a:bodyPr>
            <a:normAutofit/>
          </a:bodyPr>
          <a:lstStyle/>
          <a:p>
            <a:r>
              <a:rPr lang="ja-JP" altLang="en-US" sz="3600" dirty="0">
                <a:solidFill>
                  <a:prstClr val="black"/>
                </a:solidFill>
                <a:latin typeface="HG創英角ﾎﾟｯﾌﾟ体" panose="040B0A09000000000000" pitchFamily="49" charset="-128"/>
                <a:ea typeface="HG創英角ﾎﾟｯﾌﾟ体" panose="040B0A09000000000000" pitchFamily="49" charset="-128"/>
              </a:rPr>
              <a:t>　　　令和２年度埼玉県学力・学習状況調査</a:t>
            </a:r>
            <a:endParaRPr kumimoji="1" lang="ja-JP" altLang="en-US" dirty="0"/>
          </a:p>
        </p:txBody>
      </p:sp>
      <p:sp>
        <p:nvSpPr>
          <p:cNvPr id="3" name="楕円 2"/>
          <p:cNvSpPr/>
          <p:nvPr/>
        </p:nvSpPr>
        <p:spPr>
          <a:xfrm>
            <a:off x="4184072" y="996144"/>
            <a:ext cx="2124222" cy="552558"/>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200" b="1" dirty="0">
                <a:solidFill>
                  <a:schemeClr val="tx1"/>
                </a:solidFill>
              </a:rPr>
              <a:t>６年生</a:t>
            </a:r>
          </a:p>
        </p:txBody>
      </p:sp>
      <p:sp>
        <p:nvSpPr>
          <p:cNvPr id="4" name="フレーム 3"/>
          <p:cNvSpPr/>
          <p:nvPr/>
        </p:nvSpPr>
        <p:spPr>
          <a:xfrm>
            <a:off x="4614644" y="2498294"/>
            <a:ext cx="1482148" cy="1580365"/>
          </a:xfrm>
          <a:prstGeom prst="frame">
            <a:avLst>
              <a:gd name="adj1" fmla="val 865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1" name="図 10"/>
          <p:cNvPicPr>
            <a:picLocks noChangeAspect="1"/>
          </p:cNvPicPr>
          <p:nvPr/>
        </p:nvPicPr>
        <p:blipFill>
          <a:blip r:embed="rId6"/>
          <a:stretch>
            <a:fillRect/>
          </a:stretch>
        </p:blipFill>
        <p:spPr>
          <a:xfrm>
            <a:off x="6096792" y="3866365"/>
            <a:ext cx="5450774" cy="2799435"/>
          </a:xfrm>
          <a:prstGeom prst="rect">
            <a:avLst/>
          </a:prstGeom>
        </p:spPr>
      </p:pic>
      <p:sp>
        <p:nvSpPr>
          <p:cNvPr id="12" name="楕円 11"/>
          <p:cNvSpPr/>
          <p:nvPr/>
        </p:nvSpPr>
        <p:spPr>
          <a:xfrm>
            <a:off x="9492679" y="1028327"/>
            <a:ext cx="2067950" cy="52037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tx1"/>
                </a:solidFill>
              </a:rPr>
              <a:t>５年生</a:t>
            </a:r>
          </a:p>
        </p:txBody>
      </p:sp>
      <p:sp>
        <p:nvSpPr>
          <p:cNvPr id="15" name="フレーム 14"/>
          <p:cNvSpPr/>
          <p:nvPr/>
        </p:nvSpPr>
        <p:spPr>
          <a:xfrm>
            <a:off x="4614644" y="5028251"/>
            <a:ext cx="1495211" cy="1580365"/>
          </a:xfrm>
          <a:prstGeom prst="frame">
            <a:avLst>
              <a:gd name="adj1" fmla="val 865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フレーム 15"/>
          <p:cNvSpPr/>
          <p:nvPr/>
        </p:nvSpPr>
        <p:spPr>
          <a:xfrm>
            <a:off x="9965325" y="2569855"/>
            <a:ext cx="1582241" cy="1556698"/>
          </a:xfrm>
          <a:prstGeom prst="frame">
            <a:avLst>
              <a:gd name="adj1" fmla="val 865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フレーム 16"/>
          <p:cNvSpPr/>
          <p:nvPr/>
        </p:nvSpPr>
        <p:spPr>
          <a:xfrm>
            <a:off x="9972450" y="4998440"/>
            <a:ext cx="1582241" cy="1667360"/>
          </a:xfrm>
          <a:prstGeom prst="frame">
            <a:avLst>
              <a:gd name="adj1" fmla="val 865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楕円 17">
            <a:extLst>
              <a:ext uri="{FF2B5EF4-FFF2-40B4-BE49-F238E27FC236}">
                <a16:creationId xmlns:a16="http://schemas.microsoft.com/office/drawing/2014/main" id="{CDF3F103-2CF5-4F8E-AC66-CA7B386ED6B1}"/>
              </a:ext>
            </a:extLst>
          </p:cNvPr>
          <p:cNvSpPr/>
          <p:nvPr/>
        </p:nvSpPr>
        <p:spPr>
          <a:xfrm>
            <a:off x="2376627" y="2616916"/>
            <a:ext cx="1153383" cy="480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楕円 18">
            <a:extLst>
              <a:ext uri="{FF2B5EF4-FFF2-40B4-BE49-F238E27FC236}">
                <a16:creationId xmlns:a16="http://schemas.microsoft.com/office/drawing/2014/main" id="{57B881AE-4086-4958-B89F-A75B1936A748}"/>
              </a:ext>
            </a:extLst>
          </p:cNvPr>
          <p:cNvSpPr/>
          <p:nvPr/>
        </p:nvSpPr>
        <p:spPr>
          <a:xfrm>
            <a:off x="3540643" y="2616916"/>
            <a:ext cx="1153383" cy="480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楕円 19">
            <a:extLst>
              <a:ext uri="{FF2B5EF4-FFF2-40B4-BE49-F238E27FC236}">
                <a16:creationId xmlns:a16="http://schemas.microsoft.com/office/drawing/2014/main" id="{CC732CBC-1CF6-4D03-B51E-B7AFB5124E9F}"/>
              </a:ext>
            </a:extLst>
          </p:cNvPr>
          <p:cNvSpPr/>
          <p:nvPr/>
        </p:nvSpPr>
        <p:spPr>
          <a:xfrm>
            <a:off x="8798879" y="2620631"/>
            <a:ext cx="1153383" cy="480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楕円 20">
            <a:extLst>
              <a:ext uri="{FF2B5EF4-FFF2-40B4-BE49-F238E27FC236}">
                <a16:creationId xmlns:a16="http://schemas.microsoft.com/office/drawing/2014/main" id="{CA84D4C4-F3B9-43B0-B23A-21FC0A6E81E0}"/>
              </a:ext>
            </a:extLst>
          </p:cNvPr>
          <p:cNvSpPr/>
          <p:nvPr/>
        </p:nvSpPr>
        <p:spPr>
          <a:xfrm>
            <a:off x="8697561" y="5224344"/>
            <a:ext cx="1153383" cy="480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楕円 21">
            <a:extLst>
              <a:ext uri="{FF2B5EF4-FFF2-40B4-BE49-F238E27FC236}">
                <a16:creationId xmlns:a16="http://schemas.microsoft.com/office/drawing/2014/main" id="{74446837-3208-4C7E-892C-28FEE7EF8691}"/>
              </a:ext>
            </a:extLst>
          </p:cNvPr>
          <p:cNvSpPr/>
          <p:nvPr/>
        </p:nvSpPr>
        <p:spPr>
          <a:xfrm>
            <a:off x="2387260" y="5174867"/>
            <a:ext cx="1153383" cy="480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楕円 22">
            <a:extLst>
              <a:ext uri="{FF2B5EF4-FFF2-40B4-BE49-F238E27FC236}">
                <a16:creationId xmlns:a16="http://schemas.microsoft.com/office/drawing/2014/main" id="{6E50D492-BAD3-47BD-9E8A-E9FFFC76F0C7}"/>
              </a:ext>
            </a:extLst>
          </p:cNvPr>
          <p:cNvSpPr/>
          <p:nvPr/>
        </p:nvSpPr>
        <p:spPr>
          <a:xfrm>
            <a:off x="3625644" y="5146873"/>
            <a:ext cx="1153383" cy="480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楕円 23">
            <a:extLst>
              <a:ext uri="{FF2B5EF4-FFF2-40B4-BE49-F238E27FC236}">
                <a16:creationId xmlns:a16="http://schemas.microsoft.com/office/drawing/2014/main" id="{12D0AF54-79FB-44E1-BFB4-443521ABE824}"/>
              </a:ext>
            </a:extLst>
          </p:cNvPr>
          <p:cNvSpPr/>
          <p:nvPr/>
        </p:nvSpPr>
        <p:spPr>
          <a:xfrm>
            <a:off x="246996" y="1272423"/>
            <a:ext cx="1153383" cy="480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楕円 24">
            <a:extLst>
              <a:ext uri="{FF2B5EF4-FFF2-40B4-BE49-F238E27FC236}">
                <a16:creationId xmlns:a16="http://schemas.microsoft.com/office/drawing/2014/main" id="{DF23E2B2-F6D5-4228-8639-E01248515365}"/>
              </a:ext>
            </a:extLst>
          </p:cNvPr>
          <p:cNvSpPr/>
          <p:nvPr/>
        </p:nvSpPr>
        <p:spPr>
          <a:xfrm>
            <a:off x="175357" y="3886114"/>
            <a:ext cx="1153383" cy="480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C0A8D300-1FD9-4150-89A9-942729A86847}"/>
              </a:ext>
            </a:extLst>
          </p:cNvPr>
          <p:cNvSpPr txBox="1"/>
          <p:nvPr/>
        </p:nvSpPr>
        <p:spPr>
          <a:xfrm>
            <a:off x="1715097" y="58965"/>
            <a:ext cx="3647152" cy="369332"/>
          </a:xfrm>
          <a:prstGeom prst="rect">
            <a:avLst/>
          </a:prstGeom>
          <a:noFill/>
        </p:spPr>
        <p:txBody>
          <a:bodyPr wrap="none" rtlCol="0">
            <a:spAutoFit/>
          </a:bodyPr>
          <a:lstStyle/>
          <a:p>
            <a:r>
              <a:rPr kumimoji="1" lang="ja-JP" altLang="en-US" b="1" dirty="0"/>
              <a:t>県独自調査、結果は９段階で評価</a:t>
            </a:r>
          </a:p>
        </p:txBody>
      </p:sp>
      <p:sp>
        <p:nvSpPr>
          <p:cNvPr id="7" name="正方形/長方形 6">
            <a:extLst>
              <a:ext uri="{FF2B5EF4-FFF2-40B4-BE49-F238E27FC236}">
                <a16:creationId xmlns:a16="http://schemas.microsoft.com/office/drawing/2014/main" id="{8A8D73D7-F11C-4554-92F1-9701B6FF17F5}"/>
              </a:ext>
            </a:extLst>
          </p:cNvPr>
          <p:cNvSpPr/>
          <p:nvPr/>
        </p:nvSpPr>
        <p:spPr>
          <a:xfrm>
            <a:off x="459184" y="1967023"/>
            <a:ext cx="400282" cy="364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36F7E4D5-A826-4D89-87F7-8945CDB7FAFB}"/>
              </a:ext>
            </a:extLst>
          </p:cNvPr>
          <p:cNvSpPr/>
          <p:nvPr/>
        </p:nvSpPr>
        <p:spPr>
          <a:xfrm>
            <a:off x="444293" y="4566043"/>
            <a:ext cx="400282" cy="364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0" y="-5797"/>
            <a:ext cx="12165083" cy="7417415"/>
          </a:xfrm>
          <a:prstGeom prst="rect">
            <a:avLst/>
          </a:prstGeom>
          <a:solidFill>
            <a:srgbClr val="CCFFFF"/>
          </a:solidFill>
        </p:spPr>
        <p:txBody>
          <a:bodyPr wrap="square">
            <a:spAutoFit/>
          </a:bodyPr>
          <a:lstStyle/>
          <a:p>
            <a:r>
              <a:rPr lang="ja-JP" altLang="ja-JP" sz="2800" b="1" kern="0" dirty="0">
                <a:solidFill>
                  <a:srgbClr val="00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質問紙</a:t>
            </a:r>
            <a:endParaRPr lang="en-US" altLang="ja-JP" sz="2800" b="1" kern="0" dirty="0">
              <a:solidFill>
                <a:srgbClr val="00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endParaRPr>
          </a:p>
          <a:p>
            <a:r>
              <a:rPr lang="ja-JP" altLang="ja-JP" sz="3200" b="1" kern="0" dirty="0">
                <a:solidFill>
                  <a:srgbClr val="00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「１</a:t>
            </a:r>
            <a:r>
              <a:rPr lang="ja-JP" altLang="en-US" sz="3200" b="1" kern="0" dirty="0">
                <a:solidFill>
                  <a:srgbClr val="00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　</a:t>
            </a:r>
            <a:r>
              <a:rPr lang="ja-JP" altLang="ja-JP" sz="3200" b="1" kern="0" dirty="0">
                <a:solidFill>
                  <a:srgbClr val="00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当てはまる」及び</a:t>
            </a:r>
            <a:endParaRPr lang="en-US" altLang="ja-JP" sz="3200" b="1" kern="0" dirty="0">
              <a:solidFill>
                <a:srgbClr val="00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endParaRPr>
          </a:p>
          <a:p>
            <a:r>
              <a:rPr lang="ja-JP" altLang="ja-JP" sz="3200" b="1" kern="0" dirty="0">
                <a:solidFill>
                  <a:srgbClr val="00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「２</a:t>
            </a:r>
            <a:r>
              <a:rPr lang="ja-JP" altLang="en-US" sz="3200" b="1" kern="0" dirty="0">
                <a:solidFill>
                  <a:srgbClr val="00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　</a:t>
            </a:r>
            <a:r>
              <a:rPr lang="ja-JP" altLang="ja-JP" sz="3200" b="1" kern="0" dirty="0">
                <a:solidFill>
                  <a:srgbClr val="00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どちらかといえば当てはまる」</a:t>
            </a:r>
            <a:r>
              <a:rPr lang="ja-JP" altLang="en-US" sz="3200" b="1" kern="0" dirty="0">
                <a:solidFill>
                  <a:srgbClr val="00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　</a:t>
            </a:r>
            <a:r>
              <a:rPr lang="ja-JP" altLang="ja-JP" sz="3200" b="1" kern="0" dirty="0">
                <a:solidFill>
                  <a:srgbClr val="00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の</a:t>
            </a:r>
            <a:r>
              <a:rPr lang="ja-JP" altLang="en-US" sz="3200" b="1" kern="0" dirty="0">
                <a:solidFill>
                  <a:srgbClr val="00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　割合　　　　　　　　　　　　　　　</a:t>
            </a:r>
            <a:endParaRPr lang="en-US" altLang="ja-JP" sz="3200" b="1" kern="0" dirty="0">
              <a:solidFill>
                <a:srgbClr val="00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endParaRPr>
          </a:p>
          <a:p>
            <a:endParaRPr lang="en-US" altLang="ja-JP" sz="2800" b="1" kern="0" dirty="0">
              <a:solidFill>
                <a:srgbClr val="000099"/>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endParaRPr>
          </a:p>
          <a:p>
            <a:endParaRPr lang="en-US" altLang="ja-JP" sz="3200" b="1" kern="0" dirty="0">
              <a:solidFill>
                <a:srgbClr val="000099"/>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endParaRPr>
          </a:p>
          <a:p>
            <a:r>
              <a:rPr lang="ja-JP" altLang="en-US" sz="3600" b="1" kern="0" dirty="0">
                <a:solidFill>
                  <a:srgbClr val="000099"/>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　</a:t>
            </a:r>
            <a:r>
              <a:rPr lang="ja-JP" altLang="ja-JP" sz="3600" b="1" kern="0" dirty="0">
                <a:solidFill>
                  <a:srgbClr val="000099"/>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勉強でわからないところがあったら、</a:t>
            </a:r>
            <a:endParaRPr lang="en-US" altLang="ja-JP" sz="3600" b="1" kern="0" dirty="0">
              <a:solidFill>
                <a:srgbClr val="000099"/>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endParaRPr>
          </a:p>
          <a:p>
            <a:r>
              <a:rPr lang="ja-JP" altLang="en-US" sz="3600" b="1" kern="0" dirty="0">
                <a:solidFill>
                  <a:srgbClr val="000099"/>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　　　　　　　　</a:t>
            </a:r>
            <a:r>
              <a:rPr lang="ja-JP" altLang="ja-JP" sz="3600" b="1" kern="0" dirty="0">
                <a:solidFill>
                  <a:srgbClr val="000099"/>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勉強のやり方をいろいろ変えてみる</a:t>
            </a:r>
            <a:endParaRPr lang="en-US" altLang="ja-JP" sz="3600" b="1" kern="0" dirty="0">
              <a:solidFill>
                <a:srgbClr val="000099"/>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endParaRPr>
          </a:p>
          <a:p>
            <a:r>
              <a:rPr lang="ja-JP" altLang="en-US" sz="3600" b="1" kern="0" dirty="0">
                <a:solidFill>
                  <a:srgbClr val="00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　</a:t>
            </a:r>
            <a:r>
              <a:rPr lang="ja-JP" altLang="ja-JP" sz="4000" b="1" u="sng" kern="0" dirty="0">
                <a:solidFill>
                  <a:srgbClr val="FF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４年生：</a:t>
            </a:r>
            <a:r>
              <a:rPr lang="en-US" altLang="ja-JP" sz="4000" b="1" u="sng" kern="0" dirty="0">
                <a:solidFill>
                  <a:srgbClr val="FF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100%</a:t>
            </a:r>
            <a:r>
              <a:rPr lang="ja-JP" altLang="en-US" sz="4000" b="1" u="sng" kern="0" dirty="0">
                <a:solidFill>
                  <a:srgbClr val="FF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　</a:t>
            </a:r>
            <a:r>
              <a:rPr lang="ja-JP" altLang="ja-JP" sz="4000" b="1" u="sng" kern="0" dirty="0">
                <a:solidFill>
                  <a:srgbClr val="FF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５年生：</a:t>
            </a:r>
            <a:r>
              <a:rPr lang="en-US" altLang="ja-JP" sz="4000" b="1" u="sng" kern="0" dirty="0">
                <a:solidFill>
                  <a:srgbClr val="FF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69.2%</a:t>
            </a:r>
            <a:r>
              <a:rPr lang="ja-JP" altLang="en-US" sz="4000" b="1" u="sng" kern="0" dirty="0">
                <a:solidFill>
                  <a:srgbClr val="FF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　</a:t>
            </a:r>
            <a:r>
              <a:rPr lang="ja-JP" altLang="ja-JP" sz="4000" b="1" u="sng" kern="0" dirty="0">
                <a:solidFill>
                  <a:srgbClr val="FF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６年生：</a:t>
            </a:r>
            <a:r>
              <a:rPr lang="en-US" altLang="ja-JP" sz="4000" b="1" u="sng" kern="0" dirty="0">
                <a:solidFill>
                  <a:srgbClr val="FF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89.3%</a:t>
            </a:r>
          </a:p>
          <a:p>
            <a:endParaRPr lang="en-US" altLang="ja-JP" sz="3200" b="1" kern="0" dirty="0">
              <a:solidFill>
                <a:srgbClr val="00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endParaRPr>
          </a:p>
          <a:p>
            <a:endParaRPr lang="en-US" altLang="ja-JP" sz="3200" b="1" kern="0" dirty="0">
              <a:solidFill>
                <a:srgbClr val="000099"/>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endParaRPr>
          </a:p>
          <a:p>
            <a:r>
              <a:rPr lang="ja-JP" altLang="en-US" sz="3600" b="1" kern="0" dirty="0">
                <a:solidFill>
                  <a:srgbClr val="000099"/>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　</a:t>
            </a:r>
            <a:r>
              <a:rPr lang="ja-JP" altLang="ja-JP" sz="3600" b="1" kern="0" dirty="0">
                <a:solidFill>
                  <a:srgbClr val="000099"/>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問題が退屈でつまらないときでも、それが終わるまで</a:t>
            </a:r>
            <a:endParaRPr lang="en-US" altLang="ja-JP" sz="3600" b="1" kern="0" dirty="0">
              <a:solidFill>
                <a:srgbClr val="000099"/>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endParaRPr>
          </a:p>
          <a:p>
            <a:r>
              <a:rPr lang="ja-JP" altLang="en-US" sz="3600" b="1" kern="0" dirty="0">
                <a:solidFill>
                  <a:srgbClr val="000099"/>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　　　　　　</a:t>
            </a:r>
            <a:r>
              <a:rPr lang="ja-JP" altLang="ja-JP" sz="3600" b="1" kern="0" dirty="0">
                <a:solidFill>
                  <a:srgbClr val="000099"/>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なんとかやり続けられるように努力する</a:t>
            </a:r>
            <a:r>
              <a:rPr lang="ja-JP" altLang="en-US" sz="3200" b="1" kern="0" dirty="0">
                <a:solidFill>
                  <a:srgbClr val="00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　　　　</a:t>
            </a:r>
            <a:endParaRPr lang="en-US" altLang="ja-JP" sz="3200" b="1" kern="0" dirty="0">
              <a:solidFill>
                <a:srgbClr val="00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endParaRPr>
          </a:p>
          <a:p>
            <a:r>
              <a:rPr lang="ja-JP" altLang="en-US" sz="3200" b="1" kern="0" dirty="0">
                <a:solidFill>
                  <a:srgbClr val="00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　</a:t>
            </a:r>
            <a:r>
              <a:rPr lang="ja-JP" altLang="ja-JP" sz="4000" b="1" u="sng" kern="0" dirty="0">
                <a:solidFill>
                  <a:srgbClr val="FF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４年生：</a:t>
            </a:r>
            <a:r>
              <a:rPr lang="en-US" altLang="ja-JP" sz="4000" b="1" u="sng" kern="0" dirty="0">
                <a:solidFill>
                  <a:srgbClr val="FF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92.3%</a:t>
            </a:r>
            <a:r>
              <a:rPr lang="ja-JP" altLang="en-US" sz="4000" b="1" u="sng" kern="0" dirty="0">
                <a:solidFill>
                  <a:srgbClr val="FF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　</a:t>
            </a:r>
            <a:r>
              <a:rPr lang="ja-JP" altLang="ja-JP" sz="4000" b="1" u="sng" kern="0" dirty="0">
                <a:solidFill>
                  <a:srgbClr val="FF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５年生：</a:t>
            </a:r>
            <a:r>
              <a:rPr lang="en-US" altLang="ja-JP" sz="4000" b="1" u="sng" kern="0" dirty="0">
                <a:solidFill>
                  <a:srgbClr val="FF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84.6%</a:t>
            </a:r>
            <a:r>
              <a:rPr lang="ja-JP" altLang="en-US" sz="4000" b="1" u="sng" kern="0" dirty="0">
                <a:solidFill>
                  <a:srgbClr val="FF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　</a:t>
            </a:r>
            <a:r>
              <a:rPr lang="ja-JP" altLang="ja-JP" sz="4000" b="1" u="sng" kern="0" dirty="0">
                <a:solidFill>
                  <a:srgbClr val="FF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６年生：</a:t>
            </a:r>
            <a:r>
              <a:rPr lang="en-US" altLang="ja-JP" sz="4000" b="1" u="sng" kern="0" dirty="0">
                <a:solidFill>
                  <a:srgbClr val="FF0000"/>
                </a:solidFill>
                <a:latin typeface="HGS創英ﾌﾟﾚｾﾞﾝｽEB" panose="02020800000000000000" pitchFamily="18" charset="-128"/>
                <a:ea typeface="HGS創英ﾌﾟﾚｾﾞﾝｽEB" panose="02020800000000000000" pitchFamily="18" charset="-128"/>
                <a:cs typeface="ＭＳ 明朝" panose="02020609040205080304" pitchFamily="17" charset="-128"/>
              </a:rPr>
              <a:t>96.4%</a:t>
            </a:r>
          </a:p>
          <a:p>
            <a:endParaRPr lang="ja-JP" altLang="en-US" sz="3600" b="1" dirty="0">
              <a:solidFill>
                <a:srgbClr val="FF0000"/>
              </a:solidFill>
              <a:latin typeface="HGS創英ﾌﾟﾚｾﾞﾝｽEB" panose="02020800000000000000" pitchFamily="18" charset="-128"/>
              <a:ea typeface="HGS創英ﾌﾟﾚｾﾞﾝｽEB" panose="02020800000000000000" pitchFamily="18" charset="-128"/>
            </a:endParaRPr>
          </a:p>
        </p:txBody>
      </p:sp>
    </p:spTree>
    <p:extLst>
      <p:ext uri="{BB962C8B-B14F-4D97-AF65-F5344CB8AC3E}">
        <p14:creationId xmlns:p14="http://schemas.microsoft.com/office/powerpoint/2010/main" val="244765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anim calcmode="lin" valueType="num">
                                      <p:cBhvr>
                                        <p:cTn id="54" dur="1000" fill="hold"/>
                                        <p:tgtEl>
                                          <p:spTgt spid="20"/>
                                        </p:tgtEl>
                                        <p:attrNameLst>
                                          <p:attrName>ppt_x</p:attrName>
                                        </p:attrNameLst>
                                      </p:cBhvr>
                                      <p:tavLst>
                                        <p:tav tm="0">
                                          <p:val>
                                            <p:strVal val="#ppt_x"/>
                                          </p:val>
                                        </p:tav>
                                        <p:tav tm="100000">
                                          <p:val>
                                            <p:strVal val="#ppt_x"/>
                                          </p:val>
                                        </p:tav>
                                      </p:tavLst>
                                    </p:anim>
                                    <p:anim calcmode="lin" valueType="num">
                                      <p:cBhvr>
                                        <p:cTn id="55" dur="1000" fill="hold"/>
                                        <p:tgtEl>
                                          <p:spTgt spid="20"/>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arn(inVertical)">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1000"/>
                                        <p:tgtEl>
                                          <p:spTgt spid="14"/>
                                        </p:tgtEl>
                                      </p:cBhvr>
                                    </p:animEffect>
                                    <p:anim calcmode="lin" valueType="num">
                                      <p:cBhvr>
                                        <p:cTn id="74" dur="1000" fill="hold"/>
                                        <p:tgtEl>
                                          <p:spTgt spid="14"/>
                                        </p:tgtEl>
                                        <p:attrNameLst>
                                          <p:attrName>ppt_x</p:attrName>
                                        </p:attrNameLst>
                                      </p:cBhvr>
                                      <p:tavLst>
                                        <p:tav tm="0">
                                          <p:val>
                                            <p:strVal val="#ppt_x"/>
                                          </p:val>
                                        </p:tav>
                                        <p:tav tm="100000">
                                          <p:val>
                                            <p:strVal val="#ppt_x"/>
                                          </p:val>
                                        </p:tav>
                                      </p:tavLst>
                                    </p:anim>
                                    <p:anim calcmode="lin" valueType="num">
                                      <p:cBhvr>
                                        <p:cTn id="7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5E7C682-5C6E-46ED-B337-868DDC14C29D}"/>
              </a:ext>
            </a:extLst>
          </p:cNvPr>
          <p:cNvSpPr/>
          <p:nvPr/>
        </p:nvSpPr>
        <p:spPr>
          <a:xfrm>
            <a:off x="1" y="0"/>
            <a:ext cx="12192000" cy="6858000"/>
          </a:xfrm>
          <a:prstGeom prst="rect">
            <a:avLst/>
          </a:prstGeom>
          <a:solidFill>
            <a:srgbClr val="FEDAF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E0CF2A0-C9E3-46F4-BBF3-84776A5551AB}"/>
              </a:ext>
            </a:extLst>
          </p:cNvPr>
          <p:cNvSpPr txBox="1"/>
          <p:nvPr/>
        </p:nvSpPr>
        <p:spPr>
          <a:xfrm>
            <a:off x="643467" y="351234"/>
            <a:ext cx="10905066" cy="6001643"/>
          </a:xfrm>
          <a:prstGeom prst="rect">
            <a:avLst/>
          </a:prstGeom>
          <a:solidFill>
            <a:schemeClr val="bg1"/>
          </a:solidFill>
        </p:spPr>
        <p:txBody>
          <a:bodyPr wrap="square" rtlCol="0">
            <a:spAutoFit/>
          </a:bodyPr>
          <a:lstStyle/>
          <a:p>
            <a:r>
              <a:rPr kumimoji="1" lang="ja-JP" altLang="en-US" sz="3200" dirty="0">
                <a:latin typeface="AR丸ゴシック体E" panose="020F0909000000000000" pitchFamily="49" charset="-128"/>
                <a:ea typeface="AR丸ゴシック体E" panose="020F0909000000000000" pitchFamily="49" charset="-128"/>
              </a:rPr>
              <a:t>　　</a:t>
            </a:r>
            <a:endParaRPr kumimoji="1" lang="en-US" altLang="ja-JP" dirty="0">
              <a:latin typeface="AR丸ゴシック体E" panose="020F0909000000000000" pitchFamily="49" charset="-128"/>
              <a:ea typeface="AR丸ゴシック体E" panose="020F0909000000000000" pitchFamily="49" charset="-128"/>
            </a:endParaRPr>
          </a:p>
          <a:p>
            <a:r>
              <a:rPr kumimoji="1" lang="ja-JP" altLang="en-US" sz="3200" dirty="0">
                <a:latin typeface="AR丸ゴシック体E" panose="020F0909000000000000" pitchFamily="49" charset="-128"/>
                <a:ea typeface="AR丸ゴシック体E" panose="020F0909000000000000" pitchFamily="49" charset="-128"/>
              </a:rPr>
              <a:t>　　話をお聞きになっていらした先生方、栗橋西小学校</a:t>
            </a:r>
            <a:endParaRPr kumimoji="1" lang="en-US" altLang="ja-JP" sz="3200" dirty="0">
              <a:latin typeface="AR丸ゴシック体E" panose="020F0909000000000000" pitchFamily="49" charset="-128"/>
              <a:ea typeface="AR丸ゴシック体E" panose="020F0909000000000000" pitchFamily="49" charset="-128"/>
            </a:endParaRPr>
          </a:p>
          <a:p>
            <a:endParaRPr kumimoji="1" lang="en-US" altLang="ja-JP" sz="3200" dirty="0">
              <a:latin typeface="AR丸ゴシック体E" panose="020F0909000000000000" pitchFamily="49" charset="-128"/>
              <a:ea typeface="AR丸ゴシック体E" panose="020F0909000000000000" pitchFamily="49" charset="-128"/>
            </a:endParaRPr>
          </a:p>
          <a:p>
            <a:r>
              <a:rPr kumimoji="1" lang="ja-JP" altLang="en-US" sz="3200" dirty="0">
                <a:latin typeface="AR丸ゴシック体E" panose="020F0909000000000000" pitchFamily="49" charset="-128"/>
                <a:ea typeface="AR丸ゴシック体E" panose="020F0909000000000000" pitchFamily="49" charset="-128"/>
              </a:rPr>
              <a:t>　　のお取組みで、</a:t>
            </a:r>
            <a:r>
              <a:rPr kumimoji="1" lang="ja-JP" altLang="en-US" sz="3200" u="sng" dirty="0">
                <a:solidFill>
                  <a:srgbClr val="FF0000"/>
                </a:solidFill>
                <a:latin typeface="AR丸ゴシック体E" panose="020F0909000000000000" pitchFamily="49" charset="-128"/>
                <a:ea typeface="AR丸ゴシック体E" panose="020F0909000000000000" pitchFamily="49" charset="-128"/>
              </a:rPr>
              <a:t>もう少し意識されるといい所</a:t>
            </a:r>
            <a:r>
              <a:rPr kumimoji="1" lang="ja-JP" altLang="en-US" sz="3200" dirty="0">
                <a:latin typeface="AR丸ゴシック体E" panose="020F0909000000000000" pitchFamily="49" charset="-128"/>
                <a:ea typeface="AR丸ゴシック体E" panose="020F0909000000000000" pitchFamily="49" charset="-128"/>
              </a:rPr>
              <a:t>って、</a:t>
            </a:r>
            <a:endParaRPr kumimoji="1" lang="en-US" altLang="ja-JP" sz="3200" dirty="0">
              <a:latin typeface="AR丸ゴシック体E" panose="020F0909000000000000" pitchFamily="49" charset="-128"/>
              <a:ea typeface="AR丸ゴシック体E" panose="020F0909000000000000" pitchFamily="49" charset="-128"/>
            </a:endParaRPr>
          </a:p>
          <a:p>
            <a:endParaRPr kumimoji="1" lang="en-US" altLang="ja-JP" sz="3200" dirty="0">
              <a:latin typeface="AR丸ゴシック体E" panose="020F0909000000000000" pitchFamily="49" charset="-128"/>
              <a:ea typeface="AR丸ゴシック体E" panose="020F0909000000000000" pitchFamily="49" charset="-128"/>
            </a:endParaRPr>
          </a:p>
          <a:p>
            <a:r>
              <a:rPr kumimoji="1" lang="ja-JP" altLang="en-US" sz="3200" dirty="0">
                <a:latin typeface="AR丸ゴシック体E" panose="020F0909000000000000" pitchFamily="49" charset="-128"/>
                <a:ea typeface="AR丸ゴシック体E" panose="020F0909000000000000" pitchFamily="49" charset="-128"/>
              </a:rPr>
              <a:t>　　どんな点だと思いますか。</a:t>
            </a:r>
            <a:endParaRPr kumimoji="1" lang="en-US" altLang="ja-JP" sz="3200" dirty="0">
              <a:latin typeface="AR丸ゴシック体E" panose="020F0909000000000000" pitchFamily="49" charset="-128"/>
              <a:ea typeface="AR丸ゴシック体E" panose="020F0909000000000000" pitchFamily="49" charset="-128"/>
            </a:endParaRPr>
          </a:p>
          <a:p>
            <a:endParaRPr kumimoji="1" lang="en-US" altLang="ja-JP" sz="3200" dirty="0">
              <a:latin typeface="AR丸ゴシック体E" panose="020F0909000000000000" pitchFamily="49" charset="-128"/>
              <a:ea typeface="AR丸ゴシック体E" panose="020F0909000000000000" pitchFamily="49" charset="-128"/>
            </a:endParaRPr>
          </a:p>
          <a:p>
            <a:r>
              <a:rPr kumimoji="1" lang="ja-JP" altLang="en-US" sz="3200" dirty="0">
                <a:latin typeface="AR丸ゴシック体E" panose="020F0909000000000000" pitchFamily="49" charset="-128"/>
                <a:ea typeface="AR丸ゴシック体E" panose="020F0909000000000000" pitchFamily="49" charset="-128"/>
              </a:rPr>
              <a:t>　　「十分過ぎるほどだよ」と感じられるでしょうね。</a:t>
            </a:r>
            <a:endParaRPr kumimoji="1" lang="en-US" altLang="ja-JP" sz="3200" dirty="0">
              <a:latin typeface="AR丸ゴシック体E" panose="020F0909000000000000" pitchFamily="49" charset="-128"/>
              <a:ea typeface="AR丸ゴシック体E" panose="020F0909000000000000" pitchFamily="49" charset="-128"/>
            </a:endParaRPr>
          </a:p>
          <a:p>
            <a:r>
              <a:rPr kumimoji="1" lang="ja-JP" altLang="en-US" sz="3200" dirty="0">
                <a:solidFill>
                  <a:srgbClr val="00B0F0"/>
                </a:solidFill>
                <a:highlight>
                  <a:srgbClr val="FECAFC"/>
                </a:highlight>
                <a:latin typeface="AR丸ゴシック体E" panose="020F0909000000000000" pitchFamily="49" charset="-128"/>
                <a:ea typeface="AR丸ゴシック体E" panose="020F0909000000000000" pitchFamily="49" charset="-128"/>
              </a:rPr>
              <a:t>でも、</a:t>
            </a:r>
            <a:endParaRPr kumimoji="1" lang="en-US" altLang="ja-JP" sz="3200" dirty="0">
              <a:solidFill>
                <a:srgbClr val="00B0F0"/>
              </a:solidFill>
              <a:highlight>
                <a:srgbClr val="FECAFC"/>
              </a:highlight>
              <a:latin typeface="AR丸ゴシック体E" panose="020F0909000000000000" pitchFamily="49" charset="-128"/>
              <a:ea typeface="AR丸ゴシック体E" panose="020F0909000000000000" pitchFamily="49" charset="-128"/>
            </a:endParaRPr>
          </a:p>
          <a:p>
            <a:r>
              <a:rPr kumimoji="1" lang="ja-JP" altLang="en-US" sz="3200" dirty="0">
                <a:latin typeface="AR丸ゴシック体E" panose="020F0909000000000000" pitchFamily="49" charset="-128"/>
                <a:ea typeface="AR丸ゴシック体E" panose="020F0909000000000000" pitchFamily="49" charset="-128"/>
              </a:rPr>
              <a:t>　　</a:t>
            </a:r>
            <a:r>
              <a:rPr kumimoji="1" lang="ja-JP" altLang="en-US" sz="3200" dirty="0">
                <a:solidFill>
                  <a:srgbClr val="0070C0"/>
                </a:solidFill>
                <a:highlight>
                  <a:srgbClr val="FFFF00"/>
                </a:highlight>
                <a:latin typeface="AR丸ゴシック体E" panose="020F0909000000000000" pitchFamily="49" charset="-128"/>
                <a:ea typeface="AR丸ゴシック体E" panose="020F0909000000000000" pitchFamily="49" charset="-128"/>
              </a:rPr>
              <a:t>学習指導要領の理念や実践の視点を踏まえた教育課程</a:t>
            </a:r>
            <a:endParaRPr kumimoji="1" lang="en-US" altLang="ja-JP" sz="3200" dirty="0">
              <a:solidFill>
                <a:srgbClr val="0070C0"/>
              </a:solidFill>
              <a:highlight>
                <a:srgbClr val="FFFF00"/>
              </a:highlight>
              <a:latin typeface="AR丸ゴシック体E" panose="020F0909000000000000" pitchFamily="49" charset="-128"/>
              <a:ea typeface="AR丸ゴシック体E" panose="020F0909000000000000" pitchFamily="49" charset="-128"/>
            </a:endParaRPr>
          </a:p>
          <a:p>
            <a:r>
              <a:rPr kumimoji="1" lang="ja-JP" altLang="en-US" sz="3200" dirty="0">
                <a:solidFill>
                  <a:srgbClr val="0070C0"/>
                </a:solidFill>
                <a:latin typeface="AR丸ゴシック体E" panose="020F0909000000000000" pitchFamily="49" charset="-128"/>
                <a:ea typeface="AR丸ゴシック体E" panose="020F0909000000000000" pitchFamily="49" charset="-128"/>
              </a:rPr>
              <a:t>　　</a:t>
            </a:r>
            <a:endParaRPr kumimoji="1" lang="en-US" altLang="ja-JP" sz="3200" dirty="0">
              <a:solidFill>
                <a:srgbClr val="0070C0"/>
              </a:solidFill>
              <a:latin typeface="AR丸ゴシック体E" panose="020F0909000000000000" pitchFamily="49" charset="-128"/>
              <a:ea typeface="AR丸ゴシック体E" panose="020F0909000000000000" pitchFamily="49" charset="-128"/>
            </a:endParaRPr>
          </a:p>
          <a:p>
            <a:r>
              <a:rPr kumimoji="1" lang="ja-JP" altLang="en-US" sz="3200" dirty="0">
                <a:solidFill>
                  <a:srgbClr val="0070C0"/>
                </a:solidFill>
                <a:latin typeface="AR丸ゴシック体E" panose="020F0909000000000000" pitchFamily="49" charset="-128"/>
                <a:ea typeface="AR丸ゴシック体E" panose="020F0909000000000000" pitchFamily="49" charset="-128"/>
              </a:rPr>
              <a:t>　　</a:t>
            </a:r>
            <a:r>
              <a:rPr kumimoji="1" lang="ja-JP" altLang="en-US" sz="3200" dirty="0">
                <a:solidFill>
                  <a:srgbClr val="0070C0"/>
                </a:solidFill>
                <a:highlight>
                  <a:srgbClr val="FFFF00"/>
                </a:highlight>
                <a:latin typeface="AR丸ゴシック体E" panose="020F0909000000000000" pitchFamily="49" charset="-128"/>
                <a:ea typeface="AR丸ゴシック体E" panose="020F0909000000000000" pitchFamily="49" charset="-128"/>
              </a:rPr>
              <a:t>のチェックリスト</a:t>
            </a:r>
            <a:r>
              <a:rPr kumimoji="1" lang="ja-JP" altLang="en-US" sz="3200" dirty="0">
                <a:latin typeface="AR丸ゴシック体E" panose="020F0909000000000000" pitchFamily="49" charset="-128"/>
                <a:ea typeface="AR丸ゴシック体E" panose="020F0909000000000000" pitchFamily="49" charset="-128"/>
              </a:rPr>
              <a:t>で見ていくと、見えてくる・・・？</a:t>
            </a:r>
            <a:endParaRPr kumimoji="1" lang="ja-JP" altLang="en-US" sz="1400"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43178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Effect transition="in" filter="fade">
                                      <p:cBhvr>
                                        <p:cTn id="7" dur="1000"/>
                                        <p:tgtEl>
                                          <p:spTgt spid="2">
                                            <p:txEl>
                                              <p:pRg st="7" end="7"/>
                                            </p:txEl>
                                          </p:spTgt>
                                        </p:tgtEl>
                                      </p:cBhvr>
                                    </p:animEffect>
                                    <p:anim calcmode="lin" valueType="num">
                                      <p:cBhvr>
                                        <p:cTn id="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8" end="8"/>
                                            </p:txEl>
                                          </p:spTgt>
                                        </p:tgtEl>
                                        <p:attrNameLst>
                                          <p:attrName>style.visibility</p:attrName>
                                        </p:attrNameLst>
                                      </p:cBhvr>
                                      <p:to>
                                        <p:strVal val="visible"/>
                                      </p:to>
                                    </p:set>
                                    <p:animEffect transition="in" filter="fade">
                                      <p:cBhvr>
                                        <p:cTn id="14" dur="1000"/>
                                        <p:tgtEl>
                                          <p:spTgt spid="2">
                                            <p:txEl>
                                              <p:pRg st="8" end="8"/>
                                            </p:txEl>
                                          </p:spTgt>
                                        </p:tgtEl>
                                      </p:cBhvr>
                                    </p:animEffect>
                                    <p:anim calcmode="lin" valueType="num">
                                      <p:cBhvr>
                                        <p:cTn id="15"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animEffect transition="in" filter="fade">
                                      <p:cBhvr>
                                        <p:cTn id="21" dur="1000"/>
                                        <p:tgtEl>
                                          <p:spTgt spid="2">
                                            <p:txEl>
                                              <p:pRg st="9" end="9"/>
                                            </p:txEl>
                                          </p:spTgt>
                                        </p:tgtEl>
                                      </p:cBhvr>
                                    </p:animEffect>
                                    <p:anim calcmode="lin" valueType="num">
                                      <p:cBhvr>
                                        <p:cTn id="22"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9" end="9"/>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xEl>
                                              <p:pRg st="10" end="10"/>
                                            </p:txEl>
                                          </p:spTgt>
                                        </p:tgtEl>
                                        <p:attrNameLst>
                                          <p:attrName>style.visibility</p:attrName>
                                        </p:attrNameLst>
                                      </p:cBhvr>
                                      <p:to>
                                        <p:strVal val="visible"/>
                                      </p:to>
                                    </p:set>
                                    <p:animEffect transition="in" filter="fade">
                                      <p:cBhvr>
                                        <p:cTn id="26" dur="1000"/>
                                        <p:tgtEl>
                                          <p:spTgt spid="2">
                                            <p:txEl>
                                              <p:pRg st="10" end="10"/>
                                            </p:txEl>
                                          </p:spTgt>
                                        </p:tgtEl>
                                      </p:cBhvr>
                                    </p:animEffect>
                                    <p:anim calcmode="lin" valueType="num">
                                      <p:cBhvr>
                                        <p:cTn id="27"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animEffect transition="in" filter="fade">
                                      <p:cBhvr>
                                        <p:cTn id="31" dur="1000"/>
                                        <p:tgtEl>
                                          <p:spTgt spid="2">
                                            <p:txEl>
                                              <p:pRg st="11" end="11"/>
                                            </p:txEl>
                                          </p:spTgt>
                                        </p:tgtEl>
                                      </p:cBhvr>
                                    </p:animEffect>
                                    <p:anim calcmode="lin" valueType="num">
                                      <p:cBhvr>
                                        <p:cTn id="32"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A2666C-59DA-4E7D-B753-3B23E83B8EC4}"/>
              </a:ext>
            </a:extLst>
          </p:cNvPr>
          <p:cNvSpPr/>
          <p:nvPr/>
        </p:nvSpPr>
        <p:spPr>
          <a:xfrm>
            <a:off x="1904269" y="178044"/>
            <a:ext cx="7887432" cy="6165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6" name="正方形/長方形 5">
            <a:extLst>
              <a:ext uri="{FF2B5EF4-FFF2-40B4-BE49-F238E27FC236}">
                <a16:creationId xmlns:a16="http://schemas.microsoft.com/office/drawing/2014/main" id="{04848459-A006-4D00-A43A-8BF43A7BEEF7}"/>
              </a:ext>
            </a:extLst>
          </p:cNvPr>
          <p:cNvSpPr/>
          <p:nvPr/>
        </p:nvSpPr>
        <p:spPr>
          <a:xfrm>
            <a:off x="16183" y="-24524"/>
            <a:ext cx="12192000" cy="685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89D4656-EB21-4797-8706-94D907D3FA43}"/>
              </a:ext>
            </a:extLst>
          </p:cNvPr>
          <p:cNvSpPr txBox="1"/>
          <p:nvPr/>
        </p:nvSpPr>
        <p:spPr>
          <a:xfrm>
            <a:off x="1159933" y="648743"/>
            <a:ext cx="9578857" cy="5632311"/>
          </a:xfrm>
          <a:prstGeom prst="rect">
            <a:avLst/>
          </a:prstGeom>
          <a:solidFill>
            <a:schemeClr val="bg1"/>
          </a:solidFill>
        </p:spPr>
        <p:txBody>
          <a:bodyPr wrap="square">
            <a:spAutoFit/>
          </a:bodyPr>
          <a:lstStyle/>
          <a:p>
            <a:r>
              <a:rPr lang="ja-JP" altLang="en-US" sz="2400" b="1" dirty="0">
                <a:latin typeface="HGP創英角ﾎﾟｯﾌﾟ体" panose="040B0A00000000000000" pitchFamily="50" charset="-128"/>
                <a:ea typeface="AR丸ゴシック体E" panose="020F0909000000000000"/>
              </a:rPr>
              <a:t>学習指導要領の示す課題に取り組もうと考えている学校は、多い</a:t>
            </a:r>
            <a:endParaRPr lang="en-US" altLang="ja-JP" sz="2400" b="1" dirty="0">
              <a:latin typeface="HGP創英角ﾎﾟｯﾌﾟ体" panose="040B0A00000000000000" pitchFamily="50" charset="-128"/>
              <a:ea typeface="AR丸ゴシック体E" panose="020F0909000000000000"/>
            </a:endParaRPr>
          </a:p>
          <a:p>
            <a:r>
              <a:rPr lang="ja-JP" altLang="en-US" sz="2400" b="1" dirty="0">
                <a:latin typeface="HGP創英角ﾎﾟｯﾌﾟ体" panose="040B0A00000000000000" pitchFamily="50" charset="-128"/>
                <a:ea typeface="AR丸ゴシック体E" panose="020F0909000000000000"/>
              </a:rPr>
              <a:t>と思います。</a:t>
            </a:r>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r>
              <a:rPr lang="ja-JP" altLang="en-US" sz="2400" b="1" dirty="0">
                <a:latin typeface="HGP創英角ﾎﾟｯﾌﾟ体" panose="040B0A00000000000000" pitchFamily="50" charset="-128"/>
                <a:ea typeface="AR丸ゴシック体E" panose="020F0909000000000000"/>
              </a:rPr>
              <a:t>でも、これらの理念や方針をどのように捉え、具体化したらいいのでしょうか。そのヒントがこのチェックリストです。</a:t>
            </a:r>
            <a:endParaRPr lang="en-US" altLang="ja-JP" sz="2400" b="1" dirty="0">
              <a:latin typeface="HGP創英角ﾎﾟｯﾌﾟ体" panose="040B0A00000000000000" pitchFamily="50" charset="-128"/>
              <a:ea typeface="AR丸ゴシック体E" panose="020F0909000000000000"/>
            </a:endParaRPr>
          </a:p>
          <a:p>
            <a:r>
              <a:rPr kumimoji="1" lang="ja-JP" altLang="en-US" sz="2400" b="1" dirty="0">
                <a:latin typeface="HGP創英角ﾎﾟｯﾌﾟ体" panose="040B0A00000000000000" pitchFamily="50" charset="-128"/>
                <a:ea typeface="AR丸ゴシック体E" panose="020F0909000000000000"/>
              </a:rPr>
              <a:t>「これで各校の</a:t>
            </a:r>
            <a:r>
              <a:rPr kumimoji="1" lang="ja-JP" altLang="en-US" sz="2400" b="1" dirty="0">
                <a:solidFill>
                  <a:srgbClr val="FF0000"/>
                </a:solidFill>
                <a:latin typeface="HGP創英角ﾎﾟｯﾌﾟ体" panose="040B0A00000000000000" pitchFamily="50" charset="-128"/>
                <a:ea typeface="AR丸ゴシック体E" panose="020F0909000000000000"/>
              </a:rPr>
              <a:t>教育課程あるいは経営計画</a:t>
            </a:r>
            <a:r>
              <a:rPr lang="ja-JP" altLang="en-US" sz="2400" b="1" dirty="0">
                <a:latin typeface="HGP創英角ﾎﾟｯﾌﾟ体" panose="040B0A00000000000000" pitchFamily="50" charset="-128"/>
                <a:ea typeface="AR丸ゴシック体E" panose="020F0909000000000000"/>
              </a:rPr>
              <a:t>を見れば、一発じゃ！」</a:t>
            </a:r>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r>
              <a:rPr lang="ja-JP" altLang="en-US" sz="2400" b="1" dirty="0">
                <a:latin typeface="HGP創英角ﾎﾟｯﾌﾟ体" panose="040B0A00000000000000" pitchFamily="50" charset="-128"/>
                <a:ea typeface="AR丸ゴシック体E" panose="020F0909000000000000"/>
              </a:rPr>
              <a:t>これから試薬を使って、教育課程の検証をはじめます！！</a:t>
            </a:r>
            <a:endParaRPr lang="en-US" altLang="ja-JP" sz="2400" b="1" dirty="0">
              <a:latin typeface="HGP創英角ﾎﾟｯﾌﾟ体" panose="040B0A00000000000000" pitchFamily="50" charset="-128"/>
              <a:ea typeface="AR丸ゴシック体E" panose="020F0909000000000000"/>
            </a:endParaRPr>
          </a:p>
        </p:txBody>
      </p:sp>
      <p:grpSp>
        <p:nvGrpSpPr>
          <p:cNvPr id="9" name="グループ化 8">
            <a:extLst>
              <a:ext uri="{FF2B5EF4-FFF2-40B4-BE49-F238E27FC236}">
                <a16:creationId xmlns:a16="http://schemas.microsoft.com/office/drawing/2014/main" id="{19AFC6BC-3A0E-4BCB-9C91-501D795F5865}"/>
              </a:ext>
            </a:extLst>
          </p:cNvPr>
          <p:cNvGrpSpPr/>
          <p:nvPr/>
        </p:nvGrpSpPr>
        <p:grpSpPr>
          <a:xfrm>
            <a:off x="6071057" y="3153567"/>
            <a:ext cx="3991782" cy="2537432"/>
            <a:chOff x="4385822" y="2959128"/>
            <a:chExt cx="3991782" cy="2537432"/>
          </a:xfrm>
        </p:grpSpPr>
        <p:pic>
          <p:nvPicPr>
            <p:cNvPr id="7" name="図 6">
              <a:extLst>
                <a:ext uri="{FF2B5EF4-FFF2-40B4-BE49-F238E27FC236}">
                  <a16:creationId xmlns:a16="http://schemas.microsoft.com/office/drawing/2014/main" id="{3D078A5F-FD4E-41AE-961A-25A55B707FCC}"/>
                </a:ext>
              </a:extLst>
            </p:cNvPr>
            <p:cNvPicPr>
              <a:picLocks noChangeAspect="1"/>
            </p:cNvPicPr>
            <p:nvPr/>
          </p:nvPicPr>
          <p:blipFill rotWithShape="1">
            <a:blip r:embed="rId3"/>
            <a:srcRect l="62778" t="20272" r="21444" b="50000"/>
            <a:stretch/>
          </p:blipFill>
          <p:spPr>
            <a:xfrm>
              <a:off x="5983482" y="2959128"/>
              <a:ext cx="2394122" cy="2537432"/>
            </a:xfrm>
            <a:prstGeom prst="rect">
              <a:avLst/>
            </a:prstGeom>
          </p:spPr>
        </p:pic>
        <p:pic>
          <p:nvPicPr>
            <p:cNvPr id="8" name="図 7">
              <a:extLst>
                <a:ext uri="{FF2B5EF4-FFF2-40B4-BE49-F238E27FC236}">
                  <a16:creationId xmlns:a16="http://schemas.microsoft.com/office/drawing/2014/main" id="{EB330A6D-3376-4794-8F09-91F7DD546E7C}"/>
                </a:ext>
              </a:extLst>
            </p:cNvPr>
            <p:cNvPicPr>
              <a:picLocks noChangeAspect="1"/>
            </p:cNvPicPr>
            <p:nvPr/>
          </p:nvPicPr>
          <p:blipFill rotWithShape="1">
            <a:blip r:embed="rId4"/>
            <a:srcRect l="27667" t="52667" r="60556" b="18493"/>
            <a:stretch/>
          </p:blipFill>
          <p:spPr>
            <a:xfrm flipH="1">
              <a:off x="4385822" y="3037839"/>
              <a:ext cx="1597659" cy="1901439"/>
            </a:xfrm>
            <a:prstGeom prst="rect">
              <a:avLst/>
            </a:prstGeom>
          </p:spPr>
        </p:pic>
      </p:grpSp>
      <p:pic>
        <p:nvPicPr>
          <p:cNvPr id="10" name="図 9">
            <a:extLst>
              <a:ext uri="{FF2B5EF4-FFF2-40B4-BE49-F238E27FC236}">
                <a16:creationId xmlns:a16="http://schemas.microsoft.com/office/drawing/2014/main" id="{97D80D8F-2C55-4453-AF15-2D6123136403}"/>
              </a:ext>
            </a:extLst>
          </p:cNvPr>
          <p:cNvPicPr>
            <a:picLocks noChangeAspect="1"/>
          </p:cNvPicPr>
          <p:nvPr/>
        </p:nvPicPr>
        <p:blipFill rotWithShape="1">
          <a:blip r:embed="rId5"/>
          <a:srcRect l="34564" t="63032" r="51042" b="13518"/>
          <a:stretch/>
        </p:blipFill>
        <p:spPr>
          <a:xfrm>
            <a:off x="6299197" y="2897753"/>
            <a:ext cx="3531175" cy="2917737"/>
          </a:xfrm>
          <a:prstGeom prst="rect">
            <a:avLst/>
          </a:prstGeom>
        </p:spPr>
      </p:pic>
      <p:sp>
        <p:nvSpPr>
          <p:cNvPr id="2" name="テキスト ボックス 1">
            <a:extLst>
              <a:ext uri="{FF2B5EF4-FFF2-40B4-BE49-F238E27FC236}">
                <a16:creationId xmlns:a16="http://schemas.microsoft.com/office/drawing/2014/main" id="{6B5B8581-32C8-40C4-8AAB-2EF68F3FB9DD}"/>
              </a:ext>
            </a:extLst>
          </p:cNvPr>
          <p:cNvSpPr txBox="1"/>
          <p:nvPr/>
        </p:nvSpPr>
        <p:spPr>
          <a:xfrm>
            <a:off x="1583148" y="91461"/>
            <a:ext cx="9155642" cy="461665"/>
          </a:xfrm>
          <a:prstGeom prst="rect">
            <a:avLst/>
          </a:prstGeom>
          <a:noFill/>
        </p:spPr>
        <p:txBody>
          <a:bodyPr wrap="square" rtlCol="0">
            <a:spAutoFit/>
          </a:bodyPr>
          <a:lstStyle/>
          <a:p>
            <a:r>
              <a:rPr kumimoji="1" lang="ja-JP" altLang="en-US" sz="2400" dirty="0">
                <a:solidFill>
                  <a:srgbClr val="FFFF00"/>
                </a:solidFill>
                <a:highlight>
                  <a:srgbClr val="0000FF"/>
                </a:highlight>
                <a:latin typeface="AR丸ゴシック体E" panose="020F0909000000000000" pitchFamily="49" charset="-128"/>
                <a:ea typeface="AR丸ゴシック体E" panose="020F0909000000000000" pitchFamily="49" charset="-128"/>
              </a:rPr>
              <a:t>　チェックリストで明らかになる各校・各自治体の現状</a:t>
            </a:r>
            <a:r>
              <a:rPr kumimoji="1" lang="ja-JP" altLang="en-US" sz="2400" dirty="0">
                <a:solidFill>
                  <a:schemeClr val="accent1"/>
                </a:solidFill>
                <a:highlight>
                  <a:srgbClr val="0000FF"/>
                </a:highlight>
                <a:latin typeface="AR丸ゴシック体E" panose="020F0909000000000000" pitchFamily="49" charset="-128"/>
                <a:ea typeface="AR丸ゴシック体E" panose="020F0909000000000000" pitchFamily="49" charset="-128"/>
              </a:rPr>
              <a:t>、</a:t>
            </a:r>
            <a:r>
              <a:rPr kumimoji="1" lang="ja-JP" altLang="en-US" sz="2400" dirty="0">
                <a:solidFill>
                  <a:srgbClr val="FFFF00"/>
                </a:solidFill>
                <a:highlight>
                  <a:srgbClr val="0000FF"/>
                </a:highlight>
                <a:latin typeface="AR丸ゴシック体E" panose="020F0909000000000000" pitchFamily="49" charset="-128"/>
                <a:ea typeface="AR丸ゴシック体E" panose="020F0909000000000000" pitchFamily="49" charset="-128"/>
              </a:rPr>
              <a:t>　</a:t>
            </a:r>
          </a:p>
        </p:txBody>
      </p:sp>
    </p:spTree>
    <p:extLst>
      <p:ext uri="{BB962C8B-B14F-4D97-AF65-F5344CB8AC3E}">
        <p14:creationId xmlns:p14="http://schemas.microsoft.com/office/powerpoint/2010/main" val="230018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anim calcmode="lin" valueType="num">
                                      <p:cBhvr>
                                        <p:cTn id="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nodeType="clickEffect">
                                  <p:stCondLst>
                                    <p:cond delay="0"/>
                                  </p:stCondLst>
                                  <p:childTnLst>
                                    <p:animEffect transition="out" filter="fade">
                                      <p:cBhvr>
                                        <p:cTn id="17" dur="1000"/>
                                        <p:tgtEl>
                                          <p:spTgt spid="10"/>
                                        </p:tgtEl>
                                      </p:cBhvr>
                                    </p:animEffect>
                                    <p:anim calcmode="lin" valueType="num">
                                      <p:cBhvr>
                                        <p:cTn id="18" dur="1000"/>
                                        <p:tgtEl>
                                          <p:spTgt spid="10"/>
                                        </p:tgtEl>
                                        <p:attrNameLst>
                                          <p:attrName>ppt_x</p:attrName>
                                        </p:attrNameLst>
                                      </p:cBhvr>
                                      <p:tavLst>
                                        <p:tav tm="0">
                                          <p:val>
                                            <p:strVal val="ppt_x"/>
                                          </p:val>
                                        </p:tav>
                                        <p:tav tm="100000">
                                          <p:val>
                                            <p:strVal val="ppt_x"/>
                                          </p:val>
                                        </p:tav>
                                      </p:tavLst>
                                    </p:anim>
                                    <p:anim calcmode="lin" valueType="num">
                                      <p:cBhvr>
                                        <p:cTn id="19" dur="1000"/>
                                        <p:tgtEl>
                                          <p:spTgt spid="10"/>
                                        </p:tgtEl>
                                        <p:attrNameLst>
                                          <p:attrName>ppt_y</p:attrName>
                                        </p:attrNameLst>
                                      </p:cBhvr>
                                      <p:tavLst>
                                        <p:tav tm="0">
                                          <p:val>
                                            <p:strVal val="ppt_y"/>
                                          </p:val>
                                        </p:tav>
                                        <p:tav tm="100000">
                                          <p:val>
                                            <p:strVal val="ppt_y-.1"/>
                                          </p:val>
                                        </p:tav>
                                      </p:tavLst>
                                    </p:anim>
                                    <p:set>
                                      <p:cBhvr>
                                        <p:cTn id="20" dur="1" fill="hold">
                                          <p:stCondLst>
                                            <p:cond delay="999"/>
                                          </p:stCondLst>
                                        </p:cTn>
                                        <p:tgtEl>
                                          <p:spTgt spid="10"/>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1000"/>
                                        <p:tgtEl>
                                          <p:spTgt spid="5">
                                            <p:txEl>
                                              <p:pRg st="4" end="4"/>
                                            </p:txEl>
                                          </p:spTgt>
                                        </p:tgtEl>
                                      </p:cBhvr>
                                    </p:animEffect>
                                    <p:anim calcmode="lin" valueType="num">
                                      <p:cBhvr>
                                        <p:cTn id="2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5">
                                            <p:txEl>
                                              <p:pRg st="13" end="13"/>
                                            </p:txEl>
                                          </p:spTgt>
                                        </p:tgtEl>
                                        <p:attrNameLst>
                                          <p:attrName>style.visibility</p:attrName>
                                        </p:attrNameLst>
                                      </p:cBhvr>
                                      <p:to>
                                        <p:strVal val="visible"/>
                                      </p:to>
                                    </p:set>
                                    <p:animEffect transition="in" filter="fade">
                                      <p:cBhvr>
                                        <p:cTn id="30" dur="1000"/>
                                        <p:tgtEl>
                                          <p:spTgt spid="5">
                                            <p:txEl>
                                              <p:pRg st="13" end="13"/>
                                            </p:txEl>
                                          </p:spTgt>
                                        </p:tgtEl>
                                      </p:cBhvr>
                                    </p:animEffect>
                                    <p:anim calcmode="lin" valueType="num">
                                      <p:cBhvr>
                                        <p:cTn id="31" dur="1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13" end="13"/>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8E6FF9D-8E4D-4589-AEBA-47FF51F8678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39800" y="940046"/>
            <a:ext cx="10888133" cy="5740154"/>
          </a:xfrm>
          <a:prstGeom prst="rect">
            <a:avLst/>
          </a:prstGeom>
          <a:noFill/>
          <a:ln w="9525">
            <a:solidFill>
              <a:schemeClr val="tx1"/>
            </a:solidFill>
          </a:ln>
        </p:spPr>
      </p:pic>
      <p:pic>
        <p:nvPicPr>
          <p:cNvPr id="3" name="図 2">
            <a:extLst>
              <a:ext uri="{FF2B5EF4-FFF2-40B4-BE49-F238E27FC236}">
                <a16:creationId xmlns:a16="http://schemas.microsoft.com/office/drawing/2014/main" id="{DC2EE32D-C21E-4ECF-A39A-33411592692F}"/>
              </a:ext>
            </a:extLst>
          </p:cNvPr>
          <p:cNvPicPr>
            <a:picLocks noChangeAspect="1"/>
          </p:cNvPicPr>
          <p:nvPr/>
        </p:nvPicPr>
        <p:blipFill rotWithShape="1">
          <a:blip r:embed="rId3"/>
          <a:srcRect l="15222" t="50000" r="74000" b="27778"/>
          <a:stretch/>
        </p:blipFill>
        <p:spPr>
          <a:xfrm>
            <a:off x="2260600" y="4347956"/>
            <a:ext cx="1402080" cy="1626124"/>
          </a:xfrm>
          <a:prstGeom prst="rect">
            <a:avLst/>
          </a:prstGeom>
        </p:spPr>
      </p:pic>
      <p:pic>
        <p:nvPicPr>
          <p:cNvPr id="4" name="図 3">
            <a:extLst>
              <a:ext uri="{FF2B5EF4-FFF2-40B4-BE49-F238E27FC236}">
                <a16:creationId xmlns:a16="http://schemas.microsoft.com/office/drawing/2014/main" id="{7B75908D-B06B-498B-9E3D-9864AB3273D7}"/>
              </a:ext>
            </a:extLst>
          </p:cNvPr>
          <p:cNvPicPr>
            <a:picLocks noChangeAspect="1"/>
          </p:cNvPicPr>
          <p:nvPr/>
        </p:nvPicPr>
        <p:blipFill rotWithShape="1">
          <a:blip r:embed="rId3"/>
          <a:srcRect l="27667" t="48518" r="61555" b="24816"/>
          <a:stretch/>
        </p:blipFill>
        <p:spPr>
          <a:xfrm>
            <a:off x="7843286" y="4435528"/>
            <a:ext cx="1195516" cy="1663862"/>
          </a:xfrm>
          <a:prstGeom prst="rect">
            <a:avLst/>
          </a:prstGeom>
        </p:spPr>
      </p:pic>
      <p:pic>
        <p:nvPicPr>
          <p:cNvPr id="5" name="図 4">
            <a:extLst>
              <a:ext uri="{FF2B5EF4-FFF2-40B4-BE49-F238E27FC236}">
                <a16:creationId xmlns:a16="http://schemas.microsoft.com/office/drawing/2014/main" id="{D059E5DD-1C8A-4F32-8293-E4A256E5CF4D}"/>
              </a:ext>
            </a:extLst>
          </p:cNvPr>
          <p:cNvPicPr>
            <a:picLocks noChangeAspect="1"/>
          </p:cNvPicPr>
          <p:nvPr/>
        </p:nvPicPr>
        <p:blipFill rotWithShape="1">
          <a:blip r:embed="rId4"/>
          <a:srcRect l="21059" t="47823" r="67225" b="25568"/>
          <a:stretch/>
        </p:blipFill>
        <p:spPr>
          <a:xfrm>
            <a:off x="10199131" y="4435528"/>
            <a:ext cx="1217153" cy="1555005"/>
          </a:xfrm>
          <a:prstGeom prst="rect">
            <a:avLst/>
          </a:prstGeom>
        </p:spPr>
      </p:pic>
      <p:pic>
        <p:nvPicPr>
          <p:cNvPr id="6" name="図 5">
            <a:extLst>
              <a:ext uri="{FF2B5EF4-FFF2-40B4-BE49-F238E27FC236}">
                <a16:creationId xmlns:a16="http://schemas.microsoft.com/office/drawing/2014/main" id="{D6AF8E8F-B675-4C1B-9D1C-592EBE5ACBB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Lst>
          </a:blip>
          <a:srcRect l="69667" t="57605" r="20444" b="17901"/>
          <a:stretch/>
        </p:blipFill>
        <p:spPr>
          <a:xfrm>
            <a:off x="5181158" y="4435528"/>
            <a:ext cx="1068513" cy="1488718"/>
          </a:xfrm>
          <a:prstGeom prst="rect">
            <a:avLst/>
          </a:prstGeom>
        </p:spPr>
      </p:pic>
      <p:sp>
        <p:nvSpPr>
          <p:cNvPr id="7" name="テキスト ボックス 6">
            <a:extLst>
              <a:ext uri="{FF2B5EF4-FFF2-40B4-BE49-F238E27FC236}">
                <a16:creationId xmlns:a16="http://schemas.microsoft.com/office/drawing/2014/main" id="{346D62D1-EFA7-4C76-8A95-DE3F34C40FA6}"/>
              </a:ext>
            </a:extLst>
          </p:cNvPr>
          <p:cNvSpPr txBox="1"/>
          <p:nvPr/>
        </p:nvSpPr>
        <p:spPr>
          <a:xfrm>
            <a:off x="1971030" y="393286"/>
            <a:ext cx="8186857" cy="461665"/>
          </a:xfrm>
          <a:prstGeom prst="rect">
            <a:avLst/>
          </a:prstGeom>
          <a:solidFill>
            <a:srgbClr val="FFFF99"/>
          </a:solidFill>
        </p:spPr>
        <p:txBody>
          <a:bodyPr wrap="none" rtlCol="0">
            <a:spAutoFit/>
          </a:bodyPr>
          <a:lstStyle/>
          <a:p>
            <a:r>
              <a:rPr kumimoji="1" lang="ja-JP" altLang="en-US" sz="2400" b="1" dirty="0">
                <a:highlight>
                  <a:srgbClr val="CCCCFF"/>
                </a:highlight>
              </a:rPr>
              <a:t>学習指導要領の理念や、編成及び実施の要点  </a:t>
            </a:r>
            <a:r>
              <a:rPr kumimoji="1" lang="ja-JP" altLang="en-US" sz="2400" b="1" dirty="0"/>
              <a:t>検査キット</a:t>
            </a:r>
          </a:p>
        </p:txBody>
      </p:sp>
    </p:spTree>
    <p:extLst>
      <p:ext uri="{BB962C8B-B14F-4D97-AF65-F5344CB8AC3E}">
        <p14:creationId xmlns:p14="http://schemas.microsoft.com/office/powerpoint/2010/main" val="3886684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2D9FEE05-B70E-4C82-94AF-332DF5EBB1E3}"/>
              </a:ext>
            </a:extLst>
          </p:cNvPr>
          <p:cNvSpPr/>
          <p:nvPr/>
        </p:nvSpPr>
        <p:spPr>
          <a:xfrm>
            <a:off x="609627" y="0"/>
            <a:ext cx="10744200" cy="685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1333620" y="473320"/>
            <a:ext cx="9267733" cy="6070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7" name="正方形/長方形 6">
            <a:extLst>
              <a:ext uri="{FF2B5EF4-FFF2-40B4-BE49-F238E27FC236}">
                <a16:creationId xmlns:a16="http://schemas.microsoft.com/office/drawing/2014/main" id="{EE099F35-27A4-4301-A430-2C86E76B97FD}"/>
              </a:ext>
            </a:extLst>
          </p:cNvPr>
          <p:cNvSpPr/>
          <p:nvPr/>
        </p:nvSpPr>
        <p:spPr>
          <a:xfrm>
            <a:off x="770399" y="468313"/>
            <a:ext cx="10368234" cy="60623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A5666BDF-97D8-4256-AA3B-E0EDB813537A}"/>
              </a:ext>
            </a:extLst>
          </p:cNvPr>
          <p:cNvSpPr/>
          <p:nvPr/>
        </p:nvSpPr>
        <p:spPr>
          <a:xfrm>
            <a:off x="1710878" y="1236132"/>
            <a:ext cx="2426290" cy="44195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014B02B2-E04D-4EE6-98B0-23004E86A2E1}"/>
              </a:ext>
            </a:extLst>
          </p:cNvPr>
          <p:cNvSpPr/>
          <p:nvPr/>
        </p:nvSpPr>
        <p:spPr>
          <a:xfrm>
            <a:off x="4125463" y="1236132"/>
            <a:ext cx="2508018" cy="4419599"/>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8CA2D25B-1C5D-4CAA-B6A9-7FD7C232974A}"/>
              </a:ext>
            </a:extLst>
          </p:cNvPr>
          <p:cNvSpPr/>
          <p:nvPr/>
        </p:nvSpPr>
        <p:spPr>
          <a:xfrm>
            <a:off x="6626363" y="1785764"/>
            <a:ext cx="2639565" cy="3817997"/>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0B5B5CEA-5FD6-4E18-937F-CA6E19EAD589}"/>
              </a:ext>
            </a:extLst>
          </p:cNvPr>
          <p:cNvSpPr/>
          <p:nvPr/>
        </p:nvSpPr>
        <p:spPr>
          <a:xfrm>
            <a:off x="9240594" y="1789634"/>
            <a:ext cx="1899151" cy="3821405"/>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66798A8E-C9BF-4C35-932B-7BC06C2D37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757"/>
          <a:stretch/>
        </p:blipFill>
        <p:spPr>
          <a:xfrm>
            <a:off x="1053367" y="941155"/>
            <a:ext cx="10144398" cy="5518712"/>
          </a:xfrm>
          <a:prstGeom prst="rect">
            <a:avLst/>
          </a:prstGeom>
        </p:spPr>
      </p:pic>
      <p:pic>
        <p:nvPicPr>
          <p:cNvPr id="10" name="図 9">
            <a:extLst>
              <a:ext uri="{FF2B5EF4-FFF2-40B4-BE49-F238E27FC236}">
                <a16:creationId xmlns:a16="http://schemas.microsoft.com/office/drawing/2014/main" id="{782F0234-C7C7-435D-9246-B5884479B072}"/>
              </a:ext>
            </a:extLst>
          </p:cNvPr>
          <p:cNvPicPr>
            <a:picLocks noChangeAspect="1"/>
          </p:cNvPicPr>
          <p:nvPr/>
        </p:nvPicPr>
        <p:blipFill rotWithShape="1">
          <a:blip r:embed="rId4"/>
          <a:srcRect l="15222" t="50000" r="74000" b="27778"/>
          <a:stretch/>
        </p:blipFill>
        <p:spPr>
          <a:xfrm>
            <a:off x="2208488" y="3797763"/>
            <a:ext cx="1647444" cy="1626124"/>
          </a:xfrm>
          <a:prstGeom prst="rect">
            <a:avLst/>
          </a:prstGeom>
        </p:spPr>
      </p:pic>
      <p:sp>
        <p:nvSpPr>
          <p:cNvPr id="16" name="正方形/長方形 15">
            <a:extLst>
              <a:ext uri="{FF2B5EF4-FFF2-40B4-BE49-F238E27FC236}">
                <a16:creationId xmlns:a16="http://schemas.microsoft.com/office/drawing/2014/main" id="{5A23D213-29CE-41B9-87EB-B9FE3F3CBE51}"/>
              </a:ext>
            </a:extLst>
          </p:cNvPr>
          <p:cNvSpPr/>
          <p:nvPr/>
        </p:nvSpPr>
        <p:spPr>
          <a:xfrm>
            <a:off x="6651712" y="1207400"/>
            <a:ext cx="4558825" cy="4419599"/>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5D679B1B-DE80-432E-85A3-101F1C66F2D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5647" r="69286"/>
          <a:stretch/>
        </p:blipFill>
        <p:spPr>
          <a:xfrm>
            <a:off x="4213443" y="2085901"/>
            <a:ext cx="6621597" cy="4424909"/>
          </a:xfrm>
          <a:prstGeom prst="rect">
            <a:avLst/>
          </a:prstGeom>
          <a:ln w="57150">
            <a:solidFill>
              <a:srgbClr val="FF0000"/>
            </a:solidFill>
          </a:ln>
        </p:spPr>
      </p:pic>
      <p:pic>
        <p:nvPicPr>
          <p:cNvPr id="17" name="図 16">
            <a:extLst>
              <a:ext uri="{FF2B5EF4-FFF2-40B4-BE49-F238E27FC236}">
                <a16:creationId xmlns:a16="http://schemas.microsoft.com/office/drawing/2014/main" id="{179A79E6-23A2-48A1-A37C-21CDCEFAD3AC}"/>
              </a:ext>
            </a:extLst>
          </p:cNvPr>
          <p:cNvPicPr>
            <a:picLocks noChangeAspect="1"/>
          </p:cNvPicPr>
          <p:nvPr/>
        </p:nvPicPr>
        <p:blipFill rotWithShape="1">
          <a:blip r:embed="rId4"/>
          <a:srcRect l="27667" t="48518" r="61555" b="24816"/>
          <a:stretch/>
        </p:blipFill>
        <p:spPr>
          <a:xfrm>
            <a:off x="7055278" y="3899707"/>
            <a:ext cx="1404731" cy="1663862"/>
          </a:xfrm>
          <a:prstGeom prst="rect">
            <a:avLst/>
          </a:prstGeom>
        </p:spPr>
      </p:pic>
      <p:pic>
        <p:nvPicPr>
          <p:cNvPr id="18" name="図 17">
            <a:extLst>
              <a:ext uri="{FF2B5EF4-FFF2-40B4-BE49-F238E27FC236}">
                <a16:creationId xmlns:a16="http://schemas.microsoft.com/office/drawing/2014/main" id="{83159C85-C6BC-4017-BA9B-B607D0117C53}"/>
              </a:ext>
            </a:extLst>
          </p:cNvPr>
          <p:cNvPicPr>
            <a:picLocks noChangeAspect="1"/>
          </p:cNvPicPr>
          <p:nvPr/>
        </p:nvPicPr>
        <p:blipFill rotWithShape="1">
          <a:blip r:embed="rId6"/>
          <a:srcRect l="21059" t="47823" r="67225" b="25568"/>
          <a:stretch/>
        </p:blipFill>
        <p:spPr>
          <a:xfrm>
            <a:off x="9470812" y="3930202"/>
            <a:ext cx="1430155" cy="1555005"/>
          </a:xfrm>
          <a:prstGeom prst="rect">
            <a:avLst/>
          </a:prstGeom>
        </p:spPr>
      </p:pic>
      <p:pic>
        <p:nvPicPr>
          <p:cNvPr id="11" name="図 10">
            <a:extLst>
              <a:ext uri="{FF2B5EF4-FFF2-40B4-BE49-F238E27FC236}">
                <a16:creationId xmlns:a16="http://schemas.microsoft.com/office/drawing/2014/main" id="{D5BBB471-7E8D-4E7E-B1AF-6D9D85BB54C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a14:imgEffect>
                  </a14:imgLayer>
                </a14:imgProps>
              </a:ext>
            </a:extLst>
          </a:blip>
          <a:srcRect l="69667" t="57605" r="20444" b="17901"/>
          <a:stretch/>
        </p:blipFill>
        <p:spPr>
          <a:xfrm>
            <a:off x="4779433" y="3994049"/>
            <a:ext cx="1255503" cy="1488718"/>
          </a:xfrm>
          <a:prstGeom prst="rect">
            <a:avLst/>
          </a:prstGeom>
        </p:spPr>
      </p:pic>
      <p:grpSp>
        <p:nvGrpSpPr>
          <p:cNvPr id="5" name="グループ化 4">
            <a:extLst>
              <a:ext uri="{FF2B5EF4-FFF2-40B4-BE49-F238E27FC236}">
                <a16:creationId xmlns:a16="http://schemas.microsoft.com/office/drawing/2014/main" id="{3707D2EC-C9AF-496A-8AFF-693347EE52FF}"/>
              </a:ext>
            </a:extLst>
          </p:cNvPr>
          <p:cNvGrpSpPr/>
          <p:nvPr/>
        </p:nvGrpSpPr>
        <p:grpSpPr>
          <a:xfrm>
            <a:off x="4162414" y="2153755"/>
            <a:ext cx="6974227" cy="4462463"/>
            <a:chOff x="4432106" y="3502651"/>
            <a:chExt cx="5935512" cy="4462463"/>
          </a:xfrm>
        </p:grpSpPr>
        <p:sp>
          <p:nvSpPr>
            <p:cNvPr id="19" name="正方形/長方形 18">
              <a:extLst>
                <a:ext uri="{FF2B5EF4-FFF2-40B4-BE49-F238E27FC236}">
                  <a16:creationId xmlns:a16="http://schemas.microsoft.com/office/drawing/2014/main" id="{51A70C7D-3E6D-43BD-897F-FC6EE4BD3360}"/>
                </a:ext>
              </a:extLst>
            </p:cNvPr>
            <p:cNvSpPr/>
            <p:nvPr/>
          </p:nvSpPr>
          <p:spPr>
            <a:xfrm>
              <a:off x="4498277" y="3518026"/>
              <a:ext cx="5869341" cy="4445000"/>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770686B8-BAF2-4262-96B8-C3224C2583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0252" t="10311" r="43712" b="60898"/>
            <a:stretch/>
          </p:blipFill>
          <p:spPr>
            <a:xfrm>
              <a:off x="4432106" y="3502651"/>
              <a:ext cx="5865151" cy="4462463"/>
            </a:xfrm>
            <a:prstGeom prst="rect">
              <a:avLst/>
            </a:prstGeom>
            <a:ln w="57150">
              <a:solidFill>
                <a:srgbClr val="0070C0"/>
              </a:solidFill>
            </a:ln>
          </p:spPr>
        </p:pic>
      </p:grpSp>
      <p:grpSp>
        <p:nvGrpSpPr>
          <p:cNvPr id="24" name="グループ化 23">
            <a:extLst>
              <a:ext uri="{FF2B5EF4-FFF2-40B4-BE49-F238E27FC236}">
                <a16:creationId xmlns:a16="http://schemas.microsoft.com/office/drawing/2014/main" id="{3BF57A65-2053-4AC7-B2C6-04C321A0CD06}"/>
              </a:ext>
            </a:extLst>
          </p:cNvPr>
          <p:cNvGrpSpPr/>
          <p:nvPr/>
        </p:nvGrpSpPr>
        <p:grpSpPr>
          <a:xfrm>
            <a:off x="1698384" y="2030242"/>
            <a:ext cx="6135426" cy="4445000"/>
            <a:chOff x="4010025" y="1308100"/>
            <a:chExt cx="5221639" cy="4445000"/>
          </a:xfrm>
        </p:grpSpPr>
        <p:sp>
          <p:nvSpPr>
            <p:cNvPr id="25" name="正方形/長方形 24">
              <a:extLst>
                <a:ext uri="{FF2B5EF4-FFF2-40B4-BE49-F238E27FC236}">
                  <a16:creationId xmlns:a16="http://schemas.microsoft.com/office/drawing/2014/main" id="{1ED556F3-40F3-4099-A7BC-01F65EE3D788}"/>
                </a:ext>
              </a:extLst>
            </p:cNvPr>
            <p:cNvSpPr/>
            <p:nvPr/>
          </p:nvSpPr>
          <p:spPr>
            <a:xfrm>
              <a:off x="4010025" y="1308100"/>
              <a:ext cx="5221639" cy="444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0FC736D7-C792-46DA-B16B-79B021478E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0340" t="13782" b="60898"/>
            <a:stretch/>
          </p:blipFill>
          <p:spPr>
            <a:xfrm>
              <a:off x="4010025" y="1308100"/>
              <a:ext cx="5069240" cy="4428148"/>
            </a:xfrm>
            <a:prstGeom prst="rect">
              <a:avLst/>
            </a:prstGeom>
            <a:ln w="57150">
              <a:solidFill>
                <a:srgbClr val="FF99FF"/>
              </a:solidFill>
            </a:ln>
          </p:spPr>
        </p:pic>
      </p:grpSp>
      <p:grpSp>
        <p:nvGrpSpPr>
          <p:cNvPr id="22" name="グループ化 21">
            <a:extLst>
              <a:ext uri="{FF2B5EF4-FFF2-40B4-BE49-F238E27FC236}">
                <a16:creationId xmlns:a16="http://schemas.microsoft.com/office/drawing/2014/main" id="{F8800000-F95E-4F01-8626-4918289C5607}"/>
              </a:ext>
            </a:extLst>
          </p:cNvPr>
          <p:cNvGrpSpPr/>
          <p:nvPr/>
        </p:nvGrpSpPr>
        <p:grpSpPr>
          <a:xfrm>
            <a:off x="956929" y="1813778"/>
            <a:ext cx="10219010" cy="2101850"/>
            <a:chOff x="5620746" y="1923505"/>
            <a:chExt cx="8697030" cy="2101850"/>
          </a:xfrm>
        </p:grpSpPr>
        <p:grpSp>
          <p:nvGrpSpPr>
            <p:cNvPr id="8" name="グループ化 7">
              <a:extLst>
                <a:ext uri="{FF2B5EF4-FFF2-40B4-BE49-F238E27FC236}">
                  <a16:creationId xmlns:a16="http://schemas.microsoft.com/office/drawing/2014/main" id="{8B828C16-D8C9-4238-9936-9E4F64C88D1D}"/>
                </a:ext>
              </a:extLst>
            </p:cNvPr>
            <p:cNvGrpSpPr/>
            <p:nvPr/>
          </p:nvGrpSpPr>
          <p:grpSpPr>
            <a:xfrm>
              <a:off x="5620746" y="1923505"/>
              <a:ext cx="8697030" cy="2101850"/>
              <a:chOff x="-2354082" y="2723762"/>
              <a:chExt cx="8697030" cy="2101850"/>
            </a:xfrm>
          </p:grpSpPr>
          <p:sp>
            <p:nvSpPr>
              <p:cNvPr id="29" name="正方形/長方形 28">
                <a:extLst>
                  <a:ext uri="{FF2B5EF4-FFF2-40B4-BE49-F238E27FC236}">
                    <a16:creationId xmlns:a16="http://schemas.microsoft.com/office/drawing/2014/main" id="{6704613E-2F4E-4DD4-8BCD-F933C1020255}"/>
                  </a:ext>
                </a:extLst>
              </p:cNvPr>
              <p:cNvSpPr/>
              <p:nvPr/>
            </p:nvSpPr>
            <p:spPr>
              <a:xfrm>
                <a:off x="-2354082" y="2723762"/>
                <a:ext cx="8633530" cy="2095500"/>
              </a:xfrm>
              <a:prstGeom prst="rect">
                <a:avLst/>
              </a:prstGeom>
              <a:solidFill>
                <a:schemeClr val="bg1"/>
              </a:solid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a:extLst>
                  <a:ext uri="{FF2B5EF4-FFF2-40B4-BE49-F238E27FC236}">
                    <a16:creationId xmlns:a16="http://schemas.microsoft.com/office/drawing/2014/main" id="{45889436-E229-4507-83DB-2F80EEBB14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5509" t="10591" r="-210" b="73412"/>
              <a:stretch/>
            </p:blipFill>
            <p:spPr>
              <a:xfrm>
                <a:off x="-2290582" y="2730112"/>
                <a:ext cx="8633530" cy="2095500"/>
              </a:xfrm>
              <a:prstGeom prst="rect">
                <a:avLst/>
              </a:prstGeom>
              <a:ln w="57150">
                <a:solidFill>
                  <a:srgbClr val="FF99FF"/>
                </a:solidFill>
              </a:ln>
            </p:spPr>
          </p:pic>
        </p:grpSp>
        <p:sp>
          <p:nvSpPr>
            <p:cNvPr id="21" name="楕円 20">
              <a:extLst>
                <a:ext uri="{FF2B5EF4-FFF2-40B4-BE49-F238E27FC236}">
                  <a16:creationId xmlns:a16="http://schemas.microsoft.com/office/drawing/2014/main" id="{D8CE7602-9F24-406D-894C-130D6CF4AB45}"/>
                </a:ext>
              </a:extLst>
            </p:cNvPr>
            <p:cNvSpPr/>
            <p:nvPr/>
          </p:nvSpPr>
          <p:spPr>
            <a:xfrm>
              <a:off x="7198205" y="3293616"/>
              <a:ext cx="2011966" cy="5634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50ECF2E5-F6D2-42A8-8106-9F3FB5A55D09}"/>
                </a:ext>
              </a:extLst>
            </p:cNvPr>
            <p:cNvSpPr/>
            <p:nvPr/>
          </p:nvSpPr>
          <p:spPr>
            <a:xfrm>
              <a:off x="11386210" y="3275860"/>
              <a:ext cx="2011966" cy="5634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グループ化 26">
            <a:extLst>
              <a:ext uri="{FF2B5EF4-FFF2-40B4-BE49-F238E27FC236}">
                <a16:creationId xmlns:a16="http://schemas.microsoft.com/office/drawing/2014/main" id="{89B3AC25-B9C7-44F4-A59D-15B50BEAE1FB}"/>
              </a:ext>
            </a:extLst>
          </p:cNvPr>
          <p:cNvGrpSpPr/>
          <p:nvPr/>
        </p:nvGrpSpPr>
        <p:grpSpPr>
          <a:xfrm>
            <a:off x="265993" y="2602136"/>
            <a:ext cx="6896476" cy="3936920"/>
            <a:chOff x="365283" y="2144951"/>
            <a:chExt cx="5869341" cy="3936920"/>
          </a:xfrm>
        </p:grpSpPr>
        <p:sp>
          <p:nvSpPr>
            <p:cNvPr id="31" name="正方形/長方形 30">
              <a:extLst>
                <a:ext uri="{FF2B5EF4-FFF2-40B4-BE49-F238E27FC236}">
                  <a16:creationId xmlns:a16="http://schemas.microsoft.com/office/drawing/2014/main" id="{49BFEF3C-BD80-4E36-B99F-ED60C3A8DEAF}"/>
                </a:ext>
              </a:extLst>
            </p:cNvPr>
            <p:cNvSpPr/>
            <p:nvPr/>
          </p:nvSpPr>
          <p:spPr>
            <a:xfrm>
              <a:off x="365283" y="2144951"/>
              <a:ext cx="5869341" cy="3936920"/>
            </a:xfrm>
            <a:prstGeom prst="rect">
              <a:avLst/>
            </a:prstGeom>
            <a:solidFill>
              <a:schemeClr val="bg1"/>
            </a:solid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a:extLst>
                <a:ext uri="{FF2B5EF4-FFF2-40B4-BE49-F238E27FC236}">
                  <a16:creationId xmlns:a16="http://schemas.microsoft.com/office/drawing/2014/main" id="{3A30688D-4D25-4B98-9BFA-0BA8C2C955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5476" t="14488" r="18984" b="61032"/>
            <a:stretch/>
          </p:blipFill>
          <p:spPr>
            <a:xfrm>
              <a:off x="385831" y="2144951"/>
              <a:ext cx="5781675" cy="3936919"/>
            </a:xfrm>
            <a:prstGeom prst="rect">
              <a:avLst/>
            </a:prstGeom>
            <a:ln w="57150">
              <a:solidFill>
                <a:srgbClr val="FF99FF"/>
              </a:solidFill>
            </a:ln>
          </p:spPr>
        </p:pic>
      </p:grpSp>
      <p:sp>
        <p:nvSpPr>
          <p:cNvPr id="9" name="テキスト ボックス 8">
            <a:extLst>
              <a:ext uri="{FF2B5EF4-FFF2-40B4-BE49-F238E27FC236}">
                <a16:creationId xmlns:a16="http://schemas.microsoft.com/office/drawing/2014/main" id="{C8925394-A8BC-413E-9833-49B2C49087F2}"/>
              </a:ext>
            </a:extLst>
          </p:cNvPr>
          <p:cNvSpPr txBox="1"/>
          <p:nvPr/>
        </p:nvSpPr>
        <p:spPr>
          <a:xfrm>
            <a:off x="3624499" y="278074"/>
            <a:ext cx="5279907" cy="461665"/>
          </a:xfrm>
          <a:prstGeom prst="rect">
            <a:avLst/>
          </a:prstGeom>
          <a:solidFill>
            <a:srgbClr val="FFFF99"/>
          </a:solidFill>
        </p:spPr>
        <p:txBody>
          <a:bodyPr wrap="square" rtlCol="0">
            <a:spAutoFit/>
          </a:bodyPr>
          <a:lstStyle/>
          <a:p>
            <a:r>
              <a:rPr kumimoji="1" lang="ja-JP" altLang="en-US" sz="2400" b="1" dirty="0"/>
              <a:t>検査キットの主成分とその構成</a:t>
            </a:r>
          </a:p>
        </p:txBody>
      </p:sp>
    </p:spTree>
    <p:extLst>
      <p:ext uri="{BB962C8B-B14F-4D97-AF65-F5344CB8AC3E}">
        <p14:creationId xmlns:p14="http://schemas.microsoft.com/office/powerpoint/2010/main" val="227670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xit" presetSubtype="544" fill="hold" nodeType="clickEffect">
                                  <p:stCondLst>
                                    <p:cond delay="0"/>
                                  </p:stCondLst>
                                  <p:childTnLst>
                                    <p:anim calcmode="lin" valueType="num">
                                      <p:cBhvr>
                                        <p:cTn id="23" dur="500"/>
                                        <p:tgtEl>
                                          <p:spTgt spid="3"/>
                                        </p:tgtEl>
                                        <p:attrNameLst>
                                          <p:attrName>ppt_w</p:attrName>
                                        </p:attrNameLst>
                                      </p:cBhvr>
                                      <p:tavLst>
                                        <p:tav tm="0">
                                          <p:val>
                                            <p:strVal val="ppt_w"/>
                                          </p:val>
                                        </p:tav>
                                        <p:tav tm="100000">
                                          <p:val>
                                            <p:fltVal val="0"/>
                                          </p:val>
                                        </p:tav>
                                      </p:tavLst>
                                    </p:anim>
                                    <p:anim calcmode="lin" valueType="num">
                                      <p:cBhvr>
                                        <p:cTn id="24" dur="500"/>
                                        <p:tgtEl>
                                          <p:spTgt spid="3"/>
                                        </p:tgtEl>
                                        <p:attrNameLst>
                                          <p:attrName>ppt_h</p:attrName>
                                        </p:attrNameLst>
                                      </p:cBhvr>
                                      <p:tavLst>
                                        <p:tav tm="0">
                                          <p:val>
                                            <p:strVal val="ppt_h"/>
                                          </p:val>
                                        </p:tav>
                                        <p:tav tm="100000">
                                          <p:val>
                                            <p:fltVal val="0"/>
                                          </p:val>
                                        </p:tav>
                                      </p:tavLst>
                                    </p:anim>
                                    <p:animEffect transition="out" filter="fade">
                                      <p:cBhvr>
                                        <p:cTn id="25" dur="500"/>
                                        <p:tgtEl>
                                          <p:spTgt spid="3"/>
                                        </p:tgtEl>
                                      </p:cBhvr>
                                    </p:animEffect>
                                    <p:anim calcmode="lin" valueType="num">
                                      <p:cBhvr>
                                        <p:cTn id="26" dur="500"/>
                                        <p:tgtEl>
                                          <p:spTgt spid="3"/>
                                        </p:tgtEl>
                                        <p:attrNameLst>
                                          <p:attrName>ppt_x</p:attrName>
                                        </p:attrNameLst>
                                      </p:cBhvr>
                                      <p:tavLst>
                                        <p:tav tm="0">
                                          <p:val>
                                            <p:strVal val="ppt_x"/>
                                          </p:val>
                                        </p:tav>
                                        <p:tav tm="100000">
                                          <p:val>
                                            <p:fltVal val="0.5"/>
                                          </p:val>
                                        </p:tav>
                                      </p:tavLst>
                                    </p:anim>
                                    <p:anim calcmode="lin" valueType="num">
                                      <p:cBhvr>
                                        <p:cTn id="27" dur="500"/>
                                        <p:tgtEl>
                                          <p:spTgt spid="3"/>
                                        </p:tgtEl>
                                        <p:attrNameLst>
                                          <p:attrName>ppt_y</p:attrName>
                                        </p:attrNameLst>
                                      </p:cBhvr>
                                      <p:tavLst>
                                        <p:tav tm="0">
                                          <p:val>
                                            <p:strVal val="ppt_y"/>
                                          </p:val>
                                        </p:tav>
                                        <p:tav tm="100000">
                                          <p:val>
                                            <p:fltVal val="0.5"/>
                                          </p:val>
                                        </p:tav>
                                      </p:tavLst>
                                    </p:anim>
                                    <p:set>
                                      <p:cBhvr>
                                        <p:cTn id="28" dur="1" fill="hold">
                                          <p:stCondLst>
                                            <p:cond delay="499"/>
                                          </p:stCondLst>
                                        </p:cTn>
                                        <p:tgtEl>
                                          <p:spTgt spid="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ppt_x"/>
                                          </p:val>
                                        </p:tav>
                                        <p:tav tm="100000">
                                          <p:val>
                                            <p:strVal val="#ppt_x"/>
                                          </p:val>
                                        </p:tav>
                                      </p:tavLst>
                                    </p:anim>
                                    <p:anim calcmode="lin" valueType="num">
                                      <p:cBhvr additive="base">
                                        <p:cTn id="5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5"/>
                                        </p:tgtEl>
                                        <p:attrNameLst>
                                          <p:attrName>ppt_w</p:attrName>
                                        </p:attrNameLst>
                                      </p:cBhvr>
                                      <p:tavLst>
                                        <p:tav tm="0">
                                          <p:val>
                                            <p:strVal val="ppt_w"/>
                                          </p:val>
                                        </p:tav>
                                        <p:tav tm="100000">
                                          <p:val>
                                            <p:fltVal val="0"/>
                                          </p:val>
                                        </p:tav>
                                      </p:tavLst>
                                    </p:anim>
                                    <p:anim calcmode="lin" valueType="num">
                                      <p:cBhvr>
                                        <p:cTn id="56" dur="500"/>
                                        <p:tgtEl>
                                          <p:spTgt spid="5"/>
                                        </p:tgtEl>
                                        <p:attrNameLst>
                                          <p:attrName>ppt_h</p:attrName>
                                        </p:attrNameLst>
                                      </p:cBhvr>
                                      <p:tavLst>
                                        <p:tav tm="0">
                                          <p:val>
                                            <p:strVal val="ppt_h"/>
                                          </p:val>
                                        </p:tav>
                                        <p:tav tm="100000">
                                          <p:val>
                                            <p:fltVal val="0"/>
                                          </p:val>
                                        </p:tav>
                                      </p:tavLst>
                                    </p:anim>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par>
                                <p:cTn id="76" presetID="2" presetClass="entr" presetSubtype="4" fill="hold" nodeType="with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22"/>
                                        </p:tgtEl>
                                      </p:cBhvr>
                                    </p:animEffect>
                                    <p:set>
                                      <p:cBhvr>
                                        <p:cTn id="84" dur="1" fill="hold">
                                          <p:stCondLst>
                                            <p:cond delay="499"/>
                                          </p:stCondLst>
                                        </p:cTn>
                                        <p:tgtEl>
                                          <p:spTgt spid="2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4"/>
                                        </p:tgtEl>
                                        <p:attrNameLst>
                                          <p:attrName>style.visibility</p:attrName>
                                        </p:attrNameLst>
                                      </p:cBhvr>
                                      <p:to>
                                        <p:strVal val="visible"/>
                                      </p:to>
                                    </p:set>
                                    <p:anim calcmode="lin" valueType="num">
                                      <p:cBhvr additive="base">
                                        <p:cTn id="89" dur="500" fill="hold"/>
                                        <p:tgtEl>
                                          <p:spTgt spid="14"/>
                                        </p:tgtEl>
                                        <p:attrNameLst>
                                          <p:attrName>ppt_x</p:attrName>
                                        </p:attrNameLst>
                                      </p:cBhvr>
                                      <p:tavLst>
                                        <p:tav tm="0">
                                          <p:val>
                                            <p:strVal val="#ppt_x"/>
                                          </p:val>
                                        </p:tav>
                                        <p:tav tm="100000">
                                          <p:val>
                                            <p:strVal val="#ppt_x"/>
                                          </p:val>
                                        </p:tav>
                                      </p:tavLst>
                                    </p:anim>
                                    <p:anim calcmode="lin" valueType="num">
                                      <p:cBhvr additive="base">
                                        <p:cTn id="90" dur="500" fill="hold"/>
                                        <p:tgtEl>
                                          <p:spTgt spid="14"/>
                                        </p:tgtEl>
                                        <p:attrNameLst>
                                          <p:attrName>ppt_y</p:attrName>
                                        </p:attrNameLst>
                                      </p:cBhvr>
                                      <p:tavLst>
                                        <p:tav tm="0">
                                          <p:val>
                                            <p:strVal val="1+#ppt_h/2"/>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1000"/>
                                        <p:tgtEl>
                                          <p:spTgt spid="17"/>
                                        </p:tgtEl>
                                      </p:cBhvr>
                                    </p:animEffect>
                                    <p:anim calcmode="lin" valueType="num">
                                      <p:cBhvr>
                                        <p:cTn id="94" dur="1000" fill="hold"/>
                                        <p:tgtEl>
                                          <p:spTgt spid="17"/>
                                        </p:tgtEl>
                                        <p:attrNameLst>
                                          <p:attrName>ppt_x</p:attrName>
                                        </p:attrNameLst>
                                      </p:cBhvr>
                                      <p:tavLst>
                                        <p:tav tm="0">
                                          <p:val>
                                            <p:strVal val="#ppt_x"/>
                                          </p:val>
                                        </p:tav>
                                        <p:tav tm="100000">
                                          <p:val>
                                            <p:strVal val="#ppt_x"/>
                                          </p:val>
                                        </p:tav>
                                      </p:tavLst>
                                    </p:anim>
                                    <p:anim calcmode="lin" valueType="num">
                                      <p:cBhvr>
                                        <p:cTn id="9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additive="base">
                                        <p:cTn id="100" dur="500" fill="hold"/>
                                        <p:tgtEl>
                                          <p:spTgt spid="27"/>
                                        </p:tgtEl>
                                        <p:attrNameLst>
                                          <p:attrName>ppt_x</p:attrName>
                                        </p:attrNameLst>
                                      </p:cBhvr>
                                      <p:tavLst>
                                        <p:tav tm="0">
                                          <p:val>
                                            <p:strVal val="#ppt_x"/>
                                          </p:val>
                                        </p:tav>
                                        <p:tav tm="100000">
                                          <p:val>
                                            <p:strVal val="#ppt_x"/>
                                          </p:val>
                                        </p:tav>
                                      </p:tavLst>
                                    </p:anim>
                                    <p:anim calcmode="lin" valueType="num">
                                      <p:cBhvr additive="base">
                                        <p:cTn id="10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53" presetClass="exit" presetSubtype="32" fill="hold" nodeType="clickEffect">
                                  <p:stCondLst>
                                    <p:cond delay="0"/>
                                  </p:stCondLst>
                                  <p:childTnLst>
                                    <p:anim calcmode="lin" valueType="num">
                                      <p:cBhvr>
                                        <p:cTn id="105" dur="500"/>
                                        <p:tgtEl>
                                          <p:spTgt spid="27"/>
                                        </p:tgtEl>
                                        <p:attrNameLst>
                                          <p:attrName>ppt_w</p:attrName>
                                        </p:attrNameLst>
                                      </p:cBhvr>
                                      <p:tavLst>
                                        <p:tav tm="0">
                                          <p:val>
                                            <p:strVal val="ppt_w"/>
                                          </p:val>
                                        </p:tav>
                                        <p:tav tm="100000">
                                          <p:val>
                                            <p:fltVal val="0"/>
                                          </p:val>
                                        </p:tav>
                                      </p:tavLst>
                                    </p:anim>
                                    <p:anim calcmode="lin" valueType="num">
                                      <p:cBhvr>
                                        <p:cTn id="106" dur="500"/>
                                        <p:tgtEl>
                                          <p:spTgt spid="27"/>
                                        </p:tgtEl>
                                        <p:attrNameLst>
                                          <p:attrName>ppt_h</p:attrName>
                                        </p:attrNameLst>
                                      </p:cBhvr>
                                      <p:tavLst>
                                        <p:tav tm="0">
                                          <p:val>
                                            <p:strVal val="ppt_h"/>
                                          </p:val>
                                        </p:tav>
                                        <p:tav tm="100000">
                                          <p:val>
                                            <p:fltVal val="0"/>
                                          </p:val>
                                        </p:tav>
                                      </p:tavLst>
                                    </p:anim>
                                    <p:animEffect transition="out" filter="fade">
                                      <p:cBhvr>
                                        <p:cTn id="107" dur="500"/>
                                        <p:tgtEl>
                                          <p:spTgt spid="27"/>
                                        </p:tgtEl>
                                      </p:cBhvr>
                                    </p:animEffect>
                                    <p:set>
                                      <p:cBhvr>
                                        <p:cTn id="108" dur="1" fill="hold">
                                          <p:stCondLst>
                                            <p:cond delay="499"/>
                                          </p:stCondLst>
                                        </p:cTn>
                                        <p:tgtEl>
                                          <p:spTgt spid="27"/>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5"/>
                                        </p:tgtEl>
                                        <p:attrNameLst>
                                          <p:attrName>style.visibility</p:attrName>
                                        </p:attrNameLst>
                                      </p:cBhvr>
                                      <p:to>
                                        <p:strVal val="visible"/>
                                      </p:to>
                                    </p:set>
                                    <p:anim calcmode="lin" valueType="num">
                                      <p:cBhvr additive="base">
                                        <p:cTn id="119" dur="500" fill="hold"/>
                                        <p:tgtEl>
                                          <p:spTgt spid="15"/>
                                        </p:tgtEl>
                                        <p:attrNameLst>
                                          <p:attrName>ppt_x</p:attrName>
                                        </p:attrNameLst>
                                      </p:cBhvr>
                                      <p:tavLst>
                                        <p:tav tm="0">
                                          <p:val>
                                            <p:strVal val="#ppt_x"/>
                                          </p:val>
                                        </p:tav>
                                        <p:tav tm="100000">
                                          <p:val>
                                            <p:strVal val="#ppt_x"/>
                                          </p:val>
                                        </p:tav>
                                      </p:tavLst>
                                    </p:anim>
                                    <p:anim calcmode="lin" valueType="num">
                                      <p:cBhvr additive="base">
                                        <p:cTn id="120" dur="500" fill="hold"/>
                                        <p:tgtEl>
                                          <p:spTgt spid="15"/>
                                        </p:tgtEl>
                                        <p:attrNameLst>
                                          <p:attrName>ppt_y</p:attrName>
                                        </p:attrNameLst>
                                      </p:cBhvr>
                                      <p:tavLst>
                                        <p:tav tm="0">
                                          <p:val>
                                            <p:strVal val="1+#ppt_h/2"/>
                                          </p:val>
                                        </p:tav>
                                        <p:tav tm="100000">
                                          <p:val>
                                            <p:strVal val="#ppt_y"/>
                                          </p:val>
                                        </p:tav>
                                      </p:tavLst>
                                    </p:anim>
                                  </p:childTnLst>
                                </p:cTn>
                              </p:par>
                              <p:par>
                                <p:cTn id="121" presetID="42" presetClass="entr" presetSubtype="0" fill="hold" nodeType="with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1000"/>
                                        <p:tgtEl>
                                          <p:spTgt spid="18"/>
                                        </p:tgtEl>
                                      </p:cBhvr>
                                    </p:animEffect>
                                    <p:anim calcmode="lin" valueType="num">
                                      <p:cBhvr>
                                        <p:cTn id="124" dur="1000" fill="hold"/>
                                        <p:tgtEl>
                                          <p:spTgt spid="18"/>
                                        </p:tgtEl>
                                        <p:attrNameLst>
                                          <p:attrName>ppt_x</p:attrName>
                                        </p:attrNameLst>
                                      </p:cBhvr>
                                      <p:tavLst>
                                        <p:tav tm="0">
                                          <p:val>
                                            <p:strVal val="#ppt_x"/>
                                          </p:val>
                                        </p:tav>
                                        <p:tav tm="100000">
                                          <p:val>
                                            <p:strVal val="#ppt_x"/>
                                          </p:val>
                                        </p:tav>
                                      </p:tavLst>
                                    </p:anim>
                                    <p:anim calcmode="lin" valueType="num">
                                      <p:cBhvr>
                                        <p:cTn id="1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nodeType="clickEffect">
                                  <p:stCondLst>
                                    <p:cond delay="0"/>
                                  </p:stCondLst>
                                  <p:childTnLst>
                                    <p:set>
                                      <p:cBhvr>
                                        <p:cTn id="129" dur="1" fill="hold">
                                          <p:stCondLst>
                                            <p:cond delay="0"/>
                                          </p:stCondLst>
                                        </p:cTn>
                                        <p:tgtEl>
                                          <p:spTgt spid="24"/>
                                        </p:tgtEl>
                                        <p:attrNameLst>
                                          <p:attrName>style.visibility</p:attrName>
                                        </p:attrNameLst>
                                      </p:cBhvr>
                                      <p:to>
                                        <p:strVal val="visible"/>
                                      </p:to>
                                    </p:set>
                                    <p:anim calcmode="lin" valueType="num">
                                      <p:cBhvr additive="base">
                                        <p:cTn id="130" dur="500" fill="hold"/>
                                        <p:tgtEl>
                                          <p:spTgt spid="24"/>
                                        </p:tgtEl>
                                        <p:attrNameLst>
                                          <p:attrName>ppt_x</p:attrName>
                                        </p:attrNameLst>
                                      </p:cBhvr>
                                      <p:tavLst>
                                        <p:tav tm="0">
                                          <p:val>
                                            <p:strVal val="#ppt_x"/>
                                          </p:val>
                                        </p:tav>
                                        <p:tav tm="100000">
                                          <p:val>
                                            <p:strVal val="#ppt_x"/>
                                          </p:val>
                                        </p:tav>
                                      </p:tavLst>
                                    </p:anim>
                                    <p:anim calcmode="lin" valueType="num">
                                      <p:cBhvr additive="base">
                                        <p:cTn id="1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53" presetClass="exit" presetSubtype="32" fill="hold" nodeType="clickEffect">
                                  <p:stCondLst>
                                    <p:cond delay="0"/>
                                  </p:stCondLst>
                                  <p:childTnLst>
                                    <p:anim calcmode="lin" valueType="num">
                                      <p:cBhvr>
                                        <p:cTn id="135" dur="500"/>
                                        <p:tgtEl>
                                          <p:spTgt spid="24"/>
                                        </p:tgtEl>
                                        <p:attrNameLst>
                                          <p:attrName>ppt_w</p:attrName>
                                        </p:attrNameLst>
                                      </p:cBhvr>
                                      <p:tavLst>
                                        <p:tav tm="0">
                                          <p:val>
                                            <p:strVal val="ppt_w"/>
                                          </p:val>
                                        </p:tav>
                                        <p:tav tm="100000">
                                          <p:val>
                                            <p:fltVal val="0"/>
                                          </p:val>
                                        </p:tav>
                                      </p:tavLst>
                                    </p:anim>
                                    <p:anim calcmode="lin" valueType="num">
                                      <p:cBhvr>
                                        <p:cTn id="136" dur="500"/>
                                        <p:tgtEl>
                                          <p:spTgt spid="24"/>
                                        </p:tgtEl>
                                        <p:attrNameLst>
                                          <p:attrName>ppt_h</p:attrName>
                                        </p:attrNameLst>
                                      </p:cBhvr>
                                      <p:tavLst>
                                        <p:tav tm="0">
                                          <p:val>
                                            <p:strVal val="ppt_h"/>
                                          </p:val>
                                        </p:tav>
                                        <p:tav tm="100000">
                                          <p:val>
                                            <p:fltVal val="0"/>
                                          </p:val>
                                        </p:tav>
                                      </p:tavLst>
                                    </p:anim>
                                    <p:animEffect transition="out" filter="fade">
                                      <p:cBhvr>
                                        <p:cTn id="137" dur="500"/>
                                        <p:tgtEl>
                                          <p:spTgt spid="24"/>
                                        </p:tgtEl>
                                      </p:cBhvr>
                                    </p:animEffect>
                                    <p:set>
                                      <p:cBhvr>
                                        <p:cTn id="138" dur="1" fill="hold">
                                          <p:stCondLst>
                                            <p:cond delay="499"/>
                                          </p:stCondLst>
                                        </p:cTn>
                                        <p:tgtEl>
                                          <p:spTgt spid="24"/>
                                        </p:tgtEl>
                                        <p:attrNameLst>
                                          <p:attrName>style.visibility</p:attrName>
                                        </p:attrNameLst>
                                      </p:cBhvr>
                                      <p:to>
                                        <p:strVal val="hidden"/>
                                      </p:to>
                                    </p:set>
                                  </p:childTnLst>
                                </p:cTn>
                              </p:par>
                              <p:par>
                                <p:cTn id="139" presetID="2" presetClass="exit" presetSubtype="4" fill="hold" grpId="1" nodeType="withEffect">
                                  <p:stCondLst>
                                    <p:cond delay="0"/>
                                  </p:stCondLst>
                                  <p:childTnLst>
                                    <p:anim calcmode="lin" valueType="num">
                                      <p:cBhvr additive="base">
                                        <p:cTn id="140" dur="500"/>
                                        <p:tgtEl>
                                          <p:spTgt spid="15"/>
                                        </p:tgtEl>
                                        <p:attrNameLst>
                                          <p:attrName>ppt_x</p:attrName>
                                        </p:attrNameLst>
                                      </p:cBhvr>
                                      <p:tavLst>
                                        <p:tav tm="0">
                                          <p:val>
                                            <p:strVal val="ppt_x"/>
                                          </p:val>
                                        </p:tav>
                                        <p:tav tm="100000">
                                          <p:val>
                                            <p:strVal val="ppt_x"/>
                                          </p:val>
                                        </p:tav>
                                      </p:tavLst>
                                    </p:anim>
                                    <p:anim calcmode="lin" valueType="num">
                                      <p:cBhvr additive="base">
                                        <p:cTn id="141" dur="500"/>
                                        <p:tgtEl>
                                          <p:spTgt spid="15"/>
                                        </p:tgtEl>
                                        <p:attrNameLst>
                                          <p:attrName>ppt_y</p:attrName>
                                        </p:attrNameLst>
                                      </p:cBhvr>
                                      <p:tavLst>
                                        <p:tav tm="0">
                                          <p:val>
                                            <p:strVal val="ppt_y"/>
                                          </p:val>
                                        </p:tav>
                                        <p:tav tm="100000">
                                          <p:val>
                                            <p:strVal val="1+ppt_h/2"/>
                                          </p:val>
                                        </p:tav>
                                      </p:tavLst>
                                    </p:anim>
                                    <p:set>
                                      <p:cBhvr>
                                        <p:cTn id="142" dur="1" fill="hold">
                                          <p:stCondLst>
                                            <p:cond delay="499"/>
                                          </p:stCondLst>
                                        </p:cTn>
                                        <p:tgtEl>
                                          <p:spTgt spid="15"/>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18"/>
                                        </p:tgtEl>
                                      </p:cBhvr>
                                    </p:animEffect>
                                    <p:set>
                                      <p:cBhvr>
                                        <p:cTn id="14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EB887EB-CADB-4D6D-9783-3C32918A3B0F}"/>
              </a:ext>
            </a:extLst>
          </p:cNvPr>
          <p:cNvSpPr txBox="1"/>
          <p:nvPr/>
        </p:nvSpPr>
        <p:spPr>
          <a:xfrm>
            <a:off x="2125663" y="21625"/>
            <a:ext cx="7940675" cy="430887"/>
          </a:xfrm>
          <a:prstGeom prst="rect">
            <a:avLst/>
          </a:prstGeom>
          <a:noFill/>
        </p:spPr>
        <p:txBody>
          <a:bodyPr wrap="square" rtlCol="0">
            <a:spAutoFit/>
          </a:bodyPr>
          <a:lstStyle/>
          <a:p>
            <a:r>
              <a:rPr kumimoji="1" lang="ja-JP" altLang="en-US" sz="2100" dirty="0">
                <a:highlight>
                  <a:srgbClr val="00FF00"/>
                </a:highlight>
                <a:latin typeface="AR丸ゴシック体E" panose="020F0909000000000000" pitchFamily="49" charset="-128"/>
                <a:ea typeface="AR丸ゴシック体E" panose="020F0909000000000000" pitchFamily="49" charset="-128"/>
              </a:rPr>
              <a:t>学習指導要領の理念や指針を踏まえた教育課程チェックリスト</a:t>
            </a:r>
          </a:p>
        </p:txBody>
      </p:sp>
      <p:pic>
        <p:nvPicPr>
          <p:cNvPr id="5" name="図 4">
            <a:extLst>
              <a:ext uri="{FF2B5EF4-FFF2-40B4-BE49-F238E27FC236}">
                <a16:creationId xmlns:a16="http://schemas.microsoft.com/office/drawing/2014/main" id="{19C29C5E-AE8E-410E-9E19-6361F8FB37BE}"/>
              </a:ext>
            </a:extLst>
          </p:cNvPr>
          <p:cNvPicPr>
            <a:picLocks noChangeAspect="1"/>
          </p:cNvPicPr>
          <p:nvPr/>
        </p:nvPicPr>
        <p:blipFill rotWithShape="1">
          <a:blip r:embed="rId3"/>
          <a:srcRect b="17206"/>
          <a:stretch/>
        </p:blipFill>
        <p:spPr>
          <a:xfrm>
            <a:off x="1102806" y="505146"/>
            <a:ext cx="10661046" cy="6193135"/>
          </a:xfrm>
          <a:prstGeom prst="rect">
            <a:avLst/>
          </a:prstGeom>
        </p:spPr>
      </p:pic>
      <p:cxnSp>
        <p:nvCxnSpPr>
          <p:cNvPr id="7" name="直線コネクタ 6">
            <a:extLst>
              <a:ext uri="{FF2B5EF4-FFF2-40B4-BE49-F238E27FC236}">
                <a16:creationId xmlns:a16="http://schemas.microsoft.com/office/drawing/2014/main" id="{759A51DD-FD57-4E69-9FC2-F84D86DCBCB1}"/>
              </a:ext>
            </a:extLst>
          </p:cNvPr>
          <p:cNvCxnSpPr>
            <a:cxnSpLocks/>
          </p:cNvCxnSpPr>
          <p:nvPr/>
        </p:nvCxnSpPr>
        <p:spPr>
          <a:xfrm>
            <a:off x="884761" y="359816"/>
            <a:ext cx="0" cy="5621557"/>
          </a:xfrm>
          <a:prstGeom prst="line">
            <a:avLst/>
          </a:prstGeom>
        </p:spPr>
        <p:style>
          <a:lnRef idx="1">
            <a:schemeClr val="accent1"/>
          </a:lnRef>
          <a:fillRef idx="0">
            <a:schemeClr val="accent1"/>
          </a:fillRef>
          <a:effectRef idx="0">
            <a:schemeClr val="accent1"/>
          </a:effectRef>
          <a:fontRef idx="minor">
            <a:schemeClr val="tx1"/>
          </a:fontRef>
        </p:style>
      </p:cxnSp>
      <p:sp>
        <p:nvSpPr>
          <p:cNvPr id="24" name="楕円 23">
            <a:extLst>
              <a:ext uri="{FF2B5EF4-FFF2-40B4-BE49-F238E27FC236}">
                <a16:creationId xmlns:a16="http://schemas.microsoft.com/office/drawing/2014/main" id="{F338EEC1-6564-4599-B7CD-ADC0FF5CB042}"/>
              </a:ext>
            </a:extLst>
          </p:cNvPr>
          <p:cNvSpPr/>
          <p:nvPr/>
        </p:nvSpPr>
        <p:spPr>
          <a:xfrm>
            <a:off x="7069112" y="3407052"/>
            <a:ext cx="581134" cy="5960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523422BE-5675-4F61-9E2D-8A58CFC75780}"/>
              </a:ext>
            </a:extLst>
          </p:cNvPr>
          <p:cNvSpPr/>
          <p:nvPr/>
        </p:nvSpPr>
        <p:spPr>
          <a:xfrm>
            <a:off x="7749055" y="3399573"/>
            <a:ext cx="610906" cy="6173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1312C767-1C90-4F9A-B709-2D99B022BF39}"/>
              </a:ext>
            </a:extLst>
          </p:cNvPr>
          <p:cNvSpPr/>
          <p:nvPr/>
        </p:nvSpPr>
        <p:spPr>
          <a:xfrm>
            <a:off x="10427583" y="3391431"/>
            <a:ext cx="615199" cy="5639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AB5A03D0-F908-4361-8452-BC13BF49AE28}"/>
              </a:ext>
            </a:extLst>
          </p:cNvPr>
          <p:cNvSpPr/>
          <p:nvPr/>
        </p:nvSpPr>
        <p:spPr>
          <a:xfrm>
            <a:off x="1919651" y="3387745"/>
            <a:ext cx="619673" cy="5837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DF462130-63F5-432F-A4C1-E036C694FBAC}"/>
              </a:ext>
            </a:extLst>
          </p:cNvPr>
          <p:cNvSpPr/>
          <p:nvPr/>
        </p:nvSpPr>
        <p:spPr>
          <a:xfrm>
            <a:off x="4397214" y="3374206"/>
            <a:ext cx="572767" cy="5811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92D29E7C-C823-4FD8-9CF5-7003299B4668}"/>
              </a:ext>
            </a:extLst>
          </p:cNvPr>
          <p:cNvSpPr txBox="1"/>
          <p:nvPr/>
        </p:nvSpPr>
        <p:spPr>
          <a:xfrm>
            <a:off x="7045036" y="4086369"/>
            <a:ext cx="2571772" cy="707886"/>
          </a:xfrm>
          <a:prstGeom prst="rect">
            <a:avLst/>
          </a:prstGeom>
          <a:noFill/>
        </p:spPr>
        <p:txBody>
          <a:bodyPr wrap="square" rtlCol="0">
            <a:spAutoFit/>
          </a:bodyPr>
          <a:lstStyle/>
          <a:p>
            <a:r>
              <a:rPr kumimoji="1" lang="ja-JP" altLang="en-US" sz="2000" dirty="0">
                <a:latin typeface="AR丸ゴシック体E" panose="020F0909000000000000" pitchFamily="49" charset="-128"/>
                <a:ea typeface="AR丸ゴシック体E" panose="020F0909000000000000" pitchFamily="49" charset="-128"/>
              </a:rPr>
              <a:t>主体的・対話的で</a:t>
            </a:r>
            <a:endParaRPr kumimoji="1" lang="en-US" altLang="ja-JP" sz="2000" dirty="0">
              <a:latin typeface="AR丸ゴシック体E" panose="020F0909000000000000" pitchFamily="49" charset="-128"/>
              <a:ea typeface="AR丸ゴシック体E" panose="020F0909000000000000" pitchFamily="49" charset="-128"/>
            </a:endParaRPr>
          </a:p>
          <a:p>
            <a:r>
              <a:rPr kumimoji="1" lang="ja-JP" altLang="en-US" sz="2000" dirty="0">
                <a:latin typeface="AR丸ゴシック体E" panose="020F0909000000000000" pitchFamily="49" charset="-128"/>
                <a:ea typeface="AR丸ゴシック体E" panose="020F0909000000000000" pitchFamily="49" charset="-128"/>
              </a:rPr>
              <a:t>深い学びの実現</a:t>
            </a:r>
          </a:p>
        </p:txBody>
      </p:sp>
      <p:sp>
        <p:nvSpPr>
          <p:cNvPr id="45" name="テキスト ボックス 44">
            <a:extLst>
              <a:ext uri="{FF2B5EF4-FFF2-40B4-BE49-F238E27FC236}">
                <a16:creationId xmlns:a16="http://schemas.microsoft.com/office/drawing/2014/main" id="{820CDFF4-BE73-4599-8CFD-D2AFA5EB9B48}"/>
              </a:ext>
            </a:extLst>
          </p:cNvPr>
          <p:cNvSpPr txBox="1"/>
          <p:nvPr/>
        </p:nvSpPr>
        <p:spPr>
          <a:xfrm>
            <a:off x="1669574" y="4074577"/>
            <a:ext cx="2541584" cy="707886"/>
          </a:xfrm>
          <a:prstGeom prst="rect">
            <a:avLst/>
          </a:prstGeom>
          <a:noFill/>
        </p:spPr>
        <p:txBody>
          <a:bodyPr wrap="square" rtlCol="0">
            <a:spAutoFit/>
          </a:bodyPr>
          <a:lstStyle/>
          <a:p>
            <a:r>
              <a:rPr kumimoji="1" lang="ja-JP" altLang="en-US" sz="2000" dirty="0">
                <a:latin typeface="AR丸ゴシック体E" panose="020F0909000000000000" pitchFamily="49" charset="-128"/>
                <a:ea typeface="AR丸ゴシック体E" panose="020F0909000000000000" pitchFamily="49" charset="-128"/>
              </a:rPr>
              <a:t>より良い未来を創ろうと考え行動する子</a:t>
            </a:r>
            <a:endParaRPr kumimoji="1" lang="en-US" altLang="ja-JP" sz="2000" dirty="0">
              <a:latin typeface="AR丸ゴシック体E" panose="020F0909000000000000" pitchFamily="49" charset="-128"/>
              <a:ea typeface="AR丸ゴシック体E" panose="020F0909000000000000" pitchFamily="49" charset="-128"/>
            </a:endParaRPr>
          </a:p>
        </p:txBody>
      </p:sp>
      <p:sp>
        <p:nvSpPr>
          <p:cNvPr id="46" name="テキスト ボックス 45">
            <a:extLst>
              <a:ext uri="{FF2B5EF4-FFF2-40B4-BE49-F238E27FC236}">
                <a16:creationId xmlns:a16="http://schemas.microsoft.com/office/drawing/2014/main" id="{6C42C04C-8BE7-4CB4-99E4-12EFD9E51A3E}"/>
              </a:ext>
            </a:extLst>
          </p:cNvPr>
          <p:cNvSpPr txBox="1"/>
          <p:nvPr/>
        </p:nvSpPr>
        <p:spPr>
          <a:xfrm>
            <a:off x="4270800" y="4071943"/>
            <a:ext cx="2762374" cy="1015663"/>
          </a:xfrm>
          <a:prstGeom prst="rect">
            <a:avLst/>
          </a:prstGeom>
          <a:noFill/>
        </p:spPr>
        <p:txBody>
          <a:bodyPr wrap="square" rtlCol="0">
            <a:spAutoFit/>
          </a:bodyPr>
          <a:lstStyle/>
          <a:p>
            <a:r>
              <a:rPr kumimoji="1" lang="ja-JP" altLang="en-US" sz="2000" dirty="0">
                <a:latin typeface="AR丸ゴシック体E" panose="020F0909000000000000" pitchFamily="49" charset="-128"/>
                <a:ea typeface="AR丸ゴシック体E" panose="020F0909000000000000" pitchFamily="49" charset="-128"/>
              </a:rPr>
              <a:t>カリキュラム・マネジメントによる学校教育活動の改善</a:t>
            </a:r>
          </a:p>
        </p:txBody>
      </p:sp>
      <p:sp>
        <p:nvSpPr>
          <p:cNvPr id="48" name="テキスト ボックス 47">
            <a:extLst>
              <a:ext uri="{FF2B5EF4-FFF2-40B4-BE49-F238E27FC236}">
                <a16:creationId xmlns:a16="http://schemas.microsoft.com/office/drawing/2014/main" id="{049B5B05-DA4D-46D6-A8F4-71AC4272340B}"/>
              </a:ext>
            </a:extLst>
          </p:cNvPr>
          <p:cNvSpPr txBox="1"/>
          <p:nvPr/>
        </p:nvSpPr>
        <p:spPr>
          <a:xfrm>
            <a:off x="1757434" y="5555154"/>
            <a:ext cx="2541584" cy="1015663"/>
          </a:xfrm>
          <a:prstGeom prst="rect">
            <a:avLst/>
          </a:prstGeom>
          <a:noFill/>
        </p:spPr>
        <p:txBody>
          <a:bodyPr wrap="square" rtlCol="0">
            <a:spAutoFit/>
          </a:bodyPr>
          <a:lstStyle/>
          <a:p>
            <a:r>
              <a:rPr kumimoji="1" lang="ja-JP" altLang="en-US" sz="2000" dirty="0">
                <a:latin typeface="AR丸ゴシック体E" panose="020F0909000000000000" pitchFamily="49" charset="-128"/>
                <a:ea typeface="AR丸ゴシック体E" panose="020F0909000000000000" pitchFamily="49" charset="-128"/>
              </a:rPr>
              <a:t>人的・物的資源の活用をした教育課程づくり</a:t>
            </a:r>
            <a:endParaRPr kumimoji="1" lang="en-US" altLang="ja-JP" sz="2000" dirty="0">
              <a:latin typeface="AR丸ゴシック体E" panose="020F0909000000000000" pitchFamily="49" charset="-128"/>
              <a:ea typeface="AR丸ゴシック体E" panose="020F0909000000000000" pitchFamily="49" charset="-128"/>
            </a:endParaRPr>
          </a:p>
        </p:txBody>
      </p:sp>
      <p:sp>
        <p:nvSpPr>
          <p:cNvPr id="35" name="楕円 34">
            <a:extLst>
              <a:ext uri="{FF2B5EF4-FFF2-40B4-BE49-F238E27FC236}">
                <a16:creationId xmlns:a16="http://schemas.microsoft.com/office/drawing/2014/main" id="{8124EDA5-359F-45C1-9A5A-B6E71BF2AF33}"/>
              </a:ext>
            </a:extLst>
          </p:cNvPr>
          <p:cNvSpPr/>
          <p:nvPr/>
        </p:nvSpPr>
        <p:spPr>
          <a:xfrm>
            <a:off x="5075068" y="3374206"/>
            <a:ext cx="575527" cy="5811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89089953-7657-4BD5-B672-C515FB8479A9}"/>
              </a:ext>
            </a:extLst>
          </p:cNvPr>
          <p:cNvSpPr txBox="1"/>
          <p:nvPr/>
        </p:nvSpPr>
        <p:spPr>
          <a:xfrm>
            <a:off x="4293561" y="4985636"/>
            <a:ext cx="2762374" cy="707886"/>
          </a:xfrm>
          <a:prstGeom prst="rect">
            <a:avLst/>
          </a:prstGeom>
          <a:noFill/>
        </p:spPr>
        <p:txBody>
          <a:bodyPr wrap="square" rtlCol="0">
            <a:spAutoFit/>
          </a:bodyPr>
          <a:lstStyle/>
          <a:p>
            <a:r>
              <a:rPr kumimoji="1" lang="ja-JP" altLang="en-US" sz="2000" dirty="0">
                <a:latin typeface="AR丸ゴシック体E" panose="020F0909000000000000" pitchFamily="49" charset="-128"/>
                <a:ea typeface="AR丸ゴシック体E" panose="020F0909000000000000" pitchFamily="49" charset="-128"/>
              </a:rPr>
              <a:t>教科等横断的視点とＰＤＣＡサイクル</a:t>
            </a:r>
          </a:p>
        </p:txBody>
      </p:sp>
      <p:sp>
        <p:nvSpPr>
          <p:cNvPr id="51" name="楕円 50">
            <a:extLst>
              <a:ext uri="{FF2B5EF4-FFF2-40B4-BE49-F238E27FC236}">
                <a16:creationId xmlns:a16="http://schemas.microsoft.com/office/drawing/2014/main" id="{52061BC1-A79E-4143-A6F2-56990A1DDA3F}"/>
              </a:ext>
            </a:extLst>
          </p:cNvPr>
          <p:cNvSpPr/>
          <p:nvPr/>
        </p:nvSpPr>
        <p:spPr>
          <a:xfrm>
            <a:off x="5722055" y="3397446"/>
            <a:ext cx="584075" cy="5431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E4C40431-F528-4E90-B9FA-74F35264E20F}"/>
              </a:ext>
            </a:extLst>
          </p:cNvPr>
          <p:cNvSpPr txBox="1"/>
          <p:nvPr/>
        </p:nvSpPr>
        <p:spPr>
          <a:xfrm>
            <a:off x="4293561" y="5598973"/>
            <a:ext cx="2870255" cy="707886"/>
          </a:xfrm>
          <a:prstGeom prst="rect">
            <a:avLst/>
          </a:prstGeom>
          <a:noFill/>
        </p:spPr>
        <p:txBody>
          <a:bodyPr wrap="square" rtlCol="0">
            <a:spAutoFit/>
          </a:bodyPr>
          <a:lstStyle/>
          <a:p>
            <a:r>
              <a:rPr kumimoji="1" lang="ja-JP" altLang="en-US" sz="2000" dirty="0">
                <a:latin typeface="AR丸ゴシック体E" panose="020F0909000000000000" pitchFamily="49" charset="-128"/>
                <a:ea typeface="AR丸ゴシック体E" panose="020F0909000000000000" pitchFamily="49" charset="-128"/>
              </a:rPr>
              <a:t>総合を中心としたＥＳＤカレンダーの工夫</a:t>
            </a:r>
          </a:p>
        </p:txBody>
      </p:sp>
      <p:sp>
        <p:nvSpPr>
          <p:cNvPr id="55" name="楕円 54">
            <a:extLst>
              <a:ext uri="{FF2B5EF4-FFF2-40B4-BE49-F238E27FC236}">
                <a16:creationId xmlns:a16="http://schemas.microsoft.com/office/drawing/2014/main" id="{2767C3A3-A984-43F6-9D32-8D8361337A64}"/>
              </a:ext>
            </a:extLst>
          </p:cNvPr>
          <p:cNvSpPr/>
          <p:nvPr/>
        </p:nvSpPr>
        <p:spPr>
          <a:xfrm>
            <a:off x="8415199" y="3403599"/>
            <a:ext cx="629915" cy="60299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A253017A-B61C-418F-97C7-CEA54DA3844A}"/>
              </a:ext>
            </a:extLst>
          </p:cNvPr>
          <p:cNvSpPr/>
          <p:nvPr/>
        </p:nvSpPr>
        <p:spPr>
          <a:xfrm>
            <a:off x="9774277" y="3395127"/>
            <a:ext cx="581135" cy="5639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 name="直線コネクタ 58">
            <a:extLst>
              <a:ext uri="{FF2B5EF4-FFF2-40B4-BE49-F238E27FC236}">
                <a16:creationId xmlns:a16="http://schemas.microsoft.com/office/drawing/2014/main" id="{420002D2-5B01-49AA-AD91-0F605FFD5D05}"/>
              </a:ext>
            </a:extLst>
          </p:cNvPr>
          <p:cNvCxnSpPr>
            <a:cxnSpLocks/>
          </p:cNvCxnSpPr>
          <p:nvPr/>
        </p:nvCxnSpPr>
        <p:spPr>
          <a:xfrm>
            <a:off x="11154640" y="3721177"/>
            <a:ext cx="5811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C1A1EEB5-DC7A-45A1-8001-2B7E2DB5CA93}"/>
              </a:ext>
            </a:extLst>
          </p:cNvPr>
          <p:cNvCxnSpPr>
            <a:cxnSpLocks/>
          </p:cNvCxnSpPr>
          <p:nvPr/>
        </p:nvCxnSpPr>
        <p:spPr>
          <a:xfrm>
            <a:off x="9095395" y="3721177"/>
            <a:ext cx="5811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C11E64F2-8423-4363-A96C-660896E86904}"/>
              </a:ext>
            </a:extLst>
          </p:cNvPr>
          <p:cNvSpPr txBox="1"/>
          <p:nvPr/>
        </p:nvSpPr>
        <p:spPr>
          <a:xfrm>
            <a:off x="7141054" y="518398"/>
            <a:ext cx="4404753" cy="307777"/>
          </a:xfrm>
          <a:prstGeom prst="rect">
            <a:avLst/>
          </a:prstGeom>
          <a:solidFill>
            <a:srgbClr val="FDC3F7"/>
          </a:solidFill>
        </p:spPr>
        <p:txBody>
          <a:bodyPr wrap="square" rtlCol="0">
            <a:spAutoFit/>
          </a:bodyPr>
          <a:lstStyle/>
          <a:p>
            <a:r>
              <a:rPr kumimoji="1" lang="ja-JP" altLang="en-US" sz="1400" b="1"/>
              <a:t>栗橋西小学校の上</a:t>
            </a:r>
            <a:r>
              <a:rPr kumimoji="1" lang="ja-JP" altLang="en-US" sz="1400" b="1" dirty="0"/>
              <a:t>のキーワードをあてはめる。</a:t>
            </a:r>
          </a:p>
        </p:txBody>
      </p:sp>
      <p:sp>
        <p:nvSpPr>
          <p:cNvPr id="41" name="楕円 40">
            <a:extLst>
              <a:ext uri="{FF2B5EF4-FFF2-40B4-BE49-F238E27FC236}">
                <a16:creationId xmlns:a16="http://schemas.microsoft.com/office/drawing/2014/main" id="{85E458A4-6AD4-4068-A801-05CDD42A1BD3}"/>
              </a:ext>
            </a:extLst>
          </p:cNvPr>
          <p:cNvSpPr/>
          <p:nvPr/>
        </p:nvSpPr>
        <p:spPr>
          <a:xfrm>
            <a:off x="2782441" y="3367816"/>
            <a:ext cx="597344" cy="6025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B26893ED-3594-493A-82F3-2ECB22AEC344}"/>
              </a:ext>
            </a:extLst>
          </p:cNvPr>
          <p:cNvSpPr txBox="1"/>
          <p:nvPr/>
        </p:nvSpPr>
        <p:spPr>
          <a:xfrm>
            <a:off x="1696924" y="4833452"/>
            <a:ext cx="2541584" cy="707886"/>
          </a:xfrm>
          <a:prstGeom prst="rect">
            <a:avLst/>
          </a:prstGeom>
          <a:noFill/>
        </p:spPr>
        <p:txBody>
          <a:bodyPr wrap="square" rtlCol="0">
            <a:spAutoFit/>
          </a:bodyPr>
          <a:lstStyle/>
          <a:p>
            <a:r>
              <a:rPr kumimoji="1" lang="ja-JP" altLang="en-US" sz="2000" dirty="0">
                <a:latin typeface="AR丸ゴシック体E" panose="020F0909000000000000" pitchFamily="49" charset="-128"/>
                <a:ea typeface="AR丸ゴシック体E" panose="020F0909000000000000" pitchFamily="49" charset="-128"/>
              </a:rPr>
              <a:t>自立して生きるための力</a:t>
            </a:r>
            <a:endParaRPr kumimoji="1" lang="en-US" altLang="ja-JP" sz="2000" dirty="0">
              <a:latin typeface="AR丸ゴシック体E" panose="020F0909000000000000" pitchFamily="49" charset="-128"/>
              <a:ea typeface="AR丸ゴシック体E" panose="020F0909000000000000" pitchFamily="49" charset="-128"/>
            </a:endParaRPr>
          </a:p>
        </p:txBody>
      </p:sp>
      <p:sp>
        <p:nvSpPr>
          <p:cNvPr id="47" name="楕円 46">
            <a:extLst>
              <a:ext uri="{FF2B5EF4-FFF2-40B4-BE49-F238E27FC236}">
                <a16:creationId xmlns:a16="http://schemas.microsoft.com/office/drawing/2014/main" id="{92DE70CA-6067-4B73-AD16-5171F6633A4C}"/>
              </a:ext>
            </a:extLst>
          </p:cNvPr>
          <p:cNvSpPr/>
          <p:nvPr/>
        </p:nvSpPr>
        <p:spPr>
          <a:xfrm>
            <a:off x="3630776" y="3382630"/>
            <a:ext cx="607732" cy="5888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 name="直線コネクタ 48">
            <a:extLst>
              <a:ext uri="{FF2B5EF4-FFF2-40B4-BE49-F238E27FC236}">
                <a16:creationId xmlns:a16="http://schemas.microsoft.com/office/drawing/2014/main" id="{F0A28FEA-9EDE-45A9-9FB7-0B22653D6C41}"/>
              </a:ext>
            </a:extLst>
          </p:cNvPr>
          <p:cNvCxnSpPr>
            <a:cxnSpLocks/>
          </p:cNvCxnSpPr>
          <p:nvPr/>
        </p:nvCxnSpPr>
        <p:spPr>
          <a:xfrm>
            <a:off x="6409704" y="3695633"/>
            <a:ext cx="5811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062150F5-D323-4680-9A2F-1DC493FF78D0}"/>
              </a:ext>
            </a:extLst>
          </p:cNvPr>
          <p:cNvSpPr txBox="1"/>
          <p:nvPr/>
        </p:nvSpPr>
        <p:spPr>
          <a:xfrm>
            <a:off x="9774277" y="4074577"/>
            <a:ext cx="2021867" cy="1323439"/>
          </a:xfrm>
          <a:prstGeom prst="rect">
            <a:avLst/>
          </a:prstGeom>
          <a:noFill/>
        </p:spPr>
        <p:txBody>
          <a:bodyPr wrap="square" rtlCol="0">
            <a:spAutoFit/>
          </a:bodyPr>
          <a:lstStyle/>
          <a:p>
            <a:r>
              <a:rPr kumimoji="1" lang="ja-JP" altLang="en-US" sz="2000" dirty="0">
                <a:latin typeface="AR丸ゴシック体E" panose="020F0909000000000000" pitchFamily="49" charset="-128"/>
                <a:ea typeface="AR丸ゴシック体E" panose="020F0909000000000000" pitchFamily="49" charset="-128"/>
              </a:rPr>
              <a:t>知識や技能を確実に身につけるための個に応じた指導</a:t>
            </a:r>
          </a:p>
        </p:txBody>
      </p:sp>
      <p:sp>
        <p:nvSpPr>
          <p:cNvPr id="62" name="テキスト ボックス 61">
            <a:extLst>
              <a:ext uri="{FF2B5EF4-FFF2-40B4-BE49-F238E27FC236}">
                <a16:creationId xmlns:a16="http://schemas.microsoft.com/office/drawing/2014/main" id="{7FC2572F-06FC-40E4-92BF-65C88EA1295E}"/>
              </a:ext>
            </a:extLst>
          </p:cNvPr>
          <p:cNvSpPr txBox="1"/>
          <p:nvPr/>
        </p:nvSpPr>
        <p:spPr>
          <a:xfrm>
            <a:off x="7922340" y="5355099"/>
            <a:ext cx="3813434" cy="1323439"/>
          </a:xfrm>
          <a:prstGeom prst="rect">
            <a:avLst/>
          </a:prstGeom>
          <a:noFill/>
        </p:spPr>
        <p:txBody>
          <a:bodyPr wrap="square" rtlCol="0">
            <a:spAutoFit/>
          </a:bodyPr>
          <a:lstStyle/>
          <a:p>
            <a:r>
              <a:rPr kumimoji="1" lang="ja-JP" altLang="en-US" sz="2000" dirty="0">
                <a:latin typeface="AR丸ゴシック体E" panose="020F0909000000000000" pitchFamily="49" charset="-128"/>
                <a:ea typeface="AR丸ゴシック体E" panose="020F0909000000000000" pitchFamily="49" charset="-128"/>
              </a:rPr>
              <a:t>幅広い視野から分析し、</a:t>
            </a:r>
            <a:r>
              <a:rPr kumimoji="1" lang="ja-JP" altLang="en-US" sz="2000" b="1" u="sng" dirty="0">
                <a:highlight>
                  <a:srgbClr val="FFFF00"/>
                </a:highlight>
                <a:latin typeface="AR丸ゴシック体E" panose="020F0909000000000000" pitchFamily="49" charset="-128"/>
                <a:ea typeface="AR丸ゴシック体E" panose="020F0909000000000000" pitchFamily="49" charset="-128"/>
              </a:rPr>
              <a:t>思考</a:t>
            </a:r>
            <a:r>
              <a:rPr kumimoji="1" lang="ja-JP" altLang="en-US" sz="2000" dirty="0">
                <a:latin typeface="AR丸ゴシック体E" panose="020F0909000000000000" pitchFamily="49" charset="-128"/>
                <a:ea typeface="AR丸ゴシック体E" panose="020F0909000000000000" pitchFamily="49" charset="-128"/>
              </a:rPr>
              <a:t>し、必要な情報を収集し、的確な</a:t>
            </a:r>
            <a:r>
              <a:rPr kumimoji="1" lang="ja-JP" altLang="en-US" sz="2000" b="1" u="sng" dirty="0">
                <a:highlight>
                  <a:srgbClr val="FFFF00"/>
                </a:highlight>
                <a:latin typeface="AR丸ゴシック体E" panose="020F0909000000000000" pitchFamily="49" charset="-128"/>
                <a:ea typeface="AR丸ゴシック体E" panose="020F0909000000000000" pitchFamily="49" charset="-128"/>
              </a:rPr>
              <a:t>判断</a:t>
            </a:r>
            <a:r>
              <a:rPr kumimoji="1" lang="ja-JP" altLang="en-US" sz="2000" dirty="0">
                <a:latin typeface="AR丸ゴシック体E" panose="020F0909000000000000" pitchFamily="49" charset="-128"/>
                <a:ea typeface="AR丸ゴシック体E" panose="020F0909000000000000" pitchFamily="49" charset="-128"/>
              </a:rPr>
              <a:t>に活用する能力や多様な人々と協働するための</a:t>
            </a:r>
            <a:r>
              <a:rPr kumimoji="1" lang="ja-JP" altLang="en-US" sz="2000" b="1" u="sng" dirty="0">
                <a:highlight>
                  <a:srgbClr val="FFFF00"/>
                </a:highlight>
                <a:latin typeface="AR丸ゴシック体E" panose="020F0909000000000000" pitchFamily="49" charset="-128"/>
                <a:ea typeface="AR丸ゴシック体E" panose="020F0909000000000000" pitchFamily="49" charset="-128"/>
              </a:rPr>
              <a:t>表現力</a:t>
            </a:r>
          </a:p>
        </p:txBody>
      </p:sp>
      <p:sp>
        <p:nvSpPr>
          <p:cNvPr id="63" name="テキスト ボックス 62">
            <a:extLst>
              <a:ext uri="{FF2B5EF4-FFF2-40B4-BE49-F238E27FC236}">
                <a16:creationId xmlns:a16="http://schemas.microsoft.com/office/drawing/2014/main" id="{D2593F85-0CF3-4236-8CF9-5780D400245B}"/>
              </a:ext>
            </a:extLst>
          </p:cNvPr>
          <p:cNvSpPr txBox="1"/>
          <p:nvPr/>
        </p:nvSpPr>
        <p:spPr>
          <a:xfrm>
            <a:off x="7056898" y="4758820"/>
            <a:ext cx="2571772" cy="707886"/>
          </a:xfrm>
          <a:prstGeom prst="rect">
            <a:avLst/>
          </a:prstGeom>
          <a:noFill/>
        </p:spPr>
        <p:txBody>
          <a:bodyPr wrap="square" rtlCol="0">
            <a:spAutoFit/>
          </a:bodyPr>
          <a:lstStyle/>
          <a:p>
            <a:r>
              <a:rPr kumimoji="1" lang="ja-JP" altLang="en-US" sz="2000" dirty="0">
                <a:solidFill>
                  <a:srgbClr val="0070C0"/>
                </a:solidFill>
                <a:latin typeface="AR丸ゴシック体E" panose="020F0909000000000000" pitchFamily="49" charset="-128"/>
                <a:ea typeface="AR丸ゴシック体E" panose="020F0909000000000000" pitchFamily="49" charset="-128"/>
              </a:rPr>
              <a:t>探究的・問題解決的な学習過程の工夫</a:t>
            </a:r>
          </a:p>
        </p:txBody>
      </p:sp>
      <p:sp>
        <p:nvSpPr>
          <p:cNvPr id="64" name="テキスト ボックス 63">
            <a:extLst>
              <a:ext uri="{FF2B5EF4-FFF2-40B4-BE49-F238E27FC236}">
                <a16:creationId xmlns:a16="http://schemas.microsoft.com/office/drawing/2014/main" id="{7EB2C9EF-CE45-45E0-9160-EC8BDC04D29A}"/>
              </a:ext>
            </a:extLst>
          </p:cNvPr>
          <p:cNvSpPr txBox="1"/>
          <p:nvPr/>
        </p:nvSpPr>
        <p:spPr>
          <a:xfrm>
            <a:off x="4307600" y="6196993"/>
            <a:ext cx="2870255" cy="707886"/>
          </a:xfrm>
          <a:prstGeom prst="rect">
            <a:avLst/>
          </a:prstGeom>
          <a:noFill/>
        </p:spPr>
        <p:txBody>
          <a:bodyPr wrap="square" rtlCol="0">
            <a:spAutoFit/>
          </a:bodyPr>
          <a:lstStyle/>
          <a:p>
            <a:r>
              <a:rPr kumimoji="1" lang="ja-JP" altLang="en-US" sz="2000" dirty="0">
                <a:solidFill>
                  <a:srgbClr val="0070C0"/>
                </a:solidFill>
                <a:latin typeface="AR丸ゴシック体E" panose="020F0909000000000000" pitchFamily="49" charset="-128"/>
                <a:ea typeface="AR丸ゴシック体E" panose="020F0909000000000000" pitchFamily="49" charset="-128"/>
              </a:rPr>
              <a:t>言語、情報活用、問題発見・解決等の能力</a:t>
            </a:r>
          </a:p>
        </p:txBody>
      </p:sp>
    </p:spTree>
    <p:extLst>
      <p:ext uri="{BB962C8B-B14F-4D97-AF65-F5344CB8AC3E}">
        <p14:creationId xmlns:p14="http://schemas.microsoft.com/office/powerpoint/2010/main" val="391788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anim calcmode="lin" valueType="num">
                                      <p:cBhvr>
                                        <p:cTn id="29" dur="1000" fill="hold"/>
                                        <p:tgtEl>
                                          <p:spTgt spid="43"/>
                                        </p:tgtEl>
                                        <p:attrNameLst>
                                          <p:attrName>ppt_x</p:attrName>
                                        </p:attrNameLst>
                                      </p:cBhvr>
                                      <p:tavLst>
                                        <p:tav tm="0">
                                          <p:val>
                                            <p:strVal val="#ppt_x"/>
                                          </p:val>
                                        </p:tav>
                                        <p:tav tm="100000">
                                          <p:val>
                                            <p:strVal val="#ppt_x"/>
                                          </p:val>
                                        </p:tav>
                                      </p:tavLst>
                                    </p:anim>
                                    <p:anim calcmode="lin" valueType="num">
                                      <p:cBhvr>
                                        <p:cTn id="3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1000"/>
                                        <p:tgtEl>
                                          <p:spTgt spid="41"/>
                                        </p:tgtEl>
                                      </p:cBhvr>
                                    </p:animEffect>
                                    <p:anim calcmode="lin" valueType="num">
                                      <p:cBhvr>
                                        <p:cTn id="36" dur="1000" fill="hold"/>
                                        <p:tgtEl>
                                          <p:spTgt spid="41"/>
                                        </p:tgtEl>
                                        <p:attrNameLst>
                                          <p:attrName>ppt_x</p:attrName>
                                        </p:attrNameLst>
                                      </p:cBhvr>
                                      <p:tavLst>
                                        <p:tav tm="0">
                                          <p:val>
                                            <p:strVal val="#ppt_x"/>
                                          </p:val>
                                        </p:tav>
                                        <p:tav tm="100000">
                                          <p:val>
                                            <p:strVal val="#ppt_x"/>
                                          </p:val>
                                        </p:tav>
                                      </p:tavLst>
                                    </p:anim>
                                    <p:anim calcmode="lin" valueType="num">
                                      <p:cBhvr>
                                        <p:cTn id="3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1000"/>
                                        <p:tgtEl>
                                          <p:spTgt spid="48"/>
                                        </p:tgtEl>
                                      </p:cBhvr>
                                    </p:animEffect>
                                    <p:anim calcmode="lin" valueType="num">
                                      <p:cBhvr>
                                        <p:cTn id="43" dur="1000" fill="hold"/>
                                        <p:tgtEl>
                                          <p:spTgt spid="48"/>
                                        </p:tgtEl>
                                        <p:attrNameLst>
                                          <p:attrName>ppt_x</p:attrName>
                                        </p:attrNameLst>
                                      </p:cBhvr>
                                      <p:tavLst>
                                        <p:tav tm="0">
                                          <p:val>
                                            <p:strVal val="#ppt_x"/>
                                          </p:val>
                                        </p:tav>
                                        <p:tav tm="100000">
                                          <p:val>
                                            <p:strVal val="#ppt_x"/>
                                          </p:val>
                                        </p:tav>
                                      </p:tavLst>
                                    </p:anim>
                                    <p:anim calcmode="lin" valueType="num">
                                      <p:cBhvr>
                                        <p:cTn id="4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1000"/>
                                        <p:tgtEl>
                                          <p:spTgt spid="47"/>
                                        </p:tgtEl>
                                      </p:cBhvr>
                                    </p:animEffect>
                                    <p:anim calcmode="lin" valueType="num">
                                      <p:cBhvr>
                                        <p:cTn id="50" dur="1000" fill="hold"/>
                                        <p:tgtEl>
                                          <p:spTgt spid="47"/>
                                        </p:tgtEl>
                                        <p:attrNameLst>
                                          <p:attrName>ppt_x</p:attrName>
                                        </p:attrNameLst>
                                      </p:cBhvr>
                                      <p:tavLst>
                                        <p:tav tm="0">
                                          <p:val>
                                            <p:strVal val="#ppt_x"/>
                                          </p:val>
                                        </p:tav>
                                        <p:tav tm="100000">
                                          <p:val>
                                            <p:strVal val="#ppt_x"/>
                                          </p:val>
                                        </p:tav>
                                      </p:tavLst>
                                    </p:anim>
                                    <p:anim calcmode="lin" valueType="num">
                                      <p:cBhvr>
                                        <p:cTn id="5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1000"/>
                                        <p:tgtEl>
                                          <p:spTgt spid="46"/>
                                        </p:tgtEl>
                                      </p:cBhvr>
                                    </p:animEffect>
                                    <p:anim calcmode="lin" valueType="num">
                                      <p:cBhvr>
                                        <p:cTn id="57" dur="1000" fill="hold"/>
                                        <p:tgtEl>
                                          <p:spTgt spid="46"/>
                                        </p:tgtEl>
                                        <p:attrNameLst>
                                          <p:attrName>ppt_x</p:attrName>
                                        </p:attrNameLst>
                                      </p:cBhvr>
                                      <p:tavLst>
                                        <p:tav tm="0">
                                          <p:val>
                                            <p:strVal val="#ppt_x"/>
                                          </p:val>
                                        </p:tav>
                                        <p:tav tm="100000">
                                          <p:val>
                                            <p:strVal val="#ppt_x"/>
                                          </p:val>
                                        </p:tav>
                                      </p:tavLst>
                                    </p:anim>
                                    <p:anim calcmode="lin" valueType="num">
                                      <p:cBhvr>
                                        <p:cTn id="5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1000"/>
                                        <p:tgtEl>
                                          <p:spTgt spid="33"/>
                                        </p:tgtEl>
                                      </p:cBhvr>
                                    </p:animEffect>
                                    <p:anim calcmode="lin" valueType="num">
                                      <p:cBhvr>
                                        <p:cTn id="64" dur="1000" fill="hold"/>
                                        <p:tgtEl>
                                          <p:spTgt spid="33"/>
                                        </p:tgtEl>
                                        <p:attrNameLst>
                                          <p:attrName>ppt_x</p:attrName>
                                        </p:attrNameLst>
                                      </p:cBhvr>
                                      <p:tavLst>
                                        <p:tav tm="0">
                                          <p:val>
                                            <p:strVal val="#ppt_x"/>
                                          </p:val>
                                        </p:tav>
                                        <p:tav tm="100000">
                                          <p:val>
                                            <p:strVal val="#ppt_x"/>
                                          </p:val>
                                        </p:tav>
                                      </p:tavLst>
                                    </p:anim>
                                    <p:anim calcmode="lin" valueType="num">
                                      <p:cBhvr>
                                        <p:cTn id="6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1000"/>
                                        <p:tgtEl>
                                          <p:spTgt spid="50"/>
                                        </p:tgtEl>
                                      </p:cBhvr>
                                    </p:animEffect>
                                    <p:anim calcmode="lin" valueType="num">
                                      <p:cBhvr>
                                        <p:cTn id="71" dur="1000" fill="hold"/>
                                        <p:tgtEl>
                                          <p:spTgt spid="50"/>
                                        </p:tgtEl>
                                        <p:attrNameLst>
                                          <p:attrName>ppt_x</p:attrName>
                                        </p:attrNameLst>
                                      </p:cBhvr>
                                      <p:tavLst>
                                        <p:tav tm="0">
                                          <p:val>
                                            <p:strVal val="#ppt_x"/>
                                          </p:val>
                                        </p:tav>
                                        <p:tav tm="100000">
                                          <p:val>
                                            <p:strVal val="#ppt_x"/>
                                          </p:val>
                                        </p:tav>
                                      </p:tavLst>
                                    </p:anim>
                                    <p:anim calcmode="lin" valueType="num">
                                      <p:cBhvr>
                                        <p:cTn id="72"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1000"/>
                                        <p:tgtEl>
                                          <p:spTgt spid="52"/>
                                        </p:tgtEl>
                                      </p:cBhvr>
                                    </p:animEffect>
                                    <p:anim calcmode="lin" valueType="num">
                                      <p:cBhvr>
                                        <p:cTn id="85" dur="1000" fill="hold"/>
                                        <p:tgtEl>
                                          <p:spTgt spid="52"/>
                                        </p:tgtEl>
                                        <p:attrNameLst>
                                          <p:attrName>ppt_x</p:attrName>
                                        </p:attrNameLst>
                                      </p:cBhvr>
                                      <p:tavLst>
                                        <p:tav tm="0">
                                          <p:val>
                                            <p:strVal val="#ppt_x"/>
                                          </p:val>
                                        </p:tav>
                                        <p:tav tm="100000">
                                          <p:val>
                                            <p:strVal val="#ppt_x"/>
                                          </p:val>
                                        </p:tav>
                                      </p:tavLst>
                                    </p:anim>
                                    <p:anim calcmode="lin" valueType="num">
                                      <p:cBhvr>
                                        <p:cTn id="8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fade">
                                      <p:cBhvr>
                                        <p:cTn id="91" dur="1000"/>
                                        <p:tgtEl>
                                          <p:spTgt spid="51"/>
                                        </p:tgtEl>
                                      </p:cBhvr>
                                    </p:animEffect>
                                    <p:anim calcmode="lin" valueType="num">
                                      <p:cBhvr>
                                        <p:cTn id="92" dur="1000" fill="hold"/>
                                        <p:tgtEl>
                                          <p:spTgt spid="51"/>
                                        </p:tgtEl>
                                        <p:attrNameLst>
                                          <p:attrName>ppt_x</p:attrName>
                                        </p:attrNameLst>
                                      </p:cBhvr>
                                      <p:tavLst>
                                        <p:tav tm="0">
                                          <p:val>
                                            <p:strVal val="#ppt_x"/>
                                          </p:val>
                                        </p:tav>
                                        <p:tav tm="100000">
                                          <p:val>
                                            <p:strVal val="#ppt_x"/>
                                          </p:val>
                                        </p:tav>
                                      </p:tavLst>
                                    </p:anim>
                                    <p:anim calcmode="lin" valueType="num">
                                      <p:cBhvr>
                                        <p:cTn id="9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64"/>
                                        </p:tgtEl>
                                        <p:attrNameLst>
                                          <p:attrName>style.visibility</p:attrName>
                                        </p:attrNameLst>
                                      </p:cBhvr>
                                      <p:to>
                                        <p:strVal val="visible"/>
                                      </p:to>
                                    </p:set>
                                    <p:animEffect transition="in" filter="fade">
                                      <p:cBhvr>
                                        <p:cTn id="98" dur="1000"/>
                                        <p:tgtEl>
                                          <p:spTgt spid="64"/>
                                        </p:tgtEl>
                                      </p:cBhvr>
                                    </p:animEffect>
                                    <p:anim calcmode="lin" valueType="num">
                                      <p:cBhvr>
                                        <p:cTn id="99" dur="1000" fill="hold"/>
                                        <p:tgtEl>
                                          <p:spTgt spid="64"/>
                                        </p:tgtEl>
                                        <p:attrNameLst>
                                          <p:attrName>ppt_x</p:attrName>
                                        </p:attrNameLst>
                                      </p:cBhvr>
                                      <p:tavLst>
                                        <p:tav tm="0">
                                          <p:val>
                                            <p:strVal val="#ppt_x"/>
                                          </p:val>
                                        </p:tav>
                                        <p:tav tm="100000">
                                          <p:val>
                                            <p:strVal val="#ppt_x"/>
                                          </p:val>
                                        </p:tav>
                                      </p:tavLst>
                                    </p:anim>
                                    <p:anim calcmode="lin" valueType="num">
                                      <p:cBhvr>
                                        <p:cTn id="100"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fade">
                                      <p:cBhvr>
                                        <p:cTn id="105" dur="1000"/>
                                        <p:tgtEl>
                                          <p:spTgt spid="49"/>
                                        </p:tgtEl>
                                      </p:cBhvr>
                                    </p:animEffect>
                                    <p:anim calcmode="lin" valueType="num">
                                      <p:cBhvr>
                                        <p:cTn id="106" dur="1000" fill="hold"/>
                                        <p:tgtEl>
                                          <p:spTgt spid="49"/>
                                        </p:tgtEl>
                                        <p:attrNameLst>
                                          <p:attrName>ppt_x</p:attrName>
                                        </p:attrNameLst>
                                      </p:cBhvr>
                                      <p:tavLst>
                                        <p:tav tm="0">
                                          <p:val>
                                            <p:strVal val="#ppt_x"/>
                                          </p:val>
                                        </p:tav>
                                        <p:tav tm="100000">
                                          <p:val>
                                            <p:strVal val="#ppt_x"/>
                                          </p:val>
                                        </p:tav>
                                      </p:tavLst>
                                    </p:anim>
                                    <p:anim calcmode="lin" valueType="num">
                                      <p:cBhvr>
                                        <p:cTn id="10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fade">
                                      <p:cBhvr>
                                        <p:cTn id="112" dur="1000"/>
                                        <p:tgtEl>
                                          <p:spTgt spid="34"/>
                                        </p:tgtEl>
                                      </p:cBhvr>
                                    </p:animEffect>
                                    <p:anim calcmode="lin" valueType="num">
                                      <p:cBhvr>
                                        <p:cTn id="113" dur="1000" fill="hold"/>
                                        <p:tgtEl>
                                          <p:spTgt spid="34"/>
                                        </p:tgtEl>
                                        <p:attrNameLst>
                                          <p:attrName>ppt_x</p:attrName>
                                        </p:attrNameLst>
                                      </p:cBhvr>
                                      <p:tavLst>
                                        <p:tav tm="0">
                                          <p:val>
                                            <p:strVal val="#ppt_x"/>
                                          </p:val>
                                        </p:tav>
                                        <p:tav tm="100000">
                                          <p:val>
                                            <p:strVal val="#ppt_x"/>
                                          </p:val>
                                        </p:tav>
                                      </p:tavLst>
                                    </p:anim>
                                    <p:anim calcmode="lin" valueType="num">
                                      <p:cBhvr>
                                        <p:cTn id="1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fade">
                                      <p:cBhvr>
                                        <p:cTn id="119" dur="1000"/>
                                        <p:tgtEl>
                                          <p:spTgt spid="24"/>
                                        </p:tgtEl>
                                      </p:cBhvr>
                                    </p:animEffect>
                                    <p:anim calcmode="lin" valueType="num">
                                      <p:cBhvr>
                                        <p:cTn id="120" dur="1000" fill="hold"/>
                                        <p:tgtEl>
                                          <p:spTgt spid="24"/>
                                        </p:tgtEl>
                                        <p:attrNameLst>
                                          <p:attrName>ppt_x</p:attrName>
                                        </p:attrNameLst>
                                      </p:cBhvr>
                                      <p:tavLst>
                                        <p:tav tm="0">
                                          <p:val>
                                            <p:strVal val="#ppt_x"/>
                                          </p:val>
                                        </p:tav>
                                        <p:tav tm="100000">
                                          <p:val>
                                            <p:strVal val="#ppt_x"/>
                                          </p:val>
                                        </p:tav>
                                      </p:tavLst>
                                    </p:anim>
                                    <p:anim calcmode="lin" valueType="num">
                                      <p:cBhvr>
                                        <p:cTn id="1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25"/>
                                        </p:tgtEl>
                                        <p:attrNameLst>
                                          <p:attrName>style.visibility</p:attrName>
                                        </p:attrNameLst>
                                      </p:cBhvr>
                                      <p:to>
                                        <p:strVal val="visible"/>
                                      </p:to>
                                    </p:set>
                                    <p:animEffect transition="in" filter="fade">
                                      <p:cBhvr>
                                        <p:cTn id="126" dur="1000"/>
                                        <p:tgtEl>
                                          <p:spTgt spid="25"/>
                                        </p:tgtEl>
                                      </p:cBhvr>
                                    </p:animEffect>
                                    <p:anim calcmode="lin" valueType="num">
                                      <p:cBhvr>
                                        <p:cTn id="127" dur="1000" fill="hold"/>
                                        <p:tgtEl>
                                          <p:spTgt spid="25"/>
                                        </p:tgtEl>
                                        <p:attrNameLst>
                                          <p:attrName>ppt_x</p:attrName>
                                        </p:attrNameLst>
                                      </p:cBhvr>
                                      <p:tavLst>
                                        <p:tav tm="0">
                                          <p:val>
                                            <p:strVal val="#ppt_x"/>
                                          </p:val>
                                        </p:tav>
                                        <p:tav tm="100000">
                                          <p:val>
                                            <p:strVal val="#ppt_x"/>
                                          </p:val>
                                        </p:tav>
                                      </p:tavLst>
                                    </p:anim>
                                    <p:anim calcmode="lin" valueType="num">
                                      <p:cBhvr>
                                        <p:cTn id="128" dur="1000" fill="hold"/>
                                        <p:tgtEl>
                                          <p:spTgt spid="25"/>
                                        </p:tgtEl>
                                        <p:attrNameLst>
                                          <p:attrName>ppt_y</p:attrName>
                                        </p:attrNameLst>
                                      </p:cBhvr>
                                      <p:tavLst>
                                        <p:tav tm="0">
                                          <p:val>
                                            <p:strVal val="#ppt_y+.1"/>
                                          </p:val>
                                        </p:tav>
                                        <p:tav tm="100000">
                                          <p:val>
                                            <p:strVal val="#ppt_y"/>
                                          </p:val>
                                        </p:tav>
                                      </p:tavLst>
                                    </p:anim>
                                  </p:childTnLst>
                                </p:cTn>
                              </p:par>
                            </p:childTnLst>
                          </p:cTn>
                        </p:par>
                        <p:par>
                          <p:cTn id="129" fill="hold">
                            <p:stCondLst>
                              <p:cond delay="1000"/>
                            </p:stCondLst>
                            <p:childTnLst>
                              <p:par>
                                <p:cTn id="130" presetID="42" presetClass="entr" presetSubtype="0" fill="hold" grpId="0" nodeType="afterEffect">
                                  <p:stCondLst>
                                    <p:cond delay="0"/>
                                  </p:stCondLst>
                                  <p:childTnLst>
                                    <p:set>
                                      <p:cBhvr>
                                        <p:cTn id="131" dur="1" fill="hold">
                                          <p:stCondLst>
                                            <p:cond delay="0"/>
                                          </p:stCondLst>
                                        </p:cTn>
                                        <p:tgtEl>
                                          <p:spTgt spid="55"/>
                                        </p:tgtEl>
                                        <p:attrNameLst>
                                          <p:attrName>style.visibility</p:attrName>
                                        </p:attrNameLst>
                                      </p:cBhvr>
                                      <p:to>
                                        <p:strVal val="visible"/>
                                      </p:to>
                                    </p:set>
                                    <p:animEffect transition="in" filter="fade">
                                      <p:cBhvr>
                                        <p:cTn id="132" dur="1000"/>
                                        <p:tgtEl>
                                          <p:spTgt spid="55"/>
                                        </p:tgtEl>
                                      </p:cBhvr>
                                    </p:animEffect>
                                    <p:anim calcmode="lin" valueType="num">
                                      <p:cBhvr>
                                        <p:cTn id="133" dur="1000" fill="hold"/>
                                        <p:tgtEl>
                                          <p:spTgt spid="55"/>
                                        </p:tgtEl>
                                        <p:attrNameLst>
                                          <p:attrName>ppt_x</p:attrName>
                                        </p:attrNameLst>
                                      </p:cBhvr>
                                      <p:tavLst>
                                        <p:tav tm="0">
                                          <p:val>
                                            <p:strVal val="#ppt_x"/>
                                          </p:val>
                                        </p:tav>
                                        <p:tav tm="100000">
                                          <p:val>
                                            <p:strVal val="#ppt_x"/>
                                          </p:val>
                                        </p:tav>
                                      </p:tavLst>
                                    </p:anim>
                                    <p:anim calcmode="lin" valueType="num">
                                      <p:cBhvr>
                                        <p:cTn id="13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grpId="0" nodeType="clickEffect">
                                  <p:stCondLst>
                                    <p:cond delay="0"/>
                                  </p:stCondLst>
                                  <p:childTnLst>
                                    <p:set>
                                      <p:cBhvr>
                                        <p:cTn id="138" dur="1" fill="hold">
                                          <p:stCondLst>
                                            <p:cond delay="0"/>
                                          </p:stCondLst>
                                        </p:cTn>
                                        <p:tgtEl>
                                          <p:spTgt spid="63"/>
                                        </p:tgtEl>
                                        <p:attrNameLst>
                                          <p:attrName>style.visibility</p:attrName>
                                        </p:attrNameLst>
                                      </p:cBhvr>
                                      <p:to>
                                        <p:strVal val="visible"/>
                                      </p:to>
                                    </p:set>
                                    <p:animEffect transition="in" filter="fade">
                                      <p:cBhvr>
                                        <p:cTn id="139" dur="1000"/>
                                        <p:tgtEl>
                                          <p:spTgt spid="63"/>
                                        </p:tgtEl>
                                      </p:cBhvr>
                                    </p:animEffect>
                                    <p:anim calcmode="lin" valueType="num">
                                      <p:cBhvr>
                                        <p:cTn id="140" dur="1000" fill="hold"/>
                                        <p:tgtEl>
                                          <p:spTgt spid="63"/>
                                        </p:tgtEl>
                                        <p:attrNameLst>
                                          <p:attrName>ppt_x</p:attrName>
                                        </p:attrNameLst>
                                      </p:cBhvr>
                                      <p:tavLst>
                                        <p:tav tm="0">
                                          <p:val>
                                            <p:strVal val="#ppt_x"/>
                                          </p:val>
                                        </p:tav>
                                        <p:tav tm="100000">
                                          <p:val>
                                            <p:strVal val="#ppt_x"/>
                                          </p:val>
                                        </p:tav>
                                      </p:tavLst>
                                    </p:anim>
                                    <p:anim calcmode="lin" valueType="num">
                                      <p:cBhvr>
                                        <p:cTn id="141"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nodeType="clickEffect">
                                  <p:stCondLst>
                                    <p:cond delay="0"/>
                                  </p:stCondLst>
                                  <p:childTnLst>
                                    <p:set>
                                      <p:cBhvr>
                                        <p:cTn id="145" dur="1" fill="hold">
                                          <p:stCondLst>
                                            <p:cond delay="0"/>
                                          </p:stCondLst>
                                        </p:cTn>
                                        <p:tgtEl>
                                          <p:spTgt spid="60"/>
                                        </p:tgtEl>
                                        <p:attrNameLst>
                                          <p:attrName>style.visibility</p:attrName>
                                        </p:attrNameLst>
                                      </p:cBhvr>
                                      <p:to>
                                        <p:strVal val="visible"/>
                                      </p:to>
                                    </p:set>
                                    <p:animEffect transition="in" filter="fade">
                                      <p:cBhvr>
                                        <p:cTn id="146" dur="1000"/>
                                        <p:tgtEl>
                                          <p:spTgt spid="60"/>
                                        </p:tgtEl>
                                      </p:cBhvr>
                                    </p:animEffect>
                                    <p:anim calcmode="lin" valueType="num">
                                      <p:cBhvr>
                                        <p:cTn id="147" dur="1000" fill="hold"/>
                                        <p:tgtEl>
                                          <p:spTgt spid="60"/>
                                        </p:tgtEl>
                                        <p:attrNameLst>
                                          <p:attrName>ppt_x</p:attrName>
                                        </p:attrNameLst>
                                      </p:cBhvr>
                                      <p:tavLst>
                                        <p:tav tm="0">
                                          <p:val>
                                            <p:strVal val="#ppt_x"/>
                                          </p:val>
                                        </p:tav>
                                        <p:tav tm="100000">
                                          <p:val>
                                            <p:strVal val="#ppt_x"/>
                                          </p:val>
                                        </p:tav>
                                      </p:tavLst>
                                    </p:anim>
                                    <p:anim calcmode="lin" valueType="num">
                                      <p:cBhvr>
                                        <p:cTn id="14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2" presetClass="entr" presetSubtype="0" fill="hold" grpId="0" nodeType="clickEffect">
                                  <p:stCondLst>
                                    <p:cond delay="0"/>
                                  </p:stCondLst>
                                  <p:childTnLst>
                                    <p:set>
                                      <p:cBhvr>
                                        <p:cTn id="152" dur="1" fill="hold">
                                          <p:stCondLst>
                                            <p:cond delay="0"/>
                                          </p:stCondLst>
                                        </p:cTn>
                                        <p:tgtEl>
                                          <p:spTgt spid="57"/>
                                        </p:tgtEl>
                                        <p:attrNameLst>
                                          <p:attrName>style.visibility</p:attrName>
                                        </p:attrNameLst>
                                      </p:cBhvr>
                                      <p:to>
                                        <p:strVal val="visible"/>
                                      </p:to>
                                    </p:set>
                                    <p:animEffect transition="in" filter="fade">
                                      <p:cBhvr>
                                        <p:cTn id="153" dur="1000"/>
                                        <p:tgtEl>
                                          <p:spTgt spid="57"/>
                                        </p:tgtEl>
                                      </p:cBhvr>
                                    </p:animEffect>
                                    <p:anim calcmode="lin" valueType="num">
                                      <p:cBhvr>
                                        <p:cTn id="154" dur="1000" fill="hold"/>
                                        <p:tgtEl>
                                          <p:spTgt spid="57"/>
                                        </p:tgtEl>
                                        <p:attrNameLst>
                                          <p:attrName>ppt_x</p:attrName>
                                        </p:attrNameLst>
                                      </p:cBhvr>
                                      <p:tavLst>
                                        <p:tav tm="0">
                                          <p:val>
                                            <p:strVal val="#ppt_x"/>
                                          </p:val>
                                        </p:tav>
                                        <p:tav tm="100000">
                                          <p:val>
                                            <p:strVal val="#ppt_x"/>
                                          </p:val>
                                        </p:tav>
                                      </p:tavLst>
                                    </p:anim>
                                    <p:anim calcmode="lin" valueType="num">
                                      <p:cBhvr>
                                        <p:cTn id="155" dur="1000" fill="hold"/>
                                        <p:tgtEl>
                                          <p:spTgt spid="57"/>
                                        </p:tgtEl>
                                        <p:attrNameLst>
                                          <p:attrName>ppt_y</p:attrName>
                                        </p:attrNameLst>
                                      </p:cBhvr>
                                      <p:tavLst>
                                        <p:tav tm="0">
                                          <p:val>
                                            <p:strVal val="#ppt_y+.1"/>
                                          </p:val>
                                        </p:tav>
                                        <p:tav tm="100000">
                                          <p:val>
                                            <p:strVal val="#ppt_y"/>
                                          </p:val>
                                        </p:tav>
                                      </p:tavLst>
                                    </p:anim>
                                  </p:childTnLst>
                                </p:cTn>
                              </p:par>
                            </p:childTnLst>
                          </p:cTn>
                        </p:par>
                        <p:par>
                          <p:cTn id="156" fill="hold">
                            <p:stCondLst>
                              <p:cond delay="1000"/>
                            </p:stCondLst>
                            <p:childTnLst>
                              <p:par>
                                <p:cTn id="157" presetID="42" presetClass="entr" presetSubtype="0" fill="hold" grpId="0" nodeType="afterEffect">
                                  <p:stCondLst>
                                    <p:cond delay="0"/>
                                  </p:stCondLst>
                                  <p:childTnLst>
                                    <p:set>
                                      <p:cBhvr>
                                        <p:cTn id="158" dur="1" fill="hold">
                                          <p:stCondLst>
                                            <p:cond delay="0"/>
                                          </p:stCondLst>
                                        </p:cTn>
                                        <p:tgtEl>
                                          <p:spTgt spid="56"/>
                                        </p:tgtEl>
                                        <p:attrNameLst>
                                          <p:attrName>style.visibility</p:attrName>
                                        </p:attrNameLst>
                                      </p:cBhvr>
                                      <p:to>
                                        <p:strVal val="visible"/>
                                      </p:to>
                                    </p:set>
                                    <p:animEffect transition="in" filter="fade">
                                      <p:cBhvr>
                                        <p:cTn id="159" dur="1000"/>
                                        <p:tgtEl>
                                          <p:spTgt spid="56"/>
                                        </p:tgtEl>
                                      </p:cBhvr>
                                    </p:animEffect>
                                    <p:anim calcmode="lin" valueType="num">
                                      <p:cBhvr>
                                        <p:cTn id="160" dur="1000" fill="hold"/>
                                        <p:tgtEl>
                                          <p:spTgt spid="56"/>
                                        </p:tgtEl>
                                        <p:attrNameLst>
                                          <p:attrName>ppt_x</p:attrName>
                                        </p:attrNameLst>
                                      </p:cBhvr>
                                      <p:tavLst>
                                        <p:tav tm="0">
                                          <p:val>
                                            <p:strVal val="#ppt_x"/>
                                          </p:val>
                                        </p:tav>
                                        <p:tav tm="100000">
                                          <p:val>
                                            <p:strVal val="#ppt_x"/>
                                          </p:val>
                                        </p:tav>
                                      </p:tavLst>
                                    </p:anim>
                                    <p:anim calcmode="lin" valueType="num">
                                      <p:cBhvr>
                                        <p:cTn id="161"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42" presetClass="entr" presetSubtype="0" fill="hold" grpId="0" nodeType="clickEffect">
                                  <p:stCondLst>
                                    <p:cond delay="0"/>
                                  </p:stCondLst>
                                  <p:childTnLst>
                                    <p:set>
                                      <p:cBhvr>
                                        <p:cTn id="165" dur="1" fill="hold">
                                          <p:stCondLst>
                                            <p:cond delay="0"/>
                                          </p:stCondLst>
                                        </p:cTn>
                                        <p:tgtEl>
                                          <p:spTgt spid="62"/>
                                        </p:tgtEl>
                                        <p:attrNameLst>
                                          <p:attrName>style.visibility</p:attrName>
                                        </p:attrNameLst>
                                      </p:cBhvr>
                                      <p:to>
                                        <p:strVal val="visible"/>
                                      </p:to>
                                    </p:set>
                                    <p:animEffect transition="in" filter="fade">
                                      <p:cBhvr>
                                        <p:cTn id="166" dur="1000"/>
                                        <p:tgtEl>
                                          <p:spTgt spid="62"/>
                                        </p:tgtEl>
                                      </p:cBhvr>
                                    </p:animEffect>
                                    <p:anim calcmode="lin" valueType="num">
                                      <p:cBhvr>
                                        <p:cTn id="167" dur="1000" fill="hold"/>
                                        <p:tgtEl>
                                          <p:spTgt spid="62"/>
                                        </p:tgtEl>
                                        <p:attrNameLst>
                                          <p:attrName>ppt_x</p:attrName>
                                        </p:attrNameLst>
                                      </p:cBhvr>
                                      <p:tavLst>
                                        <p:tav tm="0">
                                          <p:val>
                                            <p:strVal val="#ppt_x"/>
                                          </p:val>
                                        </p:tav>
                                        <p:tav tm="100000">
                                          <p:val>
                                            <p:strVal val="#ppt_x"/>
                                          </p:val>
                                        </p:tav>
                                      </p:tavLst>
                                    </p:anim>
                                    <p:anim calcmode="lin" valueType="num">
                                      <p:cBhvr>
                                        <p:cTn id="168"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2" presetClass="entr" presetSubtype="0" fill="hold" grpId="0" nodeType="clickEffect">
                                  <p:stCondLst>
                                    <p:cond delay="0"/>
                                  </p:stCondLst>
                                  <p:childTnLst>
                                    <p:set>
                                      <p:cBhvr>
                                        <p:cTn id="172" dur="1" fill="hold">
                                          <p:stCondLst>
                                            <p:cond delay="0"/>
                                          </p:stCondLst>
                                        </p:cTn>
                                        <p:tgtEl>
                                          <p:spTgt spid="28"/>
                                        </p:tgtEl>
                                        <p:attrNameLst>
                                          <p:attrName>style.visibility</p:attrName>
                                        </p:attrNameLst>
                                      </p:cBhvr>
                                      <p:to>
                                        <p:strVal val="visible"/>
                                      </p:to>
                                    </p:set>
                                    <p:animEffect transition="in" filter="fade">
                                      <p:cBhvr>
                                        <p:cTn id="173" dur="1000"/>
                                        <p:tgtEl>
                                          <p:spTgt spid="28"/>
                                        </p:tgtEl>
                                      </p:cBhvr>
                                    </p:animEffect>
                                    <p:anim calcmode="lin" valueType="num">
                                      <p:cBhvr>
                                        <p:cTn id="174" dur="1000" fill="hold"/>
                                        <p:tgtEl>
                                          <p:spTgt spid="28"/>
                                        </p:tgtEl>
                                        <p:attrNameLst>
                                          <p:attrName>ppt_x</p:attrName>
                                        </p:attrNameLst>
                                      </p:cBhvr>
                                      <p:tavLst>
                                        <p:tav tm="0">
                                          <p:val>
                                            <p:strVal val="#ppt_x"/>
                                          </p:val>
                                        </p:tav>
                                        <p:tav tm="100000">
                                          <p:val>
                                            <p:strVal val="#ppt_x"/>
                                          </p:val>
                                        </p:tav>
                                      </p:tavLst>
                                    </p:anim>
                                    <p:anim calcmode="lin" valueType="num">
                                      <p:cBhvr>
                                        <p:cTn id="17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42" presetClass="entr" presetSubtype="0" fill="hold" nodeType="clickEffect">
                                  <p:stCondLst>
                                    <p:cond delay="0"/>
                                  </p:stCondLst>
                                  <p:childTnLst>
                                    <p:set>
                                      <p:cBhvr>
                                        <p:cTn id="179" dur="1" fill="hold">
                                          <p:stCondLst>
                                            <p:cond delay="0"/>
                                          </p:stCondLst>
                                        </p:cTn>
                                        <p:tgtEl>
                                          <p:spTgt spid="59"/>
                                        </p:tgtEl>
                                        <p:attrNameLst>
                                          <p:attrName>style.visibility</p:attrName>
                                        </p:attrNameLst>
                                      </p:cBhvr>
                                      <p:to>
                                        <p:strVal val="visible"/>
                                      </p:to>
                                    </p:set>
                                    <p:animEffect transition="in" filter="fade">
                                      <p:cBhvr>
                                        <p:cTn id="180" dur="1000"/>
                                        <p:tgtEl>
                                          <p:spTgt spid="59"/>
                                        </p:tgtEl>
                                      </p:cBhvr>
                                    </p:animEffect>
                                    <p:anim calcmode="lin" valueType="num">
                                      <p:cBhvr>
                                        <p:cTn id="181" dur="1000" fill="hold"/>
                                        <p:tgtEl>
                                          <p:spTgt spid="59"/>
                                        </p:tgtEl>
                                        <p:attrNameLst>
                                          <p:attrName>ppt_x</p:attrName>
                                        </p:attrNameLst>
                                      </p:cBhvr>
                                      <p:tavLst>
                                        <p:tav tm="0">
                                          <p:val>
                                            <p:strVal val="#ppt_x"/>
                                          </p:val>
                                        </p:tav>
                                        <p:tav tm="100000">
                                          <p:val>
                                            <p:strVal val="#ppt_x"/>
                                          </p:val>
                                        </p:tav>
                                      </p:tavLst>
                                    </p:anim>
                                    <p:anim calcmode="lin" valueType="num">
                                      <p:cBhvr>
                                        <p:cTn id="182"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8" grpId="0" animBg="1"/>
      <p:bldP spid="29" grpId="0" animBg="1"/>
      <p:bldP spid="33" grpId="0" animBg="1"/>
      <p:bldP spid="34" grpId="0"/>
      <p:bldP spid="45" grpId="0"/>
      <p:bldP spid="46" grpId="0"/>
      <p:bldP spid="48" grpId="0"/>
      <p:bldP spid="35" grpId="0" animBg="1"/>
      <p:bldP spid="50" grpId="0"/>
      <p:bldP spid="51" grpId="0" animBg="1"/>
      <p:bldP spid="52" grpId="0"/>
      <p:bldP spid="55" grpId="0" animBg="1"/>
      <p:bldP spid="56" grpId="0" animBg="1"/>
      <p:bldP spid="3" grpId="0" animBg="1"/>
      <p:bldP spid="41" grpId="0" animBg="1"/>
      <p:bldP spid="43" grpId="0"/>
      <p:bldP spid="47" grpId="0" animBg="1"/>
      <p:bldP spid="57" grpId="0"/>
      <p:bldP spid="62" grpId="0"/>
      <p:bldP spid="63" grpId="0"/>
      <p:bldP spid="6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D7C1218-6F2A-4CCA-8034-CEEA13A55B75}"/>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D7AE125-D036-454D-9954-5BFF6C7D06C3}"/>
              </a:ext>
            </a:extLst>
          </p:cNvPr>
          <p:cNvSpPr txBox="1"/>
          <p:nvPr/>
        </p:nvSpPr>
        <p:spPr>
          <a:xfrm>
            <a:off x="1005455" y="532053"/>
            <a:ext cx="10405533" cy="6040115"/>
          </a:xfrm>
          <a:prstGeom prst="rect">
            <a:avLst/>
          </a:prstGeom>
          <a:solidFill>
            <a:schemeClr val="bg1"/>
          </a:solidFill>
        </p:spPr>
        <p:txBody>
          <a:bodyPr wrap="square" rtlCol="0">
            <a:spAutoFit/>
          </a:bodyPr>
          <a:lstStyle/>
          <a:p>
            <a:endParaRPr kumimoji="1" lang="en-US" altLang="ja-JP" sz="1050" dirty="0">
              <a:latin typeface="AR丸ゴシック体E" panose="020F0909000000000000" pitchFamily="49" charset="-128"/>
              <a:ea typeface="AR丸ゴシック体E" panose="020F0909000000000000" pitchFamily="49" charset="-128"/>
            </a:endParaRPr>
          </a:p>
          <a:p>
            <a:endParaRPr kumimoji="1" lang="en-US" altLang="ja-JP" sz="2000" dirty="0">
              <a:latin typeface="AR丸ゴシック体E" panose="020F0909000000000000" pitchFamily="49" charset="-128"/>
              <a:ea typeface="AR丸ゴシック体E" panose="020F0909000000000000" pitchFamily="49" charset="-128"/>
            </a:endParaRPr>
          </a:p>
          <a:p>
            <a:r>
              <a:rPr kumimoji="1" lang="ja-JP" altLang="en-US" sz="2000" dirty="0">
                <a:latin typeface="AR丸ゴシック体E" panose="020F0909000000000000" pitchFamily="49" charset="-128"/>
                <a:ea typeface="AR丸ゴシック体E" panose="020F0909000000000000" pitchFamily="49" charset="-128"/>
              </a:rPr>
              <a:t>　チェックリストで見ることで、自校の教育課程の課題が見えてくることが重要なのです。</a:t>
            </a:r>
            <a:endParaRPr kumimoji="1" lang="en-US" altLang="ja-JP" sz="2000" dirty="0">
              <a:latin typeface="AR丸ゴシック体E" panose="020F0909000000000000" pitchFamily="49" charset="-128"/>
              <a:ea typeface="AR丸ゴシック体E" panose="020F0909000000000000" pitchFamily="49" charset="-128"/>
            </a:endParaRPr>
          </a:p>
          <a:p>
            <a:endParaRPr kumimoji="1" lang="en-US" altLang="ja-JP" sz="2000" dirty="0">
              <a:latin typeface="AR丸ゴシック体E" panose="020F0909000000000000" pitchFamily="49" charset="-128"/>
              <a:ea typeface="AR丸ゴシック体E" panose="020F0909000000000000" pitchFamily="49" charset="-128"/>
            </a:endParaRPr>
          </a:p>
          <a:p>
            <a:endParaRPr kumimoji="1" lang="en-US" altLang="ja-JP" sz="2000" dirty="0">
              <a:latin typeface="AR丸ゴシック体E" panose="020F0909000000000000" pitchFamily="49" charset="-128"/>
              <a:ea typeface="AR丸ゴシック体E" panose="020F0909000000000000" pitchFamily="49" charset="-128"/>
            </a:endParaRPr>
          </a:p>
          <a:p>
            <a:r>
              <a:rPr kumimoji="1" lang="ja-JP" altLang="en-US" sz="2000" dirty="0">
                <a:latin typeface="AR丸ゴシック体E" panose="020F0909000000000000" pitchFamily="49" charset="-128"/>
                <a:ea typeface="AR丸ゴシック体E" panose="020F0909000000000000" pitchFamily="49" charset="-128"/>
              </a:rPr>
              <a:t>　誤解の無いように、申し添えますが、栗橋西小学校のカリキュラム・マネジメントは、</a:t>
            </a:r>
            <a:endParaRPr kumimoji="1" lang="en-US" altLang="ja-JP" sz="2000" dirty="0">
              <a:latin typeface="AR丸ゴシック体E" panose="020F0909000000000000" pitchFamily="49" charset="-128"/>
              <a:ea typeface="AR丸ゴシック体E" panose="020F0909000000000000" pitchFamily="49" charset="-128"/>
            </a:endParaRPr>
          </a:p>
          <a:p>
            <a:endParaRPr kumimoji="1" lang="en-US" altLang="ja-JP" sz="2000" dirty="0">
              <a:latin typeface="AR丸ゴシック体E" panose="020F0909000000000000" pitchFamily="49" charset="-128"/>
              <a:ea typeface="AR丸ゴシック体E" panose="020F0909000000000000" pitchFamily="49" charset="-128"/>
            </a:endParaRPr>
          </a:p>
          <a:p>
            <a:r>
              <a:rPr kumimoji="1" lang="ja-JP" altLang="en-US" sz="2000" dirty="0">
                <a:latin typeface="AR丸ゴシック体E" panose="020F0909000000000000" pitchFamily="49" charset="-128"/>
                <a:ea typeface="AR丸ゴシック体E" panose="020F0909000000000000" pitchFamily="49" charset="-128"/>
              </a:rPr>
              <a:t>　国内でも最高級の「優れもの」です。だから、ユネスコスクールのＥＳＤ大賞の小学</a:t>
            </a:r>
            <a:endParaRPr kumimoji="1" lang="en-US" altLang="ja-JP" sz="2000" dirty="0">
              <a:latin typeface="AR丸ゴシック体E" panose="020F0909000000000000" pitchFamily="49" charset="-128"/>
              <a:ea typeface="AR丸ゴシック体E" panose="020F0909000000000000" pitchFamily="49" charset="-128"/>
            </a:endParaRPr>
          </a:p>
          <a:p>
            <a:endParaRPr kumimoji="1" lang="en-US" altLang="ja-JP" sz="2000" dirty="0">
              <a:latin typeface="AR丸ゴシック体E" panose="020F0909000000000000" pitchFamily="49" charset="-128"/>
              <a:ea typeface="AR丸ゴシック体E" panose="020F0909000000000000" pitchFamily="49" charset="-128"/>
            </a:endParaRPr>
          </a:p>
          <a:p>
            <a:r>
              <a:rPr kumimoji="1" lang="ja-JP" altLang="en-US" sz="2000" dirty="0">
                <a:latin typeface="AR丸ゴシック体E" panose="020F0909000000000000" pitchFamily="49" charset="-128"/>
                <a:ea typeface="AR丸ゴシック体E" panose="020F0909000000000000" pitchFamily="49" charset="-128"/>
              </a:rPr>
              <a:t>　校賞の受賞校にも選ばれてます。</a:t>
            </a:r>
            <a:endParaRPr kumimoji="1" lang="en-US" altLang="ja-JP" sz="2000" dirty="0">
              <a:latin typeface="AR丸ゴシック体E" panose="020F0909000000000000" pitchFamily="49" charset="-128"/>
              <a:ea typeface="AR丸ゴシック体E" panose="020F0909000000000000" pitchFamily="49" charset="-128"/>
            </a:endParaRPr>
          </a:p>
          <a:p>
            <a:endParaRPr kumimoji="1" lang="en-US" altLang="ja-JP" sz="2000" dirty="0">
              <a:latin typeface="AR丸ゴシック体E" panose="020F0909000000000000" pitchFamily="49" charset="-128"/>
              <a:ea typeface="AR丸ゴシック体E" panose="020F0909000000000000" pitchFamily="49" charset="-128"/>
            </a:endParaRPr>
          </a:p>
          <a:p>
            <a:r>
              <a:rPr kumimoji="1" lang="ja-JP" altLang="en-US" sz="2000" dirty="0">
                <a:latin typeface="AR丸ゴシック体E" panose="020F0909000000000000" pitchFamily="49" charset="-128"/>
                <a:ea typeface="AR丸ゴシック体E" panose="020F0909000000000000" pitchFamily="49" charset="-128"/>
              </a:rPr>
              <a:t>　</a:t>
            </a:r>
            <a:r>
              <a:rPr kumimoji="1" lang="ja-JP" altLang="en-US" sz="2000" u="sng" dirty="0">
                <a:latin typeface="AR丸ゴシック体E" panose="020F0909000000000000" pitchFamily="49" charset="-128"/>
                <a:ea typeface="AR丸ゴシック体E" panose="020F0909000000000000" pitchFamily="49" charset="-128"/>
              </a:rPr>
              <a:t>全ての項目に文言を入れることだけが重要なのではありません。それらの理念や視点を</a:t>
            </a:r>
            <a:endParaRPr kumimoji="1" lang="en-US" altLang="ja-JP" sz="2000" u="sng" dirty="0">
              <a:latin typeface="AR丸ゴシック体E" panose="020F0909000000000000" pitchFamily="49" charset="-128"/>
              <a:ea typeface="AR丸ゴシック体E" panose="020F0909000000000000" pitchFamily="49" charset="-128"/>
            </a:endParaRPr>
          </a:p>
          <a:p>
            <a:endParaRPr kumimoji="1" lang="en-US" altLang="ja-JP" sz="2000" u="sng" dirty="0">
              <a:latin typeface="AR丸ゴシック体E" panose="020F0909000000000000" pitchFamily="49" charset="-128"/>
              <a:ea typeface="AR丸ゴシック体E" panose="020F0909000000000000" pitchFamily="49" charset="-128"/>
            </a:endParaRPr>
          </a:p>
          <a:p>
            <a:r>
              <a:rPr kumimoji="1" lang="ja-JP" altLang="en-US" sz="2000" dirty="0">
                <a:latin typeface="AR丸ゴシック体E" panose="020F0909000000000000" pitchFamily="49" charset="-128"/>
                <a:ea typeface="AR丸ゴシック体E" panose="020F0909000000000000" pitchFamily="49" charset="-128"/>
              </a:rPr>
              <a:t>　</a:t>
            </a:r>
            <a:r>
              <a:rPr kumimoji="1" lang="ja-JP" altLang="en-US" sz="2000" u="sng" dirty="0">
                <a:latin typeface="AR丸ゴシック体E" panose="020F0909000000000000" pitchFamily="49" charset="-128"/>
                <a:ea typeface="AR丸ゴシック体E" panose="020F0909000000000000" pitchFamily="49" charset="-128"/>
              </a:rPr>
              <a:t>生かして、教育活動そのものの充実を図ること。そして、「持続可能な社会の創り手</a:t>
            </a:r>
            <a:r>
              <a:rPr kumimoji="1" lang="ja-JP" altLang="en-US" sz="2000" dirty="0">
                <a:latin typeface="AR丸ゴシック体E" panose="020F0909000000000000" pitchFamily="49" charset="-128"/>
                <a:ea typeface="AR丸ゴシック体E" panose="020F0909000000000000" pitchFamily="49" charset="-128"/>
              </a:rPr>
              <a:t>」</a:t>
            </a:r>
            <a:endParaRPr kumimoji="1" lang="en-US" altLang="ja-JP" sz="2000" dirty="0">
              <a:latin typeface="AR丸ゴシック体E" panose="020F0909000000000000" pitchFamily="49" charset="-128"/>
              <a:ea typeface="AR丸ゴシック体E" panose="020F0909000000000000" pitchFamily="49" charset="-128"/>
            </a:endParaRPr>
          </a:p>
          <a:p>
            <a:endParaRPr kumimoji="1" lang="en-US" altLang="ja-JP" sz="2000" u="sng" dirty="0">
              <a:latin typeface="AR丸ゴシック体E" panose="020F0909000000000000" pitchFamily="49" charset="-128"/>
              <a:ea typeface="AR丸ゴシック体E" panose="020F0909000000000000" pitchFamily="49" charset="-128"/>
            </a:endParaRPr>
          </a:p>
          <a:p>
            <a:r>
              <a:rPr kumimoji="1" lang="ja-JP" altLang="en-US" sz="2000" dirty="0">
                <a:latin typeface="AR丸ゴシック体E" panose="020F0909000000000000" pitchFamily="49" charset="-128"/>
                <a:ea typeface="AR丸ゴシック体E" panose="020F0909000000000000" pitchFamily="49" charset="-128"/>
              </a:rPr>
              <a:t>　</a:t>
            </a:r>
            <a:r>
              <a:rPr kumimoji="1" lang="ja-JP" altLang="en-US" sz="2000" u="sng" dirty="0">
                <a:latin typeface="AR丸ゴシック体E" panose="020F0909000000000000" pitchFamily="49" charset="-128"/>
                <a:ea typeface="AR丸ゴシック体E" panose="020F0909000000000000" pitchFamily="49" charset="-128"/>
              </a:rPr>
              <a:t>をしっかり育むことです</a:t>
            </a:r>
            <a:r>
              <a:rPr kumimoji="1" lang="ja-JP" altLang="en-US" sz="2000" dirty="0">
                <a:latin typeface="AR丸ゴシック体E" panose="020F0909000000000000" pitchFamily="49" charset="-128"/>
                <a:ea typeface="AR丸ゴシック体E" panose="020F0909000000000000" pitchFamily="49" charset="-128"/>
              </a:rPr>
              <a:t>。チェックリストはその一助となります。</a:t>
            </a:r>
            <a:endParaRPr kumimoji="1" lang="en-US" altLang="ja-JP" sz="2000" dirty="0">
              <a:latin typeface="AR丸ゴシック体E" panose="020F0909000000000000" pitchFamily="49" charset="-128"/>
              <a:ea typeface="AR丸ゴシック体E" panose="020F0909000000000000" pitchFamily="49" charset="-128"/>
            </a:endParaRPr>
          </a:p>
          <a:p>
            <a:endParaRPr kumimoji="1" lang="en-US" altLang="ja-JP" sz="2000" dirty="0">
              <a:latin typeface="AR丸ゴシック体E" panose="020F0909000000000000" pitchFamily="49" charset="-128"/>
              <a:ea typeface="AR丸ゴシック体E" panose="020F0909000000000000" pitchFamily="49" charset="-128"/>
            </a:endParaRPr>
          </a:p>
          <a:p>
            <a:r>
              <a:rPr kumimoji="1" lang="ja-JP" altLang="en-US" sz="2000" dirty="0">
                <a:latin typeface="AR丸ゴシック体E" panose="020F0909000000000000" pitchFamily="49" charset="-128"/>
                <a:ea typeface="AR丸ゴシック体E" panose="020F0909000000000000" pitchFamily="49" charset="-128"/>
              </a:rPr>
              <a:t>　</a:t>
            </a:r>
            <a:r>
              <a:rPr kumimoji="1" lang="ja-JP" altLang="en-US" sz="2000" dirty="0">
                <a:solidFill>
                  <a:srgbClr val="FF0000"/>
                </a:solidFill>
                <a:latin typeface="AR丸ゴシック体E" panose="020F0909000000000000" pitchFamily="49" charset="-128"/>
                <a:ea typeface="AR丸ゴシック体E" panose="020F0909000000000000" pitchFamily="49" charset="-128"/>
              </a:rPr>
              <a:t>実際にある市の全小・中学校の教育課程をチェックしたところ・・・・</a:t>
            </a:r>
            <a:endParaRPr kumimoji="1" lang="en-US" altLang="ja-JP" sz="2000" dirty="0">
              <a:solidFill>
                <a:srgbClr val="FF0000"/>
              </a:solidFill>
              <a:latin typeface="AR丸ゴシック体E" panose="020F0909000000000000" pitchFamily="49" charset="-128"/>
              <a:ea typeface="AR丸ゴシック体E" panose="020F0909000000000000" pitchFamily="49" charset="-128"/>
            </a:endParaRPr>
          </a:p>
          <a:p>
            <a:r>
              <a:rPr kumimoji="1" lang="ja-JP" altLang="en-US" sz="2000" dirty="0">
                <a:latin typeface="AR丸ゴシック体E" panose="020F0909000000000000" pitchFamily="49" charset="-128"/>
                <a:ea typeface="AR丸ゴシック体E" panose="020F0909000000000000" pitchFamily="49" charset="-128"/>
              </a:rPr>
              <a:t>　</a:t>
            </a:r>
            <a:endParaRPr kumimoji="1" lang="en-US" altLang="ja-JP" sz="2000" dirty="0">
              <a:latin typeface="AR丸ゴシック体E" panose="020F0909000000000000" pitchFamily="49" charset="-128"/>
              <a:ea typeface="AR丸ゴシック体E" panose="020F0909000000000000" pitchFamily="49" charset="-128"/>
            </a:endParaRPr>
          </a:p>
          <a:p>
            <a:endParaRPr kumimoji="1" lang="ja-JP" altLang="en-US" sz="1600"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14361628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7B839DF-EF65-49E0-856B-440486C99484}"/>
              </a:ext>
            </a:extLst>
          </p:cNvPr>
          <p:cNvSpPr/>
          <p:nvPr/>
        </p:nvSpPr>
        <p:spPr>
          <a:xfrm>
            <a:off x="1524000" y="0"/>
            <a:ext cx="9144000" cy="685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7E9AC334-3F01-46D5-BCD5-46A4ACABF0F8}"/>
              </a:ext>
            </a:extLst>
          </p:cNvPr>
          <p:cNvSpPr/>
          <p:nvPr/>
        </p:nvSpPr>
        <p:spPr>
          <a:xfrm>
            <a:off x="1798173" y="227334"/>
            <a:ext cx="8726952" cy="63807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A686C99-D33A-4883-8B43-9D9B86873F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70017" y="455346"/>
            <a:ext cx="8561910" cy="6126427"/>
          </a:xfrm>
          <a:prstGeom prst="rect">
            <a:avLst/>
          </a:prstGeom>
        </p:spPr>
      </p:pic>
      <p:sp>
        <p:nvSpPr>
          <p:cNvPr id="11" name="正方形/長方形 10">
            <a:extLst>
              <a:ext uri="{FF2B5EF4-FFF2-40B4-BE49-F238E27FC236}">
                <a16:creationId xmlns:a16="http://schemas.microsoft.com/office/drawing/2014/main" id="{42636E95-5D04-4441-885B-172C4148BD44}"/>
              </a:ext>
            </a:extLst>
          </p:cNvPr>
          <p:cNvSpPr/>
          <p:nvPr/>
        </p:nvSpPr>
        <p:spPr>
          <a:xfrm>
            <a:off x="4295776" y="790575"/>
            <a:ext cx="2171700" cy="581024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45E06CB4-CF3E-4C17-91BF-7DFC13F618D0}"/>
              </a:ext>
            </a:extLst>
          </p:cNvPr>
          <p:cNvSpPr/>
          <p:nvPr/>
        </p:nvSpPr>
        <p:spPr>
          <a:xfrm>
            <a:off x="8715376" y="1196974"/>
            <a:ext cx="1687977" cy="5438775"/>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11CD6359-1B89-43C9-AD21-663CC5AFFF80}"/>
              </a:ext>
            </a:extLst>
          </p:cNvPr>
          <p:cNvSpPr txBox="1"/>
          <p:nvPr/>
        </p:nvSpPr>
        <p:spPr>
          <a:xfrm>
            <a:off x="7900576" y="399569"/>
            <a:ext cx="2577950" cy="276999"/>
          </a:xfrm>
          <a:prstGeom prst="rect">
            <a:avLst/>
          </a:prstGeom>
          <a:noFill/>
        </p:spPr>
        <p:txBody>
          <a:bodyPr wrap="none" rtlCol="0">
            <a:spAutoFit/>
          </a:bodyPr>
          <a:lstStyle/>
          <a:p>
            <a:r>
              <a:rPr kumimoji="1" lang="ja-JP" altLang="en-US" sz="1200" b="1" dirty="0"/>
              <a:t>首都圏のＢ市の状況（</a:t>
            </a:r>
            <a:r>
              <a:rPr kumimoji="1" lang="en-US" altLang="ja-JP" sz="1200" b="1" dirty="0"/>
              <a:t>2020</a:t>
            </a:r>
            <a:r>
              <a:rPr kumimoji="1" lang="ja-JP" altLang="en-US" sz="1200" b="1" dirty="0"/>
              <a:t>年</a:t>
            </a:r>
            <a:r>
              <a:rPr kumimoji="1" lang="en-US" altLang="ja-JP" sz="1200" b="1" dirty="0"/>
              <a:t>9</a:t>
            </a:r>
            <a:r>
              <a:rPr kumimoji="1" lang="ja-JP" altLang="en-US" sz="1200" b="1" dirty="0"/>
              <a:t>月）</a:t>
            </a:r>
          </a:p>
        </p:txBody>
      </p:sp>
      <p:grpSp>
        <p:nvGrpSpPr>
          <p:cNvPr id="12" name="グループ化 11">
            <a:extLst>
              <a:ext uri="{FF2B5EF4-FFF2-40B4-BE49-F238E27FC236}">
                <a16:creationId xmlns:a16="http://schemas.microsoft.com/office/drawing/2014/main" id="{A638461E-0031-44B8-9812-7F3BB42F0088}"/>
              </a:ext>
            </a:extLst>
          </p:cNvPr>
          <p:cNvGrpSpPr/>
          <p:nvPr/>
        </p:nvGrpSpPr>
        <p:grpSpPr>
          <a:xfrm rot="20971415">
            <a:off x="2279256" y="1575291"/>
            <a:ext cx="4372619" cy="2305999"/>
            <a:chOff x="5410392" y="773320"/>
            <a:chExt cx="3550348" cy="1692939"/>
          </a:xfrm>
        </p:grpSpPr>
        <p:sp>
          <p:nvSpPr>
            <p:cNvPr id="17" name="思考の吹き出し: 雲形 16">
              <a:extLst>
                <a:ext uri="{FF2B5EF4-FFF2-40B4-BE49-F238E27FC236}">
                  <a16:creationId xmlns:a16="http://schemas.microsoft.com/office/drawing/2014/main" id="{6BC426A7-41EE-491A-AAE0-35A1D1EE98B2}"/>
                </a:ext>
              </a:extLst>
            </p:cNvPr>
            <p:cNvSpPr/>
            <p:nvPr/>
          </p:nvSpPr>
          <p:spPr>
            <a:xfrm rot="549766">
              <a:off x="5410392" y="773320"/>
              <a:ext cx="3550348" cy="1692939"/>
            </a:xfrm>
            <a:prstGeom prst="cloudCallout">
              <a:avLst>
                <a:gd name="adj1" fmla="val 8287"/>
                <a:gd name="adj2" fmla="val 9504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F97B6448-30CB-4839-8A0B-7C002251C756}"/>
                </a:ext>
              </a:extLst>
            </p:cNvPr>
            <p:cNvSpPr txBox="1"/>
            <p:nvPr/>
          </p:nvSpPr>
          <p:spPr>
            <a:xfrm>
              <a:off x="5800306" y="1194245"/>
              <a:ext cx="2950712" cy="881216"/>
            </a:xfrm>
            <a:prstGeom prst="rect">
              <a:avLst/>
            </a:prstGeom>
            <a:solidFill>
              <a:srgbClr val="FFFF00"/>
            </a:solidFill>
          </p:spPr>
          <p:txBody>
            <a:bodyPr wrap="square" rtlCol="0">
              <a:spAutoFit/>
            </a:bodyPr>
            <a:lstStyle/>
            <a:p>
              <a:r>
                <a:rPr kumimoji="1" lang="ja-JP" altLang="en-US" sz="2400" b="1" dirty="0"/>
                <a:t>指導要領？？そんなもの、　　　　</a:t>
              </a:r>
              <a:endParaRPr kumimoji="1" lang="en-US" altLang="ja-JP" sz="2400" b="1" dirty="0"/>
            </a:p>
            <a:p>
              <a:r>
                <a:rPr kumimoji="1" lang="ja-JP" altLang="en-US" sz="2400" b="1" dirty="0"/>
                <a:t>　気にしていません！</a:t>
              </a:r>
              <a:endParaRPr kumimoji="1" lang="en-US" altLang="ja-JP" sz="2400" b="1" dirty="0"/>
            </a:p>
            <a:p>
              <a:r>
                <a:rPr kumimoji="1" lang="ja-JP" altLang="en-US" sz="2400" b="1" dirty="0"/>
                <a:t>と、言ってるみたいだね。　</a:t>
              </a:r>
              <a:endParaRPr kumimoji="1" lang="en-US" altLang="ja-JP" sz="2400" b="1" dirty="0"/>
            </a:p>
          </p:txBody>
        </p:sp>
      </p:grpSp>
    </p:spTree>
    <p:extLst>
      <p:ext uri="{BB962C8B-B14F-4D97-AF65-F5344CB8AC3E}">
        <p14:creationId xmlns:p14="http://schemas.microsoft.com/office/powerpoint/2010/main" val="144963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CD2D9F5-4414-4764-A3D6-6E66F3F269A0}"/>
              </a:ext>
            </a:extLst>
          </p:cNvPr>
          <p:cNvSpPr/>
          <p:nvPr/>
        </p:nvSpPr>
        <p:spPr>
          <a:xfrm>
            <a:off x="0" y="0"/>
            <a:ext cx="12192000"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337C8BE9-4CCF-44F6-923B-1037B3DC3222}"/>
              </a:ext>
            </a:extLst>
          </p:cNvPr>
          <p:cNvPicPr>
            <a:picLocks noChangeAspect="1"/>
          </p:cNvPicPr>
          <p:nvPr/>
        </p:nvPicPr>
        <p:blipFill rotWithShape="1">
          <a:blip r:embed="rId3">
            <a:biLevel thresh="75000"/>
          </a:blip>
          <a:srcRect l="20833" t="23518" r="21042" b="12408"/>
          <a:stretch/>
        </p:blipFill>
        <p:spPr>
          <a:xfrm>
            <a:off x="1549399" y="406196"/>
            <a:ext cx="9152467" cy="4845460"/>
          </a:xfrm>
          <a:prstGeom prst="rect">
            <a:avLst/>
          </a:prstGeom>
        </p:spPr>
      </p:pic>
      <p:sp>
        <p:nvSpPr>
          <p:cNvPr id="7" name="テキスト ボックス 6">
            <a:extLst>
              <a:ext uri="{FF2B5EF4-FFF2-40B4-BE49-F238E27FC236}">
                <a16:creationId xmlns:a16="http://schemas.microsoft.com/office/drawing/2014/main" id="{9A2C5B4E-7AD9-4060-AA14-6ACDBEC65FF5}"/>
              </a:ext>
            </a:extLst>
          </p:cNvPr>
          <p:cNvSpPr txBox="1"/>
          <p:nvPr/>
        </p:nvSpPr>
        <p:spPr>
          <a:xfrm>
            <a:off x="617221" y="4851297"/>
            <a:ext cx="11464290" cy="1873250"/>
          </a:xfrm>
          <a:prstGeom prst="rect">
            <a:avLst/>
          </a:prstGeom>
        </p:spPr>
        <p:txBody>
          <a:bodyPr vert="horz" lIns="91440" tIns="45720" rIns="91440" bIns="45720" rtlCol="0" anchor="b">
            <a:normAutofit fontScale="77500" lnSpcReduction="20000"/>
          </a:bodyPr>
          <a:lstStyle/>
          <a:p>
            <a:pPr defTabSz="914400">
              <a:lnSpc>
                <a:spcPct val="90000"/>
              </a:lnSpc>
              <a:spcBef>
                <a:spcPct val="0"/>
              </a:spcBef>
              <a:spcAft>
                <a:spcPts val="600"/>
              </a:spcAft>
            </a:pPr>
            <a:endParaRPr kumimoji="1" lang="en-US" altLang="ja-JP" sz="2200" b="1" dirty="0">
              <a:solidFill>
                <a:srgbClr val="FFC000"/>
              </a:solidFill>
              <a:latin typeface="BIZ UDPゴシック" panose="020B0400000000000000" pitchFamily="50" charset="-128"/>
              <a:ea typeface="BIZ UDPゴシック" panose="020B0400000000000000" pitchFamily="50" charset="-128"/>
            </a:endParaRPr>
          </a:p>
          <a:p>
            <a:pPr defTabSz="914400">
              <a:lnSpc>
                <a:spcPct val="90000"/>
              </a:lnSpc>
              <a:spcBef>
                <a:spcPct val="0"/>
              </a:spcBef>
              <a:spcAft>
                <a:spcPts val="600"/>
              </a:spcAft>
            </a:pPr>
            <a:r>
              <a:rPr kumimoji="1" lang="en-US" altLang="ja-JP" sz="5700" b="1" dirty="0">
                <a:solidFill>
                  <a:srgbClr val="FFC000"/>
                </a:solidFill>
                <a:latin typeface="BIZ UDPゴシック" panose="020B0400000000000000" pitchFamily="50" charset="-128"/>
                <a:ea typeface="BIZ UDPゴシック" panose="020B0400000000000000" pitchFamily="50" charset="-128"/>
                <a:cs typeface="+mj-cs"/>
              </a:rPr>
              <a:t>SDG</a:t>
            </a:r>
            <a:r>
              <a:rPr kumimoji="1" lang="ja-JP" altLang="en-US" sz="5700" b="1" dirty="0">
                <a:solidFill>
                  <a:srgbClr val="FFC000"/>
                </a:solidFill>
                <a:latin typeface="BIZ UDPゴシック" panose="020B0400000000000000" pitchFamily="50" charset="-128"/>
                <a:ea typeface="BIZ UDPゴシック" panose="020B0400000000000000" pitchFamily="50" charset="-128"/>
                <a:cs typeface="+mj-cs"/>
              </a:rPr>
              <a:t>ｓって、持続不可能な世界の１７の入り口</a:t>
            </a:r>
            <a:endParaRPr kumimoji="1" lang="en-US" altLang="ja-JP" sz="5700" b="1" dirty="0">
              <a:solidFill>
                <a:srgbClr val="FFC0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1200" b="1" dirty="0">
              <a:solidFill>
                <a:srgbClr val="FFC0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3300" b="1" dirty="0">
                <a:solidFill>
                  <a:srgbClr val="FFC000"/>
                </a:solidFill>
                <a:latin typeface="BIZ UDPゴシック" panose="020B0400000000000000" pitchFamily="50" charset="-128"/>
                <a:ea typeface="BIZ UDPゴシック" panose="020B0400000000000000" pitchFamily="50" charset="-128"/>
                <a:cs typeface="+mj-cs"/>
              </a:rPr>
              <a:t>中に入ると、複雑に絡み合っていて、出口が見えない！</a:t>
            </a:r>
            <a:endParaRPr kumimoji="1" lang="en-US" altLang="ja-JP" sz="3300" b="1" dirty="0">
              <a:solidFill>
                <a:srgbClr val="FFC000"/>
              </a:solidFill>
              <a:latin typeface="BIZ UDPゴシック" panose="020B0400000000000000" pitchFamily="50" charset="-128"/>
              <a:ea typeface="BIZ UDPゴシック" panose="020B0400000000000000" pitchFamily="50" charset="-128"/>
              <a:cs typeface="+mj-cs"/>
            </a:endParaRPr>
          </a:p>
        </p:txBody>
      </p:sp>
    </p:spTree>
    <p:extLst>
      <p:ext uri="{BB962C8B-B14F-4D97-AF65-F5344CB8AC3E}">
        <p14:creationId xmlns:p14="http://schemas.microsoft.com/office/powerpoint/2010/main" val="3866482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6A08B33C-DF09-4E68-AE51-213EF884114F}"/>
              </a:ext>
            </a:extLst>
          </p:cNvPr>
          <p:cNvSpPr/>
          <p:nvPr/>
        </p:nvSpPr>
        <p:spPr>
          <a:xfrm>
            <a:off x="1524000" y="0"/>
            <a:ext cx="9144000" cy="685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a:extLst>
              <a:ext uri="{FF2B5EF4-FFF2-40B4-BE49-F238E27FC236}">
                <a16:creationId xmlns:a16="http://schemas.microsoft.com/office/drawing/2014/main" id="{81B728B1-D58C-4E8C-A6BA-C57A1A6C37E1}"/>
              </a:ext>
            </a:extLst>
          </p:cNvPr>
          <p:cNvSpPr/>
          <p:nvPr/>
        </p:nvSpPr>
        <p:spPr>
          <a:xfrm>
            <a:off x="1690688" y="1308100"/>
            <a:ext cx="8777291" cy="4521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E2B08E81-6318-4889-A039-935926C904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90688" y="1512779"/>
            <a:ext cx="8810625" cy="3992670"/>
          </a:xfrm>
          <a:prstGeom prst="rect">
            <a:avLst/>
          </a:prstGeom>
        </p:spPr>
      </p:pic>
      <p:sp>
        <p:nvSpPr>
          <p:cNvPr id="3" name="正方形/長方形 2">
            <a:extLst>
              <a:ext uri="{FF2B5EF4-FFF2-40B4-BE49-F238E27FC236}">
                <a16:creationId xmlns:a16="http://schemas.microsoft.com/office/drawing/2014/main" id="{21F4B991-9F4E-49F0-AA56-C8E3305AEEB3}"/>
              </a:ext>
            </a:extLst>
          </p:cNvPr>
          <p:cNvSpPr/>
          <p:nvPr/>
        </p:nvSpPr>
        <p:spPr>
          <a:xfrm>
            <a:off x="1952627" y="1895475"/>
            <a:ext cx="2133599" cy="36099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4F908058-E52F-41B9-8ED7-D61BD4FBA13F}"/>
              </a:ext>
            </a:extLst>
          </p:cNvPr>
          <p:cNvSpPr/>
          <p:nvPr/>
        </p:nvSpPr>
        <p:spPr>
          <a:xfrm>
            <a:off x="4086225" y="1895474"/>
            <a:ext cx="2381250" cy="3609976"/>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31C53FE9-526F-47B9-B7F6-DE154F040F82}"/>
              </a:ext>
            </a:extLst>
          </p:cNvPr>
          <p:cNvSpPr/>
          <p:nvPr/>
        </p:nvSpPr>
        <p:spPr>
          <a:xfrm>
            <a:off x="6467475" y="1895474"/>
            <a:ext cx="4000500" cy="3609976"/>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468F512-22AE-4992-AA01-D8D247F6EC2F}"/>
              </a:ext>
            </a:extLst>
          </p:cNvPr>
          <p:cNvSpPr txBox="1"/>
          <p:nvPr/>
        </p:nvSpPr>
        <p:spPr>
          <a:xfrm>
            <a:off x="7867650" y="1442930"/>
            <a:ext cx="2577950" cy="276999"/>
          </a:xfrm>
          <a:prstGeom prst="rect">
            <a:avLst/>
          </a:prstGeom>
          <a:noFill/>
        </p:spPr>
        <p:txBody>
          <a:bodyPr wrap="none" rtlCol="0">
            <a:spAutoFit/>
          </a:bodyPr>
          <a:lstStyle/>
          <a:p>
            <a:r>
              <a:rPr kumimoji="1" lang="ja-JP" altLang="en-US" sz="1200" dirty="0"/>
              <a:t>首都圏のＢ市の状況（</a:t>
            </a:r>
            <a:r>
              <a:rPr kumimoji="1" lang="en-US" altLang="ja-JP" sz="1200" dirty="0"/>
              <a:t>2020</a:t>
            </a:r>
            <a:r>
              <a:rPr kumimoji="1" lang="ja-JP" altLang="en-US" sz="1200" dirty="0"/>
              <a:t>年</a:t>
            </a:r>
            <a:r>
              <a:rPr kumimoji="1" lang="en-US" altLang="ja-JP" sz="1200" dirty="0"/>
              <a:t>9</a:t>
            </a:r>
            <a:r>
              <a:rPr kumimoji="1" lang="ja-JP" altLang="en-US" sz="1200" dirty="0"/>
              <a:t>月）</a:t>
            </a:r>
          </a:p>
        </p:txBody>
      </p:sp>
      <p:grpSp>
        <p:nvGrpSpPr>
          <p:cNvPr id="11" name="グループ化 10">
            <a:extLst>
              <a:ext uri="{FF2B5EF4-FFF2-40B4-BE49-F238E27FC236}">
                <a16:creationId xmlns:a16="http://schemas.microsoft.com/office/drawing/2014/main" id="{DEB7535D-56FB-4C24-A276-50E392A4CFE0}"/>
              </a:ext>
            </a:extLst>
          </p:cNvPr>
          <p:cNvGrpSpPr/>
          <p:nvPr/>
        </p:nvGrpSpPr>
        <p:grpSpPr>
          <a:xfrm rot="20971415">
            <a:off x="2271511" y="1374203"/>
            <a:ext cx="4812822" cy="2467318"/>
            <a:chOff x="5419009" y="676099"/>
            <a:chExt cx="3550348" cy="1790785"/>
          </a:xfrm>
        </p:grpSpPr>
        <p:sp>
          <p:nvSpPr>
            <p:cNvPr id="13" name="思考の吹き出し: 雲形 12">
              <a:extLst>
                <a:ext uri="{FF2B5EF4-FFF2-40B4-BE49-F238E27FC236}">
                  <a16:creationId xmlns:a16="http://schemas.microsoft.com/office/drawing/2014/main" id="{93378388-CE5A-458F-A446-61BA96D5FA15}"/>
                </a:ext>
              </a:extLst>
            </p:cNvPr>
            <p:cNvSpPr/>
            <p:nvPr/>
          </p:nvSpPr>
          <p:spPr>
            <a:xfrm rot="549766">
              <a:off x="5419009" y="676099"/>
              <a:ext cx="3550348" cy="1790785"/>
            </a:xfrm>
            <a:prstGeom prst="cloudCallout">
              <a:avLst>
                <a:gd name="adj1" fmla="val 8287"/>
                <a:gd name="adj2" fmla="val 9504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CF73655-7868-4E07-9334-A82B90799B32}"/>
                </a:ext>
              </a:extLst>
            </p:cNvPr>
            <p:cNvSpPr txBox="1"/>
            <p:nvPr/>
          </p:nvSpPr>
          <p:spPr>
            <a:xfrm>
              <a:off x="5785639" y="967256"/>
              <a:ext cx="2848871" cy="1152359"/>
            </a:xfrm>
            <a:prstGeom prst="rect">
              <a:avLst/>
            </a:prstGeom>
            <a:solidFill>
              <a:srgbClr val="FFFF00"/>
            </a:solidFill>
          </p:spPr>
          <p:txBody>
            <a:bodyPr wrap="square" rtlCol="0">
              <a:spAutoFit/>
            </a:bodyPr>
            <a:lstStyle/>
            <a:p>
              <a:r>
                <a:rPr kumimoji="1" lang="ja-JP" altLang="en-US" sz="2400" b="1" dirty="0"/>
                <a:t>来年４月からきちんと</a:t>
              </a:r>
              <a:endParaRPr kumimoji="1" lang="en-US" altLang="ja-JP" sz="2400" b="1" dirty="0"/>
            </a:p>
            <a:p>
              <a:r>
                <a:rPr kumimoji="1" lang="ja-JP" altLang="en-US" sz="2400" b="1" dirty="0"/>
                <a:t>始められる学校は、</a:t>
              </a:r>
              <a:endParaRPr kumimoji="1" lang="en-US" altLang="ja-JP" sz="2400" b="1" dirty="0"/>
            </a:p>
            <a:p>
              <a:r>
                <a:rPr kumimoji="1" lang="ja-JP" altLang="en-US" sz="2400" b="1" dirty="0"/>
                <a:t>どれくらいあるのだろう？</a:t>
              </a:r>
              <a:endParaRPr kumimoji="1" lang="en-US" altLang="ja-JP" sz="2400" b="1" dirty="0"/>
            </a:p>
            <a:p>
              <a:r>
                <a:rPr kumimoji="1" lang="ja-JP" altLang="en-US" sz="2400" b="1" dirty="0"/>
                <a:t>　あとの学校はどうするの</a:t>
              </a:r>
              <a:endParaRPr kumimoji="1" lang="en-US" altLang="ja-JP" sz="2400" b="1" dirty="0"/>
            </a:p>
          </p:txBody>
        </p:sp>
      </p:grpSp>
      <p:sp>
        <p:nvSpPr>
          <p:cNvPr id="5" name="テキスト ボックス 4">
            <a:extLst>
              <a:ext uri="{FF2B5EF4-FFF2-40B4-BE49-F238E27FC236}">
                <a16:creationId xmlns:a16="http://schemas.microsoft.com/office/drawing/2014/main" id="{C79E576B-9765-4E8D-9D7E-22F76CE37243}"/>
              </a:ext>
            </a:extLst>
          </p:cNvPr>
          <p:cNvSpPr txBox="1"/>
          <p:nvPr/>
        </p:nvSpPr>
        <p:spPr>
          <a:xfrm>
            <a:off x="2039126" y="587876"/>
            <a:ext cx="4402167" cy="369332"/>
          </a:xfrm>
          <a:prstGeom prst="rect">
            <a:avLst/>
          </a:prstGeom>
          <a:solidFill>
            <a:srgbClr val="FFFF00"/>
          </a:solidFill>
        </p:spPr>
        <p:txBody>
          <a:bodyPr wrap="none" rtlCol="0">
            <a:spAutoFit/>
          </a:bodyPr>
          <a:lstStyle/>
          <a:p>
            <a:r>
              <a:rPr kumimoji="1" lang="en-US" altLang="ja-JP" b="1" dirty="0"/>
              <a:t>2020</a:t>
            </a:r>
            <a:r>
              <a:rPr kumimoji="1" lang="ja-JP" altLang="en-US" b="1" dirty="0"/>
              <a:t>年 </a:t>
            </a:r>
            <a:r>
              <a:rPr kumimoji="1" lang="en-US" altLang="ja-JP" b="1" dirty="0"/>
              <a:t>10</a:t>
            </a:r>
            <a:r>
              <a:rPr kumimoji="1" lang="ja-JP" altLang="en-US" b="1" dirty="0"/>
              <a:t>月現在の中学校の状況ですぞ！</a:t>
            </a:r>
          </a:p>
        </p:txBody>
      </p:sp>
    </p:spTree>
    <p:extLst>
      <p:ext uri="{BB962C8B-B14F-4D97-AF65-F5344CB8AC3E}">
        <p14:creationId xmlns:p14="http://schemas.microsoft.com/office/powerpoint/2010/main" val="59610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ABDC11C-0BAF-4B2D-A04D-17FB4F00D957}"/>
              </a:ext>
            </a:extLst>
          </p:cNvPr>
          <p:cNvPicPr>
            <a:picLocks noChangeAspect="1"/>
          </p:cNvPicPr>
          <p:nvPr/>
        </p:nvPicPr>
        <p:blipFill rotWithShape="1">
          <a:blip r:embed="rId2"/>
          <a:srcRect b="17206"/>
          <a:stretch/>
        </p:blipFill>
        <p:spPr>
          <a:xfrm>
            <a:off x="282020" y="167215"/>
            <a:ext cx="11038648" cy="6412489"/>
          </a:xfrm>
          <a:prstGeom prst="rect">
            <a:avLst/>
          </a:prstGeom>
        </p:spPr>
      </p:pic>
      <p:sp>
        <p:nvSpPr>
          <p:cNvPr id="3" name="テキスト ボックス 2">
            <a:extLst>
              <a:ext uri="{FF2B5EF4-FFF2-40B4-BE49-F238E27FC236}">
                <a16:creationId xmlns:a16="http://schemas.microsoft.com/office/drawing/2014/main" id="{D24432BA-8097-4D99-9DC0-3FC14DFF33DD}"/>
              </a:ext>
            </a:extLst>
          </p:cNvPr>
          <p:cNvSpPr txBox="1"/>
          <p:nvPr/>
        </p:nvSpPr>
        <p:spPr>
          <a:xfrm>
            <a:off x="976739" y="3878930"/>
            <a:ext cx="10423939" cy="2862322"/>
          </a:xfrm>
          <a:prstGeom prst="rect">
            <a:avLst/>
          </a:prstGeom>
          <a:solidFill>
            <a:srgbClr val="FFFF99"/>
          </a:solidFill>
        </p:spPr>
        <p:txBody>
          <a:bodyPr wrap="squar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この資料チェックリストの文言を、</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各学校が１２月末に行う</a:t>
            </a:r>
            <a:r>
              <a:rPr kumimoji="1" lang="ja-JP" altLang="en-US" sz="2800" dirty="0">
                <a:solidFill>
                  <a:srgbClr val="FF0000"/>
                </a:solidFill>
                <a:highlight>
                  <a:srgbClr val="FFFF00"/>
                </a:highlight>
                <a:latin typeface="AR P丸ゴシック体E" panose="020F0900000000000000" pitchFamily="50" charset="-128"/>
                <a:ea typeface="AR P丸ゴシック体E" panose="020F0900000000000000" pitchFamily="50" charset="-128"/>
              </a:rPr>
              <a:t>学校評価</a:t>
            </a:r>
            <a:endParaRPr kumimoji="1" lang="en-US" altLang="ja-JP" sz="2800" dirty="0">
              <a:solidFill>
                <a:srgbClr val="FF0000"/>
              </a:solidFill>
              <a:highlight>
                <a:srgbClr val="FFFF00"/>
              </a:highlight>
              <a:latin typeface="AR P丸ゴシック体E" panose="020F0900000000000000" pitchFamily="50" charset="-128"/>
              <a:ea typeface="AR P丸ゴシック体E" panose="020F0900000000000000" pitchFamily="50" charset="-128"/>
            </a:endParaRPr>
          </a:p>
          <a:p>
            <a:endParaRPr kumimoji="1" lang="en-US" altLang="ja-JP" sz="1000" dirty="0">
              <a:solidFill>
                <a:srgbClr val="FF0000"/>
              </a:solidFill>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2800" dirty="0">
                <a:solidFill>
                  <a:srgbClr val="FF0000"/>
                </a:solidFill>
                <a:highlight>
                  <a:srgbClr val="FFFF00"/>
                </a:highlight>
                <a:latin typeface="AR P丸ゴシック体E" panose="020F0900000000000000" pitchFamily="50" charset="-128"/>
                <a:ea typeface="AR P丸ゴシック体E" panose="020F0900000000000000" pitchFamily="50" charset="-128"/>
              </a:rPr>
              <a:t>の項目に入れるよう</a:t>
            </a:r>
            <a:r>
              <a:rPr kumimoji="1" lang="ja-JP" altLang="en-US" sz="2800" dirty="0">
                <a:latin typeface="AR P丸ゴシック体E" panose="020F0900000000000000" pitchFamily="50" charset="-128"/>
                <a:ea typeface="AR P丸ゴシック体E" panose="020F0900000000000000" pitchFamily="50" charset="-128"/>
              </a:rPr>
              <a:t>話すと、次年度の教育課程編成が、「学習指導</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10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要領」の理念や指針を踏まえたものに変わります。また、</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1000" dirty="0">
              <a:latin typeface="AR P丸ゴシック体E" panose="020F0900000000000000" pitchFamily="50" charset="-128"/>
              <a:ea typeface="AR P丸ゴシック体E" panose="020F0900000000000000" pitchFamily="50" charset="-128"/>
            </a:endParaRPr>
          </a:p>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教育課程説明会で</a:t>
            </a:r>
            <a:r>
              <a:rPr kumimoji="1" lang="ja-JP" altLang="en-US" sz="2800" dirty="0">
                <a:solidFill>
                  <a:srgbClr val="FF0000"/>
                </a:solidFill>
                <a:highlight>
                  <a:srgbClr val="FFFF00"/>
                </a:highlight>
                <a:latin typeface="AR P丸ゴシック体E" panose="020F0900000000000000" pitchFamily="50" charset="-128"/>
                <a:ea typeface="AR P丸ゴシック体E" panose="020F0900000000000000" pitchFamily="50" charset="-128"/>
              </a:rPr>
              <a:t>「これら視点への具体的な取り組みが重要です」</a:t>
            </a:r>
            <a:endParaRPr kumimoji="1" lang="en-US" altLang="ja-JP" sz="2800" dirty="0">
              <a:solidFill>
                <a:srgbClr val="FF0000"/>
              </a:solidFill>
              <a:highlight>
                <a:srgbClr val="FFFF00"/>
              </a:highlight>
              <a:latin typeface="AR P丸ゴシック体E" panose="020F0900000000000000" pitchFamily="50" charset="-128"/>
              <a:ea typeface="AR P丸ゴシック体E" panose="020F0900000000000000" pitchFamily="50" charset="-128"/>
            </a:endParaRPr>
          </a:p>
          <a:p>
            <a:endParaRPr kumimoji="1" lang="en-US" altLang="ja-JP" sz="1000" dirty="0">
              <a:solidFill>
                <a:srgbClr val="FF0000"/>
              </a:solidFill>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と一言</a:t>
            </a:r>
            <a:r>
              <a:rPr kumimoji="1" lang="ja-JP" altLang="en-US" sz="2800" i="1" dirty="0">
                <a:highlight>
                  <a:srgbClr val="FFFF00"/>
                </a:highlight>
                <a:latin typeface="AR P丸ゴシック体E" panose="020F0900000000000000" pitchFamily="50" charset="-128"/>
                <a:ea typeface="AR P丸ゴシック体E" panose="020F0900000000000000" pitchFamily="50" charset="-128"/>
              </a:rPr>
              <a:t>！</a:t>
            </a:r>
            <a:r>
              <a:rPr kumimoji="1" lang="ja-JP" altLang="en-US" sz="2800" dirty="0">
                <a:latin typeface="AR P丸ゴシック体E" panose="020F0900000000000000" pitchFamily="50" charset="-128"/>
                <a:ea typeface="AR P丸ゴシック体E" panose="020F0900000000000000" pitchFamily="50" charset="-128"/>
              </a:rPr>
              <a:t>説明をいたしましょう。教育改革が一層進みます。</a:t>
            </a:r>
            <a:endParaRPr kumimoji="1" lang="en-US" altLang="ja-JP" sz="2800" dirty="0">
              <a:latin typeface="AR P丸ゴシック体E" panose="020F0900000000000000" pitchFamily="50" charset="-128"/>
              <a:ea typeface="AR P丸ゴシック体E" panose="020F0900000000000000" pitchFamily="50" charset="-128"/>
            </a:endParaRPr>
          </a:p>
        </p:txBody>
      </p:sp>
      <p:grpSp>
        <p:nvGrpSpPr>
          <p:cNvPr id="7" name="グループ化 6">
            <a:extLst>
              <a:ext uri="{FF2B5EF4-FFF2-40B4-BE49-F238E27FC236}">
                <a16:creationId xmlns:a16="http://schemas.microsoft.com/office/drawing/2014/main" id="{E374E06B-00D0-4F21-BB86-1B82A50D38A3}"/>
              </a:ext>
            </a:extLst>
          </p:cNvPr>
          <p:cNvGrpSpPr/>
          <p:nvPr/>
        </p:nvGrpSpPr>
        <p:grpSpPr>
          <a:xfrm rot="747099">
            <a:off x="10138409" y="130939"/>
            <a:ext cx="1131133" cy="674370"/>
            <a:chOff x="12675870" y="1131570"/>
            <a:chExt cx="1131133" cy="674370"/>
          </a:xfrm>
        </p:grpSpPr>
        <p:sp>
          <p:nvSpPr>
            <p:cNvPr id="5" name="四角形: 角を丸くする 4">
              <a:extLst>
                <a:ext uri="{FF2B5EF4-FFF2-40B4-BE49-F238E27FC236}">
                  <a16:creationId xmlns:a16="http://schemas.microsoft.com/office/drawing/2014/main" id="{BC54C0F4-D49A-44FE-AF61-E855675468E5}"/>
                </a:ext>
              </a:extLst>
            </p:cNvPr>
            <p:cNvSpPr/>
            <p:nvPr/>
          </p:nvSpPr>
          <p:spPr>
            <a:xfrm>
              <a:off x="12675870" y="1131570"/>
              <a:ext cx="1131133" cy="67437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8B3B023-4CA6-40C5-B3AA-33262E226259}"/>
                </a:ext>
              </a:extLst>
            </p:cNvPr>
            <p:cNvSpPr txBox="1"/>
            <p:nvPr/>
          </p:nvSpPr>
          <p:spPr>
            <a:xfrm>
              <a:off x="12767310" y="1165860"/>
              <a:ext cx="1005403" cy="584775"/>
            </a:xfrm>
            <a:prstGeom prst="rect">
              <a:avLst/>
            </a:prstGeom>
            <a:noFill/>
          </p:spPr>
          <p:txBody>
            <a:bodyPr wrap="none" rtlCol="0">
              <a:spAutoFit/>
            </a:bodyPr>
            <a:lstStyle/>
            <a:p>
              <a:r>
                <a:rPr kumimoji="1" lang="ja-JP" altLang="en-US" sz="3200" dirty="0">
                  <a:highlight>
                    <a:srgbClr val="FF0000"/>
                  </a:highlight>
                  <a:latin typeface="HGP創英角ﾎﾟｯﾌﾟ体" panose="040B0A00000000000000" pitchFamily="50" charset="-128"/>
                  <a:ea typeface="HGP創英角ﾎﾟｯﾌﾟ体" panose="040B0A00000000000000" pitchFamily="50" charset="-128"/>
                </a:rPr>
                <a:t>重要</a:t>
              </a:r>
            </a:p>
          </p:txBody>
        </p:sp>
      </p:grpSp>
    </p:spTree>
    <p:extLst>
      <p:ext uri="{BB962C8B-B14F-4D97-AF65-F5344CB8AC3E}">
        <p14:creationId xmlns:p14="http://schemas.microsoft.com/office/powerpoint/2010/main" val="231602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DCB3CF7-9856-4A22-BC02-407321974F2C}"/>
              </a:ext>
            </a:extLst>
          </p:cNvPr>
          <p:cNvSpPr/>
          <p:nvPr/>
        </p:nvSpPr>
        <p:spPr>
          <a:xfrm>
            <a:off x="1875694"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 name="テキスト ボックス 1"/>
          <p:cNvSpPr txBox="1">
            <a:spLocks noChangeArrowheads="1"/>
          </p:cNvSpPr>
          <p:nvPr/>
        </p:nvSpPr>
        <p:spPr bwMode="auto">
          <a:xfrm>
            <a:off x="2260267" y="263770"/>
            <a:ext cx="8711039" cy="67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323" b="1" dirty="0">
                <a:latin typeface="AR P丸ゴシック体E" panose="020F0900000000000000" pitchFamily="50" charset="-128"/>
                <a:ea typeface="AR P丸ゴシック体E" panose="020F0900000000000000" pitchFamily="50" charset="-128"/>
              </a:rPr>
              <a:t>日本中の学校では</a:t>
            </a:r>
            <a:r>
              <a:rPr lang="ja-JP" altLang="en-US" sz="3323" dirty="0">
                <a:latin typeface="AR P丸ゴシック体E" panose="020F0900000000000000" pitchFamily="50" charset="-128"/>
                <a:ea typeface="AR P丸ゴシック体E" panose="020F0900000000000000" pitchFamily="50" charset="-128"/>
              </a:rPr>
              <a:t>カリキュラム・マネジメントが</a:t>
            </a:r>
            <a:endParaRPr lang="en-US" altLang="ja-JP" sz="3323" dirty="0">
              <a:latin typeface="AR P丸ゴシック体E" panose="020F0900000000000000" pitchFamily="50" charset="-128"/>
              <a:ea typeface="AR P丸ゴシック体E" panose="020F0900000000000000" pitchFamily="50" charset="-128"/>
            </a:endParaRPr>
          </a:p>
          <a:p>
            <a:r>
              <a:rPr lang="ja-JP" altLang="en-US" sz="3323" dirty="0">
                <a:latin typeface="AR P丸ゴシック体E" panose="020F0900000000000000" pitchFamily="50" charset="-128"/>
                <a:ea typeface="AR P丸ゴシック体E" panose="020F0900000000000000" pitchFamily="50" charset="-128"/>
              </a:rPr>
              <a:t>あまり、理解されていません</a:t>
            </a:r>
            <a:endParaRPr lang="en-US" altLang="ja-JP" sz="3323" dirty="0">
              <a:latin typeface="AR P丸ゴシック体E" panose="020F0900000000000000" pitchFamily="50" charset="-128"/>
              <a:ea typeface="AR P丸ゴシック体E" panose="020F0900000000000000" pitchFamily="50" charset="-128"/>
            </a:endParaRPr>
          </a:p>
          <a:p>
            <a:endParaRPr lang="en-US" altLang="ja-JP" sz="1292" dirty="0">
              <a:latin typeface="AR P丸ゴシック体E" panose="020F0900000000000000" pitchFamily="50" charset="-128"/>
              <a:ea typeface="AR P丸ゴシック体E" panose="020F0900000000000000" pitchFamily="50" charset="-128"/>
            </a:endParaRPr>
          </a:p>
          <a:p>
            <a:r>
              <a:rPr lang="ja-JP" altLang="en-US" sz="3323" dirty="0">
                <a:latin typeface="AR P丸ゴシック体E" panose="020F0900000000000000" pitchFamily="50" charset="-128"/>
                <a:ea typeface="AR P丸ゴシック体E" panose="020F0900000000000000" pitchFamily="50" charset="-128"/>
              </a:rPr>
              <a:t>「マネジメント」というネーミングが災いし、</a:t>
            </a:r>
            <a:endParaRPr lang="en-US" altLang="ja-JP" sz="3323" dirty="0">
              <a:latin typeface="AR P丸ゴシック体E" panose="020F0900000000000000" pitchFamily="50" charset="-128"/>
              <a:ea typeface="AR P丸ゴシック体E" panose="020F0900000000000000" pitchFamily="50" charset="-128"/>
            </a:endParaRPr>
          </a:p>
          <a:p>
            <a:endParaRPr lang="en-US" altLang="ja-JP" sz="3323" dirty="0">
              <a:latin typeface="AR P丸ゴシック体E" panose="020F0900000000000000" pitchFamily="50" charset="-128"/>
              <a:ea typeface="AR P丸ゴシック体E" panose="020F0900000000000000" pitchFamily="50" charset="-128"/>
            </a:endParaRPr>
          </a:p>
          <a:p>
            <a:r>
              <a:rPr lang="ja-JP" altLang="en-US" sz="3323" dirty="0">
                <a:highlight>
                  <a:srgbClr val="FECAFC"/>
                </a:highlight>
                <a:latin typeface="AR P丸ゴシック体E" panose="020F0900000000000000" pitchFamily="50" charset="-128"/>
                <a:ea typeface="AR P丸ゴシック体E" panose="020F0900000000000000" pitchFamily="50" charset="-128"/>
              </a:rPr>
              <a:t>「働き方改革」や「業務の効率化」だと</a:t>
            </a:r>
            <a:endParaRPr lang="en-US" altLang="ja-JP" sz="3323" dirty="0">
              <a:highlight>
                <a:srgbClr val="FECAFC"/>
              </a:highlight>
              <a:latin typeface="AR P丸ゴシック体E" panose="020F0900000000000000" pitchFamily="50" charset="-128"/>
              <a:ea typeface="AR P丸ゴシック体E" panose="020F0900000000000000" pitchFamily="50" charset="-128"/>
            </a:endParaRPr>
          </a:p>
          <a:p>
            <a:r>
              <a:rPr lang="ja-JP" altLang="en-US" sz="3323" dirty="0">
                <a:highlight>
                  <a:srgbClr val="FECAFC"/>
                </a:highlight>
                <a:latin typeface="AR P丸ゴシック体E" panose="020F0900000000000000" pitchFamily="50" charset="-128"/>
                <a:ea typeface="AR P丸ゴシック体E" panose="020F0900000000000000" pitchFamily="50" charset="-128"/>
              </a:rPr>
              <a:t>取り違えた解説</a:t>
            </a:r>
            <a:r>
              <a:rPr lang="ja-JP" altLang="en-US" sz="3323" dirty="0">
                <a:latin typeface="AR P丸ゴシック体E" panose="020F0900000000000000" pitchFamily="50" charset="-128"/>
                <a:ea typeface="AR P丸ゴシック体E" panose="020F0900000000000000" pitchFamily="50" charset="-128"/>
              </a:rPr>
              <a:t>までされてしまい、</a:t>
            </a:r>
            <a:endParaRPr lang="en-US" altLang="ja-JP" sz="3323" dirty="0">
              <a:latin typeface="AR P丸ゴシック体E" panose="020F0900000000000000" pitchFamily="50" charset="-128"/>
              <a:ea typeface="AR P丸ゴシック体E" panose="020F0900000000000000" pitchFamily="50" charset="-128"/>
            </a:endParaRPr>
          </a:p>
          <a:p>
            <a:endParaRPr lang="en-US" altLang="ja-JP" sz="3323" dirty="0">
              <a:latin typeface="AR P丸ゴシック体E" panose="020F0900000000000000" pitchFamily="50" charset="-128"/>
              <a:ea typeface="AR P丸ゴシック体E" panose="020F0900000000000000" pitchFamily="50" charset="-128"/>
            </a:endParaRPr>
          </a:p>
          <a:p>
            <a:r>
              <a:rPr lang="ja-JP" altLang="en-US" sz="3323" dirty="0">
                <a:latin typeface="AR P丸ゴシック体E" panose="020F0900000000000000" pitchFamily="50" charset="-128"/>
                <a:ea typeface="AR P丸ゴシック体E" panose="020F0900000000000000" pitchFamily="50" charset="-128"/>
              </a:rPr>
              <a:t>教育的価値のないものと見なされ、各校で</a:t>
            </a:r>
            <a:endParaRPr lang="en-US" altLang="ja-JP" sz="3323" dirty="0">
              <a:latin typeface="AR P丸ゴシック体E" panose="020F0900000000000000" pitchFamily="50" charset="-128"/>
              <a:ea typeface="AR P丸ゴシック体E" panose="020F0900000000000000" pitchFamily="50" charset="-128"/>
            </a:endParaRPr>
          </a:p>
          <a:p>
            <a:r>
              <a:rPr lang="ja-JP" altLang="en-US" sz="3323" dirty="0">
                <a:latin typeface="AR P丸ゴシック体E" panose="020F0900000000000000" pitchFamily="50" charset="-128"/>
                <a:ea typeface="AR P丸ゴシック体E" panose="020F0900000000000000" pitchFamily="50" charset="-128"/>
              </a:rPr>
              <a:t>取り上げられていないから  と思われます。</a:t>
            </a:r>
            <a:endParaRPr lang="en-US" altLang="ja-JP" sz="3323" dirty="0">
              <a:latin typeface="AR P丸ゴシック体E" panose="020F0900000000000000" pitchFamily="50" charset="-128"/>
              <a:ea typeface="AR P丸ゴシック体E" panose="020F0900000000000000" pitchFamily="50" charset="-128"/>
            </a:endParaRPr>
          </a:p>
          <a:p>
            <a:pPr algn="ctr"/>
            <a:endParaRPr lang="en-US" altLang="ja-JP" sz="2400" dirty="0">
              <a:latin typeface="AR P丸ゴシック体E" panose="020F0900000000000000" pitchFamily="50" charset="-128"/>
              <a:ea typeface="AR P丸ゴシック体E" panose="020F0900000000000000" pitchFamily="50" charset="-128"/>
            </a:endParaRPr>
          </a:p>
          <a:p>
            <a:pPr algn="ctr"/>
            <a:r>
              <a:rPr lang="ja-JP" altLang="en-US" sz="2400" dirty="0">
                <a:latin typeface="AR P丸ゴシック体E" panose="020F0900000000000000" pitchFamily="50" charset="-128"/>
                <a:ea typeface="AR P丸ゴシック体E" panose="020F0900000000000000" pitchFamily="50" charset="-128"/>
              </a:rPr>
              <a:t>働き方改革に取り組んだって、子どもたちが</a:t>
            </a:r>
            <a:endParaRPr lang="en-US" altLang="ja-JP" sz="2400" dirty="0">
              <a:latin typeface="AR P丸ゴシック体E" panose="020F0900000000000000" pitchFamily="50" charset="-128"/>
              <a:ea typeface="AR P丸ゴシック体E" panose="020F0900000000000000" pitchFamily="50" charset="-128"/>
            </a:endParaRPr>
          </a:p>
          <a:p>
            <a:pPr algn="ctr"/>
            <a:r>
              <a:rPr lang="ja-JP" altLang="en-US" sz="2400" dirty="0">
                <a:latin typeface="AR P丸ゴシック体E" panose="020F0900000000000000" pitchFamily="50" charset="-128"/>
                <a:ea typeface="AR P丸ゴシック体E" panose="020F0900000000000000" pitchFamily="50" charset="-128"/>
              </a:rPr>
              <a:t>賢くなるわけではありません。</a:t>
            </a:r>
            <a:endParaRPr lang="en-US" altLang="ja-JP" sz="2400" dirty="0">
              <a:latin typeface="AR P丸ゴシック体E" panose="020F0900000000000000" pitchFamily="50" charset="-128"/>
              <a:ea typeface="AR P丸ゴシック体E" panose="020F0900000000000000" pitchFamily="50" charset="-128"/>
            </a:endParaRPr>
          </a:p>
          <a:p>
            <a:pPr algn="ctr"/>
            <a:r>
              <a:rPr lang="ja-JP" altLang="en-US" sz="2400" dirty="0">
                <a:latin typeface="AR P丸ゴシック体E" panose="020F0900000000000000" pitchFamily="50" charset="-128"/>
                <a:ea typeface="AR P丸ゴシック体E" panose="020F0900000000000000" pitchFamily="50" charset="-128"/>
              </a:rPr>
              <a:t>誤解の元をご確認ください。</a:t>
            </a:r>
            <a:endParaRPr lang="en-US" altLang="ja-JP" sz="1600" dirty="0">
              <a:latin typeface="AR P丸ゴシック体E" panose="020F0900000000000000" pitchFamily="50" charset="-128"/>
              <a:ea typeface="AR P丸ゴシック体E" panose="020F0900000000000000" pitchFamily="50" charset="-128"/>
            </a:endParaRPr>
          </a:p>
          <a:p>
            <a:r>
              <a:rPr lang="ja-JP" altLang="en-US" sz="2400" dirty="0">
                <a:highlight>
                  <a:srgbClr val="FF00FF"/>
                </a:highlight>
                <a:latin typeface="AR P丸ゴシック体E" panose="020F0900000000000000" pitchFamily="50" charset="-128"/>
                <a:ea typeface="AR P丸ゴシック体E" panose="020F0900000000000000" pitchFamily="50" charset="-128"/>
              </a:rPr>
              <a:t>　　　</a:t>
            </a:r>
          </a:p>
        </p:txBody>
      </p:sp>
    </p:spTree>
    <p:extLst>
      <p:ext uri="{BB962C8B-B14F-4D97-AF65-F5344CB8AC3E}">
        <p14:creationId xmlns:p14="http://schemas.microsoft.com/office/powerpoint/2010/main" val="816454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withEffect">
                                  <p:stCondLst>
                                    <p:cond delay="150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1000"/>
                                        <p:tgtEl>
                                          <p:spTgt spid="2">
                                            <p:txEl>
                                              <p:pRg st="5" end="5"/>
                                            </p:txEl>
                                          </p:spTgt>
                                        </p:tgtEl>
                                      </p:cBhvr>
                                    </p:animEffect>
                                    <p:anim calcmode="lin" valueType="num">
                                      <p:cBhvr>
                                        <p:cTn id="1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50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1000"/>
                                        <p:tgtEl>
                                          <p:spTgt spid="2">
                                            <p:txEl>
                                              <p:pRg st="6" end="6"/>
                                            </p:txEl>
                                          </p:spTgt>
                                        </p:tgtEl>
                                      </p:cBhvr>
                                    </p:animEffect>
                                    <p:anim calcmode="lin" valueType="num">
                                      <p:cBhvr>
                                        <p:cTn id="1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fade">
                                      <p:cBhvr>
                                        <p:cTn id="22" dur="1000"/>
                                        <p:tgtEl>
                                          <p:spTgt spid="2">
                                            <p:txEl>
                                              <p:pRg st="8" end="8"/>
                                            </p:txEl>
                                          </p:spTgt>
                                        </p:tgtEl>
                                      </p:cBhvr>
                                    </p:animEffect>
                                    <p:anim calcmode="lin" valueType="num">
                                      <p:cBhvr>
                                        <p:cTn id="2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8" end="8"/>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50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fade">
                                      <p:cBhvr>
                                        <p:cTn id="27" dur="1000"/>
                                        <p:tgtEl>
                                          <p:spTgt spid="2">
                                            <p:txEl>
                                              <p:pRg st="9" end="9"/>
                                            </p:txEl>
                                          </p:spTgt>
                                        </p:tgtEl>
                                      </p:cBhvr>
                                    </p:animEffect>
                                    <p:anim calcmode="lin" valueType="num">
                                      <p:cBhvr>
                                        <p:cTn id="2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nodeType="afterEffect">
                                  <p:stCondLst>
                                    <p:cond delay="1500"/>
                                  </p:stCondLst>
                                  <p:childTnLst>
                                    <p:set>
                                      <p:cBhvr>
                                        <p:cTn id="32" dur="1" fill="hold">
                                          <p:stCondLst>
                                            <p:cond delay="0"/>
                                          </p:stCondLst>
                                        </p:cTn>
                                        <p:tgtEl>
                                          <p:spTgt spid="2">
                                            <p:txEl>
                                              <p:pRg st="11" end="11"/>
                                            </p:txEl>
                                          </p:spTgt>
                                        </p:tgtEl>
                                        <p:attrNameLst>
                                          <p:attrName>style.visibility</p:attrName>
                                        </p:attrNameLst>
                                      </p:cBhvr>
                                      <p:to>
                                        <p:strVal val="visible"/>
                                      </p:to>
                                    </p:set>
                                    <p:animEffect transition="in" filter="fade">
                                      <p:cBhvr>
                                        <p:cTn id="33" dur="1000"/>
                                        <p:tgtEl>
                                          <p:spTgt spid="2">
                                            <p:txEl>
                                              <p:pRg st="11" end="11"/>
                                            </p:txEl>
                                          </p:spTgt>
                                        </p:tgtEl>
                                      </p:cBhvr>
                                    </p:animEffect>
                                    <p:anim calcmode="lin" valueType="num">
                                      <p:cBhvr>
                                        <p:cTn id="34"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1500"/>
                                  </p:stCondLst>
                                  <p:childTnLst>
                                    <p:set>
                                      <p:cBhvr>
                                        <p:cTn id="37" dur="1" fill="hold">
                                          <p:stCondLst>
                                            <p:cond delay="0"/>
                                          </p:stCondLst>
                                        </p:cTn>
                                        <p:tgtEl>
                                          <p:spTgt spid="2">
                                            <p:txEl>
                                              <p:pRg st="12" end="12"/>
                                            </p:txEl>
                                          </p:spTgt>
                                        </p:tgtEl>
                                        <p:attrNameLst>
                                          <p:attrName>style.visibility</p:attrName>
                                        </p:attrNameLst>
                                      </p:cBhvr>
                                      <p:to>
                                        <p:strVal val="visible"/>
                                      </p:to>
                                    </p:set>
                                    <p:animEffect transition="in" filter="fade">
                                      <p:cBhvr>
                                        <p:cTn id="38" dur="1000"/>
                                        <p:tgtEl>
                                          <p:spTgt spid="2">
                                            <p:txEl>
                                              <p:pRg st="12" end="12"/>
                                            </p:txEl>
                                          </p:spTgt>
                                        </p:tgtEl>
                                      </p:cBhvr>
                                    </p:animEffect>
                                    <p:anim calcmode="lin" valueType="num">
                                      <p:cBhvr>
                                        <p:cTn id="39"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1500"/>
                                  </p:stCondLst>
                                  <p:childTnLst>
                                    <p:set>
                                      <p:cBhvr>
                                        <p:cTn id="42" dur="1" fill="hold">
                                          <p:stCondLst>
                                            <p:cond delay="0"/>
                                          </p:stCondLst>
                                        </p:cTn>
                                        <p:tgtEl>
                                          <p:spTgt spid="2">
                                            <p:txEl>
                                              <p:pRg st="13" end="13"/>
                                            </p:txEl>
                                          </p:spTgt>
                                        </p:tgtEl>
                                        <p:attrNameLst>
                                          <p:attrName>style.visibility</p:attrName>
                                        </p:attrNameLst>
                                      </p:cBhvr>
                                      <p:to>
                                        <p:strVal val="visible"/>
                                      </p:to>
                                    </p:set>
                                    <p:animEffect transition="in" filter="fade">
                                      <p:cBhvr>
                                        <p:cTn id="43" dur="1000"/>
                                        <p:tgtEl>
                                          <p:spTgt spid="2">
                                            <p:txEl>
                                              <p:pRg st="13" end="13"/>
                                            </p:txEl>
                                          </p:spTgt>
                                        </p:tgtEl>
                                      </p:cBhvr>
                                    </p:animEffect>
                                    <p:anim calcmode="lin" valueType="num">
                                      <p:cBhvr>
                                        <p:cTn id="44"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2A9BD48-703E-4FD9-BC27-307E49F6EBF3}"/>
              </a:ext>
            </a:extLst>
          </p:cNvPr>
          <p:cNvPicPr>
            <a:picLocks noChangeAspect="1"/>
          </p:cNvPicPr>
          <p:nvPr/>
        </p:nvPicPr>
        <p:blipFill rotWithShape="1">
          <a:blip r:embed="rId2"/>
          <a:srcRect l="18444" t="15563" r="20044" b="8493"/>
          <a:stretch/>
        </p:blipFill>
        <p:spPr>
          <a:xfrm>
            <a:off x="1822785" y="1120408"/>
            <a:ext cx="8219173" cy="5708053"/>
          </a:xfrm>
          <a:prstGeom prst="rect">
            <a:avLst/>
          </a:prstGeom>
        </p:spPr>
      </p:pic>
      <p:grpSp>
        <p:nvGrpSpPr>
          <p:cNvPr id="6" name="グループ化 5">
            <a:extLst>
              <a:ext uri="{FF2B5EF4-FFF2-40B4-BE49-F238E27FC236}">
                <a16:creationId xmlns:a16="http://schemas.microsoft.com/office/drawing/2014/main" id="{FD1BFEFB-64C3-4BE8-A319-63CF3438FD4C}"/>
              </a:ext>
            </a:extLst>
          </p:cNvPr>
          <p:cNvGrpSpPr/>
          <p:nvPr/>
        </p:nvGrpSpPr>
        <p:grpSpPr>
          <a:xfrm>
            <a:off x="7283649" y="3712369"/>
            <a:ext cx="3581565" cy="1725513"/>
            <a:chOff x="438150" y="3429000"/>
            <a:chExt cx="3581565" cy="1725513"/>
          </a:xfrm>
        </p:grpSpPr>
        <p:sp>
          <p:nvSpPr>
            <p:cNvPr id="8" name="吹き出し: 角を丸めた四角形 7">
              <a:extLst>
                <a:ext uri="{FF2B5EF4-FFF2-40B4-BE49-F238E27FC236}">
                  <a16:creationId xmlns:a16="http://schemas.microsoft.com/office/drawing/2014/main" id="{1E3F1354-C977-423D-B9CE-AC879AC971D7}"/>
                </a:ext>
              </a:extLst>
            </p:cNvPr>
            <p:cNvSpPr/>
            <p:nvPr/>
          </p:nvSpPr>
          <p:spPr>
            <a:xfrm>
              <a:off x="438150" y="3429000"/>
              <a:ext cx="3327201" cy="1725513"/>
            </a:xfrm>
            <a:prstGeom prst="wedgeRoundRectCallout">
              <a:avLst>
                <a:gd name="adj1" fmla="val -37791"/>
                <a:gd name="adj2" fmla="val 85562"/>
                <a:gd name="adj3" fmla="val 16667"/>
              </a:avLst>
            </a:prstGeom>
            <a:solidFill>
              <a:srgbClr val="FFFF79"/>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0F850A2-3196-4E3E-AD88-32D4D050A48C}"/>
                </a:ext>
              </a:extLst>
            </p:cNvPr>
            <p:cNvSpPr txBox="1"/>
            <p:nvPr/>
          </p:nvSpPr>
          <p:spPr>
            <a:xfrm>
              <a:off x="500803" y="3630036"/>
              <a:ext cx="3518912" cy="1323439"/>
            </a:xfrm>
            <a:prstGeom prst="rect">
              <a:avLst/>
            </a:prstGeom>
            <a:noFill/>
          </p:spPr>
          <p:txBody>
            <a:bodyPr wrap="none" rtlCol="0">
              <a:spAutoFit/>
            </a:bodyPr>
            <a:lstStyle/>
            <a:p>
              <a:r>
                <a:rPr kumimoji="1" lang="ja-JP" altLang="en-US" sz="2000" b="1" dirty="0"/>
                <a:t>ここで「教育活動の質の</a:t>
              </a:r>
              <a:endParaRPr kumimoji="1" lang="en-US" altLang="ja-JP" sz="2000" b="1" dirty="0"/>
            </a:p>
            <a:p>
              <a:r>
                <a:rPr kumimoji="1" lang="ja-JP" altLang="en-US" sz="2000" b="1" dirty="0"/>
                <a:t>向上を図る」と言ってお</a:t>
              </a:r>
              <a:endParaRPr kumimoji="1" lang="en-US" altLang="ja-JP" sz="2000" b="1" dirty="0"/>
            </a:p>
            <a:p>
              <a:r>
                <a:rPr kumimoji="1" lang="ja-JP" altLang="en-US" sz="2000" b="1" dirty="0"/>
                <a:t>きながら、あとで、</a:t>
              </a:r>
              <a:r>
                <a:rPr kumimoji="1" lang="ja-JP" altLang="en-US" sz="2000" b="1" u="sng" dirty="0">
                  <a:solidFill>
                    <a:srgbClr val="C00000"/>
                  </a:solidFill>
                </a:rPr>
                <a:t>別なこ</a:t>
              </a:r>
              <a:endParaRPr kumimoji="1" lang="en-US" altLang="ja-JP" sz="2000" b="1" u="sng" dirty="0">
                <a:solidFill>
                  <a:srgbClr val="C00000"/>
                </a:solidFill>
              </a:endParaRPr>
            </a:p>
            <a:p>
              <a:r>
                <a:rPr kumimoji="1" lang="ja-JP" altLang="en-US" sz="2000" b="1" u="sng" dirty="0">
                  <a:solidFill>
                    <a:srgbClr val="C00000"/>
                  </a:solidFill>
                </a:rPr>
                <a:t>とを言い出す</a:t>
              </a:r>
              <a:r>
                <a:rPr kumimoji="1" lang="ja-JP" altLang="en-US" sz="2000" b="1" dirty="0"/>
                <a:t>のはだめです。</a:t>
              </a:r>
              <a:endParaRPr kumimoji="1" lang="en-US" altLang="ja-JP" sz="2000" b="1" dirty="0"/>
            </a:p>
          </p:txBody>
        </p:sp>
      </p:grpSp>
      <p:sp>
        <p:nvSpPr>
          <p:cNvPr id="3" name="正方形/長方形 2">
            <a:extLst>
              <a:ext uri="{FF2B5EF4-FFF2-40B4-BE49-F238E27FC236}">
                <a16:creationId xmlns:a16="http://schemas.microsoft.com/office/drawing/2014/main" id="{562A32F9-F1A9-49E4-9017-719530137F79}"/>
              </a:ext>
            </a:extLst>
          </p:cNvPr>
          <p:cNvSpPr/>
          <p:nvPr/>
        </p:nvSpPr>
        <p:spPr>
          <a:xfrm>
            <a:off x="6686551" y="6012819"/>
            <a:ext cx="2543175" cy="3238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8BB83A8-FBAB-4C57-832C-EACF38C7395B}"/>
              </a:ext>
            </a:extLst>
          </p:cNvPr>
          <p:cNvSpPr txBox="1"/>
          <p:nvPr/>
        </p:nvSpPr>
        <p:spPr>
          <a:xfrm>
            <a:off x="1965789" y="335266"/>
            <a:ext cx="7571303" cy="461665"/>
          </a:xfrm>
          <a:prstGeom prst="rect">
            <a:avLst/>
          </a:prstGeom>
          <a:noFill/>
        </p:spPr>
        <p:txBody>
          <a:bodyPr wrap="none" rtlCol="0">
            <a:spAutoFit/>
          </a:bodyPr>
          <a:lstStyle/>
          <a:p>
            <a:r>
              <a:rPr kumimoji="1" lang="ja-JP" altLang="en-US" sz="2400" dirty="0">
                <a:solidFill>
                  <a:srgbClr val="FFFF00"/>
                </a:solidFill>
                <a:highlight>
                  <a:srgbClr val="0000FF"/>
                </a:highlight>
                <a:latin typeface="AR丸ゴシック体E" panose="020F0909000000000000" pitchFamily="49" charset="-128"/>
                <a:ea typeface="AR丸ゴシック体E" panose="020F0909000000000000" pitchFamily="49" charset="-128"/>
              </a:rPr>
              <a:t>　カリキュラム・マネジメントが広がらない原因</a:t>
            </a:r>
            <a:r>
              <a:rPr kumimoji="1" lang="ja-JP" altLang="en-US" sz="2400" dirty="0">
                <a:solidFill>
                  <a:schemeClr val="accent1"/>
                </a:solidFill>
                <a:highlight>
                  <a:srgbClr val="0000FF"/>
                </a:highlight>
                <a:latin typeface="AR丸ゴシック体E" panose="020F0909000000000000" pitchFamily="49" charset="-128"/>
                <a:ea typeface="AR丸ゴシック体E" panose="020F0909000000000000" pitchFamily="49" charset="-128"/>
              </a:rPr>
              <a:t>、</a:t>
            </a:r>
            <a:r>
              <a:rPr kumimoji="1" lang="ja-JP" altLang="en-US" sz="2400" dirty="0">
                <a:solidFill>
                  <a:srgbClr val="FFFF00"/>
                </a:solidFill>
                <a:highlight>
                  <a:srgbClr val="0000FF"/>
                </a:highlight>
                <a:latin typeface="AR丸ゴシック体E" panose="020F0909000000000000" pitchFamily="49" charset="-128"/>
                <a:ea typeface="AR丸ゴシック体E" panose="020F0909000000000000" pitchFamily="49" charset="-128"/>
              </a:rPr>
              <a:t>　</a:t>
            </a:r>
          </a:p>
        </p:txBody>
      </p:sp>
    </p:spTree>
    <p:extLst>
      <p:ext uri="{BB962C8B-B14F-4D97-AF65-F5344CB8AC3E}">
        <p14:creationId xmlns:p14="http://schemas.microsoft.com/office/powerpoint/2010/main" val="174924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1AD4224-CB88-43C2-B9F7-30FB8326FF4E}"/>
              </a:ext>
            </a:extLst>
          </p:cNvPr>
          <p:cNvPicPr>
            <a:picLocks noChangeAspect="1"/>
          </p:cNvPicPr>
          <p:nvPr/>
        </p:nvPicPr>
        <p:blipFill rotWithShape="1">
          <a:blip r:embed="rId2"/>
          <a:srcRect l="19532" t="17471" r="19114" b="25346"/>
          <a:stretch/>
        </p:blipFill>
        <p:spPr>
          <a:xfrm>
            <a:off x="2146487" y="388036"/>
            <a:ext cx="7922226" cy="4225491"/>
          </a:xfrm>
          <a:prstGeom prst="rect">
            <a:avLst/>
          </a:prstGeom>
          <a:ln>
            <a:solidFill>
              <a:schemeClr val="accent1">
                <a:lumMod val="75000"/>
              </a:schemeClr>
            </a:solidFill>
          </a:ln>
        </p:spPr>
      </p:pic>
      <p:cxnSp>
        <p:nvCxnSpPr>
          <p:cNvPr id="5" name="直線コネクタ 4">
            <a:extLst>
              <a:ext uri="{FF2B5EF4-FFF2-40B4-BE49-F238E27FC236}">
                <a16:creationId xmlns:a16="http://schemas.microsoft.com/office/drawing/2014/main" id="{B9DD1B89-47FE-4827-A89C-D9B67A46623C}"/>
              </a:ext>
            </a:extLst>
          </p:cNvPr>
          <p:cNvCxnSpPr>
            <a:cxnSpLocks/>
          </p:cNvCxnSpPr>
          <p:nvPr/>
        </p:nvCxnSpPr>
        <p:spPr>
          <a:xfrm>
            <a:off x="4883217" y="3231514"/>
            <a:ext cx="4214630" cy="280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10DA9366-DA5F-4628-B9ED-974BA9D546CC}"/>
              </a:ext>
            </a:extLst>
          </p:cNvPr>
          <p:cNvCxnSpPr>
            <a:cxnSpLocks/>
          </p:cNvCxnSpPr>
          <p:nvPr/>
        </p:nvCxnSpPr>
        <p:spPr>
          <a:xfrm flipV="1">
            <a:off x="2792933" y="3674851"/>
            <a:ext cx="877503"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246D2393-9431-4FA7-84CD-1F90D353A8D4}"/>
              </a:ext>
            </a:extLst>
          </p:cNvPr>
          <p:cNvCxnSpPr>
            <a:cxnSpLocks/>
          </p:cNvCxnSpPr>
          <p:nvPr/>
        </p:nvCxnSpPr>
        <p:spPr>
          <a:xfrm>
            <a:off x="2861912" y="4143797"/>
            <a:ext cx="6314174" cy="8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12D8DA01-E272-40F0-AC71-5E7729D379A0}"/>
              </a:ext>
            </a:extLst>
          </p:cNvPr>
          <p:cNvCxnSpPr>
            <a:cxnSpLocks/>
          </p:cNvCxnSpPr>
          <p:nvPr/>
        </p:nvCxnSpPr>
        <p:spPr>
          <a:xfrm flipV="1">
            <a:off x="8298584" y="3703903"/>
            <a:ext cx="877503"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12D1DE51-0B0D-40ED-A62A-B8971B8C26A1}"/>
              </a:ext>
            </a:extLst>
          </p:cNvPr>
          <p:cNvCxnSpPr>
            <a:cxnSpLocks/>
          </p:cNvCxnSpPr>
          <p:nvPr/>
        </p:nvCxnSpPr>
        <p:spPr>
          <a:xfrm flipV="1">
            <a:off x="2792932" y="4774744"/>
            <a:ext cx="3842084" cy="72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D1733F4F-5DA0-468D-9CF8-559B81C112DC}"/>
              </a:ext>
            </a:extLst>
          </p:cNvPr>
          <p:cNvSpPr txBox="1"/>
          <p:nvPr/>
        </p:nvSpPr>
        <p:spPr>
          <a:xfrm>
            <a:off x="1571085" y="4873950"/>
            <a:ext cx="9206982" cy="1723549"/>
          </a:xfrm>
          <a:prstGeom prst="rect">
            <a:avLst/>
          </a:prstGeom>
          <a:solidFill>
            <a:srgbClr val="FFFF79"/>
          </a:solidFill>
        </p:spPr>
        <p:txBody>
          <a:bodyPr wrap="square" rtlCol="0">
            <a:spAutoFit/>
          </a:bodyPr>
          <a:lstStyle/>
          <a:p>
            <a:r>
              <a:rPr kumimoji="1" lang="ja-JP" altLang="en-US" sz="2800" b="1" dirty="0">
                <a:solidFill>
                  <a:srgbClr val="FF0000"/>
                </a:solidFill>
              </a:rPr>
              <a:t>　何をどうやるのか、伝わってきませんね。本当は、</a:t>
            </a:r>
            <a:endParaRPr kumimoji="1" lang="en-US" altLang="ja-JP" sz="2800" b="1" dirty="0">
              <a:solidFill>
                <a:srgbClr val="FF0000"/>
              </a:solidFill>
            </a:endParaRPr>
          </a:p>
          <a:p>
            <a:endParaRPr kumimoji="1" lang="en-US" altLang="ja-JP" sz="800" b="1" dirty="0">
              <a:solidFill>
                <a:srgbClr val="FF0000"/>
              </a:solidFill>
            </a:endParaRPr>
          </a:p>
          <a:p>
            <a:r>
              <a:rPr kumimoji="1" lang="ja-JP" altLang="en-US" sz="2800" b="1" dirty="0">
                <a:solidFill>
                  <a:srgbClr val="FF0000"/>
                </a:solidFill>
              </a:rPr>
              <a:t>「</a:t>
            </a:r>
            <a:r>
              <a:rPr kumimoji="1" lang="ja-JP" altLang="en-US" sz="2800" b="1" dirty="0"/>
              <a:t>総合的な学習の時間を中心に、</a:t>
            </a:r>
            <a:r>
              <a:rPr kumimoji="1" lang="ja-JP" altLang="en-US" sz="2800" b="1" u="sng" dirty="0">
                <a:solidFill>
                  <a:srgbClr val="FF0000"/>
                </a:solidFill>
              </a:rPr>
              <a:t>教科等の学びを</a:t>
            </a:r>
            <a:endParaRPr kumimoji="1" lang="en-US" altLang="ja-JP" sz="2800" b="1" u="sng" dirty="0">
              <a:solidFill>
                <a:srgbClr val="FF0000"/>
              </a:solidFill>
            </a:endParaRPr>
          </a:p>
          <a:p>
            <a:endParaRPr kumimoji="1" lang="en-US" altLang="ja-JP" sz="1400" b="1" u="sng" dirty="0">
              <a:solidFill>
                <a:srgbClr val="FF0000"/>
              </a:solidFill>
            </a:endParaRPr>
          </a:p>
          <a:p>
            <a:r>
              <a:rPr kumimoji="1" lang="ja-JP" altLang="en-US" sz="2800" b="1" dirty="0">
                <a:solidFill>
                  <a:srgbClr val="FF0000"/>
                </a:solidFill>
              </a:rPr>
              <a:t>　</a:t>
            </a:r>
            <a:r>
              <a:rPr kumimoji="1" lang="ja-JP" altLang="en-US" sz="2800" b="1" u="sng" dirty="0">
                <a:solidFill>
                  <a:srgbClr val="FF0000"/>
                </a:solidFill>
              </a:rPr>
              <a:t>横断的に関連づけた</a:t>
            </a:r>
            <a:r>
              <a:rPr kumimoji="1" lang="ja-JP" altLang="en-US" sz="2800" b="1" u="sng" dirty="0"/>
              <a:t>教育課程を創ること</a:t>
            </a:r>
            <a:r>
              <a:rPr kumimoji="1" lang="ja-JP" altLang="en-US" sz="2800" b="1" dirty="0">
                <a:solidFill>
                  <a:srgbClr val="FF0000"/>
                </a:solidFill>
              </a:rPr>
              <a:t>」と示すべき。</a:t>
            </a:r>
          </a:p>
        </p:txBody>
      </p:sp>
      <p:grpSp>
        <p:nvGrpSpPr>
          <p:cNvPr id="10" name="グループ化 9">
            <a:extLst>
              <a:ext uri="{FF2B5EF4-FFF2-40B4-BE49-F238E27FC236}">
                <a16:creationId xmlns:a16="http://schemas.microsoft.com/office/drawing/2014/main" id="{ECC820EE-42CA-4A08-BBB1-C10AB1486666}"/>
              </a:ext>
            </a:extLst>
          </p:cNvPr>
          <p:cNvGrpSpPr/>
          <p:nvPr/>
        </p:nvGrpSpPr>
        <p:grpSpPr>
          <a:xfrm>
            <a:off x="3766803" y="3269512"/>
            <a:ext cx="2867833" cy="492443"/>
            <a:chOff x="9069504" y="2767194"/>
            <a:chExt cx="2936823" cy="605370"/>
          </a:xfrm>
        </p:grpSpPr>
        <p:sp>
          <p:nvSpPr>
            <p:cNvPr id="4" name="正方形/長方形 3">
              <a:extLst>
                <a:ext uri="{FF2B5EF4-FFF2-40B4-BE49-F238E27FC236}">
                  <a16:creationId xmlns:a16="http://schemas.microsoft.com/office/drawing/2014/main" id="{F0EC5D02-BC6A-4B0F-8B7E-665F5870A1B8}"/>
                </a:ext>
              </a:extLst>
            </p:cNvPr>
            <p:cNvSpPr/>
            <p:nvPr/>
          </p:nvSpPr>
          <p:spPr>
            <a:xfrm>
              <a:off x="9069504" y="2791546"/>
              <a:ext cx="2868213" cy="509655"/>
            </a:xfrm>
            <a:prstGeom prst="rect">
              <a:avLst/>
            </a:prstGeom>
            <a:solidFill>
              <a:schemeClr val="accent5">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8A07BF8B-E230-4A99-AEF9-5F59728383B7}"/>
                </a:ext>
              </a:extLst>
            </p:cNvPr>
            <p:cNvSpPr txBox="1"/>
            <p:nvPr/>
          </p:nvSpPr>
          <p:spPr>
            <a:xfrm>
              <a:off x="9085654" y="2767194"/>
              <a:ext cx="2920673" cy="605370"/>
            </a:xfrm>
            <a:prstGeom prst="rect">
              <a:avLst/>
            </a:prstGeom>
            <a:noFill/>
          </p:spPr>
          <p:txBody>
            <a:bodyPr wrap="none" rtlCol="0">
              <a:spAutoFit/>
            </a:bodyPr>
            <a:lstStyle/>
            <a:p>
              <a:r>
                <a:rPr kumimoji="1" lang="ja-JP" altLang="en-US" sz="2600" b="1" dirty="0"/>
                <a:t>教育課程を中心に</a:t>
              </a:r>
            </a:p>
          </p:txBody>
        </p:sp>
      </p:grpSp>
      <p:grpSp>
        <p:nvGrpSpPr>
          <p:cNvPr id="19" name="グループ化 18">
            <a:extLst>
              <a:ext uri="{FF2B5EF4-FFF2-40B4-BE49-F238E27FC236}">
                <a16:creationId xmlns:a16="http://schemas.microsoft.com/office/drawing/2014/main" id="{80CA9C70-7F67-4A03-A7E4-D9F61EE6093F}"/>
              </a:ext>
            </a:extLst>
          </p:cNvPr>
          <p:cNvGrpSpPr/>
          <p:nvPr/>
        </p:nvGrpSpPr>
        <p:grpSpPr>
          <a:xfrm>
            <a:off x="1943461" y="5442131"/>
            <a:ext cx="4823859" cy="534141"/>
            <a:chOff x="6774583" y="1900744"/>
            <a:chExt cx="4823859" cy="534141"/>
          </a:xfrm>
        </p:grpSpPr>
        <p:sp>
          <p:nvSpPr>
            <p:cNvPr id="14" name="正方形/長方形 13">
              <a:extLst>
                <a:ext uri="{FF2B5EF4-FFF2-40B4-BE49-F238E27FC236}">
                  <a16:creationId xmlns:a16="http://schemas.microsoft.com/office/drawing/2014/main" id="{0E48C042-E3C2-4C64-B46E-5F778C4D2D1B}"/>
                </a:ext>
              </a:extLst>
            </p:cNvPr>
            <p:cNvSpPr/>
            <p:nvPr/>
          </p:nvSpPr>
          <p:spPr>
            <a:xfrm>
              <a:off x="6842143" y="1900744"/>
              <a:ext cx="4603714" cy="490888"/>
            </a:xfrm>
            <a:prstGeom prst="rect">
              <a:avLst/>
            </a:prstGeom>
            <a:solidFill>
              <a:schemeClr val="accent5">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609E33B1-B341-4CE1-9455-CC3919491177}"/>
                </a:ext>
              </a:extLst>
            </p:cNvPr>
            <p:cNvSpPr txBox="1"/>
            <p:nvPr/>
          </p:nvSpPr>
          <p:spPr>
            <a:xfrm>
              <a:off x="6774583" y="1911665"/>
              <a:ext cx="4823859" cy="523220"/>
            </a:xfrm>
            <a:prstGeom prst="rect">
              <a:avLst/>
            </a:prstGeom>
            <a:noFill/>
          </p:spPr>
          <p:txBody>
            <a:bodyPr wrap="square">
              <a:spAutoFit/>
            </a:bodyPr>
            <a:lstStyle/>
            <a:p>
              <a:r>
                <a:rPr kumimoji="1" lang="ja-JP" altLang="en-US" sz="2800" b="1" dirty="0"/>
                <a:t>総合的な学習の時間を中心に</a:t>
              </a:r>
              <a:endParaRPr lang="ja-JP" altLang="en-US" sz="2800" dirty="0"/>
            </a:p>
          </p:txBody>
        </p:sp>
      </p:grpSp>
      <p:sp>
        <p:nvSpPr>
          <p:cNvPr id="3" name="テキスト ボックス 2">
            <a:extLst>
              <a:ext uri="{FF2B5EF4-FFF2-40B4-BE49-F238E27FC236}">
                <a16:creationId xmlns:a16="http://schemas.microsoft.com/office/drawing/2014/main" id="{6AE1A958-4552-408E-A80B-61546B5EE304}"/>
              </a:ext>
            </a:extLst>
          </p:cNvPr>
          <p:cNvSpPr txBox="1"/>
          <p:nvPr/>
        </p:nvSpPr>
        <p:spPr>
          <a:xfrm>
            <a:off x="2971550" y="1925124"/>
            <a:ext cx="6972551" cy="461665"/>
          </a:xfrm>
          <a:prstGeom prst="rect">
            <a:avLst/>
          </a:prstGeom>
          <a:noFill/>
          <a:ln w="19050">
            <a:solidFill>
              <a:schemeClr val="accent1"/>
            </a:solidFill>
          </a:ln>
        </p:spPr>
        <p:txBody>
          <a:bodyPr wrap="square" rtlCol="0">
            <a:spAutoFit/>
          </a:bodyPr>
          <a:lstStyle/>
          <a:p>
            <a:r>
              <a:rPr kumimoji="1" lang="ja-JP" altLang="en-US" sz="2400" b="1" dirty="0">
                <a:solidFill>
                  <a:srgbClr val="FF0000"/>
                </a:solidFill>
                <a:highlight>
                  <a:srgbClr val="FFFF00"/>
                </a:highlight>
              </a:rPr>
              <a:t>「教育課程を中心に」教育課程をつくるのかな？</a:t>
            </a:r>
          </a:p>
        </p:txBody>
      </p:sp>
    </p:spTree>
    <p:extLst>
      <p:ext uri="{BB962C8B-B14F-4D97-AF65-F5344CB8AC3E}">
        <p14:creationId xmlns:p14="http://schemas.microsoft.com/office/powerpoint/2010/main" val="194719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8E11651-5986-40E7-9F98-74F564A1BC30}"/>
              </a:ext>
            </a:extLst>
          </p:cNvPr>
          <p:cNvPicPr>
            <a:picLocks noChangeAspect="1"/>
          </p:cNvPicPr>
          <p:nvPr/>
        </p:nvPicPr>
        <p:blipFill rotWithShape="1">
          <a:blip r:embed="rId2"/>
          <a:srcRect l="16921" t="16264" r="20699" b="13943"/>
          <a:stretch/>
        </p:blipFill>
        <p:spPr>
          <a:xfrm>
            <a:off x="1586168" y="1041933"/>
            <a:ext cx="9019665" cy="5676500"/>
          </a:xfrm>
          <a:prstGeom prst="rect">
            <a:avLst/>
          </a:prstGeom>
        </p:spPr>
      </p:pic>
      <p:sp>
        <p:nvSpPr>
          <p:cNvPr id="3" name="楕円 2">
            <a:extLst>
              <a:ext uri="{FF2B5EF4-FFF2-40B4-BE49-F238E27FC236}">
                <a16:creationId xmlns:a16="http://schemas.microsoft.com/office/drawing/2014/main" id="{C1D68F95-1CB1-4932-963B-084E0D67C043}"/>
              </a:ext>
            </a:extLst>
          </p:cNvPr>
          <p:cNvSpPr/>
          <p:nvPr/>
        </p:nvSpPr>
        <p:spPr>
          <a:xfrm>
            <a:off x="1678005" y="2050179"/>
            <a:ext cx="5784783" cy="17036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D4911E1A-AA4C-4C8A-ADE5-5241CE0C8063}"/>
              </a:ext>
            </a:extLst>
          </p:cNvPr>
          <p:cNvGrpSpPr/>
          <p:nvPr/>
        </p:nvGrpSpPr>
        <p:grpSpPr>
          <a:xfrm>
            <a:off x="8136039" y="1160290"/>
            <a:ext cx="800978" cy="700239"/>
            <a:chOff x="173255" y="2800952"/>
            <a:chExt cx="779646" cy="924025"/>
          </a:xfrm>
        </p:grpSpPr>
        <p:cxnSp>
          <p:nvCxnSpPr>
            <p:cNvPr id="10" name="直線コネクタ 9">
              <a:extLst>
                <a:ext uri="{FF2B5EF4-FFF2-40B4-BE49-F238E27FC236}">
                  <a16:creationId xmlns:a16="http://schemas.microsoft.com/office/drawing/2014/main" id="{E87928A7-FC0A-4480-99BD-82897577310A}"/>
                </a:ext>
              </a:extLst>
            </p:cNvPr>
            <p:cNvCxnSpPr/>
            <p:nvPr/>
          </p:nvCxnSpPr>
          <p:spPr>
            <a:xfrm>
              <a:off x="173255" y="2800952"/>
              <a:ext cx="779646" cy="924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5DC5709E-82B7-4003-8686-F9B6CF1E59C0}"/>
                </a:ext>
              </a:extLst>
            </p:cNvPr>
            <p:cNvCxnSpPr>
              <a:cxnSpLocks/>
            </p:cNvCxnSpPr>
            <p:nvPr/>
          </p:nvCxnSpPr>
          <p:spPr>
            <a:xfrm flipH="1">
              <a:off x="212955" y="2800952"/>
              <a:ext cx="739946" cy="924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テキスト ボックス 11">
            <a:extLst>
              <a:ext uri="{FF2B5EF4-FFF2-40B4-BE49-F238E27FC236}">
                <a16:creationId xmlns:a16="http://schemas.microsoft.com/office/drawing/2014/main" id="{D945C2A5-3074-4E51-8D20-C22BC1D08802}"/>
              </a:ext>
            </a:extLst>
          </p:cNvPr>
          <p:cNvSpPr txBox="1"/>
          <p:nvPr/>
        </p:nvSpPr>
        <p:spPr>
          <a:xfrm>
            <a:off x="7761172" y="2170329"/>
            <a:ext cx="2752825" cy="1569660"/>
          </a:xfrm>
          <a:prstGeom prst="rect">
            <a:avLst/>
          </a:prstGeom>
          <a:solidFill>
            <a:srgbClr val="FFFF66"/>
          </a:solidFill>
          <a:ln>
            <a:solidFill>
              <a:schemeClr val="accent1">
                <a:lumMod val="75000"/>
              </a:schemeClr>
            </a:solidFill>
          </a:ln>
        </p:spPr>
        <p:txBody>
          <a:bodyPr wrap="square" rtlCol="0">
            <a:spAutoFit/>
          </a:bodyPr>
          <a:lstStyle/>
          <a:p>
            <a:r>
              <a:rPr kumimoji="1" lang="ja-JP" altLang="en-US" sz="3200" b="1" dirty="0">
                <a:solidFill>
                  <a:srgbClr val="FF0000"/>
                </a:solidFill>
              </a:rPr>
              <a:t>これは側面ではなく、</a:t>
            </a:r>
            <a:endParaRPr kumimoji="1" lang="en-US" altLang="ja-JP" sz="3200" b="1" dirty="0">
              <a:solidFill>
                <a:srgbClr val="FF0000"/>
              </a:solidFill>
            </a:endParaRPr>
          </a:p>
          <a:p>
            <a:r>
              <a:rPr kumimoji="1" lang="ja-JP" altLang="en-US" sz="3200" b="1" dirty="0">
                <a:solidFill>
                  <a:srgbClr val="FF0000"/>
                </a:solidFill>
              </a:rPr>
              <a:t>真髄です。</a:t>
            </a:r>
          </a:p>
        </p:txBody>
      </p:sp>
    </p:spTree>
    <p:extLst>
      <p:ext uri="{BB962C8B-B14F-4D97-AF65-F5344CB8AC3E}">
        <p14:creationId xmlns:p14="http://schemas.microsoft.com/office/powerpoint/2010/main" val="26190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EA4C6B3-A5DC-4836-AAFE-058E9E9F1A0D}"/>
              </a:ext>
            </a:extLst>
          </p:cNvPr>
          <p:cNvPicPr>
            <a:picLocks noChangeAspect="1"/>
          </p:cNvPicPr>
          <p:nvPr/>
        </p:nvPicPr>
        <p:blipFill rotWithShape="1">
          <a:blip r:embed="rId3"/>
          <a:srcRect l="19909" t="37694" r="18342" b="11722"/>
          <a:stretch/>
        </p:blipFill>
        <p:spPr>
          <a:xfrm>
            <a:off x="1938680" y="1443659"/>
            <a:ext cx="8737802" cy="4019186"/>
          </a:xfrm>
          <a:prstGeom prst="rect">
            <a:avLst/>
          </a:prstGeom>
        </p:spPr>
      </p:pic>
      <p:sp>
        <p:nvSpPr>
          <p:cNvPr id="7" name="テキスト ボックス 6">
            <a:extLst>
              <a:ext uri="{FF2B5EF4-FFF2-40B4-BE49-F238E27FC236}">
                <a16:creationId xmlns:a16="http://schemas.microsoft.com/office/drawing/2014/main" id="{22DCFBAD-3AF9-4B87-9CE4-8E0EA47FBA9F}"/>
              </a:ext>
            </a:extLst>
          </p:cNvPr>
          <p:cNvSpPr txBox="1"/>
          <p:nvPr/>
        </p:nvSpPr>
        <p:spPr>
          <a:xfrm>
            <a:off x="2053869" y="3131069"/>
            <a:ext cx="8347157" cy="523220"/>
          </a:xfrm>
          <a:prstGeom prst="rect">
            <a:avLst/>
          </a:prstGeom>
          <a:solidFill>
            <a:srgbClr val="F20000"/>
          </a:solidFill>
        </p:spPr>
        <p:txBody>
          <a:bodyPr wrap="none" rtlCol="0">
            <a:spAutoFit/>
          </a:bodyPr>
          <a:lstStyle/>
          <a:p>
            <a:r>
              <a:rPr kumimoji="1" lang="ja-JP" altLang="en-US" sz="2800" dirty="0">
                <a:latin typeface="AR丸ゴシック体E" panose="020F0909000000000000" pitchFamily="49" charset="-128"/>
                <a:ea typeface="AR丸ゴシック体E" panose="020F0909000000000000" pitchFamily="49" charset="-128"/>
              </a:rPr>
              <a:t>♡ ♡ 何もしないでもいいんだね！やった～！♡ ♡ </a:t>
            </a:r>
          </a:p>
        </p:txBody>
      </p:sp>
      <p:sp>
        <p:nvSpPr>
          <p:cNvPr id="4" name="テキスト ボックス 3">
            <a:extLst>
              <a:ext uri="{FF2B5EF4-FFF2-40B4-BE49-F238E27FC236}">
                <a16:creationId xmlns:a16="http://schemas.microsoft.com/office/drawing/2014/main" id="{80D247F6-636E-4CF5-AA76-D8D75B593ACC}"/>
              </a:ext>
            </a:extLst>
          </p:cNvPr>
          <p:cNvSpPr txBox="1"/>
          <p:nvPr/>
        </p:nvSpPr>
        <p:spPr>
          <a:xfrm>
            <a:off x="1690235" y="5562747"/>
            <a:ext cx="8811530" cy="830997"/>
          </a:xfrm>
          <a:prstGeom prst="rect">
            <a:avLst/>
          </a:prstGeom>
          <a:solidFill>
            <a:srgbClr val="FFFF00"/>
          </a:solidFill>
          <a:ln>
            <a:solidFill>
              <a:schemeClr val="accent1">
                <a:lumMod val="75000"/>
              </a:schemeClr>
            </a:solidFill>
          </a:ln>
        </p:spPr>
        <p:txBody>
          <a:bodyPr wrap="square" rtlCol="0">
            <a:spAutoFit/>
          </a:bodyPr>
          <a:lstStyle/>
          <a:p>
            <a:r>
              <a:rPr kumimoji="1" lang="ja-JP" altLang="en-US" sz="2400" b="1" dirty="0"/>
              <a:t>学校の業務を効率化させたいのなら、行政からの依頼や調査を</a:t>
            </a:r>
            <a:endParaRPr kumimoji="1" lang="en-US" altLang="ja-JP" sz="2400" b="1" dirty="0"/>
          </a:p>
          <a:p>
            <a:r>
              <a:rPr kumimoji="1" lang="ja-JP" altLang="en-US" sz="2400" b="1" dirty="0"/>
              <a:t>減らすのが効果的です。カリキュラム</a:t>
            </a:r>
            <a:r>
              <a:rPr kumimoji="1" lang="ja-JP" altLang="en-US" sz="2400" b="1" dirty="0">
                <a:solidFill>
                  <a:srgbClr val="FF0000"/>
                </a:solidFill>
              </a:rPr>
              <a:t>を</a:t>
            </a:r>
            <a:r>
              <a:rPr kumimoji="1" lang="ja-JP" altLang="en-US" sz="2400" b="1" dirty="0"/>
              <a:t>マネジメントするの！</a:t>
            </a:r>
            <a:endParaRPr kumimoji="1" lang="en-US" altLang="ja-JP" sz="2400" b="1" dirty="0"/>
          </a:p>
        </p:txBody>
      </p:sp>
      <p:pic>
        <p:nvPicPr>
          <p:cNvPr id="5" name="図 4">
            <a:extLst>
              <a:ext uri="{FF2B5EF4-FFF2-40B4-BE49-F238E27FC236}">
                <a16:creationId xmlns:a16="http://schemas.microsoft.com/office/drawing/2014/main" id="{C73AC09B-54F9-40BA-8CAC-2A3BA4D5A5B5}"/>
              </a:ext>
            </a:extLst>
          </p:cNvPr>
          <p:cNvPicPr>
            <a:picLocks noChangeAspect="1"/>
          </p:cNvPicPr>
          <p:nvPr/>
        </p:nvPicPr>
        <p:blipFill rotWithShape="1">
          <a:blip r:embed="rId3"/>
          <a:srcRect l="19909" t="20560" r="18342" b="66802"/>
          <a:stretch/>
        </p:blipFill>
        <p:spPr>
          <a:xfrm>
            <a:off x="1842431" y="416228"/>
            <a:ext cx="8737802" cy="1005900"/>
          </a:xfrm>
          <a:prstGeom prst="rect">
            <a:avLst/>
          </a:prstGeom>
        </p:spPr>
      </p:pic>
      <p:cxnSp>
        <p:nvCxnSpPr>
          <p:cNvPr id="9" name="直線コネクタ 8">
            <a:extLst>
              <a:ext uri="{FF2B5EF4-FFF2-40B4-BE49-F238E27FC236}">
                <a16:creationId xmlns:a16="http://schemas.microsoft.com/office/drawing/2014/main" id="{E90E6B45-C60F-434A-8068-92AD9666FB98}"/>
              </a:ext>
            </a:extLst>
          </p:cNvPr>
          <p:cNvCxnSpPr>
            <a:cxnSpLocks/>
          </p:cNvCxnSpPr>
          <p:nvPr/>
        </p:nvCxnSpPr>
        <p:spPr>
          <a:xfrm>
            <a:off x="3171825" y="2590800"/>
            <a:ext cx="5467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3D34CCA-2681-461D-99EF-E81817FE4327}"/>
              </a:ext>
            </a:extLst>
          </p:cNvPr>
          <p:cNvCxnSpPr>
            <a:cxnSpLocks/>
          </p:cNvCxnSpPr>
          <p:nvPr/>
        </p:nvCxnSpPr>
        <p:spPr>
          <a:xfrm>
            <a:off x="2673387" y="4695825"/>
            <a:ext cx="495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楕円 18">
            <a:extLst>
              <a:ext uri="{FF2B5EF4-FFF2-40B4-BE49-F238E27FC236}">
                <a16:creationId xmlns:a16="http://schemas.microsoft.com/office/drawing/2014/main" id="{395D4F68-BC8F-4B58-9358-C263321D6DF0}"/>
              </a:ext>
            </a:extLst>
          </p:cNvPr>
          <p:cNvSpPr/>
          <p:nvPr/>
        </p:nvSpPr>
        <p:spPr>
          <a:xfrm>
            <a:off x="6846570" y="5938256"/>
            <a:ext cx="514350" cy="3916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588DE2D4-1D91-4C46-BCFD-B2FFDAEE4001}"/>
              </a:ext>
            </a:extLst>
          </p:cNvPr>
          <p:cNvCxnSpPr>
            <a:cxnSpLocks/>
          </p:cNvCxnSpPr>
          <p:nvPr/>
        </p:nvCxnSpPr>
        <p:spPr>
          <a:xfrm>
            <a:off x="5121007" y="6329912"/>
            <a:ext cx="513190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FE99B410-7478-4F6E-815B-505207B7C5A1}"/>
              </a:ext>
            </a:extLst>
          </p:cNvPr>
          <p:cNvSpPr txBox="1"/>
          <p:nvPr/>
        </p:nvSpPr>
        <p:spPr>
          <a:xfrm rot="696507">
            <a:off x="5149887" y="1836009"/>
            <a:ext cx="990977" cy="1107996"/>
          </a:xfrm>
          <a:prstGeom prst="rect">
            <a:avLst/>
          </a:prstGeom>
          <a:noFill/>
        </p:spPr>
        <p:txBody>
          <a:bodyPr wrap="none" rtlCol="0">
            <a:spAutoFit/>
          </a:bodyPr>
          <a:lstStyle/>
          <a:p>
            <a:r>
              <a:rPr kumimoji="1" lang="ja-JP" altLang="en-US" sz="6600" dirty="0">
                <a:solidFill>
                  <a:srgbClr val="F65C4C"/>
                </a:solidFill>
              </a:rPr>
              <a:t>❓</a:t>
            </a:r>
          </a:p>
        </p:txBody>
      </p:sp>
      <p:sp>
        <p:nvSpPr>
          <p:cNvPr id="18" name="テキスト ボックス 17">
            <a:extLst>
              <a:ext uri="{FF2B5EF4-FFF2-40B4-BE49-F238E27FC236}">
                <a16:creationId xmlns:a16="http://schemas.microsoft.com/office/drawing/2014/main" id="{9E831822-02E6-4D34-9398-93BB71FA286C}"/>
              </a:ext>
            </a:extLst>
          </p:cNvPr>
          <p:cNvSpPr txBox="1"/>
          <p:nvPr/>
        </p:nvSpPr>
        <p:spPr>
          <a:xfrm rot="511637">
            <a:off x="4625518" y="3910824"/>
            <a:ext cx="990977" cy="1107996"/>
          </a:xfrm>
          <a:prstGeom prst="rect">
            <a:avLst/>
          </a:prstGeom>
          <a:noFill/>
        </p:spPr>
        <p:txBody>
          <a:bodyPr wrap="none" rtlCol="0">
            <a:spAutoFit/>
          </a:bodyPr>
          <a:lstStyle/>
          <a:p>
            <a:r>
              <a:rPr kumimoji="1" lang="ja-JP" altLang="en-US" sz="6600" dirty="0">
                <a:solidFill>
                  <a:srgbClr val="F65C4C"/>
                </a:solidFill>
              </a:rPr>
              <a:t>❓</a:t>
            </a:r>
          </a:p>
        </p:txBody>
      </p:sp>
      <p:sp>
        <p:nvSpPr>
          <p:cNvPr id="15" name="テキスト ボックス 14">
            <a:extLst>
              <a:ext uri="{FF2B5EF4-FFF2-40B4-BE49-F238E27FC236}">
                <a16:creationId xmlns:a16="http://schemas.microsoft.com/office/drawing/2014/main" id="{88020EBA-A4D2-448A-A40C-815EAD708945}"/>
              </a:ext>
            </a:extLst>
          </p:cNvPr>
          <p:cNvSpPr txBox="1"/>
          <p:nvPr/>
        </p:nvSpPr>
        <p:spPr>
          <a:xfrm>
            <a:off x="1971802" y="2756940"/>
            <a:ext cx="8479060" cy="1384995"/>
          </a:xfrm>
          <a:prstGeom prst="rect">
            <a:avLst/>
          </a:prstGeom>
          <a:solidFill>
            <a:srgbClr val="FFFF00"/>
          </a:solidFill>
          <a:ln>
            <a:solidFill>
              <a:schemeClr val="accent1">
                <a:lumMod val="75000"/>
              </a:schemeClr>
            </a:solidFill>
          </a:ln>
        </p:spPr>
        <p:txBody>
          <a:bodyPr wrap="square" rtlCol="0">
            <a:spAutoFit/>
          </a:bodyPr>
          <a:lstStyle/>
          <a:p>
            <a:r>
              <a:rPr kumimoji="1" lang="ja-JP" altLang="en-US" sz="2800" b="1" dirty="0">
                <a:solidFill>
                  <a:srgbClr val="FF0000"/>
                </a:solidFill>
              </a:rPr>
              <a:t>　カリキュラム・マネジメントは今回の学習指導要領に加えた、</a:t>
            </a:r>
            <a:r>
              <a:rPr kumimoji="1" lang="ja-JP" altLang="en-US" sz="2800" b="1" u="sng" dirty="0">
                <a:solidFill>
                  <a:srgbClr val="FF0000"/>
                </a:solidFill>
              </a:rPr>
              <a:t>最大の新たな視点</a:t>
            </a:r>
            <a:r>
              <a:rPr kumimoji="1" lang="ja-JP" altLang="en-US" sz="2800" b="1" dirty="0">
                <a:solidFill>
                  <a:srgbClr val="FF0000"/>
                </a:solidFill>
              </a:rPr>
              <a:t>です。</a:t>
            </a:r>
            <a:r>
              <a:rPr kumimoji="1" lang="ja-JP" altLang="en-US" sz="2800" b="1" dirty="0"/>
              <a:t>「誤った解説」のせいで各学校が</a:t>
            </a:r>
            <a:r>
              <a:rPr kumimoji="1" lang="ja-JP" altLang="en-US" sz="2800" b="1" u="sng" dirty="0">
                <a:solidFill>
                  <a:srgbClr val="C00000"/>
                </a:solidFill>
                <a:latin typeface="AR丸ゴシック体E" panose="020F0909000000000000" pitchFamily="49" charset="-128"/>
                <a:ea typeface="AR丸ゴシック体E" panose="020F0909000000000000" pitchFamily="49" charset="-128"/>
              </a:rPr>
              <a:t>やらないでいい</a:t>
            </a:r>
            <a:r>
              <a:rPr kumimoji="1" lang="ja-JP" altLang="en-US" sz="2800" b="1" dirty="0"/>
              <a:t>と思うのです。　</a:t>
            </a:r>
          </a:p>
        </p:txBody>
      </p:sp>
    </p:spTree>
    <p:extLst>
      <p:ext uri="{BB962C8B-B14F-4D97-AF65-F5344CB8AC3E}">
        <p14:creationId xmlns:p14="http://schemas.microsoft.com/office/powerpoint/2010/main" val="12122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19" grpId="0" animBg="1"/>
      <p:bldP spid="3" grpId="0"/>
      <p:bldP spid="18" grpId="0"/>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58F2E08E-0873-4A90-AD29-67316CEE09F4}"/>
              </a:ext>
            </a:extLst>
          </p:cNvPr>
          <p:cNvSpPr/>
          <p:nvPr/>
        </p:nvSpPr>
        <p:spPr>
          <a:xfrm>
            <a:off x="1775350" y="39038"/>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14" name="リボン: 下に曲がる 13">
            <a:extLst>
              <a:ext uri="{FF2B5EF4-FFF2-40B4-BE49-F238E27FC236}">
                <a16:creationId xmlns:a16="http://schemas.microsoft.com/office/drawing/2014/main" id="{69394356-2ABB-44EF-BCFC-6BDC920E2A07}"/>
              </a:ext>
            </a:extLst>
          </p:cNvPr>
          <p:cNvSpPr/>
          <p:nvPr/>
        </p:nvSpPr>
        <p:spPr>
          <a:xfrm>
            <a:off x="4228558" y="5519860"/>
            <a:ext cx="3519006" cy="726652"/>
          </a:xfrm>
          <a:prstGeom prst="ribbon">
            <a:avLst>
              <a:gd name="adj1" fmla="val 16667"/>
              <a:gd name="adj2" fmla="val 6670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727" b="1" dirty="0">
                <a:solidFill>
                  <a:schemeClr val="tx1"/>
                </a:solidFill>
              </a:rPr>
              <a:t>深い学び</a:t>
            </a:r>
          </a:p>
        </p:txBody>
      </p:sp>
      <p:sp>
        <p:nvSpPr>
          <p:cNvPr id="6" name="テキスト ボックス 5">
            <a:extLst>
              <a:ext uri="{FF2B5EF4-FFF2-40B4-BE49-F238E27FC236}">
                <a16:creationId xmlns:a16="http://schemas.microsoft.com/office/drawing/2014/main" id="{670C85F0-4F5B-4035-A578-AB1C51C3D38D}"/>
              </a:ext>
            </a:extLst>
          </p:cNvPr>
          <p:cNvSpPr txBox="1"/>
          <p:nvPr/>
        </p:nvSpPr>
        <p:spPr>
          <a:xfrm>
            <a:off x="7717599" y="2018487"/>
            <a:ext cx="2550698" cy="407035"/>
          </a:xfrm>
          <a:prstGeom prst="rect">
            <a:avLst/>
          </a:prstGeom>
          <a:solidFill>
            <a:srgbClr val="B3FC92"/>
          </a:solidFill>
        </p:spPr>
        <p:txBody>
          <a:bodyPr wrap="none" rtlCol="0">
            <a:spAutoFit/>
          </a:bodyPr>
          <a:lstStyle/>
          <a:p>
            <a:r>
              <a:rPr lang="ja-JP" altLang="en-US" sz="2045" b="1" dirty="0">
                <a:latin typeface="ＭＳ ゴシック" panose="020B0609070205080204" pitchFamily="49" charset="-128"/>
                <a:ea typeface="ＭＳ ゴシック" panose="020B0609070205080204" pitchFamily="49" charset="-128"/>
              </a:rPr>
              <a:t>総合的な学習の時間</a:t>
            </a:r>
          </a:p>
        </p:txBody>
      </p:sp>
      <p:sp>
        <p:nvSpPr>
          <p:cNvPr id="13" name="楕円 12">
            <a:extLst>
              <a:ext uri="{FF2B5EF4-FFF2-40B4-BE49-F238E27FC236}">
                <a16:creationId xmlns:a16="http://schemas.microsoft.com/office/drawing/2014/main" id="{BF892954-78D0-49FB-9292-260A59053851}"/>
              </a:ext>
            </a:extLst>
          </p:cNvPr>
          <p:cNvSpPr/>
          <p:nvPr/>
        </p:nvSpPr>
        <p:spPr>
          <a:xfrm>
            <a:off x="4862274" y="3623783"/>
            <a:ext cx="2258146" cy="8658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5" name="テキスト ボックス 14">
            <a:extLst>
              <a:ext uri="{FF2B5EF4-FFF2-40B4-BE49-F238E27FC236}">
                <a16:creationId xmlns:a16="http://schemas.microsoft.com/office/drawing/2014/main" id="{21DEAE87-775A-4CA0-B0A7-6108D1073E46}"/>
              </a:ext>
            </a:extLst>
          </p:cNvPr>
          <p:cNvSpPr txBox="1"/>
          <p:nvPr/>
        </p:nvSpPr>
        <p:spPr>
          <a:xfrm>
            <a:off x="7717601" y="1501403"/>
            <a:ext cx="973343" cy="407035"/>
          </a:xfrm>
          <a:prstGeom prst="rect">
            <a:avLst/>
          </a:prstGeom>
          <a:solidFill>
            <a:srgbClr val="B3FC92"/>
          </a:solidFill>
        </p:spPr>
        <p:txBody>
          <a:bodyPr wrap="none" rtlCol="0">
            <a:spAutoFit/>
          </a:bodyPr>
          <a:lstStyle/>
          <a:p>
            <a:r>
              <a:rPr lang="ja-JP" altLang="en-US" sz="2045" b="1" dirty="0">
                <a:latin typeface="ＭＳ ゴシック" panose="020B0609070205080204" pitchFamily="49" charset="-128"/>
                <a:ea typeface="ＭＳ ゴシック" panose="020B0609070205080204" pitchFamily="49" charset="-128"/>
              </a:rPr>
              <a:t>生活科</a:t>
            </a:r>
          </a:p>
        </p:txBody>
      </p:sp>
      <p:sp>
        <p:nvSpPr>
          <p:cNvPr id="16" name="テキスト ボックス 15">
            <a:extLst>
              <a:ext uri="{FF2B5EF4-FFF2-40B4-BE49-F238E27FC236}">
                <a16:creationId xmlns:a16="http://schemas.microsoft.com/office/drawing/2014/main" id="{27367447-97F3-4BE5-B33C-11B2BDA87C00}"/>
              </a:ext>
            </a:extLst>
          </p:cNvPr>
          <p:cNvSpPr txBox="1"/>
          <p:nvPr/>
        </p:nvSpPr>
        <p:spPr>
          <a:xfrm>
            <a:off x="6470563" y="509069"/>
            <a:ext cx="4045519" cy="88793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2585" b="1" dirty="0">
                <a:latin typeface="AR丸ゴシック体E" panose="020F0909000000000000" pitchFamily="49" charset="-128"/>
                <a:ea typeface="AR丸ゴシック体E" panose="020F0909000000000000" pitchFamily="49" charset="-128"/>
              </a:rPr>
              <a:t>従来、教科・領域ごとに指導してきたを内容を</a:t>
            </a:r>
          </a:p>
        </p:txBody>
      </p:sp>
      <p:sp>
        <p:nvSpPr>
          <p:cNvPr id="17" name="テキスト ボックス 16">
            <a:extLst>
              <a:ext uri="{FF2B5EF4-FFF2-40B4-BE49-F238E27FC236}">
                <a16:creationId xmlns:a16="http://schemas.microsoft.com/office/drawing/2014/main" id="{031BD917-2C75-4721-880A-A821B992A9EF}"/>
              </a:ext>
            </a:extLst>
          </p:cNvPr>
          <p:cNvSpPr txBox="1"/>
          <p:nvPr/>
        </p:nvSpPr>
        <p:spPr>
          <a:xfrm>
            <a:off x="8021210" y="5777486"/>
            <a:ext cx="1499128" cy="407035"/>
          </a:xfrm>
          <a:prstGeom prst="rect">
            <a:avLst/>
          </a:prstGeom>
          <a:noFill/>
        </p:spPr>
        <p:txBody>
          <a:bodyPr wrap="none" rtlCol="0">
            <a:spAutoFit/>
          </a:bodyPr>
          <a:lstStyle/>
          <a:p>
            <a:r>
              <a:rPr lang="ja-JP" altLang="en-US" sz="2045" b="1" dirty="0">
                <a:latin typeface="ＭＳ ゴシック" panose="020B0609070205080204" pitchFamily="49" charset="-128"/>
                <a:ea typeface="ＭＳ ゴシック" panose="020B0609070205080204" pitchFamily="49" charset="-128"/>
              </a:rPr>
              <a:t>を創ること</a:t>
            </a:r>
          </a:p>
        </p:txBody>
      </p:sp>
      <p:pic>
        <p:nvPicPr>
          <p:cNvPr id="20" name="図 19">
            <a:extLst>
              <a:ext uri="{FF2B5EF4-FFF2-40B4-BE49-F238E27FC236}">
                <a16:creationId xmlns:a16="http://schemas.microsoft.com/office/drawing/2014/main" id="{9243AECF-33F0-43A3-A2E6-2F009FFDCB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15152" y="4458725"/>
            <a:ext cx="1992563" cy="1615572"/>
          </a:xfrm>
          <a:prstGeom prst="rect">
            <a:avLst/>
          </a:prstGeom>
        </p:spPr>
      </p:pic>
      <p:grpSp>
        <p:nvGrpSpPr>
          <p:cNvPr id="21" name="グループ化 20">
            <a:extLst>
              <a:ext uri="{FF2B5EF4-FFF2-40B4-BE49-F238E27FC236}">
                <a16:creationId xmlns:a16="http://schemas.microsoft.com/office/drawing/2014/main" id="{9F18984A-F9BB-456F-B590-B13DA0A16460}"/>
              </a:ext>
            </a:extLst>
          </p:cNvPr>
          <p:cNvGrpSpPr/>
          <p:nvPr/>
        </p:nvGrpSpPr>
        <p:grpSpPr>
          <a:xfrm>
            <a:off x="4119185" y="1700331"/>
            <a:ext cx="3637311" cy="3582253"/>
            <a:chOff x="2266002" y="1597371"/>
            <a:chExt cx="4268788" cy="4068234"/>
          </a:xfrm>
        </p:grpSpPr>
        <p:pic>
          <p:nvPicPr>
            <p:cNvPr id="22" name="図 6">
              <a:extLst>
                <a:ext uri="{FF2B5EF4-FFF2-40B4-BE49-F238E27FC236}">
                  <a16:creationId xmlns:a16="http://schemas.microsoft.com/office/drawing/2014/main" id="{7D3A8EE3-98C1-4091-92F3-64ED42DB2DD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9588" b="17807"/>
            <a:stretch/>
          </p:blipFill>
          <p:spPr bwMode="auto">
            <a:xfrm>
              <a:off x="2266002" y="1839279"/>
              <a:ext cx="4268788" cy="382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四角形: 角を丸くする 22">
              <a:extLst>
                <a:ext uri="{FF2B5EF4-FFF2-40B4-BE49-F238E27FC236}">
                  <a16:creationId xmlns:a16="http://schemas.microsoft.com/office/drawing/2014/main" id="{D026DFD3-935D-4F90-9E0E-0C77920DF503}"/>
                </a:ext>
              </a:extLst>
            </p:cNvPr>
            <p:cNvSpPr/>
            <p:nvPr/>
          </p:nvSpPr>
          <p:spPr>
            <a:xfrm>
              <a:off x="5108720" y="1769056"/>
              <a:ext cx="1152599" cy="405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4" name="四角形: 角を丸くする 23">
              <a:extLst>
                <a:ext uri="{FF2B5EF4-FFF2-40B4-BE49-F238E27FC236}">
                  <a16:creationId xmlns:a16="http://schemas.microsoft.com/office/drawing/2014/main" id="{0F443110-AF45-46EF-8E5E-557CBA5481C1}"/>
                </a:ext>
              </a:extLst>
            </p:cNvPr>
            <p:cNvSpPr/>
            <p:nvPr/>
          </p:nvSpPr>
          <p:spPr>
            <a:xfrm>
              <a:off x="2444895" y="1597371"/>
              <a:ext cx="632508" cy="7484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sp>
        <p:nvSpPr>
          <p:cNvPr id="5" name="正方形/長方形 4">
            <a:extLst>
              <a:ext uri="{FF2B5EF4-FFF2-40B4-BE49-F238E27FC236}">
                <a16:creationId xmlns:a16="http://schemas.microsoft.com/office/drawing/2014/main" id="{AFE3C0CA-C713-4647-B6EF-C0B8DC71EA1F}"/>
              </a:ext>
            </a:extLst>
          </p:cNvPr>
          <p:cNvSpPr/>
          <p:nvPr/>
        </p:nvSpPr>
        <p:spPr>
          <a:xfrm>
            <a:off x="3283670" y="2215173"/>
            <a:ext cx="973343" cy="407035"/>
          </a:xfrm>
          <a:prstGeom prst="rect">
            <a:avLst/>
          </a:prstGeom>
          <a:solidFill>
            <a:srgbClr val="FDFBB1"/>
          </a:solidFill>
        </p:spPr>
        <p:txBody>
          <a:bodyPr wrap="none">
            <a:spAutoFit/>
          </a:bodyPr>
          <a:lstStyle/>
          <a:p>
            <a:r>
              <a:rPr lang="ja-JP" altLang="en-US" sz="2045" b="1" dirty="0">
                <a:ea typeface="ＭＳ ゴシック" panose="020B0609070205080204" pitchFamily="49" charset="-128"/>
              </a:rPr>
              <a:t>外国語</a:t>
            </a:r>
          </a:p>
        </p:txBody>
      </p:sp>
      <p:sp>
        <p:nvSpPr>
          <p:cNvPr id="8" name="正方形/長方形 7">
            <a:extLst>
              <a:ext uri="{FF2B5EF4-FFF2-40B4-BE49-F238E27FC236}">
                <a16:creationId xmlns:a16="http://schemas.microsoft.com/office/drawing/2014/main" id="{B2E86775-BBDF-4182-A852-3F70740A73CF}"/>
              </a:ext>
            </a:extLst>
          </p:cNvPr>
          <p:cNvSpPr/>
          <p:nvPr/>
        </p:nvSpPr>
        <p:spPr>
          <a:xfrm>
            <a:off x="3262743" y="1501403"/>
            <a:ext cx="1236236" cy="407035"/>
          </a:xfrm>
          <a:prstGeom prst="rect">
            <a:avLst/>
          </a:prstGeom>
          <a:solidFill>
            <a:srgbClr val="FDFBB1"/>
          </a:solidFill>
        </p:spPr>
        <p:txBody>
          <a:bodyPr wrap="none">
            <a:spAutoFit/>
          </a:bodyPr>
          <a:lstStyle/>
          <a:p>
            <a:r>
              <a:rPr lang="ja-JP" altLang="en-US" sz="2045" b="1" dirty="0">
                <a:ea typeface="ＭＳ ゴシック" panose="020B0609070205080204" pitchFamily="49" charset="-128"/>
              </a:rPr>
              <a:t>特別活動</a:t>
            </a:r>
          </a:p>
        </p:txBody>
      </p:sp>
      <p:sp>
        <p:nvSpPr>
          <p:cNvPr id="9" name="正方形/長方形 8">
            <a:extLst>
              <a:ext uri="{FF2B5EF4-FFF2-40B4-BE49-F238E27FC236}">
                <a16:creationId xmlns:a16="http://schemas.microsoft.com/office/drawing/2014/main" id="{7AB41A61-C95F-42C0-A3A2-6E2BA602DB30}"/>
              </a:ext>
            </a:extLst>
          </p:cNvPr>
          <p:cNvSpPr/>
          <p:nvPr/>
        </p:nvSpPr>
        <p:spPr>
          <a:xfrm>
            <a:off x="2476003" y="1858702"/>
            <a:ext cx="2024913" cy="407035"/>
          </a:xfrm>
          <a:prstGeom prst="rect">
            <a:avLst/>
          </a:prstGeom>
          <a:solidFill>
            <a:srgbClr val="FDFBB1"/>
          </a:solidFill>
        </p:spPr>
        <p:txBody>
          <a:bodyPr wrap="none">
            <a:spAutoFit/>
          </a:bodyPr>
          <a:lstStyle/>
          <a:p>
            <a:r>
              <a:rPr lang="ja-JP" altLang="en-US" sz="2045" b="1" dirty="0">
                <a:ea typeface="ＭＳ ゴシック" panose="020B0609070205080204" pitchFamily="49" charset="-128"/>
              </a:rPr>
              <a:t>特別の教科道徳</a:t>
            </a:r>
          </a:p>
        </p:txBody>
      </p:sp>
      <p:sp>
        <p:nvSpPr>
          <p:cNvPr id="25" name="テキスト ボックス 24">
            <a:extLst>
              <a:ext uri="{FF2B5EF4-FFF2-40B4-BE49-F238E27FC236}">
                <a16:creationId xmlns:a16="http://schemas.microsoft.com/office/drawing/2014/main" id="{4F74A4FA-777C-485F-9282-B94476CD3594}"/>
              </a:ext>
            </a:extLst>
          </p:cNvPr>
          <p:cNvSpPr txBox="1"/>
          <p:nvPr/>
        </p:nvSpPr>
        <p:spPr>
          <a:xfrm>
            <a:off x="5263120" y="1496289"/>
            <a:ext cx="1241045" cy="459485"/>
          </a:xfrm>
          <a:prstGeom prst="rect">
            <a:avLst/>
          </a:prstGeom>
          <a:solidFill>
            <a:srgbClr val="F5DDC3"/>
          </a:solidFill>
        </p:spPr>
        <p:txBody>
          <a:bodyPr wrap="none" rtlCol="0">
            <a:spAutoFit/>
          </a:bodyPr>
          <a:lstStyle/>
          <a:p>
            <a:r>
              <a:rPr lang="ja-JP" altLang="en-US" sz="2386" b="1" dirty="0"/>
              <a:t>各 教 科</a:t>
            </a:r>
          </a:p>
        </p:txBody>
      </p:sp>
      <p:sp>
        <p:nvSpPr>
          <p:cNvPr id="19" name="円/楕円 81">
            <a:extLst>
              <a:ext uri="{FF2B5EF4-FFF2-40B4-BE49-F238E27FC236}">
                <a16:creationId xmlns:a16="http://schemas.microsoft.com/office/drawing/2014/main" id="{57720961-7CA9-4979-A3EB-61270DECEEB0}"/>
              </a:ext>
            </a:extLst>
          </p:cNvPr>
          <p:cNvSpPr/>
          <p:nvPr/>
        </p:nvSpPr>
        <p:spPr>
          <a:xfrm>
            <a:off x="4920812" y="3660655"/>
            <a:ext cx="2134502" cy="798071"/>
          </a:xfrm>
          <a:prstGeom prst="ellipse">
            <a:avLst/>
          </a:prstGeom>
          <a:solidFill>
            <a:srgbClr val="BDD7EE">
              <a:alpha val="8588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45" b="1" dirty="0">
                <a:solidFill>
                  <a:schemeClr val="tx1"/>
                </a:solidFill>
                <a:ea typeface="ＤＦ特太ゴシック体" pitchFamily="1" charset="-128"/>
              </a:rPr>
              <a:t>つながりで</a:t>
            </a:r>
            <a:endParaRPr lang="en-US" altLang="ja-JP" sz="2045" b="1" dirty="0">
              <a:solidFill>
                <a:schemeClr val="tx1"/>
              </a:solidFill>
              <a:ea typeface="ＤＦ特太ゴシック体" pitchFamily="1" charset="-128"/>
            </a:endParaRPr>
          </a:p>
          <a:p>
            <a:pPr algn="ctr">
              <a:defRPr/>
            </a:pPr>
            <a:r>
              <a:rPr lang="ja-JP" altLang="en-US" sz="2045" b="1" dirty="0">
                <a:solidFill>
                  <a:schemeClr val="tx1"/>
                </a:solidFill>
                <a:ea typeface="ＤＦ特太ゴシック体" pitchFamily="1" charset="-128"/>
              </a:rPr>
              <a:t>学ぶ</a:t>
            </a:r>
          </a:p>
        </p:txBody>
      </p:sp>
      <p:cxnSp>
        <p:nvCxnSpPr>
          <p:cNvPr id="4" name="直線コネクタ 3">
            <a:extLst>
              <a:ext uri="{FF2B5EF4-FFF2-40B4-BE49-F238E27FC236}">
                <a16:creationId xmlns:a16="http://schemas.microsoft.com/office/drawing/2014/main" id="{E556CBE8-CCA8-46AB-963A-A02B7B8B26B3}"/>
              </a:ext>
            </a:extLst>
          </p:cNvPr>
          <p:cNvCxnSpPr>
            <a:cxnSpLocks/>
          </p:cNvCxnSpPr>
          <p:nvPr/>
        </p:nvCxnSpPr>
        <p:spPr>
          <a:xfrm>
            <a:off x="5364842" y="3178677"/>
            <a:ext cx="1145010" cy="196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C5423B16-A366-49D5-B150-ACE17D2F3842}"/>
              </a:ext>
            </a:extLst>
          </p:cNvPr>
          <p:cNvCxnSpPr>
            <a:cxnSpLocks/>
          </p:cNvCxnSpPr>
          <p:nvPr/>
        </p:nvCxnSpPr>
        <p:spPr>
          <a:xfrm flipV="1">
            <a:off x="5364842" y="3526396"/>
            <a:ext cx="1156314" cy="121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7032A558-4B66-4919-BE43-BDC0C759A2EE}"/>
              </a:ext>
            </a:extLst>
          </p:cNvPr>
          <p:cNvSpPr txBox="1"/>
          <p:nvPr/>
        </p:nvSpPr>
        <p:spPr>
          <a:xfrm>
            <a:off x="1954359" y="39039"/>
            <a:ext cx="6340197" cy="461665"/>
          </a:xfrm>
          <a:prstGeom prst="rect">
            <a:avLst/>
          </a:prstGeom>
          <a:noFill/>
        </p:spPr>
        <p:txBody>
          <a:bodyPr wrap="none" rtlCol="0">
            <a:spAutoFit/>
          </a:bodyPr>
          <a:lstStyle/>
          <a:p>
            <a:r>
              <a:rPr kumimoji="1" lang="ja-JP" altLang="en-US" sz="2400" dirty="0">
                <a:solidFill>
                  <a:srgbClr val="FFFF00"/>
                </a:solidFill>
                <a:highlight>
                  <a:srgbClr val="0000FF"/>
                </a:highlight>
                <a:latin typeface="AR丸ゴシック体E" panose="020F0909000000000000" pitchFamily="49" charset="-128"/>
                <a:ea typeface="AR丸ゴシック体E" panose="020F0909000000000000" pitchFamily="49" charset="-128"/>
              </a:rPr>
              <a:t>　カリキュラム</a:t>
            </a:r>
            <a:r>
              <a:rPr kumimoji="1" lang="ja-JP" altLang="en-US" sz="2400" dirty="0">
                <a:solidFill>
                  <a:srgbClr val="FF0000"/>
                </a:solidFill>
                <a:highlight>
                  <a:srgbClr val="FFFF00"/>
                </a:highlight>
                <a:latin typeface="AR丸ゴシック体E" panose="020F0909000000000000" pitchFamily="49" charset="-128"/>
                <a:ea typeface="AR丸ゴシック体E" panose="020F0909000000000000" pitchFamily="49" charset="-128"/>
              </a:rPr>
              <a:t>を</a:t>
            </a:r>
            <a:r>
              <a:rPr kumimoji="1" lang="ja-JP" altLang="en-US" sz="2400" dirty="0">
                <a:solidFill>
                  <a:srgbClr val="FFFF00"/>
                </a:solidFill>
                <a:highlight>
                  <a:srgbClr val="0000FF"/>
                </a:highlight>
                <a:latin typeface="AR丸ゴシック体E" panose="020F0909000000000000" pitchFamily="49" charset="-128"/>
                <a:ea typeface="AR丸ゴシック体E" panose="020F0909000000000000" pitchFamily="49" charset="-128"/>
              </a:rPr>
              <a:t>マネジメントすることとは</a:t>
            </a:r>
          </a:p>
        </p:txBody>
      </p:sp>
    </p:spTree>
    <p:extLst>
      <p:ext uri="{BB962C8B-B14F-4D97-AF65-F5344CB8AC3E}">
        <p14:creationId xmlns:p14="http://schemas.microsoft.com/office/powerpoint/2010/main" val="39947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1+#ppt_w/2"/>
                                          </p:val>
                                        </p:tav>
                                        <p:tav tm="100000">
                                          <p:val>
                                            <p:strVal val="#ppt_x"/>
                                          </p:val>
                                        </p:tav>
                                      </p:tavLst>
                                    </p:anim>
                                    <p:anim calcmode="lin" valueType="num">
                                      <p:cBhvr additive="base">
                                        <p:cTn id="19" dur="50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2" presetClass="entr" presetSubtype="4" fill="hold" nodeType="afterEffect">
                                  <p:stCondLst>
                                    <p:cond delay="100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par>
                          <p:cTn id="31" fill="hold">
                            <p:stCondLst>
                              <p:cond delay="4500"/>
                            </p:stCondLst>
                            <p:childTnLst>
                              <p:par>
                                <p:cTn id="32" presetID="10" presetClass="exit" presetSubtype="0" fill="hold" nodeType="afterEffect">
                                  <p:stCondLst>
                                    <p:cond delay="100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par>
                          <p:cTn id="35" fill="hold">
                            <p:stCondLst>
                              <p:cond delay="6000"/>
                            </p:stCondLst>
                            <p:childTnLst>
                              <p:par>
                                <p:cTn id="36" presetID="47"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par>
                          <p:cTn id="41" fill="hold">
                            <p:stCondLst>
                              <p:cond delay="7000"/>
                            </p:stCondLst>
                            <p:childTnLst>
                              <p:par>
                                <p:cTn id="42" presetID="8" presetClass="emph" presetSubtype="0" fill="hold" grpId="1" nodeType="afterEffect">
                                  <p:stCondLst>
                                    <p:cond delay="0"/>
                                  </p:stCondLst>
                                  <p:childTnLst>
                                    <p:animRot by="21600000">
                                      <p:cBhvr>
                                        <p:cTn id="43" dur="2000" fill="hold"/>
                                        <p:tgtEl>
                                          <p:spTgt spid="13"/>
                                        </p:tgtEl>
                                        <p:attrNameLst>
                                          <p:attrName>r</p:attrName>
                                        </p:attrNameLst>
                                      </p:cBhvr>
                                    </p:animRot>
                                  </p:childTnLst>
                                </p:cTn>
                              </p:par>
                            </p:childTnLst>
                          </p:cTn>
                        </p:par>
                        <p:par>
                          <p:cTn id="44" fill="hold">
                            <p:stCondLst>
                              <p:cond delay="9000"/>
                            </p:stCondLst>
                            <p:childTnLst>
                              <p:par>
                                <p:cTn id="45" presetID="42" presetClass="entr" presetSubtype="0" fill="hold" grpId="0" nodeType="afterEffect">
                                  <p:stCondLst>
                                    <p:cond delay="10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par>
                          <p:cTn id="50" fill="hold">
                            <p:stCondLst>
                              <p:cond delay="11000"/>
                            </p:stCondLst>
                            <p:childTnLst>
                              <p:par>
                                <p:cTn id="51" presetID="42"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3" grpId="1" animBg="1"/>
      <p:bldP spid="17" grpId="0"/>
      <p:bldP spid="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AA89E3-21C5-4381-AEB0-BBDB3AC2B048}"/>
              </a:ext>
            </a:extLst>
          </p:cNvPr>
          <p:cNvSpPr/>
          <p:nvPr/>
        </p:nvSpPr>
        <p:spPr>
          <a:xfrm>
            <a:off x="1875694"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91" name="図 90">
            <a:extLst>
              <a:ext uri="{FF2B5EF4-FFF2-40B4-BE49-F238E27FC236}">
                <a16:creationId xmlns:a16="http://schemas.microsoft.com/office/drawing/2014/main" id="{76C24E8E-4DC5-4E2B-94DD-6E9EFA039817}"/>
              </a:ext>
            </a:extLst>
          </p:cNvPr>
          <p:cNvPicPr>
            <a:picLocks noChangeAspect="1"/>
          </p:cNvPicPr>
          <p:nvPr/>
        </p:nvPicPr>
        <p:blipFill>
          <a:blip r:embed="rId5"/>
          <a:stretch>
            <a:fillRect/>
          </a:stretch>
        </p:blipFill>
        <p:spPr>
          <a:xfrm>
            <a:off x="2364971" y="920391"/>
            <a:ext cx="7541916" cy="5087173"/>
          </a:xfrm>
          <a:prstGeom prst="rect">
            <a:avLst/>
          </a:prstGeom>
        </p:spPr>
      </p:pic>
      <p:cxnSp>
        <p:nvCxnSpPr>
          <p:cNvPr id="57" name="直線コネクタ 56">
            <a:extLst>
              <a:ext uri="{FF2B5EF4-FFF2-40B4-BE49-F238E27FC236}">
                <a16:creationId xmlns:a16="http://schemas.microsoft.com/office/drawing/2014/main" id="{C3345B00-6C6D-4C82-B18B-111527C1CD2E}"/>
              </a:ext>
            </a:extLst>
          </p:cNvPr>
          <p:cNvCxnSpPr/>
          <p:nvPr/>
        </p:nvCxnSpPr>
        <p:spPr>
          <a:xfrm flipV="1">
            <a:off x="7251175" y="3589971"/>
            <a:ext cx="8116" cy="1566383"/>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D2C0A5AB-6CB5-4BC1-9AB7-0B3C827F2DF5}"/>
              </a:ext>
            </a:extLst>
          </p:cNvPr>
          <p:cNvCxnSpPr>
            <a:cxnSpLocks/>
          </p:cNvCxnSpPr>
          <p:nvPr/>
        </p:nvCxnSpPr>
        <p:spPr>
          <a:xfrm>
            <a:off x="7313396" y="2848711"/>
            <a:ext cx="0" cy="4571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6A8D8BA-E96F-43F9-8319-843C0F0DC938}"/>
              </a:ext>
            </a:extLst>
          </p:cNvPr>
          <p:cNvCxnSpPr/>
          <p:nvPr/>
        </p:nvCxnSpPr>
        <p:spPr>
          <a:xfrm>
            <a:off x="8170987" y="3422238"/>
            <a:ext cx="194783" cy="0"/>
          </a:xfrm>
          <a:prstGeom prst="line">
            <a:avLst/>
          </a:prstGeom>
          <a:ln w="3175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A86FB7B1-AD82-446D-AFD8-6754F817D85D}"/>
              </a:ext>
            </a:extLst>
          </p:cNvPr>
          <p:cNvCxnSpPr/>
          <p:nvPr/>
        </p:nvCxnSpPr>
        <p:spPr>
          <a:xfrm>
            <a:off x="7705669" y="3589969"/>
            <a:ext cx="0" cy="478842"/>
          </a:xfrm>
          <a:prstGeom prst="line">
            <a:avLst/>
          </a:prstGeom>
          <a:ln w="476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1">
            <a:extLst>
              <a:ext uri="{FF2B5EF4-FFF2-40B4-BE49-F238E27FC236}">
                <a16:creationId xmlns:a16="http://schemas.microsoft.com/office/drawing/2014/main" id="{9D13385A-CA0E-4F34-B8A2-F2D3646CBD02}"/>
              </a:ext>
            </a:extLst>
          </p:cNvPr>
          <p:cNvSpPr txBox="1"/>
          <p:nvPr/>
        </p:nvSpPr>
        <p:spPr>
          <a:xfrm>
            <a:off x="7627301" y="4091556"/>
            <a:ext cx="1252566" cy="359808"/>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a:latin typeface="HGS創英角ﾎﾟｯﾌﾟ体" panose="040B0A00000000000000" pitchFamily="50" charset="-128"/>
                <a:ea typeface="HGS創英角ﾎﾟｯﾌﾟ体" panose="040B0A00000000000000" pitchFamily="50" charset="-128"/>
              </a:rPr>
              <a:t>八名川まつり</a:t>
            </a:r>
          </a:p>
        </p:txBody>
      </p:sp>
      <p:sp>
        <p:nvSpPr>
          <p:cNvPr id="62" name="テキスト ボックス 2">
            <a:extLst>
              <a:ext uri="{FF2B5EF4-FFF2-40B4-BE49-F238E27FC236}">
                <a16:creationId xmlns:a16="http://schemas.microsoft.com/office/drawing/2014/main" id="{77CDD923-B523-4F0C-9A95-E32563D6341B}"/>
              </a:ext>
            </a:extLst>
          </p:cNvPr>
          <p:cNvSpPr txBox="1"/>
          <p:nvPr/>
        </p:nvSpPr>
        <p:spPr>
          <a:xfrm>
            <a:off x="4175220" y="6013940"/>
            <a:ext cx="957685" cy="215073"/>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環境の教育</a:t>
            </a:r>
          </a:p>
        </p:txBody>
      </p:sp>
      <p:sp>
        <p:nvSpPr>
          <p:cNvPr id="63" name="テキスト ボックス 3">
            <a:extLst>
              <a:ext uri="{FF2B5EF4-FFF2-40B4-BE49-F238E27FC236}">
                <a16:creationId xmlns:a16="http://schemas.microsoft.com/office/drawing/2014/main" id="{8E470BCB-1603-42E7-8F82-45F761C45BF3}"/>
              </a:ext>
            </a:extLst>
          </p:cNvPr>
          <p:cNvSpPr txBox="1"/>
          <p:nvPr/>
        </p:nvSpPr>
        <p:spPr>
          <a:xfrm>
            <a:off x="5276291" y="6013940"/>
            <a:ext cx="933337" cy="215073"/>
          </a:xfrm>
          <a:prstGeom prst="rect">
            <a:avLst/>
          </a:prstGeom>
          <a:solidFill>
            <a:srgbClr val="FFFF99"/>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多文化理解</a:t>
            </a:r>
          </a:p>
        </p:txBody>
      </p:sp>
      <p:sp>
        <p:nvSpPr>
          <p:cNvPr id="64" name="テキスト ボックス 4">
            <a:extLst>
              <a:ext uri="{FF2B5EF4-FFF2-40B4-BE49-F238E27FC236}">
                <a16:creationId xmlns:a16="http://schemas.microsoft.com/office/drawing/2014/main" id="{AA017D03-7DDD-48EB-A9A2-97AF596C772C}"/>
              </a:ext>
            </a:extLst>
          </p:cNvPr>
          <p:cNvSpPr txBox="1"/>
          <p:nvPr/>
        </p:nvSpPr>
        <p:spPr>
          <a:xfrm>
            <a:off x="6288080" y="6013942"/>
            <a:ext cx="1152357" cy="211014"/>
          </a:xfrm>
          <a:prstGeom prst="rect">
            <a:avLst/>
          </a:prstGeom>
          <a:solidFill>
            <a:srgbClr val="FCC8F5"/>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dirty="0"/>
              <a:t>人権・命の教育</a:t>
            </a:r>
          </a:p>
        </p:txBody>
      </p:sp>
      <p:sp>
        <p:nvSpPr>
          <p:cNvPr id="65" name="テキスト ボックス 5">
            <a:extLst>
              <a:ext uri="{FF2B5EF4-FFF2-40B4-BE49-F238E27FC236}">
                <a16:creationId xmlns:a16="http://schemas.microsoft.com/office/drawing/2014/main" id="{76D5BCC5-8376-4BC6-81C5-38875ECC55D9}"/>
              </a:ext>
            </a:extLst>
          </p:cNvPr>
          <p:cNvSpPr txBox="1"/>
          <p:nvPr/>
        </p:nvSpPr>
        <p:spPr>
          <a:xfrm>
            <a:off x="7568209" y="6013940"/>
            <a:ext cx="982033" cy="215073"/>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学習スキル</a:t>
            </a:r>
          </a:p>
        </p:txBody>
      </p:sp>
      <p:cxnSp>
        <p:nvCxnSpPr>
          <p:cNvPr id="66" name="直線コネクタ 65">
            <a:extLst>
              <a:ext uri="{FF2B5EF4-FFF2-40B4-BE49-F238E27FC236}">
                <a16:creationId xmlns:a16="http://schemas.microsoft.com/office/drawing/2014/main" id="{E2380EF6-4176-4FA3-B9BA-038764497468}"/>
              </a:ext>
            </a:extLst>
          </p:cNvPr>
          <p:cNvCxnSpPr/>
          <p:nvPr/>
        </p:nvCxnSpPr>
        <p:spPr>
          <a:xfrm flipH="1">
            <a:off x="6250204" y="1520397"/>
            <a:ext cx="8116" cy="1030729"/>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テキスト ボックス 41">
            <a:extLst>
              <a:ext uri="{FF2B5EF4-FFF2-40B4-BE49-F238E27FC236}">
                <a16:creationId xmlns:a16="http://schemas.microsoft.com/office/drawing/2014/main" id="{DAADB550-C0D3-4146-88C9-376B9E40AD23}"/>
              </a:ext>
            </a:extLst>
          </p:cNvPr>
          <p:cNvSpPr txBox="1"/>
          <p:nvPr/>
        </p:nvSpPr>
        <p:spPr>
          <a:xfrm>
            <a:off x="5615808" y="2499722"/>
            <a:ext cx="1297203" cy="530244"/>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a:defRPr/>
            </a:pPr>
            <a:r>
              <a:rPr lang="ja-JP" altLang="en-US" sz="1193" b="1" dirty="0"/>
              <a:t>長く続いた戦争と人々の暮らし</a:t>
            </a:r>
          </a:p>
        </p:txBody>
      </p:sp>
      <p:sp>
        <p:nvSpPr>
          <p:cNvPr id="71" name="テキスト ボックス 90">
            <a:extLst>
              <a:ext uri="{FF2B5EF4-FFF2-40B4-BE49-F238E27FC236}">
                <a16:creationId xmlns:a16="http://schemas.microsoft.com/office/drawing/2014/main" id="{8AA9F2B7-99EB-49A3-A4CF-3782A981E682}"/>
              </a:ext>
            </a:extLst>
          </p:cNvPr>
          <p:cNvSpPr txBox="1"/>
          <p:nvPr/>
        </p:nvSpPr>
        <p:spPr>
          <a:xfrm>
            <a:off x="8371876" y="3194991"/>
            <a:ext cx="1252565" cy="503190"/>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世界が１００人の村だったら</a:t>
            </a:r>
          </a:p>
        </p:txBody>
      </p:sp>
      <p:cxnSp>
        <p:nvCxnSpPr>
          <p:cNvPr id="72" name="直線コネクタ 71">
            <a:extLst>
              <a:ext uri="{FF2B5EF4-FFF2-40B4-BE49-F238E27FC236}">
                <a16:creationId xmlns:a16="http://schemas.microsoft.com/office/drawing/2014/main" id="{58FF4F9E-66F5-4357-8184-20824830CFF4}"/>
              </a:ext>
            </a:extLst>
          </p:cNvPr>
          <p:cNvCxnSpPr/>
          <p:nvPr/>
        </p:nvCxnSpPr>
        <p:spPr>
          <a:xfrm flipV="1">
            <a:off x="6913010" y="2751318"/>
            <a:ext cx="457200" cy="1352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円形吹き出し 8">
            <a:extLst>
              <a:ext uri="{FF2B5EF4-FFF2-40B4-BE49-F238E27FC236}">
                <a16:creationId xmlns:a16="http://schemas.microsoft.com/office/drawing/2014/main" id="{999A0B74-FA40-484F-A323-1D0A248EB872}"/>
              </a:ext>
            </a:extLst>
          </p:cNvPr>
          <p:cNvSpPr/>
          <p:nvPr/>
        </p:nvSpPr>
        <p:spPr>
          <a:xfrm>
            <a:off x="3343102" y="1203872"/>
            <a:ext cx="2014347" cy="711500"/>
          </a:xfrm>
          <a:prstGeom prst="wedgeEllipseCallout">
            <a:avLst>
              <a:gd name="adj1" fmla="val 61688"/>
              <a:gd name="adj2" fmla="val -2366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①　</a:t>
            </a:r>
            <a:r>
              <a:rPr lang="en-US" altLang="ja-JP" sz="1193" b="1" dirty="0">
                <a:latin typeface="+mn-ea"/>
              </a:rPr>
              <a:t>SDGs</a:t>
            </a:r>
            <a:r>
              <a:rPr lang="ja-JP" altLang="en-US" sz="1193" b="1" dirty="0">
                <a:latin typeface="+mn-ea"/>
              </a:rPr>
              <a:t>の視点から未来について、自分の考えをもつ</a:t>
            </a:r>
            <a:endParaRPr lang="en-US" altLang="ja-JP" sz="1193" b="1" dirty="0">
              <a:latin typeface="+mn-ea"/>
            </a:endParaRPr>
          </a:p>
        </p:txBody>
      </p:sp>
      <p:sp>
        <p:nvSpPr>
          <p:cNvPr id="74" name="円形吹き出し 26">
            <a:extLst>
              <a:ext uri="{FF2B5EF4-FFF2-40B4-BE49-F238E27FC236}">
                <a16:creationId xmlns:a16="http://schemas.microsoft.com/office/drawing/2014/main" id="{766C939F-2EEF-4004-823B-8B36CBB251D8}"/>
              </a:ext>
            </a:extLst>
          </p:cNvPr>
          <p:cNvSpPr/>
          <p:nvPr/>
        </p:nvSpPr>
        <p:spPr>
          <a:xfrm>
            <a:off x="6737164" y="1569089"/>
            <a:ext cx="1780278" cy="795366"/>
          </a:xfrm>
          <a:prstGeom prst="wedgeEllipseCallout">
            <a:avLst>
              <a:gd name="adj1" fmla="val -1122"/>
              <a:gd name="adj2" fmla="val 7080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⑤　これからの　</a:t>
            </a:r>
            <a:endParaRPr lang="en-US" altLang="ja-JP" sz="1193" b="1" dirty="0">
              <a:latin typeface="+mn-ea"/>
            </a:endParaRPr>
          </a:p>
          <a:p>
            <a:pPr>
              <a:lnSpc>
                <a:spcPts val="1193"/>
              </a:lnSpc>
            </a:pPr>
            <a:r>
              <a:rPr lang="ja-JP" altLang="en-US" sz="1193" b="1" dirty="0">
                <a:latin typeface="+mn-ea"/>
              </a:rPr>
              <a:t>　日本について</a:t>
            </a:r>
            <a:endParaRPr lang="en-US" altLang="ja-JP" sz="1193" b="1" dirty="0">
              <a:latin typeface="+mn-ea"/>
            </a:endParaRPr>
          </a:p>
          <a:p>
            <a:pPr>
              <a:lnSpc>
                <a:spcPts val="1193"/>
              </a:lnSpc>
            </a:pPr>
            <a:r>
              <a:rPr lang="ja-JP" altLang="en-US" sz="1193" b="1" dirty="0">
                <a:latin typeface="+mn-ea"/>
              </a:rPr>
              <a:t>　考える</a:t>
            </a:r>
            <a:endParaRPr lang="en-US" altLang="ja-JP" sz="1193" b="1" dirty="0">
              <a:latin typeface="+mn-ea"/>
            </a:endParaRPr>
          </a:p>
        </p:txBody>
      </p:sp>
      <p:sp>
        <p:nvSpPr>
          <p:cNvPr id="75" name="円形吹き出し 27">
            <a:extLst>
              <a:ext uri="{FF2B5EF4-FFF2-40B4-BE49-F238E27FC236}">
                <a16:creationId xmlns:a16="http://schemas.microsoft.com/office/drawing/2014/main" id="{980492D1-4170-4DE1-91A2-9E8A442C0C05}"/>
              </a:ext>
            </a:extLst>
          </p:cNvPr>
          <p:cNvSpPr/>
          <p:nvPr/>
        </p:nvSpPr>
        <p:spPr>
          <a:xfrm>
            <a:off x="4064301" y="2242718"/>
            <a:ext cx="1358073" cy="819714"/>
          </a:xfrm>
          <a:prstGeom prst="wedgeEllipseCallout">
            <a:avLst>
              <a:gd name="adj1" fmla="val 62854"/>
              <a:gd name="adj2" fmla="val 767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a:latin typeface="+mn-ea"/>
              </a:rPr>
              <a:t>②　戦争中の生活や人々の願いを知る</a:t>
            </a:r>
            <a:endParaRPr lang="en-US" altLang="ja-JP" sz="1193" b="1">
              <a:latin typeface="+mn-ea"/>
            </a:endParaRPr>
          </a:p>
        </p:txBody>
      </p:sp>
      <p:sp>
        <p:nvSpPr>
          <p:cNvPr id="76" name="円形吹き出し 28">
            <a:extLst>
              <a:ext uri="{FF2B5EF4-FFF2-40B4-BE49-F238E27FC236}">
                <a16:creationId xmlns:a16="http://schemas.microsoft.com/office/drawing/2014/main" id="{0ADCE918-5FA4-4B41-8FA4-42ABC25AA333}"/>
              </a:ext>
            </a:extLst>
          </p:cNvPr>
          <p:cNvSpPr/>
          <p:nvPr/>
        </p:nvSpPr>
        <p:spPr>
          <a:xfrm>
            <a:off x="4810321" y="3146296"/>
            <a:ext cx="1778050" cy="873820"/>
          </a:xfrm>
          <a:prstGeom prst="wedgeEllipseCallout">
            <a:avLst>
              <a:gd name="adj1" fmla="val 74664"/>
              <a:gd name="adj2" fmla="val -1484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dirty="0">
                <a:latin typeface="+mn-ea"/>
              </a:rPr>
              <a:t>③　将来の夢について考え、</a:t>
            </a:r>
            <a:endParaRPr lang="en-US" altLang="ja-JP" sz="1193" b="1" dirty="0">
              <a:latin typeface="+mn-ea"/>
            </a:endParaRPr>
          </a:p>
          <a:p>
            <a:pPr>
              <a:lnSpc>
                <a:spcPts val="1023"/>
              </a:lnSpc>
            </a:pPr>
            <a:r>
              <a:rPr lang="ja-JP" altLang="en-US" sz="1193" b="1" dirty="0">
                <a:latin typeface="+mn-ea"/>
              </a:rPr>
              <a:t>自分を見つめる</a:t>
            </a:r>
            <a:endParaRPr lang="en-US" altLang="ja-JP" sz="1193" b="1" dirty="0">
              <a:latin typeface="+mn-ea"/>
            </a:endParaRPr>
          </a:p>
        </p:txBody>
      </p:sp>
      <p:sp>
        <p:nvSpPr>
          <p:cNvPr id="77" name="円形吹き出し 29">
            <a:extLst>
              <a:ext uri="{FF2B5EF4-FFF2-40B4-BE49-F238E27FC236}">
                <a16:creationId xmlns:a16="http://schemas.microsoft.com/office/drawing/2014/main" id="{4AC1AAAA-5B09-484C-9CAC-BD7AE12F31F0}"/>
              </a:ext>
            </a:extLst>
          </p:cNvPr>
          <p:cNvSpPr/>
          <p:nvPr/>
        </p:nvSpPr>
        <p:spPr>
          <a:xfrm>
            <a:off x="4967230" y="4120213"/>
            <a:ext cx="2213609" cy="754786"/>
          </a:xfrm>
          <a:prstGeom prst="wedgeEllipseCallout">
            <a:avLst>
              <a:gd name="adj1" fmla="val 47518"/>
              <a:gd name="adj2" fmla="val -10728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⑥　自分がなりたい職業を選び、実現への道筋を調べる</a:t>
            </a:r>
            <a:endParaRPr lang="en-US" altLang="ja-JP" sz="1193" b="1" dirty="0">
              <a:latin typeface="+mn-ea"/>
            </a:endParaRPr>
          </a:p>
        </p:txBody>
      </p:sp>
      <p:sp>
        <p:nvSpPr>
          <p:cNvPr id="78" name="円形吹き出し 31">
            <a:extLst>
              <a:ext uri="{FF2B5EF4-FFF2-40B4-BE49-F238E27FC236}">
                <a16:creationId xmlns:a16="http://schemas.microsoft.com/office/drawing/2014/main" id="{60C9646B-A2A3-456F-A326-31C981DE47A1}"/>
              </a:ext>
            </a:extLst>
          </p:cNvPr>
          <p:cNvSpPr/>
          <p:nvPr/>
        </p:nvSpPr>
        <p:spPr>
          <a:xfrm>
            <a:off x="8154366" y="4494899"/>
            <a:ext cx="1909430" cy="684449"/>
          </a:xfrm>
          <a:prstGeom prst="wedgeEllipseCallout">
            <a:avLst>
              <a:gd name="adj1" fmla="val -37344"/>
              <a:gd name="adj2" fmla="val -5473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⑦　調べたことを地域・保護者に発表する</a:t>
            </a:r>
            <a:endParaRPr lang="en-US" altLang="ja-JP" sz="1193" b="1" dirty="0">
              <a:latin typeface="+mn-ea"/>
            </a:endParaRPr>
          </a:p>
        </p:txBody>
      </p:sp>
      <p:sp>
        <p:nvSpPr>
          <p:cNvPr id="79" name="円形吹き出し 32">
            <a:extLst>
              <a:ext uri="{FF2B5EF4-FFF2-40B4-BE49-F238E27FC236}">
                <a16:creationId xmlns:a16="http://schemas.microsoft.com/office/drawing/2014/main" id="{B54B538D-1C17-47BD-9AAB-47C80D364FA0}"/>
              </a:ext>
            </a:extLst>
          </p:cNvPr>
          <p:cNvSpPr/>
          <p:nvPr/>
        </p:nvSpPr>
        <p:spPr>
          <a:xfrm>
            <a:off x="4967882" y="4956160"/>
            <a:ext cx="1815273" cy="741259"/>
          </a:xfrm>
          <a:prstGeom prst="wedgeEllipseCallout">
            <a:avLst>
              <a:gd name="adj1" fmla="val 62855"/>
              <a:gd name="adj2" fmla="val -70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④　将来の自分の姿を想像し、立体作品を作る</a:t>
            </a:r>
            <a:endParaRPr lang="en-US" altLang="ja-JP" sz="1193" b="1" dirty="0">
              <a:latin typeface="+mn-ea"/>
            </a:endParaRPr>
          </a:p>
          <a:p>
            <a:pPr>
              <a:lnSpc>
                <a:spcPts val="1108"/>
              </a:lnSpc>
            </a:pPr>
            <a:endParaRPr lang="en-US" altLang="ja-JP" sz="1193" b="1" dirty="0">
              <a:latin typeface="+mn-ea"/>
            </a:endParaRPr>
          </a:p>
          <a:p>
            <a:pPr>
              <a:lnSpc>
                <a:spcPts val="1108"/>
              </a:lnSpc>
            </a:pPr>
            <a:endParaRPr lang="en-US" altLang="ja-JP" sz="1193" b="1" dirty="0">
              <a:latin typeface="+mn-ea"/>
            </a:endParaRPr>
          </a:p>
        </p:txBody>
      </p:sp>
      <p:sp>
        <p:nvSpPr>
          <p:cNvPr id="80" name="円形吹き出し 35">
            <a:extLst>
              <a:ext uri="{FF2B5EF4-FFF2-40B4-BE49-F238E27FC236}">
                <a16:creationId xmlns:a16="http://schemas.microsoft.com/office/drawing/2014/main" id="{EC79716B-7669-4218-89B2-B48E66077CB8}"/>
              </a:ext>
            </a:extLst>
          </p:cNvPr>
          <p:cNvSpPr/>
          <p:nvPr/>
        </p:nvSpPr>
        <p:spPr>
          <a:xfrm>
            <a:off x="8141227" y="2142621"/>
            <a:ext cx="1842327" cy="968505"/>
          </a:xfrm>
          <a:prstGeom prst="wedgeEllipseCallout">
            <a:avLst>
              <a:gd name="adj1" fmla="val 4905"/>
              <a:gd name="adj2" fmla="val 60489"/>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dirty="0">
                <a:latin typeface="+mn-ea"/>
              </a:rPr>
              <a:t>⑧　世界の現状を見つめ自分の生き方・学び方について考える</a:t>
            </a:r>
            <a:endParaRPr lang="en-US" altLang="ja-JP" sz="1193" b="1" dirty="0">
              <a:latin typeface="+mn-ea"/>
            </a:endParaRPr>
          </a:p>
        </p:txBody>
      </p:sp>
      <p:sp>
        <p:nvSpPr>
          <p:cNvPr id="81" name="テキスト ボックス 58">
            <a:extLst>
              <a:ext uri="{FF2B5EF4-FFF2-40B4-BE49-F238E27FC236}">
                <a16:creationId xmlns:a16="http://schemas.microsoft.com/office/drawing/2014/main" id="{02E215E8-0DFB-4F65-8725-94513ED33A0B}"/>
              </a:ext>
            </a:extLst>
          </p:cNvPr>
          <p:cNvSpPr txBox="1"/>
          <p:nvPr/>
        </p:nvSpPr>
        <p:spPr>
          <a:xfrm>
            <a:off x="6999581" y="2529482"/>
            <a:ext cx="1198459" cy="462611"/>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a:defRPr/>
            </a:pPr>
            <a:r>
              <a:rPr lang="ja-JP" altLang="en-US" sz="1193" b="1" dirty="0"/>
              <a:t>新しい日本、平和な日本へ</a:t>
            </a:r>
            <a:endParaRPr lang="en-US" altLang="ja-JP" sz="1193" b="1" dirty="0"/>
          </a:p>
        </p:txBody>
      </p:sp>
      <p:sp>
        <p:nvSpPr>
          <p:cNvPr id="82" name="テキスト ボックス 20">
            <a:extLst>
              <a:ext uri="{FF2B5EF4-FFF2-40B4-BE49-F238E27FC236}">
                <a16:creationId xmlns:a16="http://schemas.microsoft.com/office/drawing/2014/main" id="{239A98E4-3991-4501-81C5-2C8C313FE2EC}"/>
              </a:ext>
            </a:extLst>
          </p:cNvPr>
          <p:cNvSpPr txBox="1"/>
          <p:nvPr/>
        </p:nvSpPr>
        <p:spPr>
          <a:xfrm>
            <a:off x="5530589" y="1206577"/>
            <a:ext cx="1303967" cy="557297"/>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t>未来がよりよくあるために</a:t>
            </a:r>
          </a:p>
        </p:txBody>
      </p:sp>
      <p:sp>
        <p:nvSpPr>
          <p:cNvPr id="87" name="正方形/長方形 86">
            <a:extLst>
              <a:ext uri="{FF2B5EF4-FFF2-40B4-BE49-F238E27FC236}">
                <a16:creationId xmlns:a16="http://schemas.microsoft.com/office/drawing/2014/main" id="{5B87A3CB-D690-4EE1-9466-6AB63C3323B5}"/>
              </a:ext>
            </a:extLst>
          </p:cNvPr>
          <p:cNvSpPr/>
          <p:nvPr/>
        </p:nvSpPr>
        <p:spPr>
          <a:xfrm>
            <a:off x="2389539" y="489665"/>
            <a:ext cx="7541916" cy="348109"/>
          </a:xfrm>
          <a:prstGeom prst="rect">
            <a:avLst/>
          </a:prstGeom>
        </p:spPr>
        <p:txBody>
          <a:bodyPr wrap="square">
            <a:spAutoFit/>
          </a:bodyPr>
          <a:lstStyle/>
          <a:p>
            <a:r>
              <a:rPr lang="ja-JP" altLang="en-US" sz="1662" b="1" dirty="0">
                <a:solidFill>
                  <a:srgbClr val="000000"/>
                </a:solidFill>
                <a:latin typeface="ＭＳ Ｐゴシック" panose="020B0600070205080204" pitchFamily="50" charset="-128"/>
              </a:rPr>
              <a:t>第６学年　「未来にはばたけ」学習カレンダー</a:t>
            </a:r>
            <a:r>
              <a:rPr lang="ja-JP" altLang="en-US" sz="1662" dirty="0"/>
              <a:t> 　　　　　</a:t>
            </a:r>
            <a:r>
              <a:rPr lang="ja-JP" altLang="en-US" sz="1363" b="1" dirty="0">
                <a:solidFill>
                  <a:srgbClr val="000000"/>
                </a:solidFill>
                <a:latin typeface="ＭＳ Ｐゴシック" panose="020B0600070205080204" pitchFamily="50" charset="-128"/>
              </a:rPr>
              <a:t>江東区立八名川小学校</a:t>
            </a:r>
            <a:r>
              <a:rPr lang="ja-JP" altLang="en-US" sz="1662" dirty="0"/>
              <a:t> </a:t>
            </a:r>
          </a:p>
        </p:txBody>
      </p:sp>
      <p:pic>
        <p:nvPicPr>
          <p:cNvPr id="2" name="02 ＰＰＡＰ（ペンパイナッポーアッポーペン）">
            <a:hlinkClick r:id="" action="ppaction://media"/>
            <a:extLst>
              <a:ext uri="{FF2B5EF4-FFF2-40B4-BE49-F238E27FC236}">
                <a16:creationId xmlns:a16="http://schemas.microsoft.com/office/drawing/2014/main" id="{1F21844A-6EDA-4ADC-A22B-B9A2DED446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53693" y="5928639"/>
            <a:ext cx="346281" cy="346281"/>
          </a:xfrm>
          <a:prstGeom prst="rect">
            <a:avLst/>
          </a:prstGeom>
        </p:spPr>
      </p:pic>
      <p:pic>
        <p:nvPicPr>
          <p:cNvPr id="4" name="図 3">
            <a:extLst>
              <a:ext uri="{FF2B5EF4-FFF2-40B4-BE49-F238E27FC236}">
                <a16:creationId xmlns:a16="http://schemas.microsoft.com/office/drawing/2014/main" id="{4B598820-0911-4DEF-9960-D84A65211F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0982"/>
          <a:stretch/>
        </p:blipFill>
        <p:spPr>
          <a:xfrm>
            <a:off x="2627558" y="3589971"/>
            <a:ext cx="2361034" cy="2064163"/>
          </a:xfrm>
          <a:prstGeom prst="rect">
            <a:avLst/>
          </a:prstGeom>
        </p:spPr>
      </p:pic>
      <p:sp>
        <p:nvSpPr>
          <p:cNvPr id="5" name="正方形/長方形 4">
            <a:extLst>
              <a:ext uri="{FF2B5EF4-FFF2-40B4-BE49-F238E27FC236}">
                <a16:creationId xmlns:a16="http://schemas.microsoft.com/office/drawing/2014/main" id="{07D719DF-B434-433D-BC83-8F17E33701FE}"/>
              </a:ext>
            </a:extLst>
          </p:cNvPr>
          <p:cNvSpPr/>
          <p:nvPr/>
        </p:nvSpPr>
        <p:spPr>
          <a:xfrm flipH="1" flipV="1">
            <a:off x="2642219" y="3589971"/>
            <a:ext cx="2377062" cy="20641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カリキュラム・</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マネジメント</a:t>
            </a:r>
          </a:p>
        </p:txBody>
      </p:sp>
      <p:pic>
        <p:nvPicPr>
          <p:cNvPr id="36" name="図 35">
            <a:extLst>
              <a:ext uri="{FF2B5EF4-FFF2-40B4-BE49-F238E27FC236}">
                <a16:creationId xmlns:a16="http://schemas.microsoft.com/office/drawing/2014/main" id="{9AFA319A-B5CB-4ADB-8551-82DEE9A83644}"/>
              </a:ext>
            </a:extLst>
          </p:cNvPr>
          <p:cNvPicPr>
            <a:picLocks noChangeAspect="1"/>
          </p:cNvPicPr>
          <p:nvPr/>
        </p:nvPicPr>
        <p:blipFill rotWithShape="1">
          <a:blip r:embed="rId8">
            <a:extLst>
              <a:ext uri="{28A0092B-C50C-407E-A947-70E740481C1C}">
                <a14:useLocalDpi xmlns:a14="http://schemas.microsoft.com/office/drawing/2010/main" val="0"/>
              </a:ext>
            </a:extLst>
          </a:blip>
          <a:srcRect l="37458" t="37400" r="59634" b="18500"/>
          <a:stretch/>
        </p:blipFill>
        <p:spPr>
          <a:xfrm>
            <a:off x="7157827" y="3696000"/>
            <a:ext cx="154295" cy="1620102"/>
          </a:xfrm>
          <a:prstGeom prst="rect">
            <a:avLst/>
          </a:prstGeom>
        </p:spPr>
      </p:pic>
      <p:sp>
        <p:nvSpPr>
          <p:cNvPr id="68" name="テキスト ボックス 85">
            <a:extLst>
              <a:ext uri="{FF2B5EF4-FFF2-40B4-BE49-F238E27FC236}">
                <a16:creationId xmlns:a16="http://schemas.microsoft.com/office/drawing/2014/main" id="{43E4AADF-CD5E-4450-B3EA-0C59AE6BCA79}"/>
              </a:ext>
            </a:extLst>
          </p:cNvPr>
          <p:cNvSpPr txBox="1"/>
          <p:nvPr/>
        </p:nvSpPr>
        <p:spPr>
          <a:xfrm>
            <a:off x="6940063" y="5134712"/>
            <a:ext cx="1274208" cy="284059"/>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１２年後の私</a:t>
            </a:r>
          </a:p>
        </p:txBody>
      </p:sp>
      <p:sp>
        <p:nvSpPr>
          <p:cNvPr id="3" name="楕円 2">
            <a:extLst>
              <a:ext uri="{FF2B5EF4-FFF2-40B4-BE49-F238E27FC236}">
                <a16:creationId xmlns:a16="http://schemas.microsoft.com/office/drawing/2014/main" id="{8D4503DD-666A-4D9B-ACE1-4E84D811E94A}"/>
              </a:ext>
            </a:extLst>
          </p:cNvPr>
          <p:cNvSpPr/>
          <p:nvPr/>
        </p:nvSpPr>
        <p:spPr>
          <a:xfrm>
            <a:off x="3769588" y="5742829"/>
            <a:ext cx="4956332" cy="74125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 name="テキスト ボックス 5">
            <a:extLst>
              <a:ext uri="{FF2B5EF4-FFF2-40B4-BE49-F238E27FC236}">
                <a16:creationId xmlns:a16="http://schemas.microsoft.com/office/drawing/2014/main" id="{631CABD3-5DB7-4D05-8F3D-FFB17168FDF4}"/>
              </a:ext>
            </a:extLst>
          </p:cNvPr>
          <p:cNvSpPr txBox="1"/>
          <p:nvPr/>
        </p:nvSpPr>
        <p:spPr>
          <a:xfrm>
            <a:off x="3240889" y="3859998"/>
            <a:ext cx="1325376" cy="1456104"/>
          </a:xfrm>
          <a:prstGeom prst="rect">
            <a:avLst/>
          </a:prstGeom>
          <a:noFill/>
        </p:spPr>
        <p:txBody>
          <a:bodyPr wrap="square" rtlCol="0">
            <a:spAutoFit/>
          </a:bodyPr>
          <a:lstStyle/>
          <a:p>
            <a:r>
              <a:rPr kumimoji="1" lang="ja-JP" altLang="en-US" sz="8862" dirty="0">
                <a:solidFill>
                  <a:srgbClr val="FF0000"/>
                </a:solidFill>
                <a:latin typeface="HG創英角ﾎﾟｯﾌﾟ体" panose="040B0A09000000000000" pitchFamily="49" charset="-128"/>
                <a:ea typeface="HG創英角ﾎﾟｯﾌﾟ体" panose="040B0A09000000000000" pitchFamily="49" charset="-128"/>
              </a:rPr>
              <a:t>？</a:t>
            </a:r>
          </a:p>
        </p:txBody>
      </p:sp>
      <p:sp>
        <p:nvSpPr>
          <p:cNvPr id="35" name="正方形/長方形 34">
            <a:extLst>
              <a:ext uri="{FF2B5EF4-FFF2-40B4-BE49-F238E27FC236}">
                <a16:creationId xmlns:a16="http://schemas.microsoft.com/office/drawing/2014/main" id="{37491373-C04E-4781-BEF4-3C498FA5CAC9}"/>
              </a:ext>
            </a:extLst>
          </p:cNvPr>
          <p:cNvSpPr/>
          <p:nvPr/>
        </p:nvSpPr>
        <p:spPr>
          <a:xfrm>
            <a:off x="2616951" y="3596346"/>
            <a:ext cx="2408660" cy="20641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カリキュラム・</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マネジメント</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endParaRPr lang="en-US" altLang="ja-JP" sz="681"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従来の教科分断的な</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発想から、教科横断</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的な発想への飛躍が</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  必要！</a:t>
            </a:r>
          </a:p>
        </p:txBody>
      </p:sp>
      <p:pic>
        <p:nvPicPr>
          <p:cNvPr id="38" name="図 37">
            <a:extLst>
              <a:ext uri="{FF2B5EF4-FFF2-40B4-BE49-F238E27FC236}">
                <a16:creationId xmlns:a16="http://schemas.microsoft.com/office/drawing/2014/main" id="{86A73E23-799F-4C2C-987C-1476306A343D}"/>
              </a:ext>
            </a:extLst>
          </p:cNvPr>
          <p:cNvPicPr>
            <a:picLocks noChangeAspect="1"/>
          </p:cNvPicPr>
          <p:nvPr/>
        </p:nvPicPr>
        <p:blipFill rotWithShape="1">
          <a:blip r:embed="rId8">
            <a:extLst>
              <a:ext uri="{28A0092B-C50C-407E-A947-70E740481C1C}">
                <a14:useLocalDpi xmlns:a14="http://schemas.microsoft.com/office/drawing/2010/main" val="0"/>
              </a:ext>
            </a:extLst>
          </a:blip>
          <a:srcRect l="37458" t="37400" r="59634" b="18500"/>
          <a:stretch/>
        </p:blipFill>
        <p:spPr>
          <a:xfrm rot="17765954">
            <a:off x="6645923" y="2770988"/>
            <a:ext cx="93946" cy="986436"/>
          </a:xfrm>
          <a:prstGeom prst="rect">
            <a:avLst/>
          </a:prstGeom>
        </p:spPr>
      </p:pic>
      <p:sp>
        <p:nvSpPr>
          <p:cNvPr id="69" name="テキスト ボックス 68">
            <a:extLst>
              <a:ext uri="{FF2B5EF4-FFF2-40B4-BE49-F238E27FC236}">
                <a16:creationId xmlns:a16="http://schemas.microsoft.com/office/drawing/2014/main" id="{59385FFA-CE01-46E9-901C-8F96DCB4EF73}"/>
              </a:ext>
            </a:extLst>
          </p:cNvPr>
          <p:cNvSpPr txBox="1"/>
          <p:nvPr/>
        </p:nvSpPr>
        <p:spPr>
          <a:xfrm>
            <a:off x="6980644" y="3192286"/>
            <a:ext cx="1306673" cy="527538"/>
          </a:xfrm>
          <a:prstGeom prst="rect">
            <a:avLst/>
          </a:prstGeom>
          <a:solidFill>
            <a:srgbClr val="FCC8F5"/>
          </a:solidFill>
          <a:ln w="2857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latin typeface="AR P悠々ゴシック体E" panose="040B0900000000000000" pitchFamily="50" charset="-128"/>
                <a:ea typeface="AR P悠々ゴシック体E" panose="040B0900000000000000" pitchFamily="50" charset="-128"/>
              </a:rPr>
              <a:t>未来に</a:t>
            </a:r>
            <a:endParaRPr lang="en-US" altLang="ja-JP" sz="1363" b="1" dirty="0">
              <a:latin typeface="AR P悠々ゴシック体E" panose="040B0900000000000000" pitchFamily="50" charset="-128"/>
              <a:ea typeface="AR P悠々ゴシック体E" panose="040B0900000000000000" pitchFamily="50" charset="-128"/>
            </a:endParaRPr>
          </a:p>
          <a:p>
            <a:pPr algn="ctr"/>
            <a:r>
              <a:rPr lang="ja-JP" altLang="en-US" sz="1363" b="1" dirty="0">
                <a:latin typeface="AR P悠々ゴシック体E" panose="040B0900000000000000" pitchFamily="50" charset="-128"/>
                <a:ea typeface="AR P悠々ゴシック体E" panose="040B0900000000000000" pitchFamily="50" charset="-128"/>
              </a:rPr>
              <a:t>はばたけ！</a:t>
            </a:r>
          </a:p>
        </p:txBody>
      </p:sp>
      <p:grpSp>
        <p:nvGrpSpPr>
          <p:cNvPr id="39" name="グループ化 38">
            <a:extLst>
              <a:ext uri="{FF2B5EF4-FFF2-40B4-BE49-F238E27FC236}">
                <a16:creationId xmlns:a16="http://schemas.microsoft.com/office/drawing/2014/main" id="{7947C134-AEE0-49C6-BFEA-DACFF4525DD2}"/>
              </a:ext>
            </a:extLst>
          </p:cNvPr>
          <p:cNvGrpSpPr/>
          <p:nvPr/>
        </p:nvGrpSpPr>
        <p:grpSpPr>
          <a:xfrm>
            <a:off x="227682" y="242688"/>
            <a:ext cx="1131133" cy="674370"/>
            <a:chOff x="12675870" y="1131570"/>
            <a:chExt cx="1131133" cy="674370"/>
          </a:xfrm>
        </p:grpSpPr>
        <p:sp>
          <p:nvSpPr>
            <p:cNvPr id="40" name="四角形: 角を丸くする 39">
              <a:extLst>
                <a:ext uri="{FF2B5EF4-FFF2-40B4-BE49-F238E27FC236}">
                  <a16:creationId xmlns:a16="http://schemas.microsoft.com/office/drawing/2014/main" id="{36BA3026-5190-4EAA-92B2-698A60D819B4}"/>
                </a:ext>
              </a:extLst>
            </p:cNvPr>
            <p:cNvSpPr/>
            <p:nvPr/>
          </p:nvSpPr>
          <p:spPr>
            <a:xfrm>
              <a:off x="12675870" y="1131570"/>
              <a:ext cx="1131133" cy="67437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F87B7B6C-2E9C-44BF-88C6-CDD4A2C30279}"/>
                </a:ext>
              </a:extLst>
            </p:cNvPr>
            <p:cNvSpPr txBox="1"/>
            <p:nvPr/>
          </p:nvSpPr>
          <p:spPr>
            <a:xfrm>
              <a:off x="12767311" y="1165860"/>
              <a:ext cx="1005403" cy="584775"/>
            </a:xfrm>
            <a:prstGeom prst="rect">
              <a:avLst/>
            </a:prstGeom>
            <a:noFill/>
          </p:spPr>
          <p:txBody>
            <a:bodyPr wrap="none" rtlCol="0">
              <a:spAutoFit/>
            </a:bodyPr>
            <a:lstStyle/>
            <a:p>
              <a:r>
                <a:rPr kumimoji="1" lang="ja-JP" altLang="en-US" sz="3200" dirty="0">
                  <a:highlight>
                    <a:srgbClr val="FF0000"/>
                  </a:highlight>
                  <a:latin typeface="HGP創英角ﾎﾟｯﾌﾟ体" panose="040B0A00000000000000" pitchFamily="50" charset="-128"/>
                  <a:ea typeface="HGP創英角ﾎﾟｯﾌﾟ体" panose="040B0A00000000000000" pitchFamily="50" charset="-128"/>
                </a:rPr>
                <a:t>重要</a:t>
              </a:r>
            </a:p>
          </p:txBody>
        </p:sp>
      </p:grpSp>
    </p:spTree>
    <p:extLst>
      <p:ext uri="{BB962C8B-B14F-4D97-AF65-F5344CB8AC3E}">
        <p14:creationId xmlns:p14="http://schemas.microsoft.com/office/powerpoint/2010/main" val="251418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fade">
                                      <p:cBhvr>
                                        <p:cTn id="11" dur="1000"/>
                                        <p:tgtEl>
                                          <p:spTgt spid="82"/>
                                        </p:tgtEl>
                                      </p:cBhvr>
                                    </p:animEffect>
                                    <p:anim calcmode="lin" valueType="num">
                                      <p:cBhvr>
                                        <p:cTn id="12" dur="1000" fill="hold"/>
                                        <p:tgtEl>
                                          <p:spTgt spid="82"/>
                                        </p:tgtEl>
                                        <p:attrNameLst>
                                          <p:attrName>ppt_x</p:attrName>
                                        </p:attrNameLst>
                                      </p:cBhvr>
                                      <p:tavLst>
                                        <p:tav tm="0">
                                          <p:val>
                                            <p:strVal val="#ppt_x"/>
                                          </p:val>
                                        </p:tav>
                                        <p:tav tm="100000">
                                          <p:val>
                                            <p:strVal val="#ppt_x"/>
                                          </p:val>
                                        </p:tav>
                                      </p:tavLst>
                                    </p:anim>
                                    <p:anim calcmode="lin" valueType="num">
                                      <p:cBhvr>
                                        <p:cTn id="13" dur="1000" fill="hold"/>
                                        <p:tgtEl>
                                          <p:spTgt spid="82"/>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1000"/>
                                        <p:tgtEl>
                                          <p:spTgt spid="73"/>
                                        </p:tgtEl>
                                      </p:cBhvr>
                                    </p:animEffect>
                                    <p:anim calcmode="lin" valueType="num">
                                      <p:cBhvr>
                                        <p:cTn id="17" dur="1000" fill="hold"/>
                                        <p:tgtEl>
                                          <p:spTgt spid="73"/>
                                        </p:tgtEl>
                                        <p:attrNameLst>
                                          <p:attrName>ppt_x</p:attrName>
                                        </p:attrNameLst>
                                      </p:cBhvr>
                                      <p:tavLst>
                                        <p:tav tm="0">
                                          <p:val>
                                            <p:strVal val="#ppt_x"/>
                                          </p:val>
                                        </p:tav>
                                        <p:tav tm="100000">
                                          <p:val>
                                            <p:strVal val="#ppt_x"/>
                                          </p:val>
                                        </p:tav>
                                      </p:tavLst>
                                    </p:anim>
                                    <p:anim calcmode="lin" valueType="num">
                                      <p:cBhvr>
                                        <p:cTn id="18" dur="1000" fill="hold"/>
                                        <p:tgtEl>
                                          <p:spTgt spid="7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par>
                          <p:cTn id="26" fill="hold">
                            <p:stCondLst>
                              <p:cond delay="2000"/>
                            </p:stCondLst>
                            <p:childTnLst>
                              <p:par>
                                <p:cTn id="27" presetID="31" presetClass="exit" presetSubtype="0" fill="hold" nodeType="afterEffect">
                                  <p:stCondLst>
                                    <p:cond delay="0"/>
                                  </p:stCondLst>
                                  <p:childTnLst>
                                    <p:anim calcmode="lin" valueType="num">
                                      <p:cBhvr>
                                        <p:cTn id="28" dur="1000"/>
                                        <p:tgtEl>
                                          <p:spTgt spid="4"/>
                                        </p:tgtEl>
                                        <p:attrNameLst>
                                          <p:attrName>ppt_w</p:attrName>
                                        </p:attrNameLst>
                                      </p:cBhvr>
                                      <p:tavLst>
                                        <p:tav tm="0">
                                          <p:val>
                                            <p:strVal val="ppt_w"/>
                                          </p:val>
                                        </p:tav>
                                        <p:tav tm="100000">
                                          <p:val>
                                            <p:fltVal val="0"/>
                                          </p:val>
                                        </p:tav>
                                      </p:tavLst>
                                    </p:anim>
                                    <p:anim calcmode="lin" valueType="num">
                                      <p:cBhvr>
                                        <p:cTn id="29" dur="1000"/>
                                        <p:tgtEl>
                                          <p:spTgt spid="4"/>
                                        </p:tgtEl>
                                        <p:attrNameLst>
                                          <p:attrName>ppt_h</p:attrName>
                                        </p:attrNameLst>
                                      </p:cBhvr>
                                      <p:tavLst>
                                        <p:tav tm="0">
                                          <p:val>
                                            <p:strVal val="ppt_h"/>
                                          </p:val>
                                        </p:tav>
                                        <p:tav tm="100000">
                                          <p:val>
                                            <p:fltVal val="0"/>
                                          </p:val>
                                        </p:tav>
                                      </p:tavLst>
                                    </p:anim>
                                    <p:anim calcmode="lin" valueType="num">
                                      <p:cBhvr>
                                        <p:cTn id="30" dur="1000"/>
                                        <p:tgtEl>
                                          <p:spTgt spid="4"/>
                                        </p:tgtEl>
                                        <p:attrNameLst>
                                          <p:attrName>style.rotation</p:attrName>
                                        </p:attrNameLst>
                                      </p:cBhvr>
                                      <p:tavLst>
                                        <p:tav tm="0">
                                          <p:val>
                                            <p:fltVal val="0"/>
                                          </p:val>
                                        </p:tav>
                                        <p:tav tm="100000">
                                          <p:val>
                                            <p:fltVal val="90"/>
                                          </p:val>
                                        </p:tav>
                                      </p:tavLst>
                                    </p:anim>
                                    <p:animEffect transition="out" filter="fade">
                                      <p:cBhvr>
                                        <p:cTn id="31" dur="1000"/>
                                        <p:tgtEl>
                                          <p:spTgt spid="4"/>
                                        </p:tgtEl>
                                      </p:cBhvr>
                                    </p:animEffect>
                                    <p:set>
                                      <p:cBhvr>
                                        <p:cTn id="32" dur="1" fill="hold">
                                          <p:stCondLst>
                                            <p:cond delay="999"/>
                                          </p:stCondLst>
                                        </p:cTn>
                                        <p:tgtEl>
                                          <p:spTgt spid="4"/>
                                        </p:tgtEl>
                                        <p:attrNameLst>
                                          <p:attrName>style.visibility</p:attrName>
                                        </p:attrNameLst>
                                      </p:cBhvr>
                                      <p:to>
                                        <p:strVal val="hidden"/>
                                      </p:to>
                                    </p:set>
                                  </p:childTnLst>
                                </p:cTn>
                              </p:par>
                            </p:childTnLst>
                          </p:cTn>
                        </p:par>
                        <p:par>
                          <p:cTn id="33" fill="hold">
                            <p:stCondLst>
                              <p:cond delay="3000"/>
                            </p:stCondLst>
                            <p:childTnLst>
                              <p:par>
                                <p:cTn id="34" presetID="2" presetClass="entr" presetSubtype="1" fill="hold" nodeType="after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additive="base">
                                        <p:cTn id="36" dur="500" fill="hold"/>
                                        <p:tgtEl>
                                          <p:spTgt spid="66"/>
                                        </p:tgtEl>
                                        <p:attrNameLst>
                                          <p:attrName>ppt_x</p:attrName>
                                        </p:attrNameLst>
                                      </p:cBhvr>
                                      <p:tavLst>
                                        <p:tav tm="0">
                                          <p:val>
                                            <p:strVal val="#ppt_x"/>
                                          </p:val>
                                        </p:tav>
                                        <p:tav tm="100000">
                                          <p:val>
                                            <p:strVal val="#ppt_x"/>
                                          </p:val>
                                        </p:tav>
                                      </p:tavLst>
                                    </p:anim>
                                    <p:anim calcmode="lin" valueType="num">
                                      <p:cBhvr additive="base">
                                        <p:cTn id="37" dur="500" fill="hold"/>
                                        <p:tgtEl>
                                          <p:spTgt spid="66"/>
                                        </p:tgtEl>
                                        <p:attrNameLst>
                                          <p:attrName>ppt_y</p:attrName>
                                        </p:attrNameLst>
                                      </p:cBhvr>
                                      <p:tavLst>
                                        <p:tav tm="0">
                                          <p:val>
                                            <p:strVal val="0-#ppt_h/2"/>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1000"/>
                                        <p:tgtEl>
                                          <p:spTgt spid="67"/>
                                        </p:tgtEl>
                                      </p:cBhvr>
                                    </p:animEffect>
                                    <p:anim calcmode="lin" valueType="num">
                                      <p:cBhvr>
                                        <p:cTn id="42" dur="1000" fill="hold"/>
                                        <p:tgtEl>
                                          <p:spTgt spid="67"/>
                                        </p:tgtEl>
                                        <p:attrNameLst>
                                          <p:attrName>ppt_x</p:attrName>
                                        </p:attrNameLst>
                                      </p:cBhvr>
                                      <p:tavLst>
                                        <p:tav tm="0">
                                          <p:val>
                                            <p:strVal val="#ppt_x"/>
                                          </p:val>
                                        </p:tav>
                                        <p:tav tm="100000">
                                          <p:val>
                                            <p:strVal val="#ppt_x"/>
                                          </p:val>
                                        </p:tav>
                                      </p:tavLst>
                                    </p:anim>
                                    <p:anim calcmode="lin" valueType="num">
                                      <p:cBhvr>
                                        <p:cTn id="43" dur="1000" fill="hold"/>
                                        <p:tgtEl>
                                          <p:spTgt spid="67"/>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7" presetClass="entr" presetSubtype="0" fill="hold" grpId="0" nodeType="afterEffect">
                                  <p:stCondLst>
                                    <p:cond delay="100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1000"/>
                                        <p:tgtEl>
                                          <p:spTgt spid="75"/>
                                        </p:tgtEl>
                                      </p:cBhvr>
                                    </p:animEffect>
                                    <p:anim calcmode="lin" valueType="num">
                                      <p:cBhvr>
                                        <p:cTn id="48" dur="1000" fill="hold"/>
                                        <p:tgtEl>
                                          <p:spTgt spid="75"/>
                                        </p:tgtEl>
                                        <p:attrNameLst>
                                          <p:attrName>ppt_x</p:attrName>
                                        </p:attrNameLst>
                                      </p:cBhvr>
                                      <p:tavLst>
                                        <p:tav tm="0">
                                          <p:val>
                                            <p:strVal val="#ppt_x"/>
                                          </p:val>
                                        </p:tav>
                                        <p:tav tm="100000">
                                          <p:val>
                                            <p:strVal val="#ppt_x"/>
                                          </p:val>
                                        </p:tav>
                                      </p:tavLst>
                                    </p:anim>
                                    <p:anim calcmode="lin" valueType="num">
                                      <p:cBhvr>
                                        <p:cTn id="49" dur="1000" fill="hold"/>
                                        <p:tgtEl>
                                          <p:spTgt spid="75"/>
                                        </p:tgtEl>
                                        <p:attrNameLst>
                                          <p:attrName>ppt_y</p:attrName>
                                        </p:attrNameLst>
                                      </p:cBhvr>
                                      <p:tavLst>
                                        <p:tav tm="0">
                                          <p:val>
                                            <p:strVal val="#ppt_y-.1"/>
                                          </p:val>
                                        </p:tav>
                                        <p:tav tm="100000">
                                          <p:val>
                                            <p:strVal val="#ppt_y"/>
                                          </p:val>
                                        </p:tav>
                                      </p:tavLst>
                                    </p:anim>
                                  </p:childTnLst>
                                </p:cTn>
                              </p:par>
                            </p:childTnLst>
                          </p:cTn>
                        </p:par>
                        <p:par>
                          <p:cTn id="50" fill="hold">
                            <p:stCondLst>
                              <p:cond delay="6500"/>
                            </p:stCondLst>
                            <p:childTnLst>
                              <p:par>
                                <p:cTn id="51" presetID="2" presetClass="entr" presetSubtype="1" fill="hold" nodeType="after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1000" fill="hold"/>
                                        <p:tgtEl>
                                          <p:spTgt spid="38"/>
                                        </p:tgtEl>
                                        <p:attrNameLst>
                                          <p:attrName>ppt_x</p:attrName>
                                        </p:attrNameLst>
                                      </p:cBhvr>
                                      <p:tavLst>
                                        <p:tav tm="0">
                                          <p:val>
                                            <p:strVal val="#ppt_x"/>
                                          </p:val>
                                        </p:tav>
                                        <p:tav tm="100000">
                                          <p:val>
                                            <p:strVal val="#ppt_x"/>
                                          </p:val>
                                        </p:tav>
                                      </p:tavLst>
                                    </p:anim>
                                    <p:anim calcmode="lin" valueType="num">
                                      <p:cBhvr additive="base">
                                        <p:cTn id="54" dur="1000" fill="hold"/>
                                        <p:tgtEl>
                                          <p:spTgt spid="38"/>
                                        </p:tgtEl>
                                        <p:attrNameLst>
                                          <p:attrName>ppt_y</p:attrName>
                                        </p:attrNameLst>
                                      </p:cBhvr>
                                      <p:tavLst>
                                        <p:tav tm="0">
                                          <p:val>
                                            <p:strVal val="0-#ppt_h/2"/>
                                          </p:val>
                                        </p:tav>
                                        <p:tav tm="100000">
                                          <p:val>
                                            <p:strVal val="#ppt_y"/>
                                          </p:val>
                                        </p:tav>
                                      </p:tavLst>
                                    </p:anim>
                                  </p:childTnLst>
                                </p:cTn>
                              </p:par>
                            </p:childTnLst>
                          </p:cTn>
                        </p:par>
                        <p:par>
                          <p:cTn id="55" fill="hold">
                            <p:stCondLst>
                              <p:cond delay="7500"/>
                            </p:stCondLst>
                            <p:childTnLst>
                              <p:par>
                                <p:cTn id="56" presetID="2" presetClass="entr" presetSubtype="2" fill="hold" grpId="0" nodeType="afterEffect">
                                  <p:stCondLst>
                                    <p:cond delay="100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fill="hold"/>
                                        <p:tgtEl>
                                          <p:spTgt spid="69"/>
                                        </p:tgtEl>
                                        <p:attrNameLst>
                                          <p:attrName>ppt_x</p:attrName>
                                        </p:attrNameLst>
                                      </p:cBhvr>
                                      <p:tavLst>
                                        <p:tav tm="0">
                                          <p:val>
                                            <p:strVal val="1+#ppt_w/2"/>
                                          </p:val>
                                        </p:tav>
                                        <p:tav tm="100000">
                                          <p:val>
                                            <p:strVal val="#ppt_x"/>
                                          </p:val>
                                        </p:tav>
                                      </p:tavLst>
                                    </p:anim>
                                    <p:anim calcmode="lin" valueType="num">
                                      <p:cBhvr additive="base">
                                        <p:cTn id="59" dur="500" fill="hold"/>
                                        <p:tgtEl>
                                          <p:spTgt spid="69"/>
                                        </p:tgtEl>
                                        <p:attrNameLst>
                                          <p:attrName>ppt_y</p:attrName>
                                        </p:attrNameLst>
                                      </p:cBhvr>
                                      <p:tavLst>
                                        <p:tav tm="0">
                                          <p:val>
                                            <p:strVal val="#ppt_y"/>
                                          </p:val>
                                        </p:tav>
                                        <p:tav tm="100000">
                                          <p:val>
                                            <p:strVal val="#ppt_y"/>
                                          </p:val>
                                        </p:tav>
                                      </p:tavLst>
                                    </p:anim>
                                  </p:childTnLst>
                                </p:cTn>
                              </p:par>
                            </p:childTnLst>
                          </p:cTn>
                        </p:par>
                        <p:par>
                          <p:cTn id="60" fill="hold">
                            <p:stCondLst>
                              <p:cond delay="9000"/>
                            </p:stCondLst>
                            <p:childTnLst>
                              <p:par>
                                <p:cTn id="61" presetID="47" presetClass="entr" presetSubtype="0" fill="hold" grpId="0" nodeType="afterEffect">
                                  <p:stCondLst>
                                    <p:cond delay="100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2000"/>
                                        <p:tgtEl>
                                          <p:spTgt spid="76"/>
                                        </p:tgtEl>
                                      </p:cBhvr>
                                    </p:animEffect>
                                    <p:anim calcmode="lin" valueType="num">
                                      <p:cBhvr>
                                        <p:cTn id="64" dur="2000" fill="hold"/>
                                        <p:tgtEl>
                                          <p:spTgt spid="76"/>
                                        </p:tgtEl>
                                        <p:attrNameLst>
                                          <p:attrName>ppt_x</p:attrName>
                                        </p:attrNameLst>
                                      </p:cBhvr>
                                      <p:tavLst>
                                        <p:tav tm="0">
                                          <p:val>
                                            <p:strVal val="#ppt_x"/>
                                          </p:val>
                                        </p:tav>
                                        <p:tav tm="100000">
                                          <p:val>
                                            <p:strVal val="#ppt_x"/>
                                          </p:val>
                                        </p:tav>
                                      </p:tavLst>
                                    </p:anim>
                                    <p:anim calcmode="lin" valueType="num">
                                      <p:cBhvr>
                                        <p:cTn id="65" dur="2000" fill="hold"/>
                                        <p:tgtEl>
                                          <p:spTgt spid="76"/>
                                        </p:tgtEl>
                                        <p:attrNameLst>
                                          <p:attrName>ppt_y</p:attrName>
                                        </p:attrNameLst>
                                      </p:cBhvr>
                                      <p:tavLst>
                                        <p:tav tm="0">
                                          <p:val>
                                            <p:strVal val="#ppt_y-.1"/>
                                          </p:val>
                                        </p:tav>
                                        <p:tav tm="100000">
                                          <p:val>
                                            <p:strVal val="#ppt_y"/>
                                          </p:val>
                                        </p:tav>
                                      </p:tavLst>
                                    </p:anim>
                                  </p:childTnLst>
                                </p:cTn>
                              </p:par>
                            </p:childTnLst>
                          </p:cTn>
                        </p:par>
                        <p:par>
                          <p:cTn id="66" fill="hold">
                            <p:stCondLst>
                              <p:cond delay="12000"/>
                            </p:stCondLst>
                            <p:childTnLst>
                              <p:par>
                                <p:cTn id="67" presetID="2" presetClass="entr" presetSubtype="1" fill="hold" nodeType="after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additive="base">
                                        <p:cTn id="69" dur="1000" fill="hold"/>
                                        <p:tgtEl>
                                          <p:spTgt spid="57"/>
                                        </p:tgtEl>
                                        <p:attrNameLst>
                                          <p:attrName>ppt_x</p:attrName>
                                        </p:attrNameLst>
                                      </p:cBhvr>
                                      <p:tavLst>
                                        <p:tav tm="0">
                                          <p:val>
                                            <p:strVal val="#ppt_x"/>
                                          </p:val>
                                        </p:tav>
                                        <p:tav tm="100000">
                                          <p:val>
                                            <p:strVal val="#ppt_x"/>
                                          </p:val>
                                        </p:tav>
                                      </p:tavLst>
                                    </p:anim>
                                    <p:anim calcmode="lin" valueType="num">
                                      <p:cBhvr additive="base">
                                        <p:cTn id="70" dur="1000" fill="hold"/>
                                        <p:tgtEl>
                                          <p:spTgt spid="57"/>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1000" fill="hold"/>
                                        <p:tgtEl>
                                          <p:spTgt spid="36"/>
                                        </p:tgtEl>
                                        <p:attrNameLst>
                                          <p:attrName>ppt_x</p:attrName>
                                        </p:attrNameLst>
                                      </p:cBhvr>
                                      <p:tavLst>
                                        <p:tav tm="0">
                                          <p:val>
                                            <p:strVal val="#ppt_x"/>
                                          </p:val>
                                        </p:tav>
                                        <p:tav tm="100000">
                                          <p:val>
                                            <p:strVal val="#ppt_x"/>
                                          </p:val>
                                        </p:tav>
                                      </p:tavLst>
                                    </p:anim>
                                    <p:anim calcmode="lin" valueType="num">
                                      <p:cBhvr additive="base">
                                        <p:cTn id="74" dur="1000" fill="hold"/>
                                        <p:tgtEl>
                                          <p:spTgt spid="36"/>
                                        </p:tgtEl>
                                        <p:attrNameLst>
                                          <p:attrName>ppt_y</p:attrName>
                                        </p:attrNameLst>
                                      </p:cBhvr>
                                      <p:tavLst>
                                        <p:tav tm="0">
                                          <p:val>
                                            <p:strVal val="0-#ppt_h/2"/>
                                          </p:val>
                                        </p:tav>
                                        <p:tav tm="100000">
                                          <p:val>
                                            <p:strVal val="#ppt_y"/>
                                          </p:val>
                                        </p:tav>
                                      </p:tavLst>
                                    </p:anim>
                                  </p:childTnLst>
                                </p:cTn>
                              </p:par>
                            </p:childTnLst>
                          </p:cTn>
                        </p:par>
                        <p:par>
                          <p:cTn id="75" fill="hold">
                            <p:stCondLst>
                              <p:cond delay="13000"/>
                            </p:stCondLst>
                            <p:childTnLst>
                              <p:par>
                                <p:cTn id="76" presetID="42" presetClass="entr" presetSubtype="0" fill="hold" grpId="0" nodeType="after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4000"/>
                            </p:stCondLst>
                            <p:childTnLst>
                              <p:par>
                                <p:cTn id="82" presetID="47" presetClass="entr" presetSubtype="0" fill="hold" grpId="0" nodeType="afterEffect">
                                  <p:stCondLst>
                                    <p:cond delay="1500"/>
                                  </p:stCondLst>
                                  <p:childTnLst>
                                    <p:set>
                                      <p:cBhvr>
                                        <p:cTn id="83" dur="1" fill="hold">
                                          <p:stCondLst>
                                            <p:cond delay="0"/>
                                          </p:stCondLst>
                                        </p:cTn>
                                        <p:tgtEl>
                                          <p:spTgt spid="79"/>
                                        </p:tgtEl>
                                        <p:attrNameLst>
                                          <p:attrName>style.visibility</p:attrName>
                                        </p:attrNameLst>
                                      </p:cBhvr>
                                      <p:to>
                                        <p:strVal val="visible"/>
                                      </p:to>
                                    </p:set>
                                    <p:animEffect transition="in" filter="fade">
                                      <p:cBhvr>
                                        <p:cTn id="84" dur="1000"/>
                                        <p:tgtEl>
                                          <p:spTgt spid="79"/>
                                        </p:tgtEl>
                                      </p:cBhvr>
                                    </p:animEffect>
                                    <p:anim calcmode="lin" valueType="num">
                                      <p:cBhvr>
                                        <p:cTn id="85" dur="1000" fill="hold"/>
                                        <p:tgtEl>
                                          <p:spTgt spid="79"/>
                                        </p:tgtEl>
                                        <p:attrNameLst>
                                          <p:attrName>ppt_x</p:attrName>
                                        </p:attrNameLst>
                                      </p:cBhvr>
                                      <p:tavLst>
                                        <p:tav tm="0">
                                          <p:val>
                                            <p:strVal val="#ppt_x"/>
                                          </p:val>
                                        </p:tav>
                                        <p:tav tm="100000">
                                          <p:val>
                                            <p:strVal val="#ppt_x"/>
                                          </p:val>
                                        </p:tav>
                                      </p:tavLst>
                                    </p:anim>
                                    <p:anim calcmode="lin" valueType="num">
                                      <p:cBhvr>
                                        <p:cTn id="86" dur="1000" fill="hold"/>
                                        <p:tgtEl>
                                          <p:spTgt spid="79"/>
                                        </p:tgtEl>
                                        <p:attrNameLst>
                                          <p:attrName>ppt_y</p:attrName>
                                        </p:attrNameLst>
                                      </p:cBhvr>
                                      <p:tavLst>
                                        <p:tav tm="0">
                                          <p:val>
                                            <p:strVal val="#ppt_y-.1"/>
                                          </p:val>
                                        </p:tav>
                                        <p:tav tm="100000">
                                          <p:val>
                                            <p:strVal val="#ppt_y"/>
                                          </p:val>
                                        </p:tav>
                                      </p:tavLst>
                                    </p:anim>
                                  </p:childTnLst>
                                </p:cTn>
                              </p:par>
                            </p:childTnLst>
                          </p:cTn>
                        </p:par>
                        <p:par>
                          <p:cTn id="87" fill="hold">
                            <p:stCondLst>
                              <p:cond delay="16500"/>
                            </p:stCondLst>
                            <p:childTnLst>
                              <p:par>
                                <p:cTn id="88" presetID="47" presetClass="entr" presetSubtype="0" fill="hold" nodeType="afterEffect">
                                  <p:stCondLst>
                                    <p:cond delay="100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1000"/>
                                        <p:tgtEl>
                                          <p:spTgt spid="72"/>
                                        </p:tgtEl>
                                      </p:cBhvr>
                                    </p:animEffect>
                                    <p:anim calcmode="lin" valueType="num">
                                      <p:cBhvr>
                                        <p:cTn id="91" dur="1000" fill="hold"/>
                                        <p:tgtEl>
                                          <p:spTgt spid="72"/>
                                        </p:tgtEl>
                                        <p:attrNameLst>
                                          <p:attrName>ppt_x</p:attrName>
                                        </p:attrNameLst>
                                      </p:cBhvr>
                                      <p:tavLst>
                                        <p:tav tm="0">
                                          <p:val>
                                            <p:strVal val="#ppt_x"/>
                                          </p:val>
                                        </p:tav>
                                        <p:tav tm="100000">
                                          <p:val>
                                            <p:strVal val="#ppt_x"/>
                                          </p:val>
                                        </p:tav>
                                      </p:tavLst>
                                    </p:anim>
                                    <p:anim calcmode="lin" valueType="num">
                                      <p:cBhvr>
                                        <p:cTn id="92" dur="1000" fill="hold"/>
                                        <p:tgtEl>
                                          <p:spTgt spid="72"/>
                                        </p:tgtEl>
                                        <p:attrNameLst>
                                          <p:attrName>ppt_y</p:attrName>
                                        </p:attrNameLst>
                                      </p:cBhvr>
                                      <p:tavLst>
                                        <p:tav tm="0">
                                          <p:val>
                                            <p:strVal val="#ppt_y-.1"/>
                                          </p:val>
                                        </p:tav>
                                        <p:tav tm="100000">
                                          <p:val>
                                            <p:strVal val="#ppt_y"/>
                                          </p:val>
                                        </p:tav>
                                      </p:tavLst>
                                    </p:anim>
                                  </p:childTnLst>
                                </p:cTn>
                              </p:par>
                            </p:childTnLst>
                          </p:cTn>
                        </p:par>
                        <p:par>
                          <p:cTn id="93" fill="hold">
                            <p:stCondLst>
                              <p:cond delay="18500"/>
                            </p:stCondLst>
                            <p:childTnLst>
                              <p:par>
                                <p:cTn id="94" presetID="2" presetClass="entr" presetSubtype="2" fill="hold" grpId="0" nodeType="afterEffect">
                                  <p:stCondLst>
                                    <p:cond delay="0"/>
                                  </p:stCondLst>
                                  <p:childTnLst>
                                    <p:set>
                                      <p:cBhvr>
                                        <p:cTn id="95" dur="1" fill="hold">
                                          <p:stCondLst>
                                            <p:cond delay="0"/>
                                          </p:stCondLst>
                                        </p:cTn>
                                        <p:tgtEl>
                                          <p:spTgt spid="81"/>
                                        </p:tgtEl>
                                        <p:attrNameLst>
                                          <p:attrName>style.visibility</p:attrName>
                                        </p:attrNameLst>
                                      </p:cBhvr>
                                      <p:to>
                                        <p:strVal val="visible"/>
                                      </p:to>
                                    </p:set>
                                    <p:anim calcmode="lin" valueType="num">
                                      <p:cBhvr additive="base">
                                        <p:cTn id="96" dur="500" fill="hold"/>
                                        <p:tgtEl>
                                          <p:spTgt spid="81"/>
                                        </p:tgtEl>
                                        <p:attrNameLst>
                                          <p:attrName>ppt_x</p:attrName>
                                        </p:attrNameLst>
                                      </p:cBhvr>
                                      <p:tavLst>
                                        <p:tav tm="0">
                                          <p:val>
                                            <p:strVal val="1+#ppt_w/2"/>
                                          </p:val>
                                        </p:tav>
                                        <p:tav tm="100000">
                                          <p:val>
                                            <p:strVal val="#ppt_x"/>
                                          </p:val>
                                        </p:tav>
                                      </p:tavLst>
                                    </p:anim>
                                    <p:anim calcmode="lin" valueType="num">
                                      <p:cBhvr additive="base">
                                        <p:cTn id="97" dur="500" fill="hold"/>
                                        <p:tgtEl>
                                          <p:spTgt spid="81"/>
                                        </p:tgtEl>
                                        <p:attrNameLst>
                                          <p:attrName>ppt_y</p:attrName>
                                        </p:attrNameLst>
                                      </p:cBhvr>
                                      <p:tavLst>
                                        <p:tav tm="0">
                                          <p:val>
                                            <p:strVal val="#ppt_y"/>
                                          </p:val>
                                        </p:tav>
                                        <p:tav tm="100000">
                                          <p:val>
                                            <p:strVal val="#ppt_y"/>
                                          </p:val>
                                        </p:tav>
                                      </p:tavLst>
                                    </p:anim>
                                  </p:childTnLst>
                                </p:cTn>
                              </p:par>
                            </p:childTnLst>
                          </p:cTn>
                        </p:par>
                        <p:par>
                          <p:cTn id="98" fill="hold">
                            <p:stCondLst>
                              <p:cond delay="19000"/>
                            </p:stCondLst>
                            <p:childTnLst>
                              <p:par>
                                <p:cTn id="99" presetID="47" presetClass="entr" presetSubtype="0" fill="hold" grpId="0" nodeType="afterEffect">
                                  <p:stCondLst>
                                    <p:cond delay="1000"/>
                                  </p:stCondLst>
                                  <p:childTnLst>
                                    <p:set>
                                      <p:cBhvr>
                                        <p:cTn id="100" dur="1" fill="hold">
                                          <p:stCondLst>
                                            <p:cond delay="0"/>
                                          </p:stCondLst>
                                        </p:cTn>
                                        <p:tgtEl>
                                          <p:spTgt spid="74"/>
                                        </p:tgtEl>
                                        <p:attrNameLst>
                                          <p:attrName>style.visibility</p:attrName>
                                        </p:attrNameLst>
                                      </p:cBhvr>
                                      <p:to>
                                        <p:strVal val="visible"/>
                                      </p:to>
                                    </p:set>
                                    <p:animEffect transition="in" filter="fade">
                                      <p:cBhvr>
                                        <p:cTn id="101" dur="2000"/>
                                        <p:tgtEl>
                                          <p:spTgt spid="74"/>
                                        </p:tgtEl>
                                      </p:cBhvr>
                                    </p:animEffect>
                                    <p:anim calcmode="lin" valueType="num">
                                      <p:cBhvr>
                                        <p:cTn id="102" dur="2000" fill="hold"/>
                                        <p:tgtEl>
                                          <p:spTgt spid="74"/>
                                        </p:tgtEl>
                                        <p:attrNameLst>
                                          <p:attrName>ppt_x</p:attrName>
                                        </p:attrNameLst>
                                      </p:cBhvr>
                                      <p:tavLst>
                                        <p:tav tm="0">
                                          <p:val>
                                            <p:strVal val="#ppt_x"/>
                                          </p:val>
                                        </p:tav>
                                        <p:tav tm="100000">
                                          <p:val>
                                            <p:strVal val="#ppt_x"/>
                                          </p:val>
                                        </p:tav>
                                      </p:tavLst>
                                    </p:anim>
                                    <p:anim calcmode="lin" valueType="num">
                                      <p:cBhvr>
                                        <p:cTn id="103" dur="2000" fill="hold"/>
                                        <p:tgtEl>
                                          <p:spTgt spid="74"/>
                                        </p:tgtEl>
                                        <p:attrNameLst>
                                          <p:attrName>ppt_y</p:attrName>
                                        </p:attrNameLst>
                                      </p:cBhvr>
                                      <p:tavLst>
                                        <p:tav tm="0">
                                          <p:val>
                                            <p:strVal val="#ppt_y-.1"/>
                                          </p:val>
                                        </p:tav>
                                        <p:tav tm="100000">
                                          <p:val>
                                            <p:strVal val="#ppt_y"/>
                                          </p:val>
                                        </p:tav>
                                      </p:tavLst>
                                    </p:anim>
                                  </p:childTnLst>
                                </p:cTn>
                              </p:par>
                              <p:par>
                                <p:cTn id="104" presetID="47" presetClass="entr" presetSubtype="0" fill="hold" nodeType="with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fade">
                                      <p:cBhvr>
                                        <p:cTn id="106" dur="1000"/>
                                        <p:tgtEl>
                                          <p:spTgt spid="58"/>
                                        </p:tgtEl>
                                      </p:cBhvr>
                                    </p:animEffect>
                                    <p:anim calcmode="lin" valueType="num">
                                      <p:cBhvr>
                                        <p:cTn id="107" dur="1000" fill="hold"/>
                                        <p:tgtEl>
                                          <p:spTgt spid="58"/>
                                        </p:tgtEl>
                                        <p:attrNameLst>
                                          <p:attrName>ppt_x</p:attrName>
                                        </p:attrNameLst>
                                      </p:cBhvr>
                                      <p:tavLst>
                                        <p:tav tm="0">
                                          <p:val>
                                            <p:strVal val="#ppt_x"/>
                                          </p:val>
                                        </p:tav>
                                        <p:tav tm="100000">
                                          <p:val>
                                            <p:strVal val="#ppt_x"/>
                                          </p:val>
                                        </p:tav>
                                      </p:tavLst>
                                    </p:anim>
                                    <p:anim calcmode="lin" valueType="num">
                                      <p:cBhvr>
                                        <p:cTn id="108" dur="1000" fill="hold"/>
                                        <p:tgtEl>
                                          <p:spTgt spid="58"/>
                                        </p:tgtEl>
                                        <p:attrNameLst>
                                          <p:attrName>ppt_y</p:attrName>
                                        </p:attrNameLst>
                                      </p:cBhvr>
                                      <p:tavLst>
                                        <p:tav tm="0">
                                          <p:val>
                                            <p:strVal val="#ppt_y-.1"/>
                                          </p:val>
                                        </p:tav>
                                        <p:tav tm="100000">
                                          <p:val>
                                            <p:strVal val="#ppt_y"/>
                                          </p:val>
                                        </p:tav>
                                      </p:tavLst>
                                    </p:anim>
                                  </p:childTnLst>
                                </p:cTn>
                              </p:par>
                            </p:childTnLst>
                          </p:cTn>
                        </p:par>
                        <p:par>
                          <p:cTn id="109" fill="hold">
                            <p:stCondLst>
                              <p:cond delay="22000"/>
                            </p:stCondLst>
                            <p:childTnLst>
                              <p:par>
                                <p:cTn id="110" presetID="42" presetClass="entr" presetSubtype="0" fill="hold" grpId="0" nodeType="afterEffect">
                                  <p:stCondLst>
                                    <p:cond delay="2000"/>
                                  </p:stCondLst>
                                  <p:childTnLst>
                                    <p:set>
                                      <p:cBhvr>
                                        <p:cTn id="111" dur="1" fill="hold">
                                          <p:stCondLst>
                                            <p:cond delay="0"/>
                                          </p:stCondLst>
                                        </p:cTn>
                                        <p:tgtEl>
                                          <p:spTgt spid="77"/>
                                        </p:tgtEl>
                                        <p:attrNameLst>
                                          <p:attrName>style.visibility</p:attrName>
                                        </p:attrNameLst>
                                      </p:cBhvr>
                                      <p:to>
                                        <p:strVal val="visible"/>
                                      </p:to>
                                    </p:set>
                                    <p:animEffect transition="in" filter="fade">
                                      <p:cBhvr>
                                        <p:cTn id="112" dur="1000"/>
                                        <p:tgtEl>
                                          <p:spTgt spid="77"/>
                                        </p:tgtEl>
                                      </p:cBhvr>
                                    </p:animEffect>
                                    <p:anim calcmode="lin" valueType="num">
                                      <p:cBhvr>
                                        <p:cTn id="113" dur="1000" fill="hold"/>
                                        <p:tgtEl>
                                          <p:spTgt spid="77"/>
                                        </p:tgtEl>
                                        <p:attrNameLst>
                                          <p:attrName>ppt_x</p:attrName>
                                        </p:attrNameLst>
                                      </p:cBhvr>
                                      <p:tavLst>
                                        <p:tav tm="0">
                                          <p:val>
                                            <p:strVal val="#ppt_x"/>
                                          </p:val>
                                        </p:tav>
                                        <p:tav tm="100000">
                                          <p:val>
                                            <p:strVal val="#ppt_x"/>
                                          </p:val>
                                        </p:tav>
                                      </p:tavLst>
                                    </p:anim>
                                    <p:anim calcmode="lin" valueType="num">
                                      <p:cBhvr>
                                        <p:cTn id="114" dur="1000" fill="hold"/>
                                        <p:tgtEl>
                                          <p:spTgt spid="77"/>
                                        </p:tgtEl>
                                        <p:attrNameLst>
                                          <p:attrName>ppt_y</p:attrName>
                                        </p:attrNameLst>
                                      </p:cBhvr>
                                      <p:tavLst>
                                        <p:tav tm="0">
                                          <p:val>
                                            <p:strVal val="#ppt_y+.1"/>
                                          </p:val>
                                        </p:tav>
                                        <p:tav tm="100000">
                                          <p:val>
                                            <p:strVal val="#ppt_y"/>
                                          </p:val>
                                        </p:tav>
                                      </p:tavLst>
                                    </p:anim>
                                  </p:childTnLst>
                                </p:cTn>
                              </p:par>
                            </p:childTnLst>
                          </p:cTn>
                        </p:par>
                        <p:par>
                          <p:cTn id="115" fill="hold">
                            <p:stCondLst>
                              <p:cond delay="25000"/>
                            </p:stCondLst>
                            <p:childTnLst>
                              <p:par>
                                <p:cTn id="116" presetID="47" presetClass="entr" presetSubtype="0" fill="hold" nodeType="afterEffect">
                                  <p:stCondLst>
                                    <p:cond delay="500"/>
                                  </p:stCondLst>
                                  <p:childTnLst>
                                    <p:set>
                                      <p:cBhvr>
                                        <p:cTn id="117" dur="1" fill="hold">
                                          <p:stCondLst>
                                            <p:cond delay="0"/>
                                          </p:stCondLst>
                                        </p:cTn>
                                        <p:tgtEl>
                                          <p:spTgt spid="60"/>
                                        </p:tgtEl>
                                        <p:attrNameLst>
                                          <p:attrName>style.visibility</p:attrName>
                                        </p:attrNameLst>
                                      </p:cBhvr>
                                      <p:to>
                                        <p:strVal val="visible"/>
                                      </p:to>
                                    </p:set>
                                    <p:animEffect transition="in" filter="fade">
                                      <p:cBhvr>
                                        <p:cTn id="118" dur="1000"/>
                                        <p:tgtEl>
                                          <p:spTgt spid="60"/>
                                        </p:tgtEl>
                                      </p:cBhvr>
                                    </p:animEffect>
                                    <p:anim calcmode="lin" valueType="num">
                                      <p:cBhvr>
                                        <p:cTn id="119" dur="1000" fill="hold"/>
                                        <p:tgtEl>
                                          <p:spTgt spid="60"/>
                                        </p:tgtEl>
                                        <p:attrNameLst>
                                          <p:attrName>ppt_x</p:attrName>
                                        </p:attrNameLst>
                                      </p:cBhvr>
                                      <p:tavLst>
                                        <p:tav tm="0">
                                          <p:val>
                                            <p:strVal val="#ppt_x"/>
                                          </p:val>
                                        </p:tav>
                                        <p:tav tm="100000">
                                          <p:val>
                                            <p:strVal val="#ppt_x"/>
                                          </p:val>
                                        </p:tav>
                                      </p:tavLst>
                                    </p:anim>
                                    <p:anim calcmode="lin" valueType="num">
                                      <p:cBhvr>
                                        <p:cTn id="120" dur="1000" fill="hold"/>
                                        <p:tgtEl>
                                          <p:spTgt spid="60"/>
                                        </p:tgtEl>
                                        <p:attrNameLst>
                                          <p:attrName>ppt_y</p:attrName>
                                        </p:attrNameLst>
                                      </p:cBhvr>
                                      <p:tavLst>
                                        <p:tav tm="0">
                                          <p:val>
                                            <p:strVal val="#ppt_y-.1"/>
                                          </p:val>
                                        </p:tav>
                                        <p:tav tm="100000">
                                          <p:val>
                                            <p:strVal val="#ppt_y"/>
                                          </p:val>
                                        </p:tav>
                                      </p:tavLst>
                                    </p:anim>
                                  </p:childTnLst>
                                </p:cTn>
                              </p:par>
                            </p:childTnLst>
                          </p:cTn>
                        </p:par>
                        <p:par>
                          <p:cTn id="121" fill="hold">
                            <p:stCondLst>
                              <p:cond delay="26500"/>
                            </p:stCondLst>
                            <p:childTnLst>
                              <p:par>
                                <p:cTn id="122" presetID="42" presetClass="entr" presetSubtype="0" fill="hold" grpId="0" nodeType="afterEffect">
                                  <p:stCondLst>
                                    <p:cond delay="500"/>
                                  </p:stCondLst>
                                  <p:childTnLst>
                                    <p:set>
                                      <p:cBhvr>
                                        <p:cTn id="123" dur="1" fill="hold">
                                          <p:stCondLst>
                                            <p:cond delay="0"/>
                                          </p:stCondLst>
                                        </p:cTn>
                                        <p:tgtEl>
                                          <p:spTgt spid="61"/>
                                        </p:tgtEl>
                                        <p:attrNameLst>
                                          <p:attrName>style.visibility</p:attrName>
                                        </p:attrNameLst>
                                      </p:cBhvr>
                                      <p:to>
                                        <p:strVal val="visible"/>
                                      </p:to>
                                    </p:set>
                                    <p:animEffect transition="in" filter="fade">
                                      <p:cBhvr>
                                        <p:cTn id="124" dur="1000"/>
                                        <p:tgtEl>
                                          <p:spTgt spid="61"/>
                                        </p:tgtEl>
                                      </p:cBhvr>
                                    </p:animEffect>
                                    <p:anim calcmode="lin" valueType="num">
                                      <p:cBhvr>
                                        <p:cTn id="125" dur="1000" fill="hold"/>
                                        <p:tgtEl>
                                          <p:spTgt spid="61"/>
                                        </p:tgtEl>
                                        <p:attrNameLst>
                                          <p:attrName>ppt_x</p:attrName>
                                        </p:attrNameLst>
                                      </p:cBhvr>
                                      <p:tavLst>
                                        <p:tav tm="0">
                                          <p:val>
                                            <p:strVal val="#ppt_x"/>
                                          </p:val>
                                        </p:tav>
                                        <p:tav tm="100000">
                                          <p:val>
                                            <p:strVal val="#ppt_x"/>
                                          </p:val>
                                        </p:tav>
                                      </p:tavLst>
                                    </p:anim>
                                    <p:anim calcmode="lin" valueType="num">
                                      <p:cBhvr>
                                        <p:cTn id="126" dur="1000" fill="hold"/>
                                        <p:tgtEl>
                                          <p:spTgt spid="61"/>
                                        </p:tgtEl>
                                        <p:attrNameLst>
                                          <p:attrName>ppt_y</p:attrName>
                                        </p:attrNameLst>
                                      </p:cBhvr>
                                      <p:tavLst>
                                        <p:tav tm="0">
                                          <p:val>
                                            <p:strVal val="#ppt_y+.1"/>
                                          </p:val>
                                        </p:tav>
                                        <p:tav tm="100000">
                                          <p:val>
                                            <p:strVal val="#ppt_y"/>
                                          </p:val>
                                        </p:tav>
                                      </p:tavLst>
                                    </p:anim>
                                  </p:childTnLst>
                                </p:cTn>
                              </p:par>
                            </p:childTnLst>
                          </p:cTn>
                        </p:par>
                        <p:par>
                          <p:cTn id="127" fill="hold">
                            <p:stCondLst>
                              <p:cond delay="28000"/>
                            </p:stCondLst>
                            <p:childTnLst>
                              <p:par>
                                <p:cTn id="128" presetID="47" presetClass="entr" presetSubtype="0" fill="hold" grpId="0" nodeType="afterEffect">
                                  <p:stCondLst>
                                    <p:cond delay="1000"/>
                                  </p:stCondLst>
                                  <p:childTnLst>
                                    <p:set>
                                      <p:cBhvr>
                                        <p:cTn id="129" dur="1" fill="hold">
                                          <p:stCondLst>
                                            <p:cond delay="0"/>
                                          </p:stCondLst>
                                        </p:cTn>
                                        <p:tgtEl>
                                          <p:spTgt spid="78"/>
                                        </p:tgtEl>
                                        <p:attrNameLst>
                                          <p:attrName>style.visibility</p:attrName>
                                        </p:attrNameLst>
                                      </p:cBhvr>
                                      <p:to>
                                        <p:strVal val="visible"/>
                                      </p:to>
                                    </p:set>
                                    <p:animEffect transition="in" filter="fade">
                                      <p:cBhvr>
                                        <p:cTn id="130" dur="1000"/>
                                        <p:tgtEl>
                                          <p:spTgt spid="78"/>
                                        </p:tgtEl>
                                      </p:cBhvr>
                                    </p:animEffect>
                                    <p:anim calcmode="lin" valueType="num">
                                      <p:cBhvr>
                                        <p:cTn id="131" dur="1000" fill="hold"/>
                                        <p:tgtEl>
                                          <p:spTgt spid="78"/>
                                        </p:tgtEl>
                                        <p:attrNameLst>
                                          <p:attrName>ppt_x</p:attrName>
                                        </p:attrNameLst>
                                      </p:cBhvr>
                                      <p:tavLst>
                                        <p:tav tm="0">
                                          <p:val>
                                            <p:strVal val="#ppt_x"/>
                                          </p:val>
                                        </p:tav>
                                        <p:tav tm="100000">
                                          <p:val>
                                            <p:strVal val="#ppt_x"/>
                                          </p:val>
                                        </p:tav>
                                      </p:tavLst>
                                    </p:anim>
                                    <p:anim calcmode="lin" valueType="num">
                                      <p:cBhvr>
                                        <p:cTn id="132" dur="1000" fill="hold"/>
                                        <p:tgtEl>
                                          <p:spTgt spid="78"/>
                                        </p:tgtEl>
                                        <p:attrNameLst>
                                          <p:attrName>ppt_y</p:attrName>
                                        </p:attrNameLst>
                                      </p:cBhvr>
                                      <p:tavLst>
                                        <p:tav tm="0">
                                          <p:val>
                                            <p:strVal val="#ppt_y-.1"/>
                                          </p:val>
                                        </p:tav>
                                        <p:tav tm="100000">
                                          <p:val>
                                            <p:strVal val="#ppt_y"/>
                                          </p:val>
                                        </p:tav>
                                      </p:tavLst>
                                    </p:anim>
                                  </p:childTnLst>
                                </p:cTn>
                              </p:par>
                            </p:childTnLst>
                          </p:cTn>
                        </p:par>
                        <p:par>
                          <p:cTn id="133" fill="hold">
                            <p:stCondLst>
                              <p:cond delay="30000"/>
                            </p:stCondLst>
                            <p:childTnLst>
                              <p:par>
                                <p:cTn id="134" presetID="47" presetClass="entr" presetSubtype="0" fill="hold" nodeType="afterEffect">
                                  <p:stCondLst>
                                    <p:cond delay="0"/>
                                  </p:stCondLst>
                                  <p:childTnLst>
                                    <p:set>
                                      <p:cBhvr>
                                        <p:cTn id="135" dur="1" fill="hold">
                                          <p:stCondLst>
                                            <p:cond delay="0"/>
                                          </p:stCondLst>
                                        </p:cTn>
                                        <p:tgtEl>
                                          <p:spTgt spid="59"/>
                                        </p:tgtEl>
                                        <p:attrNameLst>
                                          <p:attrName>style.visibility</p:attrName>
                                        </p:attrNameLst>
                                      </p:cBhvr>
                                      <p:to>
                                        <p:strVal val="visible"/>
                                      </p:to>
                                    </p:set>
                                    <p:animEffect transition="in" filter="fade">
                                      <p:cBhvr>
                                        <p:cTn id="136" dur="1000"/>
                                        <p:tgtEl>
                                          <p:spTgt spid="59"/>
                                        </p:tgtEl>
                                      </p:cBhvr>
                                    </p:animEffect>
                                    <p:anim calcmode="lin" valueType="num">
                                      <p:cBhvr>
                                        <p:cTn id="137" dur="1000" fill="hold"/>
                                        <p:tgtEl>
                                          <p:spTgt spid="59"/>
                                        </p:tgtEl>
                                        <p:attrNameLst>
                                          <p:attrName>ppt_x</p:attrName>
                                        </p:attrNameLst>
                                      </p:cBhvr>
                                      <p:tavLst>
                                        <p:tav tm="0">
                                          <p:val>
                                            <p:strVal val="#ppt_x"/>
                                          </p:val>
                                        </p:tav>
                                        <p:tav tm="100000">
                                          <p:val>
                                            <p:strVal val="#ppt_x"/>
                                          </p:val>
                                        </p:tav>
                                      </p:tavLst>
                                    </p:anim>
                                    <p:anim calcmode="lin" valueType="num">
                                      <p:cBhvr>
                                        <p:cTn id="138" dur="1000" fill="hold"/>
                                        <p:tgtEl>
                                          <p:spTgt spid="59"/>
                                        </p:tgtEl>
                                        <p:attrNameLst>
                                          <p:attrName>ppt_y</p:attrName>
                                        </p:attrNameLst>
                                      </p:cBhvr>
                                      <p:tavLst>
                                        <p:tav tm="0">
                                          <p:val>
                                            <p:strVal val="#ppt_y-.1"/>
                                          </p:val>
                                        </p:tav>
                                        <p:tav tm="100000">
                                          <p:val>
                                            <p:strVal val="#ppt_y"/>
                                          </p:val>
                                        </p:tav>
                                      </p:tavLst>
                                    </p:anim>
                                  </p:childTnLst>
                                </p:cTn>
                              </p:par>
                            </p:childTnLst>
                          </p:cTn>
                        </p:par>
                        <p:par>
                          <p:cTn id="139" fill="hold">
                            <p:stCondLst>
                              <p:cond delay="31000"/>
                            </p:stCondLst>
                            <p:childTnLst>
                              <p:par>
                                <p:cTn id="140" presetID="2" presetClass="entr" presetSubtype="2" fill="hold" grpId="0" nodeType="afterEffect">
                                  <p:stCondLst>
                                    <p:cond delay="0"/>
                                  </p:stCondLst>
                                  <p:childTnLst>
                                    <p:set>
                                      <p:cBhvr>
                                        <p:cTn id="141" dur="1" fill="hold">
                                          <p:stCondLst>
                                            <p:cond delay="0"/>
                                          </p:stCondLst>
                                        </p:cTn>
                                        <p:tgtEl>
                                          <p:spTgt spid="71"/>
                                        </p:tgtEl>
                                        <p:attrNameLst>
                                          <p:attrName>style.visibility</p:attrName>
                                        </p:attrNameLst>
                                      </p:cBhvr>
                                      <p:to>
                                        <p:strVal val="visible"/>
                                      </p:to>
                                    </p:set>
                                    <p:anim calcmode="lin" valueType="num">
                                      <p:cBhvr additive="base">
                                        <p:cTn id="142" dur="500" fill="hold"/>
                                        <p:tgtEl>
                                          <p:spTgt spid="71"/>
                                        </p:tgtEl>
                                        <p:attrNameLst>
                                          <p:attrName>ppt_x</p:attrName>
                                        </p:attrNameLst>
                                      </p:cBhvr>
                                      <p:tavLst>
                                        <p:tav tm="0">
                                          <p:val>
                                            <p:strVal val="1+#ppt_w/2"/>
                                          </p:val>
                                        </p:tav>
                                        <p:tav tm="100000">
                                          <p:val>
                                            <p:strVal val="#ppt_x"/>
                                          </p:val>
                                        </p:tav>
                                      </p:tavLst>
                                    </p:anim>
                                    <p:anim calcmode="lin" valueType="num">
                                      <p:cBhvr additive="base">
                                        <p:cTn id="143" dur="500" fill="hold"/>
                                        <p:tgtEl>
                                          <p:spTgt spid="71"/>
                                        </p:tgtEl>
                                        <p:attrNameLst>
                                          <p:attrName>ppt_y</p:attrName>
                                        </p:attrNameLst>
                                      </p:cBhvr>
                                      <p:tavLst>
                                        <p:tav tm="0">
                                          <p:val>
                                            <p:strVal val="#ppt_y"/>
                                          </p:val>
                                        </p:tav>
                                        <p:tav tm="100000">
                                          <p:val>
                                            <p:strVal val="#ppt_y"/>
                                          </p:val>
                                        </p:tav>
                                      </p:tavLst>
                                    </p:anim>
                                  </p:childTnLst>
                                </p:cTn>
                              </p:par>
                            </p:childTnLst>
                          </p:cTn>
                        </p:par>
                        <p:par>
                          <p:cTn id="144" fill="hold">
                            <p:stCondLst>
                              <p:cond delay="31500"/>
                            </p:stCondLst>
                            <p:childTnLst>
                              <p:par>
                                <p:cTn id="145" presetID="47" presetClass="entr" presetSubtype="0" fill="hold" grpId="0" nodeType="afterEffect">
                                  <p:stCondLst>
                                    <p:cond delay="0"/>
                                  </p:stCondLst>
                                  <p:childTnLst>
                                    <p:set>
                                      <p:cBhvr>
                                        <p:cTn id="146" dur="1" fill="hold">
                                          <p:stCondLst>
                                            <p:cond delay="0"/>
                                          </p:stCondLst>
                                        </p:cTn>
                                        <p:tgtEl>
                                          <p:spTgt spid="80"/>
                                        </p:tgtEl>
                                        <p:attrNameLst>
                                          <p:attrName>style.visibility</p:attrName>
                                        </p:attrNameLst>
                                      </p:cBhvr>
                                      <p:to>
                                        <p:strVal val="visible"/>
                                      </p:to>
                                    </p:set>
                                    <p:animEffect transition="in" filter="fade">
                                      <p:cBhvr>
                                        <p:cTn id="147" dur="1000"/>
                                        <p:tgtEl>
                                          <p:spTgt spid="80"/>
                                        </p:tgtEl>
                                      </p:cBhvr>
                                    </p:animEffect>
                                    <p:anim calcmode="lin" valueType="num">
                                      <p:cBhvr>
                                        <p:cTn id="148" dur="1000" fill="hold"/>
                                        <p:tgtEl>
                                          <p:spTgt spid="80"/>
                                        </p:tgtEl>
                                        <p:attrNameLst>
                                          <p:attrName>ppt_x</p:attrName>
                                        </p:attrNameLst>
                                      </p:cBhvr>
                                      <p:tavLst>
                                        <p:tav tm="0">
                                          <p:val>
                                            <p:strVal val="#ppt_x"/>
                                          </p:val>
                                        </p:tav>
                                        <p:tav tm="100000">
                                          <p:val>
                                            <p:strVal val="#ppt_x"/>
                                          </p:val>
                                        </p:tav>
                                      </p:tavLst>
                                    </p:anim>
                                    <p:anim calcmode="lin" valueType="num">
                                      <p:cBhvr>
                                        <p:cTn id="149" dur="1000" fill="hold"/>
                                        <p:tgtEl>
                                          <p:spTgt spid="80"/>
                                        </p:tgtEl>
                                        <p:attrNameLst>
                                          <p:attrName>ppt_y</p:attrName>
                                        </p:attrNameLst>
                                      </p:cBhvr>
                                      <p:tavLst>
                                        <p:tav tm="0">
                                          <p:val>
                                            <p:strVal val="#ppt_y-.1"/>
                                          </p:val>
                                        </p:tav>
                                        <p:tav tm="100000">
                                          <p:val>
                                            <p:strVal val="#ppt_y"/>
                                          </p:val>
                                        </p:tav>
                                      </p:tavLst>
                                    </p:anim>
                                  </p:childTnLst>
                                </p:cTn>
                              </p:par>
                            </p:childTnLst>
                          </p:cTn>
                        </p:par>
                        <p:par>
                          <p:cTn id="150" fill="hold">
                            <p:stCondLst>
                              <p:cond delay="32500"/>
                            </p:stCondLst>
                            <p:childTnLst>
                              <p:par>
                                <p:cTn id="151" presetID="31" presetClass="exit" presetSubtype="0" fill="hold" nodeType="afterEffect">
                                  <p:stCondLst>
                                    <p:cond delay="0"/>
                                  </p:stCondLst>
                                  <p:childTnLst>
                                    <p:anim calcmode="lin" valueType="num">
                                      <p:cBhvr>
                                        <p:cTn id="152" dur="2000"/>
                                        <p:tgtEl>
                                          <p:spTgt spid="36"/>
                                        </p:tgtEl>
                                        <p:attrNameLst>
                                          <p:attrName>ppt_w</p:attrName>
                                        </p:attrNameLst>
                                      </p:cBhvr>
                                      <p:tavLst>
                                        <p:tav tm="0">
                                          <p:val>
                                            <p:strVal val="ppt_w"/>
                                          </p:val>
                                        </p:tav>
                                        <p:tav tm="100000">
                                          <p:val>
                                            <p:fltVal val="0"/>
                                          </p:val>
                                        </p:tav>
                                      </p:tavLst>
                                    </p:anim>
                                    <p:anim calcmode="lin" valueType="num">
                                      <p:cBhvr>
                                        <p:cTn id="153" dur="2000"/>
                                        <p:tgtEl>
                                          <p:spTgt spid="36"/>
                                        </p:tgtEl>
                                        <p:attrNameLst>
                                          <p:attrName>ppt_h</p:attrName>
                                        </p:attrNameLst>
                                      </p:cBhvr>
                                      <p:tavLst>
                                        <p:tav tm="0">
                                          <p:val>
                                            <p:strVal val="ppt_h"/>
                                          </p:val>
                                        </p:tav>
                                        <p:tav tm="100000">
                                          <p:val>
                                            <p:fltVal val="0"/>
                                          </p:val>
                                        </p:tav>
                                      </p:tavLst>
                                    </p:anim>
                                    <p:anim calcmode="lin" valueType="num">
                                      <p:cBhvr>
                                        <p:cTn id="154" dur="2000"/>
                                        <p:tgtEl>
                                          <p:spTgt spid="36"/>
                                        </p:tgtEl>
                                        <p:attrNameLst>
                                          <p:attrName>style.rotation</p:attrName>
                                        </p:attrNameLst>
                                      </p:cBhvr>
                                      <p:tavLst>
                                        <p:tav tm="0">
                                          <p:val>
                                            <p:fltVal val="0"/>
                                          </p:val>
                                        </p:tav>
                                        <p:tav tm="100000">
                                          <p:val>
                                            <p:fltVal val="90"/>
                                          </p:val>
                                        </p:tav>
                                      </p:tavLst>
                                    </p:anim>
                                    <p:animEffect transition="out" filter="fade">
                                      <p:cBhvr>
                                        <p:cTn id="155" dur="2000"/>
                                        <p:tgtEl>
                                          <p:spTgt spid="36"/>
                                        </p:tgtEl>
                                      </p:cBhvr>
                                    </p:animEffect>
                                    <p:set>
                                      <p:cBhvr>
                                        <p:cTn id="156" dur="1" fill="hold">
                                          <p:stCondLst>
                                            <p:cond delay="1999"/>
                                          </p:stCondLst>
                                        </p:cTn>
                                        <p:tgtEl>
                                          <p:spTgt spid="36"/>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31" presetClass="entr" presetSubtype="0" fill="hold" grpId="0" nodeType="clickEffect">
                                  <p:stCondLst>
                                    <p:cond delay="0"/>
                                  </p:stCondLst>
                                  <p:childTnLst>
                                    <p:set>
                                      <p:cBhvr>
                                        <p:cTn id="160" dur="1" fill="hold">
                                          <p:stCondLst>
                                            <p:cond delay="0"/>
                                          </p:stCondLst>
                                        </p:cTn>
                                        <p:tgtEl>
                                          <p:spTgt spid="5"/>
                                        </p:tgtEl>
                                        <p:attrNameLst>
                                          <p:attrName>style.visibility</p:attrName>
                                        </p:attrNameLst>
                                      </p:cBhvr>
                                      <p:to>
                                        <p:strVal val="visible"/>
                                      </p:to>
                                    </p:set>
                                    <p:anim calcmode="lin" valueType="num">
                                      <p:cBhvr>
                                        <p:cTn id="161" dur="1000" fill="hold"/>
                                        <p:tgtEl>
                                          <p:spTgt spid="5"/>
                                        </p:tgtEl>
                                        <p:attrNameLst>
                                          <p:attrName>ppt_w</p:attrName>
                                        </p:attrNameLst>
                                      </p:cBhvr>
                                      <p:tavLst>
                                        <p:tav tm="0">
                                          <p:val>
                                            <p:fltVal val="0"/>
                                          </p:val>
                                        </p:tav>
                                        <p:tav tm="100000">
                                          <p:val>
                                            <p:strVal val="#ppt_w"/>
                                          </p:val>
                                        </p:tav>
                                      </p:tavLst>
                                    </p:anim>
                                    <p:anim calcmode="lin" valueType="num">
                                      <p:cBhvr>
                                        <p:cTn id="162" dur="1000" fill="hold"/>
                                        <p:tgtEl>
                                          <p:spTgt spid="5"/>
                                        </p:tgtEl>
                                        <p:attrNameLst>
                                          <p:attrName>ppt_h</p:attrName>
                                        </p:attrNameLst>
                                      </p:cBhvr>
                                      <p:tavLst>
                                        <p:tav tm="0">
                                          <p:val>
                                            <p:fltVal val="0"/>
                                          </p:val>
                                        </p:tav>
                                        <p:tav tm="100000">
                                          <p:val>
                                            <p:strVal val="#ppt_h"/>
                                          </p:val>
                                        </p:tav>
                                      </p:tavLst>
                                    </p:anim>
                                    <p:anim calcmode="lin" valueType="num">
                                      <p:cBhvr>
                                        <p:cTn id="163" dur="1000" fill="hold"/>
                                        <p:tgtEl>
                                          <p:spTgt spid="5"/>
                                        </p:tgtEl>
                                        <p:attrNameLst>
                                          <p:attrName>style.rotation</p:attrName>
                                        </p:attrNameLst>
                                      </p:cBhvr>
                                      <p:tavLst>
                                        <p:tav tm="0">
                                          <p:val>
                                            <p:fltVal val="90"/>
                                          </p:val>
                                        </p:tav>
                                        <p:tav tm="100000">
                                          <p:val>
                                            <p:fltVal val="0"/>
                                          </p:val>
                                        </p:tav>
                                      </p:tavLst>
                                    </p:anim>
                                    <p:animEffect transition="in" filter="fade">
                                      <p:cBhvr>
                                        <p:cTn id="164" dur="1000"/>
                                        <p:tgtEl>
                                          <p:spTgt spid="5"/>
                                        </p:tgtEl>
                                      </p:cBhvr>
                                    </p:animEffect>
                                  </p:childTnLst>
                                </p:cTn>
                              </p:par>
                            </p:childTnLst>
                          </p:cTn>
                        </p:par>
                      </p:childTnLst>
                    </p:cTn>
                  </p:par>
                  <p:par>
                    <p:cTn id="165" fill="hold">
                      <p:stCondLst>
                        <p:cond delay="indefinite"/>
                      </p:stCondLst>
                      <p:childTnLst>
                        <p:par>
                          <p:cTn id="166" fill="hold">
                            <p:stCondLst>
                              <p:cond delay="0"/>
                            </p:stCondLst>
                            <p:childTnLst>
                              <p:par>
                                <p:cTn id="167" presetID="42" presetClass="entr" presetSubtype="0" fill="hold" grpId="0" nodeType="clickEffect">
                                  <p:stCondLst>
                                    <p:cond delay="0"/>
                                  </p:stCondLst>
                                  <p:childTnLst>
                                    <p:set>
                                      <p:cBhvr>
                                        <p:cTn id="168" dur="1" fill="hold">
                                          <p:stCondLst>
                                            <p:cond delay="0"/>
                                          </p:stCondLst>
                                        </p:cTn>
                                        <p:tgtEl>
                                          <p:spTgt spid="6"/>
                                        </p:tgtEl>
                                        <p:attrNameLst>
                                          <p:attrName>style.visibility</p:attrName>
                                        </p:attrNameLst>
                                      </p:cBhvr>
                                      <p:to>
                                        <p:strVal val="visible"/>
                                      </p:to>
                                    </p:set>
                                    <p:animEffect transition="in" filter="fade">
                                      <p:cBhvr>
                                        <p:cTn id="169" dur="1000"/>
                                        <p:tgtEl>
                                          <p:spTgt spid="6"/>
                                        </p:tgtEl>
                                      </p:cBhvr>
                                    </p:animEffect>
                                    <p:anim calcmode="lin" valueType="num">
                                      <p:cBhvr>
                                        <p:cTn id="170" dur="1000" fill="hold"/>
                                        <p:tgtEl>
                                          <p:spTgt spid="6"/>
                                        </p:tgtEl>
                                        <p:attrNameLst>
                                          <p:attrName>ppt_x</p:attrName>
                                        </p:attrNameLst>
                                      </p:cBhvr>
                                      <p:tavLst>
                                        <p:tav tm="0">
                                          <p:val>
                                            <p:strVal val="#ppt_x"/>
                                          </p:val>
                                        </p:tav>
                                        <p:tav tm="100000">
                                          <p:val>
                                            <p:strVal val="#ppt_x"/>
                                          </p:val>
                                        </p:tav>
                                      </p:tavLst>
                                    </p:anim>
                                    <p:anim calcmode="lin" valueType="num">
                                      <p:cBhvr>
                                        <p:cTn id="17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31" presetClass="entr" presetSubtype="0" fill="hold" grpId="0" nodeType="clickEffect">
                                  <p:stCondLst>
                                    <p:cond delay="0"/>
                                  </p:stCondLst>
                                  <p:childTnLst>
                                    <p:set>
                                      <p:cBhvr>
                                        <p:cTn id="175" dur="1" fill="hold">
                                          <p:stCondLst>
                                            <p:cond delay="0"/>
                                          </p:stCondLst>
                                        </p:cTn>
                                        <p:tgtEl>
                                          <p:spTgt spid="35"/>
                                        </p:tgtEl>
                                        <p:attrNameLst>
                                          <p:attrName>style.visibility</p:attrName>
                                        </p:attrNameLst>
                                      </p:cBhvr>
                                      <p:to>
                                        <p:strVal val="visible"/>
                                      </p:to>
                                    </p:set>
                                    <p:anim calcmode="lin" valueType="num">
                                      <p:cBhvr>
                                        <p:cTn id="176" dur="1000" fill="hold"/>
                                        <p:tgtEl>
                                          <p:spTgt spid="35"/>
                                        </p:tgtEl>
                                        <p:attrNameLst>
                                          <p:attrName>ppt_w</p:attrName>
                                        </p:attrNameLst>
                                      </p:cBhvr>
                                      <p:tavLst>
                                        <p:tav tm="0">
                                          <p:val>
                                            <p:fltVal val="0"/>
                                          </p:val>
                                        </p:tav>
                                        <p:tav tm="100000">
                                          <p:val>
                                            <p:strVal val="#ppt_w"/>
                                          </p:val>
                                        </p:tav>
                                      </p:tavLst>
                                    </p:anim>
                                    <p:anim calcmode="lin" valueType="num">
                                      <p:cBhvr>
                                        <p:cTn id="177" dur="1000" fill="hold"/>
                                        <p:tgtEl>
                                          <p:spTgt spid="35"/>
                                        </p:tgtEl>
                                        <p:attrNameLst>
                                          <p:attrName>ppt_h</p:attrName>
                                        </p:attrNameLst>
                                      </p:cBhvr>
                                      <p:tavLst>
                                        <p:tav tm="0">
                                          <p:val>
                                            <p:fltVal val="0"/>
                                          </p:val>
                                        </p:tav>
                                        <p:tav tm="100000">
                                          <p:val>
                                            <p:strVal val="#ppt_h"/>
                                          </p:val>
                                        </p:tav>
                                      </p:tavLst>
                                    </p:anim>
                                    <p:anim calcmode="lin" valueType="num">
                                      <p:cBhvr>
                                        <p:cTn id="178" dur="1000" fill="hold"/>
                                        <p:tgtEl>
                                          <p:spTgt spid="35"/>
                                        </p:tgtEl>
                                        <p:attrNameLst>
                                          <p:attrName>style.rotation</p:attrName>
                                        </p:attrNameLst>
                                      </p:cBhvr>
                                      <p:tavLst>
                                        <p:tav tm="0">
                                          <p:val>
                                            <p:fltVal val="90"/>
                                          </p:val>
                                        </p:tav>
                                        <p:tav tm="100000">
                                          <p:val>
                                            <p:fltVal val="0"/>
                                          </p:val>
                                        </p:tav>
                                      </p:tavLst>
                                    </p:anim>
                                    <p:animEffect transition="in" filter="fade">
                                      <p:cBhvr>
                                        <p:cTn id="179" dur="1000"/>
                                        <p:tgtEl>
                                          <p:spTgt spid="35"/>
                                        </p:tgtEl>
                                      </p:cBhvr>
                                    </p:animEffect>
                                  </p:childTnLst>
                                </p:cTn>
                              </p:par>
                              <p:par>
                                <p:cTn id="180" presetID="1" presetClass="exit" presetSubtype="0" fill="hold" grpId="1" nodeType="withEffect">
                                  <p:stCondLst>
                                    <p:cond delay="0"/>
                                  </p:stCondLst>
                                  <p:childTnLst>
                                    <p:set>
                                      <p:cBhvr>
                                        <p:cTn id="181" dur="1" fill="hold">
                                          <p:stCondLst>
                                            <p:cond delay="0"/>
                                          </p:stCondLst>
                                        </p:cTn>
                                        <p:tgtEl>
                                          <p:spTgt spid="5"/>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42" presetClass="entr" presetSubtype="0" fill="hold" grpId="0" nodeType="clickEffect">
                                  <p:stCondLst>
                                    <p:cond delay="0"/>
                                  </p:stCondLst>
                                  <p:childTnLst>
                                    <p:set>
                                      <p:cBhvr>
                                        <p:cTn id="185" dur="1" fill="hold">
                                          <p:stCondLst>
                                            <p:cond delay="0"/>
                                          </p:stCondLst>
                                        </p:cTn>
                                        <p:tgtEl>
                                          <p:spTgt spid="3"/>
                                        </p:tgtEl>
                                        <p:attrNameLst>
                                          <p:attrName>style.visibility</p:attrName>
                                        </p:attrNameLst>
                                      </p:cBhvr>
                                      <p:to>
                                        <p:strVal val="visible"/>
                                      </p:to>
                                    </p:set>
                                    <p:animEffect transition="in" filter="fade">
                                      <p:cBhvr>
                                        <p:cTn id="186" dur="1000"/>
                                        <p:tgtEl>
                                          <p:spTgt spid="3"/>
                                        </p:tgtEl>
                                      </p:cBhvr>
                                    </p:animEffect>
                                    <p:anim calcmode="lin" valueType="num">
                                      <p:cBhvr>
                                        <p:cTn id="187" dur="1000" fill="hold"/>
                                        <p:tgtEl>
                                          <p:spTgt spid="3"/>
                                        </p:tgtEl>
                                        <p:attrNameLst>
                                          <p:attrName>ppt_x</p:attrName>
                                        </p:attrNameLst>
                                      </p:cBhvr>
                                      <p:tavLst>
                                        <p:tav tm="0">
                                          <p:val>
                                            <p:strVal val="#ppt_x"/>
                                          </p:val>
                                        </p:tav>
                                        <p:tav tm="100000">
                                          <p:val>
                                            <p:strVal val="#ppt_x"/>
                                          </p:val>
                                        </p:tav>
                                      </p:tavLst>
                                    </p:anim>
                                    <p:anim calcmode="lin" valueType="num">
                                      <p:cBhvr>
                                        <p:cTn id="18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9388">
                <p:cTn id="189" fill="hold" display="0">
                  <p:stCondLst>
                    <p:cond delay="indefinite"/>
                  </p:stCondLst>
                  <p:endCondLst>
                    <p:cond evt="onStopAudio" delay="0">
                      <p:tgtEl>
                        <p:sldTgt/>
                      </p:tgtEl>
                    </p:cond>
                  </p:endCondLst>
                </p:cTn>
                <p:tgtEl>
                  <p:spTgt spid="2"/>
                </p:tgtEl>
              </p:cMediaNode>
            </p:audio>
          </p:childTnLst>
        </p:cTn>
      </p:par>
    </p:tnLst>
    <p:bldLst>
      <p:bldP spid="61" grpId="0" animBg="1"/>
      <p:bldP spid="67" grpId="0" animBg="1"/>
      <p:bldP spid="71"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5" grpId="0" animBg="1"/>
      <p:bldP spid="5" grpId="1" animBg="1"/>
      <p:bldP spid="68" grpId="0" animBg="1"/>
      <p:bldP spid="3" grpId="0" animBg="1"/>
      <p:bldP spid="6" grpId="0"/>
      <p:bldP spid="35" grpId="0" animBg="1"/>
      <p:bldP spid="6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181D3A48-FA08-45A8-A42F-642B807C85FE}"/>
              </a:ext>
            </a:extLst>
          </p:cNvPr>
          <p:cNvSpPr/>
          <p:nvPr/>
        </p:nvSpPr>
        <p:spPr>
          <a:xfrm>
            <a:off x="152400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5" name="角丸四角形 34">
            <a:extLst>
              <a:ext uri="{FF2B5EF4-FFF2-40B4-BE49-F238E27FC236}">
                <a16:creationId xmlns:a16="http://schemas.microsoft.com/office/drawing/2014/main" id="{45F27A40-4621-4ACA-92F4-D431EC9B2810}"/>
              </a:ext>
            </a:extLst>
          </p:cNvPr>
          <p:cNvSpPr/>
          <p:nvPr/>
        </p:nvSpPr>
        <p:spPr>
          <a:xfrm>
            <a:off x="2524125" y="500064"/>
            <a:ext cx="7215188" cy="5786437"/>
          </a:xfrm>
          <a:prstGeom prst="roundRect">
            <a:avLst>
              <a:gd name="adj" fmla="val 9916"/>
            </a:avLst>
          </a:prstGeom>
          <a:solidFill>
            <a:schemeClr val="bg1">
              <a:alpha val="0"/>
            </a:schemeClr>
          </a:solid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 name="角丸四角形 29">
            <a:extLst>
              <a:ext uri="{FF2B5EF4-FFF2-40B4-BE49-F238E27FC236}">
                <a16:creationId xmlns:a16="http://schemas.microsoft.com/office/drawing/2014/main" id="{323E7EBA-A25D-4A83-8024-8FF9B6D77012}"/>
              </a:ext>
            </a:extLst>
          </p:cNvPr>
          <p:cNvSpPr/>
          <p:nvPr/>
        </p:nvSpPr>
        <p:spPr bwMode="auto">
          <a:xfrm>
            <a:off x="1738313" y="1071563"/>
            <a:ext cx="4286250" cy="1714500"/>
          </a:xfrm>
          <a:prstGeom prst="roundRect">
            <a:avLst/>
          </a:prstGeom>
          <a:gradFill>
            <a:gsLst>
              <a:gs pos="100000">
                <a:srgbClr val="85C76B"/>
              </a:gs>
              <a:gs pos="50000">
                <a:schemeClr val="bg1"/>
              </a:gs>
              <a:gs pos="100000">
                <a:srgbClr val="85C76B"/>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400" dirty="0">
                <a:solidFill>
                  <a:schemeClr val="tx1"/>
                </a:solidFill>
              </a:rPr>
              <a:t>　 </a:t>
            </a:r>
            <a:endParaRPr lang="en-US" altLang="ja-JP" sz="3200" dirty="0">
              <a:solidFill>
                <a:schemeClr val="tx1"/>
              </a:solidFill>
            </a:endParaRPr>
          </a:p>
        </p:txBody>
      </p:sp>
      <p:grpSp>
        <p:nvGrpSpPr>
          <p:cNvPr id="12293" name="グループ化 23">
            <a:extLst>
              <a:ext uri="{FF2B5EF4-FFF2-40B4-BE49-F238E27FC236}">
                <a16:creationId xmlns:a16="http://schemas.microsoft.com/office/drawing/2014/main" id="{320CB946-36CF-4BF6-ADA6-E4CABF10CEFA}"/>
              </a:ext>
            </a:extLst>
          </p:cNvPr>
          <p:cNvGrpSpPr>
            <a:grpSpLocks/>
          </p:cNvGrpSpPr>
          <p:nvPr/>
        </p:nvGrpSpPr>
        <p:grpSpPr bwMode="auto">
          <a:xfrm>
            <a:off x="1692276" y="46038"/>
            <a:ext cx="2143125" cy="1143000"/>
            <a:chOff x="468313" y="857250"/>
            <a:chExt cx="2881312" cy="1836738"/>
          </a:xfrm>
        </p:grpSpPr>
        <p:sp>
          <p:nvSpPr>
            <p:cNvPr id="70669" name="Oval 13">
              <a:extLst>
                <a:ext uri="{FF2B5EF4-FFF2-40B4-BE49-F238E27FC236}">
                  <a16:creationId xmlns:a16="http://schemas.microsoft.com/office/drawing/2014/main" id="{E59F9F63-29F4-489C-B3CC-61FF1E1C0650}"/>
                </a:ext>
              </a:extLst>
            </p:cNvPr>
            <p:cNvSpPr>
              <a:spLocks noChangeArrowheads="1"/>
            </p:cNvSpPr>
            <p:nvPr/>
          </p:nvSpPr>
          <p:spPr bwMode="auto">
            <a:xfrm>
              <a:off x="468313" y="857250"/>
              <a:ext cx="2881312" cy="1836738"/>
            </a:xfrm>
            <a:prstGeom prst="ellipse">
              <a:avLst/>
            </a:prstGeom>
            <a:gradFill rotWithShape="1">
              <a:gsLst>
                <a:gs pos="0">
                  <a:srgbClr val="85C76B"/>
                </a:gs>
                <a:gs pos="50000">
                  <a:schemeClr val="bg1"/>
                </a:gs>
                <a:gs pos="100000">
                  <a:srgbClr val="85C76B"/>
                </a:gs>
              </a:gsLst>
              <a:lin ang="0" scaled="1"/>
            </a:gradFill>
            <a:ln w="9525">
              <a:solidFill>
                <a:schemeClr val="tx1"/>
              </a:solidFill>
              <a:round/>
              <a:headEnd/>
              <a:tailEnd/>
            </a:ln>
            <a:effectLst/>
          </p:spPr>
          <p:txBody>
            <a:bodyPr wrap="none" anchor="ctr"/>
            <a:lstStyle/>
            <a:p>
              <a:pPr>
                <a:defRPr/>
              </a:pPr>
              <a:endParaRPr lang="ja-JP" altLang="en-US">
                <a:latin typeface="Arial" charset="0"/>
                <a:ea typeface="ＭＳ Ｐゴシック" charset="-128"/>
              </a:endParaRPr>
            </a:p>
          </p:txBody>
        </p:sp>
        <p:sp>
          <p:nvSpPr>
            <p:cNvPr id="12321" name="WordArt 12">
              <a:extLst>
                <a:ext uri="{FF2B5EF4-FFF2-40B4-BE49-F238E27FC236}">
                  <a16:creationId xmlns:a16="http://schemas.microsoft.com/office/drawing/2014/main" id="{72AD386C-E0E7-4905-BEFF-D79DB313F4BF}"/>
                </a:ext>
              </a:extLst>
            </p:cNvPr>
            <p:cNvSpPr>
              <a:spLocks noChangeArrowheads="1" noChangeShapeType="1" noTextEdit="1"/>
            </p:cNvSpPr>
            <p:nvPr/>
          </p:nvSpPr>
          <p:spPr bwMode="auto">
            <a:xfrm>
              <a:off x="827088" y="1336675"/>
              <a:ext cx="2232025" cy="876300"/>
            </a:xfrm>
            <a:prstGeom prst="rect">
              <a:avLst/>
            </a:prstGeom>
          </p:spPr>
          <p:txBody>
            <a:bodyPr wrap="none" fromWordArt="1">
              <a:prstTxWarp prst="textSlantUp">
                <a:avLst>
                  <a:gd name="adj" fmla="val 0"/>
                </a:avLst>
              </a:prstTxWarp>
            </a:bodyPr>
            <a:lstStyle/>
            <a:p>
              <a:pPr algn="ctr"/>
              <a:r>
                <a:rPr lang="ja-JP" altLang="en-US" sz="3600" b="1" kern="10" dirty="0">
                  <a:ln w="9525">
                    <a:solidFill>
                      <a:srgbClr val="000000"/>
                    </a:solidFill>
                    <a:round/>
                    <a:headEnd/>
                    <a:tailEnd/>
                  </a:ln>
                  <a:solidFill>
                    <a:srgbClr val="000000"/>
                  </a:solidFill>
                  <a:latin typeface="ＭＳ Ｐゴシック" panose="020B0600070205080204" pitchFamily="50" charset="-128"/>
                </a:rPr>
                <a:t>環境の教育</a:t>
              </a:r>
            </a:p>
          </p:txBody>
        </p:sp>
      </p:grpSp>
      <p:sp>
        <p:nvSpPr>
          <p:cNvPr id="37918" name="テキスト ボックス 13">
            <a:extLst>
              <a:ext uri="{FF2B5EF4-FFF2-40B4-BE49-F238E27FC236}">
                <a16:creationId xmlns:a16="http://schemas.microsoft.com/office/drawing/2014/main" id="{DFACDDAA-6A55-4C04-9D86-6BD7BDE23423}"/>
              </a:ext>
            </a:extLst>
          </p:cNvPr>
          <p:cNvSpPr txBox="1">
            <a:spLocks noChangeArrowheads="1"/>
          </p:cNvSpPr>
          <p:nvPr/>
        </p:nvSpPr>
        <p:spPr bwMode="auto">
          <a:xfrm>
            <a:off x="2382839" y="1196975"/>
            <a:ext cx="35702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400">
                <a:latin typeface="HG創英角ﾎﾟｯﾌﾟ体" panose="040B0A09000000000000" pitchFamily="49" charset="-128"/>
                <a:ea typeface="HG創英角ﾎﾟｯﾌﾟ体" panose="040B0A09000000000000" pitchFamily="49" charset="-128"/>
              </a:rPr>
              <a:t>環境の問題は自分たち</a:t>
            </a:r>
            <a:endParaRPr lang="en-US" altLang="ja-JP" sz="2400">
              <a:latin typeface="HG創英角ﾎﾟｯﾌﾟ体" panose="040B0A09000000000000" pitchFamily="49" charset="-128"/>
              <a:ea typeface="HG創英角ﾎﾟｯﾌﾟ体" panose="040B0A09000000000000" pitchFamily="49" charset="-128"/>
            </a:endParaRPr>
          </a:p>
          <a:p>
            <a:r>
              <a:rPr lang="ja-JP" altLang="en-US" sz="2400">
                <a:latin typeface="HG創英角ﾎﾟｯﾌﾟ体" panose="040B0A09000000000000" pitchFamily="49" charset="-128"/>
                <a:ea typeface="HG創英角ﾎﾟｯﾌﾟ体" panose="040B0A09000000000000" pitchFamily="49" charset="-128"/>
              </a:rPr>
              <a:t>だけが取り組んでもだめ</a:t>
            </a:r>
            <a:endParaRPr lang="en-US" altLang="ja-JP" sz="2400">
              <a:latin typeface="HG創英角ﾎﾟｯﾌﾟ体" panose="040B0A09000000000000" pitchFamily="49" charset="-128"/>
              <a:ea typeface="HG創英角ﾎﾟｯﾌﾟ体" panose="040B0A09000000000000" pitchFamily="49" charset="-128"/>
            </a:endParaRPr>
          </a:p>
          <a:p>
            <a:r>
              <a:rPr lang="ja-JP" altLang="en-US" sz="2400">
                <a:latin typeface="HG創英角ﾎﾟｯﾌﾟ体" panose="040B0A09000000000000" pitchFamily="49" charset="-128"/>
                <a:ea typeface="HG創英角ﾎﾟｯﾌﾟ体" panose="040B0A09000000000000" pitchFamily="49" charset="-128"/>
              </a:rPr>
              <a:t>です。国際的な協力の</a:t>
            </a:r>
            <a:endParaRPr lang="en-US" altLang="ja-JP" sz="2400">
              <a:latin typeface="HG創英角ﾎﾟｯﾌﾟ体" panose="040B0A09000000000000" pitchFamily="49" charset="-128"/>
              <a:ea typeface="HG創英角ﾎﾟｯﾌﾟ体" panose="040B0A09000000000000" pitchFamily="49" charset="-128"/>
            </a:endParaRPr>
          </a:p>
          <a:p>
            <a:r>
              <a:rPr lang="ja-JP" altLang="en-US" sz="2400">
                <a:latin typeface="HG創英角ﾎﾟｯﾌﾟ体" panose="040B0A09000000000000" pitchFamily="49" charset="-128"/>
                <a:ea typeface="HG創英角ﾎﾟｯﾌﾟ体" panose="040B0A09000000000000" pitchFamily="49" charset="-128"/>
              </a:rPr>
              <a:t>システムが必要です。</a:t>
            </a:r>
            <a:endParaRPr lang="en-US" altLang="ja-JP" sz="2400">
              <a:latin typeface="HG創英角ﾎﾟｯﾌﾟ体" panose="040B0A09000000000000" pitchFamily="49" charset="-128"/>
              <a:ea typeface="HG創英角ﾎﾟｯﾌﾟ体" panose="040B0A09000000000000" pitchFamily="49" charset="-128"/>
            </a:endParaRPr>
          </a:p>
        </p:txBody>
      </p:sp>
      <p:grpSp>
        <p:nvGrpSpPr>
          <p:cNvPr id="3" name="グループ化 40">
            <a:extLst>
              <a:ext uri="{FF2B5EF4-FFF2-40B4-BE49-F238E27FC236}">
                <a16:creationId xmlns:a16="http://schemas.microsoft.com/office/drawing/2014/main" id="{BDC1816C-20B6-4B0F-B8A4-0FDAC1F19598}"/>
              </a:ext>
            </a:extLst>
          </p:cNvPr>
          <p:cNvGrpSpPr>
            <a:grpSpLocks/>
          </p:cNvGrpSpPr>
          <p:nvPr/>
        </p:nvGrpSpPr>
        <p:grpSpPr bwMode="auto">
          <a:xfrm>
            <a:off x="1738313" y="3994150"/>
            <a:ext cx="4286250" cy="1714500"/>
            <a:chOff x="214313" y="3994150"/>
            <a:chExt cx="4286250" cy="1714500"/>
          </a:xfrm>
        </p:grpSpPr>
        <p:sp>
          <p:nvSpPr>
            <p:cNvPr id="31" name="角丸四角形 30">
              <a:extLst>
                <a:ext uri="{FF2B5EF4-FFF2-40B4-BE49-F238E27FC236}">
                  <a16:creationId xmlns:a16="http://schemas.microsoft.com/office/drawing/2014/main" id="{E180C5D7-923E-428F-AAB8-435CD28C0F69}"/>
                </a:ext>
              </a:extLst>
            </p:cNvPr>
            <p:cNvSpPr/>
            <p:nvPr/>
          </p:nvSpPr>
          <p:spPr bwMode="auto">
            <a:xfrm>
              <a:off x="214313" y="3994150"/>
              <a:ext cx="4286250" cy="1714500"/>
            </a:xfrm>
            <a:prstGeom prst="roundRect">
              <a:avLst/>
            </a:prstGeom>
            <a:gradFill>
              <a:gsLst>
                <a:gs pos="100000">
                  <a:schemeClr val="accent6">
                    <a:lumMod val="60000"/>
                    <a:lumOff val="40000"/>
                  </a:schemeClr>
                </a:gs>
                <a:gs pos="50000">
                  <a:schemeClr val="bg1"/>
                </a:gs>
                <a:gs pos="100000">
                  <a:srgbClr val="85C76B"/>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200" dirty="0">
                  <a:solidFill>
                    <a:schemeClr val="tx1"/>
                  </a:solidFill>
                </a:rPr>
                <a:t>　</a:t>
              </a:r>
            </a:p>
          </p:txBody>
        </p:sp>
        <p:sp>
          <p:nvSpPr>
            <p:cNvPr id="12319" name="テキスト ボックス 13">
              <a:extLst>
                <a:ext uri="{FF2B5EF4-FFF2-40B4-BE49-F238E27FC236}">
                  <a16:creationId xmlns:a16="http://schemas.microsoft.com/office/drawing/2014/main" id="{985BDD3D-071D-4415-BDC1-FF19D9DBEDE0}"/>
                </a:ext>
              </a:extLst>
            </p:cNvPr>
            <p:cNvSpPr txBox="1">
              <a:spLocks noChangeArrowheads="1"/>
            </p:cNvSpPr>
            <p:nvPr/>
          </p:nvSpPr>
          <p:spPr bwMode="auto">
            <a:xfrm>
              <a:off x="285761" y="4090748"/>
              <a:ext cx="418576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2400">
                  <a:latin typeface="HG創英角ﾎﾟｯﾌﾟ体" panose="040B0A09000000000000" pitchFamily="49" charset="-128"/>
                  <a:ea typeface="HG創英角ﾎﾟｯﾌﾟ体" panose="040B0A09000000000000" pitchFamily="49" charset="-128"/>
                </a:rPr>
                <a:t>人が人として生きていくには</a:t>
              </a:r>
              <a:endParaRPr lang="en-US" altLang="ja-JP" sz="2400">
                <a:latin typeface="HG創英角ﾎﾟｯﾌﾟ体" panose="040B0A09000000000000" pitchFamily="49" charset="-128"/>
                <a:ea typeface="HG創英角ﾎﾟｯﾌﾟ体" panose="040B0A09000000000000" pitchFamily="49" charset="-128"/>
              </a:endParaRPr>
            </a:p>
            <a:p>
              <a:pPr algn="ctr"/>
              <a:r>
                <a:rPr lang="ja-JP" altLang="en-US" sz="2400">
                  <a:latin typeface="HG創英角ﾎﾟｯﾌﾟ体" panose="040B0A09000000000000" pitchFamily="49" charset="-128"/>
                  <a:ea typeface="HG創英角ﾎﾟｯﾌﾟ体" panose="040B0A09000000000000" pitchFamily="49" charset="-128"/>
                </a:rPr>
                <a:t>環境が重要です。</a:t>
              </a:r>
              <a:endParaRPr lang="en-US" altLang="ja-JP" sz="2400">
                <a:latin typeface="HG創英角ﾎﾟｯﾌﾟ体" panose="040B0A09000000000000" pitchFamily="49" charset="-128"/>
                <a:ea typeface="HG創英角ﾎﾟｯﾌﾟ体" panose="040B0A09000000000000" pitchFamily="49" charset="-128"/>
              </a:endParaRPr>
            </a:p>
            <a:p>
              <a:pPr algn="ctr"/>
              <a:r>
                <a:rPr lang="ja-JP" altLang="en-US" sz="2400">
                  <a:latin typeface="HG創英角ﾎﾟｯﾌﾟ体" panose="040B0A09000000000000" pitchFamily="49" charset="-128"/>
                  <a:ea typeface="HG創英角ﾎﾟｯﾌﾟ体" panose="040B0A09000000000000" pitchFamily="49" charset="-128"/>
                </a:rPr>
                <a:t>この４つの視点は、相互に</a:t>
              </a:r>
              <a:endParaRPr lang="en-US" altLang="ja-JP" sz="2400">
                <a:latin typeface="HG創英角ﾎﾟｯﾌﾟ体" panose="040B0A09000000000000" pitchFamily="49" charset="-128"/>
                <a:ea typeface="HG創英角ﾎﾟｯﾌﾟ体" panose="040B0A09000000000000" pitchFamily="49" charset="-128"/>
              </a:endParaRPr>
            </a:p>
            <a:p>
              <a:pPr algn="ctr"/>
              <a:r>
                <a:rPr lang="ja-JP" altLang="en-US" sz="2400">
                  <a:latin typeface="HG創英角ﾎﾟｯﾌﾟ体" panose="040B0A09000000000000" pitchFamily="49" charset="-128"/>
                  <a:ea typeface="HG創英角ﾎﾟｯﾌﾟ体" panose="040B0A09000000000000" pitchFamily="49" charset="-128"/>
                </a:rPr>
                <a:t>関連し合っているのです。</a:t>
              </a:r>
              <a:endParaRPr lang="en-US" altLang="ja-JP" sz="2400">
                <a:latin typeface="HG創英角ﾎﾟｯﾌﾟ体" panose="040B0A09000000000000" pitchFamily="49" charset="-128"/>
                <a:ea typeface="HG創英角ﾎﾟｯﾌﾟ体" panose="040B0A09000000000000" pitchFamily="49" charset="-128"/>
              </a:endParaRPr>
            </a:p>
          </p:txBody>
        </p:sp>
      </p:grpSp>
      <p:grpSp>
        <p:nvGrpSpPr>
          <p:cNvPr id="4" name="グループ化 39">
            <a:extLst>
              <a:ext uri="{FF2B5EF4-FFF2-40B4-BE49-F238E27FC236}">
                <a16:creationId xmlns:a16="http://schemas.microsoft.com/office/drawing/2014/main" id="{401F7943-1C01-4A18-8A74-CFA2CB84730E}"/>
              </a:ext>
            </a:extLst>
          </p:cNvPr>
          <p:cNvGrpSpPr>
            <a:grpSpLocks/>
          </p:cNvGrpSpPr>
          <p:nvPr/>
        </p:nvGrpSpPr>
        <p:grpSpPr bwMode="auto">
          <a:xfrm>
            <a:off x="6167438" y="1143000"/>
            <a:ext cx="4286250" cy="1714500"/>
            <a:chOff x="4643438" y="1143000"/>
            <a:chExt cx="4286250" cy="1714500"/>
          </a:xfrm>
        </p:grpSpPr>
        <p:sp>
          <p:nvSpPr>
            <p:cNvPr id="32" name="角丸四角形 31">
              <a:extLst>
                <a:ext uri="{FF2B5EF4-FFF2-40B4-BE49-F238E27FC236}">
                  <a16:creationId xmlns:a16="http://schemas.microsoft.com/office/drawing/2014/main" id="{2BE4734F-2892-4D60-9CEB-92FDDD125D5F}"/>
                </a:ext>
              </a:extLst>
            </p:cNvPr>
            <p:cNvSpPr/>
            <p:nvPr/>
          </p:nvSpPr>
          <p:spPr bwMode="auto">
            <a:xfrm>
              <a:off x="4643438" y="1143000"/>
              <a:ext cx="4286250" cy="1714500"/>
            </a:xfrm>
            <a:prstGeom prst="roundRect">
              <a:avLst/>
            </a:prstGeom>
            <a:gradFill>
              <a:gsLst>
                <a:gs pos="100000">
                  <a:schemeClr val="accent5">
                    <a:lumMod val="60000"/>
                    <a:lumOff val="40000"/>
                  </a:schemeClr>
                </a:gs>
                <a:gs pos="50000">
                  <a:schemeClr val="bg1"/>
                </a:gs>
                <a:gs pos="100000">
                  <a:srgbClr val="85C76B"/>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200" dirty="0">
                  <a:solidFill>
                    <a:schemeClr val="tx1"/>
                  </a:solidFill>
                </a:rPr>
                <a:t>　</a:t>
              </a:r>
            </a:p>
          </p:txBody>
        </p:sp>
        <p:sp>
          <p:nvSpPr>
            <p:cNvPr id="12317" name="テキスト ボックス 13">
              <a:extLst>
                <a:ext uri="{FF2B5EF4-FFF2-40B4-BE49-F238E27FC236}">
                  <a16:creationId xmlns:a16="http://schemas.microsoft.com/office/drawing/2014/main" id="{D5643659-DFE5-4BA4-83FD-ABBBD00E74A4}"/>
                </a:ext>
              </a:extLst>
            </p:cNvPr>
            <p:cNvSpPr txBox="1">
              <a:spLocks noChangeArrowheads="1"/>
            </p:cNvSpPr>
            <p:nvPr/>
          </p:nvSpPr>
          <p:spPr bwMode="auto">
            <a:xfrm>
              <a:off x="4929173" y="1214879"/>
              <a:ext cx="387798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400">
                  <a:latin typeface="HG創英角ﾎﾟｯﾌﾟ体" panose="040B0A09000000000000" pitchFamily="49" charset="-128"/>
                  <a:ea typeface="HG創英角ﾎﾟｯﾌﾟ体" panose="040B0A09000000000000" pitchFamily="49" charset="-128"/>
                </a:rPr>
                <a:t>国際的な協力のためには、</a:t>
              </a:r>
              <a:endParaRPr lang="en-US" altLang="ja-JP" sz="2400">
                <a:latin typeface="HG創英角ﾎﾟｯﾌﾟ体" panose="040B0A09000000000000" pitchFamily="49" charset="-128"/>
                <a:ea typeface="HG創英角ﾎﾟｯﾌﾟ体" panose="040B0A09000000000000" pitchFamily="49" charset="-128"/>
              </a:endParaRPr>
            </a:p>
            <a:p>
              <a:r>
                <a:rPr lang="ja-JP" altLang="en-US" sz="2400">
                  <a:latin typeface="HG創英角ﾎﾟｯﾌﾟ体" panose="040B0A09000000000000" pitchFamily="49" charset="-128"/>
                  <a:ea typeface="HG創英角ﾎﾟｯﾌﾟ体" panose="040B0A09000000000000" pitchFamily="49" charset="-128"/>
                </a:rPr>
                <a:t>お互いの国の文化や生き方</a:t>
              </a:r>
              <a:endParaRPr lang="en-US" altLang="ja-JP" sz="2400">
                <a:latin typeface="HG創英角ﾎﾟｯﾌﾟ体" panose="040B0A09000000000000" pitchFamily="49" charset="-128"/>
                <a:ea typeface="HG創英角ﾎﾟｯﾌﾟ体" panose="040B0A09000000000000" pitchFamily="49" charset="-128"/>
              </a:endParaRPr>
            </a:p>
            <a:p>
              <a:r>
                <a:rPr lang="ja-JP" altLang="en-US" sz="2400">
                  <a:latin typeface="HG創英角ﾎﾟｯﾌﾟ体" panose="040B0A09000000000000" pitchFamily="49" charset="-128"/>
                  <a:ea typeface="HG創英角ﾎﾟｯﾌﾟ体" panose="040B0A09000000000000" pitchFamily="49" charset="-128"/>
                </a:rPr>
                <a:t>を尊重できなくては、協力</a:t>
              </a:r>
              <a:endParaRPr lang="en-US" altLang="ja-JP" sz="2400">
                <a:latin typeface="HG創英角ﾎﾟｯﾌﾟ体" panose="040B0A09000000000000" pitchFamily="49" charset="-128"/>
                <a:ea typeface="HG創英角ﾎﾟｯﾌﾟ体" panose="040B0A09000000000000" pitchFamily="49" charset="-128"/>
              </a:endParaRPr>
            </a:p>
            <a:p>
              <a:r>
                <a:rPr lang="ja-JP" altLang="en-US" sz="2400">
                  <a:latin typeface="HG創英角ﾎﾟｯﾌﾟ体" panose="040B0A09000000000000" pitchFamily="49" charset="-128"/>
                  <a:ea typeface="HG創英角ﾎﾟｯﾌﾟ体" panose="040B0A09000000000000" pitchFamily="49" charset="-128"/>
                </a:rPr>
                <a:t>なんてできません。</a:t>
              </a:r>
              <a:endParaRPr lang="en-US" altLang="ja-JP" sz="2400">
                <a:latin typeface="HG創英角ﾎﾟｯﾌﾟ体" panose="040B0A09000000000000" pitchFamily="49" charset="-128"/>
                <a:ea typeface="HG創英角ﾎﾟｯﾌﾟ体" panose="040B0A09000000000000" pitchFamily="49" charset="-128"/>
              </a:endParaRPr>
            </a:p>
          </p:txBody>
        </p:sp>
      </p:grpSp>
      <p:sp>
        <p:nvSpPr>
          <p:cNvPr id="29" name="右矢印 28">
            <a:extLst>
              <a:ext uri="{FF2B5EF4-FFF2-40B4-BE49-F238E27FC236}">
                <a16:creationId xmlns:a16="http://schemas.microsoft.com/office/drawing/2014/main" id="{59116BAE-CFB1-45A8-99F7-1248D5BBEF29}"/>
              </a:ext>
            </a:extLst>
          </p:cNvPr>
          <p:cNvSpPr/>
          <p:nvPr/>
        </p:nvSpPr>
        <p:spPr>
          <a:xfrm>
            <a:off x="4132264" y="228600"/>
            <a:ext cx="4143375" cy="6429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5" name="グループ化 41">
            <a:extLst>
              <a:ext uri="{FF2B5EF4-FFF2-40B4-BE49-F238E27FC236}">
                <a16:creationId xmlns:a16="http://schemas.microsoft.com/office/drawing/2014/main" id="{2096E576-D636-47A7-9A30-5FDD97224B23}"/>
              </a:ext>
            </a:extLst>
          </p:cNvPr>
          <p:cNvGrpSpPr>
            <a:grpSpLocks/>
          </p:cNvGrpSpPr>
          <p:nvPr/>
        </p:nvGrpSpPr>
        <p:grpSpPr bwMode="auto">
          <a:xfrm>
            <a:off x="1728789" y="5607051"/>
            <a:ext cx="6510337" cy="1108075"/>
            <a:chOff x="204788" y="5606591"/>
            <a:chExt cx="6510337" cy="1108534"/>
          </a:xfrm>
        </p:grpSpPr>
        <p:grpSp>
          <p:nvGrpSpPr>
            <p:cNvPr id="12312" name="グループ化 24">
              <a:extLst>
                <a:ext uri="{FF2B5EF4-FFF2-40B4-BE49-F238E27FC236}">
                  <a16:creationId xmlns:a16="http://schemas.microsoft.com/office/drawing/2014/main" id="{DC0A9E95-D239-4501-A309-E0465128F673}"/>
                </a:ext>
              </a:extLst>
            </p:cNvPr>
            <p:cNvGrpSpPr>
              <a:grpSpLocks/>
            </p:cNvGrpSpPr>
            <p:nvPr/>
          </p:nvGrpSpPr>
          <p:grpSpPr bwMode="auto">
            <a:xfrm>
              <a:off x="204788" y="5606591"/>
              <a:ext cx="2104966" cy="1108534"/>
              <a:chOff x="5950840" y="752758"/>
              <a:chExt cx="2881313" cy="1836738"/>
            </a:xfrm>
          </p:grpSpPr>
          <p:sp>
            <p:nvSpPr>
              <p:cNvPr id="70671" name="Oval 15">
                <a:extLst>
                  <a:ext uri="{FF2B5EF4-FFF2-40B4-BE49-F238E27FC236}">
                    <a16:creationId xmlns:a16="http://schemas.microsoft.com/office/drawing/2014/main" id="{364F683E-4FC5-4C32-A4CD-F69DAB08F696}"/>
                  </a:ext>
                </a:extLst>
              </p:cNvPr>
              <p:cNvSpPr>
                <a:spLocks noChangeArrowheads="1"/>
              </p:cNvSpPr>
              <p:nvPr/>
            </p:nvSpPr>
            <p:spPr bwMode="auto">
              <a:xfrm>
                <a:off x="5950840" y="752758"/>
                <a:ext cx="2881394" cy="1836738"/>
              </a:xfrm>
              <a:prstGeom prst="ellipse">
                <a:avLst/>
              </a:prstGeom>
              <a:gradFill rotWithShape="1">
                <a:gsLst>
                  <a:gs pos="0">
                    <a:schemeClr val="bg1"/>
                  </a:gs>
                  <a:gs pos="17999">
                    <a:srgbClr val="FEE7F2"/>
                  </a:gs>
                  <a:gs pos="36000">
                    <a:srgbClr val="FAC77D"/>
                  </a:gs>
                  <a:gs pos="61000">
                    <a:srgbClr val="FBA97D"/>
                  </a:gs>
                  <a:gs pos="82001">
                    <a:srgbClr val="FBD49C"/>
                  </a:gs>
                  <a:gs pos="100000">
                    <a:srgbClr val="FEE7F2"/>
                  </a:gs>
                </a:gsLst>
                <a:lin ang="10800000" scaled="0"/>
              </a:gradFill>
              <a:ln w="9525">
                <a:solidFill>
                  <a:schemeClr val="tx1"/>
                </a:solidFill>
                <a:round/>
                <a:headEnd/>
                <a:tailEnd/>
              </a:ln>
              <a:effectLst/>
            </p:spPr>
            <p:txBody>
              <a:bodyPr wrap="none" anchor="ctr"/>
              <a:lstStyle/>
              <a:p>
                <a:pPr>
                  <a:defRPr/>
                </a:pPr>
                <a:endParaRPr lang="ja-JP" altLang="en-US">
                  <a:latin typeface="Arial" charset="0"/>
                  <a:ea typeface="ＭＳ Ｐゴシック" charset="-128"/>
                </a:endParaRPr>
              </a:p>
            </p:txBody>
          </p:sp>
          <p:sp>
            <p:nvSpPr>
              <p:cNvPr id="12315" name="WordArt 14">
                <a:extLst>
                  <a:ext uri="{FF2B5EF4-FFF2-40B4-BE49-F238E27FC236}">
                    <a16:creationId xmlns:a16="http://schemas.microsoft.com/office/drawing/2014/main" id="{D80B3FA2-A513-4625-A5A1-6C180031A6B9}"/>
                  </a:ext>
                </a:extLst>
              </p:cNvPr>
              <p:cNvSpPr>
                <a:spLocks noChangeArrowheads="1" noChangeShapeType="1" noTextEdit="1"/>
              </p:cNvSpPr>
              <p:nvPr/>
            </p:nvSpPr>
            <p:spPr bwMode="auto">
              <a:xfrm>
                <a:off x="6258533" y="1285859"/>
                <a:ext cx="2277282" cy="795902"/>
              </a:xfrm>
              <a:prstGeom prst="rect">
                <a:avLst/>
              </a:prstGeom>
            </p:spPr>
            <p:txBody>
              <a:bodyPr wrap="none" fromWordArt="1">
                <a:prstTxWarp prst="textSlantUp">
                  <a:avLst>
                    <a:gd name="adj" fmla="val 0"/>
                  </a:avLst>
                </a:prstTxWarp>
              </a:bodyPr>
              <a:lstStyle/>
              <a:p>
                <a:pPr algn="ctr"/>
                <a:r>
                  <a:rPr lang="ja-JP" altLang="en-US" sz="3600" b="1" kern="10" dirty="0">
                    <a:ln w="9525">
                      <a:solidFill>
                        <a:srgbClr val="000000"/>
                      </a:solidFill>
                      <a:round/>
                      <a:headEnd/>
                      <a:tailEnd/>
                    </a:ln>
                    <a:solidFill>
                      <a:srgbClr val="000000"/>
                    </a:solidFill>
                    <a:latin typeface="ＭＳ Ｐゴシック" panose="020B0600070205080204" pitchFamily="50" charset="-128"/>
                  </a:rPr>
                  <a:t>人権・命の教育</a:t>
                </a:r>
              </a:p>
            </p:txBody>
          </p:sp>
        </p:grpSp>
        <p:sp>
          <p:nvSpPr>
            <p:cNvPr id="37" name="右矢印 36">
              <a:extLst>
                <a:ext uri="{FF2B5EF4-FFF2-40B4-BE49-F238E27FC236}">
                  <a16:creationId xmlns:a16="http://schemas.microsoft.com/office/drawing/2014/main" id="{9502E465-A6DB-4372-85D1-2E67EF115444}"/>
                </a:ext>
              </a:extLst>
            </p:cNvPr>
            <p:cNvSpPr/>
            <p:nvPr/>
          </p:nvSpPr>
          <p:spPr>
            <a:xfrm rot="10800000">
              <a:off x="2571750" y="6000454"/>
              <a:ext cx="4143375" cy="64320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grpSp>
        <p:nvGrpSpPr>
          <p:cNvPr id="7" name="グループ化 39">
            <a:extLst>
              <a:ext uri="{FF2B5EF4-FFF2-40B4-BE49-F238E27FC236}">
                <a16:creationId xmlns:a16="http://schemas.microsoft.com/office/drawing/2014/main" id="{56588792-CC2E-4392-A212-9F958A56454C}"/>
              </a:ext>
            </a:extLst>
          </p:cNvPr>
          <p:cNvGrpSpPr>
            <a:grpSpLocks/>
          </p:cNvGrpSpPr>
          <p:nvPr/>
        </p:nvGrpSpPr>
        <p:grpSpPr bwMode="auto">
          <a:xfrm>
            <a:off x="6126163" y="4000500"/>
            <a:ext cx="4286250" cy="1714500"/>
            <a:chOff x="4602480" y="4000504"/>
            <a:chExt cx="4286174" cy="1714591"/>
          </a:xfrm>
        </p:grpSpPr>
        <p:sp>
          <p:nvSpPr>
            <p:cNvPr id="33" name="角丸四角形 32">
              <a:extLst>
                <a:ext uri="{FF2B5EF4-FFF2-40B4-BE49-F238E27FC236}">
                  <a16:creationId xmlns:a16="http://schemas.microsoft.com/office/drawing/2014/main" id="{A7012C17-3B91-423A-A5F3-549D2B009CC9}"/>
                </a:ext>
              </a:extLst>
            </p:cNvPr>
            <p:cNvSpPr/>
            <p:nvPr/>
          </p:nvSpPr>
          <p:spPr>
            <a:xfrm>
              <a:off x="4602480" y="4000504"/>
              <a:ext cx="4286174" cy="1714591"/>
            </a:xfrm>
            <a:prstGeom prst="roundRect">
              <a:avLst/>
            </a:prstGeom>
            <a:gradFill>
              <a:gsLst>
                <a:gs pos="100000">
                  <a:srgbClr val="FFFF00"/>
                </a:gs>
                <a:gs pos="50000">
                  <a:schemeClr val="bg1"/>
                </a:gs>
                <a:gs pos="100000">
                  <a:srgbClr val="85C76B"/>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200" dirty="0">
                  <a:solidFill>
                    <a:schemeClr val="tx1"/>
                  </a:solidFill>
                </a:rPr>
                <a:t>　</a:t>
              </a:r>
            </a:p>
          </p:txBody>
        </p:sp>
        <p:sp>
          <p:nvSpPr>
            <p:cNvPr id="12311" name="テキスト ボックス 13">
              <a:extLst>
                <a:ext uri="{FF2B5EF4-FFF2-40B4-BE49-F238E27FC236}">
                  <a16:creationId xmlns:a16="http://schemas.microsoft.com/office/drawing/2014/main" id="{782C4617-22A6-4724-8DBF-E3EF6F13F0DF}"/>
                </a:ext>
              </a:extLst>
            </p:cNvPr>
            <p:cNvSpPr txBox="1">
              <a:spLocks noChangeArrowheads="1"/>
            </p:cNvSpPr>
            <p:nvPr/>
          </p:nvSpPr>
          <p:spPr bwMode="auto">
            <a:xfrm>
              <a:off x="4959702" y="4071942"/>
              <a:ext cx="3570145" cy="156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2400">
                  <a:latin typeface="HG創英角ﾎﾟｯﾌﾟ体" panose="040B0A09000000000000" pitchFamily="49" charset="-128"/>
                  <a:ea typeface="HG創英角ﾎﾟｯﾌﾟ体" panose="040B0A09000000000000" pitchFamily="49" charset="-128"/>
                </a:rPr>
                <a:t>いろいろな国の文化や</a:t>
              </a:r>
              <a:endParaRPr lang="en-US" altLang="ja-JP" sz="2400">
                <a:latin typeface="HG創英角ﾎﾟｯﾌﾟ体" panose="040B0A09000000000000" pitchFamily="49" charset="-128"/>
                <a:ea typeface="HG創英角ﾎﾟｯﾌﾟ体" panose="040B0A09000000000000" pitchFamily="49" charset="-128"/>
              </a:endParaRPr>
            </a:p>
            <a:p>
              <a:pPr algn="ctr"/>
              <a:r>
                <a:rPr lang="ja-JP" altLang="en-US" sz="2400">
                  <a:latin typeface="HG創英角ﾎﾟｯﾌﾟ体" panose="040B0A09000000000000" pitchFamily="49" charset="-128"/>
                  <a:ea typeface="HG創英角ﾎﾟｯﾌﾟ体" panose="040B0A09000000000000" pitchFamily="49" charset="-128"/>
                </a:rPr>
                <a:t>生き方を知る土台には、</a:t>
              </a:r>
              <a:endParaRPr lang="en-US" altLang="ja-JP" sz="2400">
                <a:latin typeface="HG創英角ﾎﾟｯﾌﾟ体" panose="040B0A09000000000000" pitchFamily="49" charset="-128"/>
                <a:ea typeface="HG創英角ﾎﾟｯﾌﾟ体" panose="040B0A09000000000000" pitchFamily="49" charset="-128"/>
              </a:endParaRPr>
            </a:p>
            <a:p>
              <a:pPr algn="ctr"/>
              <a:r>
                <a:rPr lang="ja-JP" altLang="en-US" sz="2400">
                  <a:latin typeface="HG創英角ﾎﾟｯﾌﾟ体" panose="040B0A09000000000000" pitchFamily="49" charset="-128"/>
                  <a:ea typeface="HG創英角ﾎﾟｯﾌﾟ体" panose="040B0A09000000000000" pitchFamily="49" charset="-128"/>
                </a:rPr>
                <a:t>人間として尊重し合う</a:t>
              </a:r>
              <a:endParaRPr lang="en-US" altLang="ja-JP" sz="2400">
                <a:latin typeface="HG創英角ﾎﾟｯﾌﾟ体" panose="040B0A09000000000000" pitchFamily="49" charset="-128"/>
                <a:ea typeface="HG創英角ﾎﾟｯﾌﾟ体" panose="040B0A09000000000000" pitchFamily="49" charset="-128"/>
              </a:endParaRPr>
            </a:p>
            <a:p>
              <a:pPr algn="ctr"/>
              <a:r>
                <a:rPr lang="ja-JP" altLang="en-US" sz="2400">
                  <a:latin typeface="HG創英角ﾎﾟｯﾌﾟ体" panose="040B0A09000000000000" pitchFamily="49" charset="-128"/>
                  <a:ea typeface="HG創英角ﾎﾟｯﾌﾟ体" panose="040B0A09000000000000" pitchFamily="49" charset="-128"/>
                </a:rPr>
                <a:t>信頼関係が大切です。</a:t>
              </a:r>
              <a:endParaRPr lang="en-US" altLang="ja-JP" sz="2400">
                <a:latin typeface="HG創英角ﾎﾟｯﾌﾟ体" panose="040B0A09000000000000" pitchFamily="49" charset="-128"/>
                <a:ea typeface="HG創英角ﾎﾟｯﾌﾟ体" panose="040B0A09000000000000" pitchFamily="49" charset="-128"/>
              </a:endParaRPr>
            </a:p>
          </p:txBody>
        </p:sp>
      </p:grpSp>
      <p:grpSp>
        <p:nvGrpSpPr>
          <p:cNvPr id="8" name="グループ化 26">
            <a:extLst>
              <a:ext uri="{FF2B5EF4-FFF2-40B4-BE49-F238E27FC236}">
                <a16:creationId xmlns:a16="http://schemas.microsoft.com/office/drawing/2014/main" id="{5C2B84FE-A2D7-4CB4-95B9-B0D4C55304B4}"/>
              </a:ext>
            </a:extLst>
          </p:cNvPr>
          <p:cNvGrpSpPr>
            <a:grpSpLocks/>
          </p:cNvGrpSpPr>
          <p:nvPr/>
        </p:nvGrpSpPr>
        <p:grpSpPr bwMode="auto">
          <a:xfrm>
            <a:off x="8445500" y="5573714"/>
            <a:ext cx="2071688" cy="1171575"/>
            <a:chOff x="466725" y="4132263"/>
            <a:chExt cx="2881313" cy="1836737"/>
          </a:xfrm>
        </p:grpSpPr>
        <p:sp>
          <p:nvSpPr>
            <p:cNvPr id="70673" name="Oval 17">
              <a:extLst>
                <a:ext uri="{FF2B5EF4-FFF2-40B4-BE49-F238E27FC236}">
                  <a16:creationId xmlns:a16="http://schemas.microsoft.com/office/drawing/2014/main" id="{127D3A67-8090-4083-AAE0-3D2056ACB899}"/>
                </a:ext>
              </a:extLst>
            </p:cNvPr>
            <p:cNvSpPr>
              <a:spLocks noChangeArrowheads="1"/>
            </p:cNvSpPr>
            <p:nvPr/>
          </p:nvSpPr>
          <p:spPr bwMode="auto">
            <a:xfrm>
              <a:off x="466725" y="4132263"/>
              <a:ext cx="2881313" cy="1836737"/>
            </a:xfrm>
            <a:prstGeom prst="ellipse">
              <a:avLst/>
            </a:prstGeom>
            <a:gradFill rotWithShape="1">
              <a:gsLst>
                <a:gs pos="0">
                  <a:srgbClr val="F5F79B"/>
                </a:gs>
                <a:gs pos="50000">
                  <a:schemeClr val="bg1"/>
                </a:gs>
                <a:gs pos="100000">
                  <a:srgbClr val="F5F79B"/>
                </a:gs>
              </a:gsLst>
              <a:lin ang="0" scaled="1"/>
            </a:gradFill>
            <a:ln w="9525">
              <a:solidFill>
                <a:schemeClr val="tx1"/>
              </a:solidFill>
              <a:round/>
              <a:headEnd/>
              <a:tailEnd/>
            </a:ln>
            <a:effectLst/>
          </p:spPr>
          <p:txBody>
            <a:bodyPr wrap="none" anchor="ctr"/>
            <a:lstStyle/>
            <a:p>
              <a:pPr>
                <a:defRPr/>
              </a:pPr>
              <a:endParaRPr lang="ja-JP" altLang="en-US">
                <a:latin typeface="Arial" charset="0"/>
                <a:ea typeface="ＭＳ Ｐゴシック" charset="-128"/>
              </a:endParaRPr>
            </a:p>
          </p:txBody>
        </p:sp>
        <p:sp>
          <p:nvSpPr>
            <p:cNvPr id="12309" name="WordArt 16">
              <a:extLst>
                <a:ext uri="{FF2B5EF4-FFF2-40B4-BE49-F238E27FC236}">
                  <a16:creationId xmlns:a16="http://schemas.microsoft.com/office/drawing/2014/main" id="{3B67F963-5E60-4DCB-AC10-633928A7EB88}"/>
                </a:ext>
              </a:extLst>
            </p:cNvPr>
            <p:cNvSpPr>
              <a:spLocks noChangeArrowheads="1" noChangeShapeType="1" noTextEdit="1"/>
            </p:cNvSpPr>
            <p:nvPr/>
          </p:nvSpPr>
          <p:spPr bwMode="auto">
            <a:xfrm>
              <a:off x="825500" y="4610100"/>
              <a:ext cx="2232025" cy="877888"/>
            </a:xfrm>
            <a:prstGeom prst="rect">
              <a:avLst/>
            </a:prstGeom>
          </p:spPr>
          <p:txBody>
            <a:bodyPr wrap="none" fromWordArt="1">
              <a:prstTxWarp prst="textSlantUp">
                <a:avLst>
                  <a:gd name="adj" fmla="val 0"/>
                </a:avLst>
              </a:prstTxWarp>
            </a:bodyPr>
            <a:lstStyle/>
            <a:p>
              <a:pPr algn="ctr"/>
              <a:r>
                <a:rPr lang="ja-JP" altLang="en-US" sz="3600" b="1" kern="10" dirty="0">
                  <a:ln w="9525">
                    <a:solidFill>
                      <a:srgbClr val="000000"/>
                    </a:solidFill>
                    <a:round/>
                    <a:headEnd/>
                    <a:tailEnd/>
                  </a:ln>
                  <a:solidFill>
                    <a:srgbClr val="000000"/>
                  </a:solidFill>
                  <a:latin typeface="ＭＳ Ｐゴシック" panose="020B0600070205080204" pitchFamily="50" charset="-128"/>
                </a:rPr>
                <a:t>多文化の理解</a:t>
              </a:r>
            </a:p>
          </p:txBody>
        </p:sp>
      </p:grpSp>
      <p:sp>
        <p:nvSpPr>
          <p:cNvPr id="38" name="右矢印 37">
            <a:extLst>
              <a:ext uri="{FF2B5EF4-FFF2-40B4-BE49-F238E27FC236}">
                <a16:creationId xmlns:a16="http://schemas.microsoft.com/office/drawing/2014/main" id="{C1FFE55F-92A6-47E9-939B-3EA872023BCD}"/>
              </a:ext>
            </a:extLst>
          </p:cNvPr>
          <p:cNvSpPr/>
          <p:nvPr/>
        </p:nvSpPr>
        <p:spPr>
          <a:xfrm rot="5400000">
            <a:off x="9354344" y="3107531"/>
            <a:ext cx="1714500" cy="6429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 name="右矢印 33">
            <a:extLst>
              <a:ext uri="{FF2B5EF4-FFF2-40B4-BE49-F238E27FC236}">
                <a16:creationId xmlns:a16="http://schemas.microsoft.com/office/drawing/2014/main" id="{76F6DDB6-038F-4BF9-8543-88BAC2710FE4}"/>
              </a:ext>
            </a:extLst>
          </p:cNvPr>
          <p:cNvSpPr/>
          <p:nvPr/>
        </p:nvSpPr>
        <p:spPr>
          <a:xfrm rot="16200000">
            <a:off x="1239044" y="2885281"/>
            <a:ext cx="1714500" cy="6429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9" name="WordArt 9">
            <a:extLst>
              <a:ext uri="{FF2B5EF4-FFF2-40B4-BE49-F238E27FC236}">
                <a16:creationId xmlns:a16="http://schemas.microsoft.com/office/drawing/2014/main" id="{F8431F9C-DF60-4399-AA5D-FD478C167062}"/>
              </a:ext>
            </a:extLst>
          </p:cNvPr>
          <p:cNvSpPr>
            <a:spLocks noChangeArrowheads="1" noChangeShapeType="1" noTextEdit="1"/>
          </p:cNvSpPr>
          <p:nvPr/>
        </p:nvSpPr>
        <p:spPr bwMode="auto">
          <a:xfrm>
            <a:off x="3259139" y="2925764"/>
            <a:ext cx="6408737" cy="574675"/>
          </a:xfrm>
          <a:prstGeom prst="rect">
            <a:avLst/>
          </a:prstGeom>
        </p:spPr>
        <p:txBody>
          <a:bodyPr wrap="none" fromWordArt="1">
            <a:prstTxWarp prst="textSlantUp">
              <a:avLst>
                <a:gd name="adj" fmla="val 0"/>
              </a:avLst>
            </a:prstTxWarp>
          </a:bodyPr>
          <a:lstStyle/>
          <a:p>
            <a:pPr algn="ctr"/>
            <a:r>
              <a:rPr lang="ja-JP" altLang="en-US" sz="3600" kern="10">
                <a:ln w="9525">
                  <a:solidFill>
                    <a:srgbClr val="000000"/>
                  </a:solidFill>
                  <a:round/>
                  <a:headEnd/>
                  <a:tailEnd/>
                </a:ln>
                <a:solidFill>
                  <a:srgbClr val="000000"/>
                </a:solidFill>
                <a:latin typeface="HG創英角ﾎﾟｯﾌﾟ体" panose="040B0A09000000000000" pitchFamily="49" charset="-128"/>
                <a:ea typeface="HG創英角ﾎﾟｯﾌﾟ体" panose="040B0A09000000000000" pitchFamily="49" charset="-128"/>
              </a:rPr>
              <a:t>　持続可能な世界のための４つの視点　　</a:t>
            </a:r>
          </a:p>
        </p:txBody>
      </p:sp>
      <p:grpSp>
        <p:nvGrpSpPr>
          <p:cNvPr id="9" name="グループ化 25">
            <a:extLst>
              <a:ext uri="{FF2B5EF4-FFF2-40B4-BE49-F238E27FC236}">
                <a16:creationId xmlns:a16="http://schemas.microsoft.com/office/drawing/2014/main" id="{E466F628-6522-429B-8FBF-8F528A814945}"/>
              </a:ext>
            </a:extLst>
          </p:cNvPr>
          <p:cNvGrpSpPr>
            <a:grpSpLocks/>
          </p:cNvGrpSpPr>
          <p:nvPr/>
        </p:nvGrpSpPr>
        <p:grpSpPr bwMode="auto">
          <a:xfrm>
            <a:off x="8499475" y="79375"/>
            <a:ext cx="2033588" cy="1112838"/>
            <a:chOff x="5867400" y="4133850"/>
            <a:chExt cx="2881313" cy="1836738"/>
          </a:xfrm>
        </p:grpSpPr>
        <p:sp>
          <p:nvSpPr>
            <p:cNvPr id="70675" name="Oval 19">
              <a:extLst>
                <a:ext uri="{FF2B5EF4-FFF2-40B4-BE49-F238E27FC236}">
                  <a16:creationId xmlns:a16="http://schemas.microsoft.com/office/drawing/2014/main" id="{4555F26C-FA28-420C-99BA-861C69D2EE8C}"/>
                </a:ext>
              </a:extLst>
            </p:cNvPr>
            <p:cNvSpPr>
              <a:spLocks noChangeArrowheads="1"/>
            </p:cNvSpPr>
            <p:nvPr/>
          </p:nvSpPr>
          <p:spPr bwMode="auto">
            <a:xfrm>
              <a:off x="5867400" y="4133850"/>
              <a:ext cx="2881313" cy="1836738"/>
            </a:xfrm>
            <a:prstGeom prst="ellipse">
              <a:avLst/>
            </a:prstGeom>
            <a:gradFill rotWithShape="1">
              <a:gsLst>
                <a:gs pos="0">
                  <a:srgbClr val="7779D7"/>
                </a:gs>
                <a:gs pos="50000">
                  <a:schemeClr val="bg1"/>
                </a:gs>
                <a:gs pos="100000">
                  <a:srgbClr val="7779D7"/>
                </a:gs>
              </a:gsLst>
              <a:lin ang="0" scaled="1"/>
            </a:gradFill>
            <a:ln w="9525">
              <a:solidFill>
                <a:schemeClr val="tx1"/>
              </a:solidFill>
              <a:round/>
              <a:headEnd/>
              <a:tailEnd/>
            </a:ln>
            <a:effectLst/>
          </p:spPr>
          <p:txBody>
            <a:bodyPr wrap="none" anchor="ctr"/>
            <a:lstStyle/>
            <a:p>
              <a:pPr>
                <a:defRPr/>
              </a:pPr>
              <a:endParaRPr lang="ja-JP" altLang="en-US">
                <a:latin typeface="Arial" charset="0"/>
                <a:ea typeface="ＭＳ Ｐゴシック" charset="-128"/>
              </a:endParaRPr>
            </a:p>
          </p:txBody>
        </p:sp>
        <p:sp>
          <p:nvSpPr>
            <p:cNvPr id="12307" name="WordArt 18">
              <a:extLst>
                <a:ext uri="{FF2B5EF4-FFF2-40B4-BE49-F238E27FC236}">
                  <a16:creationId xmlns:a16="http://schemas.microsoft.com/office/drawing/2014/main" id="{B304EA11-E414-4B1A-9A5E-C04531A5A3B6}"/>
                </a:ext>
              </a:extLst>
            </p:cNvPr>
            <p:cNvSpPr>
              <a:spLocks noChangeArrowheads="1" noChangeShapeType="1" noTextEdit="1"/>
            </p:cNvSpPr>
            <p:nvPr/>
          </p:nvSpPr>
          <p:spPr bwMode="auto">
            <a:xfrm>
              <a:off x="6226175" y="4613275"/>
              <a:ext cx="2232025" cy="876300"/>
            </a:xfrm>
            <a:prstGeom prst="rect">
              <a:avLst/>
            </a:prstGeom>
          </p:spPr>
          <p:txBody>
            <a:bodyPr wrap="none" fromWordArt="1">
              <a:prstTxWarp prst="textSlantUp">
                <a:avLst>
                  <a:gd name="adj" fmla="val 0"/>
                </a:avLst>
              </a:prstTxWarp>
            </a:bodyPr>
            <a:lstStyle/>
            <a:p>
              <a:pPr algn="ctr"/>
              <a:r>
                <a:rPr lang="ja-JP" altLang="en-US" sz="3600" b="1" kern="10" dirty="0">
                  <a:ln w="9525">
                    <a:solidFill>
                      <a:srgbClr val="000000"/>
                    </a:solidFill>
                    <a:round/>
                    <a:headEnd/>
                    <a:tailEnd/>
                  </a:ln>
                  <a:solidFill>
                    <a:srgbClr val="000000"/>
                  </a:solidFill>
                  <a:latin typeface="ＭＳ Ｐゴシック" panose="020B0600070205080204" pitchFamily="50" charset="-128"/>
                </a:rPr>
                <a:t>国際的な協力</a:t>
              </a:r>
            </a:p>
          </p:txBody>
        </p:sp>
      </p:grpSp>
      <p:sp>
        <p:nvSpPr>
          <p:cNvPr id="40" name="正方形/長方形 39">
            <a:extLst>
              <a:ext uri="{FF2B5EF4-FFF2-40B4-BE49-F238E27FC236}">
                <a16:creationId xmlns:a16="http://schemas.microsoft.com/office/drawing/2014/main" id="{9A091622-449F-490A-8F46-37A8E0C1689A}"/>
              </a:ext>
            </a:extLst>
          </p:cNvPr>
          <p:cNvSpPr/>
          <p:nvPr/>
        </p:nvSpPr>
        <p:spPr>
          <a:xfrm>
            <a:off x="3381356" y="3429001"/>
            <a:ext cx="6000792" cy="584775"/>
          </a:xfrm>
          <a:prstGeom prst="rect">
            <a:avLst/>
          </a:prstGeom>
        </p:spPr>
        <p:txBody>
          <a:bodyPr>
            <a:spAutoFit/>
          </a:bodyPr>
          <a:lstStyle/>
          <a:p>
            <a:pPr algn="ctr">
              <a:defRPr/>
            </a:pPr>
            <a:r>
              <a:rPr lang="ja-JP" altLang="en-US" sz="3200" kern="10" dirty="0">
                <a:ln w="9525">
                  <a:solidFill>
                    <a:srgbClr val="000000"/>
                  </a:solidFill>
                  <a:round/>
                  <a:headEnd/>
                  <a:tailEnd/>
                </a:ln>
                <a:solidFill>
                  <a:srgbClr val="FF0000"/>
                </a:solidFill>
                <a:latin typeface="HG創英角ﾎﾟｯﾌﾟ体"/>
                <a:ea typeface="HG創英角ﾎﾟｯﾌﾟ体"/>
              </a:rPr>
              <a:t>教科・領域の学びをつなぐ視点</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918"/>
                                        </p:tgtEl>
                                        <p:attrNameLst>
                                          <p:attrName>style.visibility</p:attrName>
                                        </p:attrNameLst>
                                      </p:cBhvr>
                                      <p:to>
                                        <p:strVal val="visible"/>
                                      </p:to>
                                    </p:set>
                                    <p:animEffect transition="in" filter="fade">
                                      <p:cBhvr>
                                        <p:cTn id="10" dur="2000"/>
                                        <p:tgtEl>
                                          <p:spTgt spid="37918"/>
                                        </p:tgtEl>
                                      </p:cBhvr>
                                    </p:animEffect>
                                  </p:childTnLst>
                                </p:cTn>
                              </p:par>
                            </p:childTnLst>
                          </p:cTn>
                        </p:par>
                        <p:par>
                          <p:cTn id="11" fill="hold" nodeType="afterGroup">
                            <p:stCondLst>
                              <p:cond delay="2000"/>
                            </p:stCondLst>
                            <p:childTnLst>
                              <p:par>
                                <p:cTn id="12" presetID="9"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dissolve">
                                      <p:cBhvr>
                                        <p:cTn id="14" dur="500"/>
                                        <p:tgtEl>
                                          <p:spTgt spid="29"/>
                                        </p:tgtEl>
                                      </p:cBhvr>
                                    </p:animEffect>
                                  </p:childTnLst>
                                </p:cTn>
                              </p:par>
                              <p:par>
                                <p:cTn id="15" presetID="9"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par>
                          <p:cTn id="23" fill="hold" nodeType="afterGroup">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dissolve">
                                      <p:cBhvr>
                                        <p:cTn id="26" dur="500"/>
                                        <p:tgtEl>
                                          <p:spTgt spid="38"/>
                                        </p:tgtEl>
                                      </p:cBhvr>
                                    </p:animEffect>
                                  </p:childTnLst>
                                </p:cTn>
                              </p:par>
                            </p:childTnLst>
                          </p:cTn>
                        </p:par>
                        <p:par>
                          <p:cTn id="27" fill="hold" nodeType="afterGroup">
                            <p:stCondLst>
                              <p:cond delay="1000"/>
                            </p:stCondLst>
                            <p:childTnLst>
                              <p:par>
                                <p:cTn id="28" presetID="9"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childTnLst>
                          </p:cTn>
                        </p:par>
                        <p:par>
                          <p:cTn id="36" fill="hold" nodeType="afterGroup">
                            <p:stCondLst>
                              <p:cond delay="500"/>
                            </p:stCondLst>
                            <p:childTnLst>
                              <p:par>
                                <p:cTn id="37" presetID="9"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dissolve">
                                      <p:cBhvr>
                                        <p:cTn id="39" dur="5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dissolve">
                                      <p:cBhvr>
                                        <p:cTn id="44" dur="500"/>
                                        <p:tgtEl>
                                          <p:spTgt spid="3"/>
                                        </p:tgtEl>
                                      </p:cBhvr>
                                    </p:animEffect>
                                  </p:childTnLst>
                                </p:cTn>
                              </p:par>
                            </p:childTnLst>
                          </p:cTn>
                        </p:par>
                        <p:par>
                          <p:cTn id="45" fill="hold" nodeType="afterGroup">
                            <p:stCondLst>
                              <p:cond delay="500"/>
                            </p:stCondLst>
                            <p:childTnLst>
                              <p:par>
                                <p:cTn id="46" presetID="9" presetClass="entr" presetSubtype="0"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dissolve">
                                      <p:cBhvr>
                                        <p:cTn id="48" dur="500"/>
                                        <p:tgtEl>
                                          <p:spTgt spid="3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dissolve">
                                      <p:cBhvr>
                                        <p:cTn id="5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7918" grpId="0"/>
      <p:bldP spid="29" grpId="0" animBg="1"/>
      <p:bldP spid="38"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BA8B4AE9-40E2-40A9-97CE-0DFF78CAF905}"/>
              </a:ext>
            </a:extLst>
          </p:cNvPr>
          <p:cNvCxnSpPr>
            <a:cxnSpLocks/>
            <a:stCxn id="27" idx="0"/>
            <a:endCxn id="6" idx="2"/>
          </p:cNvCxnSpPr>
          <p:nvPr/>
        </p:nvCxnSpPr>
        <p:spPr>
          <a:xfrm flipH="1" flipV="1">
            <a:off x="4794714" y="653668"/>
            <a:ext cx="622058" cy="2119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5580527" y="467932"/>
            <a:ext cx="2339513" cy="14275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4008902" y="28219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660330" y="333851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お医者さんが大変</a:t>
            </a:r>
            <a:endParaRPr kumimoji="1" lang="ja-JP" altLang="en-US" sz="1200" b="1" dirty="0">
              <a:solidFill>
                <a:schemeClr val="tx1"/>
              </a:solidFill>
              <a:highlight>
                <a:srgbClr val="FFFF00"/>
              </a:highlight>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2305056" y="499348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2376491" y="489823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4736329" y="420952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4683943" y="413689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4406623" y="3022996"/>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4660132" y="404402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7109226" y="59507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7109227" y="485417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7119238" y="43102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家でけんか</a:t>
            </a:r>
            <a:r>
              <a:rPr kumimoji="1" lang="ja-JP" altLang="en-US" sz="1200" b="1" dirty="0">
                <a:solidFill>
                  <a:schemeClr val="tx1"/>
                </a:solidFill>
                <a:highlight>
                  <a:srgbClr val="00FFFF"/>
                </a:highlight>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2447926" y="481965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9051156" y="588704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655059" y="187033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2231247" y="3016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7134227" y="189547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3" name="正方形/長方形 22">
            <a:extLst>
              <a:ext uri="{FF2B5EF4-FFF2-40B4-BE49-F238E27FC236}">
                <a16:creationId xmlns:a16="http://schemas.microsoft.com/office/drawing/2014/main" id="{44DDDE85-6966-4A1B-9002-25FD6C106452}"/>
              </a:ext>
            </a:extLst>
          </p:cNvPr>
          <p:cNvSpPr/>
          <p:nvPr/>
        </p:nvSpPr>
        <p:spPr>
          <a:xfrm>
            <a:off x="7126732" y="329055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テレワークが拡大</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4397097" y="2978943"/>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4344711"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4292325" y="2842021"/>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4171960" y="2772964"/>
            <a:ext cx="2489624"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5414964" y="3164681"/>
            <a:ext cx="1808" cy="5453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3226684" y="2056070"/>
            <a:ext cx="945277" cy="9127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3017060" y="673118"/>
            <a:ext cx="2399713" cy="20998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6794926" y="2081217"/>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a:endCxn id="23" idx="1"/>
          </p:cNvCxnSpPr>
          <p:nvPr/>
        </p:nvCxnSpPr>
        <p:spPr>
          <a:xfrm flipV="1">
            <a:off x="6307953" y="3476293"/>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6307953" y="4395261"/>
            <a:ext cx="811284" cy="1007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4019550" y="4042503"/>
            <a:ext cx="590552"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6307954" y="4395261"/>
            <a:ext cx="801273" cy="64465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3231954" y="3164681"/>
            <a:ext cx="2184818" cy="3595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6307953" y="4395262"/>
            <a:ext cx="801272" cy="17412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7FC74560-EF10-4E2B-970F-294847C11789}"/>
              </a:ext>
            </a:extLst>
          </p:cNvPr>
          <p:cNvSpPr/>
          <p:nvPr/>
        </p:nvSpPr>
        <p:spPr>
          <a:xfrm>
            <a:off x="9051157" y="44267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遊べない</a:t>
            </a:r>
          </a:p>
        </p:txBody>
      </p:sp>
      <p:sp>
        <p:nvSpPr>
          <p:cNvPr id="40" name="正方形/長方形 39">
            <a:extLst>
              <a:ext uri="{FF2B5EF4-FFF2-40B4-BE49-F238E27FC236}">
                <a16:creationId xmlns:a16="http://schemas.microsoft.com/office/drawing/2014/main" id="{182ED433-272F-423E-AB07-E357A3A21234}"/>
              </a:ext>
            </a:extLst>
          </p:cNvPr>
          <p:cNvSpPr/>
          <p:nvPr/>
        </p:nvSpPr>
        <p:spPr>
          <a:xfrm>
            <a:off x="9030904" y="397906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9030904" y="353377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6" idx="3"/>
            <a:endCxn id="40" idx="1"/>
          </p:cNvCxnSpPr>
          <p:nvPr/>
        </p:nvCxnSpPr>
        <p:spPr>
          <a:xfrm flipV="1">
            <a:off x="8690863" y="4164807"/>
            <a:ext cx="340041" cy="3311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flipV="1">
            <a:off x="8690863" y="3719513"/>
            <a:ext cx="340041" cy="7764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a:endCxn id="39" idx="1"/>
          </p:cNvCxnSpPr>
          <p:nvPr/>
        </p:nvCxnSpPr>
        <p:spPr>
          <a:xfrm>
            <a:off x="8690862" y="4495991"/>
            <a:ext cx="360294" cy="1164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7113988" y="63972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a:stCxn id="10" idx="3"/>
          </p:cNvCxnSpPr>
          <p:nvPr/>
        </p:nvCxnSpPr>
        <p:spPr>
          <a:xfrm>
            <a:off x="6307953" y="439526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2305056" y="576500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a:endCxn id="23" idx="0"/>
          </p:cNvCxnSpPr>
          <p:nvPr/>
        </p:nvCxnSpPr>
        <p:spPr>
          <a:xfrm flipH="1">
            <a:off x="7912545" y="2266954"/>
            <a:ext cx="7495" cy="10236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4643436" y="161262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4681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4133862" y="59037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アメリカでコロナ</a:t>
            </a:r>
            <a:r>
              <a:rPr lang="ja-JP" altLang="en-US" sz="1200" b="1" dirty="0">
                <a:solidFill>
                  <a:schemeClr val="tx1"/>
                </a:solidFill>
              </a:rPr>
              <a:t>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9051156" y="49607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9051156" y="54113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プールもも中止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8680851" y="5039913"/>
            <a:ext cx="370304" cy="1065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8680851" y="5039914"/>
            <a:ext cx="370304" cy="5572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flipV="1">
            <a:off x="8680851" y="6072784"/>
            <a:ext cx="370305" cy="636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V="1">
            <a:off x="5416772" y="1984102"/>
            <a:ext cx="12476" cy="788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7104461" y="5346927"/>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Ｊリーグが中止</a:t>
            </a:r>
            <a:endParaRPr kumimoji="1" lang="ja-JP" altLang="en-US" sz="1200" b="1" dirty="0">
              <a:solidFill>
                <a:schemeClr val="tx1"/>
              </a:solidFill>
              <a:highlight>
                <a:srgbClr val="00FFFF"/>
              </a:highlight>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8705851" y="2081216"/>
            <a:ext cx="325052" cy="1638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a:endCxn id="39" idx="1"/>
          </p:cNvCxnSpPr>
          <p:nvPr/>
        </p:nvCxnSpPr>
        <p:spPr>
          <a:xfrm flipV="1">
            <a:off x="8685612" y="4612479"/>
            <a:ext cx="365544" cy="19704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8676085" y="5522544"/>
            <a:ext cx="375070" cy="5502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8685613" y="6072785"/>
            <a:ext cx="365543" cy="5101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653186" y="38105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介護の方が大変</a:t>
            </a:r>
            <a:endParaRPr kumimoji="1" lang="ja-JP" altLang="en-US" sz="1200" b="1" dirty="0">
              <a:solidFill>
                <a:schemeClr val="tx1"/>
              </a:solidFill>
              <a:highlight>
                <a:srgbClr val="FFFF00"/>
              </a:highlight>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3224810" y="3164680"/>
            <a:ext cx="2191962" cy="8316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4178132" y="81496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イタリアでコロナ</a:t>
            </a:r>
            <a:r>
              <a:rPr lang="ja-JP" altLang="en-US" sz="1200" b="1" dirty="0">
                <a:solidFill>
                  <a:schemeClr val="tx1"/>
                </a:solidFill>
              </a:rPr>
              <a:t>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4919674" y="961844"/>
            <a:ext cx="509574" cy="6507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5429249" y="950358"/>
            <a:ext cx="1702641" cy="6622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4963944" y="1186436"/>
            <a:ext cx="465304" cy="426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9CAFBB6B-EB19-4F41-8F2B-7D93E8FC7B16}"/>
              </a:ext>
            </a:extLst>
          </p:cNvPr>
          <p:cNvSpPr/>
          <p:nvPr/>
        </p:nvSpPr>
        <p:spPr>
          <a:xfrm>
            <a:off x="4400564" y="9834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アフリカでコロナが蔓延</a:t>
            </a:r>
          </a:p>
        </p:txBody>
      </p: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a:off x="3090868" y="5364956"/>
            <a:ext cx="0"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660330" y="43008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流通の方が大変</a:t>
            </a:r>
            <a:endParaRPr kumimoji="1" lang="ja-JP" altLang="en-US" sz="1200" b="1" dirty="0">
              <a:solidFill>
                <a:schemeClr val="tx1"/>
              </a:solidFill>
              <a:highlight>
                <a:srgbClr val="00FFFF"/>
              </a:highlight>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3231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a:endCxn id="70" idx="2"/>
          </p:cNvCxnSpPr>
          <p:nvPr/>
        </p:nvCxnSpPr>
        <p:spPr>
          <a:xfrm flipH="1" flipV="1">
            <a:off x="5186376" y="1354916"/>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6346077" y="57888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ロシアでコロナが</a:t>
            </a:r>
            <a:r>
              <a:rPr lang="ja-JP" altLang="en-US" sz="1200" b="1" dirty="0">
                <a:solidFill>
                  <a:schemeClr val="tx1"/>
                </a:solidFill>
              </a:rPr>
              <a:t>蔓延</a:t>
            </a:r>
          </a:p>
        </p:txBody>
      </p:sp>
      <p:sp>
        <p:nvSpPr>
          <p:cNvPr id="76" name="正方形/長方形 75">
            <a:extLst>
              <a:ext uri="{FF2B5EF4-FFF2-40B4-BE49-F238E27FC236}">
                <a16:creationId xmlns:a16="http://schemas.microsoft.com/office/drawing/2014/main" id="{79C8A27F-0793-434E-9B63-D618925FC77E}"/>
              </a:ext>
            </a:extLst>
          </p:cNvPr>
          <p:cNvSpPr/>
          <p:nvPr/>
        </p:nvSpPr>
        <p:spPr>
          <a:xfrm>
            <a:off x="5705487" y="4744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77" name="正方形/長方形 76">
            <a:extLst>
              <a:ext uri="{FF2B5EF4-FFF2-40B4-BE49-F238E27FC236}">
                <a16:creationId xmlns:a16="http://schemas.microsoft.com/office/drawing/2014/main" id="{17A166C3-F25E-4C4D-B555-3943F064BC02}"/>
              </a:ext>
            </a:extLst>
          </p:cNvPr>
          <p:cNvSpPr/>
          <p:nvPr/>
        </p:nvSpPr>
        <p:spPr>
          <a:xfrm>
            <a:off x="6481781" y="80621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スペインが解除</a:t>
            </a:r>
            <a:endParaRPr lang="en-US" altLang="ja-JP" sz="1200" b="1" dirty="0">
              <a:solidFill>
                <a:schemeClr val="tx1"/>
              </a:solidFill>
              <a:highlight>
                <a:srgbClr val="00FFFF"/>
              </a:highlight>
            </a:endParaRPr>
          </a:p>
          <a:p>
            <a:pPr algn="ctr"/>
            <a:endParaRPr lang="ja-JP" altLang="en-US" sz="1200" b="1" dirty="0">
              <a:solidFill>
                <a:schemeClr val="tx1"/>
              </a:solidFill>
            </a:endParaRP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a:endCxn id="76" idx="2"/>
          </p:cNvCxnSpPr>
          <p:nvPr/>
        </p:nvCxnSpPr>
        <p:spPr>
          <a:xfrm flipV="1">
            <a:off x="5429249" y="418922"/>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a:endCxn id="77" idx="2"/>
          </p:cNvCxnSpPr>
          <p:nvPr/>
        </p:nvCxnSpPr>
        <p:spPr>
          <a:xfrm flipV="1">
            <a:off x="5429249" y="1177690"/>
            <a:ext cx="1838345" cy="434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1DDB26BA-03A7-4A63-8FAB-ADE923FA0E1D}"/>
              </a:ext>
            </a:extLst>
          </p:cNvPr>
          <p:cNvSpPr/>
          <p:nvPr/>
        </p:nvSpPr>
        <p:spPr>
          <a:xfrm>
            <a:off x="6605609" y="97469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韓国ででコロナが</a:t>
            </a:r>
            <a:endParaRPr lang="en-US" altLang="ja-JP" sz="1200" b="1" dirty="0">
              <a:solidFill>
                <a:schemeClr val="tx1"/>
              </a:solidFill>
              <a:highlight>
                <a:srgbClr val="00FFFF"/>
              </a:highlight>
            </a:endParaRPr>
          </a:p>
          <a:p>
            <a:pPr algn="ctr"/>
            <a:r>
              <a:rPr lang="ja-JP" altLang="en-US" sz="1200" b="1" dirty="0">
                <a:solidFill>
                  <a:schemeClr val="tx1"/>
                </a:solidFill>
                <a:highlight>
                  <a:srgbClr val="00FFFF"/>
                </a:highlight>
              </a:rPr>
              <a:t>再燃</a:t>
            </a:r>
          </a:p>
        </p:txBody>
      </p:sp>
      <p:cxnSp>
        <p:nvCxnSpPr>
          <p:cNvPr id="81" name="直線コネクタ 80">
            <a:extLst>
              <a:ext uri="{FF2B5EF4-FFF2-40B4-BE49-F238E27FC236}">
                <a16:creationId xmlns:a16="http://schemas.microsoft.com/office/drawing/2014/main" id="{DC0A1DCB-9D6E-41D3-85ED-BEBCF9AE82FB}"/>
              </a:ext>
            </a:extLst>
          </p:cNvPr>
          <p:cNvCxnSpPr>
            <a:cxnSpLocks/>
            <a:stCxn id="49" idx="0"/>
            <a:endCxn id="80" idx="2"/>
          </p:cNvCxnSpPr>
          <p:nvPr/>
        </p:nvCxnSpPr>
        <p:spPr>
          <a:xfrm flipV="1">
            <a:off x="5429249" y="1346168"/>
            <a:ext cx="1962173" cy="2664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3090868" y="3164680"/>
            <a:ext cx="2325904" cy="260032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4610102"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655058" y="22812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FFFF00"/>
                </a:highlight>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3226682" y="2466978"/>
            <a:ext cx="945278" cy="501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6307954" y="4395262"/>
            <a:ext cx="796507" cy="112728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7093766" y="38276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6307953" y="4013361"/>
            <a:ext cx="785812" cy="3819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a:off x="8665391" y="3719512"/>
            <a:ext cx="365513" cy="29384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646060" y="276701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3217684" y="2952748"/>
            <a:ext cx="954276" cy="1607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638305" y="139434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3209930" y="1580082"/>
            <a:ext cx="962031" cy="13887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7143763" y="240062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持続化給付金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7134227" y="285805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ひとり１０万円</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6317480"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6307954" y="2586359"/>
            <a:ext cx="835809" cy="180890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4776789" y="22016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5416773" y="2573104"/>
            <a:ext cx="145829" cy="19986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5849846" y="5410637"/>
            <a:ext cx="677108" cy="913070"/>
          </a:xfrm>
          <a:prstGeom prst="rect">
            <a:avLst/>
          </a:prstGeom>
          <a:solidFill>
            <a:srgbClr val="FFFF00"/>
          </a:solidFill>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5089174" y="5398292"/>
            <a:ext cx="677108" cy="913070"/>
          </a:xfrm>
          <a:prstGeom prst="rect">
            <a:avLst/>
          </a:prstGeom>
          <a:solidFill>
            <a:schemeClr val="accent5">
              <a:lumMod val="40000"/>
              <a:lumOff val="60000"/>
            </a:schemeClr>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4316819" y="5398292"/>
            <a:ext cx="677108" cy="919828"/>
          </a:xfrm>
          <a:prstGeom prst="rect">
            <a:avLst/>
          </a:prstGeom>
          <a:solidFill>
            <a:srgbClr val="99FF33"/>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9" name="正方形/長方形 98">
            <a:extLst>
              <a:ext uri="{FF2B5EF4-FFF2-40B4-BE49-F238E27FC236}">
                <a16:creationId xmlns:a16="http://schemas.microsoft.com/office/drawing/2014/main" id="{7F90DA45-4966-4254-B665-D2ADE8F9838F}"/>
              </a:ext>
            </a:extLst>
          </p:cNvPr>
          <p:cNvSpPr/>
          <p:nvPr/>
        </p:nvSpPr>
        <p:spPr>
          <a:xfrm>
            <a:off x="7117206" y="329055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テレワークが拡大</a:t>
            </a:r>
          </a:p>
        </p:txBody>
      </p:sp>
      <p:sp>
        <p:nvSpPr>
          <p:cNvPr id="100" name="正方形/長方形 99">
            <a:extLst>
              <a:ext uri="{FF2B5EF4-FFF2-40B4-BE49-F238E27FC236}">
                <a16:creationId xmlns:a16="http://schemas.microsoft.com/office/drawing/2014/main" id="{FA918D89-F304-4CB8-8D1D-EF1B4293B7D8}"/>
              </a:ext>
            </a:extLst>
          </p:cNvPr>
          <p:cNvSpPr/>
          <p:nvPr/>
        </p:nvSpPr>
        <p:spPr>
          <a:xfrm>
            <a:off x="7143752" y="189547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企業の倒産</a:t>
            </a:r>
          </a:p>
        </p:txBody>
      </p:sp>
      <p:sp>
        <p:nvSpPr>
          <p:cNvPr id="102" name="正方形/長方形 101">
            <a:extLst>
              <a:ext uri="{FF2B5EF4-FFF2-40B4-BE49-F238E27FC236}">
                <a16:creationId xmlns:a16="http://schemas.microsoft.com/office/drawing/2014/main" id="{088ACB16-5B29-4300-99EF-2930EBF2BF50}"/>
              </a:ext>
            </a:extLst>
          </p:cNvPr>
          <p:cNvSpPr/>
          <p:nvPr/>
        </p:nvSpPr>
        <p:spPr>
          <a:xfrm>
            <a:off x="7141391" y="241038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持続化給付金</a:t>
            </a:r>
          </a:p>
        </p:txBody>
      </p:sp>
      <p:sp>
        <p:nvSpPr>
          <p:cNvPr id="103" name="正方形/長方形 102">
            <a:extLst>
              <a:ext uri="{FF2B5EF4-FFF2-40B4-BE49-F238E27FC236}">
                <a16:creationId xmlns:a16="http://schemas.microsoft.com/office/drawing/2014/main" id="{77028918-5B00-4F64-B808-6AD5F7A63164}"/>
              </a:ext>
            </a:extLst>
          </p:cNvPr>
          <p:cNvSpPr/>
          <p:nvPr/>
        </p:nvSpPr>
        <p:spPr>
          <a:xfrm>
            <a:off x="7143752" y="285805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ひとり１０万円</a:t>
            </a:r>
          </a:p>
        </p:txBody>
      </p:sp>
      <p:sp>
        <p:nvSpPr>
          <p:cNvPr id="112" name="正方形/長方形 111">
            <a:extLst>
              <a:ext uri="{FF2B5EF4-FFF2-40B4-BE49-F238E27FC236}">
                <a16:creationId xmlns:a16="http://schemas.microsoft.com/office/drawing/2014/main" id="{442FA2F3-C086-4023-A233-6235C906F10D}"/>
              </a:ext>
            </a:extLst>
          </p:cNvPr>
          <p:cNvSpPr/>
          <p:nvPr/>
        </p:nvSpPr>
        <p:spPr>
          <a:xfrm>
            <a:off x="5705487" y="47446"/>
            <a:ext cx="1571625" cy="371475"/>
          </a:xfrm>
          <a:prstGeom prst="rect">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pic>
        <p:nvPicPr>
          <p:cNvPr id="106" name="図 105">
            <a:extLst>
              <a:ext uri="{FF2B5EF4-FFF2-40B4-BE49-F238E27FC236}">
                <a16:creationId xmlns:a16="http://schemas.microsoft.com/office/drawing/2014/main" id="{4542C044-E409-4A26-965C-EFDC914A01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2165" y="2741918"/>
            <a:ext cx="552328" cy="552328"/>
          </a:xfrm>
          <a:prstGeom prst="rect">
            <a:avLst/>
          </a:prstGeom>
        </p:spPr>
      </p:pic>
      <p:pic>
        <p:nvPicPr>
          <p:cNvPr id="107" name="図 106">
            <a:extLst>
              <a:ext uri="{FF2B5EF4-FFF2-40B4-BE49-F238E27FC236}">
                <a16:creationId xmlns:a16="http://schemas.microsoft.com/office/drawing/2014/main" id="{EC859765-48EF-4564-958F-93A7BF0815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1824" y="1406829"/>
            <a:ext cx="307486" cy="307486"/>
          </a:xfrm>
          <a:prstGeom prst="rect">
            <a:avLst/>
          </a:prstGeom>
        </p:spPr>
      </p:pic>
      <p:pic>
        <p:nvPicPr>
          <p:cNvPr id="108" name="図 107">
            <a:extLst>
              <a:ext uri="{FF2B5EF4-FFF2-40B4-BE49-F238E27FC236}">
                <a16:creationId xmlns:a16="http://schemas.microsoft.com/office/drawing/2014/main" id="{A7E95B49-FABD-40C3-8328-A8B03C0B1C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0754" y="1958752"/>
            <a:ext cx="307486" cy="307486"/>
          </a:xfrm>
          <a:prstGeom prst="rect">
            <a:avLst/>
          </a:prstGeom>
        </p:spPr>
      </p:pic>
      <p:pic>
        <p:nvPicPr>
          <p:cNvPr id="113" name="図 112">
            <a:extLst>
              <a:ext uri="{FF2B5EF4-FFF2-40B4-BE49-F238E27FC236}">
                <a16:creationId xmlns:a16="http://schemas.microsoft.com/office/drawing/2014/main" id="{E3760491-A357-4CB0-8C68-68BFFE21D4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5112" y="2348667"/>
            <a:ext cx="307486" cy="307486"/>
          </a:xfrm>
          <a:prstGeom prst="rect">
            <a:avLst/>
          </a:prstGeom>
        </p:spPr>
      </p:pic>
      <p:pic>
        <p:nvPicPr>
          <p:cNvPr id="114" name="図 113">
            <a:extLst>
              <a:ext uri="{FF2B5EF4-FFF2-40B4-BE49-F238E27FC236}">
                <a16:creationId xmlns:a16="http://schemas.microsoft.com/office/drawing/2014/main" id="{91D08A42-91DA-4C54-AA94-AA68D446E6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27330" y="2866899"/>
            <a:ext cx="307486" cy="307486"/>
          </a:xfrm>
          <a:prstGeom prst="rect">
            <a:avLst/>
          </a:prstGeom>
        </p:spPr>
      </p:pic>
      <p:pic>
        <p:nvPicPr>
          <p:cNvPr id="116" name="図 115">
            <a:extLst>
              <a:ext uri="{FF2B5EF4-FFF2-40B4-BE49-F238E27FC236}">
                <a16:creationId xmlns:a16="http://schemas.microsoft.com/office/drawing/2014/main" id="{EDB643B8-8A2F-4B02-A10D-92AACC940D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8412" y="3319890"/>
            <a:ext cx="307486" cy="307486"/>
          </a:xfrm>
          <a:prstGeom prst="rect">
            <a:avLst/>
          </a:prstGeom>
        </p:spPr>
      </p:pic>
      <p:pic>
        <p:nvPicPr>
          <p:cNvPr id="117" name="図 116">
            <a:extLst>
              <a:ext uri="{FF2B5EF4-FFF2-40B4-BE49-F238E27FC236}">
                <a16:creationId xmlns:a16="http://schemas.microsoft.com/office/drawing/2014/main" id="{83F14E42-579C-4E7B-90F6-A30D2F00C9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4068" y="-27501"/>
            <a:ext cx="552328" cy="552328"/>
          </a:xfrm>
          <a:prstGeom prst="rect">
            <a:avLst/>
          </a:prstGeom>
        </p:spPr>
      </p:pic>
      <p:pic>
        <p:nvPicPr>
          <p:cNvPr id="118" name="図 117">
            <a:extLst>
              <a:ext uri="{FF2B5EF4-FFF2-40B4-BE49-F238E27FC236}">
                <a16:creationId xmlns:a16="http://schemas.microsoft.com/office/drawing/2014/main" id="{243C1291-35F6-4C80-813E-35278C8E50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80571" y="3489039"/>
            <a:ext cx="3670180" cy="3670180"/>
          </a:xfrm>
          <a:prstGeom prst="rect">
            <a:avLst/>
          </a:prstGeom>
        </p:spPr>
      </p:pic>
      <p:pic>
        <p:nvPicPr>
          <p:cNvPr id="119" name="図 118">
            <a:extLst>
              <a:ext uri="{FF2B5EF4-FFF2-40B4-BE49-F238E27FC236}">
                <a16:creationId xmlns:a16="http://schemas.microsoft.com/office/drawing/2014/main" id="{44E12A95-7D0B-485C-BA03-3401E9E05F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6402" y="2172"/>
            <a:ext cx="546504" cy="546504"/>
          </a:xfrm>
          <a:prstGeom prst="rect">
            <a:avLst/>
          </a:prstGeom>
        </p:spPr>
      </p:pic>
      <p:pic>
        <p:nvPicPr>
          <p:cNvPr id="121" name="図 120">
            <a:extLst>
              <a:ext uri="{FF2B5EF4-FFF2-40B4-BE49-F238E27FC236}">
                <a16:creationId xmlns:a16="http://schemas.microsoft.com/office/drawing/2014/main" id="{5DA0BB7B-19E8-4623-9C8C-8BE540B3EC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0759" y="3391201"/>
            <a:ext cx="3686196" cy="3686196"/>
          </a:xfrm>
          <a:prstGeom prst="rect">
            <a:avLst/>
          </a:prstGeom>
        </p:spPr>
      </p:pic>
      <p:pic>
        <p:nvPicPr>
          <p:cNvPr id="122" name="図 121">
            <a:extLst>
              <a:ext uri="{FF2B5EF4-FFF2-40B4-BE49-F238E27FC236}">
                <a16:creationId xmlns:a16="http://schemas.microsoft.com/office/drawing/2014/main" id="{4DB2FB95-D069-427E-A9F5-99E87AAFEE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9298" y="3852968"/>
            <a:ext cx="307486" cy="307486"/>
          </a:xfrm>
          <a:prstGeom prst="rect">
            <a:avLst/>
          </a:prstGeom>
        </p:spPr>
      </p:pic>
      <p:cxnSp>
        <p:nvCxnSpPr>
          <p:cNvPr id="124" name="直線コネクタ 123">
            <a:extLst>
              <a:ext uri="{FF2B5EF4-FFF2-40B4-BE49-F238E27FC236}">
                <a16:creationId xmlns:a16="http://schemas.microsoft.com/office/drawing/2014/main" id="{D6EE43B9-E768-4B88-BF87-AABFC0B34477}"/>
              </a:ext>
            </a:extLst>
          </p:cNvPr>
          <p:cNvCxnSpPr>
            <a:cxnSpLocks/>
          </p:cNvCxnSpPr>
          <p:nvPr/>
        </p:nvCxnSpPr>
        <p:spPr>
          <a:xfrm flipV="1">
            <a:off x="7929565" y="1393082"/>
            <a:ext cx="1452407" cy="5023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A463A14D-6113-41E7-BB06-6F595FBD8F3F}"/>
              </a:ext>
            </a:extLst>
          </p:cNvPr>
          <p:cNvCxnSpPr>
            <a:cxnSpLocks/>
          </p:cNvCxnSpPr>
          <p:nvPr/>
        </p:nvCxnSpPr>
        <p:spPr>
          <a:xfrm flipV="1">
            <a:off x="6215061" y="1393082"/>
            <a:ext cx="3166911" cy="4052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26" name="図 125">
            <a:extLst>
              <a:ext uri="{FF2B5EF4-FFF2-40B4-BE49-F238E27FC236}">
                <a16:creationId xmlns:a16="http://schemas.microsoft.com/office/drawing/2014/main" id="{9FD82CE3-A741-4C8E-BF5D-8674EE088C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60672" y="3361966"/>
            <a:ext cx="3711276" cy="3711276"/>
          </a:xfrm>
          <a:prstGeom prst="rect">
            <a:avLst/>
          </a:prstGeom>
        </p:spPr>
      </p:pic>
      <p:pic>
        <p:nvPicPr>
          <p:cNvPr id="127" name="図 126">
            <a:extLst>
              <a:ext uri="{FF2B5EF4-FFF2-40B4-BE49-F238E27FC236}">
                <a16:creationId xmlns:a16="http://schemas.microsoft.com/office/drawing/2014/main" id="{E10EB562-1991-4E82-A378-31EF868B42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76095" y="1402352"/>
            <a:ext cx="646020" cy="646020"/>
          </a:xfrm>
          <a:prstGeom prst="rect">
            <a:avLst/>
          </a:prstGeom>
        </p:spPr>
      </p:pic>
      <p:sp>
        <p:nvSpPr>
          <p:cNvPr id="129" name="正方形/長方形 128">
            <a:extLst>
              <a:ext uri="{FF2B5EF4-FFF2-40B4-BE49-F238E27FC236}">
                <a16:creationId xmlns:a16="http://schemas.microsoft.com/office/drawing/2014/main" id="{E124CB5F-C782-4FA0-BA39-10DB8BB13A05}"/>
              </a:ext>
            </a:extLst>
          </p:cNvPr>
          <p:cNvSpPr/>
          <p:nvPr/>
        </p:nvSpPr>
        <p:spPr>
          <a:xfrm>
            <a:off x="4358501" y="1039463"/>
            <a:ext cx="1655564" cy="46693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highlight>
                  <a:srgbClr val="00FFFF"/>
                </a:highlight>
              </a:rPr>
              <a:t>アフリカでコロナが蔓延</a:t>
            </a:r>
          </a:p>
        </p:txBody>
      </p:sp>
      <p:pic>
        <p:nvPicPr>
          <p:cNvPr id="130" name="図 129">
            <a:extLst>
              <a:ext uri="{FF2B5EF4-FFF2-40B4-BE49-F238E27FC236}">
                <a16:creationId xmlns:a16="http://schemas.microsoft.com/office/drawing/2014/main" id="{05F2754A-9215-4048-8F2B-0C71606E2B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8677" y="3029981"/>
            <a:ext cx="3690728" cy="3690728"/>
          </a:xfrm>
          <a:prstGeom prst="rect">
            <a:avLst/>
          </a:prstGeom>
        </p:spPr>
      </p:pic>
      <p:pic>
        <p:nvPicPr>
          <p:cNvPr id="131" name="図 130">
            <a:extLst>
              <a:ext uri="{FF2B5EF4-FFF2-40B4-BE49-F238E27FC236}">
                <a16:creationId xmlns:a16="http://schemas.microsoft.com/office/drawing/2014/main" id="{006B5D88-7EBD-4402-A2D6-8EC372BD18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96481" y="1242830"/>
            <a:ext cx="665239" cy="665239"/>
          </a:xfrm>
          <a:prstGeom prst="rect">
            <a:avLst/>
          </a:prstGeom>
        </p:spPr>
      </p:pic>
      <p:sp>
        <p:nvSpPr>
          <p:cNvPr id="128" name="正方形/長方形 127">
            <a:extLst>
              <a:ext uri="{FF2B5EF4-FFF2-40B4-BE49-F238E27FC236}">
                <a16:creationId xmlns:a16="http://schemas.microsoft.com/office/drawing/2014/main" id="{8AB275AA-E87F-4362-8E06-DC8DA4BA3E55}"/>
              </a:ext>
            </a:extLst>
          </p:cNvPr>
          <p:cNvSpPr/>
          <p:nvPr/>
        </p:nvSpPr>
        <p:spPr>
          <a:xfrm>
            <a:off x="8468790" y="957689"/>
            <a:ext cx="1735899" cy="447811"/>
          </a:xfrm>
          <a:prstGeom prst="rect">
            <a:avLst/>
          </a:prstGeom>
          <a:solidFill>
            <a:srgbClr val="99FF33"/>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highlight>
                  <a:srgbClr val="00FF00"/>
                </a:highlight>
              </a:rPr>
              <a:t>世界経済が最悪に</a:t>
            </a:r>
            <a:endParaRPr kumimoji="1" lang="en-US" altLang="ja-JP" sz="1400" b="1" dirty="0">
              <a:solidFill>
                <a:schemeClr val="tx1"/>
              </a:solidFill>
              <a:highlight>
                <a:srgbClr val="00FF00"/>
              </a:highlight>
            </a:endParaRPr>
          </a:p>
        </p:txBody>
      </p:sp>
      <p:sp>
        <p:nvSpPr>
          <p:cNvPr id="123" name="正方形/長方形 122">
            <a:extLst>
              <a:ext uri="{FF2B5EF4-FFF2-40B4-BE49-F238E27FC236}">
                <a16:creationId xmlns:a16="http://schemas.microsoft.com/office/drawing/2014/main" id="{235C5864-0BC9-4C13-BF29-A09E2B8D1D31}"/>
              </a:ext>
            </a:extLst>
          </p:cNvPr>
          <p:cNvSpPr/>
          <p:nvPr/>
        </p:nvSpPr>
        <p:spPr>
          <a:xfrm>
            <a:off x="8456927" y="962531"/>
            <a:ext cx="1735899" cy="447811"/>
          </a:xfrm>
          <a:prstGeom prst="rect">
            <a:avLst/>
          </a:prstGeom>
          <a:solidFill>
            <a:srgbClr val="99FF33"/>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highlight>
                  <a:srgbClr val="00FF00"/>
                </a:highlight>
              </a:rPr>
              <a:t>世界経済が最悪に</a:t>
            </a:r>
            <a:endParaRPr kumimoji="1" lang="en-US" altLang="ja-JP" sz="1400" b="1" dirty="0">
              <a:solidFill>
                <a:schemeClr val="tx1"/>
              </a:solidFill>
              <a:highlight>
                <a:srgbClr val="00FF00"/>
              </a:highlight>
            </a:endParaRPr>
          </a:p>
        </p:txBody>
      </p:sp>
      <p:pic>
        <p:nvPicPr>
          <p:cNvPr id="132" name="図 131">
            <a:extLst>
              <a:ext uri="{FF2B5EF4-FFF2-40B4-BE49-F238E27FC236}">
                <a16:creationId xmlns:a16="http://schemas.microsoft.com/office/drawing/2014/main" id="{DAFB9C70-0AA4-4083-8B8E-7B2670E19F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18939" y="1724112"/>
            <a:ext cx="508001" cy="508001"/>
          </a:xfrm>
          <a:prstGeom prst="rect">
            <a:avLst/>
          </a:prstGeom>
        </p:spPr>
      </p:pic>
      <p:pic>
        <p:nvPicPr>
          <p:cNvPr id="133" name="図 132">
            <a:extLst>
              <a:ext uri="{FF2B5EF4-FFF2-40B4-BE49-F238E27FC236}">
                <a16:creationId xmlns:a16="http://schemas.microsoft.com/office/drawing/2014/main" id="{D3DC810D-8C4A-48EE-948D-0560A37EC2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01767" y="2284039"/>
            <a:ext cx="508001" cy="459780"/>
          </a:xfrm>
          <a:prstGeom prst="rect">
            <a:avLst/>
          </a:prstGeom>
        </p:spPr>
      </p:pic>
      <p:pic>
        <p:nvPicPr>
          <p:cNvPr id="134" name="図 133">
            <a:extLst>
              <a:ext uri="{FF2B5EF4-FFF2-40B4-BE49-F238E27FC236}">
                <a16:creationId xmlns:a16="http://schemas.microsoft.com/office/drawing/2014/main" id="{A132812D-8312-4AD6-B5B6-87D3F93970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78281" y="2829579"/>
            <a:ext cx="508001" cy="508001"/>
          </a:xfrm>
          <a:prstGeom prst="rect">
            <a:avLst/>
          </a:prstGeom>
        </p:spPr>
      </p:pic>
      <p:sp>
        <p:nvSpPr>
          <p:cNvPr id="135" name="正方形/長方形 134">
            <a:extLst>
              <a:ext uri="{FF2B5EF4-FFF2-40B4-BE49-F238E27FC236}">
                <a16:creationId xmlns:a16="http://schemas.microsoft.com/office/drawing/2014/main" id="{80076B80-E877-42BC-A595-8ACBC7F5124A}"/>
              </a:ext>
            </a:extLst>
          </p:cNvPr>
          <p:cNvSpPr/>
          <p:nvPr/>
        </p:nvSpPr>
        <p:spPr>
          <a:xfrm>
            <a:off x="9030903" y="2281240"/>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sp>
        <p:nvSpPr>
          <p:cNvPr id="136" name="正方形/長方形 135">
            <a:extLst>
              <a:ext uri="{FF2B5EF4-FFF2-40B4-BE49-F238E27FC236}">
                <a16:creationId xmlns:a16="http://schemas.microsoft.com/office/drawing/2014/main" id="{47013A9F-E327-4108-B53F-A43299E15491}"/>
              </a:ext>
            </a:extLst>
          </p:cNvPr>
          <p:cNvSpPr/>
          <p:nvPr/>
        </p:nvSpPr>
        <p:spPr>
          <a:xfrm>
            <a:off x="9045094" y="2892365"/>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pic>
        <p:nvPicPr>
          <p:cNvPr id="140" name="図 139">
            <a:extLst>
              <a:ext uri="{FF2B5EF4-FFF2-40B4-BE49-F238E27FC236}">
                <a16:creationId xmlns:a16="http://schemas.microsoft.com/office/drawing/2014/main" id="{C9689BF5-F5DA-4D0E-AFC5-544552A9DB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65963" y="3350418"/>
            <a:ext cx="508001" cy="508001"/>
          </a:xfrm>
          <a:prstGeom prst="rect">
            <a:avLst/>
          </a:prstGeom>
        </p:spPr>
      </p:pic>
      <p:pic>
        <p:nvPicPr>
          <p:cNvPr id="137" name="図 136">
            <a:extLst>
              <a:ext uri="{FF2B5EF4-FFF2-40B4-BE49-F238E27FC236}">
                <a16:creationId xmlns:a16="http://schemas.microsoft.com/office/drawing/2014/main" id="{A9A77AE3-3012-4E41-956F-39FA17541C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23497" y="3324102"/>
            <a:ext cx="3690728" cy="3690728"/>
          </a:xfrm>
          <a:prstGeom prst="rect">
            <a:avLst/>
          </a:prstGeom>
        </p:spPr>
      </p:pic>
      <p:pic>
        <p:nvPicPr>
          <p:cNvPr id="138" name="図 137">
            <a:extLst>
              <a:ext uri="{FF2B5EF4-FFF2-40B4-BE49-F238E27FC236}">
                <a16:creationId xmlns:a16="http://schemas.microsoft.com/office/drawing/2014/main" id="{3A94017D-91D4-40E7-805E-678ECC030D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08657" y="1638367"/>
            <a:ext cx="703264" cy="703264"/>
          </a:xfrm>
          <a:prstGeom prst="rect">
            <a:avLst/>
          </a:prstGeom>
        </p:spPr>
      </p:pic>
      <p:pic>
        <p:nvPicPr>
          <p:cNvPr id="139" name="図 138">
            <a:extLst>
              <a:ext uri="{FF2B5EF4-FFF2-40B4-BE49-F238E27FC236}">
                <a16:creationId xmlns:a16="http://schemas.microsoft.com/office/drawing/2014/main" id="{E842B9C9-3F84-4DC0-8DF8-4DEEF4B36E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18701" y="1870622"/>
            <a:ext cx="373340" cy="373340"/>
          </a:xfrm>
          <a:prstGeom prst="rect">
            <a:avLst/>
          </a:prstGeom>
        </p:spPr>
      </p:pic>
    </p:spTree>
    <p:extLst>
      <p:ext uri="{BB962C8B-B14F-4D97-AF65-F5344CB8AC3E}">
        <p14:creationId xmlns:p14="http://schemas.microsoft.com/office/powerpoint/2010/main" val="125122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barn(inVertical)">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121"/>
                                        </p:tgtEl>
                                        <p:attrNameLst>
                                          <p:attrName>ppt_w</p:attrName>
                                        </p:attrNameLst>
                                      </p:cBhvr>
                                      <p:tavLst>
                                        <p:tav tm="0">
                                          <p:val>
                                            <p:strVal val="ppt_w"/>
                                          </p:val>
                                        </p:tav>
                                        <p:tav tm="100000">
                                          <p:val>
                                            <p:fltVal val="0"/>
                                          </p:val>
                                        </p:tav>
                                      </p:tavLst>
                                    </p:anim>
                                    <p:anim calcmode="lin" valueType="num">
                                      <p:cBhvr>
                                        <p:cTn id="12" dur="1000"/>
                                        <p:tgtEl>
                                          <p:spTgt spid="121"/>
                                        </p:tgtEl>
                                        <p:attrNameLst>
                                          <p:attrName>ppt_h</p:attrName>
                                        </p:attrNameLst>
                                      </p:cBhvr>
                                      <p:tavLst>
                                        <p:tav tm="0">
                                          <p:val>
                                            <p:strVal val="ppt_h"/>
                                          </p:val>
                                        </p:tav>
                                        <p:tav tm="100000">
                                          <p:val>
                                            <p:fltVal val="0"/>
                                          </p:val>
                                        </p:tav>
                                      </p:tavLst>
                                    </p:anim>
                                    <p:anim calcmode="lin" valueType="num">
                                      <p:cBhvr>
                                        <p:cTn id="13" dur="1000"/>
                                        <p:tgtEl>
                                          <p:spTgt spid="121"/>
                                        </p:tgtEl>
                                        <p:attrNameLst>
                                          <p:attrName>style.rotation</p:attrName>
                                        </p:attrNameLst>
                                      </p:cBhvr>
                                      <p:tavLst>
                                        <p:tav tm="0">
                                          <p:val>
                                            <p:fltVal val="0"/>
                                          </p:val>
                                        </p:tav>
                                        <p:tav tm="100000">
                                          <p:val>
                                            <p:fltVal val="90"/>
                                          </p:val>
                                        </p:tav>
                                      </p:tavLst>
                                    </p:anim>
                                    <p:animEffect transition="out" filter="fade">
                                      <p:cBhvr>
                                        <p:cTn id="14" dur="1000"/>
                                        <p:tgtEl>
                                          <p:spTgt spid="121"/>
                                        </p:tgtEl>
                                      </p:cBhvr>
                                    </p:animEffect>
                                    <p:set>
                                      <p:cBhvr>
                                        <p:cTn id="15" dur="1" fill="hold">
                                          <p:stCondLst>
                                            <p:cond delay="999"/>
                                          </p:stCondLst>
                                        </p:cTn>
                                        <p:tgtEl>
                                          <p:spTgt spid="121"/>
                                        </p:tgtEl>
                                        <p:attrNameLst>
                                          <p:attrName>style.visibility</p:attrName>
                                        </p:attrNameLst>
                                      </p:cBhvr>
                                      <p:to>
                                        <p:strVal val="hidden"/>
                                      </p:to>
                                    </p:se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fade">
                                      <p:cBhvr>
                                        <p:cTn id="19" dur="1000"/>
                                        <p:tgtEl>
                                          <p:spTgt spid="106"/>
                                        </p:tgtEl>
                                      </p:cBhvr>
                                    </p:animEffect>
                                    <p:anim calcmode="lin" valueType="num">
                                      <p:cBhvr>
                                        <p:cTn id="20" dur="1000" fill="hold"/>
                                        <p:tgtEl>
                                          <p:spTgt spid="106"/>
                                        </p:tgtEl>
                                        <p:attrNameLst>
                                          <p:attrName>ppt_x</p:attrName>
                                        </p:attrNameLst>
                                      </p:cBhvr>
                                      <p:tavLst>
                                        <p:tav tm="0">
                                          <p:val>
                                            <p:strVal val="#ppt_x"/>
                                          </p:val>
                                        </p:tav>
                                        <p:tav tm="100000">
                                          <p:val>
                                            <p:strVal val="#ppt_x"/>
                                          </p:val>
                                        </p:tav>
                                      </p:tavLst>
                                    </p:anim>
                                    <p:anim calcmode="lin" valueType="num">
                                      <p:cBhvr>
                                        <p:cTn id="21"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07"/>
                                        </p:tgtEl>
                                        <p:attrNameLst>
                                          <p:attrName>style.visibility</p:attrName>
                                        </p:attrNameLst>
                                      </p:cBhvr>
                                      <p:to>
                                        <p:strVal val="visible"/>
                                      </p:to>
                                    </p:set>
                                    <p:anim calcmode="lin" valueType="num">
                                      <p:cBhvr additive="base">
                                        <p:cTn id="26" dur="500" fill="hold"/>
                                        <p:tgtEl>
                                          <p:spTgt spid="107"/>
                                        </p:tgtEl>
                                        <p:attrNameLst>
                                          <p:attrName>ppt_x</p:attrName>
                                        </p:attrNameLst>
                                      </p:cBhvr>
                                      <p:tavLst>
                                        <p:tav tm="0">
                                          <p:val>
                                            <p:strVal val="1+#ppt_w/2"/>
                                          </p:val>
                                        </p:tav>
                                        <p:tav tm="100000">
                                          <p:val>
                                            <p:strVal val="#ppt_x"/>
                                          </p:val>
                                        </p:tav>
                                      </p:tavLst>
                                    </p:anim>
                                    <p:anim calcmode="lin" valueType="num">
                                      <p:cBhvr additive="base">
                                        <p:cTn id="27" dur="500" fill="hold"/>
                                        <p:tgtEl>
                                          <p:spTgt spid="107"/>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 presetClass="entr" presetSubtype="2" fill="hold" nodeType="afterEffect">
                                  <p:stCondLst>
                                    <p:cond delay="0"/>
                                  </p:stCondLst>
                                  <p:childTnLst>
                                    <p:set>
                                      <p:cBhvr>
                                        <p:cTn id="30" dur="1" fill="hold">
                                          <p:stCondLst>
                                            <p:cond delay="0"/>
                                          </p:stCondLst>
                                        </p:cTn>
                                        <p:tgtEl>
                                          <p:spTgt spid="108"/>
                                        </p:tgtEl>
                                        <p:attrNameLst>
                                          <p:attrName>style.visibility</p:attrName>
                                        </p:attrNameLst>
                                      </p:cBhvr>
                                      <p:to>
                                        <p:strVal val="visible"/>
                                      </p:to>
                                    </p:set>
                                    <p:anim calcmode="lin" valueType="num">
                                      <p:cBhvr additive="base">
                                        <p:cTn id="31" dur="500" fill="hold"/>
                                        <p:tgtEl>
                                          <p:spTgt spid="108"/>
                                        </p:tgtEl>
                                        <p:attrNameLst>
                                          <p:attrName>ppt_x</p:attrName>
                                        </p:attrNameLst>
                                      </p:cBhvr>
                                      <p:tavLst>
                                        <p:tav tm="0">
                                          <p:val>
                                            <p:strVal val="1+#ppt_w/2"/>
                                          </p:val>
                                        </p:tav>
                                        <p:tav tm="100000">
                                          <p:val>
                                            <p:strVal val="#ppt_x"/>
                                          </p:val>
                                        </p:tav>
                                      </p:tavLst>
                                    </p:anim>
                                    <p:anim calcmode="lin" valueType="num">
                                      <p:cBhvr additive="base">
                                        <p:cTn id="32" dur="500" fill="hold"/>
                                        <p:tgtEl>
                                          <p:spTgt spid="108"/>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2" fill="hold" nodeType="afterEffect">
                                  <p:stCondLst>
                                    <p:cond delay="0"/>
                                  </p:stCondLst>
                                  <p:childTnLst>
                                    <p:set>
                                      <p:cBhvr>
                                        <p:cTn id="35" dur="1" fill="hold">
                                          <p:stCondLst>
                                            <p:cond delay="0"/>
                                          </p:stCondLst>
                                        </p:cTn>
                                        <p:tgtEl>
                                          <p:spTgt spid="113"/>
                                        </p:tgtEl>
                                        <p:attrNameLst>
                                          <p:attrName>style.visibility</p:attrName>
                                        </p:attrNameLst>
                                      </p:cBhvr>
                                      <p:to>
                                        <p:strVal val="visible"/>
                                      </p:to>
                                    </p:set>
                                    <p:anim calcmode="lin" valueType="num">
                                      <p:cBhvr additive="base">
                                        <p:cTn id="36" dur="500" fill="hold"/>
                                        <p:tgtEl>
                                          <p:spTgt spid="113"/>
                                        </p:tgtEl>
                                        <p:attrNameLst>
                                          <p:attrName>ppt_x</p:attrName>
                                        </p:attrNameLst>
                                      </p:cBhvr>
                                      <p:tavLst>
                                        <p:tav tm="0">
                                          <p:val>
                                            <p:strVal val="1+#ppt_w/2"/>
                                          </p:val>
                                        </p:tav>
                                        <p:tav tm="100000">
                                          <p:val>
                                            <p:strVal val="#ppt_x"/>
                                          </p:val>
                                        </p:tav>
                                      </p:tavLst>
                                    </p:anim>
                                    <p:anim calcmode="lin" valueType="num">
                                      <p:cBhvr additive="base">
                                        <p:cTn id="37" dur="500" fill="hold"/>
                                        <p:tgtEl>
                                          <p:spTgt spid="113"/>
                                        </p:tgtEl>
                                        <p:attrNameLst>
                                          <p:attrName>ppt_y</p:attrName>
                                        </p:attrNameLst>
                                      </p:cBhvr>
                                      <p:tavLst>
                                        <p:tav tm="0">
                                          <p:val>
                                            <p:strVal val="#ppt_y"/>
                                          </p:val>
                                        </p:tav>
                                        <p:tav tm="100000">
                                          <p:val>
                                            <p:strVal val="#ppt_y"/>
                                          </p:val>
                                        </p:tav>
                                      </p:tavLst>
                                    </p:anim>
                                  </p:childTnLst>
                                </p:cTn>
                              </p:par>
                            </p:childTnLst>
                          </p:cTn>
                        </p:par>
                        <p:par>
                          <p:cTn id="38" fill="hold">
                            <p:stCondLst>
                              <p:cond delay="1500"/>
                            </p:stCondLst>
                            <p:childTnLst>
                              <p:par>
                                <p:cTn id="39" presetID="2" presetClass="entr" presetSubtype="2" fill="hold" nodeType="afterEffect">
                                  <p:stCondLst>
                                    <p:cond delay="1000"/>
                                  </p:stCondLst>
                                  <p:childTnLst>
                                    <p:set>
                                      <p:cBhvr>
                                        <p:cTn id="40" dur="1" fill="hold">
                                          <p:stCondLst>
                                            <p:cond delay="0"/>
                                          </p:stCondLst>
                                        </p:cTn>
                                        <p:tgtEl>
                                          <p:spTgt spid="114"/>
                                        </p:tgtEl>
                                        <p:attrNameLst>
                                          <p:attrName>style.visibility</p:attrName>
                                        </p:attrNameLst>
                                      </p:cBhvr>
                                      <p:to>
                                        <p:strVal val="visible"/>
                                      </p:to>
                                    </p:set>
                                    <p:anim calcmode="lin" valueType="num">
                                      <p:cBhvr additive="base">
                                        <p:cTn id="41" dur="500" fill="hold"/>
                                        <p:tgtEl>
                                          <p:spTgt spid="114"/>
                                        </p:tgtEl>
                                        <p:attrNameLst>
                                          <p:attrName>ppt_x</p:attrName>
                                        </p:attrNameLst>
                                      </p:cBhvr>
                                      <p:tavLst>
                                        <p:tav tm="0">
                                          <p:val>
                                            <p:strVal val="1+#ppt_w/2"/>
                                          </p:val>
                                        </p:tav>
                                        <p:tav tm="100000">
                                          <p:val>
                                            <p:strVal val="#ppt_x"/>
                                          </p:val>
                                        </p:tav>
                                      </p:tavLst>
                                    </p:anim>
                                    <p:anim calcmode="lin" valueType="num">
                                      <p:cBhvr additive="base">
                                        <p:cTn id="42" dur="500" fill="hold"/>
                                        <p:tgtEl>
                                          <p:spTgt spid="114"/>
                                        </p:tgtEl>
                                        <p:attrNameLst>
                                          <p:attrName>ppt_y</p:attrName>
                                        </p:attrNameLst>
                                      </p:cBhvr>
                                      <p:tavLst>
                                        <p:tav tm="0">
                                          <p:val>
                                            <p:strVal val="#ppt_y"/>
                                          </p:val>
                                        </p:tav>
                                        <p:tav tm="100000">
                                          <p:val>
                                            <p:strVal val="#ppt_y"/>
                                          </p:val>
                                        </p:tav>
                                      </p:tavLst>
                                    </p:anim>
                                  </p:childTnLst>
                                </p:cTn>
                              </p:par>
                            </p:childTnLst>
                          </p:cTn>
                        </p:par>
                        <p:par>
                          <p:cTn id="43" fill="hold">
                            <p:stCondLst>
                              <p:cond delay="3000"/>
                            </p:stCondLst>
                            <p:childTnLst>
                              <p:par>
                                <p:cTn id="44" presetID="2" presetClass="entr" presetSubtype="2" fill="hold" nodeType="afterEffect">
                                  <p:stCondLst>
                                    <p:cond delay="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500" fill="hold"/>
                                        <p:tgtEl>
                                          <p:spTgt spid="116"/>
                                        </p:tgtEl>
                                        <p:attrNameLst>
                                          <p:attrName>ppt_x</p:attrName>
                                        </p:attrNameLst>
                                      </p:cBhvr>
                                      <p:tavLst>
                                        <p:tav tm="0">
                                          <p:val>
                                            <p:strVal val="1+#ppt_w/2"/>
                                          </p:val>
                                        </p:tav>
                                        <p:tav tm="100000">
                                          <p:val>
                                            <p:strVal val="#ppt_x"/>
                                          </p:val>
                                        </p:tav>
                                      </p:tavLst>
                                    </p:anim>
                                    <p:anim calcmode="lin" valueType="num">
                                      <p:cBhvr additive="base">
                                        <p:cTn id="47" dur="500" fill="hold"/>
                                        <p:tgtEl>
                                          <p:spTgt spid="116"/>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2" presetClass="entr" presetSubtype="2" fill="hold" nodeType="afterEffect">
                                  <p:stCondLst>
                                    <p:cond delay="0"/>
                                  </p:stCondLst>
                                  <p:childTnLst>
                                    <p:set>
                                      <p:cBhvr>
                                        <p:cTn id="50" dur="1" fill="hold">
                                          <p:stCondLst>
                                            <p:cond delay="0"/>
                                          </p:stCondLst>
                                        </p:cTn>
                                        <p:tgtEl>
                                          <p:spTgt spid="122"/>
                                        </p:tgtEl>
                                        <p:attrNameLst>
                                          <p:attrName>style.visibility</p:attrName>
                                        </p:attrNameLst>
                                      </p:cBhvr>
                                      <p:to>
                                        <p:strVal val="visible"/>
                                      </p:to>
                                    </p:set>
                                    <p:anim calcmode="lin" valueType="num">
                                      <p:cBhvr additive="base">
                                        <p:cTn id="51" dur="500" fill="hold"/>
                                        <p:tgtEl>
                                          <p:spTgt spid="122"/>
                                        </p:tgtEl>
                                        <p:attrNameLst>
                                          <p:attrName>ppt_x</p:attrName>
                                        </p:attrNameLst>
                                      </p:cBhvr>
                                      <p:tavLst>
                                        <p:tav tm="0">
                                          <p:val>
                                            <p:strVal val="1+#ppt_w/2"/>
                                          </p:val>
                                        </p:tav>
                                        <p:tav tm="100000">
                                          <p:val>
                                            <p:strVal val="#ppt_x"/>
                                          </p:val>
                                        </p:tav>
                                      </p:tavLst>
                                    </p:anim>
                                    <p:anim calcmode="lin" valueType="num">
                                      <p:cBhvr additive="base">
                                        <p:cTn id="52" dur="500" fill="hold"/>
                                        <p:tgtEl>
                                          <p:spTgt spid="122"/>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3" fill="hold" nodeType="clickEffect">
                                  <p:stCondLst>
                                    <p:cond delay="0"/>
                                  </p:stCondLst>
                                  <p:childTnLst>
                                    <p:set>
                                      <p:cBhvr>
                                        <p:cTn id="56" dur="1" fill="hold">
                                          <p:stCondLst>
                                            <p:cond delay="0"/>
                                          </p:stCondLst>
                                        </p:cTn>
                                        <p:tgtEl>
                                          <p:spTgt spid="117"/>
                                        </p:tgtEl>
                                        <p:attrNameLst>
                                          <p:attrName>style.visibility</p:attrName>
                                        </p:attrNameLst>
                                      </p:cBhvr>
                                      <p:to>
                                        <p:strVal val="visible"/>
                                      </p:to>
                                    </p:set>
                                    <p:anim calcmode="lin" valueType="num">
                                      <p:cBhvr additive="base">
                                        <p:cTn id="57" dur="500" fill="hold"/>
                                        <p:tgtEl>
                                          <p:spTgt spid="117"/>
                                        </p:tgtEl>
                                        <p:attrNameLst>
                                          <p:attrName>ppt_x</p:attrName>
                                        </p:attrNameLst>
                                      </p:cBhvr>
                                      <p:tavLst>
                                        <p:tav tm="0">
                                          <p:val>
                                            <p:strVal val="1+#ppt_w/2"/>
                                          </p:val>
                                        </p:tav>
                                        <p:tav tm="100000">
                                          <p:val>
                                            <p:strVal val="#ppt_x"/>
                                          </p:val>
                                        </p:tav>
                                      </p:tavLst>
                                    </p:anim>
                                    <p:anim calcmode="lin" valueType="num">
                                      <p:cBhvr additive="base">
                                        <p:cTn id="58" dur="500" fill="hold"/>
                                        <p:tgtEl>
                                          <p:spTgt spid="117"/>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18"/>
                                        </p:tgtEl>
                                        <p:attrNameLst>
                                          <p:attrName>style.visibility</p:attrName>
                                        </p:attrNameLst>
                                      </p:cBhvr>
                                      <p:to>
                                        <p:strVal val="visible"/>
                                      </p:to>
                                    </p:set>
                                    <p:animEffect transition="in" filter="barn(inVertical)">
                                      <p:cBhvr>
                                        <p:cTn id="63" dur="500"/>
                                        <p:tgtEl>
                                          <p:spTgt spid="118"/>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xit" presetSubtype="0" fill="hold" nodeType="clickEffect">
                                  <p:stCondLst>
                                    <p:cond delay="0"/>
                                  </p:stCondLst>
                                  <p:childTnLst>
                                    <p:anim calcmode="lin" valueType="num">
                                      <p:cBhvr>
                                        <p:cTn id="67" dur="1000"/>
                                        <p:tgtEl>
                                          <p:spTgt spid="118"/>
                                        </p:tgtEl>
                                        <p:attrNameLst>
                                          <p:attrName>ppt_w</p:attrName>
                                        </p:attrNameLst>
                                      </p:cBhvr>
                                      <p:tavLst>
                                        <p:tav tm="0">
                                          <p:val>
                                            <p:strVal val="ppt_w"/>
                                          </p:val>
                                        </p:tav>
                                        <p:tav tm="100000">
                                          <p:val>
                                            <p:fltVal val="0"/>
                                          </p:val>
                                        </p:tav>
                                      </p:tavLst>
                                    </p:anim>
                                    <p:anim calcmode="lin" valueType="num">
                                      <p:cBhvr>
                                        <p:cTn id="68" dur="1000"/>
                                        <p:tgtEl>
                                          <p:spTgt spid="118"/>
                                        </p:tgtEl>
                                        <p:attrNameLst>
                                          <p:attrName>ppt_h</p:attrName>
                                        </p:attrNameLst>
                                      </p:cBhvr>
                                      <p:tavLst>
                                        <p:tav tm="0">
                                          <p:val>
                                            <p:strVal val="ppt_h"/>
                                          </p:val>
                                        </p:tav>
                                        <p:tav tm="100000">
                                          <p:val>
                                            <p:fltVal val="0"/>
                                          </p:val>
                                        </p:tav>
                                      </p:tavLst>
                                    </p:anim>
                                    <p:anim calcmode="lin" valueType="num">
                                      <p:cBhvr>
                                        <p:cTn id="69" dur="1000"/>
                                        <p:tgtEl>
                                          <p:spTgt spid="118"/>
                                        </p:tgtEl>
                                        <p:attrNameLst>
                                          <p:attrName>style.rotation</p:attrName>
                                        </p:attrNameLst>
                                      </p:cBhvr>
                                      <p:tavLst>
                                        <p:tav tm="0">
                                          <p:val>
                                            <p:fltVal val="0"/>
                                          </p:val>
                                        </p:tav>
                                        <p:tav tm="100000">
                                          <p:val>
                                            <p:fltVal val="90"/>
                                          </p:val>
                                        </p:tav>
                                      </p:tavLst>
                                    </p:anim>
                                    <p:animEffect transition="out" filter="fade">
                                      <p:cBhvr>
                                        <p:cTn id="70" dur="1000"/>
                                        <p:tgtEl>
                                          <p:spTgt spid="118"/>
                                        </p:tgtEl>
                                      </p:cBhvr>
                                    </p:animEffect>
                                    <p:set>
                                      <p:cBhvr>
                                        <p:cTn id="71" dur="1" fill="hold">
                                          <p:stCondLst>
                                            <p:cond delay="999"/>
                                          </p:stCondLst>
                                        </p:cTn>
                                        <p:tgtEl>
                                          <p:spTgt spid="118"/>
                                        </p:tgtEl>
                                        <p:attrNameLst>
                                          <p:attrName>style.visibility</p:attrName>
                                        </p:attrNameLst>
                                      </p:cBhvr>
                                      <p:to>
                                        <p:strVal val="hidden"/>
                                      </p:to>
                                    </p:set>
                                  </p:childTnLst>
                                </p:cTn>
                              </p:par>
                            </p:childTnLst>
                          </p:cTn>
                        </p:par>
                        <p:par>
                          <p:cTn id="72" fill="hold">
                            <p:stCondLst>
                              <p:cond delay="1000"/>
                            </p:stCondLst>
                            <p:childTnLst>
                              <p:par>
                                <p:cTn id="73" presetID="42" presetClass="entr" presetSubtype="0" fill="hold" nodeType="afterEffect">
                                  <p:stCondLst>
                                    <p:cond delay="500"/>
                                  </p:stCondLst>
                                  <p:childTnLst>
                                    <p:set>
                                      <p:cBhvr>
                                        <p:cTn id="74" dur="1" fill="hold">
                                          <p:stCondLst>
                                            <p:cond delay="0"/>
                                          </p:stCondLst>
                                        </p:cTn>
                                        <p:tgtEl>
                                          <p:spTgt spid="119"/>
                                        </p:tgtEl>
                                        <p:attrNameLst>
                                          <p:attrName>style.visibility</p:attrName>
                                        </p:attrNameLst>
                                      </p:cBhvr>
                                      <p:to>
                                        <p:strVal val="visible"/>
                                      </p:to>
                                    </p:set>
                                    <p:animEffect transition="in" filter="fade">
                                      <p:cBhvr>
                                        <p:cTn id="75" dur="1000"/>
                                        <p:tgtEl>
                                          <p:spTgt spid="119"/>
                                        </p:tgtEl>
                                      </p:cBhvr>
                                    </p:animEffect>
                                    <p:anim calcmode="lin" valueType="num">
                                      <p:cBhvr>
                                        <p:cTn id="76" dur="1000" fill="hold"/>
                                        <p:tgtEl>
                                          <p:spTgt spid="119"/>
                                        </p:tgtEl>
                                        <p:attrNameLst>
                                          <p:attrName>ppt_x</p:attrName>
                                        </p:attrNameLst>
                                      </p:cBhvr>
                                      <p:tavLst>
                                        <p:tav tm="0">
                                          <p:val>
                                            <p:strVal val="#ppt_x"/>
                                          </p:val>
                                        </p:tav>
                                        <p:tav tm="100000">
                                          <p:val>
                                            <p:strVal val="#ppt_x"/>
                                          </p:val>
                                        </p:tav>
                                      </p:tavLst>
                                    </p:anim>
                                    <p:anim calcmode="lin" valueType="num">
                                      <p:cBhvr>
                                        <p:cTn id="77"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6" presetClass="emph" presetSubtype="0" fill="hold" grpId="0" nodeType="clickEffect">
                                  <p:stCondLst>
                                    <p:cond delay="0"/>
                                  </p:stCondLst>
                                  <p:childTnLst>
                                    <p:animScale>
                                      <p:cBhvr>
                                        <p:cTn id="81" dur="2000" fill="hold"/>
                                        <p:tgtEl>
                                          <p:spTgt spid="123"/>
                                        </p:tgtEl>
                                      </p:cBhvr>
                                      <p:by x="150000" y="150000"/>
                                    </p:animScale>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123"/>
                                        </p:tgtEl>
                                      </p:cBhvr>
                                    </p:animEffect>
                                    <p:set>
                                      <p:cBhvr>
                                        <p:cTn id="86" dur="1" fill="hold">
                                          <p:stCondLst>
                                            <p:cond delay="499"/>
                                          </p:stCondLst>
                                        </p:cTn>
                                        <p:tgtEl>
                                          <p:spTgt spid="12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126"/>
                                        </p:tgtEl>
                                        <p:attrNameLst>
                                          <p:attrName>style.visibility</p:attrName>
                                        </p:attrNameLst>
                                      </p:cBhvr>
                                      <p:to>
                                        <p:strVal val="visible"/>
                                      </p:to>
                                    </p:set>
                                    <p:animEffect transition="in" filter="barn(inVertical)">
                                      <p:cBhvr>
                                        <p:cTn id="91" dur="500"/>
                                        <p:tgtEl>
                                          <p:spTgt spid="126"/>
                                        </p:tgtEl>
                                      </p:cBhvr>
                                    </p:animEffect>
                                  </p:childTnLst>
                                </p:cTn>
                              </p:par>
                            </p:childTnLst>
                          </p:cTn>
                        </p:par>
                      </p:childTnLst>
                    </p:cTn>
                  </p:par>
                  <p:par>
                    <p:cTn id="92" fill="hold">
                      <p:stCondLst>
                        <p:cond delay="indefinite"/>
                      </p:stCondLst>
                      <p:childTnLst>
                        <p:par>
                          <p:cTn id="93" fill="hold">
                            <p:stCondLst>
                              <p:cond delay="0"/>
                            </p:stCondLst>
                            <p:childTnLst>
                              <p:par>
                                <p:cTn id="94" presetID="31" presetClass="exit" presetSubtype="0" fill="hold" nodeType="clickEffect">
                                  <p:stCondLst>
                                    <p:cond delay="0"/>
                                  </p:stCondLst>
                                  <p:childTnLst>
                                    <p:anim calcmode="lin" valueType="num">
                                      <p:cBhvr>
                                        <p:cTn id="95" dur="1000"/>
                                        <p:tgtEl>
                                          <p:spTgt spid="126"/>
                                        </p:tgtEl>
                                        <p:attrNameLst>
                                          <p:attrName>ppt_w</p:attrName>
                                        </p:attrNameLst>
                                      </p:cBhvr>
                                      <p:tavLst>
                                        <p:tav tm="0">
                                          <p:val>
                                            <p:strVal val="ppt_w"/>
                                          </p:val>
                                        </p:tav>
                                        <p:tav tm="100000">
                                          <p:val>
                                            <p:fltVal val="0"/>
                                          </p:val>
                                        </p:tav>
                                      </p:tavLst>
                                    </p:anim>
                                    <p:anim calcmode="lin" valueType="num">
                                      <p:cBhvr>
                                        <p:cTn id="96" dur="1000"/>
                                        <p:tgtEl>
                                          <p:spTgt spid="126"/>
                                        </p:tgtEl>
                                        <p:attrNameLst>
                                          <p:attrName>ppt_h</p:attrName>
                                        </p:attrNameLst>
                                      </p:cBhvr>
                                      <p:tavLst>
                                        <p:tav tm="0">
                                          <p:val>
                                            <p:strVal val="ppt_h"/>
                                          </p:val>
                                        </p:tav>
                                        <p:tav tm="100000">
                                          <p:val>
                                            <p:fltVal val="0"/>
                                          </p:val>
                                        </p:tav>
                                      </p:tavLst>
                                    </p:anim>
                                    <p:anim calcmode="lin" valueType="num">
                                      <p:cBhvr>
                                        <p:cTn id="97" dur="1000"/>
                                        <p:tgtEl>
                                          <p:spTgt spid="126"/>
                                        </p:tgtEl>
                                        <p:attrNameLst>
                                          <p:attrName>style.rotation</p:attrName>
                                        </p:attrNameLst>
                                      </p:cBhvr>
                                      <p:tavLst>
                                        <p:tav tm="0">
                                          <p:val>
                                            <p:fltVal val="0"/>
                                          </p:val>
                                        </p:tav>
                                        <p:tav tm="100000">
                                          <p:val>
                                            <p:fltVal val="90"/>
                                          </p:val>
                                        </p:tav>
                                      </p:tavLst>
                                    </p:anim>
                                    <p:animEffect transition="out" filter="fade">
                                      <p:cBhvr>
                                        <p:cTn id="98" dur="1000"/>
                                        <p:tgtEl>
                                          <p:spTgt spid="126"/>
                                        </p:tgtEl>
                                      </p:cBhvr>
                                    </p:animEffect>
                                    <p:set>
                                      <p:cBhvr>
                                        <p:cTn id="99" dur="1" fill="hold">
                                          <p:stCondLst>
                                            <p:cond delay="999"/>
                                          </p:stCondLst>
                                        </p:cTn>
                                        <p:tgtEl>
                                          <p:spTgt spid="126"/>
                                        </p:tgtEl>
                                        <p:attrNameLst>
                                          <p:attrName>style.visibility</p:attrName>
                                        </p:attrNameLst>
                                      </p:cBhvr>
                                      <p:to>
                                        <p:strVal val="hidden"/>
                                      </p:to>
                                    </p:set>
                                  </p:childTnLst>
                                </p:cTn>
                              </p:par>
                            </p:childTnLst>
                          </p:cTn>
                        </p:par>
                        <p:par>
                          <p:cTn id="100" fill="hold">
                            <p:stCondLst>
                              <p:cond delay="1000"/>
                            </p:stCondLst>
                            <p:childTnLst>
                              <p:par>
                                <p:cTn id="101" presetID="42" presetClass="entr" presetSubtype="0" fill="hold" nodeType="afterEffect">
                                  <p:stCondLst>
                                    <p:cond delay="0"/>
                                  </p:stCondLst>
                                  <p:childTnLst>
                                    <p:set>
                                      <p:cBhvr>
                                        <p:cTn id="102" dur="1" fill="hold">
                                          <p:stCondLst>
                                            <p:cond delay="0"/>
                                          </p:stCondLst>
                                        </p:cTn>
                                        <p:tgtEl>
                                          <p:spTgt spid="127"/>
                                        </p:tgtEl>
                                        <p:attrNameLst>
                                          <p:attrName>style.visibility</p:attrName>
                                        </p:attrNameLst>
                                      </p:cBhvr>
                                      <p:to>
                                        <p:strVal val="visible"/>
                                      </p:to>
                                    </p:set>
                                    <p:animEffect transition="in" filter="fade">
                                      <p:cBhvr>
                                        <p:cTn id="103" dur="1000"/>
                                        <p:tgtEl>
                                          <p:spTgt spid="127"/>
                                        </p:tgtEl>
                                      </p:cBhvr>
                                    </p:animEffect>
                                    <p:anim calcmode="lin" valueType="num">
                                      <p:cBhvr>
                                        <p:cTn id="104" dur="1000" fill="hold"/>
                                        <p:tgtEl>
                                          <p:spTgt spid="127"/>
                                        </p:tgtEl>
                                        <p:attrNameLst>
                                          <p:attrName>ppt_x</p:attrName>
                                        </p:attrNameLst>
                                      </p:cBhvr>
                                      <p:tavLst>
                                        <p:tav tm="0">
                                          <p:val>
                                            <p:strVal val="#ppt_x"/>
                                          </p:val>
                                        </p:tav>
                                        <p:tav tm="100000">
                                          <p:val>
                                            <p:strVal val="#ppt_x"/>
                                          </p:val>
                                        </p:tav>
                                      </p:tavLst>
                                    </p:anim>
                                    <p:anim calcmode="lin" valueType="num">
                                      <p:cBhvr>
                                        <p:cTn id="105"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132"/>
                                        </p:tgtEl>
                                        <p:attrNameLst>
                                          <p:attrName>style.visibility</p:attrName>
                                        </p:attrNameLst>
                                      </p:cBhvr>
                                      <p:to>
                                        <p:strVal val="visible"/>
                                      </p:to>
                                    </p:set>
                                    <p:anim calcmode="lin" valueType="num">
                                      <p:cBhvr additive="base">
                                        <p:cTn id="110" dur="500" fill="hold"/>
                                        <p:tgtEl>
                                          <p:spTgt spid="132"/>
                                        </p:tgtEl>
                                        <p:attrNameLst>
                                          <p:attrName>ppt_x</p:attrName>
                                        </p:attrNameLst>
                                      </p:cBhvr>
                                      <p:tavLst>
                                        <p:tav tm="0">
                                          <p:val>
                                            <p:strVal val="#ppt_x"/>
                                          </p:val>
                                        </p:tav>
                                        <p:tav tm="100000">
                                          <p:val>
                                            <p:strVal val="#ppt_x"/>
                                          </p:val>
                                        </p:tav>
                                      </p:tavLst>
                                    </p:anim>
                                    <p:anim calcmode="lin" valueType="num">
                                      <p:cBhvr additive="base">
                                        <p:cTn id="111"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nodeType="clickEffect">
                                  <p:stCondLst>
                                    <p:cond delay="0"/>
                                  </p:stCondLst>
                                  <p:childTnLst>
                                    <p:set>
                                      <p:cBhvr>
                                        <p:cTn id="115" dur="1" fill="hold">
                                          <p:stCondLst>
                                            <p:cond delay="0"/>
                                          </p:stCondLst>
                                        </p:cTn>
                                        <p:tgtEl>
                                          <p:spTgt spid="133"/>
                                        </p:tgtEl>
                                        <p:attrNameLst>
                                          <p:attrName>style.visibility</p:attrName>
                                        </p:attrNameLst>
                                      </p:cBhvr>
                                      <p:to>
                                        <p:strVal val="visible"/>
                                      </p:to>
                                    </p:set>
                                    <p:anim calcmode="lin" valueType="num">
                                      <p:cBhvr additive="base">
                                        <p:cTn id="116" dur="500" fill="hold"/>
                                        <p:tgtEl>
                                          <p:spTgt spid="133"/>
                                        </p:tgtEl>
                                        <p:attrNameLst>
                                          <p:attrName>ppt_x</p:attrName>
                                        </p:attrNameLst>
                                      </p:cBhvr>
                                      <p:tavLst>
                                        <p:tav tm="0">
                                          <p:val>
                                            <p:strVal val="#ppt_x"/>
                                          </p:val>
                                        </p:tav>
                                        <p:tav tm="100000">
                                          <p:val>
                                            <p:strVal val="#ppt_x"/>
                                          </p:val>
                                        </p:tav>
                                      </p:tavLst>
                                    </p:anim>
                                    <p:anim calcmode="lin" valueType="num">
                                      <p:cBhvr additive="base">
                                        <p:cTn id="117"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nodeType="clickEffect">
                                  <p:stCondLst>
                                    <p:cond delay="0"/>
                                  </p:stCondLst>
                                  <p:childTnLst>
                                    <p:set>
                                      <p:cBhvr>
                                        <p:cTn id="121" dur="1" fill="hold">
                                          <p:stCondLst>
                                            <p:cond delay="0"/>
                                          </p:stCondLst>
                                        </p:cTn>
                                        <p:tgtEl>
                                          <p:spTgt spid="134"/>
                                        </p:tgtEl>
                                        <p:attrNameLst>
                                          <p:attrName>style.visibility</p:attrName>
                                        </p:attrNameLst>
                                      </p:cBhvr>
                                      <p:to>
                                        <p:strVal val="visible"/>
                                      </p:to>
                                    </p:set>
                                    <p:anim calcmode="lin" valueType="num">
                                      <p:cBhvr additive="base">
                                        <p:cTn id="122" dur="500" fill="hold"/>
                                        <p:tgtEl>
                                          <p:spTgt spid="134"/>
                                        </p:tgtEl>
                                        <p:attrNameLst>
                                          <p:attrName>ppt_x</p:attrName>
                                        </p:attrNameLst>
                                      </p:cBhvr>
                                      <p:tavLst>
                                        <p:tav tm="0">
                                          <p:val>
                                            <p:strVal val="#ppt_x"/>
                                          </p:val>
                                        </p:tav>
                                        <p:tav tm="100000">
                                          <p:val>
                                            <p:strVal val="#ppt_x"/>
                                          </p:val>
                                        </p:tav>
                                      </p:tavLst>
                                    </p:anim>
                                    <p:anim calcmode="lin" valueType="num">
                                      <p:cBhvr additive="base">
                                        <p:cTn id="123" dur="500" fill="hold"/>
                                        <p:tgtEl>
                                          <p:spTgt spid="134"/>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nodeType="clickEffect">
                                  <p:stCondLst>
                                    <p:cond delay="0"/>
                                  </p:stCondLst>
                                  <p:childTnLst>
                                    <p:set>
                                      <p:cBhvr>
                                        <p:cTn id="127" dur="1" fill="hold">
                                          <p:stCondLst>
                                            <p:cond delay="0"/>
                                          </p:stCondLst>
                                        </p:cTn>
                                        <p:tgtEl>
                                          <p:spTgt spid="140"/>
                                        </p:tgtEl>
                                        <p:attrNameLst>
                                          <p:attrName>style.visibility</p:attrName>
                                        </p:attrNameLst>
                                      </p:cBhvr>
                                      <p:to>
                                        <p:strVal val="visible"/>
                                      </p:to>
                                    </p:set>
                                    <p:anim calcmode="lin" valueType="num">
                                      <p:cBhvr additive="base">
                                        <p:cTn id="128" dur="500" fill="hold"/>
                                        <p:tgtEl>
                                          <p:spTgt spid="140"/>
                                        </p:tgtEl>
                                        <p:attrNameLst>
                                          <p:attrName>ppt_x</p:attrName>
                                        </p:attrNameLst>
                                      </p:cBhvr>
                                      <p:tavLst>
                                        <p:tav tm="0">
                                          <p:val>
                                            <p:strVal val="#ppt_x"/>
                                          </p:val>
                                        </p:tav>
                                        <p:tav tm="100000">
                                          <p:val>
                                            <p:strVal val="#ppt_x"/>
                                          </p:val>
                                        </p:tav>
                                      </p:tavLst>
                                    </p:anim>
                                    <p:anim calcmode="lin" valueType="num">
                                      <p:cBhvr additive="base">
                                        <p:cTn id="129"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grpId="0" nodeType="clickEffect">
                                  <p:stCondLst>
                                    <p:cond delay="0"/>
                                  </p:stCondLst>
                                  <p:childTnLst>
                                    <p:set>
                                      <p:cBhvr>
                                        <p:cTn id="133" dur="1" fill="hold">
                                          <p:stCondLst>
                                            <p:cond delay="0"/>
                                          </p:stCondLst>
                                        </p:cTn>
                                        <p:tgtEl>
                                          <p:spTgt spid="129"/>
                                        </p:tgtEl>
                                        <p:attrNameLst>
                                          <p:attrName>style.visibility</p:attrName>
                                        </p:attrNameLst>
                                      </p:cBhvr>
                                      <p:to>
                                        <p:strVal val="visible"/>
                                      </p:to>
                                    </p:set>
                                    <p:animEffect transition="in" filter="fade">
                                      <p:cBhvr>
                                        <p:cTn id="134" dur="1000"/>
                                        <p:tgtEl>
                                          <p:spTgt spid="129"/>
                                        </p:tgtEl>
                                      </p:cBhvr>
                                    </p:animEffect>
                                    <p:anim calcmode="lin" valueType="num">
                                      <p:cBhvr>
                                        <p:cTn id="135" dur="1000" fill="hold"/>
                                        <p:tgtEl>
                                          <p:spTgt spid="129"/>
                                        </p:tgtEl>
                                        <p:attrNameLst>
                                          <p:attrName>ppt_x</p:attrName>
                                        </p:attrNameLst>
                                      </p:cBhvr>
                                      <p:tavLst>
                                        <p:tav tm="0">
                                          <p:val>
                                            <p:strVal val="#ppt_x"/>
                                          </p:val>
                                        </p:tav>
                                        <p:tav tm="100000">
                                          <p:val>
                                            <p:strVal val="#ppt_x"/>
                                          </p:val>
                                        </p:tav>
                                      </p:tavLst>
                                    </p:anim>
                                    <p:anim calcmode="lin" valueType="num">
                                      <p:cBhvr>
                                        <p:cTn id="136"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nodeType="clickEffect">
                                  <p:stCondLst>
                                    <p:cond delay="0"/>
                                  </p:stCondLst>
                                  <p:childTnLst>
                                    <p:set>
                                      <p:cBhvr>
                                        <p:cTn id="140" dur="1" fill="hold">
                                          <p:stCondLst>
                                            <p:cond delay="0"/>
                                          </p:stCondLst>
                                        </p:cTn>
                                        <p:tgtEl>
                                          <p:spTgt spid="130"/>
                                        </p:tgtEl>
                                        <p:attrNameLst>
                                          <p:attrName>style.visibility</p:attrName>
                                        </p:attrNameLst>
                                      </p:cBhvr>
                                      <p:to>
                                        <p:strVal val="visible"/>
                                      </p:to>
                                    </p:set>
                                    <p:animEffect transition="in" filter="fade">
                                      <p:cBhvr>
                                        <p:cTn id="141" dur="1000"/>
                                        <p:tgtEl>
                                          <p:spTgt spid="130"/>
                                        </p:tgtEl>
                                      </p:cBhvr>
                                    </p:animEffect>
                                    <p:anim calcmode="lin" valueType="num">
                                      <p:cBhvr>
                                        <p:cTn id="142" dur="1000" fill="hold"/>
                                        <p:tgtEl>
                                          <p:spTgt spid="130"/>
                                        </p:tgtEl>
                                        <p:attrNameLst>
                                          <p:attrName>ppt_x</p:attrName>
                                        </p:attrNameLst>
                                      </p:cBhvr>
                                      <p:tavLst>
                                        <p:tav tm="0">
                                          <p:val>
                                            <p:strVal val="#ppt_x"/>
                                          </p:val>
                                        </p:tav>
                                        <p:tav tm="100000">
                                          <p:val>
                                            <p:strVal val="#ppt_x"/>
                                          </p:val>
                                        </p:tav>
                                      </p:tavLst>
                                    </p:anim>
                                    <p:anim calcmode="lin" valueType="num">
                                      <p:cBhvr>
                                        <p:cTn id="143"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31" presetClass="exit" presetSubtype="0" fill="hold" nodeType="clickEffect">
                                  <p:stCondLst>
                                    <p:cond delay="0"/>
                                  </p:stCondLst>
                                  <p:childTnLst>
                                    <p:anim calcmode="lin" valueType="num">
                                      <p:cBhvr>
                                        <p:cTn id="147" dur="1000"/>
                                        <p:tgtEl>
                                          <p:spTgt spid="130"/>
                                        </p:tgtEl>
                                        <p:attrNameLst>
                                          <p:attrName>ppt_w</p:attrName>
                                        </p:attrNameLst>
                                      </p:cBhvr>
                                      <p:tavLst>
                                        <p:tav tm="0">
                                          <p:val>
                                            <p:strVal val="ppt_w"/>
                                          </p:val>
                                        </p:tav>
                                        <p:tav tm="100000">
                                          <p:val>
                                            <p:fltVal val="0"/>
                                          </p:val>
                                        </p:tav>
                                      </p:tavLst>
                                    </p:anim>
                                    <p:anim calcmode="lin" valueType="num">
                                      <p:cBhvr>
                                        <p:cTn id="148" dur="1000"/>
                                        <p:tgtEl>
                                          <p:spTgt spid="130"/>
                                        </p:tgtEl>
                                        <p:attrNameLst>
                                          <p:attrName>ppt_h</p:attrName>
                                        </p:attrNameLst>
                                      </p:cBhvr>
                                      <p:tavLst>
                                        <p:tav tm="0">
                                          <p:val>
                                            <p:strVal val="ppt_h"/>
                                          </p:val>
                                        </p:tav>
                                        <p:tav tm="100000">
                                          <p:val>
                                            <p:fltVal val="0"/>
                                          </p:val>
                                        </p:tav>
                                      </p:tavLst>
                                    </p:anim>
                                    <p:anim calcmode="lin" valueType="num">
                                      <p:cBhvr>
                                        <p:cTn id="149" dur="1000"/>
                                        <p:tgtEl>
                                          <p:spTgt spid="130"/>
                                        </p:tgtEl>
                                        <p:attrNameLst>
                                          <p:attrName>style.rotation</p:attrName>
                                        </p:attrNameLst>
                                      </p:cBhvr>
                                      <p:tavLst>
                                        <p:tav tm="0">
                                          <p:val>
                                            <p:fltVal val="0"/>
                                          </p:val>
                                        </p:tav>
                                        <p:tav tm="100000">
                                          <p:val>
                                            <p:fltVal val="90"/>
                                          </p:val>
                                        </p:tav>
                                      </p:tavLst>
                                    </p:anim>
                                    <p:animEffect transition="out" filter="fade">
                                      <p:cBhvr>
                                        <p:cTn id="150" dur="1000"/>
                                        <p:tgtEl>
                                          <p:spTgt spid="130"/>
                                        </p:tgtEl>
                                      </p:cBhvr>
                                    </p:animEffect>
                                    <p:set>
                                      <p:cBhvr>
                                        <p:cTn id="151" dur="1" fill="hold">
                                          <p:stCondLst>
                                            <p:cond delay="999"/>
                                          </p:stCondLst>
                                        </p:cTn>
                                        <p:tgtEl>
                                          <p:spTgt spid="130"/>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nodeType="clickEffect">
                                  <p:stCondLst>
                                    <p:cond delay="0"/>
                                  </p:stCondLst>
                                  <p:childTnLst>
                                    <p:set>
                                      <p:cBhvr>
                                        <p:cTn id="155" dur="1" fill="hold">
                                          <p:stCondLst>
                                            <p:cond delay="0"/>
                                          </p:stCondLst>
                                        </p:cTn>
                                        <p:tgtEl>
                                          <p:spTgt spid="131"/>
                                        </p:tgtEl>
                                        <p:attrNameLst>
                                          <p:attrName>style.visibility</p:attrName>
                                        </p:attrNameLst>
                                      </p:cBhvr>
                                      <p:to>
                                        <p:strVal val="visible"/>
                                      </p:to>
                                    </p:set>
                                    <p:animEffect transition="in" filter="fade">
                                      <p:cBhvr>
                                        <p:cTn id="156" dur="1000"/>
                                        <p:tgtEl>
                                          <p:spTgt spid="131"/>
                                        </p:tgtEl>
                                      </p:cBhvr>
                                    </p:animEffect>
                                    <p:anim calcmode="lin" valueType="num">
                                      <p:cBhvr>
                                        <p:cTn id="157" dur="1000" fill="hold"/>
                                        <p:tgtEl>
                                          <p:spTgt spid="131"/>
                                        </p:tgtEl>
                                        <p:attrNameLst>
                                          <p:attrName>ppt_x</p:attrName>
                                        </p:attrNameLst>
                                      </p:cBhvr>
                                      <p:tavLst>
                                        <p:tav tm="0">
                                          <p:val>
                                            <p:strVal val="#ppt_x"/>
                                          </p:val>
                                        </p:tav>
                                        <p:tav tm="100000">
                                          <p:val>
                                            <p:strVal val="#ppt_x"/>
                                          </p:val>
                                        </p:tav>
                                      </p:tavLst>
                                    </p:anim>
                                    <p:anim calcmode="lin" valueType="num">
                                      <p:cBhvr>
                                        <p:cTn id="158" dur="1000" fill="hold"/>
                                        <p:tgtEl>
                                          <p:spTgt spid="131"/>
                                        </p:tgtEl>
                                        <p:attrNameLst>
                                          <p:attrName>ppt_y</p:attrName>
                                        </p:attrNameLst>
                                      </p:cBhvr>
                                      <p:tavLst>
                                        <p:tav tm="0">
                                          <p:val>
                                            <p:strVal val="#ppt_y+.1"/>
                                          </p:val>
                                        </p:tav>
                                        <p:tav tm="100000">
                                          <p:val>
                                            <p:strVal val="#ppt_y"/>
                                          </p:val>
                                        </p:tav>
                                      </p:tavLst>
                                    </p:anim>
                                  </p:childTnLst>
                                </p:cTn>
                              </p:par>
                              <p:par>
                                <p:cTn id="159" presetID="10" presetClass="exit" presetSubtype="0" fill="hold" grpId="1" nodeType="withEffect">
                                  <p:stCondLst>
                                    <p:cond delay="0"/>
                                  </p:stCondLst>
                                  <p:childTnLst>
                                    <p:animEffect transition="out" filter="fade">
                                      <p:cBhvr>
                                        <p:cTn id="160" dur="500"/>
                                        <p:tgtEl>
                                          <p:spTgt spid="129"/>
                                        </p:tgtEl>
                                      </p:cBhvr>
                                    </p:animEffect>
                                    <p:set>
                                      <p:cBhvr>
                                        <p:cTn id="161" dur="1" fill="hold">
                                          <p:stCondLst>
                                            <p:cond delay="499"/>
                                          </p:stCondLst>
                                        </p:cTn>
                                        <p:tgtEl>
                                          <p:spTgt spid="129"/>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42" presetClass="entr" presetSubtype="0" fill="hold" nodeType="clickEffect">
                                  <p:stCondLst>
                                    <p:cond delay="0"/>
                                  </p:stCondLst>
                                  <p:childTnLst>
                                    <p:set>
                                      <p:cBhvr>
                                        <p:cTn id="165" dur="1" fill="hold">
                                          <p:stCondLst>
                                            <p:cond delay="0"/>
                                          </p:stCondLst>
                                        </p:cTn>
                                        <p:tgtEl>
                                          <p:spTgt spid="137"/>
                                        </p:tgtEl>
                                        <p:attrNameLst>
                                          <p:attrName>style.visibility</p:attrName>
                                        </p:attrNameLst>
                                      </p:cBhvr>
                                      <p:to>
                                        <p:strVal val="visible"/>
                                      </p:to>
                                    </p:set>
                                    <p:animEffect transition="in" filter="fade">
                                      <p:cBhvr>
                                        <p:cTn id="166" dur="1000"/>
                                        <p:tgtEl>
                                          <p:spTgt spid="137"/>
                                        </p:tgtEl>
                                      </p:cBhvr>
                                    </p:animEffect>
                                    <p:anim calcmode="lin" valueType="num">
                                      <p:cBhvr>
                                        <p:cTn id="167" dur="1000" fill="hold"/>
                                        <p:tgtEl>
                                          <p:spTgt spid="137"/>
                                        </p:tgtEl>
                                        <p:attrNameLst>
                                          <p:attrName>ppt_x</p:attrName>
                                        </p:attrNameLst>
                                      </p:cBhvr>
                                      <p:tavLst>
                                        <p:tav tm="0">
                                          <p:val>
                                            <p:strVal val="#ppt_x"/>
                                          </p:val>
                                        </p:tav>
                                        <p:tav tm="100000">
                                          <p:val>
                                            <p:strVal val="#ppt_x"/>
                                          </p:val>
                                        </p:tav>
                                      </p:tavLst>
                                    </p:anim>
                                    <p:anim calcmode="lin" valueType="num">
                                      <p:cBhvr>
                                        <p:cTn id="168"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31" presetClass="exit" presetSubtype="0" fill="hold" nodeType="clickEffect">
                                  <p:stCondLst>
                                    <p:cond delay="0"/>
                                  </p:stCondLst>
                                  <p:childTnLst>
                                    <p:anim calcmode="lin" valueType="num">
                                      <p:cBhvr>
                                        <p:cTn id="172" dur="1000"/>
                                        <p:tgtEl>
                                          <p:spTgt spid="137"/>
                                        </p:tgtEl>
                                        <p:attrNameLst>
                                          <p:attrName>ppt_w</p:attrName>
                                        </p:attrNameLst>
                                      </p:cBhvr>
                                      <p:tavLst>
                                        <p:tav tm="0">
                                          <p:val>
                                            <p:strVal val="ppt_w"/>
                                          </p:val>
                                        </p:tav>
                                        <p:tav tm="100000">
                                          <p:val>
                                            <p:fltVal val="0"/>
                                          </p:val>
                                        </p:tav>
                                      </p:tavLst>
                                    </p:anim>
                                    <p:anim calcmode="lin" valueType="num">
                                      <p:cBhvr>
                                        <p:cTn id="173" dur="1000"/>
                                        <p:tgtEl>
                                          <p:spTgt spid="137"/>
                                        </p:tgtEl>
                                        <p:attrNameLst>
                                          <p:attrName>ppt_h</p:attrName>
                                        </p:attrNameLst>
                                      </p:cBhvr>
                                      <p:tavLst>
                                        <p:tav tm="0">
                                          <p:val>
                                            <p:strVal val="ppt_h"/>
                                          </p:val>
                                        </p:tav>
                                        <p:tav tm="100000">
                                          <p:val>
                                            <p:fltVal val="0"/>
                                          </p:val>
                                        </p:tav>
                                      </p:tavLst>
                                    </p:anim>
                                    <p:anim calcmode="lin" valueType="num">
                                      <p:cBhvr>
                                        <p:cTn id="174" dur="1000"/>
                                        <p:tgtEl>
                                          <p:spTgt spid="137"/>
                                        </p:tgtEl>
                                        <p:attrNameLst>
                                          <p:attrName>style.rotation</p:attrName>
                                        </p:attrNameLst>
                                      </p:cBhvr>
                                      <p:tavLst>
                                        <p:tav tm="0">
                                          <p:val>
                                            <p:fltVal val="0"/>
                                          </p:val>
                                        </p:tav>
                                        <p:tav tm="100000">
                                          <p:val>
                                            <p:fltVal val="90"/>
                                          </p:val>
                                        </p:tav>
                                      </p:tavLst>
                                    </p:anim>
                                    <p:animEffect transition="out" filter="fade">
                                      <p:cBhvr>
                                        <p:cTn id="175" dur="1000"/>
                                        <p:tgtEl>
                                          <p:spTgt spid="137"/>
                                        </p:tgtEl>
                                      </p:cBhvr>
                                    </p:animEffect>
                                    <p:set>
                                      <p:cBhvr>
                                        <p:cTn id="176" dur="1" fill="hold">
                                          <p:stCondLst>
                                            <p:cond delay="999"/>
                                          </p:stCondLst>
                                        </p:cTn>
                                        <p:tgtEl>
                                          <p:spTgt spid="137"/>
                                        </p:tgtEl>
                                        <p:attrNameLst>
                                          <p:attrName>style.visibility</p:attrName>
                                        </p:attrNameLst>
                                      </p:cBhvr>
                                      <p:to>
                                        <p:strVal val="hidden"/>
                                      </p:to>
                                    </p:set>
                                  </p:childTnLst>
                                </p:cTn>
                              </p:par>
                              <p:par>
                                <p:cTn id="177" presetID="42" presetClass="entr" presetSubtype="0" fill="hold" nodeType="withEffect">
                                  <p:stCondLst>
                                    <p:cond delay="0"/>
                                  </p:stCondLst>
                                  <p:childTnLst>
                                    <p:set>
                                      <p:cBhvr>
                                        <p:cTn id="178" dur="1" fill="hold">
                                          <p:stCondLst>
                                            <p:cond delay="0"/>
                                          </p:stCondLst>
                                        </p:cTn>
                                        <p:tgtEl>
                                          <p:spTgt spid="138"/>
                                        </p:tgtEl>
                                        <p:attrNameLst>
                                          <p:attrName>style.visibility</p:attrName>
                                        </p:attrNameLst>
                                      </p:cBhvr>
                                      <p:to>
                                        <p:strVal val="visible"/>
                                      </p:to>
                                    </p:set>
                                    <p:animEffect transition="in" filter="fade">
                                      <p:cBhvr>
                                        <p:cTn id="179" dur="1000"/>
                                        <p:tgtEl>
                                          <p:spTgt spid="138"/>
                                        </p:tgtEl>
                                      </p:cBhvr>
                                    </p:animEffect>
                                    <p:anim calcmode="lin" valueType="num">
                                      <p:cBhvr>
                                        <p:cTn id="180" dur="1000" fill="hold"/>
                                        <p:tgtEl>
                                          <p:spTgt spid="138"/>
                                        </p:tgtEl>
                                        <p:attrNameLst>
                                          <p:attrName>ppt_x</p:attrName>
                                        </p:attrNameLst>
                                      </p:cBhvr>
                                      <p:tavLst>
                                        <p:tav tm="0">
                                          <p:val>
                                            <p:strVal val="#ppt_x"/>
                                          </p:val>
                                        </p:tav>
                                        <p:tav tm="100000">
                                          <p:val>
                                            <p:strVal val="#ppt_x"/>
                                          </p:val>
                                        </p:tav>
                                      </p:tavLst>
                                    </p:anim>
                                    <p:anim calcmode="lin" valueType="num">
                                      <p:cBhvr>
                                        <p:cTn id="181" dur="1000" fill="hold"/>
                                        <p:tgtEl>
                                          <p:spTgt spid="138"/>
                                        </p:tgtEl>
                                        <p:attrNameLst>
                                          <p:attrName>ppt_y</p:attrName>
                                        </p:attrNameLst>
                                      </p:cBhvr>
                                      <p:tavLst>
                                        <p:tav tm="0">
                                          <p:val>
                                            <p:strVal val="#ppt_y+.1"/>
                                          </p:val>
                                        </p:tav>
                                        <p:tav tm="100000">
                                          <p:val>
                                            <p:strVal val="#ppt_y"/>
                                          </p:val>
                                        </p:tav>
                                      </p:tavLst>
                                    </p:anim>
                                  </p:childTnLst>
                                </p:cTn>
                              </p:par>
                            </p:childTnLst>
                          </p:cTn>
                        </p:par>
                        <p:par>
                          <p:cTn id="182" fill="hold">
                            <p:stCondLst>
                              <p:cond delay="1000"/>
                            </p:stCondLst>
                            <p:childTnLst>
                              <p:par>
                                <p:cTn id="183" presetID="42" presetClass="entr" presetSubtype="0" fill="hold" nodeType="afterEffect">
                                  <p:stCondLst>
                                    <p:cond delay="0"/>
                                  </p:stCondLst>
                                  <p:childTnLst>
                                    <p:set>
                                      <p:cBhvr>
                                        <p:cTn id="184" dur="1" fill="hold">
                                          <p:stCondLst>
                                            <p:cond delay="0"/>
                                          </p:stCondLst>
                                        </p:cTn>
                                        <p:tgtEl>
                                          <p:spTgt spid="139"/>
                                        </p:tgtEl>
                                        <p:attrNameLst>
                                          <p:attrName>style.visibility</p:attrName>
                                        </p:attrNameLst>
                                      </p:cBhvr>
                                      <p:to>
                                        <p:strVal val="visible"/>
                                      </p:to>
                                    </p:set>
                                    <p:animEffect transition="in" filter="fade">
                                      <p:cBhvr>
                                        <p:cTn id="185" dur="1000"/>
                                        <p:tgtEl>
                                          <p:spTgt spid="139"/>
                                        </p:tgtEl>
                                      </p:cBhvr>
                                    </p:animEffect>
                                    <p:anim calcmode="lin" valueType="num">
                                      <p:cBhvr>
                                        <p:cTn id="186" dur="1000" fill="hold"/>
                                        <p:tgtEl>
                                          <p:spTgt spid="139"/>
                                        </p:tgtEl>
                                        <p:attrNameLst>
                                          <p:attrName>ppt_x</p:attrName>
                                        </p:attrNameLst>
                                      </p:cBhvr>
                                      <p:tavLst>
                                        <p:tav tm="0">
                                          <p:val>
                                            <p:strVal val="#ppt_x"/>
                                          </p:val>
                                        </p:tav>
                                        <p:tav tm="100000">
                                          <p:val>
                                            <p:strVal val="#ppt_x"/>
                                          </p:val>
                                        </p:tav>
                                      </p:tavLst>
                                    </p:anim>
                                    <p:anim calcmode="lin" valueType="num">
                                      <p:cBhvr>
                                        <p:cTn id="187" dur="1000" fill="hold"/>
                                        <p:tgtEl>
                                          <p:spTgt spid="1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29" grpId="1" animBg="1"/>
      <p:bldP spid="123" grpId="0" animBg="1"/>
      <p:bldP spid="123"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0FE72F4-DCB5-47B6-9C4E-AD8CED70A0DA}"/>
              </a:ext>
            </a:extLst>
          </p:cNvPr>
          <p:cNvSpPr/>
          <p:nvPr/>
        </p:nvSpPr>
        <p:spPr>
          <a:xfrm>
            <a:off x="1875694"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60" name="図 59">
            <a:extLst>
              <a:ext uri="{FF2B5EF4-FFF2-40B4-BE49-F238E27FC236}">
                <a16:creationId xmlns:a16="http://schemas.microsoft.com/office/drawing/2014/main" id="{B9BFA46F-1F06-42D4-B863-4A311B81161B}"/>
              </a:ext>
            </a:extLst>
          </p:cNvPr>
          <p:cNvPicPr>
            <a:picLocks noChangeAspect="1"/>
          </p:cNvPicPr>
          <p:nvPr/>
        </p:nvPicPr>
        <p:blipFill>
          <a:blip r:embed="rId3"/>
          <a:stretch>
            <a:fillRect/>
          </a:stretch>
        </p:blipFill>
        <p:spPr>
          <a:xfrm>
            <a:off x="2047560" y="643067"/>
            <a:ext cx="7928406" cy="6120042"/>
          </a:xfrm>
          <a:prstGeom prst="rect">
            <a:avLst/>
          </a:prstGeom>
        </p:spPr>
      </p:pic>
      <p:sp>
        <p:nvSpPr>
          <p:cNvPr id="2" name="テキスト ボックス 1">
            <a:extLst>
              <a:ext uri="{FF2B5EF4-FFF2-40B4-BE49-F238E27FC236}">
                <a16:creationId xmlns:a16="http://schemas.microsoft.com/office/drawing/2014/main" id="{D2BD53E4-8283-446C-8FFB-0251F799C7BC}"/>
              </a:ext>
            </a:extLst>
          </p:cNvPr>
          <p:cNvSpPr txBox="1"/>
          <p:nvPr/>
        </p:nvSpPr>
        <p:spPr>
          <a:xfrm>
            <a:off x="4035465" y="639825"/>
            <a:ext cx="841897" cy="249748"/>
          </a:xfrm>
          <a:prstGeom prst="rect">
            <a:avLst/>
          </a:prstGeom>
          <a:noFill/>
        </p:spPr>
        <p:txBody>
          <a:bodyPr wrap="none" rtlCol="0">
            <a:spAutoFit/>
          </a:bodyPr>
          <a:lstStyle/>
          <a:p>
            <a:r>
              <a:rPr lang="ja-JP" altLang="en-US" sz="1023" dirty="0"/>
              <a:t>２８年度版</a:t>
            </a:r>
          </a:p>
        </p:txBody>
      </p:sp>
      <p:sp>
        <p:nvSpPr>
          <p:cNvPr id="3" name="テキスト ボックス 2">
            <a:extLst>
              <a:ext uri="{FF2B5EF4-FFF2-40B4-BE49-F238E27FC236}">
                <a16:creationId xmlns:a16="http://schemas.microsoft.com/office/drawing/2014/main" id="{29D1E821-0177-40E2-AF00-A2EB829A2B15}"/>
              </a:ext>
            </a:extLst>
          </p:cNvPr>
          <p:cNvSpPr txBox="1"/>
          <p:nvPr/>
        </p:nvSpPr>
        <p:spPr>
          <a:xfrm>
            <a:off x="0" y="94891"/>
            <a:ext cx="12803505" cy="461665"/>
          </a:xfrm>
          <a:prstGeom prst="rect">
            <a:avLst/>
          </a:prstGeom>
          <a:noFill/>
        </p:spPr>
        <p:txBody>
          <a:bodyPr wrap="none" rtlCol="0">
            <a:spAutoFit/>
          </a:bodyPr>
          <a:lstStyle/>
          <a:p>
            <a:r>
              <a:rPr kumimoji="1" lang="ja-JP" altLang="en-US" sz="2400" b="1" dirty="0">
                <a:solidFill>
                  <a:srgbClr val="C00000"/>
                </a:solidFill>
              </a:rPr>
              <a:t>これはＥＳＤカレンダーといって、教科横断的な学習指導のイメージマップなんですよ。</a:t>
            </a:r>
          </a:p>
        </p:txBody>
      </p:sp>
    </p:spTree>
    <p:extLst>
      <p:ext uri="{BB962C8B-B14F-4D97-AF65-F5344CB8AC3E}">
        <p14:creationId xmlns:p14="http://schemas.microsoft.com/office/powerpoint/2010/main" val="148346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EE69B7C-4958-470A-9923-E48CC0696EAC}"/>
              </a:ext>
            </a:extLst>
          </p:cNvPr>
          <p:cNvSpPr/>
          <p:nvPr/>
        </p:nvSpPr>
        <p:spPr>
          <a:xfrm>
            <a:off x="1875694"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2" name="図 1">
            <a:extLst>
              <a:ext uri="{FF2B5EF4-FFF2-40B4-BE49-F238E27FC236}">
                <a16:creationId xmlns:a16="http://schemas.microsoft.com/office/drawing/2014/main" id="{28776A73-6696-4FC3-A0D3-3416EB9A4F88}"/>
              </a:ext>
            </a:extLst>
          </p:cNvPr>
          <p:cNvPicPr/>
          <p:nvPr/>
        </p:nvPicPr>
        <p:blipFill rotWithShape="1">
          <a:blip r:embed="rId3"/>
          <a:srcRect l="18223" t="12433" r="18259" b="7895"/>
          <a:stretch/>
        </p:blipFill>
        <p:spPr bwMode="auto">
          <a:xfrm>
            <a:off x="2038011" y="579244"/>
            <a:ext cx="8115978" cy="6252332"/>
          </a:xfrm>
          <a:prstGeom prst="rect">
            <a:avLst/>
          </a:prstGeom>
          <a:ln>
            <a:noFill/>
          </a:ln>
          <a:extLst>
            <a:ext uri="{53640926-AAD7-44D8-BBD7-CCE9431645EC}">
              <a14:shadowObscured xmlns:a14="http://schemas.microsoft.com/office/drawing/2010/main"/>
            </a:ext>
          </a:extLst>
        </p:spPr>
      </p:pic>
      <p:sp>
        <p:nvSpPr>
          <p:cNvPr id="3" name="テキスト ボックス 2">
            <a:extLst>
              <a:ext uri="{FF2B5EF4-FFF2-40B4-BE49-F238E27FC236}">
                <a16:creationId xmlns:a16="http://schemas.microsoft.com/office/drawing/2014/main" id="{83CFBA63-EEED-403A-9C2E-4910F179B9A1}"/>
              </a:ext>
            </a:extLst>
          </p:cNvPr>
          <p:cNvSpPr txBox="1"/>
          <p:nvPr/>
        </p:nvSpPr>
        <p:spPr>
          <a:xfrm>
            <a:off x="415798" y="231135"/>
            <a:ext cx="11880175" cy="461665"/>
          </a:xfrm>
          <a:prstGeom prst="rect">
            <a:avLst/>
          </a:prstGeom>
          <a:noFill/>
        </p:spPr>
        <p:txBody>
          <a:bodyPr wrap="none" rtlCol="0">
            <a:spAutoFit/>
          </a:bodyPr>
          <a:lstStyle/>
          <a:p>
            <a:r>
              <a:rPr lang="ja-JP" altLang="en-US" sz="2400" b="1" dirty="0">
                <a:solidFill>
                  <a:srgbClr val="FF0000"/>
                </a:solidFill>
              </a:rPr>
              <a:t>ＥＳＤカレンダーと、この具体的な指導計画がセットになっていることが重要です。</a:t>
            </a:r>
          </a:p>
        </p:txBody>
      </p:sp>
    </p:spTree>
    <p:extLst>
      <p:ext uri="{BB962C8B-B14F-4D97-AF65-F5344CB8AC3E}">
        <p14:creationId xmlns:p14="http://schemas.microsoft.com/office/powerpoint/2010/main" val="17911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E52201A-C091-42E7-9078-229D93B847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75552" y="2254028"/>
            <a:ext cx="3915750" cy="2936813"/>
          </a:xfrm>
          <a:prstGeom prst="rect">
            <a:avLst/>
          </a:prstGeom>
        </p:spPr>
      </p:pic>
      <p:pic>
        <p:nvPicPr>
          <p:cNvPr id="1026" name="Picture 2" descr="RIMG1145">
            <a:extLst>
              <a:ext uri="{FF2B5EF4-FFF2-40B4-BE49-F238E27FC236}">
                <a16:creationId xmlns:a16="http://schemas.microsoft.com/office/drawing/2014/main" id="{1AB26DCA-0F5B-45A9-8B10-FA3DF06F4A2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71008" y="899892"/>
            <a:ext cx="3478054" cy="258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吹き出し: 角を丸めた四角形 6">
            <a:extLst>
              <a:ext uri="{FF2B5EF4-FFF2-40B4-BE49-F238E27FC236}">
                <a16:creationId xmlns:a16="http://schemas.microsoft.com/office/drawing/2014/main" id="{3B37D3E9-6C96-47E6-8876-FB075F9CB242}"/>
              </a:ext>
            </a:extLst>
          </p:cNvPr>
          <p:cNvSpPr/>
          <p:nvPr/>
        </p:nvSpPr>
        <p:spPr>
          <a:xfrm>
            <a:off x="1704631" y="3963461"/>
            <a:ext cx="4957411" cy="2465519"/>
          </a:xfrm>
          <a:prstGeom prst="wedgeRoundRectCallout">
            <a:avLst>
              <a:gd name="adj1" fmla="val -26041"/>
              <a:gd name="adj2" fmla="val -70891"/>
              <a:gd name="adj3" fmla="val 16667"/>
            </a:avLst>
          </a:prstGeom>
          <a:solidFill>
            <a:srgbClr val="B3FC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6" name="テキスト ボックス 5">
            <a:extLst>
              <a:ext uri="{FF2B5EF4-FFF2-40B4-BE49-F238E27FC236}">
                <a16:creationId xmlns:a16="http://schemas.microsoft.com/office/drawing/2014/main" id="{F8B51584-1063-4DF8-9A18-37955C07C1D7}"/>
              </a:ext>
            </a:extLst>
          </p:cNvPr>
          <p:cNvSpPr txBox="1"/>
          <p:nvPr/>
        </p:nvSpPr>
        <p:spPr>
          <a:xfrm>
            <a:off x="1756683" y="4227063"/>
            <a:ext cx="4830168" cy="2081339"/>
          </a:xfrm>
          <a:prstGeom prst="rect">
            <a:avLst/>
          </a:prstGeom>
          <a:noFill/>
        </p:spPr>
        <p:txBody>
          <a:bodyPr wrap="none" rtlCol="0">
            <a:spAutoFit/>
          </a:bodyPr>
          <a:lstStyle/>
          <a:p>
            <a:r>
              <a:rPr lang="ja-JP" altLang="en-US" sz="2585" b="1" dirty="0"/>
              <a:t>江東区立八名川小学校の取り</a:t>
            </a:r>
            <a:endParaRPr lang="en-US" altLang="ja-JP" sz="2585" b="1" dirty="0"/>
          </a:p>
          <a:p>
            <a:r>
              <a:rPr lang="ja-JP" altLang="en-US" sz="2585" b="1" dirty="0"/>
              <a:t>組みについては承知している。</a:t>
            </a:r>
            <a:endParaRPr lang="en-US" altLang="ja-JP" sz="2585" b="1" dirty="0"/>
          </a:p>
          <a:p>
            <a:r>
              <a:rPr lang="ja-JP" altLang="en-US" sz="2585" b="1" dirty="0"/>
              <a:t>ＥＳＤカレンダーは、ユネスコ</a:t>
            </a:r>
            <a:endParaRPr lang="en-US" altLang="ja-JP" sz="2585" b="1" dirty="0"/>
          </a:p>
          <a:p>
            <a:r>
              <a:rPr lang="ja-JP" altLang="en-US" sz="2585" b="1" dirty="0"/>
              <a:t>スクールだけでなく全国の学校</a:t>
            </a:r>
            <a:endParaRPr lang="en-US" altLang="ja-JP" sz="2585" b="1" dirty="0"/>
          </a:p>
          <a:p>
            <a:r>
              <a:rPr lang="ja-JP" altLang="en-US" sz="2585" b="1" dirty="0"/>
              <a:t>教育に広めていきたい。</a:t>
            </a:r>
          </a:p>
        </p:txBody>
      </p:sp>
      <p:sp>
        <p:nvSpPr>
          <p:cNvPr id="8" name="テキスト ボックス 7">
            <a:extLst>
              <a:ext uri="{FF2B5EF4-FFF2-40B4-BE49-F238E27FC236}">
                <a16:creationId xmlns:a16="http://schemas.microsoft.com/office/drawing/2014/main" id="{859E45EE-6915-41BE-BAA1-92ECA3D62C69}"/>
              </a:ext>
            </a:extLst>
          </p:cNvPr>
          <p:cNvSpPr txBox="1"/>
          <p:nvPr/>
        </p:nvSpPr>
        <p:spPr>
          <a:xfrm>
            <a:off x="2165553" y="371874"/>
            <a:ext cx="8250977" cy="376385"/>
          </a:xfrm>
          <a:prstGeom prst="rect">
            <a:avLst/>
          </a:prstGeom>
          <a:noFill/>
        </p:spPr>
        <p:txBody>
          <a:bodyPr wrap="none" rtlCol="0">
            <a:spAutoFit/>
          </a:bodyPr>
          <a:lstStyle/>
          <a:p>
            <a:r>
              <a:rPr lang="ja-JP" altLang="en-US" sz="1846" b="1" dirty="0"/>
              <a:t>平成２６年１０月８日　参議院予算委員会にて（</a:t>
            </a:r>
            <a:r>
              <a:rPr lang="ja-JP" altLang="en-US" sz="1846" dirty="0"/>
              <a:t>ＮＨＫ国会中継画面より</a:t>
            </a:r>
            <a:r>
              <a:rPr lang="ja-JP" altLang="en-US" sz="1846" b="1" dirty="0"/>
              <a:t>）</a:t>
            </a:r>
          </a:p>
        </p:txBody>
      </p:sp>
      <p:sp>
        <p:nvSpPr>
          <p:cNvPr id="9" name="吹き出し: 角を丸めた四角形 8">
            <a:extLst>
              <a:ext uri="{FF2B5EF4-FFF2-40B4-BE49-F238E27FC236}">
                <a16:creationId xmlns:a16="http://schemas.microsoft.com/office/drawing/2014/main" id="{FB5B463F-8EA9-41DE-A723-4DBB2520CA05}"/>
              </a:ext>
            </a:extLst>
          </p:cNvPr>
          <p:cNvSpPr/>
          <p:nvPr/>
        </p:nvSpPr>
        <p:spPr>
          <a:xfrm>
            <a:off x="5762251" y="840642"/>
            <a:ext cx="4429053" cy="1128442"/>
          </a:xfrm>
          <a:prstGeom prst="wedgeRoundRectCallout">
            <a:avLst>
              <a:gd name="adj1" fmla="val -2707"/>
              <a:gd name="adj2" fmla="val 93102"/>
              <a:gd name="adj3" fmla="val 16667"/>
            </a:avLst>
          </a:prstGeom>
          <a:solidFill>
            <a:srgbClr val="B3FC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15" dirty="0">
                <a:solidFill>
                  <a:schemeClr val="tx1"/>
                </a:solidFill>
                <a:latin typeface="ＭＳ ゴシック" panose="020B0609070205080204" pitchFamily="49" charset="-128"/>
                <a:ea typeface="ＭＳ ゴシック" panose="020B0609070205080204" pitchFamily="49" charset="-128"/>
              </a:rPr>
              <a:t>持続可能な開発のための教育を視野に、ＥＳＤカレンダーの</a:t>
            </a:r>
            <a:endParaRPr lang="en-US" altLang="ja-JP" sz="2215" dirty="0">
              <a:solidFill>
                <a:schemeClr val="tx1"/>
              </a:solidFill>
              <a:latin typeface="ＭＳ ゴシック" panose="020B0609070205080204" pitchFamily="49" charset="-128"/>
              <a:ea typeface="ＭＳ ゴシック" panose="020B0609070205080204" pitchFamily="49" charset="-128"/>
            </a:endParaRPr>
          </a:p>
          <a:p>
            <a:r>
              <a:rPr lang="ja-JP" altLang="en-US" sz="2215" dirty="0">
                <a:solidFill>
                  <a:schemeClr val="tx1"/>
                </a:solidFill>
                <a:latin typeface="ＭＳ ゴシック" panose="020B0609070205080204" pitchFamily="49" charset="-128"/>
                <a:ea typeface="ＭＳ ゴシック" panose="020B0609070205080204" pitchFamily="49" charset="-128"/>
              </a:rPr>
              <a:t>活用をしてはいかがか。</a:t>
            </a:r>
          </a:p>
        </p:txBody>
      </p:sp>
      <p:sp>
        <p:nvSpPr>
          <p:cNvPr id="10" name="テキスト ボックス 9">
            <a:extLst>
              <a:ext uri="{FF2B5EF4-FFF2-40B4-BE49-F238E27FC236}">
                <a16:creationId xmlns:a16="http://schemas.microsoft.com/office/drawing/2014/main" id="{C574F090-1A91-47EA-AF94-47618A16E16A}"/>
              </a:ext>
            </a:extLst>
          </p:cNvPr>
          <p:cNvSpPr txBox="1"/>
          <p:nvPr/>
        </p:nvSpPr>
        <p:spPr>
          <a:xfrm>
            <a:off x="7588936" y="5311617"/>
            <a:ext cx="2743059" cy="348109"/>
          </a:xfrm>
          <a:prstGeom prst="rect">
            <a:avLst/>
          </a:prstGeom>
          <a:noFill/>
        </p:spPr>
        <p:txBody>
          <a:bodyPr wrap="none" rtlCol="0">
            <a:spAutoFit/>
          </a:bodyPr>
          <a:lstStyle/>
          <a:p>
            <a:r>
              <a:rPr lang="ja-JP" altLang="en-US" sz="1662" dirty="0"/>
              <a:t>（公明党荒木参議院議員）</a:t>
            </a:r>
          </a:p>
        </p:txBody>
      </p:sp>
      <p:cxnSp>
        <p:nvCxnSpPr>
          <p:cNvPr id="12" name="直線コネクタ 11">
            <a:extLst>
              <a:ext uri="{FF2B5EF4-FFF2-40B4-BE49-F238E27FC236}">
                <a16:creationId xmlns:a16="http://schemas.microsoft.com/office/drawing/2014/main" id="{CED8E360-166C-467A-846F-7FEAF76F20E1}"/>
              </a:ext>
            </a:extLst>
          </p:cNvPr>
          <p:cNvCxnSpPr>
            <a:cxnSpLocks/>
          </p:cNvCxnSpPr>
          <p:nvPr/>
        </p:nvCxnSpPr>
        <p:spPr>
          <a:xfrm>
            <a:off x="1879911" y="6262472"/>
            <a:ext cx="3284601"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B80060EA-9337-4EB0-8515-BA5C6AAAB6E3}"/>
              </a:ext>
            </a:extLst>
          </p:cNvPr>
          <p:cNvCxnSpPr>
            <a:cxnSpLocks/>
          </p:cNvCxnSpPr>
          <p:nvPr/>
        </p:nvCxnSpPr>
        <p:spPr>
          <a:xfrm>
            <a:off x="4452297" y="5831360"/>
            <a:ext cx="178269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DA3AEE87-90FF-46FF-9131-9A7E5C199F21}"/>
              </a:ext>
            </a:extLst>
          </p:cNvPr>
          <p:cNvCxnSpPr/>
          <p:nvPr/>
        </p:nvCxnSpPr>
        <p:spPr>
          <a:xfrm>
            <a:off x="1851228" y="5437856"/>
            <a:ext cx="2859489"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3E993C05-BEA3-4DB1-99CD-611847F5570A}"/>
              </a:ext>
            </a:extLst>
          </p:cNvPr>
          <p:cNvSpPr txBox="1"/>
          <p:nvPr/>
        </p:nvSpPr>
        <p:spPr>
          <a:xfrm>
            <a:off x="7072144" y="5693009"/>
            <a:ext cx="3595856" cy="859659"/>
          </a:xfrm>
          <a:prstGeom prst="rect">
            <a:avLst/>
          </a:prstGeom>
          <a:solidFill>
            <a:srgbClr val="FFFF00"/>
          </a:solidFill>
        </p:spPr>
        <p:txBody>
          <a:bodyPr wrap="none" rtlCol="0">
            <a:spAutoFit/>
          </a:bodyPr>
          <a:lstStyle/>
          <a:p>
            <a:r>
              <a:rPr kumimoji="1" lang="ja-JP" altLang="en-US" sz="1662" dirty="0"/>
              <a:t>これが</a:t>
            </a:r>
            <a:r>
              <a:rPr kumimoji="1" lang="ja-JP" altLang="en-US" sz="1662" b="1" dirty="0"/>
              <a:t>カリキュラム・マネジメント</a:t>
            </a:r>
            <a:endParaRPr kumimoji="1" lang="en-US" altLang="ja-JP" sz="1662" b="1" dirty="0"/>
          </a:p>
          <a:p>
            <a:r>
              <a:rPr lang="ja-JP" altLang="en-US" sz="1662" dirty="0"/>
              <a:t>として、指導要領に示されていく。</a:t>
            </a:r>
            <a:endParaRPr lang="en-US" altLang="ja-JP" sz="1662" dirty="0"/>
          </a:p>
          <a:p>
            <a:r>
              <a:rPr kumimoji="1" lang="ja-JP" altLang="en-US" sz="1662" dirty="0"/>
              <a:t>でも、</a:t>
            </a:r>
            <a:r>
              <a:rPr kumimoji="1" lang="ja-JP" altLang="en-US" sz="1662" b="1" dirty="0"/>
              <a:t>へたくそな命名は誤解の元！</a:t>
            </a:r>
            <a:endParaRPr kumimoji="1" lang="en-US" altLang="ja-JP" sz="1662" b="1" dirty="0"/>
          </a:p>
        </p:txBody>
      </p:sp>
    </p:spTree>
    <p:extLst>
      <p:ext uri="{BB962C8B-B14F-4D97-AF65-F5344CB8AC3E}">
        <p14:creationId xmlns:p14="http://schemas.microsoft.com/office/powerpoint/2010/main" val="413159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四角形: 角を丸くする 18">
            <a:extLst>
              <a:ext uri="{FF2B5EF4-FFF2-40B4-BE49-F238E27FC236}">
                <a16:creationId xmlns:a16="http://schemas.microsoft.com/office/drawing/2014/main" id="{A1623121-DE71-4669-ACE5-56D876BC62F7}"/>
              </a:ext>
            </a:extLst>
          </p:cNvPr>
          <p:cNvSpPr/>
          <p:nvPr/>
        </p:nvSpPr>
        <p:spPr>
          <a:xfrm>
            <a:off x="2475342" y="1626520"/>
            <a:ext cx="5161592" cy="344347"/>
          </a:xfrm>
          <a:prstGeom prst="roundRect">
            <a:avLst/>
          </a:prstGeom>
          <a:solidFill>
            <a:srgbClr val="FFFF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18" name="四角形: 角を丸くする 17">
            <a:extLst>
              <a:ext uri="{FF2B5EF4-FFF2-40B4-BE49-F238E27FC236}">
                <a16:creationId xmlns:a16="http://schemas.microsoft.com/office/drawing/2014/main" id="{FB040A71-CDEB-4647-A361-69595D430BAE}"/>
              </a:ext>
            </a:extLst>
          </p:cNvPr>
          <p:cNvSpPr/>
          <p:nvPr/>
        </p:nvSpPr>
        <p:spPr>
          <a:xfrm>
            <a:off x="2483588" y="1350226"/>
            <a:ext cx="5121175" cy="248186"/>
          </a:xfrm>
          <a:prstGeom prst="roundRect">
            <a:avLst/>
          </a:prstGeom>
          <a:solidFill>
            <a:srgbClr val="FFFF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4" name="四角形: 角を丸くする 3">
            <a:extLst>
              <a:ext uri="{FF2B5EF4-FFF2-40B4-BE49-F238E27FC236}">
                <a16:creationId xmlns:a16="http://schemas.microsoft.com/office/drawing/2014/main" id="{14E715E4-BD79-4809-8124-B8E5C32719A0}"/>
              </a:ext>
            </a:extLst>
          </p:cNvPr>
          <p:cNvSpPr/>
          <p:nvPr/>
        </p:nvSpPr>
        <p:spPr>
          <a:xfrm>
            <a:off x="2483589" y="922084"/>
            <a:ext cx="4764540" cy="394153"/>
          </a:xfrm>
          <a:prstGeom prst="roundRect">
            <a:avLst/>
          </a:prstGeom>
          <a:solidFill>
            <a:srgbClr val="FDC3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6" name="正方形/長方形 5">
            <a:extLst>
              <a:ext uri="{FF2B5EF4-FFF2-40B4-BE49-F238E27FC236}">
                <a16:creationId xmlns:a16="http://schemas.microsoft.com/office/drawing/2014/main" id="{8401FFEF-88BB-4F3E-9E5E-D3391C8ECEB0}"/>
              </a:ext>
            </a:extLst>
          </p:cNvPr>
          <p:cNvSpPr/>
          <p:nvPr/>
        </p:nvSpPr>
        <p:spPr>
          <a:xfrm>
            <a:off x="7974901" y="161494"/>
            <a:ext cx="1510446" cy="394153"/>
          </a:xfrm>
          <a:prstGeom prst="rect">
            <a:avLst/>
          </a:prstGeom>
          <a:solidFill>
            <a:schemeClr val="tx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8" name="四角形: 角を丸くする 7">
            <a:extLst>
              <a:ext uri="{FF2B5EF4-FFF2-40B4-BE49-F238E27FC236}">
                <a16:creationId xmlns:a16="http://schemas.microsoft.com/office/drawing/2014/main" id="{046209A0-660D-4056-A786-AD1DDA66B049}"/>
              </a:ext>
            </a:extLst>
          </p:cNvPr>
          <p:cNvSpPr/>
          <p:nvPr/>
        </p:nvSpPr>
        <p:spPr>
          <a:xfrm>
            <a:off x="2036113" y="3316614"/>
            <a:ext cx="1861131" cy="394153"/>
          </a:xfrm>
          <a:prstGeom prst="roundRect">
            <a:avLst/>
          </a:prstGeom>
          <a:solidFill>
            <a:srgbClr val="FDC3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22" name="四角形: 角を丸くする 21">
            <a:extLst>
              <a:ext uri="{FF2B5EF4-FFF2-40B4-BE49-F238E27FC236}">
                <a16:creationId xmlns:a16="http://schemas.microsoft.com/office/drawing/2014/main" id="{1DE688A2-B379-49B1-B0BA-B533120F5B82}"/>
              </a:ext>
            </a:extLst>
          </p:cNvPr>
          <p:cNvSpPr/>
          <p:nvPr/>
        </p:nvSpPr>
        <p:spPr>
          <a:xfrm>
            <a:off x="2483588" y="2318345"/>
            <a:ext cx="3769613" cy="344347"/>
          </a:xfrm>
          <a:prstGeom prst="roundRect">
            <a:avLst/>
          </a:prstGeom>
          <a:solidFill>
            <a:srgbClr val="FFFF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23" name="四角形: 角を丸くする 22">
            <a:extLst>
              <a:ext uri="{FF2B5EF4-FFF2-40B4-BE49-F238E27FC236}">
                <a16:creationId xmlns:a16="http://schemas.microsoft.com/office/drawing/2014/main" id="{34DF06D4-6CFF-40F3-B261-C91ED3986714}"/>
              </a:ext>
            </a:extLst>
          </p:cNvPr>
          <p:cNvSpPr/>
          <p:nvPr/>
        </p:nvSpPr>
        <p:spPr>
          <a:xfrm>
            <a:off x="2475343" y="2015907"/>
            <a:ext cx="3794792" cy="315404"/>
          </a:xfrm>
          <a:prstGeom prst="roundRect">
            <a:avLst/>
          </a:prstGeom>
          <a:solidFill>
            <a:srgbClr val="FFFF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2" name="正方形/長方形 1">
            <a:extLst>
              <a:ext uri="{FF2B5EF4-FFF2-40B4-BE49-F238E27FC236}">
                <a16:creationId xmlns:a16="http://schemas.microsoft.com/office/drawing/2014/main" id="{81BD585C-B7ED-4E0E-A1E3-1B717DD249E9}"/>
              </a:ext>
            </a:extLst>
          </p:cNvPr>
          <p:cNvSpPr/>
          <p:nvPr/>
        </p:nvSpPr>
        <p:spPr>
          <a:xfrm>
            <a:off x="1524000" y="326836"/>
            <a:ext cx="7994216" cy="3785011"/>
          </a:xfrm>
          <a:prstGeom prst="rect">
            <a:avLst/>
          </a:prstGeom>
        </p:spPr>
        <p:txBody>
          <a:bodyPr wrap="square">
            <a:spAutoFit/>
          </a:bodyPr>
          <a:lstStyle/>
          <a:p>
            <a:r>
              <a:rPr lang="ja-JP" altLang="en-US" sz="1846" b="1" dirty="0"/>
              <a:t>　</a:t>
            </a:r>
            <a:endParaRPr lang="en-US" altLang="ja-JP" sz="2215" b="1" dirty="0"/>
          </a:p>
          <a:p>
            <a:r>
              <a:rPr lang="ja-JP" altLang="en-US" sz="2215" b="1" dirty="0"/>
              <a:t>　　</a:t>
            </a:r>
            <a:endParaRPr lang="en-US" altLang="ja-JP" sz="2215" b="1" dirty="0"/>
          </a:p>
          <a:p>
            <a:r>
              <a:rPr lang="ja-JP" altLang="en-US" sz="2215" b="1" dirty="0"/>
              <a:t>　　</a:t>
            </a:r>
            <a:r>
              <a:rPr lang="ja-JP" altLang="en-US" sz="1754" b="1" dirty="0"/>
              <a:t>　</a:t>
            </a:r>
            <a:r>
              <a:rPr lang="ja-JP" altLang="en-US" sz="2215" b="1" dirty="0"/>
              <a:t>・基礎的・基本的な知識・技能の習得　と　</a:t>
            </a:r>
            <a:endParaRPr lang="en-US" altLang="ja-JP" sz="2215" b="1" dirty="0"/>
          </a:p>
          <a:p>
            <a:r>
              <a:rPr lang="ja-JP" altLang="en-US" sz="2215" b="1" dirty="0"/>
              <a:t>　　　・思考力・判断力・表現力等の育成 </a:t>
            </a:r>
            <a:endParaRPr lang="en-US" altLang="ja-JP" sz="2215" b="1" dirty="0"/>
          </a:p>
          <a:p>
            <a:r>
              <a:rPr lang="ja-JP" altLang="en-US" sz="2215" b="1" dirty="0"/>
              <a:t>　　　・主体的学習態度や多様な人々との協働</a:t>
            </a:r>
            <a:endParaRPr lang="en-US" altLang="ja-JP" sz="2215" b="1" dirty="0"/>
          </a:p>
          <a:p>
            <a:r>
              <a:rPr lang="ja-JP" altLang="en-US" sz="2215" b="1" dirty="0"/>
              <a:t>　　　・豊かな心や創造性の涵養</a:t>
            </a:r>
            <a:endParaRPr lang="en-US" altLang="ja-JP" sz="2215" b="1" dirty="0"/>
          </a:p>
          <a:p>
            <a:r>
              <a:rPr lang="ja-JP" altLang="en-US" sz="2215" b="1" dirty="0"/>
              <a:t>　　　・学びに向かう力、人間性等</a:t>
            </a:r>
            <a:endParaRPr lang="en-US" altLang="ja-JP" sz="2215" b="1" dirty="0"/>
          </a:p>
          <a:p>
            <a:endParaRPr lang="en-US" altLang="ja-JP" sz="2215" b="1" dirty="0"/>
          </a:p>
          <a:p>
            <a:r>
              <a:rPr lang="ja-JP" altLang="en-US" sz="2215" b="1" dirty="0"/>
              <a:t>　　などが、どうしたら自然に身についてくるの。</a:t>
            </a:r>
            <a:endParaRPr lang="en-US" altLang="ja-JP" sz="2215" b="1" dirty="0"/>
          </a:p>
          <a:p>
            <a:r>
              <a:rPr lang="ja-JP" altLang="en-US" sz="2215" b="1" dirty="0"/>
              <a:t>　　詰め込み教育をすると主体性も、豊かな心も</a:t>
            </a:r>
            <a:r>
              <a:rPr lang="ja-JP" altLang="en-US" sz="2215" b="1" dirty="0">
                <a:solidFill>
                  <a:srgbClr val="FF0000"/>
                </a:solidFill>
              </a:rPr>
              <a:t>育ちにくい</a:t>
            </a:r>
            <a:r>
              <a:rPr lang="ja-JP" altLang="en-US" sz="2215" b="1" dirty="0"/>
              <a:t>。</a:t>
            </a:r>
            <a:endParaRPr lang="en-US" altLang="ja-JP" sz="2215" b="1" dirty="0"/>
          </a:p>
          <a:p>
            <a:r>
              <a:rPr lang="ja-JP" altLang="en-US" sz="2215" b="1" dirty="0"/>
              <a:t>　　</a:t>
            </a:r>
            <a:endParaRPr lang="en-US" altLang="ja-JP" sz="2215" b="1" dirty="0"/>
          </a:p>
        </p:txBody>
      </p:sp>
      <p:sp>
        <p:nvSpPr>
          <p:cNvPr id="3" name="四角形: 角を丸くする 2">
            <a:extLst>
              <a:ext uri="{FF2B5EF4-FFF2-40B4-BE49-F238E27FC236}">
                <a16:creationId xmlns:a16="http://schemas.microsoft.com/office/drawing/2014/main" id="{80B10A41-72A0-4248-8187-61F808F425D1}"/>
              </a:ext>
            </a:extLst>
          </p:cNvPr>
          <p:cNvSpPr/>
          <p:nvPr/>
        </p:nvSpPr>
        <p:spPr>
          <a:xfrm>
            <a:off x="6253201" y="5014455"/>
            <a:ext cx="4080009" cy="1643715"/>
          </a:xfrm>
          <a:prstGeom prst="round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15" b="1" u="sng" dirty="0">
                <a:solidFill>
                  <a:schemeClr val="tx1"/>
                </a:solidFill>
                <a:latin typeface="+mn-ea"/>
              </a:rPr>
              <a:t>問題解決的な学習過程</a:t>
            </a:r>
            <a:r>
              <a:rPr lang="ja-JP" altLang="en-US" sz="2215" b="1" dirty="0">
                <a:solidFill>
                  <a:schemeClr val="tx1"/>
                </a:solidFill>
                <a:latin typeface="+mn-ea"/>
              </a:rPr>
              <a:t>を重視して、その中に、</a:t>
            </a:r>
            <a:r>
              <a:rPr lang="ja-JP" altLang="en-US" sz="2215" b="1" u="sng" dirty="0">
                <a:solidFill>
                  <a:schemeClr val="tx1"/>
                </a:solidFill>
                <a:latin typeface="+mn-ea"/>
              </a:rPr>
              <a:t>対話的な</a:t>
            </a:r>
            <a:endParaRPr lang="en-US" altLang="ja-JP" sz="2215" b="1" u="sng" dirty="0">
              <a:solidFill>
                <a:schemeClr val="tx1"/>
              </a:solidFill>
              <a:latin typeface="+mn-ea"/>
            </a:endParaRPr>
          </a:p>
          <a:p>
            <a:r>
              <a:rPr lang="ja-JP" altLang="en-US" sz="2215" b="1" u="sng" dirty="0">
                <a:solidFill>
                  <a:schemeClr val="tx1"/>
                </a:solidFill>
                <a:latin typeface="+mn-ea"/>
              </a:rPr>
              <a:t>協働場面</a:t>
            </a:r>
            <a:r>
              <a:rPr lang="ja-JP" altLang="en-US" sz="2215" b="1" dirty="0">
                <a:solidFill>
                  <a:schemeClr val="tx1"/>
                </a:solidFill>
                <a:latin typeface="+mn-ea"/>
              </a:rPr>
              <a:t>を位置づけることで</a:t>
            </a:r>
            <a:r>
              <a:rPr lang="ja-JP" altLang="en-US" sz="2215" b="1" dirty="0">
                <a:solidFill>
                  <a:srgbClr val="FF0000"/>
                </a:solidFill>
                <a:latin typeface="+mn-ea"/>
              </a:rPr>
              <a:t>問題解決能力</a:t>
            </a:r>
            <a:r>
              <a:rPr lang="ja-JP" altLang="en-US" sz="2215" b="1" dirty="0">
                <a:solidFill>
                  <a:schemeClr val="tx1"/>
                </a:solidFill>
                <a:latin typeface="+mn-ea"/>
              </a:rPr>
              <a:t>を高める。</a:t>
            </a:r>
          </a:p>
        </p:txBody>
      </p:sp>
      <p:sp>
        <p:nvSpPr>
          <p:cNvPr id="10" name="四角形: 角を丸くする 9">
            <a:extLst>
              <a:ext uri="{FF2B5EF4-FFF2-40B4-BE49-F238E27FC236}">
                <a16:creationId xmlns:a16="http://schemas.microsoft.com/office/drawing/2014/main" id="{76380C26-6454-44B8-8821-0013B84809EC}"/>
              </a:ext>
            </a:extLst>
          </p:cNvPr>
          <p:cNvSpPr/>
          <p:nvPr/>
        </p:nvSpPr>
        <p:spPr>
          <a:xfrm>
            <a:off x="2013659" y="5107339"/>
            <a:ext cx="4080009" cy="1398954"/>
          </a:xfrm>
          <a:prstGeom prst="round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15" b="1" dirty="0">
                <a:solidFill>
                  <a:schemeClr val="tx1"/>
                </a:solidFill>
              </a:rPr>
              <a:t>ＥＳＤカレンダーを工夫して、</a:t>
            </a:r>
            <a:endParaRPr lang="en-US" altLang="ja-JP" sz="2215" b="1" dirty="0">
              <a:solidFill>
                <a:schemeClr val="tx1"/>
              </a:solidFill>
            </a:endParaRPr>
          </a:p>
          <a:p>
            <a:r>
              <a:rPr lang="ja-JP" altLang="en-US" sz="2215" b="1" dirty="0">
                <a:solidFill>
                  <a:schemeClr val="tx1"/>
                </a:solidFill>
              </a:rPr>
              <a:t>その中で学習をつなげカリキュラム・マネジメントすることで、</a:t>
            </a:r>
            <a:r>
              <a:rPr lang="ja-JP" altLang="en-US" sz="2215" b="1" dirty="0">
                <a:solidFill>
                  <a:srgbClr val="FF0000"/>
                </a:solidFill>
              </a:rPr>
              <a:t>活用能力</a:t>
            </a:r>
            <a:r>
              <a:rPr lang="ja-JP" altLang="en-US" sz="2215" b="1" dirty="0">
                <a:solidFill>
                  <a:schemeClr val="tx1"/>
                </a:solidFill>
              </a:rPr>
              <a:t>を高める。</a:t>
            </a:r>
          </a:p>
        </p:txBody>
      </p:sp>
      <p:sp>
        <p:nvSpPr>
          <p:cNvPr id="7" name="矢印: 下 6">
            <a:extLst>
              <a:ext uri="{FF2B5EF4-FFF2-40B4-BE49-F238E27FC236}">
                <a16:creationId xmlns:a16="http://schemas.microsoft.com/office/drawing/2014/main" id="{E107B56A-2CD3-4D0D-B1D2-71166A3683B8}"/>
              </a:ext>
            </a:extLst>
          </p:cNvPr>
          <p:cNvSpPr/>
          <p:nvPr/>
        </p:nvSpPr>
        <p:spPr>
          <a:xfrm>
            <a:off x="4682341" y="4421017"/>
            <a:ext cx="562483" cy="563915"/>
          </a:xfrm>
          <a:prstGeom prst="downArrow">
            <a:avLst/>
          </a:prstGeom>
          <a:solidFill>
            <a:srgbClr val="FFFF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11" name="フローチャート: 代替処理 10">
            <a:extLst>
              <a:ext uri="{FF2B5EF4-FFF2-40B4-BE49-F238E27FC236}">
                <a16:creationId xmlns:a16="http://schemas.microsoft.com/office/drawing/2014/main" id="{1EDC63D3-39C8-46E8-A307-5C76FF1C2078}"/>
              </a:ext>
            </a:extLst>
          </p:cNvPr>
          <p:cNvSpPr/>
          <p:nvPr/>
        </p:nvSpPr>
        <p:spPr>
          <a:xfrm>
            <a:off x="7749998" y="865153"/>
            <a:ext cx="952898" cy="592332"/>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9" name="正方形/長方形 8">
            <a:extLst>
              <a:ext uri="{FF2B5EF4-FFF2-40B4-BE49-F238E27FC236}">
                <a16:creationId xmlns:a16="http://schemas.microsoft.com/office/drawing/2014/main" id="{90CD8099-77E9-45D5-9BB5-28661C09ABEC}"/>
              </a:ext>
            </a:extLst>
          </p:cNvPr>
          <p:cNvSpPr/>
          <p:nvPr/>
        </p:nvSpPr>
        <p:spPr>
          <a:xfrm>
            <a:off x="7811499" y="916426"/>
            <a:ext cx="848309" cy="490134"/>
          </a:xfrm>
          <a:prstGeom prst="rect">
            <a:avLst/>
          </a:prstGeom>
          <a:solidFill>
            <a:srgbClr val="FFFF00"/>
          </a:solidFill>
        </p:spPr>
        <p:txBody>
          <a:bodyPr wrap="none">
            <a:spAutoFit/>
          </a:bodyPr>
          <a:lstStyle/>
          <a:p>
            <a:r>
              <a:rPr lang="ja-JP" altLang="en-US" sz="2585" dirty="0">
                <a:latin typeface="ＭＳ ゴシック" panose="020B0609070205080204" pitchFamily="49" charset="-128"/>
                <a:ea typeface="ＭＳ ゴシック" panose="020B0609070205080204" pitchFamily="49" charset="-128"/>
              </a:rPr>
              <a:t>活用</a:t>
            </a:r>
            <a:endParaRPr lang="ja-JP" altLang="en-US" sz="2585" dirty="0"/>
          </a:p>
        </p:txBody>
      </p:sp>
      <p:sp>
        <p:nvSpPr>
          <p:cNvPr id="12" name="四角形: 角を丸くする 11">
            <a:extLst>
              <a:ext uri="{FF2B5EF4-FFF2-40B4-BE49-F238E27FC236}">
                <a16:creationId xmlns:a16="http://schemas.microsoft.com/office/drawing/2014/main" id="{FBECF299-61ED-424A-8D0D-3F16BA451111}"/>
              </a:ext>
            </a:extLst>
          </p:cNvPr>
          <p:cNvSpPr/>
          <p:nvPr/>
        </p:nvSpPr>
        <p:spPr>
          <a:xfrm>
            <a:off x="6536268" y="2500953"/>
            <a:ext cx="3941536" cy="394153"/>
          </a:xfrm>
          <a:prstGeom prst="roundRect">
            <a:avLst/>
          </a:prstGeom>
          <a:solidFill>
            <a:srgbClr val="FDC3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585" b="1" u="sng" dirty="0">
                <a:solidFill>
                  <a:schemeClr val="tx1"/>
                </a:solidFill>
                <a:latin typeface="HGP創英角ﾎﾟｯﾌﾟ体" panose="040B0A00000000000000" pitchFamily="50" charset="-128"/>
                <a:ea typeface="HGP創英角ﾎﾟｯﾌﾟ体" panose="040B0A00000000000000" pitchFamily="50" charset="-128"/>
              </a:rPr>
              <a:t>ベーシックなドリル訓練</a:t>
            </a:r>
            <a:endParaRPr lang="ja-JP" altLang="en-US" sz="2585" dirty="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13" name="四角形: 角を丸くする 12">
            <a:extLst>
              <a:ext uri="{FF2B5EF4-FFF2-40B4-BE49-F238E27FC236}">
                <a16:creationId xmlns:a16="http://schemas.microsoft.com/office/drawing/2014/main" id="{EFA068A7-E539-4966-87BA-173B55CADE15}"/>
              </a:ext>
            </a:extLst>
          </p:cNvPr>
          <p:cNvSpPr/>
          <p:nvPr/>
        </p:nvSpPr>
        <p:spPr>
          <a:xfrm>
            <a:off x="9006494" y="1348591"/>
            <a:ext cx="1409986" cy="394153"/>
          </a:xfrm>
          <a:prstGeom prst="roundRect">
            <a:avLst/>
          </a:prstGeom>
          <a:solidFill>
            <a:srgbClr val="FDC3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15" dirty="0">
                <a:solidFill>
                  <a:schemeClr val="tx1"/>
                </a:solidFill>
                <a:latin typeface="ＭＳ ゴシック" panose="020B0609070205080204" pitchFamily="49" charset="-128"/>
                <a:ea typeface="ＭＳ ゴシック" panose="020B0609070205080204" pitchFamily="49" charset="-128"/>
              </a:rPr>
              <a:t>学習規律</a:t>
            </a:r>
          </a:p>
        </p:txBody>
      </p:sp>
      <p:cxnSp>
        <p:nvCxnSpPr>
          <p:cNvPr id="15" name="直線コネクタ 14">
            <a:extLst>
              <a:ext uri="{FF2B5EF4-FFF2-40B4-BE49-F238E27FC236}">
                <a16:creationId xmlns:a16="http://schemas.microsoft.com/office/drawing/2014/main" id="{BE1906C3-B6BD-4EDC-8A6F-516190B6E175}"/>
              </a:ext>
            </a:extLst>
          </p:cNvPr>
          <p:cNvCxnSpPr>
            <a:cxnSpLocks/>
          </p:cNvCxnSpPr>
          <p:nvPr/>
        </p:nvCxnSpPr>
        <p:spPr>
          <a:xfrm>
            <a:off x="7248128" y="1176868"/>
            <a:ext cx="885318" cy="1324085"/>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589B05A5-8583-446F-BD72-324B3F261394}"/>
              </a:ext>
            </a:extLst>
          </p:cNvPr>
          <p:cNvCxnSpPr>
            <a:cxnSpLocks/>
            <a:endCxn id="12" idx="0"/>
          </p:cNvCxnSpPr>
          <p:nvPr/>
        </p:nvCxnSpPr>
        <p:spPr>
          <a:xfrm flipH="1">
            <a:off x="8507036" y="1765094"/>
            <a:ext cx="934568" cy="735859"/>
          </a:xfrm>
          <a:prstGeom prst="line">
            <a:avLst/>
          </a:prstGeom>
          <a:ln w="19050"/>
        </p:spPr>
        <p:style>
          <a:lnRef idx="1">
            <a:schemeClr val="dk1"/>
          </a:lnRef>
          <a:fillRef idx="0">
            <a:schemeClr val="dk1"/>
          </a:fillRef>
          <a:effectRef idx="0">
            <a:schemeClr val="dk1"/>
          </a:effectRef>
          <a:fontRef idx="minor">
            <a:schemeClr val="tx1"/>
          </a:fontRef>
        </p:style>
      </p:cxnSp>
      <p:sp>
        <p:nvSpPr>
          <p:cNvPr id="20" name="矢印: 下 19">
            <a:extLst>
              <a:ext uri="{FF2B5EF4-FFF2-40B4-BE49-F238E27FC236}">
                <a16:creationId xmlns:a16="http://schemas.microsoft.com/office/drawing/2014/main" id="{26CF1CC3-59F4-4108-9534-B9A0598EF2EC}"/>
              </a:ext>
            </a:extLst>
          </p:cNvPr>
          <p:cNvSpPr/>
          <p:nvPr/>
        </p:nvSpPr>
        <p:spPr>
          <a:xfrm>
            <a:off x="7852206" y="4407088"/>
            <a:ext cx="562483" cy="563915"/>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5" name="テキスト ボックス 4">
            <a:extLst>
              <a:ext uri="{FF2B5EF4-FFF2-40B4-BE49-F238E27FC236}">
                <a16:creationId xmlns:a16="http://schemas.microsoft.com/office/drawing/2014/main" id="{EBA99774-FEC0-47B7-B25D-E39ED26F6598}"/>
              </a:ext>
            </a:extLst>
          </p:cNvPr>
          <p:cNvSpPr txBox="1"/>
          <p:nvPr/>
        </p:nvSpPr>
        <p:spPr>
          <a:xfrm>
            <a:off x="1727285" y="111322"/>
            <a:ext cx="7725192" cy="461665"/>
          </a:xfrm>
          <a:prstGeom prst="rect">
            <a:avLst/>
          </a:prstGeom>
          <a:no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　主体的・対話的で深い学びの実現に向けた </a:t>
            </a:r>
            <a:r>
              <a:rPr kumimoji="1" lang="ja-JP" altLang="en-US" sz="2400" dirty="0">
                <a:solidFill>
                  <a:srgbClr val="FFFF00"/>
                </a:solidFill>
                <a:latin typeface="AR丸ゴシック体E" panose="020F0909000000000000" pitchFamily="49" charset="-128"/>
                <a:ea typeface="AR丸ゴシック体E" panose="020F0909000000000000" pitchFamily="49" charset="-128"/>
              </a:rPr>
              <a:t>授業改善</a:t>
            </a:r>
          </a:p>
        </p:txBody>
      </p:sp>
      <p:cxnSp>
        <p:nvCxnSpPr>
          <p:cNvPr id="25" name="直線コネクタ 24">
            <a:extLst>
              <a:ext uri="{FF2B5EF4-FFF2-40B4-BE49-F238E27FC236}">
                <a16:creationId xmlns:a16="http://schemas.microsoft.com/office/drawing/2014/main" id="{5D82488E-B0E9-4B1E-BDB5-3213BD1D42F4}"/>
              </a:ext>
            </a:extLst>
          </p:cNvPr>
          <p:cNvCxnSpPr>
            <a:cxnSpLocks/>
            <a:endCxn id="12" idx="1"/>
          </p:cNvCxnSpPr>
          <p:nvPr/>
        </p:nvCxnSpPr>
        <p:spPr>
          <a:xfrm flipV="1">
            <a:off x="3897244" y="2698029"/>
            <a:ext cx="2639025" cy="618586"/>
          </a:xfrm>
          <a:prstGeom prst="line">
            <a:avLst/>
          </a:prstGeom>
          <a:ln w="19050"/>
        </p:spPr>
        <p:style>
          <a:lnRef idx="1">
            <a:schemeClr val="dk1"/>
          </a:lnRef>
          <a:fillRef idx="0">
            <a:schemeClr val="dk1"/>
          </a:fillRef>
          <a:effectRef idx="0">
            <a:schemeClr val="dk1"/>
          </a:effectRef>
          <a:fontRef idx="minor">
            <a:schemeClr val="tx1"/>
          </a:fontRef>
        </p:style>
      </p:cxnSp>
      <p:sp>
        <p:nvSpPr>
          <p:cNvPr id="31" name="テキスト ボックス 30">
            <a:extLst>
              <a:ext uri="{FF2B5EF4-FFF2-40B4-BE49-F238E27FC236}">
                <a16:creationId xmlns:a16="http://schemas.microsoft.com/office/drawing/2014/main" id="{DCE99210-B2EE-4E1F-A3F5-43BAE095C924}"/>
              </a:ext>
            </a:extLst>
          </p:cNvPr>
          <p:cNvSpPr txBox="1"/>
          <p:nvPr/>
        </p:nvSpPr>
        <p:spPr>
          <a:xfrm>
            <a:off x="7644222" y="3915224"/>
            <a:ext cx="1107996" cy="461665"/>
          </a:xfrm>
          <a:prstGeom prst="rect">
            <a:avLst/>
          </a:prstGeom>
          <a:no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同時に</a:t>
            </a:r>
          </a:p>
        </p:txBody>
      </p:sp>
      <p:cxnSp>
        <p:nvCxnSpPr>
          <p:cNvPr id="33" name="直線コネクタ 32">
            <a:extLst>
              <a:ext uri="{FF2B5EF4-FFF2-40B4-BE49-F238E27FC236}">
                <a16:creationId xmlns:a16="http://schemas.microsoft.com/office/drawing/2014/main" id="{5CE2C4D2-13DC-4FA5-A30E-DCDF39163D46}"/>
              </a:ext>
            </a:extLst>
          </p:cNvPr>
          <p:cNvCxnSpPr>
            <a:cxnSpLocks/>
          </p:cNvCxnSpPr>
          <p:nvPr/>
        </p:nvCxnSpPr>
        <p:spPr>
          <a:xfrm>
            <a:off x="5029200" y="3676898"/>
            <a:ext cx="41401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59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animEffect transition="in" filter="fade">
                                      <p:cBhvr>
                                        <p:cTn id="19" dur="1000"/>
                                        <p:tgtEl>
                                          <p:spTgt spid="2">
                                            <p:txEl>
                                              <p:pRg st="9" end="9"/>
                                            </p:txEl>
                                          </p:spTgt>
                                        </p:tgtEl>
                                      </p:cBhvr>
                                    </p:animEffect>
                                    <p:anim calcmode="lin" valueType="num">
                                      <p:cBhvr>
                                        <p:cTn id="2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9" end="9"/>
                                            </p:tx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1000"/>
                                        <p:tgtEl>
                                          <p:spTgt spid="12">
                                            <p:txEl>
                                              <p:pRg st="0" end="0"/>
                                            </p:txEl>
                                          </p:spTgt>
                                        </p:tgtEl>
                                      </p:cBhvr>
                                    </p:animEffect>
                                    <p:anim calcmode="lin" valueType="num">
                                      <p:cBhvr>
                                        <p:cTn id="3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fade">
                                      <p:cBhvr>
                                        <p:cTn id="39" dur="1000"/>
                                        <p:tgtEl>
                                          <p:spTgt spid="13">
                                            <p:txEl>
                                              <p:pRg st="0" end="0"/>
                                            </p:txEl>
                                          </p:spTgt>
                                        </p:tgtEl>
                                      </p:cBhvr>
                                    </p:animEffect>
                                    <p:anim calcmode="lin" valueType="num">
                                      <p:cBhvr>
                                        <p:cTn id="4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par>
                                <p:cTn id="47" presetID="2" presetClass="entr" presetSubtype="6"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1+#ppt_w/2"/>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par>
                          <p:cTn id="51" fill="hold">
                            <p:stCondLst>
                              <p:cond delay="1000"/>
                            </p:stCondLst>
                            <p:childTnLst>
                              <p:par>
                                <p:cTn id="52" presetID="2" presetClass="entr" presetSubtype="12"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0-#ppt_w/2"/>
                                          </p:val>
                                        </p:tav>
                                        <p:tav tm="100000">
                                          <p:val>
                                            <p:strVal val="#ppt_x"/>
                                          </p:val>
                                        </p:tav>
                                      </p:tavLst>
                                    </p:anim>
                                    <p:anim calcmode="lin" valueType="num">
                                      <p:cBhvr additive="base">
                                        <p:cTn id="55" dur="500" fill="hold"/>
                                        <p:tgtEl>
                                          <p:spTgt spid="17"/>
                                        </p:tgtEl>
                                        <p:attrNameLst>
                                          <p:attrName>ppt_y</p:attrName>
                                        </p:attrNameLst>
                                      </p:cBhvr>
                                      <p:tavLst>
                                        <p:tav tm="0">
                                          <p:val>
                                            <p:strVal val="1+#ppt_h/2"/>
                                          </p:val>
                                        </p:tav>
                                        <p:tav tm="100000">
                                          <p:val>
                                            <p:strVal val="#ppt_y"/>
                                          </p:val>
                                        </p:tav>
                                      </p:tavLst>
                                    </p:anim>
                                  </p:childTnLst>
                                </p:cTn>
                              </p:par>
                            </p:childTnLst>
                          </p:cTn>
                        </p:par>
                        <p:par>
                          <p:cTn id="56" fill="hold">
                            <p:stCondLst>
                              <p:cond delay="1500"/>
                            </p:stCondLst>
                            <p:childTnLst>
                              <p:par>
                                <p:cTn id="57" presetID="2" presetClass="entr" presetSubtype="3"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1+#ppt_w/2"/>
                                          </p:val>
                                        </p:tav>
                                        <p:tav tm="100000">
                                          <p:val>
                                            <p:strVal val="#ppt_x"/>
                                          </p:val>
                                        </p:tav>
                                      </p:tavLst>
                                    </p:anim>
                                    <p:anim calcmode="lin" valueType="num">
                                      <p:cBhvr additive="base">
                                        <p:cTn id="6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1"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additive="base">
                                        <p:cTn id="71" dur="2000" fill="hold"/>
                                        <p:tgtEl>
                                          <p:spTgt spid="7"/>
                                        </p:tgtEl>
                                        <p:attrNameLst>
                                          <p:attrName>ppt_x</p:attrName>
                                        </p:attrNameLst>
                                      </p:cBhvr>
                                      <p:tavLst>
                                        <p:tav tm="0">
                                          <p:val>
                                            <p:strVal val="#ppt_x"/>
                                          </p:val>
                                        </p:tav>
                                        <p:tav tm="100000">
                                          <p:val>
                                            <p:strVal val="#ppt_x"/>
                                          </p:val>
                                        </p:tav>
                                      </p:tavLst>
                                    </p:anim>
                                    <p:anim calcmode="lin" valueType="num">
                                      <p:cBhvr additive="base">
                                        <p:cTn id="72" dur="2000" fill="hold"/>
                                        <p:tgtEl>
                                          <p:spTgt spid="7"/>
                                        </p:tgtEl>
                                        <p:attrNameLst>
                                          <p:attrName>ppt_y</p:attrName>
                                        </p:attrNameLst>
                                      </p:cBhvr>
                                      <p:tavLst>
                                        <p:tav tm="0">
                                          <p:val>
                                            <p:strVal val="0-#ppt_h/2"/>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1000"/>
                                        <p:tgtEl>
                                          <p:spTgt spid="10"/>
                                        </p:tgtEl>
                                      </p:cBhvr>
                                    </p:animEffect>
                                    <p:anim calcmode="lin" valueType="num">
                                      <p:cBhvr>
                                        <p:cTn id="76" dur="1000" fill="hold"/>
                                        <p:tgtEl>
                                          <p:spTgt spid="10"/>
                                        </p:tgtEl>
                                        <p:attrNameLst>
                                          <p:attrName>ppt_x</p:attrName>
                                        </p:attrNameLst>
                                      </p:cBhvr>
                                      <p:tavLst>
                                        <p:tav tm="0">
                                          <p:val>
                                            <p:strVal val="#ppt_x"/>
                                          </p:val>
                                        </p:tav>
                                        <p:tav tm="100000">
                                          <p:val>
                                            <p:strVal val="#ppt_x"/>
                                          </p:val>
                                        </p:tav>
                                      </p:tavLst>
                                    </p:anim>
                                    <p:anim calcmode="lin" valueType="num">
                                      <p:cBhvr>
                                        <p:cTn id="7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1000"/>
                                        <p:tgtEl>
                                          <p:spTgt spid="9"/>
                                        </p:tgtEl>
                                      </p:cBhvr>
                                    </p:animEffect>
                                    <p:anim calcmode="lin" valueType="num">
                                      <p:cBhvr>
                                        <p:cTn id="88" dur="1000" fill="hold"/>
                                        <p:tgtEl>
                                          <p:spTgt spid="9"/>
                                        </p:tgtEl>
                                        <p:attrNameLst>
                                          <p:attrName>ppt_x</p:attrName>
                                        </p:attrNameLst>
                                      </p:cBhvr>
                                      <p:tavLst>
                                        <p:tav tm="0">
                                          <p:val>
                                            <p:strVal val="#ppt_x"/>
                                          </p:val>
                                        </p:tav>
                                        <p:tav tm="100000">
                                          <p:val>
                                            <p:strVal val="#ppt_x"/>
                                          </p:val>
                                        </p:tav>
                                      </p:tavLst>
                                    </p:anim>
                                    <p:anim calcmode="lin" valueType="num">
                                      <p:cBhvr>
                                        <p:cTn id="89" dur="1000" fill="hold"/>
                                        <p:tgtEl>
                                          <p:spTgt spid="9"/>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fade">
                                      <p:cBhvr>
                                        <p:cTn id="92" dur="1000"/>
                                        <p:tgtEl>
                                          <p:spTgt spid="11"/>
                                        </p:tgtEl>
                                      </p:cBhvr>
                                    </p:animEffect>
                                    <p:anim calcmode="lin" valueType="num">
                                      <p:cBhvr>
                                        <p:cTn id="93" dur="1000" fill="hold"/>
                                        <p:tgtEl>
                                          <p:spTgt spid="11"/>
                                        </p:tgtEl>
                                        <p:attrNameLst>
                                          <p:attrName>ppt_x</p:attrName>
                                        </p:attrNameLst>
                                      </p:cBhvr>
                                      <p:tavLst>
                                        <p:tav tm="0">
                                          <p:val>
                                            <p:strVal val="#ppt_x"/>
                                          </p:val>
                                        </p:tav>
                                        <p:tav tm="100000">
                                          <p:val>
                                            <p:strVal val="#ppt_x"/>
                                          </p:val>
                                        </p:tav>
                                      </p:tavLst>
                                    </p:anim>
                                    <p:anim calcmode="lin" valueType="num">
                                      <p:cBhvr>
                                        <p:cTn id="94" dur="1000" fill="hold"/>
                                        <p:tgtEl>
                                          <p:spTgt spid="11"/>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1000"/>
                                        <p:tgtEl>
                                          <p:spTgt spid="19"/>
                                        </p:tgtEl>
                                      </p:cBhvr>
                                    </p:animEffect>
                                    <p:anim calcmode="lin" valueType="num">
                                      <p:cBhvr>
                                        <p:cTn id="98" dur="1000" fill="hold"/>
                                        <p:tgtEl>
                                          <p:spTgt spid="19"/>
                                        </p:tgtEl>
                                        <p:attrNameLst>
                                          <p:attrName>ppt_x</p:attrName>
                                        </p:attrNameLst>
                                      </p:cBhvr>
                                      <p:tavLst>
                                        <p:tav tm="0">
                                          <p:val>
                                            <p:strVal val="#ppt_x"/>
                                          </p:val>
                                        </p:tav>
                                        <p:tav tm="100000">
                                          <p:val>
                                            <p:strVal val="#ppt_x"/>
                                          </p:val>
                                        </p:tav>
                                      </p:tavLst>
                                    </p:anim>
                                    <p:anim calcmode="lin" valueType="num">
                                      <p:cBhvr>
                                        <p:cTn id="99" dur="1000" fill="hold"/>
                                        <p:tgtEl>
                                          <p:spTgt spid="19"/>
                                        </p:tgtEl>
                                        <p:attrNameLst>
                                          <p:attrName>ppt_y</p:attrName>
                                        </p:attrNameLst>
                                      </p:cBhvr>
                                      <p:tavLst>
                                        <p:tav tm="0">
                                          <p:val>
                                            <p:strVal val="#ppt_y-.1"/>
                                          </p:val>
                                        </p:tav>
                                        <p:tav tm="100000">
                                          <p:val>
                                            <p:strVal val="#ppt_y"/>
                                          </p:val>
                                        </p:tav>
                                      </p:tavLst>
                                    </p:anim>
                                  </p:childTnLst>
                                </p:cTn>
                              </p:par>
                              <p:par>
                                <p:cTn id="100" presetID="47" presetClass="entr" presetSubtype="0" fill="hold" grpId="0" nodeType="with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1000"/>
                                        <p:tgtEl>
                                          <p:spTgt spid="23"/>
                                        </p:tgtEl>
                                      </p:cBhvr>
                                    </p:animEffect>
                                    <p:anim calcmode="lin" valueType="num">
                                      <p:cBhvr>
                                        <p:cTn id="103" dur="1000" fill="hold"/>
                                        <p:tgtEl>
                                          <p:spTgt spid="23"/>
                                        </p:tgtEl>
                                        <p:attrNameLst>
                                          <p:attrName>ppt_x</p:attrName>
                                        </p:attrNameLst>
                                      </p:cBhvr>
                                      <p:tavLst>
                                        <p:tav tm="0">
                                          <p:val>
                                            <p:strVal val="#ppt_x"/>
                                          </p:val>
                                        </p:tav>
                                        <p:tav tm="100000">
                                          <p:val>
                                            <p:strVal val="#ppt_x"/>
                                          </p:val>
                                        </p:tav>
                                      </p:tavLst>
                                    </p:anim>
                                    <p:anim calcmode="lin" valueType="num">
                                      <p:cBhvr>
                                        <p:cTn id="104" dur="1000" fill="hold"/>
                                        <p:tgtEl>
                                          <p:spTgt spid="23"/>
                                        </p:tgtEl>
                                        <p:attrNameLst>
                                          <p:attrName>ppt_y</p:attrName>
                                        </p:attrNameLst>
                                      </p:cBhvr>
                                      <p:tavLst>
                                        <p:tav tm="0">
                                          <p:val>
                                            <p:strVal val="#ppt_y-.1"/>
                                          </p:val>
                                        </p:tav>
                                        <p:tav tm="100000">
                                          <p:val>
                                            <p:strVal val="#ppt_y"/>
                                          </p:val>
                                        </p:tav>
                                      </p:tavLst>
                                    </p:anim>
                                  </p:childTnLst>
                                </p:cTn>
                              </p:par>
                              <p:par>
                                <p:cTn id="105" presetID="47" presetClass="entr" presetSubtype="0" fill="hold" grpId="0" nodeType="with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anim calcmode="lin" valueType="num">
                                      <p:cBhvr>
                                        <p:cTn id="108" dur="1000" fill="hold"/>
                                        <p:tgtEl>
                                          <p:spTgt spid="22"/>
                                        </p:tgtEl>
                                        <p:attrNameLst>
                                          <p:attrName>ppt_x</p:attrName>
                                        </p:attrNameLst>
                                      </p:cBhvr>
                                      <p:tavLst>
                                        <p:tav tm="0">
                                          <p:val>
                                            <p:strVal val="#ppt_x"/>
                                          </p:val>
                                        </p:tav>
                                        <p:tav tm="100000">
                                          <p:val>
                                            <p:strVal val="#ppt_x"/>
                                          </p:val>
                                        </p:tav>
                                      </p:tavLst>
                                    </p:anim>
                                    <p:anim calcmode="lin" valueType="num">
                                      <p:cBhvr>
                                        <p:cTn id="109" dur="1000" fill="hold"/>
                                        <p:tgtEl>
                                          <p:spTgt spid="22"/>
                                        </p:tgtEl>
                                        <p:attrNameLst>
                                          <p:attrName>ppt_y</p:attrName>
                                        </p:attrNameLst>
                                      </p:cBhvr>
                                      <p:tavLst>
                                        <p:tav tm="0">
                                          <p:val>
                                            <p:strVal val="#ppt_y-.1"/>
                                          </p:val>
                                        </p:tav>
                                        <p:tav tm="100000">
                                          <p:val>
                                            <p:strVal val="#ppt_y"/>
                                          </p:val>
                                        </p:tav>
                                      </p:tavLst>
                                    </p:anim>
                                  </p:childTnLst>
                                </p:cTn>
                              </p:par>
                            </p:childTnLst>
                          </p:cTn>
                        </p:par>
                        <p:par>
                          <p:cTn id="110" fill="hold">
                            <p:stCondLst>
                              <p:cond delay="1000"/>
                            </p:stCondLst>
                            <p:childTnLst>
                              <p:par>
                                <p:cTn id="111" presetID="2" presetClass="entr" presetSubtype="1" decel="100000" fill="hold" grpId="0" nodeType="afterEffect">
                                  <p:stCondLst>
                                    <p:cond delay="0"/>
                                  </p:stCondLst>
                                  <p:childTnLst>
                                    <p:set>
                                      <p:cBhvr>
                                        <p:cTn id="112" dur="1" fill="hold">
                                          <p:stCondLst>
                                            <p:cond delay="0"/>
                                          </p:stCondLst>
                                        </p:cTn>
                                        <p:tgtEl>
                                          <p:spTgt spid="31"/>
                                        </p:tgtEl>
                                        <p:attrNameLst>
                                          <p:attrName>style.visibility</p:attrName>
                                        </p:attrNameLst>
                                      </p:cBhvr>
                                      <p:to>
                                        <p:strVal val="visible"/>
                                      </p:to>
                                    </p:set>
                                    <p:anim calcmode="lin" valueType="num">
                                      <p:cBhvr additive="base">
                                        <p:cTn id="113" dur="500" fill="hold"/>
                                        <p:tgtEl>
                                          <p:spTgt spid="31"/>
                                        </p:tgtEl>
                                        <p:attrNameLst>
                                          <p:attrName>ppt_x</p:attrName>
                                        </p:attrNameLst>
                                      </p:cBhvr>
                                      <p:tavLst>
                                        <p:tav tm="0">
                                          <p:val>
                                            <p:strVal val="#ppt_x"/>
                                          </p:val>
                                        </p:tav>
                                        <p:tav tm="100000">
                                          <p:val>
                                            <p:strVal val="#ppt_x"/>
                                          </p:val>
                                        </p:tav>
                                      </p:tavLst>
                                    </p:anim>
                                    <p:anim calcmode="lin" valueType="num">
                                      <p:cBhvr additive="base">
                                        <p:cTn id="114"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1" fill="hold" grpId="0" nodeType="clickEffect">
                                  <p:stCondLst>
                                    <p:cond delay="0"/>
                                  </p:stCondLst>
                                  <p:childTnLst>
                                    <p:set>
                                      <p:cBhvr>
                                        <p:cTn id="118" dur="1" fill="hold">
                                          <p:stCondLst>
                                            <p:cond delay="0"/>
                                          </p:stCondLst>
                                        </p:cTn>
                                        <p:tgtEl>
                                          <p:spTgt spid="20"/>
                                        </p:tgtEl>
                                        <p:attrNameLst>
                                          <p:attrName>style.visibility</p:attrName>
                                        </p:attrNameLst>
                                      </p:cBhvr>
                                      <p:to>
                                        <p:strVal val="visible"/>
                                      </p:to>
                                    </p:set>
                                    <p:anim calcmode="lin" valueType="num">
                                      <p:cBhvr additive="base">
                                        <p:cTn id="119" dur="500" fill="hold"/>
                                        <p:tgtEl>
                                          <p:spTgt spid="20"/>
                                        </p:tgtEl>
                                        <p:attrNameLst>
                                          <p:attrName>ppt_x</p:attrName>
                                        </p:attrNameLst>
                                      </p:cBhvr>
                                      <p:tavLst>
                                        <p:tav tm="0">
                                          <p:val>
                                            <p:strVal val="#ppt_x"/>
                                          </p:val>
                                        </p:tav>
                                        <p:tav tm="100000">
                                          <p:val>
                                            <p:strVal val="#ppt_x"/>
                                          </p:val>
                                        </p:tav>
                                      </p:tavLst>
                                    </p:anim>
                                    <p:anim calcmode="lin" valueType="num">
                                      <p:cBhvr additive="base">
                                        <p:cTn id="120" dur="500" fill="hold"/>
                                        <p:tgtEl>
                                          <p:spTgt spid="20"/>
                                        </p:tgtEl>
                                        <p:attrNameLst>
                                          <p:attrName>ppt_y</p:attrName>
                                        </p:attrNameLst>
                                      </p:cBhvr>
                                      <p:tavLst>
                                        <p:tav tm="0">
                                          <p:val>
                                            <p:strVal val="0-#ppt_h/2"/>
                                          </p:val>
                                        </p:tav>
                                        <p:tav tm="100000">
                                          <p:val>
                                            <p:strVal val="#ppt_y"/>
                                          </p:val>
                                        </p:tav>
                                      </p:tavLst>
                                    </p:anim>
                                  </p:childTnLst>
                                </p:cTn>
                              </p:par>
                              <p:par>
                                <p:cTn id="121" presetID="47"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1000"/>
                                        <p:tgtEl>
                                          <p:spTgt spid="3"/>
                                        </p:tgtEl>
                                      </p:cBhvr>
                                    </p:animEffect>
                                    <p:anim calcmode="lin" valueType="num">
                                      <p:cBhvr>
                                        <p:cTn id="124" dur="1000" fill="hold"/>
                                        <p:tgtEl>
                                          <p:spTgt spid="3"/>
                                        </p:tgtEl>
                                        <p:attrNameLst>
                                          <p:attrName>ppt_x</p:attrName>
                                        </p:attrNameLst>
                                      </p:cBhvr>
                                      <p:tavLst>
                                        <p:tav tm="0">
                                          <p:val>
                                            <p:strVal val="#ppt_x"/>
                                          </p:val>
                                        </p:tav>
                                        <p:tav tm="100000">
                                          <p:val>
                                            <p:strVal val="#ppt_x"/>
                                          </p:val>
                                        </p:tav>
                                      </p:tavLst>
                                    </p:anim>
                                    <p:anim calcmode="lin" valueType="num">
                                      <p:cBhvr>
                                        <p:cTn id="1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4" grpId="0" animBg="1"/>
      <p:bldP spid="8" grpId="0" animBg="1"/>
      <p:bldP spid="22" grpId="0" animBg="1"/>
      <p:bldP spid="23" grpId="0" animBg="1"/>
      <p:bldP spid="3" grpId="0" animBg="1"/>
      <p:bldP spid="10" grpId="0" animBg="1"/>
      <p:bldP spid="7" grpId="0" animBg="1"/>
      <p:bldP spid="11" grpId="0" animBg="1"/>
      <p:bldP spid="9" grpId="0" animBg="1"/>
      <p:bldP spid="12" grpId="0" animBg="1"/>
      <p:bldP spid="13" grpId="0" animBg="1"/>
      <p:bldP spid="20" grpId="0" animBg="1"/>
      <p:bldP spid="3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4119265" y="1407052"/>
            <a:ext cx="1953288" cy="2061456"/>
          </a:xfrm>
          <a:prstGeom prst="roundRect">
            <a:avLst>
              <a:gd name="adj" fmla="val 888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lstStyle/>
          <a:p>
            <a:pPr defTabSz="815763">
              <a:defRPr/>
            </a:pPr>
            <a:r>
              <a:rPr lang="ja-JP" altLang="en-US" sz="681" dirty="0">
                <a:solidFill>
                  <a:schemeClr val="tx1"/>
                </a:solidFill>
                <a:latin typeface="AR P丸ゴシック体E" panose="020F0900000000000000" pitchFamily="50" charset="-128"/>
                <a:ea typeface="AR P丸ゴシック体E" panose="020F0900000000000000" pitchFamily="50" charset="-128"/>
              </a:rPr>
              <a:t>　</a:t>
            </a:r>
            <a:endParaRPr lang="en-US" altLang="ja-JP" sz="1363" dirty="0">
              <a:solidFill>
                <a:schemeClr val="tx1"/>
              </a:solidFill>
              <a:latin typeface="+mn-ea"/>
            </a:endParaRPr>
          </a:p>
          <a:p>
            <a:pPr defTabSz="815763">
              <a:defRPr/>
            </a:pPr>
            <a:r>
              <a:rPr lang="ja-JP" altLang="en-US" sz="1292" dirty="0">
                <a:solidFill>
                  <a:schemeClr val="tx1"/>
                </a:solidFill>
                <a:latin typeface="+mn-ea"/>
              </a:rPr>
              <a:t>「</a:t>
            </a:r>
            <a:r>
              <a:rPr lang="ja-JP" altLang="en-US" sz="1363" dirty="0">
                <a:solidFill>
                  <a:schemeClr val="tx1"/>
                </a:solidFill>
                <a:latin typeface="+mn-ea"/>
              </a:rPr>
              <a:t>計画する→調べる」というステップ。予想を立て、何時間で、どんな方法で、だれに聞いて、どこに行って、どうやって調べるか、どのようにまとめ、それを誰に伝えるかなど</a:t>
            </a:r>
            <a:endParaRPr lang="en-US" altLang="ja-JP" sz="1363" dirty="0">
              <a:solidFill>
                <a:schemeClr val="tx1"/>
              </a:solidFill>
              <a:latin typeface="+mn-ea"/>
            </a:endParaRPr>
          </a:p>
          <a:p>
            <a:pPr defTabSz="815763">
              <a:defRPr/>
            </a:pPr>
            <a:endParaRPr lang="en-US" altLang="ja-JP" sz="1363" dirty="0">
              <a:solidFill>
                <a:schemeClr val="tx1"/>
              </a:solidFill>
              <a:latin typeface="+mn-ea"/>
            </a:endParaRPr>
          </a:p>
          <a:p>
            <a:pPr defTabSz="815763">
              <a:defRPr/>
            </a:pPr>
            <a:endParaRPr lang="en-US" altLang="ja-JP" sz="1363" dirty="0">
              <a:solidFill>
                <a:schemeClr val="tx1"/>
              </a:solidFill>
            </a:endParaRPr>
          </a:p>
          <a:p>
            <a:pPr defTabSz="815763">
              <a:defRPr/>
            </a:pPr>
            <a:endParaRPr lang="en-US" altLang="ja-JP" sz="1363" dirty="0">
              <a:solidFill>
                <a:schemeClr val="tx1"/>
              </a:solidFill>
            </a:endParaRPr>
          </a:p>
        </p:txBody>
      </p:sp>
      <p:pic>
        <p:nvPicPr>
          <p:cNvPr id="3074" name="図 15"/>
          <p:cNvPicPr>
            <a:picLocks noChangeAspect="1"/>
          </p:cNvPicPr>
          <p:nvPr/>
        </p:nvPicPr>
        <p:blipFill>
          <a:blip r:embed="rId3" cstate="email">
            <a:extLst>
              <a:ext uri="{28A0092B-C50C-407E-A947-70E740481C1C}">
                <a14:useLocalDpi xmlns:a14="http://schemas.microsoft.com/office/drawing/2010/main"/>
              </a:ext>
            </a:extLst>
          </a:blip>
          <a:srcRect r="16971" b="12401"/>
          <a:stretch>
            <a:fillRect/>
          </a:stretch>
        </p:blipFill>
        <p:spPr bwMode="auto">
          <a:xfrm>
            <a:off x="6320396" y="3576726"/>
            <a:ext cx="2912283" cy="22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角丸四角形 2"/>
          <p:cNvSpPr/>
          <p:nvPr/>
        </p:nvSpPr>
        <p:spPr>
          <a:xfrm>
            <a:off x="6156872" y="1407054"/>
            <a:ext cx="2024935" cy="2024935"/>
          </a:xfrm>
          <a:prstGeom prst="roundRect">
            <a:avLst>
              <a:gd name="adj" fmla="val 888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lstStyle/>
          <a:p>
            <a:pPr defTabSz="815763">
              <a:defRPr/>
            </a:pPr>
            <a:endParaRPr lang="en-US" altLang="ja-JP" sz="681" dirty="0">
              <a:solidFill>
                <a:schemeClr val="tx1"/>
              </a:solidFill>
            </a:endParaRPr>
          </a:p>
          <a:p>
            <a:pPr defTabSz="815763">
              <a:defRPr/>
            </a:pPr>
            <a:r>
              <a:rPr lang="ja-JP" altLang="en-US" sz="1363" dirty="0">
                <a:solidFill>
                  <a:schemeClr val="tx1"/>
                </a:solidFill>
                <a:latin typeface="+mn-ea"/>
              </a:rPr>
              <a:t>ポートフォリオ等を活用しながら、効率よくまとめる。</a:t>
            </a:r>
            <a:endParaRPr lang="en-US" altLang="ja-JP" sz="1363" dirty="0">
              <a:solidFill>
                <a:schemeClr val="tx1"/>
              </a:solidFill>
              <a:latin typeface="+mn-ea"/>
            </a:endParaRPr>
          </a:p>
          <a:p>
            <a:pPr defTabSz="815763">
              <a:defRPr/>
            </a:pPr>
            <a:r>
              <a:rPr lang="ja-JP" altLang="en-US" sz="1363" dirty="0">
                <a:solidFill>
                  <a:schemeClr val="tx1"/>
                </a:solidFill>
                <a:latin typeface="+mn-ea"/>
              </a:rPr>
              <a:t>発表練習では、助言カード等を活用する。友達と練習の交流をさせることで、説得力のある結論が導き出せる。</a:t>
            </a:r>
            <a:endParaRPr lang="en-US" altLang="ja-JP" sz="1363" dirty="0">
              <a:solidFill>
                <a:schemeClr val="tx1"/>
              </a:solidFill>
              <a:latin typeface="+mn-ea"/>
            </a:endParaRPr>
          </a:p>
        </p:txBody>
      </p:sp>
      <p:sp>
        <p:nvSpPr>
          <p:cNvPr id="4" name="角丸四角形 3"/>
          <p:cNvSpPr/>
          <p:nvPr/>
        </p:nvSpPr>
        <p:spPr>
          <a:xfrm>
            <a:off x="8304900" y="1407054"/>
            <a:ext cx="1901844" cy="2024935"/>
          </a:xfrm>
          <a:prstGeom prst="roundRect">
            <a:avLst>
              <a:gd name="adj" fmla="val 888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nchor="b"/>
          <a:lstStyle/>
          <a:p>
            <a:pPr defTabSz="815763">
              <a:defRPr/>
            </a:pPr>
            <a:r>
              <a:rPr lang="ja-JP" altLang="en-US" sz="681" dirty="0">
                <a:solidFill>
                  <a:schemeClr val="tx1"/>
                </a:solidFill>
              </a:rPr>
              <a:t>　</a:t>
            </a:r>
            <a:r>
              <a:rPr lang="ja-JP" altLang="en-US" sz="1363" dirty="0">
                <a:solidFill>
                  <a:schemeClr val="tx1"/>
                </a:solidFill>
                <a:latin typeface="+mn-ea"/>
              </a:rPr>
              <a:t>○○報告会、八名川まつり（ＥＳＤ学習まつり）など、子どもたちが、学年や学校・地域を越えて発表したり、行動したりする場を設定する。自ら考えたことを進んで実行させる。</a:t>
            </a:r>
            <a:endParaRPr lang="en-US" altLang="ja-JP" sz="1363" dirty="0">
              <a:solidFill>
                <a:schemeClr val="tx1"/>
              </a:solidFill>
              <a:latin typeface="+mn-ea"/>
            </a:endParaRPr>
          </a:p>
        </p:txBody>
      </p:sp>
      <p:sp>
        <p:nvSpPr>
          <p:cNvPr id="8" name="角丸四角形 7"/>
          <p:cNvSpPr/>
          <p:nvPr/>
        </p:nvSpPr>
        <p:spPr>
          <a:xfrm>
            <a:off x="2027190" y="1407054"/>
            <a:ext cx="1953288" cy="2024935"/>
          </a:xfrm>
          <a:prstGeom prst="roundRect">
            <a:avLst>
              <a:gd name="adj" fmla="val 8880"/>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lstStyle/>
          <a:p>
            <a:pPr defTabSz="815763">
              <a:defRPr/>
            </a:pPr>
            <a:r>
              <a:rPr lang="ja-JP" altLang="en-US" sz="681" dirty="0">
                <a:solidFill>
                  <a:schemeClr val="tx1"/>
                </a:solidFill>
              </a:rPr>
              <a:t>　</a:t>
            </a:r>
            <a:endParaRPr lang="en-US" altLang="ja-JP" sz="681" dirty="0">
              <a:solidFill>
                <a:schemeClr val="tx1"/>
              </a:solidFill>
            </a:endParaRPr>
          </a:p>
          <a:p>
            <a:pPr defTabSz="815763">
              <a:defRPr/>
            </a:pPr>
            <a:r>
              <a:rPr lang="ja-JP" altLang="en-US" sz="1363" b="1" dirty="0">
                <a:solidFill>
                  <a:schemeClr val="tx1"/>
                </a:solidFill>
                <a:latin typeface="+mn-ea"/>
              </a:rPr>
              <a:t>単元全体に関わる大きな問題意識を共有することが重要。目標に向けて、教師の仕掛ける能力が成否を分ける。</a:t>
            </a:r>
            <a:endParaRPr lang="en-US" altLang="ja-JP" sz="1363" b="1" dirty="0">
              <a:solidFill>
                <a:schemeClr val="tx1"/>
              </a:solidFill>
              <a:latin typeface="+mn-ea"/>
            </a:endParaRPr>
          </a:p>
          <a:p>
            <a:pPr defTabSz="815763">
              <a:defRPr/>
            </a:pPr>
            <a:r>
              <a:rPr lang="ja-JP" altLang="en-US" sz="1363" b="1" dirty="0">
                <a:solidFill>
                  <a:schemeClr val="tx1"/>
                </a:solidFill>
                <a:latin typeface="+mn-ea"/>
              </a:rPr>
              <a:t>下に示した「火をつける３つのステップ」を意識して指導する。</a:t>
            </a:r>
            <a:endParaRPr lang="en-US" altLang="ja-JP" sz="1363" b="1" dirty="0">
              <a:solidFill>
                <a:schemeClr val="tx1"/>
              </a:solidFill>
              <a:latin typeface="+mn-ea"/>
            </a:endParaRPr>
          </a:p>
          <a:p>
            <a:pPr defTabSz="815763">
              <a:defRPr/>
            </a:pPr>
            <a:endParaRPr lang="en-US" altLang="ja-JP" sz="1363" dirty="0">
              <a:solidFill>
                <a:schemeClr val="tx1"/>
              </a:solidFill>
            </a:endParaRPr>
          </a:p>
          <a:p>
            <a:pPr defTabSz="815763">
              <a:defRPr/>
            </a:pPr>
            <a:endParaRPr lang="en-US" altLang="ja-JP" sz="1363" dirty="0">
              <a:solidFill>
                <a:schemeClr val="tx1"/>
              </a:solidFill>
            </a:endParaRPr>
          </a:p>
        </p:txBody>
      </p:sp>
      <p:sp>
        <p:nvSpPr>
          <p:cNvPr id="3082" name="正方形/長方形 12"/>
          <p:cNvSpPr>
            <a:spLocks noChangeArrowheads="1"/>
          </p:cNvSpPr>
          <p:nvPr/>
        </p:nvSpPr>
        <p:spPr bwMode="auto">
          <a:xfrm>
            <a:off x="1861110" y="944442"/>
            <a:ext cx="2045753" cy="354584"/>
          </a:xfrm>
          <a:prstGeom prst="rect">
            <a:avLst/>
          </a:prstGeom>
          <a:solidFill>
            <a:srgbClr val="FFFF00"/>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b="1" dirty="0">
                <a:latin typeface="AR P丸ゴシック体E" panose="020F0900000000000000" pitchFamily="50" charset="-128"/>
                <a:ea typeface="AR P丸ゴシック体E" panose="020F0900000000000000" pitchFamily="50" charset="-128"/>
              </a:rPr>
              <a:t>学びに火をつける</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3083" name="正方形/長方形 13"/>
          <p:cNvSpPr>
            <a:spLocks noChangeArrowheads="1"/>
          </p:cNvSpPr>
          <p:nvPr/>
        </p:nvSpPr>
        <p:spPr bwMode="auto">
          <a:xfrm>
            <a:off x="4519057" y="944442"/>
            <a:ext cx="1010213" cy="354584"/>
          </a:xfrm>
          <a:prstGeom prst="rect">
            <a:avLst/>
          </a:prstGeom>
          <a:solidFill>
            <a:srgbClr val="FFFFCC"/>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調べる</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3084" name="正方形/長方形 14"/>
          <p:cNvSpPr>
            <a:spLocks noChangeArrowheads="1"/>
          </p:cNvSpPr>
          <p:nvPr/>
        </p:nvSpPr>
        <p:spPr bwMode="auto">
          <a:xfrm>
            <a:off x="6012429" y="944442"/>
            <a:ext cx="2389862" cy="354584"/>
          </a:xfrm>
          <a:prstGeom prst="rect">
            <a:avLst/>
          </a:prstGeom>
          <a:solidFill>
            <a:srgbClr val="FFFFCC"/>
          </a:solidFill>
          <a:ln>
            <a:noFill/>
          </a:ln>
        </p:spPr>
        <p:txBody>
          <a:bodyPr wrap="square">
            <a:spAutoFit/>
          </a:bodyPr>
          <a:lstStyle/>
          <a:p>
            <a:pPr eaLnBrk="1" hangingPunct="1"/>
            <a:r>
              <a:rPr lang="en-US" altLang="ja-JP" sz="1292"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まとめる</a:t>
            </a:r>
            <a:r>
              <a:rPr lang="ja-JP" altLang="en-US" sz="1015"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実行する</a:t>
            </a:r>
            <a:r>
              <a:rPr lang="en-US" altLang="ja-JP" sz="1292" dirty="0">
                <a:latin typeface="AR P丸ゴシック体E" panose="020F0900000000000000" pitchFamily="50" charset="-128"/>
                <a:ea typeface="AR P丸ゴシック体E" panose="020F0900000000000000" pitchFamily="50" charset="-128"/>
              </a:rPr>
              <a:t>】</a:t>
            </a:r>
          </a:p>
        </p:txBody>
      </p:sp>
      <p:sp>
        <p:nvSpPr>
          <p:cNvPr id="3085" name="正方形/長方形 15"/>
          <p:cNvSpPr>
            <a:spLocks noChangeArrowheads="1"/>
          </p:cNvSpPr>
          <p:nvPr/>
        </p:nvSpPr>
        <p:spPr bwMode="auto">
          <a:xfrm>
            <a:off x="8728285" y="944442"/>
            <a:ext cx="1208985" cy="354584"/>
          </a:xfrm>
          <a:prstGeom prst="rect">
            <a:avLst/>
          </a:prstGeom>
          <a:solidFill>
            <a:srgbClr val="FFFFCC"/>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伝え合う</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18" name="テキスト ボックス 1"/>
          <p:cNvSpPr txBox="1">
            <a:spLocks noChangeArrowheads="1"/>
          </p:cNvSpPr>
          <p:nvPr/>
        </p:nvSpPr>
        <p:spPr bwMode="auto">
          <a:xfrm>
            <a:off x="1924391" y="4063682"/>
            <a:ext cx="1348605" cy="2269339"/>
          </a:xfrm>
          <a:prstGeom prst="rect">
            <a:avLst/>
          </a:prstGeom>
          <a:solidFill>
            <a:schemeClr val="accent6">
              <a:lumMod val="40000"/>
              <a:lumOff val="60000"/>
            </a:schemeClr>
          </a:solidFill>
          <a:ln>
            <a:solidFill>
              <a:schemeClr val="tx1">
                <a:lumMod val="65000"/>
                <a:lumOff val="35000"/>
              </a:schemeClr>
            </a:solidFill>
          </a:ln>
        </p:spPr>
        <p:txBody>
          <a:bodyPr>
            <a:spAutoFit/>
          </a:bodyPr>
          <a:lstStyle>
            <a:lvl1pPr>
              <a:defRPr kumimoji="1" sz="1900">
                <a:solidFill>
                  <a:schemeClr val="tx1"/>
                </a:solidFill>
                <a:latin typeface="Arial" panose="020B0604020202020204" pitchFamily="34" charset="0"/>
                <a:ea typeface="ＭＳ Ｐゴシック" panose="020B0600070205080204" pitchFamily="50" charset="-128"/>
              </a:defRPr>
            </a:lvl1pPr>
            <a:lvl2pPr marL="742950" indent="-285750">
              <a:defRPr kumimoji="1" sz="1900">
                <a:solidFill>
                  <a:schemeClr val="tx1"/>
                </a:solidFill>
                <a:latin typeface="Arial" panose="020B0604020202020204" pitchFamily="34" charset="0"/>
                <a:ea typeface="ＭＳ Ｐゴシック" panose="020B0600070205080204" pitchFamily="50" charset="-128"/>
              </a:defRPr>
            </a:lvl2pPr>
            <a:lvl3pPr marL="1143000" indent="-228600">
              <a:defRPr kumimoji="1" sz="1900">
                <a:solidFill>
                  <a:schemeClr val="tx1"/>
                </a:solidFill>
                <a:latin typeface="Arial" panose="020B0604020202020204" pitchFamily="34" charset="0"/>
                <a:ea typeface="ＭＳ Ｐゴシック" panose="020B0600070205080204" pitchFamily="50" charset="-128"/>
              </a:defRPr>
            </a:lvl3pPr>
            <a:lvl4pPr marL="1600200" indent="-228600">
              <a:defRPr kumimoji="1" sz="1900">
                <a:solidFill>
                  <a:schemeClr val="tx1"/>
                </a:solidFill>
                <a:latin typeface="Arial" panose="020B0604020202020204" pitchFamily="34" charset="0"/>
                <a:ea typeface="ＭＳ Ｐゴシック" panose="020B0600070205080204" pitchFamily="50" charset="-128"/>
              </a:defRPr>
            </a:lvl4pPr>
            <a:lvl5pPr marL="2057400" indent="-22860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defRPr/>
            </a:pPr>
            <a:r>
              <a:rPr lang="ja-JP" altLang="en-US" sz="1193" b="1" dirty="0">
                <a:latin typeface="+mn-ea"/>
                <a:ea typeface="+mn-ea"/>
              </a:rPr>
              <a:t>①体験活動や資料をもとに基本的な事実と出会い</a:t>
            </a:r>
            <a:r>
              <a:rPr lang="en-US" altLang="ja-JP" sz="1193" b="1" dirty="0">
                <a:latin typeface="+mn-ea"/>
                <a:ea typeface="+mn-ea"/>
              </a:rPr>
              <a:t>, </a:t>
            </a:r>
            <a:r>
              <a:rPr lang="ja-JP" altLang="en-US" sz="1193" b="1" dirty="0">
                <a:latin typeface="+mn-ea"/>
                <a:ea typeface="+mn-ea"/>
              </a:rPr>
              <a:t>共有する</a:t>
            </a:r>
            <a:endParaRPr lang="en-US" altLang="ja-JP" sz="1193" b="1" dirty="0">
              <a:latin typeface="+mn-ea"/>
              <a:ea typeface="+mn-ea"/>
            </a:endParaRPr>
          </a:p>
          <a:p>
            <a:pPr eaLnBrk="1" hangingPunct="1">
              <a:lnSpc>
                <a:spcPct val="150000"/>
              </a:lnSpc>
              <a:defRPr/>
            </a:pPr>
            <a:r>
              <a:rPr lang="ja-JP" altLang="en-US" sz="1193" b="1" dirty="0">
                <a:latin typeface="+mn-ea"/>
                <a:ea typeface="+mn-ea"/>
              </a:rPr>
              <a:t>②多様な気づきや感想を共有する</a:t>
            </a:r>
            <a:endParaRPr lang="en-US" altLang="ja-JP" sz="1193" b="1" dirty="0">
              <a:latin typeface="+mn-ea"/>
              <a:ea typeface="+mn-ea"/>
            </a:endParaRPr>
          </a:p>
          <a:p>
            <a:pPr eaLnBrk="1" hangingPunct="1">
              <a:lnSpc>
                <a:spcPct val="150000"/>
              </a:lnSpc>
              <a:defRPr/>
            </a:pPr>
            <a:endParaRPr lang="en-US" altLang="ja-JP" sz="1193" b="1" dirty="0">
              <a:latin typeface="+mn-ea"/>
              <a:ea typeface="+mn-ea"/>
            </a:endParaRPr>
          </a:p>
        </p:txBody>
      </p:sp>
      <p:sp>
        <p:nvSpPr>
          <p:cNvPr id="19" name="正方形/長方形 18"/>
          <p:cNvSpPr>
            <a:spLocks noChangeArrowheads="1"/>
          </p:cNvSpPr>
          <p:nvPr/>
        </p:nvSpPr>
        <p:spPr bwMode="auto">
          <a:xfrm>
            <a:off x="3329806" y="4067740"/>
            <a:ext cx="1458321" cy="2270686"/>
          </a:xfrm>
          <a:prstGeom prst="rect">
            <a:avLst/>
          </a:prstGeom>
          <a:solidFill>
            <a:schemeClr val="accent6">
              <a:lumMod val="40000"/>
              <a:lumOff val="60000"/>
            </a:schemeClr>
          </a:solidFill>
          <a:ln>
            <a:solidFill>
              <a:schemeClr val="tx1">
                <a:lumMod val="65000"/>
                <a:lumOff val="35000"/>
              </a:schemeClr>
            </a:solidFill>
          </a:ln>
        </p:spPr>
        <p:txBody>
          <a:bodyPr wrap="square">
            <a:spAutoFit/>
          </a:bodyPr>
          <a:lstStyle/>
          <a:p>
            <a:pPr eaLnBrk="1" hangingPunct="1">
              <a:lnSpc>
                <a:spcPct val="150000"/>
              </a:lnSpc>
              <a:defRPr/>
            </a:pPr>
            <a:r>
              <a:rPr lang="ja-JP" altLang="en-US" sz="1193" b="1" dirty="0">
                <a:latin typeface="+mn-ea"/>
              </a:rPr>
              <a:t>①教師が提示したり、子どもが調べたりして合った矛盾する事実や意表をつく話や資料等から疑問を感じ、書き出す</a:t>
            </a:r>
            <a:endParaRPr lang="en-US" altLang="ja-JP" sz="1193" b="1" dirty="0">
              <a:latin typeface="+mn-ea"/>
            </a:endParaRPr>
          </a:p>
          <a:p>
            <a:pPr eaLnBrk="1" hangingPunct="1">
              <a:lnSpc>
                <a:spcPct val="150000"/>
              </a:lnSpc>
              <a:defRPr/>
            </a:pPr>
            <a:endParaRPr lang="en-US" altLang="ja-JP" sz="1200" b="1" dirty="0">
              <a:latin typeface="+mn-ea"/>
            </a:endParaRPr>
          </a:p>
        </p:txBody>
      </p:sp>
      <p:sp>
        <p:nvSpPr>
          <p:cNvPr id="20" name="正方形/長方形 6"/>
          <p:cNvSpPr>
            <a:spLocks noChangeArrowheads="1"/>
          </p:cNvSpPr>
          <p:nvPr/>
        </p:nvSpPr>
        <p:spPr bwMode="auto">
          <a:xfrm>
            <a:off x="2002845" y="3780976"/>
            <a:ext cx="1270151" cy="275909"/>
          </a:xfrm>
          <a:prstGeom prst="rect">
            <a:avLst/>
          </a:prstGeom>
          <a:solidFill>
            <a:srgbClr val="FFFF00"/>
          </a:solidFill>
          <a:ln>
            <a:noFill/>
          </a:ln>
        </p:spPr>
        <p:txBody>
          <a:bodyPr>
            <a:spAutoFit/>
          </a:bodyPr>
          <a:lstStyle/>
          <a:p>
            <a:pPr>
              <a:defRPr/>
            </a:pPr>
            <a:r>
              <a:rPr lang="ja-JP" altLang="en-US" sz="1193" b="1" dirty="0">
                <a:latin typeface="+mj-ea"/>
                <a:ea typeface="+mj-ea"/>
              </a:rPr>
              <a:t>１</a:t>
            </a:r>
            <a:r>
              <a:rPr lang="en-US" altLang="ja-JP" sz="1193" dirty="0">
                <a:latin typeface="HGS創英角ﾎﾟｯﾌﾟ体" panose="040B0A00000000000000" pitchFamily="50" charset="-128"/>
                <a:ea typeface="HGS創英角ﾎﾟｯﾌﾟ体" panose="040B0A00000000000000" pitchFamily="50" charset="-128"/>
              </a:rPr>
              <a:t>,</a:t>
            </a:r>
            <a:r>
              <a:rPr lang="ja-JP" altLang="en-US" sz="1193" dirty="0">
                <a:latin typeface="HGS創英角ﾎﾟｯﾌﾟ体" panose="040B0A00000000000000" pitchFamily="50" charset="-128"/>
                <a:ea typeface="HGS創英角ﾎﾟｯﾌﾟ体" panose="040B0A00000000000000" pitchFamily="50" charset="-128"/>
              </a:rPr>
              <a:t> 出 会 う　</a:t>
            </a:r>
            <a:r>
              <a:rPr lang="ja-JP" altLang="en-US" sz="1193" b="1" dirty="0">
                <a:latin typeface="+mj-ea"/>
                <a:ea typeface="+mj-ea"/>
              </a:rPr>
              <a:t>　</a:t>
            </a:r>
          </a:p>
        </p:txBody>
      </p:sp>
      <p:sp>
        <p:nvSpPr>
          <p:cNvPr id="21" name="正方形/長方形 9"/>
          <p:cNvSpPr>
            <a:spLocks noChangeArrowheads="1"/>
          </p:cNvSpPr>
          <p:nvPr/>
        </p:nvSpPr>
        <p:spPr bwMode="auto">
          <a:xfrm>
            <a:off x="3458309" y="3783681"/>
            <a:ext cx="1099715" cy="275909"/>
          </a:xfrm>
          <a:prstGeom prst="rect">
            <a:avLst/>
          </a:prstGeom>
          <a:solidFill>
            <a:srgbClr val="FFFF00"/>
          </a:solidFill>
          <a:ln>
            <a:noFill/>
          </a:ln>
        </p:spPr>
        <p:txBody>
          <a:bodyPr>
            <a:spAutoFit/>
          </a:bodyPr>
          <a:lstStyle/>
          <a:p>
            <a:pPr>
              <a:defRPr/>
            </a:pPr>
            <a:r>
              <a:rPr lang="ja-JP" altLang="en-US" sz="1193" b="1" dirty="0">
                <a:latin typeface="+mj-ea"/>
                <a:ea typeface="+mj-ea"/>
              </a:rPr>
              <a:t>２</a:t>
            </a:r>
            <a:r>
              <a:rPr lang="en-US" altLang="ja-JP" sz="1193" dirty="0">
                <a:latin typeface="HGS創英角ﾎﾟｯﾌﾟ体" panose="040B0A00000000000000" pitchFamily="50" charset="-128"/>
                <a:ea typeface="HGS創英角ﾎﾟｯﾌﾟ体" panose="040B0A00000000000000" pitchFamily="50" charset="-128"/>
              </a:rPr>
              <a:t>,</a:t>
            </a:r>
            <a:r>
              <a:rPr lang="ja-JP" altLang="en-US" sz="1193" dirty="0">
                <a:latin typeface="HGS創英角ﾎﾟｯﾌﾟ体" panose="040B0A00000000000000" pitchFamily="50" charset="-128"/>
                <a:ea typeface="HGS創英角ﾎﾟｯﾌﾟ体" panose="040B0A00000000000000" pitchFamily="50" charset="-128"/>
              </a:rPr>
              <a:t> 気 付 く</a:t>
            </a:r>
            <a:r>
              <a:rPr lang="ja-JP" altLang="en-US" sz="1193" b="1" dirty="0">
                <a:latin typeface="+mj-ea"/>
                <a:ea typeface="+mj-ea"/>
              </a:rPr>
              <a:t>　　</a:t>
            </a:r>
          </a:p>
        </p:txBody>
      </p:sp>
      <p:sp>
        <p:nvSpPr>
          <p:cNvPr id="22" name="正方形/長方形 21"/>
          <p:cNvSpPr>
            <a:spLocks noChangeArrowheads="1"/>
          </p:cNvSpPr>
          <p:nvPr/>
        </p:nvSpPr>
        <p:spPr bwMode="auto">
          <a:xfrm>
            <a:off x="4835022" y="4063682"/>
            <a:ext cx="1400007" cy="2269339"/>
          </a:xfrm>
          <a:prstGeom prst="rect">
            <a:avLst/>
          </a:prstGeom>
          <a:solidFill>
            <a:schemeClr val="accent6">
              <a:lumMod val="40000"/>
              <a:lumOff val="60000"/>
            </a:schemeClr>
          </a:solidFill>
          <a:ln>
            <a:solidFill>
              <a:schemeClr val="tx1">
                <a:lumMod val="65000"/>
                <a:lumOff val="35000"/>
              </a:schemeClr>
            </a:solidFill>
          </a:ln>
        </p:spPr>
        <p:txBody>
          <a:bodyPr>
            <a:spAutoFit/>
          </a:bodyPr>
          <a:lstStyle/>
          <a:p>
            <a:pPr eaLnBrk="1" hangingPunct="1">
              <a:lnSpc>
                <a:spcPct val="150000"/>
              </a:lnSpc>
              <a:defRPr/>
            </a:pPr>
            <a:r>
              <a:rPr lang="ja-JP" altLang="en-US" sz="1193" b="1" dirty="0">
                <a:latin typeface="+mn-ea"/>
              </a:rPr>
              <a:t>①グループや学級全体で疑問を出し合い、分類・整理して学習問題化する</a:t>
            </a:r>
          </a:p>
          <a:p>
            <a:pPr eaLnBrk="1" hangingPunct="1">
              <a:lnSpc>
                <a:spcPct val="150000"/>
              </a:lnSpc>
              <a:defRPr/>
            </a:pPr>
            <a:r>
              <a:rPr lang="ja-JP" altLang="en-US" sz="1193" b="1" dirty="0">
                <a:latin typeface="+mn-ea"/>
              </a:rPr>
              <a:t>②問題について予想をする</a:t>
            </a:r>
            <a:endParaRPr lang="en-US" altLang="ja-JP" sz="1193" b="1" dirty="0">
              <a:latin typeface="+mn-ea"/>
            </a:endParaRPr>
          </a:p>
          <a:p>
            <a:pPr eaLnBrk="1" hangingPunct="1">
              <a:lnSpc>
                <a:spcPct val="150000"/>
              </a:lnSpc>
              <a:defRPr/>
            </a:pPr>
            <a:endParaRPr lang="en-US" altLang="ja-JP" sz="1193" b="1" dirty="0">
              <a:latin typeface="+mn-ea"/>
            </a:endParaRPr>
          </a:p>
        </p:txBody>
      </p:sp>
      <p:sp>
        <p:nvSpPr>
          <p:cNvPr id="23" name="正方形/長方形 10"/>
          <p:cNvSpPr>
            <a:spLocks noChangeArrowheads="1"/>
          </p:cNvSpPr>
          <p:nvPr/>
        </p:nvSpPr>
        <p:spPr bwMode="auto">
          <a:xfrm>
            <a:off x="4810225" y="3767449"/>
            <a:ext cx="1481496" cy="275909"/>
          </a:xfrm>
          <a:prstGeom prst="rect">
            <a:avLst/>
          </a:prstGeom>
          <a:solidFill>
            <a:srgbClr val="FFFF00"/>
          </a:solidFill>
          <a:ln>
            <a:noFill/>
          </a:ln>
        </p:spPr>
        <p:txBody>
          <a:bodyPr wrap="none">
            <a:spAutoFit/>
          </a:bodyPr>
          <a:lstStyle/>
          <a:p>
            <a:pPr>
              <a:defRPr/>
            </a:pPr>
            <a:r>
              <a:rPr lang="ja-JP" altLang="en-US" sz="1193" b="1" dirty="0">
                <a:latin typeface="+mj-ea"/>
                <a:ea typeface="+mj-ea"/>
              </a:rPr>
              <a:t>３</a:t>
            </a:r>
            <a:r>
              <a:rPr lang="en-US" altLang="ja-JP" sz="1193" dirty="0">
                <a:latin typeface="HGS創英角ﾎﾟｯﾌﾟ体" panose="040B0A00000000000000" pitchFamily="50" charset="-128"/>
                <a:ea typeface="HGS創英角ﾎﾟｯﾌﾟ体" panose="040B0A00000000000000" pitchFamily="50" charset="-128"/>
              </a:rPr>
              <a:t>,</a:t>
            </a:r>
            <a:r>
              <a:rPr lang="ja-JP" altLang="en-US" sz="1193" dirty="0">
                <a:latin typeface="HGS創英角ﾎﾟｯﾌﾟ体" panose="040B0A00000000000000" pitchFamily="50" charset="-128"/>
                <a:ea typeface="HGS創英角ﾎﾟｯﾌﾟ体" panose="040B0A00000000000000" pitchFamily="50" charset="-128"/>
              </a:rPr>
              <a:t> 問題意識をもつ</a:t>
            </a:r>
          </a:p>
        </p:txBody>
      </p:sp>
      <p:sp>
        <p:nvSpPr>
          <p:cNvPr id="24" name="右中かっこ 23"/>
          <p:cNvSpPr/>
          <p:nvPr/>
        </p:nvSpPr>
        <p:spPr>
          <a:xfrm rot="16200000">
            <a:off x="3952633" y="1494373"/>
            <a:ext cx="417972" cy="4317551"/>
          </a:xfrm>
          <a:prstGeom prst="rightBrace">
            <a:avLst>
              <a:gd name="adj1" fmla="val 8333"/>
              <a:gd name="adj2" fmla="val 1779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534"/>
          </a:p>
        </p:txBody>
      </p:sp>
      <p:sp>
        <p:nvSpPr>
          <p:cNvPr id="3093" name="テキスト ボックス 11"/>
          <p:cNvSpPr txBox="1">
            <a:spLocks noChangeArrowheads="1"/>
          </p:cNvSpPr>
          <p:nvPr/>
        </p:nvSpPr>
        <p:spPr bwMode="auto">
          <a:xfrm>
            <a:off x="6705832" y="3839001"/>
            <a:ext cx="229366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1363" b="1" dirty="0"/>
              <a:t>　</a:t>
            </a:r>
            <a:r>
              <a:rPr lang="ja-JP" altLang="en-US" sz="2000" b="1" dirty="0"/>
              <a:t>教えるだけの教師は時代遅れ！</a:t>
            </a:r>
            <a:endParaRPr lang="en-US" altLang="ja-JP" sz="2000" b="1" dirty="0"/>
          </a:p>
          <a:p>
            <a:r>
              <a:rPr lang="ja-JP" altLang="en-US" sz="2000" b="1" dirty="0"/>
              <a:t>先生方、子どもの学びに火をつけ</a:t>
            </a:r>
            <a:endParaRPr lang="en-US" altLang="ja-JP" sz="2000" b="1" dirty="0"/>
          </a:p>
          <a:p>
            <a:r>
              <a:rPr lang="ja-JP" altLang="en-US" sz="2000" b="1" dirty="0"/>
              <a:t>ましょう！</a:t>
            </a:r>
            <a:endParaRPr lang="en-US" altLang="ja-JP" sz="2000" b="1" dirty="0"/>
          </a:p>
        </p:txBody>
      </p:sp>
      <p:pic>
        <p:nvPicPr>
          <p:cNvPr id="3094" name="図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62742" y="425018"/>
            <a:ext cx="3585909" cy="514012"/>
          </a:xfrm>
          <a:prstGeom prst="rect">
            <a:avLst/>
          </a:prstGeom>
          <a:solidFill>
            <a:srgbClr val="FFFF00"/>
          </a:solidFill>
          <a:ln>
            <a:noFill/>
          </a:ln>
        </p:spPr>
      </p:pic>
      <p:pic>
        <p:nvPicPr>
          <p:cNvPr id="3095" name="図 2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56872" y="425018"/>
            <a:ext cx="1769283" cy="51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円/楕円 29"/>
          <p:cNvSpPr/>
          <p:nvPr/>
        </p:nvSpPr>
        <p:spPr>
          <a:xfrm>
            <a:off x="8304901" y="5320308"/>
            <a:ext cx="380098" cy="284059"/>
          </a:xfrm>
          <a:prstGeom prst="ellipse">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p>
        </p:txBody>
      </p:sp>
      <p:sp>
        <p:nvSpPr>
          <p:cNvPr id="31" name="円/楕円 30"/>
          <p:cNvSpPr/>
          <p:nvPr/>
        </p:nvSpPr>
        <p:spPr>
          <a:xfrm>
            <a:off x="8667414" y="5333832"/>
            <a:ext cx="189373" cy="155557"/>
          </a:xfrm>
          <a:prstGeom prst="ellipse">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p>
        </p:txBody>
      </p:sp>
      <p:sp>
        <p:nvSpPr>
          <p:cNvPr id="6" name="右矢印 5"/>
          <p:cNvSpPr/>
          <p:nvPr/>
        </p:nvSpPr>
        <p:spPr>
          <a:xfrm>
            <a:off x="8478042" y="1018061"/>
            <a:ext cx="284059" cy="200194"/>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sp>
        <p:nvSpPr>
          <p:cNvPr id="5" name="右矢印 4"/>
          <p:cNvSpPr/>
          <p:nvPr/>
        </p:nvSpPr>
        <p:spPr>
          <a:xfrm>
            <a:off x="5728076" y="1029660"/>
            <a:ext cx="286765" cy="193431"/>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sp>
        <p:nvSpPr>
          <p:cNvPr id="9" name="右矢印 8"/>
          <p:cNvSpPr/>
          <p:nvPr/>
        </p:nvSpPr>
        <p:spPr>
          <a:xfrm>
            <a:off x="4187550" y="1005312"/>
            <a:ext cx="285413" cy="193431"/>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pic>
        <p:nvPicPr>
          <p:cNvPr id="12" name="図 11">
            <a:extLst>
              <a:ext uri="{FF2B5EF4-FFF2-40B4-BE49-F238E27FC236}">
                <a16:creationId xmlns:a16="http://schemas.microsoft.com/office/drawing/2014/main" id="{2DFE681E-A49D-4E81-B002-47B86B9CADB7}"/>
              </a:ext>
            </a:extLst>
          </p:cNvPr>
          <p:cNvPicPr>
            <a:picLocks noChangeAspect="1"/>
          </p:cNvPicPr>
          <p:nvPr/>
        </p:nvPicPr>
        <p:blipFill>
          <a:blip r:embed="rId6"/>
          <a:stretch>
            <a:fillRect/>
          </a:stretch>
        </p:blipFill>
        <p:spPr>
          <a:xfrm>
            <a:off x="1838665" y="6391049"/>
            <a:ext cx="4424261" cy="295919"/>
          </a:xfrm>
          <a:prstGeom prst="rect">
            <a:avLst/>
          </a:prstGeom>
        </p:spPr>
      </p:pic>
      <p:pic>
        <p:nvPicPr>
          <p:cNvPr id="7" name="図 6">
            <a:extLst>
              <a:ext uri="{FF2B5EF4-FFF2-40B4-BE49-F238E27FC236}">
                <a16:creationId xmlns:a16="http://schemas.microsoft.com/office/drawing/2014/main" id="{FD86E595-5F79-4FE5-9C1F-5DFAC2B8CA82}"/>
              </a:ext>
            </a:extLst>
          </p:cNvPr>
          <p:cNvPicPr>
            <a:picLocks noChangeAspect="1"/>
          </p:cNvPicPr>
          <p:nvPr/>
        </p:nvPicPr>
        <p:blipFill rotWithShape="1">
          <a:blip r:embed="rId7"/>
          <a:srcRect l="11797" t="49705" r="68450" b="26111"/>
          <a:stretch/>
        </p:blipFill>
        <p:spPr>
          <a:xfrm>
            <a:off x="8728284" y="5502913"/>
            <a:ext cx="1806256" cy="1243887"/>
          </a:xfrm>
          <a:prstGeom prst="rect">
            <a:avLst/>
          </a:prstGeom>
        </p:spPr>
      </p:pic>
      <p:grpSp>
        <p:nvGrpSpPr>
          <p:cNvPr id="28" name="グループ化 27">
            <a:extLst>
              <a:ext uri="{FF2B5EF4-FFF2-40B4-BE49-F238E27FC236}">
                <a16:creationId xmlns:a16="http://schemas.microsoft.com/office/drawing/2014/main" id="{6FE95A6E-362F-43AF-A33F-6B05167DEB91}"/>
              </a:ext>
            </a:extLst>
          </p:cNvPr>
          <p:cNvGrpSpPr/>
          <p:nvPr/>
        </p:nvGrpSpPr>
        <p:grpSpPr>
          <a:xfrm>
            <a:off x="227682" y="242688"/>
            <a:ext cx="1131133" cy="674370"/>
            <a:chOff x="12675870" y="1131570"/>
            <a:chExt cx="1131133" cy="674370"/>
          </a:xfrm>
        </p:grpSpPr>
        <p:sp>
          <p:nvSpPr>
            <p:cNvPr id="29" name="四角形: 角を丸くする 28">
              <a:extLst>
                <a:ext uri="{FF2B5EF4-FFF2-40B4-BE49-F238E27FC236}">
                  <a16:creationId xmlns:a16="http://schemas.microsoft.com/office/drawing/2014/main" id="{EDF69C3E-63F6-4BE9-99EB-0FC527EA9D62}"/>
                </a:ext>
              </a:extLst>
            </p:cNvPr>
            <p:cNvSpPr/>
            <p:nvPr/>
          </p:nvSpPr>
          <p:spPr>
            <a:xfrm>
              <a:off x="12675870" y="1131570"/>
              <a:ext cx="1131133" cy="67437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F116F288-D6E2-420C-9863-82D64A15E98C}"/>
                </a:ext>
              </a:extLst>
            </p:cNvPr>
            <p:cNvSpPr txBox="1"/>
            <p:nvPr/>
          </p:nvSpPr>
          <p:spPr>
            <a:xfrm>
              <a:off x="12767311" y="1165860"/>
              <a:ext cx="1005403" cy="584775"/>
            </a:xfrm>
            <a:prstGeom prst="rect">
              <a:avLst/>
            </a:prstGeom>
            <a:noFill/>
          </p:spPr>
          <p:txBody>
            <a:bodyPr wrap="none" rtlCol="0">
              <a:spAutoFit/>
            </a:bodyPr>
            <a:lstStyle/>
            <a:p>
              <a:r>
                <a:rPr kumimoji="1" lang="ja-JP" altLang="en-US" sz="3200" dirty="0">
                  <a:highlight>
                    <a:srgbClr val="FF0000"/>
                  </a:highlight>
                  <a:latin typeface="HGP創英角ﾎﾟｯﾌﾟ体" panose="040B0A00000000000000" pitchFamily="50" charset="-128"/>
                  <a:ea typeface="HGP創英角ﾎﾟｯﾌﾟ体" panose="040B0A00000000000000" pitchFamily="50" charset="-128"/>
                </a:rPr>
                <a:t>重要</a:t>
              </a:r>
            </a:p>
          </p:txBody>
        </p:sp>
      </p:grpSp>
    </p:spTree>
    <p:extLst>
      <p:ext uri="{BB962C8B-B14F-4D97-AF65-F5344CB8AC3E}">
        <p14:creationId xmlns:p14="http://schemas.microsoft.com/office/powerpoint/2010/main" val="376582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82"/>
                                        </p:tgtEl>
                                        <p:attrNameLst>
                                          <p:attrName>style.visibility</p:attrName>
                                        </p:attrNameLst>
                                      </p:cBhvr>
                                      <p:to>
                                        <p:strVal val="visible"/>
                                      </p:to>
                                    </p:set>
                                    <p:animEffect transition="in" filter="fade">
                                      <p:cBhvr>
                                        <p:cTn id="7" dur="1000"/>
                                        <p:tgtEl>
                                          <p:spTgt spid="3082"/>
                                        </p:tgtEl>
                                      </p:cBhvr>
                                    </p:animEffect>
                                    <p:anim calcmode="lin" valueType="num">
                                      <p:cBhvr>
                                        <p:cTn id="8" dur="1000" fill="hold"/>
                                        <p:tgtEl>
                                          <p:spTgt spid="3082"/>
                                        </p:tgtEl>
                                        <p:attrNameLst>
                                          <p:attrName>ppt_x</p:attrName>
                                        </p:attrNameLst>
                                      </p:cBhvr>
                                      <p:tavLst>
                                        <p:tav tm="0">
                                          <p:val>
                                            <p:strVal val="#ppt_x"/>
                                          </p:val>
                                        </p:tav>
                                        <p:tav tm="100000">
                                          <p:val>
                                            <p:strVal val="#ppt_x"/>
                                          </p:val>
                                        </p:tav>
                                      </p:tavLst>
                                    </p:anim>
                                    <p:anim calcmode="lin" valueType="num">
                                      <p:cBhvr>
                                        <p:cTn id="9" dur="1000" fill="hold"/>
                                        <p:tgtEl>
                                          <p:spTgt spid="30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074"/>
                                        </p:tgtEl>
                                        <p:attrNameLst>
                                          <p:attrName>style.visibility</p:attrName>
                                        </p:attrNameLst>
                                      </p:cBhvr>
                                      <p:to>
                                        <p:strVal val="visible"/>
                                      </p:to>
                                    </p:set>
                                    <p:animEffect transition="in" filter="fade">
                                      <p:cBhvr>
                                        <p:cTn id="50" dur="1000"/>
                                        <p:tgtEl>
                                          <p:spTgt spid="3074"/>
                                        </p:tgtEl>
                                      </p:cBhvr>
                                    </p:animEffect>
                                    <p:anim calcmode="lin" valueType="num">
                                      <p:cBhvr>
                                        <p:cTn id="51" dur="1000" fill="hold"/>
                                        <p:tgtEl>
                                          <p:spTgt spid="3074"/>
                                        </p:tgtEl>
                                        <p:attrNameLst>
                                          <p:attrName>ppt_x</p:attrName>
                                        </p:attrNameLst>
                                      </p:cBhvr>
                                      <p:tavLst>
                                        <p:tav tm="0">
                                          <p:val>
                                            <p:strVal val="#ppt_x"/>
                                          </p:val>
                                        </p:tav>
                                        <p:tav tm="100000">
                                          <p:val>
                                            <p:strVal val="#ppt_x"/>
                                          </p:val>
                                        </p:tav>
                                      </p:tavLst>
                                    </p:anim>
                                    <p:anim calcmode="lin" valueType="num">
                                      <p:cBhvr>
                                        <p:cTn id="52" dur="1000" fill="hold"/>
                                        <p:tgtEl>
                                          <p:spTgt spid="307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093"/>
                                        </p:tgtEl>
                                        <p:attrNameLst>
                                          <p:attrName>style.visibility</p:attrName>
                                        </p:attrNameLst>
                                      </p:cBhvr>
                                      <p:to>
                                        <p:strVal val="visible"/>
                                      </p:to>
                                    </p:set>
                                    <p:animEffect transition="in" filter="fade">
                                      <p:cBhvr>
                                        <p:cTn id="55" dur="1000"/>
                                        <p:tgtEl>
                                          <p:spTgt spid="3093"/>
                                        </p:tgtEl>
                                      </p:cBhvr>
                                    </p:animEffect>
                                    <p:anim calcmode="lin" valueType="num">
                                      <p:cBhvr>
                                        <p:cTn id="56" dur="1000" fill="hold"/>
                                        <p:tgtEl>
                                          <p:spTgt spid="3093"/>
                                        </p:tgtEl>
                                        <p:attrNameLst>
                                          <p:attrName>ppt_x</p:attrName>
                                        </p:attrNameLst>
                                      </p:cBhvr>
                                      <p:tavLst>
                                        <p:tav tm="0">
                                          <p:val>
                                            <p:strVal val="#ppt_x"/>
                                          </p:val>
                                        </p:tav>
                                        <p:tav tm="100000">
                                          <p:val>
                                            <p:strVal val="#ppt_x"/>
                                          </p:val>
                                        </p:tav>
                                      </p:tavLst>
                                    </p:anim>
                                    <p:anim calcmode="lin" valueType="num">
                                      <p:cBhvr>
                                        <p:cTn id="57" dur="1000" fill="hold"/>
                                        <p:tgtEl>
                                          <p:spTgt spid="309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anim calcmode="lin" valueType="num">
                                      <p:cBhvr>
                                        <p:cTn id="66" dur="1000" fill="hold"/>
                                        <p:tgtEl>
                                          <p:spTgt spid="31"/>
                                        </p:tgtEl>
                                        <p:attrNameLst>
                                          <p:attrName>ppt_x</p:attrName>
                                        </p:attrNameLst>
                                      </p:cBhvr>
                                      <p:tavLst>
                                        <p:tav tm="0">
                                          <p:val>
                                            <p:strVal val="#ppt_x"/>
                                          </p:val>
                                        </p:tav>
                                        <p:tav tm="100000">
                                          <p:val>
                                            <p:strVal val="#ppt_x"/>
                                          </p:val>
                                        </p:tav>
                                      </p:tavLst>
                                    </p:anim>
                                    <p:anim calcmode="lin" valueType="num">
                                      <p:cBhvr>
                                        <p:cTn id="67" dur="1000" fill="hold"/>
                                        <p:tgtEl>
                                          <p:spTgt spid="31"/>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 grpId="0" animBg="1"/>
      <p:bldP spid="18" grpId="0" animBg="1"/>
      <p:bldP spid="19" grpId="0" animBg="1"/>
      <p:bldP spid="20" grpId="0" animBg="1"/>
      <p:bldP spid="21" grpId="0" animBg="1"/>
      <p:bldP spid="22" grpId="0" animBg="1"/>
      <p:bldP spid="23" grpId="0" animBg="1"/>
      <p:bldP spid="3093" grpId="0"/>
      <p:bldP spid="30" grpId="0" animBg="1"/>
      <p:bldP spid="3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803828" y="546248"/>
            <a:ext cx="8375084" cy="490134"/>
          </a:xfrm>
          <a:prstGeom prst="rect">
            <a:avLst/>
          </a:prstGeom>
          <a:solidFill>
            <a:srgbClr val="F6FCA6"/>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ja-JP" altLang="en-US" sz="2585" b="1" spc="46" dirty="0">
                <a:ln w="11430"/>
                <a:latin typeface="AR P丸ゴシック体E" panose="020F0900000000000000" pitchFamily="50" charset="-128"/>
                <a:ea typeface="AR P丸ゴシック体E" panose="020F0900000000000000" pitchFamily="50" charset="-128"/>
              </a:rPr>
              <a:t>　</a:t>
            </a:r>
            <a:r>
              <a:rPr lang="en-US" altLang="ja-JP" sz="2585" b="1" spc="46" dirty="0">
                <a:ln w="11430"/>
                <a:latin typeface="AR P丸ゴシック体E" panose="020F0900000000000000" pitchFamily="50" charset="-128"/>
                <a:ea typeface="AR P丸ゴシック体E" panose="020F0900000000000000" pitchFamily="50" charset="-128"/>
              </a:rPr>
              <a:t>『</a:t>
            </a:r>
            <a:r>
              <a:rPr lang="ja-JP" altLang="en-US" sz="2585" b="1" spc="46" dirty="0">
                <a:ln w="11430"/>
                <a:latin typeface="AR P丸ゴシック体E" panose="020F0900000000000000" pitchFamily="50" charset="-128"/>
                <a:ea typeface="AR P丸ゴシック体E" panose="020F0900000000000000" pitchFamily="50" charset="-128"/>
              </a:rPr>
              <a:t>こどもの学びに火をつける</a:t>
            </a:r>
            <a:r>
              <a:rPr lang="en-US" altLang="ja-JP" sz="2585" b="1" spc="46" dirty="0">
                <a:ln w="11430"/>
                <a:latin typeface="AR P丸ゴシック体E" panose="020F0900000000000000" pitchFamily="50" charset="-128"/>
                <a:ea typeface="AR P丸ゴシック体E" panose="020F0900000000000000" pitchFamily="50" charset="-128"/>
              </a:rPr>
              <a:t>』</a:t>
            </a:r>
            <a:r>
              <a:rPr lang="ja-JP" altLang="en-US" sz="2585" b="1" spc="46">
                <a:ln w="11430"/>
                <a:latin typeface="AR P丸ゴシック体E" panose="020F0900000000000000" pitchFamily="50" charset="-128"/>
                <a:ea typeface="AR P丸ゴシック体E" panose="020F0900000000000000" pitchFamily="50" charset="-128"/>
              </a:rPr>
              <a:t>際の</a:t>
            </a:r>
            <a:r>
              <a:rPr lang="ja-JP" altLang="en-US" sz="2585" b="1" spc="46" dirty="0">
                <a:ln w="11430"/>
                <a:latin typeface="AR P丸ゴシック体E" panose="020F0900000000000000" pitchFamily="50" charset="-128"/>
                <a:ea typeface="AR P丸ゴシック体E" panose="020F0900000000000000" pitchFamily="50" charset="-128"/>
              </a:rPr>
              <a:t>３つのステップ</a:t>
            </a:r>
          </a:p>
        </p:txBody>
      </p:sp>
      <p:sp>
        <p:nvSpPr>
          <p:cNvPr id="73731" name="正方形/長方形 2"/>
          <p:cNvSpPr>
            <a:spLocks noChangeArrowheads="1"/>
          </p:cNvSpPr>
          <p:nvPr/>
        </p:nvSpPr>
        <p:spPr bwMode="auto">
          <a:xfrm>
            <a:off x="1589805" y="1641232"/>
            <a:ext cx="2640466" cy="376385"/>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1846" dirty="0">
                <a:latin typeface="HG明朝B" panose="02020809000000000000" pitchFamily="17" charset="-128"/>
                <a:ea typeface="HG明朝B" panose="02020809000000000000" pitchFamily="17" charset="-128"/>
              </a:rPr>
              <a:t>＜</a:t>
            </a:r>
            <a:r>
              <a:rPr lang="ja-JP" altLang="en-US" sz="1846" b="1" dirty="0">
                <a:latin typeface="ＤＦ平成ゴシック体W5" panose="02010609000101010101" pitchFamily="1" charset="-128"/>
                <a:ea typeface="ＤＦ平成ゴシック体W5" panose="02010609000101010101" pitchFamily="1" charset="-128"/>
              </a:rPr>
              <a:t>問題に気づかせる</a:t>
            </a:r>
            <a:r>
              <a:rPr lang="ja-JP" altLang="en-US" sz="1846" dirty="0">
                <a:latin typeface="HG明朝B" panose="02020809000000000000" pitchFamily="17" charset="-128"/>
                <a:ea typeface="HG明朝B" panose="02020809000000000000" pitchFamily="17" charset="-128"/>
              </a:rPr>
              <a:t>＞</a:t>
            </a:r>
            <a:endParaRPr lang="en-US" altLang="ja-JP" sz="1846" dirty="0">
              <a:latin typeface="HG明朝B" panose="02020809000000000000" pitchFamily="17" charset="-128"/>
              <a:ea typeface="HG明朝B" panose="02020809000000000000" pitchFamily="17" charset="-128"/>
            </a:endParaRPr>
          </a:p>
        </p:txBody>
      </p:sp>
      <p:sp>
        <p:nvSpPr>
          <p:cNvPr id="73732" name="テキスト ボックス 1"/>
          <p:cNvSpPr txBox="1">
            <a:spLocks noChangeArrowheads="1"/>
          </p:cNvSpPr>
          <p:nvPr/>
        </p:nvSpPr>
        <p:spPr bwMode="auto">
          <a:xfrm>
            <a:off x="1606795" y="2282378"/>
            <a:ext cx="2640466" cy="3434402"/>
          </a:xfrm>
          <a:prstGeom prst="rect">
            <a:avLst/>
          </a:prstGeom>
          <a:solidFill>
            <a:schemeClr val="bg1"/>
          </a:solidFill>
          <a:ln>
            <a:solidFill>
              <a:schemeClr val="tx1"/>
            </a:solidFill>
          </a:ln>
        </p:spPr>
        <p:txBody>
          <a:bodyPr wrap="square">
            <a:spAutoFit/>
          </a:bodyPr>
          <a:lstStyle>
            <a:lvl1pPr>
              <a:defRPr kumimoji="1" sz="1900">
                <a:solidFill>
                  <a:schemeClr val="tx1"/>
                </a:solidFill>
                <a:latin typeface="Arial" panose="020B0604020202020204" pitchFamily="34" charset="0"/>
                <a:ea typeface="ＭＳ Ｐゴシック" panose="020B0600070205080204" pitchFamily="50" charset="-128"/>
              </a:defRPr>
            </a:lvl1pPr>
            <a:lvl2pPr marL="742950" indent="-285750">
              <a:defRPr kumimoji="1" sz="1900">
                <a:solidFill>
                  <a:schemeClr val="tx1"/>
                </a:solidFill>
                <a:latin typeface="Arial" panose="020B0604020202020204" pitchFamily="34" charset="0"/>
                <a:ea typeface="ＭＳ Ｐゴシック" panose="020B0600070205080204" pitchFamily="50" charset="-128"/>
              </a:defRPr>
            </a:lvl2pPr>
            <a:lvl3pPr marL="1143000" indent="-228600">
              <a:defRPr kumimoji="1" sz="1900">
                <a:solidFill>
                  <a:schemeClr val="tx1"/>
                </a:solidFill>
                <a:latin typeface="Arial" panose="020B0604020202020204" pitchFamily="34" charset="0"/>
                <a:ea typeface="ＭＳ Ｐゴシック" panose="020B0600070205080204" pitchFamily="50" charset="-128"/>
              </a:defRPr>
            </a:lvl3pPr>
            <a:lvl4pPr marL="1600200" indent="-228600">
              <a:defRPr kumimoji="1" sz="1900">
                <a:solidFill>
                  <a:schemeClr val="tx1"/>
                </a:solidFill>
                <a:latin typeface="Arial" panose="020B0604020202020204" pitchFamily="34" charset="0"/>
                <a:ea typeface="ＭＳ Ｐゴシック" panose="020B0600070205080204" pitchFamily="50" charset="-128"/>
              </a:defRPr>
            </a:lvl4pPr>
            <a:lvl5pPr marL="2057400" indent="-22860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pPr>
            <a:r>
              <a:rPr lang="en-US" altLang="ja-JP" sz="1846" b="1" dirty="0">
                <a:latin typeface="HG明朝B" panose="02020809000000000000" pitchFamily="17" charset="-128"/>
                <a:ea typeface="HG明朝B" panose="02020809000000000000" pitchFamily="17" charset="-128"/>
              </a:rPr>
              <a:t>1)</a:t>
            </a:r>
            <a:r>
              <a:rPr lang="ja-JP" altLang="en-US" sz="1846" b="1" dirty="0">
                <a:latin typeface="HG明朝B" panose="02020809000000000000" pitchFamily="17" charset="-128"/>
                <a:ea typeface="HG明朝B" panose="02020809000000000000" pitchFamily="17" charset="-128"/>
              </a:rPr>
              <a:t>体験活動や提示資料　</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をもとに</a:t>
            </a:r>
            <a:r>
              <a:rPr lang="ja-JP" altLang="en-US" sz="1846" b="1" dirty="0">
                <a:latin typeface="HGSｺﾞｼｯｸE" panose="020B0900000000000000" pitchFamily="50" charset="-128"/>
                <a:ea typeface="HGSｺﾞｼｯｸE" panose="020B0900000000000000" pitchFamily="50" charset="-128"/>
              </a:rPr>
              <a:t>基本的な</a:t>
            </a:r>
            <a:endParaRPr lang="en-US" altLang="ja-JP" sz="1846" b="1"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a:t>
            </a:r>
            <a:r>
              <a:rPr lang="ja-JP" altLang="en-US" sz="1846" b="1" dirty="0">
                <a:latin typeface="HGSｺﾞｼｯｸE" panose="020B0900000000000000" pitchFamily="50" charset="-128"/>
                <a:ea typeface="HGSｺﾞｼｯｸE" panose="020B0900000000000000" pitchFamily="50" charset="-128"/>
              </a:rPr>
              <a:t>事実と出会う</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en-US" altLang="ja-JP" sz="1846" b="1" dirty="0">
                <a:latin typeface="HG明朝B" panose="02020809000000000000" pitchFamily="17" charset="-128"/>
                <a:ea typeface="HG明朝B" panose="02020809000000000000" pitchFamily="17" charset="-128"/>
              </a:rPr>
              <a:t>2)</a:t>
            </a:r>
            <a:r>
              <a:rPr lang="ja-JP" altLang="en-US" sz="1846" b="1" dirty="0">
                <a:latin typeface="HG明朝B" panose="02020809000000000000" pitchFamily="17" charset="-128"/>
                <a:ea typeface="HG明朝B" panose="02020809000000000000" pitchFamily="17" charset="-128"/>
              </a:rPr>
              <a:t>体験したり資料を見　</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たりしたことから、</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多様な気づきや感想　</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などをもち、それを</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a:t>
            </a:r>
            <a:r>
              <a:rPr lang="ja-JP" altLang="en-US" sz="1846" b="1" dirty="0">
                <a:latin typeface="HGPｺﾞｼｯｸE" panose="020B0900000000000000" pitchFamily="50" charset="-128"/>
                <a:ea typeface="HGPｺﾞｼｯｸE" panose="020B0900000000000000" pitchFamily="50" charset="-128"/>
              </a:rPr>
              <a:t>共有する</a:t>
            </a:r>
            <a:endParaRPr lang="en-US" altLang="ja-JP" sz="1846" b="1" dirty="0">
              <a:latin typeface="HGPｺﾞｼｯｸE" panose="020B0900000000000000" pitchFamily="50" charset="-128"/>
              <a:ea typeface="HGPｺﾞｼｯｸE" panose="020B0900000000000000" pitchFamily="50" charset="-128"/>
            </a:endParaRPr>
          </a:p>
        </p:txBody>
      </p:sp>
      <p:sp>
        <p:nvSpPr>
          <p:cNvPr id="5" name="正方形/長方形 4"/>
          <p:cNvSpPr>
            <a:spLocks noChangeArrowheads="1"/>
          </p:cNvSpPr>
          <p:nvPr/>
        </p:nvSpPr>
        <p:spPr bwMode="auto">
          <a:xfrm>
            <a:off x="4382187" y="1641232"/>
            <a:ext cx="2910254" cy="376385"/>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1846" dirty="0">
                <a:latin typeface="HG明朝B" panose="02020809000000000000" pitchFamily="17" charset="-128"/>
                <a:ea typeface="HG明朝B" panose="02020809000000000000" pitchFamily="17" charset="-128"/>
              </a:rPr>
              <a:t>＜　</a:t>
            </a:r>
            <a:r>
              <a:rPr lang="ja-JP" altLang="en-US" sz="1846" b="1" dirty="0">
                <a:latin typeface="ＤＦ平成ゴシック体W5" panose="02010609000101010101" pitchFamily="1" charset="-128"/>
                <a:ea typeface="ＤＦ平成ゴシック体W5" panose="02010609000101010101" pitchFamily="1" charset="-128"/>
              </a:rPr>
              <a:t>火をつける　</a:t>
            </a:r>
            <a:r>
              <a:rPr lang="ja-JP" altLang="en-US" sz="1846" dirty="0">
                <a:latin typeface="HG明朝B" panose="02020809000000000000" pitchFamily="17" charset="-128"/>
                <a:ea typeface="HG明朝B" panose="02020809000000000000" pitchFamily="17" charset="-128"/>
              </a:rPr>
              <a:t>＞</a:t>
            </a:r>
            <a:endParaRPr lang="en-US" altLang="ja-JP" sz="1846" dirty="0">
              <a:latin typeface="HG明朝B" panose="02020809000000000000" pitchFamily="17" charset="-128"/>
              <a:ea typeface="HG明朝B" panose="02020809000000000000" pitchFamily="17" charset="-128"/>
            </a:endParaRPr>
          </a:p>
        </p:txBody>
      </p:sp>
      <p:sp>
        <p:nvSpPr>
          <p:cNvPr id="6" name="正方形/長方形 5"/>
          <p:cNvSpPr>
            <a:spLocks noChangeArrowheads="1"/>
          </p:cNvSpPr>
          <p:nvPr/>
        </p:nvSpPr>
        <p:spPr bwMode="auto">
          <a:xfrm>
            <a:off x="4382187" y="2282378"/>
            <a:ext cx="2910254" cy="3434402"/>
          </a:xfrm>
          <a:prstGeom prst="rect">
            <a:avLst/>
          </a:prstGeom>
          <a:solidFill>
            <a:schemeClr val="bg1"/>
          </a:solidFill>
          <a:ln>
            <a:solidFill>
              <a:schemeClr val="tx1"/>
            </a:solidFill>
          </a:ln>
        </p:spPr>
        <p:txBody>
          <a:bodyPr>
            <a:spAutoFit/>
          </a:bodyPr>
          <a:lstStyle/>
          <a:p>
            <a:pPr eaLnBrk="1" hangingPunct="1">
              <a:lnSpc>
                <a:spcPct val="150000"/>
              </a:lnSpc>
            </a:pPr>
            <a:r>
              <a:rPr lang="en-US" altLang="ja-JP" sz="1846" b="1" dirty="0">
                <a:latin typeface="HG明朝B" panose="02020809000000000000" pitchFamily="17" charset="-128"/>
                <a:ea typeface="HG明朝B" panose="02020809000000000000" pitchFamily="17" charset="-128"/>
              </a:rPr>
              <a:t>3)</a:t>
            </a:r>
            <a:r>
              <a:rPr lang="ja-JP" altLang="en-US" sz="1846" b="1" dirty="0">
                <a:latin typeface="HG明朝B" panose="02020809000000000000" pitchFamily="17" charset="-128"/>
                <a:ea typeface="HG明朝B" panose="02020809000000000000" pitchFamily="17" charset="-128"/>
              </a:rPr>
              <a:t>教師が提示したり、子</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どもが調べたりして出</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合った</a:t>
            </a:r>
            <a:r>
              <a:rPr lang="ja-JP" altLang="en-US" sz="1846" b="1" dirty="0">
                <a:latin typeface="HGSｺﾞｼｯｸE" panose="020B0900000000000000" pitchFamily="50" charset="-128"/>
                <a:ea typeface="HGSｺﾞｼｯｸE" panose="020B0900000000000000" pitchFamily="50" charset="-128"/>
              </a:rPr>
              <a:t>矛盾する事実</a:t>
            </a:r>
            <a:r>
              <a:rPr lang="ja-JP" altLang="en-US" sz="1846" b="1" dirty="0">
                <a:latin typeface="HG明朝B" panose="02020809000000000000" pitchFamily="17" charset="-128"/>
                <a:ea typeface="HG明朝B" panose="02020809000000000000" pitchFamily="17" charset="-128"/>
              </a:rPr>
              <a:t>や</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a:t>
            </a:r>
            <a:r>
              <a:rPr lang="ja-JP" altLang="en-US" sz="1846" b="1" dirty="0">
                <a:latin typeface="HGSｺﾞｼｯｸE" panose="020B0900000000000000" pitchFamily="50" charset="-128"/>
                <a:ea typeface="HGSｺﾞｼｯｸE" panose="020B0900000000000000" pitchFamily="50" charset="-128"/>
              </a:rPr>
              <a:t>意表をつく話</a:t>
            </a:r>
            <a:r>
              <a:rPr lang="ja-JP" altLang="en-US" sz="1846" b="1" dirty="0">
                <a:latin typeface="HG明朝B" panose="02020809000000000000" pitchFamily="17" charset="-128"/>
                <a:ea typeface="HG明朝B" panose="02020809000000000000" pitchFamily="17" charset="-128"/>
              </a:rPr>
              <a:t>や資料等</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から</a:t>
            </a:r>
            <a:r>
              <a:rPr lang="ja-JP" altLang="en-US" sz="1846" b="1" dirty="0">
                <a:latin typeface="AR P丸ゴシック体E" panose="020F0900000000000000" pitchFamily="50" charset="-128"/>
                <a:ea typeface="AR P丸ゴシック体E" panose="020F0900000000000000" pitchFamily="50" charset="-128"/>
              </a:rPr>
              <a:t>疑問を感じ</a:t>
            </a:r>
            <a:r>
              <a:rPr lang="ja-JP" altLang="en-US" sz="1846" b="1" dirty="0">
                <a:latin typeface="HG明朝B" panose="02020809000000000000" pitchFamily="17" charset="-128"/>
                <a:ea typeface="HG明朝B" panose="02020809000000000000" pitchFamily="17" charset="-128"/>
              </a:rPr>
              <a:t>、書き　</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出す　</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endParaRPr lang="en-US" altLang="ja-JP" sz="1846" b="1" dirty="0">
              <a:latin typeface="HG明朝B" panose="02020809000000000000" pitchFamily="17" charset="-128"/>
              <a:ea typeface="HG明朝B" panose="02020809000000000000" pitchFamily="17" charset="-128"/>
            </a:endParaRPr>
          </a:p>
        </p:txBody>
      </p:sp>
      <p:sp>
        <p:nvSpPr>
          <p:cNvPr id="7" name="正方形/長方形 6"/>
          <p:cNvSpPr>
            <a:spLocks noChangeArrowheads="1"/>
          </p:cNvSpPr>
          <p:nvPr/>
        </p:nvSpPr>
        <p:spPr bwMode="auto">
          <a:xfrm>
            <a:off x="7538066" y="1622183"/>
            <a:ext cx="3011238" cy="376385"/>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1846" dirty="0">
                <a:latin typeface="HG明朝B" panose="02020809000000000000" pitchFamily="17" charset="-128"/>
                <a:ea typeface="HG明朝B" panose="02020809000000000000" pitchFamily="17" charset="-128"/>
              </a:rPr>
              <a:t>＜</a:t>
            </a:r>
            <a:r>
              <a:rPr lang="ja-JP" altLang="en-US" sz="1846" b="1" dirty="0">
                <a:latin typeface="ＤＦ平成ゴシック体W5" panose="02010609000101010101" pitchFamily="1" charset="-128"/>
                <a:ea typeface="ＤＦ平成ゴシック体W5" panose="02010609000101010101" pitchFamily="1" charset="-128"/>
              </a:rPr>
              <a:t>テーマを決める</a:t>
            </a:r>
            <a:r>
              <a:rPr lang="ja-JP" altLang="en-US" sz="1846" dirty="0">
                <a:latin typeface="HG明朝B" panose="02020809000000000000" pitchFamily="17" charset="-128"/>
                <a:ea typeface="HG明朝B" panose="02020809000000000000" pitchFamily="17" charset="-128"/>
              </a:rPr>
              <a:t>＞</a:t>
            </a:r>
            <a:endParaRPr lang="en-US" altLang="ja-JP" sz="1846" dirty="0">
              <a:latin typeface="HG明朝B" panose="02020809000000000000" pitchFamily="17" charset="-128"/>
              <a:ea typeface="HG明朝B" panose="02020809000000000000" pitchFamily="17" charset="-128"/>
            </a:endParaRPr>
          </a:p>
        </p:txBody>
      </p:sp>
      <p:sp>
        <p:nvSpPr>
          <p:cNvPr id="8" name="正方形/長方形 7"/>
          <p:cNvSpPr>
            <a:spLocks noChangeArrowheads="1"/>
          </p:cNvSpPr>
          <p:nvPr/>
        </p:nvSpPr>
        <p:spPr bwMode="auto">
          <a:xfrm>
            <a:off x="7538066" y="2283349"/>
            <a:ext cx="3011238" cy="3434402"/>
          </a:xfrm>
          <a:prstGeom prst="rect">
            <a:avLst/>
          </a:prstGeom>
          <a:solidFill>
            <a:schemeClr val="bg1"/>
          </a:solidFill>
          <a:ln>
            <a:solidFill>
              <a:schemeClr val="tx1"/>
            </a:solidFill>
          </a:ln>
        </p:spPr>
        <p:txBody>
          <a:bodyPr wrap="square">
            <a:spAutoFit/>
          </a:bodyPr>
          <a:lstStyle/>
          <a:p>
            <a:pPr eaLnBrk="1" hangingPunct="1">
              <a:lnSpc>
                <a:spcPct val="150000"/>
              </a:lnSpc>
            </a:pPr>
            <a:r>
              <a:rPr lang="en-US" altLang="ja-JP" sz="1846" b="1" dirty="0">
                <a:latin typeface="HG明朝B" panose="02020809000000000000" pitchFamily="17" charset="-128"/>
                <a:ea typeface="HG明朝B" panose="02020809000000000000" pitchFamily="17" charset="-128"/>
              </a:rPr>
              <a:t>4)</a:t>
            </a:r>
            <a:r>
              <a:rPr lang="ja-JP" altLang="en-US" sz="1846" b="1" dirty="0">
                <a:latin typeface="HG明朝B" panose="02020809000000000000" pitchFamily="17" charset="-128"/>
                <a:ea typeface="HG明朝B" panose="02020809000000000000" pitchFamily="17" charset="-128"/>
              </a:rPr>
              <a:t>グループや学級全体で</a:t>
            </a:r>
            <a:r>
              <a:rPr lang="ja-JP" altLang="en-US" sz="1846" b="1" dirty="0">
                <a:latin typeface="AR P丸ゴシック体E" panose="020F0900000000000000" pitchFamily="50" charset="-128"/>
                <a:ea typeface="AR P丸ゴシック体E" panose="020F0900000000000000" pitchFamily="50" charset="-128"/>
              </a:rPr>
              <a:t>疑　</a:t>
            </a:r>
            <a:endParaRPr lang="en-US" altLang="ja-JP" sz="1846" b="1" dirty="0">
              <a:latin typeface="AR P丸ゴシック体E" panose="020F0900000000000000" pitchFamily="50" charset="-128"/>
              <a:ea typeface="AR P丸ゴシック体E" panose="020F0900000000000000" pitchFamily="50" charset="-128"/>
            </a:endParaRPr>
          </a:p>
          <a:p>
            <a:pPr eaLnBrk="1" hangingPunct="1">
              <a:lnSpc>
                <a:spcPct val="150000"/>
              </a:lnSpc>
            </a:pPr>
            <a:r>
              <a:rPr lang="ja-JP" altLang="en-US" sz="1846" b="1" dirty="0">
                <a:latin typeface="AR P丸ゴシック体E" panose="020F0900000000000000" pitchFamily="50" charset="-128"/>
                <a:ea typeface="AR P丸ゴシック体E" panose="020F0900000000000000" pitchFamily="50" charset="-128"/>
              </a:rPr>
              <a:t>　問を出し合い</a:t>
            </a:r>
            <a:r>
              <a:rPr lang="ja-JP" altLang="en-US" sz="1846" b="1" dirty="0">
                <a:latin typeface="HG明朝B" panose="02020809000000000000" pitchFamily="17" charset="-128"/>
                <a:ea typeface="HG明朝B" panose="02020809000000000000" pitchFamily="17" charset="-128"/>
              </a:rPr>
              <a:t>、</a:t>
            </a:r>
            <a:r>
              <a:rPr lang="ja-JP" altLang="en-US" sz="1846" b="1" dirty="0">
                <a:latin typeface="HGSｺﾞｼｯｸE" panose="020B0900000000000000" pitchFamily="50" charset="-128"/>
                <a:ea typeface="HGSｺﾞｼｯｸE" panose="020B0900000000000000" pitchFamily="50" charset="-128"/>
              </a:rPr>
              <a:t>分類・整</a:t>
            </a:r>
            <a:endParaRPr lang="en-US" altLang="ja-JP" sz="1846" b="1"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1846" b="1" dirty="0">
                <a:latin typeface="HGSｺﾞｼｯｸE" panose="020B0900000000000000" pitchFamily="50" charset="-128"/>
                <a:ea typeface="HGSｺﾞｼｯｸE" panose="020B0900000000000000" pitchFamily="50" charset="-128"/>
              </a:rPr>
              <a:t>　</a:t>
            </a:r>
            <a:r>
              <a:rPr lang="ja-JP" altLang="en-US" sz="1846" b="1" dirty="0" err="1">
                <a:latin typeface="HGSｺﾞｼｯｸE" panose="020B0900000000000000" pitchFamily="50" charset="-128"/>
                <a:ea typeface="HGSｺﾞｼｯｸE" panose="020B0900000000000000" pitchFamily="50" charset="-128"/>
              </a:rPr>
              <a:t>理して</a:t>
            </a:r>
            <a:r>
              <a:rPr lang="ja-JP" altLang="en-US" sz="1846" b="1" dirty="0">
                <a:latin typeface="HG明朝B" panose="02020809000000000000" pitchFamily="17" charset="-128"/>
                <a:ea typeface="HG明朝B" panose="02020809000000000000" pitchFamily="17" charset="-128"/>
              </a:rPr>
              <a:t>まとめ、</a:t>
            </a:r>
            <a:r>
              <a:rPr lang="ja-JP" altLang="en-US" sz="1846" b="1" dirty="0">
                <a:latin typeface="HGSｺﾞｼｯｸE" panose="020B0900000000000000" pitchFamily="50" charset="-128"/>
                <a:ea typeface="HGSｺﾞｼｯｸE" panose="020B0900000000000000" pitchFamily="50" charset="-128"/>
              </a:rPr>
              <a:t>学習問題</a:t>
            </a:r>
            <a:endParaRPr lang="en-US" altLang="ja-JP" sz="1846" b="1"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1846" b="1" dirty="0">
                <a:latin typeface="HGSｺﾞｼｯｸE" panose="020B0900000000000000" pitchFamily="50" charset="-128"/>
                <a:ea typeface="HGSｺﾞｼｯｸE" panose="020B0900000000000000" pitchFamily="50" charset="-128"/>
              </a:rPr>
              <a:t>　をつくる</a:t>
            </a:r>
            <a:endParaRPr lang="en-US" altLang="ja-JP" sz="1846" b="1" dirty="0">
              <a:latin typeface="HGSｺﾞｼｯｸE" panose="020B0900000000000000" pitchFamily="50" charset="-128"/>
              <a:ea typeface="HGSｺﾞｼｯｸE" panose="020B0900000000000000" pitchFamily="50" charset="-128"/>
            </a:endParaRPr>
          </a:p>
          <a:p>
            <a:pPr eaLnBrk="1" hangingPunct="1">
              <a:lnSpc>
                <a:spcPct val="150000"/>
              </a:lnSpc>
            </a:pP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en-US" altLang="ja-JP" sz="1846" b="1" dirty="0">
                <a:latin typeface="HG明朝B" panose="02020809000000000000" pitchFamily="17" charset="-128"/>
                <a:ea typeface="HG明朝B" panose="02020809000000000000" pitchFamily="17" charset="-128"/>
              </a:rPr>
              <a:t>5)</a:t>
            </a:r>
            <a:r>
              <a:rPr lang="ja-JP" altLang="en-US" sz="1846" b="1" dirty="0">
                <a:latin typeface="HG明朝B" panose="02020809000000000000" pitchFamily="17" charset="-128"/>
                <a:ea typeface="HG明朝B" panose="02020809000000000000" pitchFamily="17" charset="-128"/>
              </a:rPr>
              <a:t>問題について、自分なり</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の</a:t>
            </a:r>
            <a:r>
              <a:rPr lang="ja-JP" altLang="en-US" sz="1846" b="1" dirty="0">
                <a:latin typeface="HGSｺﾞｼｯｸE" panose="020B0900000000000000" pitchFamily="50" charset="-128"/>
                <a:ea typeface="HGSｺﾞｼｯｸE" panose="020B0900000000000000" pitchFamily="50" charset="-128"/>
              </a:rPr>
              <a:t>予想</a:t>
            </a:r>
            <a:r>
              <a:rPr lang="ja-JP" altLang="en-US" sz="1846" b="1" dirty="0">
                <a:latin typeface="HG明朝B" panose="02020809000000000000" pitchFamily="17" charset="-128"/>
                <a:ea typeface="HG明朝B" panose="02020809000000000000" pitchFamily="17" charset="-128"/>
              </a:rPr>
              <a:t>をする</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endParaRPr lang="en-US" altLang="ja-JP" sz="1846" b="1" dirty="0">
              <a:latin typeface="HG明朝B" panose="02020809000000000000" pitchFamily="17" charset="-128"/>
              <a:ea typeface="HG明朝B" panose="02020809000000000000" pitchFamily="17" charset="-128"/>
            </a:endParaRPr>
          </a:p>
        </p:txBody>
      </p:sp>
      <p:sp>
        <p:nvSpPr>
          <p:cNvPr id="15" name="テキスト ボックス 14"/>
          <p:cNvSpPr txBox="1">
            <a:spLocks noChangeArrowheads="1"/>
          </p:cNvSpPr>
          <p:nvPr/>
        </p:nvSpPr>
        <p:spPr bwMode="auto">
          <a:xfrm>
            <a:off x="2578336" y="1139762"/>
            <a:ext cx="562975"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dirty="0">
                <a:latin typeface="HG創英角ﾎﾟｯﾌﾟ体" panose="040B0A09000000000000" pitchFamily="49" charset="-128"/>
                <a:ea typeface="HG創英角ﾎﾟｯﾌﾟ体" panose="040B0A09000000000000" pitchFamily="49" charset="-128"/>
              </a:rPr>
              <a:t>①</a:t>
            </a:r>
          </a:p>
        </p:txBody>
      </p:sp>
      <p:sp>
        <p:nvSpPr>
          <p:cNvPr id="16" name="テキスト ボックス 15"/>
          <p:cNvSpPr txBox="1">
            <a:spLocks noChangeArrowheads="1"/>
          </p:cNvSpPr>
          <p:nvPr/>
        </p:nvSpPr>
        <p:spPr bwMode="auto">
          <a:xfrm>
            <a:off x="5442109" y="1139761"/>
            <a:ext cx="562975"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dirty="0">
                <a:latin typeface="HG創英角ﾎﾟｯﾌﾟ体" panose="040B0A09000000000000" pitchFamily="49" charset="-128"/>
                <a:ea typeface="HG創英角ﾎﾟｯﾌﾟ体" panose="040B0A09000000000000" pitchFamily="49" charset="-128"/>
              </a:rPr>
              <a:t>②</a:t>
            </a:r>
          </a:p>
        </p:txBody>
      </p:sp>
      <p:sp>
        <p:nvSpPr>
          <p:cNvPr id="17" name="テキスト ボックス 16"/>
          <p:cNvSpPr txBox="1">
            <a:spLocks noChangeArrowheads="1"/>
          </p:cNvSpPr>
          <p:nvPr/>
        </p:nvSpPr>
        <p:spPr bwMode="auto">
          <a:xfrm>
            <a:off x="8674472" y="1119729"/>
            <a:ext cx="562975"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dirty="0">
                <a:latin typeface="HG創英角ﾎﾟｯﾌﾟ体" panose="040B0A09000000000000" pitchFamily="49" charset="-128"/>
                <a:ea typeface="HG創英角ﾎﾟｯﾌﾟ体" panose="040B0A09000000000000" pitchFamily="49" charset="-128"/>
              </a:rPr>
              <a:t>③</a:t>
            </a:r>
          </a:p>
        </p:txBody>
      </p:sp>
      <p:sp>
        <p:nvSpPr>
          <p:cNvPr id="3" name="テキスト ボックス 2">
            <a:extLst>
              <a:ext uri="{FF2B5EF4-FFF2-40B4-BE49-F238E27FC236}">
                <a16:creationId xmlns:a16="http://schemas.microsoft.com/office/drawing/2014/main" id="{A5AB77DE-8FF1-4D2E-BD07-82B070E8C7FD}"/>
              </a:ext>
            </a:extLst>
          </p:cNvPr>
          <p:cNvSpPr txBox="1"/>
          <p:nvPr/>
        </p:nvSpPr>
        <p:spPr>
          <a:xfrm>
            <a:off x="1681613" y="5954819"/>
            <a:ext cx="2492990" cy="400110"/>
          </a:xfrm>
          <a:prstGeom prst="rect">
            <a:avLst/>
          </a:prstGeom>
          <a:solidFill>
            <a:srgbClr val="FFD5D1"/>
          </a:solidFill>
          <a:ln w="28575">
            <a:solidFill>
              <a:schemeClr val="accent1">
                <a:lumMod val="50000"/>
              </a:schemeClr>
            </a:solidFill>
          </a:ln>
        </p:spPr>
        <p:txBody>
          <a:bodyPr wrap="none" rtlCol="0">
            <a:spAutoFit/>
          </a:bodyPr>
          <a:lstStyle/>
          <a:p>
            <a:r>
              <a:rPr lang="ja-JP" altLang="en-US" sz="2000" b="1" dirty="0"/>
              <a:t>親しみ・憧れ・共感</a:t>
            </a:r>
          </a:p>
        </p:txBody>
      </p:sp>
      <p:cxnSp>
        <p:nvCxnSpPr>
          <p:cNvPr id="10" name="直線コネクタ 9">
            <a:extLst>
              <a:ext uri="{FF2B5EF4-FFF2-40B4-BE49-F238E27FC236}">
                <a16:creationId xmlns:a16="http://schemas.microsoft.com/office/drawing/2014/main" id="{4E08A142-D80C-4726-8315-7EA6EC05B21E}"/>
              </a:ext>
            </a:extLst>
          </p:cNvPr>
          <p:cNvCxnSpPr/>
          <p:nvPr/>
        </p:nvCxnSpPr>
        <p:spPr>
          <a:xfrm>
            <a:off x="5442107" y="3561938"/>
            <a:ext cx="131858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9A08AFE-8213-4BC2-9739-0B5D30416B19}"/>
              </a:ext>
            </a:extLst>
          </p:cNvPr>
          <p:cNvCxnSpPr>
            <a:cxnSpLocks/>
          </p:cNvCxnSpPr>
          <p:nvPr/>
        </p:nvCxnSpPr>
        <p:spPr>
          <a:xfrm>
            <a:off x="4672789" y="3960751"/>
            <a:ext cx="148968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86D99194-D426-4D0D-8FFC-B796225056A9}"/>
              </a:ext>
            </a:extLst>
          </p:cNvPr>
          <p:cNvCxnSpPr/>
          <p:nvPr/>
        </p:nvCxnSpPr>
        <p:spPr>
          <a:xfrm>
            <a:off x="5098966" y="4426034"/>
            <a:ext cx="131858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7A2B589E-702E-4DDC-85E4-FB6CCC14E662}"/>
              </a:ext>
            </a:extLst>
          </p:cNvPr>
          <p:cNvCxnSpPr>
            <a:cxnSpLocks/>
          </p:cNvCxnSpPr>
          <p:nvPr/>
        </p:nvCxnSpPr>
        <p:spPr>
          <a:xfrm>
            <a:off x="9485916" y="3561938"/>
            <a:ext cx="1056401" cy="984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5555967-C08A-43A8-B445-F82C7DD9617A}"/>
              </a:ext>
            </a:extLst>
          </p:cNvPr>
          <p:cNvCxnSpPr>
            <a:cxnSpLocks/>
          </p:cNvCxnSpPr>
          <p:nvPr/>
        </p:nvCxnSpPr>
        <p:spPr>
          <a:xfrm>
            <a:off x="7892702" y="4019756"/>
            <a:ext cx="1056401" cy="984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FE2D0853-06E8-4A3B-AE71-FE23D61F687E}"/>
              </a:ext>
            </a:extLst>
          </p:cNvPr>
          <p:cNvSpPr txBox="1"/>
          <p:nvPr/>
        </p:nvSpPr>
        <p:spPr>
          <a:xfrm>
            <a:off x="4528396" y="5954819"/>
            <a:ext cx="2749471" cy="400110"/>
          </a:xfrm>
          <a:prstGeom prst="rect">
            <a:avLst/>
          </a:prstGeom>
          <a:solidFill>
            <a:srgbClr val="FFD5D1"/>
          </a:solidFill>
          <a:ln w="28575">
            <a:solidFill>
              <a:schemeClr val="accent1">
                <a:lumMod val="50000"/>
              </a:schemeClr>
            </a:solidFill>
          </a:ln>
        </p:spPr>
        <p:txBody>
          <a:bodyPr wrap="none" rtlCol="0">
            <a:spAutoFit/>
          </a:bodyPr>
          <a:lstStyle/>
          <a:p>
            <a:r>
              <a:rPr lang="ja-JP" altLang="en-US" sz="2000" b="1" dirty="0"/>
              <a:t>それらをひっくり返す</a:t>
            </a:r>
          </a:p>
        </p:txBody>
      </p:sp>
      <p:sp>
        <p:nvSpPr>
          <p:cNvPr id="23" name="テキスト ボックス 22">
            <a:extLst>
              <a:ext uri="{FF2B5EF4-FFF2-40B4-BE49-F238E27FC236}">
                <a16:creationId xmlns:a16="http://schemas.microsoft.com/office/drawing/2014/main" id="{3EA7C751-F9A3-4DC9-BF70-500679FDB1A4}"/>
              </a:ext>
            </a:extLst>
          </p:cNvPr>
          <p:cNvSpPr txBox="1"/>
          <p:nvPr/>
        </p:nvSpPr>
        <p:spPr>
          <a:xfrm>
            <a:off x="7707466" y="5949280"/>
            <a:ext cx="2492990" cy="400110"/>
          </a:xfrm>
          <a:prstGeom prst="rect">
            <a:avLst/>
          </a:prstGeom>
          <a:solidFill>
            <a:srgbClr val="FFD5D1"/>
          </a:solidFill>
          <a:ln w="28575">
            <a:solidFill>
              <a:schemeClr val="accent1">
                <a:lumMod val="50000"/>
              </a:schemeClr>
            </a:solidFill>
          </a:ln>
        </p:spPr>
        <p:txBody>
          <a:bodyPr wrap="none" rtlCol="0">
            <a:spAutoFit/>
          </a:bodyPr>
          <a:lstStyle/>
          <a:p>
            <a:r>
              <a:rPr lang="ja-JP" altLang="en-US" sz="2000" b="1" dirty="0"/>
              <a:t>疑問から学習問題へ</a:t>
            </a:r>
          </a:p>
        </p:txBody>
      </p:sp>
      <p:cxnSp>
        <p:nvCxnSpPr>
          <p:cNvPr id="24" name="直線コネクタ 23">
            <a:extLst>
              <a:ext uri="{FF2B5EF4-FFF2-40B4-BE49-F238E27FC236}">
                <a16:creationId xmlns:a16="http://schemas.microsoft.com/office/drawing/2014/main" id="{E3EB095B-AFE9-40D9-945D-7653FF137ABA}"/>
              </a:ext>
            </a:extLst>
          </p:cNvPr>
          <p:cNvCxnSpPr>
            <a:cxnSpLocks/>
          </p:cNvCxnSpPr>
          <p:nvPr/>
        </p:nvCxnSpPr>
        <p:spPr>
          <a:xfrm>
            <a:off x="9485915" y="3159861"/>
            <a:ext cx="1056401" cy="984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87EDEAAC-6F95-41A5-B323-CA47A4A2FB6E}"/>
              </a:ext>
            </a:extLst>
          </p:cNvPr>
          <p:cNvCxnSpPr>
            <a:cxnSpLocks/>
          </p:cNvCxnSpPr>
          <p:nvPr/>
        </p:nvCxnSpPr>
        <p:spPr>
          <a:xfrm>
            <a:off x="7820609" y="3557015"/>
            <a:ext cx="7754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6719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par>
                                <p:cTn id="59" presetID="16" presetClass="entr" presetSubtype="21"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1000"/>
                                        <p:tgtEl>
                                          <p:spTgt spid="20"/>
                                        </p:tgtEl>
                                      </p:cBhvr>
                                    </p:animEffect>
                                    <p:anim calcmode="lin" valueType="num">
                                      <p:cBhvr>
                                        <p:cTn id="79" dur="1000" fill="hold"/>
                                        <p:tgtEl>
                                          <p:spTgt spid="20"/>
                                        </p:tgtEl>
                                        <p:attrNameLst>
                                          <p:attrName>ppt_x</p:attrName>
                                        </p:attrNameLst>
                                      </p:cBhvr>
                                      <p:tavLst>
                                        <p:tav tm="0">
                                          <p:val>
                                            <p:strVal val="#ppt_x"/>
                                          </p:val>
                                        </p:tav>
                                        <p:tav tm="100000">
                                          <p:val>
                                            <p:strVal val="#ppt_x"/>
                                          </p:val>
                                        </p:tav>
                                      </p:tavLst>
                                    </p:anim>
                                    <p:anim calcmode="lin" valueType="num">
                                      <p:cBhvr>
                                        <p:cTn id="80" dur="1000" fill="hold"/>
                                        <p:tgtEl>
                                          <p:spTgt spid="20"/>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1000"/>
                                        <p:tgtEl>
                                          <p:spTgt spid="23"/>
                                        </p:tgtEl>
                                      </p:cBhvr>
                                    </p:animEffect>
                                    <p:anim calcmode="lin" valueType="num">
                                      <p:cBhvr>
                                        <p:cTn id="91" dur="1000" fill="hold"/>
                                        <p:tgtEl>
                                          <p:spTgt spid="23"/>
                                        </p:tgtEl>
                                        <p:attrNameLst>
                                          <p:attrName>ppt_x</p:attrName>
                                        </p:attrNameLst>
                                      </p:cBhvr>
                                      <p:tavLst>
                                        <p:tav tm="0">
                                          <p:val>
                                            <p:strVal val="#ppt_x"/>
                                          </p:val>
                                        </p:tav>
                                        <p:tav tm="100000">
                                          <p:val>
                                            <p:strVal val="#ppt_x"/>
                                          </p:val>
                                        </p:tav>
                                      </p:tavLst>
                                    </p:anim>
                                    <p:anim calcmode="lin" valueType="num">
                                      <p:cBhvr>
                                        <p:cTn id="9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6" grpId="0"/>
      <p:bldP spid="17" grpId="0"/>
      <p:bldP spid="3" grpId="0" animBg="1"/>
      <p:bldP spid="22" grpId="0" animBg="1"/>
      <p:bldP spid="2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2046129" y="975269"/>
          <a:ext cx="7205634" cy="5276742"/>
        </p:xfrm>
        <a:graphic>
          <a:graphicData uri="http://schemas.openxmlformats.org/drawingml/2006/table">
            <a:tbl>
              <a:tblPr firstRow="1" firstCol="1" bandRow="1"/>
              <a:tblGrid>
                <a:gridCol w="7205634">
                  <a:extLst>
                    <a:ext uri="{9D8B030D-6E8A-4147-A177-3AD203B41FA5}">
                      <a16:colId xmlns:a16="http://schemas.microsoft.com/office/drawing/2014/main" val="20000"/>
                    </a:ext>
                  </a:extLst>
                </a:gridCol>
              </a:tblGrid>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１年　秋のおもちゃの店</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２年　うごくおもちゃ大しゅう合</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３年　八名川タイムトラベル</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４年　やさしさパワーアップ大作戦</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５年　今やろう</a:t>
                      </a:r>
                      <a:r>
                        <a:rPr lang="ja-JP" alt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a:t>
                      </a:r>
                      <a:endParaRPr lang="en-US" alt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endParaRPr>
                    </a:p>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地震から身を守る備えを！</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６年　未来にはばたけ！</a:t>
                      </a:r>
                      <a:endParaRPr lang="en-US" alt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endParaRPr>
                    </a:p>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～小学校卒業研究～</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090" name="Rectangle 1"/>
          <p:cNvSpPr>
            <a:spLocks noChangeArrowheads="1"/>
          </p:cNvSpPr>
          <p:nvPr/>
        </p:nvSpPr>
        <p:spPr bwMode="auto">
          <a:xfrm>
            <a:off x="1875695" y="824236"/>
            <a:ext cx="4294705" cy="30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1320800">
              <a:defRPr kumimoji="1" sz="1900">
                <a:solidFill>
                  <a:schemeClr val="tx1"/>
                </a:solidFill>
                <a:latin typeface="Arial" panose="020B0604020202020204" pitchFamily="34" charset="0"/>
                <a:ea typeface="ＭＳ Ｐゴシック" panose="020B0600070205080204" pitchFamily="50" charset="-128"/>
              </a:defRPr>
            </a:lvl1pPr>
            <a:lvl2pPr>
              <a:defRPr kumimoji="1" sz="1900">
                <a:solidFill>
                  <a:schemeClr val="tx1"/>
                </a:solidFill>
                <a:latin typeface="Arial" panose="020B0604020202020204" pitchFamily="34" charset="0"/>
                <a:ea typeface="ＭＳ Ｐゴシック" panose="020B0600070205080204" pitchFamily="50" charset="-128"/>
              </a:defRPr>
            </a:lvl2pPr>
            <a:lvl3pPr>
              <a:defRPr kumimoji="1" sz="1900">
                <a:solidFill>
                  <a:schemeClr val="tx1"/>
                </a:solidFill>
                <a:latin typeface="Arial" panose="020B0604020202020204" pitchFamily="34" charset="0"/>
                <a:ea typeface="ＭＳ Ｐゴシック" panose="020B0600070205080204" pitchFamily="50" charset="-128"/>
              </a:defRPr>
            </a:lvl3pPr>
            <a:lvl4pPr>
              <a:defRPr kumimoji="1" sz="1900">
                <a:solidFill>
                  <a:schemeClr val="tx1"/>
                </a:solidFill>
                <a:latin typeface="Arial" panose="020B0604020202020204" pitchFamily="34" charset="0"/>
                <a:ea typeface="ＭＳ Ｐゴシック" panose="020B0600070205080204" pitchFamily="50" charset="-128"/>
              </a:defRPr>
            </a:lvl4pPr>
            <a:lvl5pPr>
              <a:defRPr kumimoji="1" sz="1900">
                <a:solidFill>
                  <a:schemeClr val="tx1"/>
                </a:solidFill>
                <a:latin typeface="Arial" panose="020B0604020202020204" pitchFamily="34" charset="0"/>
                <a:ea typeface="ＭＳ Ｐゴシック" panose="020B0600070205080204" pitchFamily="50" charset="-128"/>
              </a:defRPr>
            </a:lvl5pPr>
            <a:lvl6pPr marL="23717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8289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2861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7433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r>
              <a:rPr lang="ja-JP" altLang="en-US" sz="1363">
                <a:latin typeface="AR P丸ゴシック体E" panose="020F0900000000000000" pitchFamily="50" charset="-128"/>
                <a:cs typeface="Times New Roman" panose="02020603050405020304" pitchFamily="18" charset="0"/>
              </a:rPr>
              <a:t>　　</a:t>
            </a:r>
            <a:r>
              <a:rPr lang="ja-JP" altLang="ja-JP" sz="1363">
                <a:latin typeface="AR P丸ゴシック体E" panose="020F0900000000000000" pitchFamily="50" charset="-128"/>
                <a:cs typeface="Times New Roman" panose="02020603050405020304" pitchFamily="18" charset="0"/>
              </a:rPr>
              <a:t>　　　　　</a:t>
            </a:r>
            <a:endParaRPr lang="ja-JP" altLang="en-US" sz="1619"/>
          </a:p>
        </p:txBody>
      </p:sp>
      <p:pic>
        <p:nvPicPr>
          <p:cNvPr id="3091" name="Picture 6" descr="http://www.unic.or.jp/files/sdg_icon_15_ja-290x29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67869" y="1036143"/>
            <a:ext cx="799424" cy="79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9" descr="http://www.unic.or.jp/files/sdg_icon_09_ja-290x29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48932" y="1899140"/>
            <a:ext cx="799424" cy="79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11" descr="http://www.unic.or.jp/files/sdg_icon_11_ja-290x29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32699" y="2763490"/>
            <a:ext cx="831888" cy="8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Picture 13" descr="http://www.unic.or.jp/files/sdg_icon_03_ja-290x290.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135405" y="3612964"/>
            <a:ext cx="799424" cy="79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5" name="Picture 11" descr="http://www.unic.or.jp/files/sdg_icon_11_ja-290x29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127289" y="4542243"/>
            <a:ext cx="815656" cy="81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15" descr="http://www.unic.or.jp/files/sdg_icon_08_ja-290x290.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27288" y="5391715"/>
            <a:ext cx="831888"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7" name="テキスト ボックス 7"/>
          <p:cNvSpPr txBox="1">
            <a:spLocks noChangeArrowheads="1"/>
          </p:cNvSpPr>
          <p:nvPr/>
        </p:nvSpPr>
        <p:spPr bwMode="auto">
          <a:xfrm>
            <a:off x="2108351" y="568122"/>
            <a:ext cx="2662908" cy="32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534" b="1">
                <a:latin typeface="AR P丸ゴシック体E" panose="020F0900000000000000" pitchFamily="50" charset="-128"/>
                <a:ea typeface="AR P丸ゴシック体E" panose="020F0900000000000000" pitchFamily="50" charset="-128"/>
              </a:rPr>
              <a:t>第</a:t>
            </a:r>
            <a:r>
              <a:rPr lang="en-US" altLang="ja-JP" sz="1534" b="1">
                <a:latin typeface="AR P丸ゴシック体E" panose="020F0900000000000000" pitchFamily="50" charset="-128"/>
                <a:ea typeface="AR P丸ゴシック体E" panose="020F0900000000000000" pitchFamily="50" charset="-128"/>
              </a:rPr>
              <a:t>7</a:t>
            </a:r>
            <a:r>
              <a:rPr lang="ja-JP" altLang="en-US" sz="1534" b="1">
                <a:latin typeface="AR P丸ゴシック体E" panose="020F0900000000000000" pitchFamily="50" charset="-128"/>
                <a:ea typeface="AR P丸ゴシック体E" panose="020F0900000000000000" pitchFamily="50" charset="-128"/>
              </a:rPr>
              <a:t>回八名川まつり発表内容</a:t>
            </a:r>
          </a:p>
        </p:txBody>
      </p:sp>
      <p:pic>
        <p:nvPicPr>
          <p:cNvPr id="12" name="図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01497" y="2570017"/>
            <a:ext cx="1799774" cy="1349830"/>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図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15511" y="1036121"/>
            <a:ext cx="1563046" cy="11722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図 1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582880" y="1614181"/>
            <a:ext cx="1761593" cy="12675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図 1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66232" y="4323703"/>
            <a:ext cx="1540913" cy="1155684"/>
          </a:xfrm>
          <a:prstGeom prst="snip2DiagRect">
            <a:avLst>
              <a:gd name="adj1" fmla="val 0"/>
              <a:gd name="adj2" fmla="val 16667"/>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図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42167" y="3244935"/>
            <a:ext cx="1835100" cy="137632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図 16"/>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8442166" y="4883066"/>
            <a:ext cx="1804802" cy="133898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04" name="テキスト ボックス 17"/>
          <p:cNvSpPr txBox="1">
            <a:spLocks noChangeArrowheads="1"/>
          </p:cNvSpPr>
          <p:nvPr/>
        </p:nvSpPr>
        <p:spPr bwMode="auto">
          <a:xfrm>
            <a:off x="4010195" y="6005824"/>
            <a:ext cx="3230372"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キャリアの視点から将来設計と学び方を語る</a:t>
            </a:r>
          </a:p>
        </p:txBody>
      </p:sp>
      <p:sp>
        <p:nvSpPr>
          <p:cNvPr id="3105" name="テキスト ボックス 18"/>
          <p:cNvSpPr txBox="1">
            <a:spLocks noChangeArrowheads="1"/>
          </p:cNvSpPr>
          <p:nvPr/>
        </p:nvSpPr>
        <p:spPr bwMode="auto">
          <a:xfrm>
            <a:off x="3286520" y="5129299"/>
            <a:ext cx="2316660"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保護者や地域の方と備えを語る</a:t>
            </a:r>
          </a:p>
        </p:txBody>
      </p:sp>
      <p:sp>
        <p:nvSpPr>
          <p:cNvPr id="3106" name="テキスト ボックス 19"/>
          <p:cNvSpPr txBox="1">
            <a:spLocks noChangeArrowheads="1"/>
          </p:cNvSpPr>
          <p:nvPr/>
        </p:nvSpPr>
        <p:spPr bwMode="auto">
          <a:xfrm>
            <a:off x="3270289" y="4191903"/>
            <a:ext cx="2303836"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a:latin typeface="AR P丸ゴシック体E" panose="020F0900000000000000" pitchFamily="50" charset="-128"/>
                <a:ea typeface="AR P丸ゴシック体E" panose="020F0900000000000000" pitchFamily="50" charset="-128"/>
              </a:rPr>
              <a:t>妊婦さん・外国人・お年寄り・・・・</a:t>
            </a:r>
          </a:p>
        </p:txBody>
      </p:sp>
      <p:sp>
        <p:nvSpPr>
          <p:cNvPr id="3107" name="テキスト ボックス 20"/>
          <p:cNvSpPr txBox="1">
            <a:spLocks noChangeArrowheads="1"/>
          </p:cNvSpPr>
          <p:nvPr/>
        </p:nvSpPr>
        <p:spPr bwMode="auto">
          <a:xfrm>
            <a:off x="3151255" y="3350547"/>
            <a:ext cx="2621230"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町の史跡や道具を調べて語ります。</a:t>
            </a:r>
          </a:p>
        </p:txBody>
      </p:sp>
      <p:sp>
        <p:nvSpPr>
          <p:cNvPr id="3108" name="テキスト ボックス 21"/>
          <p:cNvSpPr txBox="1">
            <a:spLocks noChangeArrowheads="1"/>
          </p:cNvSpPr>
          <p:nvPr/>
        </p:nvSpPr>
        <p:spPr bwMode="auto">
          <a:xfrm>
            <a:off x="3002462" y="2419915"/>
            <a:ext cx="3534942"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ゴムで、風で、坂道で・・・いっしょにあそぼ！</a:t>
            </a:r>
          </a:p>
        </p:txBody>
      </p:sp>
      <p:sp>
        <p:nvSpPr>
          <p:cNvPr id="3109" name="テキスト ボックス 22"/>
          <p:cNvSpPr txBox="1">
            <a:spLocks noChangeArrowheads="1"/>
          </p:cNvSpPr>
          <p:nvPr/>
        </p:nvSpPr>
        <p:spPr bwMode="auto">
          <a:xfrm>
            <a:off x="3270288" y="1554211"/>
            <a:ext cx="2621230"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ドングリやまつぼっくりで楽しもう</a:t>
            </a:r>
          </a:p>
        </p:txBody>
      </p:sp>
      <p:sp>
        <p:nvSpPr>
          <p:cNvPr id="24" name="正方形/長方形 6">
            <a:extLst>
              <a:ext uri="{FF2B5EF4-FFF2-40B4-BE49-F238E27FC236}">
                <a16:creationId xmlns:a16="http://schemas.microsoft.com/office/drawing/2014/main" id="{DCE56C77-B508-46ED-8630-530BD6E88432}"/>
              </a:ext>
            </a:extLst>
          </p:cNvPr>
          <p:cNvSpPr>
            <a:spLocks noChangeArrowheads="1"/>
          </p:cNvSpPr>
          <p:nvPr/>
        </p:nvSpPr>
        <p:spPr bwMode="auto">
          <a:xfrm>
            <a:off x="6507532" y="307227"/>
            <a:ext cx="4150694" cy="646331"/>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1200" b="1" dirty="0">
                <a:latin typeface="AR P丸ゴシック体E" panose="020F0900000000000000" pitchFamily="50" charset="-128"/>
                <a:cs typeface="Times New Roman" panose="02020603050405020304" pitchFamily="18" charset="0"/>
              </a:rPr>
              <a:t>　令和元年の八名川まつりＥＳＤパワーアップ交流会は、</a:t>
            </a:r>
            <a:endParaRPr lang="en-US" altLang="ja-JP" sz="1200" b="1" dirty="0">
              <a:latin typeface="AR P丸ゴシック体E" panose="020F0900000000000000" pitchFamily="50" charset="-128"/>
              <a:cs typeface="Times New Roman" panose="02020603050405020304" pitchFamily="18" charset="0"/>
            </a:endParaRPr>
          </a:p>
          <a:p>
            <a:r>
              <a:rPr lang="en-US" altLang="ja-JP" sz="1200" b="1" dirty="0">
                <a:latin typeface="AR P丸ゴシック体E" panose="020F0900000000000000" pitchFamily="50" charset="-128"/>
                <a:cs typeface="Times New Roman" panose="02020603050405020304" pitchFamily="18" charset="0"/>
              </a:rPr>
              <a:t>10</a:t>
            </a:r>
            <a:r>
              <a:rPr lang="ja-JP" altLang="en-US" sz="1200" b="1" dirty="0">
                <a:latin typeface="AR P丸ゴシック体E" panose="020F0900000000000000" pitchFamily="50" charset="-128"/>
                <a:cs typeface="Times New Roman" panose="02020603050405020304" pitchFamily="18" charset="0"/>
              </a:rPr>
              <a:t>月</a:t>
            </a:r>
            <a:r>
              <a:rPr lang="en-US" altLang="ja-JP" sz="1200" b="1" dirty="0">
                <a:latin typeface="AR P丸ゴシック体E" panose="020F0900000000000000" pitchFamily="50" charset="-128"/>
                <a:cs typeface="Times New Roman" panose="02020603050405020304" pitchFamily="18" charset="0"/>
              </a:rPr>
              <a:t>19</a:t>
            </a:r>
            <a:r>
              <a:rPr lang="ja-JP" altLang="en-US" sz="1200" b="1" dirty="0">
                <a:latin typeface="AR P丸ゴシック体E" panose="020F0900000000000000" pitchFamily="50" charset="-128"/>
                <a:cs typeface="Times New Roman" panose="02020603050405020304" pitchFamily="18" charset="0"/>
              </a:rPr>
              <a:t>日（土）。児童の発表内容・研究交流の時程等は、</a:t>
            </a:r>
            <a:endParaRPr lang="en-US" altLang="ja-JP" sz="1200" b="1" dirty="0">
              <a:latin typeface="AR P丸ゴシック体E" panose="020F0900000000000000" pitchFamily="50" charset="-128"/>
              <a:cs typeface="Times New Roman" panose="02020603050405020304" pitchFamily="18" charset="0"/>
            </a:endParaRPr>
          </a:p>
          <a:p>
            <a:r>
              <a:rPr lang="ja-JP" altLang="en-US" sz="1200" b="1" dirty="0">
                <a:latin typeface="AR P丸ゴシック体E" panose="020F0900000000000000" pitchFamily="50" charset="-128"/>
                <a:cs typeface="Times New Roman" panose="02020603050405020304" pitchFamily="18" charset="0"/>
              </a:rPr>
              <a:t>江東区立八名川小学校ホームページからご確認ください。</a:t>
            </a:r>
            <a:endParaRPr lang="en-US" altLang="ja-JP" sz="1200" b="1" dirty="0"/>
          </a:p>
        </p:txBody>
      </p:sp>
      <p:sp>
        <p:nvSpPr>
          <p:cNvPr id="3" name="テキスト ボックス 2">
            <a:extLst>
              <a:ext uri="{FF2B5EF4-FFF2-40B4-BE49-F238E27FC236}">
                <a16:creationId xmlns:a16="http://schemas.microsoft.com/office/drawing/2014/main" id="{E7E1658C-4CAD-4AA4-A42B-9061610C8A71}"/>
              </a:ext>
            </a:extLst>
          </p:cNvPr>
          <p:cNvSpPr txBox="1"/>
          <p:nvPr/>
        </p:nvSpPr>
        <p:spPr>
          <a:xfrm>
            <a:off x="1954358" y="39039"/>
            <a:ext cx="4493538" cy="461665"/>
          </a:xfrm>
          <a:prstGeom prst="rect">
            <a:avLst/>
          </a:prstGeom>
          <a:solidFill>
            <a:srgbClr val="FFFF00"/>
          </a:solid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　楽しく発信する場を用意する</a:t>
            </a:r>
          </a:p>
        </p:txBody>
      </p:sp>
      <p:grpSp>
        <p:nvGrpSpPr>
          <p:cNvPr id="25" name="グループ化 24">
            <a:extLst>
              <a:ext uri="{FF2B5EF4-FFF2-40B4-BE49-F238E27FC236}">
                <a16:creationId xmlns:a16="http://schemas.microsoft.com/office/drawing/2014/main" id="{61D34861-3EBE-49ED-8B57-A822A890BE37}"/>
              </a:ext>
            </a:extLst>
          </p:cNvPr>
          <p:cNvGrpSpPr/>
          <p:nvPr/>
        </p:nvGrpSpPr>
        <p:grpSpPr>
          <a:xfrm>
            <a:off x="227682" y="242688"/>
            <a:ext cx="1131133" cy="674370"/>
            <a:chOff x="12675870" y="1131570"/>
            <a:chExt cx="1131133" cy="674370"/>
          </a:xfrm>
        </p:grpSpPr>
        <p:sp>
          <p:nvSpPr>
            <p:cNvPr id="26" name="四角形: 角を丸くする 25">
              <a:extLst>
                <a:ext uri="{FF2B5EF4-FFF2-40B4-BE49-F238E27FC236}">
                  <a16:creationId xmlns:a16="http://schemas.microsoft.com/office/drawing/2014/main" id="{F7B0EFE2-4C19-48AB-96F0-B1EA09DFEB22}"/>
                </a:ext>
              </a:extLst>
            </p:cNvPr>
            <p:cNvSpPr/>
            <p:nvPr/>
          </p:nvSpPr>
          <p:spPr>
            <a:xfrm>
              <a:off x="12675870" y="1131570"/>
              <a:ext cx="1131133" cy="67437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0867B1FD-2C8E-4ADF-93B4-BD539C664141}"/>
                </a:ext>
              </a:extLst>
            </p:cNvPr>
            <p:cNvSpPr txBox="1"/>
            <p:nvPr/>
          </p:nvSpPr>
          <p:spPr>
            <a:xfrm>
              <a:off x="12767311" y="1165860"/>
              <a:ext cx="1005403" cy="584775"/>
            </a:xfrm>
            <a:prstGeom prst="rect">
              <a:avLst/>
            </a:prstGeom>
            <a:noFill/>
          </p:spPr>
          <p:txBody>
            <a:bodyPr wrap="none" rtlCol="0">
              <a:spAutoFit/>
            </a:bodyPr>
            <a:lstStyle/>
            <a:p>
              <a:r>
                <a:rPr kumimoji="1" lang="ja-JP" altLang="en-US" sz="3200" dirty="0">
                  <a:highlight>
                    <a:srgbClr val="FF0000"/>
                  </a:highlight>
                  <a:latin typeface="HGP創英角ﾎﾟｯﾌﾟ体" panose="040B0A00000000000000" pitchFamily="50" charset="-128"/>
                  <a:ea typeface="HGP創英角ﾎﾟｯﾌﾟ体" panose="040B0A00000000000000" pitchFamily="50" charset="-128"/>
                </a:rPr>
                <a:t>重要</a:t>
              </a:r>
            </a:p>
          </p:txBody>
        </p:sp>
      </p:grpSp>
    </p:spTree>
    <p:extLst>
      <p:ext uri="{BB962C8B-B14F-4D97-AF65-F5344CB8AC3E}">
        <p14:creationId xmlns:p14="http://schemas.microsoft.com/office/powerpoint/2010/main" val="351663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6"/>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BA0F447-6901-4D85-9F26-12C623AEB54B}"/>
              </a:ext>
            </a:extLst>
          </p:cNvPr>
          <p:cNvSpPr txBox="1"/>
          <p:nvPr/>
        </p:nvSpPr>
        <p:spPr>
          <a:xfrm>
            <a:off x="1703512" y="548680"/>
            <a:ext cx="9217024" cy="6002412"/>
          </a:xfrm>
          <a:prstGeom prst="rect">
            <a:avLst/>
          </a:prstGeom>
          <a:noFill/>
        </p:spPr>
        <p:txBody>
          <a:bodyPr wrap="square" rtlCol="0">
            <a:spAutoFit/>
          </a:bodyPr>
          <a:lstStyle/>
          <a:p>
            <a:r>
              <a:rPr lang="ja-JP" altLang="en-US" sz="2585" b="1" dirty="0"/>
              <a:t>八名川まつりのような</a:t>
            </a:r>
            <a:endParaRPr lang="en-US" altLang="ja-JP" sz="2585" b="1" dirty="0"/>
          </a:p>
          <a:p>
            <a:r>
              <a:rPr lang="ja-JP" altLang="en-US" sz="2585" b="1" dirty="0"/>
              <a:t>「全校児童（生徒）による</a:t>
            </a:r>
            <a:r>
              <a:rPr lang="ja-JP" altLang="en-US" sz="2585" b="1" dirty="0">
                <a:solidFill>
                  <a:srgbClr val="FF0000"/>
                </a:solidFill>
                <a:highlight>
                  <a:srgbClr val="FFFF00"/>
                </a:highlight>
              </a:rPr>
              <a:t>ＥＳＤ学習発表プレゼンまつり</a:t>
            </a:r>
            <a:r>
              <a:rPr lang="ja-JP" altLang="en-US" sz="2585" b="1" dirty="0"/>
              <a:t>」</a:t>
            </a:r>
            <a:endParaRPr lang="en-US" altLang="ja-JP" sz="2585" b="1" dirty="0"/>
          </a:p>
          <a:p>
            <a:r>
              <a:rPr lang="ja-JP" altLang="en-US" sz="2585" b="1" dirty="0"/>
              <a:t>をすることの価値</a:t>
            </a:r>
            <a:endParaRPr lang="en-US" altLang="ja-JP" sz="2585" b="1" dirty="0"/>
          </a:p>
          <a:p>
            <a:endParaRPr lang="en-US" altLang="ja-JP" sz="2585" b="1" dirty="0"/>
          </a:p>
          <a:p>
            <a:r>
              <a:rPr lang="ja-JP" altLang="en-US" sz="2585" b="1" dirty="0"/>
              <a:t>①　一人一人の子どもが、「大人から子どもまで様々な　</a:t>
            </a:r>
            <a:endParaRPr lang="en-US" altLang="ja-JP" sz="2585" b="1" dirty="0"/>
          </a:p>
          <a:p>
            <a:r>
              <a:rPr lang="ja-JP" altLang="en-US" sz="2585" b="1" dirty="0"/>
              <a:t>　　世代の方に向かって、自分の学びを、何回も語る。」</a:t>
            </a:r>
            <a:endParaRPr lang="en-US" altLang="ja-JP" sz="2585" b="1" dirty="0"/>
          </a:p>
          <a:p>
            <a:r>
              <a:rPr lang="ja-JP" altLang="en-US" sz="2585" b="1" dirty="0"/>
              <a:t>　　という経験ができる。</a:t>
            </a:r>
            <a:endParaRPr lang="en-US" altLang="ja-JP" sz="2585" b="1" dirty="0"/>
          </a:p>
          <a:p>
            <a:r>
              <a:rPr lang="ja-JP" altLang="en-US" sz="2585" b="1" dirty="0"/>
              <a:t>　　人に伝える中で、自分の学びへの深い理解が進む。</a:t>
            </a:r>
            <a:endParaRPr lang="en-US" altLang="ja-JP" sz="2585" b="1" dirty="0"/>
          </a:p>
          <a:p>
            <a:r>
              <a:rPr lang="ja-JP" altLang="en-US" sz="2585" b="1" dirty="0"/>
              <a:t>②　多くの人に認められ、自信と誇りと課題意識が育つ。</a:t>
            </a:r>
            <a:endParaRPr lang="en-US" altLang="ja-JP" sz="2585" b="1" dirty="0"/>
          </a:p>
          <a:p>
            <a:r>
              <a:rPr lang="ja-JP" altLang="en-US" sz="2585" b="1" dirty="0"/>
              <a:t>③　テーマごとにグループを作って学び・まとめ・発表す</a:t>
            </a:r>
            <a:endParaRPr lang="en-US" altLang="ja-JP" sz="2585" b="1" dirty="0"/>
          </a:p>
          <a:p>
            <a:r>
              <a:rPr lang="ja-JP" altLang="en-US" sz="2585" b="1" dirty="0"/>
              <a:t>　　ることで、開かれた学年ができる。</a:t>
            </a:r>
            <a:endParaRPr lang="en-US" altLang="ja-JP" sz="2585" b="1" dirty="0"/>
          </a:p>
          <a:p>
            <a:r>
              <a:rPr lang="ja-JP" altLang="en-US" sz="2585" b="1" dirty="0"/>
              <a:t>④　あこがれをもって上級生の取り組みを見る中で、毎</a:t>
            </a:r>
            <a:endParaRPr lang="en-US" altLang="ja-JP" sz="2585" b="1" dirty="0"/>
          </a:p>
          <a:p>
            <a:r>
              <a:rPr lang="ja-JP" altLang="en-US" sz="2585" b="1" dirty="0"/>
              <a:t>　　年、無意識のうちに、前年の取り組みを越えようと工</a:t>
            </a:r>
            <a:endParaRPr lang="en-US" altLang="ja-JP" sz="2585" b="1" dirty="0"/>
          </a:p>
          <a:p>
            <a:r>
              <a:rPr lang="ja-JP" altLang="en-US" sz="2585" b="1" dirty="0"/>
              <a:t>　　</a:t>
            </a:r>
            <a:r>
              <a:rPr lang="ja-JP" altLang="en-US" sz="2585" b="1" dirty="0" err="1"/>
              <a:t>夫され</a:t>
            </a:r>
            <a:r>
              <a:rPr lang="ja-JP" altLang="en-US" sz="2585" b="1" dirty="0"/>
              <a:t>、全校の学びの質が、自動的に高まる。　</a:t>
            </a:r>
            <a:endParaRPr lang="en-US" altLang="ja-JP" sz="2585" b="1" dirty="0"/>
          </a:p>
          <a:p>
            <a:r>
              <a:rPr lang="ja-JP" altLang="en-US" sz="2215" b="1" dirty="0">
                <a:solidFill>
                  <a:srgbClr val="FF0000"/>
                </a:solidFill>
                <a:latin typeface="AR丸ゴシック体E" panose="020F0909000000000000" pitchFamily="49" charset="-128"/>
                <a:ea typeface="AR丸ゴシック体E" panose="020F0909000000000000" pitchFamily="49" charset="-128"/>
              </a:rPr>
              <a:t>　これを教育課程に位置づけるのもカリキュラムマネジメントです</a:t>
            </a:r>
          </a:p>
        </p:txBody>
      </p:sp>
    </p:spTree>
    <p:extLst>
      <p:ext uri="{BB962C8B-B14F-4D97-AF65-F5344CB8AC3E}">
        <p14:creationId xmlns:p14="http://schemas.microsoft.com/office/powerpoint/2010/main" val="23128097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1E9514C-2F41-4851-8B5B-CC32C8B4FF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75691" y="640530"/>
            <a:ext cx="8515224" cy="5895155"/>
          </a:xfrm>
          <a:prstGeom prst="rect">
            <a:avLst/>
          </a:prstGeom>
        </p:spPr>
      </p:pic>
      <p:sp>
        <p:nvSpPr>
          <p:cNvPr id="4" name="テキスト ボックス 3">
            <a:extLst>
              <a:ext uri="{FF2B5EF4-FFF2-40B4-BE49-F238E27FC236}">
                <a16:creationId xmlns:a16="http://schemas.microsoft.com/office/drawing/2014/main" id="{45D6D22C-5225-4238-B0EF-C693BE43C5C6}"/>
              </a:ext>
            </a:extLst>
          </p:cNvPr>
          <p:cNvSpPr txBox="1"/>
          <p:nvPr/>
        </p:nvSpPr>
        <p:spPr>
          <a:xfrm>
            <a:off x="1724025" y="677832"/>
            <a:ext cx="8808822" cy="369332"/>
          </a:xfrm>
          <a:prstGeom prst="rect">
            <a:avLst/>
          </a:prstGeom>
          <a:noFill/>
        </p:spPr>
        <p:txBody>
          <a:bodyPr wrap="none" rtlCol="0">
            <a:spAutoFit/>
          </a:bodyPr>
          <a:lstStyle/>
          <a:p>
            <a:r>
              <a:rPr kumimoji="1" lang="en-US" altLang="ja-JP" dirty="0">
                <a:latin typeface="AR P丸ゴシック体E" panose="020F0900000000000000" pitchFamily="50" charset="-128"/>
                <a:ea typeface="AR P丸ゴシック体E" panose="020F0900000000000000" pitchFamily="50" charset="-128"/>
              </a:rPr>
              <a:t>1</a:t>
            </a:r>
            <a:r>
              <a:rPr kumimoji="1" lang="ja-JP" altLang="en-US" dirty="0">
                <a:latin typeface="AR P丸ゴシック体E" panose="020F0900000000000000" pitchFamily="50" charset="-128"/>
                <a:ea typeface="AR P丸ゴシック体E" panose="020F0900000000000000" pitchFamily="50" charset="-128"/>
              </a:rPr>
              <a:t>年や</a:t>
            </a:r>
            <a:r>
              <a:rPr kumimoji="1" lang="en-US" altLang="ja-JP" dirty="0">
                <a:latin typeface="AR P丸ゴシック体E" panose="020F0900000000000000" pitchFamily="50" charset="-128"/>
                <a:ea typeface="AR P丸ゴシック体E" panose="020F0900000000000000" pitchFamily="50" charset="-128"/>
              </a:rPr>
              <a:t>2</a:t>
            </a:r>
            <a:r>
              <a:rPr kumimoji="1" lang="ja-JP" altLang="en-US" dirty="0">
                <a:latin typeface="AR P丸ゴシック体E" panose="020F0900000000000000" pitchFamily="50" charset="-128"/>
                <a:ea typeface="AR P丸ゴシック体E" panose="020F0900000000000000" pitchFamily="50" charset="-128"/>
              </a:rPr>
              <a:t>年で結果は出ませんでした。でも、結果が出始めると、雪だるま式に向上します。</a:t>
            </a:r>
          </a:p>
        </p:txBody>
      </p:sp>
      <p:sp>
        <p:nvSpPr>
          <p:cNvPr id="6" name="テキスト ボックス 5">
            <a:extLst>
              <a:ext uri="{FF2B5EF4-FFF2-40B4-BE49-F238E27FC236}">
                <a16:creationId xmlns:a16="http://schemas.microsoft.com/office/drawing/2014/main" id="{3E25DAE0-C669-41EB-9EA6-226058280314}"/>
              </a:ext>
            </a:extLst>
          </p:cNvPr>
          <p:cNvSpPr txBox="1"/>
          <p:nvPr/>
        </p:nvSpPr>
        <p:spPr>
          <a:xfrm>
            <a:off x="1495416" y="91484"/>
            <a:ext cx="8802410" cy="461665"/>
          </a:xfrm>
          <a:prstGeom prst="rect">
            <a:avLst/>
          </a:prstGeom>
          <a:solidFill>
            <a:srgbClr val="FFFF00"/>
          </a:solid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　「ＥＳＤカレンダー」と「学びに火をつける指導」の成果、</a:t>
            </a:r>
          </a:p>
        </p:txBody>
      </p:sp>
    </p:spTree>
    <p:extLst>
      <p:ext uri="{BB962C8B-B14F-4D97-AF65-F5344CB8AC3E}">
        <p14:creationId xmlns:p14="http://schemas.microsoft.com/office/powerpoint/2010/main" val="365730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69522992-C51F-45BC-AEDC-A6C9E1D5F9E1}"/>
              </a:ext>
            </a:extLst>
          </p:cNvPr>
          <p:cNvSpPr/>
          <p:nvPr/>
        </p:nvSpPr>
        <p:spPr>
          <a:xfrm>
            <a:off x="1708479" y="410857"/>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p>
        </p:txBody>
      </p:sp>
      <p:sp>
        <p:nvSpPr>
          <p:cNvPr id="149507" name="タイトル 1">
            <a:extLst>
              <a:ext uri="{FF2B5EF4-FFF2-40B4-BE49-F238E27FC236}">
                <a16:creationId xmlns:a16="http://schemas.microsoft.com/office/drawing/2014/main" id="{1941F986-4C6C-4226-9545-A862B59675AF}"/>
              </a:ext>
            </a:extLst>
          </p:cNvPr>
          <p:cNvSpPr>
            <a:spLocks noGrp="1"/>
          </p:cNvSpPr>
          <p:nvPr>
            <p:ph type="title"/>
          </p:nvPr>
        </p:nvSpPr>
        <p:spPr>
          <a:xfrm>
            <a:off x="2775575" y="370744"/>
            <a:ext cx="6112120" cy="596411"/>
          </a:xfrm>
          <a:solidFill>
            <a:srgbClr val="99FF33"/>
          </a:solidFill>
        </p:spPr>
        <p:txBody>
          <a:bodyPr>
            <a:normAutofit/>
          </a:bodyPr>
          <a:lstStyle/>
          <a:p>
            <a:r>
              <a:rPr lang="ja-JP" altLang="en-US" sz="2954" b="1" dirty="0">
                <a:latin typeface="AR P丸ゴシック体E" panose="020F0900000000000000" pitchFamily="50" charset="-128"/>
                <a:ea typeface="AR P丸ゴシック体E" panose="020F0900000000000000" pitchFamily="50" charset="-128"/>
              </a:rPr>
              <a:t>総合的な学習の時間と学力との相関</a:t>
            </a:r>
          </a:p>
        </p:txBody>
      </p:sp>
      <p:sp>
        <p:nvSpPr>
          <p:cNvPr id="1080" name="AutoShape 50">
            <a:extLst>
              <a:ext uri="{FF2B5EF4-FFF2-40B4-BE49-F238E27FC236}">
                <a16:creationId xmlns:a16="http://schemas.microsoft.com/office/drawing/2014/main" id="{F5D065ED-5825-4469-B165-40B6D2653863}"/>
              </a:ext>
            </a:extLst>
          </p:cNvPr>
          <p:cNvSpPr>
            <a:spLocks noChangeArrowheads="1"/>
          </p:cNvSpPr>
          <p:nvPr/>
        </p:nvSpPr>
        <p:spPr bwMode="auto">
          <a:xfrm>
            <a:off x="1975340" y="1036029"/>
            <a:ext cx="8340969" cy="1329103"/>
          </a:xfrm>
          <a:prstGeom prst="roundRect">
            <a:avLst>
              <a:gd name="adj" fmla="val 16667"/>
            </a:avLst>
          </a:prstGeom>
          <a:solidFill>
            <a:srgbClr val="FFFF99">
              <a:alpha val="58823"/>
            </a:srgbClr>
          </a:solidFill>
          <a:ln w="9525">
            <a:solidFill>
              <a:schemeClr val="tx1"/>
            </a:solidFill>
            <a:round/>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662">
                <a:solidFill>
                  <a:srgbClr val="000000"/>
                </a:solidFill>
              </a:rPr>
              <a:t>H25</a:t>
            </a:r>
            <a:r>
              <a:rPr lang="ja-JP" altLang="en-US" sz="1662">
                <a:solidFill>
                  <a:srgbClr val="000000"/>
                </a:solidFill>
              </a:rPr>
              <a:t>全国学力・学習状況調査（小学校６年生）</a:t>
            </a:r>
          </a:p>
          <a:p>
            <a:pPr eaLnBrk="1" hangingPunct="1">
              <a:spcBef>
                <a:spcPct val="0"/>
              </a:spcBef>
              <a:buClrTx/>
              <a:buSzTx/>
              <a:buFontTx/>
              <a:buNone/>
            </a:pPr>
            <a:r>
              <a:rPr lang="ja-JP" altLang="en-US" sz="1569" b="1">
                <a:solidFill>
                  <a:srgbClr val="000000"/>
                </a:solidFill>
              </a:rPr>
              <a:t>「「総合的な学習の時間」では、自分で課題を立てて、情報を集めて整理して、調べたことを発表するなどの学習活動に取り組んでいますか」の回答と平均正答率のクロス集計</a:t>
            </a:r>
          </a:p>
          <a:p>
            <a:pPr eaLnBrk="1" hangingPunct="1">
              <a:spcBef>
                <a:spcPct val="0"/>
              </a:spcBef>
              <a:buClrTx/>
              <a:buSzTx/>
              <a:buFontTx/>
              <a:buNone/>
            </a:pPr>
            <a:r>
              <a:rPr lang="ja-JP" altLang="en-US" sz="1846">
                <a:solidFill>
                  <a:srgbClr val="000000"/>
                </a:solidFill>
              </a:rPr>
              <a:t>　　＊</a:t>
            </a:r>
            <a:r>
              <a:rPr lang="ja-JP" altLang="en-US" sz="1477">
                <a:solidFill>
                  <a:srgbClr val="000000"/>
                </a:solidFill>
              </a:rPr>
              <a:t>「１　当てはまる」　「２　どちらかといえば、当てはまる」　　　　　　　　　　</a:t>
            </a:r>
            <a:endParaRPr lang="en-US" altLang="ja-JP" sz="1477">
              <a:solidFill>
                <a:srgbClr val="000000"/>
              </a:solidFill>
            </a:endParaRPr>
          </a:p>
          <a:p>
            <a:pPr eaLnBrk="1" hangingPunct="1">
              <a:spcBef>
                <a:spcPct val="0"/>
              </a:spcBef>
              <a:buClrTx/>
              <a:buSzTx/>
              <a:buFontTx/>
              <a:buNone/>
            </a:pPr>
            <a:r>
              <a:rPr lang="ja-JP" altLang="en-US" sz="1477">
                <a:solidFill>
                  <a:srgbClr val="000000"/>
                </a:solidFill>
              </a:rPr>
              <a:t>　　　　 「３　どちらかといえば、当てはまらない」　「４　当てはまらない」　　　　　</a:t>
            </a:r>
          </a:p>
        </p:txBody>
      </p:sp>
      <p:pic>
        <p:nvPicPr>
          <p:cNvPr id="215044" name="Picture 4">
            <a:extLst>
              <a:ext uri="{FF2B5EF4-FFF2-40B4-BE49-F238E27FC236}">
                <a16:creationId xmlns:a16="http://schemas.microsoft.com/office/drawing/2014/main" id="{0162EF24-536C-4456-923F-154437086D3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45845" y="2564425"/>
            <a:ext cx="5613225" cy="407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5" name="Picture 5">
            <a:extLst>
              <a:ext uri="{FF2B5EF4-FFF2-40B4-BE49-F238E27FC236}">
                <a16:creationId xmlns:a16="http://schemas.microsoft.com/office/drawing/2014/main" id="{6A6F7BC7-94F2-4DB0-8FF5-4BD7AC1FCE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79744" y="2564424"/>
            <a:ext cx="4580753" cy="409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ドーナツ 66">
            <a:extLst>
              <a:ext uri="{FF2B5EF4-FFF2-40B4-BE49-F238E27FC236}">
                <a16:creationId xmlns:a16="http://schemas.microsoft.com/office/drawing/2014/main" id="{40273C16-9D5A-4C36-9598-18C8205E62B5}"/>
              </a:ext>
            </a:extLst>
          </p:cNvPr>
          <p:cNvSpPr/>
          <p:nvPr/>
        </p:nvSpPr>
        <p:spPr>
          <a:xfrm>
            <a:off x="4633546" y="1235321"/>
            <a:ext cx="1928446" cy="465992"/>
          </a:xfrm>
          <a:prstGeom prst="donut">
            <a:avLst>
              <a:gd name="adj" fmla="val 5881"/>
            </a:avLst>
          </a:prstGeom>
          <a:solidFill>
            <a:srgbClr val="BB160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solidFill>
                <a:schemeClr val="tx1"/>
              </a:solidFill>
            </a:endParaRPr>
          </a:p>
        </p:txBody>
      </p:sp>
      <p:sp>
        <p:nvSpPr>
          <p:cNvPr id="68" name="ドーナツ 67">
            <a:extLst>
              <a:ext uri="{FF2B5EF4-FFF2-40B4-BE49-F238E27FC236}">
                <a16:creationId xmlns:a16="http://schemas.microsoft.com/office/drawing/2014/main" id="{24364C6F-4DD8-44A0-8472-966C36895FFD}"/>
              </a:ext>
            </a:extLst>
          </p:cNvPr>
          <p:cNvSpPr/>
          <p:nvPr/>
        </p:nvSpPr>
        <p:spPr>
          <a:xfrm>
            <a:off x="6494585" y="1235321"/>
            <a:ext cx="1928446" cy="465992"/>
          </a:xfrm>
          <a:prstGeom prst="donut">
            <a:avLst>
              <a:gd name="adj" fmla="val 5881"/>
            </a:avLst>
          </a:prstGeom>
          <a:solidFill>
            <a:srgbClr val="BB160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solidFill>
                <a:schemeClr val="tx1"/>
              </a:solidFill>
            </a:endParaRPr>
          </a:p>
        </p:txBody>
      </p:sp>
      <p:sp>
        <p:nvSpPr>
          <p:cNvPr id="70" name="ドーナツ 69">
            <a:extLst>
              <a:ext uri="{FF2B5EF4-FFF2-40B4-BE49-F238E27FC236}">
                <a16:creationId xmlns:a16="http://schemas.microsoft.com/office/drawing/2014/main" id="{C26E0D94-8E40-4B26-91EF-5097F723B2D1}"/>
              </a:ext>
            </a:extLst>
          </p:cNvPr>
          <p:cNvSpPr/>
          <p:nvPr/>
        </p:nvSpPr>
        <p:spPr>
          <a:xfrm>
            <a:off x="8423033" y="1235321"/>
            <a:ext cx="1926981" cy="465992"/>
          </a:xfrm>
          <a:prstGeom prst="donut">
            <a:avLst>
              <a:gd name="adj" fmla="val 5881"/>
            </a:avLst>
          </a:prstGeom>
          <a:solidFill>
            <a:srgbClr val="BB160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solidFill>
                <a:schemeClr val="tx1"/>
              </a:solidFill>
            </a:endParaRPr>
          </a:p>
        </p:txBody>
      </p:sp>
      <p:grpSp>
        <p:nvGrpSpPr>
          <p:cNvPr id="4" name="グループ化 3">
            <a:extLst>
              <a:ext uri="{FF2B5EF4-FFF2-40B4-BE49-F238E27FC236}">
                <a16:creationId xmlns:a16="http://schemas.microsoft.com/office/drawing/2014/main" id="{86CFF85C-2B07-4E14-8A49-7BE2369BB29D}"/>
              </a:ext>
            </a:extLst>
          </p:cNvPr>
          <p:cNvGrpSpPr/>
          <p:nvPr/>
        </p:nvGrpSpPr>
        <p:grpSpPr>
          <a:xfrm>
            <a:off x="5232828" y="6093296"/>
            <a:ext cx="2087309" cy="523220"/>
            <a:chOff x="-2803972" y="3959345"/>
            <a:chExt cx="2081858" cy="523220"/>
          </a:xfrm>
        </p:grpSpPr>
        <p:sp>
          <p:nvSpPr>
            <p:cNvPr id="3" name="四角形: 角を丸くする 2">
              <a:extLst>
                <a:ext uri="{FF2B5EF4-FFF2-40B4-BE49-F238E27FC236}">
                  <a16:creationId xmlns:a16="http://schemas.microsoft.com/office/drawing/2014/main" id="{17C6DEB6-1A9A-4052-9A6D-BB87A26D6AAC}"/>
                </a:ext>
              </a:extLst>
            </p:cNvPr>
            <p:cNvSpPr/>
            <p:nvPr/>
          </p:nvSpPr>
          <p:spPr>
            <a:xfrm>
              <a:off x="-2803972" y="3959345"/>
              <a:ext cx="2081858" cy="523220"/>
            </a:xfrm>
            <a:prstGeom prst="roundRect">
              <a:avLst>
                <a:gd name="adj" fmla="val 14752"/>
              </a:avLst>
            </a:prstGeom>
            <a:solidFill>
              <a:srgbClr val="FBD9FB"/>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82CA828-1693-470D-A85E-ED669EA7BF64}"/>
                </a:ext>
              </a:extLst>
            </p:cNvPr>
            <p:cNvSpPr txBox="1"/>
            <p:nvPr/>
          </p:nvSpPr>
          <p:spPr>
            <a:xfrm>
              <a:off x="-2772817" y="3959345"/>
              <a:ext cx="2016225" cy="523220"/>
            </a:xfrm>
            <a:prstGeom prst="rect">
              <a:avLst/>
            </a:prstGeom>
            <a:noFill/>
          </p:spPr>
          <p:txBody>
            <a:bodyPr wrap="square" rtlCol="0">
              <a:spAutoFit/>
            </a:bodyPr>
            <a:lstStyle/>
            <a:p>
              <a:r>
                <a:rPr kumimoji="1" lang="ja-JP" altLang="en-US" sz="1400" dirty="0"/>
                <a:t>グラフの横幅は各々の</a:t>
              </a:r>
              <a:endParaRPr kumimoji="1" lang="en-US" altLang="ja-JP" sz="1400" dirty="0"/>
            </a:p>
            <a:p>
              <a:r>
                <a:rPr kumimoji="1" lang="ja-JP" altLang="en-US" sz="1400" dirty="0"/>
                <a:t>児童数の割合を反映</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80"/>
                                        </p:tgtEl>
                                        <p:attrNameLst>
                                          <p:attrName>style.visibility</p:attrName>
                                        </p:attrNameLst>
                                      </p:cBhvr>
                                      <p:to>
                                        <p:strVal val="visible"/>
                                      </p:to>
                                    </p:set>
                                    <p:anim calcmode="lin" valueType="num">
                                      <p:cBhvr additive="base">
                                        <p:cTn id="7" dur="500" fill="hold"/>
                                        <p:tgtEl>
                                          <p:spTgt spid="1080"/>
                                        </p:tgtEl>
                                        <p:attrNameLst>
                                          <p:attrName>ppt_x</p:attrName>
                                        </p:attrNameLst>
                                      </p:cBhvr>
                                      <p:tavLst>
                                        <p:tav tm="0">
                                          <p:val>
                                            <p:strVal val="1+#ppt_w/2"/>
                                          </p:val>
                                        </p:tav>
                                        <p:tav tm="100000">
                                          <p:val>
                                            <p:strVal val="#ppt_x"/>
                                          </p:val>
                                        </p:tav>
                                      </p:tavLst>
                                    </p:anim>
                                    <p:anim calcmode="lin" valueType="num">
                                      <p:cBhvr additive="base">
                                        <p:cTn id="8" dur="500" fill="hold"/>
                                        <p:tgtEl>
                                          <p:spTgt spid="108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additive="base">
                                        <p:cTn id="13" dur="500" fill="hold"/>
                                        <p:tgtEl>
                                          <p:spTgt spid="67"/>
                                        </p:tgtEl>
                                        <p:attrNameLst>
                                          <p:attrName>ppt_x</p:attrName>
                                        </p:attrNameLst>
                                      </p:cBhvr>
                                      <p:tavLst>
                                        <p:tav tm="0">
                                          <p:val>
                                            <p:strVal val="#ppt_x"/>
                                          </p:val>
                                        </p:tav>
                                        <p:tav tm="100000">
                                          <p:val>
                                            <p:strVal val="#ppt_x"/>
                                          </p:val>
                                        </p:tav>
                                      </p:tavLst>
                                    </p:anim>
                                    <p:anim calcmode="lin" valueType="num">
                                      <p:cBhvr additive="base">
                                        <p:cTn id="14" dur="500" fill="hold"/>
                                        <p:tgtEl>
                                          <p:spTgt spid="67"/>
                                        </p:tgtEl>
                                        <p:attrNameLst>
                                          <p:attrName>ppt_y</p:attrName>
                                        </p:attrNameLst>
                                      </p:cBhvr>
                                      <p:tavLst>
                                        <p:tav tm="0">
                                          <p:val>
                                            <p:strVal val="1+#ppt_h/2"/>
                                          </p:val>
                                        </p:tav>
                                        <p:tav tm="100000">
                                          <p:val>
                                            <p:strVal val="#ppt_y"/>
                                          </p:val>
                                        </p:tav>
                                      </p:tavLst>
                                    </p:anim>
                                  </p:childTnLst>
                                </p:cTn>
                              </p:par>
                            </p:childTnLst>
                          </p:cTn>
                        </p:par>
                        <p:par>
                          <p:cTn id="15" fill="hold" nodeType="withGroup">
                            <p:stCondLst>
                              <p:cond delay="500"/>
                            </p:stCondLst>
                            <p:childTnLst>
                              <p:par>
                                <p:cTn id="16" presetID="2" presetClass="entr" presetSubtype="4" fill="hold" nodeType="afterEffect">
                                  <p:stCondLst>
                                    <p:cond delay="0"/>
                                  </p:stCondLst>
                                  <p:childTnLst>
                                    <p:set>
                                      <p:cBhvr>
                                        <p:cTn id="17" dur="1" fill="hold">
                                          <p:stCondLst>
                                            <p:cond delay="0"/>
                                          </p:stCondLst>
                                        </p:cTn>
                                        <p:tgtEl>
                                          <p:spTgt spid="68"/>
                                        </p:tgtEl>
                                        <p:attrNameLst>
                                          <p:attrName>style.visibility</p:attrName>
                                        </p:attrNameLst>
                                      </p:cBhvr>
                                      <p:to>
                                        <p:strVal val="visible"/>
                                      </p:to>
                                    </p:set>
                                    <p:anim calcmode="lin" valueType="num">
                                      <p:cBhvr additive="base">
                                        <p:cTn id="18" dur="500" fill="hold"/>
                                        <p:tgtEl>
                                          <p:spTgt spid="68"/>
                                        </p:tgtEl>
                                        <p:attrNameLst>
                                          <p:attrName>ppt_x</p:attrName>
                                        </p:attrNameLst>
                                      </p:cBhvr>
                                      <p:tavLst>
                                        <p:tav tm="0">
                                          <p:val>
                                            <p:strVal val="#ppt_x"/>
                                          </p:val>
                                        </p:tav>
                                        <p:tav tm="100000">
                                          <p:val>
                                            <p:strVal val="#ppt_x"/>
                                          </p:val>
                                        </p:tav>
                                      </p:tavLst>
                                    </p:anim>
                                    <p:anim calcmode="lin" valueType="num">
                                      <p:cBhvr additive="base">
                                        <p:cTn id="19" dur="500" fill="hold"/>
                                        <p:tgtEl>
                                          <p:spTgt spid="68"/>
                                        </p:tgtEl>
                                        <p:attrNameLst>
                                          <p:attrName>ppt_y</p:attrName>
                                        </p:attrNameLst>
                                      </p:cBhvr>
                                      <p:tavLst>
                                        <p:tav tm="0">
                                          <p:val>
                                            <p:strVal val="1+#ppt_h/2"/>
                                          </p:val>
                                        </p:tav>
                                        <p:tav tm="100000">
                                          <p:val>
                                            <p:strVal val="#ppt_y"/>
                                          </p:val>
                                        </p:tav>
                                      </p:tavLst>
                                    </p:anim>
                                  </p:childTnLst>
                                </p:cTn>
                              </p:par>
                            </p:childTnLst>
                          </p:cTn>
                        </p:par>
                        <p:par>
                          <p:cTn id="20" fill="hold" nodeType="withGroup">
                            <p:stCondLst>
                              <p:cond delay="1000"/>
                            </p:stCondLst>
                            <p:childTnLst>
                              <p:par>
                                <p:cTn id="21" presetID="2" presetClass="entr" presetSubtype="4" fill="hold" nodeType="afterEffect">
                                  <p:stCondLst>
                                    <p:cond delay="0"/>
                                  </p:stCondLst>
                                  <p:childTnLst>
                                    <p:set>
                                      <p:cBhvr>
                                        <p:cTn id="22" dur="1" fill="hold">
                                          <p:stCondLst>
                                            <p:cond delay="0"/>
                                          </p:stCondLst>
                                        </p:cTn>
                                        <p:tgtEl>
                                          <p:spTgt spid="70"/>
                                        </p:tgtEl>
                                        <p:attrNameLst>
                                          <p:attrName>style.visibility</p:attrName>
                                        </p:attrNameLst>
                                      </p:cBhvr>
                                      <p:to>
                                        <p:strVal val="visible"/>
                                      </p:to>
                                    </p:set>
                                    <p:anim calcmode="lin" valueType="num">
                                      <p:cBhvr additive="base">
                                        <p:cTn id="23" dur="500" fill="hold"/>
                                        <p:tgtEl>
                                          <p:spTgt spid="70"/>
                                        </p:tgtEl>
                                        <p:attrNameLst>
                                          <p:attrName>ppt_x</p:attrName>
                                        </p:attrNameLst>
                                      </p:cBhvr>
                                      <p:tavLst>
                                        <p:tav tm="0">
                                          <p:val>
                                            <p:strVal val="#ppt_x"/>
                                          </p:val>
                                        </p:tav>
                                        <p:tav tm="100000">
                                          <p:val>
                                            <p:strVal val="#ppt_x"/>
                                          </p:val>
                                        </p:tav>
                                      </p:tavLst>
                                    </p:anim>
                                    <p:anim calcmode="lin" valueType="num">
                                      <p:cBhvr additive="base">
                                        <p:cTn id="24"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xit" presetSubtype="10" fill="hold" nodeType="clickEffect">
                                  <p:stCondLst>
                                    <p:cond delay="0"/>
                                  </p:stCondLst>
                                  <p:childTnLst>
                                    <p:animEffect transition="out" filter="blinds(horizontal)">
                                      <p:cBhvr>
                                        <p:cTn id="28" dur="500"/>
                                        <p:tgtEl>
                                          <p:spTgt spid="215044"/>
                                        </p:tgtEl>
                                      </p:cBhvr>
                                    </p:animEffect>
                                    <p:set>
                                      <p:cBhvr>
                                        <p:cTn id="29" dur="1" fill="hold">
                                          <p:stCondLst>
                                            <p:cond delay="499"/>
                                          </p:stCondLst>
                                        </p:cTn>
                                        <p:tgtEl>
                                          <p:spTgt spid="215044"/>
                                        </p:tgtEl>
                                        <p:attrNameLst>
                                          <p:attrName>style.visibility</p:attrName>
                                        </p:attrNameLst>
                                      </p:cBhvr>
                                      <p:to>
                                        <p:strVal val="hidden"/>
                                      </p:to>
                                    </p:set>
                                  </p:childTnLst>
                                </p:cTn>
                              </p:par>
                              <p:par>
                                <p:cTn id="30" presetID="2" presetClass="entr" presetSubtype="4" fill="hold" nodeType="withEffect">
                                  <p:stCondLst>
                                    <p:cond delay="0"/>
                                  </p:stCondLst>
                                  <p:childTnLst>
                                    <p:set>
                                      <p:cBhvr>
                                        <p:cTn id="31" dur="1" fill="hold">
                                          <p:stCondLst>
                                            <p:cond delay="0"/>
                                          </p:stCondLst>
                                        </p:cTn>
                                        <p:tgtEl>
                                          <p:spTgt spid="215045"/>
                                        </p:tgtEl>
                                        <p:attrNameLst>
                                          <p:attrName>style.visibility</p:attrName>
                                        </p:attrNameLst>
                                      </p:cBhvr>
                                      <p:to>
                                        <p:strVal val="visible"/>
                                      </p:to>
                                    </p:set>
                                    <p:anim calcmode="lin" valueType="num">
                                      <p:cBhvr additive="base">
                                        <p:cTn id="32" dur="500" fill="hold"/>
                                        <p:tgtEl>
                                          <p:spTgt spid="215045"/>
                                        </p:tgtEl>
                                        <p:attrNameLst>
                                          <p:attrName>ppt_x</p:attrName>
                                        </p:attrNameLst>
                                      </p:cBhvr>
                                      <p:tavLst>
                                        <p:tav tm="0">
                                          <p:val>
                                            <p:strVal val="#ppt_x"/>
                                          </p:val>
                                        </p:tav>
                                        <p:tav tm="100000">
                                          <p:val>
                                            <p:strVal val="#ppt_x"/>
                                          </p:val>
                                        </p:tav>
                                      </p:tavLst>
                                    </p:anim>
                                    <p:anim calcmode="lin" valueType="num">
                                      <p:cBhvr additive="base">
                                        <p:cTn id="33" dur="500" fill="hold"/>
                                        <p:tgtEl>
                                          <p:spTgt spid="2150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0" name="直線コネクタ 199">
            <a:extLst>
              <a:ext uri="{FF2B5EF4-FFF2-40B4-BE49-F238E27FC236}">
                <a16:creationId xmlns:a16="http://schemas.microsoft.com/office/drawing/2014/main" id="{FDEA351A-16C6-4421-94E2-C6BF831DA3C8}"/>
              </a:ext>
            </a:extLst>
          </p:cNvPr>
          <p:cNvCxnSpPr>
            <a:cxnSpLocks/>
          </p:cNvCxnSpPr>
          <p:nvPr/>
        </p:nvCxnSpPr>
        <p:spPr>
          <a:xfrm flipH="1">
            <a:off x="1752917" y="1243182"/>
            <a:ext cx="16681" cy="2607455"/>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B8D569A9-9527-41F5-8E0A-3170F5DA3F7E}"/>
              </a:ext>
            </a:extLst>
          </p:cNvPr>
          <p:cNvCxnSpPr>
            <a:cxnSpLocks/>
          </p:cNvCxnSpPr>
          <p:nvPr/>
        </p:nvCxnSpPr>
        <p:spPr>
          <a:xfrm flipH="1">
            <a:off x="1752917" y="1243182"/>
            <a:ext cx="16681" cy="2607455"/>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76" name="直線コネクタ 175">
            <a:extLst>
              <a:ext uri="{FF2B5EF4-FFF2-40B4-BE49-F238E27FC236}">
                <a16:creationId xmlns:a16="http://schemas.microsoft.com/office/drawing/2014/main" id="{8A69895E-8F5C-449F-89BB-94FFCB4888F8}"/>
              </a:ext>
            </a:extLst>
          </p:cNvPr>
          <p:cNvCxnSpPr>
            <a:cxnSpLocks/>
            <a:endCxn id="136" idx="2"/>
          </p:cNvCxnSpPr>
          <p:nvPr/>
        </p:nvCxnSpPr>
        <p:spPr>
          <a:xfrm flipV="1">
            <a:off x="9849871" y="3617256"/>
            <a:ext cx="0" cy="1967378"/>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49" name="直線コネクタ 248">
            <a:extLst>
              <a:ext uri="{FF2B5EF4-FFF2-40B4-BE49-F238E27FC236}">
                <a16:creationId xmlns:a16="http://schemas.microsoft.com/office/drawing/2014/main" id="{8FE61D32-40FA-4F59-90E7-CB6E9BFEBDD3}"/>
              </a:ext>
            </a:extLst>
          </p:cNvPr>
          <p:cNvCxnSpPr>
            <a:cxnSpLocks/>
            <a:stCxn id="112" idx="3"/>
          </p:cNvCxnSpPr>
          <p:nvPr/>
        </p:nvCxnSpPr>
        <p:spPr>
          <a:xfrm flipV="1">
            <a:off x="7235822" y="340731"/>
            <a:ext cx="1425878" cy="33263"/>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91D0E102-F1F9-4A2B-BBFE-BA9B18550B3E}"/>
              </a:ext>
            </a:extLst>
          </p:cNvPr>
          <p:cNvCxnSpPr>
            <a:cxnSpLocks/>
          </p:cNvCxnSpPr>
          <p:nvPr/>
        </p:nvCxnSpPr>
        <p:spPr>
          <a:xfrm flipV="1">
            <a:off x="3010261" y="2120501"/>
            <a:ext cx="530528" cy="611"/>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a:extLst>
              <a:ext uri="{FF2B5EF4-FFF2-40B4-BE49-F238E27FC236}">
                <a16:creationId xmlns:a16="http://schemas.microsoft.com/office/drawing/2014/main" id="{16170546-3F6F-4F22-9F37-D2869E519FFB}"/>
              </a:ext>
            </a:extLst>
          </p:cNvPr>
          <p:cNvCxnSpPr>
            <a:cxnSpLocks/>
          </p:cNvCxnSpPr>
          <p:nvPr/>
        </p:nvCxnSpPr>
        <p:spPr>
          <a:xfrm flipV="1">
            <a:off x="3955019" y="1285729"/>
            <a:ext cx="499682" cy="16983"/>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 name="直線コネクタ 1">
            <a:extLst>
              <a:ext uri="{FF2B5EF4-FFF2-40B4-BE49-F238E27FC236}">
                <a16:creationId xmlns:a16="http://schemas.microsoft.com/office/drawing/2014/main" id="{BA8B4AE9-40E2-40A9-97CE-0DFF78CAF905}"/>
              </a:ext>
            </a:extLst>
          </p:cNvPr>
          <p:cNvCxnSpPr>
            <a:cxnSpLocks/>
          </p:cNvCxnSpPr>
          <p:nvPr/>
        </p:nvCxnSpPr>
        <p:spPr>
          <a:xfrm flipH="1" flipV="1">
            <a:off x="4779462" y="685221"/>
            <a:ext cx="622058" cy="2119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5572329" y="340732"/>
            <a:ext cx="2347710" cy="15547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4000705" y="15499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660330" y="333851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お医者さんが大変</a:t>
            </a:r>
            <a:endParaRPr kumimoji="1" lang="ja-JP" altLang="en-US" sz="1200" b="1" dirty="0">
              <a:solidFill>
                <a:schemeClr val="tx1"/>
              </a:solidFill>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2305056" y="499348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2376491" y="489823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4736329" y="420952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4683943" y="413689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4406623" y="3022996"/>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4660132" y="404402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7116746" y="593746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7110814" y="455089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7106220" y="497843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家でけんか</a:t>
            </a:r>
            <a:r>
              <a:rPr kumimoji="1" lang="ja-JP" altLang="en-US" sz="1200" b="1" dirty="0">
                <a:solidFill>
                  <a:schemeClr val="tx1"/>
                </a:solidFill>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2447926" y="481965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9016806" y="63439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655059" y="187033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2294779" y="15702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7134227" y="189547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4397097" y="2978943"/>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4344711"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4292325" y="2842021"/>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5430866" y="3221137"/>
            <a:ext cx="1226" cy="488849"/>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3226683" y="2056070"/>
            <a:ext cx="1324546" cy="96920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3080592" y="528500"/>
            <a:ext cx="2351501" cy="230092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6794926" y="2081217"/>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p:cNvCxnSpPr>
          <p:nvPr/>
        </p:nvCxnSpPr>
        <p:spPr>
          <a:xfrm flipV="1">
            <a:off x="6307953" y="3476293"/>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6307953" y="4395261"/>
            <a:ext cx="798266" cy="76891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4019550" y="4042503"/>
            <a:ext cx="606454"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6307953" y="4395261"/>
            <a:ext cx="802860" cy="34137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3231954" y="3221137"/>
            <a:ext cx="2200138" cy="3031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6307953" y="4395262"/>
            <a:ext cx="808792" cy="17279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0" name="正方形/長方形 39">
            <a:extLst>
              <a:ext uri="{FF2B5EF4-FFF2-40B4-BE49-F238E27FC236}">
                <a16:creationId xmlns:a16="http://schemas.microsoft.com/office/drawing/2014/main" id="{182ED433-272F-423E-AB07-E357A3A21234}"/>
              </a:ext>
            </a:extLst>
          </p:cNvPr>
          <p:cNvSpPr/>
          <p:nvPr/>
        </p:nvSpPr>
        <p:spPr>
          <a:xfrm>
            <a:off x="9071094" y="4402842"/>
            <a:ext cx="1498557"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9017986" y="589621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5" idx="3"/>
            <a:endCxn id="40" idx="1"/>
          </p:cNvCxnSpPr>
          <p:nvPr/>
        </p:nvCxnSpPr>
        <p:spPr>
          <a:xfrm flipV="1">
            <a:off x="8682439" y="4588579"/>
            <a:ext cx="388655" cy="148056"/>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a:off x="8677845" y="5164174"/>
            <a:ext cx="340141" cy="91778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p:cNvCxnSpPr>
          <p:nvPr/>
        </p:nvCxnSpPr>
        <p:spPr>
          <a:xfrm flipV="1">
            <a:off x="8677844" y="4747743"/>
            <a:ext cx="371620" cy="4164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7107118" y="63780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p:cNvCxnSpPr>
          <p:nvPr/>
        </p:nvCxnSpPr>
        <p:spPr>
          <a:xfrm>
            <a:off x="6339519" y="437115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2305056" y="576500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p:cNvCxnSpPr>
          <p:nvPr/>
        </p:nvCxnSpPr>
        <p:spPr>
          <a:xfrm flipH="1">
            <a:off x="7910503" y="2266954"/>
            <a:ext cx="9537" cy="1350303"/>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4643436" y="161262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4681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4108766" y="5582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アメリカでコロナが蔓延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9008308" y="495116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9005455" y="545597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プールも中止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8682439" y="4736636"/>
            <a:ext cx="325869" cy="40027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8682438" y="4736636"/>
            <a:ext cx="323016" cy="90507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a:off x="8688371" y="6123203"/>
            <a:ext cx="328435" cy="40648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H="1" flipV="1">
            <a:off x="5429248" y="1984102"/>
            <a:ext cx="2844" cy="8453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7104461" y="5493361"/>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Ｊリーグが中止</a:t>
            </a:r>
            <a:endParaRPr kumimoji="1" lang="ja-JP" altLang="en-US" sz="1200" b="1" dirty="0">
              <a:solidFill>
                <a:schemeClr val="tx1"/>
              </a:solidFill>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8705851" y="2081216"/>
            <a:ext cx="312134" cy="400073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p:cNvCxnSpPr>
          <p:nvPr/>
        </p:nvCxnSpPr>
        <p:spPr>
          <a:xfrm flipV="1">
            <a:off x="8678742" y="4060413"/>
            <a:ext cx="376870" cy="250340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8676085" y="5668979"/>
            <a:ext cx="340720" cy="860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8678743" y="6529683"/>
            <a:ext cx="338063" cy="341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653186" y="38105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介護の方が大変</a:t>
            </a:r>
            <a:endParaRPr kumimoji="1" lang="ja-JP" altLang="en-US" sz="1200" b="1" dirty="0">
              <a:solidFill>
                <a:schemeClr val="tx1"/>
              </a:solidFill>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3224810" y="3221136"/>
            <a:ext cx="2207282" cy="77519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4434978" y="77474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イタリアでコロナが蔓延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4894578" y="929732"/>
            <a:ext cx="534670" cy="68289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5429249" y="1260764"/>
            <a:ext cx="1684739" cy="351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5220790" y="1146222"/>
            <a:ext cx="208458" cy="4664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a:off x="3090868" y="5364956"/>
            <a:ext cx="0"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660330" y="43008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流通の方が大変</a:t>
            </a:r>
            <a:endParaRPr kumimoji="1" lang="ja-JP" altLang="en-US" sz="1200" b="1" dirty="0">
              <a:solidFill>
                <a:schemeClr val="tx1"/>
              </a:solidFill>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3231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p:cNvCxnSpPr>
          <p:nvPr/>
        </p:nvCxnSpPr>
        <p:spPr>
          <a:xfrm flipH="1" flipV="1">
            <a:off x="5186376" y="1354916"/>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6322763" y="826999"/>
            <a:ext cx="1582449" cy="43376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ロシアでコロナ蔓延</a:t>
            </a: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p:cNvCxnSpPr>
          <p:nvPr/>
        </p:nvCxnSpPr>
        <p:spPr>
          <a:xfrm flipV="1">
            <a:off x="5429249" y="418922"/>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p:cNvCxnSpPr>
          <p:nvPr/>
        </p:nvCxnSpPr>
        <p:spPr>
          <a:xfrm flipV="1">
            <a:off x="5429249" y="1451714"/>
            <a:ext cx="1841889" cy="16091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3090868" y="3221136"/>
            <a:ext cx="2341224" cy="254386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4626004"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655058" y="22812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3226683" y="2466978"/>
            <a:ext cx="1324547" cy="5583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6307954" y="4395262"/>
            <a:ext cx="796507" cy="12737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7093766" y="409739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6307953" y="4283133"/>
            <a:ext cx="785812" cy="11212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flipV="1">
            <a:off x="8665391" y="4283134"/>
            <a:ext cx="352595" cy="179882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646060" y="276701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3217685" y="2952748"/>
            <a:ext cx="1333545" cy="7253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638305" y="139434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3209929" y="1580082"/>
            <a:ext cx="1341300" cy="144519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7127861" y="23767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持続化給付金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7134227" y="285805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ひとり１０万円</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6317480"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6307954" y="2562505"/>
            <a:ext cx="819907" cy="183275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4776789" y="22016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5432093" y="2573104"/>
            <a:ext cx="130509" cy="2563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5840384" y="5728941"/>
            <a:ext cx="677108" cy="913070"/>
          </a:xfrm>
          <a:prstGeom prst="rect">
            <a:avLst/>
          </a:prstGeom>
          <a:solidFill>
            <a:srgbClr val="FFFF00"/>
          </a:solidFill>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5079712" y="5716596"/>
            <a:ext cx="677108" cy="913070"/>
          </a:xfrm>
          <a:prstGeom prst="rect">
            <a:avLst/>
          </a:prstGeom>
          <a:solidFill>
            <a:schemeClr val="accent5">
              <a:lumMod val="40000"/>
              <a:lumOff val="60000"/>
            </a:schemeClr>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4307357" y="5716596"/>
            <a:ext cx="677108" cy="919828"/>
          </a:xfrm>
          <a:prstGeom prst="rect">
            <a:avLst/>
          </a:prstGeom>
          <a:solidFill>
            <a:srgbClr val="99FF33"/>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9" name="正方形/長方形 98">
            <a:extLst>
              <a:ext uri="{FF2B5EF4-FFF2-40B4-BE49-F238E27FC236}">
                <a16:creationId xmlns:a16="http://schemas.microsoft.com/office/drawing/2014/main" id="{7F90DA45-4966-4254-B665-D2ADE8F9838F}"/>
              </a:ext>
            </a:extLst>
          </p:cNvPr>
          <p:cNvSpPr/>
          <p:nvPr/>
        </p:nvSpPr>
        <p:spPr>
          <a:xfrm>
            <a:off x="7093693" y="3454008"/>
            <a:ext cx="1571625" cy="39662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テレワークが拡大</a:t>
            </a:r>
          </a:p>
        </p:txBody>
      </p:sp>
      <p:sp>
        <p:nvSpPr>
          <p:cNvPr id="100" name="正方形/長方形 99">
            <a:extLst>
              <a:ext uri="{FF2B5EF4-FFF2-40B4-BE49-F238E27FC236}">
                <a16:creationId xmlns:a16="http://schemas.microsoft.com/office/drawing/2014/main" id="{FA918D89-F304-4CB8-8D1D-EF1B4293B7D8}"/>
              </a:ext>
            </a:extLst>
          </p:cNvPr>
          <p:cNvSpPr/>
          <p:nvPr/>
        </p:nvSpPr>
        <p:spPr>
          <a:xfrm>
            <a:off x="7143752" y="189547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企業の倒産</a:t>
            </a:r>
          </a:p>
        </p:txBody>
      </p:sp>
      <p:sp>
        <p:nvSpPr>
          <p:cNvPr id="112" name="正方形/長方形 111">
            <a:extLst>
              <a:ext uri="{FF2B5EF4-FFF2-40B4-BE49-F238E27FC236}">
                <a16:creationId xmlns:a16="http://schemas.microsoft.com/office/drawing/2014/main" id="{442FA2F3-C086-4023-A233-6235C906F10D}"/>
              </a:ext>
            </a:extLst>
          </p:cNvPr>
          <p:cNvSpPr/>
          <p:nvPr/>
        </p:nvSpPr>
        <p:spPr>
          <a:xfrm>
            <a:off x="5281268" y="102349"/>
            <a:ext cx="1954554" cy="54328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ＷＨＯがコロナ対策について話し合った</a:t>
            </a:r>
          </a:p>
        </p:txBody>
      </p:sp>
      <p:pic>
        <p:nvPicPr>
          <p:cNvPr id="106" name="図 105">
            <a:extLst>
              <a:ext uri="{FF2B5EF4-FFF2-40B4-BE49-F238E27FC236}">
                <a16:creationId xmlns:a16="http://schemas.microsoft.com/office/drawing/2014/main" id="{4542C044-E409-4A26-965C-EFDC914A01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4101" y="2805905"/>
            <a:ext cx="928015" cy="928015"/>
          </a:xfrm>
          <a:prstGeom prst="rect">
            <a:avLst/>
          </a:prstGeom>
        </p:spPr>
      </p:pic>
      <p:pic>
        <p:nvPicPr>
          <p:cNvPr id="107" name="図 106">
            <a:extLst>
              <a:ext uri="{FF2B5EF4-FFF2-40B4-BE49-F238E27FC236}">
                <a16:creationId xmlns:a16="http://schemas.microsoft.com/office/drawing/2014/main" id="{EC859765-48EF-4564-958F-93A7BF0815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4788" y="499793"/>
            <a:ext cx="785817" cy="785817"/>
          </a:xfrm>
          <a:prstGeom prst="rect">
            <a:avLst/>
          </a:prstGeom>
        </p:spPr>
      </p:pic>
      <p:pic>
        <p:nvPicPr>
          <p:cNvPr id="117" name="図 116">
            <a:extLst>
              <a:ext uri="{FF2B5EF4-FFF2-40B4-BE49-F238E27FC236}">
                <a16:creationId xmlns:a16="http://schemas.microsoft.com/office/drawing/2014/main" id="{83F14E42-579C-4E7B-90F6-A30D2F00C9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3709" y="19959"/>
            <a:ext cx="856790" cy="856790"/>
          </a:xfrm>
          <a:prstGeom prst="rect">
            <a:avLst/>
          </a:prstGeom>
        </p:spPr>
      </p:pic>
      <p:pic>
        <p:nvPicPr>
          <p:cNvPr id="119" name="図 118">
            <a:extLst>
              <a:ext uri="{FF2B5EF4-FFF2-40B4-BE49-F238E27FC236}">
                <a16:creationId xmlns:a16="http://schemas.microsoft.com/office/drawing/2014/main" id="{44E12A95-7D0B-485C-BA03-3401E9E05F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69592" y="24689"/>
            <a:ext cx="837513" cy="837513"/>
          </a:xfrm>
          <a:prstGeom prst="rect">
            <a:avLst/>
          </a:prstGeom>
        </p:spPr>
      </p:pic>
      <p:cxnSp>
        <p:nvCxnSpPr>
          <p:cNvPr id="124" name="直線コネクタ 123">
            <a:extLst>
              <a:ext uri="{FF2B5EF4-FFF2-40B4-BE49-F238E27FC236}">
                <a16:creationId xmlns:a16="http://schemas.microsoft.com/office/drawing/2014/main" id="{D6EE43B9-E768-4B88-BF87-AABFC0B34477}"/>
              </a:ext>
            </a:extLst>
          </p:cNvPr>
          <p:cNvCxnSpPr>
            <a:cxnSpLocks/>
          </p:cNvCxnSpPr>
          <p:nvPr/>
        </p:nvCxnSpPr>
        <p:spPr>
          <a:xfrm flipV="1">
            <a:off x="7929565" y="1393082"/>
            <a:ext cx="1452407" cy="5023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A463A14D-6113-41E7-BB06-6F595FBD8F3F}"/>
              </a:ext>
            </a:extLst>
          </p:cNvPr>
          <p:cNvCxnSpPr>
            <a:cxnSpLocks/>
          </p:cNvCxnSpPr>
          <p:nvPr/>
        </p:nvCxnSpPr>
        <p:spPr>
          <a:xfrm flipV="1">
            <a:off x="6215061" y="1393082"/>
            <a:ext cx="3166911" cy="4052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29" name="正方形/長方形 128">
            <a:extLst>
              <a:ext uri="{FF2B5EF4-FFF2-40B4-BE49-F238E27FC236}">
                <a16:creationId xmlns:a16="http://schemas.microsoft.com/office/drawing/2014/main" id="{E124CB5F-C782-4FA0-BA39-10DB8BB13A05}"/>
              </a:ext>
            </a:extLst>
          </p:cNvPr>
          <p:cNvSpPr/>
          <p:nvPr/>
        </p:nvSpPr>
        <p:spPr>
          <a:xfrm>
            <a:off x="4334939" y="1117490"/>
            <a:ext cx="2004581" cy="430993"/>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アフリカでコロナ蔓延</a:t>
            </a:r>
          </a:p>
        </p:txBody>
      </p:sp>
      <p:pic>
        <p:nvPicPr>
          <p:cNvPr id="131" name="図 130">
            <a:extLst>
              <a:ext uri="{FF2B5EF4-FFF2-40B4-BE49-F238E27FC236}">
                <a16:creationId xmlns:a16="http://schemas.microsoft.com/office/drawing/2014/main" id="{006B5D88-7EBD-4402-A2D6-8EC372BD18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1948" y="719290"/>
            <a:ext cx="926184" cy="926184"/>
          </a:xfrm>
          <a:prstGeom prst="rect">
            <a:avLst/>
          </a:prstGeom>
        </p:spPr>
      </p:pic>
      <p:pic>
        <p:nvPicPr>
          <p:cNvPr id="132" name="図 131">
            <a:extLst>
              <a:ext uri="{FF2B5EF4-FFF2-40B4-BE49-F238E27FC236}">
                <a16:creationId xmlns:a16="http://schemas.microsoft.com/office/drawing/2014/main" id="{DAFB9C70-0AA4-4083-8B8E-7B2670E19F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1895" y="1451714"/>
            <a:ext cx="867274" cy="867274"/>
          </a:xfrm>
          <a:prstGeom prst="rect">
            <a:avLst/>
          </a:prstGeom>
        </p:spPr>
      </p:pic>
      <p:pic>
        <p:nvPicPr>
          <p:cNvPr id="133" name="図 132">
            <a:extLst>
              <a:ext uri="{FF2B5EF4-FFF2-40B4-BE49-F238E27FC236}">
                <a16:creationId xmlns:a16="http://schemas.microsoft.com/office/drawing/2014/main" id="{D3DC810D-8C4A-48EE-948D-0560A37EC2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12167" y="2349505"/>
            <a:ext cx="899066" cy="813724"/>
          </a:xfrm>
          <a:prstGeom prst="rect">
            <a:avLst/>
          </a:prstGeom>
        </p:spPr>
      </p:pic>
      <p:sp>
        <p:nvSpPr>
          <p:cNvPr id="136" name="正方形/長方形 135">
            <a:extLst>
              <a:ext uri="{FF2B5EF4-FFF2-40B4-BE49-F238E27FC236}">
                <a16:creationId xmlns:a16="http://schemas.microsoft.com/office/drawing/2014/main" id="{47013A9F-E327-4108-B53F-A43299E15491}"/>
              </a:ext>
            </a:extLst>
          </p:cNvPr>
          <p:cNvSpPr/>
          <p:nvPr/>
        </p:nvSpPr>
        <p:spPr>
          <a:xfrm>
            <a:off x="9064059" y="3086572"/>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pic>
        <p:nvPicPr>
          <p:cNvPr id="140" name="図 139">
            <a:extLst>
              <a:ext uri="{FF2B5EF4-FFF2-40B4-BE49-F238E27FC236}">
                <a16:creationId xmlns:a16="http://schemas.microsoft.com/office/drawing/2014/main" id="{C9689BF5-F5DA-4D0E-AFC5-544552A9DB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09087" y="3229533"/>
            <a:ext cx="883338" cy="883338"/>
          </a:xfrm>
          <a:prstGeom prst="rect">
            <a:avLst/>
          </a:prstGeom>
        </p:spPr>
      </p:pic>
      <p:pic>
        <p:nvPicPr>
          <p:cNvPr id="138" name="図 137">
            <a:extLst>
              <a:ext uri="{FF2B5EF4-FFF2-40B4-BE49-F238E27FC236}">
                <a16:creationId xmlns:a16="http://schemas.microsoft.com/office/drawing/2014/main" id="{3A94017D-91D4-40E7-805E-678ECC030D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45803" y="2009153"/>
            <a:ext cx="848501" cy="848501"/>
          </a:xfrm>
          <a:prstGeom prst="rect">
            <a:avLst/>
          </a:prstGeom>
        </p:spPr>
      </p:pic>
      <p:pic>
        <p:nvPicPr>
          <p:cNvPr id="139" name="図 138">
            <a:extLst>
              <a:ext uri="{FF2B5EF4-FFF2-40B4-BE49-F238E27FC236}">
                <a16:creationId xmlns:a16="http://schemas.microsoft.com/office/drawing/2014/main" id="{E842B9C9-3F84-4DC0-8DF8-4DEEF4B36E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50675" y="1801439"/>
            <a:ext cx="878222" cy="878222"/>
          </a:xfrm>
          <a:prstGeom prst="rect">
            <a:avLst/>
          </a:prstGeom>
        </p:spPr>
      </p:pic>
      <p:cxnSp>
        <p:nvCxnSpPr>
          <p:cNvPr id="183" name="直線コネクタ 182">
            <a:extLst>
              <a:ext uri="{FF2B5EF4-FFF2-40B4-BE49-F238E27FC236}">
                <a16:creationId xmlns:a16="http://schemas.microsoft.com/office/drawing/2014/main" id="{84FF4B4B-B8A1-4F87-BC5C-4C64A30A9B11}"/>
              </a:ext>
            </a:extLst>
          </p:cNvPr>
          <p:cNvCxnSpPr>
            <a:cxnSpLocks/>
          </p:cNvCxnSpPr>
          <p:nvPr/>
        </p:nvCxnSpPr>
        <p:spPr>
          <a:xfrm flipV="1">
            <a:off x="9588359" y="780926"/>
            <a:ext cx="1419" cy="251552"/>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86B5697F-DE9C-4014-AEE5-34A1914435C4}"/>
              </a:ext>
            </a:extLst>
          </p:cNvPr>
          <p:cNvCxnSpPr>
            <a:cxnSpLocks/>
          </p:cNvCxnSpPr>
          <p:nvPr/>
        </p:nvCxnSpPr>
        <p:spPr>
          <a:xfrm flipV="1">
            <a:off x="9841826" y="2823449"/>
            <a:ext cx="1419" cy="251552"/>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27" name="図 126">
            <a:extLst>
              <a:ext uri="{FF2B5EF4-FFF2-40B4-BE49-F238E27FC236}">
                <a16:creationId xmlns:a16="http://schemas.microsoft.com/office/drawing/2014/main" id="{E10EB562-1991-4E82-A378-31EF868B42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94269" y="37612"/>
            <a:ext cx="848501" cy="848501"/>
          </a:xfrm>
          <a:prstGeom prst="rect">
            <a:avLst/>
          </a:prstGeom>
        </p:spPr>
      </p:pic>
      <p:sp>
        <p:nvSpPr>
          <p:cNvPr id="128" name="正方形/長方形 127">
            <a:extLst>
              <a:ext uri="{FF2B5EF4-FFF2-40B4-BE49-F238E27FC236}">
                <a16:creationId xmlns:a16="http://schemas.microsoft.com/office/drawing/2014/main" id="{8AB275AA-E87F-4362-8E06-DC8DA4BA3E55}"/>
              </a:ext>
            </a:extLst>
          </p:cNvPr>
          <p:cNvSpPr/>
          <p:nvPr/>
        </p:nvSpPr>
        <p:spPr>
          <a:xfrm>
            <a:off x="8762983" y="957689"/>
            <a:ext cx="1735899" cy="44781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世界経済が最悪に</a:t>
            </a:r>
            <a:endParaRPr kumimoji="1" lang="en-US" altLang="ja-JP" sz="1400" b="1" dirty="0">
              <a:solidFill>
                <a:schemeClr val="tx1"/>
              </a:solidFill>
            </a:endParaRPr>
          </a:p>
        </p:txBody>
      </p:sp>
      <p:cxnSp>
        <p:nvCxnSpPr>
          <p:cNvPr id="236" name="直線コネクタ 235">
            <a:extLst>
              <a:ext uri="{FF2B5EF4-FFF2-40B4-BE49-F238E27FC236}">
                <a16:creationId xmlns:a16="http://schemas.microsoft.com/office/drawing/2014/main" id="{869C6EA4-3411-4029-8F3B-D6E114B305F9}"/>
              </a:ext>
            </a:extLst>
          </p:cNvPr>
          <p:cNvCxnSpPr>
            <a:cxnSpLocks/>
          </p:cNvCxnSpPr>
          <p:nvPr/>
        </p:nvCxnSpPr>
        <p:spPr>
          <a:xfrm flipV="1">
            <a:off x="4230405" y="2995884"/>
            <a:ext cx="530528" cy="611"/>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237" name="図 236">
            <a:extLst>
              <a:ext uri="{FF2B5EF4-FFF2-40B4-BE49-F238E27FC236}">
                <a16:creationId xmlns:a16="http://schemas.microsoft.com/office/drawing/2014/main" id="{BFF94394-D3DE-4DCD-A255-ECE26176FA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52183" y="1874068"/>
            <a:ext cx="878222" cy="878222"/>
          </a:xfrm>
          <a:prstGeom prst="rect">
            <a:avLst/>
          </a:prstGeom>
        </p:spPr>
      </p:pic>
      <p:sp>
        <p:nvSpPr>
          <p:cNvPr id="27" name="正方形/長方形 26">
            <a:extLst>
              <a:ext uri="{FF2B5EF4-FFF2-40B4-BE49-F238E27FC236}">
                <a16:creationId xmlns:a16="http://schemas.microsoft.com/office/drawing/2014/main" id="{3E84613D-4B63-483F-BCEE-3134F6295486}"/>
              </a:ext>
            </a:extLst>
          </p:cNvPr>
          <p:cNvSpPr/>
          <p:nvPr/>
        </p:nvSpPr>
        <p:spPr>
          <a:xfrm>
            <a:off x="4551229" y="2829420"/>
            <a:ext cx="1761726"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sp>
        <p:nvSpPr>
          <p:cNvPr id="80" name="正方形/長方形 79">
            <a:extLst>
              <a:ext uri="{FF2B5EF4-FFF2-40B4-BE49-F238E27FC236}">
                <a16:creationId xmlns:a16="http://schemas.microsoft.com/office/drawing/2014/main" id="{1DDB26BA-03A7-4A63-8FAB-ADE923FA0E1D}"/>
              </a:ext>
            </a:extLst>
          </p:cNvPr>
          <p:cNvSpPr/>
          <p:nvPr/>
        </p:nvSpPr>
        <p:spPr>
          <a:xfrm>
            <a:off x="6655054" y="130271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韓国でコロナ再燃</a:t>
            </a:r>
          </a:p>
        </p:txBody>
      </p:sp>
      <p:sp>
        <p:nvSpPr>
          <p:cNvPr id="135" name="正方形/長方形 134">
            <a:extLst>
              <a:ext uri="{FF2B5EF4-FFF2-40B4-BE49-F238E27FC236}">
                <a16:creationId xmlns:a16="http://schemas.microsoft.com/office/drawing/2014/main" id="{80076B80-E877-42BC-A595-8ACBC7F5124A}"/>
              </a:ext>
            </a:extLst>
          </p:cNvPr>
          <p:cNvSpPr/>
          <p:nvPr/>
        </p:nvSpPr>
        <p:spPr>
          <a:xfrm>
            <a:off x="9062640" y="3717739"/>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cxnSp>
        <p:nvCxnSpPr>
          <p:cNvPr id="285" name="直線コネクタ 284">
            <a:extLst>
              <a:ext uri="{FF2B5EF4-FFF2-40B4-BE49-F238E27FC236}">
                <a16:creationId xmlns:a16="http://schemas.microsoft.com/office/drawing/2014/main" id="{B1D9E9CF-0890-449E-A1B6-64ABA6FE757C}"/>
              </a:ext>
            </a:extLst>
          </p:cNvPr>
          <p:cNvCxnSpPr>
            <a:cxnSpLocks/>
            <a:stCxn id="85" idx="2"/>
            <a:endCxn id="109" idx="0"/>
          </p:cNvCxnSpPr>
          <p:nvPr/>
        </p:nvCxnSpPr>
        <p:spPr>
          <a:xfrm>
            <a:off x="5430866" y="4375021"/>
            <a:ext cx="748072" cy="135392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8" name="直線コネクタ 287">
            <a:extLst>
              <a:ext uri="{FF2B5EF4-FFF2-40B4-BE49-F238E27FC236}">
                <a16:creationId xmlns:a16="http://schemas.microsoft.com/office/drawing/2014/main" id="{45559A7B-9FD8-487C-976E-AC1ADA7E3FB9}"/>
              </a:ext>
            </a:extLst>
          </p:cNvPr>
          <p:cNvCxnSpPr>
            <a:cxnSpLocks/>
            <a:stCxn id="85" idx="2"/>
            <a:endCxn id="110" idx="0"/>
          </p:cNvCxnSpPr>
          <p:nvPr/>
        </p:nvCxnSpPr>
        <p:spPr>
          <a:xfrm flipH="1">
            <a:off x="5418266" y="4375021"/>
            <a:ext cx="12600" cy="1341575"/>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1" name="直線コネクタ 290">
            <a:extLst>
              <a:ext uri="{FF2B5EF4-FFF2-40B4-BE49-F238E27FC236}">
                <a16:creationId xmlns:a16="http://schemas.microsoft.com/office/drawing/2014/main" id="{09EB20A0-C2B7-40AC-BCA9-9291CF045B78}"/>
              </a:ext>
            </a:extLst>
          </p:cNvPr>
          <p:cNvCxnSpPr>
            <a:cxnSpLocks/>
            <a:stCxn id="85" idx="2"/>
            <a:endCxn id="111" idx="0"/>
          </p:cNvCxnSpPr>
          <p:nvPr/>
        </p:nvCxnSpPr>
        <p:spPr>
          <a:xfrm flipH="1">
            <a:off x="4645911" y="4375021"/>
            <a:ext cx="784955" cy="1341575"/>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30" name="図 129">
            <a:extLst>
              <a:ext uri="{FF2B5EF4-FFF2-40B4-BE49-F238E27FC236}">
                <a16:creationId xmlns:a16="http://schemas.microsoft.com/office/drawing/2014/main" id="{29E97C7C-C89F-40AB-89B1-35A8C28B80DB}"/>
              </a:ext>
            </a:extLst>
          </p:cNvPr>
          <p:cNvPicPr>
            <a:picLocks noChangeAspect="1"/>
          </p:cNvPicPr>
          <p:nvPr/>
        </p:nvPicPr>
        <p:blipFill rotWithShape="1">
          <a:blip r:embed="rId8"/>
          <a:srcRect l="33541" t="16852" r="33750" b="24629"/>
          <a:stretch/>
        </p:blipFill>
        <p:spPr>
          <a:xfrm>
            <a:off x="4672854" y="1844724"/>
            <a:ext cx="2838450" cy="2856530"/>
          </a:xfrm>
          <a:prstGeom prst="rect">
            <a:avLst/>
          </a:prstGeom>
        </p:spPr>
      </p:pic>
      <p:pic>
        <p:nvPicPr>
          <p:cNvPr id="134" name="図 133">
            <a:extLst>
              <a:ext uri="{FF2B5EF4-FFF2-40B4-BE49-F238E27FC236}">
                <a16:creationId xmlns:a16="http://schemas.microsoft.com/office/drawing/2014/main" id="{51A3FB0F-7F86-4D22-98F9-287E58E8C891}"/>
              </a:ext>
            </a:extLst>
          </p:cNvPr>
          <p:cNvPicPr>
            <a:picLocks noChangeAspect="1"/>
          </p:cNvPicPr>
          <p:nvPr/>
        </p:nvPicPr>
        <p:blipFill rotWithShape="1">
          <a:blip r:embed="rId9"/>
          <a:srcRect l="33699" t="16454" r="33562" b="24612"/>
          <a:stretch/>
        </p:blipFill>
        <p:spPr>
          <a:xfrm>
            <a:off x="4628606" y="1721199"/>
            <a:ext cx="2993720" cy="3031298"/>
          </a:xfrm>
          <a:prstGeom prst="rect">
            <a:avLst/>
          </a:prstGeom>
        </p:spPr>
      </p:pic>
      <p:pic>
        <p:nvPicPr>
          <p:cNvPr id="137" name="図 136">
            <a:extLst>
              <a:ext uri="{FF2B5EF4-FFF2-40B4-BE49-F238E27FC236}">
                <a16:creationId xmlns:a16="http://schemas.microsoft.com/office/drawing/2014/main" id="{72514F66-B7CB-4B46-B430-1562D40799A9}"/>
              </a:ext>
            </a:extLst>
          </p:cNvPr>
          <p:cNvPicPr>
            <a:picLocks noChangeAspect="1"/>
          </p:cNvPicPr>
          <p:nvPr/>
        </p:nvPicPr>
        <p:blipFill rotWithShape="1">
          <a:blip r:embed="rId10"/>
          <a:srcRect l="33699" t="16454" r="33562" b="24612"/>
          <a:stretch/>
        </p:blipFill>
        <p:spPr>
          <a:xfrm>
            <a:off x="4613698" y="1729692"/>
            <a:ext cx="2993720" cy="3031298"/>
          </a:xfrm>
          <a:prstGeom prst="rect">
            <a:avLst/>
          </a:prstGeom>
        </p:spPr>
      </p:pic>
      <p:pic>
        <p:nvPicPr>
          <p:cNvPr id="141" name="図 140">
            <a:extLst>
              <a:ext uri="{FF2B5EF4-FFF2-40B4-BE49-F238E27FC236}">
                <a16:creationId xmlns:a16="http://schemas.microsoft.com/office/drawing/2014/main" id="{5D62DDE4-5292-4AA1-9EA1-3486EBF8720C}"/>
              </a:ext>
            </a:extLst>
          </p:cNvPr>
          <p:cNvPicPr>
            <a:picLocks noChangeAspect="1"/>
          </p:cNvPicPr>
          <p:nvPr/>
        </p:nvPicPr>
        <p:blipFill rotWithShape="1">
          <a:blip r:embed="rId8"/>
          <a:srcRect l="33541" t="16852" r="33750" b="24629"/>
          <a:stretch/>
        </p:blipFill>
        <p:spPr>
          <a:xfrm>
            <a:off x="1602390" y="5937437"/>
            <a:ext cx="932276" cy="938214"/>
          </a:xfrm>
          <a:prstGeom prst="rect">
            <a:avLst/>
          </a:prstGeom>
        </p:spPr>
      </p:pic>
      <p:pic>
        <p:nvPicPr>
          <p:cNvPr id="142" name="図 141">
            <a:extLst>
              <a:ext uri="{FF2B5EF4-FFF2-40B4-BE49-F238E27FC236}">
                <a16:creationId xmlns:a16="http://schemas.microsoft.com/office/drawing/2014/main" id="{26D38AFC-15B0-4AA0-9822-1C281EF35949}"/>
              </a:ext>
            </a:extLst>
          </p:cNvPr>
          <p:cNvPicPr>
            <a:picLocks noChangeAspect="1"/>
          </p:cNvPicPr>
          <p:nvPr/>
        </p:nvPicPr>
        <p:blipFill rotWithShape="1">
          <a:blip r:embed="rId9"/>
          <a:srcRect l="33699" t="16454" r="33562" b="24612"/>
          <a:stretch/>
        </p:blipFill>
        <p:spPr>
          <a:xfrm>
            <a:off x="2548019" y="5927460"/>
            <a:ext cx="926583" cy="938214"/>
          </a:xfrm>
          <a:prstGeom prst="rect">
            <a:avLst/>
          </a:prstGeom>
        </p:spPr>
      </p:pic>
      <p:pic>
        <p:nvPicPr>
          <p:cNvPr id="143" name="図 142">
            <a:extLst>
              <a:ext uri="{FF2B5EF4-FFF2-40B4-BE49-F238E27FC236}">
                <a16:creationId xmlns:a16="http://schemas.microsoft.com/office/drawing/2014/main" id="{7BCF6DF6-4E6D-4149-A428-79AD3B1497C2}"/>
              </a:ext>
            </a:extLst>
          </p:cNvPr>
          <p:cNvPicPr>
            <a:picLocks noChangeAspect="1"/>
          </p:cNvPicPr>
          <p:nvPr/>
        </p:nvPicPr>
        <p:blipFill rotWithShape="1">
          <a:blip r:embed="rId10"/>
          <a:srcRect l="33699" t="16454" r="33562" b="24612"/>
          <a:stretch/>
        </p:blipFill>
        <p:spPr>
          <a:xfrm>
            <a:off x="3496641" y="5896216"/>
            <a:ext cx="926584" cy="938214"/>
          </a:xfrm>
          <a:prstGeom prst="rect">
            <a:avLst/>
          </a:prstGeom>
        </p:spPr>
      </p:pic>
    </p:spTree>
    <p:extLst>
      <p:ext uri="{BB962C8B-B14F-4D97-AF65-F5344CB8AC3E}">
        <p14:creationId xmlns:p14="http://schemas.microsoft.com/office/powerpoint/2010/main" val="244469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anim calcmode="lin" valueType="num">
                                      <p:cBhvr>
                                        <p:cTn id="8" dur="1000" fill="hold"/>
                                        <p:tgtEl>
                                          <p:spTgt spid="130"/>
                                        </p:tgtEl>
                                        <p:attrNameLst>
                                          <p:attrName>ppt_x</p:attrName>
                                        </p:attrNameLst>
                                      </p:cBhvr>
                                      <p:tavLst>
                                        <p:tav tm="0">
                                          <p:val>
                                            <p:strVal val="#ppt_x"/>
                                          </p:val>
                                        </p:tav>
                                        <p:tav tm="100000">
                                          <p:val>
                                            <p:strVal val="#ppt_x"/>
                                          </p:val>
                                        </p:tav>
                                      </p:tavLst>
                                    </p:anim>
                                    <p:anim calcmode="lin" valueType="num">
                                      <p:cBhvr>
                                        <p:cTn id="9" dur="1000" fill="hold"/>
                                        <p:tgtEl>
                                          <p:spTgt spid="1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xit" presetSubtype="12" fill="hold" nodeType="afterEffect">
                                  <p:stCondLst>
                                    <p:cond delay="1000"/>
                                  </p:stCondLst>
                                  <p:childTnLst>
                                    <p:anim calcmode="lin" valueType="num">
                                      <p:cBhvr additive="base">
                                        <p:cTn id="12" dur="500"/>
                                        <p:tgtEl>
                                          <p:spTgt spid="130"/>
                                        </p:tgtEl>
                                        <p:attrNameLst>
                                          <p:attrName>ppt_x</p:attrName>
                                        </p:attrNameLst>
                                      </p:cBhvr>
                                      <p:tavLst>
                                        <p:tav tm="0">
                                          <p:val>
                                            <p:strVal val="ppt_x"/>
                                          </p:val>
                                        </p:tav>
                                        <p:tav tm="100000">
                                          <p:val>
                                            <p:strVal val="0-ppt_w/2"/>
                                          </p:val>
                                        </p:tav>
                                      </p:tavLst>
                                    </p:anim>
                                    <p:anim calcmode="lin" valueType="num">
                                      <p:cBhvr additive="base">
                                        <p:cTn id="13" dur="500"/>
                                        <p:tgtEl>
                                          <p:spTgt spid="130"/>
                                        </p:tgtEl>
                                        <p:attrNameLst>
                                          <p:attrName>ppt_y</p:attrName>
                                        </p:attrNameLst>
                                      </p:cBhvr>
                                      <p:tavLst>
                                        <p:tav tm="0">
                                          <p:val>
                                            <p:strVal val="ppt_y"/>
                                          </p:val>
                                        </p:tav>
                                        <p:tav tm="100000">
                                          <p:val>
                                            <p:strVal val="1+ppt_h/2"/>
                                          </p:val>
                                        </p:tav>
                                      </p:tavLst>
                                    </p:anim>
                                    <p:set>
                                      <p:cBhvr>
                                        <p:cTn id="14" dur="1" fill="hold">
                                          <p:stCondLst>
                                            <p:cond delay="499"/>
                                          </p:stCondLst>
                                        </p:cTn>
                                        <p:tgtEl>
                                          <p:spTgt spid="13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4"/>
                                        </p:tgtEl>
                                        <p:attrNameLst>
                                          <p:attrName>style.visibility</p:attrName>
                                        </p:attrNameLst>
                                      </p:cBhvr>
                                      <p:to>
                                        <p:strVal val="visible"/>
                                      </p:to>
                                    </p:set>
                                    <p:animEffect transition="in" filter="fade">
                                      <p:cBhvr>
                                        <p:cTn id="21" dur="1000"/>
                                        <p:tgtEl>
                                          <p:spTgt spid="134"/>
                                        </p:tgtEl>
                                      </p:cBhvr>
                                    </p:animEffect>
                                    <p:anim calcmode="lin" valueType="num">
                                      <p:cBhvr>
                                        <p:cTn id="22" dur="1000" fill="hold"/>
                                        <p:tgtEl>
                                          <p:spTgt spid="134"/>
                                        </p:tgtEl>
                                        <p:attrNameLst>
                                          <p:attrName>ppt_x</p:attrName>
                                        </p:attrNameLst>
                                      </p:cBhvr>
                                      <p:tavLst>
                                        <p:tav tm="0">
                                          <p:val>
                                            <p:strVal val="#ppt_x"/>
                                          </p:val>
                                        </p:tav>
                                        <p:tav tm="100000">
                                          <p:val>
                                            <p:strVal val="#ppt_x"/>
                                          </p:val>
                                        </p:tav>
                                      </p:tavLst>
                                    </p:anim>
                                    <p:anim calcmode="lin" valueType="num">
                                      <p:cBhvr>
                                        <p:cTn id="23" dur="1000" fill="hold"/>
                                        <p:tgtEl>
                                          <p:spTgt spid="134"/>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 presetClass="exit" presetSubtype="12" fill="hold" nodeType="afterEffect">
                                  <p:stCondLst>
                                    <p:cond delay="1000"/>
                                  </p:stCondLst>
                                  <p:childTnLst>
                                    <p:anim calcmode="lin" valueType="num">
                                      <p:cBhvr additive="base">
                                        <p:cTn id="26" dur="500"/>
                                        <p:tgtEl>
                                          <p:spTgt spid="134"/>
                                        </p:tgtEl>
                                        <p:attrNameLst>
                                          <p:attrName>ppt_x</p:attrName>
                                        </p:attrNameLst>
                                      </p:cBhvr>
                                      <p:tavLst>
                                        <p:tav tm="0">
                                          <p:val>
                                            <p:strVal val="ppt_x"/>
                                          </p:val>
                                        </p:tav>
                                        <p:tav tm="100000">
                                          <p:val>
                                            <p:strVal val="0-ppt_w/2"/>
                                          </p:val>
                                        </p:tav>
                                      </p:tavLst>
                                    </p:anim>
                                    <p:anim calcmode="lin" valueType="num">
                                      <p:cBhvr additive="base">
                                        <p:cTn id="27" dur="500"/>
                                        <p:tgtEl>
                                          <p:spTgt spid="134"/>
                                        </p:tgtEl>
                                        <p:attrNameLst>
                                          <p:attrName>ppt_y</p:attrName>
                                        </p:attrNameLst>
                                      </p:cBhvr>
                                      <p:tavLst>
                                        <p:tav tm="0">
                                          <p:val>
                                            <p:strVal val="ppt_y"/>
                                          </p:val>
                                        </p:tav>
                                        <p:tav tm="100000">
                                          <p:val>
                                            <p:strVal val="1+ppt_h/2"/>
                                          </p:val>
                                        </p:tav>
                                      </p:tavLst>
                                    </p:anim>
                                    <p:set>
                                      <p:cBhvr>
                                        <p:cTn id="28" dur="1" fill="hold">
                                          <p:stCondLst>
                                            <p:cond delay="499"/>
                                          </p:stCondLst>
                                        </p:cTn>
                                        <p:tgtEl>
                                          <p:spTgt spid="13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7"/>
                                        </p:tgtEl>
                                        <p:attrNameLst>
                                          <p:attrName>style.visibility</p:attrName>
                                        </p:attrNameLst>
                                      </p:cBhvr>
                                      <p:to>
                                        <p:strVal val="visible"/>
                                      </p:to>
                                    </p:set>
                                    <p:animEffect transition="in" filter="fade">
                                      <p:cBhvr>
                                        <p:cTn id="35" dur="1000"/>
                                        <p:tgtEl>
                                          <p:spTgt spid="137"/>
                                        </p:tgtEl>
                                      </p:cBhvr>
                                    </p:animEffect>
                                    <p:anim calcmode="lin" valueType="num">
                                      <p:cBhvr>
                                        <p:cTn id="36" dur="1000" fill="hold"/>
                                        <p:tgtEl>
                                          <p:spTgt spid="137"/>
                                        </p:tgtEl>
                                        <p:attrNameLst>
                                          <p:attrName>ppt_x</p:attrName>
                                        </p:attrNameLst>
                                      </p:cBhvr>
                                      <p:tavLst>
                                        <p:tav tm="0">
                                          <p:val>
                                            <p:strVal val="#ppt_x"/>
                                          </p:val>
                                        </p:tav>
                                        <p:tav tm="100000">
                                          <p:val>
                                            <p:strVal val="#ppt_x"/>
                                          </p:val>
                                        </p:tav>
                                      </p:tavLst>
                                    </p:anim>
                                    <p:anim calcmode="lin" valueType="num">
                                      <p:cBhvr>
                                        <p:cTn id="37" dur="1000" fill="hold"/>
                                        <p:tgtEl>
                                          <p:spTgt spid="137"/>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 presetClass="exit" presetSubtype="12" fill="hold" nodeType="afterEffect">
                                  <p:stCondLst>
                                    <p:cond delay="1000"/>
                                  </p:stCondLst>
                                  <p:childTnLst>
                                    <p:anim calcmode="lin" valueType="num">
                                      <p:cBhvr additive="base">
                                        <p:cTn id="40" dur="500"/>
                                        <p:tgtEl>
                                          <p:spTgt spid="137"/>
                                        </p:tgtEl>
                                        <p:attrNameLst>
                                          <p:attrName>ppt_x</p:attrName>
                                        </p:attrNameLst>
                                      </p:cBhvr>
                                      <p:tavLst>
                                        <p:tav tm="0">
                                          <p:val>
                                            <p:strVal val="ppt_x"/>
                                          </p:val>
                                        </p:tav>
                                        <p:tav tm="100000">
                                          <p:val>
                                            <p:strVal val="0-ppt_w/2"/>
                                          </p:val>
                                        </p:tav>
                                      </p:tavLst>
                                    </p:anim>
                                    <p:anim calcmode="lin" valueType="num">
                                      <p:cBhvr additive="base">
                                        <p:cTn id="41" dur="500"/>
                                        <p:tgtEl>
                                          <p:spTgt spid="137"/>
                                        </p:tgtEl>
                                        <p:attrNameLst>
                                          <p:attrName>ppt_y</p:attrName>
                                        </p:attrNameLst>
                                      </p:cBhvr>
                                      <p:tavLst>
                                        <p:tav tm="0">
                                          <p:val>
                                            <p:strVal val="ppt_y"/>
                                          </p:val>
                                        </p:tav>
                                        <p:tav tm="100000">
                                          <p:val>
                                            <p:strVal val="1+ppt_h/2"/>
                                          </p:val>
                                        </p:tav>
                                      </p:tavLst>
                                    </p:anim>
                                    <p:set>
                                      <p:cBhvr>
                                        <p:cTn id="42" dur="1" fill="hold">
                                          <p:stCondLst>
                                            <p:cond delay="499"/>
                                          </p:stCondLst>
                                        </p:cTn>
                                        <p:tgtEl>
                                          <p:spTgt spid="13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6F48E53F-AC5D-44E5-A72D-27B24FB162CB}"/>
              </a:ext>
            </a:extLst>
          </p:cNvPr>
          <p:cNvSpPr/>
          <p:nvPr/>
        </p:nvSpPr>
        <p:spPr>
          <a:xfrm>
            <a:off x="1875694"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p>
        </p:txBody>
      </p:sp>
      <p:graphicFrame>
        <p:nvGraphicFramePr>
          <p:cNvPr id="153603" name="オブジェクト 2">
            <a:extLst>
              <a:ext uri="{FF2B5EF4-FFF2-40B4-BE49-F238E27FC236}">
                <a16:creationId xmlns:a16="http://schemas.microsoft.com/office/drawing/2014/main" id="{4D589E08-FC79-405A-AE9E-C27453B140C4}"/>
              </a:ext>
            </a:extLst>
          </p:cNvPr>
          <p:cNvGraphicFramePr>
            <a:graphicFrameLocks noChangeAspect="1"/>
          </p:cNvGraphicFramePr>
          <p:nvPr/>
        </p:nvGraphicFramePr>
        <p:xfrm>
          <a:off x="6295295" y="3007160"/>
          <a:ext cx="3855427" cy="3401157"/>
        </p:xfrm>
        <a:graphic>
          <a:graphicData uri="http://schemas.openxmlformats.org/presentationml/2006/ole">
            <mc:AlternateContent xmlns:mc="http://schemas.openxmlformats.org/markup-compatibility/2006">
              <mc:Choice xmlns:v="urn:schemas-microsoft-com:vml" Requires="v">
                <p:oleObj name="ブック" r:id="rId3" imgW="8791704" imgH="4181541" progId="JustCalc.Worksheet.2">
                  <p:embed/>
                </p:oleObj>
              </mc:Choice>
              <mc:Fallback>
                <p:oleObj name="ブック" r:id="rId3" imgW="8791704" imgH="4181541" progId="JustCalc.Worksheet.2">
                  <p:embed/>
                  <p:pic>
                    <p:nvPicPr>
                      <p:cNvPr id="153603" name="オブジェクト 2">
                        <a:extLst>
                          <a:ext uri="{FF2B5EF4-FFF2-40B4-BE49-F238E27FC236}">
                            <a16:creationId xmlns:a16="http://schemas.microsoft.com/office/drawing/2014/main" id="{4D589E08-FC79-405A-AE9E-C27453B14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5295" y="3007160"/>
                        <a:ext cx="3855427" cy="340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3604" name="オブジェクト 1">
            <a:extLst>
              <a:ext uri="{FF2B5EF4-FFF2-40B4-BE49-F238E27FC236}">
                <a16:creationId xmlns:a16="http://schemas.microsoft.com/office/drawing/2014/main" id="{F662AA3F-5ADD-48ED-91E2-293251F0C363}"/>
              </a:ext>
            </a:extLst>
          </p:cNvPr>
          <p:cNvGraphicFramePr>
            <a:graphicFrameLocks noChangeAspect="1"/>
          </p:cNvGraphicFramePr>
          <p:nvPr/>
        </p:nvGraphicFramePr>
        <p:xfrm>
          <a:off x="2041282" y="3007160"/>
          <a:ext cx="4006362" cy="3248757"/>
        </p:xfrm>
        <a:graphic>
          <a:graphicData uri="http://schemas.openxmlformats.org/presentationml/2006/ole">
            <mc:AlternateContent xmlns:mc="http://schemas.openxmlformats.org/markup-compatibility/2006">
              <mc:Choice xmlns:v="urn:schemas-microsoft-com:vml" Requires="v">
                <p:oleObj name="ブック" r:id="rId5" imgW="8915337" imgH="4010133" progId="JustCalc.Worksheet.2">
                  <p:embed/>
                </p:oleObj>
              </mc:Choice>
              <mc:Fallback>
                <p:oleObj name="ブック" r:id="rId5" imgW="8915337" imgH="4010133" progId="JustCalc.Worksheet.2">
                  <p:embed/>
                  <p:pic>
                    <p:nvPicPr>
                      <p:cNvPr id="153604" name="オブジェクト 1">
                        <a:extLst>
                          <a:ext uri="{FF2B5EF4-FFF2-40B4-BE49-F238E27FC236}">
                            <a16:creationId xmlns:a16="http://schemas.microsoft.com/office/drawing/2014/main" id="{F662AA3F-5ADD-48ED-91E2-293251F0C3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1282" y="3007160"/>
                        <a:ext cx="4006362" cy="3248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05" name="タイトル 1">
            <a:extLst>
              <a:ext uri="{FF2B5EF4-FFF2-40B4-BE49-F238E27FC236}">
                <a16:creationId xmlns:a16="http://schemas.microsoft.com/office/drawing/2014/main" id="{D17D578E-9605-4B81-BA16-9C4E030B519D}"/>
              </a:ext>
            </a:extLst>
          </p:cNvPr>
          <p:cNvSpPr>
            <a:spLocks noGrp="1"/>
          </p:cNvSpPr>
          <p:nvPr>
            <p:ph type="title"/>
          </p:nvPr>
        </p:nvSpPr>
        <p:spPr>
          <a:xfrm>
            <a:off x="2508740" y="304801"/>
            <a:ext cx="7174523" cy="397120"/>
          </a:xfrm>
          <a:solidFill>
            <a:srgbClr val="99FF33"/>
          </a:solidFill>
        </p:spPr>
        <p:txBody>
          <a:bodyPr>
            <a:normAutofit fontScale="90000"/>
          </a:bodyPr>
          <a:lstStyle/>
          <a:p>
            <a:r>
              <a:rPr lang="ja-JP" altLang="en-US" sz="2954" dirty="0"/>
              <a:t>　　</a:t>
            </a:r>
            <a:r>
              <a:rPr lang="ja-JP" altLang="en-US" sz="2954" b="1" dirty="0">
                <a:latin typeface="AR P丸ゴシック体E" panose="020F0900000000000000" pitchFamily="50" charset="-128"/>
                <a:ea typeface="AR P丸ゴシック体E" panose="020F0900000000000000" pitchFamily="50" charset="-128"/>
              </a:rPr>
              <a:t>総合的な学習の時間と学力との相関</a:t>
            </a:r>
          </a:p>
        </p:txBody>
      </p:sp>
      <p:sp>
        <p:nvSpPr>
          <p:cNvPr id="153606" name="Line 26">
            <a:extLst>
              <a:ext uri="{FF2B5EF4-FFF2-40B4-BE49-F238E27FC236}">
                <a16:creationId xmlns:a16="http://schemas.microsoft.com/office/drawing/2014/main" id="{B5D52888-258F-4442-AE61-BEA8236EAF4A}"/>
              </a:ext>
            </a:extLst>
          </p:cNvPr>
          <p:cNvSpPr>
            <a:spLocks noChangeShapeType="1"/>
          </p:cNvSpPr>
          <p:nvPr/>
        </p:nvSpPr>
        <p:spPr bwMode="auto">
          <a:xfrm>
            <a:off x="3512529" y="3389624"/>
            <a:ext cx="266700" cy="57296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7" name="Line 26">
            <a:extLst>
              <a:ext uri="{FF2B5EF4-FFF2-40B4-BE49-F238E27FC236}">
                <a16:creationId xmlns:a16="http://schemas.microsoft.com/office/drawing/2014/main" id="{2E7CDA51-05EF-4FB0-812D-DCCF8B38D0C3}"/>
              </a:ext>
            </a:extLst>
          </p:cNvPr>
          <p:cNvSpPr>
            <a:spLocks noChangeShapeType="1"/>
          </p:cNvSpPr>
          <p:nvPr/>
        </p:nvSpPr>
        <p:spPr bwMode="auto">
          <a:xfrm flipH="1">
            <a:off x="2639158" y="3372039"/>
            <a:ext cx="199292" cy="317989"/>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8" name="Line 26">
            <a:extLst>
              <a:ext uri="{FF2B5EF4-FFF2-40B4-BE49-F238E27FC236}">
                <a16:creationId xmlns:a16="http://schemas.microsoft.com/office/drawing/2014/main" id="{4686D28B-96D8-41A3-967C-6B35F166F0B7}"/>
              </a:ext>
            </a:extLst>
          </p:cNvPr>
          <p:cNvSpPr>
            <a:spLocks noChangeShapeType="1"/>
          </p:cNvSpPr>
          <p:nvPr/>
        </p:nvSpPr>
        <p:spPr bwMode="auto">
          <a:xfrm>
            <a:off x="7691804" y="3646067"/>
            <a:ext cx="228600" cy="82354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9" name="Line 26">
            <a:extLst>
              <a:ext uri="{FF2B5EF4-FFF2-40B4-BE49-F238E27FC236}">
                <a16:creationId xmlns:a16="http://schemas.microsoft.com/office/drawing/2014/main" id="{9ABE96F2-5FBC-4168-B935-E890C82FB94D}"/>
              </a:ext>
            </a:extLst>
          </p:cNvPr>
          <p:cNvSpPr>
            <a:spLocks noChangeShapeType="1"/>
          </p:cNvSpPr>
          <p:nvPr/>
        </p:nvSpPr>
        <p:spPr bwMode="auto">
          <a:xfrm flipH="1">
            <a:off x="8556384" y="4131107"/>
            <a:ext cx="452803" cy="76346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0" name="Line 26">
            <a:extLst>
              <a:ext uri="{FF2B5EF4-FFF2-40B4-BE49-F238E27FC236}">
                <a16:creationId xmlns:a16="http://schemas.microsoft.com/office/drawing/2014/main" id="{7375D92D-8061-4B2A-8F95-16DFBC7F512E}"/>
              </a:ext>
            </a:extLst>
          </p:cNvPr>
          <p:cNvSpPr>
            <a:spLocks noChangeShapeType="1"/>
          </p:cNvSpPr>
          <p:nvPr/>
        </p:nvSpPr>
        <p:spPr bwMode="auto">
          <a:xfrm flipH="1">
            <a:off x="6827228" y="3578659"/>
            <a:ext cx="398585" cy="552450"/>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1" name="Line 26">
            <a:extLst>
              <a:ext uri="{FF2B5EF4-FFF2-40B4-BE49-F238E27FC236}">
                <a16:creationId xmlns:a16="http://schemas.microsoft.com/office/drawing/2014/main" id="{BF58791E-1461-41A9-B4F5-9F9F0EF73E17}"/>
              </a:ext>
            </a:extLst>
          </p:cNvPr>
          <p:cNvSpPr>
            <a:spLocks noChangeShapeType="1"/>
          </p:cNvSpPr>
          <p:nvPr/>
        </p:nvSpPr>
        <p:spPr bwMode="auto">
          <a:xfrm>
            <a:off x="9390186" y="4131108"/>
            <a:ext cx="361950" cy="1113692"/>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2" name="正方形/長方形 20">
            <a:extLst>
              <a:ext uri="{FF2B5EF4-FFF2-40B4-BE49-F238E27FC236}">
                <a16:creationId xmlns:a16="http://schemas.microsoft.com/office/drawing/2014/main" id="{82C4E84B-7E25-4894-9297-6D1E5424798A}"/>
              </a:ext>
            </a:extLst>
          </p:cNvPr>
          <p:cNvSpPr>
            <a:spLocks noChangeArrowheads="1"/>
          </p:cNvSpPr>
          <p:nvPr/>
        </p:nvSpPr>
        <p:spPr bwMode="auto">
          <a:xfrm>
            <a:off x="6761286" y="3128787"/>
            <a:ext cx="1329104" cy="485043"/>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000000"/>
                </a:solidFill>
                <a:latin typeface="HGP創英角ﾎﾟｯﾌﾟ体" panose="040B0A00000000000000" pitchFamily="50" charset="-128"/>
                <a:ea typeface="HGP創英角ﾎﾟｯﾌﾟ体" panose="040B0A00000000000000" pitchFamily="50" charset="-128"/>
              </a:rPr>
              <a:t>９ポイントの差</a:t>
            </a:r>
          </a:p>
        </p:txBody>
      </p:sp>
      <p:sp>
        <p:nvSpPr>
          <p:cNvPr id="153613" name="正方形/長方形 21">
            <a:extLst>
              <a:ext uri="{FF2B5EF4-FFF2-40B4-BE49-F238E27FC236}">
                <a16:creationId xmlns:a16="http://schemas.microsoft.com/office/drawing/2014/main" id="{D5239A0C-6B2E-4D43-B0ED-7455D0D6C72A}"/>
              </a:ext>
            </a:extLst>
          </p:cNvPr>
          <p:cNvSpPr>
            <a:spLocks noChangeArrowheads="1"/>
          </p:cNvSpPr>
          <p:nvPr/>
        </p:nvSpPr>
        <p:spPr bwMode="auto">
          <a:xfrm>
            <a:off x="4365384" y="3035002"/>
            <a:ext cx="1597269" cy="485043"/>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FF0000"/>
                </a:solidFill>
                <a:latin typeface="HGP創英角ﾎﾟｯﾌﾟ体" panose="040B0A00000000000000" pitchFamily="50" charset="-128"/>
                <a:ea typeface="HGP創英角ﾎﾟｯﾌﾟ体" panose="040B0A00000000000000" pitchFamily="50" charset="-128"/>
              </a:rPr>
              <a:t>１０ポイントの差</a:t>
            </a:r>
          </a:p>
        </p:txBody>
      </p:sp>
      <p:sp>
        <p:nvSpPr>
          <p:cNvPr id="153614" name="正方形/長方形 22">
            <a:extLst>
              <a:ext uri="{FF2B5EF4-FFF2-40B4-BE49-F238E27FC236}">
                <a16:creationId xmlns:a16="http://schemas.microsoft.com/office/drawing/2014/main" id="{9EFD6722-C019-4D64-B98B-AA7D40CF668B}"/>
              </a:ext>
            </a:extLst>
          </p:cNvPr>
          <p:cNvSpPr>
            <a:spLocks noChangeArrowheads="1"/>
          </p:cNvSpPr>
          <p:nvPr/>
        </p:nvSpPr>
        <p:spPr bwMode="auto">
          <a:xfrm>
            <a:off x="8488976" y="3646065"/>
            <a:ext cx="1601665" cy="485042"/>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FF0000"/>
                </a:solidFill>
                <a:latin typeface="HGP創英角ﾎﾟｯﾌﾟ体" panose="040B0A00000000000000" pitchFamily="50" charset="-128"/>
                <a:ea typeface="HGP創英角ﾎﾟｯﾌﾟ体" panose="040B0A00000000000000" pitchFamily="50" charset="-128"/>
              </a:rPr>
              <a:t>１０ポイントの差</a:t>
            </a:r>
          </a:p>
        </p:txBody>
      </p:sp>
      <p:sp>
        <p:nvSpPr>
          <p:cNvPr id="153615" name="Line 26">
            <a:extLst>
              <a:ext uri="{FF2B5EF4-FFF2-40B4-BE49-F238E27FC236}">
                <a16:creationId xmlns:a16="http://schemas.microsoft.com/office/drawing/2014/main" id="{169B7152-8B25-4E6E-AABC-577058387B54}"/>
              </a:ext>
            </a:extLst>
          </p:cNvPr>
          <p:cNvSpPr>
            <a:spLocks noChangeShapeType="1"/>
          </p:cNvSpPr>
          <p:nvPr/>
        </p:nvSpPr>
        <p:spPr bwMode="auto">
          <a:xfrm flipH="1">
            <a:off x="4500198" y="3520044"/>
            <a:ext cx="266700" cy="448408"/>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6" name="Line 26">
            <a:extLst>
              <a:ext uri="{FF2B5EF4-FFF2-40B4-BE49-F238E27FC236}">
                <a16:creationId xmlns:a16="http://schemas.microsoft.com/office/drawing/2014/main" id="{4A207DDD-C798-4B3D-A39C-89555A19FC8D}"/>
              </a:ext>
            </a:extLst>
          </p:cNvPr>
          <p:cNvSpPr>
            <a:spLocks noChangeShapeType="1"/>
          </p:cNvSpPr>
          <p:nvPr/>
        </p:nvSpPr>
        <p:spPr bwMode="auto">
          <a:xfrm>
            <a:off x="5408736" y="3520044"/>
            <a:ext cx="165588" cy="870438"/>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7" name="Rectangle 19">
            <a:extLst>
              <a:ext uri="{FF2B5EF4-FFF2-40B4-BE49-F238E27FC236}">
                <a16:creationId xmlns:a16="http://schemas.microsoft.com/office/drawing/2014/main" id="{46820C71-D8D6-4658-AAD3-C3048E0329F4}"/>
              </a:ext>
            </a:extLst>
          </p:cNvPr>
          <p:cNvSpPr>
            <a:spLocks noChangeArrowheads="1"/>
          </p:cNvSpPr>
          <p:nvPr/>
        </p:nvSpPr>
        <p:spPr bwMode="auto">
          <a:xfrm>
            <a:off x="2930769" y="6124032"/>
            <a:ext cx="633046" cy="315058"/>
          </a:xfrm>
          <a:prstGeom prst="rect">
            <a:avLst/>
          </a:prstGeom>
          <a:solidFill>
            <a:schemeClr val="bg1"/>
          </a:solidFill>
          <a:ln w="9525" algn="ctr">
            <a:solidFill>
              <a:schemeClr val="tx1"/>
            </a:solidFill>
            <a:miter lim="800000"/>
            <a:headEnd/>
            <a:tailEnd/>
          </a:ln>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92"/>
              <a:t>国語Ａ</a:t>
            </a:r>
          </a:p>
        </p:txBody>
      </p:sp>
      <p:sp>
        <p:nvSpPr>
          <p:cNvPr id="153618" name="Rectangle 21">
            <a:extLst>
              <a:ext uri="{FF2B5EF4-FFF2-40B4-BE49-F238E27FC236}">
                <a16:creationId xmlns:a16="http://schemas.microsoft.com/office/drawing/2014/main" id="{D2A55F99-25AC-4027-A331-489DE29691AD}"/>
              </a:ext>
            </a:extLst>
          </p:cNvPr>
          <p:cNvSpPr>
            <a:spLocks noChangeArrowheads="1"/>
          </p:cNvSpPr>
          <p:nvPr/>
        </p:nvSpPr>
        <p:spPr bwMode="auto">
          <a:xfrm>
            <a:off x="4535367" y="6143081"/>
            <a:ext cx="674077" cy="304800"/>
          </a:xfrm>
          <a:prstGeom prst="rect">
            <a:avLst/>
          </a:prstGeom>
          <a:solidFill>
            <a:schemeClr val="bg1"/>
          </a:solidFill>
          <a:ln w="9525" algn="ctr">
            <a:solidFill>
              <a:schemeClr val="tx1"/>
            </a:solidFill>
            <a:miter lim="800000"/>
            <a:headEnd/>
            <a:tailEnd/>
          </a:ln>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92"/>
              <a:t>国語Ｂ</a:t>
            </a:r>
          </a:p>
        </p:txBody>
      </p:sp>
      <p:sp>
        <p:nvSpPr>
          <p:cNvPr id="153619" name="Rectangle 17">
            <a:extLst>
              <a:ext uri="{FF2B5EF4-FFF2-40B4-BE49-F238E27FC236}">
                <a16:creationId xmlns:a16="http://schemas.microsoft.com/office/drawing/2014/main" id="{A055BCCC-BCC0-4B69-B1FE-88E4E31D9CC3}"/>
              </a:ext>
            </a:extLst>
          </p:cNvPr>
          <p:cNvSpPr>
            <a:spLocks noChangeArrowheads="1"/>
          </p:cNvSpPr>
          <p:nvPr/>
        </p:nvSpPr>
        <p:spPr bwMode="auto">
          <a:xfrm>
            <a:off x="2240573" y="5866124"/>
            <a:ext cx="3333750" cy="16265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662"/>
              <a:t> </a:t>
            </a:r>
            <a:r>
              <a:rPr lang="ja-JP" altLang="en-US" sz="1662"/>
              <a:t> １　  ２　    ３　 ４ 　　   １　  ２　    ３　４ 　</a:t>
            </a:r>
          </a:p>
        </p:txBody>
      </p:sp>
      <p:sp>
        <p:nvSpPr>
          <p:cNvPr id="153620" name="テキスト ボックス 6">
            <a:extLst>
              <a:ext uri="{FF2B5EF4-FFF2-40B4-BE49-F238E27FC236}">
                <a16:creationId xmlns:a16="http://schemas.microsoft.com/office/drawing/2014/main" id="{E7D069CC-1D4B-42E7-9577-121DFC529E52}"/>
              </a:ext>
            </a:extLst>
          </p:cNvPr>
          <p:cNvSpPr txBox="1">
            <a:spLocks noChangeArrowheads="1"/>
          </p:cNvSpPr>
          <p:nvPr/>
        </p:nvSpPr>
        <p:spPr bwMode="auto">
          <a:xfrm>
            <a:off x="1975341" y="5744497"/>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30%</a:t>
            </a:r>
            <a:endParaRPr lang="ja-JP" altLang="en-US" sz="1015"/>
          </a:p>
        </p:txBody>
      </p:sp>
      <p:sp>
        <p:nvSpPr>
          <p:cNvPr id="153621" name="テキスト ボックス 46">
            <a:extLst>
              <a:ext uri="{FF2B5EF4-FFF2-40B4-BE49-F238E27FC236}">
                <a16:creationId xmlns:a16="http://schemas.microsoft.com/office/drawing/2014/main" id="{43A477ED-89C3-4391-B12F-3D4AF6C3540D}"/>
              </a:ext>
            </a:extLst>
          </p:cNvPr>
          <p:cNvSpPr txBox="1">
            <a:spLocks noChangeArrowheads="1"/>
          </p:cNvSpPr>
          <p:nvPr/>
        </p:nvSpPr>
        <p:spPr bwMode="auto">
          <a:xfrm>
            <a:off x="1975341" y="5357636"/>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40%</a:t>
            </a:r>
            <a:endParaRPr lang="ja-JP" altLang="en-US" sz="1015"/>
          </a:p>
        </p:txBody>
      </p:sp>
      <p:sp>
        <p:nvSpPr>
          <p:cNvPr id="153622" name="テキスト ボックス 47">
            <a:extLst>
              <a:ext uri="{FF2B5EF4-FFF2-40B4-BE49-F238E27FC236}">
                <a16:creationId xmlns:a16="http://schemas.microsoft.com/office/drawing/2014/main" id="{02843AE2-B343-45C9-9913-8A2B413EA44F}"/>
              </a:ext>
            </a:extLst>
          </p:cNvPr>
          <p:cNvSpPr txBox="1">
            <a:spLocks noChangeArrowheads="1"/>
          </p:cNvSpPr>
          <p:nvPr/>
        </p:nvSpPr>
        <p:spPr bwMode="auto">
          <a:xfrm>
            <a:off x="1975341" y="5001546"/>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50%</a:t>
            </a:r>
            <a:endParaRPr lang="ja-JP" altLang="en-US" sz="1015"/>
          </a:p>
        </p:txBody>
      </p:sp>
      <p:sp>
        <p:nvSpPr>
          <p:cNvPr id="153623" name="テキスト ボックス 48">
            <a:extLst>
              <a:ext uri="{FF2B5EF4-FFF2-40B4-BE49-F238E27FC236}">
                <a16:creationId xmlns:a16="http://schemas.microsoft.com/office/drawing/2014/main" id="{34693C42-F785-4DA2-96C3-3AA6E063E360}"/>
              </a:ext>
            </a:extLst>
          </p:cNvPr>
          <p:cNvSpPr txBox="1">
            <a:spLocks noChangeArrowheads="1"/>
          </p:cNvSpPr>
          <p:nvPr/>
        </p:nvSpPr>
        <p:spPr bwMode="auto">
          <a:xfrm>
            <a:off x="1975341" y="4614684"/>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60%</a:t>
            </a:r>
            <a:endParaRPr lang="ja-JP" altLang="en-US" sz="1015"/>
          </a:p>
        </p:txBody>
      </p:sp>
      <p:sp>
        <p:nvSpPr>
          <p:cNvPr id="153624" name="テキスト ボックス 49">
            <a:extLst>
              <a:ext uri="{FF2B5EF4-FFF2-40B4-BE49-F238E27FC236}">
                <a16:creationId xmlns:a16="http://schemas.microsoft.com/office/drawing/2014/main" id="{C37B0012-0973-443B-B692-A66B8B29A21D}"/>
              </a:ext>
            </a:extLst>
          </p:cNvPr>
          <p:cNvSpPr txBox="1">
            <a:spLocks noChangeArrowheads="1"/>
          </p:cNvSpPr>
          <p:nvPr/>
        </p:nvSpPr>
        <p:spPr bwMode="auto">
          <a:xfrm>
            <a:off x="1975341" y="4224892"/>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70%</a:t>
            </a:r>
            <a:endParaRPr lang="ja-JP" altLang="en-US" sz="1015"/>
          </a:p>
        </p:txBody>
      </p:sp>
      <p:sp>
        <p:nvSpPr>
          <p:cNvPr id="153625" name="テキスト ボックス 50">
            <a:extLst>
              <a:ext uri="{FF2B5EF4-FFF2-40B4-BE49-F238E27FC236}">
                <a16:creationId xmlns:a16="http://schemas.microsoft.com/office/drawing/2014/main" id="{1D96A08A-21D1-4E31-9041-624626C79504}"/>
              </a:ext>
            </a:extLst>
          </p:cNvPr>
          <p:cNvSpPr txBox="1">
            <a:spLocks noChangeArrowheads="1"/>
          </p:cNvSpPr>
          <p:nvPr/>
        </p:nvSpPr>
        <p:spPr bwMode="auto">
          <a:xfrm>
            <a:off x="1975341" y="3845359"/>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80%</a:t>
            </a:r>
            <a:endParaRPr lang="ja-JP" altLang="en-US" sz="1015"/>
          </a:p>
        </p:txBody>
      </p:sp>
      <p:sp>
        <p:nvSpPr>
          <p:cNvPr id="153626" name="テキスト ボックス 51">
            <a:extLst>
              <a:ext uri="{FF2B5EF4-FFF2-40B4-BE49-F238E27FC236}">
                <a16:creationId xmlns:a16="http://schemas.microsoft.com/office/drawing/2014/main" id="{8BD5CCE3-7313-4DC0-84AC-1951B7C94FC5}"/>
              </a:ext>
            </a:extLst>
          </p:cNvPr>
          <p:cNvSpPr txBox="1">
            <a:spLocks noChangeArrowheads="1"/>
          </p:cNvSpPr>
          <p:nvPr/>
        </p:nvSpPr>
        <p:spPr bwMode="auto">
          <a:xfrm>
            <a:off x="1975341" y="3473151"/>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90%</a:t>
            </a:r>
            <a:endParaRPr lang="ja-JP" altLang="en-US" sz="1015"/>
          </a:p>
        </p:txBody>
      </p:sp>
      <p:sp>
        <p:nvSpPr>
          <p:cNvPr id="29" name="正方形/長方形 28">
            <a:extLst>
              <a:ext uri="{FF2B5EF4-FFF2-40B4-BE49-F238E27FC236}">
                <a16:creationId xmlns:a16="http://schemas.microsoft.com/office/drawing/2014/main" id="{80C5DC51-CB6D-49FE-9AE1-DE22E2F8295C}"/>
              </a:ext>
            </a:extLst>
          </p:cNvPr>
          <p:cNvSpPr/>
          <p:nvPr/>
        </p:nvSpPr>
        <p:spPr>
          <a:xfrm>
            <a:off x="1975338" y="2941218"/>
            <a:ext cx="3987312" cy="36561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846" dirty="0">
              <a:solidFill>
                <a:srgbClr val="FF3300"/>
              </a:solidFill>
              <a:latin typeface="ＤＦ特太ゴシック体" pitchFamily="49" charset="-128"/>
              <a:ea typeface="ＤＦ特太ゴシック体" pitchFamily="49" charset="-128"/>
            </a:endParaRPr>
          </a:p>
        </p:txBody>
      </p:sp>
      <p:sp>
        <p:nvSpPr>
          <p:cNvPr id="153628" name="テキスト ボックス 52">
            <a:extLst>
              <a:ext uri="{FF2B5EF4-FFF2-40B4-BE49-F238E27FC236}">
                <a16:creationId xmlns:a16="http://schemas.microsoft.com/office/drawing/2014/main" id="{02ED252F-0699-47D8-BF50-F7A3DC82D983}"/>
              </a:ext>
            </a:extLst>
          </p:cNvPr>
          <p:cNvSpPr txBox="1">
            <a:spLocks noChangeArrowheads="1"/>
          </p:cNvSpPr>
          <p:nvPr/>
        </p:nvSpPr>
        <p:spPr bwMode="auto">
          <a:xfrm>
            <a:off x="1907933" y="3071635"/>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100%</a:t>
            </a:r>
            <a:endParaRPr lang="ja-JP" altLang="en-US" sz="1015"/>
          </a:p>
        </p:txBody>
      </p:sp>
      <p:sp>
        <p:nvSpPr>
          <p:cNvPr id="153629" name="テキスト ボックス 57">
            <a:extLst>
              <a:ext uri="{FF2B5EF4-FFF2-40B4-BE49-F238E27FC236}">
                <a16:creationId xmlns:a16="http://schemas.microsoft.com/office/drawing/2014/main" id="{0B55FAC1-3CBA-4304-BFA1-7E35CA61AC26}"/>
              </a:ext>
            </a:extLst>
          </p:cNvPr>
          <p:cNvSpPr txBox="1">
            <a:spLocks noChangeArrowheads="1"/>
          </p:cNvSpPr>
          <p:nvPr/>
        </p:nvSpPr>
        <p:spPr bwMode="auto">
          <a:xfrm>
            <a:off x="6161943" y="5360567"/>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40%</a:t>
            </a:r>
            <a:endParaRPr lang="ja-JP" altLang="en-US" sz="1015"/>
          </a:p>
        </p:txBody>
      </p:sp>
      <p:sp>
        <p:nvSpPr>
          <p:cNvPr id="153630" name="テキスト ボックス 58">
            <a:extLst>
              <a:ext uri="{FF2B5EF4-FFF2-40B4-BE49-F238E27FC236}">
                <a16:creationId xmlns:a16="http://schemas.microsoft.com/office/drawing/2014/main" id="{49B6FA2C-35E2-4612-B690-ED2202030490}"/>
              </a:ext>
            </a:extLst>
          </p:cNvPr>
          <p:cNvSpPr txBox="1">
            <a:spLocks noChangeArrowheads="1"/>
          </p:cNvSpPr>
          <p:nvPr/>
        </p:nvSpPr>
        <p:spPr bwMode="auto">
          <a:xfrm>
            <a:off x="6163410" y="5004477"/>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50%</a:t>
            </a:r>
            <a:endParaRPr lang="ja-JP" altLang="en-US" sz="1015"/>
          </a:p>
        </p:txBody>
      </p:sp>
      <p:sp>
        <p:nvSpPr>
          <p:cNvPr id="153631" name="テキスト ボックス 59">
            <a:extLst>
              <a:ext uri="{FF2B5EF4-FFF2-40B4-BE49-F238E27FC236}">
                <a16:creationId xmlns:a16="http://schemas.microsoft.com/office/drawing/2014/main" id="{8AB55AC1-2E17-4B99-AD5A-D1EAB3FBD451}"/>
              </a:ext>
            </a:extLst>
          </p:cNvPr>
          <p:cNvSpPr txBox="1">
            <a:spLocks noChangeArrowheads="1"/>
          </p:cNvSpPr>
          <p:nvPr/>
        </p:nvSpPr>
        <p:spPr bwMode="auto">
          <a:xfrm>
            <a:off x="6163410" y="4616151"/>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60%</a:t>
            </a:r>
            <a:endParaRPr lang="ja-JP" altLang="en-US" sz="1015"/>
          </a:p>
        </p:txBody>
      </p:sp>
      <p:sp>
        <p:nvSpPr>
          <p:cNvPr id="153632" name="テキスト ボックス 60">
            <a:extLst>
              <a:ext uri="{FF2B5EF4-FFF2-40B4-BE49-F238E27FC236}">
                <a16:creationId xmlns:a16="http://schemas.microsoft.com/office/drawing/2014/main" id="{FF9A497A-2D08-4ECF-9521-A1FD5FF9E809}"/>
              </a:ext>
            </a:extLst>
          </p:cNvPr>
          <p:cNvSpPr txBox="1">
            <a:spLocks noChangeArrowheads="1"/>
          </p:cNvSpPr>
          <p:nvPr/>
        </p:nvSpPr>
        <p:spPr bwMode="auto">
          <a:xfrm>
            <a:off x="6163410" y="4227823"/>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70%</a:t>
            </a:r>
            <a:endParaRPr lang="ja-JP" altLang="en-US" sz="1015"/>
          </a:p>
        </p:txBody>
      </p:sp>
      <p:sp>
        <p:nvSpPr>
          <p:cNvPr id="153633" name="テキスト ボックス 61">
            <a:extLst>
              <a:ext uri="{FF2B5EF4-FFF2-40B4-BE49-F238E27FC236}">
                <a16:creationId xmlns:a16="http://schemas.microsoft.com/office/drawing/2014/main" id="{33648462-93FC-4641-80BD-52C40473CBD8}"/>
              </a:ext>
            </a:extLst>
          </p:cNvPr>
          <p:cNvSpPr txBox="1">
            <a:spLocks noChangeArrowheads="1"/>
          </p:cNvSpPr>
          <p:nvPr/>
        </p:nvSpPr>
        <p:spPr bwMode="auto">
          <a:xfrm>
            <a:off x="6163410" y="384829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80%</a:t>
            </a:r>
            <a:endParaRPr lang="ja-JP" altLang="en-US" sz="1015"/>
          </a:p>
        </p:txBody>
      </p:sp>
      <p:sp>
        <p:nvSpPr>
          <p:cNvPr id="153634" name="テキスト ボックス 62">
            <a:extLst>
              <a:ext uri="{FF2B5EF4-FFF2-40B4-BE49-F238E27FC236}">
                <a16:creationId xmlns:a16="http://schemas.microsoft.com/office/drawing/2014/main" id="{EF614575-4732-45DF-8A3C-A480D229F30C}"/>
              </a:ext>
            </a:extLst>
          </p:cNvPr>
          <p:cNvSpPr txBox="1">
            <a:spLocks noChangeArrowheads="1"/>
          </p:cNvSpPr>
          <p:nvPr/>
        </p:nvSpPr>
        <p:spPr bwMode="auto">
          <a:xfrm>
            <a:off x="6161943" y="3476082"/>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90%</a:t>
            </a:r>
            <a:endParaRPr lang="ja-JP" altLang="en-US" sz="1015"/>
          </a:p>
        </p:txBody>
      </p:sp>
      <p:sp>
        <p:nvSpPr>
          <p:cNvPr id="153635" name="テキスト ボックス 63">
            <a:extLst>
              <a:ext uri="{FF2B5EF4-FFF2-40B4-BE49-F238E27FC236}">
                <a16:creationId xmlns:a16="http://schemas.microsoft.com/office/drawing/2014/main" id="{79F20B13-2035-4736-91AE-3C9DABBC5E42}"/>
              </a:ext>
            </a:extLst>
          </p:cNvPr>
          <p:cNvSpPr txBox="1">
            <a:spLocks noChangeArrowheads="1"/>
          </p:cNvSpPr>
          <p:nvPr/>
        </p:nvSpPr>
        <p:spPr bwMode="auto">
          <a:xfrm>
            <a:off x="6096002" y="307310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100%</a:t>
            </a:r>
            <a:endParaRPr lang="ja-JP" altLang="en-US" sz="1015"/>
          </a:p>
        </p:txBody>
      </p:sp>
      <p:sp>
        <p:nvSpPr>
          <p:cNvPr id="153636" name="Rectangle 19">
            <a:extLst>
              <a:ext uri="{FF2B5EF4-FFF2-40B4-BE49-F238E27FC236}">
                <a16:creationId xmlns:a16="http://schemas.microsoft.com/office/drawing/2014/main" id="{B0A35806-B693-4A94-AC7F-442DBEF37D29}"/>
              </a:ext>
            </a:extLst>
          </p:cNvPr>
          <p:cNvSpPr>
            <a:spLocks noChangeArrowheads="1"/>
          </p:cNvSpPr>
          <p:nvPr/>
        </p:nvSpPr>
        <p:spPr bwMode="auto">
          <a:xfrm>
            <a:off x="6985489" y="6124032"/>
            <a:ext cx="633046" cy="315058"/>
          </a:xfrm>
          <a:prstGeom prst="rect">
            <a:avLst/>
          </a:prstGeom>
          <a:solidFill>
            <a:schemeClr val="bg1"/>
          </a:solidFill>
          <a:ln w="9525" algn="ctr">
            <a:solidFill>
              <a:schemeClr val="tx1"/>
            </a:solidFill>
            <a:miter lim="800000"/>
            <a:headEnd/>
            <a:tailEnd/>
          </a:ln>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92"/>
              <a:t>数学Ａ</a:t>
            </a:r>
          </a:p>
        </p:txBody>
      </p:sp>
      <p:sp>
        <p:nvSpPr>
          <p:cNvPr id="153637" name="Rectangle 21">
            <a:extLst>
              <a:ext uri="{FF2B5EF4-FFF2-40B4-BE49-F238E27FC236}">
                <a16:creationId xmlns:a16="http://schemas.microsoft.com/office/drawing/2014/main" id="{55B15FC1-B53C-4624-BA3B-8BA6938DC140}"/>
              </a:ext>
            </a:extLst>
          </p:cNvPr>
          <p:cNvSpPr>
            <a:spLocks noChangeArrowheads="1"/>
          </p:cNvSpPr>
          <p:nvPr/>
        </p:nvSpPr>
        <p:spPr bwMode="auto">
          <a:xfrm>
            <a:off x="8716109" y="6131358"/>
            <a:ext cx="674077" cy="304800"/>
          </a:xfrm>
          <a:prstGeom prst="rect">
            <a:avLst/>
          </a:prstGeom>
          <a:solidFill>
            <a:schemeClr val="bg1"/>
          </a:solidFill>
          <a:ln w="9525" algn="ctr">
            <a:solidFill>
              <a:schemeClr val="tx1"/>
            </a:solidFill>
            <a:miter lim="800000"/>
            <a:headEnd/>
            <a:tailEnd/>
          </a:ln>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92"/>
              <a:t>数学Ｂ</a:t>
            </a:r>
          </a:p>
        </p:txBody>
      </p:sp>
      <p:sp>
        <p:nvSpPr>
          <p:cNvPr id="40" name="正方形/長方形 39">
            <a:extLst>
              <a:ext uri="{FF2B5EF4-FFF2-40B4-BE49-F238E27FC236}">
                <a16:creationId xmlns:a16="http://schemas.microsoft.com/office/drawing/2014/main" id="{7FEA7856-4253-485E-A2EB-8A4A4BD6592D}"/>
              </a:ext>
            </a:extLst>
          </p:cNvPr>
          <p:cNvSpPr/>
          <p:nvPr/>
        </p:nvSpPr>
        <p:spPr>
          <a:xfrm>
            <a:off x="6161945" y="2914841"/>
            <a:ext cx="3988777" cy="36561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846" dirty="0">
              <a:solidFill>
                <a:srgbClr val="FF3300"/>
              </a:solidFill>
              <a:latin typeface="ＤＦ特太ゴシック体" pitchFamily="49" charset="-128"/>
              <a:ea typeface="ＤＦ特太ゴシック体" pitchFamily="49" charset="-128"/>
            </a:endParaRPr>
          </a:p>
        </p:txBody>
      </p:sp>
      <p:sp>
        <p:nvSpPr>
          <p:cNvPr id="153639" name="テキスト ボックス 56">
            <a:extLst>
              <a:ext uri="{FF2B5EF4-FFF2-40B4-BE49-F238E27FC236}">
                <a16:creationId xmlns:a16="http://schemas.microsoft.com/office/drawing/2014/main" id="{B11C0D75-6B69-4663-9D1C-ACEF37E43FAD}"/>
              </a:ext>
            </a:extLst>
          </p:cNvPr>
          <p:cNvSpPr txBox="1">
            <a:spLocks noChangeArrowheads="1"/>
          </p:cNvSpPr>
          <p:nvPr/>
        </p:nvSpPr>
        <p:spPr bwMode="auto">
          <a:xfrm>
            <a:off x="6161943" y="5747428"/>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30%</a:t>
            </a:r>
            <a:endParaRPr lang="ja-JP" altLang="en-US" sz="1015"/>
          </a:p>
        </p:txBody>
      </p:sp>
      <p:sp>
        <p:nvSpPr>
          <p:cNvPr id="153640" name="テキスト ボックス 69">
            <a:extLst>
              <a:ext uri="{FF2B5EF4-FFF2-40B4-BE49-F238E27FC236}">
                <a16:creationId xmlns:a16="http://schemas.microsoft.com/office/drawing/2014/main" id="{56C1A225-FC22-4DC2-8297-91932ACD098F}"/>
              </a:ext>
            </a:extLst>
          </p:cNvPr>
          <p:cNvSpPr txBox="1">
            <a:spLocks noChangeArrowheads="1"/>
          </p:cNvSpPr>
          <p:nvPr/>
        </p:nvSpPr>
        <p:spPr bwMode="auto">
          <a:xfrm>
            <a:off x="2706566" y="3697354"/>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78.4</a:t>
            </a:r>
            <a:endParaRPr lang="ja-JP" altLang="en-US" sz="1015"/>
          </a:p>
        </p:txBody>
      </p:sp>
      <p:sp>
        <p:nvSpPr>
          <p:cNvPr id="153641" name="テキスト ボックス 70">
            <a:extLst>
              <a:ext uri="{FF2B5EF4-FFF2-40B4-BE49-F238E27FC236}">
                <a16:creationId xmlns:a16="http://schemas.microsoft.com/office/drawing/2014/main" id="{396A426E-6C50-4420-9283-A2BAD2AD0371}"/>
              </a:ext>
            </a:extLst>
          </p:cNvPr>
          <p:cNvSpPr txBox="1">
            <a:spLocks noChangeArrowheads="1"/>
          </p:cNvSpPr>
          <p:nvPr/>
        </p:nvSpPr>
        <p:spPr bwMode="auto">
          <a:xfrm>
            <a:off x="3637087" y="396259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73.1</a:t>
            </a:r>
            <a:endParaRPr lang="ja-JP" altLang="en-US" sz="1015"/>
          </a:p>
        </p:txBody>
      </p:sp>
      <p:sp>
        <p:nvSpPr>
          <p:cNvPr id="153642" name="テキスト ボックス 71">
            <a:extLst>
              <a:ext uri="{FF2B5EF4-FFF2-40B4-BE49-F238E27FC236}">
                <a16:creationId xmlns:a16="http://schemas.microsoft.com/office/drawing/2014/main" id="{F7081628-9F68-4452-90CC-431CF2D99735}"/>
              </a:ext>
            </a:extLst>
          </p:cNvPr>
          <p:cNvSpPr txBox="1">
            <a:spLocks noChangeArrowheads="1"/>
          </p:cNvSpPr>
          <p:nvPr/>
        </p:nvSpPr>
        <p:spPr bwMode="auto">
          <a:xfrm>
            <a:off x="4567604" y="4071028"/>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70.3</a:t>
            </a:r>
            <a:endParaRPr lang="ja-JP" altLang="en-US" sz="1015"/>
          </a:p>
        </p:txBody>
      </p:sp>
      <p:sp>
        <p:nvSpPr>
          <p:cNvPr id="153643" name="テキスト ボックス 72">
            <a:extLst>
              <a:ext uri="{FF2B5EF4-FFF2-40B4-BE49-F238E27FC236}">
                <a16:creationId xmlns:a16="http://schemas.microsoft.com/office/drawing/2014/main" id="{EB879FE5-A9F9-4032-AB7D-30BFCA33E84F}"/>
              </a:ext>
            </a:extLst>
          </p:cNvPr>
          <p:cNvSpPr txBox="1">
            <a:spLocks noChangeArrowheads="1"/>
          </p:cNvSpPr>
          <p:nvPr/>
        </p:nvSpPr>
        <p:spPr bwMode="auto">
          <a:xfrm>
            <a:off x="5098074" y="4214636"/>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66.1</a:t>
            </a:r>
            <a:endParaRPr lang="ja-JP" altLang="en-US" sz="1015"/>
          </a:p>
        </p:txBody>
      </p:sp>
      <p:sp>
        <p:nvSpPr>
          <p:cNvPr id="153644" name="テキスト ボックス 73">
            <a:extLst>
              <a:ext uri="{FF2B5EF4-FFF2-40B4-BE49-F238E27FC236}">
                <a16:creationId xmlns:a16="http://schemas.microsoft.com/office/drawing/2014/main" id="{B223B6C3-C612-446D-A8FF-64FACE7EC5CD}"/>
              </a:ext>
            </a:extLst>
          </p:cNvPr>
          <p:cNvSpPr txBox="1">
            <a:spLocks noChangeArrowheads="1"/>
          </p:cNvSpPr>
          <p:nvPr/>
        </p:nvSpPr>
        <p:spPr bwMode="auto">
          <a:xfrm>
            <a:off x="5430718" y="4403669"/>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62.5</a:t>
            </a:r>
            <a:endParaRPr lang="ja-JP" altLang="en-US" sz="1015"/>
          </a:p>
        </p:txBody>
      </p:sp>
      <p:sp>
        <p:nvSpPr>
          <p:cNvPr id="153645" name="テキスト ボックス 74">
            <a:extLst>
              <a:ext uri="{FF2B5EF4-FFF2-40B4-BE49-F238E27FC236}">
                <a16:creationId xmlns:a16="http://schemas.microsoft.com/office/drawing/2014/main" id="{129CACAD-EA39-4044-B94D-3EDD1A9A8BF6}"/>
              </a:ext>
            </a:extLst>
          </p:cNvPr>
          <p:cNvSpPr txBox="1">
            <a:spLocks noChangeArrowheads="1"/>
          </p:cNvSpPr>
          <p:nvPr/>
        </p:nvSpPr>
        <p:spPr bwMode="auto">
          <a:xfrm>
            <a:off x="4169020" y="3937677"/>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72.5</a:t>
            </a:r>
            <a:endParaRPr lang="ja-JP" altLang="en-US" sz="1015"/>
          </a:p>
        </p:txBody>
      </p:sp>
      <p:sp>
        <p:nvSpPr>
          <p:cNvPr id="153646" name="テキスト ボックス 75">
            <a:extLst>
              <a:ext uri="{FF2B5EF4-FFF2-40B4-BE49-F238E27FC236}">
                <a16:creationId xmlns:a16="http://schemas.microsoft.com/office/drawing/2014/main" id="{F5F70ED3-7D83-4590-9F54-FADA7DF33BD4}"/>
              </a:ext>
            </a:extLst>
          </p:cNvPr>
          <p:cNvSpPr txBox="1">
            <a:spLocks noChangeArrowheads="1"/>
          </p:cNvSpPr>
          <p:nvPr/>
        </p:nvSpPr>
        <p:spPr bwMode="auto">
          <a:xfrm>
            <a:off x="3247295" y="3871735"/>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75.6</a:t>
            </a:r>
            <a:endParaRPr lang="ja-JP" altLang="en-US" sz="1015"/>
          </a:p>
        </p:txBody>
      </p:sp>
      <p:sp>
        <p:nvSpPr>
          <p:cNvPr id="153647" name="テキスト ボックス 76">
            <a:extLst>
              <a:ext uri="{FF2B5EF4-FFF2-40B4-BE49-F238E27FC236}">
                <a16:creationId xmlns:a16="http://schemas.microsoft.com/office/drawing/2014/main" id="{B41E95A7-4BC0-469C-8443-D9DCC1E37502}"/>
              </a:ext>
            </a:extLst>
          </p:cNvPr>
          <p:cNvSpPr txBox="1">
            <a:spLocks noChangeArrowheads="1"/>
          </p:cNvSpPr>
          <p:nvPr/>
        </p:nvSpPr>
        <p:spPr bwMode="auto">
          <a:xfrm>
            <a:off x="2373926" y="369589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79.8</a:t>
            </a:r>
            <a:endParaRPr lang="ja-JP" altLang="en-US" sz="1015"/>
          </a:p>
        </p:txBody>
      </p:sp>
      <p:sp>
        <p:nvSpPr>
          <p:cNvPr id="153648" name="テキスト ボックス 77">
            <a:extLst>
              <a:ext uri="{FF2B5EF4-FFF2-40B4-BE49-F238E27FC236}">
                <a16:creationId xmlns:a16="http://schemas.microsoft.com/office/drawing/2014/main" id="{D56B7470-8B1E-4F73-B919-38F98AE8FF81}"/>
              </a:ext>
            </a:extLst>
          </p:cNvPr>
          <p:cNvSpPr txBox="1">
            <a:spLocks noChangeArrowheads="1"/>
          </p:cNvSpPr>
          <p:nvPr/>
        </p:nvSpPr>
        <p:spPr bwMode="auto">
          <a:xfrm>
            <a:off x="6561995" y="4095938"/>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68.5</a:t>
            </a:r>
            <a:endParaRPr lang="ja-JP" altLang="en-US" sz="1015"/>
          </a:p>
        </p:txBody>
      </p:sp>
      <p:sp>
        <p:nvSpPr>
          <p:cNvPr id="153649" name="テキスト ボックス 78">
            <a:extLst>
              <a:ext uri="{FF2B5EF4-FFF2-40B4-BE49-F238E27FC236}">
                <a16:creationId xmlns:a16="http://schemas.microsoft.com/office/drawing/2014/main" id="{103B82F2-4C8E-42D4-9805-0466165433EF}"/>
              </a:ext>
            </a:extLst>
          </p:cNvPr>
          <p:cNvSpPr txBox="1">
            <a:spLocks noChangeArrowheads="1"/>
          </p:cNvSpPr>
          <p:nvPr/>
        </p:nvSpPr>
        <p:spPr bwMode="auto">
          <a:xfrm>
            <a:off x="6960579" y="427032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66.3</a:t>
            </a:r>
            <a:endParaRPr lang="ja-JP" altLang="en-US" sz="1015"/>
          </a:p>
        </p:txBody>
      </p:sp>
      <p:sp>
        <p:nvSpPr>
          <p:cNvPr id="153650" name="テキスト ボックス 79">
            <a:extLst>
              <a:ext uri="{FF2B5EF4-FFF2-40B4-BE49-F238E27FC236}">
                <a16:creationId xmlns:a16="http://schemas.microsoft.com/office/drawing/2014/main" id="{15283BE3-5E68-499C-87D6-1737A2D996A6}"/>
              </a:ext>
            </a:extLst>
          </p:cNvPr>
          <p:cNvSpPr txBox="1">
            <a:spLocks noChangeArrowheads="1"/>
          </p:cNvSpPr>
          <p:nvPr/>
        </p:nvSpPr>
        <p:spPr bwMode="auto">
          <a:xfrm>
            <a:off x="7425104" y="4361174"/>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62.6</a:t>
            </a:r>
            <a:endParaRPr lang="ja-JP" altLang="en-US" sz="1015"/>
          </a:p>
        </p:txBody>
      </p:sp>
      <p:sp>
        <p:nvSpPr>
          <p:cNvPr id="153651" name="テキスト ボックス 80">
            <a:extLst>
              <a:ext uri="{FF2B5EF4-FFF2-40B4-BE49-F238E27FC236}">
                <a16:creationId xmlns:a16="http://schemas.microsoft.com/office/drawing/2014/main" id="{49DDF554-8EFC-441D-992F-600E10B1DEDB}"/>
              </a:ext>
            </a:extLst>
          </p:cNvPr>
          <p:cNvSpPr txBox="1">
            <a:spLocks noChangeArrowheads="1"/>
          </p:cNvSpPr>
          <p:nvPr/>
        </p:nvSpPr>
        <p:spPr bwMode="auto">
          <a:xfrm>
            <a:off x="7823689" y="4493059"/>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59.5</a:t>
            </a:r>
            <a:endParaRPr lang="ja-JP" altLang="en-US" sz="1015"/>
          </a:p>
        </p:txBody>
      </p:sp>
      <p:sp>
        <p:nvSpPr>
          <p:cNvPr id="153652" name="テキスト ボックス 81">
            <a:extLst>
              <a:ext uri="{FF2B5EF4-FFF2-40B4-BE49-F238E27FC236}">
                <a16:creationId xmlns:a16="http://schemas.microsoft.com/office/drawing/2014/main" id="{0A93B2F6-1504-46DD-9D20-DB36BD426C0D}"/>
              </a:ext>
            </a:extLst>
          </p:cNvPr>
          <p:cNvSpPr txBox="1">
            <a:spLocks noChangeArrowheads="1"/>
          </p:cNvSpPr>
          <p:nvPr/>
        </p:nvSpPr>
        <p:spPr bwMode="auto">
          <a:xfrm>
            <a:off x="8289681" y="4894573"/>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47.4</a:t>
            </a:r>
            <a:endParaRPr lang="ja-JP" altLang="en-US" sz="1015"/>
          </a:p>
        </p:txBody>
      </p:sp>
      <p:sp>
        <p:nvSpPr>
          <p:cNvPr id="153653" name="テキスト ボックス 82">
            <a:extLst>
              <a:ext uri="{FF2B5EF4-FFF2-40B4-BE49-F238E27FC236}">
                <a16:creationId xmlns:a16="http://schemas.microsoft.com/office/drawing/2014/main" id="{E5D88CB2-E0B3-4F47-B744-1A30D2FE675E}"/>
              </a:ext>
            </a:extLst>
          </p:cNvPr>
          <p:cNvSpPr txBox="1">
            <a:spLocks noChangeArrowheads="1"/>
          </p:cNvSpPr>
          <p:nvPr/>
        </p:nvSpPr>
        <p:spPr bwMode="auto">
          <a:xfrm>
            <a:off x="8688266" y="5093866"/>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44.6</a:t>
            </a:r>
            <a:endParaRPr lang="ja-JP" altLang="en-US" sz="1015"/>
          </a:p>
        </p:txBody>
      </p:sp>
      <p:sp>
        <p:nvSpPr>
          <p:cNvPr id="153654" name="テキスト ボックス 83">
            <a:extLst>
              <a:ext uri="{FF2B5EF4-FFF2-40B4-BE49-F238E27FC236}">
                <a16:creationId xmlns:a16="http://schemas.microsoft.com/office/drawing/2014/main" id="{83E7891A-A450-49F9-AA6D-77C8D378E0DB}"/>
              </a:ext>
            </a:extLst>
          </p:cNvPr>
          <p:cNvSpPr txBox="1">
            <a:spLocks noChangeArrowheads="1"/>
          </p:cNvSpPr>
          <p:nvPr/>
        </p:nvSpPr>
        <p:spPr bwMode="auto">
          <a:xfrm>
            <a:off x="9220202" y="5224284"/>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40.2</a:t>
            </a:r>
            <a:endParaRPr lang="ja-JP" altLang="en-US" sz="1015"/>
          </a:p>
        </p:txBody>
      </p:sp>
      <p:sp>
        <p:nvSpPr>
          <p:cNvPr id="153655" name="テキスト ボックス 84">
            <a:extLst>
              <a:ext uri="{FF2B5EF4-FFF2-40B4-BE49-F238E27FC236}">
                <a16:creationId xmlns:a16="http://schemas.microsoft.com/office/drawing/2014/main" id="{FDA5C112-BA2C-4AA0-8E41-3CFA967B73D2}"/>
              </a:ext>
            </a:extLst>
          </p:cNvPr>
          <p:cNvSpPr txBox="1">
            <a:spLocks noChangeArrowheads="1"/>
          </p:cNvSpPr>
          <p:nvPr/>
        </p:nvSpPr>
        <p:spPr bwMode="auto">
          <a:xfrm>
            <a:off x="9551379" y="5271177"/>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37.3</a:t>
            </a:r>
            <a:endParaRPr lang="ja-JP" altLang="en-US" sz="1015"/>
          </a:p>
        </p:txBody>
      </p:sp>
      <p:sp>
        <p:nvSpPr>
          <p:cNvPr id="153656" name="Rectangle 17">
            <a:extLst>
              <a:ext uri="{FF2B5EF4-FFF2-40B4-BE49-F238E27FC236}">
                <a16:creationId xmlns:a16="http://schemas.microsoft.com/office/drawing/2014/main" id="{16055269-FF5F-45C0-B400-F5CAAD80C535}"/>
              </a:ext>
            </a:extLst>
          </p:cNvPr>
          <p:cNvSpPr>
            <a:spLocks noChangeArrowheads="1"/>
          </p:cNvSpPr>
          <p:nvPr/>
        </p:nvSpPr>
        <p:spPr bwMode="auto">
          <a:xfrm>
            <a:off x="6484327" y="5866124"/>
            <a:ext cx="3333750" cy="16265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662"/>
              <a:t> </a:t>
            </a:r>
            <a:r>
              <a:rPr lang="ja-JP" altLang="en-US" sz="1662"/>
              <a:t> １　  ２　    ３　 ４ 　　   １　  ２　    ３　４ 　</a:t>
            </a:r>
          </a:p>
        </p:txBody>
      </p:sp>
      <p:sp>
        <p:nvSpPr>
          <p:cNvPr id="153657" name="正方形/長方形 19">
            <a:extLst>
              <a:ext uri="{FF2B5EF4-FFF2-40B4-BE49-F238E27FC236}">
                <a16:creationId xmlns:a16="http://schemas.microsoft.com/office/drawing/2014/main" id="{E0B8BB88-C3EE-4FF2-ACC3-D3B621172302}"/>
              </a:ext>
            </a:extLst>
          </p:cNvPr>
          <p:cNvSpPr>
            <a:spLocks noChangeArrowheads="1"/>
          </p:cNvSpPr>
          <p:nvPr/>
        </p:nvSpPr>
        <p:spPr bwMode="auto">
          <a:xfrm>
            <a:off x="2573217" y="2886999"/>
            <a:ext cx="1329104" cy="483577"/>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000000"/>
                </a:solidFill>
                <a:latin typeface="HGP創英角ﾎﾟｯﾌﾟ体" panose="040B0A00000000000000" pitchFamily="50" charset="-128"/>
                <a:ea typeface="HGP創英角ﾎﾟｯﾌﾟ体" panose="040B0A00000000000000" pitchFamily="50" charset="-128"/>
              </a:rPr>
              <a:t>７ポイントの差</a:t>
            </a:r>
          </a:p>
        </p:txBody>
      </p:sp>
      <p:sp>
        <p:nvSpPr>
          <p:cNvPr id="58" name="角丸四角形吹き出し 57">
            <a:extLst>
              <a:ext uri="{FF2B5EF4-FFF2-40B4-BE49-F238E27FC236}">
                <a16:creationId xmlns:a16="http://schemas.microsoft.com/office/drawing/2014/main" id="{7FACB210-1E0B-4141-9903-102CDC95D635}"/>
              </a:ext>
            </a:extLst>
          </p:cNvPr>
          <p:cNvSpPr/>
          <p:nvPr/>
        </p:nvSpPr>
        <p:spPr>
          <a:xfrm>
            <a:off x="5275386" y="6156270"/>
            <a:ext cx="1683726" cy="441081"/>
          </a:xfrm>
          <a:prstGeom prst="wedgeRoundRectCallout">
            <a:avLst>
              <a:gd name="adj1" fmla="val 9983"/>
              <a:gd name="adj2" fmla="val 50852"/>
              <a:gd name="adj3" fmla="val 16667"/>
            </a:avLst>
          </a:prstGeom>
          <a:solidFill>
            <a:srgbClr val="FFCCFF"/>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1108" dirty="0">
                <a:solidFill>
                  <a:srgbClr val="000000"/>
                </a:solidFill>
              </a:rPr>
              <a:t>グラフの横幅は各々の生徒数の割合を反映</a:t>
            </a:r>
          </a:p>
        </p:txBody>
      </p:sp>
      <p:sp>
        <p:nvSpPr>
          <p:cNvPr id="153659" name="Line 26">
            <a:extLst>
              <a:ext uri="{FF2B5EF4-FFF2-40B4-BE49-F238E27FC236}">
                <a16:creationId xmlns:a16="http://schemas.microsoft.com/office/drawing/2014/main" id="{18081879-20AB-4A67-A84A-ABBEADC5948C}"/>
              </a:ext>
            </a:extLst>
          </p:cNvPr>
          <p:cNvSpPr>
            <a:spLocks noChangeShapeType="1"/>
          </p:cNvSpPr>
          <p:nvPr/>
        </p:nvSpPr>
        <p:spPr bwMode="auto">
          <a:xfrm flipV="1">
            <a:off x="6671899" y="5864659"/>
            <a:ext cx="487973" cy="291611"/>
          </a:xfrm>
          <a:prstGeom prst="line">
            <a:avLst/>
          </a:prstGeom>
          <a:noFill/>
          <a:ln w="25400">
            <a:solidFill>
              <a:schemeClr val="tx1"/>
            </a:solidFill>
            <a:prstDash val="dash"/>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60" name="Line 26">
            <a:extLst>
              <a:ext uri="{FF2B5EF4-FFF2-40B4-BE49-F238E27FC236}">
                <a16:creationId xmlns:a16="http://schemas.microsoft.com/office/drawing/2014/main" id="{D52D7C5B-1852-44CB-A5FF-5A7317C35EAD}"/>
              </a:ext>
            </a:extLst>
          </p:cNvPr>
          <p:cNvSpPr>
            <a:spLocks noChangeShapeType="1"/>
          </p:cNvSpPr>
          <p:nvPr/>
        </p:nvSpPr>
        <p:spPr bwMode="auto">
          <a:xfrm flipH="1" flipV="1">
            <a:off x="4923695" y="5867589"/>
            <a:ext cx="507023" cy="256442"/>
          </a:xfrm>
          <a:prstGeom prst="line">
            <a:avLst/>
          </a:prstGeom>
          <a:noFill/>
          <a:ln w="25400">
            <a:solidFill>
              <a:schemeClr val="tx1"/>
            </a:solidFill>
            <a:prstDash val="dash"/>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61" name="AutoShape 50">
            <a:extLst>
              <a:ext uri="{FF2B5EF4-FFF2-40B4-BE49-F238E27FC236}">
                <a16:creationId xmlns:a16="http://schemas.microsoft.com/office/drawing/2014/main" id="{5D900C5A-2F62-4A19-B3DE-E53DE85383C7}"/>
              </a:ext>
            </a:extLst>
          </p:cNvPr>
          <p:cNvSpPr>
            <a:spLocks noChangeArrowheads="1"/>
          </p:cNvSpPr>
          <p:nvPr/>
        </p:nvSpPr>
        <p:spPr bwMode="auto">
          <a:xfrm>
            <a:off x="1975340" y="770793"/>
            <a:ext cx="8340969" cy="1263162"/>
          </a:xfrm>
          <a:prstGeom prst="roundRect">
            <a:avLst>
              <a:gd name="adj" fmla="val 16667"/>
            </a:avLst>
          </a:prstGeom>
          <a:solidFill>
            <a:srgbClr val="FFFF99">
              <a:alpha val="58823"/>
            </a:srgbClr>
          </a:solidFill>
          <a:ln w="9525">
            <a:solidFill>
              <a:schemeClr val="tx1"/>
            </a:solidFill>
            <a:round/>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662" dirty="0">
                <a:solidFill>
                  <a:srgbClr val="000000"/>
                </a:solidFill>
              </a:rPr>
              <a:t>H25</a:t>
            </a:r>
            <a:r>
              <a:rPr lang="ja-JP" altLang="en-US" sz="1662" dirty="0">
                <a:solidFill>
                  <a:srgbClr val="000000"/>
                </a:solidFill>
              </a:rPr>
              <a:t>全国学力・学習状況調査（中学校３年生）　　　</a:t>
            </a:r>
            <a:r>
              <a:rPr lang="ja-JP" altLang="en-US" sz="1662" dirty="0">
                <a:solidFill>
                  <a:srgbClr val="FF0000"/>
                </a:solidFill>
                <a:latin typeface="HG創英角ﾎﾟｯﾌﾟ体" panose="040B0A09000000000000" pitchFamily="49" charset="-128"/>
                <a:ea typeface="HG創英角ﾎﾟｯﾌﾟ体" panose="040B0A09000000000000" pitchFamily="49" charset="-128"/>
              </a:rPr>
              <a:t>中学校でも同じ！</a:t>
            </a:r>
          </a:p>
          <a:p>
            <a:pPr eaLnBrk="1" hangingPunct="1">
              <a:spcBef>
                <a:spcPct val="0"/>
              </a:spcBef>
              <a:buClrTx/>
              <a:buSzTx/>
              <a:buFontTx/>
              <a:buNone/>
            </a:pPr>
            <a:r>
              <a:rPr lang="ja-JP" altLang="en-US" sz="1569" b="1" dirty="0">
                <a:solidFill>
                  <a:srgbClr val="000000"/>
                </a:solidFill>
              </a:rPr>
              <a:t>「総合的な学習の時間」では、自分で課題を立てて、情報を集めて整理して、調べたことを発表するなどの学習活動に取り組んでいますか」の回答と平均正答率のクロス集計</a:t>
            </a:r>
          </a:p>
          <a:p>
            <a:pPr eaLnBrk="1" hangingPunct="1">
              <a:spcBef>
                <a:spcPct val="0"/>
              </a:spcBef>
              <a:buClrTx/>
              <a:buSzTx/>
              <a:buFontTx/>
              <a:buNone/>
            </a:pPr>
            <a:r>
              <a:rPr lang="ja-JP" altLang="en-US" sz="1846" dirty="0">
                <a:solidFill>
                  <a:srgbClr val="000000"/>
                </a:solidFill>
              </a:rPr>
              <a:t>　　＊</a:t>
            </a:r>
            <a:r>
              <a:rPr lang="ja-JP" altLang="en-US" sz="1477" dirty="0">
                <a:solidFill>
                  <a:srgbClr val="000000"/>
                </a:solidFill>
              </a:rPr>
              <a:t>「１　当てはまる」　「２　どちらかといえば、当てはまる」</a:t>
            </a:r>
          </a:p>
          <a:p>
            <a:pPr eaLnBrk="1" hangingPunct="1">
              <a:spcBef>
                <a:spcPct val="0"/>
              </a:spcBef>
              <a:buClrTx/>
              <a:buSzTx/>
              <a:buFontTx/>
              <a:buNone/>
            </a:pPr>
            <a:r>
              <a:rPr lang="ja-JP" altLang="en-US" sz="1477" dirty="0">
                <a:solidFill>
                  <a:srgbClr val="000000"/>
                </a:solidFill>
              </a:rPr>
              <a:t>　　　　「３　どちらかといえば、当てはまらない」　「４　当てはまらない」</a:t>
            </a:r>
          </a:p>
        </p:txBody>
      </p:sp>
      <p:sp>
        <p:nvSpPr>
          <p:cNvPr id="62" name="角丸四角形吹き出し 61">
            <a:extLst>
              <a:ext uri="{FF2B5EF4-FFF2-40B4-BE49-F238E27FC236}">
                <a16:creationId xmlns:a16="http://schemas.microsoft.com/office/drawing/2014/main" id="{543E80E5-15F8-4219-8771-EE48189605E4}"/>
              </a:ext>
            </a:extLst>
          </p:cNvPr>
          <p:cNvSpPr/>
          <p:nvPr/>
        </p:nvSpPr>
        <p:spPr>
          <a:xfrm>
            <a:off x="1642055" y="2170427"/>
            <a:ext cx="6214696" cy="597877"/>
          </a:xfrm>
          <a:prstGeom prst="wedgeRoundRectCallout">
            <a:avLst>
              <a:gd name="adj1" fmla="val 9983"/>
              <a:gd name="adj2" fmla="val 5085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846" dirty="0">
                <a:solidFill>
                  <a:schemeClr val="tx1"/>
                </a:solidFill>
                <a:latin typeface="ＤＦ特太ゴシック体" pitchFamily="49" charset="-128"/>
                <a:ea typeface="ＤＦ特太ゴシック体" pitchFamily="49" charset="-128"/>
              </a:rPr>
              <a:t>「総合的な学習の時間」の趣旨に即した活動に取り組んでいる生徒ほど、平均正答率（特にＢ問題）が高い。</a:t>
            </a:r>
          </a:p>
        </p:txBody>
      </p:sp>
      <p:sp>
        <p:nvSpPr>
          <p:cNvPr id="64" name="角丸四角形吹き出し 61">
            <a:extLst>
              <a:ext uri="{FF2B5EF4-FFF2-40B4-BE49-F238E27FC236}">
                <a16:creationId xmlns:a16="http://schemas.microsoft.com/office/drawing/2014/main" id="{65A72F41-58FB-40D2-B078-260477574778}"/>
              </a:ext>
            </a:extLst>
          </p:cNvPr>
          <p:cNvSpPr/>
          <p:nvPr/>
        </p:nvSpPr>
        <p:spPr>
          <a:xfrm>
            <a:off x="7920404" y="2180680"/>
            <a:ext cx="2569916" cy="597877"/>
          </a:xfrm>
          <a:prstGeom prst="wedgeRoundRectCallout">
            <a:avLst>
              <a:gd name="adj1" fmla="val 9983"/>
              <a:gd name="adj2" fmla="val 50852"/>
              <a:gd name="adj3" fmla="val 16667"/>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1846" dirty="0">
                <a:solidFill>
                  <a:srgbClr val="FF0000"/>
                </a:solidFill>
                <a:latin typeface="ＤＦ特太ゴシック体" pitchFamily="49" charset="-128"/>
                <a:ea typeface="ＤＦ特太ゴシック体" pitchFamily="49" charset="-128"/>
              </a:rPr>
              <a:t>その差が小学校に比べて小さいのが課題。</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53661">
                                            <p:txEl>
                                              <p:pRg st="0" end="0"/>
                                            </p:txEl>
                                          </p:spTgt>
                                        </p:tgtEl>
                                        <p:attrNameLst>
                                          <p:attrName>style.visibility</p:attrName>
                                        </p:attrNameLst>
                                      </p:cBhvr>
                                      <p:to>
                                        <p:strVal val="visible"/>
                                      </p:to>
                                    </p:set>
                                    <p:anim calcmode="lin" valueType="num">
                                      <p:cBhvr additive="base">
                                        <p:cTn id="7" dur="1000" fill="hold"/>
                                        <p:tgtEl>
                                          <p:spTgt spid="153661">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5366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dissolve">
                                      <p:cBhvr>
                                        <p:cTn id="13" dur="50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dissolve">
                                      <p:cBhvr>
                                        <p:cTn id="1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6F48E53F-AC5D-44E5-A72D-27B24FB162CB}"/>
              </a:ext>
            </a:extLst>
          </p:cNvPr>
          <p:cNvSpPr/>
          <p:nvPr/>
        </p:nvSpPr>
        <p:spPr>
          <a:xfrm>
            <a:off x="1875694"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p>
        </p:txBody>
      </p:sp>
      <p:sp>
        <p:nvSpPr>
          <p:cNvPr id="153605" name="タイトル 1">
            <a:extLst>
              <a:ext uri="{FF2B5EF4-FFF2-40B4-BE49-F238E27FC236}">
                <a16:creationId xmlns:a16="http://schemas.microsoft.com/office/drawing/2014/main" id="{D17D578E-9605-4B81-BA16-9C4E030B519D}"/>
              </a:ext>
            </a:extLst>
          </p:cNvPr>
          <p:cNvSpPr>
            <a:spLocks noGrp="1"/>
          </p:cNvSpPr>
          <p:nvPr>
            <p:ph type="title"/>
          </p:nvPr>
        </p:nvSpPr>
        <p:spPr>
          <a:xfrm>
            <a:off x="2508740" y="304801"/>
            <a:ext cx="7174523" cy="397120"/>
          </a:xfrm>
          <a:solidFill>
            <a:srgbClr val="99FF33"/>
          </a:solidFill>
        </p:spPr>
        <p:txBody>
          <a:bodyPr>
            <a:normAutofit fontScale="90000"/>
          </a:bodyPr>
          <a:lstStyle/>
          <a:p>
            <a:r>
              <a:rPr lang="ja-JP" altLang="en-US" sz="2954" dirty="0"/>
              <a:t>　　</a:t>
            </a:r>
            <a:r>
              <a:rPr lang="ja-JP" altLang="en-US" sz="2954" b="1" dirty="0">
                <a:latin typeface="AR P丸ゴシック体E" panose="020F0900000000000000" pitchFamily="50" charset="-128"/>
                <a:ea typeface="AR P丸ゴシック体E" panose="020F0900000000000000" pitchFamily="50" charset="-128"/>
              </a:rPr>
              <a:t>総合的な学習の時間と学力との相関</a:t>
            </a:r>
          </a:p>
        </p:txBody>
      </p:sp>
      <p:sp>
        <p:nvSpPr>
          <p:cNvPr id="153606" name="Line 26">
            <a:extLst>
              <a:ext uri="{FF2B5EF4-FFF2-40B4-BE49-F238E27FC236}">
                <a16:creationId xmlns:a16="http://schemas.microsoft.com/office/drawing/2014/main" id="{B5D52888-258F-4442-AE61-BEA8236EAF4A}"/>
              </a:ext>
            </a:extLst>
          </p:cNvPr>
          <p:cNvSpPr>
            <a:spLocks noChangeShapeType="1"/>
          </p:cNvSpPr>
          <p:nvPr/>
        </p:nvSpPr>
        <p:spPr bwMode="auto">
          <a:xfrm>
            <a:off x="3526754" y="3468804"/>
            <a:ext cx="266700" cy="57296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7" name="Line 26">
            <a:extLst>
              <a:ext uri="{FF2B5EF4-FFF2-40B4-BE49-F238E27FC236}">
                <a16:creationId xmlns:a16="http://schemas.microsoft.com/office/drawing/2014/main" id="{2E7CDA51-05EF-4FB0-812D-DCCF8B38D0C3}"/>
              </a:ext>
            </a:extLst>
          </p:cNvPr>
          <p:cNvSpPr>
            <a:spLocks noChangeShapeType="1"/>
          </p:cNvSpPr>
          <p:nvPr/>
        </p:nvSpPr>
        <p:spPr bwMode="auto">
          <a:xfrm flipH="1">
            <a:off x="2738806" y="3509414"/>
            <a:ext cx="199292" cy="317989"/>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8" name="Line 26">
            <a:extLst>
              <a:ext uri="{FF2B5EF4-FFF2-40B4-BE49-F238E27FC236}">
                <a16:creationId xmlns:a16="http://schemas.microsoft.com/office/drawing/2014/main" id="{4686D28B-96D8-41A3-967C-6B35F166F0B7}"/>
              </a:ext>
            </a:extLst>
          </p:cNvPr>
          <p:cNvSpPr>
            <a:spLocks noChangeShapeType="1"/>
          </p:cNvSpPr>
          <p:nvPr/>
        </p:nvSpPr>
        <p:spPr bwMode="auto">
          <a:xfrm>
            <a:off x="7927733" y="3539917"/>
            <a:ext cx="189587" cy="104271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9" name="Line 26">
            <a:extLst>
              <a:ext uri="{FF2B5EF4-FFF2-40B4-BE49-F238E27FC236}">
                <a16:creationId xmlns:a16="http://schemas.microsoft.com/office/drawing/2014/main" id="{9ABE96F2-5FBC-4168-B935-E890C82FB94D}"/>
              </a:ext>
            </a:extLst>
          </p:cNvPr>
          <p:cNvSpPr>
            <a:spLocks noChangeShapeType="1"/>
          </p:cNvSpPr>
          <p:nvPr/>
        </p:nvSpPr>
        <p:spPr bwMode="auto">
          <a:xfrm flipH="1">
            <a:off x="8665246" y="3738282"/>
            <a:ext cx="178521" cy="844351"/>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0" name="Line 26">
            <a:extLst>
              <a:ext uri="{FF2B5EF4-FFF2-40B4-BE49-F238E27FC236}">
                <a16:creationId xmlns:a16="http://schemas.microsoft.com/office/drawing/2014/main" id="{7375D92D-8061-4B2A-8F95-16DFBC7F512E}"/>
              </a:ext>
            </a:extLst>
          </p:cNvPr>
          <p:cNvSpPr>
            <a:spLocks noChangeShapeType="1"/>
          </p:cNvSpPr>
          <p:nvPr/>
        </p:nvSpPr>
        <p:spPr bwMode="auto">
          <a:xfrm flipH="1">
            <a:off x="6928543" y="3533574"/>
            <a:ext cx="398585" cy="552450"/>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1" name="Line 26">
            <a:extLst>
              <a:ext uri="{FF2B5EF4-FFF2-40B4-BE49-F238E27FC236}">
                <a16:creationId xmlns:a16="http://schemas.microsoft.com/office/drawing/2014/main" id="{BF58791E-1461-41A9-B4F5-9F9F0EF73E17}"/>
              </a:ext>
            </a:extLst>
          </p:cNvPr>
          <p:cNvSpPr>
            <a:spLocks noChangeShapeType="1"/>
          </p:cNvSpPr>
          <p:nvPr/>
        </p:nvSpPr>
        <p:spPr bwMode="auto">
          <a:xfrm>
            <a:off x="9476916" y="3668407"/>
            <a:ext cx="206346" cy="1382058"/>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5" name="Line 26">
            <a:extLst>
              <a:ext uri="{FF2B5EF4-FFF2-40B4-BE49-F238E27FC236}">
                <a16:creationId xmlns:a16="http://schemas.microsoft.com/office/drawing/2014/main" id="{169B7152-8B25-4E6E-AABC-577058387B54}"/>
              </a:ext>
            </a:extLst>
          </p:cNvPr>
          <p:cNvSpPr>
            <a:spLocks noChangeShapeType="1"/>
          </p:cNvSpPr>
          <p:nvPr/>
        </p:nvSpPr>
        <p:spPr bwMode="auto">
          <a:xfrm flipH="1">
            <a:off x="4290815" y="3497368"/>
            <a:ext cx="266700" cy="448408"/>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6" name="Line 26">
            <a:extLst>
              <a:ext uri="{FF2B5EF4-FFF2-40B4-BE49-F238E27FC236}">
                <a16:creationId xmlns:a16="http://schemas.microsoft.com/office/drawing/2014/main" id="{4A207DDD-C798-4B3D-A39C-89555A19FC8D}"/>
              </a:ext>
            </a:extLst>
          </p:cNvPr>
          <p:cNvSpPr>
            <a:spLocks noChangeShapeType="1"/>
          </p:cNvSpPr>
          <p:nvPr/>
        </p:nvSpPr>
        <p:spPr bwMode="auto">
          <a:xfrm>
            <a:off x="5535142" y="3518003"/>
            <a:ext cx="30000" cy="856279"/>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29" name="正方形/長方形 28">
            <a:extLst>
              <a:ext uri="{FF2B5EF4-FFF2-40B4-BE49-F238E27FC236}">
                <a16:creationId xmlns:a16="http://schemas.microsoft.com/office/drawing/2014/main" id="{80C5DC51-CB6D-49FE-9AE1-DE22E2F8295C}"/>
              </a:ext>
            </a:extLst>
          </p:cNvPr>
          <p:cNvSpPr/>
          <p:nvPr/>
        </p:nvSpPr>
        <p:spPr>
          <a:xfrm>
            <a:off x="1975338" y="2941218"/>
            <a:ext cx="3987312" cy="36561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846" dirty="0">
              <a:solidFill>
                <a:srgbClr val="FF3300"/>
              </a:solidFill>
              <a:latin typeface="ＤＦ特太ゴシック体" pitchFamily="49" charset="-128"/>
              <a:ea typeface="ＤＦ特太ゴシック体" pitchFamily="49" charset="-128"/>
            </a:endParaRPr>
          </a:p>
        </p:txBody>
      </p:sp>
      <p:sp>
        <p:nvSpPr>
          <p:cNvPr id="40" name="正方形/長方形 39">
            <a:extLst>
              <a:ext uri="{FF2B5EF4-FFF2-40B4-BE49-F238E27FC236}">
                <a16:creationId xmlns:a16="http://schemas.microsoft.com/office/drawing/2014/main" id="{7FEA7856-4253-485E-A2EB-8A4A4BD6592D}"/>
              </a:ext>
            </a:extLst>
          </p:cNvPr>
          <p:cNvSpPr/>
          <p:nvPr/>
        </p:nvSpPr>
        <p:spPr>
          <a:xfrm>
            <a:off x="6161945" y="2914841"/>
            <a:ext cx="3988777" cy="36561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846" dirty="0">
              <a:solidFill>
                <a:srgbClr val="FF3300"/>
              </a:solidFill>
              <a:latin typeface="ＤＦ特太ゴシック体" pitchFamily="49" charset="-128"/>
              <a:ea typeface="ＤＦ特太ゴシック体" pitchFamily="49" charset="-128"/>
            </a:endParaRPr>
          </a:p>
        </p:txBody>
      </p:sp>
      <p:sp>
        <p:nvSpPr>
          <p:cNvPr id="58" name="角丸四角形吹き出し 57">
            <a:extLst>
              <a:ext uri="{FF2B5EF4-FFF2-40B4-BE49-F238E27FC236}">
                <a16:creationId xmlns:a16="http://schemas.microsoft.com/office/drawing/2014/main" id="{7FACB210-1E0B-4141-9903-102CDC95D635}"/>
              </a:ext>
            </a:extLst>
          </p:cNvPr>
          <p:cNvSpPr/>
          <p:nvPr/>
        </p:nvSpPr>
        <p:spPr>
          <a:xfrm>
            <a:off x="5339184" y="6124371"/>
            <a:ext cx="1683726" cy="441081"/>
          </a:xfrm>
          <a:prstGeom prst="wedgeRoundRectCallout">
            <a:avLst>
              <a:gd name="adj1" fmla="val 9983"/>
              <a:gd name="adj2" fmla="val 50852"/>
              <a:gd name="adj3" fmla="val 16667"/>
            </a:avLst>
          </a:prstGeom>
          <a:solidFill>
            <a:srgbClr val="FFCCFF"/>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1108" dirty="0">
                <a:solidFill>
                  <a:srgbClr val="000000"/>
                </a:solidFill>
              </a:rPr>
              <a:t>グラフの横幅は各々の生徒数の割合を反映</a:t>
            </a:r>
          </a:p>
        </p:txBody>
      </p:sp>
      <p:sp>
        <p:nvSpPr>
          <p:cNvPr id="153661" name="AutoShape 50">
            <a:extLst>
              <a:ext uri="{FF2B5EF4-FFF2-40B4-BE49-F238E27FC236}">
                <a16:creationId xmlns:a16="http://schemas.microsoft.com/office/drawing/2014/main" id="{5D900C5A-2F62-4A19-B3DE-E53DE85383C7}"/>
              </a:ext>
            </a:extLst>
          </p:cNvPr>
          <p:cNvSpPr>
            <a:spLocks noChangeArrowheads="1"/>
          </p:cNvSpPr>
          <p:nvPr/>
        </p:nvSpPr>
        <p:spPr bwMode="auto">
          <a:xfrm>
            <a:off x="1975340" y="770793"/>
            <a:ext cx="8340969" cy="1263162"/>
          </a:xfrm>
          <a:prstGeom prst="roundRect">
            <a:avLst>
              <a:gd name="adj" fmla="val 16667"/>
            </a:avLst>
          </a:prstGeom>
          <a:solidFill>
            <a:srgbClr val="FFFF99">
              <a:alpha val="58823"/>
            </a:srgbClr>
          </a:solidFill>
          <a:ln w="9525">
            <a:solidFill>
              <a:schemeClr val="tx1"/>
            </a:solidFill>
            <a:round/>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662" b="1" dirty="0">
                <a:solidFill>
                  <a:srgbClr val="FF0000"/>
                </a:solidFill>
                <a:latin typeface="HG創英角ﾎﾟｯﾌﾟ体" panose="040B0A09000000000000" pitchFamily="49" charset="-128"/>
                <a:ea typeface="HG創英角ﾎﾟｯﾌﾟ体" panose="040B0A09000000000000" pitchFamily="49" charset="-128"/>
              </a:rPr>
              <a:t>Ｈ２９</a:t>
            </a:r>
            <a:r>
              <a:rPr lang="ja-JP" altLang="en-US" sz="1662" b="1" dirty="0">
                <a:solidFill>
                  <a:srgbClr val="000000"/>
                </a:solidFill>
              </a:rPr>
              <a:t>全国学力・学習状況調査</a:t>
            </a:r>
            <a:r>
              <a:rPr lang="ja-JP" altLang="en-US" sz="1662" b="1" dirty="0">
                <a:solidFill>
                  <a:srgbClr val="FF0000"/>
                </a:solidFill>
              </a:rPr>
              <a:t>（中学校３年生）　　　</a:t>
            </a:r>
            <a:r>
              <a:rPr lang="ja-JP" altLang="en-US" sz="1662" b="1" dirty="0">
                <a:solidFill>
                  <a:srgbClr val="FF0000"/>
                </a:solidFill>
                <a:latin typeface="HG創英角ﾎﾟｯﾌﾟ体" panose="040B0A09000000000000" pitchFamily="49" charset="-128"/>
                <a:ea typeface="HG創英角ﾎﾟｯﾌﾟ体" panose="040B0A09000000000000" pitchFamily="49" charset="-128"/>
              </a:rPr>
              <a:t>中学校で大きな改善が進行中！</a:t>
            </a:r>
          </a:p>
          <a:p>
            <a:pPr eaLnBrk="1" hangingPunct="1">
              <a:spcBef>
                <a:spcPct val="0"/>
              </a:spcBef>
              <a:buClrTx/>
              <a:buSzTx/>
              <a:buFontTx/>
              <a:buNone/>
            </a:pPr>
            <a:r>
              <a:rPr lang="ja-JP" altLang="en-US" sz="1569" b="1" dirty="0">
                <a:solidFill>
                  <a:srgbClr val="000000"/>
                </a:solidFill>
              </a:rPr>
              <a:t>「総合的な学習の時間」では、自分で課題を立てて、情報を集めて整理して、調べたことを発表するなどの学習活動に取り組んでいますか」の回答と平均正答率のクロス集計</a:t>
            </a:r>
          </a:p>
          <a:p>
            <a:pPr eaLnBrk="1" hangingPunct="1">
              <a:spcBef>
                <a:spcPct val="0"/>
              </a:spcBef>
              <a:buClrTx/>
              <a:buSzTx/>
              <a:buFontTx/>
              <a:buNone/>
            </a:pPr>
            <a:r>
              <a:rPr lang="ja-JP" altLang="en-US" sz="1846" dirty="0">
                <a:solidFill>
                  <a:srgbClr val="000000"/>
                </a:solidFill>
              </a:rPr>
              <a:t>　　＊</a:t>
            </a:r>
            <a:r>
              <a:rPr lang="ja-JP" altLang="en-US" sz="1477" dirty="0">
                <a:solidFill>
                  <a:srgbClr val="000000"/>
                </a:solidFill>
              </a:rPr>
              <a:t>「１　当てはまる」　「２　どちらかといえば、当てはまる」</a:t>
            </a:r>
          </a:p>
          <a:p>
            <a:pPr eaLnBrk="1" hangingPunct="1">
              <a:spcBef>
                <a:spcPct val="0"/>
              </a:spcBef>
              <a:buClrTx/>
              <a:buSzTx/>
              <a:buFontTx/>
              <a:buNone/>
            </a:pPr>
            <a:r>
              <a:rPr lang="ja-JP" altLang="en-US" sz="1477" dirty="0">
                <a:solidFill>
                  <a:srgbClr val="000000"/>
                </a:solidFill>
              </a:rPr>
              <a:t>　　　　「３　どちらかといえば、当てはまらない」　「４　当てはまらない」</a:t>
            </a:r>
          </a:p>
        </p:txBody>
      </p:sp>
      <p:sp>
        <p:nvSpPr>
          <p:cNvPr id="64" name="角丸四角形吹き出し 61">
            <a:extLst>
              <a:ext uri="{FF2B5EF4-FFF2-40B4-BE49-F238E27FC236}">
                <a16:creationId xmlns:a16="http://schemas.microsoft.com/office/drawing/2014/main" id="{2D22A40C-56D5-4C3E-B08B-B8118D1E7BC4}"/>
              </a:ext>
            </a:extLst>
          </p:cNvPr>
          <p:cNvSpPr/>
          <p:nvPr/>
        </p:nvSpPr>
        <p:spPr>
          <a:xfrm>
            <a:off x="2087985" y="2142099"/>
            <a:ext cx="7948624" cy="681355"/>
          </a:xfrm>
          <a:prstGeom prst="wedgeRoundRectCallout">
            <a:avLst>
              <a:gd name="adj1" fmla="val 9983"/>
              <a:gd name="adj2" fmla="val 50852"/>
              <a:gd name="adj3" fmla="val 16667"/>
            </a:avLst>
          </a:prstGeom>
          <a:solidFill>
            <a:srgbClr val="FED2F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846" dirty="0">
                <a:solidFill>
                  <a:schemeClr val="tx1"/>
                </a:solidFill>
                <a:latin typeface="ＤＦ特太ゴシック体" panose="020B0509000000000000" pitchFamily="49" charset="-128"/>
                <a:ea typeface="ＤＦ特太ゴシック体" panose="020B0509000000000000" pitchFamily="49" charset="-128"/>
              </a:rPr>
              <a:t>その後、中学校の「総合的な学習の時間」の</a:t>
            </a:r>
            <a:r>
              <a:rPr lang="ja-JP" altLang="en-US" sz="2000" dirty="0">
                <a:solidFill>
                  <a:schemeClr val="tx1"/>
                </a:solidFill>
                <a:latin typeface="ＤＦ特太ゴシック体" panose="020B0509000000000000" pitchFamily="49" charset="-128"/>
                <a:ea typeface="ＤＦ特太ゴシック体" panose="020B0509000000000000" pitchFamily="49" charset="-128"/>
              </a:rPr>
              <a:t>充実が進んだようで、</a:t>
            </a:r>
            <a:endParaRPr lang="en-US" altLang="ja-JP" sz="2000" dirty="0">
              <a:solidFill>
                <a:schemeClr val="tx1"/>
              </a:solidFill>
              <a:latin typeface="ＤＦ特太ゴシック体" panose="020B0509000000000000" pitchFamily="49" charset="-128"/>
              <a:ea typeface="ＤＦ特太ゴシック体" panose="020B0509000000000000" pitchFamily="49" charset="-128"/>
            </a:endParaRPr>
          </a:p>
          <a:p>
            <a:pPr algn="ctr">
              <a:defRPr/>
            </a:pPr>
            <a:r>
              <a:rPr lang="ja-JP" altLang="en-US" sz="2000" dirty="0">
                <a:solidFill>
                  <a:schemeClr val="tx1"/>
                </a:solidFill>
                <a:latin typeface="ＤＦ特太ゴシック体" panose="020B0509000000000000" pitchFamily="49" charset="-128"/>
                <a:ea typeface="ＤＦ特太ゴシック体" panose="020B0509000000000000" pitchFamily="49" charset="-128"/>
              </a:rPr>
              <a:t>「４ あてはまらない」生徒との</a:t>
            </a:r>
            <a:r>
              <a:rPr lang="ja-JP" altLang="en-US" sz="1846" dirty="0">
                <a:solidFill>
                  <a:schemeClr val="tx1"/>
                </a:solidFill>
                <a:latin typeface="ＤＦ特太ゴシック体" pitchFamily="49" charset="-128"/>
                <a:ea typeface="ＤＦ特太ゴシック体" pitchFamily="49" charset="-128"/>
              </a:rPr>
              <a:t>平均正答率の差が年々拡大しています。</a:t>
            </a:r>
          </a:p>
        </p:txBody>
      </p:sp>
      <p:pic>
        <p:nvPicPr>
          <p:cNvPr id="2" name="図 1">
            <a:extLst>
              <a:ext uri="{FF2B5EF4-FFF2-40B4-BE49-F238E27FC236}">
                <a16:creationId xmlns:a16="http://schemas.microsoft.com/office/drawing/2014/main" id="{E214AB6B-3081-4833-8738-2416CD85F5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3664" y="3275243"/>
            <a:ext cx="3858154" cy="3275306"/>
          </a:xfrm>
          <a:prstGeom prst="rect">
            <a:avLst/>
          </a:prstGeom>
        </p:spPr>
      </p:pic>
      <p:pic>
        <p:nvPicPr>
          <p:cNvPr id="3" name="図 2">
            <a:extLst>
              <a:ext uri="{FF2B5EF4-FFF2-40B4-BE49-F238E27FC236}">
                <a16:creationId xmlns:a16="http://schemas.microsoft.com/office/drawing/2014/main" id="{2D84DE13-2DB1-4086-A356-F5C0C968FF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6186" y="3249065"/>
            <a:ext cx="3783721" cy="3275306"/>
          </a:xfrm>
          <a:prstGeom prst="rect">
            <a:avLst/>
          </a:prstGeom>
        </p:spPr>
      </p:pic>
      <p:sp>
        <p:nvSpPr>
          <p:cNvPr id="153614" name="正方形/長方形 22">
            <a:extLst>
              <a:ext uri="{FF2B5EF4-FFF2-40B4-BE49-F238E27FC236}">
                <a16:creationId xmlns:a16="http://schemas.microsoft.com/office/drawing/2014/main" id="{9EFD6722-C019-4D64-B98B-AA7D40CF668B}"/>
              </a:ext>
            </a:extLst>
          </p:cNvPr>
          <p:cNvSpPr>
            <a:spLocks noChangeArrowheads="1"/>
          </p:cNvSpPr>
          <p:nvPr/>
        </p:nvSpPr>
        <p:spPr bwMode="auto">
          <a:xfrm>
            <a:off x="8346000" y="3265894"/>
            <a:ext cx="1643907" cy="455558"/>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FF0000"/>
                </a:solidFill>
                <a:latin typeface="HGP創英角ﾎﾟｯﾌﾟ体" panose="040B0A00000000000000" pitchFamily="50" charset="-128"/>
                <a:ea typeface="HGP創英角ﾎﾟｯﾌﾟ体" panose="040B0A00000000000000" pitchFamily="50" charset="-128"/>
              </a:rPr>
              <a:t>１３ポイントの差</a:t>
            </a:r>
          </a:p>
        </p:txBody>
      </p:sp>
      <p:sp>
        <p:nvSpPr>
          <p:cNvPr id="153612" name="正方形/長方形 20">
            <a:extLst>
              <a:ext uri="{FF2B5EF4-FFF2-40B4-BE49-F238E27FC236}">
                <a16:creationId xmlns:a16="http://schemas.microsoft.com/office/drawing/2014/main" id="{82C4E84B-7E25-4894-9297-6D1E5424798A}"/>
              </a:ext>
            </a:extLst>
          </p:cNvPr>
          <p:cNvSpPr>
            <a:spLocks noChangeArrowheads="1"/>
          </p:cNvSpPr>
          <p:nvPr/>
        </p:nvSpPr>
        <p:spPr bwMode="auto">
          <a:xfrm>
            <a:off x="6726118" y="3055726"/>
            <a:ext cx="1562098" cy="485043"/>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dirty="0">
                <a:solidFill>
                  <a:srgbClr val="000000"/>
                </a:solidFill>
                <a:latin typeface="HGP創英角ﾎﾟｯﾌﾟ体" panose="040B0A00000000000000" pitchFamily="50" charset="-128"/>
                <a:ea typeface="HGP創英角ﾎﾟｯﾌﾟ体" panose="040B0A00000000000000" pitchFamily="50" charset="-128"/>
              </a:rPr>
              <a:t>１６ポイントの差</a:t>
            </a:r>
          </a:p>
        </p:txBody>
      </p:sp>
      <p:sp>
        <p:nvSpPr>
          <p:cNvPr id="153613" name="正方形/長方形 21">
            <a:extLst>
              <a:ext uri="{FF2B5EF4-FFF2-40B4-BE49-F238E27FC236}">
                <a16:creationId xmlns:a16="http://schemas.microsoft.com/office/drawing/2014/main" id="{D5239A0C-6B2E-4D43-B0ED-7455D0D6C72A}"/>
              </a:ext>
            </a:extLst>
          </p:cNvPr>
          <p:cNvSpPr>
            <a:spLocks noChangeArrowheads="1"/>
          </p:cNvSpPr>
          <p:nvPr/>
        </p:nvSpPr>
        <p:spPr bwMode="auto">
          <a:xfrm>
            <a:off x="4182490" y="3032960"/>
            <a:ext cx="1597269" cy="485043"/>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dirty="0">
                <a:solidFill>
                  <a:srgbClr val="FF0000"/>
                </a:solidFill>
                <a:latin typeface="HGP創英角ﾎﾟｯﾌﾟ体" panose="040B0A00000000000000" pitchFamily="50" charset="-128"/>
                <a:ea typeface="HGP創英角ﾎﾟｯﾌﾟ体" panose="040B0A00000000000000" pitchFamily="50" charset="-128"/>
              </a:rPr>
              <a:t>１８ポイントの差</a:t>
            </a:r>
          </a:p>
        </p:txBody>
      </p:sp>
      <p:sp>
        <p:nvSpPr>
          <p:cNvPr id="153657" name="正方形/長方形 19">
            <a:extLst>
              <a:ext uri="{FF2B5EF4-FFF2-40B4-BE49-F238E27FC236}">
                <a16:creationId xmlns:a16="http://schemas.microsoft.com/office/drawing/2014/main" id="{E0B8BB88-C3EE-4FF2-ACC3-D3B621172302}"/>
              </a:ext>
            </a:extLst>
          </p:cNvPr>
          <p:cNvSpPr>
            <a:spLocks noChangeArrowheads="1"/>
          </p:cNvSpPr>
          <p:nvPr/>
        </p:nvSpPr>
        <p:spPr bwMode="auto">
          <a:xfrm>
            <a:off x="2508739" y="3008812"/>
            <a:ext cx="1489960" cy="483577"/>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dirty="0">
                <a:solidFill>
                  <a:srgbClr val="000000"/>
                </a:solidFill>
                <a:latin typeface="HGP創英角ﾎﾟｯﾌﾟ体" panose="040B0A00000000000000" pitchFamily="50" charset="-128"/>
                <a:ea typeface="HGP創英角ﾎﾟｯﾌﾟ体" panose="040B0A00000000000000" pitchFamily="50" charset="-128"/>
              </a:rPr>
              <a:t>１２ポイントの差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3661">
                                            <p:txEl>
                                              <p:pRg st="0" end="0"/>
                                            </p:txEl>
                                          </p:spTgt>
                                        </p:tgtEl>
                                        <p:attrNameLst>
                                          <p:attrName>style.visibility</p:attrName>
                                        </p:attrNameLst>
                                      </p:cBhvr>
                                      <p:to>
                                        <p:strVal val="visible"/>
                                      </p:to>
                                    </p:set>
                                    <p:anim calcmode="lin" valueType="num">
                                      <p:cBhvr additive="base">
                                        <p:cTn id="7" dur="1000" fill="hold"/>
                                        <p:tgtEl>
                                          <p:spTgt spid="153661">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5366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1000"/>
                                        <p:tgtEl>
                                          <p:spTgt spid="64"/>
                                        </p:tgtEl>
                                      </p:cBhvr>
                                    </p:animEffect>
                                    <p:anim calcmode="lin" valueType="num">
                                      <p:cBhvr>
                                        <p:cTn id="14" dur="1000" fill="hold"/>
                                        <p:tgtEl>
                                          <p:spTgt spid="64"/>
                                        </p:tgtEl>
                                        <p:attrNameLst>
                                          <p:attrName>ppt_x</p:attrName>
                                        </p:attrNameLst>
                                      </p:cBhvr>
                                      <p:tavLst>
                                        <p:tav tm="0">
                                          <p:val>
                                            <p:strVal val="#ppt_x"/>
                                          </p:val>
                                        </p:tav>
                                        <p:tav tm="100000">
                                          <p:val>
                                            <p:strVal val="#ppt_x"/>
                                          </p:val>
                                        </p:tav>
                                      </p:tavLst>
                                    </p:anim>
                                    <p:anim calcmode="lin" valueType="num">
                                      <p:cBhvr>
                                        <p:cTn id="15"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3606"/>
                                        </p:tgtEl>
                                        <p:attrNameLst>
                                          <p:attrName>style.visibility</p:attrName>
                                        </p:attrNameLst>
                                      </p:cBhvr>
                                      <p:to>
                                        <p:strVal val="visible"/>
                                      </p:to>
                                    </p:set>
                                    <p:animEffect transition="in" filter="fade">
                                      <p:cBhvr>
                                        <p:cTn id="20" dur="1000"/>
                                        <p:tgtEl>
                                          <p:spTgt spid="153606"/>
                                        </p:tgtEl>
                                      </p:cBhvr>
                                    </p:animEffect>
                                    <p:anim calcmode="lin" valueType="num">
                                      <p:cBhvr>
                                        <p:cTn id="21" dur="1000" fill="hold"/>
                                        <p:tgtEl>
                                          <p:spTgt spid="153606"/>
                                        </p:tgtEl>
                                        <p:attrNameLst>
                                          <p:attrName>ppt_x</p:attrName>
                                        </p:attrNameLst>
                                      </p:cBhvr>
                                      <p:tavLst>
                                        <p:tav tm="0">
                                          <p:val>
                                            <p:strVal val="#ppt_x"/>
                                          </p:val>
                                        </p:tav>
                                        <p:tav tm="100000">
                                          <p:val>
                                            <p:strVal val="#ppt_x"/>
                                          </p:val>
                                        </p:tav>
                                      </p:tavLst>
                                    </p:anim>
                                    <p:anim calcmode="lin" valueType="num">
                                      <p:cBhvr>
                                        <p:cTn id="22" dur="1000" fill="hold"/>
                                        <p:tgtEl>
                                          <p:spTgt spid="15360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53607"/>
                                        </p:tgtEl>
                                        <p:attrNameLst>
                                          <p:attrName>style.visibility</p:attrName>
                                        </p:attrNameLst>
                                      </p:cBhvr>
                                      <p:to>
                                        <p:strVal val="visible"/>
                                      </p:to>
                                    </p:set>
                                    <p:animEffect transition="in" filter="fade">
                                      <p:cBhvr>
                                        <p:cTn id="25" dur="1000"/>
                                        <p:tgtEl>
                                          <p:spTgt spid="153607"/>
                                        </p:tgtEl>
                                      </p:cBhvr>
                                    </p:animEffect>
                                    <p:anim calcmode="lin" valueType="num">
                                      <p:cBhvr>
                                        <p:cTn id="26" dur="1000" fill="hold"/>
                                        <p:tgtEl>
                                          <p:spTgt spid="153607"/>
                                        </p:tgtEl>
                                        <p:attrNameLst>
                                          <p:attrName>ppt_x</p:attrName>
                                        </p:attrNameLst>
                                      </p:cBhvr>
                                      <p:tavLst>
                                        <p:tav tm="0">
                                          <p:val>
                                            <p:strVal val="#ppt_x"/>
                                          </p:val>
                                        </p:tav>
                                        <p:tav tm="100000">
                                          <p:val>
                                            <p:strVal val="#ppt_x"/>
                                          </p:val>
                                        </p:tav>
                                      </p:tavLst>
                                    </p:anim>
                                    <p:anim calcmode="lin" valueType="num">
                                      <p:cBhvr>
                                        <p:cTn id="27" dur="1000" fill="hold"/>
                                        <p:tgtEl>
                                          <p:spTgt spid="15360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53615"/>
                                        </p:tgtEl>
                                        <p:attrNameLst>
                                          <p:attrName>style.visibility</p:attrName>
                                        </p:attrNameLst>
                                      </p:cBhvr>
                                      <p:to>
                                        <p:strVal val="visible"/>
                                      </p:to>
                                    </p:set>
                                    <p:animEffect transition="in" filter="fade">
                                      <p:cBhvr>
                                        <p:cTn id="30" dur="1000"/>
                                        <p:tgtEl>
                                          <p:spTgt spid="153615"/>
                                        </p:tgtEl>
                                      </p:cBhvr>
                                    </p:animEffect>
                                    <p:anim calcmode="lin" valueType="num">
                                      <p:cBhvr>
                                        <p:cTn id="31" dur="1000" fill="hold"/>
                                        <p:tgtEl>
                                          <p:spTgt spid="153615"/>
                                        </p:tgtEl>
                                        <p:attrNameLst>
                                          <p:attrName>ppt_x</p:attrName>
                                        </p:attrNameLst>
                                      </p:cBhvr>
                                      <p:tavLst>
                                        <p:tav tm="0">
                                          <p:val>
                                            <p:strVal val="#ppt_x"/>
                                          </p:val>
                                        </p:tav>
                                        <p:tav tm="100000">
                                          <p:val>
                                            <p:strVal val="#ppt_x"/>
                                          </p:val>
                                        </p:tav>
                                      </p:tavLst>
                                    </p:anim>
                                    <p:anim calcmode="lin" valueType="num">
                                      <p:cBhvr>
                                        <p:cTn id="32" dur="1000" fill="hold"/>
                                        <p:tgtEl>
                                          <p:spTgt spid="15361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3616"/>
                                        </p:tgtEl>
                                        <p:attrNameLst>
                                          <p:attrName>style.visibility</p:attrName>
                                        </p:attrNameLst>
                                      </p:cBhvr>
                                      <p:to>
                                        <p:strVal val="visible"/>
                                      </p:to>
                                    </p:set>
                                    <p:animEffect transition="in" filter="fade">
                                      <p:cBhvr>
                                        <p:cTn id="35" dur="1000"/>
                                        <p:tgtEl>
                                          <p:spTgt spid="153616"/>
                                        </p:tgtEl>
                                      </p:cBhvr>
                                    </p:animEffect>
                                    <p:anim calcmode="lin" valueType="num">
                                      <p:cBhvr>
                                        <p:cTn id="36" dur="1000" fill="hold"/>
                                        <p:tgtEl>
                                          <p:spTgt spid="153616"/>
                                        </p:tgtEl>
                                        <p:attrNameLst>
                                          <p:attrName>ppt_x</p:attrName>
                                        </p:attrNameLst>
                                      </p:cBhvr>
                                      <p:tavLst>
                                        <p:tav tm="0">
                                          <p:val>
                                            <p:strVal val="#ppt_x"/>
                                          </p:val>
                                        </p:tav>
                                        <p:tav tm="100000">
                                          <p:val>
                                            <p:strVal val="#ppt_x"/>
                                          </p:val>
                                        </p:tav>
                                      </p:tavLst>
                                    </p:anim>
                                    <p:anim calcmode="lin" valueType="num">
                                      <p:cBhvr>
                                        <p:cTn id="37" dur="1000" fill="hold"/>
                                        <p:tgtEl>
                                          <p:spTgt spid="15361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anim calcmode="lin" valueType="num">
                                      <p:cBhvr>
                                        <p:cTn id="41" dur="1000" fill="hold"/>
                                        <p:tgtEl>
                                          <p:spTgt spid="29"/>
                                        </p:tgtEl>
                                        <p:attrNameLst>
                                          <p:attrName>ppt_x</p:attrName>
                                        </p:attrNameLst>
                                      </p:cBhvr>
                                      <p:tavLst>
                                        <p:tav tm="0">
                                          <p:val>
                                            <p:strVal val="#ppt_x"/>
                                          </p:val>
                                        </p:tav>
                                        <p:tav tm="100000">
                                          <p:val>
                                            <p:strVal val="#ppt_x"/>
                                          </p:val>
                                        </p:tav>
                                      </p:tavLst>
                                    </p:anim>
                                    <p:anim calcmode="lin" valueType="num">
                                      <p:cBhvr>
                                        <p:cTn id="42" dur="1000" fill="hold"/>
                                        <p:tgtEl>
                                          <p:spTgt spid="29"/>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53613"/>
                                        </p:tgtEl>
                                        <p:attrNameLst>
                                          <p:attrName>style.visibility</p:attrName>
                                        </p:attrNameLst>
                                      </p:cBhvr>
                                      <p:to>
                                        <p:strVal val="visible"/>
                                      </p:to>
                                    </p:set>
                                    <p:animEffect transition="in" filter="fade">
                                      <p:cBhvr>
                                        <p:cTn id="50" dur="1000"/>
                                        <p:tgtEl>
                                          <p:spTgt spid="153613"/>
                                        </p:tgtEl>
                                      </p:cBhvr>
                                    </p:animEffect>
                                    <p:anim calcmode="lin" valueType="num">
                                      <p:cBhvr>
                                        <p:cTn id="51" dur="1000" fill="hold"/>
                                        <p:tgtEl>
                                          <p:spTgt spid="153613"/>
                                        </p:tgtEl>
                                        <p:attrNameLst>
                                          <p:attrName>ppt_x</p:attrName>
                                        </p:attrNameLst>
                                      </p:cBhvr>
                                      <p:tavLst>
                                        <p:tav tm="0">
                                          <p:val>
                                            <p:strVal val="#ppt_x"/>
                                          </p:val>
                                        </p:tav>
                                        <p:tav tm="100000">
                                          <p:val>
                                            <p:strVal val="#ppt_x"/>
                                          </p:val>
                                        </p:tav>
                                      </p:tavLst>
                                    </p:anim>
                                    <p:anim calcmode="lin" valueType="num">
                                      <p:cBhvr>
                                        <p:cTn id="52" dur="1000" fill="hold"/>
                                        <p:tgtEl>
                                          <p:spTgt spid="15361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53657"/>
                                        </p:tgtEl>
                                        <p:attrNameLst>
                                          <p:attrName>style.visibility</p:attrName>
                                        </p:attrNameLst>
                                      </p:cBhvr>
                                      <p:to>
                                        <p:strVal val="visible"/>
                                      </p:to>
                                    </p:set>
                                    <p:animEffect transition="in" filter="fade">
                                      <p:cBhvr>
                                        <p:cTn id="55" dur="1000"/>
                                        <p:tgtEl>
                                          <p:spTgt spid="153657"/>
                                        </p:tgtEl>
                                      </p:cBhvr>
                                    </p:animEffect>
                                    <p:anim calcmode="lin" valueType="num">
                                      <p:cBhvr>
                                        <p:cTn id="56" dur="1000" fill="hold"/>
                                        <p:tgtEl>
                                          <p:spTgt spid="153657"/>
                                        </p:tgtEl>
                                        <p:attrNameLst>
                                          <p:attrName>ppt_x</p:attrName>
                                        </p:attrNameLst>
                                      </p:cBhvr>
                                      <p:tavLst>
                                        <p:tav tm="0">
                                          <p:val>
                                            <p:strVal val="#ppt_x"/>
                                          </p:val>
                                        </p:tav>
                                        <p:tav tm="100000">
                                          <p:val>
                                            <p:strVal val="#ppt_x"/>
                                          </p:val>
                                        </p:tav>
                                      </p:tavLst>
                                    </p:anim>
                                    <p:anim calcmode="lin" valueType="num">
                                      <p:cBhvr>
                                        <p:cTn id="57" dur="1000" fill="hold"/>
                                        <p:tgtEl>
                                          <p:spTgt spid="153657"/>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53608"/>
                                        </p:tgtEl>
                                        <p:attrNameLst>
                                          <p:attrName>style.visibility</p:attrName>
                                        </p:attrNameLst>
                                      </p:cBhvr>
                                      <p:to>
                                        <p:strVal val="visible"/>
                                      </p:to>
                                    </p:set>
                                    <p:animEffect transition="in" filter="fade">
                                      <p:cBhvr>
                                        <p:cTn id="62" dur="1000"/>
                                        <p:tgtEl>
                                          <p:spTgt spid="153608"/>
                                        </p:tgtEl>
                                      </p:cBhvr>
                                    </p:animEffect>
                                    <p:anim calcmode="lin" valueType="num">
                                      <p:cBhvr>
                                        <p:cTn id="63" dur="1000" fill="hold"/>
                                        <p:tgtEl>
                                          <p:spTgt spid="153608"/>
                                        </p:tgtEl>
                                        <p:attrNameLst>
                                          <p:attrName>ppt_x</p:attrName>
                                        </p:attrNameLst>
                                      </p:cBhvr>
                                      <p:tavLst>
                                        <p:tav tm="0">
                                          <p:val>
                                            <p:strVal val="#ppt_x"/>
                                          </p:val>
                                        </p:tav>
                                        <p:tav tm="100000">
                                          <p:val>
                                            <p:strVal val="#ppt_x"/>
                                          </p:val>
                                        </p:tav>
                                      </p:tavLst>
                                    </p:anim>
                                    <p:anim calcmode="lin" valueType="num">
                                      <p:cBhvr>
                                        <p:cTn id="64" dur="1000" fill="hold"/>
                                        <p:tgtEl>
                                          <p:spTgt spid="15360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53609"/>
                                        </p:tgtEl>
                                        <p:attrNameLst>
                                          <p:attrName>style.visibility</p:attrName>
                                        </p:attrNameLst>
                                      </p:cBhvr>
                                      <p:to>
                                        <p:strVal val="visible"/>
                                      </p:to>
                                    </p:set>
                                    <p:animEffect transition="in" filter="fade">
                                      <p:cBhvr>
                                        <p:cTn id="67" dur="1000"/>
                                        <p:tgtEl>
                                          <p:spTgt spid="153609"/>
                                        </p:tgtEl>
                                      </p:cBhvr>
                                    </p:animEffect>
                                    <p:anim calcmode="lin" valueType="num">
                                      <p:cBhvr>
                                        <p:cTn id="68" dur="1000" fill="hold"/>
                                        <p:tgtEl>
                                          <p:spTgt spid="153609"/>
                                        </p:tgtEl>
                                        <p:attrNameLst>
                                          <p:attrName>ppt_x</p:attrName>
                                        </p:attrNameLst>
                                      </p:cBhvr>
                                      <p:tavLst>
                                        <p:tav tm="0">
                                          <p:val>
                                            <p:strVal val="#ppt_x"/>
                                          </p:val>
                                        </p:tav>
                                        <p:tav tm="100000">
                                          <p:val>
                                            <p:strVal val="#ppt_x"/>
                                          </p:val>
                                        </p:tav>
                                      </p:tavLst>
                                    </p:anim>
                                    <p:anim calcmode="lin" valueType="num">
                                      <p:cBhvr>
                                        <p:cTn id="69" dur="1000" fill="hold"/>
                                        <p:tgtEl>
                                          <p:spTgt spid="15360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53610"/>
                                        </p:tgtEl>
                                        <p:attrNameLst>
                                          <p:attrName>style.visibility</p:attrName>
                                        </p:attrNameLst>
                                      </p:cBhvr>
                                      <p:to>
                                        <p:strVal val="visible"/>
                                      </p:to>
                                    </p:set>
                                    <p:animEffect transition="in" filter="fade">
                                      <p:cBhvr>
                                        <p:cTn id="72" dur="1000"/>
                                        <p:tgtEl>
                                          <p:spTgt spid="153610"/>
                                        </p:tgtEl>
                                      </p:cBhvr>
                                    </p:animEffect>
                                    <p:anim calcmode="lin" valueType="num">
                                      <p:cBhvr>
                                        <p:cTn id="73" dur="1000" fill="hold"/>
                                        <p:tgtEl>
                                          <p:spTgt spid="153610"/>
                                        </p:tgtEl>
                                        <p:attrNameLst>
                                          <p:attrName>ppt_x</p:attrName>
                                        </p:attrNameLst>
                                      </p:cBhvr>
                                      <p:tavLst>
                                        <p:tav tm="0">
                                          <p:val>
                                            <p:strVal val="#ppt_x"/>
                                          </p:val>
                                        </p:tav>
                                        <p:tav tm="100000">
                                          <p:val>
                                            <p:strVal val="#ppt_x"/>
                                          </p:val>
                                        </p:tav>
                                      </p:tavLst>
                                    </p:anim>
                                    <p:anim calcmode="lin" valueType="num">
                                      <p:cBhvr>
                                        <p:cTn id="74" dur="1000" fill="hold"/>
                                        <p:tgtEl>
                                          <p:spTgt spid="153610"/>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53611"/>
                                        </p:tgtEl>
                                        <p:attrNameLst>
                                          <p:attrName>style.visibility</p:attrName>
                                        </p:attrNameLst>
                                      </p:cBhvr>
                                      <p:to>
                                        <p:strVal val="visible"/>
                                      </p:to>
                                    </p:set>
                                    <p:animEffect transition="in" filter="fade">
                                      <p:cBhvr>
                                        <p:cTn id="77" dur="1000"/>
                                        <p:tgtEl>
                                          <p:spTgt spid="153611"/>
                                        </p:tgtEl>
                                      </p:cBhvr>
                                    </p:animEffect>
                                    <p:anim calcmode="lin" valueType="num">
                                      <p:cBhvr>
                                        <p:cTn id="78" dur="1000" fill="hold"/>
                                        <p:tgtEl>
                                          <p:spTgt spid="153611"/>
                                        </p:tgtEl>
                                        <p:attrNameLst>
                                          <p:attrName>ppt_x</p:attrName>
                                        </p:attrNameLst>
                                      </p:cBhvr>
                                      <p:tavLst>
                                        <p:tav tm="0">
                                          <p:val>
                                            <p:strVal val="#ppt_x"/>
                                          </p:val>
                                        </p:tav>
                                        <p:tav tm="100000">
                                          <p:val>
                                            <p:strVal val="#ppt_x"/>
                                          </p:val>
                                        </p:tav>
                                      </p:tavLst>
                                    </p:anim>
                                    <p:anim calcmode="lin" valueType="num">
                                      <p:cBhvr>
                                        <p:cTn id="79" dur="1000" fill="hold"/>
                                        <p:tgtEl>
                                          <p:spTgt spid="153611"/>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1000"/>
                                        <p:tgtEl>
                                          <p:spTgt spid="40"/>
                                        </p:tgtEl>
                                      </p:cBhvr>
                                    </p:animEffect>
                                    <p:anim calcmode="lin" valueType="num">
                                      <p:cBhvr>
                                        <p:cTn id="83" dur="1000" fill="hold"/>
                                        <p:tgtEl>
                                          <p:spTgt spid="40"/>
                                        </p:tgtEl>
                                        <p:attrNameLst>
                                          <p:attrName>ppt_x</p:attrName>
                                        </p:attrNameLst>
                                      </p:cBhvr>
                                      <p:tavLst>
                                        <p:tav tm="0">
                                          <p:val>
                                            <p:strVal val="#ppt_x"/>
                                          </p:val>
                                        </p:tav>
                                        <p:tav tm="100000">
                                          <p:val>
                                            <p:strVal val="#ppt_x"/>
                                          </p:val>
                                        </p:tav>
                                      </p:tavLst>
                                    </p:anim>
                                    <p:anim calcmode="lin" valueType="num">
                                      <p:cBhvr>
                                        <p:cTn id="84" dur="1000" fill="hold"/>
                                        <p:tgtEl>
                                          <p:spTgt spid="40"/>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1000"/>
                                        <p:tgtEl>
                                          <p:spTgt spid="3"/>
                                        </p:tgtEl>
                                      </p:cBhvr>
                                    </p:animEffect>
                                    <p:anim calcmode="lin" valueType="num">
                                      <p:cBhvr>
                                        <p:cTn id="88" dur="1000" fill="hold"/>
                                        <p:tgtEl>
                                          <p:spTgt spid="3"/>
                                        </p:tgtEl>
                                        <p:attrNameLst>
                                          <p:attrName>ppt_x</p:attrName>
                                        </p:attrNameLst>
                                      </p:cBhvr>
                                      <p:tavLst>
                                        <p:tav tm="0">
                                          <p:val>
                                            <p:strVal val="#ppt_x"/>
                                          </p:val>
                                        </p:tav>
                                        <p:tav tm="100000">
                                          <p:val>
                                            <p:strVal val="#ppt_x"/>
                                          </p:val>
                                        </p:tav>
                                      </p:tavLst>
                                    </p:anim>
                                    <p:anim calcmode="lin" valueType="num">
                                      <p:cBhvr>
                                        <p:cTn id="89" dur="1000" fill="hold"/>
                                        <p:tgtEl>
                                          <p:spTgt spid="3"/>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53614"/>
                                        </p:tgtEl>
                                        <p:attrNameLst>
                                          <p:attrName>style.visibility</p:attrName>
                                        </p:attrNameLst>
                                      </p:cBhvr>
                                      <p:to>
                                        <p:strVal val="visible"/>
                                      </p:to>
                                    </p:set>
                                    <p:animEffect transition="in" filter="fade">
                                      <p:cBhvr>
                                        <p:cTn id="92" dur="1000"/>
                                        <p:tgtEl>
                                          <p:spTgt spid="153614"/>
                                        </p:tgtEl>
                                      </p:cBhvr>
                                    </p:animEffect>
                                    <p:anim calcmode="lin" valueType="num">
                                      <p:cBhvr>
                                        <p:cTn id="93" dur="1000" fill="hold"/>
                                        <p:tgtEl>
                                          <p:spTgt spid="153614"/>
                                        </p:tgtEl>
                                        <p:attrNameLst>
                                          <p:attrName>ppt_x</p:attrName>
                                        </p:attrNameLst>
                                      </p:cBhvr>
                                      <p:tavLst>
                                        <p:tav tm="0">
                                          <p:val>
                                            <p:strVal val="#ppt_x"/>
                                          </p:val>
                                        </p:tav>
                                        <p:tav tm="100000">
                                          <p:val>
                                            <p:strVal val="#ppt_x"/>
                                          </p:val>
                                        </p:tav>
                                      </p:tavLst>
                                    </p:anim>
                                    <p:anim calcmode="lin" valueType="num">
                                      <p:cBhvr>
                                        <p:cTn id="94" dur="1000" fill="hold"/>
                                        <p:tgtEl>
                                          <p:spTgt spid="153614"/>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153612"/>
                                        </p:tgtEl>
                                        <p:attrNameLst>
                                          <p:attrName>style.visibility</p:attrName>
                                        </p:attrNameLst>
                                      </p:cBhvr>
                                      <p:to>
                                        <p:strVal val="visible"/>
                                      </p:to>
                                    </p:set>
                                    <p:animEffect transition="in" filter="fade">
                                      <p:cBhvr>
                                        <p:cTn id="97" dur="1000"/>
                                        <p:tgtEl>
                                          <p:spTgt spid="153612"/>
                                        </p:tgtEl>
                                      </p:cBhvr>
                                    </p:animEffect>
                                    <p:anim calcmode="lin" valueType="num">
                                      <p:cBhvr>
                                        <p:cTn id="98" dur="1000" fill="hold"/>
                                        <p:tgtEl>
                                          <p:spTgt spid="153612"/>
                                        </p:tgtEl>
                                        <p:attrNameLst>
                                          <p:attrName>ppt_x</p:attrName>
                                        </p:attrNameLst>
                                      </p:cBhvr>
                                      <p:tavLst>
                                        <p:tav tm="0">
                                          <p:val>
                                            <p:strVal val="#ppt_x"/>
                                          </p:val>
                                        </p:tav>
                                        <p:tav tm="100000">
                                          <p:val>
                                            <p:strVal val="#ppt_x"/>
                                          </p:val>
                                        </p:tav>
                                      </p:tavLst>
                                    </p:anim>
                                    <p:anim calcmode="lin" valueType="num">
                                      <p:cBhvr>
                                        <p:cTn id="99" dur="1000" fill="hold"/>
                                        <p:tgtEl>
                                          <p:spTgt spid="153612"/>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58"/>
                                        </p:tgtEl>
                                        <p:attrNameLst>
                                          <p:attrName>style.visibility</p:attrName>
                                        </p:attrNameLst>
                                      </p:cBhvr>
                                      <p:to>
                                        <p:strVal val="visible"/>
                                      </p:to>
                                    </p:set>
                                    <p:animEffect transition="in" filter="fade">
                                      <p:cBhvr>
                                        <p:cTn id="102" dur="1000"/>
                                        <p:tgtEl>
                                          <p:spTgt spid="58"/>
                                        </p:tgtEl>
                                      </p:cBhvr>
                                    </p:animEffect>
                                    <p:anim calcmode="lin" valueType="num">
                                      <p:cBhvr>
                                        <p:cTn id="103" dur="1000" fill="hold"/>
                                        <p:tgtEl>
                                          <p:spTgt spid="58"/>
                                        </p:tgtEl>
                                        <p:attrNameLst>
                                          <p:attrName>ppt_x</p:attrName>
                                        </p:attrNameLst>
                                      </p:cBhvr>
                                      <p:tavLst>
                                        <p:tav tm="0">
                                          <p:val>
                                            <p:strVal val="#ppt_x"/>
                                          </p:val>
                                        </p:tav>
                                        <p:tav tm="100000">
                                          <p:val>
                                            <p:strVal val="#ppt_x"/>
                                          </p:val>
                                        </p:tav>
                                      </p:tavLst>
                                    </p:anim>
                                    <p:anim calcmode="lin" valueType="num">
                                      <p:cBhvr>
                                        <p:cTn id="104"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6" grpId="0" animBg="1"/>
      <p:bldP spid="153607" grpId="0" animBg="1"/>
      <p:bldP spid="153608" grpId="0" animBg="1"/>
      <p:bldP spid="153609" grpId="0" animBg="1"/>
      <p:bldP spid="153610" grpId="0" animBg="1"/>
      <p:bldP spid="153611" grpId="0" animBg="1"/>
      <p:bldP spid="153615" grpId="0" animBg="1"/>
      <p:bldP spid="153616" grpId="0" animBg="1"/>
      <p:bldP spid="29" grpId="0" animBg="1"/>
      <p:bldP spid="40" grpId="0" animBg="1"/>
      <p:bldP spid="58" grpId="0" animBg="1"/>
      <p:bldP spid="64" grpId="0" animBg="1"/>
      <p:bldP spid="153614" grpId="0" animBg="1"/>
      <p:bldP spid="153612" grpId="0" animBg="1"/>
      <p:bldP spid="153613" grpId="0" animBg="1"/>
      <p:bldP spid="15365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155135-17D2-4EE4-8861-78A04F1DD4D1}"/>
              </a:ext>
            </a:extLst>
          </p:cNvPr>
          <p:cNvSpPr txBox="1"/>
          <p:nvPr/>
        </p:nvSpPr>
        <p:spPr>
          <a:xfrm>
            <a:off x="1524000" y="12367"/>
            <a:ext cx="9144000" cy="6854953"/>
          </a:xfrm>
          <a:prstGeom prst="rect">
            <a:avLst/>
          </a:prstGeom>
          <a:solidFill>
            <a:srgbClr val="F4F999"/>
          </a:solidFill>
        </p:spPr>
        <p:txBody>
          <a:bodyPr wrap="square" rtlCol="0">
            <a:spAutoFit/>
          </a:bodyPr>
          <a:lstStyle/>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学力以外での児童の変化</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①　学習全般に対する積極性が高まる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②　子ども同士の人間関係が穏やかになる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③　誰の意見に対しても尊重し、聞き合えるようになる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④　大人に対する信頼感が高まる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⑤　どの学年もプレゼン能力が飛躍的に高まる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⑥　全校集会など、児童の活動が主体的になり、質も向上</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⑦　高学年が頼りになる</a:t>
            </a:r>
            <a:endParaRPr lang="en-US" altLang="ja-JP" sz="2585" b="1" dirty="0">
              <a:latin typeface="AR P丸ゴシック体E" panose="020F0900000000000000" pitchFamily="50" charset="-128"/>
              <a:ea typeface="AR P丸ゴシック体E" panose="020F0900000000000000" pitchFamily="50" charset="-128"/>
            </a:endParaRPr>
          </a:p>
          <a:p>
            <a:endParaRPr lang="ja-JP" altLang="en-US" sz="2585" b="1" dirty="0">
              <a:latin typeface="AR P丸ゴシック体E" panose="020F0900000000000000" pitchFamily="50" charset="-128"/>
              <a:ea typeface="AR P丸ゴシック体E" panose="020F0900000000000000" pitchFamily="50" charset="-128"/>
            </a:endParaRPr>
          </a:p>
        </p:txBody>
      </p:sp>
      <p:sp>
        <p:nvSpPr>
          <p:cNvPr id="3" name="テキスト ボックス 2">
            <a:extLst>
              <a:ext uri="{FF2B5EF4-FFF2-40B4-BE49-F238E27FC236}">
                <a16:creationId xmlns:a16="http://schemas.microsoft.com/office/drawing/2014/main" id="{C1C5CBDF-BEA8-4251-8D72-03E667FE8C12}"/>
              </a:ext>
            </a:extLst>
          </p:cNvPr>
          <p:cNvSpPr txBox="1"/>
          <p:nvPr/>
        </p:nvSpPr>
        <p:spPr>
          <a:xfrm>
            <a:off x="5754578" y="6059938"/>
            <a:ext cx="646331" cy="369332"/>
          </a:xfrm>
          <a:prstGeom prst="rect">
            <a:avLst/>
          </a:prstGeom>
          <a:noFill/>
        </p:spPr>
        <p:txBody>
          <a:bodyPr wrap="none" rtlCol="0">
            <a:spAutoFit/>
          </a:bodyPr>
          <a:lstStyle/>
          <a:p>
            <a:r>
              <a:rPr kumimoji="1" lang="ja-JP" altLang="en-US" b="1" dirty="0">
                <a:solidFill>
                  <a:srgbClr val="FF0000"/>
                </a:solidFill>
              </a:rPr>
              <a:t>自覚</a:t>
            </a:r>
          </a:p>
        </p:txBody>
      </p:sp>
      <p:sp>
        <p:nvSpPr>
          <p:cNvPr id="5" name="テキスト ボックス 4">
            <a:extLst>
              <a:ext uri="{FF2B5EF4-FFF2-40B4-BE49-F238E27FC236}">
                <a16:creationId xmlns:a16="http://schemas.microsoft.com/office/drawing/2014/main" id="{0A733B5B-22C1-4083-A120-DE817517CFC5}"/>
              </a:ext>
            </a:extLst>
          </p:cNvPr>
          <p:cNvSpPr txBox="1"/>
          <p:nvPr/>
        </p:nvSpPr>
        <p:spPr>
          <a:xfrm>
            <a:off x="8229601" y="5543757"/>
            <a:ext cx="1800493" cy="369332"/>
          </a:xfrm>
          <a:prstGeom prst="rect">
            <a:avLst/>
          </a:prstGeom>
          <a:noFill/>
        </p:spPr>
        <p:txBody>
          <a:bodyPr wrap="none" rtlCol="0">
            <a:spAutoFit/>
          </a:bodyPr>
          <a:lstStyle/>
          <a:p>
            <a:r>
              <a:rPr kumimoji="1" lang="ja-JP" altLang="en-US" b="1">
                <a:solidFill>
                  <a:srgbClr val="FF0000"/>
                </a:solidFill>
              </a:rPr>
              <a:t>学びの質の向上</a:t>
            </a:r>
            <a:endParaRPr kumimoji="1" lang="ja-JP" altLang="en-US" b="1" dirty="0">
              <a:solidFill>
                <a:srgbClr val="FF0000"/>
              </a:solidFill>
            </a:endParaRPr>
          </a:p>
        </p:txBody>
      </p:sp>
      <p:sp>
        <p:nvSpPr>
          <p:cNvPr id="7" name="テキスト ボックス 6">
            <a:extLst>
              <a:ext uri="{FF2B5EF4-FFF2-40B4-BE49-F238E27FC236}">
                <a16:creationId xmlns:a16="http://schemas.microsoft.com/office/drawing/2014/main" id="{04606C71-A6B5-44E2-A9E2-B5F8A98B5ABC}"/>
              </a:ext>
            </a:extLst>
          </p:cNvPr>
          <p:cNvSpPr txBox="1"/>
          <p:nvPr/>
        </p:nvSpPr>
        <p:spPr>
          <a:xfrm>
            <a:off x="8393226" y="4800590"/>
            <a:ext cx="877163" cy="369332"/>
          </a:xfrm>
          <a:prstGeom prst="rect">
            <a:avLst/>
          </a:prstGeom>
          <a:noFill/>
        </p:spPr>
        <p:txBody>
          <a:bodyPr wrap="none" rtlCol="0">
            <a:spAutoFit/>
          </a:bodyPr>
          <a:lstStyle/>
          <a:p>
            <a:r>
              <a:rPr kumimoji="1" lang="ja-JP" altLang="en-US" b="1" dirty="0">
                <a:solidFill>
                  <a:srgbClr val="FF0000"/>
                </a:solidFill>
              </a:rPr>
              <a:t>主体性</a:t>
            </a:r>
          </a:p>
        </p:txBody>
      </p:sp>
      <p:sp>
        <p:nvSpPr>
          <p:cNvPr id="9" name="テキスト ボックス 8">
            <a:extLst>
              <a:ext uri="{FF2B5EF4-FFF2-40B4-BE49-F238E27FC236}">
                <a16:creationId xmlns:a16="http://schemas.microsoft.com/office/drawing/2014/main" id="{F7612699-815A-4A30-BF79-8798E763D5EF}"/>
              </a:ext>
            </a:extLst>
          </p:cNvPr>
          <p:cNvSpPr txBox="1"/>
          <p:nvPr/>
        </p:nvSpPr>
        <p:spPr>
          <a:xfrm>
            <a:off x="9039557" y="4336866"/>
            <a:ext cx="877163" cy="369332"/>
          </a:xfrm>
          <a:prstGeom prst="rect">
            <a:avLst/>
          </a:prstGeom>
          <a:noFill/>
        </p:spPr>
        <p:txBody>
          <a:bodyPr wrap="none" rtlCol="0">
            <a:spAutoFit/>
          </a:bodyPr>
          <a:lstStyle/>
          <a:p>
            <a:r>
              <a:rPr kumimoji="1" lang="ja-JP" altLang="en-US" b="1" dirty="0">
                <a:solidFill>
                  <a:srgbClr val="FF0000"/>
                </a:solidFill>
              </a:rPr>
              <a:t>表現力</a:t>
            </a:r>
          </a:p>
        </p:txBody>
      </p:sp>
      <p:sp>
        <p:nvSpPr>
          <p:cNvPr id="11" name="テキスト ボックス 10">
            <a:extLst>
              <a:ext uri="{FF2B5EF4-FFF2-40B4-BE49-F238E27FC236}">
                <a16:creationId xmlns:a16="http://schemas.microsoft.com/office/drawing/2014/main" id="{CA1A0B96-A842-404B-8A3D-B168E50BBA53}"/>
              </a:ext>
            </a:extLst>
          </p:cNvPr>
          <p:cNvSpPr txBox="1"/>
          <p:nvPr/>
        </p:nvSpPr>
        <p:spPr>
          <a:xfrm>
            <a:off x="7435166" y="3534577"/>
            <a:ext cx="646331" cy="369332"/>
          </a:xfrm>
          <a:prstGeom prst="rect">
            <a:avLst/>
          </a:prstGeom>
          <a:noFill/>
        </p:spPr>
        <p:txBody>
          <a:bodyPr wrap="none" rtlCol="0">
            <a:spAutoFit/>
          </a:bodyPr>
          <a:lstStyle/>
          <a:p>
            <a:r>
              <a:rPr kumimoji="1" lang="ja-JP" altLang="en-US" b="1" dirty="0">
                <a:solidFill>
                  <a:srgbClr val="FF0000"/>
                </a:solidFill>
              </a:rPr>
              <a:t>信頼</a:t>
            </a:r>
          </a:p>
        </p:txBody>
      </p:sp>
      <p:sp>
        <p:nvSpPr>
          <p:cNvPr id="13" name="テキスト ボックス 12">
            <a:extLst>
              <a:ext uri="{FF2B5EF4-FFF2-40B4-BE49-F238E27FC236}">
                <a16:creationId xmlns:a16="http://schemas.microsoft.com/office/drawing/2014/main" id="{00E92F06-34A2-4C5D-845A-9B04741EC299}"/>
              </a:ext>
            </a:extLst>
          </p:cNvPr>
          <p:cNvSpPr txBox="1"/>
          <p:nvPr/>
        </p:nvSpPr>
        <p:spPr>
          <a:xfrm>
            <a:off x="9376792" y="2408188"/>
            <a:ext cx="646331" cy="369332"/>
          </a:xfrm>
          <a:prstGeom prst="rect">
            <a:avLst/>
          </a:prstGeom>
          <a:noFill/>
        </p:spPr>
        <p:txBody>
          <a:bodyPr wrap="none" rtlCol="0">
            <a:spAutoFit/>
          </a:bodyPr>
          <a:lstStyle/>
          <a:p>
            <a:r>
              <a:rPr kumimoji="1" lang="ja-JP" altLang="en-US" b="1" dirty="0">
                <a:solidFill>
                  <a:srgbClr val="FF0000"/>
                </a:solidFill>
              </a:rPr>
              <a:t>対話</a:t>
            </a:r>
          </a:p>
        </p:txBody>
      </p:sp>
      <p:sp>
        <p:nvSpPr>
          <p:cNvPr id="15" name="テキスト ボックス 14">
            <a:extLst>
              <a:ext uri="{FF2B5EF4-FFF2-40B4-BE49-F238E27FC236}">
                <a16:creationId xmlns:a16="http://schemas.microsoft.com/office/drawing/2014/main" id="{64DCF01C-5E18-4055-B21D-D13B32987F02}"/>
              </a:ext>
            </a:extLst>
          </p:cNvPr>
          <p:cNvSpPr txBox="1"/>
          <p:nvPr/>
        </p:nvSpPr>
        <p:spPr>
          <a:xfrm>
            <a:off x="8229601" y="2038856"/>
            <a:ext cx="646331" cy="369332"/>
          </a:xfrm>
          <a:prstGeom prst="rect">
            <a:avLst/>
          </a:prstGeom>
          <a:noFill/>
        </p:spPr>
        <p:txBody>
          <a:bodyPr wrap="none" rtlCol="0">
            <a:spAutoFit/>
          </a:bodyPr>
          <a:lstStyle/>
          <a:p>
            <a:r>
              <a:rPr kumimoji="1" lang="ja-JP" altLang="en-US" b="1" dirty="0">
                <a:solidFill>
                  <a:srgbClr val="FF0000"/>
                </a:solidFill>
              </a:rPr>
              <a:t>信頼</a:t>
            </a:r>
          </a:p>
        </p:txBody>
      </p:sp>
      <p:sp>
        <p:nvSpPr>
          <p:cNvPr id="17" name="テキスト ボックス 16">
            <a:extLst>
              <a:ext uri="{FF2B5EF4-FFF2-40B4-BE49-F238E27FC236}">
                <a16:creationId xmlns:a16="http://schemas.microsoft.com/office/drawing/2014/main" id="{73B8DA0B-CD41-48A1-8C56-16FE19C4C299}"/>
              </a:ext>
            </a:extLst>
          </p:cNvPr>
          <p:cNvSpPr txBox="1"/>
          <p:nvPr/>
        </p:nvSpPr>
        <p:spPr>
          <a:xfrm>
            <a:off x="7747001" y="1319758"/>
            <a:ext cx="646331" cy="369332"/>
          </a:xfrm>
          <a:prstGeom prst="rect">
            <a:avLst/>
          </a:prstGeom>
          <a:noFill/>
        </p:spPr>
        <p:txBody>
          <a:bodyPr wrap="none" rtlCol="0">
            <a:spAutoFit/>
          </a:bodyPr>
          <a:lstStyle/>
          <a:p>
            <a:r>
              <a:rPr kumimoji="1" lang="ja-JP" altLang="en-US" b="1" dirty="0">
                <a:solidFill>
                  <a:srgbClr val="FF0000"/>
                </a:solidFill>
              </a:rPr>
              <a:t>意欲</a:t>
            </a:r>
          </a:p>
        </p:txBody>
      </p:sp>
    </p:spTree>
    <p:extLst>
      <p:ext uri="{BB962C8B-B14F-4D97-AF65-F5344CB8AC3E}">
        <p14:creationId xmlns:p14="http://schemas.microsoft.com/office/powerpoint/2010/main" val="24423179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155135-17D2-4EE4-8861-78A04F1DD4D1}"/>
              </a:ext>
            </a:extLst>
          </p:cNvPr>
          <p:cNvSpPr txBox="1"/>
          <p:nvPr/>
        </p:nvSpPr>
        <p:spPr>
          <a:xfrm>
            <a:off x="1631504" y="332657"/>
            <a:ext cx="8928992" cy="6244017"/>
          </a:xfrm>
          <a:prstGeom prst="rect">
            <a:avLst/>
          </a:prstGeom>
          <a:solidFill>
            <a:srgbClr val="FFD5D1"/>
          </a:solidFill>
        </p:spPr>
        <p:txBody>
          <a:bodyPr wrap="square" rtlCol="0">
            <a:spAutoFit/>
          </a:bodyPr>
          <a:lstStyle/>
          <a:p>
            <a:endParaRPr lang="en-US" altLang="ja-JP" sz="1200"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教員の変化　、保護者や地域の変化</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①　子どもを怒鳴りつけるような指導が影を潜め、</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②　子どもの学びに火をつける工夫をしようとする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③　的確な指示・説明や称揚が増える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④　前年までの指導を共有・改善し、授業を進化させる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⑤　この学校で働けることに誇りと喜びを感じる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⑥　保護者アンケートが感謝の言葉で始まるようになった</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⑦　保護者・地域は参観から参画へ、そして協力者へ</a:t>
            </a:r>
            <a:endParaRPr lang="en-US" altLang="ja-JP" sz="2585" b="1" dirty="0">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AA191870-91BD-4199-BC0B-7815F4DAB66D}"/>
              </a:ext>
            </a:extLst>
          </p:cNvPr>
          <p:cNvSpPr txBox="1"/>
          <p:nvPr/>
        </p:nvSpPr>
        <p:spPr>
          <a:xfrm>
            <a:off x="7594601" y="965200"/>
            <a:ext cx="2031325" cy="369332"/>
          </a:xfrm>
          <a:prstGeom prst="rect">
            <a:avLst/>
          </a:prstGeom>
          <a:noFill/>
        </p:spPr>
        <p:txBody>
          <a:bodyPr wrap="none" rtlCol="0">
            <a:spAutoFit/>
          </a:bodyPr>
          <a:lstStyle/>
          <a:p>
            <a:r>
              <a:rPr kumimoji="1" lang="ja-JP" altLang="en-US" b="1" dirty="0">
                <a:solidFill>
                  <a:srgbClr val="FF0000"/>
                </a:solidFill>
              </a:rPr>
              <a:t>指導力の向上意欲</a:t>
            </a:r>
          </a:p>
        </p:txBody>
      </p:sp>
      <p:sp>
        <p:nvSpPr>
          <p:cNvPr id="6" name="テキスト ボックス 5">
            <a:extLst>
              <a:ext uri="{FF2B5EF4-FFF2-40B4-BE49-F238E27FC236}">
                <a16:creationId xmlns:a16="http://schemas.microsoft.com/office/drawing/2014/main" id="{29F267DD-5455-4E77-80C5-A3C71FB6ED74}"/>
              </a:ext>
            </a:extLst>
          </p:cNvPr>
          <p:cNvSpPr txBox="1"/>
          <p:nvPr/>
        </p:nvSpPr>
        <p:spPr>
          <a:xfrm>
            <a:off x="7454900" y="1782410"/>
            <a:ext cx="1569660" cy="369332"/>
          </a:xfrm>
          <a:prstGeom prst="rect">
            <a:avLst/>
          </a:prstGeom>
          <a:noFill/>
        </p:spPr>
        <p:txBody>
          <a:bodyPr wrap="none" rtlCol="0">
            <a:spAutoFit/>
          </a:bodyPr>
          <a:lstStyle/>
          <a:p>
            <a:r>
              <a:rPr kumimoji="1" lang="ja-JP" altLang="en-US" b="1" dirty="0">
                <a:solidFill>
                  <a:srgbClr val="FF0000"/>
                </a:solidFill>
              </a:rPr>
              <a:t>指導法の改善</a:t>
            </a:r>
          </a:p>
        </p:txBody>
      </p:sp>
      <p:sp>
        <p:nvSpPr>
          <p:cNvPr id="8" name="テキスト ボックス 7">
            <a:extLst>
              <a:ext uri="{FF2B5EF4-FFF2-40B4-BE49-F238E27FC236}">
                <a16:creationId xmlns:a16="http://schemas.microsoft.com/office/drawing/2014/main" id="{4498665C-A0F8-4866-81B9-375BB16F663D}"/>
              </a:ext>
            </a:extLst>
          </p:cNvPr>
          <p:cNvSpPr txBox="1"/>
          <p:nvPr/>
        </p:nvSpPr>
        <p:spPr>
          <a:xfrm>
            <a:off x="7315201" y="2895600"/>
            <a:ext cx="2031325" cy="369332"/>
          </a:xfrm>
          <a:prstGeom prst="rect">
            <a:avLst/>
          </a:prstGeom>
          <a:noFill/>
        </p:spPr>
        <p:txBody>
          <a:bodyPr wrap="none" rtlCol="0">
            <a:spAutoFit/>
          </a:bodyPr>
          <a:lstStyle/>
          <a:p>
            <a:r>
              <a:rPr kumimoji="1" lang="ja-JP" altLang="en-US" b="1" dirty="0">
                <a:solidFill>
                  <a:srgbClr val="FF0000"/>
                </a:solidFill>
              </a:rPr>
              <a:t>指導力の向上意欲</a:t>
            </a:r>
          </a:p>
        </p:txBody>
      </p:sp>
      <p:sp>
        <p:nvSpPr>
          <p:cNvPr id="10" name="テキスト ボックス 9">
            <a:extLst>
              <a:ext uri="{FF2B5EF4-FFF2-40B4-BE49-F238E27FC236}">
                <a16:creationId xmlns:a16="http://schemas.microsoft.com/office/drawing/2014/main" id="{E32729CD-7ECD-4084-B81D-0F0D5A6B523F}"/>
              </a:ext>
            </a:extLst>
          </p:cNvPr>
          <p:cNvSpPr txBox="1"/>
          <p:nvPr/>
        </p:nvSpPr>
        <p:spPr>
          <a:xfrm>
            <a:off x="7017519" y="3343478"/>
            <a:ext cx="3185487" cy="369332"/>
          </a:xfrm>
          <a:prstGeom prst="rect">
            <a:avLst/>
          </a:prstGeom>
          <a:noFill/>
        </p:spPr>
        <p:txBody>
          <a:bodyPr wrap="none" rtlCol="0">
            <a:spAutoFit/>
          </a:bodyPr>
          <a:lstStyle/>
          <a:p>
            <a:r>
              <a:rPr kumimoji="1" lang="ja-JP" altLang="en-US" b="1" dirty="0">
                <a:solidFill>
                  <a:srgbClr val="FF0000"/>
                </a:solidFill>
              </a:rPr>
              <a:t>カリキュラム・マネジメント</a:t>
            </a:r>
          </a:p>
        </p:txBody>
      </p:sp>
      <p:sp>
        <p:nvSpPr>
          <p:cNvPr id="12" name="テキスト ボックス 11">
            <a:extLst>
              <a:ext uri="{FF2B5EF4-FFF2-40B4-BE49-F238E27FC236}">
                <a16:creationId xmlns:a16="http://schemas.microsoft.com/office/drawing/2014/main" id="{B832D953-869B-4D5E-9C10-7CABCB480B6B}"/>
              </a:ext>
            </a:extLst>
          </p:cNvPr>
          <p:cNvSpPr txBox="1"/>
          <p:nvPr/>
        </p:nvSpPr>
        <p:spPr>
          <a:xfrm>
            <a:off x="6117273" y="5721756"/>
            <a:ext cx="2954655" cy="369332"/>
          </a:xfrm>
          <a:prstGeom prst="rect">
            <a:avLst/>
          </a:prstGeom>
          <a:noFill/>
        </p:spPr>
        <p:txBody>
          <a:bodyPr wrap="none" rtlCol="0">
            <a:spAutoFit/>
          </a:bodyPr>
          <a:lstStyle/>
          <a:p>
            <a:r>
              <a:rPr kumimoji="1" lang="ja-JP" altLang="en-US" b="1" dirty="0">
                <a:solidFill>
                  <a:srgbClr val="FF0000"/>
                </a:solidFill>
              </a:rPr>
              <a:t>開かれた教育課程づくりへ</a:t>
            </a:r>
          </a:p>
        </p:txBody>
      </p:sp>
    </p:spTree>
    <p:extLst>
      <p:ext uri="{BB962C8B-B14F-4D97-AF65-F5344CB8AC3E}">
        <p14:creationId xmlns:p14="http://schemas.microsoft.com/office/powerpoint/2010/main" val="19591938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155135-17D2-4EE4-8861-78A04F1DD4D1}"/>
              </a:ext>
            </a:extLst>
          </p:cNvPr>
          <p:cNvSpPr txBox="1"/>
          <p:nvPr/>
        </p:nvSpPr>
        <p:spPr>
          <a:xfrm>
            <a:off x="1666937" y="200424"/>
            <a:ext cx="9276899" cy="6457152"/>
          </a:xfrm>
          <a:prstGeom prst="rect">
            <a:avLst/>
          </a:prstGeom>
          <a:solidFill>
            <a:srgbClr val="99FF99"/>
          </a:solidFill>
        </p:spPr>
        <p:txBody>
          <a:bodyPr wrap="none" rtlCol="0">
            <a:spAutoFit/>
          </a:bodyPr>
          <a:lstStyle/>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校長として気をつけていたこと</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①　学校の最終責任者としての自覚（問題から逃げない）</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②　自分と異なる意見の教員の声にこそ、耳を傾ける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③　教師を委縮させるような指導をしない</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④　ＥＳＤの視点から教育課程全てを職員とともに見直す　　</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⑤　</a:t>
            </a:r>
            <a:r>
              <a:rPr lang="ja-JP" altLang="en-US" sz="2000" b="1" dirty="0">
                <a:latin typeface="AR P丸ゴシック体E" panose="020F0900000000000000" pitchFamily="50" charset="-128"/>
                <a:ea typeface="AR P丸ゴシック体E" panose="020F0900000000000000" pitchFamily="50" charset="-128"/>
              </a:rPr>
              <a:t>（児童）</a:t>
            </a:r>
            <a:r>
              <a:rPr lang="ja-JP" altLang="en-US" sz="2585" b="1" dirty="0">
                <a:latin typeface="AR P丸ゴシック体E" panose="020F0900000000000000" pitchFamily="50" charset="-128"/>
                <a:ea typeface="AR P丸ゴシック体E" panose="020F0900000000000000" pitchFamily="50" charset="-128"/>
              </a:rPr>
              <a:t>ＳＤＧｓまつり</a:t>
            </a:r>
            <a:r>
              <a:rPr lang="ja-JP" altLang="en-US" sz="2400" b="1" dirty="0">
                <a:latin typeface="AR P丸ゴシック体E" panose="020F0900000000000000" pitchFamily="50" charset="-128"/>
                <a:ea typeface="AR P丸ゴシック体E" panose="020F0900000000000000" pitchFamily="50" charset="-128"/>
              </a:rPr>
              <a:t>・</a:t>
            </a:r>
            <a:r>
              <a:rPr lang="ja-JP" altLang="en-US" sz="2000" b="1" dirty="0">
                <a:latin typeface="AR P丸ゴシック体E" panose="020F0900000000000000" pitchFamily="50" charset="-128"/>
                <a:ea typeface="AR P丸ゴシック体E" panose="020F0900000000000000" pitchFamily="50" charset="-128"/>
              </a:rPr>
              <a:t>（職員）</a:t>
            </a:r>
            <a:r>
              <a:rPr lang="ja-JP" altLang="en-US" sz="2585" b="1" dirty="0">
                <a:latin typeface="AR P丸ゴシック体E" panose="020F0900000000000000" pitchFamily="50" charset="-128"/>
                <a:ea typeface="AR P丸ゴシック体E" panose="020F0900000000000000" pitchFamily="50" charset="-128"/>
              </a:rPr>
              <a:t>ＥＳＤ実践交流会の実施</a:t>
            </a:r>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a:t>
            </a:r>
            <a:endParaRPr lang="en-US" altLang="ja-JP" sz="1292"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⑥　全職員に名刺を作って持たせる（地域に踏み出す一歩）</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a:t>
            </a:r>
          </a:p>
        </p:txBody>
      </p:sp>
    </p:spTree>
    <p:extLst>
      <p:ext uri="{BB962C8B-B14F-4D97-AF65-F5344CB8AC3E}">
        <p14:creationId xmlns:p14="http://schemas.microsoft.com/office/powerpoint/2010/main" val="42599316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5F04850-9EF9-4AED-B244-7F1D2AF1B97E}"/>
              </a:ext>
            </a:extLst>
          </p:cNvPr>
          <p:cNvPicPr>
            <a:picLocks noChangeAspect="1"/>
          </p:cNvPicPr>
          <p:nvPr/>
        </p:nvPicPr>
        <p:blipFill rotWithShape="1">
          <a:blip r:embed="rId3">
            <a:extLst>
              <a:ext uri="{28A0092B-C50C-407E-A947-70E740481C1C}">
                <a14:useLocalDpi xmlns:a14="http://schemas.microsoft.com/office/drawing/2010/main" val="0"/>
              </a:ext>
            </a:extLst>
          </a:blip>
          <a:srcRect t="5756" b="7170"/>
          <a:stretch/>
        </p:blipFill>
        <p:spPr>
          <a:xfrm>
            <a:off x="1600200" y="227699"/>
            <a:ext cx="8451223" cy="5221808"/>
          </a:xfrm>
          <a:prstGeom prst="rect">
            <a:avLst/>
          </a:prstGeom>
        </p:spPr>
      </p:pic>
      <p:sp>
        <p:nvSpPr>
          <p:cNvPr id="2" name="テキスト ボックス 1">
            <a:extLst>
              <a:ext uri="{FF2B5EF4-FFF2-40B4-BE49-F238E27FC236}">
                <a16:creationId xmlns:a16="http://schemas.microsoft.com/office/drawing/2014/main" id="{37413315-3614-44F5-9C72-6447196FBC18}"/>
              </a:ext>
            </a:extLst>
          </p:cNvPr>
          <p:cNvSpPr txBox="1"/>
          <p:nvPr/>
        </p:nvSpPr>
        <p:spPr>
          <a:xfrm>
            <a:off x="231955" y="5799304"/>
            <a:ext cx="11800025" cy="830997"/>
          </a:xfrm>
          <a:prstGeom prst="rect">
            <a:avLst/>
          </a:prstGeom>
          <a:solidFill>
            <a:srgbClr val="FFFF99"/>
          </a:solidFill>
          <a:ln w="57150">
            <a:solidFill>
              <a:srgbClr val="FF0000"/>
            </a:solidFill>
          </a:ln>
        </p:spPr>
        <p:txBody>
          <a:bodyPr wrap="none" rtlCol="0">
            <a:spAutoFit/>
          </a:bodyPr>
          <a:lstStyle/>
          <a:p>
            <a:r>
              <a:rPr lang="ja-JP" altLang="en-US" sz="2400" b="1" dirty="0"/>
              <a:t>教育分野でも</a:t>
            </a:r>
            <a:r>
              <a:rPr lang="en-US" altLang="ja-JP" sz="2400" b="1" dirty="0"/>
              <a:t>SDG</a:t>
            </a:r>
            <a:r>
              <a:rPr lang="ja-JP" altLang="en-US" sz="2400" b="1" dirty="0"/>
              <a:t>ｓの推進は重要。学習指導要領を踏まえ、学校教育全体でＥＳＤを</a:t>
            </a:r>
            <a:endParaRPr lang="en-US" altLang="ja-JP" sz="2400" b="1" dirty="0"/>
          </a:p>
          <a:p>
            <a:r>
              <a:rPr lang="ja-JP" altLang="en-US" sz="2400" b="1" dirty="0"/>
              <a:t>推進し、持続可能な社会の創り手の育成を通じて、ＳＤＧｓに貢献していくのです。</a:t>
            </a:r>
          </a:p>
        </p:txBody>
      </p:sp>
      <p:grpSp>
        <p:nvGrpSpPr>
          <p:cNvPr id="4" name="グループ化 3">
            <a:extLst>
              <a:ext uri="{FF2B5EF4-FFF2-40B4-BE49-F238E27FC236}">
                <a16:creationId xmlns:a16="http://schemas.microsoft.com/office/drawing/2014/main" id="{CE83355C-8989-4B4A-A88F-C26F871E5F58}"/>
              </a:ext>
            </a:extLst>
          </p:cNvPr>
          <p:cNvGrpSpPr/>
          <p:nvPr/>
        </p:nvGrpSpPr>
        <p:grpSpPr>
          <a:xfrm>
            <a:off x="227682" y="242688"/>
            <a:ext cx="1131133" cy="674370"/>
            <a:chOff x="12675870" y="1131570"/>
            <a:chExt cx="1131133" cy="674370"/>
          </a:xfrm>
        </p:grpSpPr>
        <p:sp>
          <p:nvSpPr>
            <p:cNvPr id="6" name="四角形: 角を丸くする 5">
              <a:extLst>
                <a:ext uri="{FF2B5EF4-FFF2-40B4-BE49-F238E27FC236}">
                  <a16:creationId xmlns:a16="http://schemas.microsoft.com/office/drawing/2014/main" id="{DB46B076-0360-4F54-B9AB-3A9863B7CA6D}"/>
                </a:ext>
              </a:extLst>
            </p:cNvPr>
            <p:cNvSpPr/>
            <p:nvPr/>
          </p:nvSpPr>
          <p:spPr>
            <a:xfrm>
              <a:off x="12675870" y="1131570"/>
              <a:ext cx="1131133" cy="67437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623CBE4-EE7E-48F7-A7FF-67B125D4BE9E}"/>
                </a:ext>
              </a:extLst>
            </p:cNvPr>
            <p:cNvSpPr txBox="1"/>
            <p:nvPr/>
          </p:nvSpPr>
          <p:spPr>
            <a:xfrm>
              <a:off x="12767311" y="1165860"/>
              <a:ext cx="1005403" cy="584775"/>
            </a:xfrm>
            <a:prstGeom prst="rect">
              <a:avLst/>
            </a:prstGeom>
            <a:noFill/>
          </p:spPr>
          <p:txBody>
            <a:bodyPr wrap="none" rtlCol="0">
              <a:spAutoFit/>
            </a:bodyPr>
            <a:lstStyle/>
            <a:p>
              <a:r>
                <a:rPr kumimoji="1" lang="ja-JP" altLang="en-US" sz="3200" dirty="0">
                  <a:highlight>
                    <a:srgbClr val="FF0000"/>
                  </a:highlight>
                  <a:latin typeface="HGP創英角ﾎﾟｯﾌﾟ体" panose="040B0A00000000000000" pitchFamily="50" charset="-128"/>
                  <a:ea typeface="HGP創英角ﾎﾟｯﾌﾟ体" panose="040B0A00000000000000" pitchFamily="50" charset="-128"/>
                </a:rPr>
                <a:t>重要</a:t>
              </a:r>
            </a:p>
          </p:txBody>
        </p:sp>
      </p:grpSp>
    </p:spTree>
    <p:extLst>
      <p:ext uri="{BB962C8B-B14F-4D97-AF65-F5344CB8AC3E}">
        <p14:creationId xmlns:p14="http://schemas.microsoft.com/office/powerpoint/2010/main" val="19608718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8A0A467-8EC3-4203-A9CD-E26F6D0386E2}"/>
              </a:ext>
            </a:extLst>
          </p:cNvPr>
          <p:cNvSpPr txBox="1"/>
          <p:nvPr/>
        </p:nvSpPr>
        <p:spPr>
          <a:xfrm>
            <a:off x="1709053" y="5838791"/>
            <a:ext cx="8326488" cy="902170"/>
          </a:xfrm>
          <a:prstGeom prst="rect">
            <a:avLst/>
          </a:prstGeom>
          <a:noFill/>
        </p:spPr>
        <p:txBody>
          <a:bodyPr wrap="square" rtlCol="0">
            <a:spAutoFit/>
          </a:bodyPr>
          <a:lstStyle/>
          <a:p>
            <a:r>
              <a:rPr lang="ja-JP" altLang="en-US" sz="1754" b="1" dirty="0">
                <a:latin typeface="AR丸ゴシック体E" panose="020F0909000000000000" pitchFamily="49" charset="-128"/>
                <a:ea typeface="AR丸ゴシック体E" panose="020F0909000000000000" pitchFamily="49" charset="-128"/>
              </a:rPr>
              <a:t>ちょっと取り組んで達成できるような甘いものは一つもありません。そこには、</a:t>
            </a:r>
            <a:r>
              <a:rPr lang="ja-JP" altLang="en-US" sz="1754" b="1" dirty="0">
                <a:highlight>
                  <a:srgbClr val="FFFF00"/>
                </a:highlight>
                <a:latin typeface="AR丸ゴシック体E" panose="020F0909000000000000" pitchFamily="49" charset="-128"/>
                <a:ea typeface="AR丸ゴシック体E" panose="020F0909000000000000" pitchFamily="49" charset="-128"/>
              </a:rPr>
              <a:t>深い理解や学びを通じた、本気で考える人づくりが欠かせない</a:t>
            </a:r>
            <a:r>
              <a:rPr lang="ja-JP" altLang="en-US" sz="1754" b="1" dirty="0">
                <a:latin typeface="AR丸ゴシック体E" panose="020F0909000000000000" pitchFamily="49" charset="-128"/>
                <a:ea typeface="AR丸ゴシック体E" panose="020F0909000000000000" pitchFamily="49" charset="-128"/>
              </a:rPr>
              <a:t>のです。全国の学校でやらないとだめです。</a:t>
            </a:r>
          </a:p>
        </p:txBody>
      </p:sp>
      <p:pic>
        <p:nvPicPr>
          <p:cNvPr id="7" name="図 6">
            <a:extLst>
              <a:ext uri="{FF2B5EF4-FFF2-40B4-BE49-F238E27FC236}">
                <a16:creationId xmlns:a16="http://schemas.microsoft.com/office/drawing/2014/main" id="{22EDB72F-A774-4716-993A-11CB526C86A7}"/>
              </a:ext>
            </a:extLst>
          </p:cNvPr>
          <p:cNvPicPr>
            <a:picLocks noChangeAspect="1"/>
          </p:cNvPicPr>
          <p:nvPr/>
        </p:nvPicPr>
        <p:blipFill rotWithShape="1">
          <a:blip r:embed="rId2"/>
          <a:srcRect l="29646" t="17693" r="30374" b="11232"/>
          <a:stretch/>
        </p:blipFill>
        <p:spPr>
          <a:xfrm>
            <a:off x="6811792" y="4807085"/>
            <a:ext cx="864031" cy="912436"/>
          </a:xfrm>
          <a:prstGeom prst="rect">
            <a:avLst/>
          </a:prstGeom>
        </p:spPr>
      </p:pic>
      <p:pic>
        <p:nvPicPr>
          <p:cNvPr id="4" name="図 3">
            <a:extLst>
              <a:ext uri="{FF2B5EF4-FFF2-40B4-BE49-F238E27FC236}">
                <a16:creationId xmlns:a16="http://schemas.microsoft.com/office/drawing/2014/main" id="{DDB9E864-6D76-443A-810F-84CD1571B6AC}"/>
              </a:ext>
            </a:extLst>
          </p:cNvPr>
          <p:cNvPicPr>
            <a:picLocks noChangeAspect="1"/>
          </p:cNvPicPr>
          <p:nvPr/>
        </p:nvPicPr>
        <p:blipFill rotWithShape="1">
          <a:blip r:embed="rId3">
            <a:extLst>
              <a:ext uri="{28A0092B-C50C-407E-A947-70E740481C1C}">
                <a14:useLocalDpi xmlns:a14="http://schemas.microsoft.com/office/drawing/2010/main" val="0"/>
              </a:ext>
            </a:extLst>
          </a:blip>
          <a:srcRect t="11695" b="13434"/>
          <a:stretch/>
        </p:blipFill>
        <p:spPr>
          <a:xfrm>
            <a:off x="1595562" y="704140"/>
            <a:ext cx="9144000" cy="5134651"/>
          </a:xfrm>
          <a:prstGeom prst="rect">
            <a:avLst/>
          </a:prstGeom>
        </p:spPr>
      </p:pic>
      <p:sp>
        <p:nvSpPr>
          <p:cNvPr id="3" name="テキスト ボックス 2">
            <a:extLst>
              <a:ext uri="{FF2B5EF4-FFF2-40B4-BE49-F238E27FC236}">
                <a16:creationId xmlns:a16="http://schemas.microsoft.com/office/drawing/2014/main" id="{768A3BCC-A6C0-4489-87CB-FAD283F09525}"/>
              </a:ext>
            </a:extLst>
          </p:cNvPr>
          <p:cNvSpPr txBox="1"/>
          <p:nvPr/>
        </p:nvSpPr>
        <p:spPr>
          <a:xfrm>
            <a:off x="3940734" y="215538"/>
            <a:ext cx="2226828" cy="369332"/>
          </a:xfrm>
          <a:prstGeom prst="rect">
            <a:avLst/>
          </a:prstGeom>
          <a:noFill/>
        </p:spPr>
        <p:txBody>
          <a:bodyPr wrap="none" rtlCol="0">
            <a:spAutoFit/>
          </a:bodyPr>
          <a:lstStyle/>
          <a:p>
            <a:r>
              <a:rPr kumimoji="1" lang="ja-JP" altLang="en-US" b="1" dirty="0">
                <a:highlight>
                  <a:srgbClr val="FFFF00"/>
                </a:highlight>
              </a:rPr>
              <a:t>ＥＳＤ </a:t>
            </a:r>
            <a:r>
              <a:rPr kumimoji="1" lang="en-US" altLang="ja-JP" b="1" dirty="0">
                <a:highlight>
                  <a:srgbClr val="FFFF00"/>
                </a:highlight>
              </a:rPr>
              <a:t>for  </a:t>
            </a:r>
            <a:r>
              <a:rPr kumimoji="1" lang="ja-JP" altLang="en-US" b="1" dirty="0">
                <a:highlight>
                  <a:srgbClr val="FFFF00"/>
                </a:highlight>
              </a:rPr>
              <a:t>ＳＤＧｓ</a:t>
            </a:r>
          </a:p>
        </p:txBody>
      </p:sp>
    </p:spTree>
    <p:extLst>
      <p:ext uri="{BB962C8B-B14F-4D97-AF65-F5344CB8AC3E}">
        <p14:creationId xmlns:p14="http://schemas.microsoft.com/office/powerpoint/2010/main" val="1828079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DNA 分子の背景">
            <a:extLst>
              <a:ext uri="{FF2B5EF4-FFF2-40B4-BE49-F238E27FC236}">
                <a16:creationId xmlns:a16="http://schemas.microsoft.com/office/drawing/2014/main" id="{7156F0A0-6DEA-49CD-9AF1-0DD12DA7E9E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rot="5400000">
            <a:off x="2707185" y="-2667002"/>
            <a:ext cx="6777633" cy="12192003"/>
          </a:xfrm>
          <a:prstGeom prst="rect">
            <a:avLst/>
          </a:prstGeom>
        </p:spPr>
      </p:pic>
      <p:sp>
        <p:nvSpPr>
          <p:cNvPr id="2" name="テキスト ボックス 1">
            <a:extLst>
              <a:ext uri="{FF2B5EF4-FFF2-40B4-BE49-F238E27FC236}">
                <a16:creationId xmlns:a16="http://schemas.microsoft.com/office/drawing/2014/main" id="{549FA5C1-60E6-47B2-B2AC-4F3989FA2D00}"/>
              </a:ext>
            </a:extLst>
          </p:cNvPr>
          <p:cNvSpPr txBox="1"/>
          <p:nvPr/>
        </p:nvSpPr>
        <p:spPr>
          <a:xfrm>
            <a:off x="568128" y="831149"/>
            <a:ext cx="11153553" cy="5386090"/>
          </a:xfrm>
          <a:prstGeom prst="rect">
            <a:avLst/>
          </a:prstGeom>
          <a:solidFill>
            <a:srgbClr val="FFFFFF">
              <a:alpha val="43137"/>
            </a:srgbClr>
          </a:solidFill>
        </p:spPr>
        <p:txBody>
          <a:bodyPr wrap="square" rtlCol="0">
            <a:spAutoFit/>
          </a:bodyPr>
          <a:lstStyle/>
          <a:p>
            <a:r>
              <a:rPr kumimoji="1" lang="ja-JP" altLang="en-US" sz="3200" dirty="0">
                <a:latin typeface="AR丸ゴシック体E" panose="020F0909000000000000" pitchFamily="49" charset="-128"/>
                <a:ea typeface="AR丸ゴシック体E" panose="020F0909000000000000" pitchFamily="49" charset="-128"/>
              </a:rPr>
              <a:t>コロナ禍でもわかるように、１つの問題があっという間に</a:t>
            </a:r>
            <a:endParaRPr kumimoji="1" lang="en-US" altLang="ja-JP" sz="3200" dirty="0">
              <a:latin typeface="AR丸ゴシック体E" panose="020F0909000000000000" pitchFamily="49" charset="-128"/>
              <a:ea typeface="AR丸ゴシック体E" panose="020F0909000000000000" pitchFamily="49" charset="-128"/>
            </a:endParaRPr>
          </a:p>
          <a:p>
            <a:endParaRPr kumimoji="1" lang="en-US" altLang="ja-JP" sz="2000" dirty="0">
              <a:latin typeface="AR丸ゴシック体E" panose="020F0909000000000000" pitchFamily="49" charset="-128"/>
              <a:ea typeface="AR丸ゴシック体E" panose="020F0909000000000000" pitchFamily="49" charset="-128"/>
            </a:endParaRPr>
          </a:p>
          <a:p>
            <a:r>
              <a:rPr kumimoji="1" lang="ja-JP" altLang="en-US" sz="3200" dirty="0">
                <a:latin typeface="AR丸ゴシック体E" panose="020F0909000000000000" pitchFamily="49" charset="-128"/>
                <a:ea typeface="AR丸ゴシック体E" panose="020F0909000000000000" pitchFamily="49" charset="-128"/>
              </a:rPr>
              <a:t>世界規模に広がり、しかも、多面的な広がりをもちながら、</a:t>
            </a:r>
            <a:endParaRPr kumimoji="1" lang="en-US" altLang="ja-JP" sz="3200" dirty="0">
              <a:latin typeface="AR丸ゴシック体E" panose="020F0909000000000000" pitchFamily="49" charset="-128"/>
              <a:ea typeface="AR丸ゴシック体E" panose="020F0909000000000000" pitchFamily="49" charset="-128"/>
            </a:endParaRPr>
          </a:p>
          <a:p>
            <a:endParaRPr kumimoji="1" lang="en-US" altLang="ja-JP" sz="2000" dirty="0">
              <a:latin typeface="AR丸ゴシック体E" panose="020F0909000000000000" pitchFamily="49" charset="-128"/>
              <a:ea typeface="AR丸ゴシック体E" panose="020F0909000000000000" pitchFamily="49" charset="-128"/>
            </a:endParaRPr>
          </a:p>
          <a:p>
            <a:r>
              <a:rPr kumimoji="1" lang="ja-JP" altLang="en-US" sz="3200" dirty="0">
                <a:latin typeface="AR丸ゴシック体E" panose="020F0909000000000000" pitchFamily="49" charset="-128"/>
                <a:ea typeface="AR丸ゴシック体E" panose="020F0909000000000000" pitchFamily="49" charset="-128"/>
              </a:rPr>
              <a:t>持続不可能な世界を創ってしまう。</a:t>
            </a:r>
            <a:endParaRPr kumimoji="1" lang="en-US" altLang="ja-JP" sz="3200" dirty="0">
              <a:latin typeface="AR丸ゴシック体E" panose="020F0909000000000000" pitchFamily="49" charset="-128"/>
              <a:ea typeface="AR丸ゴシック体E" panose="020F0909000000000000" pitchFamily="49" charset="-128"/>
            </a:endParaRPr>
          </a:p>
          <a:p>
            <a:endParaRPr kumimoji="1" lang="en-US" altLang="ja-JP" sz="2000" dirty="0">
              <a:latin typeface="AR丸ゴシック体E" panose="020F0909000000000000" pitchFamily="49" charset="-128"/>
              <a:ea typeface="AR丸ゴシック体E" panose="020F0909000000000000" pitchFamily="49" charset="-128"/>
            </a:endParaRPr>
          </a:p>
          <a:p>
            <a:r>
              <a:rPr kumimoji="1" lang="ja-JP" altLang="en-US" sz="3200" dirty="0">
                <a:highlight>
                  <a:srgbClr val="00FFFF"/>
                </a:highlight>
                <a:latin typeface="AR丸ゴシック体E" panose="020F0909000000000000" pitchFamily="49" charset="-128"/>
                <a:ea typeface="AR丸ゴシック体E" panose="020F0909000000000000" pitchFamily="49" charset="-128"/>
              </a:rPr>
              <a:t>旧来の枠にとらわれた学問、あるいは研究・開発のあり方</a:t>
            </a:r>
            <a:endParaRPr kumimoji="1" lang="en-US" altLang="ja-JP" sz="3200" dirty="0">
              <a:highlight>
                <a:srgbClr val="00FFFF"/>
              </a:highlight>
              <a:latin typeface="AR丸ゴシック体E" panose="020F0909000000000000" pitchFamily="49" charset="-128"/>
              <a:ea typeface="AR丸ゴシック体E" panose="020F0909000000000000" pitchFamily="49" charset="-128"/>
            </a:endParaRPr>
          </a:p>
          <a:p>
            <a:endParaRPr kumimoji="1" lang="en-US" altLang="ja-JP" sz="2000" dirty="0">
              <a:latin typeface="AR丸ゴシック体E" panose="020F0909000000000000" pitchFamily="49" charset="-128"/>
              <a:ea typeface="AR丸ゴシック体E" panose="020F0909000000000000" pitchFamily="49" charset="-128"/>
            </a:endParaRPr>
          </a:p>
          <a:p>
            <a:r>
              <a:rPr kumimoji="1" lang="ja-JP" altLang="en-US" sz="3200" dirty="0">
                <a:highlight>
                  <a:srgbClr val="00FFFF"/>
                </a:highlight>
                <a:latin typeface="AR丸ゴシック体E" panose="020F0909000000000000" pitchFamily="49" charset="-128"/>
                <a:ea typeface="AR丸ゴシック体E" panose="020F0909000000000000" pitchFamily="49" charset="-128"/>
              </a:rPr>
              <a:t>では、対応が不可能になっている。世界で起こっている</a:t>
            </a:r>
            <a:endParaRPr kumimoji="1" lang="en-US" altLang="ja-JP" sz="3200" dirty="0">
              <a:highlight>
                <a:srgbClr val="00FFFF"/>
              </a:highlight>
              <a:latin typeface="AR丸ゴシック体E" panose="020F0909000000000000" pitchFamily="49" charset="-128"/>
              <a:ea typeface="AR丸ゴシック体E" panose="020F0909000000000000" pitchFamily="49" charset="-128"/>
            </a:endParaRPr>
          </a:p>
          <a:p>
            <a:endParaRPr kumimoji="1" lang="en-US" altLang="ja-JP" sz="2000" dirty="0">
              <a:latin typeface="AR丸ゴシック体E" panose="020F0909000000000000" pitchFamily="49" charset="-128"/>
              <a:ea typeface="AR丸ゴシック体E" panose="020F0909000000000000" pitchFamily="49" charset="-128"/>
            </a:endParaRPr>
          </a:p>
          <a:p>
            <a:r>
              <a:rPr kumimoji="1" lang="ja-JP" altLang="en-US" sz="3200" dirty="0">
                <a:highlight>
                  <a:srgbClr val="00FFFF"/>
                </a:highlight>
                <a:latin typeface="AR丸ゴシック体E" panose="020F0909000000000000" pitchFamily="49" charset="-128"/>
                <a:ea typeface="AR丸ゴシック体E" panose="020F0909000000000000" pitchFamily="49" charset="-128"/>
              </a:rPr>
              <a:t>問題に対して、広い視野をもち、</a:t>
            </a:r>
            <a:r>
              <a:rPr kumimoji="1" lang="ja-JP" altLang="en-US" sz="3200" dirty="0">
                <a:solidFill>
                  <a:srgbClr val="FF0000"/>
                </a:solidFill>
                <a:highlight>
                  <a:srgbClr val="00FFFF"/>
                </a:highlight>
                <a:latin typeface="AR丸ゴシック体E" panose="020F0909000000000000" pitchFamily="49" charset="-128"/>
                <a:ea typeface="AR丸ゴシック体E" panose="020F0909000000000000" pitchFamily="49" charset="-128"/>
              </a:rPr>
              <a:t>国境や分野を越えて横断</a:t>
            </a:r>
            <a:endParaRPr kumimoji="1" lang="en-US" altLang="ja-JP" sz="3200" dirty="0">
              <a:solidFill>
                <a:srgbClr val="FF0000"/>
              </a:solidFill>
              <a:highlight>
                <a:srgbClr val="00FFFF"/>
              </a:highlight>
              <a:latin typeface="AR丸ゴシック体E" panose="020F0909000000000000" pitchFamily="49" charset="-128"/>
              <a:ea typeface="AR丸ゴシック体E" panose="020F0909000000000000" pitchFamily="49" charset="-128"/>
            </a:endParaRPr>
          </a:p>
          <a:p>
            <a:endParaRPr kumimoji="1" lang="en-US" altLang="ja-JP" sz="2000" dirty="0">
              <a:solidFill>
                <a:srgbClr val="FF0000"/>
              </a:solidFill>
              <a:highlight>
                <a:srgbClr val="00FFFF"/>
              </a:highlight>
              <a:latin typeface="AR丸ゴシック体E" panose="020F0909000000000000" pitchFamily="49" charset="-128"/>
              <a:ea typeface="AR丸ゴシック体E" panose="020F0909000000000000" pitchFamily="49" charset="-128"/>
            </a:endParaRPr>
          </a:p>
          <a:p>
            <a:r>
              <a:rPr kumimoji="1" lang="ja-JP" altLang="en-US" sz="3200" dirty="0">
                <a:solidFill>
                  <a:srgbClr val="FF0000"/>
                </a:solidFill>
                <a:highlight>
                  <a:srgbClr val="00FFFF"/>
                </a:highlight>
                <a:latin typeface="AR丸ゴシック体E" panose="020F0909000000000000" pitchFamily="49" charset="-128"/>
                <a:ea typeface="AR丸ゴシック体E" panose="020F0909000000000000" pitchFamily="49" charset="-128"/>
              </a:rPr>
              <a:t>的に連携</a:t>
            </a:r>
            <a:r>
              <a:rPr kumimoji="1" lang="ja-JP" altLang="en-US" sz="3200" dirty="0">
                <a:highlight>
                  <a:srgbClr val="00FFFF"/>
                </a:highlight>
                <a:latin typeface="AR丸ゴシック体E" panose="020F0909000000000000" pitchFamily="49" charset="-128"/>
                <a:ea typeface="AR丸ゴシック体E" panose="020F0909000000000000" pitchFamily="49" charset="-128"/>
              </a:rPr>
              <a:t>していく視野や、</a:t>
            </a:r>
            <a:r>
              <a:rPr kumimoji="1" lang="ja-JP" altLang="en-US" sz="3200" dirty="0">
                <a:solidFill>
                  <a:srgbClr val="FF0000"/>
                </a:solidFill>
                <a:highlight>
                  <a:srgbClr val="00FFFF"/>
                </a:highlight>
                <a:latin typeface="AR丸ゴシック体E" panose="020F0909000000000000" pitchFamily="49" charset="-128"/>
                <a:ea typeface="AR丸ゴシック体E" panose="020F0909000000000000" pitchFamily="49" charset="-128"/>
              </a:rPr>
              <a:t>資質・能力</a:t>
            </a:r>
            <a:r>
              <a:rPr kumimoji="1" lang="ja-JP" altLang="en-US" sz="3200" dirty="0">
                <a:highlight>
                  <a:srgbClr val="00FFFF"/>
                </a:highlight>
                <a:latin typeface="AR丸ゴシック体E" panose="020F0909000000000000" pitchFamily="49" charset="-128"/>
                <a:ea typeface="AR丸ゴシック体E" panose="020F0909000000000000" pitchFamily="49" charset="-128"/>
              </a:rPr>
              <a:t>が求められている。</a:t>
            </a:r>
            <a:endParaRPr kumimoji="1" lang="en-US" altLang="ja-JP" sz="3200" dirty="0">
              <a:highlight>
                <a:srgbClr val="00FFFF"/>
              </a:highlight>
              <a:latin typeface="AR丸ゴシック体E" panose="020F0909000000000000" pitchFamily="49" charset="-128"/>
              <a:ea typeface="AR丸ゴシック体E" panose="020F0909000000000000" pitchFamily="49" charset="-128"/>
            </a:endParaRPr>
          </a:p>
        </p:txBody>
      </p:sp>
      <p:grpSp>
        <p:nvGrpSpPr>
          <p:cNvPr id="4" name="グループ化 3">
            <a:extLst>
              <a:ext uri="{FF2B5EF4-FFF2-40B4-BE49-F238E27FC236}">
                <a16:creationId xmlns:a16="http://schemas.microsoft.com/office/drawing/2014/main" id="{83D32CD7-952F-43F2-BD2C-006305FCE532}"/>
              </a:ext>
            </a:extLst>
          </p:cNvPr>
          <p:cNvGrpSpPr/>
          <p:nvPr/>
        </p:nvGrpSpPr>
        <p:grpSpPr>
          <a:xfrm>
            <a:off x="240029" y="40183"/>
            <a:ext cx="1131133" cy="674370"/>
            <a:chOff x="12675870" y="1131570"/>
            <a:chExt cx="1131133" cy="674370"/>
          </a:xfrm>
        </p:grpSpPr>
        <p:sp>
          <p:nvSpPr>
            <p:cNvPr id="6" name="四角形: 角を丸くする 5">
              <a:extLst>
                <a:ext uri="{FF2B5EF4-FFF2-40B4-BE49-F238E27FC236}">
                  <a16:creationId xmlns:a16="http://schemas.microsoft.com/office/drawing/2014/main" id="{73319397-0163-40D8-9F4F-B484CEB62F80}"/>
                </a:ext>
              </a:extLst>
            </p:cNvPr>
            <p:cNvSpPr/>
            <p:nvPr/>
          </p:nvSpPr>
          <p:spPr>
            <a:xfrm>
              <a:off x="12675870" y="1131570"/>
              <a:ext cx="1131133" cy="67437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087B60D2-CB1D-45C5-8D08-D9877E2F7F6E}"/>
                </a:ext>
              </a:extLst>
            </p:cNvPr>
            <p:cNvSpPr txBox="1"/>
            <p:nvPr/>
          </p:nvSpPr>
          <p:spPr>
            <a:xfrm>
              <a:off x="12767310" y="1165860"/>
              <a:ext cx="1005403" cy="584775"/>
            </a:xfrm>
            <a:prstGeom prst="rect">
              <a:avLst/>
            </a:prstGeom>
            <a:noFill/>
          </p:spPr>
          <p:txBody>
            <a:bodyPr wrap="none" rtlCol="0">
              <a:spAutoFit/>
            </a:bodyPr>
            <a:lstStyle/>
            <a:p>
              <a:r>
                <a:rPr kumimoji="1" lang="ja-JP" altLang="en-US" sz="3200" dirty="0">
                  <a:highlight>
                    <a:srgbClr val="FF0000"/>
                  </a:highlight>
                  <a:latin typeface="HGP創英角ﾎﾟｯﾌﾟ体" panose="040B0A00000000000000" pitchFamily="50" charset="-128"/>
                  <a:ea typeface="HGP創英角ﾎﾟｯﾌﾟ体" panose="040B0A00000000000000" pitchFamily="50" charset="-128"/>
                </a:rPr>
                <a:t>重要</a:t>
              </a:r>
            </a:p>
          </p:txBody>
        </p:sp>
      </p:grpSp>
    </p:spTree>
    <p:extLst>
      <p:ext uri="{BB962C8B-B14F-4D97-AF65-F5344CB8AC3E}">
        <p14:creationId xmlns:p14="http://schemas.microsoft.com/office/powerpoint/2010/main" val="7316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2">
                                            <p:txEl>
                                              <p:pRg st="8" end="8"/>
                                            </p:txEl>
                                          </p:spTgt>
                                        </p:tgtEl>
                                        <p:attrNameLst>
                                          <p:attrName>style.visibility</p:attrName>
                                        </p:attrNameLst>
                                      </p:cBhvr>
                                      <p:to>
                                        <p:strVal val="visible"/>
                                      </p:to>
                                    </p:set>
                                    <p:animEffect transition="in" filter="fade">
                                      <p:cBhvr>
                                        <p:cTn id="11" dur="500"/>
                                        <p:tgtEl>
                                          <p:spTgt spid="2">
                                            <p:txEl>
                                              <p:pRg st="8" end="8"/>
                                            </p:txEl>
                                          </p:spTgt>
                                        </p:tgtEl>
                                      </p:cBhvr>
                                    </p:animEffect>
                                  </p:childTnLst>
                                </p:cTn>
                              </p:par>
                            </p:childTnLst>
                          </p:cTn>
                        </p:par>
                        <p:par>
                          <p:cTn id="12" fill="hold">
                            <p:stCondLst>
                              <p:cond delay="2000"/>
                            </p:stCondLst>
                            <p:childTnLst>
                              <p:par>
                                <p:cTn id="13" presetID="10" presetClass="entr" presetSubtype="0" fill="hold" nodeType="afterEffect">
                                  <p:stCondLst>
                                    <p:cond delay="3000"/>
                                  </p:stCondLst>
                                  <p:childTnLst>
                                    <p:set>
                                      <p:cBhvr>
                                        <p:cTn id="14" dur="1" fill="hold">
                                          <p:stCondLst>
                                            <p:cond delay="0"/>
                                          </p:stCondLst>
                                        </p:cTn>
                                        <p:tgtEl>
                                          <p:spTgt spid="2">
                                            <p:txEl>
                                              <p:pRg st="10" end="10"/>
                                            </p:txEl>
                                          </p:spTgt>
                                        </p:tgtEl>
                                        <p:attrNameLst>
                                          <p:attrName>style.visibility</p:attrName>
                                        </p:attrNameLst>
                                      </p:cBhvr>
                                      <p:to>
                                        <p:strVal val="visible"/>
                                      </p:to>
                                    </p:set>
                                    <p:animEffect transition="in" filter="fade">
                                      <p:cBhvr>
                                        <p:cTn id="15" dur="500"/>
                                        <p:tgtEl>
                                          <p:spTgt spid="2">
                                            <p:txEl>
                                              <p:pRg st="10" end="10"/>
                                            </p:txEl>
                                          </p:spTgt>
                                        </p:tgtEl>
                                      </p:cBhvr>
                                    </p:animEffect>
                                  </p:childTnLst>
                                </p:cTn>
                              </p:par>
                            </p:childTnLst>
                          </p:cTn>
                        </p:par>
                        <p:par>
                          <p:cTn id="16" fill="hold">
                            <p:stCondLst>
                              <p:cond delay="5500"/>
                            </p:stCondLst>
                            <p:childTnLst>
                              <p:par>
                                <p:cTn id="17" presetID="10" presetClass="entr" presetSubtype="0" fill="hold" nodeType="afterEffect">
                                  <p:stCondLst>
                                    <p:cond delay="1000"/>
                                  </p:stCondLst>
                                  <p:childTnLst>
                                    <p:set>
                                      <p:cBhvr>
                                        <p:cTn id="18" dur="1" fill="hold">
                                          <p:stCondLst>
                                            <p:cond delay="0"/>
                                          </p:stCondLst>
                                        </p:cTn>
                                        <p:tgtEl>
                                          <p:spTgt spid="2">
                                            <p:txEl>
                                              <p:pRg st="12" end="12"/>
                                            </p:txEl>
                                          </p:spTgt>
                                        </p:tgtEl>
                                        <p:attrNameLst>
                                          <p:attrName>style.visibility</p:attrName>
                                        </p:attrNameLst>
                                      </p:cBhvr>
                                      <p:to>
                                        <p:strVal val="visible"/>
                                      </p:to>
                                    </p:set>
                                    <p:animEffect transition="in" filter="fade">
                                      <p:cBhvr>
                                        <p:cTn id="19"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DNA 分子の背景">
            <a:extLst>
              <a:ext uri="{FF2B5EF4-FFF2-40B4-BE49-F238E27FC236}">
                <a16:creationId xmlns:a16="http://schemas.microsoft.com/office/drawing/2014/main" id="{7156F0A0-6DEA-49CD-9AF1-0DD12DA7E9E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rot="5400000">
            <a:off x="2707185" y="-2667002"/>
            <a:ext cx="6777633" cy="12192003"/>
          </a:xfrm>
          <a:prstGeom prst="rect">
            <a:avLst/>
          </a:prstGeom>
        </p:spPr>
      </p:pic>
      <p:sp>
        <p:nvSpPr>
          <p:cNvPr id="2" name="テキスト ボックス 1">
            <a:extLst>
              <a:ext uri="{FF2B5EF4-FFF2-40B4-BE49-F238E27FC236}">
                <a16:creationId xmlns:a16="http://schemas.microsoft.com/office/drawing/2014/main" id="{549FA5C1-60E6-47B2-B2AC-4F3989FA2D00}"/>
              </a:ext>
            </a:extLst>
          </p:cNvPr>
          <p:cNvSpPr txBox="1"/>
          <p:nvPr/>
        </p:nvSpPr>
        <p:spPr>
          <a:xfrm>
            <a:off x="450642" y="428177"/>
            <a:ext cx="11539428" cy="6001643"/>
          </a:xfrm>
          <a:prstGeom prst="rect">
            <a:avLst/>
          </a:prstGeom>
          <a:noFill/>
        </p:spPr>
        <p:txBody>
          <a:bodyPr wrap="square" rtlCol="0">
            <a:spAutoFit/>
          </a:bodyPr>
          <a:lstStyle/>
          <a:p>
            <a:r>
              <a:rPr kumimoji="1" lang="ja-JP" altLang="en-US" sz="3200" dirty="0">
                <a:highlight>
                  <a:srgbClr val="00FFFF"/>
                </a:highlight>
                <a:latin typeface="AR丸ゴシック体E" panose="020F0909000000000000" pitchFamily="49" charset="-128"/>
                <a:ea typeface="AR丸ゴシック体E" panose="020F0909000000000000" pitchFamily="49" charset="-128"/>
              </a:rPr>
              <a:t>だから、学習指導要領では、教科等横断的な学び、カリキュ</a:t>
            </a:r>
            <a:endParaRPr kumimoji="1" lang="en-US" altLang="ja-JP" sz="3200" dirty="0">
              <a:highlight>
                <a:srgbClr val="00FFFF"/>
              </a:highlight>
              <a:latin typeface="AR丸ゴシック体E" panose="020F0909000000000000" pitchFamily="49" charset="-128"/>
              <a:ea typeface="AR丸ゴシック体E" panose="020F0909000000000000" pitchFamily="49" charset="-128"/>
            </a:endParaRPr>
          </a:p>
          <a:p>
            <a:endParaRPr kumimoji="1" lang="en-US" altLang="ja-JP" sz="3200" dirty="0">
              <a:highlight>
                <a:srgbClr val="00FFFF"/>
              </a:highlight>
              <a:latin typeface="AR丸ゴシック体E" panose="020F0909000000000000" pitchFamily="49" charset="-128"/>
              <a:ea typeface="AR丸ゴシック体E" panose="020F0909000000000000" pitchFamily="49" charset="-128"/>
            </a:endParaRPr>
          </a:p>
          <a:p>
            <a:r>
              <a:rPr kumimoji="1" lang="ja-JP" altLang="en-US" sz="3200" dirty="0">
                <a:highlight>
                  <a:srgbClr val="00FFFF"/>
                </a:highlight>
                <a:latin typeface="AR丸ゴシック体E" panose="020F0909000000000000" pitchFamily="49" charset="-128"/>
                <a:ea typeface="AR丸ゴシック体E" panose="020F0909000000000000" pitchFamily="49" charset="-128"/>
              </a:rPr>
              <a:t>ラム・マネジメントの重視が打ち出されているのです。</a:t>
            </a:r>
            <a:endParaRPr kumimoji="1" lang="en-US" altLang="ja-JP" sz="3200" dirty="0">
              <a:highlight>
                <a:srgbClr val="00FFFF"/>
              </a:highlight>
              <a:latin typeface="AR丸ゴシック体E" panose="020F0909000000000000" pitchFamily="49" charset="-128"/>
              <a:ea typeface="AR丸ゴシック体E" panose="020F0909000000000000" pitchFamily="49" charset="-128"/>
            </a:endParaRPr>
          </a:p>
          <a:p>
            <a:endParaRPr kumimoji="1" lang="en-US" altLang="ja-JP" sz="3200" dirty="0">
              <a:highlight>
                <a:srgbClr val="00FFFF"/>
              </a:highlight>
              <a:latin typeface="AR丸ゴシック体E" panose="020F0909000000000000" pitchFamily="49" charset="-128"/>
              <a:ea typeface="AR丸ゴシック体E" panose="020F0909000000000000" pitchFamily="49" charset="-128"/>
            </a:endParaRPr>
          </a:p>
          <a:p>
            <a:r>
              <a:rPr kumimoji="1" lang="ja-JP" altLang="en-US" sz="3200" dirty="0">
                <a:highlight>
                  <a:srgbClr val="00FFFF"/>
                </a:highlight>
                <a:latin typeface="AR丸ゴシック体E" panose="020F0909000000000000" pitchFamily="49" charset="-128"/>
                <a:ea typeface="AR丸ゴシック体E" panose="020F0909000000000000" pitchFamily="49" charset="-128"/>
              </a:rPr>
              <a:t>そのことも含め、今回の指導要領をどのように受け止め</a:t>
            </a:r>
            <a:endParaRPr kumimoji="1" lang="en-US" altLang="ja-JP" sz="3200" dirty="0">
              <a:highlight>
                <a:srgbClr val="00FFFF"/>
              </a:highlight>
              <a:latin typeface="AR丸ゴシック体E" panose="020F0909000000000000" pitchFamily="49" charset="-128"/>
              <a:ea typeface="AR丸ゴシック体E" panose="020F0909000000000000" pitchFamily="49" charset="-128"/>
            </a:endParaRPr>
          </a:p>
          <a:p>
            <a:endParaRPr kumimoji="1" lang="en-US" altLang="ja-JP" sz="3200" dirty="0">
              <a:highlight>
                <a:srgbClr val="00FFFF"/>
              </a:highlight>
              <a:latin typeface="AR丸ゴシック体E" panose="020F0909000000000000" pitchFamily="49" charset="-128"/>
              <a:ea typeface="AR丸ゴシック体E" panose="020F0909000000000000" pitchFamily="49" charset="-128"/>
            </a:endParaRPr>
          </a:p>
          <a:p>
            <a:r>
              <a:rPr kumimoji="1" lang="ja-JP" altLang="en-US" sz="3200" dirty="0">
                <a:highlight>
                  <a:srgbClr val="00FFFF"/>
                </a:highlight>
                <a:latin typeface="AR丸ゴシック体E" panose="020F0909000000000000" pitchFamily="49" charset="-128"/>
                <a:ea typeface="AR丸ゴシック体E" panose="020F0909000000000000" pitchFamily="49" charset="-128"/>
              </a:rPr>
              <a:t>各学校の教育課程をどのように編成していくのかを明確に</a:t>
            </a:r>
            <a:endParaRPr kumimoji="1" lang="en-US" altLang="ja-JP" sz="3200" dirty="0">
              <a:highlight>
                <a:srgbClr val="00FFFF"/>
              </a:highlight>
              <a:latin typeface="AR丸ゴシック体E" panose="020F0909000000000000" pitchFamily="49" charset="-128"/>
              <a:ea typeface="AR丸ゴシック体E" panose="020F0909000000000000" pitchFamily="49" charset="-128"/>
            </a:endParaRPr>
          </a:p>
          <a:p>
            <a:endParaRPr kumimoji="1" lang="en-US" altLang="ja-JP" sz="3200" dirty="0">
              <a:highlight>
                <a:srgbClr val="00FFFF"/>
              </a:highlight>
              <a:latin typeface="AR丸ゴシック体E" panose="020F0909000000000000" pitchFamily="49" charset="-128"/>
              <a:ea typeface="AR丸ゴシック体E" panose="020F0909000000000000" pitchFamily="49" charset="-128"/>
            </a:endParaRPr>
          </a:p>
          <a:p>
            <a:r>
              <a:rPr kumimoji="1" lang="ja-JP" altLang="en-US" sz="3200" dirty="0">
                <a:highlight>
                  <a:srgbClr val="00FFFF"/>
                </a:highlight>
                <a:latin typeface="AR丸ゴシック体E" panose="020F0909000000000000" pitchFamily="49" charset="-128"/>
                <a:ea typeface="AR丸ゴシック体E" panose="020F0909000000000000" pitchFamily="49" charset="-128"/>
              </a:rPr>
              <a:t>していきましょう。</a:t>
            </a:r>
            <a:endParaRPr kumimoji="1" lang="en-US" altLang="ja-JP" sz="3200" dirty="0">
              <a:highlight>
                <a:srgbClr val="00FFFF"/>
              </a:highlight>
              <a:latin typeface="AR丸ゴシック体E" panose="020F0909000000000000" pitchFamily="49" charset="-128"/>
              <a:ea typeface="AR丸ゴシック体E" panose="020F0909000000000000" pitchFamily="49" charset="-128"/>
            </a:endParaRPr>
          </a:p>
          <a:p>
            <a:endParaRPr kumimoji="1" lang="en-US" altLang="ja-JP" sz="3200" dirty="0">
              <a:highlight>
                <a:srgbClr val="00FFFF"/>
              </a:highlight>
              <a:latin typeface="AR丸ゴシック体E" panose="020F0909000000000000" pitchFamily="49" charset="-128"/>
              <a:ea typeface="AR丸ゴシック体E" panose="020F0909000000000000" pitchFamily="49" charset="-128"/>
            </a:endParaRPr>
          </a:p>
          <a:p>
            <a:endParaRPr kumimoji="1" lang="en-US" altLang="ja-JP" sz="3200" dirty="0">
              <a:highlight>
                <a:srgbClr val="00FFFF"/>
              </a:highlight>
              <a:latin typeface="AR丸ゴシック体E" panose="020F0909000000000000" pitchFamily="49" charset="-128"/>
              <a:ea typeface="AR丸ゴシック体E" panose="020F0909000000000000" pitchFamily="49" charset="-128"/>
            </a:endParaRPr>
          </a:p>
          <a:p>
            <a:endParaRPr kumimoji="1" lang="en-US" altLang="ja-JP" sz="3200" dirty="0">
              <a:highlight>
                <a:srgbClr val="00FFFF"/>
              </a:highlight>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79441915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1085</TotalTime>
  <Words>15327</Words>
  <Application>Microsoft Office PowerPoint</Application>
  <PresentationFormat>ワイド画面</PresentationFormat>
  <Paragraphs>1609</Paragraphs>
  <Slides>76</Slides>
  <Notes>55</Notes>
  <HiddenSlides>0</HiddenSlides>
  <MMClips>1</MMClips>
  <ScaleCrop>false</ScaleCrop>
  <HeadingPairs>
    <vt:vector size="8" baseType="variant">
      <vt:variant>
        <vt:lpstr>使用されているフォント</vt:lpstr>
      </vt:variant>
      <vt:variant>
        <vt:i4>30</vt:i4>
      </vt:variant>
      <vt:variant>
        <vt:lpstr>テーマ</vt:lpstr>
      </vt:variant>
      <vt:variant>
        <vt:i4>1</vt:i4>
      </vt:variant>
      <vt:variant>
        <vt:lpstr>埋め込まれた OLE サーバー</vt:lpstr>
      </vt:variant>
      <vt:variant>
        <vt:i4>2</vt:i4>
      </vt:variant>
      <vt:variant>
        <vt:lpstr>スライド タイトル</vt:lpstr>
      </vt:variant>
      <vt:variant>
        <vt:i4>76</vt:i4>
      </vt:variant>
    </vt:vector>
  </HeadingPairs>
  <TitlesOfParts>
    <vt:vector size="109" baseType="lpstr">
      <vt:lpstr>AR Pゴシック体S</vt:lpstr>
      <vt:lpstr>AR P丸ゴシック体E</vt:lpstr>
      <vt:lpstr>AR P悠々ゴシック体E</vt:lpstr>
      <vt:lpstr>Arial Unicode MS</vt:lpstr>
      <vt:lpstr>AR丸ゴシック体E</vt:lpstr>
      <vt:lpstr>AR黒丸ＰＯＰ体H</vt:lpstr>
      <vt:lpstr>BIZ UDPゴシック</vt:lpstr>
      <vt:lpstr>ＤＦ特太ゴシック体</vt:lpstr>
      <vt:lpstr>ＤＦ平成ゴシック体W5</vt:lpstr>
      <vt:lpstr>HGPｺﾞｼｯｸE</vt:lpstr>
      <vt:lpstr>HGP創英角ﾎﾟｯﾌﾟ体</vt:lpstr>
      <vt:lpstr>HGSｺﾞｼｯｸE</vt:lpstr>
      <vt:lpstr>HGS創英ﾌﾟﾚｾﾞﾝｽEB</vt:lpstr>
      <vt:lpstr>HGS創英角ﾎﾟｯﾌﾟ体</vt:lpstr>
      <vt:lpstr>HG創英角ﾎﾟｯﾌﾟ体</vt:lpstr>
      <vt:lpstr>HG明朝B</vt:lpstr>
      <vt:lpstr>ＭＳ Ｐゴシック</vt:lpstr>
      <vt:lpstr>ＭＳ Ｐ明朝</vt:lpstr>
      <vt:lpstr>ＭＳ ゴシック</vt:lpstr>
      <vt:lpstr>ＭＳ 明朝</vt:lpstr>
      <vt:lpstr>open sans</vt:lpstr>
      <vt:lpstr>UD デジタル 教科書体 N-B</vt:lpstr>
      <vt:lpstr>UD デジタル 教科書体 NK-B</vt:lpstr>
      <vt:lpstr>游ゴシック</vt:lpstr>
      <vt:lpstr>游ゴシック Light</vt:lpstr>
      <vt:lpstr>Arial</vt:lpstr>
      <vt:lpstr>Calibri</vt:lpstr>
      <vt:lpstr>Calibri Light</vt:lpstr>
      <vt:lpstr>Century</vt:lpstr>
      <vt:lpstr>Times New Roman</vt:lpstr>
      <vt:lpstr>Office テーマ</vt:lpstr>
      <vt:lpstr>Worksheet</vt:lpstr>
      <vt:lpstr>ブック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SDGs実践計画表・ESDプログラム</vt:lpstr>
      <vt:lpstr>ESDカレンダー　【令和２年度版】 </vt:lpstr>
      <vt:lpstr> ペガサスまつり 　　生活科・総合的な学習の時間</vt:lpstr>
      <vt:lpstr>PowerPoint プレゼンテーション</vt:lpstr>
      <vt:lpstr>　なかよしフェスタ　</vt:lpstr>
      <vt:lpstr>　災害図上訓練(DIG) 　　</vt:lpstr>
      <vt:lpstr> ＳＤＧｓを 　　　　学ぼう教室</vt:lpstr>
      <vt:lpstr>　　　令和２年度埼玉県学力・学習状況調査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総合的な学習の時間と学力との相関</vt:lpstr>
      <vt:lpstr>　　総合的な学習の時間と学力との相関</vt:lpstr>
      <vt:lpstr>　　総合的な学習の時間と学力との相関</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利夫 手島</dc:creator>
  <cp:lastModifiedBy>利夫 手島</cp:lastModifiedBy>
  <cp:revision>135</cp:revision>
  <dcterms:created xsi:type="dcterms:W3CDTF">2020-11-25T08:45:41Z</dcterms:created>
  <dcterms:modified xsi:type="dcterms:W3CDTF">2020-12-18T12:52:26Z</dcterms:modified>
</cp:coreProperties>
</file>