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984" r:id="rId2"/>
    <p:sldId id="3242" r:id="rId3"/>
    <p:sldId id="3237" r:id="rId4"/>
    <p:sldId id="3240" r:id="rId5"/>
    <p:sldId id="3246" r:id="rId6"/>
    <p:sldId id="3241" r:id="rId7"/>
    <p:sldId id="3245" r:id="rId8"/>
    <p:sldId id="3236" r:id="rId9"/>
    <p:sldId id="3243" r:id="rId10"/>
    <p:sldId id="3238" r:id="rId11"/>
    <p:sldId id="3244" r:id="rId12"/>
    <p:sldId id="3239" r:id="rId13"/>
    <p:sldId id="3205" r:id="rId14"/>
    <p:sldId id="3220" r:id="rId15"/>
    <p:sldId id="683" r:id="rId16"/>
    <p:sldId id="841" r:id="rId17"/>
    <p:sldId id="2891" r:id="rId18"/>
    <p:sldId id="1796" r:id="rId19"/>
    <p:sldId id="1965" r:id="rId20"/>
    <p:sldId id="2933" r:id="rId21"/>
    <p:sldId id="1945" r:id="rId22"/>
    <p:sldId id="2940" r:id="rId23"/>
    <p:sldId id="2912" r:id="rId24"/>
    <p:sldId id="2914" r:id="rId25"/>
    <p:sldId id="2231" r:id="rId26"/>
    <p:sldId id="2915" r:id="rId27"/>
    <p:sldId id="2916" r:id="rId28"/>
    <p:sldId id="2917" r:id="rId29"/>
    <p:sldId id="2918" r:id="rId30"/>
    <p:sldId id="2904" r:id="rId31"/>
    <p:sldId id="2786" r:id="rId32"/>
    <p:sldId id="2784" r:id="rId33"/>
    <p:sldId id="2785" r:id="rId34"/>
    <p:sldId id="2778" r:id="rId35"/>
    <p:sldId id="2983" r:id="rId36"/>
    <p:sldId id="2928" r:id="rId37"/>
    <p:sldId id="1701" r:id="rId38"/>
    <p:sldId id="1702" r:id="rId39"/>
    <p:sldId id="2160" r:id="rId40"/>
    <p:sldId id="2161" r:id="rId41"/>
    <p:sldId id="2164" r:id="rId42"/>
    <p:sldId id="2993" r:id="rId43"/>
    <p:sldId id="2994" r:id="rId44"/>
    <p:sldId id="2995" r:id="rId45"/>
    <p:sldId id="2996" r:id="rId46"/>
    <p:sldId id="2997" r:id="rId47"/>
    <p:sldId id="3228" r:id="rId48"/>
    <p:sldId id="3096" r:id="rId49"/>
    <p:sldId id="3097" r:id="rId50"/>
    <p:sldId id="3230" r:id="rId51"/>
    <p:sldId id="3191" r:id="rId52"/>
    <p:sldId id="3233" r:id="rId53"/>
    <p:sldId id="3223" r:id="rId54"/>
    <p:sldId id="2793" r:id="rId55"/>
    <p:sldId id="2941" r:id="rId56"/>
    <p:sldId id="1708" r:id="rId57"/>
    <p:sldId id="1778" r:id="rId58"/>
    <p:sldId id="2112" r:id="rId59"/>
    <p:sldId id="2893" r:id="rId60"/>
    <p:sldId id="2106" r:id="rId61"/>
    <p:sldId id="2107" r:id="rId62"/>
    <p:sldId id="2782" r:id="rId63"/>
    <p:sldId id="2108" r:id="rId64"/>
    <p:sldId id="2109" r:id="rId65"/>
    <p:sldId id="2110" r:id="rId66"/>
    <p:sldId id="1685" r:id="rId67"/>
    <p:sldId id="1709" r:id="rId68"/>
    <p:sldId id="3247" r:id="rId69"/>
    <p:sldId id="1923" r:id="rId70"/>
    <p:sldId id="1924" r:id="rId71"/>
    <p:sldId id="3248" r:id="rId72"/>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手島 利夫" initials="手島" lastIdx="16" clrIdx="0">
    <p:extLst>
      <p:ext uri="{19B8F6BF-5375-455C-9EA6-DF929625EA0E}">
        <p15:presenceInfo xmlns:p15="http://schemas.microsoft.com/office/powerpoint/2012/main" userId="0a6a7baf70163a04" providerId="Windows Live"/>
      </p:ext>
    </p:extLst>
  </p:cmAuthor>
  <p:cmAuthor id="2" name="oa" initials="o" lastIdx="37" clrIdx="1">
    <p:extLst>
      <p:ext uri="{19B8F6BF-5375-455C-9EA6-DF929625EA0E}">
        <p15:presenceInfo xmlns:p15="http://schemas.microsoft.com/office/powerpoint/2012/main" userId="oa" providerId="None"/>
      </p:ext>
    </p:extLst>
  </p:cmAuthor>
  <p:cmAuthor id="3" name="佐々木　香" initials="佐々木　香" lastIdx="1" clrIdx="2">
    <p:extLst>
      <p:ext uri="{19B8F6BF-5375-455C-9EA6-DF929625EA0E}">
        <p15:presenceInfo xmlns:p15="http://schemas.microsoft.com/office/powerpoint/2012/main" userId="S::sasaki7587@aichi-c.ed.jp::dcacbb38-0ebc-42d1-a530-f7e5d0d593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BFF"/>
    <a:srgbClr val="CDE6FF"/>
    <a:srgbClr val="99CCFF"/>
    <a:srgbClr val="FEFDD3"/>
    <a:srgbClr val="FDC3F7"/>
    <a:srgbClr val="FEE2FC"/>
    <a:srgbClr val="FEE8FC"/>
    <a:srgbClr val="FFFF81"/>
    <a:srgbClr val="FFFF79"/>
    <a:srgbClr val="FED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68" autoAdjust="0"/>
    <p:restoredTop sz="94195" autoAdjust="0"/>
  </p:normalViewPr>
  <p:slideViewPr>
    <p:cSldViewPr snapToGrid="0">
      <p:cViewPr varScale="1">
        <p:scale>
          <a:sx n="71" d="100"/>
          <a:sy n="71" d="100"/>
        </p:scale>
        <p:origin x="270" y="72"/>
      </p:cViewPr>
      <p:guideLst/>
    </p:cSldViewPr>
  </p:slideViewPr>
  <p:notesTextViewPr>
    <p:cViewPr>
      <p:scale>
        <a:sx n="1" d="1"/>
        <a:sy n="1" d="1"/>
      </p:scale>
      <p:origin x="0" y="0"/>
    </p:cViewPr>
  </p:notesTextViewPr>
  <p:notesViewPr>
    <p:cSldViewPr snapToGrid="0">
      <p:cViewPr varScale="1">
        <p:scale>
          <a:sx n="62" d="100"/>
          <a:sy n="62" d="100"/>
        </p:scale>
        <p:origin x="184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1-04T16:43:34.397" idx="25">
    <p:pos x="10" y="10"/>
    <p:text>学会で共有されたとありますが、「日本ＥＳＤ学会資料より」等では支障がありそうでしょうか。</p:text>
    <p:extLst>
      <p:ext uri="{C676402C-5697-4E1C-873F-D02D1690AC5C}">
        <p15:threadingInfo xmlns:p15="http://schemas.microsoft.com/office/powerpoint/2012/main" timeZoneBias="-540"/>
      </p:ext>
    </p:extLst>
  </p:cm>
  <p:cm authorId="1" dt="2022-01-10T18:57:11.809" idx="15">
    <p:pos x="10" y="146"/>
    <p:text>永田教授に使用の確認中です。手島</p:text>
    <p:extLst>
      <p:ext uri="{C676402C-5697-4E1C-873F-D02D1690AC5C}">
        <p15:threadingInfo xmlns:p15="http://schemas.microsoft.com/office/powerpoint/2012/main" timeZoneBias="-540">
          <p15:parentCm authorId="2" idx="2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1"/>
            <a:ext cx="2984871" cy="502755"/>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2024/3/22</a:t>
            </a:fld>
            <a:endParaRPr kumimoji="1" lang="ja-JP" altLang="en-US"/>
          </a:p>
        </p:txBody>
      </p:sp>
      <p:sp>
        <p:nvSpPr>
          <p:cNvPr id="4" name="スライド イメージ プレースホルダー 3"/>
          <p:cNvSpPr>
            <a:spLocks noGrp="1" noRot="1" noChangeAspect="1"/>
          </p:cNvSpPr>
          <p:nvPr>
            <p:ph type="sldImg" idx="2"/>
          </p:nvPr>
        </p:nvSpPr>
        <p:spPr>
          <a:xfrm>
            <a:off x="1189038" y="1250950"/>
            <a:ext cx="4510087" cy="3384550"/>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70"/>
            <a:ext cx="5510530" cy="394549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8"/>
            <a:ext cx="2984871" cy="50275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8"/>
            <a:ext cx="2984871" cy="50275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146596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24</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27</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28</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29</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109905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31</a:t>
            </a:fld>
            <a:endParaRPr kumimoji="1" lang="ja-JP" altLang="en-US"/>
          </a:p>
        </p:txBody>
      </p:sp>
    </p:spTree>
    <p:extLst>
      <p:ext uri="{BB962C8B-B14F-4D97-AF65-F5344CB8AC3E}">
        <p14:creationId xmlns:p14="http://schemas.microsoft.com/office/powerpoint/2010/main" val="3711080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32</a:t>
            </a:fld>
            <a:endParaRPr kumimoji="1" lang="ja-JP" altLang="en-US"/>
          </a:p>
        </p:txBody>
      </p:sp>
      <p:sp>
        <p:nvSpPr>
          <p:cNvPr id="6" name="ノート プレースホルダー 5">
            <a:extLst>
              <a:ext uri="{FF2B5EF4-FFF2-40B4-BE49-F238E27FC236}">
                <a16:creationId xmlns:a16="http://schemas.microsoft.com/office/drawing/2014/main" id="{E37361B6-1A9E-41C8-95F8-3CA5F5D433B4}"/>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08502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3A812357-6657-4AC6-8139-F36A22A5DF2C}" type="slidenum">
              <a:rPr lang="ja-JP" altLang="en-US" sz="1700"/>
              <a:pPr>
                <a:spcBef>
                  <a:spcPct val="30000"/>
                </a:spcBef>
              </a:pPr>
              <a:t>15</a:t>
            </a:fld>
            <a:endParaRPr lang="ja-JP" altLang="en-US" sz="1700"/>
          </a:p>
        </p:txBody>
      </p:sp>
      <p:sp>
        <p:nvSpPr>
          <p:cNvPr id="98308" name="スライド イメージ プレースホルダー 3"/>
          <p:cNvSpPr>
            <a:spLocks noGrp="1" noRot="1" noChangeAspect="1" noTextEdit="1"/>
          </p:cNvSpPr>
          <p:nvPr>
            <p:ph type="sldImg"/>
          </p:nvPr>
        </p:nvSpPr>
        <p:spPr bwMode="auto">
          <a:xfrm>
            <a:off x="714375" y="823913"/>
            <a:ext cx="5489575" cy="41179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ノート プレースホルダー 1">
            <a:extLst>
              <a:ext uri="{FF2B5EF4-FFF2-40B4-BE49-F238E27FC236}">
                <a16:creationId xmlns:a16="http://schemas.microsoft.com/office/drawing/2014/main" id="{E4BC2CF1-82BC-47C6-B222-AE20A48A395D}"/>
              </a:ext>
            </a:extLst>
          </p:cNvPr>
          <p:cNvSpPr>
            <a:spLocks noGrp="1"/>
          </p:cNvSpPr>
          <p:nvPr>
            <p:ph type="body" sz="quarter" idx="3"/>
          </p:nvPr>
        </p:nvSpPr>
        <p:spPr/>
        <p:txBody>
          <a:bodyPr/>
          <a:lstStyle/>
          <a:p>
            <a:endParaRPr kumimoji="1" lang="ja-JP" altLang="en-US"/>
          </a:p>
        </p:txBody>
      </p:sp>
    </p:spTree>
    <p:extLst>
      <p:ext uri="{BB962C8B-B14F-4D97-AF65-F5344CB8AC3E}">
        <p14:creationId xmlns:p14="http://schemas.microsoft.com/office/powerpoint/2010/main" val="2371990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33</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34</a:t>
            </a:fld>
            <a:endParaRPr kumimoji="1" lang="ja-JP" altLang="en-US"/>
          </a:p>
        </p:txBody>
      </p:sp>
    </p:spTree>
    <p:extLst>
      <p:ext uri="{BB962C8B-B14F-4D97-AF65-F5344CB8AC3E}">
        <p14:creationId xmlns:p14="http://schemas.microsoft.com/office/powerpoint/2010/main" val="2715220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42596-E961-4D2F-8846-B04E6E772D27}" type="slidenum">
              <a:rPr kumimoji="1" lang="ja-JP" altLang="en-US" smtClean="0"/>
              <a:t>35</a:t>
            </a:fld>
            <a:endParaRPr kumimoji="1" lang="ja-JP" altLang="en-US"/>
          </a:p>
        </p:txBody>
      </p:sp>
    </p:spTree>
    <p:extLst>
      <p:ext uri="{BB962C8B-B14F-4D97-AF65-F5344CB8AC3E}">
        <p14:creationId xmlns:p14="http://schemas.microsoft.com/office/powerpoint/2010/main" val="1805836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823913"/>
            <a:ext cx="5489575" cy="4117975"/>
          </a:xfrm>
        </p:spPr>
      </p:sp>
      <p:sp>
        <p:nvSpPr>
          <p:cNvPr id="3" name="ノート プレースホルダー 2"/>
          <p:cNvSpPr>
            <a:spLocks noGrp="1"/>
          </p:cNvSpPr>
          <p:nvPr>
            <p:ph type="body" idx="1"/>
          </p:nvPr>
        </p:nvSpPr>
        <p:spPr>
          <a:xfrm>
            <a:off x="603585" y="5963243"/>
            <a:ext cx="5510530" cy="3945494"/>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36</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08013" y="417513"/>
            <a:ext cx="7289800" cy="5468937"/>
          </a:xfrm>
        </p:spPr>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37</a:t>
            </a:fld>
            <a:endParaRPr lang="en-US" altLang="ja-JP"/>
          </a:p>
        </p:txBody>
      </p:sp>
      <p:sp>
        <p:nvSpPr>
          <p:cNvPr id="6" name="ノート プレースホルダー 5">
            <a:extLst>
              <a:ext uri="{FF2B5EF4-FFF2-40B4-BE49-F238E27FC236}">
                <a16:creationId xmlns:a16="http://schemas.microsoft.com/office/drawing/2014/main" id="{E683350F-63DF-4BE2-B882-84D6087AA8B3}"/>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225412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7938" y="1092200"/>
            <a:ext cx="7289801" cy="5468938"/>
          </a:xfrm>
        </p:spPr>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38</a:t>
            </a:fld>
            <a:endParaRPr lang="en-US" altLang="ja-JP"/>
          </a:p>
        </p:txBody>
      </p:sp>
      <p:sp>
        <p:nvSpPr>
          <p:cNvPr id="6" name="ノート プレースホルダー 5">
            <a:extLst>
              <a:ext uri="{FF2B5EF4-FFF2-40B4-BE49-F238E27FC236}">
                <a16:creationId xmlns:a16="http://schemas.microsoft.com/office/drawing/2014/main" id="{FF1CEFA8-2F69-4666-BCC3-C8DF09FBC45D}"/>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51684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87788" y="288925"/>
            <a:ext cx="3100387" cy="2325688"/>
          </a:xfrm>
        </p:spPr>
      </p:sp>
      <p:sp>
        <p:nvSpPr>
          <p:cNvPr id="3" name="ノート プレースホルダー 2"/>
          <p:cNvSpPr>
            <a:spLocks noGrp="1"/>
          </p:cNvSpPr>
          <p:nvPr>
            <p:ph type="body" idx="1"/>
          </p:nvPr>
        </p:nvSpPr>
        <p:spPr>
          <a:xfrm>
            <a:off x="2424479" y="2912177"/>
            <a:ext cx="6500945" cy="3630384"/>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39</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02038" y="374650"/>
            <a:ext cx="3100387" cy="2325688"/>
          </a:xfrm>
        </p:spPr>
      </p:sp>
      <p:sp>
        <p:nvSpPr>
          <p:cNvPr id="3" name="ノート プレースホルダー 2"/>
          <p:cNvSpPr>
            <a:spLocks noGrp="1"/>
          </p:cNvSpPr>
          <p:nvPr>
            <p:ph type="body" idx="1"/>
          </p:nvPr>
        </p:nvSpPr>
        <p:spPr>
          <a:xfrm>
            <a:off x="2924664" y="2998951"/>
            <a:ext cx="4455089" cy="3244996"/>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40</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71763" y="438150"/>
            <a:ext cx="4346575" cy="3259138"/>
          </a:xfrm>
        </p:spPr>
      </p:sp>
      <p:sp>
        <p:nvSpPr>
          <p:cNvPr id="3" name="ノート プレースホルダー 2"/>
          <p:cNvSpPr>
            <a:spLocks noGrp="1"/>
          </p:cNvSpPr>
          <p:nvPr>
            <p:ph type="body" idx="1"/>
          </p:nvPr>
        </p:nvSpPr>
        <p:spPr>
          <a:xfrm>
            <a:off x="2204537" y="3909248"/>
            <a:ext cx="6255029" cy="2712215"/>
          </a:xfrm>
        </p:spPr>
        <p:txBody>
          <a:bodyPr/>
          <a:lstStyle/>
          <a:p>
            <a:r>
              <a:rPr lang="ja-JP" altLang="en-US" sz="1400" b="1" dirty="0"/>
              <a:t>実は、皆さんの</a:t>
            </a:r>
            <a:r>
              <a:rPr kumimoji="1" lang="ja-JP" altLang="en-US" sz="1400" b="1" dirty="0"/>
              <a:t>教科にも、ＳＤＧｓに関連するものが、たくさんありますよ。</a:t>
            </a:r>
            <a:endParaRPr kumimoji="1" lang="en-US" altLang="ja-JP" sz="1400" b="1" dirty="0"/>
          </a:p>
          <a:p>
            <a:r>
              <a:rPr lang="ja-JP" altLang="en-US" sz="1400" b="1" dirty="0"/>
              <a:t>国語の教材だったら、様々な分野の話題を教材化しやすいと思いますよ。</a:t>
            </a:r>
            <a:endParaRPr lang="en-US" altLang="ja-JP" sz="1400" b="1" dirty="0"/>
          </a:p>
          <a:p>
            <a:r>
              <a:rPr kumimoji="1" lang="ja-JP" altLang="en-US" sz="1400" b="1" dirty="0"/>
              <a:t>私が調べたら、国語でも、生物多様性や、課題解決のためのパートナーシップ、世界遺産保護、</a:t>
            </a:r>
            <a:r>
              <a:rPr lang="ja-JP" altLang="en-US" sz="1400" b="1" dirty="0"/>
              <a:t>平和、環境などの様々な単元がありました。</a:t>
            </a:r>
            <a:endParaRPr lang="en-US" altLang="ja-JP" sz="1400" b="1" dirty="0"/>
          </a:p>
          <a:p>
            <a:endParaRPr kumimoji="1" lang="en-US" altLang="ja-JP" sz="1400" b="1" dirty="0"/>
          </a:p>
          <a:p>
            <a:r>
              <a:rPr lang="ja-JP" altLang="en-US" sz="1400" b="1" dirty="0"/>
              <a:t>社会科でも、ジェンダーや人権、自然災害や防災、人口</a:t>
            </a:r>
            <a:endParaRPr lang="en-US" altLang="ja-JP" sz="1400" b="1" dirty="0"/>
          </a:p>
          <a:p>
            <a:r>
              <a:rPr lang="ja-JP" altLang="en-US" sz="1400" b="1" dirty="0"/>
              <a:t>貧困、食料、水など様々な課題が考えられそうですね。</a:t>
            </a:r>
            <a:endParaRPr lang="en-US" altLang="ja-JP" sz="1400" b="1" dirty="0"/>
          </a:p>
          <a:p>
            <a:r>
              <a:rPr lang="ja-JP" altLang="en-US" sz="1400" b="1" dirty="0"/>
              <a:t>他の教科等でも、見てみましょう。★</a:t>
            </a:r>
            <a:endParaRPr lang="en-US" altLang="ja-JP" sz="1400" b="1" dirty="0"/>
          </a:p>
          <a:p>
            <a:endParaRPr lang="en-US" altLang="ja-JP" sz="1400" b="1" dirty="0"/>
          </a:p>
          <a:p>
            <a:endParaRPr kumimoji="1" lang="en-US" altLang="ja-JP" sz="1400" b="1" dirty="0"/>
          </a:p>
          <a:p>
            <a:endParaRPr kumimoji="1" lang="ja-JP" altLang="en-US" sz="1400" b="1"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41</a:t>
            </a:fld>
            <a:endParaRPr kumimoji="1" lang="ja-JP" altLang="en-US"/>
          </a:p>
        </p:txBody>
      </p:sp>
    </p:spTree>
    <p:extLst>
      <p:ext uri="{BB962C8B-B14F-4D97-AF65-F5344CB8AC3E}">
        <p14:creationId xmlns:p14="http://schemas.microsoft.com/office/powerpoint/2010/main" val="1739889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1616075" y="1198563"/>
            <a:ext cx="7986713" cy="599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3751">
              <a:defRPr kumimoji="1" sz="2000">
                <a:solidFill>
                  <a:schemeClr val="tx1"/>
                </a:solidFill>
                <a:latin typeface="Arial" panose="020B0604020202020204" pitchFamily="34" charset="0"/>
                <a:ea typeface="ＭＳ Ｐゴシック" panose="020B0600070205080204" pitchFamily="50" charset="-128"/>
              </a:defRPr>
            </a:lvl1pPr>
            <a:lvl2pPr defTabSz="1373751">
              <a:defRPr kumimoji="1" sz="2000">
                <a:solidFill>
                  <a:schemeClr val="tx1"/>
                </a:solidFill>
                <a:latin typeface="Arial" panose="020B0604020202020204" pitchFamily="34" charset="0"/>
                <a:ea typeface="ＭＳ Ｐゴシック" panose="020B0600070205080204" pitchFamily="50" charset="-128"/>
              </a:defRPr>
            </a:lvl2pPr>
            <a:lvl3pPr defTabSz="1373751">
              <a:defRPr kumimoji="1" sz="2000">
                <a:solidFill>
                  <a:schemeClr val="tx1"/>
                </a:solidFill>
                <a:latin typeface="Arial" panose="020B0604020202020204" pitchFamily="34" charset="0"/>
                <a:ea typeface="ＭＳ Ｐゴシック" panose="020B0600070205080204" pitchFamily="50" charset="-128"/>
              </a:defRPr>
            </a:lvl3pPr>
            <a:lvl4pPr defTabSz="1373751">
              <a:defRPr kumimoji="1" sz="2000">
                <a:solidFill>
                  <a:schemeClr val="tx1"/>
                </a:solidFill>
                <a:latin typeface="Arial" panose="020B0604020202020204" pitchFamily="34" charset="0"/>
                <a:ea typeface="ＭＳ Ｐゴシック" panose="020B0600070205080204" pitchFamily="50" charset="-128"/>
              </a:defRPr>
            </a:lvl4pPr>
            <a:lvl5pPr defTabSz="1373751">
              <a:defRPr kumimoji="1" sz="2000">
                <a:solidFill>
                  <a:schemeClr val="tx1"/>
                </a:solidFill>
                <a:latin typeface="Arial" panose="020B0604020202020204" pitchFamily="34" charset="0"/>
                <a:ea typeface="ＭＳ Ｐゴシック" panose="020B0600070205080204" pitchFamily="50" charset="-128"/>
              </a:defRPr>
            </a:lvl5pPr>
            <a:lvl6pPr marL="2546382"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3724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28116"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1898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51</a:t>
            </a:fld>
            <a:endParaRPr lang="ja-JP" altLang="en-US" sz="1300">
              <a:latin typeface="Calibri" panose="020F0502020204030204" pitchFamily="34" charset="0"/>
            </a:endParaRPr>
          </a:p>
        </p:txBody>
      </p:sp>
    </p:spTree>
    <p:extLst>
      <p:ext uri="{BB962C8B-B14F-4D97-AF65-F5344CB8AC3E}">
        <p14:creationId xmlns:p14="http://schemas.microsoft.com/office/powerpoint/2010/main" val="2537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16</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714375" y="823913"/>
            <a:ext cx="5489575" cy="41179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ノート プレースホルダー 1">
            <a:extLst>
              <a:ext uri="{FF2B5EF4-FFF2-40B4-BE49-F238E27FC236}">
                <a16:creationId xmlns:a16="http://schemas.microsoft.com/office/drawing/2014/main" id="{A6D66919-DB19-42C8-8668-A49B70E035C6}"/>
              </a:ext>
            </a:extLst>
          </p:cNvPr>
          <p:cNvSpPr>
            <a:spLocks noGrp="1"/>
          </p:cNvSpPr>
          <p:nvPr>
            <p:ph type="body" sz="quarter" idx="3"/>
          </p:nvPr>
        </p:nvSpPr>
        <p:spPr/>
        <p:txBody>
          <a:bodyPr/>
          <a:lstStyle/>
          <a:p>
            <a:endParaRPr kumimoji="1" lang="ja-JP" altLang="en-US"/>
          </a:p>
        </p:txBody>
      </p:sp>
    </p:spTree>
    <p:extLst>
      <p:ext uri="{BB962C8B-B14F-4D97-AF65-F5344CB8AC3E}">
        <p14:creationId xmlns:p14="http://schemas.microsoft.com/office/powerpoint/2010/main" val="8734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1622425" y="1217613"/>
            <a:ext cx="8107363" cy="608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52</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54</a:t>
            </a:fld>
            <a:endParaRPr kumimoji="1" lang="ja-JP" altLang="en-US"/>
          </a:p>
        </p:txBody>
      </p:sp>
    </p:spTree>
    <p:extLst>
      <p:ext uri="{BB962C8B-B14F-4D97-AF65-F5344CB8AC3E}">
        <p14:creationId xmlns:p14="http://schemas.microsoft.com/office/powerpoint/2010/main" val="383021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55</a:t>
            </a:fld>
            <a:endParaRPr kumimoji="1" lang="ja-JP" altLang="en-US"/>
          </a:p>
        </p:txBody>
      </p:sp>
    </p:spTree>
    <p:extLst>
      <p:ext uri="{BB962C8B-B14F-4D97-AF65-F5344CB8AC3E}">
        <p14:creationId xmlns:p14="http://schemas.microsoft.com/office/powerpoint/2010/main" val="383021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1277938" y="1092200"/>
            <a:ext cx="7289801" cy="5468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56</a:t>
            </a:fld>
            <a:endParaRPr lang="ja-JP" altLang="en-US" sz="1200">
              <a:latin typeface="Calibri" panose="020F0502020204030204" pitchFamily="34" charset="0"/>
            </a:endParaRPr>
          </a:p>
        </p:txBody>
      </p:sp>
    </p:spTree>
    <p:extLst>
      <p:ext uri="{BB962C8B-B14F-4D97-AF65-F5344CB8AC3E}">
        <p14:creationId xmlns:p14="http://schemas.microsoft.com/office/powerpoint/2010/main" val="3490738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57</a:t>
            </a:fld>
            <a:endParaRPr kumimoji="1" lang="ja-JP" altLang="en-US"/>
          </a:p>
        </p:txBody>
      </p:sp>
    </p:spTree>
    <p:extLst>
      <p:ext uri="{BB962C8B-B14F-4D97-AF65-F5344CB8AC3E}">
        <p14:creationId xmlns:p14="http://schemas.microsoft.com/office/powerpoint/2010/main" val="911818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58</a:t>
            </a:fld>
            <a:endParaRPr kumimoji="1" lang="ja-JP" altLang="en-US"/>
          </a:p>
        </p:txBody>
      </p:sp>
    </p:spTree>
    <p:extLst>
      <p:ext uri="{BB962C8B-B14F-4D97-AF65-F5344CB8AC3E}">
        <p14:creationId xmlns:p14="http://schemas.microsoft.com/office/powerpoint/2010/main" val="661427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59</a:t>
            </a:fld>
            <a:endParaRPr kumimoji="1" lang="ja-JP" altLang="en-US"/>
          </a:p>
        </p:txBody>
      </p:sp>
    </p:spTree>
    <p:extLst>
      <p:ext uri="{BB962C8B-B14F-4D97-AF65-F5344CB8AC3E}">
        <p14:creationId xmlns:p14="http://schemas.microsoft.com/office/powerpoint/2010/main" val="2677074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C59B704E-666F-47F0-B02A-F03DA014DE9D}"/>
              </a:ext>
            </a:extLst>
          </p:cNvPr>
          <p:cNvSpPr>
            <a:spLocks noGrp="1" noRot="1" noChangeAspect="1" noTextEdit="1"/>
          </p:cNvSpPr>
          <p:nvPr>
            <p:ph type="sldImg"/>
          </p:nvPr>
        </p:nvSpPr>
        <p:spPr>
          <a:xfrm>
            <a:off x="-1277938" y="1092200"/>
            <a:ext cx="7289801" cy="5468938"/>
          </a:xfrm>
          <a:ln/>
        </p:spPr>
      </p:sp>
      <p:sp>
        <p:nvSpPr>
          <p:cNvPr id="150531" name="ノート プレースホルダー 2">
            <a:extLst>
              <a:ext uri="{FF2B5EF4-FFF2-40B4-BE49-F238E27FC236}">
                <a16:creationId xmlns:a16="http://schemas.microsoft.com/office/drawing/2014/main" id="{40D421F9-B931-4DFF-9213-F0DC04598E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150532" name="スライド番号プレースホルダー 3">
            <a:extLst>
              <a:ext uri="{FF2B5EF4-FFF2-40B4-BE49-F238E27FC236}">
                <a16:creationId xmlns:a16="http://schemas.microsoft.com/office/drawing/2014/main" id="{D4449F4E-C459-4A83-B230-6A8AF8A952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5CE7B6-52F0-4644-A777-79DAE11D3896}" type="slidenum">
              <a:rPr lang="en-US" altLang="ja-JP" smtClean="0">
                <a:latin typeface="Times New Roman" panose="02020603050405020304" pitchFamily="18" charset="0"/>
              </a:rPr>
              <a:pPr/>
              <a:t>60</a:t>
            </a:fld>
            <a:endParaRPr lang="en-US" altLang="ja-JP">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1277938" y="1092200"/>
            <a:ext cx="7289801" cy="5468938"/>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61</a:t>
            </a:fld>
            <a:endParaRPr lang="en-US" altLang="ja-JP">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62</a:t>
            </a:fld>
            <a:endParaRPr kumimoji="1" lang="ja-JP" altLang="en-US"/>
          </a:p>
        </p:txBody>
      </p:sp>
    </p:spTree>
    <p:extLst>
      <p:ext uri="{BB962C8B-B14F-4D97-AF65-F5344CB8AC3E}">
        <p14:creationId xmlns:p14="http://schemas.microsoft.com/office/powerpoint/2010/main" val="195219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17</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63</a:t>
            </a:fld>
            <a:endParaRPr kumimoji="1" lang="ja-JP" altLang="en-US"/>
          </a:p>
        </p:txBody>
      </p:sp>
    </p:spTree>
    <p:extLst>
      <p:ext uri="{BB962C8B-B14F-4D97-AF65-F5344CB8AC3E}">
        <p14:creationId xmlns:p14="http://schemas.microsoft.com/office/powerpoint/2010/main" val="3939131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64</a:t>
            </a:fld>
            <a:endParaRPr kumimoji="1" lang="ja-JP" altLang="en-US"/>
          </a:p>
        </p:txBody>
      </p:sp>
    </p:spTree>
    <p:extLst>
      <p:ext uri="{BB962C8B-B14F-4D97-AF65-F5344CB8AC3E}">
        <p14:creationId xmlns:p14="http://schemas.microsoft.com/office/powerpoint/2010/main" val="2137569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65</a:t>
            </a:fld>
            <a:endParaRPr kumimoji="1" lang="ja-JP" altLang="en-US"/>
          </a:p>
        </p:txBody>
      </p:sp>
    </p:spTree>
    <p:extLst>
      <p:ext uri="{BB962C8B-B14F-4D97-AF65-F5344CB8AC3E}">
        <p14:creationId xmlns:p14="http://schemas.microsoft.com/office/powerpoint/2010/main" val="1293774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7938" y="1092200"/>
            <a:ext cx="7289801" cy="54689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66</a:t>
            </a:fld>
            <a:endParaRPr lang="ja-JP" altLang="en-US"/>
          </a:p>
        </p:txBody>
      </p:sp>
    </p:spTree>
    <p:extLst>
      <p:ext uri="{BB962C8B-B14F-4D97-AF65-F5344CB8AC3E}">
        <p14:creationId xmlns:p14="http://schemas.microsoft.com/office/powerpoint/2010/main" val="1770999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1277938" y="1092200"/>
            <a:ext cx="7289801" cy="5468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67</a:t>
            </a:fld>
            <a:endParaRPr lang="ja-JP" altLang="en-US" sz="1200">
              <a:latin typeface="Calibri" panose="020F0502020204030204" pitchFamily="34" charset="0"/>
            </a:endParaRPr>
          </a:p>
        </p:txBody>
      </p:sp>
    </p:spTree>
    <p:extLst>
      <p:ext uri="{BB962C8B-B14F-4D97-AF65-F5344CB8AC3E}">
        <p14:creationId xmlns:p14="http://schemas.microsoft.com/office/powerpoint/2010/main" val="4202030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1277938" y="1092200"/>
            <a:ext cx="7289801" cy="5468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68</a:t>
            </a:fld>
            <a:endParaRPr lang="ja-JP" altLang="en-US" sz="1200">
              <a:latin typeface="Calibri" panose="020F0502020204030204" pitchFamily="34" charset="0"/>
            </a:endParaRPr>
          </a:p>
        </p:txBody>
      </p:sp>
    </p:spTree>
    <p:extLst>
      <p:ext uri="{BB962C8B-B14F-4D97-AF65-F5344CB8AC3E}">
        <p14:creationId xmlns:p14="http://schemas.microsoft.com/office/powerpoint/2010/main" val="3812545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69</a:t>
            </a:fld>
            <a:endParaRPr kumimoji="1" lang="ja-JP" altLang="en-US"/>
          </a:p>
        </p:txBody>
      </p:sp>
    </p:spTree>
    <p:extLst>
      <p:ext uri="{BB962C8B-B14F-4D97-AF65-F5344CB8AC3E}">
        <p14:creationId xmlns:p14="http://schemas.microsoft.com/office/powerpoint/2010/main" val="3660807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70</a:t>
            </a:fld>
            <a:endParaRPr kumimoji="1" lang="ja-JP" altLang="en-US"/>
          </a:p>
        </p:txBody>
      </p:sp>
    </p:spTree>
    <p:extLst>
      <p:ext uri="{BB962C8B-B14F-4D97-AF65-F5344CB8AC3E}">
        <p14:creationId xmlns:p14="http://schemas.microsoft.com/office/powerpoint/2010/main" val="2093083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8A39-253F-DBCC-C229-5081939A09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6448F9-688D-6DE8-F649-050F952A04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DEC4CB-B0AB-1C06-324E-D2421BBE21D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7D6B923-011A-DEF6-CA06-68AAEC616993}"/>
              </a:ext>
            </a:extLst>
          </p:cNvPr>
          <p:cNvSpPr>
            <a:spLocks noGrp="1"/>
          </p:cNvSpPr>
          <p:nvPr>
            <p:ph type="sldNum" sz="quarter" idx="5"/>
          </p:nvPr>
        </p:nvSpPr>
        <p:spPr/>
        <p:txBody>
          <a:bodyPr/>
          <a:lstStyle/>
          <a:p>
            <a:fld id="{9D4F7A05-CD05-487B-AE20-5CDBB3273D2A}" type="slidenum">
              <a:rPr kumimoji="1" lang="ja-JP" altLang="en-US" smtClean="0"/>
              <a:t>71</a:t>
            </a:fld>
            <a:endParaRPr kumimoji="1" lang="ja-JP" altLang="en-US"/>
          </a:p>
        </p:txBody>
      </p:sp>
    </p:spTree>
    <p:extLst>
      <p:ext uri="{BB962C8B-B14F-4D97-AF65-F5344CB8AC3E}">
        <p14:creationId xmlns:p14="http://schemas.microsoft.com/office/powerpoint/2010/main" val="32945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44838" y="565150"/>
            <a:ext cx="3773487" cy="28321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9638" y="1822450"/>
            <a:ext cx="6554788" cy="49180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20</a:t>
            </a:fld>
            <a:endParaRPr lang="ja-JP" altLang="en-US"/>
          </a:p>
        </p:txBody>
      </p:sp>
    </p:spTree>
    <p:extLst>
      <p:ext uri="{BB962C8B-B14F-4D97-AF65-F5344CB8AC3E}">
        <p14:creationId xmlns:p14="http://schemas.microsoft.com/office/powerpoint/2010/main" val="8388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393254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2024/3/22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keidanrensdgs.com/home-j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oleObject" Target="../embeddings/oleObject2.bin"/><Relationship Id="rId4" Type="http://schemas.openxmlformats.org/officeDocument/2006/relationships/image" Target="../media/image58.emf"/></Relationships>
</file>

<file path=ppt/slides/_rels/slide6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89D34EB-23B1-202B-2698-D241B9996F9D}"/>
              </a:ext>
            </a:extLst>
          </p:cNvPr>
          <p:cNvGrpSpPr/>
          <p:nvPr/>
        </p:nvGrpSpPr>
        <p:grpSpPr>
          <a:xfrm>
            <a:off x="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01365" y="320461"/>
              <a:ext cx="8762999" cy="3816429"/>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dirty="0">
                  <a:solidFill>
                    <a:schemeClr val="bg1"/>
                  </a:solidFill>
                  <a:latin typeface="AR P丸ゴシック体E" panose="020F0900000000000000" pitchFamily="50" charset="-128"/>
                  <a:ea typeface="AR P丸ゴシック体E" panose="020F0900000000000000" pitchFamily="50" charset="-128"/>
                </a:rPr>
                <a:t> </a:t>
              </a:r>
              <a:r>
                <a:rPr lang="ja-JP" altLang="en-US" sz="2800" b="1" dirty="0">
                  <a:solidFill>
                    <a:schemeClr val="bg1"/>
                  </a:solidFill>
                  <a:latin typeface="AR P丸ゴシック体E" panose="020F0900000000000000" pitchFamily="50" charset="-128"/>
                  <a:ea typeface="AR P丸ゴシック体E" panose="020F0900000000000000" pitchFamily="50" charset="-128"/>
                </a:rPr>
                <a:t>ユネスコスクール研修会 </a:t>
              </a:r>
              <a:endParaRPr lang="en-US" altLang="ja-JP" sz="2800" b="1" kern="100" dirty="0">
                <a:solidFill>
                  <a:schemeClr val="accent1"/>
                </a:solidFill>
                <a:highlight>
                  <a:srgbClr val="FFFF00"/>
                </a:highlight>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lang="ja-JP" altLang="ja-JP" sz="2200" dirty="0">
                  <a:solidFill>
                    <a:schemeClr val="bg1"/>
                  </a:solidFill>
                  <a:latin typeface="+mn-ea"/>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　</a:t>
              </a:r>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r>
                <a:rPr lang="ja-JP" altLang="en-US" sz="4400" b="1" dirty="0">
                  <a:solidFill>
                    <a:srgbClr val="FFFF00"/>
                  </a:solidFill>
                  <a:latin typeface="AR P丸ゴシック体E" panose="020F0900000000000000" pitchFamily="50" charset="-128"/>
                  <a:ea typeface="AR P丸ゴシック体E" panose="020F0900000000000000" pitchFamily="50" charset="-128"/>
                </a:rPr>
                <a:t>ユネスコスクールとは何か</a:t>
              </a:r>
              <a:r>
                <a:rPr lang="en-US" altLang="ja-JP" sz="4400" b="1" dirty="0">
                  <a:solidFill>
                    <a:srgbClr val="FFFF00"/>
                  </a:solidFill>
                  <a:latin typeface="AR P丸ゴシック体E" panose="020F0900000000000000" pitchFamily="50" charset="-128"/>
                  <a:ea typeface="AR P丸ゴシック体E" panose="020F0900000000000000" pitchFamily="50" charset="-128"/>
                </a:rPr>
                <a:t>】</a:t>
              </a:r>
            </a:p>
            <a:p>
              <a:endParaRPr lang="en-US" altLang="ja-JP" b="1" dirty="0">
                <a:solidFill>
                  <a:schemeClr val="bg1"/>
                </a:solidFill>
                <a:latin typeface="AR P丸ゴシック体E" panose="020F0900000000000000" pitchFamily="50" charset="-128"/>
                <a:ea typeface="AR P丸ゴシック体E" panose="020F0900000000000000" pitchFamily="50" charset="-128"/>
              </a:endParaRP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a:t>
              </a:r>
              <a:r>
                <a:rPr lang="en-US" altLang="ja-JP" sz="3600" b="1" dirty="0">
                  <a:solidFill>
                    <a:srgbClr val="FFFF00"/>
                  </a:solidFill>
                  <a:latin typeface="AR P丸ゴシック体E" panose="020F0900000000000000" pitchFamily="50" charset="-128"/>
                  <a:ea typeface="AR P丸ゴシック体E" panose="020F0900000000000000" pitchFamily="50" charset="-128"/>
                </a:rPr>
                <a:t>ESD</a:t>
              </a:r>
              <a:r>
                <a:rPr lang="ja-JP" altLang="en-US" sz="3600" b="1" dirty="0">
                  <a:solidFill>
                    <a:srgbClr val="FFFF00"/>
                  </a:solidFill>
                  <a:latin typeface="AR P丸ゴシック体E" panose="020F0900000000000000" pitchFamily="50" charset="-128"/>
                  <a:ea typeface="AR P丸ゴシック体E" panose="020F0900000000000000" pitchFamily="50" charset="-128"/>
                </a:rPr>
                <a:t>推進拠点としての 役割を果たそう </a:t>
              </a:r>
              <a:r>
                <a:rPr kumimoji="1" lang="ja-JP" altLang="en-US" sz="36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rgbClr val="FFFF00"/>
                  </a:solidFill>
                  <a:latin typeface="HGP創英角ｺﾞｼｯｸUB" panose="020B0900000000000000" pitchFamily="50" charset="-128"/>
                  <a:ea typeface="HGP創英角ｺﾞｼｯｸUB" panose="020B0900000000000000" pitchFamily="50" charset="-128"/>
                </a:rPr>
                <a:t>　　　</a:t>
              </a:r>
              <a:endParaRPr kumimoji="1" lang="en-US" altLang="ja-JP" sz="1200" b="1"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b="1"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学習指導要領との関連を踏まえて～</a:t>
              </a:r>
              <a:endParaRPr kumimoji="1" lang="en-US" altLang="ja-JP" sz="28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4682163" y="4420227"/>
              <a:ext cx="4461836" cy="2092881"/>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令和６年２月改訂版</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a:t>
              </a:r>
              <a:r>
                <a:rPr lang="en-US" altLang="ja-JP" sz="2000" dirty="0">
                  <a:solidFill>
                    <a:srgbClr val="FFFFFF"/>
                  </a:solidFill>
                  <a:latin typeface="HGP創英角ｺﾞｼｯｸUB" panose="020B0900000000000000" pitchFamily="50" charset="-128"/>
                  <a:ea typeface="HGP創英角ｺﾞｼｯｸUB" panose="020B0900000000000000" pitchFamily="50" charset="-128"/>
                </a:rPr>
                <a:t>4</a:t>
              </a:r>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年８月１０日（水）実施</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江東区立八名川小学校前校長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0" y="4080056"/>
              <a:ext cx="4047971" cy="2457483"/>
            </a:xfrm>
            <a:prstGeom prst="rect">
              <a:avLst/>
            </a:prstGeom>
          </p:spPr>
        </p:pic>
      </p:grpSp>
      <p:sp>
        <p:nvSpPr>
          <p:cNvPr id="4" name="テキスト ボックス 3">
            <a:extLst>
              <a:ext uri="{FF2B5EF4-FFF2-40B4-BE49-F238E27FC236}">
                <a16:creationId xmlns:a16="http://schemas.microsoft.com/office/drawing/2014/main" id="{BF92C954-9F47-8EB3-F12E-A02FCA54BECA}"/>
              </a:ext>
            </a:extLst>
          </p:cNvPr>
          <p:cNvSpPr txBox="1"/>
          <p:nvPr/>
        </p:nvSpPr>
        <p:spPr>
          <a:xfrm>
            <a:off x="4543611" y="640080"/>
            <a:ext cx="3040381" cy="523220"/>
          </a:xfrm>
          <a:prstGeom prst="rect">
            <a:avLst/>
          </a:prstGeom>
          <a:solidFill>
            <a:srgbClr val="FEFDD3"/>
          </a:solidFill>
        </p:spPr>
        <p:txBody>
          <a:bodyPr wrap="square" rtlCol="0">
            <a:spAutoFit/>
          </a:bodyPr>
          <a:lstStyle/>
          <a:p>
            <a:r>
              <a:rPr kumimoji="1" lang="ja-JP" altLang="en-US" sz="2800" dirty="0">
                <a:solidFill>
                  <a:schemeClr val="accent1"/>
                </a:solidFill>
                <a:latin typeface="AR丸ゴシック体E" panose="020F0909000000000000" pitchFamily="49" charset="-128"/>
                <a:ea typeface="AR丸ゴシック体E" panose="020F0909000000000000" pitchFamily="49" charset="-128"/>
              </a:rPr>
              <a:t> </a:t>
            </a:r>
            <a:r>
              <a:rPr kumimoji="1" lang="ja-JP" altLang="en-US" sz="2800" b="1" dirty="0">
                <a:solidFill>
                  <a:schemeClr val="accent1"/>
                </a:solidFill>
                <a:latin typeface="AR丸ゴシック体E" panose="020F0909000000000000" pitchFamily="49" charset="-128"/>
                <a:ea typeface="AR丸ゴシック体E" panose="020F0909000000000000" pitchFamily="49" charset="-128"/>
              </a:rPr>
              <a:t>プレゼンデータ</a:t>
            </a:r>
          </a:p>
        </p:txBody>
      </p:sp>
    </p:spTree>
    <p:extLst>
      <p:ext uri="{BB962C8B-B14F-4D97-AF65-F5344CB8AC3E}">
        <p14:creationId xmlns:p14="http://schemas.microsoft.com/office/powerpoint/2010/main" val="1076215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EAC31-073B-1CA0-7E8D-FEB5A7E09008}"/>
              </a:ext>
            </a:extLst>
          </p:cNvPr>
          <p:cNvSpPr txBox="1"/>
          <p:nvPr/>
        </p:nvSpPr>
        <p:spPr>
          <a:xfrm>
            <a:off x="352983" y="1091220"/>
            <a:ext cx="8673353" cy="5632311"/>
          </a:xfrm>
          <a:prstGeom prst="rect">
            <a:avLst/>
          </a:prstGeom>
          <a:solidFill>
            <a:schemeClr val="bg1"/>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●国内のユネスコスクール相互間のネットワークを介して、互いに交流相手の良さを認め合い、学び合うこと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●地域の社会教育機関、ＮＰＯ等との連携などを通じて、開かれたネットワークを築くよう努めること。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●学校内外における各種研修の充実・活用を図るなど、ユネスコスクールの活動を通じて広く学校外にも働きかけ、我々人類社会が持続的に発展するよう心がけること。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●経営方針等にユネスコスクールの活動に取り組むことを明確に示し、学校全体で組織的かつ継続的にユネスコスクールの活動に取り組みやすくすること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●ユネスコスクールの活動を自らの学校評価の項目に盛り込み、活動の質の向上に努力すること。</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●必要に応じ、</a:t>
            </a:r>
            <a:r>
              <a:rPr kumimoji="1" lang="en-US" altLang="ja-JP" sz="2400" dirty="0" err="1">
                <a:latin typeface="AR丸ゴシック体E" panose="020F0909000000000000" pitchFamily="49" charset="-128"/>
                <a:ea typeface="AR丸ゴシック体E" panose="020F0909000000000000" pitchFamily="49" charset="-128"/>
              </a:rPr>
              <a:t>ASPUniveNet</a:t>
            </a:r>
            <a:r>
              <a:rPr kumimoji="1" lang="ja-JP" altLang="en-US" sz="2400" dirty="0">
                <a:latin typeface="AR丸ゴシック体E" panose="020F0909000000000000" pitchFamily="49" charset="-128"/>
                <a:ea typeface="AR丸ゴシック体E" panose="020F0909000000000000" pitchFamily="49" charset="-128"/>
              </a:rPr>
              <a:t>加盟大学をはじめとする高等教育機関の支援や協力を得ながら、ユネスコスクールの活動の充実に努めること。</a:t>
            </a:r>
          </a:p>
        </p:txBody>
      </p:sp>
      <p:pic>
        <p:nvPicPr>
          <p:cNvPr id="2" name="図 1">
            <a:extLst>
              <a:ext uri="{FF2B5EF4-FFF2-40B4-BE49-F238E27FC236}">
                <a16:creationId xmlns:a16="http://schemas.microsoft.com/office/drawing/2014/main" id="{E758D32F-CCD0-AACE-14C3-F4BA9A91C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872" t="40572" r="20184" b="54358"/>
          <a:stretch/>
        </p:blipFill>
        <p:spPr>
          <a:xfrm rot="10800000">
            <a:off x="114299" y="134470"/>
            <a:ext cx="8935571" cy="915417"/>
          </a:xfrm>
          <a:prstGeom prst="rect">
            <a:avLst/>
          </a:prstGeom>
          <a:ln>
            <a:solidFill>
              <a:schemeClr val="tx1"/>
            </a:solidFill>
          </a:ln>
        </p:spPr>
      </p:pic>
      <p:sp>
        <p:nvSpPr>
          <p:cNvPr id="4" name="四角形: 角を丸くする 3">
            <a:extLst>
              <a:ext uri="{FF2B5EF4-FFF2-40B4-BE49-F238E27FC236}">
                <a16:creationId xmlns:a16="http://schemas.microsoft.com/office/drawing/2014/main" id="{1AD91182-0CB9-9C6E-1BF0-9C215A853B50}"/>
              </a:ext>
            </a:extLst>
          </p:cNvPr>
          <p:cNvSpPr/>
          <p:nvPr/>
        </p:nvSpPr>
        <p:spPr>
          <a:xfrm>
            <a:off x="5261160" y="1506071"/>
            <a:ext cx="1973358"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AD18ACFF-FC5F-31AE-158C-99A1897CD98B}"/>
              </a:ext>
            </a:extLst>
          </p:cNvPr>
          <p:cNvSpPr/>
          <p:nvPr/>
        </p:nvSpPr>
        <p:spPr>
          <a:xfrm>
            <a:off x="5261160" y="1143000"/>
            <a:ext cx="3129805"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B2303D5-D4EA-D9A7-5B88-041CAB088585}"/>
              </a:ext>
            </a:extLst>
          </p:cNvPr>
          <p:cNvSpPr/>
          <p:nvPr/>
        </p:nvSpPr>
        <p:spPr>
          <a:xfrm>
            <a:off x="8216153" y="1896036"/>
            <a:ext cx="574864"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2179BAA-76CB-6224-77E4-332FE00FBA5A}"/>
              </a:ext>
            </a:extLst>
          </p:cNvPr>
          <p:cNvSpPr/>
          <p:nvPr/>
        </p:nvSpPr>
        <p:spPr>
          <a:xfrm>
            <a:off x="352983" y="2245660"/>
            <a:ext cx="3765176"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E87F7E8E-09AE-F14B-CDB3-38A0A3E1628E}"/>
              </a:ext>
            </a:extLst>
          </p:cNvPr>
          <p:cNvSpPr/>
          <p:nvPr/>
        </p:nvSpPr>
        <p:spPr>
          <a:xfrm>
            <a:off x="4350124" y="2959370"/>
            <a:ext cx="3449170"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BDAC0FA-40A1-88F5-D3FE-CDBA65B321F2}"/>
              </a:ext>
            </a:extLst>
          </p:cNvPr>
          <p:cNvSpPr/>
          <p:nvPr/>
        </p:nvSpPr>
        <p:spPr>
          <a:xfrm>
            <a:off x="349622" y="3712393"/>
            <a:ext cx="8538883" cy="108719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B2F4F68-0897-B094-1BFF-C2725B39263E}"/>
              </a:ext>
            </a:extLst>
          </p:cNvPr>
          <p:cNvSpPr/>
          <p:nvPr/>
        </p:nvSpPr>
        <p:spPr>
          <a:xfrm>
            <a:off x="4377018" y="4801109"/>
            <a:ext cx="2198594"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9A0696C3-4461-4B4A-3736-DC22DEF512D8}"/>
              </a:ext>
            </a:extLst>
          </p:cNvPr>
          <p:cNvSpPr/>
          <p:nvPr/>
        </p:nvSpPr>
        <p:spPr>
          <a:xfrm>
            <a:off x="2383490" y="5519810"/>
            <a:ext cx="3129804"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7A3CE07-A77B-E131-548E-67EA2897A755}"/>
              </a:ext>
            </a:extLst>
          </p:cNvPr>
          <p:cNvSpPr/>
          <p:nvPr/>
        </p:nvSpPr>
        <p:spPr>
          <a:xfrm>
            <a:off x="1301002" y="5902244"/>
            <a:ext cx="3129804"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97F391C-8B5C-1BA5-04FF-E3C83CEF1E11}"/>
              </a:ext>
            </a:extLst>
          </p:cNvPr>
          <p:cNvSpPr txBox="1"/>
          <p:nvPr/>
        </p:nvSpPr>
        <p:spPr>
          <a:xfrm>
            <a:off x="5920066" y="6315428"/>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3545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42"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1" animBg="1"/>
      <p:bldP spid="5" grpId="2" animBg="1"/>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758D32F-CCD0-AACE-14C3-F4BA9A91C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740" t="21116" r="20476" b="77068"/>
          <a:stretch/>
        </p:blipFill>
        <p:spPr>
          <a:xfrm rot="10800000">
            <a:off x="235323" y="685801"/>
            <a:ext cx="6044450" cy="389964"/>
          </a:xfrm>
          <a:prstGeom prst="rect">
            <a:avLst/>
          </a:prstGeom>
          <a:ln>
            <a:noFill/>
          </a:ln>
        </p:spPr>
      </p:pic>
      <p:sp>
        <p:nvSpPr>
          <p:cNvPr id="3" name="テキスト ボックス 2">
            <a:extLst>
              <a:ext uri="{FF2B5EF4-FFF2-40B4-BE49-F238E27FC236}">
                <a16:creationId xmlns:a16="http://schemas.microsoft.com/office/drawing/2014/main" id="{1E6954B0-65FC-3C4C-C9D1-F5569C9B38BB}"/>
              </a:ext>
            </a:extLst>
          </p:cNvPr>
          <p:cNvSpPr txBox="1"/>
          <p:nvPr/>
        </p:nvSpPr>
        <p:spPr>
          <a:xfrm>
            <a:off x="235323" y="1225689"/>
            <a:ext cx="8673353" cy="5324535"/>
          </a:xfrm>
          <a:prstGeom prst="rect">
            <a:avLst/>
          </a:prstGeom>
          <a:solidFill>
            <a:schemeClr val="bg1"/>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ユネスコスクールがＥＳＤ推進拠点として発展していくには、</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次のようなことが大切ですので、各学校におかれては、これらの点を念頭において活動いただくことを期待しております。</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●ＥＳＤを通じて育てたい資質や能力を明確にし、自分であるいは協働して問題を見出し解決を図っていく学習の過程を重視した教育課程を編成するよう努めること。</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1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●総合的な学習の時間を中心とした教科横断的な指導計画を立てるなど、指導内容を適切に定め、さらに、指導方法の工夫改善に努めること。</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1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●ＥＳＤの推進拠点として、研究・実践に取り組み、その成果を積極的に発信することを通じて、ＥＳＤの理念の普及に努めること。</a:t>
            </a:r>
            <a:endParaRPr kumimoji="1" lang="en-US" altLang="ja-JP" sz="2400" dirty="0">
              <a:latin typeface="AR丸ゴシック体E" panose="020F0909000000000000" pitchFamily="49" charset="-128"/>
              <a:ea typeface="AR丸ゴシック体E" panose="020F0909000000000000" pitchFamily="49" charset="-128"/>
            </a:endParaRPr>
          </a:p>
        </p:txBody>
      </p:sp>
      <p:pic>
        <p:nvPicPr>
          <p:cNvPr id="4" name="図 3">
            <a:extLst>
              <a:ext uri="{FF2B5EF4-FFF2-40B4-BE49-F238E27FC236}">
                <a16:creationId xmlns:a16="http://schemas.microsoft.com/office/drawing/2014/main" id="{BF803AF4-AD65-2E06-3023-7B168550D0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872" t="42588" r="20184" b="54358"/>
          <a:stretch/>
        </p:blipFill>
        <p:spPr>
          <a:xfrm rot="10800000">
            <a:off x="114298" y="134470"/>
            <a:ext cx="8935571" cy="551330"/>
          </a:xfrm>
          <a:prstGeom prst="rect">
            <a:avLst/>
          </a:prstGeom>
          <a:ln>
            <a:solidFill>
              <a:schemeClr val="tx1"/>
            </a:solidFill>
          </a:ln>
        </p:spPr>
      </p:pic>
      <p:sp>
        <p:nvSpPr>
          <p:cNvPr id="5" name="四角形: 角を丸くする 4">
            <a:extLst>
              <a:ext uri="{FF2B5EF4-FFF2-40B4-BE49-F238E27FC236}">
                <a16:creationId xmlns:a16="http://schemas.microsoft.com/office/drawing/2014/main" id="{216CA021-83B9-3403-02A6-100E38765B57}"/>
              </a:ext>
            </a:extLst>
          </p:cNvPr>
          <p:cNvSpPr/>
          <p:nvPr/>
        </p:nvSpPr>
        <p:spPr>
          <a:xfrm>
            <a:off x="114298" y="2705619"/>
            <a:ext cx="8673352" cy="119949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B47CBC4-8B5C-9EFD-FE46-9EEFAA413585}"/>
              </a:ext>
            </a:extLst>
          </p:cNvPr>
          <p:cNvSpPr/>
          <p:nvPr/>
        </p:nvSpPr>
        <p:spPr>
          <a:xfrm>
            <a:off x="515470" y="4055041"/>
            <a:ext cx="7794812"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9725276-54CC-34F9-E5C3-52F76E9CBCC2}"/>
              </a:ext>
            </a:extLst>
          </p:cNvPr>
          <p:cNvSpPr/>
          <p:nvPr/>
        </p:nvSpPr>
        <p:spPr>
          <a:xfrm>
            <a:off x="847164" y="5727193"/>
            <a:ext cx="2528047" cy="38996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76B4871-8B36-9B6A-22F8-EDCCE3746CB9}"/>
              </a:ext>
            </a:extLst>
          </p:cNvPr>
          <p:cNvSpPr txBox="1"/>
          <p:nvPr/>
        </p:nvSpPr>
        <p:spPr>
          <a:xfrm>
            <a:off x="5920066" y="6315428"/>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37641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3C7C900-DABB-B6D1-FD29-E995E1D078B2}"/>
              </a:ext>
            </a:extLst>
          </p:cNvPr>
          <p:cNvSpPr txBox="1"/>
          <p:nvPr/>
        </p:nvSpPr>
        <p:spPr>
          <a:xfrm>
            <a:off x="544606" y="797510"/>
            <a:ext cx="8054788" cy="5262979"/>
          </a:xfrm>
          <a:prstGeom prst="rect">
            <a:avLst/>
          </a:prstGeom>
          <a:noFill/>
        </p:spPr>
        <p:txBody>
          <a:bodyPr wrap="square">
            <a:spAutoFit/>
          </a:bodyPr>
          <a:lstStyle/>
          <a:p>
            <a:r>
              <a:rPr lang="ja-JP" altLang="en-US" sz="2800" b="1" dirty="0">
                <a:latin typeface="AR P丸ゴシック体E" panose="020F0900000000000000" pitchFamily="50" charset="-128"/>
                <a:ea typeface="AR P丸ゴシック体E" panose="020F0900000000000000" pitchFamily="50" charset="-128"/>
              </a:rPr>
              <a:t>「ユネスコスクール定期レビュー」では、</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en-US" altLang="ja-JP" sz="2800" b="1" dirty="0">
                <a:latin typeface="AR P丸ゴシック体E" panose="020F0900000000000000" pitchFamily="50" charset="-128"/>
                <a:ea typeface="AR P丸ゴシック体E" panose="020F0900000000000000" pitchFamily="50" charset="-128"/>
              </a:rPr>
              <a:t>ESD</a:t>
            </a:r>
            <a:r>
              <a:rPr lang="ja-JP" altLang="en-US" sz="2800" b="1" dirty="0">
                <a:latin typeface="AR P丸ゴシック体E" panose="020F0900000000000000" pitchFamily="50" charset="-128"/>
                <a:ea typeface="AR P丸ゴシック体E" panose="020F0900000000000000" pitchFamily="50" charset="-128"/>
              </a:rPr>
              <a:t>の推進拠点の学校として、上記のガイドライン</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に示されたことが着実に進んでいるかという視点等</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から研修・評価・助言等をいたしております。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solidFill>
                <a:srgbClr val="FF0000"/>
              </a:solidFill>
              <a:latin typeface="AR P丸ゴシック体E" panose="020F0900000000000000" pitchFamily="50" charset="-128"/>
              <a:ea typeface="AR P丸ゴシック体E" panose="020F0900000000000000" pitchFamily="50" charset="-128"/>
            </a:endParaRPr>
          </a:p>
          <a:p>
            <a:r>
              <a:rPr lang="ja-JP" altLang="en-US" sz="2800" b="1" dirty="0">
                <a:solidFill>
                  <a:srgbClr val="FF0000"/>
                </a:solidFill>
                <a:latin typeface="AR P丸ゴシック体E" panose="020F0900000000000000" pitchFamily="50" charset="-128"/>
                <a:ea typeface="AR P丸ゴシック体E" panose="020F0900000000000000" pitchFamily="50" charset="-128"/>
              </a:rPr>
              <a:t>日本中の学校でも、学習指導要領に基づいた教育</a:t>
            </a:r>
            <a:endParaRPr lang="en-US" altLang="ja-JP" sz="2800"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2800" b="1" dirty="0">
              <a:solidFill>
                <a:srgbClr val="FF0000"/>
              </a:solidFill>
              <a:latin typeface="AR P丸ゴシック体E" panose="020F0900000000000000" pitchFamily="50" charset="-128"/>
              <a:ea typeface="AR P丸ゴシック体E" panose="020F0900000000000000" pitchFamily="50" charset="-128"/>
            </a:endParaRPr>
          </a:p>
          <a:p>
            <a:r>
              <a:rPr lang="ja-JP" altLang="en-US" sz="2800" b="1" dirty="0">
                <a:solidFill>
                  <a:srgbClr val="FF0000"/>
                </a:solidFill>
                <a:latin typeface="AR P丸ゴシック体E" panose="020F0900000000000000" pitchFamily="50" charset="-128"/>
                <a:ea typeface="AR P丸ゴシック体E" panose="020F0900000000000000" pitchFamily="50" charset="-128"/>
              </a:rPr>
              <a:t>を進めるわけですので、とても重要なことです。</a:t>
            </a:r>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800" dirty="0"/>
          </a:p>
        </p:txBody>
      </p:sp>
    </p:spTree>
    <p:extLst>
      <p:ext uri="{BB962C8B-B14F-4D97-AF65-F5344CB8AC3E}">
        <p14:creationId xmlns:p14="http://schemas.microsoft.com/office/powerpoint/2010/main" val="263777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91306A-5F9B-B92B-4D73-007D55CEAA79}"/>
              </a:ext>
            </a:extLst>
          </p:cNvPr>
          <p:cNvSpPr txBox="1"/>
          <p:nvPr/>
        </p:nvSpPr>
        <p:spPr>
          <a:xfrm>
            <a:off x="0" y="0"/>
            <a:ext cx="9144000" cy="7848302"/>
          </a:xfrm>
          <a:prstGeom prst="rect">
            <a:avLst/>
          </a:prstGeom>
          <a:gradFill>
            <a:gsLst>
              <a:gs pos="0">
                <a:srgbClr val="FF0000"/>
              </a:gs>
              <a:gs pos="30000">
                <a:srgbClr val="FFFF00"/>
              </a:gs>
              <a:gs pos="48000">
                <a:srgbClr val="FFFFCC"/>
              </a:gs>
              <a:gs pos="70000">
                <a:srgbClr val="FFFF66"/>
              </a:gs>
              <a:gs pos="100000">
                <a:srgbClr val="FF0000"/>
              </a:gs>
            </a:gsLst>
            <a:lin ang="5400000" scaled="1"/>
          </a:gradFill>
        </p:spPr>
        <p:txBody>
          <a:bodyPr wrap="square" rtlCol="0">
            <a:spAutoFit/>
          </a:bodyPr>
          <a:lstStyle/>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C00000"/>
                </a:solidFill>
                <a:latin typeface="AR丸ゴシック体E" panose="020F0909000000000000" pitchFamily="49" charset="-128"/>
                <a:ea typeface="AR丸ゴシック体E" panose="020F0909000000000000" pitchFamily="49" charset="-128"/>
              </a:rPr>
              <a:t>　　</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何とかしてくれ～、この暑さ！</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もう、お忘れですか？あの日々を</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a:t>
            </a: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r>
              <a:rPr kumimoji="1" lang="ja-JP" altLang="en-US" sz="3600" dirty="0">
                <a:solidFill>
                  <a:srgbClr val="C00000"/>
                </a:solidFill>
                <a:latin typeface="AR Pゴシック体S" panose="020B0A00000000000000" pitchFamily="50" charset="-128"/>
                <a:ea typeface="AR Pゴシック体S" panose="020B0A00000000000000" pitchFamily="50" charset="-128"/>
              </a:rPr>
              <a:t>　　</a:t>
            </a:r>
            <a:r>
              <a:rPr kumimoji="1" lang="en-US" altLang="ja-JP" sz="3600" dirty="0">
                <a:solidFill>
                  <a:srgbClr val="C00000"/>
                </a:solidFill>
                <a:latin typeface="AR Pゴシック体S" panose="020B0A00000000000000" pitchFamily="50" charset="-128"/>
                <a:ea typeface="AR Pゴシック体S" panose="020B0A00000000000000" pitchFamily="50" charset="-128"/>
              </a:rPr>
              <a:t>2023</a:t>
            </a:r>
            <a:r>
              <a:rPr kumimoji="1" lang="ja-JP" altLang="en-US" sz="3600" dirty="0">
                <a:solidFill>
                  <a:srgbClr val="C00000"/>
                </a:solidFill>
                <a:latin typeface="AR Pゴシック体S" panose="020B0A00000000000000" pitchFamily="50" charset="-128"/>
                <a:ea typeface="AR Pゴシック体S" panose="020B0A00000000000000" pitchFamily="50" charset="-128"/>
              </a:rPr>
              <a:t>年夏の焼けるような日差し</a:t>
            </a:r>
            <a:endParaRPr kumimoji="1" lang="en-US" altLang="ja-JP" sz="3600" dirty="0">
              <a:solidFill>
                <a:srgbClr val="C00000"/>
              </a:solidFill>
              <a:latin typeface="AR Pゴシック体S" panose="020B0A00000000000000" pitchFamily="50" charset="-128"/>
              <a:ea typeface="AR Pゴシック体S" panose="020B0A00000000000000" pitchFamily="50"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C00000"/>
              </a:solidFill>
              <a:latin typeface="AR丸ゴシック体E" panose="020F0909000000000000" pitchFamily="49" charset="-128"/>
              <a:ea typeface="AR丸ゴシック体E" panose="020F0909000000000000" pitchFamily="49" charset="-128"/>
            </a:endParaRPr>
          </a:p>
          <a:p>
            <a:endParaRPr kumimoji="1" lang="ja-JP" altLang="en-US" sz="3600" dirty="0">
              <a:solidFill>
                <a:srgbClr val="C00000"/>
              </a:solidFill>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3A8F625A-2D3F-95D1-26A2-2737303485E4}"/>
              </a:ext>
            </a:extLst>
          </p:cNvPr>
          <p:cNvSpPr txBox="1"/>
          <p:nvPr/>
        </p:nvSpPr>
        <p:spPr>
          <a:xfrm>
            <a:off x="3630705" y="0"/>
            <a:ext cx="5513295"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②</a:t>
            </a:r>
            <a:r>
              <a:rPr lang="en-US" altLang="ja-JP" sz="1800" b="1" dirty="0">
                <a:latin typeface="AR P丸ゴシック体04M" panose="020F0600000000000000" pitchFamily="50" charset="-128"/>
                <a:ea typeface="AR P丸ゴシック体04M" panose="020F0600000000000000" pitchFamily="50" charset="-128"/>
              </a:rPr>
              <a:t>SDG</a:t>
            </a:r>
            <a:r>
              <a:rPr lang="ja-JP" altLang="en-US" sz="1800" b="1" dirty="0">
                <a:latin typeface="AR P丸ゴシック体04M" panose="020F0600000000000000" pitchFamily="50" charset="-128"/>
                <a:ea typeface="AR P丸ゴシック体04M" panose="020F0600000000000000" pitchFamily="50" charset="-128"/>
              </a:rPr>
              <a:t>ｓが求められている世界の現状や課題（１３～１８</a:t>
            </a:r>
            <a:r>
              <a:rPr lang="en-US" altLang="ja-JP" sz="1800" b="1" dirty="0">
                <a:latin typeface="AR P丸ゴシック体04M" panose="020F0600000000000000" pitchFamily="50" charset="-128"/>
                <a:ea typeface="AR P丸ゴシック体04M" panose="020F0600000000000000" pitchFamily="50" charset="-128"/>
              </a:rPr>
              <a:t>)</a:t>
            </a:r>
          </a:p>
        </p:txBody>
      </p:sp>
    </p:spTree>
    <p:extLst>
      <p:ext uri="{BB962C8B-B14F-4D97-AF65-F5344CB8AC3E}">
        <p14:creationId xmlns:p14="http://schemas.microsoft.com/office/powerpoint/2010/main" val="17331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Effect transition="in" filter="fade">
                                      <p:cBhvr>
                                        <p:cTn id="14" dur="1000"/>
                                        <p:tgtEl>
                                          <p:spTgt spid="2">
                                            <p:txEl>
                                              <p:pRg st="7" end="7"/>
                                            </p:txEl>
                                          </p:spTgt>
                                        </p:tgtEl>
                                      </p:cBhvr>
                                    </p:animEffect>
                                    <p:anim calcmode="lin" valueType="num">
                                      <p:cBhvr>
                                        <p:cTn id="1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622AEE-DE82-C562-2D77-E40CE7E462F6}"/>
              </a:ext>
            </a:extLst>
          </p:cNvPr>
          <p:cNvPicPr>
            <a:picLocks noChangeAspect="1"/>
          </p:cNvPicPr>
          <p:nvPr/>
        </p:nvPicPr>
        <p:blipFill>
          <a:blip r:embed="rId2"/>
          <a:stretch>
            <a:fillRect/>
          </a:stretch>
        </p:blipFill>
        <p:spPr>
          <a:xfrm>
            <a:off x="937260" y="1"/>
            <a:ext cx="7498080" cy="6864602"/>
          </a:xfrm>
          <a:prstGeom prst="rect">
            <a:avLst/>
          </a:prstGeom>
        </p:spPr>
      </p:pic>
      <p:pic>
        <p:nvPicPr>
          <p:cNvPr id="4" name="図 3">
            <a:extLst>
              <a:ext uri="{FF2B5EF4-FFF2-40B4-BE49-F238E27FC236}">
                <a16:creationId xmlns:a16="http://schemas.microsoft.com/office/drawing/2014/main" id="{4751D11F-DE85-9A45-6F73-F92D1A0D21E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t="31747" r="57825" b="15137"/>
          <a:stretch/>
        </p:blipFill>
        <p:spPr>
          <a:xfrm>
            <a:off x="358140" y="63981"/>
            <a:ext cx="5836920" cy="6730039"/>
          </a:xfrm>
          <a:prstGeom prst="rect">
            <a:avLst/>
          </a:prstGeom>
        </p:spPr>
      </p:pic>
      <p:sp>
        <p:nvSpPr>
          <p:cNvPr id="2" name="四角形: 角を丸くする 1">
            <a:extLst>
              <a:ext uri="{FF2B5EF4-FFF2-40B4-BE49-F238E27FC236}">
                <a16:creationId xmlns:a16="http://schemas.microsoft.com/office/drawing/2014/main" id="{DA06445E-8882-A677-F003-C5962D5508B6}"/>
              </a:ext>
            </a:extLst>
          </p:cNvPr>
          <p:cNvSpPr/>
          <p:nvPr/>
        </p:nvSpPr>
        <p:spPr>
          <a:xfrm>
            <a:off x="2309534" y="1028030"/>
            <a:ext cx="251460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737B1E13-5F55-3C47-CE8B-62623D2A29FC}"/>
              </a:ext>
            </a:extLst>
          </p:cNvPr>
          <p:cNvSpPr/>
          <p:nvPr/>
        </p:nvSpPr>
        <p:spPr>
          <a:xfrm>
            <a:off x="2058074" y="2833970"/>
            <a:ext cx="292608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3426A1A-5EDA-5FE8-9386-EAD651DC8C70}"/>
              </a:ext>
            </a:extLst>
          </p:cNvPr>
          <p:cNvSpPr/>
          <p:nvPr/>
        </p:nvSpPr>
        <p:spPr>
          <a:xfrm>
            <a:off x="1760894" y="4639912"/>
            <a:ext cx="3737610" cy="141732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1B23230-8B77-66B6-6284-34C3D0754AE6}"/>
              </a:ext>
            </a:extLst>
          </p:cNvPr>
          <p:cNvSpPr/>
          <p:nvPr/>
        </p:nvSpPr>
        <p:spPr>
          <a:xfrm>
            <a:off x="349625" y="1028030"/>
            <a:ext cx="81153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5968CDA-C7EB-874F-4813-CE67165320B3}"/>
              </a:ext>
            </a:extLst>
          </p:cNvPr>
          <p:cNvSpPr/>
          <p:nvPr/>
        </p:nvSpPr>
        <p:spPr>
          <a:xfrm>
            <a:off x="5616844" y="1067408"/>
            <a:ext cx="388620" cy="1417320"/>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09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905000" y="196654"/>
            <a:ext cx="7280031" cy="1223597"/>
          </a:xfrm>
        </p:spPr>
        <p:txBody>
          <a:bodyPr/>
          <a:lstStyle/>
          <a:p>
            <a:pPr eaLnBrk="1" hangingPunct="1"/>
            <a:r>
              <a:rPr lang="en-US" altLang="ja-JP" b="1" dirty="0"/>
              <a:t>21</a:t>
            </a:r>
            <a:r>
              <a:rPr lang="ja-JP" altLang="en-US" b="1" dirty="0"/>
              <a:t>世紀末に最大で</a:t>
            </a:r>
            <a:r>
              <a:rPr lang="en-US" altLang="ja-JP" b="1" dirty="0"/>
              <a:t>4.8</a:t>
            </a:r>
            <a:r>
              <a:rPr lang="ja-JP" altLang="en-US" b="1" dirty="0"/>
              <a:t>℃上昇</a:t>
            </a:r>
          </a:p>
        </p:txBody>
      </p:sp>
      <p:sp>
        <p:nvSpPr>
          <p:cNvPr id="66563" name="テキスト ボックス 25"/>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66565" name="Picture 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66569" name="テキスト ボックス 27"/>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34" name="正方形/長方形 33"/>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49" name="正方形/長方形 48"/>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50" name="正方形/長方形 49"/>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66573" name="テキスト ボックス 34"/>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30" name="正方形/長方形 29"/>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66577" name="テキスト ボックス 20"/>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20" name="正方形/長方形 19"/>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4" name="直線コネクタ 3"/>
          <p:cNvCxnSpPr/>
          <p:nvPr/>
        </p:nvCxnSpPr>
        <p:spPr>
          <a:xfrm flipH="1">
            <a:off x="4290967" y="1993048"/>
            <a:ext cx="23126" cy="360191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D5F9650-7C29-4A05-BFD4-493099F4D14B}"/>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
        <p:nvSpPr>
          <p:cNvPr id="2" name="テキスト ボックス 1">
            <a:extLst>
              <a:ext uri="{FF2B5EF4-FFF2-40B4-BE49-F238E27FC236}">
                <a16:creationId xmlns:a16="http://schemas.microsoft.com/office/drawing/2014/main" id="{0239B055-2932-C2F0-B159-9FFE122340B1}"/>
              </a:ext>
            </a:extLst>
          </p:cNvPr>
          <p:cNvSpPr txBox="1"/>
          <p:nvPr/>
        </p:nvSpPr>
        <p:spPr>
          <a:xfrm>
            <a:off x="1752951" y="71959"/>
            <a:ext cx="7353295" cy="369332"/>
          </a:xfrm>
          <a:prstGeom prst="rect">
            <a:avLst/>
          </a:prstGeom>
          <a:solidFill>
            <a:srgbClr val="FDC3F7"/>
          </a:solidFill>
        </p:spPr>
        <p:txBody>
          <a:bodyPr wrap="none" rtlCol="0">
            <a:spAutoFit/>
          </a:bodyPr>
          <a:lstStyle/>
          <a:p>
            <a:r>
              <a:rPr kumimoji="1" lang="en-US" altLang="ja-JP" b="1" dirty="0"/>
              <a:t>2006</a:t>
            </a:r>
            <a:r>
              <a:rPr kumimoji="1" lang="ja-JP" altLang="en-US" b="1" dirty="0"/>
              <a:t>年の予測データからは、</a:t>
            </a:r>
            <a:r>
              <a:rPr kumimoji="1" lang="en-US" altLang="ja-JP" b="1" dirty="0"/>
              <a:t>2023</a:t>
            </a:r>
            <a:r>
              <a:rPr kumimoji="1" lang="ja-JP" altLang="en-US" b="1" dirty="0"/>
              <a:t>年の猛暑も十分予測できていました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11" name="テキスト ボックス 10">
            <a:extLst>
              <a:ext uri="{FF2B5EF4-FFF2-40B4-BE49-F238E27FC236}">
                <a16:creationId xmlns:a16="http://schemas.microsoft.com/office/drawing/2014/main" id="{268E0E6F-9B55-4D4E-937C-E4AED6ECE4DE}"/>
              </a:ext>
            </a:extLst>
          </p:cNvPr>
          <p:cNvSpPr txBox="1"/>
          <p:nvPr/>
        </p:nvSpPr>
        <p:spPr>
          <a:xfrm>
            <a:off x="3451073" y="6491633"/>
            <a:ext cx="5900974" cy="307777"/>
          </a:xfrm>
          <a:prstGeom prst="rect">
            <a:avLst/>
          </a:prstGeom>
          <a:noFill/>
        </p:spPr>
        <p:txBody>
          <a:bodyPr wrap="none" rtlCol="0">
            <a:spAutoFit/>
          </a:bodyPr>
          <a:lstStyle/>
          <a:p>
            <a:r>
              <a:rPr kumimoji="1" lang="ja-JP" altLang="en-US" sz="1400" dirty="0"/>
              <a:t>（</a:t>
            </a:r>
            <a:r>
              <a:rPr kumimoji="1" lang="en-US" altLang="ja-JP" sz="1400" dirty="0"/>
              <a:t>IPCC</a:t>
            </a:r>
            <a:r>
              <a:rPr kumimoji="1" lang="ja-JP" altLang="en-US" sz="1400" dirty="0"/>
              <a:t>のレポートコミュニケータとして手島がダウンロードして使用）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539"/>
                                        </p:tgtEl>
                                        <p:attrNameLst>
                                          <p:attrName>style.visibility</p:attrName>
                                        </p:attrNameLst>
                                      </p:cBhvr>
                                      <p:to>
                                        <p:strVal val="visible"/>
                                      </p:to>
                                    </p:set>
                                    <p:anim calcmode="lin" valueType="num">
                                      <p:cBhvr additive="base">
                                        <p:cTn id="21" dur="500" fill="hold"/>
                                        <p:tgtEl>
                                          <p:spTgt spid="65539"/>
                                        </p:tgtEl>
                                        <p:attrNameLst>
                                          <p:attrName>ppt_x</p:attrName>
                                        </p:attrNameLst>
                                      </p:cBhvr>
                                      <p:tavLst>
                                        <p:tav tm="0">
                                          <p:val>
                                            <p:strVal val="#ppt_x"/>
                                          </p:val>
                                        </p:tav>
                                        <p:tav tm="100000">
                                          <p:val>
                                            <p:strVal val="#ppt_x"/>
                                          </p:val>
                                        </p:tav>
                                      </p:tavLst>
                                    </p:anim>
                                    <p:anim calcmode="lin" valueType="num">
                                      <p:cBhvr additive="base">
                                        <p:cTn id="22" dur="500" fill="hold"/>
                                        <p:tgtEl>
                                          <p:spTgt spid="655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5542"/>
                                        </p:tgtEl>
                                        <p:attrNameLst>
                                          <p:attrName>style.visibility</p:attrName>
                                        </p:attrNameLst>
                                      </p:cBhvr>
                                      <p:to>
                                        <p:strVal val="visible"/>
                                      </p:to>
                                    </p:set>
                                    <p:anim calcmode="lin" valueType="num">
                                      <p:cBhvr additive="base">
                                        <p:cTn id="29" dur="500" fill="hold"/>
                                        <p:tgtEl>
                                          <p:spTgt spid="65542"/>
                                        </p:tgtEl>
                                        <p:attrNameLst>
                                          <p:attrName>ppt_x</p:attrName>
                                        </p:attrNameLst>
                                      </p:cBhvr>
                                      <p:tavLst>
                                        <p:tav tm="0">
                                          <p:val>
                                            <p:strVal val="#ppt_x"/>
                                          </p:val>
                                        </p:tav>
                                        <p:tav tm="100000">
                                          <p:val>
                                            <p:strVal val="#ppt_x"/>
                                          </p:val>
                                        </p:tav>
                                      </p:tavLst>
                                    </p:anim>
                                    <p:anim calcmode="lin" valueType="num">
                                      <p:cBhvr additive="base">
                                        <p:cTn id="30"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a:grpSpLocks/>
          </p:cNvGrpSpPr>
          <p:nvPr/>
        </p:nvGrpSpPr>
        <p:grpSpPr bwMode="auto">
          <a:xfrm>
            <a:off x="3436032" y="5996363"/>
            <a:ext cx="1471697" cy="789955"/>
            <a:chOff x="7689304" y="4086737"/>
            <a:chExt cx="1728192" cy="926439"/>
          </a:xfrm>
        </p:grpSpPr>
        <p:sp>
          <p:nvSpPr>
            <p:cNvPr id="37908" name="テキスト ボックス 6"/>
            <p:cNvSpPr txBox="1">
              <a:spLocks noChangeArrowheads="1"/>
            </p:cNvSpPr>
            <p:nvPr/>
          </p:nvSpPr>
          <p:spPr bwMode="auto">
            <a:xfrm>
              <a:off x="7943075" y="4165237"/>
              <a:ext cx="21692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震災</a:t>
              </a:r>
            </a:p>
          </p:txBody>
        </p:sp>
      </p:grpSp>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81881" y="2538036"/>
            <a:ext cx="2385446" cy="1151535"/>
            <a:chOff x="1413690" y="959583"/>
            <a:chExt cx="2439940" cy="1285032"/>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128503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41033" y="1197328"/>
              <a:ext cx="1579044" cy="927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ドローン　　</a:t>
              </a:r>
              <a:endParaRPr lang="en-US" altLang="ja-JP" sz="2400" b="1" dirty="0"/>
            </a:p>
            <a:p>
              <a:r>
                <a:rPr lang="ja-JP" altLang="en-US" sz="2400" b="1" dirty="0"/>
                <a:t>　攻撃</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37405" y="3813324"/>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813696" y="5769924"/>
              <a:ext cx="1386854" cy="5600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solidFill>
                    <a:srgbClr val="FF0000"/>
                  </a:solidFill>
                </a:rPr>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23518" y="1918513"/>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核戦争？</a:t>
              </a:r>
            </a:p>
          </p:txBody>
        </p:sp>
        <p:sp>
          <p:nvSpPr>
            <p:cNvPr id="37916" name="テキスト ボックス 2"/>
            <p:cNvSpPr txBox="1">
              <a:spLocks noChangeArrowheads="1"/>
            </p:cNvSpPr>
            <p:nvPr/>
          </p:nvSpPr>
          <p:spPr bwMode="auto">
            <a:xfrm>
              <a:off x="3972704" y="465857"/>
              <a:ext cx="216781"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sz="3750" b="1" dirty="0"/>
            </a:p>
          </p:txBody>
        </p:sp>
      </p:grpSp>
      <p:grpSp>
        <p:nvGrpSpPr>
          <p:cNvPr id="11" name="グループ化 10"/>
          <p:cNvGrpSpPr>
            <a:grpSpLocks/>
          </p:cNvGrpSpPr>
          <p:nvPr/>
        </p:nvGrpSpPr>
        <p:grpSpPr bwMode="auto">
          <a:xfrm rot="342148">
            <a:off x="6236273" y="1164681"/>
            <a:ext cx="2681909" cy="681047"/>
            <a:chOff x="430776" y="2564904"/>
            <a:chExt cx="3146019" cy="800084"/>
          </a:xfrm>
        </p:grpSpPr>
        <p:sp>
          <p:nvSpPr>
            <p:cNvPr id="18" name="円/楕円 17"/>
            <p:cNvSpPr/>
            <p:nvPr/>
          </p:nvSpPr>
          <p:spPr>
            <a:xfrm>
              <a:off x="430776" y="2564904"/>
              <a:ext cx="3105529" cy="80008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684030" y="2690899"/>
              <a:ext cx="2892765"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800" b="1" dirty="0"/>
                <a:t>ユーチューブ</a:t>
              </a:r>
            </a:p>
          </p:txBody>
        </p:sp>
      </p:grpSp>
      <p:grpSp>
        <p:nvGrpSpPr>
          <p:cNvPr id="31" name="グループ化 30"/>
          <p:cNvGrpSpPr>
            <a:grpSpLocks/>
          </p:cNvGrpSpPr>
          <p:nvPr/>
        </p:nvGrpSpPr>
        <p:grpSpPr bwMode="auto">
          <a:xfrm>
            <a:off x="6971714" y="2987262"/>
            <a:ext cx="2339102" cy="789955"/>
            <a:chOff x="-43941" y="4254969"/>
            <a:chExt cx="2745849" cy="926439"/>
          </a:xfrm>
        </p:grpSpPr>
        <p:sp>
          <p:nvSpPr>
            <p:cNvPr id="17" name="円/楕円 16"/>
            <p:cNvSpPr/>
            <p:nvPr/>
          </p:nvSpPr>
          <p:spPr>
            <a:xfrm>
              <a:off x="-21168" y="4254969"/>
              <a:ext cx="2584960"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43941" y="4473525"/>
              <a:ext cx="2745849" cy="61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800" b="1" dirty="0"/>
                <a:t>ギガスクール</a:t>
              </a:r>
            </a:p>
          </p:txBody>
        </p:sp>
      </p:grpSp>
      <p:grpSp>
        <p:nvGrpSpPr>
          <p:cNvPr id="27" name="グループ化 26"/>
          <p:cNvGrpSpPr>
            <a:grpSpLocks/>
          </p:cNvGrpSpPr>
          <p:nvPr/>
        </p:nvGrpSpPr>
        <p:grpSpPr bwMode="auto">
          <a:xfrm>
            <a:off x="2637565" y="5090575"/>
            <a:ext cx="2360599" cy="922516"/>
            <a:chOff x="7583801" y="1986456"/>
            <a:chExt cx="2006289"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79183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コロナ等</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3"/>
              <a:ext cx="2473955"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人口爆発</a:t>
              </a:r>
            </a:p>
          </p:txBody>
        </p:sp>
      </p:grpSp>
      <p:grpSp>
        <p:nvGrpSpPr>
          <p:cNvPr id="26" name="グループ化 25"/>
          <p:cNvGrpSpPr>
            <a:grpSpLocks/>
          </p:cNvGrpSpPr>
          <p:nvPr/>
        </p:nvGrpSpPr>
        <p:grpSpPr bwMode="auto">
          <a:xfrm>
            <a:off x="6680102" y="1985096"/>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587379" y="4337706"/>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8806"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気候</a:t>
              </a:r>
            </a:p>
          </p:txBody>
        </p:sp>
      </p:grpSp>
      <p:sp>
        <p:nvSpPr>
          <p:cNvPr id="20" name="テキスト ボックス 19"/>
          <p:cNvSpPr txBox="1">
            <a:spLocks noChangeArrowheads="1"/>
          </p:cNvSpPr>
          <p:nvPr/>
        </p:nvSpPr>
        <p:spPr bwMode="auto">
          <a:xfrm>
            <a:off x="2056608" y="2480687"/>
            <a:ext cx="5163594" cy="215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rgbClr val="FFFF81"/>
                </a:solidFill>
                <a:latin typeface="HGP創英角ﾎﾟｯﾌﾟ体" panose="040B0A00000000000000" pitchFamily="50" charset="-128"/>
                <a:ea typeface="HGP創英角ﾎﾟｯﾌﾟ体" panose="040B0A00000000000000" pitchFamily="50" charset="-128"/>
              </a:rPr>
              <a:t>暑さだけではない。</a:t>
            </a:r>
            <a:endParaRPr lang="en-US" altLang="ja-JP" sz="3750" dirty="0">
              <a:solidFill>
                <a:srgbClr val="FFFF8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a:p>
            <a:pPr algn="ctr"/>
            <a:r>
              <a:rPr lang="ja-JP" altLang="en-US" sz="3750" b="1" dirty="0">
                <a:solidFill>
                  <a:srgbClr val="FFFF00"/>
                </a:solidFill>
                <a:latin typeface="AR P丸ゴシック体E" panose="020F0900000000000000" pitchFamily="50" charset="-128"/>
                <a:ea typeface="AR P丸ゴシック体E" panose="020F0900000000000000" pitchFamily="50" charset="-128"/>
              </a:rPr>
              <a:t>相互に関連</a:t>
            </a: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282065" y="5003633"/>
            <a:ext cx="2136808"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694765" y="5664779"/>
              <a:ext cx="1528792" cy="7092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巨大台風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493479" y="5750630"/>
            <a:ext cx="1652709" cy="807294"/>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50775" y="5674127"/>
              <a:ext cx="1083091" cy="660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766188" y="3958705"/>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416522" y="4535030"/>
              <a:ext cx="1893180"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侵略戦争</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36045"/>
              <a:ext cx="2474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818949" y="1187441"/>
              <a:ext cx="2137674"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63557" y="14333"/>
            <a:ext cx="8579500" cy="28905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9706764">
            <a:off x="5218879" y="3908681"/>
            <a:ext cx="4304538" cy="3146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469492" y="154480"/>
            <a:ext cx="1726972" cy="977994"/>
            <a:chOff x="430777" y="2564904"/>
            <a:chExt cx="1873001"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439919" y="2765341"/>
              <a:ext cx="1863859" cy="6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a:t>Web</a:t>
              </a:r>
              <a:r>
                <a:rPr lang="ja-JP" altLang="en-US" sz="2800" b="1" dirty="0"/>
                <a:t>会議</a:t>
              </a:r>
            </a:p>
          </p:txBody>
        </p:sp>
      </p:grpSp>
      <p:grpSp>
        <p:nvGrpSpPr>
          <p:cNvPr id="74" name="グループ化 73">
            <a:extLst>
              <a:ext uri="{FF2B5EF4-FFF2-40B4-BE49-F238E27FC236}">
                <a16:creationId xmlns:a16="http://schemas.microsoft.com/office/drawing/2014/main" id="{5F76D2DE-6A6E-445B-9A14-46BC40B7EE1D}"/>
              </a:ext>
            </a:extLst>
          </p:cNvPr>
          <p:cNvGrpSpPr>
            <a:grpSpLocks/>
          </p:cNvGrpSpPr>
          <p:nvPr/>
        </p:nvGrpSpPr>
        <p:grpSpPr bwMode="auto">
          <a:xfrm>
            <a:off x="1841166" y="1626478"/>
            <a:ext cx="1345928" cy="794130"/>
            <a:chOff x="1448798" y="1011761"/>
            <a:chExt cx="1728192" cy="926439"/>
          </a:xfrm>
        </p:grpSpPr>
        <p:sp>
          <p:nvSpPr>
            <p:cNvPr id="75" name="円/楕円 32">
              <a:extLst>
                <a:ext uri="{FF2B5EF4-FFF2-40B4-BE49-F238E27FC236}">
                  <a16:creationId xmlns:a16="http://schemas.microsoft.com/office/drawing/2014/main" id="{CDD77AA4-2EDA-40C8-B666-9CE688A9E252}"/>
                </a:ext>
              </a:extLst>
            </p:cNvPr>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0D0029AE-A3B6-4ACE-A425-54B911D7FFAD}"/>
                </a:ext>
              </a:extLst>
            </p:cNvPr>
            <p:cNvSpPr txBox="1">
              <a:spLocks noChangeArrowheads="1"/>
            </p:cNvSpPr>
            <p:nvPr/>
          </p:nvSpPr>
          <p:spPr bwMode="auto">
            <a:xfrm>
              <a:off x="1731397" y="1102012"/>
              <a:ext cx="1078003"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 </a:t>
              </a:r>
              <a:r>
                <a:rPr lang="en-US" altLang="ja-JP" sz="3750" b="1" dirty="0"/>
                <a:t>ICT</a:t>
              </a:r>
              <a:endParaRPr lang="ja-JP" altLang="en-US" sz="3750" b="1" dirty="0"/>
            </a:p>
          </p:txBody>
        </p:sp>
      </p:grpSp>
      <p:grpSp>
        <p:nvGrpSpPr>
          <p:cNvPr id="77" name="グループ化 76">
            <a:extLst>
              <a:ext uri="{FF2B5EF4-FFF2-40B4-BE49-F238E27FC236}">
                <a16:creationId xmlns:a16="http://schemas.microsoft.com/office/drawing/2014/main" id="{13A18137-9D22-4724-BB7B-76C6F2654453}"/>
              </a:ext>
            </a:extLst>
          </p:cNvPr>
          <p:cNvGrpSpPr>
            <a:grpSpLocks/>
          </p:cNvGrpSpPr>
          <p:nvPr/>
        </p:nvGrpSpPr>
        <p:grpSpPr bwMode="auto">
          <a:xfrm>
            <a:off x="14997" y="6050706"/>
            <a:ext cx="1896941" cy="807294"/>
            <a:chOff x="1059709" y="5681055"/>
            <a:chExt cx="1983579" cy="926439"/>
          </a:xfrm>
          <a:solidFill>
            <a:srgbClr val="E9FED2"/>
          </a:solidFill>
        </p:grpSpPr>
        <p:sp>
          <p:nvSpPr>
            <p:cNvPr id="78" name="円/楕円 20">
              <a:extLst>
                <a:ext uri="{FF2B5EF4-FFF2-40B4-BE49-F238E27FC236}">
                  <a16:creationId xmlns:a16="http://schemas.microsoft.com/office/drawing/2014/main" id="{EA006F59-A54E-4220-B3E8-4CBB1F44D075}"/>
                </a:ext>
              </a:extLst>
            </p:cNvPr>
            <p:cNvSpPr/>
            <p:nvPr/>
          </p:nvSpPr>
          <p:spPr>
            <a:xfrm>
              <a:off x="1059709" y="5681055"/>
              <a:ext cx="19835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9" name="テキスト ボックス 21">
              <a:extLst>
                <a:ext uri="{FF2B5EF4-FFF2-40B4-BE49-F238E27FC236}">
                  <a16:creationId xmlns:a16="http://schemas.microsoft.com/office/drawing/2014/main" id="{49FA60C8-31A9-4BF9-AB8B-D243CFD16A45}"/>
                </a:ext>
              </a:extLst>
            </p:cNvPr>
            <p:cNvSpPr txBox="1">
              <a:spLocks noChangeArrowheads="1"/>
            </p:cNvSpPr>
            <p:nvPr/>
          </p:nvSpPr>
          <p:spPr bwMode="auto">
            <a:xfrm>
              <a:off x="1105626" y="5886577"/>
              <a:ext cx="1786804" cy="529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t>線状降水帯</a:t>
              </a:r>
            </a:p>
          </p:txBody>
        </p:sp>
      </p:grpSp>
      <p:grpSp>
        <p:nvGrpSpPr>
          <p:cNvPr id="80" name="グループ化 79">
            <a:extLst>
              <a:ext uri="{FF2B5EF4-FFF2-40B4-BE49-F238E27FC236}">
                <a16:creationId xmlns:a16="http://schemas.microsoft.com/office/drawing/2014/main" id="{AD548D8E-EEFE-42D2-BF4E-4C34289016BD}"/>
              </a:ext>
            </a:extLst>
          </p:cNvPr>
          <p:cNvGrpSpPr>
            <a:grpSpLocks/>
          </p:cNvGrpSpPr>
          <p:nvPr/>
        </p:nvGrpSpPr>
        <p:grpSpPr bwMode="auto">
          <a:xfrm>
            <a:off x="7386801" y="4790995"/>
            <a:ext cx="1652581" cy="989097"/>
            <a:chOff x="113124" y="4331069"/>
            <a:chExt cx="2319889" cy="926439"/>
          </a:xfrm>
          <a:solidFill>
            <a:schemeClr val="accent6">
              <a:lumMod val="40000"/>
              <a:lumOff val="60000"/>
            </a:schemeClr>
          </a:solidFill>
        </p:grpSpPr>
        <p:sp>
          <p:nvSpPr>
            <p:cNvPr id="81" name="円/楕円 16">
              <a:extLst>
                <a:ext uri="{FF2B5EF4-FFF2-40B4-BE49-F238E27FC236}">
                  <a16:creationId xmlns:a16="http://schemas.microsoft.com/office/drawing/2014/main" id="{4B8A69C7-E2D0-41A8-98F8-B4CE827C2754}"/>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82" name="テキスト ボックス 4">
              <a:extLst>
                <a:ext uri="{FF2B5EF4-FFF2-40B4-BE49-F238E27FC236}">
                  <a16:creationId xmlns:a16="http://schemas.microsoft.com/office/drawing/2014/main" id="{4D86BB9F-C29F-4C79-89BF-922566DAEAFE}"/>
                </a:ext>
              </a:extLst>
            </p:cNvPr>
            <p:cNvSpPr txBox="1">
              <a:spLocks noChangeArrowheads="1"/>
            </p:cNvSpPr>
            <p:nvPr/>
          </p:nvSpPr>
          <p:spPr bwMode="auto">
            <a:xfrm>
              <a:off x="556355" y="4522053"/>
              <a:ext cx="1861686" cy="5654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難民</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500" fill="hold"/>
                                        <p:tgtEl>
                                          <p:spTgt spid="80"/>
                                        </p:tgtEl>
                                        <p:attrNameLst>
                                          <p:attrName>ppt_x</p:attrName>
                                        </p:attrNameLst>
                                      </p:cBhvr>
                                      <p:tavLst>
                                        <p:tav tm="0">
                                          <p:val>
                                            <p:strVal val="#ppt_x"/>
                                          </p:val>
                                        </p:tav>
                                        <p:tav tm="100000">
                                          <p:val>
                                            <p:strVal val="#ppt_x"/>
                                          </p:val>
                                        </p:tav>
                                      </p:tavLst>
                                    </p:anim>
                                    <p:anim calcmode="lin" valueType="num">
                                      <p:cBhvr additive="base">
                                        <p:cTn id="25" dur="500" fill="hold"/>
                                        <p:tgtEl>
                                          <p:spTgt spid="8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par>
                          <p:cTn id="41" fill="hold">
                            <p:stCondLst>
                              <p:cond delay="2000"/>
                            </p:stCondLst>
                            <p:childTnLst>
                              <p:par>
                                <p:cTn id="42" presetID="2" presetClass="entr" presetSubtype="4"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par>
                          <p:cTn id="46" fill="hold">
                            <p:stCondLst>
                              <p:cond delay="2500"/>
                            </p:stCondLst>
                            <p:childTnLst>
                              <p:par>
                                <p:cTn id="47" presetID="2" presetClass="entr" presetSubtype="4" fill="hold" nodeType="after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1000" fill="hold"/>
                                        <p:tgtEl>
                                          <p:spTgt spid="25"/>
                                        </p:tgtEl>
                                        <p:attrNameLst>
                                          <p:attrName>ppt_x</p:attrName>
                                        </p:attrNameLst>
                                      </p:cBhvr>
                                      <p:tavLst>
                                        <p:tav tm="0">
                                          <p:val>
                                            <p:strVal val="#ppt_x"/>
                                          </p:val>
                                        </p:tav>
                                        <p:tav tm="100000">
                                          <p:val>
                                            <p:strVal val="#ppt_x"/>
                                          </p:val>
                                        </p:tav>
                                      </p:tavLst>
                                    </p:anim>
                                    <p:anim calcmode="lin" valueType="num">
                                      <p:cBhvr additive="base">
                                        <p:cTn id="56"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 calcmode="lin" valueType="num">
                                      <p:cBhvr additive="base">
                                        <p:cTn id="66" dur="500" fill="hold"/>
                                        <p:tgtEl>
                                          <p:spTgt spid="62"/>
                                        </p:tgtEl>
                                        <p:attrNameLst>
                                          <p:attrName>ppt_x</p:attrName>
                                        </p:attrNameLst>
                                      </p:cBhvr>
                                      <p:tavLst>
                                        <p:tav tm="0">
                                          <p:val>
                                            <p:strVal val="#ppt_x"/>
                                          </p:val>
                                        </p:tav>
                                        <p:tav tm="100000">
                                          <p:val>
                                            <p:strVal val="#ppt_x"/>
                                          </p:val>
                                        </p:tav>
                                      </p:tavLst>
                                    </p:anim>
                                    <p:anim calcmode="lin" valueType="num">
                                      <p:cBhvr additive="base">
                                        <p:cTn id="6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1000"/>
                                        <p:tgtEl>
                                          <p:spTgt spid="68"/>
                                        </p:tgtEl>
                                      </p:cBhvr>
                                    </p:animEffect>
                                    <p:anim calcmode="lin" valueType="num">
                                      <p:cBhvr>
                                        <p:cTn id="73" dur="1000" fill="hold"/>
                                        <p:tgtEl>
                                          <p:spTgt spid="68"/>
                                        </p:tgtEl>
                                        <p:attrNameLst>
                                          <p:attrName>ppt_x</p:attrName>
                                        </p:attrNameLst>
                                      </p:cBhvr>
                                      <p:tavLst>
                                        <p:tav tm="0">
                                          <p:val>
                                            <p:strVal val="#ppt_x"/>
                                          </p:val>
                                        </p:tav>
                                        <p:tav tm="100000">
                                          <p:val>
                                            <p:strVal val="#ppt_x"/>
                                          </p:val>
                                        </p:tav>
                                      </p:tavLst>
                                    </p:anim>
                                    <p:anim calcmode="lin" valueType="num">
                                      <p:cBhvr>
                                        <p:cTn id="7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 presetClass="entr" presetSubtype="4" fill="hold"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additive="base">
                                        <p:cTn id="84" dur="500" fill="hold"/>
                                        <p:tgtEl>
                                          <p:spTgt spid="35"/>
                                        </p:tgtEl>
                                        <p:attrNameLst>
                                          <p:attrName>ppt_x</p:attrName>
                                        </p:attrNameLst>
                                      </p:cBhvr>
                                      <p:tavLst>
                                        <p:tav tm="0">
                                          <p:val>
                                            <p:strVal val="#ppt_x"/>
                                          </p:val>
                                        </p:tav>
                                        <p:tav tm="100000">
                                          <p:val>
                                            <p:strVal val="#ppt_x"/>
                                          </p:val>
                                        </p:tav>
                                      </p:tavLst>
                                    </p:anim>
                                    <p:anim calcmode="lin" valueType="num">
                                      <p:cBhvr additive="base">
                                        <p:cTn id="85" dur="500" fill="hold"/>
                                        <p:tgtEl>
                                          <p:spTgt spid="35"/>
                                        </p:tgtEl>
                                        <p:attrNameLst>
                                          <p:attrName>ppt_y</p:attrName>
                                        </p:attrNameLst>
                                      </p:cBhvr>
                                      <p:tavLst>
                                        <p:tav tm="0">
                                          <p:val>
                                            <p:strVal val="1+#ppt_h/2"/>
                                          </p:val>
                                        </p:tav>
                                        <p:tav tm="100000">
                                          <p:val>
                                            <p:strVal val="#ppt_y"/>
                                          </p:val>
                                        </p:tav>
                                      </p:tavLst>
                                    </p:anim>
                                  </p:childTnLst>
                                </p:cTn>
                              </p:par>
                            </p:childTnLst>
                          </p:cTn>
                        </p:par>
                        <p:par>
                          <p:cTn id="86" fill="hold">
                            <p:stCondLst>
                              <p:cond delay="1000"/>
                            </p:stCondLst>
                            <p:childTnLst>
                              <p:par>
                                <p:cTn id="87" presetID="2" presetClass="entr" presetSubtype="4" fill="hold" nodeType="after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additive="base">
                                        <p:cTn id="89" dur="500" fill="hold"/>
                                        <p:tgtEl>
                                          <p:spTgt spid="71"/>
                                        </p:tgtEl>
                                        <p:attrNameLst>
                                          <p:attrName>ppt_x</p:attrName>
                                        </p:attrNameLst>
                                      </p:cBhvr>
                                      <p:tavLst>
                                        <p:tav tm="0">
                                          <p:val>
                                            <p:strVal val="#ppt_x"/>
                                          </p:val>
                                        </p:tav>
                                        <p:tav tm="100000">
                                          <p:val>
                                            <p:strVal val="#ppt_x"/>
                                          </p:val>
                                        </p:tav>
                                      </p:tavLst>
                                    </p:anim>
                                    <p:anim calcmode="lin" valueType="num">
                                      <p:cBhvr additive="base">
                                        <p:cTn id="90" dur="500" fill="hold"/>
                                        <p:tgtEl>
                                          <p:spTgt spid="71"/>
                                        </p:tgtEl>
                                        <p:attrNameLst>
                                          <p:attrName>ppt_y</p:attrName>
                                        </p:attrNameLst>
                                      </p:cBhvr>
                                      <p:tavLst>
                                        <p:tav tm="0">
                                          <p:val>
                                            <p:strVal val="1+#ppt_h/2"/>
                                          </p:val>
                                        </p:tav>
                                        <p:tav tm="100000">
                                          <p:val>
                                            <p:strVal val="#ppt_y"/>
                                          </p:val>
                                        </p:tav>
                                      </p:tavLst>
                                    </p:anim>
                                  </p:childTnLst>
                                </p:cTn>
                              </p:par>
                            </p:childTnLst>
                          </p:cTn>
                        </p:par>
                        <p:par>
                          <p:cTn id="91" fill="hold">
                            <p:stCondLst>
                              <p:cond delay="1500"/>
                            </p:stCondLst>
                            <p:childTnLst>
                              <p:par>
                                <p:cTn id="92" presetID="2" presetClass="entr" presetSubtype="4" fill="hold"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ppt_x"/>
                                          </p:val>
                                        </p:tav>
                                        <p:tav tm="100000">
                                          <p:val>
                                            <p:strVal val="#ppt_x"/>
                                          </p:val>
                                        </p:tav>
                                      </p:tavLst>
                                    </p:anim>
                                    <p:anim calcmode="lin" valueType="num">
                                      <p:cBhvr additive="base">
                                        <p:cTn id="95" dur="500" fill="hold"/>
                                        <p:tgtEl>
                                          <p:spTgt spid="31"/>
                                        </p:tgtEl>
                                        <p:attrNameLst>
                                          <p:attrName>ppt_y</p:attrName>
                                        </p:attrNameLst>
                                      </p:cBhvr>
                                      <p:tavLst>
                                        <p:tav tm="0">
                                          <p:val>
                                            <p:strVal val="1+#ppt_h/2"/>
                                          </p:val>
                                        </p:tav>
                                        <p:tav tm="100000">
                                          <p:val>
                                            <p:strVal val="#ppt_y"/>
                                          </p:val>
                                        </p:tav>
                                      </p:tavLst>
                                    </p:anim>
                                  </p:childTnLst>
                                </p:cTn>
                              </p:par>
                            </p:childTnLst>
                          </p:cTn>
                        </p:par>
                        <p:par>
                          <p:cTn id="96" fill="hold">
                            <p:stCondLst>
                              <p:cond delay="2000"/>
                            </p:stCondLst>
                            <p:childTnLst>
                              <p:par>
                                <p:cTn id="97" presetID="2" presetClass="entr" presetSubtype="4"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ppt_x"/>
                                          </p:val>
                                        </p:tav>
                                        <p:tav tm="100000">
                                          <p:val>
                                            <p:strVal val="#ppt_x"/>
                                          </p:val>
                                        </p:tav>
                                      </p:tavLst>
                                    </p:anim>
                                    <p:anim calcmode="lin" valueType="num">
                                      <p:cBhvr additive="base">
                                        <p:cTn id="100" dur="500" fill="hold"/>
                                        <p:tgtEl>
                                          <p:spTgt spid="11"/>
                                        </p:tgtEl>
                                        <p:attrNameLst>
                                          <p:attrName>ppt_y</p:attrName>
                                        </p:attrNameLst>
                                      </p:cBhvr>
                                      <p:tavLst>
                                        <p:tav tm="0">
                                          <p:val>
                                            <p:strVal val="1+#ppt_h/2"/>
                                          </p:val>
                                        </p:tav>
                                        <p:tav tm="100000">
                                          <p:val>
                                            <p:strVal val="#ppt_y"/>
                                          </p:val>
                                        </p:tav>
                                      </p:tavLst>
                                    </p:anim>
                                  </p:childTnLst>
                                </p:cTn>
                              </p:par>
                            </p:childTnLst>
                          </p:cTn>
                        </p:par>
                        <p:par>
                          <p:cTn id="101" fill="hold">
                            <p:stCondLst>
                              <p:cond delay="2500"/>
                            </p:stCondLst>
                            <p:childTnLst>
                              <p:par>
                                <p:cTn id="102" presetID="2" presetClass="entr" presetSubtype="4" fill="hold" nodeType="after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ppt_x"/>
                                          </p:val>
                                        </p:tav>
                                        <p:tav tm="100000">
                                          <p:val>
                                            <p:strVal val="#ppt_x"/>
                                          </p:val>
                                        </p:tav>
                                      </p:tavLst>
                                    </p:anim>
                                    <p:anim calcmode="lin" valueType="num">
                                      <p:cBhvr additive="base">
                                        <p:cTn id="10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1000"/>
                                        <p:tgtEl>
                                          <p:spTgt spid="69"/>
                                        </p:tgtEl>
                                      </p:cBhvr>
                                    </p:animEffect>
                                    <p:anim calcmode="lin" valueType="num">
                                      <p:cBhvr>
                                        <p:cTn id="111" dur="1000" fill="hold"/>
                                        <p:tgtEl>
                                          <p:spTgt spid="69"/>
                                        </p:tgtEl>
                                        <p:attrNameLst>
                                          <p:attrName>ppt_x</p:attrName>
                                        </p:attrNameLst>
                                      </p:cBhvr>
                                      <p:tavLst>
                                        <p:tav tm="0">
                                          <p:val>
                                            <p:strVal val="#ppt_x"/>
                                          </p:val>
                                        </p:tav>
                                        <p:tav tm="100000">
                                          <p:val>
                                            <p:strVal val="#ppt_x"/>
                                          </p:val>
                                        </p:tav>
                                      </p:tavLst>
                                    </p:anim>
                                    <p:anim calcmode="lin" valueType="num">
                                      <p:cBhvr>
                                        <p:cTn id="11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ntr" presetSubtype="4"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childTnLst>
                          </p:cTn>
                        </p:par>
                        <p:par>
                          <p:cTn id="119" fill="hold">
                            <p:stCondLst>
                              <p:cond delay="1000"/>
                            </p:stCondLst>
                            <p:childTnLst>
                              <p:par>
                                <p:cTn id="120" presetID="2" presetClass="entr" presetSubtype="4"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 calcmode="lin" valueType="num">
                                      <p:cBhvr additive="base">
                                        <p:cTn id="122" dur="500" fill="hold"/>
                                        <p:tgtEl>
                                          <p:spTgt spid="28"/>
                                        </p:tgtEl>
                                        <p:attrNameLst>
                                          <p:attrName>ppt_x</p:attrName>
                                        </p:attrNameLst>
                                      </p:cBhvr>
                                      <p:tavLst>
                                        <p:tav tm="0">
                                          <p:val>
                                            <p:strVal val="#ppt_x"/>
                                          </p:val>
                                        </p:tav>
                                        <p:tav tm="100000">
                                          <p:val>
                                            <p:strVal val="#ppt_x"/>
                                          </p:val>
                                        </p:tav>
                                      </p:tavLst>
                                    </p:anim>
                                    <p:anim calcmode="lin" valueType="num">
                                      <p:cBhvr additive="base">
                                        <p:cTn id="123" dur="500" fill="hold"/>
                                        <p:tgtEl>
                                          <p:spTgt spid="28"/>
                                        </p:tgtEl>
                                        <p:attrNameLst>
                                          <p:attrName>ppt_y</p:attrName>
                                        </p:attrNameLst>
                                      </p:cBhvr>
                                      <p:tavLst>
                                        <p:tav tm="0">
                                          <p:val>
                                            <p:strVal val="1+#ppt_h/2"/>
                                          </p:val>
                                        </p:tav>
                                        <p:tav tm="100000">
                                          <p:val>
                                            <p:strVal val="#ppt_y"/>
                                          </p:val>
                                        </p:tav>
                                      </p:tavLst>
                                    </p:anim>
                                  </p:childTnLst>
                                </p:cTn>
                              </p:par>
                            </p:childTnLst>
                          </p:cTn>
                        </p:par>
                        <p:par>
                          <p:cTn id="124" fill="hold">
                            <p:stCondLst>
                              <p:cond delay="1500"/>
                            </p:stCondLst>
                            <p:childTnLst>
                              <p:par>
                                <p:cTn id="125" presetID="2" presetClass="entr" presetSubtype="4" fill="hold" nodeType="afterEffect">
                                  <p:stCondLst>
                                    <p:cond delay="0"/>
                                  </p:stCondLst>
                                  <p:childTnLst>
                                    <p:set>
                                      <p:cBhvr>
                                        <p:cTn id="126" dur="1" fill="hold">
                                          <p:stCondLst>
                                            <p:cond delay="0"/>
                                          </p:stCondLst>
                                        </p:cTn>
                                        <p:tgtEl>
                                          <p:spTgt spid="50"/>
                                        </p:tgtEl>
                                        <p:attrNameLst>
                                          <p:attrName>style.visibility</p:attrName>
                                        </p:attrNameLst>
                                      </p:cBhvr>
                                      <p:to>
                                        <p:strVal val="visible"/>
                                      </p:to>
                                    </p:set>
                                    <p:anim calcmode="lin" valueType="num">
                                      <p:cBhvr additive="base">
                                        <p:cTn id="127" dur="500" fill="hold"/>
                                        <p:tgtEl>
                                          <p:spTgt spid="50"/>
                                        </p:tgtEl>
                                        <p:attrNameLst>
                                          <p:attrName>ppt_x</p:attrName>
                                        </p:attrNameLst>
                                      </p:cBhvr>
                                      <p:tavLst>
                                        <p:tav tm="0">
                                          <p:val>
                                            <p:strVal val="#ppt_x"/>
                                          </p:val>
                                        </p:tav>
                                        <p:tav tm="100000">
                                          <p:val>
                                            <p:strVal val="#ppt_x"/>
                                          </p:val>
                                        </p:tav>
                                      </p:tavLst>
                                    </p:anim>
                                    <p:anim calcmode="lin" valueType="num">
                                      <p:cBhvr additive="base">
                                        <p:cTn id="128" dur="500" fill="hold"/>
                                        <p:tgtEl>
                                          <p:spTgt spid="50"/>
                                        </p:tgtEl>
                                        <p:attrNameLst>
                                          <p:attrName>ppt_y</p:attrName>
                                        </p:attrNameLst>
                                      </p:cBhvr>
                                      <p:tavLst>
                                        <p:tav tm="0">
                                          <p:val>
                                            <p:strVal val="1+#ppt_h/2"/>
                                          </p:val>
                                        </p:tav>
                                        <p:tav tm="100000">
                                          <p:val>
                                            <p:strVal val="#ppt_y"/>
                                          </p:val>
                                        </p:tav>
                                      </p:tavLst>
                                    </p:anim>
                                  </p:childTnLst>
                                </p:cTn>
                              </p:par>
                            </p:childTnLst>
                          </p:cTn>
                        </p:par>
                        <p:par>
                          <p:cTn id="129" fill="hold">
                            <p:stCondLst>
                              <p:cond delay="2000"/>
                            </p:stCondLst>
                            <p:childTnLst>
                              <p:par>
                                <p:cTn id="130" presetID="2" presetClass="entr" presetSubtype="4" fill="hold" nodeType="afterEffect">
                                  <p:stCondLst>
                                    <p:cond delay="0"/>
                                  </p:stCondLst>
                                  <p:childTnLst>
                                    <p:set>
                                      <p:cBhvr>
                                        <p:cTn id="131" dur="1" fill="hold">
                                          <p:stCondLst>
                                            <p:cond delay="0"/>
                                          </p:stCondLst>
                                        </p:cTn>
                                        <p:tgtEl>
                                          <p:spTgt spid="53"/>
                                        </p:tgtEl>
                                        <p:attrNameLst>
                                          <p:attrName>style.visibility</p:attrName>
                                        </p:attrNameLst>
                                      </p:cBhvr>
                                      <p:to>
                                        <p:strVal val="visible"/>
                                      </p:to>
                                    </p:set>
                                    <p:anim calcmode="lin" valueType="num">
                                      <p:cBhvr additive="base">
                                        <p:cTn id="132" dur="500" fill="hold"/>
                                        <p:tgtEl>
                                          <p:spTgt spid="53"/>
                                        </p:tgtEl>
                                        <p:attrNameLst>
                                          <p:attrName>ppt_x</p:attrName>
                                        </p:attrNameLst>
                                      </p:cBhvr>
                                      <p:tavLst>
                                        <p:tav tm="0">
                                          <p:val>
                                            <p:strVal val="#ppt_x"/>
                                          </p:val>
                                        </p:tav>
                                        <p:tav tm="100000">
                                          <p:val>
                                            <p:strVal val="#ppt_x"/>
                                          </p:val>
                                        </p:tav>
                                      </p:tavLst>
                                    </p:anim>
                                    <p:anim calcmode="lin" valueType="num">
                                      <p:cBhvr additive="base">
                                        <p:cTn id="133" dur="500" fill="hold"/>
                                        <p:tgtEl>
                                          <p:spTgt spid="53"/>
                                        </p:tgtEl>
                                        <p:attrNameLst>
                                          <p:attrName>ppt_y</p:attrName>
                                        </p:attrNameLst>
                                      </p:cBhvr>
                                      <p:tavLst>
                                        <p:tav tm="0">
                                          <p:val>
                                            <p:strVal val="1+#ppt_h/2"/>
                                          </p:val>
                                        </p:tav>
                                        <p:tav tm="100000">
                                          <p:val>
                                            <p:strVal val="#ppt_y"/>
                                          </p:val>
                                        </p:tav>
                                      </p:tavLst>
                                    </p:anim>
                                  </p:childTnLst>
                                </p:cTn>
                              </p:par>
                            </p:childTnLst>
                          </p:cTn>
                        </p:par>
                        <p:par>
                          <p:cTn id="134" fill="hold">
                            <p:stCondLst>
                              <p:cond delay="3000"/>
                            </p:stCondLst>
                            <p:childTnLst>
                              <p:par>
                                <p:cTn id="135" presetID="2" presetClass="entr" presetSubtype="4" fill="hold" nodeType="afterEffect">
                                  <p:stCondLst>
                                    <p:cond delay="0"/>
                                  </p:stCondLst>
                                  <p:childTnLst>
                                    <p:set>
                                      <p:cBhvr>
                                        <p:cTn id="136" dur="1" fill="hold">
                                          <p:stCondLst>
                                            <p:cond delay="0"/>
                                          </p:stCondLst>
                                        </p:cTn>
                                        <p:tgtEl>
                                          <p:spTgt spid="77"/>
                                        </p:tgtEl>
                                        <p:attrNameLst>
                                          <p:attrName>style.visibility</p:attrName>
                                        </p:attrNameLst>
                                      </p:cBhvr>
                                      <p:to>
                                        <p:strVal val="visible"/>
                                      </p:to>
                                    </p:set>
                                    <p:anim calcmode="lin" valueType="num">
                                      <p:cBhvr additive="base">
                                        <p:cTn id="137" dur="500" fill="hold"/>
                                        <p:tgtEl>
                                          <p:spTgt spid="77"/>
                                        </p:tgtEl>
                                        <p:attrNameLst>
                                          <p:attrName>ppt_x</p:attrName>
                                        </p:attrNameLst>
                                      </p:cBhvr>
                                      <p:tavLst>
                                        <p:tav tm="0">
                                          <p:val>
                                            <p:strVal val="#ppt_x"/>
                                          </p:val>
                                        </p:tav>
                                        <p:tav tm="100000">
                                          <p:val>
                                            <p:strVal val="#ppt_x"/>
                                          </p:val>
                                        </p:tav>
                                      </p:tavLst>
                                    </p:anim>
                                    <p:anim calcmode="lin" valueType="num">
                                      <p:cBhvr additive="base">
                                        <p:cTn id="1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1000"/>
                                        <p:tgtEl>
                                          <p:spTgt spid="2"/>
                                        </p:tgtEl>
                                      </p:cBhvr>
                                    </p:animEffect>
                                    <p:anim calcmode="lin" valueType="num">
                                      <p:cBhvr>
                                        <p:cTn id="144" dur="1000" fill="hold"/>
                                        <p:tgtEl>
                                          <p:spTgt spid="2"/>
                                        </p:tgtEl>
                                        <p:attrNameLst>
                                          <p:attrName>ppt_x</p:attrName>
                                        </p:attrNameLst>
                                      </p:cBhvr>
                                      <p:tavLst>
                                        <p:tav tm="0">
                                          <p:val>
                                            <p:strVal val="#ppt_x"/>
                                          </p:val>
                                        </p:tav>
                                        <p:tav tm="100000">
                                          <p:val>
                                            <p:strVal val="#ppt_x"/>
                                          </p:val>
                                        </p:tav>
                                      </p:tavLst>
                                    </p:anim>
                                    <p:anim calcmode="lin" valueType="num">
                                      <p:cBhvr>
                                        <p:cTn id="1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29"/>
                                        </p:tgtEl>
                                        <p:attrNameLst>
                                          <p:attrName>style.visibility</p:attrName>
                                        </p:attrNameLst>
                                      </p:cBhvr>
                                      <p:to>
                                        <p:strVal val="visible"/>
                                      </p:to>
                                    </p:set>
                                    <p:anim calcmode="lin" valueType="num">
                                      <p:cBhvr additive="base">
                                        <p:cTn id="150" dur="500" fill="hold"/>
                                        <p:tgtEl>
                                          <p:spTgt spid="29"/>
                                        </p:tgtEl>
                                        <p:attrNameLst>
                                          <p:attrName>ppt_x</p:attrName>
                                        </p:attrNameLst>
                                      </p:cBhvr>
                                      <p:tavLst>
                                        <p:tav tm="0">
                                          <p:val>
                                            <p:strVal val="#ppt_x"/>
                                          </p:val>
                                        </p:tav>
                                        <p:tav tm="100000">
                                          <p:val>
                                            <p:strVal val="#ppt_x"/>
                                          </p:val>
                                        </p:tav>
                                      </p:tavLst>
                                    </p:anim>
                                    <p:anim calcmode="lin" valueType="num">
                                      <p:cBhvr additive="base">
                                        <p:cTn id="151" dur="500" fill="hold"/>
                                        <p:tgtEl>
                                          <p:spTgt spid="29"/>
                                        </p:tgtEl>
                                        <p:attrNameLst>
                                          <p:attrName>ppt_y</p:attrName>
                                        </p:attrNameLst>
                                      </p:cBhvr>
                                      <p:tavLst>
                                        <p:tav tm="0">
                                          <p:val>
                                            <p:strVal val="1+#ppt_h/2"/>
                                          </p:val>
                                        </p:tav>
                                        <p:tav tm="100000">
                                          <p:val>
                                            <p:strVal val="#ppt_y"/>
                                          </p:val>
                                        </p:tav>
                                      </p:tavLst>
                                    </p:anim>
                                  </p:childTnLst>
                                </p:cTn>
                              </p:par>
                            </p:childTnLst>
                          </p:cTn>
                        </p:par>
                        <p:par>
                          <p:cTn id="152" fill="hold">
                            <p:stCondLst>
                              <p:cond delay="500"/>
                            </p:stCondLst>
                            <p:childTnLst>
                              <p:par>
                                <p:cTn id="153" presetID="2" presetClass="entr" presetSubtype="4" fill="hold" nodeType="afterEffect">
                                  <p:stCondLst>
                                    <p:cond delay="0"/>
                                  </p:stCondLst>
                                  <p:childTnLst>
                                    <p:set>
                                      <p:cBhvr>
                                        <p:cTn id="154" dur="1" fill="hold">
                                          <p:stCondLst>
                                            <p:cond delay="0"/>
                                          </p:stCondLst>
                                        </p:cTn>
                                        <p:tgtEl>
                                          <p:spTgt spid="59"/>
                                        </p:tgtEl>
                                        <p:attrNameLst>
                                          <p:attrName>style.visibility</p:attrName>
                                        </p:attrNameLst>
                                      </p:cBhvr>
                                      <p:to>
                                        <p:strVal val="visible"/>
                                      </p:to>
                                    </p:set>
                                    <p:anim calcmode="lin" valueType="num">
                                      <p:cBhvr additive="base">
                                        <p:cTn id="155" dur="500" fill="hold"/>
                                        <p:tgtEl>
                                          <p:spTgt spid="59"/>
                                        </p:tgtEl>
                                        <p:attrNameLst>
                                          <p:attrName>ppt_x</p:attrName>
                                        </p:attrNameLst>
                                      </p:cBhvr>
                                      <p:tavLst>
                                        <p:tav tm="0">
                                          <p:val>
                                            <p:strVal val="#ppt_x"/>
                                          </p:val>
                                        </p:tav>
                                        <p:tav tm="100000">
                                          <p:val>
                                            <p:strVal val="#ppt_x"/>
                                          </p:val>
                                        </p:tav>
                                      </p:tavLst>
                                    </p:anim>
                                    <p:anim calcmode="lin" valueType="num">
                                      <p:cBhvr additive="base">
                                        <p:cTn id="15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fade">
                                      <p:cBhvr>
                                        <p:cTn id="161" dur="1000"/>
                                        <p:tgtEl>
                                          <p:spTgt spid="70"/>
                                        </p:tgtEl>
                                      </p:cBhvr>
                                    </p:animEffect>
                                    <p:anim calcmode="lin" valueType="num">
                                      <p:cBhvr>
                                        <p:cTn id="162" dur="1000" fill="hold"/>
                                        <p:tgtEl>
                                          <p:spTgt spid="70"/>
                                        </p:tgtEl>
                                        <p:attrNameLst>
                                          <p:attrName>ppt_x</p:attrName>
                                        </p:attrNameLst>
                                      </p:cBhvr>
                                      <p:tavLst>
                                        <p:tav tm="0">
                                          <p:val>
                                            <p:strVal val="#ppt_x"/>
                                          </p:val>
                                        </p:tav>
                                        <p:tav tm="100000">
                                          <p:val>
                                            <p:strVal val="#ppt_x"/>
                                          </p:val>
                                        </p:tav>
                                      </p:tavLst>
                                    </p:anim>
                                    <p:anim calcmode="lin" valueType="num">
                                      <p:cBhvr>
                                        <p:cTn id="163" dur="1000" fill="hold"/>
                                        <p:tgtEl>
                                          <p:spTgt spid="70"/>
                                        </p:tgtEl>
                                        <p:attrNameLst>
                                          <p:attrName>ppt_y</p:attrName>
                                        </p:attrNameLst>
                                      </p:cBhvr>
                                      <p:tavLst>
                                        <p:tav tm="0">
                                          <p:val>
                                            <p:strVal val="#ppt_y+.1"/>
                                          </p:val>
                                        </p:tav>
                                        <p:tav tm="100000">
                                          <p:val>
                                            <p:strVal val="#ppt_y"/>
                                          </p:val>
                                        </p:tav>
                                      </p:tavLst>
                                    </p:anim>
                                  </p:childTnLst>
                                </p:cTn>
                              </p:par>
                            </p:childTnLst>
                          </p:cTn>
                        </p:par>
                        <p:par>
                          <p:cTn id="164" fill="hold">
                            <p:stCondLst>
                              <p:cond delay="1000"/>
                            </p:stCondLst>
                            <p:childTnLst>
                              <p:par>
                                <p:cTn id="165" presetID="9" presetClass="exit" presetSubtype="0" fill="hold" nodeType="afterEffect">
                                  <p:stCondLst>
                                    <p:cond delay="0"/>
                                  </p:stCondLst>
                                  <p:childTnLst>
                                    <p:animEffect transition="out" filter="dissolve">
                                      <p:cBhvr>
                                        <p:cTn id="166" dur="3000"/>
                                        <p:tgtEl>
                                          <p:spTgt spid="4"/>
                                        </p:tgtEl>
                                      </p:cBhvr>
                                    </p:animEffect>
                                    <p:set>
                                      <p:cBhvr>
                                        <p:cTn id="16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501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39144" y="174346"/>
            <a:ext cx="8852600" cy="652428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78816" y="496550"/>
            <a:ext cx="8515473" cy="591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ー　私たちの社会・世界の現実　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１． 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２．私たちの世界は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200"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３．産業の発達等により、地球の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４．変化は、加速度的に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５．世界の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６．日本だけではうまくやっていけない。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（私だけ、自校、日本、人間だけ）</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818164" y="1512649"/>
            <a:ext cx="174611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736553" y="2171861"/>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5802205" y="2970379"/>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4355200" y="4044969"/>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2165848" y="4700872"/>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1057056" y="5333443"/>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4">
                                            <p:txEl>
                                              <p:pRg st="15" end="15"/>
                                            </p:txEl>
                                          </p:spTgt>
                                        </p:tgtEl>
                                        <p:attrNameLst>
                                          <p:attrName>style.visibility</p:attrName>
                                        </p:attrNameLst>
                                      </p:cBhvr>
                                      <p:to>
                                        <p:strVal val="visible"/>
                                      </p:to>
                                    </p:set>
                                    <p:animEffect transition="in" filter="fade">
                                      <p:cBhvr>
                                        <p:cTn id="36" dur="2000"/>
                                        <p:tgtEl>
                                          <p:spTgt spid="4">
                                            <p:txEl>
                                              <p:pRg st="15" end="15"/>
                                            </p:txEl>
                                          </p:spTgt>
                                        </p:tgtEl>
                                      </p:cBhvr>
                                    </p:animEffect>
                                    <p:anim calcmode="lin" valueType="num">
                                      <p:cBhvr>
                                        <p:cTn id="37"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8"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96" y="1593148"/>
            <a:ext cx="8987922" cy="4577921"/>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551211" y="115646"/>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3206" y="596508"/>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工業化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画一化</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生産性</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学力神話</a:t>
            </a:r>
            <a:endParaRPr lang="en-US" altLang="ja-JP" sz="2215"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ＩＴ革命</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超グローバル化</a:t>
            </a:r>
            <a:endParaRPr lang="en-US" altLang="ja-JP" sz="2215"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540215" y="620877"/>
            <a:ext cx="4822432" cy="731611"/>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年公示、</a:t>
            </a:r>
            <a:r>
              <a:rPr lang="en-US" altLang="ja-JP" sz="1754" b="1" dirty="0"/>
              <a:t>14</a:t>
            </a:r>
            <a:r>
              <a:rPr lang="ja-JP" altLang="en-US" sz="1754" b="1" dirty="0"/>
              <a:t>年（</a:t>
            </a:r>
            <a:r>
              <a:rPr lang="en-US" altLang="ja-JP" sz="1754" b="1" dirty="0"/>
              <a:t>2002</a:t>
            </a:r>
            <a:r>
              <a:rPr lang="ja-JP" altLang="en-US" sz="1754" b="1" dirty="0"/>
              <a:t>年）実施</a:t>
            </a:r>
            <a:endParaRPr lang="en-US" altLang="ja-JP" sz="1754" b="1" dirty="0"/>
          </a:p>
          <a:p>
            <a:r>
              <a:rPr lang="ja-JP" altLang="en-US" sz="24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19" name="矢印: 下 18">
            <a:extLst>
              <a:ext uri="{FF2B5EF4-FFF2-40B4-BE49-F238E27FC236}">
                <a16:creationId xmlns:a16="http://schemas.microsoft.com/office/drawing/2014/main" id="{35AD1972-030F-48C9-A9C2-FA11DDC8355C}"/>
              </a:ext>
            </a:extLst>
          </p:cNvPr>
          <p:cNvSpPr/>
          <p:nvPr/>
        </p:nvSpPr>
        <p:spPr>
          <a:xfrm>
            <a:off x="6100785" y="1593148"/>
            <a:ext cx="355398" cy="628076"/>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05638" y="332244"/>
            <a:ext cx="13096" cy="568755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F3E5255-BDCD-4F76-9B7E-0DB78DD400D7}"/>
              </a:ext>
            </a:extLst>
          </p:cNvPr>
          <p:cNvSpPr txBox="1"/>
          <p:nvPr/>
        </p:nvSpPr>
        <p:spPr>
          <a:xfrm>
            <a:off x="5959939" y="4651683"/>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7208182" y="4638826"/>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3" name="テキスト ボックス 22">
            <a:extLst>
              <a:ext uri="{FF2B5EF4-FFF2-40B4-BE49-F238E27FC236}">
                <a16:creationId xmlns:a16="http://schemas.microsoft.com/office/drawing/2014/main" id="{65C9D74A-24AB-4C9B-9917-A42392120057}"/>
              </a:ext>
            </a:extLst>
          </p:cNvPr>
          <p:cNvSpPr txBox="1"/>
          <p:nvPr/>
        </p:nvSpPr>
        <p:spPr>
          <a:xfrm>
            <a:off x="5857287" y="4621008"/>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7118742" y="4642911"/>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12" name="テキスト ボックス 11">
            <a:extLst>
              <a:ext uri="{FF2B5EF4-FFF2-40B4-BE49-F238E27FC236}">
                <a16:creationId xmlns:a16="http://schemas.microsoft.com/office/drawing/2014/main" id="{84FAD42B-842E-3238-3AE6-7FD600B23AC8}"/>
              </a:ext>
            </a:extLst>
          </p:cNvPr>
          <p:cNvSpPr txBox="1"/>
          <p:nvPr/>
        </p:nvSpPr>
        <p:spPr>
          <a:xfrm>
            <a:off x="4427626" y="-35717"/>
            <a:ext cx="5047610"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③学力向上から抜け出せない日本の教育（１９）</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294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1" nodeType="clickEffect">
                                  <p:stCondLst>
                                    <p:cond delay="0"/>
                                  </p:stCondLst>
                                  <p:childTnLst>
                                    <p:animEffect transition="out" filter="dissolve">
                                      <p:cBhvr>
                                        <p:cTn id="88" dur="2000"/>
                                        <p:tgtEl>
                                          <p:spTgt spid="16"/>
                                        </p:tgtEl>
                                      </p:cBhvr>
                                    </p:animEffect>
                                    <p:set>
                                      <p:cBhvr>
                                        <p:cTn id="89" dur="1" fill="hold">
                                          <p:stCondLst>
                                            <p:cond delay="1999"/>
                                          </p:stCondLst>
                                        </p:cTn>
                                        <p:tgtEl>
                                          <p:spTgt spid="16"/>
                                        </p:tgtEl>
                                        <p:attrNameLst>
                                          <p:attrName>style.visibility</p:attrName>
                                        </p:attrNameLst>
                                      </p:cBhvr>
                                      <p:to>
                                        <p:strVal val="hidden"/>
                                      </p:to>
                                    </p:set>
                                  </p:childTnLst>
                                </p:cTn>
                              </p:par>
                            </p:childTnLst>
                          </p:cTn>
                        </p:par>
                        <p:par>
                          <p:cTn id="90" fill="hold">
                            <p:stCondLst>
                              <p:cond delay="2000"/>
                            </p:stCondLst>
                            <p:childTnLst>
                              <p:par>
                                <p:cTn id="91" presetID="9" presetClass="exit" presetSubtype="0" fill="hold" grpId="1" nodeType="afterEffect">
                                  <p:stCondLst>
                                    <p:cond delay="0"/>
                                  </p:stCondLst>
                                  <p:childTnLst>
                                    <p:animEffect transition="out" filter="dissolve">
                                      <p:cBhvr>
                                        <p:cTn id="92" dur="3000"/>
                                        <p:tgtEl>
                                          <p:spTgt spid="19"/>
                                        </p:tgtEl>
                                      </p:cBhvr>
                                    </p:animEffect>
                                    <p:set>
                                      <p:cBhvr>
                                        <p:cTn id="93" dur="1" fill="hold">
                                          <p:stCondLst>
                                            <p:cond delay="2999"/>
                                          </p:stCondLst>
                                        </p:cTn>
                                        <p:tgtEl>
                                          <p:spTgt spid="19"/>
                                        </p:tgtEl>
                                        <p:attrNameLst>
                                          <p:attrName>style.visibility</p:attrName>
                                        </p:attrNameLst>
                                      </p:cBhvr>
                                      <p:to>
                                        <p:strVal val="hidden"/>
                                      </p:to>
                                    </p:set>
                                  </p:childTnLst>
                                </p:cTn>
                              </p:par>
                            </p:childTnLst>
                          </p:cTn>
                        </p:par>
                        <p:par>
                          <p:cTn id="94" fill="hold">
                            <p:stCondLst>
                              <p:cond delay="5000"/>
                            </p:stCondLst>
                            <p:childTnLst>
                              <p:par>
                                <p:cTn id="95" presetID="2" presetClass="entr" presetSubtype="12" fill="hold" grpId="0" nodeType="afterEffect">
                                  <p:stCondLst>
                                    <p:cond delay="100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0-#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0-#ppt_w/2"/>
                                          </p:val>
                                        </p:tav>
                                        <p:tav tm="100000">
                                          <p:val>
                                            <p:strVal val="#ppt_x"/>
                                          </p:val>
                                        </p:tav>
                                      </p:tavLst>
                                    </p:anim>
                                    <p:anim calcmode="lin" valueType="num">
                                      <p:cBhvr additive="base">
                                        <p:cTn id="1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0"/>
                                        <p:tgtEl>
                                          <p:spTgt spid="23"/>
                                        </p:tgtEl>
                                      </p:cBhvr>
                                    </p:animEffect>
                                    <p:anim calcmode="lin" valueType="num">
                                      <p:cBhvr>
                                        <p:cTn id="116" dur="1000" fill="hold"/>
                                        <p:tgtEl>
                                          <p:spTgt spid="23"/>
                                        </p:tgtEl>
                                        <p:attrNameLst>
                                          <p:attrName>ppt_x</p:attrName>
                                        </p:attrNameLst>
                                      </p:cBhvr>
                                      <p:tavLst>
                                        <p:tav tm="0">
                                          <p:val>
                                            <p:strVal val="#ppt_x"/>
                                          </p:val>
                                        </p:tav>
                                        <p:tav tm="100000">
                                          <p:val>
                                            <p:strVal val="#ppt_x"/>
                                          </p:val>
                                        </p:tav>
                                      </p:tavLst>
                                    </p:anim>
                                    <p:anim calcmode="lin" valueType="num">
                                      <p:cBhvr>
                                        <p:cTn id="1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1000"/>
                                        <p:tgtEl>
                                          <p:spTgt spid="24"/>
                                        </p:tgtEl>
                                      </p:cBhvr>
                                    </p:animEffect>
                                    <p:anim calcmode="lin" valueType="num">
                                      <p:cBhvr>
                                        <p:cTn id="123" dur="1000" fill="hold"/>
                                        <p:tgtEl>
                                          <p:spTgt spid="24"/>
                                        </p:tgtEl>
                                        <p:attrNameLst>
                                          <p:attrName>ppt_x</p:attrName>
                                        </p:attrNameLst>
                                      </p:cBhvr>
                                      <p:tavLst>
                                        <p:tav tm="0">
                                          <p:val>
                                            <p:strVal val="#ppt_x"/>
                                          </p:val>
                                        </p:tav>
                                        <p:tav tm="100000">
                                          <p:val>
                                            <p:strVal val="#ppt_x"/>
                                          </p:val>
                                        </p:tav>
                                      </p:tavLst>
                                    </p:anim>
                                    <p:anim calcmode="lin" valueType="num">
                                      <p:cBhvr>
                                        <p:cTn id="1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1" grpId="0" animBg="1"/>
      <p:bldP spid="22" grpId="0" animBg="1"/>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0038B93-473B-F277-8E08-3A71811BCA99}"/>
              </a:ext>
            </a:extLst>
          </p:cNvPr>
          <p:cNvSpPr txBox="1"/>
          <p:nvPr/>
        </p:nvSpPr>
        <p:spPr>
          <a:xfrm>
            <a:off x="242046" y="0"/>
            <a:ext cx="8901953" cy="7632859"/>
          </a:xfrm>
          <a:prstGeom prst="rect">
            <a:avLst/>
          </a:prstGeom>
          <a:noFill/>
        </p:spPr>
        <p:txBody>
          <a:bodyPr wrap="square">
            <a:spAutoFit/>
          </a:bodyPr>
          <a:lstStyle/>
          <a:p>
            <a:r>
              <a:rPr lang="en-US" altLang="ja-JP" sz="24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a:t>
            </a:r>
            <a:r>
              <a:rPr lang="ja-JP" altLang="en-US" sz="24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ユネスコスクールとは何か</a:t>
            </a:r>
            <a:r>
              <a:rPr lang="en-US" altLang="ja-JP" sz="24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 </a:t>
            </a:r>
            <a:r>
              <a:rPr lang="en-US" altLang="ja-JP" sz="22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ESD</a:t>
            </a:r>
            <a:r>
              <a:rPr lang="ja-JP" altLang="en-US" sz="2200"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rPr>
              <a:t>推進拠点としての 役割を果たそう</a:t>
            </a:r>
            <a:r>
              <a:rPr lang="ja-JP" altLang="en-US" sz="2200" b="1" dirty="0">
                <a:solidFill>
                  <a:schemeClr val="accent1">
                    <a:lumMod val="75000"/>
                  </a:schemeClr>
                </a:solidFill>
                <a:latin typeface="AR P丸ゴシック体E" panose="020F0900000000000000" pitchFamily="50" charset="-128"/>
                <a:ea typeface="AR P丸ゴシック体E" panose="020F0900000000000000" pitchFamily="50" charset="-128"/>
              </a:rPr>
              <a:t>　</a:t>
            </a:r>
            <a:endParaRPr lang="en-US" altLang="ja-JP" sz="2200" b="1" dirty="0">
              <a:solidFill>
                <a:schemeClr val="accent1">
                  <a:lumMod val="75000"/>
                </a:schemeClr>
              </a:solidFill>
              <a:latin typeface="AR P丸ゴシック体E" panose="020F0900000000000000" pitchFamily="50" charset="-128"/>
              <a:ea typeface="AR P丸ゴシック体E" panose="020F0900000000000000" pitchFamily="50" charset="-128"/>
            </a:endParaRPr>
          </a:p>
          <a:p>
            <a:pPr algn="ctr"/>
            <a:r>
              <a:rPr kumimoji="1" lang="ja-JP" altLang="en-US" b="1" dirty="0">
                <a:highlight>
                  <a:srgbClr val="FEFDD3"/>
                </a:highlight>
                <a:latin typeface="HGP創英角ｺﾞｼｯｸUB" panose="020B0900000000000000" pitchFamily="50" charset="-128"/>
                <a:ea typeface="HGP創英角ｺﾞｼｯｸUB" panose="020B0900000000000000" pitchFamily="50" charset="-128"/>
              </a:rPr>
              <a:t>～ </a:t>
            </a:r>
            <a:r>
              <a:rPr kumimoji="1" lang="ja-JP" altLang="en-US" dirty="0">
                <a:highlight>
                  <a:srgbClr val="FEFDD3"/>
                </a:highlight>
                <a:latin typeface="HGP創英角ｺﾞｼｯｸUB" panose="020B0900000000000000" pitchFamily="50" charset="-128"/>
                <a:ea typeface="HGP創英角ｺﾞｼｯｸUB" panose="020B0900000000000000" pitchFamily="50" charset="-128"/>
              </a:rPr>
              <a:t>学習指導要領との関連を踏まえて～</a:t>
            </a:r>
            <a:endParaRPr lang="en-US" altLang="ja-JP" b="1" dirty="0">
              <a:solidFill>
                <a:schemeClr val="accent1">
                  <a:lumMod val="75000"/>
                </a:schemeClr>
              </a:solidFill>
              <a:highlight>
                <a:srgbClr val="FEFDD3"/>
              </a:highlight>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本スライドでは、次の内容についてお伝えします。</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①ユネスコスクールと</a:t>
            </a:r>
            <a:r>
              <a:rPr lang="en-US" altLang="ja-JP" sz="2800" b="1" dirty="0">
                <a:latin typeface="AR P丸ゴシック体04M" panose="020F0600000000000000" pitchFamily="50" charset="-128"/>
                <a:ea typeface="AR P丸ゴシック体04M" panose="020F0600000000000000" pitchFamily="50" charset="-128"/>
              </a:rPr>
              <a:t>ESD</a:t>
            </a:r>
            <a:r>
              <a:rPr lang="ja-JP" altLang="en-US" sz="2800" b="1" dirty="0">
                <a:latin typeface="AR P丸ゴシック体04M" panose="020F0600000000000000" pitchFamily="50" charset="-128"/>
                <a:ea typeface="AR P丸ゴシック体04M" panose="020F0600000000000000" pitchFamily="50" charset="-128"/>
              </a:rPr>
              <a:t>に関する概論（</a:t>
            </a:r>
            <a:r>
              <a:rPr lang="en-US" altLang="ja-JP" sz="2800" b="1" dirty="0">
                <a:latin typeface="AR P丸ゴシック体04M" panose="020F0600000000000000" pitchFamily="50" charset="-128"/>
                <a:ea typeface="AR P丸ゴシック体04M" panose="020F0600000000000000" pitchFamily="50" charset="-128"/>
              </a:rPr>
              <a:t>P</a:t>
            </a:r>
            <a:r>
              <a:rPr lang="ja-JP" altLang="en-US" sz="2800" b="1" dirty="0">
                <a:latin typeface="AR P丸ゴシック体04M" panose="020F0600000000000000" pitchFamily="50" charset="-128"/>
                <a:ea typeface="AR P丸ゴシック体04M" panose="020F0600000000000000" pitchFamily="50" charset="-128"/>
              </a:rPr>
              <a:t>３～１２）</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②</a:t>
            </a:r>
            <a:r>
              <a:rPr lang="en-US" altLang="ja-JP" sz="2800" b="1" dirty="0">
                <a:latin typeface="AR P丸ゴシック体04M" panose="020F0600000000000000" pitchFamily="50" charset="-128"/>
                <a:ea typeface="AR P丸ゴシック体04M" panose="020F0600000000000000" pitchFamily="50" charset="-128"/>
              </a:rPr>
              <a:t>SDG</a:t>
            </a:r>
            <a:r>
              <a:rPr lang="ja-JP" altLang="en-US" sz="2800" b="1" dirty="0">
                <a:latin typeface="AR P丸ゴシック体04M" panose="020F0600000000000000" pitchFamily="50" charset="-128"/>
                <a:ea typeface="AR P丸ゴシック体04M" panose="020F0600000000000000" pitchFamily="50" charset="-128"/>
              </a:rPr>
              <a:t>ｓが求められている世界の現状や課題（１３～１８</a:t>
            </a:r>
            <a:r>
              <a:rPr lang="en-US" altLang="ja-JP" sz="2800" b="1" dirty="0">
                <a:latin typeface="AR P丸ゴシック体04M" panose="020F0600000000000000" pitchFamily="50" charset="-128"/>
                <a:ea typeface="AR P丸ゴシック体04M" panose="020F0600000000000000" pitchFamily="50" charset="-128"/>
              </a:rPr>
              <a:t>)</a:t>
            </a:r>
          </a:p>
          <a:p>
            <a:r>
              <a:rPr lang="ja-JP" altLang="en-US" sz="2800" b="1" dirty="0">
                <a:latin typeface="AR P丸ゴシック体04M" panose="020F0600000000000000" pitchFamily="50" charset="-128"/>
                <a:ea typeface="AR P丸ゴシック体04M" panose="020F0600000000000000" pitchFamily="50" charset="-128"/>
              </a:rPr>
              <a:t>③学力向上から抜け出せない日本の教育（１９）</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④学習指導要領で示している</a:t>
            </a:r>
            <a:r>
              <a:rPr lang="en-US" altLang="ja-JP" sz="2800" b="1" dirty="0">
                <a:latin typeface="AR P丸ゴシック体04M" panose="020F0600000000000000" pitchFamily="50" charset="-128"/>
                <a:ea typeface="AR P丸ゴシック体04M" panose="020F0600000000000000" pitchFamily="50" charset="-128"/>
              </a:rPr>
              <a:t>ESD</a:t>
            </a:r>
            <a:r>
              <a:rPr lang="ja-JP" altLang="en-US" sz="2800" b="1" dirty="0">
                <a:latin typeface="AR P丸ゴシック体04M" panose="020F0600000000000000" pitchFamily="50" charset="-128"/>
                <a:ea typeface="AR P丸ゴシック体04M" panose="020F0600000000000000" pitchFamily="50" charset="-128"/>
              </a:rPr>
              <a:t>・</a:t>
            </a:r>
            <a:r>
              <a:rPr lang="en-US" altLang="ja-JP" sz="2800" b="1" dirty="0">
                <a:latin typeface="AR P丸ゴシック体04M" panose="020F0600000000000000" pitchFamily="50" charset="-128"/>
                <a:ea typeface="AR P丸ゴシック体04M" panose="020F0600000000000000" pitchFamily="50" charset="-128"/>
              </a:rPr>
              <a:t>SDG</a:t>
            </a:r>
            <a:r>
              <a:rPr lang="ja-JP" altLang="en-US" sz="2800" b="1" dirty="0">
                <a:latin typeface="AR P丸ゴシック体04M" panose="020F0600000000000000" pitchFamily="50" charset="-128"/>
                <a:ea typeface="AR P丸ゴシック体04M" panose="020F0600000000000000" pitchFamily="50" charset="-128"/>
              </a:rPr>
              <a:t>ｓとの関係</a:t>
            </a:r>
            <a:r>
              <a:rPr lang="en-US" altLang="ja-JP" sz="2800" b="1" dirty="0">
                <a:latin typeface="AR P丸ゴシック体04M" panose="020F0600000000000000" pitchFamily="50" charset="-128"/>
                <a:ea typeface="AR P丸ゴシック体04M" panose="020F0600000000000000" pitchFamily="50" charset="-128"/>
              </a:rPr>
              <a:t>20</a:t>
            </a:r>
          </a:p>
          <a:p>
            <a:r>
              <a:rPr lang="ja-JP" altLang="en-US" sz="2800" b="1" dirty="0">
                <a:latin typeface="AR P丸ゴシック体04M" panose="020F0600000000000000" pitchFamily="50" charset="-128"/>
                <a:ea typeface="AR P丸ゴシック体04M" panose="020F0600000000000000" pitchFamily="50" charset="-128"/>
              </a:rPr>
              <a:t>⑤学習指導要領で求めている教育の姿（２１～２９）</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⑥カリキュラム・マネジメントの意味と進め方（３０～３８</a:t>
            </a:r>
            <a:r>
              <a:rPr lang="en-US" altLang="ja-JP" sz="2800" b="1" dirty="0">
                <a:latin typeface="AR P丸ゴシック体04M" panose="020F0600000000000000" pitchFamily="50" charset="-128"/>
                <a:ea typeface="AR P丸ゴシック体04M" panose="020F0600000000000000" pitchFamily="50" charset="-128"/>
              </a:rPr>
              <a:t>)</a:t>
            </a:r>
          </a:p>
          <a:p>
            <a:r>
              <a:rPr lang="ja-JP" altLang="en-US" sz="2800" b="1" dirty="0">
                <a:latin typeface="AR P丸ゴシック体04M" panose="020F0600000000000000" pitchFamily="50" charset="-128"/>
                <a:ea typeface="AR P丸ゴシック体04M" panose="020F0600000000000000" pitchFamily="50" charset="-128"/>
              </a:rPr>
              <a:t>⑦中等教育の課題（３９～４４）</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⑧主体的な学習の課題と進め方（４５～５１）</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⑨評価のありかた（５２～５４）</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⑩ホールスクールアプローチ（５５～５７）</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⑪各校の教育や自治体の教育政策を評価する視点（</a:t>
            </a:r>
            <a:r>
              <a:rPr lang="en-US" altLang="ja-JP" sz="2800" b="1" dirty="0">
                <a:latin typeface="AR P丸ゴシック体04M" panose="020F0600000000000000" pitchFamily="50" charset="-128"/>
                <a:ea typeface="AR P丸ゴシック体04M" panose="020F0600000000000000" pitchFamily="50" charset="-128"/>
              </a:rPr>
              <a:t>5</a:t>
            </a:r>
            <a:r>
              <a:rPr lang="ja-JP" altLang="en-US" sz="2800" b="1" dirty="0">
                <a:latin typeface="AR P丸ゴシック体04M" panose="020F0600000000000000" pitchFamily="50" charset="-128"/>
                <a:ea typeface="AR P丸ゴシック体04M" panose="020F0600000000000000" pitchFamily="50" charset="-128"/>
              </a:rPr>
              <a:t>８）</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⑫総合的な学習の時間と学力の相関（５９～６４）</a:t>
            </a:r>
            <a:endParaRPr lang="en-US" altLang="ja-JP" sz="2800" b="1" dirty="0">
              <a:latin typeface="AR P丸ゴシック体04M" panose="020F0600000000000000" pitchFamily="50" charset="-128"/>
              <a:ea typeface="AR P丸ゴシック体04M" panose="020F0600000000000000" pitchFamily="50" charset="-128"/>
            </a:endParaRPr>
          </a:p>
          <a:p>
            <a:r>
              <a:rPr lang="ja-JP" altLang="en-US" sz="2800" b="1" dirty="0">
                <a:latin typeface="AR P丸ゴシック体04M" panose="020F0600000000000000" pitchFamily="50" charset="-128"/>
                <a:ea typeface="AR P丸ゴシック体04M" panose="020F0600000000000000" pitchFamily="50" charset="-128"/>
              </a:rPr>
              <a:t>⑬ＳＤＧｓ実践計画表とまとめ（６５～６９）</a:t>
            </a:r>
            <a:endParaRPr lang="en-US" altLang="ja-JP" sz="2800" b="1" dirty="0">
              <a:latin typeface="AR P丸ゴシック体04M" panose="020F0600000000000000" pitchFamily="50" charset="-128"/>
              <a:ea typeface="AR P丸ゴシック体04M" panose="020F06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800" dirty="0"/>
          </a:p>
        </p:txBody>
      </p:sp>
    </p:spTree>
    <p:extLst>
      <p:ext uri="{BB962C8B-B14F-4D97-AF65-F5344CB8AC3E}">
        <p14:creationId xmlns:p14="http://schemas.microsoft.com/office/powerpoint/2010/main" val="4152092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079418-1D77-40A8-9661-8ABF826AB7E6}"/>
              </a:ext>
            </a:extLst>
          </p:cNvPr>
          <p:cNvSpPr txBox="1"/>
          <p:nvPr/>
        </p:nvSpPr>
        <p:spPr>
          <a:xfrm>
            <a:off x="239040" y="273535"/>
            <a:ext cx="8665920" cy="7164718"/>
          </a:xfrm>
          <a:prstGeom prst="rect">
            <a:avLst/>
          </a:prstGeom>
          <a:noFill/>
        </p:spPr>
        <p:txBody>
          <a:bodyPr wrap="square" rtlCol="0">
            <a:spAutoFit/>
          </a:bodyPr>
          <a:lstStyle/>
          <a:p>
            <a:endParaRPr lang="en-US" altLang="ja-JP" sz="2769" u="sng" dirty="0">
              <a:latin typeface="HGP創英角ﾎﾟｯﾌﾟ体" panose="040B0A00000000000000" pitchFamily="50" charset="-128"/>
              <a:ea typeface="HGP創英角ﾎﾟｯﾌﾟ体" panose="040B0A00000000000000" pitchFamily="50" charset="-128"/>
            </a:endParaRPr>
          </a:p>
          <a:p>
            <a:r>
              <a:rPr lang="ja-JP" altLang="en-US" sz="2769" u="sng" dirty="0">
                <a:latin typeface="HGP創英角ﾎﾟｯﾌﾟ体" panose="040B0A00000000000000" pitchFamily="50" charset="-128"/>
                <a:ea typeface="HGP創英角ﾎﾟｯﾌﾟ体" panose="040B0A00000000000000" pitchFamily="50" charset="-128"/>
              </a:rPr>
              <a:t>世界</a:t>
            </a:r>
            <a:r>
              <a:rPr lang="ja-JP" altLang="en-US" sz="2769" dirty="0">
                <a:latin typeface="HGP創英角ﾎﾟｯﾌﾟ体" panose="040B0A00000000000000" pitchFamily="50" charset="-128"/>
                <a:ea typeface="HGP創英角ﾎﾟｯﾌﾟ体" panose="040B0A00000000000000" pitchFamily="50" charset="-128"/>
              </a:rPr>
              <a:t>を</a:t>
            </a:r>
            <a:r>
              <a:rPr lang="ja-JP" altLang="en-US" sz="2769" u="sng" dirty="0">
                <a:solidFill>
                  <a:srgbClr val="FF0000"/>
                </a:solidFill>
                <a:latin typeface="HGP創英角ﾎﾟｯﾌﾟ体" panose="040B0A00000000000000" pitchFamily="50" charset="-128"/>
                <a:ea typeface="HGP創英角ﾎﾟｯﾌﾟ体" panose="040B0A00000000000000" pitchFamily="50" charset="-128"/>
              </a:rPr>
              <a:t>持続不可能にしかねない多くの課題</a:t>
            </a:r>
            <a:endParaRPr kumimoji="1" lang="en-US" altLang="ja-JP" sz="2216"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900" dirty="0"/>
          </a:p>
          <a:p>
            <a:r>
              <a:rPr lang="ja-JP" altLang="en-US" sz="2216" dirty="0"/>
              <a:t> </a:t>
            </a:r>
            <a:endParaRPr lang="en-US" altLang="ja-JP" sz="1200" dirty="0">
              <a:latin typeface="AR P丸ゴシック体E" panose="020F0900000000000000" pitchFamily="50" charset="-128"/>
              <a:ea typeface="AR P丸ゴシック体E" panose="020F0900000000000000" pitchFamily="50" charset="-128"/>
            </a:endParaRPr>
          </a:p>
          <a:p>
            <a:r>
              <a:rPr lang="ja-JP" altLang="en-US" sz="2400" dirty="0">
                <a:latin typeface="AR P丸ゴシック体E" panose="020F0900000000000000" pitchFamily="50" charset="-128"/>
                <a:ea typeface="AR P丸ゴシック体E" panose="020F0900000000000000" pitchFamily="50" charset="-128"/>
              </a:rPr>
              <a:t>１７の目標に向かって、みんなで取り組むのが</a:t>
            </a:r>
            <a:r>
              <a:rPr lang="ja-JP" altLang="en-US" sz="1600" dirty="0">
                <a:latin typeface="AR P丸ゴシック体E" panose="020F0900000000000000" pitchFamily="50" charset="-128"/>
                <a:ea typeface="AR P丸ゴシック体E" panose="020F0900000000000000" pitchFamily="50" charset="-128"/>
              </a:rPr>
              <a:t>　</a:t>
            </a:r>
            <a:r>
              <a:rPr lang="ja-JP" altLang="en-US"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ＳＤ</a:t>
            </a:r>
            <a:r>
              <a:rPr lang="en-US" altLang="ja-JP" sz="3300" dirty="0">
                <a:solidFill>
                  <a:srgbClr val="C00000"/>
                </a:solidFill>
                <a:highlight>
                  <a:srgbClr val="FECAFC"/>
                </a:highlight>
                <a:latin typeface="HGP創英角ﾎﾟｯﾌﾟ体" panose="040B0A00000000000000" pitchFamily="50" charset="-128"/>
                <a:ea typeface="HGP創英角ﾎﾟｯﾌﾟ体" panose="040B0A00000000000000" pitchFamily="50" charset="-128"/>
              </a:rPr>
              <a:t>Gs</a:t>
            </a:r>
            <a:r>
              <a:rPr lang="ja-JP" altLang="en-US" sz="2216" dirty="0">
                <a:latin typeface="AR P丸ゴシック体E" panose="020F0900000000000000" pitchFamily="50" charset="-128"/>
                <a:ea typeface="AR P丸ゴシック体E" panose="020F0900000000000000" pitchFamily="50" charset="-128"/>
              </a:rPr>
              <a:t>であり、</a:t>
            </a:r>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216" dirty="0">
                <a:latin typeface="AR P丸ゴシック体E" panose="020F0900000000000000" pitchFamily="50" charset="-128"/>
                <a:ea typeface="AR P丸ゴシック体E" panose="020F0900000000000000" pitchFamily="50" charset="-128"/>
              </a:rPr>
              <a:t>その中心にあるのが</a:t>
            </a:r>
            <a:r>
              <a:rPr lang="ja-JP" altLang="en-US" sz="3323" dirty="0">
                <a:solidFill>
                  <a:srgbClr val="C00000"/>
                </a:solidFill>
                <a:highlight>
                  <a:srgbClr val="CCFF99"/>
                </a:highlight>
                <a:latin typeface="HGP創英角ﾎﾟｯﾌﾟ体" panose="040B0A00000000000000" pitchFamily="50" charset="-128"/>
                <a:ea typeface="HGP創英角ﾎﾟｯﾌﾟ体" panose="040B0A00000000000000" pitchFamily="50" charset="-128"/>
              </a:rPr>
              <a:t>ＥＳＤ</a:t>
            </a:r>
            <a:r>
              <a:rPr lang="ja-JP" altLang="en-US" sz="2100" dirty="0">
                <a:latin typeface="AR P丸ゴシック体E" panose="020F0900000000000000" pitchFamily="50" charset="-128"/>
                <a:ea typeface="AR P丸ゴシック体E" panose="020F0900000000000000" pitchFamily="50" charset="-128"/>
              </a:rPr>
              <a:t>です。</a:t>
            </a:r>
            <a:endParaRPr lang="en-US" altLang="ja-JP" sz="2100"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endParaRPr lang="en-US" altLang="ja-JP" sz="2216" dirty="0">
              <a:latin typeface="AR P丸ゴシック体E" panose="020F0900000000000000" pitchFamily="50" charset="-128"/>
              <a:ea typeface="AR P丸ゴシック体E" panose="020F0900000000000000" pitchFamily="50" charset="-128"/>
            </a:endParaRPr>
          </a:p>
          <a:p>
            <a:r>
              <a:rPr lang="ja-JP" altLang="en-US" sz="2216" dirty="0">
                <a:latin typeface="AR P丸ゴシック体E" panose="020F0900000000000000" pitchFamily="50" charset="-128"/>
                <a:ea typeface="AR P丸ゴシック体E" panose="020F0900000000000000" pitchFamily="50" charset="-128"/>
              </a:rPr>
              <a:t>　　　</a:t>
            </a:r>
            <a:endParaRPr lang="en-US" altLang="ja-JP" sz="9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D53695E9-EAC1-43AB-895B-512C16F15B9C}"/>
              </a:ext>
            </a:extLst>
          </p:cNvPr>
          <p:cNvSpPr txBox="1"/>
          <p:nvPr/>
        </p:nvSpPr>
        <p:spPr>
          <a:xfrm>
            <a:off x="6459894" y="2578250"/>
            <a:ext cx="2435282" cy="1546577"/>
          </a:xfrm>
          <a:prstGeom prst="rect">
            <a:avLst/>
          </a:prstGeom>
          <a:solidFill>
            <a:srgbClr val="FEDAFC"/>
          </a:solidFill>
        </p:spPr>
        <p:txBody>
          <a:bodyPr wrap="none" rtlCol="0">
            <a:spAutoFit/>
          </a:bodyPr>
          <a:lstStyle/>
          <a:p>
            <a:r>
              <a:rPr kumimoji="1" lang="ja-JP" altLang="en-US" sz="2700" b="1" dirty="0">
                <a:solidFill>
                  <a:srgbClr val="FF0000"/>
                </a:solidFill>
              </a:rPr>
              <a:t>Ｓ</a:t>
            </a:r>
            <a:r>
              <a:rPr kumimoji="1" lang="en-US" altLang="ja-JP" sz="2700" dirty="0" err="1"/>
              <a:t>ustainable</a:t>
            </a:r>
            <a:endParaRPr kumimoji="1" lang="en-US" altLang="ja-JP" sz="2700" dirty="0"/>
          </a:p>
          <a:p>
            <a:r>
              <a:rPr kumimoji="1" lang="en-US" altLang="ja-JP" sz="600" b="1" dirty="0">
                <a:solidFill>
                  <a:srgbClr val="FF0000"/>
                </a:solidFill>
                <a:latin typeface="+mn-ea"/>
              </a:rPr>
              <a:t> </a:t>
            </a:r>
            <a:r>
              <a:rPr kumimoji="1" lang="en-US" altLang="ja-JP" sz="2700" b="1" dirty="0">
                <a:solidFill>
                  <a:srgbClr val="FF0000"/>
                </a:solidFill>
                <a:latin typeface="+mn-ea"/>
              </a:rPr>
              <a:t>D</a:t>
            </a:r>
            <a:r>
              <a:rPr kumimoji="1" lang="en-US" altLang="ja-JP" sz="2700" dirty="0"/>
              <a:t>evelopment</a:t>
            </a:r>
          </a:p>
          <a:p>
            <a:r>
              <a:rPr kumimoji="1" lang="en-US" altLang="ja-JP" sz="600" b="1" dirty="0">
                <a:solidFill>
                  <a:srgbClr val="FF0000"/>
                </a:solidFill>
                <a:latin typeface="+mn-ea"/>
              </a:rPr>
              <a:t> </a:t>
            </a:r>
            <a:r>
              <a:rPr kumimoji="1" lang="en-US" altLang="ja-JP" sz="2700" b="1" dirty="0">
                <a:solidFill>
                  <a:srgbClr val="FF0000"/>
                </a:solidFill>
                <a:latin typeface="+mn-ea"/>
              </a:rPr>
              <a:t>G</a:t>
            </a:r>
            <a:r>
              <a:rPr kumimoji="1" lang="en-US" altLang="ja-JP" sz="2700" dirty="0"/>
              <a:t>oal</a:t>
            </a:r>
          </a:p>
          <a:p>
            <a:r>
              <a:rPr kumimoji="1" lang="ja-JP" altLang="en-US" sz="1350" b="1" dirty="0">
                <a:latin typeface="+mn-ea"/>
              </a:rPr>
              <a:t>持続可能な開発のための</a:t>
            </a:r>
            <a:r>
              <a:rPr kumimoji="1" lang="ja-JP" altLang="en-US" sz="1350" b="1" dirty="0">
                <a:solidFill>
                  <a:srgbClr val="FF0000"/>
                </a:solidFill>
                <a:latin typeface="+mn-ea"/>
              </a:rPr>
              <a:t>目標</a:t>
            </a:r>
            <a:endParaRPr kumimoji="1" lang="en-US" altLang="ja-JP" sz="1350" b="1" dirty="0">
              <a:solidFill>
                <a:srgbClr val="FF0000"/>
              </a:solidFill>
              <a:latin typeface="+mn-ea"/>
            </a:endParaRPr>
          </a:p>
        </p:txBody>
      </p:sp>
      <p:sp>
        <p:nvSpPr>
          <p:cNvPr id="4" name="テキスト ボックス 3">
            <a:extLst>
              <a:ext uri="{FF2B5EF4-FFF2-40B4-BE49-F238E27FC236}">
                <a16:creationId xmlns:a16="http://schemas.microsoft.com/office/drawing/2014/main" id="{FC530168-5029-431D-AE6E-82DC64D16496}"/>
              </a:ext>
            </a:extLst>
          </p:cNvPr>
          <p:cNvSpPr txBox="1"/>
          <p:nvPr/>
        </p:nvSpPr>
        <p:spPr>
          <a:xfrm>
            <a:off x="6459894" y="4367332"/>
            <a:ext cx="2435282" cy="1546577"/>
          </a:xfrm>
          <a:prstGeom prst="rect">
            <a:avLst/>
          </a:prstGeom>
          <a:solidFill>
            <a:srgbClr val="CCFF99"/>
          </a:solidFill>
        </p:spPr>
        <p:txBody>
          <a:bodyPr wrap="none" rtlCol="0">
            <a:spAutoFit/>
          </a:bodyPr>
          <a:lstStyle/>
          <a:p>
            <a:r>
              <a:rPr kumimoji="1" lang="ja-JP" altLang="en-US" sz="2700" b="1" dirty="0">
                <a:solidFill>
                  <a:srgbClr val="FF0000"/>
                </a:solidFill>
              </a:rPr>
              <a:t>Ｅ</a:t>
            </a:r>
            <a:r>
              <a:rPr kumimoji="1" lang="en-US" altLang="ja-JP" sz="2700" dirty="0" err="1">
                <a:latin typeface="AR丸ゴシック体E" panose="020F0909000000000000" pitchFamily="49" charset="-128"/>
                <a:ea typeface="AR丸ゴシック体E" panose="020F0909000000000000" pitchFamily="49" charset="-128"/>
              </a:rPr>
              <a:t>ducation</a:t>
            </a:r>
            <a:r>
              <a:rPr kumimoji="1" lang="en-US" altLang="ja-JP" sz="2700" dirty="0">
                <a:latin typeface="AR丸ゴシック体E" panose="020F0909000000000000" pitchFamily="49" charset="-128"/>
                <a:ea typeface="AR丸ゴシック体E" panose="020F0909000000000000" pitchFamily="49" charset="-128"/>
              </a:rPr>
              <a:t> </a:t>
            </a:r>
            <a:r>
              <a:rPr kumimoji="1" lang="en-US" altLang="ja-JP" dirty="0">
                <a:latin typeface="AR丸ゴシック体E" panose="020F0909000000000000" pitchFamily="49" charset="-128"/>
                <a:ea typeface="AR丸ゴシック体E" panose="020F0909000000000000" pitchFamily="49" charset="-128"/>
              </a:rPr>
              <a:t>for</a:t>
            </a:r>
          </a:p>
          <a:p>
            <a:r>
              <a:rPr kumimoji="1" lang="ja-JP" altLang="en-US" sz="2700" b="1" dirty="0">
                <a:solidFill>
                  <a:srgbClr val="FF0000"/>
                </a:solidFill>
              </a:rPr>
              <a:t>Ｓ</a:t>
            </a:r>
            <a:r>
              <a:rPr kumimoji="1" lang="en-US" altLang="ja-JP" sz="2700" dirty="0" err="1">
                <a:latin typeface="AR丸ゴシック体E" panose="020F0909000000000000" pitchFamily="49" charset="-128"/>
                <a:ea typeface="AR丸ゴシック体E" panose="020F0909000000000000" pitchFamily="49" charset="-128"/>
              </a:rPr>
              <a:t>ustainable</a:t>
            </a:r>
            <a:endParaRPr kumimoji="1" lang="en-US" altLang="ja-JP" sz="2700" dirty="0">
              <a:latin typeface="AR丸ゴシック体E" panose="020F0909000000000000" pitchFamily="49" charset="-128"/>
              <a:ea typeface="AR丸ゴシック体E" panose="020F0909000000000000" pitchFamily="49" charset="-128"/>
            </a:endParaRPr>
          </a:p>
          <a:p>
            <a:r>
              <a:rPr kumimoji="1" lang="en-US" altLang="ja-JP" sz="750" b="1" dirty="0">
                <a:solidFill>
                  <a:srgbClr val="FF0000"/>
                </a:solidFill>
                <a:latin typeface="+mn-ea"/>
              </a:rPr>
              <a:t> </a:t>
            </a:r>
            <a:r>
              <a:rPr kumimoji="1" lang="en-US" altLang="ja-JP" sz="2700" b="1" dirty="0">
                <a:solidFill>
                  <a:srgbClr val="FF0000"/>
                </a:solidFill>
                <a:latin typeface="+mn-ea"/>
              </a:rPr>
              <a:t>D</a:t>
            </a:r>
            <a:r>
              <a:rPr kumimoji="1" lang="en-US" altLang="ja-JP" sz="2700" dirty="0">
                <a:latin typeface="AR丸ゴシック体E" panose="020F0909000000000000" pitchFamily="49" charset="-128"/>
                <a:ea typeface="AR丸ゴシック体E" panose="020F0909000000000000" pitchFamily="49" charset="-128"/>
              </a:rPr>
              <a:t>evelopment</a:t>
            </a:r>
          </a:p>
          <a:p>
            <a:r>
              <a:rPr kumimoji="1" lang="ja-JP" altLang="en-US" sz="1350" b="1" dirty="0">
                <a:latin typeface="+mn-ea"/>
              </a:rPr>
              <a:t>持続可能な開発のための</a:t>
            </a:r>
            <a:r>
              <a:rPr kumimoji="1" lang="ja-JP" altLang="en-US" sz="1350" b="1" dirty="0">
                <a:solidFill>
                  <a:srgbClr val="FF0000"/>
                </a:solidFill>
                <a:latin typeface="+mn-ea"/>
              </a:rPr>
              <a:t>教育</a:t>
            </a:r>
            <a:endParaRPr kumimoji="1" lang="en-US" altLang="ja-JP" sz="1350" b="1" dirty="0">
              <a:solidFill>
                <a:srgbClr val="FF0000"/>
              </a:solidFill>
              <a:latin typeface="+mn-ea"/>
            </a:endParaRPr>
          </a:p>
        </p:txBody>
      </p:sp>
      <p:sp>
        <p:nvSpPr>
          <p:cNvPr id="6" name="テキスト ボックス 5">
            <a:extLst>
              <a:ext uri="{FF2B5EF4-FFF2-40B4-BE49-F238E27FC236}">
                <a16:creationId xmlns:a16="http://schemas.microsoft.com/office/drawing/2014/main" id="{F59C8FFA-798A-4D34-A3FB-FB72FCB4AB89}"/>
              </a:ext>
            </a:extLst>
          </p:cNvPr>
          <p:cNvSpPr txBox="1"/>
          <p:nvPr/>
        </p:nvSpPr>
        <p:spPr>
          <a:xfrm>
            <a:off x="7209433" y="3366384"/>
            <a:ext cx="342900" cy="507831"/>
          </a:xfrm>
          <a:prstGeom prst="rect">
            <a:avLst/>
          </a:prstGeom>
          <a:noFill/>
        </p:spPr>
        <p:txBody>
          <a:bodyPr wrap="square">
            <a:spAutoFit/>
          </a:bodyPr>
          <a:lstStyle/>
          <a:p>
            <a:r>
              <a:rPr kumimoji="1" lang="en-US" altLang="ja-JP" sz="2700" dirty="0">
                <a:solidFill>
                  <a:srgbClr val="FF0000"/>
                </a:solidFill>
                <a:latin typeface="AR丸ゴシック体E" panose="020F0909000000000000" pitchFamily="49" charset="-128"/>
                <a:ea typeface="AR丸ゴシック体E" panose="020F0909000000000000" pitchFamily="49" charset="-128"/>
              </a:rPr>
              <a:t>s</a:t>
            </a:r>
            <a:endParaRPr lang="ja-JP" altLang="en-US" sz="2700" dirty="0">
              <a:latin typeface="AR丸ゴシック体E" panose="020F0909000000000000" pitchFamily="49" charset="-128"/>
              <a:ea typeface="AR丸ゴシック体E" panose="020F0909000000000000" pitchFamily="49" charset="-128"/>
            </a:endParaRPr>
          </a:p>
        </p:txBody>
      </p:sp>
      <p:pic>
        <p:nvPicPr>
          <p:cNvPr id="7" name="図 6">
            <a:extLst>
              <a:ext uri="{FF2B5EF4-FFF2-40B4-BE49-F238E27FC236}">
                <a16:creationId xmlns:a16="http://schemas.microsoft.com/office/drawing/2014/main" id="{B4CDEEF3-F88B-4631-9802-C1828EF267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398" y="2887419"/>
            <a:ext cx="4952361" cy="3059945"/>
          </a:xfrm>
          <a:prstGeom prst="rect">
            <a:avLst/>
          </a:prstGeom>
        </p:spPr>
      </p:pic>
      <p:sp>
        <p:nvSpPr>
          <p:cNvPr id="8" name="楕円 7">
            <a:extLst>
              <a:ext uri="{FF2B5EF4-FFF2-40B4-BE49-F238E27FC236}">
                <a16:creationId xmlns:a16="http://schemas.microsoft.com/office/drawing/2014/main" id="{1981FBB7-3F11-44C7-96E4-5BF44389FFC3}"/>
              </a:ext>
            </a:extLst>
          </p:cNvPr>
          <p:cNvSpPr/>
          <p:nvPr/>
        </p:nvSpPr>
        <p:spPr>
          <a:xfrm>
            <a:off x="3003826" y="3516572"/>
            <a:ext cx="967409" cy="900820"/>
          </a:xfrm>
          <a:prstGeom prst="ellipse">
            <a:avLst/>
          </a:prstGeom>
          <a:noFill/>
          <a:ln w="6667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8F03FCE-9579-4C33-82D3-04877460E0EA}"/>
              </a:ext>
            </a:extLst>
          </p:cNvPr>
          <p:cNvSpPr txBox="1"/>
          <p:nvPr/>
        </p:nvSpPr>
        <p:spPr>
          <a:xfrm>
            <a:off x="609414" y="5973124"/>
            <a:ext cx="8285762" cy="584775"/>
          </a:xfrm>
          <a:prstGeom prst="rect">
            <a:avLst/>
          </a:prstGeom>
          <a:noFill/>
        </p:spPr>
        <p:txBody>
          <a:bodyPr wrap="square" rtlCol="0">
            <a:spAutoFit/>
          </a:bodyPr>
          <a:lstStyle/>
          <a:p>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32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 </a:t>
            </a:r>
            <a:r>
              <a:rPr lang="en-US" altLang="ja-JP" b="1" dirty="0">
                <a:highlight>
                  <a:srgbClr val="FFFF00"/>
                </a:highlight>
              </a:rPr>
              <a:t>(SDGs</a:t>
            </a:r>
            <a:r>
              <a:rPr lang="ja-JP" altLang="en-US" b="1" dirty="0">
                <a:highlight>
                  <a:srgbClr val="FFFF00"/>
                </a:highlight>
              </a:rPr>
              <a:t>実現に 向けて</a:t>
            </a:r>
            <a:r>
              <a:rPr lang="en-US" altLang="ja-JP" b="1" dirty="0">
                <a:highlight>
                  <a:srgbClr val="FFFF00"/>
                </a:highlight>
              </a:rPr>
              <a:t>ESD</a:t>
            </a:r>
            <a:r>
              <a:rPr lang="ja-JP" altLang="en-US" b="1" dirty="0">
                <a:highlight>
                  <a:srgbClr val="FFFF00"/>
                </a:highlight>
              </a:rPr>
              <a:t>で</a:t>
            </a:r>
            <a:r>
              <a:rPr kumimoji="1" lang="ja-JP" altLang="en-US" b="1" dirty="0">
                <a:highlight>
                  <a:srgbClr val="FFFF00"/>
                </a:highlight>
              </a:rPr>
              <a:t>質の高い教育をみんなに</a:t>
            </a:r>
            <a:r>
              <a:rPr lang="en-US" altLang="ja-JP" b="1" dirty="0">
                <a:highlight>
                  <a:srgbClr val="FFFF00"/>
                </a:highlight>
              </a:rPr>
              <a:t>)</a:t>
            </a:r>
            <a:endParaRPr kumimoji="1" lang="en-US" altLang="ja-JP" b="1"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endParaRPr>
          </a:p>
        </p:txBody>
      </p:sp>
      <p:sp>
        <p:nvSpPr>
          <p:cNvPr id="10" name="テキスト ボックス 9">
            <a:extLst>
              <a:ext uri="{FF2B5EF4-FFF2-40B4-BE49-F238E27FC236}">
                <a16:creationId xmlns:a16="http://schemas.microsoft.com/office/drawing/2014/main" id="{43D6765A-BA27-2E18-0BAD-F94781166AB1}"/>
              </a:ext>
            </a:extLst>
          </p:cNvPr>
          <p:cNvSpPr txBox="1"/>
          <p:nvPr/>
        </p:nvSpPr>
        <p:spPr>
          <a:xfrm>
            <a:off x="3654593" y="0"/>
            <a:ext cx="5489407"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④学習指導要領で示している</a:t>
            </a:r>
            <a:r>
              <a:rPr lang="en-US" altLang="ja-JP" sz="1800" b="1" dirty="0">
                <a:latin typeface="AR P丸ゴシック体04M" panose="020F0600000000000000" pitchFamily="50" charset="-128"/>
                <a:ea typeface="AR P丸ゴシック体04M" panose="020F0600000000000000" pitchFamily="50" charset="-128"/>
              </a:rPr>
              <a:t>ESD</a:t>
            </a:r>
            <a:r>
              <a:rPr lang="ja-JP" altLang="en-US" sz="1800" b="1" dirty="0">
                <a:latin typeface="AR P丸ゴシック体04M" panose="020F0600000000000000" pitchFamily="50" charset="-128"/>
                <a:ea typeface="AR P丸ゴシック体04M" panose="020F0600000000000000" pitchFamily="50" charset="-128"/>
              </a:rPr>
              <a:t>・</a:t>
            </a:r>
            <a:r>
              <a:rPr lang="en-US" altLang="ja-JP" sz="1800" b="1" dirty="0">
                <a:latin typeface="AR P丸ゴシック体04M" panose="020F0600000000000000" pitchFamily="50" charset="-128"/>
                <a:ea typeface="AR P丸ゴシック体04M" panose="020F0600000000000000" pitchFamily="50" charset="-128"/>
              </a:rPr>
              <a:t>SDG</a:t>
            </a:r>
            <a:r>
              <a:rPr lang="ja-JP" altLang="en-US" sz="1800" b="1" dirty="0">
                <a:latin typeface="AR P丸ゴシック体04M" panose="020F0600000000000000" pitchFamily="50" charset="-128"/>
                <a:ea typeface="AR P丸ゴシック体04M" panose="020F0600000000000000" pitchFamily="50" charset="-128"/>
              </a:rPr>
              <a:t>ｓとの関係（２０）</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7055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2" fill="hold" grpId="0" nodeType="afterEffect">
                                  <p:stCondLst>
                                    <p:cond delay="10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1+#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additive="base">
                                        <p:cTn id="4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19" end="19"/>
                                            </p:txEl>
                                          </p:spTgt>
                                        </p:tgtEl>
                                        <p:attrNameLst>
                                          <p:attrName>style.visibility</p:attrName>
                                        </p:attrNameLst>
                                      </p:cBhvr>
                                      <p:to>
                                        <p:strVal val="visible"/>
                                      </p:to>
                                    </p:set>
                                    <p:animEffect transition="in" filter="fade">
                                      <p:cBhvr>
                                        <p:cTn id="62" dur="1000"/>
                                        <p:tgtEl>
                                          <p:spTgt spid="2">
                                            <p:txEl>
                                              <p:pRg st="19" end="19"/>
                                            </p:txEl>
                                          </p:spTgt>
                                        </p:tgtEl>
                                      </p:cBhvr>
                                    </p:animEffect>
                                    <p:anim calcmode="lin" valueType="num">
                                      <p:cBhvr>
                                        <p:cTn id="63" dur="1000" fill="hold"/>
                                        <p:tgtEl>
                                          <p:spTgt spid="2">
                                            <p:txEl>
                                              <p:pRg st="19" end="19"/>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19" end="1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 calcmode="lin" valueType="num">
                                      <p:cBhvr additive="base">
                                        <p:cTn id="7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 calcmode="lin" valueType="num">
                                      <p:cBhvr additive="base">
                                        <p:cTn id="7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anim calcmode="lin" valueType="num">
                                      <p:cBhvr additive="base">
                                        <p:cTn id="8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 presetClass="entr" presetSubtype="4" fill="hold"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 calcmode="lin" valueType="num">
                                      <p:cBhvr additive="base">
                                        <p:cTn id="8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5">
                                            <p:txEl>
                                              <p:pRg st="0" end="0"/>
                                            </p:txEl>
                                          </p:spTgt>
                                        </p:tgtEl>
                                        <p:attrNameLst>
                                          <p:attrName>style.visibility</p:attrName>
                                        </p:attrNameLst>
                                      </p:cBhvr>
                                      <p:to>
                                        <p:strVal val="visible"/>
                                      </p:to>
                                    </p:set>
                                    <p:animEffect transition="in" filter="fade">
                                      <p:cBhvr>
                                        <p:cTn id="92" dur="1000"/>
                                        <p:tgtEl>
                                          <p:spTgt spid="5">
                                            <p:txEl>
                                              <p:pRg st="0" end="0"/>
                                            </p:txEl>
                                          </p:spTgt>
                                        </p:tgtEl>
                                      </p:cBhvr>
                                    </p:animEffect>
                                    <p:anim calcmode="lin" valueType="num">
                                      <p:cBhvr>
                                        <p:cTn id="9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0" y="333137"/>
            <a:ext cx="9293866" cy="6524863"/>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r>
              <a:rPr kumimoji="1" lang="en-US" altLang="ja-JP" sz="1400" dirty="0">
                <a:latin typeface="AR P丸ゴシック体E" panose="020F0900000000000000" pitchFamily="50" charset="-128"/>
                <a:ea typeface="AR P丸ゴシック体E" panose="020F0900000000000000" pitchFamily="50" charset="-128"/>
              </a:rPr>
              <a:t>           </a:t>
            </a:r>
            <a:r>
              <a:rPr kumimoji="1" lang="ja-JP" altLang="en-US" sz="1400" dirty="0">
                <a:latin typeface="AR P丸ゴシック体E" panose="020F0900000000000000" pitchFamily="50" charset="-128"/>
                <a:ea typeface="AR P丸ゴシック体E" panose="020F0900000000000000" pitchFamily="50" charset="-128"/>
              </a:rPr>
              <a:t>　</a:t>
            </a:r>
            <a:r>
              <a:rPr kumimoji="1" lang="ja-JP" altLang="en-US" sz="2000" dirty="0">
                <a:latin typeface="AR P丸ゴシック体E" panose="020F0900000000000000" pitchFamily="50" charset="-128"/>
                <a:ea typeface="AR P丸ゴシック体E" panose="020F0900000000000000" pitchFamily="50" charset="-128"/>
              </a:rPr>
              <a:t>２０１７年３月３１日　</a:t>
            </a:r>
            <a:r>
              <a:rPr kumimoji="1" lang="ja-JP" altLang="en-US" sz="2800" dirty="0">
                <a:latin typeface="AR P丸ゴシック体E" panose="020F0900000000000000" pitchFamily="50" charset="-128"/>
                <a:ea typeface="AR P丸ゴシック体E" panose="020F0900000000000000" pitchFamily="50" charset="-128"/>
              </a:rPr>
              <a:t>学習指導要領の公示</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２０１８年、幼稚園教育要領の全面実施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２０２０年、小学校学習指導要領の全面実施</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２０２</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１</a:t>
            </a:r>
            <a:r>
              <a:rPr kumimoji="1" lang="ja-JP" altLang="en-US" sz="10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年、中学校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２０２２年、高等学校　　</a:t>
            </a:r>
            <a:r>
              <a:rPr kumimoji="1" lang="en-US" altLang="ja-JP" sz="2800" dirty="0">
                <a:latin typeface="AR P丸ゴシック体E" panose="020F0900000000000000" pitchFamily="50" charset="-128"/>
                <a:ea typeface="AR P丸ゴシック体E" panose="020F0900000000000000" pitchFamily="50" charset="-128"/>
              </a:rPr>
              <a:t>〃</a:t>
            </a:r>
          </a:p>
          <a:p>
            <a:r>
              <a:rPr kumimoji="1" lang="ja-JP" altLang="en-US" sz="2800" dirty="0">
                <a:latin typeface="AR P丸ゴシック体E" panose="020F0900000000000000" pitchFamily="50" charset="-128"/>
                <a:ea typeface="AR P丸ゴシック体E" panose="020F0900000000000000" pitchFamily="50" charset="-128"/>
              </a:rPr>
              <a:t>　　特別支援学校は各校種に合わせて実施</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ユネスコスクールも学習指導要領を踏まえて・・・</a:t>
            </a:r>
            <a:endParaRPr kumimoji="1" lang="en-US" altLang="ja-JP" sz="28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学習指導要領と、</a:t>
            </a:r>
            <a:r>
              <a:rPr kumimoji="1" lang="en-US" altLang="ja-JP" sz="3200" dirty="0">
                <a:latin typeface="AR P丸ゴシック体E" panose="020F0900000000000000" pitchFamily="50" charset="-128"/>
                <a:ea typeface="AR P丸ゴシック体E" panose="020F0900000000000000" pitchFamily="50" charset="-128"/>
              </a:rPr>
              <a:t>ESD</a:t>
            </a:r>
            <a:r>
              <a:rPr kumimoji="1" lang="ja-JP" altLang="en-US" sz="3200" dirty="0">
                <a:latin typeface="AR P丸ゴシック体E" panose="020F0900000000000000" pitchFamily="50" charset="-128"/>
                <a:ea typeface="AR P丸ゴシック体E" panose="020F0900000000000000" pitchFamily="50" charset="-128"/>
              </a:rPr>
              <a:t>や</a:t>
            </a:r>
            <a:r>
              <a:rPr kumimoji="1" lang="en-US" altLang="ja-JP" sz="3200" dirty="0">
                <a:latin typeface="AR P丸ゴシック体E" panose="020F0900000000000000" pitchFamily="50" charset="-128"/>
                <a:ea typeface="AR P丸ゴシック体E" panose="020F0900000000000000" pitchFamily="50" charset="-128"/>
              </a:rPr>
              <a:t>SDG</a:t>
            </a:r>
            <a:r>
              <a:rPr kumimoji="1" lang="ja-JP" altLang="en-US" sz="3200" dirty="0">
                <a:latin typeface="AR P丸ゴシック体E" panose="020F0900000000000000" pitchFamily="50" charset="-128"/>
                <a:ea typeface="AR P丸ゴシック体E" panose="020F0900000000000000" pitchFamily="50" charset="-128"/>
              </a:rPr>
              <a:t>ｓとの関係は？</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学習指導要領と、ユネスコスクールとの関係は？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7B56ADC-BB5E-956A-856E-4C654EFBCD3A}"/>
              </a:ext>
            </a:extLst>
          </p:cNvPr>
          <p:cNvSpPr txBox="1"/>
          <p:nvPr/>
        </p:nvSpPr>
        <p:spPr>
          <a:xfrm>
            <a:off x="4096044" y="0"/>
            <a:ext cx="5047956"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⑤学習指導要領で求めている教育の姿（２１～２９）</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fade">
                                      <p:cBhvr>
                                        <p:cTn id="56" dur="1000"/>
                                        <p:tgtEl>
                                          <p:spTgt spid="3">
                                            <p:txEl>
                                              <p:pRg st="14" end="14"/>
                                            </p:txEl>
                                          </p:spTgt>
                                        </p:tgtEl>
                                      </p:cBhvr>
                                    </p:animEffect>
                                    <p:anim calcmode="lin" valueType="num">
                                      <p:cBhvr>
                                        <p:cTn id="57"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399168" y="4195784"/>
            <a:ext cx="8297398" cy="2095445"/>
          </a:xfrm>
          <a:prstGeom prst="rect">
            <a:avLst/>
          </a:prstGeom>
          <a:solidFill>
            <a:srgbClr val="FDFDA5"/>
          </a:solidFill>
          <a:ln>
            <a:solidFill>
              <a:srgbClr val="00B0F0"/>
            </a:solidFill>
          </a:ln>
        </p:spPr>
        <p:txBody>
          <a:bodyPr wrap="square" rtlCol="0">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学習指導要領の</a:t>
            </a:r>
            <a:r>
              <a:rPr lang="ja-JP" altLang="en-US" sz="2954" dirty="0">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2954" dirty="0">
              <a:latin typeface="AR P丸ゴシック体E" panose="020F0900000000000000" pitchFamily="50" charset="-128"/>
              <a:ea typeface="AR P丸ゴシック体E" panose="020F0900000000000000" pitchFamily="50" charset="-128"/>
            </a:endParaRPr>
          </a:p>
          <a:p>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r>
              <a:rPr lang="ja-JP" altLang="en-US" sz="2954" dirty="0">
                <a:latin typeface="AR P丸ゴシック体E" panose="020F0900000000000000" pitchFamily="50" charset="-128"/>
                <a:ea typeface="AR P丸ゴシック体E" panose="020F0900000000000000" pitchFamily="50" charset="-128"/>
              </a:rPr>
              <a:t>　　　　　　　</a:t>
            </a:r>
            <a:r>
              <a:rPr lang="ja-JP" altLang="en-US" sz="2954"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2954"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2954"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363390" y="189776"/>
            <a:ext cx="6248079" cy="6036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323" b="1" dirty="0">
                <a:latin typeface="AR P楷書体M" panose="03000600000000000000" pitchFamily="66" charset="-128"/>
                <a:ea typeface="AR P楷書体M" panose="03000600000000000000" pitchFamily="66" charset="-128"/>
              </a:rPr>
              <a:t>学習指導要領　</a:t>
            </a:r>
            <a:endParaRPr lang="en-US" altLang="ja-JP" sz="3323"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423301" y="1880276"/>
            <a:ext cx="8297398" cy="1868749"/>
            <a:chOff x="380118" y="1826951"/>
            <a:chExt cx="8297398"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200329"/>
            </a:xfrm>
            <a:prstGeom prst="rect">
              <a:avLst/>
            </a:prstGeom>
            <a:no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今回の改訂では、</a:t>
              </a:r>
              <a:r>
                <a:rPr kumimoji="1" lang="ja-JP" altLang="en-US" sz="2400"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2400" dirty="0">
                  <a:latin typeface="AR丸ゴシック体E" panose="020F0909000000000000" pitchFamily="49" charset="-128"/>
                  <a:ea typeface="AR丸ゴシック体E" panose="020F0909000000000000" pitchFamily="49" charset="-128"/>
                </a:rPr>
                <a:t>がつきました。</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4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2400" u="sng" dirty="0">
                  <a:latin typeface="AR丸ゴシック体E" panose="020F0909000000000000" pitchFamily="49" charset="-128"/>
                  <a:ea typeface="AR丸ゴシック体E" panose="020F0909000000000000" pitchFamily="49" charset="-128"/>
                </a:rPr>
                <a:t>改訂の理念</a:t>
              </a:r>
              <a:r>
                <a:rPr kumimoji="1" lang="ja-JP" altLang="en-US" sz="24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2400"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3168650" y="2580340"/>
            <a:ext cx="2611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4700028" y="932384"/>
            <a:ext cx="4020671" cy="603691"/>
          </a:xfrm>
          <a:prstGeom prst="wedgeRoundRectCallout">
            <a:avLst>
              <a:gd name="adj1" fmla="val -56871"/>
              <a:gd name="adj2" fmla="val 1371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英語・プログラミング・時間数　</a:t>
            </a:r>
            <a:endParaRPr kumimoji="1" lang="en-US" altLang="ja-JP" b="1" dirty="0">
              <a:solidFill>
                <a:schemeClr val="tx1"/>
              </a:solidFill>
            </a:endParaRPr>
          </a:p>
          <a:p>
            <a:pPr algn="ctr"/>
            <a:r>
              <a:rPr kumimoji="1" lang="en-US" altLang="ja-JP" b="1" dirty="0">
                <a:solidFill>
                  <a:schemeClr val="tx1"/>
                </a:solidFill>
              </a:rPr>
              <a:t>GIGA</a:t>
            </a:r>
            <a:r>
              <a:rPr kumimoji="1" lang="ja-JP" altLang="en-US" b="1" dirty="0">
                <a:solidFill>
                  <a:schemeClr val="tx1"/>
                </a:solidFill>
              </a:rPr>
              <a:t>スクール・個別最適化・？</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626886" y="2898779"/>
            <a:ext cx="1742557" cy="461665"/>
          </a:xfrm>
          <a:prstGeom prst="rect">
            <a:avLst/>
          </a:prstGeom>
          <a:solidFill>
            <a:srgbClr val="FEFDD3"/>
          </a:solidFill>
        </p:spPr>
        <p:txBody>
          <a:bodyPr wrap="square">
            <a:spAutoFit/>
          </a:bodyPr>
          <a:lstStyle/>
          <a:p>
            <a:r>
              <a:rPr kumimoji="1" lang="ja-JP" altLang="en-US" sz="24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2400" dirty="0"/>
          </a:p>
        </p:txBody>
      </p:sp>
      <p:grpSp>
        <p:nvGrpSpPr>
          <p:cNvPr id="13" name="グループ化 12">
            <a:extLst>
              <a:ext uri="{FF2B5EF4-FFF2-40B4-BE49-F238E27FC236}">
                <a16:creationId xmlns:a16="http://schemas.microsoft.com/office/drawing/2014/main" id="{AD3623A3-BD00-2E5F-D86E-93A6F304A363}"/>
              </a:ext>
            </a:extLst>
          </p:cNvPr>
          <p:cNvGrpSpPr/>
          <p:nvPr/>
        </p:nvGrpSpPr>
        <p:grpSpPr>
          <a:xfrm>
            <a:off x="5733789" y="1190849"/>
            <a:ext cx="1368089" cy="124264"/>
            <a:chOff x="861559" y="1088935"/>
            <a:chExt cx="1368089" cy="124264"/>
          </a:xfrm>
        </p:grpSpPr>
        <p:sp>
          <p:nvSpPr>
            <p:cNvPr id="10" name="正方形/長方形 9">
              <a:extLst>
                <a:ext uri="{FF2B5EF4-FFF2-40B4-BE49-F238E27FC236}">
                  <a16:creationId xmlns:a16="http://schemas.microsoft.com/office/drawing/2014/main" id="{0B0493F8-DCC8-FD73-3AE0-B4D0242E9FC7}"/>
                </a:ext>
              </a:extLst>
            </p:cNvPr>
            <p:cNvSpPr/>
            <p:nvPr/>
          </p:nvSpPr>
          <p:spPr>
            <a:xfrm rot="2559914">
              <a:off x="887705" y="1115734"/>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79C0B44-7DB6-3750-75D3-A002D7705B43}"/>
                </a:ext>
              </a:extLst>
            </p:cNvPr>
            <p:cNvSpPr/>
            <p:nvPr/>
          </p:nvSpPr>
          <p:spPr>
            <a:xfrm rot="8255874">
              <a:off x="861559" y="1088935"/>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663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0" y="854181"/>
            <a:ext cx="8440615" cy="555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563612"/>
            <a:ext cx="9144000" cy="5855146"/>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正方形/長方形 10"/>
          <p:cNvSpPr/>
          <p:nvPr/>
        </p:nvSpPr>
        <p:spPr>
          <a:xfrm>
            <a:off x="4817128" y="1874403"/>
            <a:ext cx="4003048" cy="365009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0" name="正方形/長方形 9"/>
          <p:cNvSpPr/>
          <p:nvPr/>
        </p:nvSpPr>
        <p:spPr>
          <a:xfrm>
            <a:off x="262174" y="1885149"/>
            <a:ext cx="3619998" cy="36393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4" name="テキスト ボックス 3"/>
          <p:cNvSpPr txBox="1"/>
          <p:nvPr/>
        </p:nvSpPr>
        <p:spPr>
          <a:xfrm>
            <a:off x="237452" y="2011955"/>
            <a:ext cx="8644374" cy="4587153"/>
          </a:xfrm>
          <a:prstGeom prst="rect">
            <a:avLst/>
          </a:prstGeom>
          <a:noFill/>
        </p:spPr>
        <p:txBody>
          <a:bodyPr wrap="square" rtlCol="0">
            <a:spAutoFit/>
          </a:bodyPr>
          <a:lstStyle/>
          <a:p>
            <a:r>
              <a:rPr lang="ja-JP" altLang="en-US" sz="2800" b="1" dirty="0">
                <a:solidFill>
                  <a:srgbClr val="FF0000"/>
                </a:solidFill>
              </a:rPr>
              <a:t>自分のよさや可能性を　　　</a:t>
            </a:r>
            <a:endParaRPr lang="en-US" altLang="ja-JP" sz="2800" b="1" dirty="0">
              <a:solidFill>
                <a:srgbClr val="FF0000"/>
              </a:solidFill>
            </a:endParaRPr>
          </a:p>
          <a:p>
            <a:r>
              <a:rPr lang="ja-JP" altLang="en-US" sz="2800" b="1" dirty="0">
                <a:solidFill>
                  <a:srgbClr val="FF0000"/>
                </a:solidFill>
              </a:rPr>
              <a:t>　　　　　</a:t>
            </a:r>
            <a:r>
              <a:rPr lang="ja-JP" altLang="en-US" sz="2000" b="1" dirty="0">
                <a:solidFill>
                  <a:srgbClr val="FF0000"/>
                </a:solidFill>
              </a:rPr>
              <a:t>　</a:t>
            </a:r>
            <a:r>
              <a:rPr lang="ja-JP" altLang="en-US" sz="2800" b="1" dirty="0">
                <a:solidFill>
                  <a:srgbClr val="FF0000"/>
                </a:solidFill>
              </a:rPr>
              <a:t>認識する </a:t>
            </a:r>
            <a:r>
              <a:rPr lang="ja-JP" altLang="en-US" b="1" dirty="0">
                <a:latin typeface="AR丸ゴシック体E" panose="020F0909000000000000" pitchFamily="49" charset="-128"/>
                <a:ea typeface="AR丸ゴシック体E" panose="020F0909000000000000" pitchFamily="49" charset="-128"/>
              </a:rPr>
              <a:t>とともに</a:t>
            </a:r>
            <a:r>
              <a:rPr lang="ja-JP" altLang="en-US" sz="1400"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2800" b="1" dirty="0">
                <a:solidFill>
                  <a:schemeClr val="accent5">
                    <a:lumMod val="75000"/>
                  </a:schemeClr>
                </a:solidFill>
              </a:rPr>
              <a:t>あらゆる他者を価値の　　</a:t>
            </a:r>
            <a:endParaRPr lang="en-US" altLang="ja-JP" sz="2800" b="1" dirty="0">
              <a:solidFill>
                <a:schemeClr val="accent5">
                  <a:lumMod val="75000"/>
                </a:schemeClr>
              </a:solidFill>
            </a:endParaRPr>
          </a:p>
          <a:p>
            <a:pPr algn="ctr"/>
            <a:r>
              <a:rPr lang="ja-JP" altLang="en-US" sz="2800" b="1" dirty="0">
                <a:solidFill>
                  <a:schemeClr val="accent5">
                    <a:lumMod val="75000"/>
                  </a:schemeClr>
                </a:solidFill>
              </a:rPr>
              <a:t>　　　　　　　　　　　　</a:t>
            </a:r>
            <a:r>
              <a:rPr lang="ja-JP" altLang="en-US" sz="1400" b="1" dirty="0">
                <a:solidFill>
                  <a:schemeClr val="accent5">
                    <a:lumMod val="75000"/>
                  </a:schemeClr>
                </a:solidFill>
              </a:rPr>
              <a:t>　　</a:t>
            </a:r>
            <a:r>
              <a:rPr lang="ja-JP" altLang="en-US" sz="2800" b="1" dirty="0">
                <a:solidFill>
                  <a:schemeClr val="accent5">
                    <a:lumMod val="75000"/>
                  </a:schemeClr>
                </a:solidFill>
              </a:rPr>
              <a:t>ある存在として尊重し、　　　　　　　　　　　</a:t>
            </a:r>
            <a:endParaRPr lang="en-US" altLang="ja-JP" sz="2800" b="1" dirty="0">
              <a:solidFill>
                <a:srgbClr val="FF0000"/>
              </a:solidFill>
            </a:endParaRPr>
          </a:p>
          <a:p>
            <a:r>
              <a:rPr lang="ja-JP" altLang="en-US" sz="1704" b="1" dirty="0">
                <a:solidFill>
                  <a:schemeClr val="accent5">
                    <a:lumMod val="75000"/>
                  </a:schemeClr>
                </a:solidFill>
              </a:rPr>
              <a:t>　　　　　　　　　　　　　　　　　　　   　 </a:t>
            </a:r>
            <a:r>
              <a:rPr lang="ja-JP" altLang="en-US" sz="1000" b="1" dirty="0">
                <a:solidFill>
                  <a:schemeClr val="accent5">
                    <a:lumMod val="75000"/>
                  </a:schemeClr>
                </a:solidFill>
              </a:rPr>
              <a:t>　</a:t>
            </a:r>
            <a:r>
              <a:rPr lang="ja-JP" altLang="en-US" sz="2800" b="1" dirty="0">
                <a:solidFill>
                  <a:schemeClr val="accent5">
                    <a:lumMod val="75000"/>
                  </a:schemeClr>
                </a:solidFill>
              </a:rPr>
              <a:t>多様な人々と協議しな　　　　</a:t>
            </a:r>
            <a:endParaRPr lang="en-US" altLang="ja-JP" sz="2800" b="1" dirty="0">
              <a:solidFill>
                <a:schemeClr val="accent5">
                  <a:lumMod val="75000"/>
                </a:schemeClr>
              </a:solidFill>
            </a:endParaRPr>
          </a:p>
          <a:p>
            <a:r>
              <a:rPr lang="ja-JP" altLang="en-US" sz="2800" b="1" dirty="0">
                <a:solidFill>
                  <a:schemeClr val="accent5">
                    <a:lumMod val="75000"/>
                  </a:schemeClr>
                </a:solidFill>
              </a:rPr>
              <a:t>　　　　　　　　　　　　　がら様々な社会的変化　　　</a:t>
            </a:r>
            <a:endParaRPr lang="en-US" altLang="ja-JP" sz="2800" b="1" dirty="0">
              <a:solidFill>
                <a:schemeClr val="accent5">
                  <a:lumMod val="75000"/>
                </a:schemeClr>
              </a:solidFill>
            </a:endParaRPr>
          </a:p>
          <a:p>
            <a:r>
              <a:rPr lang="ja-JP" altLang="en-US" sz="2800" b="1" dirty="0">
                <a:solidFill>
                  <a:schemeClr val="accent5">
                    <a:lumMod val="75000"/>
                  </a:schemeClr>
                </a:solidFill>
              </a:rPr>
              <a:t>　　　　　　　　　　　　　を乗り越え、</a:t>
            </a:r>
            <a:endParaRPr lang="en-US" altLang="ja-JP" sz="2800" b="1" dirty="0">
              <a:solidFill>
                <a:schemeClr val="accent5">
                  <a:lumMod val="75000"/>
                </a:schemeClr>
              </a:solidFill>
            </a:endParaRPr>
          </a:p>
          <a:p>
            <a:r>
              <a:rPr lang="ja-JP" altLang="en-US" sz="2800" b="1" dirty="0">
                <a:solidFill>
                  <a:srgbClr val="FF0000"/>
                </a:solidFill>
              </a:rPr>
              <a:t>豊かな人生を切り拓き、</a:t>
            </a:r>
            <a:r>
              <a:rPr lang="ja-JP" altLang="en-US" sz="2000" b="1" dirty="0"/>
              <a:t>　　　</a:t>
            </a:r>
            <a:r>
              <a:rPr lang="ja-JP" altLang="en-US" sz="2800" b="1" dirty="0">
                <a:solidFill>
                  <a:schemeClr val="accent1">
                    <a:lumMod val="50000"/>
                  </a:schemeClr>
                </a:solidFill>
              </a:rPr>
              <a:t>持続可能な社会の創り</a:t>
            </a:r>
            <a:endParaRPr lang="en-US" altLang="ja-JP" sz="2800" b="1" dirty="0">
              <a:solidFill>
                <a:schemeClr val="accent1">
                  <a:lumMod val="50000"/>
                </a:schemeClr>
              </a:solidFill>
            </a:endParaRPr>
          </a:p>
          <a:p>
            <a:r>
              <a:rPr lang="ja-JP" altLang="en-US" sz="2800" b="1" dirty="0">
                <a:solidFill>
                  <a:schemeClr val="accent1">
                    <a:lumMod val="50000"/>
                  </a:schemeClr>
                </a:solidFill>
              </a:rPr>
              <a:t>　　　　　　　　　　　　　手となる</a:t>
            </a:r>
            <a:r>
              <a:rPr lang="ja-JP" altLang="en-US" sz="2800" b="1" dirty="0">
                <a:solidFill>
                  <a:srgbClr val="0070C0"/>
                </a:solidFill>
                <a:latin typeface="+mn-ea"/>
              </a:rPr>
              <a:t>ことが</a:t>
            </a:r>
            <a:endParaRPr lang="en-US" altLang="ja-JP" sz="2800" b="1" dirty="0">
              <a:solidFill>
                <a:srgbClr val="0070C0"/>
              </a:solidFill>
              <a:latin typeface="+mn-ea"/>
            </a:endParaRPr>
          </a:p>
          <a:p>
            <a:r>
              <a:rPr lang="ja-JP" altLang="en-US" sz="1400" b="1" dirty="0"/>
              <a:t>　　　 </a:t>
            </a:r>
            <a:r>
              <a:rPr lang="ja-JP" altLang="en-US" sz="1400" b="1" dirty="0">
                <a:solidFill>
                  <a:schemeClr val="accent5">
                    <a:lumMod val="75000"/>
                  </a:schemeClr>
                </a:solidFill>
              </a:rPr>
              <a:t>　　　　　　　　　　　　　　　　　</a:t>
            </a:r>
            <a:endParaRPr lang="en-US" altLang="ja-JP" sz="1400" b="1" dirty="0">
              <a:solidFill>
                <a:schemeClr val="accent5">
                  <a:lumMod val="75000"/>
                </a:schemeClr>
              </a:solidFill>
            </a:endParaRPr>
          </a:p>
          <a:p>
            <a:r>
              <a:rPr lang="ja-JP" altLang="en-US" sz="2000"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000" b="1" dirty="0">
              <a:latin typeface="AR丸ゴシック体E" panose="020F0909000000000000" pitchFamily="49" charset="-128"/>
              <a:ea typeface="AR丸ゴシック体E" panose="020F0909000000000000" pitchFamily="49" charset="-128"/>
            </a:endParaRPr>
          </a:p>
          <a:p>
            <a:endParaRPr lang="en-US" altLang="ja-JP" sz="1704" b="1" dirty="0"/>
          </a:p>
          <a:p>
            <a:r>
              <a:rPr lang="ja-JP" altLang="en-US" sz="1704" b="1" dirty="0"/>
              <a:t>　　　　　　　　　　　　　　　　　　　　</a:t>
            </a:r>
          </a:p>
        </p:txBody>
      </p:sp>
      <p:sp>
        <p:nvSpPr>
          <p:cNvPr id="6" name="テキスト ボックス 5"/>
          <p:cNvSpPr txBox="1"/>
          <p:nvPr/>
        </p:nvSpPr>
        <p:spPr>
          <a:xfrm>
            <a:off x="2890697" y="101947"/>
            <a:ext cx="4185761" cy="461665"/>
          </a:xfrm>
          <a:prstGeom prst="rect">
            <a:avLst/>
          </a:prstGeom>
          <a:noFill/>
        </p:spPr>
        <p:txBody>
          <a:bodyPr wrap="none" rtlCol="0">
            <a:spAutoFit/>
          </a:bodyPr>
          <a:lstStyle/>
          <a:p>
            <a:r>
              <a:rPr lang="ja-JP" altLang="en-US" sz="2400" b="1" dirty="0"/>
              <a:t>学習指導要領（前文の要点）</a:t>
            </a:r>
          </a:p>
        </p:txBody>
      </p:sp>
      <p:cxnSp>
        <p:nvCxnSpPr>
          <p:cNvPr id="14" name="直線コネクタ 13"/>
          <p:cNvCxnSpPr>
            <a:cxnSpLocks/>
          </p:cNvCxnSpPr>
          <p:nvPr/>
        </p:nvCxnSpPr>
        <p:spPr>
          <a:xfrm>
            <a:off x="5003800" y="5016500"/>
            <a:ext cx="3550973" cy="135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64179" y="827176"/>
            <a:ext cx="2167750" cy="925193"/>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3" name="テキスト ボックス 12"/>
          <p:cNvSpPr txBox="1"/>
          <p:nvPr/>
        </p:nvSpPr>
        <p:spPr>
          <a:xfrm>
            <a:off x="1330749" y="1066336"/>
            <a:ext cx="1723549" cy="461665"/>
          </a:xfrm>
          <a:prstGeom prst="rect">
            <a:avLst/>
          </a:prstGeom>
          <a:noFill/>
        </p:spPr>
        <p:txBody>
          <a:bodyPr wrap="none" rtlCol="0">
            <a:spAutoFit/>
          </a:bodyPr>
          <a:lstStyle/>
          <a:p>
            <a:r>
              <a:rPr lang="ja-JP" altLang="en-US" sz="2400" b="1" dirty="0"/>
              <a:t>個人の成長</a:t>
            </a:r>
          </a:p>
        </p:txBody>
      </p:sp>
      <p:sp>
        <p:nvSpPr>
          <p:cNvPr id="17" name="円/楕円 16"/>
          <p:cNvSpPr/>
          <p:nvPr/>
        </p:nvSpPr>
        <p:spPr>
          <a:xfrm>
            <a:off x="5580230" y="827176"/>
            <a:ext cx="2625053" cy="954593"/>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a:p>
        </p:txBody>
      </p:sp>
      <p:sp>
        <p:nvSpPr>
          <p:cNvPr id="15" name="テキスト ボックス 14"/>
          <p:cNvSpPr txBox="1"/>
          <p:nvPr/>
        </p:nvSpPr>
        <p:spPr>
          <a:xfrm>
            <a:off x="5756904" y="986772"/>
            <a:ext cx="2339102" cy="830997"/>
          </a:xfrm>
          <a:prstGeom prst="rect">
            <a:avLst/>
          </a:prstGeom>
          <a:noFill/>
        </p:spPr>
        <p:txBody>
          <a:bodyPr wrap="none" rtlCol="0">
            <a:spAutoFit/>
          </a:bodyPr>
          <a:lstStyle/>
          <a:p>
            <a:r>
              <a:rPr lang="ja-JP" altLang="en-US" sz="2400" b="1" dirty="0"/>
              <a:t>社会人としての</a:t>
            </a:r>
            <a:endParaRPr lang="en-US" altLang="ja-JP" sz="2400" b="1" dirty="0"/>
          </a:p>
          <a:p>
            <a:r>
              <a:rPr lang="en-US" altLang="ja-JP" sz="2400" b="1" dirty="0"/>
              <a:t>          </a:t>
            </a:r>
            <a:r>
              <a:rPr lang="ja-JP" altLang="en-US" sz="24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5606635" y="5542271"/>
            <a:ext cx="3334131" cy="646331"/>
          </a:xfrm>
          <a:prstGeom prst="rect">
            <a:avLst/>
          </a:prstGeom>
          <a:solidFill>
            <a:srgbClr val="FF0000"/>
          </a:solidFill>
        </p:spPr>
        <p:txBody>
          <a:bodyPr wrap="square" rtlCol="0">
            <a:spAutoFit/>
          </a:bodyPr>
          <a:lstStyle/>
          <a:p>
            <a:r>
              <a:rPr kumimoji="1" lang="ja-JP" altLang="en-US" sz="1200" b="1" dirty="0">
                <a:latin typeface="AR丸ゴシック体E" panose="020F0909000000000000" pitchFamily="49" charset="-128"/>
                <a:ea typeface="AR丸ゴシック体E" panose="020F0909000000000000" pitchFamily="49" charset="-128"/>
              </a:rPr>
              <a:t>　</a:t>
            </a:r>
            <a:r>
              <a:rPr kumimoji="1" lang="ja-JP" altLang="en-US" sz="3600" b="1" dirty="0">
                <a:latin typeface="AR丸ゴシック体E" panose="020F0909000000000000" pitchFamily="49" charset="-128"/>
                <a:ea typeface="AR丸ゴシック体E" panose="020F0909000000000000" pitchFamily="49" charset="-128"/>
              </a:rPr>
              <a:t>ＥＳＤの推進</a:t>
            </a:r>
            <a:r>
              <a:rPr kumimoji="1" lang="ja-JP" altLang="en-US"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5003799" y="5437388"/>
            <a:ext cx="1397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162193"/>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5069016" cy="531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16039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35915"/>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0" name="直線コネクタ 9">
            <a:extLst>
              <a:ext uri="{FF2B5EF4-FFF2-40B4-BE49-F238E27FC236}">
                <a16:creationId xmlns:a16="http://schemas.microsoft.com/office/drawing/2014/main" id="{F39BA900-4D12-45A3-818E-536E49ED6BA2}"/>
              </a:ext>
            </a:extLst>
          </p:cNvPr>
          <p:cNvCxnSpPr>
            <a:cxnSpLocks/>
          </p:cNvCxnSpPr>
          <p:nvPr/>
        </p:nvCxnSpPr>
        <p:spPr>
          <a:xfrm>
            <a:off x="3975235" y="2892207"/>
            <a:ext cx="3493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0B2A8CF-0681-4BFB-AFD3-5D1D52AE194B}"/>
              </a:ext>
            </a:extLst>
          </p:cNvPr>
          <p:cNvCxnSpPr>
            <a:cxnSpLocks/>
          </p:cNvCxnSpPr>
          <p:nvPr/>
        </p:nvCxnSpPr>
        <p:spPr>
          <a:xfrm>
            <a:off x="1512647" y="3201696"/>
            <a:ext cx="3290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0E855A58-A110-4F43-80C3-C31E7FAE37A7}"/>
              </a:ext>
            </a:extLst>
          </p:cNvPr>
          <p:cNvSpPr/>
          <p:nvPr/>
        </p:nvSpPr>
        <p:spPr>
          <a:xfrm>
            <a:off x="4660849" y="1882642"/>
            <a:ext cx="2584013"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4433179" y="381495"/>
            <a:ext cx="4233851" cy="415498"/>
          </a:xfrm>
          <a:prstGeom prst="rect">
            <a:avLst/>
          </a:prstGeom>
          <a:solidFill>
            <a:srgbClr val="FFFF00"/>
          </a:solidFill>
          <a:ln w="38100">
            <a:solidFill>
              <a:schemeClr val="accent1"/>
            </a:solidFill>
          </a:ln>
        </p:spPr>
        <p:txBody>
          <a:bodyPr wrap="none" rtlCol="0">
            <a:spAutoFit/>
          </a:bodyPr>
          <a:lstStyle/>
          <a:p>
            <a:r>
              <a:rPr kumimoji="1" lang="ja-JP" altLang="en-US" b="1" dirty="0">
                <a:solidFill>
                  <a:srgbClr val="FF0000"/>
                </a:solidFill>
                <a:highlight>
                  <a:srgbClr val="EFE5DD"/>
                </a:highlight>
              </a:rPr>
              <a:t>知・徳・体  </a:t>
            </a:r>
            <a:r>
              <a:rPr kumimoji="1" lang="ja-JP" altLang="en-US" sz="2100" b="1" dirty="0">
                <a:solidFill>
                  <a:srgbClr val="FF0000"/>
                </a:solidFill>
              </a:rPr>
              <a:t>→  </a:t>
            </a:r>
            <a:r>
              <a:rPr kumimoji="1" lang="ja-JP" altLang="en-US" sz="2100" b="1" dirty="0">
                <a:solidFill>
                  <a:srgbClr val="FF0000"/>
                </a:solidFill>
                <a:highlight>
                  <a:srgbClr val="FEDAFC"/>
                </a:highlight>
              </a:rPr>
              <a:t>資質・能力の教育へ</a:t>
            </a:r>
          </a:p>
        </p:txBody>
      </p:sp>
      <p:sp>
        <p:nvSpPr>
          <p:cNvPr id="18" name="楕円 17">
            <a:extLst>
              <a:ext uri="{FF2B5EF4-FFF2-40B4-BE49-F238E27FC236}">
                <a16:creationId xmlns:a16="http://schemas.microsoft.com/office/drawing/2014/main" id="{47BE470A-1BB0-4FD4-A0BB-0853805ADA50}"/>
              </a:ext>
            </a:extLst>
          </p:cNvPr>
          <p:cNvSpPr/>
          <p:nvPr/>
        </p:nvSpPr>
        <p:spPr>
          <a:xfrm>
            <a:off x="6188173" y="4198281"/>
            <a:ext cx="1709305" cy="3606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9" name="楕円 18">
            <a:extLst>
              <a:ext uri="{FF2B5EF4-FFF2-40B4-BE49-F238E27FC236}">
                <a16:creationId xmlns:a16="http://schemas.microsoft.com/office/drawing/2014/main" id="{771807C5-4E94-46F1-9F47-356586332FEC}"/>
              </a:ext>
            </a:extLst>
          </p:cNvPr>
          <p:cNvSpPr/>
          <p:nvPr/>
        </p:nvSpPr>
        <p:spPr>
          <a:xfrm>
            <a:off x="6020949" y="5512678"/>
            <a:ext cx="1709305" cy="3606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1" name="楕円 20">
            <a:extLst>
              <a:ext uri="{FF2B5EF4-FFF2-40B4-BE49-F238E27FC236}">
                <a16:creationId xmlns:a16="http://schemas.microsoft.com/office/drawing/2014/main" id="{28C103A4-71C5-440C-A904-BF4090846E5E}"/>
              </a:ext>
            </a:extLst>
          </p:cNvPr>
          <p:cNvSpPr/>
          <p:nvPr/>
        </p:nvSpPr>
        <p:spPr>
          <a:xfrm>
            <a:off x="1558053" y="3235425"/>
            <a:ext cx="1423686" cy="3606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4080613" y="166504"/>
            <a:ext cx="980661" cy="906195"/>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6079920" y="1046365"/>
            <a:ext cx="2150872"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3281691" y="4795"/>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4196734" y="1281746"/>
            <a:ext cx="1806547" cy="400110"/>
          </a:xfrm>
          <a:prstGeom prst="rect">
            <a:avLst/>
          </a:prstGeom>
          <a:noFill/>
        </p:spPr>
        <p:txBody>
          <a:bodyPr wrap="square" rtlCol="0">
            <a:spAutoFit/>
          </a:bodyPr>
          <a:lstStyle/>
          <a:p>
            <a:r>
              <a:rPr kumimoji="1" lang="ja-JP" altLang="en-US" sz="2000"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86449" y="3239513"/>
            <a:ext cx="7368988" cy="2677656"/>
          </a:xfrm>
          <a:prstGeom prst="rect">
            <a:avLst/>
          </a:prstGeom>
          <a:solidFill>
            <a:srgbClr val="FEFDD3"/>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第１　目標 </a:t>
            </a:r>
            <a:endParaRPr lang="en-US" altLang="ja-JP" sz="2800" dirty="0">
              <a:latin typeface="AR丸ゴシック体E" panose="020F0909000000000000" pitchFamily="49" charset="-128"/>
              <a:ea typeface="AR丸ゴシック体E" panose="020F0909000000000000" pitchFamily="49" charset="-128"/>
            </a:endParaRPr>
          </a:p>
          <a:p>
            <a:r>
              <a:rPr lang="ja-JP" altLang="en-US" sz="2800" dirty="0">
                <a:latin typeface="AR丸ゴシック体E" panose="020F0909000000000000" pitchFamily="49" charset="-128"/>
                <a:ea typeface="AR丸ゴシック体E" panose="020F0909000000000000" pitchFamily="49" charset="-128"/>
              </a:rPr>
              <a:t>　</a:t>
            </a:r>
            <a:r>
              <a:rPr lang="ja-JP" altLang="en-US" sz="2800"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2800" dirty="0">
                <a:latin typeface="AR丸ゴシック体E" panose="020F0909000000000000" pitchFamily="49" charset="-128"/>
                <a:ea typeface="AR丸ゴシック体E" panose="020F0909000000000000" pitchFamily="49" charset="-128"/>
              </a:rPr>
              <a:t>を働かせ，</a:t>
            </a:r>
            <a:r>
              <a:rPr lang="ja-JP" altLang="en-US" sz="2800"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2800" dirty="0">
                <a:latin typeface="AR丸ゴシック体E" panose="020F0909000000000000" pitchFamily="49" charset="-128"/>
                <a:ea typeface="AR丸ゴシック体E" panose="020F0909000000000000" pitchFamily="49" charset="-128"/>
              </a:rPr>
              <a:t>ことを通して，よりよく</a:t>
            </a:r>
            <a:r>
              <a:rPr lang="ja-JP" altLang="en-US" sz="2800"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2800"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2800"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5737747" y="727960"/>
            <a:ext cx="277369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7061489" y="1291349"/>
            <a:ext cx="1540370" cy="400110"/>
          </a:xfrm>
          <a:prstGeom prst="rect">
            <a:avLst/>
          </a:prstGeom>
          <a:noFill/>
        </p:spPr>
        <p:txBody>
          <a:bodyPr wrap="square" rtlCol="0">
            <a:spAutoFit/>
          </a:bodyPr>
          <a:lstStyle/>
          <a:p>
            <a:r>
              <a:rPr kumimoji="1" lang="ja-JP" altLang="en-US" sz="2000"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spTree>
    <p:extLst>
      <p:ext uri="{BB962C8B-B14F-4D97-AF65-F5344CB8AC3E}">
        <p14:creationId xmlns:p14="http://schemas.microsoft.com/office/powerpoint/2010/main" val="26674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42" presetClass="entr" presetSubtype="0" fill="hold" grpId="0" nodeType="after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1000"/>
                                        <p:tgtEl>
                                          <p:spTgt spid="19"/>
                                        </p:tgtEl>
                                      </p:cBhvr>
                                    </p:animEffect>
                                    <p:anim calcmode="lin" valueType="num">
                                      <p:cBhvr>
                                        <p:cTn id="121" dur="1000" fill="hold"/>
                                        <p:tgtEl>
                                          <p:spTgt spid="19"/>
                                        </p:tgtEl>
                                        <p:attrNameLst>
                                          <p:attrName>ppt_x</p:attrName>
                                        </p:attrNameLst>
                                      </p:cBhvr>
                                      <p:tavLst>
                                        <p:tav tm="0">
                                          <p:val>
                                            <p:strVal val="#ppt_x"/>
                                          </p:val>
                                        </p:tav>
                                        <p:tav tm="100000">
                                          <p:val>
                                            <p:strVal val="#ppt_x"/>
                                          </p:val>
                                        </p:tav>
                                      </p:tavLst>
                                    </p:anim>
                                    <p:anim calcmode="lin" valueType="num">
                                      <p:cBhvr>
                                        <p:cTn id="1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1" grpId="0" animBg="1"/>
      <p:bldP spid="4" grpId="0" animBg="1"/>
      <p:bldP spid="5" grpId="0"/>
      <p:bldP spid="25" grpId="0"/>
      <p:bldP spid="27" grpId="0" animBg="1"/>
      <p:bldP spid="27" grpId="1" animBg="1"/>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0" y="0"/>
            <a:ext cx="9143999"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211" y="3076208"/>
            <a:ext cx="7982471" cy="3003082"/>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6424" y="425918"/>
            <a:ext cx="6790247" cy="2239208"/>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8F12F480-E344-4897-8281-F6627B9265EC}"/>
              </a:ext>
            </a:extLst>
          </p:cNvPr>
          <p:cNvSpPr/>
          <p:nvPr/>
        </p:nvSpPr>
        <p:spPr>
          <a:xfrm>
            <a:off x="6866955" y="4742108"/>
            <a:ext cx="1696280"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正方形/長方形 33">
            <a:extLst>
              <a:ext uri="{FF2B5EF4-FFF2-40B4-BE49-F238E27FC236}">
                <a16:creationId xmlns:a16="http://schemas.microsoft.com/office/drawing/2014/main" id="{33C9333B-180D-46C6-8E9D-CB72D9B1DD03}"/>
              </a:ext>
            </a:extLst>
          </p:cNvPr>
          <p:cNvSpPr/>
          <p:nvPr/>
        </p:nvSpPr>
        <p:spPr>
          <a:xfrm>
            <a:off x="928473" y="5130702"/>
            <a:ext cx="2273034"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楕円 14">
            <a:extLst>
              <a:ext uri="{FF2B5EF4-FFF2-40B4-BE49-F238E27FC236}">
                <a16:creationId xmlns:a16="http://schemas.microsoft.com/office/drawing/2014/main" id="{D09BC98E-DB6E-4B68-9887-AF677FCCAE05}"/>
              </a:ext>
            </a:extLst>
          </p:cNvPr>
          <p:cNvSpPr/>
          <p:nvPr/>
        </p:nvSpPr>
        <p:spPr>
          <a:xfrm>
            <a:off x="4373218" y="3556355"/>
            <a:ext cx="1833372" cy="3689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3" name="テキスト ボックス 12">
            <a:extLst>
              <a:ext uri="{FF2B5EF4-FFF2-40B4-BE49-F238E27FC236}">
                <a16:creationId xmlns:a16="http://schemas.microsoft.com/office/drawing/2014/main" id="{6C41D440-BCD6-4A50-A29A-851175EAC56C}"/>
              </a:ext>
            </a:extLst>
          </p:cNvPr>
          <p:cNvSpPr txBox="1"/>
          <p:nvPr/>
        </p:nvSpPr>
        <p:spPr>
          <a:xfrm>
            <a:off x="3816625" y="-23154"/>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19847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692919"/>
            <a:ext cx="7791337" cy="2900119"/>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3109828"/>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917930"/>
            <a:ext cx="6864380" cy="39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a:t>
            </a:r>
            <a:r>
              <a:rPr lang="ja-JP" altLang="en-US" sz="320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48035" y="3731187"/>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384414" y="123151"/>
            <a:ext cx="2646878" cy="461665"/>
          </a:xfrm>
          <a:prstGeom prst="rect">
            <a:avLst/>
          </a:prstGeom>
          <a:solidFill>
            <a:srgbClr val="FFFF79"/>
          </a:solidFill>
        </p:spPr>
        <p:txBody>
          <a:bodyPr wrap="none" rtlCol="0">
            <a:spAutoFit/>
          </a:bodyPr>
          <a:lstStyle/>
          <a:p>
            <a:r>
              <a:rPr lang="ja-JP" altLang="en-US" sz="24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5451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350637" y="126609"/>
            <a:ext cx="8442726" cy="646762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626" y="263769"/>
            <a:ext cx="7658747" cy="6255435"/>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07330" y="2206593"/>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楕円 21">
            <a:extLst>
              <a:ext uri="{FF2B5EF4-FFF2-40B4-BE49-F238E27FC236}">
                <a16:creationId xmlns:a16="http://schemas.microsoft.com/office/drawing/2014/main" id="{4E138C41-6C3C-44D4-8D83-5128C77743E4}"/>
              </a:ext>
            </a:extLst>
          </p:cNvPr>
          <p:cNvSpPr/>
          <p:nvPr/>
        </p:nvSpPr>
        <p:spPr>
          <a:xfrm>
            <a:off x="5034863" y="857143"/>
            <a:ext cx="1195391" cy="3889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3308087" y="331985"/>
            <a:ext cx="697627" cy="400110"/>
          </a:xfrm>
          <a:prstGeom prst="rect">
            <a:avLst/>
          </a:prstGeom>
          <a:noFill/>
        </p:spPr>
        <p:txBody>
          <a:bodyPr wrap="none" rtlCol="0">
            <a:spAutoFit/>
          </a:bodyPr>
          <a:lstStyle/>
          <a:p>
            <a:r>
              <a:rPr kumimoji="1" lang="ja-JP" altLang="en-US" sz="2000"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350637" y="8820"/>
            <a:ext cx="1015997" cy="523220"/>
          </a:xfrm>
          <a:prstGeom prst="rect">
            <a:avLst/>
          </a:prstGeom>
          <a:solidFill>
            <a:srgbClr val="FFFF00"/>
          </a:solidFill>
          <a:ln>
            <a:solidFill>
              <a:schemeClr val="accent1"/>
            </a:solidFill>
          </a:ln>
        </p:spPr>
        <p:txBody>
          <a:bodyPr wrap="square" rtlCol="0">
            <a:spAutoFit/>
          </a:bodyPr>
          <a:lstStyle/>
          <a:p>
            <a:r>
              <a:rPr kumimoji="1" lang="ja-JP" altLang="en-US" sz="2800" b="1" dirty="0"/>
              <a:t>総 則</a:t>
            </a:r>
          </a:p>
        </p:txBody>
      </p:sp>
    </p:spTree>
    <p:extLst>
      <p:ext uri="{BB962C8B-B14F-4D97-AF65-F5344CB8AC3E}">
        <p14:creationId xmlns:p14="http://schemas.microsoft.com/office/powerpoint/2010/main" val="1770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425964"/>
            <a:ext cx="8440615" cy="3270258"/>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2193"/>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33117"/>
            <a:ext cx="7733207" cy="611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ja-JP" altLang="en-US" sz="2585"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dirty="0">
              <a:latin typeface="HG創英角ﾎﾟｯﾌﾟ体" panose="040B0A09000000000000" pitchFamily="49" charset="-128"/>
              <a:ea typeface="HG創英角ﾎﾟｯﾌﾟ体" panose="040B0A09000000000000" pitchFamily="49" charset="-128"/>
            </a:endParaRPr>
          </a:p>
          <a:p>
            <a:endParaRPr lang="en-US" altLang="ja-JP" sz="1400" dirty="0">
              <a:latin typeface="HG創英角ﾎﾟｯﾌﾟ体" panose="040B0A09000000000000" pitchFamily="49" charset="-128"/>
              <a:ea typeface="HG創英角ﾎﾟｯﾌﾟ体" panose="040B0A09000000000000" pitchFamily="49" charset="-128"/>
            </a:endParaRPr>
          </a:p>
          <a:p>
            <a:r>
              <a:rPr lang="ja-JP" altLang="en-US" sz="3200"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1600" b="1" dirty="0">
                <a:latin typeface="HG創英角ﾎﾟｯﾌﾟ体" panose="040B0A09000000000000" pitchFamily="49" charset="-128"/>
                <a:ea typeface="HG創英角ﾎﾟｯﾌﾟ体" panose="040B0A09000000000000" pitchFamily="49" charset="-128"/>
              </a:rPr>
              <a:t>（時代遅れ？）</a:t>
            </a:r>
            <a:endParaRPr lang="en-US" altLang="ja-JP" sz="2585" dirty="0">
              <a:latin typeface="HG創英角ﾎﾟｯﾌﾟ体" panose="040B0A09000000000000" pitchFamily="49" charset="-128"/>
              <a:ea typeface="HG創英角ﾎﾟｯﾌﾟ体" panose="040B0A09000000000000" pitchFamily="49" charset="-128"/>
            </a:endParaRPr>
          </a:p>
          <a:p>
            <a:r>
              <a:rPr lang="ja-JP" altLang="en-US" sz="3200" dirty="0">
                <a:latin typeface="HG創英角ﾎﾟｯﾌﾟ体" panose="040B0A09000000000000" pitchFamily="49" charset="-128"/>
                <a:ea typeface="HG創英角ﾎﾟｯﾌﾟ体" panose="040B0A09000000000000" pitchFamily="49" charset="-128"/>
              </a:rPr>
              <a:t>②</a:t>
            </a:r>
            <a:r>
              <a:rPr lang="ja-JP" altLang="en-US" sz="3200" u="sng" dirty="0">
                <a:latin typeface="HG創英角ﾎﾟｯﾌﾟ体" panose="040B0A09000000000000" pitchFamily="49" charset="-128"/>
                <a:ea typeface="HG創英角ﾎﾟｯﾌﾟ体" panose="040B0A09000000000000" pitchFamily="49" charset="-128"/>
              </a:rPr>
              <a:t>教科横断的に学ぶ</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a:t>
            </a:r>
            <a:r>
              <a:rPr lang="en-US" altLang="ja-JP" sz="1704" dirty="0">
                <a:latin typeface="HG創英角ﾎﾟｯﾌﾟ体" panose="040B0A09000000000000" pitchFamily="49" charset="-128"/>
                <a:ea typeface="HG創英角ﾎﾟｯﾌﾟ体" panose="040B0A09000000000000" pitchFamily="49" charset="-128"/>
              </a:rPr>
              <a:t>19</a:t>
            </a:r>
            <a:r>
              <a:rPr lang="ja-JP" altLang="en-US" sz="1704" dirty="0">
                <a:latin typeface="HG創英角ﾎﾟｯﾌﾟ体" panose="040B0A09000000000000" pitchFamily="49" charset="-128"/>
                <a:ea typeface="HG創英角ﾎﾟｯﾌﾟ体" panose="040B0A09000000000000" pitchFamily="49" charset="-128"/>
              </a:rPr>
              <a:t>ページの２）</a:t>
            </a:r>
            <a:endParaRPr lang="en-US" altLang="ja-JP" sz="1704" dirty="0">
              <a:latin typeface="HG創英角ﾎﾟｯﾌﾟ体" panose="040B0A09000000000000" pitchFamily="49" charset="-128"/>
              <a:ea typeface="HG創英角ﾎﾟｯﾌﾟ体" panose="040B0A09000000000000" pitchFamily="49" charset="-128"/>
            </a:endParaRPr>
          </a:p>
          <a:p>
            <a:r>
              <a:rPr lang="ja-JP" altLang="en-US" sz="1888" dirty="0">
                <a:latin typeface="HG創英角ﾎﾟｯﾌﾟ体" panose="040B0A09000000000000" pitchFamily="49" charset="-128"/>
                <a:ea typeface="HG創英角ﾎﾟｯﾌﾟ体" panose="040B0A09000000000000" pitchFamily="49" charset="-128"/>
              </a:rPr>
              <a:t>　　　</a:t>
            </a:r>
            <a:r>
              <a:rPr lang="ja-JP" altLang="en-US" sz="2517" dirty="0">
                <a:latin typeface="HG創英角ﾎﾟｯﾌﾟ体" panose="040B0A09000000000000" pitchFamily="49" charset="-128"/>
                <a:ea typeface="HG創英角ﾎﾟｯﾌﾟ体" panose="040B0A09000000000000" pitchFamily="49" charset="-128"/>
              </a:rPr>
              <a:t>（</a:t>
            </a:r>
            <a:r>
              <a:rPr lang="ja-JP" altLang="en-US" sz="3067"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u="sng" dirty="0">
                <a:latin typeface="HG創英角ﾎﾟｯﾌﾟ体" panose="040B0A09000000000000" pitchFamily="49" charset="-128"/>
                <a:ea typeface="HG創英角ﾎﾟｯﾌﾟ体" panose="040B0A09000000000000" pitchFamily="49" charset="-128"/>
              </a:rPr>
              <a:t>）</a:t>
            </a:r>
            <a:endParaRPr lang="en-US" altLang="ja-JP" sz="2517" u="sng" dirty="0">
              <a:latin typeface="HG創英角ﾎﾟｯﾌﾟ体" panose="040B0A09000000000000" pitchFamily="49" charset="-128"/>
              <a:ea typeface="HG創英角ﾎﾟｯﾌﾟ体" panose="040B0A09000000000000" pitchFamily="49" charset="-128"/>
            </a:endParaRPr>
          </a:p>
          <a:p>
            <a:r>
              <a:rPr lang="ja-JP" altLang="en-US" sz="1846" dirty="0">
                <a:latin typeface="HG創英角ﾎﾟｯﾌﾟ体" panose="040B0A09000000000000" pitchFamily="49" charset="-128"/>
                <a:ea typeface="HG創英角ﾎﾟｯﾌﾟ体" panose="040B0A09000000000000" pitchFamily="49" charset="-128"/>
              </a:rPr>
              <a:t>　　　　　　　　　　　　　　　</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教育課程の</a:t>
            </a:r>
            <a:r>
              <a:rPr lang="ja-JP" altLang="en-US" sz="3462"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dirty="0">
                <a:latin typeface="HG創英角ﾎﾟｯﾌﾟ体" panose="040B0A09000000000000" pitchFamily="49" charset="-128"/>
                <a:ea typeface="HG創英角ﾎﾟｯﾌﾟ体" panose="040B0A09000000000000" pitchFamily="49" charset="-128"/>
              </a:rPr>
              <a:t>において</a:t>
            </a:r>
            <a:endParaRPr lang="en-US" altLang="ja-JP" sz="3462" dirty="0">
              <a:latin typeface="HG創英角ﾎﾟｯﾌﾟ体" panose="040B0A09000000000000" pitchFamily="49" charset="-128"/>
              <a:ea typeface="HG創英角ﾎﾟｯﾌﾟ体" panose="040B0A09000000000000" pitchFamily="49" charset="-128"/>
            </a:endParaRPr>
          </a:p>
          <a:p>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③</a:t>
            </a:r>
            <a:r>
              <a:rPr lang="ja-JP" altLang="en-US" sz="3462"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dirty="0">
                <a:latin typeface="HG創英角ﾎﾟｯﾌﾟ体" panose="040B0A09000000000000" pitchFamily="49" charset="-128"/>
                <a:ea typeface="HG創英角ﾎﾟｯﾌﾟ体" panose="040B0A09000000000000" pitchFamily="49" charset="-128"/>
              </a:rPr>
              <a:t>　に向けた</a:t>
            </a:r>
            <a:r>
              <a:rPr lang="ja-JP" altLang="en-US" sz="2585"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2585" dirty="0">
                <a:latin typeface="HG創英角ﾎﾟｯﾌﾟ体" panose="040B0A09000000000000" pitchFamily="49" charset="-128"/>
                <a:ea typeface="HG創英角ﾎﾟｯﾌﾟ体" panose="040B0A09000000000000" pitchFamily="49" charset="-128"/>
              </a:rPr>
              <a:t>　</a:t>
            </a:r>
            <a:r>
              <a:rPr lang="ja-JP" altLang="en-US" sz="1846" dirty="0">
                <a:latin typeface="HG創英角ﾎﾟｯﾌﾟ体" panose="040B0A09000000000000" pitchFamily="49" charset="-128"/>
                <a:ea typeface="HG創英角ﾎﾟｯﾌﾟ体" panose="040B0A09000000000000" pitchFamily="49" charset="-128"/>
              </a:rPr>
              <a:t>（</a:t>
            </a:r>
            <a:r>
              <a:rPr lang="en-US" altLang="ja-JP" sz="1846" dirty="0">
                <a:latin typeface="HG創英角ﾎﾟｯﾌﾟ体" panose="040B0A09000000000000" pitchFamily="49" charset="-128"/>
                <a:ea typeface="HG創英角ﾎﾟｯﾌﾟ体" panose="040B0A09000000000000" pitchFamily="49" charset="-128"/>
              </a:rPr>
              <a:t>22</a:t>
            </a:r>
            <a:r>
              <a:rPr lang="ja-JP" altLang="en-US" sz="1846" dirty="0">
                <a:latin typeface="HG創英角ﾎﾟｯﾌﾟ体" panose="040B0A09000000000000" pitchFamily="49" charset="-128"/>
                <a:ea typeface="HG創英角ﾎﾟｯﾌﾟ体" panose="040B0A09000000000000" pitchFamily="49" charset="-128"/>
              </a:rPr>
              <a:t>ページ１の</a:t>
            </a:r>
            <a:r>
              <a:rPr lang="ja-JP" altLang="en-US" sz="1846" b="1" dirty="0">
                <a:latin typeface="HG創英角ﾎﾟｯﾌﾟ体" panose="040B0A09000000000000" pitchFamily="49" charset="-128"/>
                <a:ea typeface="HG創英角ﾎﾟｯﾌﾟ体" panose="040B0A09000000000000" pitchFamily="49" charset="-128"/>
              </a:rPr>
              <a:t>⑴</a:t>
            </a:r>
            <a:r>
              <a:rPr lang="ja-JP" altLang="en-US" sz="1846" dirty="0">
                <a:latin typeface="HG創英角ﾎﾟｯﾌﾟ体" panose="040B0A09000000000000" pitchFamily="49" charset="-128"/>
                <a:ea typeface="HG創英角ﾎﾟｯﾌﾟ体" panose="040B0A09000000000000" pitchFamily="49" charset="-128"/>
              </a:rPr>
              <a:t>・・・つまり）</a:t>
            </a:r>
            <a:endParaRPr lang="en-US" altLang="ja-JP" sz="1846" dirty="0">
              <a:latin typeface="HG創英角ﾎﾟｯﾌﾟ体" panose="040B0A09000000000000" pitchFamily="49" charset="-128"/>
              <a:ea typeface="HG創英角ﾎﾟｯﾌﾟ体" panose="040B0A09000000000000" pitchFamily="49" charset="-128"/>
            </a:endParaRPr>
          </a:p>
          <a:p>
            <a:r>
              <a:rPr lang="ja-JP" altLang="en-US" sz="1200" dirty="0">
                <a:latin typeface="HG創英角ﾎﾟｯﾌﾟ体" panose="040B0A09000000000000" pitchFamily="49" charset="-128"/>
                <a:ea typeface="HG創英角ﾎﾟｯﾌﾟ体" panose="040B0A09000000000000" pitchFamily="49" charset="-128"/>
              </a:rPr>
              <a:t>　</a:t>
            </a:r>
            <a:endParaRPr lang="en-US" altLang="ja-JP" sz="1200" dirty="0">
              <a:latin typeface="HG創英角ﾎﾟｯﾌﾟ体" panose="040B0A09000000000000" pitchFamily="49" charset="-128"/>
              <a:ea typeface="HG創英角ﾎﾟｯﾌﾟ体" panose="040B0A09000000000000" pitchFamily="49" charset="-128"/>
            </a:endParaRPr>
          </a:p>
          <a:p>
            <a:r>
              <a:rPr lang="ja-JP" altLang="en-US" sz="3462" dirty="0">
                <a:latin typeface="HG創英角ﾎﾟｯﾌﾟ体" panose="040B0A09000000000000" pitchFamily="49" charset="-128"/>
                <a:ea typeface="HG創英角ﾎﾟｯﾌﾟ体" panose="040B0A09000000000000" pitchFamily="49" charset="-128"/>
              </a:rPr>
              <a:t>　</a:t>
            </a:r>
            <a:r>
              <a:rPr lang="en-US" altLang="ja-JP" sz="3462" u="sng" dirty="0">
                <a:latin typeface="HG創英角ﾎﾟｯﾌﾟ体" panose="040B0A09000000000000" pitchFamily="49" charset="-128"/>
                <a:ea typeface="HG創英角ﾎﾟｯﾌﾟ体" panose="040B0A09000000000000" pitchFamily="49" charset="-128"/>
              </a:rPr>
              <a:t>《</a:t>
            </a:r>
            <a:r>
              <a:rPr lang="ja-JP" altLang="en-US" sz="3462"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3462" u="sng" dirty="0">
                <a:latin typeface="HG創英角ﾎﾟｯﾌﾟ体" panose="040B0A09000000000000" pitchFamily="49" charset="-128"/>
                <a:ea typeface="HG創英角ﾎﾟｯﾌﾟ体" panose="040B0A09000000000000" pitchFamily="49" charset="-128"/>
              </a:rPr>
              <a:t>》</a:t>
            </a:r>
            <a:endParaRPr lang="en-US" altLang="ja-JP" sz="1193"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50534"/>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3901031" y="33116"/>
            <a:ext cx="1098378" cy="584775"/>
          </a:xfrm>
          <a:prstGeom prst="rect">
            <a:avLst/>
          </a:prstGeom>
          <a:solidFill>
            <a:srgbClr val="FFFF00"/>
          </a:solidFill>
          <a:ln>
            <a:solidFill>
              <a:schemeClr val="accent1"/>
            </a:solidFill>
          </a:ln>
        </p:spPr>
        <p:txBody>
          <a:bodyPr wrap="none" rtlCol="0">
            <a:spAutoFit/>
          </a:bodyPr>
          <a:lstStyle/>
          <a:p>
            <a:r>
              <a:rPr kumimoji="1" lang="ja-JP" altLang="en-US" sz="3200" b="1" dirty="0"/>
              <a:t>総 則</a:t>
            </a:r>
          </a:p>
        </p:txBody>
      </p:sp>
    </p:spTree>
    <p:extLst>
      <p:ext uri="{BB962C8B-B14F-4D97-AF65-F5344CB8AC3E}">
        <p14:creationId xmlns:p14="http://schemas.microsoft.com/office/powerpoint/2010/main" val="397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030593-5074-8292-5F4A-589430CF2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0"/>
            <a:ext cx="4852219" cy="6858000"/>
          </a:xfrm>
          <a:prstGeom prst="rect">
            <a:avLst/>
          </a:prstGeom>
        </p:spPr>
      </p:pic>
      <p:sp>
        <p:nvSpPr>
          <p:cNvPr id="4" name="テキスト ボックス 3">
            <a:extLst>
              <a:ext uri="{FF2B5EF4-FFF2-40B4-BE49-F238E27FC236}">
                <a16:creationId xmlns:a16="http://schemas.microsoft.com/office/drawing/2014/main" id="{9E366A13-1671-18C8-D434-EA75A6060F5C}"/>
              </a:ext>
            </a:extLst>
          </p:cNvPr>
          <p:cNvSpPr txBox="1"/>
          <p:nvPr/>
        </p:nvSpPr>
        <p:spPr>
          <a:xfrm>
            <a:off x="6446780" y="5614610"/>
            <a:ext cx="2495514" cy="1061829"/>
          </a:xfrm>
          <a:prstGeom prst="rect">
            <a:avLst/>
          </a:prstGeom>
          <a:noFill/>
        </p:spPr>
        <p:txBody>
          <a:bodyPr wrap="square" rtlCol="0">
            <a:spAutoFit/>
          </a:bodyPr>
          <a:lstStyle/>
          <a:p>
            <a:r>
              <a:rPr kumimoji="1" lang="ja-JP" altLang="en-US" sz="1050" dirty="0"/>
              <a:t>ここから９枚のスライドは、</a:t>
            </a:r>
            <a:endParaRPr kumimoji="1" lang="en-US" altLang="ja-JP" sz="1050" dirty="0"/>
          </a:p>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endParaRPr kumimoji="1" lang="en-US" altLang="ja-JP" sz="1050" dirty="0"/>
          </a:p>
          <a:p>
            <a:r>
              <a:rPr kumimoji="1" lang="ja-JP" altLang="en-US" sz="1050" dirty="0"/>
              <a:t>を元にプレゼンに編集しています</a:t>
            </a:r>
          </a:p>
        </p:txBody>
      </p:sp>
      <p:sp>
        <p:nvSpPr>
          <p:cNvPr id="5" name="テキスト ボックス 4">
            <a:extLst>
              <a:ext uri="{FF2B5EF4-FFF2-40B4-BE49-F238E27FC236}">
                <a16:creationId xmlns:a16="http://schemas.microsoft.com/office/drawing/2014/main" id="{905F6CFC-BF6B-EA1B-6496-7A0C6AF5F911}"/>
              </a:ext>
            </a:extLst>
          </p:cNvPr>
          <p:cNvSpPr txBox="1"/>
          <p:nvPr/>
        </p:nvSpPr>
        <p:spPr>
          <a:xfrm>
            <a:off x="5995219" y="20196"/>
            <a:ext cx="3148781" cy="646331"/>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①ユネスコスクールと</a:t>
            </a:r>
            <a:r>
              <a:rPr lang="en-US" altLang="ja-JP" sz="1800" b="1" dirty="0">
                <a:latin typeface="AR P丸ゴシック体04M" panose="020F0600000000000000" pitchFamily="50" charset="-128"/>
                <a:ea typeface="AR P丸ゴシック体04M" panose="020F0600000000000000" pitchFamily="50" charset="-128"/>
              </a:rPr>
              <a:t>ESD</a:t>
            </a:r>
            <a:r>
              <a:rPr lang="ja-JP" altLang="en-US" sz="1800" b="1" dirty="0">
                <a:latin typeface="AR P丸ゴシック体04M" panose="020F0600000000000000" pitchFamily="50" charset="-128"/>
                <a:ea typeface="AR P丸ゴシック体04M" panose="020F0600000000000000" pitchFamily="50" charset="-128"/>
              </a:rPr>
              <a:t>に</a:t>
            </a:r>
            <a:endParaRPr lang="en-US" altLang="ja-JP" sz="1800" b="1" dirty="0">
              <a:latin typeface="AR P丸ゴシック体04M" panose="020F0600000000000000" pitchFamily="50" charset="-128"/>
              <a:ea typeface="AR P丸ゴシック体04M" panose="020F0600000000000000" pitchFamily="50" charset="-128"/>
            </a:endParaRPr>
          </a:p>
          <a:p>
            <a:r>
              <a:rPr lang="ja-JP" altLang="en-US" b="1" dirty="0">
                <a:latin typeface="AR P丸ゴシック体04M" panose="020F0600000000000000" pitchFamily="50" charset="-128"/>
                <a:ea typeface="AR P丸ゴシック体04M" panose="020F0600000000000000" pitchFamily="50" charset="-128"/>
              </a:rPr>
              <a:t>　</a:t>
            </a:r>
            <a:r>
              <a:rPr lang="ja-JP" altLang="en-US" sz="1800" b="1" dirty="0">
                <a:latin typeface="AR P丸ゴシック体04M" panose="020F0600000000000000" pitchFamily="50" charset="-128"/>
                <a:ea typeface="AR P丸ゴシック体04M" panose="020F0600000000000000" pitchFamily="50" charset="-128"/>
              </a:rPr>
              <a:t>関する概論（</a:t>
            </a:r>
            <a:r>
              <a:rPr lang="en-US" altLang="ja-JP" sz="1800" b="1" dirty="0">
                <a:latin typeface="AR P丸ゴシック体04M" panose="020F0600000000000000" pitchFamily="50" charset="-128"/>
                <a:ea typeface="AR P丸ゴシック体04M" panose="020F0600000000000000" pitchFamily="50" charset="-128"/>
              </a:rPr>
              <a:t>P</a:t>
            </a:r>
            <a:r>
              <a:rPr lang="ja-JP" altLang="en-US" sz="1800" b="1" dirty="0">
                <a:latin typeface="AR P丸ゴシック体04M" panose="020F0600000000000000" pitchFamily="50" charset="-128"/>
                <a:ea typeface="AR P丸ゴシック体04M" panose="020F0600000000000000" pitchFamily="50" charset="-128"/>
              </a:rPr>
              <a:t>３～１２）</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831388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BCBDF1-D8DD-4FA1-9E59-92E8F0626DB1}"/>
              </a:ext>
            </a:extLst>
          </p:cNvPr>
          <p:cNvSpPr txBox="1"/>
          <p:nvPr/>
        </p:nvSpPr>
        <p:spPr>
          <a:xfrm>
            <a:off x="170795" y="723869"/>
            <a:ext cx="8802410" cy="3108543"/>
          </a:xfrm>
          <a:prstGeom prst="rect">
            <a:avLst/>
          </a:prstGeom>
          <a:solidFill>
            <a:srgbClr val="FFFF00"/>
          </a:solidFill>
        </p:spPr>
        <p:txBody>
          <a:bodyPr wrap="none" rtlCol="0">
            <a:spAutoFit/>
          </a:bodyPr>
          <a:lstStyle/>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ja-JP" altLang="en-US" sz="2800" dirty="0">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D7674F21-5435-265F-A247-D3DCDF9D7FBF}"/>
              </a:ext>
            </a:extLst>
          </p:cNvPr>
          <p:cNvSpPr txBox="1"/>
          <p:nvPr/>
        </p:nvSpPr>
        <p:spPr>
          <a:xfrm>
            <a:off x="3509683" y="0"/>
            <a:ext cx="5634318"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⑥カリキュラム・マネジメントの意味と進め方（３０～３８</a:t>
            </a:r>
            <a:r>
              <a:rPr lang="en-US" altLang="ja-JP" sz="1800" b="1" dirty="0">
                <a:latin typeface="AR P丸ゴシック体04M" panose="020F0600000000000000" pitchFamily="50" charset="-128"/>
                <a:ea typeface="AR P丸ゴシック体04M" panose="020F0600000000000000" pitchFamily="50" charset="-128"/>
              </a:rPr>
              <a:t>)</a:t>
            </a:r>
            <a:endParaRPr lang="ja-JP" altLang="en-US" dirty="0"/>
          </a:p>
        </p:txBody>
      </p:sp>
    </p:spTree>
    <p:extLst>
      <p:ext uri="{BB962C8B-B14F-4D97-AF65-F5344CB8AC3E}">
        <p14:creationId xmlns:p14="http://schemas.microsoft.com/office/powerpoint/2010/main" val="2497549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7E16BA6-70A7-4D9F-852D-AB1ADE2ED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216" y="1039103"/>
            <a:ext cx="4779794" cy="4779794"/>
          </a:xfrm>
          <a:prstGeom prst="rect">
            <a:avLst/>
          </a:prstGeom>
        </p:spPr>
      </p:pic>
      <p:grpSp>
        <p:nvGrpSpPr>
          <p:cNvPr id="3" name="グループ化 2">
            <a:extLst>
              <a:ext uri="{FF2B5EF4-FFF2-40B4-BE49-F238E27FC236}">
                <a16:creationId xmlns:a16="http://schemas.microsoft.com/office/drawing/2014/main" id="{08298614-3B39-4D2B-A787-890FDF68C09E}"/>
              </a:ext>
            </a:extLst>
          </p:cNvPr>
          <p:cNvGrpSpPr/>
          <p:nvPr/>
        </p:nvGrpSpPr>
        <p:grpSpPr>
          <a:xfrm>
            <a:off x="3435538" y="2544907"/>
            <a:ext cx="2443516" cy="1750204"/>
            <a:chOff x="4983207" y="6202579"/>
            <a:chExt cx="3258021" cy="2333605"/>
          </a:xfrm>
        </p:grpSpPr>
        <p:sp>
          <p:nvSpPr>
            <p:cNvPr id="4" name="楕円 3">
              <a:extLst>
                <a:ext uri="{FF2B5EF4-FFF2-40B4-BE49-F238E27FC236}">
                  <a16:creationId xmlns:a16="http://schemas.microsoft.com/office/drawing/2014/main" id="{16BD3C30-528C-40D7-9917-71931849112D}"/>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正方形/長方形 4">
              <a:extLst>
                <a:ext uri="{FF2B5EF4-FFF2-40B4-BE49-F238E27FC236}">
                  <a16:creationId xmlns:a16="http://schemas.microsoft.com/office/drawing/2014/main" id="{9C778585-5DD8-4A69-9CC3-344470230B6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Tree>
    <p:extLst>
      <p:ext uri="{BB962C8B-B14F-4D97-AF65-F5344CB8AC3E}">
        <p14:creationId xmlns:p14="http://schemas.microsoft.com/office/powerpoint/2010/main" val="28320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2"/>
                                        </p:tgtEl>
                                        <p:attrNameLst>
                                          <p:attrName>ppt_w</p:attrName>
                                        </p:attrNameLst>
                                      </p:cBhvr>
                                      <p:tavLst>
                                        <p:tav tm="0">
                                          <p:val>
                                            <p:strVal val="ppt_w"/>
                                          </p:val>
                                        </p:tav>
                                        <p:tav tm="100000">
                                          <p:val>
                                            <p:fltVal val="0"/>
                                          </p:val>
                                        </p:tav>
                                      </p:tavLst>
                                    </p:anim>
                                    <p:anim calcmode="lin" valueType="num">
                                      <p:cBhvr>
                                        <p:cTn id="19" dur="1000"/>
                                        <p:tgtEl>
                                          <p:spTgt spid="2"/>
                                        </p:tgtEl>
                                        <p:attrNameLst>
                                          <p:attrName>ppt_h</p:attrName>
                                        </p:attrNameLst>
                                      </p:cBhvr>
                                      <p:tavLst>
                                        <p:tav tm="0">
                                          <p:val>
                                            <p:strVal val="ppt_h"/>
                                          </p:val>
                                        </p:tav>
                                        <p:tav tm="100000">
                                          <p:val>
                                            <p:fltVal val="0"/>
                                          </p:val>
                                        </p:tav>
                                      </p:tavLst>
                                    </p:anim>
                                    <p:anim calcmode="lin" valueType="num">
                                      <p:cBhvr>
                                        <p:cTn id="20" dur="1000"/>
                                        <p:tgtEl>
                                          <p:spTgt spid="2"/>
                                        </p:tgtEl>
                                        <p:attrNameLst>
                                          <p:attrName>style.rotation</p:attrName>
                                        </p:attrNameLst>
                                      </p:cBhvr>
                                      <p:tavLst>
                                        <p:tav tm="0">
                                          <p:val>
                                            <p:fltVal val="0"/>
                                          </p:val>
                                        </p:tav>
                                        <p:tav tm="100000">
                                          <p:val>
                                            <p:fltVal val="90"/>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1" y="1066784"/>
            <a:ext cx="1275341"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5532"/>
            <a:ext cx="1666586" cy="1291120"/>
            <a:chOff x="6831066" y="4864376"/>
            <a:chExt cx="2222115" cy="1721493"/>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492398"/>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466599" y="4864376"/>
              <a:ext cx="475525" cy="62802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571976" y="1803985"/>
            <a:ext cx="288896" cy="571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1023672"/>
            <a:ext cx="3338747" cy="1998566"/>
            <a:chOff x="355701" y="221895"/>
            <a:chExt cx="4451662" cy="2664755"/>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1895"/>
              <a:ext cx="2992261" cy="2655219"/>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恐怖・ワクチンや薬が無く、医薬品の奪い合い、</a:t>
              </a:r>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498542" y="1029265"/>
            <a:ext cx="2513568" cy="892163"/>
            <a:chOff x="8664722" y="229353"/>
            <a:chExt cx="3351424"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4722" y="457664"/>
              <a:ext cx="965563" cy="3131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4722" y="770846"/>
              <a:ext cx="965563" cy="38271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035049"/>
            <a:ext cx="3338522" cy="1799280"/>
            <a:chOff x="437099" y="4237065"/>
            <a:chExt cx="4451362" cy="2399040"/>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237065"/>
              <a:ext cx="1955594" cy="9851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74361"/>
            <a:ext cx="1666586" cy="1331286"/>
            <a:chOff x="3947939" y="4822814"/>
            <a:chExt cx="2222115" cy="1775048"/>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822814"/>
              <a:ext cx="604384" cy="6815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54262" y="1068306"/>
            <a:ext cx="1028318" cy="73720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国際的</a:t>
            </a:r>
            <a:endParaRPr kumimoji="1" lang="en-US" altLang="ja-JP" sz="2100" b="1" dirty="0">
              <a:solidFill>
                <a:schemeClr val="tx1"/>
              </a:solidFill>
            </a:endParaRPr>
          </a:p>
          <a:p>
            <a:pPr algn="ctr"/>
            <a:r>
              <a:rPr kumimoji="1" lang="ja-JP" altLang="en-US" sz="2100" b="1" dirty="0">
                <a:solidFill>
                  <a:schemeClr val="tx1"/>
                </a:solidFill>
              </a:rPr>
              <a:t>協力</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498542" y="1435385"/>
            <a:ext cx="2379006" cy="1466250"/>
            <a:chOff x="8664722" y="770846"/>
            <a:chExt cx="3172008" cy="1955000"/>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4722" y="770846"/>
              <a:ext cx="949893" cy="14820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4992038"/>
            <a:ext cx="2087662" cy="793204"/>
            <a:chOff x="9053181" y="551305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5" y="5513050"/>
              <a:ext cx="2222115"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flipV="1">
              <a:off x="9053181" y="6039134"/>
              <a:ext cx="561434" cy="27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268421" y="1805507"/>
            <a:ext cx="871641" cy="6495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sp>
        <p:nvSpPr>
          <p:cNvPr id="365" name="正方形/長方形 364">
            <a:extLst>
              <a:ext uri="{FF2B5EF4-FFF2-40B4-BE49-F238E27FC236}">
                <a16:creationId xmlns:a16="http://schemas.microsoft.com/office/drawing/2014/main" id="{7702557F-897B-4BE1-B1A2-AD2D4B395335}"/>
              </a:ext>
            </a:extLst>
          </p:cNvPr>
          <p:cNvSpPr/>
          <p:nvPr/>
        </p:nvSpPr>
        <p:spPr>
          <a:xfrm>
            <a:off x="4012840" y="1069841"/>
            <a:ext cx="1025081" cy="737201"/>
          </a:xfrm>
          <a:prstGeom prst="rect">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100" b="1" dirty="0">
                <a:solidFill>
                  <a:schemeClr val="tx1"/>
                </a:solidFill>
              </a:rPr>
              <a:t>Web</a:t>
            </a:r>
          </a:p>
          <a:p>
            <a:pPr algn="ctr"/>
            <a:r>
              <a:rPr kumimoji="1" lang="ja-JP" altLang="en-US" sz="2100" b="1" dirty="0">
                <a:solidFill>
                  <a:schemeClr val="tx1"/>
                </a:solidFill>
              </a:rPr>
              <a:t>対応</a:t>
            </a:r>
          </a:p>
        </p:txBody>
      </p:sp>
      <p:pic>
        <p:nvPicPr>
          <p:cNvPr id="367" name="図 366">
            <a:extLst>
              <a:ext uri="{FF2B5EF4-FFF2-40B4-BE49-F238E27FC236}">
                <a16:creationId xmlns:a16="http://schemas.microsoft.com/office/drawing/2014/main" id="{00231D9E-0FA1-429B-BE60-7792F786C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0767" y="1752810"/>
            <a:ext cx="797099" cy="680086"/>
          </a:xfrm>
          <a:prstGeom prst="rect">
            <a:avLst/>
          </a:prstGeom>
        </p:spPr>
      </p:pic>
      <p:pic>
        <p:nvPicPr>
          <p:cNvPr id="368" name="図 367">
            <a:extLst>
              <a:ext uri="{FF2B5EF4-FFF2-40B4-BE49-F238E27FC236}">
                <a16:creationId xmlns:a16="http://schemas.microsoft.com/office/drawing/2014/main" id="{6E9E9DF7-72F7-4052-972D-6F81A522D8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6440" y="3104561"/>
            <a:ext cx="797099" cy="680086"/>
          </a:xfrm>
          <a:prstGeom prst="rect">
            <a:avLst/>
          </a:prstGeom>
        </p:spPr>
      </p:pic>
      <p:pic>
        <p:nvPicPr>
          <p:cNvPr id="369" name="図 368">
            <a:extLst>
              <a:ext uri="{FF2B5EF4-FFF2-40B4-BE49-F238E27FC236}">
                <a16:creationId xmlns:a16="http://schemas.microsoft.com/office/drawing/2014/main" id="{4B08AAA5-D28B-4111-A4A2-B910C1286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8541" y="4556009"/>
            <a:ext cx="797099" cy="680086"/>
          </a:xfrm>
          <a:prstGeom prst="rect">
            <a:avLst/>
          </a:prstGeom>
        </p:spPr>
      </p:pic>
      <p:pic>
        <p:nvPicPr>
          <p:cNvPr id="370" name="図 369">
            <a:extLst>
              <a:ext uri="{FF2B5EF4-FFF2-40B4-BE49-F238E27FC236}">
                <a16:creationId xmlns:a16="http://schemas.microsoft.com/office/drawing/2014/main" id="{B6DA895C-1805-4E6A-BC00-628EE8FD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3039" y="4389379"/>
            <a:ext cx="797099" cy="680086"/>
          </a:xfrm>
          <a:prstGeom prst="rect">
            <a:avLst/>
          </a:prstGeom>
        </p:spPr>
      </p:pic>
      <p:pic>
        <p:nvPicPr>
          <p:cNvPr id="371" name="図 370">
            <a:extLst>
              <a:ext uri="{FF2B5EF4-FFF2-40B4-BE49-F238E27FC236}">
                <a16:creationId xmlns:a16="http://schemas.microsoft.com/office/drawing/2014/main" id="{FFA57897-0E46-4FF7-8E7E-803A0B8DA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9446" y="4459998"/>
            <a:ext cx="797099" cy="680086"/>
          </a:xfrm>
          <a:prstGeom prst="rect">
            <a:avLst/>
          </a:prstGeom>
        </p:spPr>
      </p:pic>
      <p:cxnSp>
        <p:nvCxnSpPr>
          <p:cNvPr id="375" name="直線コネクタ 374">
            <a:extLst>
              <a:ext uri="{FF2B5EF4-FFF2-40B4-BE49-F238E27FC236}">
                <a16:creationId xmlns:a16="http://schemas.microsoft.com/office/drawing/2014/main" id="{89BE74E4-C14A-4D4A-91C1-98BEB98FF160}"/>
              </a:ext>
            </a:extLst>
          </p:cNvPr>
          <p:cNvCxnSpPr>
            <a:cxnSpLocks/>
            <a:stCxn id="22" idx="1"/>
            <a:endCxn id="365" idx="3"/>
          </p:cNvCxnSpPr>
          <p:nvPr/>
        </p:nvCxnSpPr>
        <p:spPr>
          <a:xfrm flipH="1">
            <a:off x="5037921" y="1435385"/>
            <a:ext cx="185280" cy="30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grpSp>
        <p:nvGrpSpPr>
          <p:cNvPr id="6" name="グループ化 5">
            <a:extLst>
              <a:ext uri="{FF2B5EF4-FFF2-40B4-BE49-F238E27FC236}">
                <a16:creationId xmlns:a16="http://schemas.microsoft.com/office/drawing/2014/main" id="{2C5EE970-FDDC-4B1D-919E-80197EE8AFDF}"/>
              </a:ext>
            </a:extLst>
          </p:cNvPr>
          <p:cNvGrpSpPr/>
          <p:nvPr/>
        </p:nvGrpSpPr>
        <p:grpSpPr>
          <a:xfrm>
            <a:off x="1934303" y="3451303"/>
            <a:ext cx="1092202" cy="843187"/>
            <a:chOff x="5520081" y="6880038"/>
            <a:chExt cx="1456269" cy="1124250"/>
          </a:xfrm>
          <a:solidFill>
            <a:srgbClr val="FED2FA"/>
          </a:solidFill>
        </p:grpSpPr>
        <p:sp>
          <p:nvSpPr>
            <p:cNvPr id="4" name="楕円 3">
              <a:extLst>
                <a:ext uri="{FF2B5EF4-FFF2-40B4-BE49-F238E27FC236}">
                  <a16:creationId xmlns:a16="http://schemas.microsoft.com/office/drawing/2014/main" id="{3BDC56EB-123C-463E-80C4-45FABEEFBA61}"/>
                </a:ext>
              </a:extLst>
            </p:cNvPr>
            <p:cNvSpPr/>
            <p:nvPr/>
          </p:nvSpPr>
          <p:spPr>
            <a:xfrm>
              <a:off x="5520081" y="6880038"/>
              <a:ext cx="1456269" cy="109347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1" name="テキスト ボックス 60">
              <a:extLst>
                <a:ext uri="{FF2B5EF4-FFF2-40B4-BE49-F238E27FC236}">
                  <a16:creationId xmlns:a16="http://schemas.microsoft.com/office/drawing/2014/main" id="{36A60B87-8581-4EE2-9AD0-6A3D4F125FD2}"/>
                </a:ext>
              </a:extLst>
            </p:cNvPr>
            <p:cNvSpPr txBox="1"/>
            <p:nvPr/>
          </p:nvSpPr>
          <p:spPr>
            <a:xfrm>
              <a:off x="5753760" y="7019402"/>
              <a:ext cx="1000422" cy="984886"/>
            </a:xfrm>
            <a:prstGeom prst="rect">
              <a:avLst/>
            </a:prstGeom>
            <a:noFill/>
          </p:spPr>
          <p:txBody>
            <a:bodyPr wrap="square">
              <a:spAutoFit/>
            </a:bodyPr>
            <a:lstStyle/>
            <a:p>
              <a:pPr algn="ctr"/>
              <a:r>
                <a:rPr kumimoji="1" lang="ja-JP" altLang="en-US" sz="2100" b="1" dirty="0"/>
                <a:t>行動</a:t>
              </a:r>
              <a:endParaRPr kumimoji="1" lang="en-US" altLang="ja-JP" sz="2100" b="1" dirty="0"/>
            </a:p>
            <a:p>
              <a:pPr algn="ctr"/>
              <a:r>
                <a:rPr kumimoji="1" lang="ja-JP" altLang="en-US" sz="2100" b="1" dirty="0"/>
                <a:t>変容</a:t>
              </a:r>
              <a:endParaRPr lang="ja-JP" altLang="en-US" sz="2100" dirty="0"/>
            </a:p>
          </p:txBody>
        </p:sp>
      </p:grpSp>
      <p:grpSp>
        <p:nvGrpSpPr>
          <p:cNvPr id="2" name="グループ化 1">
            <a:extLst>
              <a:ext uri="{FF2B5EF4-FFF2-40B4-BE49-F238E27FC236}">
                <a16:creationId xmlns:a16="http://schemas.microsoft.com/office/drawing/2014/main" id="{6093198A-A5A8-A267-42B1-237F658DB77E}"/>
              </a:ext>
            </a:extLst>
          </p:cNvPr>
          <p:cNvGrpSpPr/>
          <p:nvPr/>
        </p:nvGrpSpPr>
        <p:grpSpPr>
          <a:xfrm>
            <a:off x="6122343" y="1680518"/>
            <a:ext cx="1092202" cy="843187"/>
            <a:chOff x="5520081" y="6880038"/>
            <a:chExt cx="1456269" cy="1124250"/>
          </a:xfrm>
          <a:solidFill>
            <a:srgbClr val="FED2FA"/>
          </a:solidFill>
        </p:grpSpPr>
        <p:sp>
          <p:nvSpPr>
            <p:cNvPr id="3" name="楕円 2">
              <a:extLst>
                <a:ext uri="{FF2B5EF4-FFF2-40B4-BE49-F238E27FC236}">
                  <a16:creationId xmlns:a16="http://schemas.microsoft.com/office/drawing/2014/main" id="{018998D8-9DB4-E9A3-5EBC-DC0304932B43}"/>
                </a:ext>
              </a:extLst>
            </p:cNvPr>
            <p:cNvSpPr/>
            <p:nvPr/>
          </p:nvSpPr>
          <p:spPr>
            <a:xfrm>
              <a:off x="5520081" y="6880038"/>
              <a:ext cx="1456269" cy="109347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テキスト ボックス 4">
              <a:extLst>
                <a:ext uri="{FF2B5EF4-FFF2-40B4-BE49-F238E27FC236}">
                  <a16:creationId xmlns:a16="http://schemas.microsoft.com/office/drawing/2014/main" id="{B2A6A956-0950-697A-1C07-D4E017605585}"/>
                </a:ext>
              </a:extLst>
            </p:cNvPr>
            <p:cNvSpPr txBox="1"/>
            <p:nvPr/>
          </p:nvSpPr>
          <p:spPr>
            <a:xfrm>
              <a:off x="5753760" y="7019402"/>
              <a:ext cx="1000422" cy="984886"/>
            </a:xfrm>
            <a:prstGeom prst="rect">
              <a:avLst/>
            </a:prstGeom>
            <a:noFill/>
          </p:spPr>
          <p:txBody>
            <a:bodyPr wrap="square">
              <a:spAutoFit/>
            </a:bodyPr>
            <a:lstStyle/>
            <a:p>
              <a:pPr algn="ctr"/>
              <a:r>
                <a:rPr kumimoji="1" lang="ja-JP" altLang="en-US" sz="2100" b="1" dirty="0"/>
                <a:t>行動</a:t>
              </a:r>
              <a:endParaRPr kumimoji="1" lang="en-US" altLang="ja-JP" sz="2100" b="1" dirty="0"/>
            </a:p>
            <a:p>
              <a:pPr algn="ctr"/>
              <a:r>
                <a:rPr kumimoji="1" lang="ja-JP" altLang="en-US" sz="2100" b="1" dirty="0"/>
                <a:t>変容</a:t>
              </a:r>
              <a:endParaRPr lang="ja-JP" altLang="en-US" sz="2100" dirty="0"/>
            </a:p>
          </p:txBody>
        </p:sp>
      </p:grpSp>
      <p:grpSp>
        <p:nvGrpSpPr>
          <p:cNvPr id="7" name="グループ化 6">
            <a:extLst>
              <a:ext uri="{FF2B5EF4-FFF2-40B4-BE49-F238E27FC236}">
                <a16:creationId xmlns:a16="http://schemas.microsoft.com/office/drawing/2014/main" id="{290659E0-F4C7-FFFC-55B3-15D4E56AE710}"/>
              </a:ext>
            </a:extLst>
          </p:cNvPr>
          <p:cNvGrpSpPr/>
          <p:nvPr/>
        </p:nvGrpSpPr>
        <p:grpSpPr>
          <a:xfrm>
            <a:off x="6362309" y="3665546"/>
            <a:ext cx="1092202" cy="843187"/>
            <a:chOff x="5520081" y="6880038"/>
            <a:chExt cx="1456269" cy="1124250"/>
          </a:xfrm>
          <a:solidFill>
            <a:srgbClr val="FED2FA"/>
          </a:solidFill>
        </p:grpSpPr>
        <p:sp>
          <p:nvSpPr>
            <p:cNvPr id="8" name="楕円 7">
              <a:extLst>
                <a:ext uri="{FF2B5EF4-FFF2-40B4-BE49-F238E27FC236}">
                  <a16:creationId xmlns:a16="http://schemas.microsoft.com/office/drawing/2014/main" id="{53FADB26-1909-B3ED-DF58-957A50E79672}"/>
                </a:ext>
              </a:extLst>
            </p:cNvPr>
            <p:cNvSpPr/>
            <p:nvPr/>
          </p:nvSpPr>
          <p:spPr>
            <a:xfrm>
              <a:off x="5520081" y="6880038"/>
              <a:ext cx="1456269" cy="109347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33FA8F62-292B-90BC-C20A-D8CC906DB94B}"/>
                </a:ext>
              </a:extLst>
            </p:cNvPr>
            <p:cNvSpPr txBox="1"/>
            <p:nvPr/>
          </p:nvSpPr>
          <p:spPr>
            <a:xfrm>
              <a:off x="5753760" y="7019402"/>
              <a:ext cx="1000422" cy="984886"/>
            </a:xfrm>
            <a:prstGeom prst="rect">
              <a:avLst/>
            </a:prstGeom>
            <a:noFill/>
          </p:spPr>
          <p:txBody>
            <a:bodyPr wrap="square">
              <a:spAutoFit/>
            </a:bodyPr>
            <a:lstStyle/>
            <a:p>
              <a:pPr algn="ctr"/>
              <a:r>
                <a:rPr kumimoji="1" lang="ja-JP" altLang="en-US" sz="2100" b="1" dirty="0"/>
                <a:t>行動</a:t>
              </a:r>
              <a:endParaRPr kumimoji="1" lang="en-US" altLang="ja-JP" sz="2100" b="1" dirty="0"/>
            </a:p>
            <a:p>
              <a:pPr algn="ctr"/>
              <a:r>
                <a:rPr kumimoji="1" lang="ja-JP" altLang="en-US" sz="2100" b="1" dirty="0"/>
                <a:t>変容</a:t>
              </a:r>
              <a:endParaRPr lang="ja-JP" altLang="en-US" sz="2100" dirty="0"/>
            </a:p>
          </p:txBody>
        </p:sp>
      </p:grpSp>
      <p:grpSp>
        <p:nvGrpSpPr>
          <p:cNvPr id="10" name="グループ化 9">
            <a:extLst>
              <a:ext uri="{FF2B5EF4-FFF2-40B4-BE49-F238E27FC236}">
                <a16:creationId xmlns:a16="http://schemas.microsoft.com/office/drawing/2014/main" id="{2C10894F-E42D-9C61-75A9-BE037B61C25D}"/>
              </a:ext>
            </a:extLst>
          </p:cNvPr>
          <p:cNvGrpSpPr/>
          <p:nvPr/>
        </p:nvGrpSpPr>
        <p:grpSpPr>
          <a:xfrm>
            <a:off x="1848054" y="5051436"/>
            <a:ext cx="1092202" cy="843187"/>
            <a:chOff x="5520081" y="6880038"/>
            <a:chExt cx="1456269" cy="1124250"/>
          </a:xfrm>
          <a:solidFill>
            <a:srgbClr val="FED2FA"/>
          </a:solidFill>
        </p:grpSpPr>
        <p:sp>
          <p:nvSpPr>
            <p:cNvPr id="11" name="楕円 10">
              <a:extLst>
                <a:ext uri="{FF2B5EF4-FFF2-40B4-BE49-F238E27FC236}">
                  <a16:creationId xmlns:a16="http://schemas.microsoft.com/office/drawing/2014/main" id="{98600612-BB12-2BC5-6ABD-AAFAC51D3EF5}"/>
                </a:ext>
              </a:extLst>
            </p:cNvPr>
            <p:cNvSpPr/>
            <p:nvPr/>
          </p:nvSpPr>
          <p:spPr>
            <a:xfrm>
              <a:off x="5520081" y="6880038"/>
              <a:ext cx="1456269" cy="109347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2" name="テキスト ボックス 11">
              <a:extLst>
                <a:ext uri="{FF2B5EF4-FFF2-40B4-BE49-F238E27FC236}">
                  <a16:creationId xmlns:a16="http://schemas.microsoft.com/office/drawing/2014/main" id="{92156486-7CB7-9739-D222-9BE1935C980B}"/>
                </a:ext>
              </a:extLst>
            </p:cNvPr>
            <p:cNvSpPr txBox="1"/>
            <p:nvPr/>
          </p:nvSpPr>
          <p:spPr>
            <a:xfrm>
              <a:off x="5753760" y="7019402"/>
              <a:ext cx="1000422" cy="984886"/>
            </a:xfrm>
            <a:prstGeom prst="rect">
              <a:avLst/>
            </a:prstGeom>
            <a:noFill/>
          </p:spPr>
          <p:txBody>
            <a:bodyPr wrap="square">
              <a:spAutoFit/>
            </a:bodyPr>
            <a:lstStyle/>
            <a:p>
              <a:pPr algn="ctr"/>
              <a:r>
                <a:rPr kumimoji="1" lang="ja-JP" altLang="en-US" sz="2100" b="1" dirty="0"/>
                <a:t>行動</a:t>
              </a:r>
              <a:endParaRPr kumimoji="1" lang="en-US" altLang="ja-JP" sz="2100" b="1" dirty="0"/>
            </a:p>
            <a:p>
              <a:pPr algn="ctr"/>
              <a:r>
                <a:rPr kumimoji="1" lang="ja-JP" altLang="en-US" sz="2100" b="1" dirty="0"/>
                <a:t>変容</a:t>
              </a:r>
              <a:endParaRPr lang="ja-JP" altLang="en-US" sz="2100" dirty="0"/>
            </a:p>
          </p:txBody>
        </p:sp>
      </p:grpSp>
      <p:grpSp>
        <p:nvGrpSpPr>
          <p:cNvPr id="13" name="グループ化 12">
            <a:extLst>
              <a:ext uri="{FF2B5EF4-FFF2-40B4-BE49-F238E27FC236}">
                <a16:creationId xmlns:a16="http://schemas.microsoft.com/office/drawing/2014/main" id="{C3ADF782-3C31-0706-D1A6-2371EBFD7EE3}"/>
              </a:ext>
            </a:extLst>
          </p:cNvPr>
          <p:cNvGrpSpPr/>
          <p:nvPr/>
        </p:nvGrpSpPr>
        <p:grpSpPr>
          <a:xfrm>
            <a:off x="4599278" y="4339738"/>
            <a:ext cx="1092202" cy="843187"/>
            <a:chOff x="5520081" y="6880038"/>
            <a:chExt cx="1456269" cy="1124250"/>
          </a:xfrm>
          <a:solidFill>
            <a:srgbClr val="FED2FA"/>
          </a:solidFill>
        </p:grpSpPr>
        <p:sp>
          <p:nvSpPr>
            <p:cNvPr id="14" name="楕円 13">
              <a:extLst>
                <a:ext uri="{FF2B5EF4-FFF2-40B4-BE49-F238E27FC236}">
                  <a16:creationId xmlns:a16="http://schemas.microsoft.com/office/drawing/2014/main" id="{3E859670-9C9B-737D-3D1D-A67A20FED890}"/>
                </a:ext>
              </a:extLst>
            </p:cNvPr>
            <p:cNvSpPr/>
            <p:nvPr/>
          </p:nvSpPr>
          <p:spPr>
            <a:xfrm>
              <a:off x="5520081" y="6880038"/>
              <a:ext cx="1456269" cy="109347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テキスト ボックス 14">
              <a:extLst>
                <a:ext uri="{FF2B5EF4-FFF2-40B4-BE49-F238E27FC236}">
                  <a16:creationId xmlns:a16="http://schemas.microsoft.com/office/drawing/2014/main" id="{7A4213E0-85CB-5802-9CB3-B5EA8E0FEB72}"/>
                </a:ext>
              </a:extLst>
            </p:cNvPr>
            <p:cNvSpPr txBox="1"/>
            <p:nvPr/>
          </p:nvSpPr>
          <p:spPr>
            <a:xfrm>
              <a:off x="5753760" y="7019402"/>
              <a:ext cx="1000422" cy="984886"/>
            </a:xfrm>
            <a:prstGeom prst="rect">
              <a:avLst/>
            </a:prstGeom>
            <a:noFill/>
          </p:spPr>
          <p:txBody>
            <a:bodyPr wrap="square">
              <a:spAutoFit/>
            </a:bodyPr>
            <a:lstStyle/>
            <a:p>
              <a:pPr algn="ctr"/>
              <a:r>
                <a:rPr kumimoji="1" lang="ja-JP" altLang="en-US" sz="2100" b="1" dirty="0"/>
                <a:t>行動</a:t>
              </a:r>
              <a:endParaRPr kumimoji="1" lang="en-US" altLang="ja-JP" sz="2100" b="1" dirty="0"/>
            </a:p>
            <a:p>
              <a:pPr algn="ctr"/>
              <a:r>
                <a:rPr kumimoji="1" lang="ja-JP" altLang="en-US" sz="2100" b="1" dirty="0"/>
                <a:t>変容</a:t>
              </a:r>
              <a:endParaRPr lang="ja-JP" altLang="en-US" sz="2100" dirty="0"/>
            </a:p>
          </p:txBody>
        </p:sp>
      </p:grpSp>
    </p:spTree>
    <p:extLst>
      <p:ext uri="{BB962C8B-B14F-4D97-AF65-F5344CB8AC3E}">
        <p14:creationId xmlns:p14="http://schemas.microsoft.com/office/powerpoint/2010/main" val="2986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anim calcmode="lin" valueType="num">
                                      <p:cBhvr>
                                        <p:cTn id="8" dur="1000" fill="hold"/>
                                        <p:tgtEl>
                                          <p:spTgt spid="382"/>
                                        </p:tgtEl>
                                        <p:attrNameLst>
                                          <p:attrName>ppt_x</p:attrName>
                                        </p:attrNameLst>
                                      </p:cBhvr>
                                      <p:tavLst>
                                        <p:tav tm="0">
                                          <p:val>
                                            <p:strVal val="#ppt_x"/>
                                          </p:val>
                                        </p:tav>
                                        <p:tav tm="100000">
                                          <p:val>
                                            <p:strVal val="#ppt_x"/>
                                          </p:val>
                                        </p:tav>
                                      </p:tavLst>
                                    </p:anim>
                                    <p:anim calcmode="lin" valueType="num">
                                      <p:cBhvr>
                                        <p:cTn id="9"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1"/>
                                        </p:tgtEl>
                                        <p:attrNameLst>
                                          <p:attrName>style.visibility</p:attrName>
                                        </p:attrNameLst>
                                      </p:cBhvr>
                                      <p:to>
                                        <p:strVal val="visible"/>
                                      </p:to>
                                    </p:set>
                                    <p:animEffect transition="in" filter="fade">
                                      <p:cBhvr>
                                        <p:cTn id="14" dur="1000"/>
                                        <p:tgtEl>
                                          <p:spTgt spid="381"/>
                                        </p:tgtEl>
                                      </p:cBhvr>
                                    </p:animEffect>
                                    <p:anim calcmode="lin" valueType="num">
                                      <p:cBhvr>
                                        <p:cTn id="15" dur="1000" fill="hold"/>
                                        <p:tgtEl>
                                          <p:spTgt spid="381"/>
                                        </p:tgtEl>
                                        <p:attrNameLst>
                                          <p:attrName>ppt_x</p:attrName>
                                        </p:attrNameLst>
                                      </p:cBhvr>
                                      <p:tavLst>
                                        <p:tav tm="0">
                                          <p:val>
                                            <p:strVal val="#ppt_x"/>
                                          </p:val>
                                        </p:tav>
                                        <p:tav tm="100000">
                                          <p:val>
                                            <p:strVal val="#ppt_x"/>
                                          </p:val>
                                        </p:tav>
                                      </p:tavLst>
                                    </p:anim>
                                    <p:anim calcmode="lin" valueType="num">
                                      <p:cBhvr>
                                        <p:cTn id="16"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fade">
                                      <p:cBhvr>
                                        <p:cTn id="21" dur="1000"/>
                                        <p:tgtEl>
                                          <p:spTgt spid="383"/>
                                        </p:tgtEl>
                                      </p:cBhvr>
                                    </p:animEffect>
                                    <p:anim calcmode="lin" valueType="num">
                                      <p:cBhvr>
                                        <p:cTn id="22" dur="1000" fill="hold"/>
                                        <p:tgtEl>
                                          <p:spTgt spid="383"/>
                                        </p:tgtEl>
                                        <p:attrNameLst>
                                          <p:attrName>ppt_x</p:attrName>
                                        </p:attrNameLst>
                                      </p:cBhvr>
                                      <p:tavLst>
                                        <p:tav tm="0">
                                          <p:val>
                                            <p:strVal val="#ppt_x"/>
                                          </p:val>
                                        </p:tav>
                                        <p:tav tm="100000">
                                          <p:val>
                                            <p:strVal val="#ppt_x"/>
                                          </p:val>
                                        </p:tav>
                                      </p:tavLst>
                                    </p:anim>
                                    <p:anim calcmode="lin" valueType="num">
                                      <p:cBhvr>
                                        <p:cTn id="23"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384"/>
                                        </p:tgtEl>
                                        <p:attrNameLst>
                                          <p:attrName>style.visibility</p:attrName>
                                        </p:attrNameLst>
                                      </p:cBhvr>
                                      <p:to>
                                        <p:strVal val="visible"/>
                                      </p:to>
                                    </p:set>
                                    <p:animEffect transition="in" filter="fade">
                                      <p:cBhvr>
                                        <p:cTn id="40" dur="1000"/>
                                        <p:tgtEl>
                                          <p:spTgt spid="384"/>
                                        </p:tgtEl>
                                      </p:cBhvr>
                                    </p:animEffect>
                                    <p:anim calcmode="lin" valueType="num">
                                      <p:cBhvr>
                                        <p:cTn id="41" dur="1000" fill="hold"/>
                                        <p:tgtEl>
                                          <p:spTgt spid="384"/>
                                        </p:tgtEl>
                                        <p:attrNameLst>
                                          <p:attrName>ppt_x</p:attrName>
                                        </p:attrNameLst>
                                      </p:cBhvr>
                                      <p:tavLst>
                                        <p:tav tm="0">
                                          <p:val>
                                            <p:strVal val="#ppt_x"/>
                                          </p:val>
                                        </p:tav>
                                        <p:tav tm="100000">
                                          <p:val>
                                            <p:strVal val="#ppt_x"/>
                                          </p:val>
                                        </p:tav>
                                      </p:tavLst>
                                    </p:anim>
                                    <p:anim calcmode="lin" valueType="num">
                                      <p:cBhvr>
                                        <p:cTn id="42"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1"/>
                                        </p:tgtEl>
                                        <p:attrNameLst>
                                          <p:attrName>style.visibility</p:attrName>
                                        </p:attrNameLst>
                                      </p:cBhvr>
                                      <p:to>
                                        <p:strVal val="visible"/>
                                      </p:to>
                                    </p:set>
                                    <p:animEffect transition="in" filter="fade">
                                      <p:cBhvr>
                                        <p:cTn id="47" dur="1000"/>
                                        <p:tgtEl>
                                          <p:spTgt spid="391"/>
                                        </p:tgtEl>
                                      </p:cBhvr>
                                    </p:animEffect>
                                    <p:anim calcmode="lin" valueType="num">
                                      <p:cBhvr>
                                        <p:cTn id="48" dur="1000" fill="hold"/>
                                        <p:tgtEl>
                                          <p:spTgt spid="391"/>
                                        </p:tgtEl>
                                        <p:attrNameLst>
                                          <p:attrName>ppt_x</p:attrName>
                                        </p:attrNameLst>
                                      </p:cBhvr>
                                      <p:tavLst>
                                        <p:tav tm="0">
                                          <p:val>
                                            <p:strVal val="#ppt_x"/>
                                          </p:val>
                                        </p:tav>
                                        <p:tav tm="100000">
                                          <p:val>
                                            <p:strVal val="#ppt_x"/>
                                          </p:val>
                                        </p:tav>
                                      </p:tavLst>
                                    </p:anim>
                                    <p:anim calcmode="lin" valueType="num">
                                      <p:cBhvr>
                                        <p:cTn id="49"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85"/>
                                        </p:tgtEl>
                                        <p:attrNameLst>
                                          <p:attrName>style.visibility</p:attrName>
                                        </p:attrNameLst>
                                      </p:cBhvr>
                                      <p:to>
                                        <p:strVal val="visible"/>
                                      </p:to>
                                    </p:set>
                                    <p:animEffect transition="in" filter="fade">
                                      <p:cBhvr>
                                        <p:cTn id="54" dur="1000"/>
                                        <p:tgtEl>
                                          <p:spTgt spid="385"/>
                                        </p:tgtEl>
                                      </p:cBhvr>
                                    </p:animEffect>
                                    <p:anim calcmode="lin" valueType="num">
                                      <p:cBhvr>
                                        <p:cTn id="55" dur="1000" fill="hold"/>
                                        <p:tgtEl>
                                          <p:spTgt spid="385"/>
                                        </p:tgtEl>
                                        <p:attrNameLst>
                                          <p:attrName>ppt_x</p:attrName>
                                        </p:attrNameLst>
                                      </p:cBhvr>
                                      <p:tavLst>
                                        <p:tav tm="0">
                                          <p:val>
                                            <p:strVal val="#ppt_x"/>
                                          </p:val>
                                        </p:tav>
                                        <p:tav tm="100000">
                                          <p:val>
                                            <p:strVal val="#ppt_x"/>
                                          </p:val>
                                        </p:tav>
                                      </p:tavLst>
                                    </p:anim>
                                    <p:anim calcmode="lin" valueType="num">
                                      <p:cBhvr>
                                        <p:cTn id="56"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87"/>
                                        </p:tgtEl>
                                        <p:attrNameLst>
                                          <p:attrName>style.visibility</p:attrName>
                                        </p:attrNameLst>
                                      </p:cBhvr>
                                      <p:to>
                                        <p:strVal val="visible"/>
                                      </p:to>
                                    </p:set>
                                    <p:animEffect transition="in" filter="fade">
                                      <p:cBhvr>
                                        <p:cTn id="61" dur="1000"/>
                                        <p:tgtEl>
                                          <p:spTgt spid="387"/>
                                        </p:tgtEl>
                                      </p:cBhvr>
                                    </p:animEffect>
                                    <p:anim calcmode="lin" valueType="num">
                                      <p:cBhvr>
                                        <p:cTn id="62" dur="1000" fill="hold"/>
                                        <p:tgtEl>
                                          <p:spTgt spid="387"/>
                                        </p:tgtEl>
                                        <p:attrNameLst>
                                          <p:attrName>ppt_x</p:attrName>
                                        </p:attrNameLst>
                                      </p:cBhvr>
                                      <p:tavLst>
                                        <p:tav tm="0">
                                          <p:val>
                                            <p:strVal val="#ppt_x"/>
                                          </p:val>
                                        </p:tav>
                                        <p:tav tm="100000">
                                          <p:val>
                                            <p:strVal val="#ppt_x"/>
                                          </p:val>
                                        </p:tav>
                                      </p:tavLst>
                                    </p:anim>
                                    <p:anim calcmode="lin" valueType="num">
                                      <p:cBhvr>
                                        <p:cTn id="63"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88"/>
                                        </p:tgtEl>
                                        <p:attrNameLst>
                                          <p:attrName>style.visibility</p:attrName>
                                        </p:attrNameLst>
                                      </p:cBhvr>
                                      <p:to>
                                        <p:strVal val="visible"/>
                                      </p:to>
                                    </p:set>
                                    <p:animEffect transition="in" filter="fade">
                                      <p:cBhvr>
                                        <p:cTn id="68" dur="1000"/>
                                        <p:tgtEl>
                                          <p:spTgt spid="388"/>
                                        </p:tgtEl>
                                      </p:cBhvr>
                                    </p:animEffect>
                                    <p:anim calcmode="lin" valueType="num">
                                      <p:cBhvr>
                                        <p:cTn id="69" dur="1000" fill="hold"/>
                                        <p:tgtEl>
                                          <p:spTgt spid="388"/>
                                        </p:tgtEl>
                                        <p:attrNameLst>
                                          <p:attrName>ppt_x</p:attrName>
                                        </p:attrNameLst>
                                      </p:cBhvr>
                                      <p:tavLst>
                                        <p:tav tm="0">
                                          <p:val>
                                            <p:strVal val="#ppt_x"/>
                                          </p:val>
                                        </p:tav>
                                        <p:tav tm="100000">
                                          <p:val>
                                            <p:strVal val="#ppt_x"/>
                                          </p:val>
                                        </p:tav>
                                      </p:tavLst>
                                    </p:anim>
                                    <p:anim calcmode="lin" valueType="num">
                                      <p:cBhvr>
                                        <p:cTn id="70"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89"/>
                                        </p:tgtEl>
                                        <p:attrNameLst>
                                          <p:attrName>style.visibility</p:attrName>
                                        </p:attrNameLst>
                                      </p:cBhvr>
                                      <p:to>
                                        <p:strVal val="visible"/>
                                      </p:to>
                                    </p:set>
                                    <p:animEffect transition="in" filter="fade">
                                      <p:cBhvr>
                                        <p:cTn id="75" dur="1000"/>
                                        <p:tgtEl>
                                          <p:spTgt spid="389"/>
                                        </p:tgtEl>
                                      </p:cBhvr>
                                    </p:animEffect>
                                    <p:anim calcmode="lin" valueType="num">
                                      <p:cBhvr>
                                        <p:cTn id="76" dur="1000" fill="hold"/>
                                        <p:tgtEl>
                                          <p:spTgt spid="389"/>
                                        </p:tgtEl>
                                        <p:attrNameLst>
                                          <p:attrName>ppt_x</p:attrName>
                                        </p:attrNameLst>
                                      </p:cBhvr>
                                      <p:tavLst>
                                        <p:tav tm="0">
                                          <p:val>
                                            <p:strVal val="#ppt_x"/>
                                          </p:val>
                                        </p:tav>
                                        <p:tav tm="100000">
                                          <p:val>
                                            <p:strVal val="#ppt_x"/>
                                          </p:val>
                                        </p:tav>
                                      </p:tavLst>
                                    </p:anim>
                                    <p:anim calcmode="lin" valueType="num">
                                      <p:cBhvr>
                                        <p:cTn id="77"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90"/>
                                        </p:tgtEl>
                                        <p:attrNameLst>
                                          <p:attrName>style.visibility</p:attrName>
                                        </p:attrNameLst>
                                      </p:cBhvr>
                                      <p:to>
                                        <p:strVal val="visible"/>
                                      </p:to>
                                    </p:set>
                                    <p:animEffect transition="in" filter="fade">
                                      <p:cBhvr>
                                        <p:cTn id="82" dur="1000"/>
                                        <p:tgtEl>
                                          <p:spTgt spid="390"/>
                                        </p:tgtEl>
                                      </p:cBhvr>
                                    </p:animEffect>
                                    <p:anim calcmode="lin" valueType="num">
                                      <p:cBhvr>
                                        <p:cTn id="83" dur="1000" fill="hold"/>
                                        <p:tgtEl>
                                          <p:spTgt spid="390"/>
                                        </p:tgtEl>
                                        <p:attrNameLst>
                                          <p:attrName>ppt_x</p:attrName>
                                        </p:attrNameLst>
                                      </p:cBhvr>
                                      <p:tavLst>
                                        <p:tav tm="0">
                                          <p:val>
                                            <p:strVal val="#ppt_x"/>
                                          </p:val>
                                        </p:tav>
                                        <p:tav tm="100000">
                                          <p:val>
                                            <p:strVal val="#ppt_x"/>
                                          </p:val>
                                        </p:tav>
                                      </p:tavLst>
                                    </p:anim>
                                    <p:anim calcmode="lin" valueType="num">
                                      <p:cBhvr>
                                        <p:cTn id="84"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12"/>
                                        </p:tgtEl>
                                        <p:attrNameLst>
                                          <p:attrName>style.visibility</p:attrName>
                                        </p:attrNameLst>
                                      </p:cBhvr>
                                      <p:to>
                                        <p:strVal val="visible"/>
                                      </p:to>
                                    </p:set>
                                    <p:animEffect transition="in" filter="fade">
                                      <p:cBhvr>
                                        <p:cTn id="89" dur="1000"/>
                                        <p:tgtEl>
                                          <p:spTgt spid="312"/>
                                        </p:tgtEl>
                                      </p:cBhvr>
                                    </p:animEffect>
                                    <p:anim calcmode="lin" valueType="num">
                                      <p:cBhvr>
                                        <p:cTn id="90" dur="1000" fill="hold"/>
                                        <p:tgtEl>
                                          <p:spTgt spid="312"/>
                                        </p:tgtEl>
                                        <p:attrNameLst>
                                          <p:attrName>ppt_x</p:attrName>
                                        </p:attrNameLst>
                                      </p:cBhvr>
                                      <p:tavLst>
                                        <p:tav tm="0">
                                          <p:val>
                                            <p:strVal val="#ppt_x"/>
                                          </p:val>
                                        </p:tav>
                                        <p:tav tm="100000">
                                          <p:val>
                                            <p:strVal val="#ppt_x"/>
                                          </p:val>
                                        </p:tav>
                                      </p:tavLst>
                                    </p:anim>
                                    <p:anim calcmode="lin" valueType="num">
                                      <p:cBhvr>
                                        <p:cTn id="91" dur="1000" fill="hold"/>
                                        <p:tgtEl>
                                          <p:spTgt spid="312"/>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2"/>
                                        </p:tgtEl>
                                        <p:attrNameLst>
                                          <p:attrName>style.visibility</p:attrName>
                                        </p:attrNameLst>
                                      </p:cBhvr>
                                      <p:to>
                                        <p:strVal val="visible"/>
                                      </p:to>
                                    </p:set>
                                    <p:animEffect transition="in" filter="fade">
                                      <p:cBhvr>
                                        <p:cTn id="94" dur="1000"/>
                                        <p:tgtEl>
                                          <p:spTgt spid="302"/>
                                        </p:tgtEl>
                                      </p:cBhvr>
                                    </p:animEffect>
                                    <p:anim calcmode="lin" valueType="num">
                                      <p:cBhvr>
                                        <p:cTn id="95" dur="1000" fill="hold"/>
                                        <p:tgtEl>
                                          <p:spTgt spid="302"/>
                                        </p:tgtEl>
                                        <p:attrNameLst>
                                          <p:attrName>ppt_x</p:attrName>
                                        </p:attrNameLst>
                                      </p:cBhvr>
                                      <p:tavLst>
                                        <p:tav tm="0">
                                          <p:val>
                                            <p:strVal val="#ppt_x"/>
                                          </p:val>
                                        </p:tav>
                                        <p:tav tm="100000">
                                          <p:val>
                                            <p:strVal val="#ppt_x"/>
                                          </p:val>
                                        </p:tav>
                                      </p:tavLst>
                                    </p:anim>
                                    <p:anim calcmode="lin" valueType="num">
                                      <p:cBhvr>
                                        <p:cTn id="96" dur="1000" fill="hold"/>
                                        <p:tgtEl>
                                          <p:spTgt spid="30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65"/>
                                        </p:tgtEl>
                                        <p:attrNameLst>
                                          <p:attrName>style.visibility</p:attrName>
                                        </p:attrNameLst>
                                      </p:cBhvr>
                                      <p:to>
                                        <p:strVal val="visible"/>
                                      </p:to>
                                    </p:set>
                                    <p:animEffect transition="in" filter="fade">
                                      <p:cBhvr>
                                        <p:cTn id="101" dur="1000"/>
                                        <p:tgtEl>
                                          <p:spTgt spid="365"/>
                                        </p:tgtEl>
                                      </p:cBhvr>
                                    </p:animEffect>
                                    <p:anim calcmode="lin" valueType="num">
                                      <p:cBhvr>
                                        <p:cTn id="102" dur="1000" fill="hold"/>
                                        <p:tgtEl>
                                          <p:spTgt spid="365"/>
                                        </p:tgtEl>
                                        <p:attrNameLst>
                                          <p:attrName>ppt_x</p:attrName>
                                        </p:attrNameLst>
                                      </p:cBhvr>
                                      <p:tavLst>
                                        <p:tav tm="0">
                                          <p:val>
                                            <p:strVal val="#ppt_x"/>
                                          </p:val>
                                        </p:tav>
                                        <p:tav tm="100000">
                                          <p:val>
                                            <p:strVal val="#ppt_x"/>
                                          </p:val>
                                        </p:tav>
                                      </p:tavLst>
                                    </p:anim>
                                    <p:anim calcmode="lin" valueType="num">
                                      <p:cBhvr>
                                        <p:cTn id="103" dur="1000" fill="hold"/>
                                        <p:tgtEl>
                                          <p:spTgt spid="365"/>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75"/>
                                        </p:tgtEl>
                                        <p:attrNameLst>
                                          <p:attrName>style.visibility</p:attrName>
                                        </p:attrNameLst>
                                      </p:cBhvr>
                                      <p:to>
                                        <p:strVal val="visible"/>
                                      </p:to>
                                    </p:set>
                                    <p:animEffect transition="in" filter="fade">
                                      <p:cBhvr>
                                        <p:cTn id="106" dur="1000"/>
                                        <p:tgtEl>
                                          <p:spTgt spid="375"/>
                                        </p:tgtEl>
                                      </p:cBhvr>
                                    </p:animEffect>
                                    <p:anim calcmode="lin" valueType="num">
                                      <p:cBhvr>
                                        <p:cTn id="107" dur="1000" fill="hold"/>
                                        <p:tgtEl>
                                          <p:spTgt spid="375"/>
                                        </p:tgtEl>
                                        <p:attrNameLst>
                                          <p:attrName>ppt_x</p:attrName>
                                        </p:attrNameLst>
                                      </p:cBhvr>
                                      <p:tavLst>
                                        <p:tav tm="0">
                                          <p:val>
                                            <p:strVal val="#ppt_x"/>
                                          </p:val>
                                        </p:tav>
                                        <p:tav tm="100000">
                                          <p:val>
                                            <p:strVal val="#ppt_x"/>
                                          </p:val>
                                        </p:tav>
                                      </p:tavLst>
                                    </p:anim>
                                    <p:anim calcmode="lin" valueType="num">
                                      <p:cBhvr>
                                        <p:cTn id="108" dur="1000" fill="hold"/>
                                        <p:tgtEl>
                                          <p:spTgt spid="37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367"/>
                                        </p:tgtEl>
                                        <p:attrNameLst>
                                          <p:attrName>style.visibility</p:attrName>
                                        </p:attrNameLst>
                                      </p:cBhvr>
                                      <p:to>
                                        <p:strVal val="visible"/>
                                      </p:to>
                                    </p:set>
                                    <p:animEffect transition="in" filter="fade">
                                      <p:cBhvr>
                                        <p:cTn id="113" dur="1000"/>
                                        <p:tgtEl>
                                          <p:spTgt spid="367"/>
                                        </p:tgtEl>
                                      </p:cBhvr>
                                    </p:animEffect>
                                    <p:anim calcmode="lin" valueType="num">
                                      <p:cBhvr>
                                        <p:cTn id="114" dur="1000" fill="hold"/>
                                        <p:tgtEl>
                                          <p:spTgt spid="367"/>
                                        </p:tgtEl>
                                        <p:attrNameLst>
                                          <p:attrName>ppt_x</p:attrName>
                                        </p:attrNameLst>
                                      </p:cBhvr>
                                      <p:tavLst>
                                        <p:tav tm="0">
                                          <p:val>
                                            <p:strVal val="#ppt_x"/>
                                          </p:val>
                                        </p:tav>
                                        <p:tav tm="100000">
                                          <p:val>
                                            <p:strVal val="#ppt_x"/>
                                          </p:val>
                                        </p:tav>
                                      </p:tavLst>
                                    </p:anim>
                                    <p:anim calcmode="lin" valueType="num">
                                      <p:cBhvr>
                                        <p:cTn id="115" dur="1000" fill="hold"/>
                                        <p:tgtEl>
                                          <p:spTgt spid="36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368"/>
                                        </p:tgtEl>
                                        <p:attrNameLst>
                                          <p:attrName>style.visibility</p:attrName>
                                        </p:attrNameLst>
                                      </p:cBhvr>
                                      <p:to>
                                        <p:strVal val="visible"/>
                                      </p:to>
                                    </p:set>
                                    <p:animEffect transition="in" filter="fade">
                                      <p:cBhvr>
                                        <p:cTn id="120" dur="1000"/>
                                        <p:tgtEl>
                                          <p:spTgt spid="368"/>
                                        </p:tgtEl>
                                      </p:cBhvr>
                                    </p:animEffect>
                                    <p:anim calcmode="lin" valueType="num">
                                      <p:cBhvr>
                                        <p:cTn id="121" dur="1000" fill="hold"/>
                                        <p:tgtEl>
                                          <p:spTgt spid="368"/>
                                        </p:tgtEl>
                                        <p:attrNameLst>
                                          <p:attrName>ppt_x</p:attrName>
                                        </p:attrNameLst>
                                      </p:cBhvr>
                                      <p:tavLst>
                                        <p:tav tm="0">
                                          <p:val>
                                            <p:strVal val="#ppt_x"/>
                                          </p:val>
                                        </p:tav>
                                        <p:tav tm="100000">
                                          <p:val>
                                            <p:strVal val="#ppt_x"/>
                                          </p:val>
                                        </p:tav>
                                      </p:tavLst>
                                    </p:anim>
                                    <p:anim calcmode="lin" valueType="num">
                                      <p:cBhvr>
                                        <p:cTn id="122" dur="1000" fill="hold"/>
                                        <p:tgtEl>
                                          <p:spTgt spid="368"/>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369"/>
                                        </p:tgtEl>
                                        <p:attrNameLst>
                                          <p:attrName>style.visibility</p:attrName>
                                        </p:attrNameLst>
                                      </p:cBhvr>
                                      <p:to>
                                        <p:strVal val="visible"/>
                                      </p:to>
                                    </p:set>
                                    <p:animEffect transition="in" filter="fade">
                                      <p:cBhvr>
                                        <p:cTn id="127" dur="1000"/>
                                        <p:tgtEl>
                                          <p:spTgt spid="369"/>
                                        </p:tgtEl>
                                      </p:cBhvr>
                                    </p:animEffect>
                                    <p:anim calcmode="lin" valueType="num">
                                      <p:cBhvr>
                                        <p:cTn id="128" dur="1000" fill="hold"/>
                                        <p:tgtEl>
                                          <p:spTgt spid="369"/>
                                        </p:tgtEl>
                                        <p:attrNameLst>
                                          <p:attrName>ppt_x</p:attrName>
                                        </p:attrNameLst>
                                      </p:cBhvr>
                                      <p:tavLst>
                                        <p:tav tm="0">
                                          <p:val>
                                            <p:strVal val="#ppt_x"/>
                                          </p:val>
                                        </p:tav>
                                        <p:tav tm="100000">
                                          <p:val>
                                            <p:strVal val="#ppt_x"/>
                                          </p:val>
                                        </p:tav>
                                      </p:tavLst>
                                    </p:anim>
                                    <p:anim calcmode="lin" valueType="num">
                                      <p:cBhvr>
                                        <p:cTn id="129" dur="1000" fill="hold"/>
                                        <p:tgtEl>
                                          <p:spTgt spid="369"/>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370"/>
                                        </p:tgtEl>
                                        <p:attrNameLst>
                                          <p:attrName>style.visibility</p:attrName>
                                        </p:attrNameLst>
                                      </p:cBhvr>
                                      <p:to>
                                        <p:strVal val="visible"/>
                                      </p:to>
                                    </p:set>
                                    <p:animEffect transition="in" filter="fade">
                                      <p:cBhvr>
                                        <p:cTn id="134" dur="1000"/>
                                        <p:tgtEl>
                                          <p:spTgt spid="370"/>
                                        </p:tgtEl>
                                      </p:cBhvr>
                                    </p:animEffect>
                                    <p:anim calcmode="lin" valueType="num">
                                      <p:cBhvr>
                                        <p:cTn id="135" dur="1000" fill="hold"/>
                                        <p:tgtEl>
                                          <p:spTgt spid="370"/>
                                        </p:tgtEl>
                                        <p:attrNameLst>
                                          <p:attrName>ppt_x</p:attrName>
                                        </p:attrNameLst>
                                      </p:cBhvr>
                                      <p:tavLst>
                                        <p:tav tm="0">
                                          <p:val>
                                            <p:strVal val="#ppt_x"/>
                                          </p:val>
                                        </p:tav>
                                        <p:tav tm="100000">
                                          <p:val>
                                            <p:strVal val="#ppt_x"/>
                                          </p:val>
                                        </p:tav>
                                      </p:tavLst>
                                    </p:anim>
                                    <p:anim calcmode="lin" valueType="num">
                                      <p:cBhvr>
                                        <p:cTn id="136" dur="1000" fill="hold"/>
                                        <p:tgtEl>
                                          <p:spTgt spid="370"/>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371"/>
                                        </p:tgtEl>
                                        <p:attrNameLst>
                                          <p:attrName>style.visibility</p:attrName>
                                        </p:attrNameLst>
                                      </p:cBhvr>
                                      <p:to>
                                        <p:strVal val="visible"/>
                                      </p:to>
                                    </p:set>
                                    <p:animEffect transition="in" filter="fade">
                                      <p:cBhvr>
                                        <p:cTn id="141" dur="1000"/>
                                        <p:tgtEl>
                                          <p:spTgt spid="371"/>
                                        </p:tgtEl>
                                      </p:cBhvr>
                                    </p:animEffect>
                                    <p:anim calcmode="lin" valueType="num">
                                      <p:cBhvr>
                                        <p:cTn id="142" dur="1000" fill="hold"/>
                                        <p:tgtEl>
                                          <p:spTgt spid="371"/>
                                        </p:tgtEl>
                                        <p:attrNameLst>
                                          <p:attrName>ppt_x</p:attrName>
                                        </p:attrNameLst>
                                      </p:cBhvr>
                                      <p:tavLst>
                                        <p:tav tm="0">
                                          <p:val>
                                            <p:strVal val="#ppt_x"/>
                                          </p:val>
                                        </p:tav>
                                        <p:tav tm="100000">
                                          <p:val>
                                            <p:strVal val="#ppt_x"/>
                                          </p:val>
                                        </p:tav>
                                      </p:tavLst>
                                    </p:anim>
                                    <p:anim calcmode="lin" valueType="num">
                                      <p:cBhvr>
                                        <p:cTn id="143" dur="1000" fill="hold"/>
                                        <p:tgtEl>
                                          <p:spTgt spid="371"/>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1000"/>
                                        <p:tgtEl>
                                          <p:spTgt spid="6"/>
                                        </p:tgtEl>
                                      </p:cBhvr>
                                    </p:animEffect>
                                    <p:anim calcmode="lin" valueType="num">
                                      <p:cBhvr>
                                        <p:cTn id="149" dur="1000" fill="hold"/>
                                        <p:tgtEl>
                                          <p:spTgt spid="6"/>
                                        </p:tgtEl>
                                        <p:attrNameLst>
                                          <p:attrName>ppt_x</p:attrName>
                                        </p:attrNameLst>
                                      </p:cBhvr>
                                      <p:tavLst>
                                        <p:tav tm="0">
                                          <p:val>
                                            <p:strVal val="#ppt_x"/>
                                          </p:val>
                                        </p:tav>
                                        <p:tav tm="100000">
                                          <p:val>
                                            <p:strVal val="#ppt_x"/>
                                          </p:val>
                                        </p:tav>
                                      </p:tavLst>
                                    </p:anim>
                                    <p:anim calcmode="lin" valueType="num">
                                      <p:cBhvr>
                                        <p:cTn id="1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2"/>
                                        </p:tgtEl>
                                        <p:attrNameLst>
                                          <p:attrName>style.visibility</p:attrName>
                                        </p:attrNameLst>
                                      </p:cBhvr>
                                      <p:to>
                                        <p:strVal val="visible"/>
                                      </p:to>
                                    </p:set>
                                    <p:animEffect transition="in" filter="fade">
                                      <p:cBhvr>
                                        <p:cTn id="155" dur="1000"/>
                                        <p:tgtEl>
                                          <p:spTgt spid="2"/>
                                        </p:tgtEl>
                                      </p:cBhvr>
                                    </p:animEffect>
                                    <p:anim calcmode="lin" valueType="num">
                                      <p:cBhvr>
                                        <p:cTn id="156" dur="1000" fill="hold"/>
                                        <p:tgtEl>
                                          <p:spTgt spid="2"/>
                                        </p:tgtEl>
                                        <p:attrNameLst>
                                          <p:attrName>ppt_x</p:attrName>
                                        </p:attrNameLst>
                                      </p:cBhvr>
                                      <p:tavLst>
                                        <p:tav tm="0">
                                          <p:val>
                                            <p:strVal val="#ppt_x"/>
                                          </p:val>
                                        </p:tav>
                                        <p:tav tm="100000">
                                          <p:val>
                                            <p:strVal val="#ppt_x"/>
                                          </p:val>
                                        </p:tav>
                                      </p:tavLst>
                                    </p:anim>
                                    <p:anim calcmode="lin" valueType="num">
                                      <p:cBhvr>
                                        <p:cTn id="1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nodeType="clickEffect">
                                  <p:stCondLst>
                                    <p:cond delay="0"/>
                                  </p:stCondLst>
                                  <p:childTnLst>
                                    <p:set>
                                      <p:cBhvr>
                                        <p:cTn id="161" dur="1" fill="hold">
                                          <p:stCondLst>
                                            <p:cond delay="0"/>
                                          </p:stCondLst>
                                        </p:cTn>
                                        <p:tgtEl>
                                          <p:spTgt spid="7"/>
                                        </p:tgtEl>
                                        <p:attrNameLst>
                                          <p:attrName>style.visibility</p:attrName>
                                        </p:attrNameLst>
                                      </p:cBhvr>
                                      <p:to>
                                        <p:strVal val="visible"/>
                                      </p:to>
                                    </p:set>
                                    <p:animEffect transition="in" filter="fade">
                                      <p:cBhvr>
                                        <p:cTn id="162" dur="1000"/>
                                        <p:tgtEl>
                                          <p:spTgt spid="7"/>
                                        </p:tgtEl>
                                      </p:cBhvr>
                                    </p:animEffect>
                                    <p:anim calcmode="lin" valueType="num">
                                      <p:cBhvr>
                                        <p:cTn id="163" dur="1000" fill="hold"/>
                                        <p:tgtEl>
                                          <p:spTgt spid="7"/>
                                        </p:tgtEl>
                                        <p:attrNameLst>
                                          <p:attrName>ppt_x</p:attrName>
                                        </p:attrNameLst>
                                      </p:cBhvr>
                                      <p:tavLst>
                                        <p:tav tm="0">
                                          <p:val>
                                            <p:strVal val="#ppt_x"/>
                                          </p:val>
                                        </p:tav>
                                        <p:tav tm="100000">
                                          <p:val>
                                            <p:strVal val="#ppt_x"/>
                                          </p:val>
                                        </p:tav>
                                      </p:tavLst>
                                    </p:anim>
                                    <p:anim calcmode="lin" valueType="num">
                                      <p:cBhvr>
                                        <p:cTn id="1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nodeType="clickEffect">
                                  <p:stCondLst>
                                    <p:cond delay="0"/>
                                  </p:stCondLst>
                                  <p:childTnLst>
                                    <p:set>
                                      <p:cBhvr>
                                        <p:cTn id="168" dur="1" fill="hold">
                                          <p:stCondLst>
                                            <p:cond delay="0"/>
                                          </p:stCondLst>
                                        </p:cTn>
                                        <p:tgtEl>
                                          <p:spTgt spid="10"/>
                                        </p:tgtEl>
                                        <p:attrNameLst>
                                          <p:attrName>style.visibility</p:attrName>
                                        </p:attrNameLst>
                                      </p:cBhvr>
                                      <p:to>
                                        <p:strVal val="visible"/>
                                      </p:to>
                                    </p:set>
                                    <p:animEffect transition="in" filter="fade">
                                      <p:cBhvr>
                                        <p:cTn id="169" dur="1000"/>
                                        <p:tgtEl>
                                          <p:spTgt spid="10"/>
                                        </p:tgtEl>
                                      </p:cBhvr>
                                    </p:animEffect>
                                    <p:anim calcmode="lin" valueType="num">
                                      <p:cBhvr>
                                        <p:cTn id="170" dur="1000" fill="hold"/>
                                        <p:tgtEl>
                                          <p:spTgt spid="10"/>
                                        </p:tgtEl>
                                        <p:attrNameLst>
                                          <p:attrName>ppt_x</p:attrName>
                                        </p:attrNameLst>
                                      </p:cBhvr>
                                      <p:tavLst>
                                        <p:tav tm="0">
                                          <p:val>
                                            <p:strVal val="#ppt_x"/>
                                          </p:val>
                                        </p:tav>
                                        <p:tav tm="100000">
                                          <p:val>
                                            <p:strVal val="#ppt_x"/>
                                          </p:val>
                                        </p:tav>
                                      </p:tavLst>
                                    </p:anim>
                                    <p:anim calcmode="lin" valueType="num">
                                      <p:cBhvr>
                                        <p:cTn id="17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nodeType="clickEffect">
                                  <p:stCondLst>
                                    <p:cond delay="0"/>
                                  </p:stCondLst>
                                  <p:childTnLst>
                                    <p:set>
                                      <p:cBhvr>
                                        <p:cTn id="175" dur="1" fill="hold">
                                          <p:stCondLst>
                                            <p:cond delay="0"/>
                                          </p:stCondLst>
                                        </p:cTn>
                                        <p:tgtEl>
                                          <p:spTgt spid="13"/>
                                        </p:tgtEl>
                                        <p:attrNameLst>
                                          <p:attrName>style.visibility</p:attrName>
                                        </p:attrNameLst>
                                      </p:cBhvr>
                                      <p:to>
                                        <p:strVal val="visible"/>
                                      </p:to>
                                    </p:set>
                                    <p:animEffect transition="in" filter="fade">
                                      <p:cBhvr>
                                        <p:cTn id="176" dur="1000"/>
                                        <p:tgtEl>
                                          <p:spTgt spid="13"/>
                                        </p:tgtEl>
                                      </p:cBhvr>
                                    </p:animEffect>
                                    <p:anim calcmode="lin" valueType="num">
                                      <p:cBhvr>
                                        <p:cTn id="177" dur="1000" fill="hold"/>
                                        <p:tgtEl>
                                          <p:spTgt spid="13"/>
                                        </p:tgtEl>
                                        <p:attrNameLst>
                                          <p:attrName>ppt_x</p:attrName>
                                        </p:attrNameLst>
                                      </p:cBhvr>
                                      <p:tavLst>
                                        <p:tav tm="0">
                                          <p:val>
                                            <p:strVal val="#ppt_x"/>
                                          </p:val>
                                        </p:tav>
                                        <p:tav tm="100000">
                                          <p:val>
                                            <p:strVal val="#ppt_x"/>
                                          </p:val>
                                        </p:tav>
                                      </p:tavLst>
                                    </p:anim>
                                    <p:anim calcmode="lin" valueType="num">
                                      <p:cBhvr>
                                        <p:cTn id="1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P spid="3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5223200" y="714971"/>
            <a:ext cx="1278925" cy="7570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6415979" y="3332749"/>
            <a:ext cx="2475629" cy="1508783"/>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休校</a:t>
              </a:r>
              <a:endParaRPr kumimoji="1" lang="en-US" altLang="ja-JP" sz="2100" b="1" dirty="0">
                <a:solidFill>
                  <a:schemeClr val="tx1"/>
                </a:solidFill>
              </a:endParaRPr>
            </a:p>
            <a:p>
              <a:pPr algn="ctr"/>
              <a:r>
                <a:rPr kumimoji="1" lang="ja-JP" altLang="en-US" sz="2100" b="1" dirty="0">
                  <a:solidFill>
                    <a:schemeClr val="tx1"/>
                  </a:solidFill>
                </a:rPr>
                <a:t>分散登校</a:t>
              </a:r>
              <a:endParaRPr kumimoji="1" lang="en-US" altLang="ja-JP" sz="2100" b="1" dirty="0">
                <a:solidFill>
                  <a:schemeClr val="tx1"/>
                </a:solidFill>
              </a:endParaRPr>
            </a:p>
            <a:p>
              <a:pPr algn="ctr"/>
              <a:r>
                <a:rPr kumimoji="1" lang="ja-JP" altLang="en-US" sz="2100" b="1" dirty="0">
                  <a:solidFill>
                    <a:schemeClr val="tx1"/>
                  </a:solidFill>
                </a:rPr>
                <a:t>授業再開</a:t>
              </a:r>
              <a:endParaRPr kumimoji="1" lang="en-US" altLang="ja-JP" sz="2100" b="1" dirty="0">
                <a:solidFill>
                  <a:schemeClr val="tx1"/>
                </a:solidFill>
              </a:endParaRPr>
            </a:p>
            <a:p>
              <a:pPr algn="ctr"/>
              <a:r>
                <a:rPr kumimoji="1" lang="ja-JP" altLang="en-US" sz="21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5123300" y="4507668"/>
            <a:ext cx="1666586" cy="1568092"/>
            <a:chOff x="6831066" y="4513838"/>
            <a:chExt cx="2222115" cy="2090789"/>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303586" y="4513838"/>
              <a:ext cx="638537" cy="997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5357298" y="1472036"/>
            <a:ext cx="505365" cy="8743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332226" y="3224367"/>
            <a:ext cx="3057520" cy="1180114"/>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266776" y="689113"/>
            <a:ext cx="3338747" cy="2333125"/>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ワクチンや薬の開発と接種</a:t>
              </a:r>
              <a:endParaRPr kumimoji="1" lang="en-US" altLang="ja-JP" sz="2100" b="1" dirty="0">
                <a:solidFill>
                  <a:schemeClr val="tx1"/>
                </a:solidFill>
              </a:endParaRPr>
            </a:p>
            <a:p>
              <a:endParaRPr kumimoji="1" lang="en-US" altLang="ja-JP" sz="2100" b="1" dirty="0">
                <a:solidFill>
                  <a:schemeClr val="tx1"/>
                </a:solidFill>
              </a:endParaRPr>
            </a:p>
            <a:p>
              <a:endParaRPr kumimoji="1" lang="en-US" altLang="ja-JP" sz="2100" b="1" dirty="0">
                <a:solidFill>
                  <a:schemeClr val="tx1"/>
                </a:solidFill>
              </a:endParaRPr>
            </a:p>
            <a:p>
              <a:r>
                <a:rPr kumimoji="1" lang="ja-JP" altLang="en-US" sz="2100" b="1" dirty="0">
                  <a:solidFill>
                    <a:schemeClr val="tx1"/>
                  </a:solidFill>
                </a:rPr>
                <a:t>医療施設の不足</a:t>
              </a:r>
              <a:endParaRPr kumimoji="1" lang="en-US" altLang="ja-JP" sz="2100" b="1" dirty="0">
                <a:solidFill>
                  <a:schemeClr val="tx1"/>
                </a:solidFill>
              </a:endParaRPr>
            </a:p>
            <a:p>
              <a:r>
                <a:rPr kumimoji="1" lang="ja-JP" altLang="en-US" sz="2100" b="1" dirty="0">
                  <a:solidFill>
                    <a:schemeClr val="tx1"/>
                  </a:solidFill>
                </a:rPr>
                <a:t>医療従事者の負担</a:t>
              </a:r>
              <a:endParaRPr kumimoji="1" lang="en-US" altLang="ja-JP" sz="21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6502125" y="711217"/>
            <a:ext cx="2509974" cy="892163"/>
            <a:chOff x="8669511" y="229353"/>
            <a:chExt cx="3346635"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1" y="491698"/>
              <a:ext cx="960774" cy="6618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327824" y="4157560"/>
            <a:ext cx="3409186" cy="1875549"/>
            <a:chOff x="437099" y="4135373"/>
            <a:chExt cx="4545581" cy="2500732"/>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100" b="1" dirty="0">
                  <a:solidFill>
                    <a:schemeClr val="tx1"/>
                  </a:solidFill>
                </a:rPr>
                <a:t>オリンピック</a:t>
              </a:r>
              <a:endParaRPr kumimoji="1" lang="en-US" altLang="ja-JP" sz="2100" b="1" dirty="0">
                <a:solidFill>
                  <a:schemeClr val="tx1"/>
                </a:solidFill>
              </a:endParaRPr>
            </a:p>
            <a:p>
              <a:r>
                <a:rPr kumimoji="1" lang="ja-JP" altLang="en-US" sz="21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2960955" y="4492574"/>
            <a:ext cx="1666586" cy="1551608"/>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2754262" y="689114"/>
            <a:ext cx="1028318" cy="97062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国際的</a:t>
            </a:r>
            <a:endParaRPr kumimoji="1" lang="en-US" altLang="ja-JP" sz="2100" b="1" dirty="0">
              <a:solidFill>
                <a:schemeClr val="tx1"/>
              </a:solidFill>
            </a:endParaRPr>
          </a:p>
          <a:p>
            <a:pPr algn="ctr"/>
            <a:r>
              <a:rPr kumimoji="1" lang="ja-JP" altLang="en-US" sz="2100" b="1" dirty="0">
                <a:solidFill>
                  <a:schemeClr val="tx1"/>
                </a:solidFill>
              </a:rPr>
              <a:t>協力</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6502125" y="1093504"/>
            <a:ext cx="2375412" cy="1808131"/>
            <a:chOff x="8669511" y="315008"/>
            <a:chExt cx="3167219" cy="2410838"/>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貧困や</a:t>
              </a:r>
              <a:endParaRPr kumimoji="1" lang="en-US" altLang="ja-JP" sz="2100" b="1" dirty="0">
                <a:solidFill>
                  <a:schemeClr val="tx1"/>
                </a:solidFill>
              </a:endParaRPr>
            </a:p>
            <a:p>
              <a:pPr algn="ctr"/>
              <a:r>
                <a:rPr kumimoji="1" lang="ja-JP" altLang="en-US" sz="21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1" y="315008"/>
              <a:ext cx="945104" cy="1937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6789886" y="5257078"/>
            <a:ext cx="2087662" cy="793204"/>
            <a:chOff x="9053181" y="586643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6" y="5866430"/>
              <a:ext cx="2222114"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a:off x="9053181" y="6395233"/>
              <a:ext cx="561435" cy="160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3268421" y="1659736"/>
            <a:ext cx="696145" cy="86363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389745" y="2278941"/>
            <a:ext cx="3112380" cy="2312567"/>
            <a:chOff x="4519660" y="1895588"/>
            <a:chExt cx="4149840" cy="3083422"/>
          </a:xfrm>
        </p:grpSpPr>
        <p:sp>
          <p:nvSpPr>
            <p:cNvPr id="332" name="楕円 331">
              <a:extLst>
                <a:ext uri="{FF2B5EF4-FFF2-40B4-BE49-F238E27FC236}">
                  <a16:creationId xmlns:a16="http://schemas.microsoft.com/office/drawing/2014/main" id="{AEC32034-5D6D-4808-B83E-24B7ABB8EC1E}"/>
                </a:ext>
              </a:extLst>
            </p:cNvPr>
            <p:cNvSpPr/>
            <p:nvPr/>
          </p:nvSpPr>
          <p:spPr>
            <a:xfrm>
              <a:off x="4519660" y="1895588"/>
              <a:ext cx="4149840" cy="30834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76351" y="2023777"/>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20509" y="2530771"/>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20681" y="3455260"/>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466599" y="4185873"/>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3435538" y="2544907"/>
            <a:ext cx="2443516" cy="1750204"/>
            <a:chOff x="4983207" y="62025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新型コロナ</a:t>
              </a:r>
              <a:endParaRPr kumimoji="1" lang="en-US" altLang="ja-JP" sz="2400" b="1" dirty="0">
                <a:solidFill>
                  <a:schemeClr val="tx1"/>
                </a:solidFill>
              </a:endParaRPr>
            </a:p>
            <a:p>
              <a:pPr algn="ctr"/>
              <a:r>
                <a:rPr kumimoji="1" lang="ja-JP" altLang="en-US" sz="2400" b="1" dirty="0">
                  <a:solidFill>
                    <a:schemeClr val="tx1"/>
                  </a:solidFill>
                </a:rPr>
                <a:t>感染症の</a:t>
              </a:r>
              <a:endParaRPr kumimoji="1" lang="en-US" altLang="ja-JP" sz="2400" b="1" dirty="0">
                <a:solidFill>
                  <a:schemeClr val="tx1"/>
                </a:solidFill>
              </a:endParaRPr>
            </a:p>
            <a:p>
              <a:pPr algn="ctr"/>
              <a:r>
                <a:rPr kumimoji="1" lang="ja-JP" altLang="en-US" sz="24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419053" y="1374873"/>
            <a:ext cx="2244195" cy="542004"/>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168090" y="1844378"/>
            <a:ext cx="1039669" cy="5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1583171" y="2636564"/>
            <a:ext cx="1229296"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1768951" y="3592061"/>
            <a:ext cx="1059193" cy="49173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1654119" y="4343612"/>
            <a:ext cx="1164295"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1768951" y="4851476"/>
            <a:ext cx="1128053"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2825474" y="4745813"/>
            <a:ext cx="2285104"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5321332" y="4745813"/>
            <a:ext cx="1069428"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6789886" y="4793965"/>
            <a:ext cx="2284360"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6717587" y="3245333"/>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a:t>教育</a:t>
            </a:r>
            <a:endParaRPr kumimoji="1" lang="ja-JP" altLang="en-US" sz="2100" b="1" dirty="0"/>
          </a:p>
        </p:txBody>
      </p:sp>
      <p:sp>
        <p:nvSpPr>
          <p:cNvPr id="67" name="楕円 66">
            <a:extLst>
              <a:ext uri="{FF2B5EF4-FFF2-40B4-BE49-F238E27FC236}">
                <a16:creationId xmlns:a16="http://schemas.microsoft.com/office/drawing/2014/main" id="{30B16F64-A2EA-446C-B6AF-40F5A6D225CB}"/>
              </a:ext>
            </a:extLst>
          </p:cNvPr>
          <p:cNvSpPr/>
          <p:nvPr/>
        </p:nvSpPr>
        <p:spPr>
          <a:xfrm>
            <a:off x="5331690" y="1742248"/>
            <a:ext cx="2200041" cy="548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2903533" y="1418303"/>
            <a:ext cx="2623059" cy="81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外国語・宗教</a:t>
            </a:r>
            <a:endParaRPr kumimoji="1" lang="en-US" altLang="ja-JP" sz="2100" b="1" dirty="0"/>
          </a:p>
          <a:p>
            <a:pPr algn="ctr"/>
            <a:r>
              <a:rPr kumimoji="1" lang="ja-JP" altLang="en-US" sz="21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18528" y="133391"/>
            <a:ext cx="8877536" cy="430887"/>
          </a:xfrm>
          <a:prstGeom prst="rect">
            <a:avLst/>
          </a:prstGeom>
          <a:solidFill>
            <a:srgbClr val="FFFF81"/>
          </a:solidFill>
        </p:spPr>
        <p:txBody>
          <a:bodyPr wrap="square" rtlCol="0">
            <a:spAutoFit/>
          </a:bodyPr>
          <a:lstStyle/>
          <a:p>
            <a:r>
              <a:rPr kumimoji="1" lang="ja-JP" altLang="en-US" sz="2200" dirty="0">
                <a:latin typeface="AR丸ゴシック体E" panose="020F0909000000000000" pitchFamily="49" charset="-128"/>
                <a:ea typeface="AR丸ゴシック体E" panose="020F0909000000000000" pitchFamily="49" charset="-128"/>
              </a:rPr>
              <a:t>コロナは健康や福祉の問題だったのに、それだけで対応できない現状</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1000"/>
                                        <p:tgtEl>
                                          <p:spTgt spid="57"/>
                                        </p:tgtEl>
                                      </p:cBhvr>
                                    </p:animEffect>
                                    <p:anim calcmode="lin" valueType="num">
                                      <p:cBhvr>
                                        <p:cTn id="22" dur="1000" fill="hold"/>
                                        <p:tgtEl>
                                          <p:spTgt spid="57"/>
                                        </p:tgtEl>
                                        <p:attrNameLst>
                                          <p:attrName>ppt_x</p:attrName>
                                        </p:attrNameLst>
                                      </p:cBhvr>
                                      <p:tavLst>
                                        <p:tav tm="0">
                                          <p:val>
                                            <p:strVal val="#ppt_x"/>
                                          </p:val>
                                        </p:tav>
                                        <p:tav tm="100000">
                                          <p:val>
                                            <p:strVal val="#ppt_x"/>
                                          </p:val>
                                        </p:tav>
                                      </p:tavLst>
                                    </p:anim>
                                    <p:anim calcmode="lin" valueType="num">
                                      <p:cBhvr>
                                        <p:cTn id="2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1000"/>
                                        <p:tgtEl>
                                          <p:spTgt spid="58"/>
                                        </p:tgtEl>
                                      </p:cBhvr>
                                    </p:animEffect>
                                    <p:anim calcmode="lin" valueType="num">
                                      <p:cBhvr>
                                        <p:cTn id="29" dur="1000" fill="hold"/>
                                        <p:tgtEl>
                                          <p:spTgt spid="58"/>
                                        </p:tgtEl>
                                        <p:attrNameLst>
                                          <p:attrName>ppt_x</p:attrName>
                                        </p:attrNameLst>
                                      </p:cBhvr>
                                      <p:tavLst>
                                        <p:tav tm="0">
                                          <p:val>
                                            <p:strVal val="#ppt_x"/>
                                          </p:val>
                                        </p:tav>
                                        <p:tav tm="100000">
                                          <p:val>
                                            <p:strVal val="#ppt_x"/>
                                          </p:val>
                                        </p:tav>
                                      </p:tavLst>
                                    </p:anim>
                                    <p:anim calcmode="lin" valueType="num">
                                      <p:cBhvr>
                                        <p:cTn id="3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anim calcmode="lin" valueType="num">
                                      <p:cBhvr>
                                        <p:cTn id="50" dur="1000" fill="hold"/>
                                        <p:tgtEl>
                                          <p:spTgt spid="62"/>
                                        </p:tgtEl>
                                        <p:attrNameLst>
                                          <p:attrName>ppt_x</p:attrName>
                                        </p:attrNameLst>
                                      </p:cBhvr>
                                      <p:tavLst>
                                        <p:tav tm="0">
                                          <p:val>
                                            <p:strVal val="#ppt_x"/>
                                          </p:val>
                                        </p:tav>
                                        <p:tav tm="100000">
                                          <p:val>
                                            <p:strVal val="#ppt_x"/>
                                          </p:val>
                                        </p:tav>
                                      </p:tavLst>
                                    </p:anim>
                                    <p:anim calcmode="lin" valueType="num">
                                      <p:cBhvr>
                                        <p:cTn id="5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anim calcmode="lin" valueType="num">
                                      <p:cBhvr>
                                        <p:cTn id="57" dur="1000" fill="hold"/>
                                        <p:tgtEl>
                                          <p:spTgt spid="63"/>
                                        </p:tgtEl>
                                        <p:attrNameLst>
                                          <p:attrName>ppt_x</p:attrName>
                                        </p:attrNameLst>
                                      </p:cBhvr>
                                      <p:tavLst>
                                        <p:tav tm="0">
                                          <p:val>
                                            <p:strVal val="#ppt_x"/>
                                          </p:val>
                                        </p:tav>
                                        <p:tav tm="100000">
                                          <p:val>
                                            <p:strVal val="#ppt_x"/>
                                          </p:val>
                                        </p:tav>
                                      </p:tavLst>
                                    </p:anim>
                                    <p:anim calcmode="lin" valueType="num">
                                      <p:cBhvr>
                                        <p:cTn id="5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ppt_x</p:attrName>
                                        </p:attrNameLst>
                                      </p:cBhvr>
                                      <p:tavLst>
                                        <p:tav tm="0">
                                          <p:val>
                                            <p:strVal val="#ppt_x"/>
                                          </p:val>
                                        </p:tav>
                                        <p:tav tm="100000">
                                          <p:val>
                                            <p:strVal val="#ppt_x"/>
                                          </p:val>
                                        </p:tav>
                                      </p:tavLst>
                                    </p:anim>
                                    <p:anim calcmode="lin" valueType="num">
                                      <p:cBhvr>
                                        <p:cTn id="6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1000"/>
                                        <p:tgtEl>
                                          <p:spTgt spid="67"/>
                                        </p:tgtEl>
                                      </p:cBhvr>
                                    </p:animEffect>
                                    <p:anim calcmode="lin" valueType="num">
                                      <p:cBhvr>
                                        <p:cTn id="78" dur="1000" fill="hold"/>
                                        <p:tgtEl>
                                          <p:spTgt spid="67"/>
                                        </p:tgtEl>
                                        <p:attrNameLst>
                                          <p:attrName>ppt_x</p:attrName>
                                        </p:attrNameLst>
                                      </p:cBhvr>
                                      <p:tavLst>
                                        <p:tav tm="0">
                                          <p:val>
                                            <p:strVal val="#ppt_x"/>
                                          </p:val>
                                        </p:tav>
                                        <p:tav tm="100000">
                                          <p:val>
                                            <p:strVal val="#ppt_x"/>
                                          </p:val>
                                        </p:tav>
                                      </p:tavLst>
                                    </p:anim>
                                    <p:anim calcmode="lin" valueType="num">
                                      <p:cBhvr>
                                        <p:cTn id="7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1000"/>
                                        <p:tgtEl>
                                          <p:spTgt spid="68"/>
                                        </p:tgtEl>
                                      </p:cBhvr>
                                    </p:animEffect>
                                    <p:anim calcmode="lin" valueType="num">
                                      <p:cBhvr>
                                        <p:cTn id="85" dur="1000" fill="hold"/>
                                        <p:tgtEl>
                                          <p:spTgt spid="68"/>
                                        </p:tgtEl>
                                        <p:attrNameLst>
                                          <p:attrName>ppt_x</p:attrName>
                                        </p:attrNameLst>
                                      </p:cBhvr>
                                      <p:tavLst>
                                        <p:tav tm="0">
                                          <p:val>
                                            <p:strVal val="#ppt_x"/>
                                          </p:val>
                                        </p:tav>
                                        <p:tav tm="100000">
                                          <p:val>
                                            <p:strVal val="#ppt_x"/>
                                          </p:val>
                                        </p:tav>
                                      </p:tavLst>
                                    </p:anim>
                                    <p:anim calcmode="lin" valueType="num">
                                      <p:cBhvr>
                                        <p:cTn id="8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9FA5C1-60E6-47B2-B2AC-4F3989FA2D00}"/>
              </a:ext>
            </a:extLst>
          </p:cNvPr>
          <p:cNvSpPr txBox="1"/>
          <p:nvPr/>
        </p:nvSpPr>
        <p:spPr>
          <a:xfrm>
            <a:off x="124981" y="3220553"/>
            <a:ext cx="8887105" cy="2985433"/>
          </a:xfrm>
          <a:prstGeom prst="rect">
            <a:avLst/>
          </a:prstGeom>
          <a:noFill/>
          <a:ln w="57150">
            <a:solidFill>
              <a:srgbClr val="FF0000"/>
            </a:solidFill>
          </a:ln>
        </p:spPr>
        <p:txBody>
          <a:bodyPr wrap="square" rtlCol="0">
            <a:spAutoFit/>
          </a:bodyPr>
          <a:lstStyle/>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旧来の教科枠では、対応ができない</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現実</a:t>
            </a:r>
            <a:endParaRPr kumimoji="1" lang="en-US" altLang="ja-JP" sz="2800" dirty="0">
              <a:highlight>
                <a:srgbClr val="FDC3F7"/>
              </a:highlight>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広い視野・・・</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問題の予測や早期発見</a:t>
            </a:r>
            <a:r>
              <a:rPr kumimoji="1" lang="ja-JP" altLang="en-US" sz="2800" dirty="0">
                <a:highlight>
                  <a:srgbClr val="00FFFF"/>
                </a:highlight>
                <a:latin typeface="AR丸ゴシック体E" panose="020F0909000000000000" pitchFamily="49" charset="-128"/>
                <a:ea typeface="AR丸ゴシック体E" panose="020F0909000000000000" pitchFamily="49" charset="-128"/>
              </a:rPr>
              <a:t>の重要性</a:t>
            </a: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2400" dirty="0">
              <a:highlight>
                <a:srgbClr val="00FFFF"/>
              </a:highlight>
              <a:latin typeface="AR丸ゴシック体E" panose="020F0909000000000000" pitchFamily="49" charset="-128"/>
              <a:ea typeface="AR丸ゴシック体E" panose="020F0909000000000000" pitchFamily="49" charset="-128"/>
            </a:endParaRPr>
          </a:p>
          <a:p>
            <a:pPr algn="ctr"/>
            <a:r>
              <a:rPr kumimoji="1" lang="ja-JP" altLang="en-US" sz="2800" dirty="0">
                <a:highlight>
                  <a:srgbClr val="00FFFF"/>
                </a:highlight>
                <a:latin typeface="AR丸ゴシック体E" panose="020F0909000000000000" pitchFamily="49" charset="-128"/>
                <a:ea typeface="AR丸ゴシック体E" panose="020F0909000000000000" pitchFamily="49" charset="-128"/>
              </a:rPr>
              <a:t>国境や分野を越えて</a:t>
            </a:r>
            <a:r>
              <a:rPr kumimoji="1" lang="ja-JP" altLang="en-US" sz="2800" dirty="0">
                <a:highlight>
                  <a:srgbClr val="FDC3F7"/>
                </a:highlight>
                <a:latin typeface="AR丸ゴシック体E" panose="020F0909000000000000" pitchFamily="49" charset="-128"/>
                <a:ea typeface="AR丸ゴシック体E" panose="020F0909000000000000" pitchFamily="49" charset="-128"/>
              </a:rPr>
              <a:t>横断的に連携</a:t>
            </a:r>
            <a:r>
              <a:rPr kumimoji="1" lang="ja-JP" altLang="en-US" sz="2800" dirty="0">
                <a:highlight>
                  <a:srgbClr val="00FFFF"/>
                </a:highlight>
                <a:latin typeface="AR丸ゴシック体E" panose="020F0909000000000000" pitchFamily="49" charset="-128"/>
                <a:ea typeface="AR丸ゴシック体E" panose="020F0909000000000000" pitchFamily="49" charset="-128"/>
              </a:rPr>
              <a:t>していく必要性</a:t>
            </a: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a:p>
            <a:pPr algn="ctr"/>
            <a:endParaRPr kumimoji="1" lang="en-US" altLang="ja-JP" sz="2800" dirty="0">
              <a:highlight>
                <a:srgbClr val="00FFFF"/>
              </a:highlight>
              <a:latin typeface="AR丸ゴシック体E" panose="020F0909000000000000" pitchFamily="49" charset="-128"/>
              <a:ea typeface="AR丸ゴシック体E" panose="020F0909000000000000" pitchFamily="49" charset="-128"/>
            </a:endParaRPr>
          </a:p>
        </p:txBody>
      </p:sp>
      <p:grpSp>
        <p:nvGrpSpPr>
          <p:cNvPr id="7" name="グループ化 6">
            <a:extLst>
              <a:ext uri="{FF2B5EF4-FFF2-40B4-BE49-F238E27FC236}">
                <a16:creationId xmlns:a16="http://schemas.microsoft.com/office/drawing/2014/main" id="{0264967B-3F09-4369-9F7C-C5AF58CA3320}"/>
              </a:ext>
            </a:extLst>
          </p:cNvPr>
          <p:cNvGrpSpPr/>
          <p:nvPr/>
        </p:nvGrpSpPr>
        <p:grpSpPr>
          <a:xfrm>
            <a:off x="941296" y="207085"/>
            <a:ext cx="7254478" cy="2845398"/>
            <a:chOff x="941296" y="207085"/>
            <a:chExt cx="7254478" cy="2845398"/>
          </a:xfrm>
        </p:grpSpPr>
        <p:sp>
          <p:nvSpPr>
            <p:cNvPr id="6" name="正方形/長方形 5">
              <a:extLst>
                <a:ext uri="{FF2B5EF4-FFF2-40B4-BE49-F238E27FC236}">
                  <a16:creationId xmlns:a16="http://schemas.microsoft.com/office/drawing/2014/main" id="{E807C7C8-15DE-4029-A66F-85AA19E24658}"/>
                </a:ext>
              </a:extLst>
            </p:cNvPr>
            <p:cNvSpPr/>
            <p:nvPr/>
          </p:nvSpPr>
          <p:spPr>
            <a:xfrm>
              <a:off x="941296" y="207085"/>
              <a:ext cx="7254477" cy="28453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66B0D72-8B04-44D3-8A58-87F564A789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7474" y="322730"/>
              <a:ext cx="6918300" cy="2622176"/>
            </a:xfrm>
            <a:prstGeom prst="rect">
              <a:avLst/>
            </a:prstGeom>
          </p:spPr>
        </p:pic>
        <p:cxnSp>
          <p:nvCxnSpPr>
            <p:cNvPr id="5" name="直線コネクタ 4">
              <a:extLst>
                <a:ext uri="{FF2B5EF4-FFF2-40B4-BE49-F238E27FC236}">
                  <a16:creationId xmlns:a16="http://schemas.microsoft.com/office/drawing/2014/main" id="{C48C0B38-51C6-4B42-B897-8B02669485CF}"/>
                </a:ext>
              </a:extLst>
            </p:cNvPr>
            <p:cNvCxnSpPr/>
            <p:nvPr/>
          </p:nvCxnSpPr>
          <p:spPr>
            <a:xfrm>
              <a:off x="2528047" y="1922929"/>
              <a:ext cx="3550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a:extLst>
              <a:ext uri="{FF2B5EF4-FFF2-40B4-BE49-F238E27FC236}">
                <a16:creationId xmlns:a16="http://schemas.microsoft.com/office/drawing/2014/main" id="{EDC2B13E-23B7-4ED3-9268-E250D233CFDB}"/>
              </a:ext>
            </a:extLst>
          </p:cNvPr>
          <p:cNvSpPr txBox="1"/>
          <p:nvPr/>
        </p:nvSpPr>
        <p:spPr>
          <a:xfrm>
            <a:off x="524798" y="6374056"/>
            <a:ext cx="8087470" cy="369332"/>
          </a:xfrm>
          <a:prstGeom prst="rect">
            <a:avLst/>
          </a:prstGeom>
          <a:solidFill>
            <a:srgbClr val="FFFF79"/>
          </a:solidFill>
          <a:ln w="28575">
            <a:solidFill>
              <a:schemeClr val="tx1"/>
            </a:solidFill>
          </a:ln>
        </p:spPr>
        <p:txBody>
          <a:bodyPr wrap="none" rtlCol="0">
            <a:spAutoFit/>
          </a:bodyPr>
          <a:lstStyle/>
          <a:p>
            <a:r>
              <a:rPr kumimoji="1" lang="en-US" altLang="ja-JP" b="1" dirty="0"/>
              <a:t>※</a:t>
            </a:r>
            <a:r>
              <a:rPr kumimoji="1" lang="ja-JP" altLang="en-US" b="1" dirty="0"/>
              <a:t> でも、カリキュラム・マネジメントは誤解されていることが多いのです。</a:t>
            </a:r>
          </a:p>
        </p:txBody>
      </p:sp>
    </p:spTree>
    <p:extLst>
      <p:ext uri="{BB962C8B-B14F-4D97-AF65-F5344CB8AC3E}">
        <p14:creationId xmlns:p14="http://schemas.microsoft.com/office/powerpoint/2010/main" val="31358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75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750"/>
                            </p:stCondLst>
                            <p:childTnLst>
                              <p:par>
                                <p:cTn id="15" presetID="2" presetClass="entr" presetSubtype="4" fill="hold" nodeType="afterEffect">
                                  <p:stCondLst>
                                    <p:cond delay="175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4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45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0D72D-A8D7-429D-BE10-498ECC0686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4812"/>
            <a:ext cx="8856181" cy="4215843"/>
          </a:xfrm>
          <a:prstGeom prst="rect">
            <a:avLst/>
          </a:prstGeom>
        </p:spPr>
      </p:pic>
      <p:sp>
        <p:nvSpPr>
          <p:cNvPr id="6" name="正方形/長方形 5">
            <a:extLst>
              <a:ext uri="{FF2B5EF4-FFF2-40B4-BE49-F238E27FC236}">
                <a16:creationId xmlns:a16="http://schemas.microsoft.com/office/drawing/2014/main" id="{61B71194-F8A7-492B-9D24-0AA34A92D207}"/>
              </a:ext>
            </a:extLst>
          </p:cNvPr>
          <p:cNvSpPr/>
          <p:nvPr/>
        </p:nvSpPr>
        <p:spPr>
          <a:xfrm>
            <a:off x="1498862" y="2102177"/>
            <a:ext cx="5677523" cy="562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9705C6D-C5BD-4511-9CF8-9014AD90E7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70" y="4292996"/>
            <a:ext cx="8856181" cy="1294027"/>
          </a:xfrm>
          <a:prstGeom prst="rect">
            <a:avLst/>
          </a:prstGeom>
        </p:spPr>
      </p:pic>
      <p:sp>
        <p:nvSpPr>
          <p:cNvPr id="7" name="正方形/長方形 6">
            <a:extLst>
              <a:ext uri="{FF2B5EF4-FFF2-40B4-BE49-F238E27FC236}">
                <a16:creationId xmlns:a16="http://schemas.microsoft.com/office/drawing/2014/main" id="{1FC72F96-ED1E-4826-B06B-DFC146A1DDC8}"/>
              </a:ext>
            </a:extLst>
          </p:cNvPr>
          <p:cNvSpPr/>
          <p:nvPr/>
        </p:nvSpPr>
        <p:spPr>
          <a:xfrm>
            <a:off x="1050294" y="4306186"/>
            <a:ext cx="5850128" cy="562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角を丸めた四角形 12">
            <a:extLst>
              <a:ext uri="{FF2B5EF4-FFF2-40B4-BE49-F238E27FC236}">
                <a16:creationId xmlns:a16="http://schemas.microsoft.com/office/drawing/2014/main" id="{DA08BB7D-2F87-49DB-8EDF-D7FC161518A4}"/>
              </a:ext>
            </a:extLst>
          </p:cNvPr>
          <p:cNvSpPr/>
          <p:nvPr/>
        </p:nvSpPr>
        <p:spPr>
          <a:xfrm>
            <a:off x="6599780" y="5570347"/>
            <a:ext cx="2490432" cy="1180535"/>
          </a:xfrm>
          <a:prstGeom prst="wedgeRoundRectCallout">
            <a:avLst>
              <a:gd name="adj1" fmla="val -45452"/>
              <a:gd name="adj2" fmla="val -108270"/>
              <a:gd name="adj3" fmla="val 16667"/>
            </a:avLst>
          </a:prstGeom>
          <a:solidFill>
            <a:schemeClr val="accent5">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70C0"/>
                </a:solidFill>
                <a:latin typeface="AR丸ゴシック体E" panose="020F0909000000000000" pitchFamily="49" charset="-128"/>
                <a:ea typeface="AR丸ゴシック体E" panose="020F0909000000000000" pitchFamily="49" charset="-128"/>
              </a:rPr>
              <a:t>「</a:t>
            </a:r>
            <a:r>
              <a:rPr kumimoji="1" lang="ja-JP" altLang="en-US" b="1" dirty="0">
                <a:solidFill>
                  <a:srgbClr val="FF0000"/>
                </a:solidFill>
                <a:latin typeface="AR丸ゴシック体E" panose="020F0909000000000000" pitchFamily="49" charset="-128"/>
                <a:ea typeface="AR丸ゴシック体E" panose="020F0909000000000000" pitchFamily="49" charset="-128"/>
              </a:rPr>
              <a:t>業務の効率化</a:t>
            </a:r>
            <a:r>
              <a:rPr kumimoji="1" lang="ja-JP" altLang="en-US" b="1" dirty="0">
                <a:solidFill>
                  <a:srgbClr val="0070C0"/>
                </a:solidFill>
                <a:latin typeface="AR丸ゴシック体E" panose="020F0909000000000000" pitchFamily="49" charset="-128"/>
                <a:ea typeface="AR丸ゴシック体E" panose="020F0909000000000000" pitchFamily="49" charset="-128"/>
              </a:rPr>
              <a:t>」では、働き方改革と</a:t>
            </a:r>
            <a:endParaRPr kumimoji="1" lang="en-US" altLang="ja-JP" b="1" dirty="0">
              <a:solidFill>
                <a:srgbClr val="0070C0"/>
              </a:solidFill>
              <a:latin typeface="AR丸ゴシック体E" panose="020F0909000000000000" pitchFamily="49" charset="-128"/>
              <a:ea typeface="AR丸ゴシック体E" panose="020F0909000000000000" pitchFamily="49" charset="-128"/>
            </a:endParaRPr>
          </a:p>
          <a:p>
            <a:pPr algn="ctr"/>
            <a:r>
              <a:rPr kumimoji="1" lang="ja-JP" altLang="en-US" b="1" dirty="0">
                <a:solidFill>
                  <a:srgbClr val="0070C0"/>
                </a:solidFill>
                <a:latin typeface="AR丸ゴシック体E" panose="020F0909000000000000" pitchFamily="49" charset="-128"/>
                <a:ea typeface="AR丸ゴシック体E" panose="020F0909000000000000" pitchFamily="49" charset="-128"/>
              </a:rPr>
              <a:t>混同されがちです。</a:t>
            </a:r>
            <a:endParaRPr kumimoji="1" lang="en-US" altLang="ja-JP" b="1" dirty="0">
              <a:solidFill>
                <a:srgbClr val="0070C0"/>
              </a:solidFill>
              <a:latin typeface="AR丸ゴシック体E" panose="020F0909000000000000" pitchFamily="49" charset="-128"/>
              <a:ea typeface="AR丸ゴシック体E" panose="020F0909000000000000" pitchFamily="49" charset="-128"/>
            </a:endParaRPr>
          </a:p>
        </p:txBody>
      </p:sp>
      <p:sp>
        <p:nvSpPr>
          <p:cNvPr id="18" name="テキスト ボックス 17">
            <a:extLst>
              <a:ext uri="{FF2B5EF4-FFF2-40B4-BE49-F238E27FC236}">
                <a16:creationId xmlns:a16="http://schemas.microsoft.com/office/drawing/2014/main" id="{2A8A84B1-F495-4AC3-97B1-C27A3BC80AEE}"/>
              </a:ext>
            </a:extLst>
          </p:cNvPr>
          <p:cNvSpPr txBox="1"/>
          <p:nvPr/>
        </p:nvSpPr>
        <p:spPr>
          <a:xfrm>
            <a:off x="1481350" y="2121413"/>
            <a:ext cx="7560297" cy="584775"/>
          </a:xfrm>
          <a:prstGeom prst="rect">
            <a:avLst/>
          </a:prstGeom>
          <a:solidFill>
            <a:schemeClr val="bg1"/>
          </a:solidFill>
          <a:ln w="57150">
            <a:solidFill>
              <a:srgbClr val="C00000"/>
            </a:solidFill>
          </a:ln>
        </p:spPr>
        <p:txBody>
          <a:bodyPr wrap="square">
            <a:spAutoFit/>
          </a:bodyPr>
          <a:lstStyle/>
          <a:p>
            <a:r>
              <a:rPr kumimoji="1" lang="en-US" altLang="ja-JP" sz="3200" b="1" dirty="0">
                <a:solidFill>
                  <a:srgbClr val="C00000"/>
                </a:solidFill>
              </a:rPr>
              <a:t>SDG</a:t>
            </a:r>
            <a:r>
              <a:rPr kumimoji="1" lang="ja-JP" altLang="en-US" sz="3200" b="1" dirty="0">
                <a:solidFill>
                  <a:srgbClr val="C00000"/>
                </a:solidFill>
              </a:rPr>
              <a:t>ｓ</a:t>
            </a:r>
            <a:r>
              <a:rPr kumimoji="1" lang="ja-JP" altLang="en-US" sz="2800" b="1" dirty="0">
                <a:solidFill>
                  <a:srgbClr val="C00000"/>
                </a:solidFill>
              </a:rPr>
              <a:t>の視点から学びを再構築することです。</a:t>
            </a:r>
            <a:endParaRPr lang="ja-JP" altLang="en-US" sz="2800" dirty="0"/>
          </a:p>
        </p:txBody>
      </p:sp>
      <p:sp>
        <p:nvSpPr>
          <p:cNvPr id="19" name="テキスト ボックス 18">
            <a:extLst>
              <a:ext uri="{FF2B5EF4-FFF2-40B4-BE49-F238E27FC236}">
                <a16:creationId xmlns:a16="http://schemas.microsoft.com/office/drawing/2014/main" id="{58B96C04-84DE-4BD7-A3A0-8C6692829B3B}"/>
              </a:ext>
            </a:extLst>
          </p:cNvPr>
          <p:cNvSpPr txBox="1"/>
          <p:nvPr/>
        </p:nvSpPr>
        <p:spPr>
          <a:xfrm>
            <a:off x="569529" y="4315847"/>
            <a:ext cx="6330893" cy="523220"/>
          </a:xfrm>
          <a:prstGeom prst="rect">
            <a:avLst/>
          </a:prstGeom>
          <a:solidFill>
            <a:schemeClr val="bg1"/>
          </a:solidFill>
          <a:ln w="57150">
            <a:solidFill>
              <a:srgbClr val="C00000"/>
            </a:solidFill>
          </a:ln>
        </p:spPr>
        <p:txBody>
          <a:bodyPr wrap="square">
            <a:spAutoFit/>
          </a:bodyPr>
          <a:lstStyle/>
          <a:p>
            <a:r>
              <a:rPr kumimoji="1" lang="ja-JP" altLang="en-US" sz="2800" b="1" dirty="0">
                <a:solidFill>
                  <a:srgbClr val="C00000"/>
                </a:solidFill>
              </a:rPr>
              <a:t>教科等横断的な学びを構築することで</a:t>
            </a:r>
            <a:endParaRPr lang="ja-JP" altLang="en-US" sz="2800" dirty="0"/>
          </a:p>
        </p:txBody>
      </p:sp>
      <p:sp>
        <p:nvSpPr>
          <p:cNvPr id="4" name="正方形/長方形 3">
            <a:extLst>
              <a:ext uri="{FF2B5EF4-FFF2-40B4-BE49-F238E27FC236}">
                <a16:creationId xmlns:a16="http://schemas.microsoft.com/office/drawing/2014/main" id="{BC03011A-59D9-355D-F004-FF3E202F3885}"/>
              </a:ext>
            </a:extLst>
          </p:cNvPr>
          <p:cNvSpPr/>
          <p:nvPr/>
        </p:nvSpPr>
        <p:spPr>
          <a:xfrm>
            <a:off x="4970189" y="81674"/>
            <a:ext cx="4120023" cy="11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4A11409-FD46-F541-E188-558FB94A34F0}"/>
              </a:ext>
            </a:extLst>
          </p:cNvPr>
          <p:cNvSpPr txBox="1"/>
          <p:nvPr/>
        </p:nvSpPr>
        <p:spPr>
          <a:xfrm>
            <a:off x="5344963" y="322105"/>
            <a:ext cx="3273343" cy="646331"/>
          </a:xfrm>
          <a:prstGeom prst="rect">
            <a:avLst/>
          </a:prstGeom>
          <a:solidFill>
            <a:srgbClr val="FFFF00"/>
          </a:solidFill>
        </p:spPr>
        <p:txBody>
          <a:bodyPr wrap="square" rtlCol="0">
            <a:spAutoFit/>
          </a:bodyPr>
          <a:lstStyle/>
          <a:p>
            <a:r>
              <a:rPr kumimoji="1" lang="ja-JP" altLang="en-US" b="1" dirty="0"/>
              <a:t>この文部科学省の説明資料の中にも誤解の元があります。</a:t>
            </a:r>
          </a:p>
        </p:txBody>
      </p:sp>
    </p:spTree>
    <p:extLst>
      <p:ext uri="{BB962C8B-B14F-4D97-AF65-F5344CB8AC3E}">
        <p14:creationId xmlns:p14="http://schemas.microsoft.com/office/powerpoint/2010/main" val="14943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92" y="926766"/>
            <a:ext cx="8031195"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614847"/>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216025"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33112"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4792486" y="3029965"/>
            <a:ext cx="666862" cy="27594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5303158" y="2751318"/>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988756"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戦後の焼け跡から立ち上がった先人の勇気を思う。</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133685" y="3146296"/>
            <a:ext cx="1930686"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キャリアについて考え、自分を見つめる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64593" y="4120213"/>
            <a:ext cx="2192246"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829187"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214691"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新しい日本、平和な日本へ</a:t>
            </a:r>
            <a:endParaRPr lang="en-US" altLang="ja-JP" sz="1193"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6762121"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593709" y="392505"/>
            <a:ext cx="7749833" cy="362279"/>
          </a:xfrm>
          <a:prstGeom prst="rect">
            <a:avLst/>
          </a:prstGeom>
        </p:spPr>
        <p:txBody>
          <a:bodyPr wrap="square">
            <a:spAutoFit/>
          </a:bodyPr>
          <a:lstStyle/>
          <a:p>
            <a:r>
              <a:rPr lang="ja-JP" altLang="en-US" sz="1754" b="1" dirty="0">
                <a:solidFill>
                  <a:srgbClr val="000000"/>
                </a:solidFill>
                <a:latin typeface="ＭＳ Ｐゴシック" panose="020B0600070205080204" pitchFamily="50" charset="-128"/>
              </a:rPr>
              <a:t>第６学年　「未来にはばたけ」学習カレンダー</a:t>
            </a:r>
            <a:r>
              <a:rPr lang="ja-JP" altLang="en-US" sz="1754" dirty="0"/>
              <a:t> 　　　　　</a:t>
            </a:r>
            <a:r>
              <a:rPr lang="ja-JP" altLang="en-US" sz="1363" b="1" dirty="0">
                <a:solidFill>
                  <a:srgbClr val="000000"/>
                </a:solidFill>
                <a:latin typeface="ＭＳ Ｐゴシック" panose="020B0600070205080204" pitchFamily="50" charset="-128"/>
              </a:rPr>
              <a:t>江東区立八名川小学校</a:t>
            </a:r>
            <a:r>
              <a:rPr lang="ja-JP" altLang="en-US" sz="1754"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3558" y="3589970"/>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60118" y="3668810"/>
            <a:ext cx="154295" cy="1620102"/>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52880" y="3598756"/>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7344538" y="4261810"/>
            <a:ext cx="408677" cy="90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7573446" y="4093689"/>
            <a:ext cx="80185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卒業式</a:t>
            </a:r>
            <a:endParaRPr lang="ja-JP" altLang="en-US" sz="1363"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eaLnBrk="1" fontAlgn="auto" hangingPunct="1">
              <a:spcBef>
                <a:spcPts val="0"/>
              </a:spcBef>
              <a:spcAft>
                <a:spcPts val="0"/>
              </a:spcAft>
              <a:defRPr/>
            </a:pPr>
            <a:r>
              <a:rPr lang="ja-JP" altLang="en-US" sz="1193" b="1" dirty="0"/>
              <a:t>長く続いた戦争と人々の暮らし</a:t>
            </a:r>
          </a:p>
        </p:txBody>
      </p:sp>
    </p:spTree>
    <p:extLst>
      <p:ext uri="{BB962C8B-B14F-4D97-AF65-F5344CB8AC3E}">
        <p14:creationId xmlns:p14="http://schemas.microsoft.com/office/powerpoint/2010/main" val="4059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4"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0FE72F4-DCB5-47B6-9C4E-AD8CED70A0DA}"/>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60" name="図 59">
            <a:extLst>
              <a:ext uri="{FF2B5EF4-FFF2-40B4-BE49-F238E27FC236}">
                <a16:creationId xmlns:a16="http://schemas.microsoft.com/office/drawing/2014/main" id="{B9BFA46F-1F06-42D4-B863-4A311B8116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681841"/>
            <a:ext cx="7817527" cy="6034453"/>
          </a:xfrm>
          <a:prstGeom prst="rect">
            <a:avLst/>
          </a:prstGeom>
        </p:spPr>
      </p:pic>
      <p:sp>
        <p:nvSpPr>
          <p:cNvPr id="2" name="テキスト ボックス 1">
            <a:extLst>
              <a:ext uri="{FF2B5EF4-FFF2-40B4-BE49-F238E27FC236}">
                <a16:creationId xmlns:a16="http://schemas.microsoft.com/office/drawing/2014/main" id="{D2BD53E4-8283-446C-8FFB-0251F799C7BC}"/>
              </a:ext>
            </a:extLst>
          </p:cNvPr>
          <p:cNvSpPr txBox="1"/>
          <p:nvPr/>
        </p:nvSpPr>
        <p:spPr>
          <a:xfrm>
            <a:off x="2511464" y="639825"/>
            <a:ext cx="758541" cy="249748"/>
          </a:xfrm>
          <a:prstGeom prst="rect">
            <a:avLst/>
          </a:prstGeom>
          <a:noFill/>
        </p:spPr>
        <p:txBody>
          <a:bodyPr wrap="none" rtlCol="0">
            <a:spAutoFit/>
          </a:bodyPr>
          <a:lstStyle/>
          <a:p>
            <a:r>
              <a:rPr lang="ja-JP" altLang="en-US" sz="1023" dirty="0"/>
              <a:t>２８年度版</a:t>
            </a:r>
          </a:p>
        </p:txBody>
      </p:sp>
      <p:sp>
        <p:nvSpPr>
          <p:cNvPr id="3" name="テキスト ボックス 2">
            <a:extLst>
              <a:ext uri="{FF2B5EF4-FFF2-40B4-BE49-F238E27FC236}">
                <a16:creationId xmlns:a16="http://schemas.microsoft.com/office/drawing/2014/main" id="{29D1E821-0177-40E2-AF00-A2EB829A2B15}"/>
              </a:ext>
            </a:extLst>
          </p:cNvPr>
          <p:cNvSpPr txBox="1"/>
          <p:nvPr/>
        </p:nvSpPr>
        <p:spPr>
          <a:xfrm>
            <a:off x="755576" y="197499"/>
            <a:ext cx="6917278" cy="362279"/>
          </a:xfrm>
          <a:prstGeom prst="rect">
            <a:avLst/>
          </a:prstGeom>
          <a:noFill/>
        </p:spPr>
        <p:txBody>
          <a:bodyPr wrap="none" rtlCol="0">
            <a:spAutoFit/>
          </a:bodyPr>
          <a:lstStyle/>
          <a:p>
            <a:r>
              <a:rPr lang="ja-JP" altLang="en-US" sz="1754" b="1" dirty="0">
                <a:solidFill>
                  <a:srgbClr val="C00000"/>
                </a:solidFill>
              </a:rPr>
              <a:t>ＥＳＤカレンダー・・・教科横断的な学習指導のイメージマップ</a:t>
            </a:r>
          </a:p>
        </p:txBody>
      </p:sp>
    </p:spTree>
    <p:extLst>
      <p:ext uri="{BB962C8B-B14F-4D97-AF65-F5344CB8AC3E}">
        <p14:creationId xmlns:p14="http://schemas.microsoft.com/office/powerpoint/2010/main" val="311194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68640" y="605667"/>
            <a:ext cx="8640959" cy="6135701"/>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467544" y="260648"/>
            <a:ext cx="8488221" cy="362279"/>
          </a:xfrm>
          <a:prstGeom prst="rect">
            <a:avLst/>
          </a:prstGeom>
          <a:noFill/>
        </p:spPr>
        <p:txBody>
          <a:bodyPr wrap="none" rtlCol="0">
            <a:spAutoFit/>
          </a:bodyPr>
          <a:lstStyle/>
          <a:p>
            <a:r>
              <a:rPr lang="ja-JP" altLang="en-US" sz="1754" b="1" dirty="0">
                <a:solidFill>
                  <a:srgbClr val="FF0000"/>
                </a:solidFill>
              </a:rPr>
              <a:t>ＥＳＤカレンダーと、具体的な指導計画がセットになっていることが重要です。</a:t>
            </a:r>
          </a:p>
        </p:txBody>
      </p:sp>
      <p:sp>
        <p:nvSpPr>
          <p:cNvPr id="5" name="テキスト ボックス 4">
            <a:extLst>
              <a:ext uri="{FF2B5EF4-FFF2-40B4-BE49-F238E27FC236}">
                <a16:creationId xmlns:a16="http://schemas.microsoft.com/office/drawing/2014/main" id="{956014AC-204B-42CA-ADAD-EB3B075C8DA2}"/>
              </a:ext>
            </a:extLst>
          </p:cNvPr>
          <p:cNvSpPr txBox="1"/>
          <p:nvPr/>
        </p:nvSpPr>
        <p:spPr>
          <a:xfrm>
            <a:off x="8330642" y="3066814"/>
            <a:ext cx="461665" cy="2400657"/>
          </a:xfrm>
          <a:prstGeom prst="rect">
            <a:avLst/>
          </a:prstGeom>
          <a:solidFill>
            <a:srgbClr val="FFFF79"/>
          </a:solidFill>
          <a:ln>
            <a:solidFill>
              <a:schemeClr val="accent1">
                <a:lumMod val="75000"/>
              </a:schemeClr>
            </a:solidFill>
          </a:ln>
        </p:spPr>
        <p:txBody>
          <a:bodyPr vert="eaVert" wrap="none" rtlCol="0">
            <a:spAutoFit/>
          </a:bodyPr>
          <a:lstStyle/>
          <a:p>
            <a:r>
              <a:rPr kumimoji="1" lang="ja-JP" altLang="en-US" dirty="0">
                <a:latin typeface="AR丸ゴシック体E" panose="020F0909000000000000" pitchFamily="49" charset="-128"/>
                <a:ea typeface="AR丸ゴシック体E" panose="020F0909000000000000" pitchFamily="49" charset="-128"/>
              </a:rPr>
              <a:t>問題解決的な学習過程</a:t>
            </a:r>
          </a:p>
        </p:txBody>
      </p:sp>
      <p:sp>
        <p:nvSpPr>
          <p:cNvPr id="6" name="テキスト ボックス 5">
            <a:extLst>
              <a:ext uri="{FF2B5EF4-FFF2-40B4-BE49-F238E27FC236}">
                <a16:creationId xmlns:a16="http://schemas.microsoft.com/office/drawing/2014/main" id="{E8254A26-6C72-4BA2-9E96-05CB20D9AFB8}"/>
              </a:ext>
            </a:extLst>
          </p:cNvPr>
          <p:cNvSpPr txBox="1"/>
          <p:nvPr/>
        </p:nvSpPr>
        <p:spPr>
          <a:xfrm>
            <a:off x="6157790" y="2781300"/>
            <a:ext cx="2031325"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学びに火をつける</a:t>
            </a:r>
          </a:p>
        </p:txBody>
      </p:sp>
      <p:sp>
        <p:nvSpPr>
          <p:cNvPr id="7" name="テキスト ボックス 6">
            <a:extLst>
              <a:ext uri="{FF2B5EF4-FFF2-40B4-BE49-F238E27FC236}">
                <a16:creationId xmlns:a16="http://schemas.microsoft.com/office/drawing/2014/main" id="{29B5546C-EA2B-4A74-A3F7-337D766CDCE9}"/>
              </a:ext>
            </a:extLst>
          </p:cNvPr>
          <p:cNvSpPr txBox="1"/>
          <p:nvPr/>
        </p:nvSpPr>
        <p:spPr>
          <a:xfrm>
            <a:off x="6629400" y="5854426"/>
            <a:ext cx="2262158" cy="369332"/>
          </a:xfrm>
          <a:prstGeom prst="rect">
            <a:avLst/>
          </a:prstGeom>
          <a:solidFill>
            <a:srgbClr val="FFFF00"/>
          </a:solidFill>
        </p:spPr>
        <p:txBody>
          <a:bodyPr wrap="none" rtlCol="0">
            <a:spAutoFit/>
          </a:bodyPr>
          <a:lstStyle/>
          <a:p>
            <a:r>
              <a:rPr kumimoji="1" lang="ja-JP" altLang="en-US" dirty="0">
                <a:solidFill>
                  <a:srgbClr val="FF0000"/>
                </a:solidFill>
                <a:latin typeface="AR丸ゴシック体E" panose="020F0909000000000000" pitchFamily="49" charset="-128"/>
                <a:ea typeface="AR丸ゴシック体E" panose="020F0909000000000000" pitchFamily="49" charset="-128"/>
              </a:rPr>
              <a:t>地域人材・外部機関</a:t>
            </a:r>
          </a:p>
        </p:txBody>
      </p:sp>
    </p:spTree>
    <p:extLst>
      <p:ext uri="{BB962C8B-B14F-4D97-AF65-F5344CB8AC3E}">
        <p14:creationId xmlns:p14="http://schemas.microsoft.com/office/powerpoint/2010/main" val="16042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98360" y="309398"/>
            <a:ext cx="8947280" cy="6709529"/>
          </a:xfrm>
          <a:prstGeom prst="rect">
            <a:avLst/>
          </a:prstGeom>
          <a:solidFill>
            <a:srgbClr val="FFFFCC"/>
          </a:solidFill>
        </p:spPr>
        <p:txBody>
          <a:bodyPr wrap="square" rtlCol="0">
            <a:spAutoFit/>
          </a:bodyPr>
          <a:lstStyle/>
          <a:p>
            <a:endParaRPr kumimoji="1" lang="en-US" altLang="ja-JP" sz="1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600"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中学校でカリキュラム・マネジメントを進めにくい事情</a:t>
            </a:r>
            <a:endParaRPr kumimoji="1" lang="en-US" altLang="ja-JP" sz="2600"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・教科担任制で指導することが多く、生徒全員のことは</a:t>
            </a:r>
            <a:endParaRPr kumimoji="1" lang="en-US" altLang="ja-JP" sz="2600" dirty="0">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理解しやすいが、</a:t>
            </a:r>
            <a:r>
              <a:rPr kumimoji="1" lang="ja-JP" altLang="en-US" sz="2600" u="sng" dirty="0">
                <a:solidFill>
                  <a:srgbClr val="FF0000"/>
                </a:solidFill>
                <a:latin typeface="AR P丸ゴシック体E" panose="020F0900000000000000" pitchFamily="50" charset="-128"/>
                <a:ea typeface="AR P丸ゴシック体E" panose="020F0900000000000000" pitchFamily="50" charset="-128"/>
              </a:rPr>
              <a:t>教科・領域全体の学びを俯瞰しにくい</a:t>
            </a:r>
            <a:r>
              <a:rPr kumimoji="1" lang="ja-JP" altLang="en-US" sz="2600" dirty="0">
                <a:latin typeface="AR P丸ゴシック体E" panose="020F0900000000000000" pitchFamily="50" charset="-128"/>
                <a:ea typeface="AR P丸ゴシック体E" panose="020F0900000000000000" pitchFamily="50" charset="-128"/>
              </a:rPr>
              <a:t>。</a:t>
            </a:r>
            <a:endParaRPr kumimoji="1" lang="en-US" altLang="ja-JP" sz="2600" dirty="0">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・教師も生徒も保護者も、</a:t>
            </a:r>
            <a:r>
              <a:rPr kumimoji="1" lang="ja-JP" altLang="en-US" sz="2600" u="sng" dirty="0">
                <a:solidFill>
                  <a:srgbClr val="FF0000"/>
                </a:solidFill>
                <a:latin typeface="AR P丸ゴシック体E" panose="020F0900000000000000" pitchFamily="50" charset="-128"/>
                <a:ea typeface="AR P丸ゴシック体E" panose="020F0900000000000000" pitchFamily="50" charset="-128"/>
              </a:rPr>
              <a:t>受験を尺度に学びを捉えがち</a:t>
            </a:r>
            <a:endParaRPr kumimoji="1" lang="en-US" altLang="ja-JP" sz="26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2600" u="sng"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であり、学びに対する意識が狭くなりがちである。</a:t>
            </a:r>
            <a:endParaRPr kumimoji="1" lang="en-US" altLang="ja-JP" sz="2600" dirty="0">
              <a:latin typeface="AR P丸ゴシック体E" panose="020F0900000000000000" pitchFamily="50" charset="-128"/>
              <a:ea typeface="AR P丸ゴシック体E" panose="020F0900000000000000" pitchFamily="50" charset="-128"/>
            </a:endParaRPr>
          </a:p>
          <a:p>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・評価の公平性を考えるあまり、決まりきった内容をどれ</a:t>
            </a:r>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a:t>
            </a:r>
            <a:endParaRPr kumimoji="1" lang="en-US" altLang="ja-JP" sz="2600"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だけ答えられるか、</a:t>
            </a:r>
            <a:r>
              <a:rPr kumimoji="1" lang="ja-JP" altLang="en-US" sz="2600" u="sng" dirty="0">
                <a:solidFill>
                  <a:srgbClr val="FF0000"/>
                </a:solidFill>
                <a:latin typeface="AR P丸ゴシック体E" panose="020F0900000000000000" pitchFamily="50" charset="-128"/>
                <a:ea typeface="AR P丸ゴシック体E" panose="020F0900000000000000" pitchFamily="50" charset="-128"/>
              </a:rPr>
              <a:t>数値化できる内容で評価しがち</a:t>
            </a:r>
            <a:r>
              <a:rPr kumimoji="1" lang="ja-JP" altLang="en-US" sz="2600" u="sng" dirty="0">
                <a:latin typeface="AR P丸ゴシック体E" panose="020F0900000000000000" pitchFamily="50" charset="-128"/>
                <a:ea typeface="AR P丸ゴシック体E" panose="020F0900000000000000" pitchFamily="50" charset="-128"/>
              </a:rPr>
              <a:t>。</a:t>
            </a:r>
            <a:endParaRPr kumimoji="1" lang="en-US" altLang="ja-JP" sz="2600" u="sng" dirty="0">
              <a:latin typeface="AR P丸ゴシック体E" panose="020F0900000000000000" pitchFamily="50" charset="-128"/>
              <a:ea typeface="AR P丸ゴシック体E" panose="020F0900000000000000" pitchFamily="50" charset="-128"/>
            </a:endParaRPr>
          </a:p>
          <a:p>
            <a:endParaRPr kumimoji="1" lang="en-US" altLang="ja-JP" sz="2600" u="sng" dirty="0">
              <a:latin typeface="AR P丸ゴシック体E" panose="020F0900000000000000" pitchFamily="50" charset="-128"/>
              <a:ea typeface="AR P丸ゴシック体E" panose="020F0900000000000000" pitchFamily="50" charset="-128"/>
            </a:endParaRPr>
          </a:p>
          <a:p>
            <a:r>
              <a:rPr kumimoji="1" lang="ja-JP" altLang="en-US" sz="2600" dirty="0">
                <a:latin typeface="AR P丸ゴシック体E" panose="020F0900000000000000" pitchFamily="50" charset="-128"/>
                <a:ea typeface="AR P丸ゴシック体E" panose="020F0900000000000000" pitchFamily="50" charset="-128"/>
              </a:rPr>
              <a:t>　・カリ・マネや主体的な学びの</a:t>
            </a:r>
            <a:r>
              <a:rPr kumimoji="1" lang="ja-JP" altLang="en-US" sz="2600" u="sng" dirty="0">
                <a:solidFill>
                  <a:srgbClr val="FF0000"/>
                </a:solidFill>
                <a:latin typeface="AR P丸ゴシック体E" panose="020F0900000000000000" pitchFamily="50" charset="-128"/>
                <a:ea typeface="AR P丸ゴシック体E" panose="020F0900000000000000" pitchFamily="50" charset="-128"/>
              </a:rPr>
              <a:t>指導経験が不足</a:t>
            </a:r>
            <a:r>
              <a:rPr kumimoji="1" lang="ja-JP" altLang="en-US" sz="2600" dirty="0">
                <a:latin typeface="AR P丸ゴシック体E" panose="020F0900000000000000" pitchFamily="50" charset="-128"/>
                <a:ea typeface="AR P丸ゴシック体E" panose="020F0900000000000000" pitchFamily="50" charset="-128"/>
              </a:rPr>
              <a:t>している。</a:t>
            </a:r>
            <a:endParaRPr kumimoji="1" lang="en-US" altLang="ja-JP" sz="26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7F9DCF87-786E-239E-CB32-E50BFFAE9EEE}"/>
              </a:ext>
            </a:extLst>
          </p:cNvPr>
          <p:cNvSpPr txBox="1"/>
          <p:nvPr/>
        </p:nvSpPr>
        <p:spPr>
          <a:xfrm>
            <a:off x="5755341" y="-19593"/>
            <a:ext cx="3290299"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⑦中等教育の課題（３９～４４）</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A07A86-60BE-1E50-7319-12C1A1C956C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7229" r="16190" b="4313"/>
          <a:stretch/>
        </p:blipFill>
        <p:spPr>
          <a:xfrm rot="10800000">
            <a:off x="1963268" y="-10823"/>
            <a:ext cx="4814050" cy="854492"/>
          </a:xfrm>
          <a:prstGeom prst="rect">
            <a:avLst/>
          </a:prstGeom>
        </p:spPr>
      </p:pic>
      <p:pic>
        <p:nvPicPr>
          <p:cNvPr id="4" name="図 3">
            <a:extLst>
              <a:ext uri="{FF2B5EF4-FFF2-40B4-BE49-F238E27FC236}">
                <a16:creationId xmlns:a16="http://schemas.microsoft.com/office/drawing/2014/main" id="{50D047FB-0C1C-B3B7-412C-79010CB57CAE}"/>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80837" r="16190" b="16304"/>
          <a:stretch/>
        </p:blipFill>
        <p:spPr>
          <a:xfrm rot="10800000">
            <a:off x="995080" y="874058"/>
            <a:ext cx="7113496" cy="426810"/>
          </a:xfrm>
          <a:prstGeom prst="rect">
            <a:avLst/>
          </a:prstGeom>
        </p:spPr>
      </p:pic>
      <p:pic>
        <p:nvPicPr>
          <p:cNvPr id="5" name="図 4">
            <a:extLst>
              <a:ext uri="{FF2B5EF4-FFF2-40B4-BE49-F238E27FC236}">
                <a16:creationId xmlns:a16="http://schemas.microsoft.com/office/drawing/2014/main" id="{BCA67FFC-EB2C-6D91-CD44-6E5E30AA7D9F}"/>
              </a:ext>
            </a:extLst>
          </p:cNvPr>
          <p:cNvPicPr>
            <a:picLocks noChangeAspect="1"/>
          </p:cNvPicPr>
          <p:nvPr/>
        </p:nvPicPr>
        <p:blipFill rotWithShape="1">
          <a:blip r:embed="rId2">
            <a:extLst>
              <a:ext uri="{28A0092B-C50C-407E-A947-70E740481C1C}">
                <a14:useLocalDpi xmlns:a14="http://schemas.microsoft.com/office/drawing/2010/main" val="0"/>
              </a:ext>
            </a:extLst>
          </a:blip>
          <a:srcRect l="16466" t="36667" r="16190" b="22022"/>
          <a:stretch/>
        </p:blipFill>
        <p:spPr>
          <a:xfrm rot="10800000">
            <a:off x="1264019" y="1331257"/>
            <a:ext cx="6414251" cy="5561263"/>
          </a:xfrm>
          <a:prstGeom prst="rect">
            <a:avLst/>
          </a:prstGeom>
        </p:spPr>
      </p:pic>
      <p:sp>
        <p:nvSpPr>
          <p:cNvPr id="6" name="テキスト ボックス 5">
            <a:extLst>
              <a:ext uri="{FF2B5EF4-FFF2-40B4-BE49-F238E27FC236}">
                <a16:creationId xmlns:a16="http://schemas.microsoft.com/office/drawing/2014/main" id="{FB66BF9A-5603-8B07-2FC6-7A94548CA0FE}"/>
              </a:ext>
            </a:extLst>
          </p:cNvPr>
          <p:cNvSpPr txBox="1"/>
          <p:nvPr/>
        </p:nvSpPr>
        <p:spPr>
          <a:xfrm>
            <a:off x="6777318" y="127882"/>
            <a:ext cx="3129804" cy="738664"/>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endParaRPr kumimoji="1" lang="en-US" altLang="ja-JP" sz="1050" dirty="0"/>
          </a:p>
          <a:p>
            <a:r>
              <a:rPr kumimoji="1" lang="ja-JP" altLang="en-US" sz="1050" dirty="0"/>
              <a:t>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666276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733820" y="502729"/>
            <a:ext cx="5859296" cy="523220"/>
          </a:xfrm>
          <a:prstGeom prst="rect">
            <a:avLst/>
          </a:prstGeom>
        </p:spPr>
        <p:txBody>
          <a:bodyPr wrap="none">
            <a:spAutoFit/>
          </a:bodyPr>
          <a:lstStyle/>
          <a:p>
            <a:r>
              <a:rPr kumimoji="1" lang="ja-JP" altLang="en-US" sz="2800" dirty="0">
                <a:latin typeface="AR P丸ゴシック体E" panose="020F0900000000000000" pitchFamily="50" charset="-128"/>
                <a:ea typeface="AR P丸ゴシック体E" panose="020F0900000000000000" pitchFamily="50" charset="-128"/>
              </a:rPr>
              <a:t>教科・領域の</a:t>
            </a:r>
            <a:r>
              <a:rPr kumimoji="1" lang="ja-JP" altLang="en-US" sz="2800" u="sng" dirty="0">
                <a:latin typeface="AR P丸ゴシック体E" panose="020F0900000000000000" pitchFamily="50" charset="-128"/>
                <a:ea typeface="AR P丸ゴシック体E" panose="020F0900000000000000" pitchFamily="50" charset="-128"/>
              </a:rPr>
              <a:t>学び全体を俯瞰しにくい</a:t>
            </a:r>
            <a:endParaRPr lang="ja-JP" altLang="en-US" sz="2800" dirty="0"/>
          </a:p>
        </p:txBody>
      </p:sp>
      <p:sp>
        <p:nvSpPr>
          <p:cNvPr id="3" name="矢印: 下 2">
            <a:extLst>
              <a:ext uri="{FF2B5EF4-FFF2-40B4-BE49-F238E27FC236}">
                <a16:creationId xmlns:a16="http://schemas.microsoft.com/office/drawing/2014/main" id="{E5F3167B-9E7A-47DB-94B4-A33BBAB8C681}"/>
              </a:ext>
            </a:extLst>
          </p:cNvPr>
          <p:cNvSpPr/>
          <p:nvPr/>
        </p:nvSpPr>
        <p:spPr>
          <a:xfrm>
            <a:off x="4282039" y="1192032"/>
            <a:ext cx="762857" cy="331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正方形/長方形 3">
            <a:extLst>
              <a:ext uri="{FF2B5EF4-FFF2-40B4-BE49-F238E27FC236}">
                <a16:creationId xmlns:a16="http://schemas.microsoft.com/office/drawing/2014/main" id="{15E55260-7AAD-4E3F-8F66-AF0224F9C177}"/>
              </a:ext>
            </a:extLst>
          </p:cNvPr>
          <p:cNvSpPr/>
          <p:nvPr/>
        </p:nvSpPr>
        <p:spPr>
          <a:xfrm>
            <a:off x="1203510" y="1523373"/>
            <a:ext cx="7305205" cy="954107"/>
          </a:xfrm>
          <a:prstGeom prst="rect">
            <a:avLst/>
          </a:prstGeom>
        </p:spPr>
        <p:txBody>
          <a:bodyPr wrap="none">
            <a:spAutoFit/>
          </a:bodyPr>
          <a:lstStyle/>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2800"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2800" u="sng" dirty="0">
                <a:solidFill>
                  <a:srgbClr val="FF0000"/>
                </a:solidFill>
                <a:latin typeface="AR P丸ゴシック体E" panose="020F0900000000000000" pitchFamily="50" charset="-128"/>
                <a:ea typeface="AR P丸ゴシック体E" panose="020F0900000000000000" pitchFamily="50" charset="-128"/>
              </a:rPr>
              <a:t>あてはめてみよう。（従来の教科書でも）可能。</a:t>
            </a:r>
            <a:endParaRPr lang="ja-JP" altLang="en-US" sz="2800"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8914" y="2809646"/>
            <a:ext cx="6469106" cy="3927330"/>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図 57">
            <a:extLst>
              <a:ext uri="{FF2B5EF4-FFF2-40B4-BE49-F238E27FC236}">
                <a16:creationId xmlns:a16="http://schemas.microsoft.com/office/drawing/2014/main" id="{53E1993E-E74B-874C-6D06-272E1671C0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221" y="638755"/>
            <a:ext cx="8085383" cy="5815834"/>
          </a:xfrm>
          <a:prstGeom prst="rect">
            <a:avLst/>
          </a:prstGeom>
        </p:spPr>
      </p:pic>
      <p:sp>
        <p:nvSpPr>
          <p:cNvPr id="59" name="正方形/長方形 58">
            <a:extLst>
              <a:ext uri="{FF2B5EF4-FFF2-40B4-BE49-F238E27FC236}">
                <a16:creationId xmlns:a16="http://schemas.microsoft.com/office/drawing/2014/main" id="{17F85DE2-B7D5-9814-A619-E1F1B1AFEE4A}"/>
              </a:ext>
            </a:extLst>
          </p:cNvPr>
          <p:cNvSpPr/>
          <p:nvPr/>
        </p:nvSpPr>
        <p:spPr>
          <a:xfrm>
            <a:off x="1035423" y="4182035"/>
            <a:ext cx="7974107" cy="2985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正方形/長方形 59">
            <a:extLst>
              <a:ext uri="{FF2B5EF4-FFF2-40B4-BE49-F238E27FC236}">
                <a16:creationId xmlns:a16="http://schemas.microsoft.com/office/drawing/2014/main" id="{26A8ED3D-51C0-46AF-CB63-384628789411}"/>
              </a:ext>
            </a:extLst>
          </p:cNvPr>
          <p:cNvSpPr/>
          <p:nvPr/>
        </p:nvSpPr>
        <p:spPr>
          <a:xfrm>
            <a:off x="514295" y="3998258"/>
            <a:ext cx="3935506"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665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9"/>
                                        </p:tgtEl>
                                        <p:attrNameLst>
                                          <p:attrName>ppt_x</p:attrName>
                                        </p:attrNameLst>
                                      </p:cBhvr>
                                      <p:tavLst>
                                        <p:tav tm="0">
                                          <p:val>
                                            <p:strVal val="ppt_x"/>
                                          </p:val>
                                        </p:tav>
                                        <p:tav tm="100000">
                                          <p:val>
                                            <p:strVal val="ppt_x"/>
                                          </p:val>
                                        </p:tav>
                                      </p:tavLst>
                                    </p:anim>
                                    <p:anim calcmode="lin" valueType="num">
                                      <p:cBhvr additive="base">
                                        <p:cTn id="7" dur="500"/>
                                        <p:tgtEl>
                                          <p:spTgt spid="59"/>
                                        </p:tgtEl>
                                        <p:attrNameLst>
                                          <p:attrName>ppt_y</p:attrName>
                                        </p:attrNameLst>
                                      </p:cBhvr>
                                      <p:tavLst>
                                        <p:tav tm="0">
                                          <p:val>
                                            <p:strVal val="ppt_y"/>
                                          </p:val>
                                        </p:tav>
                                        <p:tav tm="100000">
                                          <p:val>
                                            <p:strVal val="1+ppt_h/2"/>
                                          </p:val>
                                        </p:tav>
                                      </p:tavLst>
                                    </p:anim>
                                    <p:set>
                                      <p:cBhvr>
                                        <p:cTn id="8" dur="1" fill="hold">
                                          <p:stCondLst>
                                            <p:cond delay="499"/>
                                          </p:stCondLst>
                                        </p:cTn>
                                        <p:tgtEl>
                                          <p:spTgt spid="5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0"/>
                                        </p:tgtEl>
                                        <p:attrNameLst>
                                          <p:attrName>ppt_x</p:attrName>
                                        </p:attrNameLst>
                                      </p:cBhvr>
                                      <p:tavLst>
                                        <p:tav tm="0">
                                          <p:val>
                                            <p:strVal val="ppt_x"/>
                                          </p:val>
                                        </p:tav>
                                        <p:tav tm="100000">
                                          <p:val>
                                            <p:strVal val="ppt_x"/>
                                          </p:val>
                                        </p:tav>
                                      </p:tavLst>
                                    </p:anim>
                                    <p:anim calcmode="lin" valueType="num">
                                      <p:cBhvr additive="base">
                                        <p:cTn id="11" dur="500"/>
                                        <p:tgtEl>
                                          <p:spTgt spid="60"/>
                                        </p:tgtEl>
                                        <p:attrNameLst>
                                          <p:attrName>ppt_y</p:attrName>
                                        </p:attrNameLst>
                                      </p:cBhvr>
                                      <p:tavLst>
                                        <p:tav tm="0">
                                          <p:val>
                                            <p:strVal val="ppt_y"/>
                                          </p:val>
                                        </p:tav>
                                        <p:tav tm="100000">
                                          <p:val>
                                            <p:strVal val="1+ppt_h/2"/>
                                          </p:val>
                                        </p:tav>
                                      </p:tavLst>
                                    </p:anim>
                                    <p:set>
                                      <p:cBhvr>
                                        <p:cTn id="1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C2ED5B7-5B48-83B4-457F-214891ACD2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7" y="578675"/>
            <a:ext cx="8511989" cy="5970715"/>
          </a:xfrm>
          <a:prstGeom prst="rect">
            <a:avLst/>
          </a:prstGeom>
        </p:spPr>
      </p:pic>
      <p:sp>
        <p:nvSpPr>
          <p:cNvPr id="4" name="正方形/長方形 3">
            <a:extLst>
              <a:ext uri="{FF2B5EF4-FFF2-40B4-BE49-F238E27FC236}">
                <a16:creationId xmlns:a16="http://schemas.microsoft.com/office/drawing/2014/main" id="{087A0F95-374C-85C4-E4C4-7BBAD751859E}"/>
              </a:ext>
            </a:extLst>
          </p:cNvPr>
          <p:cNvSpPr/>
          <p:nvPr/>
        </p:nvSpPr>
        <p:spPr>
          <a:xfrm>
            <a:off x="430306" y="3429000"/>
            <a:ext cx="7974107" cy="2985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3800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E8FB8B7-A152-4B26-43EF-4197700B0B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836" y="408710"/>
            <a:ext cx="8004467" cy="6040580"/>
          </a:xfrm>
          <a:prstGeom prst="rect">
            <a:avLst/>
          </a:prstGeom>
        </p:spPr>
      </p:pic>
      <p:sp>
        <p:nvSpPr>
          <p:cNvPr id="11" name="正方形/長方形 10">
            <a:extLst>
              <a:ext uri="{FF2B5EF4-FFF2-40B4-BE49-F238E27FC236}">
                <a16:creationId xmlns:a16="http://schemas.microsoft.com/office/drawing/2014/main" id="{90FD782F-2098-A230-9EF8-941971D48641}"/>
              </a:ext>
            </a:extLst>
          </p:cNvPr>
          <p:cNvSpPr/>
          <p:nvPr/>
        </p:nvSpPr>
        <p:spPr>
          <a:xfrm>
            <a:off x="430306" y="3039036"/>
            <a:ext cx="7974107" cy="337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6477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A3F794D-3B90-C0F1-FC4E-3E12196527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082" y="334842"/>
            <a:ext cx="7705165" cy="5008357"/>
          </a:xfrm>
          <a:prstGeom prst="rect">
            <a:avLst/>
          </a:prstGeom>
        </p:spPr>
      </p:pic>
      <p:sp>
        <p:nvSpPr>
          <p:cNvPr id="3" name="テキスト ボックス 2">
            <a:extLst>
              <a:ext uri="{FF2B5EF4-FFF2-40B4-BE49-F238E27FC236}">
                <a16:creationId xmlns:a16="http://schemas.microsoft.com/office/drawing/2014/main" id="{05275665-9672-93C0-6437-243224D83FAE}"/>
              </a:ext>
            </a:extLst>
          </p:cNvPr>
          <p:cNvSpPr txBox="1"/>
          <p:nvPr/>
        </p:nvSpPr>
        <p:spPr>
          <a:xfrm>
            <a:off x="484095" y="5463561"/>
            <a:ext cx="8417858" cy="830997"/>
          </a:xfrm>
          <a:prstGeom prst="rect">
            <a:avLst/>
          </a:prstGeom>
          <a:solidFill>
            <a:srgbClr val="FFFF79"/>
          </a:solidFill>
          <a:ln w="28575">
            <a:solidFill>
              <a:schemeClr val="tx1"/>
            </a:solidFill>
          </a:ln>
        </p:spPr>
        <p:txBody>
          <a:bodyPr wrap="square" rtlCol="0">
            <a:spAutoFit/>
          </a:bodyPr>
          <a:lstStyle/>
          <a:p>
            <a:pPr algn="ctr"/>
            <a:r>
              <a:rPr kumimoji="1" lang="ja-JP" altLang="en-US" sz="2400" dirty="0">
                <a:latin typeface="AR丸ゴシック体E" panose="020F0909000000000000" pitchFamily="49" charset="-128"/>
                <a:ea typeface="AR丸ゴシック体E" panose="020F0909000000000000" pitchFamily="49" charset="-128"/>
              </a:rPr>
              <a:t>学習指導要領に準拠した新たな中学校教科書では、</a:t>
            </a:r>
            <a:endParaRPr kumimoji="1" lang="en-US" altLang="ja-JP" sz="2400" dirty="0">
              <a:latin typeface="AR丸ゴシック体E" panose="020F0909000000000000" pitchFamily="49" charset="-128"/>
              <a:ea typeface="AR丸ゴシック体E" panose="020F0909000000000000" pitchFamily="49" charset="-128"/>
            </a:endParaRPr>
          </a:p>
          <a:p>
            <a:pPr algn="ctr"/>
            <a:r>
              <a:rPr kumimoji="1" lang="ja-JP" altLang="en-US" sz="2400" dirty="0">
                <a:latin typeface="AR丸ゴシック体E" panose="020F0909000000000000" pitchFamily="49" charset="-128"/>
                <a:ea typeface="AR丸ゴシック体E" panose="020F0909000000000000" pitchFamily="49" charset="-128"/>
              </a:rPr>
              <a:t>ＳＤＧｓに関するお取り組みが一層充実してきています</a:t>
            </a:r>
          </a:p>
        </p:txBody>
      </p:sp>
    </p:spTree>
    <p:extLst>
      <p:ext uri="{BB962C8B-B14F-4D97-AF65-F5344CB8AC3E}">
        <p14:creationId xmlns:p14="http://schemas.microsoft.com/office/powerpoint/2010/main" val="974916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3819E8-DBD4-C8C2-6F32-3ACC744C3588}"/>
              </a:ext>
            </a:extLst>
          </p:cNvPr>
          <p:cNvSpPr txBox="1"/>
          <p:nvPr/>
        </p:nvSpPr>
        <p:spPr>
          <a:xfrm>
            <a:off x="1089210" y="524104"/>
            <a:ext cx="7408657" cy="6186309"/>
          </a:xfrm>
          <a:prstGeom prst="rect">
            <a:avLst/>
          </a:prstGeom>
          <a:noFill/>
        </p:spPr>
        <p:txBody>
          <a:bodyPr wrap="square" rtlCol="0">
            <a:spAutoFit/>
          </a:bodyPr>
          <a:lstStyle/>
          <a:p>
            <a:r>
              <a:rPr kumimoji="1" lang="ja-JP" altLang="en-US" sz="3600" dirty="0">
                <a:latin typeface="AR丸ゴシック体E" panose="020F0909000000000000" pitchFamily="49" charset="-128"/>
                <a:ea typeface="AR丸ゴシック体E" panose="020F0909000000000000" pitchFamily="49" charset="-128"/>
              </a:rPr>
              <a:t>それらを活かして、</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highlight>
                  <a:srgbClr val="FFFF00"/>
                </a:highlight>
                <a:latin typeface="AR丸ゴシック体E" panose="020F0909000000000000" pitchFamily="49" charset="-128"/>
                <a:ea typeface="AR丸ゴシック体E" panose="020F0909000000000000" pitchFamily="49" charset="-128"/>
              </a:rPr>
              <a:t>「主体的・対話的で深い学び」</a:t>
            </a:r>
            <a:endParaRPr kumimoji="1" lang="en-US" altLang="ja-JP" sz="36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となる学習過程をどのように</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latin typeface="AR丸ゴシック体E" panose="020F0909000000000000" pitchFamily="49" charset="-128"/>
                <a:ea typeface="AR丸ゴシック体E" panose="020F0909000000000000" pitchFamily="49" charset="-128"/>
              </a:rPr>
              <a:t>実現したらいいのでしょうか。</a:t>
            </a:r>
            <a:endParaRPr kumimoji="1" lang="en-US" altLang="ja-JP" sz="3600" dirty="0">
              <a:latin typeface="AR丸ゴシック体E" panose="020F0909000000000000" pitchFamily="49" charset="-128"/>
              <a:ea typeface="AR丸ゴシック体E" panose="020F0909000000000000" pitchFamily="49" charset="-128"/>
            </a:endParaRPr>
          </a:p>
          <a:p>
            <a:endParaRPr kumimoji="1" lang="en-US" altLang="ja-JP" sz="3600" dirty="0">
              <a:latin typeface="AR丸ゴシック体E" panose="020F0909000000000000" pitchFamily="49" charset="-128"/>
              <a:ea typeface="AR丸ゴシック体E" panose="020F0909000000000000" pitchFamily="49" charset="-128"/>
            </a:endParaRPr>
          </a:p>
          <a:p>
            <a:r>
              <a:rPr kumimoji="1" lang="ja-JP" altLang="en-US" sz="3600" dirty="0">
                <a:solidFill>
                  <a:srgbClr val="FF0000"/>
                </a:solidFill>
                <a:latin typeface="AR丸ゴシック体E" panose="020F0909000000000000" pitchFamily="49" charset="-128"/>
                <a:ea typeface="AR丸ゴシック体E" panose="020F0909000000000000" pitchFamily="49" charset="-128"/>
              </a:rPr>
              <a:t>実は、その実現にはとても難しい</a:t>
            </a:r>
            <a:endParaRPr kumimoji="1" lang="en-US" altLang="ja-JP" sz="3600"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3600"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3600" dirty="0">
                <a:solidFill>
                  <a:srgbClr val="FF0000"/>
                </a:solidFill>
                <a:highlight>
                  <a:srgbClr val="FFFF00"/>
                </a:highlight>
                <a:latin typeface="AR丸ゴシック体E" panose="020F0909000000000000" pitchFamily="49" charset="-128"/>
                <a:ea typeface="AR丸ゴシック体E" panose="020F0909000000000000" pitchFamily="49" charset="-128"/>
              </a:rPr>
              <a:t>人的な課題</a:t>
            </a:r>
            <a:r>
              <a:rPr kumimoji="1" lang="ja-JP" altLang="en-US" sz="3600" dirty="0">
                <a:solidFill>
                  <a:srgbClr val="FF0000"/>
                </a:solidFill>
                <a:latin typeface="AR丸ゴシック体E" panose="020F0909000000000000" pitchFamily="49" charset="-128"/>
                <a:ea typeface="AR丸ゴシック体E" panose="020F0909000000000000" pitchFamily="49" charset="-128"/>
              </a:rPr>
              <a:t>があるのです。</a:t>
            </a:r>
          </a:p>
        </p:txBody>
      </p:sp>
      <p:sp>
        <p:nvSpPr>
          <p:cNvPr id="4" name="テキスト ボックス 3">
            <a:extLst>
              <a:ext uri="{FF2B5EF4-FFF2-40B4-BE49-F238E27FC236}">
                <a16:creationId xmlns:a16="http://schemas.microsoft.com/office/drawing/2014/main" id="{E4EE982D-7D24-59CA-DF4F-79CF7CDE0098}"/>
              </a:ext>
            </a:extLst>
          </p:cNvPr>
          <p:cNvSpPr txBox="1"/>
          <p:nvPr/>
        </p:nvSpPr>
        <p:spPr>
          <a:xfrm>
            <a:off x="4572000" y="66905"/>
            <a:ext cx="4572000"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⑧主体的な学習の課題と進め方（４５～５１）</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620499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E054C171-2A36-5280-93DC-1CC080F9F471}"/>
              </a:ext>
            </a:extLst>
          </p:cNvPr>
          <p:cNvSpPr/>
          <p:nvPr/>
        </p:nvSpPr>
        <p:spPr>
          <a:xfrm>
            <a:off x="934038" y="1015595"/>
            <a:ext cx="6378350" cy="4860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四角形: 角を丸くする 3">
            <a:extLst>
              <a:ext uri="{FF2B5EF4-FFF2-40B4-BE49-F238E27FC236}">
                <a16:creationId xmlns:a16="http://schemas.microsoft.com/office/drawing/2014/main" id="{3A68604F-C96C-98F9-9081-452D84676C7A}"/>
              </a:ext>
            </a:extLst>
          </p:cNvPr>
          <p:cNvSpPr/>
          <p:nvPr/>
        </p:nvSpPr>
        <p:spPr>
          <a:xfrm>
            <a:off x="934038" y="1893580"/>
            <a:ext cx="8104123" cy="5658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四角形: 角を丸くする 4">
            <a:extLst>
              <a:ext uri="{FF2B5EF4-FFF2-40B4-BE49-F238E27FC236}">
                <a16:creationId xmlns:a16="http://schemas.microsoft.com/office/drawing/2014/main" id="{A7014637-2E2A-EB78-BC92-0E97611AB1A8}"/>
              </a:ext>
            </a:extLst>
          </p:cNvPr>
          <p:cNvSpPr/>
          <p:nvPr/>
        </p:nvSpPr>
        <p:spPr>
          <a:xfrm>
            <a:off x="934039" y="2851841"/>
            <a:ext cx="8076548" cy="774614"/>
          </a:xfrm>
          <a:prstGeom prst="roundRect">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四角形: 角を丸くする 5">
            <a:extLst>
              <a:ext uri="{FF2B5EF4-FFF2-40B4-BE49-F238E27FC236}">
                <a16:creationId xmlns:a16="http://schemas.microsoft.com/office/drawing/2014/main" id="{BDDA51D7-24E5-92E8-9501-FAAC5F400682}"/>
              </a:ext>
            </a:extLst>
          </p:cNvPr>
          <p:cNvSpPr/>
          <p:nvPr/>
        </p:nvSpPr>
        <p:spPr>
          <a:xfrm>
            <a:off x="934037" y="3806825"/>
            <a:ext cx="8131152" cy="882116"/>
          </a:xfrm>
          <a:prstGeom prst="roundRect">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四角形: 角を丸くする 6">
            <a:extLst>
              <a:ext uri="{FF2B5EF4-FFF2-40B4-BE49-F238E27FC236}">
                <a16:creationId xmlns:a16="http://schemas.microsoft.com/office/drawing/2014/main" id="{BC61DCA4-001F-5FFA-9475-6433F9944518}"/>
              </a:ext>
            </a:extLst>
          </p:cNvPr>
          <p:cNvSpPr/>
          <p:nvPr/>
        </p:nvSpPr>
        <p:spPr>
          <a:xfrm>
            <a:off x="889939" y="4999523"/>
            <a:ext cx="8148221" cy="810564"/>
          </a:xfrm>
          <a:prstGeom prst="roundRect">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四角形: 角を丸くする 7">
            <a:extLst>
              <a:ext uri="{FF2B5EF4-FFF2-40B4-BE49-F238E27FC236}">
                <a16:creationId xmlns:a16="http://schemas.microsoft.com/office/drawing/2014/main" id="{585BFB9B-3087-04A4-78F9-55786FF82F15}"/>
              </a:ext>
            </a:extLst>
          </p:cNvPr>
          <p:cNvSpPr/>
          <p:nvPr/>
        </p:nvSpPr>
        <p:spPr>
          <a:xfrm>
            <a:off x="889937" y="6072467"/>
            <a:ext cx="8120649" cy="609962"/>
          </a:xfrm>
          <a:prstGeom prst="roundRect">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テキスト ボックス 1">
            <a:extLst>
              <a:ext uri="{FF2B5EF4-FFF2-40B4-BE49-F238E27FC236}">
                <a16:creationId xmlns:a16="http://schemas.microsoft.com/office/drawing/2014/main" id="{EADA3E35-30E3-C04C-E10D-1EC8F1EF5C45}"/>
              </a:ext>
            </a:extLst>
          </p:cNvPr>
          <p:cNvSpPr txBox="1"/>
          <p:nvPr/>
        </p:nvSpPr>
        <p:spPr>
          <a:xfrm>
            <a:off x="428939" y="215912"/>
            <a:ext cx="8839279" cy="6944209"/>
          </a:xfrm>
          <a:prstGeom prst="rect">
            <a:avLst/>
          </a:prstGeom>
          <a:noFill/>
        </p:spPr>
        <p:txBody>
          <a:bodyPr wrap="square" rtlCol="0">
            <a:spAutoFit/>
          </a:bodyPr>
          <a:lstStyle/>
          <a:p>
            <a:r>
              <a:rPr kumimoji="1" lang="ja-JP" altLang="en-US" sz="2600" b="1" dirty="0">
                <a:solidFill>
                  <a:schemeClr val="accent1">
                    <a:lumMod val="75000"/>
                  </a:schemeClr>
                </a:solidFill>
              </a:rPr>
              <a:t>私たちは、古い教育観の中で育ってきたのではないですか</a:t>
            </a:r>
            <a:endParaRPr kumimoji="1" lang="en-US" altLang="ja-JP" sz="2600" b="1" dirty="0">
              <a:solidFill>
                <a:schemeClr val="accent1">
                  <a:lumMod val="75000"/>
                </a:schemeClr>
              </a:solidFill>
            </a:endParaRPr>
          </a:p>
          <a:p>
            <a:r>
              <a:rPr kumimoji="1" lang="ja-JP" altLang="en-US" sz="1400" b="1" dirty="0">
                <a:solidFill>
                  <a:schemeClr val="accent1">
                    <a:lumMod val="75000"/>
                  </a:schemeClr>
                </a:solidFill>
              </a:rPr>
              <a:t>　</a:t>
            </a:r>
            <a:endParaRPr lang="en-US" altLang="ja-JP" sz="1400" b="1" dirty="0"/>
          </a:p>
          <a:p>
            <a:endParaRPr lang="en-US" altLang="ja-JP" sz="1500" b="1" dirty="0"/>
          </a:p>
          <a:p>
            <a:r>
              <a:rPr lang="ja-JP" altLang="en-US" b="1" dirty="0"/>
              <a:t>　</a:t>
            </a:r>
            <a:r>
              <a:rPr lang="ja-JP" altLang="en-US" sz="2400" b="1" dirty="0"/>
              <a:t>・答え合わせをして、合っていると安心できた。</a:t>
            </a:r>
            <a:endParaRPr lang="en-US" altLang="ja-JP" sz="2400" b="1" dirty="0"/>
          </a:p>
          <a:p>
            <a:endParaRPr lang="en-US" altLang="ja-JP" sz="1600" b="1" dirty="0"/>
          </a:p>
          <a:p>
            <a:endParaRPr lang="en-US" altLang="ja-JP" b="1" dirty="0"/>
          </a:p>
          <a:p>
            <a:r>
              <a:rPr lang="ja-JP" altLang="en-US" b="1" dirty="0"/>
              <a:t>　</a:t>
            </a:r>
            <a:r>
              <a:rPr lang="ja-JP" altLang="en-US" sz="2400" b="1" dirty="0"/>
              <a:t>・学級には  </a:t>
            </a:r>
            <a:r>
              <a:rPr lang="en-US" altLang="ja-JP" sz="2400" b="1" dirty="0"/>
              <a:t>[</a:t>
            </a:r>
            <a:r>
              <a:rPr lang="ja-JP" altLang="en-US" sz="2400" b="1" dirty="0"/>
              <a:t>できるやつ</a:t>
            </a:r>
            <a:r>
              <a:rPr lang="en-US" altLang="ja-JP" sz="2400" b="1" dirty="0"/>
              <a:t>] </a:t>
            </a:r>
            <a:r>
              <a:rPr lang="ja-JP" altLang="en-US" sz="2400" b="1" dirty="0"/>
              <a:t>がいて、順位は変わりにくかった。</a:t>
            </a:r>
            <a:endParaRPr lang="en-US" altLang="ja-JP" sz="2400" b="1" dirty="0"/>
          </a:p>
          <a:p>
            <a:endParaRPr kumimoji="1" lang="en-US" altLang="ja-JP" b="1" dirty="0"/>
          </a:p>
          <a:p>
            <a:endParaRPr kumimoji="1" lang="en-US" altLang="ja-JP" sz="1400" b="1" dirty="0"/>
          </a:p>
          <a:p>
            <a:endParaRPr kumimoji="1" lang="en-US" altLang="ja-JP" sz="600" b="1" dirty="0"/>
          </a:p>
          <a:p>
            <a:r>
              <a:rPr kumimoji="1" lang="ja-JP" altLang="en-US" b="1" dirty="0"/>
              <a:t>　</a:t>
            </a:r>
            <a:r>
              <a:rPr kumimoji="1" lang="ja-JP" altLang="en-US" sz="2200" b="1" dirty="0"/>
              <a:t>・</a:t>
            </a:r>
            <a:r>
              <a:rPr kumimoji="1" lang="ja-JP" altLang="en-US" sz="2400" b="1" dirty="0"/>
              <a:t>自分たちで問題を発見し、その問題の解決のために</a:t>
            </a:r>
            <a:endParaRPr kumimoji="1" lang="en-US" altLang="ja-JP" sz="2400" b="1" dirty="0"/>
          </a:p>
          <a:p>
            <a:r>
              <a:rPr kumimoji="1" lang="ja-JP" altLang="en-US" sz="2400" b="1" dirty="0"/>
              <a:t>　　学んできた？</a:t>
            </a:r>
            <a:endParaRPr kumimoji="1" lang="en-US" altLang="ja-JP" sz="2400" b="1" dirty="0"/>
          </a:p>
          <a:p>
            <a:endParaRPr kumimoji="1" lang="en-US" altLang="ja-JP" sz="2000" b="1" dirty="0"/>
          </a:p>
          <a:p>
            <a:r>
              <a:rPr kumimoji="1" lang="ja-JP" altLang="en-US" b="1" dirty="0"/>
              <a:t>　</a:t>
            </a:r>
            <a:r>
              <a:rPr kumimoji="1" lang="ja-JP" altLang="en-US" sz="2400" b="1" dirty="0"/>
              <a:t>・誰にも答えのわからない問題について、調べ、考え、</a:t>
            </a:r>
            <a:endParaRPr kumimoji="1" lang="en-US" altLang="ja-JP" sz="2400" b="1" dirty="0"/>
          </a:p>
          <a:p>
            <a:r>
              <a:rPr kumimoji="1" lang="ja-JP" altLang="en-US" sz="2400" b="1" dirty="0"/>
              <a:t>　　話し合って、みんなが納得するような答えを探してきた？</a:t>
            </a:r>
            <a:endParaRPr kumimoji="1" lang="en-US" altLang="ja-JP" sz="2400" b="1" dirty="0"/>
          </a:p>
          <a:p>
            <a:endParaRPr kumimoji="1" lang="en-US" altLang="ja-JP" b="1" dirty="0"/>
          </a:p>
          <a:p>
            <a:endParaRPr kumimoji="1" lang="en-US" altLang="ja-JP" sz="825" b="1" dirty="0"/>
          </a:p>
          <a:p>
            <a:r>
              <a:rPr kumimoji="1" lang="ja-JP" altLang="en-US" b="1" dirty="0"/>
              <a:t>　</a:t>
            </a:r>
            <a:r>
              <a:rPr kumimoji="1" lang="ja-JP" altLang="en-US" sz="2400" b="1" dirty="0"/>
              <a:t>・色々な教科等で学んだことを活かして、問題を解こうと</a:t>
            </a:r>
            <a:endParaRPr kumimoji="1" lang="en-US" altLang="ja-JP" sz="2400" b="1" dirty="0"/>
          </a:p>
          <a:p>
            <a:r>
              <a:rPr kumimoji="1" lang="ja-JP" altLang="en-US" sz="2400" b="1" dirty="0"/>
              <a:t>　　してきた</a:t>
            </a:r>
            <a:endParaRPr kumimoji="1" lang="en-US" altLang="ja-JP" sz="2400" b="1" dirty="0"/>
          </a:p>
          <a:p>
            <a:endParaRPr kumimoji="1" lang="en-US" altLang="ja-JP" sz="800" b="1" dirty="0"/>
          </a:p>
          <a:p>
            <a:r>
              <a:rPr kumimoji="1" lang="ja-JP" altLang="en-US" b="1" dirty="0"/>
              <a:t>　</a:t>
            </a:r>
            <a:endParaRPr kumimoji="1" lang="en-US" altLang="ja-JP" b="1" dirty="0"/>
          </a:p>
          <a:p>
            <a:r>
              <a:rPr kumimoji="1" lang="ja-JP" altLang="en-US" sz="2400" b="1" dirty="0"/>
              <a:t>　・学んだことを元に、自分たちの行動を変容させてきた？</a:t>
            </a:r>
            <a:endParaRPr kumimoji="1" lang="en-US" altLang="ja-JP" sz="2400" b="1" dirty="0"/>
          </a:p>
          <a:p>
            <a:r>
              <a:rPr kumimoji="1" lang="ja-JP" altLang="en-US" b="1" dirty="0"/>
              <a:t>　</a:t>
            </a:r>
          </a:p>
        </p:txBody>
      </p:sp>
      <p:sp>
        <p:nvSpPr>
          <p:cNvPr id="9" name="テキスト ボックス 8">
            <a:extLst>
              <a:ext uri="{FF2B5EF4-FFF2-40B4-BE49-F238E27FC236}">
                <a16:creationId xmlns:a16="http://schemas.microsoft.com/office/drawing/2014/main" id="{9F984272-B2CF-36E1-8F26-8D588582BBAD}"/>
              </a:ext>
            </a:extLst>
          </p:cNvPr>
          <p:cNvSpPr txBox="1"/>
          <p:nvPr/>
        </p:nvSpPr>
        <p:spPr>
          <a:xfrm>
            <a:off x="6427694" y="1500006"/>
            <a:ext cx="2807655" cy="369332"/>
          </a:xfrm>
          <a:prstGeom prst="rect">
            <a:avLst/>
          </a:prstGeom>
          <a:noFill/>
        </p:spPr>
        <p:txBody>
          <a:bodyPr wrap="square" rtlCol="0">
            <a:spAutoFit/>
          </a:bodyPr>
          <a:lstStyle/>
          <a:p>
            <a:r>
              <a:rPr kumimoji="1" lang="ja-JP" altLang="en-US" dirty="0">
                <a:solidFill>
                  <a:srgbClr val="C00000"/>
                </a:solidFill>
                <a:latin typeface="AR丸ゴシック体E" panose="020F0909000000000000" pitchFamily="49" charset="-128"/>
                <a:ea typeface="AR丸ゴシック体E" panose="020F0909000000000000" pitchFamily="49" charset="-128"/>
              </a:rPr>
              <a:t>正解がある　</a:t>
            </a:r>
            <a:r>
              <a:rPr lang="ja-JP" altLang="en-US" dirty="0">
                <a:solidFill>
                  <a:srgbClr val="C00000"/>
                </a:solidFill>
                <a:latin typeface="AR丸ゴシック体E" panose="020F0909000000000000" pitchFamily="49" charset="-128"/>
                <a:ea typeface="AR丸ゴシック体E" panose="020F0909000000000000" pitchFamily="49" charset="-128"/>
              </a:rPr>
              <a:t>基礎・基本</a:t>
            </a:r>
            <a:endParaRPr kumimoji="1" lang="ja-JP" altLang="en-US" dirty="0">
              <a:solidFill>
                <a:srgbClr val="C00000"/>
              </a:solidFill>
              <a:latin typeface="AR丸ゴシック体E" panose="020F0909000000000000" pitchFamily="49" charset="-128"/>
              <a:ea typeface="AR丸ゴシック体E" panose="020F0909000000000000" pitchFamily="49" charset="-128"/>
            </a:endParaRPr>
          </a:p>
        </p:txBody>
      </p:sp>
      <p:sp>
        <p:nvSpPr>
          <p:cNvPr id="10" name="テキスト ボックス 9">
            <a:extLst>
              <a:ext uri="{FF2B5EF4-FFF2-40B4-BE49-F238E27FC236}">
                <a16:creationId xmlns:a16="http://schemas.microsoft.com/office/drawing/2014/main" id="{B0CA6756-A154-BA14-E666-1E5F7B0261FE}"/>
              </a:ext>
            </a:extLst>
          </p:cNvPr>
          <p:cNvSpPr txBox="1"/>
          <p:nvPr/>
        </p:nvSpPr>
        <p:spPr>
          <a:xfrm>
            <a:off x="6415579" y="2400632"/>
            <a:ext cx="2723823" cy="369332"/>
          </a:xfrm>
          <a:prstGeom prst="rect">
            <a:avLst/>
          </a:prstGeom>
          <a:noFill/>
        </p:spPr>
        <p:txBody>
          <a:bodyPr wrap="none" rtlCol="0">
            <a:spAutoFit/>
          </a:bodyPr>
          <a:lstStyle/>
          <a:p>
            <a:r>
              <a:rPr kumimoji="1" lang="ja-JP" altLang="en-US" dirty="0">
                <a:solidFill>
                  <a:srgbClr val="C00000"/>
                </a:solidFill>
                <a:latin typeface="AR丸ゴシック体E" panose="020F0909000000000000" pitchFamily="49" charset="-128"/>
                <a:ea typeface="AR丸ゴシック体E" panose="020F0909000000000000" pitchFamily="49" charset="-128"/>
              </a:rPr>
              <a:t>到達度で評価されていた</a:t>
            </a:r>
          </a:p>
        </p:txBody>
      </p:sp>
      <p:sp>
        <p:nvSpPr>
          <p:cNvPr id="11" name="テキスト ボックス 10">
            <a:extLst>
              <a:ext uri="{FF2B5EF4-FFF2-40B4-BE49-F238E27FC236}">
                <a16:creationId xmlns:a16="http://schemas.microsoft.com/office/drawing/2014/main" id="{D4075E5F-CF29-3A34-8860-1582AC4A5499}"/>
              </a:ext>
            </a:extLst>
          </p:cNvPr>
          <p:cNvSpPr txBox="1"/>
          <p:nvPr/>
        </p:nvSpPr>
        <p:spPr>
          <a:xfrm>
            <a:off x="6415579" y="3383844"/>
            <a:ext cx="2153410" cy="369332"/>
          </a:xfrm>
          <a:prstGeom prst="rect">
            <a:avLst/>
          </a:prstGeom>
          <a:noFill/>
        </p:spPr>
        <p:txBody>
          <a:bodyPr wrap="square" rtlCol="0">
            <a:spAutoFit/>
          </a:bodyPr>
          <a:lstStyle/>
          <a:p>
            <a:r>
              <a:rPr lang="ja-JP" altLang="en-US" dirty="0">
                <a:solidFill>
                  <a:srgbClr val="C00000"/>
                </a:solidFill>
                <a:latin typeface="AR丸ゴシック体E" panose="020F0909000000000000" pitchFamily="49" charset="-128"/>
                <a:ea typeface="AR丸ゴシック体E" panose="020F0909000000000000" pitchFamily="49" charset="-128"/>
              </a:rPr>
              <a:t>問題発見・解決</a:t>
            </a:r>
            <a:endParaRPr kumimoji="1" lang="ja-JP" altLang="en-US" dirty="0">
              <a:solidFill>
                <a:srgbClr val="C00000"/>
              </a:solidFill>
              <a:latin typeface="AR丸ゴシック体E" panose="020F0909000000000000" pitchFamily="49" charset="-128"/>
              <a:ea typeface="AR丸ゴシック体E" panose="020F0909000000000000" pitchFamily="49" charset="-128"/>
            </a:endParaRPr>
          </a:p>
        </p:txBody>
      </p:sp>
      <p:sp>
        <p:nvSpPr>
          <p:cNvPr id="12" name="テキスト ボックス 11">
            <a:extLst>
              <a:ext uri="{FF2B5EF4-FFF2-40B4-BE49-F238E27FC236}">
                <a16:creationId xmlns:a16="http://schemas.microsoft.com/office/drawing/2014/main" id="{9246C14A-B9B0-E5C6-20F2-CFE6C7276B8E}"/>
              </a:ext>
            </a:extLst>
          </p:cNvPr>
          <p:cNvSpPr txBox="1"/>
          <p:nvPr/>
        </p:nvSpPr>
        <p:spPr>
          <a:xfrm>
            <a:off x="6427694" y="4652914"/>
            <a:ext cx="2262158" cy="369332"/>
          </a:xfrm>
          <a:prstGeom prst="rect">
            <a:avLst/>
          </a:prstGeom>
          <a:noFill/>
        </p:spPr>
        <p:txBody>
          <a:bodyPr wrap="none" rtlCol="0">
            <a:spAutoFit/>
          </a:bodyPr>
          <a:lstStyle/>
          <a:p>
            <a:r>
              <a:rPr lang="ja-JP" altLang="en-US" dirty="0">
                <a:solidFill>
                  <a:srgbClr val="C00000"/>
                </a:solidFill>
                <a:latin typeface="AR丸ゴシック体E" panose="020F0909000000000000" pitchFamily="49" charset="-128"/>
                <a:ea typeface="AR丸ゴシック体E" panose="020F0909000000000000" pitchFamily="49" charset="-128"/>
              </a:rPr>
              <a:t>納得解を探す・対話</a:t>
            </a:r>
            <a:endParaRPr kumimoji="1" lang="ja-JP" altLang="en-US" dirty="0">
              <a:solidFill>
                <a:srgbClr val="C00000"/>
              </a:solidFill>
              <a:latin typeface="AR丸ゴシック体E" panose="020F0909000000000000" pitchFamily="49" charset="-128"/>
              <a:ea typeface="AR丸ゴシック体E" panose="020F0909000000000000" pitchFamily="49" charset="-128"/>
            </a:endParaRPr>
          </a:p>
        </p:txBody>
      </p:sp>
      <p:sp>
        <p:nvSpPr>
          <p:cNvPr id="13" name="テキスト ボックス 12">
            <a:extLst>
              <a:ext uri="{FF2B5EF4-FFF2-40B4-BE49-F238E27FC236}">
                <a16:creationId xmlns:a16="http://schemas.microsoft.com/office/drawing/2014/main" id="{6573A1EA-2130-6523-91A6-4FF40DB4A5EA}"/>
              </a:ext>
            </a:extLst>
          </p:cNvPr>
          <p:cNvSpPr txBox="1"/>
          <p:nvPr/>
        </p:nvSpPr>
        <p:spPr>
          <a:xfrm>
            <a:off x="6438662" y="5613928"/>
            <a:ext cx="1338828" cy="369332"/>
          </a:xfrm>
          <a:prstGeom prst="rect">
            <a:avLst/>
          </a:prstGeom>
          <a:noFill/>
        </p:spPr>
        <p:txBody>
          <a:bodyPr wrap="none" rtlCol="0">
            <a:spAutoFit/>
          </a:bodyPr>
          <a:lstStyle/>
          <a:p>
            <a:r>
              <a:rPr kumimoji="1" lang="ja-JP" altLang="en-US" dirty="0">
                <a:solidFill>
                  <a:srgbClr val="C00000"/>
                </a:solidFill>
                <a:latin typeface="AR丸ゴシック体E" panose="020F0909000000000000" pitchFamily="49" charset="-128"/>
                <a:ea typeface="AR丸ゴシック体E" panose="020F0909000000000000" pitchFamily="49" charset="-128"/>
              </a:rPr>
              <a:t>教科等横断</a:t>
            </a:r>
          </a:p>
        </p:txBody>
      </p:sp>
      <p:sp>
        <p:nvSpPr>
          <p:cNvPr id="14" name="テキスト ボックス 13">
            <a:extLst>
              <a:ext uri="{FF2B5EF4-FFF2-40B4-BE49-F238E27FC236}">
                <a16:creationId xmlns:a16="http://schemas.microsoft.com/office/drawing/2014/main" id="{6436B322-114D-DB18-D1FF-85091588DD6A}"/>
              </a:ext>
            </a:extLst>
          </p:cNvPr>
          <p:cNvSpPr txBox="1"/>
          <p:nvPr/>
        </p:nvSpPr>
        <p:spPr>
          <a:xfrm>
            <a:off x="6407222" y="6514892"/>
            <a:ext cx="1107996" cy="369332"/>
          </a:xfrm>
          <a:prstGeom prst="rect">
            <a:avLst/>
          </a:prstGeom>
          <a:noFill/>
        </p:spPr>
        <p:txBody>
          <a:bodyPr wrap="none" rtlCol="0">
            <a:spAutoFit/>
          </a:bodyPr>
          <a:lstStyle/>
          <a:p>
            <a:r>
              <a:rPr lang="ja-JP" altLang="en-US" dirty="0">
                <a:solidFill>
                  <a:srgbClr val="C00000"/>
                </a:solidFill>
                <a:latin typeface="AR丸ゴシック体E" panose="020F0909000000000000" pitchFamily="49" charset="-128"/>
                <a:ea typeface="AR丸ゴシック体E" panose="020F0909000000000000" pitchFamily="49" charset="-128"/>
              </a:rPr>
              <a:t>行動変容</a:t>
            </a:r>
            <a:endParaRPr kumimoji="1" lang="ja-JP" altLang="en-US" dirty="0">
              <a:solidFill>
                <a:srgbClr val="C00000"/>
              </a:solidFill>
              <a:latin typeface="AR丸ゴシック体E" panose="020F0909000000000000" pitchFamily="49" charset="-128"/>
              <a:ea typeface="AR丸ゴシック体E" panose="020F0909000000000000" pitchFamily="49" charset="-128"/>
            </a:endParaRPr>
          </a:p>
        </p:txBody>
      </p:sp>
      <p:sp>
        <p:nvSpPr>
          <p:cNvPr id="15" name="テキスト ボックス 14">
            <a:extLst>
              <a:ext uri="{FF2B5EF4-FFF2-40B4-BE49-F238E27FC236}">
                <a16:creationId xmlns:a16="http://schemas.microsoft.com/office/drawing/2014/main" id="{B4BDC0AC-EBFF-4EA7-7347-269F97685689}"/>
              </a:ext>
            </a:extLst>
          </p:cNvPr>
          <p:cNvSpPr txBox="1"/>
          <p:nvPr/>
        </p:nvSpPr>
        <p:spPr>
          <a:xfrm>
            <a:off x="44641" y="2838753"/>
            <a:ext cx="877163" cy="369332"/>
          </a:xfrm>
          <a:prstGeom prst="rect">
            <a:avLst/>
          </a:prstGeom>
          <a:solidFill>
            <a:srgbClr val="FFFF00"/>
          </a:solid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主体的</a:t>
            </a:r>
          </a:p>
        </p:txBody>
      </p:sp>
      <p:sp>
        <p:nvSpPr>
          <p:cNvPr id="16" name="テキスト ボックス 15">
            <a:extLst>
              <a:ext uri="{FF2B5EF4-FFF2-40B4-BE49-F238E27FC236}">
                <a16:creationId xmlns:a16="http://schemas.microsoft.com/office/drawing/2014/main" id="{08479A0A-0FDF-D8FA-FEB2-D657151C933B}"/>
              </a:ext>
            </a:extLst>
          </p:cNvPr>
          <p:cNvSpPr txBox="1"/>
          <p:nvPr/>
        </p:nvSpPr>
        <p:spPr>
          <a:xfrm>
            <a:off x="29376" y="3806825"/>
            <a:ext cx="877163" cy="369332"/>
          </a:xfrm>
          <a:prstGeom prst="rect">
            <a:avLst/>
          </a:prstGeom>
          <a:solidFill>
            <a:srgbClr val="FFFF00"/>
          </a:solidFill>
        </p:spPr>
        <p:txBody>
          <a:bodyPr wrap="none" rtlCol="0">
            <a:spAutoFit/>
          </a:bodyPr>
          <a:lstStyle/>
          <a:p>
            <a:r>
              <a:rPr lang="ja-JP" altLang="en-US" dirty="0">
                <a:latin typeface="AR P丸ゴシック体E" panose="020F0900000000000000" pitchFamily="50" charset="-128"/>
                <a:ea typeface="AR P丸ゴシック体E" panose="020F0900000000000000" pitchFamily="50" charset="-128"/>
              </a:rPr>
              <a:t>対話</a:t>
            </a:r>
            <a:r>
              <a:rPr kumimoji="1" lang="ja-JP" altLang="en-US" dirty="0">
                <a:latin typeface="AR P丸ゴシック体E" panose="020F0900000000000000" pitchFamily="50" charset="-128"/>
                <a:ea typeface="AR P丸ゴシック体E" panose="020F0900000000000000" pitchFamily="50" charset="-128"/>
              </a:rPr>
              <a:t>的</a:t>
            </a:r>
          </a:p>
        </p:txBody>
      </p:sp>
      <p:sp>
        <p:nvSpPr>
          <p:cNvPr id="17" name="テキスト ボックス 16">
            <a:extLst>
              <a:ext uri="{FF2B5EF4-FFF2-40B4-BE49-F238E27FC236}">
                <a16:creationId xmlns:a16="http://schemas.microsoft.com/office/drawing/2014/main" id="{5B2F688F-9FF1-4C0F-8BAF-D34E8896AF2C}"/>
              </a:ext>
            </a:extLst>
          </p:cNvPr>
          <p:cNvSpPr txBox="1"/>
          <p:nvPr/>
        </p:nvSpPr>
        <p:spPr>
          <a:xfrm>
            <a:off x="17195" y="5015303"/>
            <a:ext cx="877163" cy="369332"/>
          </a:xfrm>
          <a:prstGeom prst="rect">
            <a:avLst/>
          </a:prstGeom>
          <a:solidFill>
            <a:srgbClr val="FFFF00"/>
          </a:solidFill>
        </p:spPr>
        <p:txBody>
          <a:bodyPr wrap="none" rtlCol="0">
            <a:spAutoFit/>
          </a:bodyPr>
          <a:lstStyle/>
          <a:p>
            <a:r>
              <a:rPr lang="ja-JP" altLang="en-US" dirty="0">
                <a:latin typeface="AR P丸ゴシック体E" panose="020F0900000000000000" pitchFamily="50" charset="-128"/>
                <a:ea typeface="AR P丸ゴシック体E" panose="020F0900000000000000" pitchFamily="50" charset="-128"/>
              </a:rPr>
              <a:t>横断</a:t>
            </a:r>
            <a:r>
              <a:rPr kumimoji="1" lang="ja-JP" altLang="en-US" dirty="0">
                <a:latin typeface="AR P丸ゴシック体E" panose="020F0900000000000000" pitchFamily="50" charset="-128"/>
                <a:ea typeface="AR P丸ゴシック体E" panose="020F0900000000000000" pitchFamily="50" charset="-128"/>
              </a:rPr>
              <a:t>的</a:t>
            </a:r>
          </a:p>
        </p:txBody>
      </p:sp>
      <p:sp>
        <p:nvSpPr>
          <p:cNvPr id="18" name="テキスト ボックス 17">
            <a:extLst>
              <a:ext uri="{FF2B5EF4-FFF2-40B4-BE49-F238E27FC236}">
                <a16:creationId xmlns:a16="http://schemas.microsoft.com/office/drawing/2014/main" id="{D7F48FB1-B0EE-F914-A514-BFC85CA1AB6F}"/>
              </a:ext>
            </a:extLst>
          </p:cNvPr>
          <p:cNvSpPr txBox="1"/>
          <p:nvPr/>
        </p:nvSpPr>
        <p:spPr>
          <a:xfrm>
            <a:off x="95706" y="6093082"/>
            <a:ext cx="752931" cy="369332"/>
          </a:xfrm>
          <a:prstGeom prst="rect">
            <a:avLst/>
          </a:prstGeom>
          <a:solidFill>
            <a:srgbClr val="FFFF00"/>
          </a:solidFill>
        </p:spPr>
        <p:txBody>
          <a:bodyPr wrap="square" rtlCol="0">
            <a:spAutoFit/>
          </a:bodyPr>
          <a:lstStyle/>
          <a:p>
            <a:r>
              <a:rPr lang="ja-JP" altLang="en-US" dirty="0">
                <a:latin typeface="AR P丸ゴシック体E" panose="020F0900000000000000" pitchFamily="50" charset="-128"/>
                <a:ea typeface="AR P丸ゴシック体E" panose="020F0900000000000000" pitchFamily="50" charset="-128"/>
              </a:rPr>
              <a:t>深</a:t>
            </a:r>
            <a:r>
              <a:rPr lang="en-US" altLang="ja-JP" dirty="0">
                <a:latin typeface="AR P丸ゴシック体E" panose="020F0900000000000000" pitchFamily="50" charset="-128"/>
                <a:ea typeface="AR P丸ゴシック体E" panose="020F0900000000000000" pitchFamily="50" charset="-128"/>
              </a:rPr>
              <a:t> </a:t>
            </a:r>
            <a:r>
              <a:rPr lang="ja-JP" altLang="en-US" dirty="0">
                <a:latin typeface="AR P丸ゴシック体E" panose="020F0900000000000000" pitchFamily="50" charset="-128"/>
                <a:ea typeface="AR P丸ゴシック体E" panose="020F0900000000000000" pitchFamily="50" charset="-128"/>
              </a:rPr>
              <a:t>い</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19" name="テキスト ボックス 18">
            <a:extLst>
              <a:ext uri="{FF2B5EF4-FFF2-40B4-BE49-F238E27FC236}">
                <a16:creationId xmlns:a16="http://schemas.microsoft.com/office/drawing/2014/main" id="{8517CFC3-9FD6-A9EC-0D2E-07838FA71411}"/>
              </a:ext>
            </a:extLst>
          </p:cNvPr>
          <p:cNvSpPr txBox="1"/>
          <p:nvPr/>
        </p:nvSpPr>
        <p:spPr>
          <a:xfrm>
            <a:off x="44641" y="1819447"/>
            <a:ext cx="646331" cy="369332"/>
          </a:xfrm>
          <a:prstGeom prst="rect">
            <a:avLst/>
          </a:prstGeom>
          <a:solidFill>
            <a:srgbClr val="FFFF00"/>
          </a:solid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評価</a:t>
            </a:r>
          </a:p>
        </p:txBody>
      </p:sp>
      <p:sp>
        <p:nvSpPr>
          <p:cNvPr id="20" name="テキスト ボックス 19">
            <a:extLst>
              <a:ext uri="{FF2B5EF4-FFF2-40B4-BE49-F238E27FC236}">
                <a16:creationId xmlns:a16="http://schemas.microsoft.com/office/drawing/2014/main" id="{93F727E0-5D77-076B-16A9-64BAA39EC43C}"/>
              </a:ext>
            </a:extLst>
          </p:cNvPr>
          <p:cNvSpPr txBox="1"/>
          <p:nvPr/>
        </p:nvSpPr>
        <p:spPr>
          <a:xfrm>
            <a:off x="47950" y="733572"/>
            <a:ext cx="1360985" cy="369332"/>
          </a:xfrm>
          <a:prstGeom prst="rect">
            <a:avLst/>
          </a:prstGeom>
          <a:solidFill>
            <a:srgbClr val="FFFF00"/>
          </a:solid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知識・理解</a:t>
            </a:r>
          </a:p>
        </p:txBody>
      </p:sp>
      <p:cxnSp>
        <p:nvCxnSpPr>
          <p:cNvPr id="22" name="直線コネクタ 21">
            <a:extLst>
              <a:ext uri="{FF2B5EF4-FFF2-40B4-BE49-F238E27FC236}">
                <a16:creationId xmlns:a16="http://schemas.microsoft.com/office/drawing/2014/main" id="{BCC513A7-AE42-61F9-1766-B47035802D29}"/>
              </a:ext>
            </a:extLst>
          </p:cNvPr>
          <p:cNvCxnSpPr>
            <a:cxnSpLocks/>
          </p:cNvCxnSpPr>
          <p:nvPr/>
        </p:nvCxnSpPr>
        <p:spPr>
          <a:xfrm>
            <a:off x="44641" y="2737432"/>
            <a:ext cx="9223577"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7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1000"/>
                                        <p:tgtEl>
                                          <p:spTgt spid="2">
                                            <p:txEl>
                                              <p:pRg st="10" end="10"/>
                                            </p:txEl>
                                          </p:spTgt>
                                        </p:tgtEl>
                                      </p:cBhvr>
                                    </p:animEffect>
                                    <p:anim calcmode="lin" valueType="num">
                                      <p:cBhvr>
                                        <p:cTn id="1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fade">
                                      <p:cBhvr>
                                        <p:cTn id="22" dur="1000"/>
                                        <p:tgtEl>
                                          <p:spTgt spid="2">
                                            <p:txEl>
                                              <p:pRg st="11" end="11"/>
                                            </p:txEl>
                                          </p:spTgt>
                                        </p:tgtEl>
                                      </p:cBhvr>
                                    </p:animEffect>
                                    <p:anim calcmode="lin" valueType="num">
                                      <p:cBhvr>
                                        <p:cTn id="2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Effect transition="in" filter="fade">
                                      <p:cBhvr>
                                        <p:cTn id="27" dur="1000"/>
                                        <p:tgtEl>
                                          <p:spTgt spid="2">
                                            <p:txEl>
                                              <p:pRg st="13" end="13"/>
                                            </p:txEl>
                                          </p:spTgt>
                                        </p:tgtEl>
                                      </p:cBhvr>
                                    </p:animEffect>
                                    <p:anim calcmode="lin" valueType="num">
                                      <p:cBhvr>
                                        <p:cTn id="28"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4" end="14"/>
                                            </p:txEl>
                                          </p:spTgt>
                                        </p:tgtEl>
                                        <p:attrNameLst>
                                          <p:attrName>style.visibility</p:attrName>
                                        </p:attrNameLst>
                                      </p:cBhvr>
                                      <p:to>
                                        <p:strVal val="visible"/>
                                      </p:to>
                                    </p:set>
                                    <p:animEffect transition="in" filter="fade">
                                      <p:cBhvr>
                                        <p:cTn id="32" dur="1000"/>
                                        <p:tgtEl>
                                          <p:spTgt spid="2">
                                            <p:txEl>
                                              <p:pRg st="14" end="14"/>
                                            </p:txEl>
                                          </p:spTgt>
                                        </p:tgtEl>
                                      </p:cBhvr>
                                    </p:animEffect>
                                    <p:anim calcmode="lin" valueType="num">
                                      <p:cBhvr>
                                        <p:cTn id="33"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7" end="17"/>
                                            </p:txEl>
                                          </p:spTgt>
                                        </p:tgtEl>
                                        <p:attrNameLst>
                                          <p:attrName>style.visibility</p:attrName>
                                        </p:attrNameLst>
                                      </p:cBhvr>
                                      <p:to>
                                        <p:strVal val="visible"/>
                                      </p:to>
                                    </p:set>
                                    <p:animEffect transition="in" filter="fade">
                                      <p:cBhvr>
                                        <p:cTn id="37" dur="1000"/>
                                        <p:tgtEl>
                                          <p:spTgt spid="2">
                                            <p:txEl>
                                              <p:pRg st="17" end="17"/>
                                            </p:txEl>
                                          </p:spTgt>
                                        </p:tgtEl>
                                      </p:cBhvr>
                                    </p:animEffect>
                                    <p:anim calcmode="lin" valueType="num">
                                      <p:cBhvr>
                                        <p:cTn id="38" dur="1000" fill="hold"/>
                                        <p:tgtEl>
                                          <p:spTgt spid="2">
                                            <p:txEl>
                                              <p:pRg st="17" end="1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7" end="1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8" end="18"/>
                                            </p:txEl>
                                          </p:spTgt>
                                        </p:tgtEl>
                                        <p:attrNameLst>
                                          <p:attrName>style.visibility</p:attrName>
                                        </p:attrNameLst>
                                      </p:cBhvr>
                                      <p:to>
                                        <p:strVal val="visible"/>
                                      </p:to>
                                    </p:set>
                                    <p:animEffect transition="in" filter="fade">
                                      <p:cBhvr>
                                        <p:cTn id="42" dur="1000"/>
                                        <p:tgtEl>
                                          <p:spTgt spid="2">
                                            <p:txEl>
                                              <p:pRg st="18" end="18"/>
                                            </p:txEl>
                                          </p:spTgt>
                                        </p:tgtEl>
                                      </p:cBhvr>
                                    </p:animEffect>
                                    <p:anim calcmode="lin" valueType="num">
                                      <p:cBhvr>
                                        <p:cTn id="43" dur="1000" fill="hold"/>
                                        <p:tgtEl>
                                          <p:spTgt spid="2">
                                            <p:txEl>
                                              <p:pRg st="18" end="1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8" end="1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21" end="21"/>
                                            </p:txEl>
                                          </p:spTgt>
                                        </p:tgtEl>
                                        <p:attrNameLst>
                                          <p:attrName>style.visibility</p:attrName>
                                        </p:attrNameLst>
                                      </p:cBhvr>
                                      <p:to>
                                        <p:strVal val="visible"/>
                                      </p:to>
                                    </p:set>
                                    <p:animEffect transition="in" filter="fade">
                                      <p:cBhvr>
                                        <p:cTn id="47" dur="1000"/>
                                        <p:tgtEl>
                                          <p:spTgt spid="2">
                                            <p:txEl>
                                              <p:pRg st="21" end="21"/>
                                            </p:txEl>
                                          </p:spTgt>
                                        </p:tgtEl>
                                      </p:cBhvr>
                                    </p:animEffect>
                                    <p:anim calcmode="lin" valueType="num">
                                      <p:cBhvr>
                                        <p:cTn id="48" dur="1000" fill="hold"/>
                                        <p:tgtEl>
                                          <p:spTgt spid="2">
                                            <p:txEl>
                                              <p:pRg st="21" end="21"/>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21" end="2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additive="base">
                                        <p:cTn id="88" dur="500" fill="hold"/>
                                        <p:tgtEl>
                                          <p:spTgt spid="22"/>
                                        </p:tgtEl>
                                        <p:attrNameLst>
                                          <p:attrName>ppt_x</p:attrName>
                                        </p:attrNameLst>
                                      </p:cBhvr>
                                      <p:tavLst>
                                        <p:tav tm="0">
                                          <p:val>
                                            <p:strVal val="0-#ppt_w/2"/>
                                          </p:val>
                                        </p:tav>
                                        <p:tav tm="100000">
                                          <p:val>
                                            <p:strVal val="#ppt_x"/>
                                          </p:val>
                                        </p:tav>
                                      </p:tavLst>
                                    </p:anim>
                                    <p:anim calcmode="lin" valueType="num">
                                      <p:cBhvr additive="base">
                                        <p:cTn id="8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1000"/>
                                        <p:tgtEl>
                                          <p:spTgt spid="5"/>
                                        </p:tgtEl>
                                      </p:cBhvr>
                                    </p:animEffect>
                                    <p:anim calcmode="lin" valueType="num">
                                      <p:cBhvr>
                                        <p:cTn id="95" dur="1000" fill="hold"/>
                                        <p:tgtEl>
                                          <p:spTgt spid="5"/>
                                        </p:tgtEl>
                                        <p:attrNameLst>
                                          <p:attrName>ppt_x</p:attrName>
                                        </p:attrNameLst>
                                      </p:cBhvr>
                                      <p:tavLst>
                                        <p:tav tm="0">
                                          <p:val>
                                            <p:strVal val="#ppt_x"/>
                                          </p:val>
                                        </p:tav>
                                        <p:tav tm="100000">
                                          <p:val>
                                            <p:strVal val="#ppt_x"/>
                                          </p:val>
                                        </p:tav>
                                      </p:tavLst>
                                    </p:anim>
                                    <p:anim calcmode="lin" valueType="num">
                                      <p:cBhvr>
                                        <p:cTn id="96" dur="1000" fill="hold"/>
                                        <p:tgtEl>
                                          <p:spTgt spid="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anim calcmode="lin" valueType="num">
                                      <p:cBhvr>
                                        <p:cTn id="100" dur="1000" fill="hold"/>
                                        <p:tgtEl>
                                          <p:spTgt spid="15"/>
                                        </p:tgtEl>
                                        <p:attrNameLst>
                                          <p:attrName>ppt_x</p:attrName>
                                        </p:attrNameLst>
                                      </p:cBhvr>
                                      <p:tavLst>
                                        <p:tav tm="0">
                                          <p:val>
                                            <p:strVal val="#ppt_x"/>
                                          </p:val>
                                        </p:tav>
                                        <p:tav tm="100000">
                                          <p:val>
                                            <p:strVal val="#ppt_x"/>
                                          </p:val>
                                        </p:tav>
                                      </p:tavLst>
                                    </p:anim>
                                    <p:anim calcmode="lin" valueType="num">
                                      <p:cBhvr>
                                        <p:cTn id="101" dur="1000" fill="hold"/>
                                        <p:tgtEl>
                                          <p:spTgt spid="15"/>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1000"/>
                                        <p:tgtEl>
                                          <p:spTgt spid="11"/>
                                        </p:tgtEl>
                                      </p:cBhvr>
                                    </p:animEffect>
                                    <p:anim calcmode="lin" valueType="num">
                                      <p:cBhvr>
                                        <p:cTn id="105" dur="1000" fill="hold"/>
                                        <p:tgtEl>
                                          <p:spTgt spid="11"/>
                                        </p:tgtEl>
                                        <p:attrNameLst>
                                          <p:attrName>ppt_x</p:attrName>
                                        </p:attrNameLst>
                                      </p:cBhvr>
                                      <p:tavLst>
                                        <p:tav tm="0">
                                          <p:val>
                                            <p:strVal val="#ppt_x"/>
                                          </p:val>
                                        </p:tav>
                                        <p:tav tm="100000">
                                          <p:val>
                                            <p:strVal val="#ppt_x"/>
                                          </p:val>
                                        </p:tav>
                                      </p:tavLst>
                                    </p:anim>
                                    <p:anim calcmode="lin" valueType="num">
                                      <p:cBhvr>
                                        <p:cTn id="10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1000"/>
                                        <p:tgtEl>
                                          <p:spTgt spid="6"/>
                                        </p:tgtEl>
                                      </p:cBhvr>
                                    </p:animEffect>
                                    <p:anim calcmode="lin" valueType="num">
                                      <p:cBhvr>
                                        <p:cTn id="112" dur="1000" fill="hold"/>
                                        <p:tgtEl>
                                          <p:spTgt spid="6"/>
                                        </p:tgtEl>
                                        <p:attrNameLst>
                                          <p:attrName>ppt_x</p:attrName>
                                        </p:attrNameLst>
                                      </p:cBhvr>
                                      <p:tavLst>
                                        <p:tav tm="0">
                                          <p:val>
                                            <p:strVal val="#ppt_x"/>
                                          </p:val>
                                        </p:tav>
                                        <p:tav tm="100000">
                                          <p:val>
                                            <p:strVal val="#ppt_x"/>
                                          </p:val>
                                        </p:tav>
                                      </p:tavLst>
                                    </p:anim>
                                    <p:anim calcmode="lin" valueType="num">
                                      <p:cBhvr>
                                        <p:cTn id="113" dur="1000" fill="hold"/>
                                        <p:tgtEl>
                                          <p:spTgt spid="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1000"/>
                                        <p:tgtEl>
                                          <p:spTgt spid="16"/>
                                        </p:tgtEl>
                                      </p:cBhvr>
                                    </p:animEffect>
                                    <p:anim calcmode="lin" valueType="num">
                                      <p:cBhvr>
                                        <p:cTn id="117" dur="1000" fill="hold"/>
                                        <p:tgtEl>
                                          <p:spTgt spid="16"/>
                                        </p:tgtEl>
                                        <p:attrNameLst>
                                          <p:attrName>ppt_x</p:attrName>
                                        </p:attrNameLst>
                                      </p:cBhvr>
                                      <p:tavLst>
                                        <p:tav tm="0">
                                          <p:val>
                                            <p:strVal val="#ppt_x"/>
                                          </p:val>
                                        </p:tav>
                                        <p:tav tm="100000">
                                          <p:val>
                                            <p:strVal val="#ppt_x"/>
                                          </p:val>
                                        </p:tav>
                                      </p:tavLst>
                                    </p:anim>
                                    <p:anim calcmode="lin" valueType="num">
                                      <p:cBhvr>
                                        <p:cTn id="118" dur="1000" fill="hold"/>
                                        <p:tgtEl>
                                          <p:spTgt spid="1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1000"/>
                                        <p:tgtEl>
                                          <p:spTgt spid="12"/>
                                        </p:tgtEl>
                                      </p:cBhvr>
                                    </p:animEffect>
                                    <p:anim calcmode="lin" valueType="num">
                                      <p:cBhvr>
                                        <p:cTn id="122" dur="1000" fill="hold"/>
                                        <p:tgtEl>
                                          <p:spTgt spid="12"/>
                                        </p:tgtEl>
                                        <p:attrNameLst>
                                          <p:attrName>ppt_x</p:attrName>
                                        </p:attrNameLst>
                                      </p:cBhvr>
                                      <p:tavLst>
                                        <p:tav tm="0">
                                          <p:val>
                                            <p:strVal val="#ppt_x"/>
                                          </p:val>
                                        </p:tav>
                                        <p:tav tm="100000">
                                          <p:val>
                                            <p:strVal val="#ppt_x"/>
                                          </p:val>
                                        </p:tav>
                                      </p:tavLst>
                                    </p:anim>
                                    <p:anim calcmode="lin" valueType="num">
                                      <p:cBhvr>
                                        <p:cTn id="1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1000"/>
                                        <p:tgtEl>
                                          <p:spTgt spid="7"/>
                                        </p:tgtEl>
                                      </p:cBhvr>
                                    </p:animEffect>
                                    <p:anim calcmode="lin" valueType="num">
                                      <p:cBhvr>
                                        <p:cTn id="129" dur="1000" fill="hold"/>
                                        <p:tgtEl>
                                          <p:spTgt spid="7"/>
                                        </p:tgtEl>
                                        <p:attrNameLst>
                                          <p:attrName>ppt_x</p:attrName>
                                        </p:attrNameLst>
                                      </p:cBhvr>
                                      <p:tavLst>
                                        <p:tav tm="0">
                                          <p:val>
                                            <p:strVal val="#ppt_x"/>
                                          </p:val>
                                        </p:tav>
                                        <p:tav tm="100000">
                                          <p:val>
                                            <p:strVal val="#ppt_x"/>
                                          </p:val>
                                        </p:tav>
                                      </p:tavLst>
                                    </p:anim>
                                    <p:anim calcmode="lin" valueType="num">
                                      <p:cBhvr>
                                        <p:cTn id="130" dur="1000" fill="hold"/>
                                        <p:tgtEl>
                                          <p:spTgt spid="7"/>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1000"/>
                                        <p:tgtEl>
                                          <p:spTgt spid="17"/>
                                        </p:tgtEl>
                                      </p:cBhvr>
                                    </p:animEffect>
                                    <p:anim calcmode="lin" valueType="num">
                                      <p:cBhvr>
                                        <p:cTn id="134" dur="1000" fill="hold"/>
                                        <p:tgtEl>
                                          <p:spTgt spid="17"/>
                                        </p:tgtEl>
                                        <p:attrNameLst>
                                          <p:attrName>ppt_x</p:attrName>
                                        </p:attrNameLst>
                                      </p:cBhvr>
                                      <p:tavLst>
                                        <p:tav tm="0">
                                          <p:val>
                                            <p:strVal val="#ppt_x"/>
                                          </p:val>
                                        </p:tav>
                                        <p:tav tm="100000">
                                          <p:val>
                                            <p:strVal val="#ppt_x"/>
                                          </p:val>
                                        </p:tav>
                                      </p:tavLst>
                                    </p:anim>
                                    <p:anim calcmode="lin" valueType="num">
                                      <p:cBhvr>
                                        <p:cTn id="135" dur="1000" fill="hold"/>
                                        <p:tgtEl>
                                          <p:spTgt spid="17"/>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1000"/>
                                        <p:tgtEl>
                                          <p:spTgt spid="13"/>
                                        </p:tgtEl>
                                      </p:cBhvr>
                                    </p:animEffect>
                                    <p:anim calcmode="lin" valueType="num">
                                      <p:cBhvr>
                                        <p:cTn id="139" dur="1000" fill="hold"/>
                                        <p:tgtEl>
                                          <p:spTgt spid="13"/>
                                        </p:tgtEl>
                                        <p:attrNameLst>
                                          <p:attrName>ppt_x</p:attrName>
                                        </p:attrNameLst>
                                      </p:cBhvr>
                                      <p:tavLst>
                                        <p:tav tm="0">
                                          <p:val>
                                            <p:strVal val="#ppt_x"/>
                                          </p:val>
                                        </p:tav>
                                        <p:tav tm="100000">
                                          <p:val>
                                            <p:strVal val="#ppt_x"/>
                                          </p:val>
                                        </p:tav>
                                      </p:tavLst>
                                    </p:anim>
                                    <p:anim calcmode="lin" valueType="num">
                                      <p:cBhvr>
                                        <p:cTn id="1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8"/>
                                        </p:tgtEl>
                                        <p:attrNameLst>
                                          <p:attrName>style.visibility</p:attrName>
                                        </p:attrNameLst>
                                      </p:cBhvr>
                                      <p:to>
                                        <p:strVal val="visible"/>
                                      </p:to>
                                    </p:set>
                                    <p:animEffect transition="in" filter="fade">
                                      <p:cBhvr>
                                        <p:cTn id="145" dur="1000"/>
                                        <p:tgtEl>
                                          <p:spTgt spid="8"/>
                                        </p:tgtEl>
                                      </p:cBhvr>
                                    </p:animEffect>
                                    <p:anim calcmode="lin" valueType="num">
                                      <p:cBhvr>
                                        <p:cTn id="146" dur="1000" fill="hold"/>
                                        <p:tgtEl>
                                          <p:spTgt spid="8"/>
                                        </p:tgtEl>
                                        <p:attrNameLst>
                                          <p:attrName>ppt_x</p:attrName>
                                        </p:attrNameLst>
                                      </p:cBhvr>
                                      <p:tavLst>
                                        <p:tav tm="0">
                                          <p:val>
                                            <p:strVal val="#ppt_x"/>
                                          </p:val>
                                        </p:tav>
                                        <p:tav tm="100000">
                                          <p:val>
                                            <p:strVal val="#ppt_x"/>
                                          </p:val>
                                        </p:tav>
                                      </p:tavLst>
                                    </p:anim>
                                    <p:anim calcmode="lin" valueType="num">
                                      <p:cBhvr>
                                        <p:cTn id="147" dur="1000" fill="hold"/>
                                        <p:tgtEl>
                                          <p:spTgt spid="8"/>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fade">
                                      <p:cBhvr>
                                        <p:cTn id="150" dur="1000"/>
                                        <p:tgtEl>
                                          <p:spTgt spid="18"/>
                                        </p:tgtEl>
                                      </p:cBhvr>
                                    </p:animEffect>
                                    <p:anim calcmode="lin" valueType="num">
                                      <p:cBhvr>
                                        <p:cTn id="151" dur="1000" fill="hold"/>
                                        <p:tgtEl>
                                          <p:spTgt spid="18"/>
                                        </p:tgtEl>
                                        <p:attrNameLst>
                                          <p:attrName>ppt_x</p:attrName>
                                        </p:attrNameLst>
                                      </p:cBhvr>
                                      <p:tavLst>
                                        <p:tav tm="0">
                                          <p:val>
                                            <p:strVal val="#ppt_x"/>
                                          </p:val>
                                        </p:tav>
                                        <p:tav tm="100000">
                                          <p:val>
                                            <p:strVal val="#ppt_x"/>
                                          </p:val>
                                        </p:tav>
                                      </p:tavLst>
                                    </p:anim>
                                    <p:anim calcmode="lin" valueType="num">
                                      <p:cBhvr>
                                        <p:cTn id="152" dur="1000" fill="hold"/>
                                        <p:tgtEl>
                                          <p:spTgt spid="18"/>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14"/>
                                        </p:tgtEl>
                                        <p:attrNameLst>
                                          <p:attrName>style.visibility</p:attrName>
                                        </p:attrNameLst>
                                      </p:cBhvr>
                                      <p:to>
                                        <p:strVal val="visible"/>
                                      </p:to>
                                    </p:set>
                                    <p:animEffect transition="in" filter="fade">
                                      <p:cBhvr>
                                        <p:cTn id="155" dur="1000"/>
                                        <p:tgtEl>
                                          <p:spTgt spid="14"/>
                                        </p:tgtEl>
                                      </p:cBhvr>
                                    </p:animEffect>
                                    <p:anim calcmode="lin" valueType="num">
                                      <p:cBhvr>
                                        <p:cTn id="156" dur="1000" fill="hold"/>
                                        <p:tgtEl>
                                          <p:spTgt spid="14"/>
                                        </p:tgtEl>
                                        <p:attrNameLst>
                                          <p:attrName>ppt_x</p:attrName>
                                        </p:attrNameLst>
                                      </p:cBhvr>
                                      <p:tavLst>
                                        <p:tav tm="0">
                                          <p:val>
                                            <p:strVal val="#ppt_x"/>
                                          </p:val>
                                        </p:tav>
                                        <p:tav tm="100000">
                                          <p:val>
                                            <p:strVal val="#ppt_x"/>
                                          </p:val>
                                        </p:tav>
                                      </p:tavLst>
                                    </p:anim>
                                    <p:anim calcmode="lin" valueType="num">
                                      <p:cBhvr>
                                        <p:cTn id="1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28D363-497F-A02B-192C-13D3DFC28498}"/>
              </a:ext>
            </a:extLst>
          </p:cNvPr>
          <p:cNvSpPr txBox="1"/>
          <p:nvPr/>
        </p:nvSpPr>
        <p:spPr>
          <a:xfrm>
            <a:off x="3856725" y="4094123"/>
            <a:ext cx="5220874" cy="1200329"/>
          </a:xfrm>
          <a:prstGeom prst="rect">
            <a:avLst/>
          </a:prstGeom>
          <a:noFill/>
        </p:spPr>
        <p:txBody>
          <a:bodyPr wrap="square" rtlCol="0">
            <a:spAutoFit/>
          </a:bodyPr>
          <a:lstStyle/>
          <a:p>
            <a:r>
              <a:rPr kumimoji="1" lang="ja-JP" altLang="en-US" sz="2400" b="1" dirty="0"/>
              <a:t>〇</a:t>
            </a:r>
            <a:r>
              <a:rPr kumimoji="1" lang="ja-JP" altLang="en-US" sz="2400" dirty="0"/>
              <a:t>　</a:t>
            </a:r>
            <a:r>
              <a:rPr kumimoji="1" lang="ja-JP" altLang="en-US" sz="2400" b="1" dirty="0"/>
              <a:t>主体的な学習をしたことがある</a:t>
            </a:r>
            <a:endParaRPr kumimoji="1" lang="en-US" altLang="ja-JP" sz="2400" b="1" dirty="0"/>
          </a:p>
          <a:p>
            <a:r>
              <a:rPr kumimoji="1" lang="en-US" altLang="ja-JP" sz="2400" b="1" dirty="0"/>
              <a:t>×</a:t>
            </a:r>
            <a:r>
              <a:rPr kumimoji="1" lang="ja-JP" altLang="en-US" sz="2400" dirty="0"/>
              <a:t>　</a:t>
            </a:r>
            <a:r>
              <a:rPr kumimoji="1" lang="ja-JP" altLang="en-US" sz="2400" b="1" dirty="0"/>
              <a:t>そのような学習経験は</a:t>
            </a:r>
            <a:r>
              <a:rPr lang="ja-JP" altLang="en-US" sz="2400" b="1" dirty="0"/>
              <a:t>ない</a:t>
            </a:r>
            <a:endParaRPr kumimoji="1" lang="en-US" altLang="ja-JP" sz="2400" b="1" dirty="0"/>
          </a:p>
          <a:p>
            <a:r>
              <a:rPr lang="ja-JP" altLang="en-US" sz="2400" b="1" dirty="0"/>
              <a:t>△</a:t>
            </a:r>
            <a:r>
              <a:rPr lang="ja-JP" altLang="en-US" sz="2400" dirty="0"/>
              <a:t>　</a:t>
            </a:r>
            <a:r>
              <a:rPr lang="ja-JP" altLang="en-US" sz="2400" b="1" dirty="0"/>
              <a:t>無回答</a:t>
            </a:r>
            <a:r>
              <a:rPr lang="ja-JP" altLang="en-US" sz="2400" dirty="0"/>
              <a:t>　</a:t>
            </a:r>
            <a:endParaRPr kumimoji="1" lang="en-US" altLang="ja-JP" sz="2400" dirty="0"/>
          </a:p>
        </p:txBody>
      </p:sp>
      <p:pic>
        <p:nvPicPr>
          <p:cNvPr id="1026" name="図 21">
            <a:extLst>
              <a:ext uri="{FF2B5EF4-FFF2-40B4-BE49-F238E27FC236}">
                <a16:creationId xmlns:a16="http://schemas.microsoft.com/office/drawing/2014/main" id="{96FBB43B-C13C-DEF1-5F93-0F9D100F0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49" t="40696" r="42178" b="31944"/>
          <a:stretch/>
        </p:blipFill>
        <p:spPr bwMode="auto">
          <a:xfrm>
            <a:off x="141997" y="152639"/>
            <a:ext cx="3578402" cy="36528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9811572-9444-D316-8445-7F4DC07BB8CC}"/>
              </a:ext>
            </a:extLst>
          </p:cNvPr>
          <p:cNvSpPr>
            <a:spLocks noChangeArrowheads="1"/>
          </p:cNvSpPr>
          <p:nvPr/>
        </p:nvSpPr>
        <p:spPr bwMode="auto">
          <a:xfrm>
            <a:off x="1143001" y="89020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6" name="Rectangle 4">
            <a:extLst>
              <a:ext uri="{FF2B5EF4-FFF2-40B4-BE49-F238E27FC236}">
                <a16:creationId xmlns:a16="http://schemas.microsoft.com/office/drawing/2014/main" id="{6A0504DC-653D-A450-B2C8-8654D4D839DF}"/>
              </a:ext>
            </a:extLst>
          </p:cNvPr>
          <p:cNvSpPr>
            <a:spLocks noChangeArrowheads="1"/>
          </p:cNvSpPr>
          <p:nvPr/>
        </p:nvSpPr>
        <p:spPr bwMode="auto">
          <a:xfrm>
            <a:off x="1143000" y="3189396"/>
            <a:ext cx="25391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r>
              <a:rPr lang="ja-JP" altLang="ja-JP" sz="900" b="1">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350">
              <a:latin typeface="Arial" panose="020B0604020202020204" pitchFamily="34" charset="0"/>
            </a:endParaRPr>
          </a:p>
        </p:txBody>
      </p:sp>
      <p:sp>
        <p:nvSpPr>
          <p:cNvPr id="7" name="Rectangle 5">
            <a:extLst>
              <a:ext uri="{FF2B5EF4-FFF2-40B4-BE49-F238E27FC236}">
                <a16:creationId xmlns:a16="http://schemas.microsoft.com/office/drawing/2014/main" id="{7264E44D-13DD-3889-1508-DE0934A0EFEE}"/>
              </a:ext>
            </a:extLst>
          </p:cNvPr>
          <p:cNvSpPr>
            <a:spLocks noChangeArrowheads="1"/>
          </p:cNvSpPr>
          <p:nvPr/>
        </p:nvSpPr>
        <p:spPr bwMode="auto">
          <a:xfrm>
            <a:off x="1143001" y="45557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8" name="テキスト ボックス 7">
            <a:extLst>
              <a:ext uri="{FF2B5EF4-FFF2-40B4-BE49-F238E27FC236}">
                <a16:creationId xmlns:a16="http://schemas.microsoft.com/office/drawing/2014/main" id="{AED8A392-B635-87CC-2847-505C43D5C1B5}"/>
              </a:ext>
            </a:extLst>
          </p:cNvPr>
          <p:cNvSpPr txBox="1"/>
          <p:nvPr/>
        </p:nvSpPr>
        <p:spPr>
          <a:xfrm>
            <a:off x="4221506" y="914403"/>
            <a:ext cx="4922494" cy="2308324"/>
          </a:xfrm>
          <a:prstGeom prst="rect">
            <a:avLst/>
          </a:prstGeom>
          <a:noFill/>
        </p:spPr>
        <p:txBody>
          <a:bodyPr wrap="square" rtlCol="0">
            <a:spAutoFit/>
          </a:bodyPr>
          <a:lstStyle/>
          <a:p>
            <a:r>
              <a:rPr lang="ja-JP" altLang="en-US" sz="2400" dirty="0">
                <a:latin typeface="AR P丸ゴシック体E" panose="020F0900000000000000" pitchFamily="50" charset="-128"/>
                <a:ea typeface="AR P丸ゴシック体E" panose="020F0900000000000000" pitchFamily="50" charset="-128"/>
              </a:rPr>
              <a:t>「学生さんたちに主体的な学習体験　</a:t>
            </a:r>
            <a:endParaRPr lang="en-US" altLang="ja-JP" sz="2400" dirty="0">
              <a:latin typeface="AR P丸ゴシック体E" panose="020F0900000000000000" pitchFamily="50" charset="-128"/>
              <a:ea typeface="AR P丸ゴシック体E" panose="020F0900000000000000" pitchFamily="50" charset="-128"/>
            </a:endParaRPr>
          </a:p>
          <a:p>
            <a:r>
              <a:rPr lang="ja-JP" altLang="en-US" sz="2400" dirty="0">
                <a:latin typeface="AR P丸ゴシック体E" panose="020F0900000000000000" pitchFamily="50" charset="-128"/>
                <a:ea typeface="AR P丸ゴシック体E" panose="020F0900000000000000" pitchFamily="50" charset="-128"/>
              </a:rPr>
              <a:t>　の有無を聞いてみました」</a:t>
            </a:r>
            <a:endParaRPr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t> </a:t>
            </a:r>
          </a:p>
          <a:p>
            <a:r>
              <a:rPr kumimoji="1" lang="ja-JP" altLang="en-US" sz="2400" b="1" dirty="0"/>
              <a:t>ある国立大学教育学部   ３年生</a:t>
            </a:r>
            <a:endParaRPr lang="en-US" altLang="ja-JP" sz="2400" b="1" dirty="0"/>
          </a:p>
          <a:p>
            <a:r>
              <a:rPr kumimoji="1" lang="ja-JP" altLang="en-US" sz="2400" b="1" dirty="0"/>
              <a:t>１８０名へのアンケート調査結果</a:t>
            </a:r>
            <a:endParaRPr kumimoji="1" lang="en-US" altLang="ja-JP" sz="2400" b="1" dirty="0"/>
          </a:p>
          <a:p>
            <a:r>
              <a:rPr lang="ja-JP" altLang="en-US" sz="2400" b="1" dirty="0"/>
              <a:t>　　　　</a:t>
            </a:r>
            <a:r>
              <a:rPr lang="en-US" altLang="ja-JP" sz="2400" b="1" dirty="0"/>
              <a:t>2022</a:t>
            </a:r>
            <a:r>
              <a:rPr lang="ja-JP" altLang="en-US" sz="2400" b="1" dirty="0"/>
              <a:t>年</a:t>
            </a:r>
            <a:r>
              <a:rPr lang="en-US" altLang="ja-JP" sz="2400" b="1" dirty="0"/>
              <a:t>8</a:t>
            </a:r>
            <a:r>
              <a:rPr lang="ja-JP" altLang="en-US" sz="2400" b="1" dirty="0"/>
              <a:t>月</a:t>
            </a:r>
            <a:r>
              <a:rPr lang="en-US" altLang="ja-JP" sz="2400" b="1" dirty="0"/>
              <a:t>9</a:t>
            </a:r>
            <a:r>
              <a:rPr lang="ja-JP" altLang="en-US" sz="2400" b="1" dirty="0"/>
              <a:t>日　手島利夫</a:t>
            </a:r>
            <a:endParaRPr kumimoji="1" lang="ja-JP" altLang="en-US" sz="2400" b="1" dirty="0"/>
          </a:p>
        </p:txBody>
      </p:sp>
      <p:sp>
        <p:nvSpPr>
          <p:cNvPr id="9" name="四角形: 角を丸くする 8">
            <a:extLst>
              <a:ext uri="{FF2B5EF4-FFF2-40B4-BE49-F238E27FC236}">
                <a16:creationId xmlns:a16="http://schemas.microsoft.com/office/drawing/2014/main" id="{847B7A8B-254E-A86B-60C6-3311741D9810}"/>
              </a:ext>
            </a:extLst>
          </p:cNvPr>
          <p:cNvSpPr/>
          <p:nvPr/>
        </p:nvSpPr>
        <p:spPr>
          <a:xfrm>
            <a:off x="1931198" y="5447416"/>
            <a:ext cx="6710083" cy="1329902"/>
          </a:xfrm>
          <a:prstGeom prst="roundRect">
            <a:avLst/>
          </a:prstGeom>
          <a:solidFill>
            <a:srgbClr val="FFFF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7594608-5172-66B8-7B96-F212DA589016}"/>
              </a:ext>
            </a:extLst>
          </p:cNvPr>
          <p:cNvSpPr txBox="1"/>
          <p:nvPr/>
        </p:nvSpPr>
        <p:spPr>
          <a:xfrm>
            <a:off x="1931198" y="5487757"/>
            <a:ext cx="6710083" cy="1200329"/>
          </a:xfrm>
          <a:prstGeom prst="rect">
            <a:avLst/>
          </a:prstGeom>
          <a:noFill/>
        </p:spPr>
        <p:txBody>
          <a:bodyPr wrap="square" rtlCol="0">
            <a:spAutoFit/>
          </a:bodyPr>
          <a:lstStyle/>
          <a:p>
            <a:r>
              <a:rPr kumimoji="1" lang="en-US" altLang="ja-JP" sz="2400" dirty="0">
                <a:latin typeface="AR丸ゴシック体E" panose="020F0909000000000000" pitchFamily="49" charset="-128"/>
                <a:ea typeface="AR丸ゴシック体E" panose="020F0909000000000000" pitchFamily="49" charset="-128"/>
              </a:rPr>
              <a:t>※</a:t>
            </a:r>
            <a:r>
              <a:rPr kumimoji="1" lang="ja-JP" altLang="en-US" sz="2400" dirty="0">
                <a:latin typeface="AR丸ゴシック体E" panose="020F0909000000000000" pitchFamily="49" charset="-128"/>
                <a:ea typeface="AR丸ゴシック体E" panose="020F0909000000000000" pitchFamily="49" charset="-128"/>
              </a:rPr>
              <a:t>　でも、先生方は主体的な学びになるよう、</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　　工夫を重ねていましたよね！違いますか？</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その努力は子どもたちに見透かされていました。</a:t>
            </a:r>
          </a:p>
        </p:txBody>
      </p:sp>
      <p:sp>
        <p:nvSpPr>
          <p:cNvPr id="4" name="テキスト ボックス 3">
            <a:extLst>
              <a:ext uri="{FF2B5EF4-FFF2-40B4-BE49-F238E27FC236}">
                <a16:creationId xmlns:a16="http://schemas.microsoft.com/office/drawing/2014/main" id="{92F94EDD-8419-2DAB-1F9E-B2E63AF6DECA}"/>
              </a:ext>
            </a:extLst>
          </p:cNvPr>
          <p:cNvSpPr txBox="1"/>
          <p:nvPr/>
        </p:nvSpPr>
        <p:spPr>
          <a:xfrm>
            <a:off x="1688438" y="4078880"/>
            <a:ext cx="2339102" cy="1200329"/>
          </a:xfrm>
          <a:prstGeom prst="rect">
            <a:avLst/>
          </a:prstGeom>
          <a:noFill/>
        </p:spPr>
        <p:txBody>
          <a:bodyPr wrap="none" rtlCol="0">
            <a:spAutoFit/>
          </a:bodyPr>
          <a:lstStyle/>
          <a:p>
            <a:r>
              <a:rPr kumimoji="1" lang="ja-JP" altLang="en-US" sz="2400" dirty="0"/>
              <a:t>　　</a:t>
            </a:r>
            <a:r>
              <a:rPr kumimoji="1" lang="ja-JP" altLang="en-US" sz="2400" dirty="0">
                <a:latin typeface="AR丸ゴシック体E" panose="020F0909000000000000" pitchFamily="49" charset="-128"/>
                <a:ea typeface="AR丸ゴシック体E" panose="020F0909000000000000" pitchFamily="49" charset="-128"/>
              </a:rPr>
              <a:t>４人・・・</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１６１人・・・</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　１５人・・・</a:t>
            </a:r>
          </a:p>
        </p:txBody>
      </p:sp>
    </p:spTree>
    <p:extLst>
      <p:ext uri="{BB962C8B-B14F-4D97-AF65-F5344CB8AC3E}">
        <p14:creationId xmlns:p14="http://schemas.microsoft.com/office/powerpoint/2010/main" val="849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1000"/>
                                        <p:tgtEl>
                                          <p:spTgt spid="3">
                                            <p:txEl>
                                              <p:pRg st="0" end="0"/>
                                            </p:txEl>
                                          </p:spTgt>
                                        </p:tgtEl>
                                      </p:cBhvr>
                                    </p:animEffect>
                                    <p:anim calcmode="lin" valueType="num">
                                      <p:cBhvr>
                                        <p:cTn id="4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1000"/>
                                        <p:tgtEl>
                                          <p:spTgt spid="3">
                                            <p:txEl>
                                              <p:pRg st="1" end="1"/>
                                            </p:txEl>
                                          </p:spTgt>
                                        </p:tgtEl>
                                      </p:cBhvr>
                                    </p:animEffect>
                                    <p:anim calcmode="lin" valueType="num">
                                      <p:cBhvr>
                                        <p:cTn id="4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1000"/>
                                        <p:tgtEl>
                                          <p:spTgt spid="3">
                                            <p:txEl>
                                              <p:pRg st="2" end="2"/>
                                            </p:txEl>
                                          </p:spTgt>
                                        </p:tgtEl>
                                      </p:cBhvr>
                                    </p:animEffect>
                                    <p:anim calcmode="lin" valueType="num">
                                      <p:cBhvr>
                                        <p:cTn id="5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3D43ADF-0637-3260-F795-1FC965205C22}"/>
              </a:ext>
            </a:extLst>
          </p:cNvPr>
          <p:cNvSpPr/>
          <p:nvPr/>
        </p:nvSpPr>
        <p:spPr>
          <a:xfrm>
            <a:off x="322730" y="268942"/>
            <a:ext cx="8458199" cy="6347012"/>
          </a:xfrm>
          <a:prstGeom prst="roundRect">
            <a:avLst>
              <a:gd name="adj" fmla="val 4028"/>
            </a:avLst>
          </a:prstGeom>
          <a:solidFill>
            <a:srgbClr val="E5F3F7"/>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 name="図 3">
            <a:extLst>
              <a:ext uri="{FF2B5EF4-FFF2-40B4-BE49-F238E27FC236}">
                <a16:creationId xmlns:a16="http://schemas.microsoft.com/office/drawing/2014/main" id="{81675100-5494-4292-22B2-C995C0A88192}"/>
              </a:ext>
            </a:extLst>
          </p:cNvPr>
          <p:cNvPicPr>
            <a:picLocks noChangeAspect="1"/>
          </p:cNvPicPr>
          <p:nvPr/>
        </p:nvPicPr>
        <p:blipFill>
          <a:blip r:embed="rId2"/>
          <a:stretch>
            <a:fillRect/>
          </a:stretch>
        </p:blipFill>
        <p:spPr>
          <a:xfrm>
            <a:off x="268943" y="578224"/>
            <a:ext cx="8370617" cy="7019365"/>
          </a:xfrm>
          <a:prstGeom prst="rect">
            <a:avLst/>
          </a:prstGeom>
        </p:spPr>
      </p:pic>
      <p:cxnSp>
        <p:nvCxnSpPr>
          <p:cNvPr id="5" name="直線コネクタ 4">
            <a:extLst>
              <a:ext uri="{FF2B5EF4-FFF2-40B4-BE49-F238E27FC236}">
                <a16:creationId xmlns:a16="http://schemas.microsoft.com/office/drawing/2014/main" id="{7C3AF13A-1857-4D7E-B27B-1396C8945847}"/>
              </a:ext>
            </a:extLst>
          </p:cNvPr>
          <p:cNvCxnSpPr/>
          <p:nvPr/>
        </p:nvCxnSpPr>
        <p:spPr>
          <a:xfrm>
            <a:off x="7261412" y="1640541"/>
            <a:ext cx="0" cy="4397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E4D03B0-6950-3D96-8D58-0D0B37246F44}"/>
              </a:ext>
            </a:extLst>
          </p:cNvPr>
          <p:cNvCxnSpPr>
            <a:cxnSpLocks/>
          </p:cNvCxnSpPr>
          <p:nvPr/>
        </p:nvCxnSpPr>
        <p:spPr>
          <a:xfrm>
            <a:off x="6620436" y="851646"/>
            <a:ext cx="0" cy="5226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4E892B4-9A45-D69D-BFA2-5F3D1A14A98F}"/>
              </a:ext>
            </a:extLst>
          </p:cNvPr>
          <p:cNvCxnSpPr>
            <a:cxnSpLocks/>
          </p:cNvCxnSpPr>
          <p:nvPr/>
        </p:nvCxnSpPr>
        <p:spPr>
          <a:xfrm>
            <a:off x="5907742" y="851646"/>
            <a:ext cx="0" cy="51860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08D5223-DBDC-CC63-632A-F739A79F95A3}"/>
              </a:ext>
            </a:extLst>
          </p:cNvPr>
          <p:cNvCxnSpPr>
            <a:cxnSpLocks/>
          </p:cNvCxnSpPr>
          <p:nvPr/>
        </p:nvCxnSpPr>
        <p:spPr>
          <a:xfrm>
            <a:off x="5356412" y="757517"/>
            <a:ext cx="0" cy="654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29493BF3-4D54-5F11-24FC-F05BD5AC9B49}"/>
              </a:ext>
            </a:extLst>
          </p:cNvPr>
          <p:cNvCxnSpPr>
            <a:cxnSpLocks/>
          </p:cNvCxnSpPr>
          <p:nvPr/>
        </p:nvCxnSpPr>
        <p:spPr>
          <a:xfrm>
            <a:off x="4002742" y="835958"/>
            <a:ext cx="0" cy="51860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21F99C1-80FF-59B0-26AA-C2E8B2DD80AB}"/>
              </a:ext>
            </a:extLst>
          </p:cNvPr>
          <p:cNvCxnSpPr>
            <a:cxnSpLocks/>
          </p:cNvCxnSpPr>
          <p:nvPr/>
        </p:nvCxnSpPr>
        <p:spPr>
          <a:xfrm>
            <a:off x="4693025" y="3801035"/>
            <a:ext cx="0" cy="22210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6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BB3604B-2FE1-0009-FF20-C6F2AA8EEDBB}"/>
              </a:ext>
            </a:extLst>
          </p:cNvPr>
          <p:cNvSpPr txBox="1"/>
          <p:nvPr/>
        </p:nvSpPr>
        <p:spPr>
          <a:xfrm flipH="1">
            <a:off x="0" y="-65314"/>
            <a:ext cx="9144000" cy="7086555"/>
          </a:xfrm>
          <a:prstGeom prst="rect">
            <a:avLst/>
          </a:prstGeom>
          <a:solidFill>
            <a:schemeClr val="accent6">
              <a:lumMod val="20000"/>
              <a:lumOff val="80000"/>
            </a:schemeClr>
          </a:solidFill>
          <a:ln>
            <a:solidFill>
              <a:srgbClr val="FF0000"/>
            </a:solidFill>
          </a:ln>
        </p:spPr>
        <p:txBody>
          <a:bodyPr wrap="square" rtlCol="0">
            <a:spAutoFit/>
          </a:bodyPr>
          <a:lstStyle/>
          <a:p>
            <a:endParaRPr kumimoji="1" lang="en-US" altLang="ja-JP" sz="1500" dirty="0">
              <a:latin typeface="AR丸ゴシック体E" panose="020F0909000000000000" pitchFamily="49" charset="-128"/>
              <a:ea typeface="AR丸ゴシック体E" panose="020F0909000000000000" pitchFamily="49" charset="-128"/>
            </a:endParaRPr>
          </a:p>
          <a:p>
            <a:r>
              <a:rPr kumimoji="1" lang="ja-JP" altLang="en-US" sz="3000" dirty="0">
                <a:latin typeface="AR丸ゴシック体E" panose="020F0909000000000000" pitchFamily="49" charset="-128"/>
                <a:ea typeface="AR丸ゴシック体E" panose="020F0909000000000000" pitchFamily="49" charset="-128"/>
              </a:rPr>
              <a:t>　</a:t>
            </a:r>
            <a:r>
              <a:rPr kumimoji="1" lang="ja-JP" altLang="en-US" sz="3000" b="1" dirty="0">
                <a:solidFill>
                  <a:srgbClr val="C00000"/>
                </a:solidFill>
                <a:latin typeface="AR丸ゴシック体E" panose="020F0909000000000000" pitchFamily="49" charset="-128"/>
                <a:ea typeface="AR丸ゴシック体E" panose="020F0909000000000000" pitchFamily="49" charset="-128"/>
              </a:rPr>
              <a:t>やらされた調べ学習</a:t>
            </a:r>
            <a:r>
              <a:rPr kumimoji="1" lang="ja-JP" altLang="en-US" sz="3000" b="1" dirty="0">
                <a:latin typeface="AR丸ゴシック体E" panose="020F0909000000000000" pitchFamily="49" charset="-128"/>
                <a:ea typeface="AR丸ゴシック体E" panose="020F0909000000000000" pitchFamily="49" charset="-128"/>
              </a:rPr>
              <a:t>は、教師のご都合のため！</a:t>
            </a:r>
            <a:endParaRPr kumimoji="1" lang="en-US" altLang="ja-JP" sz="3000" b="1"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a:t>
            </a:r>
            <a:r>
              <a:rPr kumimoji="1" lang="ja-JP" altLang="en-US" sz="3000" b="1" dirty="0">
                <a:highlight>
                  <a:srgbClr val="FFFF00"/>
                </a:highlight>
                <a:latin typeface="AR丸ゴシック体E" panose="020F0909000000000000" pitchFamily="49" charset="-128"/>
                <a:ea typeface="AR丸ゴシック体E" panose="020F0909000000000000" pitchFamily="49" charset="-128"/>
              </a:rPr>
              <a:t>・</a:t>
            </a:r>
            <a:r>
              <a:rPr kumimoji="1" lang="ja-JP" altLang="en-US" sz="3000" b="1" dirty="0">
                <a:solidFill>
                  <a:srgbClr val="0070C0"/>
                </a:solidFill>
                <a:highlight>
                  <a:srgbClr val="FFFF00"/>
                </a:highlight>
                <a:latin typeface="AR丸ゴシック体E" panose="020F0909000000000000" pitchFamily="49" charset="-128"/>
                <a:ea typeface="AR丸ゴシック体E" panose="020F0909000000000000" pitchFamily="49" charset="-128"/>
              </a:rPr>
              <a:t>学んだ</a:t>
            </a:r>
            <a:r>
              <a:rPr kumimoji="1" lang="ja-JP" altLang="en-US" sz="3000" b="1" dirty="0">
                <a:solidFill>
                  <a:schemeClr val="accent1">
                    <a:lumMod val="75000"/>
                  </a:schemeClr>
                </a:solidFill>
                <a:highlight>
                  <a:srgbClr val="FFFF00"/>
                </a:highlight>
                <a:latin typeface="AR丸ゴシック体E" panose="020F0909000000000000" pitchFamily="49" charset="-128"/>
                <a:ea typeface="AR丸ゴシック体E" panose="020F0909000000000000" pitchFamily="49" charset="-128"/>
              </a:rPr>
              <a:t>結果としての</a:t>
            </a:r>
            <a:r>
              <a:rPr kumimoji="1" lang="ja-JP" altLang="en-US" sz="3000" b="1" dirty="0">
                <a:solidFill>
                  <a:srgbClr val="C00000"/>
                </a:solidFill>
                <a:highlight>
                  <a:srgbClr val="FFFF00"/>
                </a:highlight>
                <a:latin typeface="AR丸ゴシック体E" panose="020F0909000000000000" pitchFamily="49" charset="-128"/>
                <a:ea typeface="AR丸ゴシック体E" panose="020F0909000000000000" pitchFamily="49" charset="-128"/>
              </a:rPr>
              <a:t>学力を評価される現実</a:t>
            </a:r>
            <a:endParaRPr kumimoji="1" lang="en-US" altLang="ja-JP" sz="3000" b="1" dirty="0">
              <a:solidFill>
                <a:srgbClr val="C00000"/>
              </a:solidFill>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基礎基本、知識や理解・</a:t>
            </a:r>
            <a:r>
              <a:rPr kumimoji="1" lang="ja-JP" altLang="en-US" sz="3000" b="1" dirty="0">
                <a:solidFill>
                  <a:srgbClr val="C00000"/>
                </a:solidFill>
                <a:latin typeface="AR丸ゴシック体E" panose="020F0909000000000000" pitchFamily="49" charset="-128"/>
                <a:ea typeface="AR丸ゴシック体E" panose="020F0909000000000000" pitchFamily="49" charset="-128"/>
              </a:rPr>
              <a:t>技能、得点、順位</a:t>
            </a:r>
            <a:endParaRPr kumimoji="1" lang="en-US" altLang="ja-JP" sz="3000" b="1"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a:t>
            </a:r>
            <a:r>
              <a:rPr kumimoji="1" lang="ja-JP" altLang="en-US" sz="3000" b="1" dirty="0">
                <a:highlight>
                  <a:srgbClr val="FFFF00"/>
                </a:highlight>
                <a:latin typeface="AR丸ゴシック体E" panose="020F0909000000000000" pitchFamily="49" charset="-128"/>
                <a:ea typeface="AR丸ゴシック体E" panose="020F0909000000000000" pitchFamily="49" charset="-128"/>
              </a:rPr>
              <a:t>彼らの 学びへの原動力って何だろう？</a:t>
            </a:r>
            <a:endParaRPr kumimoji="1" lang="en-US" altLang="ja-JP" sz="3000" b="1"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100" b="1"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a:t>
            </a:r>
            <a:r>
              <a:rPr kumimoji="1" lang="ja-JP" altLang="en-US" sz="3000" b="1" dirty="0">
                <a:solidFill>
                  <a:schemeClr val="accent1"/>
                </a:solidFill>
                <a:latin typeface="AR丸ゴシック体E" panose="020F0909000000000000" pitchFamily="49" charset="-128"/>
                <a:ea typeface="AR丸ゴシック体E" panose="020F0909000000000000" pitchFamily="49" charset="-128"/>
              </a:rPr>
              <a:t>成績の向上、内申点アップ、親の喜び、</a:t>
            </a:r>
            <a:endParaRPr kumimoji="1" lang="en-US" altLang="ja-JP" sz="3000" b="1" dirty="0">
              <a:solidFill>
                <a:schemeClr val="accent1"/>
              </a:solidFill>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面白さ、体験、感動、驚き、共感、疑問、</a:t>
            </a:r>
            <a:endParaRPr kumimoji="1" lang="en-US" altLang="ja-JP" sz="3000" b="1"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問題を発見し、解決への道筋を探れる人間</a:t>
            </a:r>
            <a:endParaRPr kumimoji="1" lang="en-US" altLang="ja-JP" sz="3000" b="1"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a:t>
            </a:r>
            <a:r>
              <a:rPr kumimoji="1" lang="ja-JP" altLang="en-US" sz="3000" b="1" dirty="0">
                <a:solidFill>
                  <a:srgbClr val="C00000"/>
                </a:solidFill>
                <a:latin typeface="AR丸ゴシック体E" panose="020F0909000000000000" pitchFamily="49" charset="-128"/>
                <a:ea typeface="AR丸ゴシック体E" panose="020F0909000000000000" pitchFamily="49" charset="-128"/>
              </a:rPr>
              <a:t>思考力、判断力、表現力、</a:t>
            </a:r>
            <a:endParaRPr kumimoji="1" lang="en-US" altLang="ja-JP" sz="3000" b="1" dirty="0">
              <a:solidFill>
                <a:srgbClr val="C00000"/>
              </a:solidFill>
              <a:latin typeface="AR丸ゴシック体E" panose="020F0909000000000000" pitchFamily="49" charset="-128"/>
              <a:ea typeface="AR丸ゴシック体E" panose="020F0909000000000000" pitchFamily="49" charset="-128"/>
            </a:endParaRPr>
          </a:p>
          <a:p>
            <a:endParaRPr kumimoji="1" lang="en-US" altLang="ja-JP" sz="1050" b="1" dirty="0">
              <a:latin typeface="AR丸ゴシック体E" panose="020F0909000000000000" pitchFamily="49" charset="-128"/>
              <a:ea typeface="AR丸ゴシック体E" panose="020F0909000000000000" pitchFamily="49" charset="-128"/>
            </a:endParaRPr>
          </a:p>
        </p:txBody>
      </p:sp>
      <p:sp>
        <p:nvSpPr>
          <p:cNvPr id="7" name="テキスト ボックス 6">
            <a:extLst>
              <a:ext uri="{FF2B5EF4-FFF2-40B4-BE49-F238E27FC236}">
                <a16:creationId xmlns:a16="http://schemas.microsoft.com/office/drawing/2014/main" id="{0CEF71A3-035B-6B77-9DF5-CA98423FA349}"/>
              </a:ext>
            </a:extLst>
          </p:cNvPr>
          <p:cNvSpPr txBox="1"/>
          <p:nvPr/>
        </p:nvSpPr>
        <p:spPr>
          <a:xfrm>
            <a:off x="2208676" y="4760489"/>
            <a:ext cx="4780430" cy="553998"/>
          </a:xfrm>
          <a:prstGeom prst="rect">
            <a:avLst/>
          </a:prstGeom>
          <a:noFill/>
        </p:spPr>
        <p:txBody>
          <a:bodyPr wrap="square">
            <a:spAutoFit/>
          </a:bodyPr>
          <a:lstStyle/>
          <a:p>
            <a:r>
              <a:rPr kumimoji="1" lang="ja-JP" altLang="en-US" sz="3000" b="1" dirty="0">
                <a:highlight>
                  <a:srgbClr val="FFFF00"/>
                </a:highlight>
                <a:latin typeface="AR丸ゴシック体E" panose="020F0909000000000000" pitchFamily="49" charset="-128"/>
                <a:ea typeface="AR丸ゴシック体E" panose="020F0909000000000000" pitchFamily="49" charset="-128"/>
              </a:rPr>
              <a:t>主体的な　　　　　学 び</a:t>
            </a:r>
            <a:r>
              <a:rPr kumimoji="1" lang="en-US" altLang="ja-JP" sz="3000" b="1" dirty="0">
                <a:solidFill>
                  <a:srgbClr val="FFFF00"/>
                </a:solidFill>
                <a:highlight>
                  <a:srgbClr val="FFFF00"/>
                </a:highlight>
                <a:latin typeface="AR丸ゴシック体E" panose="020F0909000000000000" pitchFamily="49" charset="-128"/>
                <a:ea typeface="AR丸ゴシック体E" panose="020F0909000000000000" pitchFamily="49" charset="-128"/>
              </a:rPr>
              <a:t>,,</a:t>
            </a:r>
            <a:r>
              <a:rPr kumimoji="1" lang="ja-JP" altLang="en-US" sz="3000" b="1" dirty="0">
                <a:highlight>
                  <a:srgbClr val="FFFF00"/>
                </a:highlight>
                <a:latin typeface="AR丸ゴシック体E" panose="020F0909000000000000" pitchFamily="49" charset="-128"/>
                <a:ea typeface="AR丸ゴシック体E" panose="020F0909000000000000" pitchFamily="49" charset="-128"/>
              </a:rPr>
              <a:t> </a:t>
            </a:r>
            <a:endParaRPr lang="ja-JP" altLang="en-US" sz="3000" dirty="0">
              <a:highlight>
                <a:srgbClr val="FFFF00"/>
              </a:highlight>
            </a:endParaRPr>
          </a:p>
        </p:txBody>
      </p:sp>
      <p:sp>
        <p:nvSpPr>
          <p:cNvPr id="8" name="四角形: 角を丸くする 7">
            <a:extLst>
              <a:ext uri="{FF2B5EF4-FFF2-40B4-BE49-F238E27FC236}">
                <a16:creationId xmlns:a16="http://schemas.microsoft.com/office/drawing/2014/main" id="{121C2695-05F6-227F-5647-08C40AD5F624}"/>
              </a:ext>
            </a:extLst>
          </p:cNvPr>
          <p:cNvSpPr/>
          <p:nvPr/>
        </p:nvSpPr>
        <p:spPr>
          <a:xfrm>
            <a:off x="1501262" y="4055197"/>
            <a:ext cx="7239326" cy="55399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F45AFA0C-41CC-D5DD-8CCD-CDFB39DCF2AF}"/>
              </a:ext>
            </a:extLst>
          </p:cNvPr>
          <p:cNvSpPr/>
          <p:nvPr/>
        </p:nvSpPr>
        <p:spPr>
          <a:xfrm>
            <a:off x="3966882" y="4867820"/>
            <a:ext cx="1290918" cy="3765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E8CF1DCD-F17C-62EA-E56D-E295D61FC768}"/>
              </a:ext>
            </a:extLst>
          </p:cNvPr>
          <p:cNvSpPr txBox="1"/>
          <p:nvPr/>
        </p:nvSpPr>
        <p:spPr>
          <a:xfrm>
            <a:off x="724462" y="6259605"/>
            <a:ext cx="8217835" cy="553998"/>
          </a:xfrm>
          <a:prstGeom prst="rect">
            <a:avLst/>
          </a:prstGeom>
          <a:noFill/>
        </p:spPr>
        <p:txBody>
          <a:bodyPr wrap="square">
            <a:spAutoFit/>
          </a:bodyPr>
          <a:lstStyle/>
          <a:p>
            <a:r>
              <a:rPr kumimoji="1" lang="ja-JP" altLang="en-US" sz="3000" b="1" dirty="0">
                <a:solidFill>
                  <a:srgbClr val="C00000"/>
                </a:solidFill>
                <a:highlight>
                  <a:srgbClr val="FFFF00"/>
                </a:highlight>
                <a:latin typeface="AR丸ゴシック体E" panose="020F0909000000000000" pitchFamily="49" charset="-128"/>
                <a:ea typeface="AR丸ゴシック体E" panose="020F0909000000000000" pitchFamily="49" charset="-128"/>
              </a:rPr>
              <a:t>問題発見力、</a:t>
            </a:r>
            <a:r>
              <a:rPr kumimoji="1" lang="ja-JP" altLang="en-US" sz="3000" b="1" dirty="0">
                <a:solidFill>
                  <a:srgbClr val="C00000"/>
                </a:solidFill>
                <a:latin typeface="AR丸ゴシック体E" panose="020F0909000000000000" pitchFamily="49" charset="-128"/>
                <a:ea typeface="AR丸ゴシック体E" panose="020F0909000000000000" pitchFamily="49" charset="-128"/>
              </a:rPr>
              <a:t>　　　　　　　　　　　　</a:t>
            </a:r>
            <a:r>
              <a:rPr kumimoji="1" lang="ja-JP" altLang="en-US" sz="3000" b="1" dirty="0">
                <a:solidFill>
                  <a:srgbClr val="C00000"/>
                </a:solidFill>
                <a:highlight>
                  <a:srgbClr val="FFFF00"/>
                </a:highlight>
                <a:latin typeface="AR丸ゴシック体E" panose="020F0909000000000000" pitchFamily="49" charset="-128"/>
                <a:ea typeface="AR丸ゴシック体E" panose="020F0909000000000000" pitchFamily="49" charset="-128"/>
              </a:rPr>
              <a:t>実践力</a:t>
            </a:r>
            <a:endParaRPr lang="ja-JP" altLang="en-US" sz="3000" dirty="0">
              <a:highlight>
                <a:srgbClr val="FFFF00"/>
              </a:highlight>
            </a:endParaRPr>
          </a:p>
        </p:txBody>
      </p:sp>
      <p:sp>
        <p:nvSpPr>
          <p:cNvPr id="4" name="テキスト ボックス 3">
            <a:extLst>
              <a:ext uri="{FF2B5EF4-FFF2-40B4-BE49-F238E27FC236}">
                <a16:creationId xmlns:a16="http://schemas.microsoft.com/office/drawing/2014/main" id="{03DFB71B-8023-82E0-AE81-42732016BB3D}"/>
              </a:ext>
            </a:extLst>
          </p:cNvPr>
          <p:cNvSpPr txBox="1"/>
          <p:nvPr/>
        </p:nvSpPr>
        <p:spPr>
          <a:xfrm>
            <a:off x="58596" y="3357293"/>
            <a:ext cx="1415772" cy="461665"/>
          </a:xfrm>
          <a:prstGeom prst="rect">
            <a:avLst/>
          </a:prstGeom>
          <a:solidFill>
            <a:schemeClr val="accent1">
              <a:lumMod val="40000"/>
              <a:lumOff val="60000"/>
            </a:schemeClr>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外的動機</a:t>
            </a:r>
          </a:p>
        </p:txBody>
      </p:sp>
      <p:sp>
        <p:nvSpPr>
          <p:cNvPr id="6" name="テキスト ボックス 5">
            <a:extLst>
              <a:ext uri="{FF2B5EF4-FFF2-40B4-BE49-F238E27FC236}">
                <a16:creationId xmlns:a16="http://schemas.microsoft.com/office/drawing/2014/main" id="{286C9E70-99FB-2D53-0C17-C47B2E64DFCB}"/>
              </a:ext>
            </a:extLst>
          </p:cNvPr>
          <p:cNvSpPr txBox="1"/>
          <p:nvPr/>
        </p:nvSpPr>
        <p:spPr>
          <a:xfrm>
            <a:off x="58596" y="4101364"/>
            <a:ext cx="1415772" cy="461665"/>
          </a:xfrm>
          <a:prstGeom prst="rect">
            <a:avLst/>
          </a:prstGeom>
          <a:solidFill>
            <a:srgbClr val="FDC3F7"/>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内的動機</a:t>
            </a:r>
          </a:p>
        </p:txBody>
      </p:sp>
    </p:spTree>
    <p:extLst>
      <p:ext uri="{BB962C8B-B14F-4D97-AF65-F5344CB8AC3E}">
        <p14:creationId xmlns:p14="http://schemas.microsoft.com/office/powerpoint/2010/main" val="19311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1000"/>
                                        <p:tgtEl>
                                          <p:spTgt spid="2">
                                            <p:txEl>
                                              <p:pRg st="9" end="9"/>
                                            </p:txEl>
                                          </p:spTgt>
                                        </p:tgtEl>
                                      </p:cBhvr>
                                    </p:animEffect>
                                    <p:anim calcmode="lin" valueType="num">
                                      <p:cBhvr>
                                        <p:cTn id="2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15" end="15"/>
                                            </p:txEl>
                                          </p:spTgt>
                                        </p:tgtEl>
                                        <p:attrNameLst>
                                          <p:attrName>style.visibility</p:attrName>
                                        </p:attrNameLst>
                                      </p:cBhvr>
                                      <p:to>
                                        <p:strVal val="visible"/>
                                      </p:to>
                                    </p:set>
                                    <p:animEffect transition="in" filter="fade">
                                      <p:cBhvr>
                                        <p:cTn id="67" dur="500"/>
                                        <p:tgtEl>
                                          <p:spTgt spid="2">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7" end="17"/>
                                            </p:txEl>
                                          </p:spTgt>
                                        </p:tgtEl>
                                        <p:attrNameLst>
                                          <p:attrName>style.visibility</p:attrName>
                                        </p:attrNameLst>
                                      </p:cBhvr>
                                      <p:to>
                                        <p:strVal val="visible"/>
                                      </p:to>
                                    </p:set>
                                    <p:animEffect transition="in" filter="fade">
                                      <p:cBhvr>
                                        <p:cTn id="72" dur="500"/>
                                        <p:tgtEl>
                                          <p:spTgt spid="2">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9" grpId="0"/>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463" r="7147" b="63655"/>
          <a:stretch/>
        </p:blipFill>
        <p:spPr>
          <a:xfrm>
            <a:off x="0" y="309282"/>
            <a:ext cx="9217037" cy="5432612"/>
          </a:xfrm>
          <a:prstGeom prst="rect">
            <a:avLst/>
          </a:prstGeom>
        </p:spPr>
      </p:pic>
      <p:pic>
        <p:nvPicPr>
          <p:cNvPr id="2" name="図 1">
            <a:extLst>
              <a:ext uri="{FF2B5EF4-FFF2-40B4-BE49-F238E27FC236}">
                <a16:creationId xmlns:a16="http://schemas.microsoft.com/office/drawing/2014/main" id="{E4D12E73-914B-B762-E778-8212A7616B27}"/>
              </a:ext>
            </a:extLst>
          </p:cNvPr>
          <p:cNvPicPr>
            <a:picLocks noChangeAspect="1"/>
          </p:cNvPicPr>
          <p:nvPr/>
        </p:nvPicPr>
        <p:blipFill rotWithShape="1">
          <a:blip r:embed="rId2">
            <a:extLst>
              <a:ext uri="{28A0092B-C50C-407E-A947-70E740481C1C}">
                <a14:useLocalDpi xmlns:a14="http://schemas.microsoft.com/office/drawing/2010/main" val="0"/>
              </a:ext>
            </a:extLst>
          </a:blip>
          <a:srcRect l="13295" t="24769" r="13395" b="63655"/>
          <a:stretch/>
        </p:blipFill>
        <p:spPr>
          <a:xfrm>
            <a:off x="147917" y="3989294"/>
            <a:ext cx="8877397" cy="1981200"/>
          </a:xfrm>
          <a:prstGeom prst="rect">
            <a:avLst/>
          </a:prstGeom>
        </p:spPr>
      </p:pic>
      <p:sp>
        <p:nvSpPr>
          <p:cNvPr id="4" name="四角形: 角を丸くする 3">
            <a:extLst>
              <a:ext uri="{FF2B5EF4-FFF2-40B4-BE49-F238E27FC236}">
                <a16:creationId xmlns:a16="http://schemas.microsoft.com/office/drawing/2014/main" id="{084559AD-CF0F-C32F-C57C-42EA7769AF29}"/>
              </a:ext>
            </a:extLst>
          </p:cNvPr>
          <p:cNvSpPr/>
          <p:nvPr/>
        </p:nvSpPr>
        <p:spPr>
          <a:xfrm>
            <a:off x="6481482" y="5593976"/>
            <a:ext cx="2259106" cy="9547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8F5D28C-1B88-F85E-8D62-367DBB8F58FB}"/>
              </a:ext>
            </a:extLst>
          </p:cNvPr>
          <p:cNvSpPr txBox="1"/>
          <p:nvPr/>
        </p:nvSpPr>
        <p:spPr>
          <a:xfrm>
            <a:off x="5920066" y="6315428"/>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174581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FE7790D4-4FF9-0715-A385-5EB4236F82BB}"/>
              </a:ext>
            </a:extLst>
          </p:cNvPr>
          <p:cNvSpPr/>
          <p:nvPr/>
        </p:nvSpPr>
        <p:spPr>
          <a:xfrm>
            <a:off x="402575" y="5600702"/>
            <a:ext cx="2388531" cy="697940"/>
          </a:xfrm>
          <a:prstGeom prst="roundRect">
            <a:avLst/>
          </a:prstGeom>
          <a:solidFill>
            <a:srgbClr val="FFFF00"/>
          </a:solidFill>
          <a:ln w="38100" cmpd="sng">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37EA54E-B972-F857-697E-02663B7BFC09}"/>
              </a:ext>
            </a:extLst>
          </p:cNvPr>
          <p:cNvSpPr/>
          <p:nvPr/>
        </p:nvSpPr>
        <p:spPr>
          <a:xfrm>
            <a:off x="7397558" y="5607645"/>
            <a:ext cx="1398496" cy="697939"/>
          </a:xfrm>
          <a:prstGeom prst="roundRect">
            <a:avLst/>
          </a:prstGeom>
          <a:solidFill>
            <a:srgbClr val="FFFF00"/>
          </a:solidFill>
          <a:ln w="38100" cmpd="sng">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BB3604B-2FE1-0009-FF20-C6F2AA8EEDBB}"/>
              </a:ext>
            </a:extLst>
          </p:cNvPr>
          <p:cNvSpPr txBox="1"/>
          <p:nvPr/>
        </p:nvSpPr>
        <p:spPr>
          <a:xfrm flipH="1">
            <a:off x="0" y="163285"/>
            <a:ext cx="9144000" cy="6286336"/>
          </a:xfrm>
          <a:prstGeom prst="rect">
            <a:avLst/>
          </a:prstGeom>
          <a:noFill/>
        </p:spPr>
        <p:txBody>
          <a:bodyPr wrap="square" rtlCol="0">
            <a:spAutoFit/>
          </a:bodyPr>
          <a:lstStyle/>
          <a:p>
            <a:endParaRPr kumimoji="1" lang="en-US" altLang="ja-JP" sz="1500" dirty="0">
              <a:latin typeface="AR丸ゴシック体E" panose="020F0909000000000000" pitchFamily="49" charset="-128"/>
              <a:ea typeface="AR丸ゴシック体E" panose="020F0909000000000000" pitchFamily="49" charset="-128"/>
            </a:endParaRPr>
          </a:p>
          <a:p>
            <a:r>
              <a:rPr kumimoji="1" lang="ja-JP" altLang="en-US" sz="3000" dirty="0">
                <a:latin typeface="AR丸ゴシック体E" panose="020F0909000000000000" pitchFamily="49" charset="-128"/>
                <a:ea typeface="AR丸ゴシック体E" panose="020F0909000000000000" pitchFamily="49" charset="-128"/>
              </a:rPr>
              <a:t>　</a:t>
            </a:r>
            <a:r>
              <a:rPr kumimoji="1" lang="ja-JP" altLang="en-US" sz="2800" b="1" dirty="0">
                <a:latin typeface="AR丸ゴシック体E" panose="020F0909000000000000" pitchFamily="49" charset="-128"/>
                <a:ea typeface="AR丸ゴシック体E" panose="020F0909000000000000" pitchFamily="49" charset="-128"/>
              </a:rPr>
              <a:t> 　           　</a:t>
            </a:r>
            <a:r>
              <a:rPr kumimoji="1" lang="ja-JP" altLang="en-US" sz="3000" b="1" dirty="0">
                <a:latin typeface="AR丸ゴシック体E" panose="020F0909000000000000" pitchFamily="49" charset="-128"/>
                <a:ea typeface="AR丸ゴシック体E" panose="020F0909000000000000" pitchFamily="49" charset="-128"/>
              </a:rPr>
              <a:t>学びへの原動力</a:t>
            </a:r>
            <a:endParaRPr kumimoji="1" lang="en-US" altLang="ja-JP" sz="3000" b="1" dirty="0">
              <a:latin typeface="AR丸ゴシック体E" panose="020F0909000000000000" pitchFamily="49" charset="-128"/>
              <a:ea typeface="AR丸ゴシック体E" panose="020F0909000000000000" pitchFamily="49" charset="-128"/>
            </a:endParaRPr>
          </a:p>
          <a:p>
            <a:endParaRPr kumimoji="1" lang="en-US" altLang="ja-JP" sz="2100" b="1"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14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 　　　　　</a:t>
            </a:r>
            <a:r>
              <a:rPr kumimoji="1" lang="ja-JP" altLang="en-US" sz="2400" dirty="0">
                <a:latin typeface="AR丸ゴシック体E" panose="020F0909000000000000" pitchFamily="49" charset="-128"/>
                <a:ea typeface="AR丸ゴシック体E" panose="020F0909000000000000" pitchFamily="49" charset="-128"/>
              </a:rPr>
              <a:t>　 成績の向上、親の期待、内申点アップ、</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400" b="1" dirty="0">
              <a:latin typeface="AR丸ゴシック体E" panose="020F0909000000000000" pitchFamily="49" charset="-128"/>
              <a:ea typeface="AR丸ゴシック体E" panose="020F0909000000000000" pitchFamily="49" charset="-128"/>
            </a:endParaRPr>
          </a:p>
          <a:p>
            <a:endParaRPr kumimoji="1" lang="en-US" altLang="ja-JP" sz="24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　　　　　　　　　　　　</a:t>
            </a:r>
            <a:r>
              <a:rPr kumimoji="1" lang="ja-JP" altLang="en-US" sz="2400" b="1" dirty="0">
                <a:highlight>
                  <a:srgbClr val="FFFF00"/>
                </a:highlight>
                <a:latin typeface="AR丸ゴシック体E" panose="020F0909000000000000" pitchFamily="49" charset="-128"/>
                <a:ea typeface="AR丸ゴシック体E" panose="020F0909000000000000" pitchFamily="49" charset="-128"/>
              </a:rPr>
              <a:t>学 ぶ 喜 び</a:t>
            </a:r>
            <a:endParaRPr kumimoji="1" lang="en-US" altLang="ja-JP" sz="2400" b="1"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1100" b="1" dirty="0">
                <a:latin typeface="AR丸ゴシック体E" panose="020F0909000000000000" pitchFamily="49" charset="-128"/>
                <a:ea typeface="AR丸ゴシック体E" panose="020F0909000000000000" pitchFamily="49" charset="-128"/>
              </a:rPr>
              <a:t> </a:t>
            </a:r>
            <a:endParaRPr kumimoji="1" lang="en-US" altLang="ja-JP" sz="1100" b="1" dirty="0">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　</a:t>
            </a:r>
            <a:r>
              <a:rPr kumimoji="1" lang="ja-JP" altLang="en-US" sz="2400" dirty="0">
                <a:latin typeface="AR丸ゴシック体E" panose="020F0909000000000000" pitchFamily="49" charset="-128"/>
                <a:ea typeface="AR丸ゴシック体E" panose="020F0909000000000000" pitchFamily="49" charset="-128"/>
              </a:rPr>
              <a:t>　　　　　</a:t>
            </a:r>
            <a:r>
              <a:rPr kumimoji="1" lang="ja-JP" altLang="en-US" sz="2400" dirty="0">
                <a:highlight>
                  <a:srgbClr val="FFFF00"/>
                </a:highlight>
                <a:latin typeface="AR丸ゴシック体E" panose="020F0909000000000000" pitchFamily="49" charset="-128"/>
                <a:ea typeface="AR丸ゴシック体E" panose="020F0909000000000000" pitchFamily="49" charset="-128"/>
              </a:rPr>
              <a:t>　面白さ、体験、感動、驚き、共感、疑問、</a:t>
            </a:r>
            <a:endParaRPr kumimoji="1" lang="en-US" altLang="ja-JP" sz="24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2100" b="1" dirty="0">
              <a:latin typeface="AR丸ゴシック体E" panose="020F0909000000000000" pitchFamily="49" charset="-128"/>
              <a:ea typeface="AR丸ゴシック体E" panose="020F0909000000000000" pitchFamily="49" charset="-128"/>
            </a:endParaRPr>
          </a:p>
          <a:p>
            <a:endParaRPr kumimoji="1" lang="en-US" altLang="ja-JP" sz="3000" b="1" dirty="0">
              <a:latin typeface="AR丸ゴシック体E" panose="020F0909000000000000" pitchFamily="49" charset="-128"/>
              <a:ea typeface="AR丸ゴシック体E" panose="020F0909000000000000" pitchFamily="49" charset="-128"/>
            </a:endParaRPr>
          </a:p>
          <a:p>
            <a:endParaRPr kumimoji="1" lang="en-US" altLang="ja-JP" sz="3000" b="1" dirty="0">
              <a:latin typeface="AR丸ゴシック体E" panose="020F0909000000000000" pitchFamily="49" charset="-128"/>
              <a:ea typeface="AR丸ゴシック体E" panose="020F0909000000000000" pitchFamily="49" charset="-128"/>
            </a:endParaRPr>
          </a:p>
          <a:p>
            <a:r>
              <a:rPr kumimoji="1" lang="ja-JP" altLang="en-US" sz="3000" b="1" dirty="0">
                <a:latin typeface="AR丸ゴシック体E" panose="020F0909000000000000" pitchFamily="49" charset="-128"/>
                <a:ea typeface="AR丸ゴシック体E" panose="020F0909000000000000" pitchFamily="49" charset="-128"/>
              </a:rPr>
              <a:t>　 　　</a:t>
            </a:r>
            <a:r>
              <a:rPr kumimoji="1" lang="ja-JP" altLang="en-US" sz="2400" dirty="0">
                <a:latin typeface="AR丸ゴシック体E" panose="020F0909000000000000" pitchFamily="49" charset="-128"/>
                <a:ea typeface="AR丸ゴシック体E" panose="020F0909000000000000" pitchFamily="49" charset="-128"/>
              </a:rPr>
              <a:t>問題を発見し、解決への道筋を探れる人間の育成</a:t>
            </a:r>
            <a:endParaRPr kumimoji="1" lang="en-US" altLang="ja-JP" sz="2400" dirty="0">
              <a:latin typeface="AR丸ゴシック体E" panose="020F0909000000000000" pitchFamily="49" charset="-128"/>
              <a:ea typeface="AR丸ゴシック体E" panose="020F0909000000000000" pitchFamily="49" charset="-128"/>
            </a:endParaRPr>
          </a:p>
          <a:p>
            <a:endParaRPr kumimoji="1" lang="en-US" altLang="ja-JP" sz="1600" b="1" dirty="0">
              <a:latin typeface="AR丸ゴシック体E" panose="020F0909000000000000" pitchFamily="49" charset="-128"/>
              <a:ea typeface="AR丸ゴシック体E" panose="020F0909000000000000" pitchFamily="49" charset="-128"/>
            </a:endParaRPr>
          </a:p>
          <a:p>
            <a:r>
              <a:rPr kumimoji="1" lang="en-US" altLang="ja-JP" sz="3000" b="1" dirty="0">
                <a:latin typeface="AR丸ゴシック体E" panose="020F0909000000000000" pitchFamily="49" charset="-128"/>
                <a:ea typeface="AR丸ゴシック体E" panose="020F0909000000000000" pitchFamily="49" charset="-128"/>
              </a:rPr>
              <a:t>               </a:t>
            </a:r>
            <a:r>
              <a:rPr kumimoji="1" lang="ja-JP" altLang="en-US" sz="3000" b="1" dirty="0">
                <a:latin typeface="AR丸ゴシック体E" panose="020F0909000000000000" pitchFamily="49" charset="-128"/>
                <a:ea typeface="AR丸ゴシック体E" panose="020F0909000000000000" pitchFamily="49" charset="-128"/>
              </a:rPr>
              <a:t>思考力、判断力、表現力、</a:t>
            </a:r>
            <a:endParaRPr kumimoji="1" lang="en-US" altLang="ja-JP" sz="3000" b="1" dirty="0">
              <a:latin typeface="AR丸ゴシック体E" panose="020F0909000000000000" pitchFamily="49" charset="-128"/>
              <a:ea typeface="AR丸ゴシック体E" panose="020F0909000000000000" pitchFamily="49" charset="-128"/>
            </a:endParaRPr>
          </a:p>
          <a:p>
            <a:r>
              <a:rPr kumimoji="1" lang="en-US" altLang="ja-JP" sz="1050" b="1" dirty="0">
                <a:latin typeface="AR丸ゴシック体E" panose="020F0909000000000000" pitchFamily="49" charset="-128"/>
                <a:ea typeface="AR丸ゴシック体E" panose="020F0909000000000000" pitchFamily="49" charset="-128"/>
              </a:rPr>
              <a:t> </a:t>
            </a:r>
          </a:p>
        </p:txBody>
      </p:sp>
      <p:sp>
        <p:nvSpPr>
          <p:cNvPr id="7" name="テキスト ボックス 6">
            <a:extLst>
              <a:ext uri="{FF2B5EF4-FFF2-40B4-BE49-F238E27FC236}">
                <a16:creationId xmlns:a16="http://schemas.microsoft.com/office/drawing/2014/main" id="{0CEF71A3-035B-6B77-9DF5-CA98423FA349}"/>
              </a:ext>
            </a:extLst>
          </p:cNvPr>
          <p:cNvSpPr txBox="1"/>
          <p:nvPr/>
        </p:nvSpPr>
        <p:spPr>
          <a:xfrm>
            <a:off x="1954030" y="4265086"/>
            <a:ext cx="5267044" cy="553998"/>
          </a:xfrm>
          <a:prstGeom prst="rect">
            <a:avLst/>
          </a:prstGeom>
          <a:noFill/>
          <a:ln>
            <a:noFill/>
          </a:ln>
        </p:spPr>
        <p:txBody>
          <a:bodyPr wrap="square">
            <a:spAutoFit/>
          </a:bodyPr>
          <a:lstStyle/>
          <a:p>
            <a:r>
              <a:rPr kumimoji="1" lang="ja-JP" altLang="en-US" sz="3000" b="1" dirty="0">
                <a:latin typeface="AR丸ゴシック体E" panose="020F0909000000000000" pitchFamily="49" charset="-128"/>
                <a:ea typeface="AR丸ゴシック体E" panose="020F0909000000000000" pitchFamily="49" charset="-128"/>
              </a:rPr>
              <a:t>ＳＤＧｓ時代の主体的な学び</a:t>
            </a:r>
            <a:endParaRPr lang="ja-JP" altLang="en-US" sz="3000" dirty="0"/>
          </a:p>
        </p:txBody>
      </p:sp>
      <p:sp>
        <p:nvSpPr>
          <p:cNvPr id="5" name="矢印: 下 4">
            <a:extLst>
              <a:ext uri="{FF2B5EF4-FFF2-40B4-BE49-F238E27FC236}">
                <a16:creationId xmlns:a16="http://schemas.microsoft.com/office/drawing/2014/main" id="{F45AFA0C-41CC-D5DD-8CCD-CDFB39DCF2AF}"/>
              </a:ext>
            </a:extLst>
          </p:cNvPr>
          <p:cNvSpPr/>
          <p:nvPr/>
        </p:nvSpPr>
        <p:spPr>
          <a:xfrm>
            <a:off x="3926541" y="3730593"/>
            <a:ext cx="1290918" cy="3765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E8CF1DCD-F17C-62EA-E56D-E295D61FC768}"/>
              </a:ext>
            </a:extLst>
          </p:cNvPr>
          <p:cNvSpPr txBox="1"/>
          <p:nvPr/>
        </p:nvSpPr>
        <p:spPr>
          <a:xfrm>
            <a:off x="578219" y="5686378"/>
            <a:ext cx="8217835" cy="553998"/>
          </a:xfrm>
          <a:prstGeom prst="rect">
            <a:avLst/>
          </a:prstGeom>
          <a:noFill/>
        </p:spPr>
        <p:txBody>
          <a:bodyPr wrap="square">
            <a:spAutoFit/>
          </a:bodyPr>
          <a:lstStyle/>
          <a:p>
            <a:r>
              <a:rPr kumimoji="1" lang="ja-JP" altLang="en-US" sz="3000" dirty="0">
                <a:latin typeface="AR丸ゴシック体E" panose="020F0909000000000000" pitchFamily="49" charset="-128"/>
                <a:ea typeface="AR丸ゴシック体E" panose="020F0909000000000000" pitchFamily="49" charset="-128"/>
              </a:rPr>
              <a:t>問題発見力、　　　　　　　　　　　　実践力</a:t>
            </a:r>
            <a:endParaRPr lang="ja-JP" altLang="en-US" sz="3000" dirty="0"/>
          </a:p>
        </p:txBody>
      </p:sp>
      <p:sp>
        <p:nvSpPr>
          <p:cNvPr id="4" name="楕円 3">
            <a:extLst>
              <a:ext uri="{FF2B5EF4-FFF2-40B4-BE49-F238E27FC236}">
                <a16:creationId xmlns:a16="http://schemas.microsoft.com/office/drawing/2014/main" id="{C8315706-BBC2-1481-5799-7540B5BC3923}"/>
              </a:ext>
            </a:extLst>
          </p:cNvPr>
          <p:cNvSpPr/>
          <p:nvPr/>
        </p:nvSpPr>
        <p:spPr>
          <a:xfrm>
            <a:off x="3671694" y="1318948"/>
            <a:ext cx="1831714" cy="617525"/>
          </a:xfrm>
          <a:prstGeom prst="ellipse">
            <a:avLst/>
          </a:prstGeom>
          <a:no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 name="四角形: 角を丸くする 5">
            <a:extLst>
              <a:ext uri="{FF2B5EF4-FFF2-40B4-BE49-F238E27FC236}">
                <a16:creationId xmlns:a16="http://schemas.microsoft.com/office/drawing/2014/main" id="{F6CFA685-FC52-A063-779C-E6F2586E7E92}"/>
              </a:ext>
            </a:extLst>
          </p:cNvPr>
          <p:cNvSpPr/>
          <p:nvPr/>
        </p:nvSpPr>
        <p:spPr>
          <a:xfrm>
            <a:off x="3058789" y="406964"/>
            <a:ext cx="3057525" cy="617525"/>
          </a:xfrm>
          <a:prstGeom prst="roundRect">
            <a:avLst/>
          </a:prstGeom>
          <a:noFill/>
          <a:ln w="76200"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81452D1-27F7-60B0-10CE-A4B0B235A679}"/>
              </a:ext>
            </a:extLst>
          </p:cNvPr>
          <p:cNvSpPr/>
          <p:nvPr/>
        </p:nvSpPr>
        <p:spPr>
          <a:xfrm>
            <a:off x="250874" y="1361883"/>
            <a:ext cx="1500189" cy="531656"/>
          </a:xfrm>
          <a:prstGeom prst="roundRect">
            <a:avLst/>
          </a:prstGeom>
          <a:noFill/>
          <a:ln w="381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3B75FD05-520D-23C0-64F7-D0EAF0CC55DE}"/>
              </a:ext>
            </a:extLst>
          </p:cNvPr>
          <p:cNvSpPr/>
          <p:nvPr/>
        </p:nvSpPr>
        <p:spPr>
          <a:xfrm>
            <a:off x="3402106" y="2416106"/>
            <a:ext cx="2339787" cy="617525"/>
          </a:xfrm>
          <a:prstGeom prst="ellipse">
            <a:avLst/>
          </a:prstGeom>
          <a:no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矢印: 下 2">
            <a:extLst>
              <a:ext uri="{FF2B5EF4-FFF2-40B4-BE49-F238E27FC236}">
                <a16:creationId xmlns:a16="http://schemas.microsoft.com/office/drawing/2014/main" id="{4BE14C2B-A88E-495B-28AE-C5035BDBF247}"/>
              </a:ext>
            </a:extLst>
          </p:cNvPr>
          <p:cNvSpPr/>
          <p:nvPr/>
        </p:nvSpPr>
        <p:spPr>
          <a:xfrm>
            <a:off x="4346776" y="2031459"/>
            <a:ext cx="440378" cy="2513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6" name="テキスト ボックス 15">
            <a:extLst>
              <a:ext uri="{FF2B5EF4-FFF2-40B4-BE49-F238E27FC236}">
                <a16:creationId xmlns:a16="http://schemas.microsoft.com/office/drawing/2014/main" id="{132B3615-3702-3A32-4270-AEBDBB76F2D8}"/>
              </a:ext>
            </a:extLst>
          </p:cNvPr>
          <p:cNvSpPr txBox="1"/>
          <p:nvPr/>
        </p:nvSpPr>
        <p:spPr>
          <a:xfrm>
            <a:off x="307721" y="1404980"/>
            <a:ext cx="1500188" cy="461665"/>
          </a:xfrm>
          <a:prstGeom prst="rect">
            <a:avLst/>
          </a:prstGeom>
          <a:noFill/>
        </p:spPr>
        <p:txBody>
          <a:bodyPr wrap="square">
            <a:spAutoFit/>
          </a:bodyPr>
          <a:lstStyle/>
          <a:p>
            <a:r>
              <a:rPr kumimoji="1" lang="ja-JP" altLang="en-US" sz="2400" dirty="0">
                <a:latin typeface="AR丸ゴシック体E" panose="020F0909000000000000" pitchFamily="49" charset="-128"/>
                <a:ea typeface="AR丸ゴシック体E" panose="020F0909000000000000" pitchFamily="49" charset="-128"/>
              </a:rPr>
              <a:t>外的動機　 </a:t>
            </a:r>
            <a:endParaRPr lang="ja-JP" altLang="en-US" sz="2400" dirty="0"/>
          </a:p>
        </p:txBody>
      </p:sp>
      <p:sp>
        <p:nvSpPr>
          <p:cNvPr id="17" name="四角形: 角を丸くする 16">
            <a:extLst>
              <a:ext uri="{FF2B5EF4-FFF2-40B4-BE49-F238E27FC236}">
                <a16:creationId xmlns:a16="http://schemas.microsoft.com/office/drawing/2014/main" id="{29784472-A30C-5AD3-3EC2-879207F99087}"/>
              </a:ext>
            </a:extLst>
          </p:cNvPr>
          <p:cNvSpPr/>
          <p:nvPr/>
        </p:nvSpPr>
        <p:spPr>
          <a:xfrm>
            <a:off x="250874" y="2951132"/>
            <a:ext cx="1500188" cy="531656"/>
          </a:xfrm>
          <a:prstGeom prst="roundRect">
            <a:avLst/>
          </a:prstGeom>
          <a:solidFill>
            <a:srgbClr val="FFFF00"/>
          </a:solidFill>
          <a:ln w="381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D8145E9-FDA0-B69A-1883-495103CE78B5}"/>
              </a:ext>
            </a:extLst>
          </p:cNvPr>
          <p:cNvSpPr txBox="1"/>
          <p:nvPr/>
        </p:nvSpPr>
        <p:spPr>
          <a:xfrm>
            <a:off x="307721" y="2984450"/>
            <a:ext cx="1459847" cy="461665"/>
          </a:xfrm>
          <a:prstGeom prst="rect">
            <a:avLst/>
          </a:prstGeom>
          <a:noFill/>
        </p:spPr>
        <p:txBody>
          <a:bodyPr wrap="square">
            <a:spAutoFit/>
          </a:bodyPr>
          <a:lstStyle/>
          <a:p>
            <a:r>
              <a:rPr kumimoji="1" lang="ja-JP" altLang="en-US" sz="2400" dirty="0">
                <a:latin typeface="AR丸ゴシック体E" panose="020F0909000000000000" pitchFamily="49" charset="-128"/>
                <a:ea typeface="AR丸ゴシック体E" panose="020F0909000000000000" pitchFamily="49" charset="-128"/>
              </a:rPr>
              <a:t>内的動機</a:t>
            </a:r>
            <a:endParaRPr lang="ja-JP" altLang="en-US" sz="2400" dirty="0"/>
          </a:p>
        </p:txBody>
      </p:sp>
      <p:sp>
        <p:nvSpPr>
          <p:cNvPr id="20" name="矢印: 下 19">
            <a:extLst>
              <a:ext uri="{FF2B5EF4-FFF2-40B4-BE49-F238E27FC236}">
                <a16:creationId xmlns:a16="http://schemas.microsoft.com/office/drawing/2014/main" id="{80853F5C-62B0-9B55-4E98-C424029A5996}"/>
              </a:ext>
            </a:extLst>
          </p:cNvPr>
          <p:cNvSpPr/>
          <p:nvPr/>
        </p:nvSpPr>
        <p:spPr>
          <a:xfrm>
            <a:off x="678663" y="2194598"/>
            <a:ext cx="644609" cy="4698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5675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500"/>
                                        <p:tgtEl>
                                          <p:spTgt spid="2">
                                            <p:txEl>
                                              <p:pRg st="7" end="7"/>
                                            </p:txEl>
                                          </p:spTgt>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7"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anim calcmode="lin" valueType="num">
                                      <p:cBhvr>
                                        <p:cTn id="72" dur="1000" fill="hold"/>
                                        <p:tgtEl>
                                          <p:spTgt spid="5"/>
                                        </p:tgtEl>
                                        <p:attrNameLst>
                                          <p:attrName>ppt_x</p:attrName>
                                        </p:attrNameLst>
                                      </p:cBhvr>
                                      <p:tavLst>
                                        <p:tav tm="0">
                                          <p:val>
                                            <p:strVal val="#ppt_x"/>
                                          </p:val>
                                        </p:tav>
                                        <p:tav tm="100000">
                                          <p:val>
                                            <p:strVal val="#ppt_x"/>
                                          </p:val>
                                        </p:tav>
                                      </p:tavLst>
                                    </p:anim>
                                    <p:anim calcmode="lin" valueType="num">
                                      <p:cBhvr>
                                        <p:cTn id="73" dur="1000" fill="hold"/>
                                        <p:tgtEl>
                                          <p:spTgt spid="5"/>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7" presetClass="entr" presetSubtype="0"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
                                            <p:txEl>
                                              <p:pRg st="14" end="14"/>
                                            </p:txEl>
                                          </p:spTgt>
                                        </p:tgtEl>
                                        <p:attrNameLst>
                                          <p:attrName>style.visibility</p:attrName>
                                        </p:attrNameLst>
                                      </p:cBhvr>
                                      <p:to>
                                        <p:strVal val="visible"/>
                                      </p:to>
                                    </p:set>
                                    <p:animEffect transition="in" filter="fade">
                                      <p:cBhvr>
                                        <p:cTn id="84" dur="500"/>
                                        <p:tgtEl>
                                          <p:spTgt spid="2">
                                            <p:txEl>
                                              <p:pRg st="14" end="1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
                                            <p:txEl>
                                              <p:pRg st="16" end="16"/>
                                            </p:txEl>
                                          </p:spTgt>
                                        </p:tgtEl>
                                        <p:attrNameLst>
                                          <p:attrName>style.visibility</p:attrName>
                                        </p:attrNameLst>
                                      </p:cBhvr>
                                      <p:to>
                                        <p:strVal val="visible"/>
                                      </p:to>
                                    </p:set>
                                    <p:animEffect transition="in" filter="fade">
                                      <p:cBhvr>
                                        <p:cTn id="89" dur="500"/>
                                        <p:tgtEl>
                                          <p:spTgt spid="2">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
                                            <p:txEl>
                                              <p:pRg st="17" end="17"/>
                                            </p:txEl>
                                          </p:spTgt>
                                        </p:tgtEl>
                                        <p:attrNameLst>
                                          <p:attrName>style.visibility</p:attrName>
                                        </p:attrNameLst>
                                      </p:cBhvr>
                                      <p:to>
                                        <p:strVal val="visible"/>
                                      </p:to>
                                    </p:set>
                                    <p:animEffect transition="in" filter="fade">
                                      <p:cBhvr>
                                        <p:cTn id="94" dur="500"/>
                                        <p:tgtEl>
                                          <p:spTgt spid="2">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1000"/>
                                        <p:tgtEl>
                                          <p:spTgt spid="9"/>
                                        </p:tgtEl>
                                      </p:cBhvr>
                                    </p:animEffect>
                                    <p:anim calcmode="lin" valueType="num">
                                      <p:cBhvr>
                                        <p:cTn id="100" dur="1000" fill="hold"/>
                                        <p:tgtEl>
                                          <p:spTgt spid="9"/>
                                        </p:tgtEl>
                                        <p:attrNameLst>
                                          <p:attrName>ppt_x</p:attrName>
                                        </p:attrNameLst>
                                      </p:cBhvr>
                                      <p:tavLst>
                                        <p:tav tm="0">
                                          <p:val>
                                            <p:strVal val="#ppt_x"/>
                                          </p:val>
                                        </p:tav>
                                        <p:tav tm="100000">
                                          <p:val>
                                            <p:strVal val="#ppt_x"/>
                                          </p:val>
                                        </p:tav>
                                      </p:tavLst>
                                    </p:anim>
                                    <p:anim calcmode="lin" valueType="num">
                                      <p:cBhvr>
                                        <p:cTn id="10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00"/>
                                        <p:tgtEl>
                                          <p:spTgt spid="8"/>
                                        </p:tgtEl>
                                      </p:cBhvr>
                                    </p:animEffect>
                                    <p:anim calcmode="lin" valueType="num">
                                      <p:cBhvr>
                                        <p:cTn id="107" dur="1000" fill="hold"/>
                                        <p:tgtEl>
                                          <p:spTgt spid="8"/>
                                        </p:tgtEl>
                                        <p:attrNameLst>
                                          <p:attrName>ppt_x</p:attrName>
                                        </p:attrNameLst>
                                      </p:cBhvr>
                                      <p:tavLst>
                                        <p:tav tm="0">
                                          <p:val>
                                            <p:strVal val="#ppt_x"/>
                                          </p:val>
                                        </p:tav>
                                        <p:tav tm="100000">
                                          <p:val>
                                            <p:strVal val="#ppt_x"/>
                                          </p:val>
                                        </p:tav>
                                      </p:tavLst>
                                    </p:anim>
                                    <p:anim calcmode="lin" valueType="num">
                                      <p:cBhvr>
                                        <p:cTn id="10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1000"/>
                                        <p:tgtEl>
                                          <p:spTgt spid="10"/>
                                        </p:tgtEl>
                                      </p:cBhvr>
                                    </p:animEffect>
                                    <p:anim calcmode="lin" valueType="num">
                                      <p:cBhvr>
                                        <p:cTn id="114" dur="1000" fill="hold"/>
                                        <p:tgtEl>
                                          <p:spTgt spid="10"/>
                                        </p:tgtEl>
                                        <p:attrNameLst>
                                          <p:attrName>ppt_x</p:attrName>
                                        </p:attrNameLst>
                                      </p:cBhvr>
                                      <p:tavLst>
                                        <p:tav tm="0">
                                          <p:val>
                                            <p:strVal val="#ppt_x"/>
                                          </p:val>
                                        </p:tav>
                                        <p:tav tm="100000">
                                          <p:val>
                                            <p:strVal val="#ppt_x"/>
                                          </p:val>
                                        </p:tav>
                                      </p:tavLst>
                                    </p:anim>
                                    <p:anim calcmode="lin" valueType="num">
                                      <p:cBhvr>
                                        <p:cTn id="1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5" grpId="0" animBg="1"/>
      <p:bldP spid="9" grpId="0"/>
      <p:bldP spid="4" grpId="0" animBg="1"/>
      <p:bldP spid="11" grpId="0" animBg="1"/>
      <p:bldP spid="13" grpId="0" animBg="1"/>
      <p:bldP spid="3" grpId="0" animBg="1"/>
      <p:bldP spid="17" grpId="0" animBg="1"/>
      <p:bldP spid="19" grpId="0"/>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95265" y="1588027"/>
            <a:ext cx="1953288" cy="2009696"/>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23">
              <a:defRPr/>
            </a:pPr>
            <a:r>
              <a:rPr lang="ja-JP" altLang="en-US" sz="1292" b="1" dirty="0">
                <a:solidFill>
                  <a:schemeClr val="tx1"/>
                </a:solidFill>
                <a:latin typeface="+mn-ea"/>
              </a:rPr>
              <a:t>「</a:t>
            </a:r>
            <a:r>
              <a:rPr lang="ja-JP" altLang="en-US" sz="1363" b="1"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b="1" dirty="0">
              <a:solidFill>
                <a:schemeClr val="tx1"/>
              </a:solidFill>
              <a:latin typeface="+mn-ea"/>
            </a:endParaRPr>
          </a:p>
          <a:p>
            <a:pPr defTabSz="815723">
              <a:defRPr/>
            </a:pPr>
            <a:endParaRPr lang="en-US" altLang="ja-JP" sz="1363" b="1" dirty="0">
              <a:solidFill>
                <a:schemeClr val="tx1"/>
              </a:solidFill>
              <a:latin typeface="+mn-ea"/>
            </a:endParaRPr>
          </a:p>
          <a:p>
            <a:pPr defTabSz="815723">
              <a:defRPr/>
            </a:pPr>
            <a:endParaRPr lang="en-US" altLang="ja-JP" sz="1363" dirty="0">
              <a:solidFill>
                <a:schemeClr val="tx1"/>
              </a:solidFill>
            </a:endParaRPr>
          </a:p>
          <a:p>
            <a:pPr defTabSz="815723">
              <a:defRPr/>
            </a:pPr>
            <a:endParaRPr lang="en-US" altLang="ja-JP" sz="1363" dirty="0">
              <a:solidFill>
                <a:schemeClr val="tx1"/>
              </a:solidFill>
            </a:endParaRPr>
          </a:p>
        </p:txBody>
      </p:sp>
      <p:sp>
        <p:nvSpPr>
          <p:cNvPr id="3" name="角丸四角形 2"/>
          <p:cNvSpPr/>
          <p:nvPr/>
        </p:nvSpPr>
        <p:spPr>
          <a:xfrm>
            <a:off x="4632873" y="1588030"/>
            <a:ext cx="2024935" cy="2024935"/>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endParaRPr lang="en-US" altLang="ja-JP" sz="681" b="1" dirty="0">
              <a:solidFill>
                <a:schemeClr val="tx1"/>
              </a:solidFill>
            </a:endParaRPr>
          </a:p>
          <a:p>
            <a:pPr defTabSz="815723">
              <a:defRPr/>
            </a:pPr>
            <a:r>
              <a:rPr lang="ja-JP" altLang="en-US" sz="1363" b="1" dirty="0">
                <a:solidFill>
                  <a:schemeClr val="tx1"/>
                </a:solidFill>
                <a:latin typeface="+mn-ea"/>
              </a:rPr>
              <a:t>ポートフォリオ等を活用しながら、効率よくまとめる。</a:t>
            </a:r>
            <a:endParaRPr lang="en-US" altLang="ja-JP" sz="1363" b="1" dirty="0">
              <a:solidFill>
                <a:schemeClr val="tx1"/>
              </a:solidFill>
              <a:latin typeface="+mn-ea"/>
            </a:endParaRPr>
          </a:p>
          <a:p>
            <a:pPr defTabSz="815723">
              <a:defRPr/>
            </a:pPr>
            <a:r>
              <a:rPr lang="ja-JP" altLang="en-US" sz="1363" b="1" dirty="0">
                <a:solidFill>
                  <a:schemeClr val="tx1"/>
                </a:solidFill>
                <a:latin typeface="+mn-ea"/>
              </a:rPr>
              <a:t>発表練習では、助言カード等を活用する。友達と練習の交流をさせることで、説得力のある結論が導き出せる。</a:t>
            </a:r>
            <a:endParaRPr lang="en-US" altLang="ja-JP" sz="1363" b="1" dirty="0">
              <a:solidFill>
                <a:schemeClr val="tx1"/>
              </a:solidFill>
              <a:latin typeface="+mn-ea"/>
            </a:endParaRPr>
          </a:p>
        </p:txBody>
      </p:sp>
      <p:sp>
        <p:nvSpPr>
          <p:cNvPr id="4" name="角丸四角形 3"/>
          <p:cNvSpPr/>
          <p:nvPr/>
        </p:nvSpPr>
        <p:spPr>
          <a:xfrm>
            <a:off x="6780900" y="1588030"/>
            <a:ext cx="1901844" cy="2024935"/>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23">
              <a:defRPr/>
            </a:pPr>
            <a:r>
              <a:rPr lang="ja-JP" altLang="en-US" sz="681" dirty="0">
                <a:solidFill>
                  <a:schemeClr val="tx1"/>
                </a:solidFill>
              </a:rPr>
              <a:t>　</a:t>
            </a:r>
            <a:r>
              <a:rPr lang="ja-JP" altLang="en-US" sz="1363" b="1"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b="1" dirty="0">
              <a:solidFill>
                <a:schemeClr val="tx1"/>
              </a:solidFill>
              <a:latin typeface="+mn-ea"/>
            </a:endParaRPr>
          </a:p>
        </p:txBody>
      </p:sp>
      <p:sp>
        <p:nvSpPr>
          <p:cNvPr id="8" name="角丸四角形 7"/>
          <p:cNvSpPr/>
          <p:nvPr/>
        </p:nvSpPr>
        <p:spPr>
          <a:xfrm>
            <a:off x="503190" y="1588030"/>
            <a:ext cx="1953288" cy="2024935"/>
          </a:xfrm>
          <a:prstGeom prst="roundRect">
            <a:avLst>
              <a:gd name="adj" fmla="val 8880"/>
            </a:avLst>
          </a:prstGeom>
          <a:solidFill>
            <a:srgbClr val="FDE3F2"/>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23">
              <a:defRPr/>
            </a:pPr>
            <a:r>
              <a:rPr lang="ja-JP" altLang="en-US" sz="681" dirty="0">
                <a:solidFill>
                  <a:schemeClr val="tx1"/>
                </a:solidFill>
              </a:rPr>
              <a:t>　</a:t>
            </a:r>
            <a:endParaRPr lang="en-US" altLang="ja-JP" sz="681" dirty="0">
              <a:solidFill>
                <a:schemeClr val="tx1"/>
              </a:solidFill>
            </a:endParaRPr>
          </a:p>
          <a:p>
            <a:pPr defTabSz="815723">
              <a:defRPr/>
            </a:pPr>
            <a:r>
              <a:rPr lang="ja-JP" altLang="en-US" sz="2000" b="1" dirty="0">
                <a:solidFill>
                  <a:schemeClr val="tx1"/>
                </a:solidFill>
                <a:latin typeface="+mn-ea"/>
              </a:rPr>
              <a:t>自分で問題に気づかない限り、主体的な学びは生まれない。</a:t>
            </a:r>
            <a:endParaRPr lang="en-US" altLang="ja-JP" sz="2000" b="1" dirty="0">
              <a:solidFill>
                <a:schemeClr val="tx1"/>
              </a:solidFill>
              <a:latin typeface="+mn-ea"/>
            </a:endParaRPr>
          </a:p>
          <a:p>
            <a:pPr defTabSz="815723">
              <a:defRPr/>
            </a:pPr>
            <a:endParaRPr lang="en-US" altLang="ja-JP" sz="1363" dirty="0">
              <a:solidFill>
                <a:schemeClr val="tx1"/>
              </a:solidFill>
            </a:endParaRPr>
          </a:p>
          <a:p>
            <a:pPr defTabSz="815723">
              <a:defRPr/>
            </a:pPr>
            <a:endParaRPr lang="en-US" altLang="ja-JP" sz="1363" dirty="0">
              <a:solidFill>
                <a:schemeClr val="tx1"/>
              </a:solidFill>
            </a:endParaRPr>
          </a:p>
        </p:txBody>
      </p:sp>
      <p:sp>
        <p:nvSpPr>
          <p:cNvPr id="3082" name="正方形/長方形 12"/>
          <p:cNvSpPr>
            <a:spLocks noChangeArrowheads="1"/>
          </p:cNvSpPr>
          <p:nvPr/>
        </p:nvSpPr>
        <p:spPr bwMode="auto">
          <a:xfrm>
            <a:off x="337110" y="1125417"/>
            <a:ext cx="2069797"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学びに火がついて</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2995058" y="1125417"/>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4488430" y="1125419"/>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7204284" y="1125417"/>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grpSp>
        <p:nvGrpSpPr>
          <p:cNvPr id="12" name="グループ化 11">
            <a:extLst>
              <a:ext uri="{FF2B5EF4-FFF2-40B4-BE49-F238E27FC236}">
                <a16:creationId xmlns:a16="http://schemas.microsoft.com/office/drawing/2014/main" id="{41A0CB0E-92B6-54D8-7627-2345C30F5C2F}"/>
              </a:ext>
            </a:extLst>
          </p:cNvPr>
          <p:cNvGrpSpPr/>
          <p:nvPr/>
        </p:nvGrpSpPr>
        <p:grpSpPr>
          <a:xfrm>
            <a:off x="1479834" y="110750"/>
            <a:ext cx="6312912" cy="645636"/>
            <a:chOff x="641914" y="202037"/>
            <a:chExt cx="8417216" cy="860848"/>
          </a:xfrm>
        </p:grpSpPr>
        <p:pic>
          <p:nvPicPr>
            <p:cNvPr id="3094" name="図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14" y="251521"/>
              <a:ext cx="5535249" cy="793435"/>
            </a:xfrm>
            <a:prstGeom prst="rect">
              <a:avLst/>
            </a:prstGeom>
            <a:solidFill>
              <a:srgbClr val="FF0000"/>
            </a:solidFill>
            <a:ln>
              <a:noFill/>
            </a:ln>
          </p:spPr>
        </p:pic>
        <p:pic>
          <p:nvPicPr>
            <p:cNvPr id="3095" name="図 2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1" y="202037"/>
              <a:ext cx="2963129" cy="8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右矢印 5"/>
          <p:cNvSpPr/>
          <p:nvPr/>
        </p:nvSpPr>
        <p:spPr>
          <a:xfrm>
            <a:off x="6954043" y="1199037"/>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4204077" y="1210634"/>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2663551" y="1186286"/>
            <a:ext cx="285413" cy="193431"/>
          </a:xfrm>
          <a:prstGeom prst="rightArrow">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grpSp>
        <p:nvGrpSpPr>
          <p:cNvPr id="17" name="グループ化 16">
            <a:extLst>
              <a:ext uri="{FF2B5EF4-FFF2-40B4-BE49-F238E27FC236}">
                <a16:creationId xmlns:a16="http://schemas.microsoft.com/office/drawing/2014/main" id="{F84DDEAA-45D6-6C21-9044-037C5DF352D2}"/>
              </a:ext>
            </a:extLst>
          </p:cNvPr>
          <p:cNvGrpSpPr/>
          <p:nvPr/>
        </p:nvGrpSpPr>
        <p:grpSpPr>
          <a:xfrm>
            <a:off x="4087769" y="3825290"/>
            <a:ext cx="5193212" cy="3134335"/>
            <a:chOff x="4087769" y="3825290"/>
            <a:chExt cx="5193212" cy="3134335"/>
          </a:xfrm>
        </p:grpSpPr>
        <p:pic>
          <p:nvPicPr>
            <p:cNvPr id="3074" name="図 15"/>
            <p:cNvPicPr>
              <a:picLocks noChangeAspect="1"/>
            </p:cNvPicPr>
            <p:nvPr/>
          </p:nvPicPr>
          <p:blipFill>
            <a:blip r:embed="rId5" cstate="screen">
              <a:extLst>
                <a:ext uri="{28A0092B-C50C-407E-A947-70E740481C1C}">
                  <a14:useLocalDpi xmlns:a14="http://schemas.microsoft.com/office/drawing/2010/main"/>
                </a:ext>
              </a:extLst>
            </a:blip>
            <a:srcRect r="16971" b="12401"/>
            <a:stretch>
              <a:fillRect/>
            </a:stretch>
          </p:blipFill>
          <p:spPr bwMode="auto">
            <a:xfrm rot="161692">
              <a:off x="4087769" y="3825290"/>
              <a:ext cx="5193212" cy="3134335"/>
            </a:xfrm>
            <a:prstGeom prst="rect">
              <a:avLst/>
            </a:prstGeom>
            <a:solidFill>
              <a:srgbClr val="FFFF79"/>
            </a:solidFill>
            <a:ln>
              <a:noFill/>
            </a:ln>
          </p:spPr>
        </p:pic>
        <p:sp>
          <p:nvSpPr>
            <p:cNvPr id="3093" name="テキスト ボックス 11"/>
            <p:cNvSpPr txBox="1">
              <a:spLocks noChangeArrowheads="1"/>
            </p:cNvSpPr>
            <p:nvPr/>
          </p:nvSpPr>
          <p:spPr bwMode="auto">
            <a:xfrm>
              <a:off x="4748291" y="4386446"/>
              <a:ext cx="381903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200" b="1" dirty="0">
                  <a:latin typeface="AR丸ゴシック体E" panose="020F0909000000000000" pitchFamily="49" charset="-128"/>
                  <a:ea typeface="AR丸ゴシック体E" panose="020F0909000000000000" pitchFamily="49" charset="-128"/>
                </a:rPr>
                <a:t>従来「調べ学習」と称して、調べさせ、まとめさせ、発表させていたのは「主体的な学び」ではなかった。</a:t>
              </a:r>
              <a:endParaRPr lang="en-US" altLang="ja-JP" sz="2200" b="1" dirty="0">
                <a:latin typeface="AR丸ゴシック体E" panose="020F0909000000000000" pitchFamily="49" charset="-128"/>
                <a:ea typeface="AR丸ゴシック体E" panose="020F0909000000000000" pitchFamily="49" charset="-128"/>
              </a:endParaRPr>
            </a:p>
            <a:p>
              <a:r>
                <a:rPr lang="ja-JP" altLang="en-US" sz="2200" b="1" dirty="0">
                  <a:latin typeface="AR丸ゴシック体E" panose="020F0909000000000000" pitchFamily="49" charset="-128"/>
                  <a:ea typeface="AR丸ゴシック体E" panose="020F0909000000000000" pitchFamily="49" charset="-128"/>
                </a:rPr>
                <a:t>子どもたちは見抜いていた。</a:t>
              </a:r>
              <a:endParaRPr lang="en-US" altLang="ja-JP" sz="2200" b="1" dirty="0">
                <a:latin typeface="AR丸ゴシック体E" panose="020F0909000000000000" pitchFamily="49" charset="-128"/>
                <a:ea typeface="AR丸ゴシック体E" panose="020F0909000000000000" pitchFamily="49" charset="-128"/>
              </a:endParaRPr>
            </a:p>
          </p:txBody>
        </p:sp>
      </p:grpSp>
      <p:sp>
        <p:nvSpPr>
          <p:cNvPr id="10" name="テキスト ボックス 9">
            <a:extLst>
              <a:ext uri="{FF2B5EF4-FFF2-40B4-BE49-F238E27FC236}">
                <a16:creationId xmlns:a16="http://schemas.microsoft.com/office/drawing/2014/main" id="{B97144CB-7835-E920-738E-676A33EA7CFC}"/>
              </a:ext>
            </a:extLst>
          </p:cNvPr>
          <p:cNvSpPr txBox="1"/>
          <p:nvPr/>
        </p:nvSpPr>
        <p:spPr>
          <a:xfrm>
            <a:off x="3034024" y="686450"/>
            <a:ext cx="5310461" cy="369332"/>
          </a:xfrm>
          <a:prstGeom prst="rect">
            <a:avLst/>
          </a:prstGeom>
          <a:solidFill>
            <a:schemeClr val="tx2">
              <a:lumMod val="20000"/>
              <a:lumOff val="80000"/>
            </a:schemeClr>
          </a:solidFill>
        </p:spPr>
        <p:txBody>
          <a:bodyPr wrap="square" rtlCol="0">
            <a:spAutoFit/>
          </a:bodyPr>
          <a:lstStyle/>
          <a:p>
            <a:pPr algn="dist"/>
            <a:r>
              <a:rPr lang="ja-JP" altLang="en-US" dirty="0"/>
              <a:t>　　</a:t>
            </a:r>
            <a:r>
              <a:rPr lang="ja-JP" altLang="en-US" sz="1600" b="1" dirty="0"/>
              <a:t>調べ学習</a:t>
            </a:r>
            <a:r>
              <a:rPr kumimoji="1" lang="ja-JP" altLang="en-US" sz="1600" b="1" dirty="0"/>
              <a:t>　</a:t>
            </a:r>
            <a:r>
              <a:rPr kumimoji="1" lang="ja-JP" altLang="en-US" dirty="0">
                <a:solidFill>
                  <a:schemeClr val="tx2">
                    <a:lumMod val="40000"/>
                    <a:lumOff val="60000"/>
                  </a:schemeClr>
                </a:solidFill>
              </a:rPr>
              <a:t>。</a:t>
            </a:r>
          </a:p>
        </p:txBody>
      </p:sp>
      <p:sp>
        <p:nvSpPr>
          <p:cNvPr id="25" name="吹き出し: 角を丸めた四角形 24">
            <a:extLst>
              <a:ext uri="{FF2B5EF4-FFF2-40B4-BE49-F238E27FC236}">
                <a16:creationId xmlns:a16="http://schemas.microsoft.com/office/drawing/2014/main" id="{B43DEDF7-1D82-215E-8158-9AB64B561B7C}"/>
              </a:ext>
            </a:extLst>
          </p:cNvPr>
          <p:cNvSpPr/>
          <p:nvPr/>
        </p:nvSpPr>
        <p:spPr>
          <a:xfrm>
            <a:off x="195415" y="3837710"/>
            <a:ext cx="4437457" cy="2729346"/>
          </a:xfrm>
          <a:prstGeom prst="wedgeRoundRectCallout">
            <a:avLst>
              <a:gd name="adj1" fmla="val -27296"/>
              <a:gd name="adj2" fmla="val -61391"/>
              <a:gd name="adj3" fmla="val 16667"/>
            </a:avLst>
          </a:prstGeom>
          <a:solidFill>
            <a:srgbClr val="FEE8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0F41EAF-C678-6957-9D37-87C2F6EE3135}"/>
              </a:ext>
            </a:extLst>
          </p:cNvPr>
          <p:cNvSpPr txBox="1"/>
          <p:nvPr/>
        </p:nvSpPr>
        <p:spPr>
          <a:xfrm>
            <a:off x="341313" y="4101752"/>
            <a:ext cx="4291559" cy="2354491"/>
          </a:xfrm>
          <a:prstGeom prst="rect">
            <a:avLst/>
          </a:prstGeom>
          <a:noFill/>
        </p:spPr>
        <p:txBody>
          <a:bodyPr wrap="none" rtlCol="0">
            <a:spAutoFit/>
          </a:bodyPr>
          <a:lstStyle/>
          <a:p>
            <a:r>
              <a:rPr kumimoji="1" lang="ja-JP" altLang="en-US" sz="2450" dirty="0">
                <a:latin typeface="AR P丸ゴシック体E" panose="020F0900000000000000" pitchFamily="50" charset="-128"/>
                <a:ea typeface="AR P丸ゴシック体E" panose="020F0900000000000000" pitchFamily="50" charset="-128"/>
              </a:rPr>
              <a:t>どのような学習活動を行えば、</a:t>
            </a:r>
            <a:endParaRPr kumimoji="1" lang="en-US" altLang="ja-JP" sz="2450" dirty="0">
              <a:latin typeface="AR P丸ゴシック体E" panose="020F0900000000000000" pitchFamily="50" charset="-128"/>
              <a:ea typeface="AR P丸ゴシック体E" panose="020F0900000000000000" pitchFamily="50" charset="-128"/>
            </a:endParaRPr>
          </a:p>
          <a:p>
            <a:r>
              <a:rPr kumimoji="1" lang="ja-JP" altLang="en-US" sz="2450" dirty="0">
                <a:latin typeface="AR P丸ゴシック体E" panose="020F0900000000000000" pitchFamily="50" charset="-128"/>
                <a:ea typeface="AR P丸ゴシック体E" panose="020F0900000000000000" pitchFamily="50" charset="-128"/>
              </a:rPr>
              <a:t>子どもに問題意識が生まれ、</a:t>
            </a:r>
            <a:endParaRPr kumimoji="1" lang="en-US" altLang="ja-JP" sz="2450" dirty="0">
              <a:latin typeface="AR P丸ゴシック体E" panose="020F0900000000000000" pitchFamily="50" charset="-128"/>
              <a:ea typeface="AR P丸ゴシック体E" panose="020F0900000000000000" pitchFamily="50" charset="-128"/>
            </a:endParaRPr>
          </a:p>
          <a:p>
            <a:r>
              <a:rPr kumimoji="1" lang="ja-JP" altLang="en-US" sz="2450" dirty="0">
                <a:latin typeface="AR P丸ゴシック体E" panose="020F0900000000000000" pitchFamily="50" charset="-128"/>
                <a:ea typeface="AR P丸ゴシック体E" panose="020F0900000000000000" pitchFamily="50" charset="-128"/>
              </a:rPr>
              <a:t>自分ごととして学びが始まる</a:t>
            </a:r>
            <a:endParaRPr kumimoji="1" lang="en-US" altLang="ja-JP" sz="2450" dirty="0">
              <a:latin typeface="AR P丸ゴシック体E" panose="020F0900000000000000" pitchFamily="50" charset="-128"/>
              <a:ea typeface="AR P丸ゴシック体E" panose="020F0900000000000000" pitchFamily="50" charset="-128"/>
            </a:endParaRPr>
          </a:p>
          <a:p>
            <a:r>
              <a:rPr kumimoji="1" lang="ja-JP" altLang="en-US" sz="2450" dirty="0">
                <a:latin typeface="AR P丸ゴシック体E" panose="020F0900000000000000" pitchFamily="50" charset="-128"/>
                <a:ea typeface="AR P丸ゴシック体E" panose="020F0900000000000000" pitchFamily="50" charset="-128"/>
              </a:rPr>
              <a:t>のだろうか。</a:t>
            </a:r>
            <a:endParaRPr kumimoji="1" lang="en-US" altLang="ja-JP" sz="2450" dirty="0">
              <a:latin typeface="AR P丸ゴシック体E" panose="020F0900000000000000" pitchFamily="50" charset="-128"/>
              <a:ea typeface="AR P丸ゴシック体E" panose="020F0900000000000000" pitchFamily="50" charset="-128"/>
            </a:endParaRPr>
          </a:p>
          <a:p>
            <a:r>
              <a:rPr kumimoji="1" lang="ja-JP" altLang="en-US" sz="2450" dirty="0">
                <a:latin typeface="AR P丸ゴシック体E" panose="020F0900000000000000" pitchFamily="50" charset="-128"/>
                <a:ea typeface="AR P丸ゴシック体E" panose="020F0900000000000000" pitchFamily="50" charset="-128"/>
              </a:rPr>
              <a:t>子どもの学びに火をつけられ</a:t>
            </a:r>
            <a:endParaRPr kumimoji="1" lang="en-US" altLang="ja-JP" sz="2450" dirty="0">
              <a:latin typeface="AR P丸ゴシック体E" panose="020F0900000000000000" pitchFamily="50" charset="-128"/>
              <a:ea typeface="AR P丸ゴシック体E" panose="020F0900000000000000" pitchFamily="50" charset="-128"/>
            </a:endParaRPr>
          </a:p>
          <a:p>
            <a:r>
              <a:rPr kumimoji="1" lang="ja-JP" altLang="en-US" sz="2450" dirty="0">
                <a:latin typeface="AR P丸ゴシック体E" panose="020F0900000000000000" pitchFamily="50" charset="-128"/>
                <a:ea typeface="AR P丸ゴシック体E" panose="020F0900000000000000" pitchFamily="50" charset="-128"/>
              </a:rPr>
              <a:t>る教師が求められている。</a:t>
            </a:r>
          </a:p>
        </p:txBody>
      </p:sp>
    </p:spTree>
    <p:extLst>
      <p:ext uri="{BB962C8B-B14F-4D97-AF65-F5344CB8AC3E}">
        <p14:creationId xmlns:p14="http://schemas.microsoft.com/office/powerpoint/2010/main" val="17471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1000"/>
                                        <p:tgtEl>
                                          <p:spTgt spid="3082"/>
                                        </p:tgtEl>
                                      </p:cBhvr>
                                    </p:animEffect>
                                    <p:anim calcmode="lin" valueType="num">
                                      <p:cBhvr>
                                        <p:cTn id="28" dur="1000" fill="hold"/>
                                        <p:tgtEl>
                                          <p:spTgt spid="3082"/>
                                        </p:tgtEl>
                                        <p:attrNameLst>
                                          <p:attrName>ppt_x</p:attrName>
                                        </p:attrNameLst>
                                      </p:cBhvr>
                                      <p:tavLst>
                                        <p:tav tm="0">
                                          <p:val>
                                            <p:strVal val="#ppt_x"/>
                                          </p:val>
                                        </p:tav>
                                        <p:tav tm="100000">
                                          <p:val>
                                            <p:strVal val="#ppt_x"/>
                                          </p:val>
                                        </p:tav>
                                      </p:tavLst>
                                    </p:anim>
                                    <p:anim calcmode="lin" valueType="num">
                                      <p:cBhvr>
                                        <p:cTn id="2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17"/>
                                        </p:tgtEl>
                                      </p:cBhvr>
                                    </p:animEffect>
                                    <p:anim calcmode="lin" valueType="num">
                                      <p:cBhvr>
                                        <p:cTn id="41" dur="1000"/>
                                        <p:tgtEl>
                                          <p:spTgt spid="17"/>
                                        </p:tgtEl>
                                        <p:attrNameLst>
                                          <p:attrName>ppt_x</p:attrName>
                                        </p:attrNameLst>
                                      </p:cBhvr>
                                      <p:tavLst>
                                        <p:tav tm="0">
                                          <p:val>
                                            <p:strVal val="ppt_x"/>
                                          </p:val>
                                        </p:tav>
                                        <p:tav tm="100000">
                                          <p:val>
                                            <p:strVal val="ppt_x"/>
                                          </p:val>
                                        </p:tav>
                                      </p:tavLst>
                                    </p:anim>
                                    <p:anim calcmode="lin" valueType="num">
                                      <p:cBhvr>
                                        <p:cTn id="42" dur="1000"/>
                                        <p:tgtEl>
                                          <p:spTgt spid="17"/>
                                        </p:tgtEl>
                                        <p:attrNameLst>
                                          <p:attrName>ppt_y</p:attrName>
                                        </p:attrNameLst>
                                      </p:cBhvr>
                                      <p:tavLst>
                                        <p:tav tm="0">
                                          <p:val>
                                            <p:strVal val="ppt_y"/>
                                          </p:val>
                                        </p:tav>
                                        <p:tav tm="100000">
                                          <p:val>
                                            <p:strVal val="ppt_y+.1"/>
                                          </p:val>
                                        </p:tav>
                                      </p:tavLst>
                                    </p:anim>
                                    <p:set>
                                      <p:cBhvr>
                                        <p:cTn id="43" dur="1" fill="hold">
                                          <p:stCondLst>
                                            <p:cond delay="9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82" grpId="0" animBg="1"/>
      <p:bldP spid="9" grpId="0" animBg="1"/>
      <p:bldP spid="10" grpId="0" animBg="1"/>
      <p:bldP spid="25"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84458" y="185990"/>
            <a:ext cx="8375084" cy="49013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2585" b="1" spc="46" dirty="0">
                <a:ln w="11430"/>
                <a:latin typeface="AR P丸ゴシック体E" panose="020F0900000000000000" pitchFamily="50" charset="-128"/>
                <a:ea typeface="AR P丸ゴシック体E" panose="020F0900000000000000" pitchFamily="50" charset="-128"/>
              </a:rPr>
              <a:t>　</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際の３つのステップ</a:t>
            </a:r>
          </a:p>
        </p:txBody>
      </p:sp>
      <p:sp>
        <p:nvSpPr>
          <p:cNvPr id="73731" name="正方形/長方形 2"/>
          <p:cNvSpPr>
            <a:spLocks noChangeArrowheads="1"/>
          </p:cNvSpPr>
          <p:nvPr/>
        </p:nvSpPr>
        <p:spPr bwMode="auto">
          <a:xfrm>
            <a:off x="65805" y="1318509"/>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6" y="1999996"/>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1)</a:t>
            </a:r>
            <a:r>
              <a:rPr lang="ja-JP" altLang="en-US" sz="1846" dirty="0">
                <a:latin typeface="HG明朝B" panose="02020809000000000000" pitchFamily="17" charset="-128"/>
                <a:ea typeface="HG明朝B" panose="02020809000000000000" pitchFamily="17" charset="-128"/>
              </a:rPr>
              <a:t>体験活動や提示資料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をもとに</a:t>
            </a:r>
            <a:r>
              <a:rPr lang="ja-JP" altLang="en-US" sz="1846" dirty="0">
                <a:latin typeface="HGSｺﾞｼｯｸE" panose="020B0900000000000000" pitchFamily="50" charset="-128"/>
                <a:ea typeface="HGSｺﾞｼｯｸE" panose="020B0900000000000000" pitchFamily="50" charset="-128"/>
              </a:rPr>
              <a:t>基本的な</a:t>
            </a:r>
            <a:endParaRPr lang="en-US" altLang="ja-JP" sz="1846"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事実と出会う</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en-US" altLang="ja-JP" sz="1846" dirty="0">
                <a:latin typeface="HG明朝B" panose="02020809000000000000" pitchFamily="17" charset="-128"/>
                <a:ea typeface="HG明朝B" panose="02020809000000000000" pitchFamily="17" charset="-128"/>
              </a:rPr>
              <a:t>2)</a:t>
            </a:r>
            <a:r>
              <a:rPr lang="ja-JP" altLang="en-US" sz="1846" dirty="0">
                <a:latin typeface="HG明朝B" panose="02020809000000000000" pitchFamily="17" charset="-128"/>
                <a:ea typeface="HG明朝B" panose="02020809000000000000" pitchFamily="17" charset="-128"/>
              </a:rPr>
              <a:t>体験したり資料を見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たりしたことから、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多様な気づきや感想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などをもち、それを</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PｺﾞｼｯｸE" panose="020B0900000000000000" pitchFamily="50" charset="-128"/>
                <a:ea typeface="HGPｺﾞｼｯｸE" panose="020B0900000000000000" pitchFamily="50" charset="-128"/>
              </a:rPr>
              <a:t>共有する・</a:t>
            </a:r>
            <a:endParaRPr lang="en-US" altLang="ja-JP" sz="1846"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8" y="1318509"/>
            <a:ext cx="2910254"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　</a:t>
            </a:r>
            <a:r>
              <a:rPr lang="ja-JP" altLang="en-US" sz="1846" b="1" dirty="0">
                <a:latin typeface="ＤＦ平成ゴシック体W5" panose="02010609000101010101" pitchFamily="1" charset="-128"/>
                <a:ea typeface="ＤＦ平成ゴシック体W5" panose="02010609000101010101" pitchFamily="1" charset="-128"/>
              </a:rPr>
              <a:t>火をつける　</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2858188" y="1999996"/>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3)</a:t>
            </a:r>
            <a:r>
              <a:rPr lang="ja-JP" altLang="en-US" sz="1846" dirty="0">
                <a:latin typeface="HG明朝B" panose="02020809000000000000" pitchFamily="17" charset="-128"/>
                <a:ea typeface="HG明朝B" panose="02020809000000000000" pitchFamily="17" charset="-128"/>
              </a:rPr>
              <a:t>教師が提示したり、子</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どもが調べたりして出</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合った</a:t>
            </a:r>
            <a:r>
              <a:rPr lang="ja-JP" altLang="en-US" sz="1846" dirty="0">
                <a:latin typeface="HGSｺﾞｼｯｸE" panose="020B0900000000000000" pitchFamily="50" charset="-128"/>
                <a:ea typeface="HGSｺﾞｼｯｸE" panose="020B0900000000000000" pitchFamily="50" charset="-128"/>
              </a:rPr>
              <a:t>矛盾する事実</a:t>
            </a:r>
            <a:r>
              <a:rPr lang="ja-JP" altLang="en-US" sz="1846" dirty="0">
                <a:latin typeface="HG明朝B" panose="02020809000000000000" pitchFamily="17" charset="-128"/>
                <a:ea typeface="HG明朝B" panose="02020809000000000000" pitchFamily="17" charset="-128"/>
              </a:rPr>
              <a:t>や</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a:t>
            </a:r>
            <a:r>
              <a:rPr lang="ja-JP" altLang="en-US" sz="1846" dirty="0">
                <a:latin typeface="HGSｺﾞｼｯｸE" panose="020B0900000000000000" pitchFamily="50" charset="-128"/>
                <a:ea typeface="HGSｺﾞｼｯｸE" panose="020B0900000000000000" pitchFamily="50" charset="-128"/>
              </a:rPr>
              <a:t>意表をつく話</a:t>
            </a:r>
            <a:r>
              <a:rPr lang="ja-JP" altLang="en-US" sz="1846" dirty="0">
                <a:latin typeface="HG明朝B" panose="02020809000000000000" pitchFamily="17" charset="-128"/>
                <a:ea typeface="HG明朝B" panose="02020809000000000000" pitchFamily="17" charset="-128"/>
              </a:rPr>
              <a:t>や資料等</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から</a:t>
            </a:r>
            <a:r>
              <a:rPr lang="ja-JP" altLang="en-US" sz="1846" dirty="0">
                <a:latin typeface="AR P丸ゴシック体E" panose="020F0900000000000000" pitchFamily="50" charset="-128"/>
                <a:ea typeface="AR P丸ゴシック体E" panose="020F0900000000000000" pitchFamily="50" charset="-128"/>
              </a:rPr>
              <a:t>疑問を感じ</a:t>
            </a:r>
            <a:r>
              <a:rPr lang="ja-JP" altLang="en-US" sz="1846" dirty="0">
                <a:latin typeface="HG明朝B" panose="02020809000000000000" pitchFamily="17" charset="-128"/>
                <a:ea typeface="HG明朝B" panose="02020809000000000000" pitchFamily="17" charset="-128"/>
              </a:rPr>
              <a:t>、書き　</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出す　</a:t>
            </a:r>
            <a:endParaRPr lang="en-US" altLang="ja-JP" sz="1846" dirty="0">
              <a:latin typeface="HG明朝B" panose="02020809000000000000" pitchFamily="17" charset="-128"/>
              <a:ea typeface="HG明朝B" panose="02020809000000000000" pitchFamily="17" charset="-128"/>
            </a:endParaRPr>
          </a:p>
          <a:p>
            <a:pPr>
              <a:lnSpc>
                <a:spcPct val="150000"/>
              </a:lnSpc>
            </a:pPr>
            <a:r>
              <a:rPr lang="ja-JP" altLang="en-US" sz="1846" dirty="0">
                <a:latin typeface="HGPｺﾞｼｯｸE" panose="020B0900000000000000" pitchFamily="50" charset="-128"/>
                <a:ea typeface="HGPｺﾞｼｯｸE" panose="020B0900000000000000" pitchFamily="50" charset="-128"/>
              </a:rPr>
              <a:t>　自分ごとに感じさせる</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299460"/>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lang="ja-JP" altLang="en-US" sz="1846" b="1" dirty="0">
                <a:latin typeface="ＤＦ平成ゴシック体W5" panose="02010609000101010101" pitchFamily="1" charset="-128"/>
                <a:ea typeface="ＤＦ平成ゴシック体W5" panose="02010609000101010101" pitchFamily="1" charset="-128"/>
              </a:rPr>
              <a:t>テーマを決める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000968"/>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dirty="0">
                <a:latin typeface="HG明朝B" panose="02020809000000000000" pitchFamily="17" charset="-128"/>
                <a:ea typeface="HG明朝B" panose="02020809000000000000" pitchFamily="17" charset="-128"/>
              </a:rPr>
              <a:t>4)</a:t>
            </a:r>
            <a:r>
              <a:rPr lang="ja-JP" altLang="en-US" sz="1846" dirty="0">
                <a:latin typeface="HG明朝B" panose="02020809000000000000" pitchFamily="17" charset="-128"/>
                <a:ea typeface="HG明朝B" panose="02020809000000000000" pitchFamily="17" charset="-128"/>
              </a:rPr>
              <a:t>グループや学級全体で</a:t>
            </a:r>
            <a:r>
              <a:rPr lang="ja-JP" altLang="en-US" sz="1846" dirty="0">
                <a:latin typeface="AR P丸ゴシック体E" panose="020F0900000000000000" pitchFamily="50" charset="-128"/>
                <a:ea typeface="AR P丸ゴシック体E" panose="020F0900000000000000" pitchFamily="50" charset="-128"/>
              </a:rPr>
              <a:t>疑　</a:t>
            </a:r>
            <a:endParaRPr lang="en-US" altLang="ja-JP" sz="1846"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dirty="0">
                <a:latin typeface="AR P丸ゴシック体E" panose="020F0900000000000000" pitchFamily="50" charset="-128"/>
                <a:ea typeface="AR P丸ゴシック体E" panose="020F0900000000000000" pitchFamily="50" charset="-128"/>
              </a:rPr>
              <a:t>　問を出し合い</a:t>
            </a:r>
            <a:r>
              <a:rPr lang="ja-JP" altLang="en-US" sz="1846" dirty="0">
                <a:latin typeface="HG明朝B" panose="02020809000000000000" pitchFamily="17" charset="-128"/>
                <a:ea typeface="HG明朝B" panose="02020809000000000000" pitchFamily="17" charset="-128"/>
              </a:rPr>
              <a:t>、</a:t>
            </a:r>
            <a:r>
              <a:rPr lang="ja-JP" altLang="en-US" sz="1846" dirty="0">
                <a:latin typeface="HGSｺﾞｼｯｸE" panose="020B0900000000000000" pitchFamily="50" charset="-128"/>
                <a:ea typeface="HGSｺﾞｼｯｸE" panose="020B0900000000000000" pitchFamily="50" charset="-128"/>
              </a:rPr>
              <a:t>分類・整</a:t>
            </a:r>
            <a:endParaRPr lang="en-US" altLang="ja-JP" sz="1846"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dirty="0">
                <a:latin typeface="HGSｺﾞｼｯｸE" panose="020B0900000000000000" pitchFamily="50" charset="-128"/>
                <a:ea typeface="HGSｺﾞｼｯｸE" panose="020B0900000000000000" pitchFamily="50" charset="-128"/>
              </a:rPr>
              <a:t>　</a:t>
            </a:r>
            <a:r>
              <a:rPr lang="ja-JP" altLang="en-US" sz="1846" dirty="0" err="1">
                <a:latin typeface="HGSｺﾞｼｯｸE" panose="020B0900000000000000" pitchFamily="50" charset="-128"/>
                <a:ea typeface="HGSｺﾞｼｯｸE" panose="020B0900000000000000" pitchFamily="50" charset="-128"/>
              </a:rPr>
              <a:t>理して</a:t>
            </a:r>
            <a:r>
              <a:rPr lang="ja-JP" altLang="en-US" sz="1846" dirty="0">
                <a:latin typeface="HG明朝B" panose="02020809000000000000" pitchFamily="17" charset="-128"/>
                <a:ea typeface="HG明朝B" panose="02020809000000000000" pitchFamily="17" charset="-128"/>
              </a:rPr>
              <a:t>まとめ、</a:t>
            </a:r>
            <a:r>
              <a:rPr lang="ja-JP" altLang="en-US" sz="1846" b="1" dirty="0">
                <a:latin typeface="HGSｺﾞｼｯｸE" panose="020B0900000000000000" pitchFamily="50" charset="-128"/>
                <a:ea typeface="HGSｺﾞｼｯｸE" panose="020B0900000000000000" pitchFamily="50" charset="-128"/>
              </a:rPr>
              <a:t>学習問題</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をつくる</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en-US" altLang="ja-JP" sz="1846" dirty="0">
                <a:latin typeface="HG明朝B" panose="02020809000000000000" pitchFamily="17" charset="-128"/>
                <a:ea typeface="HG明朝B" panose="02020809000000000000" pitchFamily="17" charset="-128"/>
              </a:rPr>
              <a:t>5)</a:t>
            </a:r>
            <a:r>
              <a:rPr lang="ja-JP" altLang="en-US" sz="1846" dirty="0">
                <a:latin typeface="HG明朝B" panose="02020809000000000000" pitchFamily="17" charset="-128"/>
                <a:ea typeface="HG明朝B" panose="02020809000000000000" pitchFamily="17" charset="-128"/>
              </a:rPr>
              <a:t>問題について、自分なり</a:t>
            </a:r>
            <a:endParaRPr lang="en-US" altLang="ja-JP" sz="1846" dirty="0">
              <a:latin typeface="HG明朝B" panose="02020809000000000000" pitchFamily="17" charset="-128"/>
              <a:ea typeface="HG明朝B" panose="02020809000000000000" pitchFamily="17" charset="-128"/>
            </a:endParaRPr>
          </a:p>
          <a:p>
            <a:pPr eaLnBrk="1" hangingPunct="1">
              <a:lnSpc>
                <a:spcPct val="150000"/>
              </a:lnSpc>
            </a:pPr>
            <a:r>
              <a:rPr lang="ja-JP" altLang="en-US" sz="1846" dirty="0">
                <a:latin typeface="HG明朝B" panose="02020809000000000000" pitchFamily="17" charset="-128"/>
                <a:ea typeface="HG明朝B" panose="02020809000000000000" pitchFamily="17" charset="-128"/>
              </a:rPr>
              <a:t>　の</a:t>
            </a:r>
            <a:r>
              <a:rPr lang="ja-JP" altLang="en-US" sz="1846" dirty="0">
                <a:latin typeface="HGSｺﾞｼｯｸE" panose="020B0900000000000000" pitchFamily="50" charset="-128"/>
                <a:ea typeface="HGSｺﾞｼｯｸE" panose="020B0900000000000000" pitchFamily="50" charset="-128"/>
              </a:rPr>
              <a:t>予想</a:t>
            </a:r>
            <a:r>
              <a:rPr lang="ja-JP" altLang="en-US" sz="1846" dirty="0">
                <a:latin typeface="HG明朝B" panose="02020809000000000000" pitchFamily="17" charset="-128"/>
                <a:ea typeface="HG明朝B" panose="02020809000000000000" pitchFamily="17" charset="-128"/>
              </a:rPr>
              <a:t>をする</a:t>
            </a:r>
            <a:endParaRPr lang="en-US" altLang="ja-JP" sz="1846"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44167" y="5887585"/>
            <a:ext cx="2480685" cy="707886"/>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親しみ・憧れ・共感</a:t>
            </a:r>
            <a:endParaRPr lang="en-US" altLang="ja-JP" sz="2000" b="1" dirty="0"/>
          </a:p>
          <a:p>
            <a:r>
              <a:rPr lang="ja-JP" altLang="en-US" sz="2000"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8" y="3279557"/>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9" y="3678369"/>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7" y="4143653"/>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7961916" y="3279557"/>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6368702" y="3737375"/>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125418" y="5887585"/>
            <a:ext cx="2764047" cy="400110"/>
          </a:xfrm>
          <a:prstGeom prst="rect">
            <a:avLst/>
          </a:prstGeom>
          <a:solidFill>
            <a:srgbClr val="FFD5D1"/>
          </a:solidFill>
          <a:ln w="28575">
            <a:solidFill>
              <a:schemeClr val="accent1">
                <a:lumMod val="50000"/>
              </a:schemeClr>
            </a:solidFill>
          </a:ln>
        </p:spPr>
        <p:txBody>
          <a:bodyPr wrap="square" rtlCol="0">
            <a:spAutoFit/>
          </a:bodyPr>
          <a:lstStyle/>
          <a:p>
            <a:r>
              <a:rPr lang="ja-JP" altLang="en-US" sz="2000"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412066" y="5882046"/>
            <a:ext cx="2587768" cy="400110"/>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000" b="1" dirty="0"/>
              <a:t>疑問から学習問題へ</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315843" y="2858586"/>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363941" y="3289403"/>
            <a:ext cx="14717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363940" y="4586778"/>
            <a:ext cx="19836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379738" y="5386682"/>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3188050" y="5018826"/>
            <a:ext cx="9519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270335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B8F440F9-9042-C3A9-AFA2-196C73DBEE12}"/>
              </a:ext>
            </a:extLst>
          </p:cNvPr>
          <p:cNvSpPr/>
          <p:nvPr/>
        </p:nvSpPr>
        <p:spPr>
          <a:xfrm>
            <a:off x="5957937" y="5974089"/>
            <a:ext cx="375625" cy="216024"/>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4248413" y="4130254"/>
            <a:ext cx="1289231" cy="461665"/>
          </a:xfrm>
          <a:prstGeom prst="rect">
            <a:avLst/>
          </a:prstGeom>
          <a:solidFill>
            <a:srgbClr val="FFFF00"/>
          </a:solidFill>
        </p:spPr>
        <p:txBody>
          <a:bodyPr wrap="square" rtlCol="0">
            <a:spAutoFit/>
          </a:bodyPr>
          <a:lstStyle/>
          <a:p>
            <a:r>
              <a:rPr kumimoji="1" lang="ja-JP" altLang="en-US" sz="24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
        <p:nvSpPr>
          <p:cNvPr id="15" name="左中かっこ 14">
            <a:extLst>
              <a:ext uri="{FF2B5EF4-FFF2-40B4-BE49-F238E27FC236}">
                <a16:creationId xmlns:a16="http://schemas.microsoft.com/office/drawing/2014/main" id="{23EF4041-C044-3819-D141-8409F525CFCE}"/>
              </a:ext>
            </a:extLst>
          </p:cNvPr>
          <p:cNvSpPr/>
          <p:nvPr/>
        </p:nvSpPr>
        <p:spPr>
          <a:xfrm rot="5400000">
            <a:off x="3827530" y="-2613852"/>
            <a:ext cx="404408" cy="7081919"/>
          </a:xfrm>
          <a:prstGeom prst="leftBrace">
            <a:avLst>
              <a:gd name="adj1" fmla="val 8333"/>
              <a:gd name="adj2" fmla="val 84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58722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0-#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ppt_x"/>
                                          </p:val>
                                        </p:tav>
                                        <p:tav tm="100000">
                                          <p:val>
                                            <p:strVal val="#ppt_x"/>
                                          </p:val>
                                        </p:tav>
                                      </p:tavLst>
                                    </p:anim>
                                    <p:anim calcmode="lin" valueType="num">
                                      <p:cBhvr additive="base">
                                        <p:cTn id="9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 calcmode="lin" valueType="num">
                                      <p:cBhvr additive="base">
                                        <p:cTn id="114" dur="500" fill="hold"/>
                                        <p:tgtEl>
                                          <p:spTgt spid="14"/>
                                        </p:tgtEl>
                                        <p:attrNameLst>
                                          <p:attrName>ppt_x</p:attrName>
                                        </p:attrNameLst>
                                      </p:cBhvr>
                                      <p:tavLst>
                                        <p:tav tm="0">
                                          <p:val>
                                            <p:strVal val="0-#ppt_w/2"/>
                                          </p:val>
                                        </p:tav>
                                        <p:tav tm="100000">
                                          <p:val>
                                            <p:strVal val="#ppt_x"/>
                                          </p:val>
                                        </p:tav>
                                      </p:tavLst>
                                    </p:anim>
                                    <p:anim calcmode="lin" valueType="num">
                                      <p:cBhvr additive="base">
                                        <p:cTn id="115" dur="500" fill="hold"/>
                                        <p:tgtEl>
                                          <p:spTgt spid="14"/>
                                        </p:tgtEl>
                                        <p:attrNameLst>
                                          <p:attrName>ppt_y</p:attrName>
                                        </p:attrNameLst>
                                      </p:cBhvr>
                                      <p:tavLst>
                                        <p:tav tm="0">
                                          <p:val>
                                            <p:strVal val="#ppt_y"/>
                                          </p:val>
                                        </p:tav>
                                        <p:tav tm="100000">
                                          <p:val>
                                            <p:strVal val="#ppt_y"/>
                                          </p:val>
                                        </p:tav>
                                      </p:tavLst>
                                    </p:anim>
                                  </p:childTnLst>
                                </p:cTn>
                              </p:par>
                            </p:childTnLst>
                          </p:cTn>
                        </p:par>
                        <p:par>
                          <p:cTn id="116" fill="hold">
                            <p:stCondLst>
                              <p:cond delay="500"/>
                            </p:stCondLst>
                            <p:childTnLst>
                              <p:par>
                                <p:cTn id="117" presetID="42" presetClass="entr" presetSubtype="0" fill="hold" grpId="0" nodeType="after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1000"/>
                                        <p:tgtEl>
                                          <p:spTgt spid="23"/>
                                        </p:tgtEl>
                                      </p:cBhvr>
                                    </p:animEffect>
                                    <p:anim calcmode="lin" valueType="num">
                                      <p:cBhvr>
                                        <p:cTn id="120" dur="1000" fill="hold"/>
                                        <p:tgtEl>
                                          <p:spTgt spid="23"/>
                                        </p:tgtEl>
                                        <p:attrNameLst>
                                          <p:attrName>ppt_x</p:attrName>
                                        </p:attrNameLst>
                                      </p:cBhvr>
                                      <p:tavLst>
                                        <p:tav tm="0">
                                          <p:val>
                                            <p:strVal val="#ppt_x"/>
                                          </p:val>
                                        </p:tav>
                                        <p:tav tm="100000">
                                          <p:val>
                                            <p:strVal val="#ppt_x"/>
                                          </p:val>
                                        </p:tav>
                                      </p:tavLst>
                                    </p:anim>
                                    <p:anim calcmode="lin" valueType="num">
                                      <p:cBhvr>
                                        <p:cTn id="1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EF82BC-B4C9-02E5-28F4-A88F84B0CAF8}"/>
              </a:ext>
            </a:extLst>
          </p:cNvPr>
          <p:cNvPicPr>
            <a:picLocks noChangeAspect="1"/>
          </p:cNvPicPr>
          <p:nvPr/>
        </p:nvPicPr>
        <p:blipFill rotWithShape="1">
          <a:blip r:embed="rId2">
            <a:extLst>
              <a:ext uri="{28A0092B-C50C-407E-A947-70E740481C1C}">
                <a14:useLocalDpi xmlns:a14="http://schemas.microsoft.com/office/drawing/2010/main" val="0"/>
              </a:ext>
            </a:extLst>
          </a:blip>
          <a:srcRect t="5294" r="13823"/>
          <a:stretch/>
        </p:blipFill>
        <p:spPr>
          <a:xfrm>
            <a:off x="389964" y="421171"/>
            <a:ext cx="7812744" cy="6439514"/>
          </a:xfrm>
          <a:prstGeom prst="rect">
            <a:avLst/>
          </a:prstGeom>
        </p:spPr>
      </p:pic>
      <p:sp>
        <p:nvSpPr>
          <p:cNvPr id="4" name="テキスト ボックス 3">
            <a:extLst>
              <a:ext uri="{FF2B5EF4-FFF2-40B4-BE49-F238E27FC236}">
                <a16:creationId xmlns:a16="http://schemas.microsoft.com/office/drawing/2014/main" id="{A881B6ED-6110-DBCA-3925-3211C48E55F7}"/>
              </a:ext>
            </a:extLst>
          </p:cNvPr>
          <p:cNvSpPr txBox="1"/>
          <p:nvPr/>
        </p:nvSpPr>
        <p:spPr>
          <a:xfrm>
            <a:off x="8076928" y="3039036"/>
            <a:ext cx="677108" cy="3818965"/>
          </a:xfrm>
          <a:prstGeom prst="rect">
            <a:avLst/>
          </a:prstGeom>
          <a:noFill/>
        </p:spPr>
        <p:txBody>
          <a:bodyPr vert="eaVert" wrap="square" rtlCol="0">
            <a:spAutoFit/>
          </a:bodyPr>
          <a:lstStyle/>
          <a:p>
            <a:r>
              <a:rPr kumimoji="1" lang="ja-JP" altLang="en-US" sz="1600" dirty="0">
                <a:solidFill>
                  <a:schemeClr val="accent5">
                    <a:lumMod val="75000"/>
                  </a:schemeClr>
                </a:solidFill>
              </a:rPr>
              <a:t>城東小学校校長　古川清行氏の指導観に見られる「方向目標」の考え方</a:t>
            </a:r>
          </a:p>
        </p:txBody>
      </p:sp>
      <p:sp>
        <p:nvSpPr>
          <p:cNvPr id="2" name="正方形/長方形 1">
            <a:extLst>
              <a:ext uri="{FF2B5EF4-FFF2-40B4-BE49-F238E27FC236}">
                <a16:creationId xmlns:a16="http://schemas.microsoft.com/office/drawing/2014/main" id="{8441961E-8789-6922-1289-AEFE6A9B9D36}"/>
              </a:ext>
            </a:extLst>
          </p:cNvPr>
          <p:cNvSpPr/>
          <p:nvPr/>
        </p:nvSpPr>
        <p:spPr>
          <a:xfrm>
            <a:off x="268941" y="0"/>
            <a:ext cx="34962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F8CC87A-B031-0497-A9BB-3B3EA10863EA}"/>
              </a:ext>
            </a:extLst>
          </p:cNvPr>
          <p:cNvSpPr txBox="1"/>
          <p:nvPr/>
        </p:nvSpPr>
        <p:spPr>
          <a:xfrm>
            <a:off x="416859" y="416657"/>
            <a:ext cx="8532159" cy="646331"/>
          </a:xfrm>
          <a:prstGeom prst="rect">
            <a:avLst/>
          </a:prstGeom>
          <a:solidFill>
            <a:srgbClr val="FEE2FC"/>
          </a:solidFill>
          <a:ln>
            <a:solidFill>
              <a:schemeClr val="tx1"/>
            </a:solidFill>
          </a:ln>
        </p:spPr>
        <p:txBody>
          <a:bodyPr wrap="square" rtlCol="0">
            <a:spAutoFit/>
          </a:bodyPr>
          <a:lstStyle/>
          <a:p>
            <a:r>
              <a:rPr kumimoji="1" lang="ja-JP" altLang="en-US" b="1" dirty="0"/>
              <a:t>国立教育政策研究所が示す「持続可能な社会づくりの６つの構成概念（例）」や</a:t>
            </a:r>
            <a:endParaRPr kumimoji="1" lang="en-US" altLang="ja-JP" b="1" dirty="0"/>
          </a:p>
          <a:p>
            <a:r>
              <a:rPr kumimoji="1" lang="ja-JP" altLang="en-US" b="1" dirty="0"/>
              <a:t>「７つの能力・態度」は重要ですが、到達目標型の評価観からの脱却が前提です。</a:t>
            </a:r>
          </a:p>
        </p:txBody>
      </p:sp>
      <p:sp>
        <p:nvSpPr>
          <p:cNvPr id="7" name="テキスト ボックス 6">
            <a:extLst>
              <a:ext uri="{FF2B5EF4-FFF2-40B4-BE49-F238E27FC236}">
                <a16:creationId xmlns:a16="http://schemas.microsoft.com/office/drawing/2014/main" id="{1FF691B9-01A2-F3A1-7893-805D28EB1F1E}"/>
              </a:ext>
            </a:extLst>
          </p:cNvPr>
          <p:cNvSpPr txBox="1"/>
          <p:nvPr/>
        </p:nvSpPr>
        <p:spPr>
          <a:xfrm>
            <a:off x="5511570" y="5685693"/>
            <a:ext cx="1406770" cy="830997"/>
          </a:xfrm>
          <a:prstGeom prst="rect">
            <a:avLst/>
          </a:prstGeom>
          <a:noFill/>
        </p:spPr>
        <p:txBody>
          <a:bodyPr wrap="square" rtlCol="0">
            <a:spAutoFit/>
          </a:bodyPr>
          <a:lstStyle/>
          <a:p>
            <a:r>
              <a:rPr kumimoji="1" lang="ja-JP" altLang="en-US" sz="1200" dirty="0">
                <a:latin typeface="AR丸ゴシック体E" panose="020F0909000000000000" pitchFamily="49" charset="-128"/>
                <a:ea typeface="AR丸ゴシック体E" panose="020F0909000000000000" pitchFamily="49" charset="-128"/>
              </a:rPr>
              <a:t>子ども一人ひとりが何を契機にどのように変容したのかを見取る</a:t>
            </a:r>
          </a:p>
        </p:txBody>
      </p:sp>
      <p:sp>
        <p:nvSpPr>
          <p:cNvPr id="8" name="四角形: 角を丸くする 7">
            <a:extLst>
              <a:ext uri="{FF2B5EF4-FFF2-40B4-BE49-F238E27FC236}">
                <a16:creationId xmlns:a16="http://schemas.microsoft.com/office/drawing/2014/main" id="{3D7248F8-A8EA-CE56-36EE-823F0D4D943E}"/>
              </a:ext>
            </a:extLst>
          </p:cNvPr>
          <p:cNvSpPr/>
          <p:nvPr/>
        </p:nvSpPr>
        <p:spPr>
          <a:xfrm>
            <a:off x="5347448" y="5685693"/>
            <a:ext cx="1727052" cy="83099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6CD3CF2-C398-4AE2-5A45-C47F58B5922D}"/>
              </a:ext>
            </a:extLst>
          </p:cNvPr>
          <p:cNvSpPr/>
          <p:nvPr/>
        </p:nvSpPr>
        <p:spPr>
          <a:xfrm>
            <a:off x="4269443" y="1374962"/>
            <a:ext cx="4605616" cy="5432812"/>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01D9D273-10FB-5CE8-464B-29FBDC0F43DC}"/>
              </a:ext>
            </a:extLst>
          </p:cNvPr>
          <p:cNvSpPr txBox="1"/>
          <p:nvPr/>
        </p:nvSpPr>
        <p:spPr>
          <a:xfrm>
            <a:off x="6095999" y="-11073"/>
            <a:ext cx="3048001"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⑨評価のありかた（５２～５４）</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4897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A0AC60-67B7-4193-A9A7-3093AF4F0BED}"/>
              </a:ext>
            </a:extLst>
          </p:cNvPr>
          <p:cNvSpPr txBox="1"/>
          <p:nvPr/>
        </p:nvSpPr>
        <p:spPr>
          <a:xfrm flipH="1">
            <a:off x="286482" y="1220294"/>
            <a:ext cx="9489529" cy="3231654"/>
          </a:xfrm>
          <a:prstGeom prst="rect">
            <a:avLst/>
          </a:prstGeom>
          <a:noFill/>
        </p:spPr>
        <p:txBody>
          <a:bodyPr wrap="square" rtlCol="0">
            <a:spAutoFit/>
          </a:bodyPr>
          <a:lstStyle/>
          <a:p>
            <a:r>
              <a:rPr kumimoji="1" lang="ja-JP" altLang="en-US" sz="2400" b="1" dirty="0">
                <a:highlight>
                  <a:srgbClr val="FFFFFF"/>
                </a:highlight>
                <a:latin typeface="AR丸ゴシック体E" panose="020F0909000000000000" pitchFamily="49" charset="-128"/>
                <a:ea typeface="AR丸ゴシック体E" panose="020F0909000000000000" pitchFamily="49" charset="-128"/>
              </a:rPr>
              <a:t>　　　</a:t>
            </a:r>
            <a:r>
              <a:rPr kumimoji="1" lang="ja-JP" altLang="en-US" sz="3200" b="1" dirty="0">
                <a:highlight>
                  <a:srgbClr val="FFFF00"/>
                </a:highlight>
                <a:latin typeface="AR丸ゴシック体E" panose="020F0909000000000000" pitchFamily="49" charset="-128"/>
                <a:ea typeface="AR丸ゴシック体E" panose="020F0909000000000000" pitchFamily="49" charset="-128"/>
              </a:rPr>
              <a:t>ＳＤＧｓの時代の教育のあり方</a:t>
            </a:r>
            <a:endParaRPr kumimoji="1" lang="en-US" altLang="ja-JP" sz="3200" b="1"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400" b="1"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400" b="1"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2400" b="1"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2400" b="1" dirty="0">
                <a:latin typeface="AR丸ゴシック体E" panose="020F0909000000000000" pitchFamily="49" charset="-128"/>
                <a:ea typeface="AR丸ゴシック体E" panose="020F0909000000000000" pitchFamily="49" charset="-128"/>
              </a:rPr>
              <a:t>　</a:t>
            </a:r>
            <a:r>
              <a:rPr kumimoji="1" lang="ja-JP" altLang="en-US" sz="2600" b="1" dirty="0">
                <a:highlight>
                  <a:srgbClr val="FFFFFF"/>
                </a:highlight>
                <a:latin typeface="AR丸ゴシック体E" panose="020F0909000000000000" pitchFamily="49" charset="-128"/>
                <a:ea typeface="AR丸ゴシック体E" panose="020F0909000000000000" pitchFamily="49" charset="-128"/>
              </a:rPr>
              <a:t>①　</a:t>
            </a:r>
            <a:r>
              <a:rPr kumimoji="1" lang="ja-JP" altLang="en-US" sz="2400" b="1" dirty="0">
                <a:highlight>
                  <a:srgbClr val="FFFFFF"/>
                </a:highlight>
                <a:latin typeface="AR丸ゴシック体E" panose="020F0909000000000000" pitchFamily="49" charset="-128"/>
                <a:ea typeface="AR丸ゴシック体E" panose="020F0909000000000000" pitchFamily="49" charset="-128"/>
              </a:rPr>
              <a:t>指導者（大人）主体から、学習者（こども）主体へ</a:t>
            </a:r>
          </a:p>
          <a:p>
            <a:endParaRPr kumimoji="1" lang="en-US" altLang="ja-JP" sz="2400" b="1" dirty="0">
              <a:highlight>
                <a:srgbClr val="FFFFFF"/>
              </a:highlight>
              <a:latin typeface="AR丸ゴシック体E" panose="020F0909000000000000" pitchFamily="49" charset="-128"/>
              <a:ea typeface="AR丸ゴシック体E" panose="020F0909000000000000" pitchFamily="49" charset="-128"/>
            </a:endParaRPr>
          </a:p>
          <a:p>
            <a:endParaRPr kumimoji="1" lang="en-US" altLang="ja-JP" sz="2400" b="1" dirty="0">
              <a:highlight>
                <a:srgbClr val="FFFFFF"/>
              </a:highlight>
              <a:latin typeface="AR丸ゴシック体E" panose="020F0909000000000000" pitchFamily="49" charset="-128"/>
              <a:ea typeface="AR丸ゴシック体E" panose="020F0909000000000000" pitchFamily="49" charset="-128"/>
            </a:endParaRPr>
          </a:p>
          <a:p>
            <a:r>
              <a:rPr kumimoji="1" lang="ja-JP" altLang="en-US" sz="2400" b="1" dirty="0">
                <a:highlight>
                  <a:srgbClr val="FFFFFF"/>
                </a:highlight>
                <a:latin typeface="AR丸ゴシック体E" panose="020F0909000000000000" pitchFamily="49" charset="-128"/>
                <a:ea typeface="AR丸ゴシック体E" panose="020F0909000000000000" pitchFamily="49" charset="-128"/>
              </a:rPr>
              <a:t>　</a:t>
            </a:r>
            <a:r>
              <a:rPr kumimoji="1" lang="ja-JP" altLang="en-US" sz="2600" b="1" dirty="0">
                <a:highlight>
                  <a:srgbClr val="FFFFFF"/>
                </a:highlight>
                <a:latin typeface="AR丸ゴシック体E" panose="020F0909000000000000" pitchFamily="49" charset="-128"/>
                <a:ea typeface="AR丸ゴシック体E" panose="020F0909000000000000" pitchFamily="49" charset="-128"/>
              </a:rPr>
              <a:t>②　知識伝達型から変容型へ</a:t>
            </a:r>
            <a:endParaRPr kumimoji="1" lang="en-US" altLang="ja-JP" sz="2600" b="1" dirty="0">
              <a:highlight>
                <a:srgbClr val="FFFFFF"/>
              </a:highlight>
              <a:latin typeface="AR丸ゴシック体E" panose="020F0909000000000000" pitchFamily="49" charset="-128"/>
              <a:ea typeface="AR丸ゴシック体E" panose="020F0909000000000000" pitchFamily="49" charset="-128"/>
            </a:endParaRPr>
          </a:p>
        </p:txBody>
      </p:sp>
      <p:sp>
        <p:nvSpPr>
          <p:cNvPr id="19" name="テキスト ボックス 18">
            <a:extLst>
              <a:ext uri="{FF2B5EF4-FFF2-40B4-BE49-F238E27FC236}">
                <a16:creationId xmlns:a16="http://schemas.microsoft.com/office/drawing/2014/main" id="{04AACE5F-01E2-4669-9A87-EBCCE647D27D}"/>
              </a:ext>
            </a:extLst>
          </p:cNvPr>
          <p:cNvSpPr txBox="1"/>
          <p:nvPr/>
        </p:nvSpPr>
        <p:spPr>
          <a:xfrm>
            <a:off x="4515728" y="2232824"/>
            <a:ext cx="2468618" cy="507831"/>
          </a:xfrm>
          <a:prstGeom prst="rect">
            <a:avLst/>
          </a:prstGeom>
          <a:noFill/>
        </p:spPr>
        <p:txBody>
          <a:bodyPr wrap="square">
            <a:spAutoFit/>
          </a:bodyPr>
          <a:lstStyle/>
          <a:p>
            <a:pPr algn="ctr"/>
            <a:r>
              <a:rPr kumimoji="1" lang="ja-JP" altLang="en-US" sz="2700" b="1" dirty="0">
                <a:solidFill>
                  <a:schemeClr val="bg1"/>
                </a:solidFill>
                <a:latin typeface="ＭＳ Ｐゴシック" panose="020B0600070205080204" pitchFamily="50" charset="-128"/>
                <a:ea typeface="ＭＳ Ｐゴシック" panose="020B0600070205080204" pitchFamily="50" charset="-128"/>
              </a:rPr>
              <a:t>ＥＳＤ</a:t>
            </a:r>
            <a:endParaRPr kumimoji="1" lang="en-US" altLang="ja-JP" sz="27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72181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A0AC60-67B7-4193-A9A7-3093AF4F0BED}"/>
              </a:ext>
            </a:extLst>
          </p:cNvPr>
          <p:cNvSpPr txBox="1"/>
          <p:nvPr/>
        </p:nvSpPr>
        <p:spPr>
          <a:xfrm flipH="1">
            <a:off x="288752" y="359681"/>
            <a:ext cx="5000699" cy="461665"/>
          </a:xfrm>
          <a:prstGeom prst="rect">
            <a:avLst/>
          </a:prstGeom>
          <a:noFill/>
        </p:spPr>
        <p:txBody>
          <a:bodyPr wrap="square" rtlCol="0">
            <a:spAutoFit/>
          </a:bodyPr>
          <a:lstStyle/>
          <a:p>
            <a:r>
              <a:rPr kumimoji="1" lang="ja-JP" altLang="en-US" sz="2400" b="1" dirty="0">
                <a:highlight>
                  <a:srgbClr val="FFFF00"/>
                </a:highlight>
                <a:latin typeface="AR丸ゴシック体E" panose="020F0909000000000000" pitchFamily="49" charset="-128"/>
                <a:ea typeface="AR丸ゴシック体E" panose="020F0909000000000000" pitchFamily="49" charset="-128"/>
              </a:rPr>
              <a:t>ＳＤＧｓの時代の教育のあり方</a:t>
            </a:r>
          </a:p>
        </p:txBody>
      </p:sp>
      <p:cxnSp>
        <p:nvCxnSpPr>
          <p:cNvPr id="4" name="直線矢印コネクタ 3">
            <a:extLst>
              <a:ext uri="{FF2B5EF4-FFF2-40B4-BE49-F238E27FC236}">
                <a16:creationId xmlns:a16="http://schemas.microsoft.com/office/drawing/2014/main" id="{BF0F54F6-4AE0-49C3-AC4A-E6873BDBCF61}"/>
              </a:ext>
            </a:extLst>
          </p:cNvPr>
          <p:cNvCxnSpPr>
            <a:cxnSpLocks/>
          </p:cNvCxnSpPr>
          <p:nvPr/>
        </p:nvCxnSpPr>
        <p:spPr>
          <a:xfrm>
            <a:off x="3223051" y="1506447"/>
            <a:ext cx="0" cy="3833197"/>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2A4F4753-8707-4EA7-BA03-7AA82DDD275D}"/>
              </a:ext>
            </a:extLst>
          </p:cNvPr>
          <p:cNvCxnSpPr>
            <a:cxnSpLocks/>
          </p:cNvCxnSpPr>
          <p:nvPr/>
        </p:nvCxnSpPr>
        <p:spPr>
          <a:xfrm flipH="1">
            <a:off x="1034602" y="3501189"/>
            <a:ext cx="4426323" cy="0"/>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CDFF5F9-7F4D-43E2-B9E2-BEF9A8EC6902}"/>
              </a:ext>
            </a:extLst>
          </p:cNvPr>
          <p:cNvSpPr txBox="1"/>
          <p:nvPr/>
        </p:nvSpPr>
        <p:spPr>
          <a:xfrm>
            <a:off x="2525780" y="1090949"/>
            <a:ext cx="1115072" cy="461665"/>
          </a:xfrm>
          <a:prstGeom prst="rect">
            <a:avLst/>
          </a:prstGeom>
          <a:noFill/>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変容型</a:t>
            </a:r>
          </a:p>
        </p:txBody>
      </p:sp>
      <p:sp>
        <p:nvSpPr>
          <p:cNvPr id="12" name="テキスト ボックス 11">
            <a:extLst>
              <a:ext uri="{FF2B5EF4-FFF2-40B4-BE49-F238E27FC236}">
                <a16:creationId xmlns:a16="http://schemas.microsoft.com/office/drawing/2014/main" id="{A7145022-AA73-4E0B-8744-783AA4C421A2}"/>
              </a:ext>
            </a:extLst>
          </p:cNvPr>
          <p:cNvSpPr txBox="1"/>
          <p:nvPr/>
        </p:nvSpPr>
        <p:spPr>
          <a:xfrm>
            <a:off x="2828114" y="5339644"/>
            <a:ext cx="1347539" cy="461665"/>
          </a:xfrm>
          <a:prstGeom prst="rect">
            <a:avLst/>
          </a:prstGeom>
          <a:noFill/>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伝達型</a:t>
            </a:r>
          </a:p>
        </p:txBody>
      </p:sp>
      <p:sp>
        <p:nvSpPr>
          <p:cNvPr id="13" name="テキスト ボックス 12">
            <a:extLst>
              <a:ext uri="{FF2B5EF4-FFF2-40B4-BE49-F238E27FC236}">
                <a16:creationId xmlns:a16="http://schemas.microsoft.com/office/drawing/2014/main" id="{2F1C1DC3-E4D1-41BA-A7B8-9979AFD11627}"/>
              </a:ext>
            </a:extLst>
          </p:cNvPr>
          <p:cNvSpPr txBox="1"/>
          <p:nvPr/>
        </p:nvSpPr>
        <p:spPr>
          <a:xfrm>
            <a:off x="5497123" y="2872088"/>
            <a:ext cx="553998" cy="1739534"/>
          </a:xfrm>
          <a:prstGeom prst="rect">
            <a:avLst/>
          </a:prstGeom>
          <a:noFill/>
        </p:spPr>
        <p:txBody>
          <a:bodyPr vert="eaVert"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学習者主体</a:t>
            </a:r>
          </a:p>
        </p:txBody>
      </p:sp>
      <p:sp>
        <p:nvSpPr>
          <p:cNvPr id="14" name="テキスト ボックス 13">
            <a:extLst>
              <a:ext uri="{FF2B5EF4-FFF2-40B4-BE49-F238E27FC236}">
                <a16:creationId xmlns:a16="http://schemas.microsoft.com/office/drawing/2014/main" id="{009DBEE8-C3CD-4C38-A619-7FB3D1AC4695}"/>
              </a:ext>
            </a:extLst>
          </p:cNvPr>
          <p:cNvSpPr txBox="1"/>
          <p:nvPr/>
        </p:nvSpPr>
        <p:spPr>
          <a:xfrm>
            <a:off x="318544" y="2837230"/>
            <a:ext cx="553998" cy="1720700"/>
          </a:xfrm>
          <a:prstGeom prst="rect">
            <a:avLst/>
          </a:prstGeom>
          <a:noFill/>
        </p:spPr>
        <p:txBody>
          <a:bodyPr vert="eaVert"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指導者主体</a:t>
            </a:r>
          </a:p>
        </p:txBody>
      </p:sp>
      <p:sp>
        <p:nvSpPr>
          <p:cNvPr id="16" name="楕円 15">
            <a:extLst>
              <a:ext uri="{FF2B5EF4-FFF2-40B4-BE49-F238E27FC236}">
                <a16:creationId xmlns:a16="http://schemas.microsoft.com/office/drawing/2014/main" id="{B1B30EB5-209D-4988-9A1E-79C9A3733C4F}"/>
              </a:ext>
            </a:extLst>
          </p:cNvPr>
          <p:cNvSpPr/>
          <p:nvPr/>
        </p:nvSpPr>
        <p:spPr>
          <a:xfrm>
            <a:off x="1285968" y="3718195"/>
            <a:ext cx="1542144" cy="145582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100" b="1" dirty="0"/>
              <a:t>伝統的</a:t>
            </a:r>
            <a:endParaRPr kumimoji="1" lang="en-US" altLang="ja-JP" sz="2100" b="1" dirty="0"/>
          </a:p>
          <a:p>
            <a:pPr algn="ctr"/>
            <a:r>
              <a:rPr kumimoji="1" lang="ja-JP" altLang="en-US" sz="2100" b="1" dirty="0"/>
              <a:t>教育</a:t>
            </a:r>
          </a:p>
        </p:txBody>
      </p:sp>
      <p:sp>
        <p:nvSpPr>
          <p:cNvPr id="17" name="楕円 16">
            <a:extLst>
              <a:ext uri="{FF2B5EF4-FFF2-40B4-BE49-F238E27FC236}">
                <a16:creationId xmlns:a16="http://schemas.microsoft.com/office/drawing/2014/main" id="{5FCAC52B-BF0A-4E50-8768-6C55717EA562}"/>
              </a:ext>
            </a:extLst>
          </p:cNvPr>
          <p:cNvSpPr/>
          <p:nvPr/>
        </p:nvSpPr>
        <p:spPr>
          <a:xfrm>
            <a:off x="3640851" y="1776050"/>
            <a:ext cx="1388973" cy="143568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p>
        </p:txBody>
      </p:sp>
      <p:sp>
        <p:nvSpPr>
          <p:cNvPr id="19" name="テキスト ボックス 18">
            <a:extLst>
              <a:ext uri="{FF2B5EF4-FFF2-40B4-BE49-F238E27FC236}">
                <a16:creationId xmlns:a16="http://schemas.microsoft.com/office/drawing/2014/main" id="{04AACE5F-01E2-4669-9A87-EBCCE647D27D}"/>
              </a:ext>
            </a:extLst>
          </p:cNvPr>
          <p:cNvSpPr txBox="1"/>
          <p:nvPr/>
        </p:nvSpPr>
        <p:spPr>
          <a:xfrm>
            <a:off x="3130687" y="2232824"/>
            <a:ext cx="2468618" cy="507831"/>
          </a:xfrm>
          <a:prstGeom prst="rect">
            <a:avLst/>
          </a:prstGeom>
          <a:noFill/>
        </p:spPr>
        <p:txBody>
          <a:bodyPr wrap="square">
            <a:spAutoFit/>
          </a:bodyPr>
          <a:lstStyle/>
          <a:p>
            <a:pPr algn="ctr"/>
            <a:r>
              <a:rPr kumimoji="1" lang="ja-JP" altLang="en-US" sz="2700" b="1" dirty="0">
                <a:solidFill>
                  <a:schemeClr val="bg1"/>
                </a:solidFill>
                <a:latin typeface="ＭＳ Ｐゴシック" panose="020B0600070205080204" pitchFamily="50" charset="-128"/>
                <a:ea typeface="ＭＳ Ｐゴシック" panose="020B0600070205080204" pitchFamily="50" charset="-128"/>
              </a:rPr>
              <a:t>ＥＳＤ</a:t>
            </a:r>
            <a:endParaRPr kumimoji="1" lang="en-US" altLang="ja-JP" sz="2700" b="1" dirty="0">
              <a:solidFill>
                <a:schemeClr val="bg1"/>
              </a:solidFill>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C4F65CE8-A375-B1E6-531C-8BB3F6F188E4}"/>
              </a:ext>
            </a:extLst>
          </p:cNvPr>
          <p:cNvSpPr txBox="1"/>
          <p:nvPr/>
        </p:nvSpPr>
        <p:spPr>
          <a:xfrm>
            <a:off x="736920" y="5315787"/>
            <a:ext cx="800219" cy="461665"/>
          </a:xfrm>
          <a:prstGeom prst="rect">
            <a:avLst/>
          </a:prstGeom>
          <a:solidFill>
            <a:srgbClr val="FFFF00"/>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授業</a:t>
            </a:r>
          </a:p>
        </p:txBody>
      </p:sp>
      <p:sp>
        <p:nvSpPr>
          <p:cNvPr id="15" name="テキスト ボックス 14">
            <a:extLst>
              <a:ext uri="{FF2B5EF4-FFF2-40B4-BE49-F238E27FC236}">
                <a16:creationId xmlns:a16="http://schemas.microsoft.com/office/drawing/2014/main" id="{22394CD4-E26E-B1F6-13FF-CAFB6F68CEDD}"/>
              </a:ext>
            </a:extLst>
          </p:cNvPr>
          <p:cNvSpPr txBox="1"/>
          <p:nvPr/>
        </p:nvSpPr>
        <p:spPr>
          <a:xfrm>
            <a:off x="5326764" y="1309998"/>
            <a:ext cx="785793" cy="461665"/>
          </a:xfrm>
          <a:prstGeom prst="rect">
            <a:avLst/>
          </a:prstGeom>
          <a:solidFill>
            <a:srgbClr val="FFFF00"/>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学び</a:t>
            </a:r>
          </a:p>
        </p:txBody>
      </p:sp>
      <p:sp>
        <p:nvSpPr>
          <p:cNvPr id="5" name="楕円 4">
            <a:extLst>
              <a:ext uri="{FF2B5EF4-FFF2-40B4-BE49-F238E27FC236}">
                <a16:creationId xmlns:a16="http://schemas.microsoft.com/office/drawing/2014/main" id="{1AD42CD9-3095-FAC3-2AC3-AEC244B82350}"/>
              </a:ext>
            </a:extLst>
          </p:cNvPr>
          <p:cNvSpPr/>
          <p:nvPr/>
        </p:nvSpPr>
        <p:spPr>
          <a:xfrm>
            <a:off x="3634160" y="3733948"/>
            <a:ext cx="1577395" cy="1477121"/>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t>知識は</a:t>
            </a:r>
            <a:endParaRPr kumimoji="1" lang="en-US" altLang="ja-JP" sz="2200" b="1" dirty="0"/>
          </a:p>
          <a:p>
            <a:pPr algn="ctr"/>
            <a:r>
              <a:rPr kumimoji="1" lang="ja-JP" altLang="en-US" sz="2200" b="1" dirty="0"/>
              <a:t>あるが</a:t>
            </a:r>
            <a:endParaRPr kumimoji="1" lang="en-US" altLang="ja-JP" sz="2200" b="1" dirty="0"/>
          </a:p>
          <a:p>
            <a:pPr algn="ctr"/>
            <a:r>
              <a:rPr kumimoji="1" lang="ja-JP" altLang="en-US" sz="2200" b="1" dirty="0"/>
              <a:t>他人事</a:t>
            </a:r>
            <a:endParaRPr kumimoji="1" lang="en-US" altLang="ja-JP" sz="2200" b="1" dirty="0"/>
          </a:p>
        </p:txBody>
      </p:sp>
      <p:sp>
        <p:nvSpPr>
          <p:cNvPr id="7" name="矢印: 右 6">
            <a:extLst>
              <a:ext uri="{FF2B5EF4-FFF2-40B4-BE49-F238E27FC236}">
                <a16:creationId xmlns:a16="http://schemas.microsoft.com/office/drawing/2014/main" id="{DB06E742-C60D-8E1B-DF08-55E8C374E34D}"/>
              </a:ext>
            </a:extLst>
          </p:cNvPr>
          <p:cNvSpPr/>
          <p:nvPr/>
        </p:nvSpPr>
        <p:spPr>
          <a:xfrm rot="16200000">
            <a:off x="3875713" y="3057136"/>
            <a:ext cx="987775" cy="642947"/>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BAEA46DF-CF91-C216-9E2A-A862C16C4464}"/>
              </a:ext>
            </a:extLst>
          </p:cNvPr>
          <p:cNvSpPr txBox="1"/>
          <p:nvPr/>
        </p:nvSpPr>
        <p:spPr>
          <a:xfrm>
            <a:off x="6296576" y="821346"/>
            <a:ext cx="2600651" cy="2308324"/>
          </a:xfrm>
          <a:prstGeom prst="rect">
            <a:avLst/>
          </a:prstGeom>
          <a:noFill/>
        </p:spPr>
        <p:txBody>
          <a:bodyPr wrap="square" rtlCol="0">
            <a:spAutoFit/>
          </a:bodyPr>
          <a:lstStyle/>
          <a:p>
            <a:r>
              <a:rPr kumimoji="1" lang="ja-JP" altLang="en-US" dirty="0">
                <a:latin typeface="AR P丸ゴシック体E" panose="020F0900000000000000" pitchFamily="50" charset="-128"/>
                <a:ea typeface="AR P丸ゴシック体E" panose="020F0900000000000000" pitchFamily="50" charset="-128"/>
              </a:rPr>
              <a:t>　気候変動を自分事に</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捉える</a:t>
            </a:r>
            <a:r>
              <a:rPr kumimoji="1" lang="en-US" altLang="ja-JP" dirty="0">
                <a:latin typeface="AR P丸ゴシック体E" panose="020F0900000000000000" pitchFamily="50" charset="-128"/>
                <a:ea typeface="AR P丸ゴシック体E" panose="020F0900000000000000" pitchFamily="50" charset="-128"/>
              </a:rPr>
              <a:t>16</a:t>
            </a:r>
            <a:r>
              <a:rPr kumimoji="1" lang="ja-JP" altLang="en-US" dirty="0">
                <a:latin typeface="AR P丸ゴシック体E" panose="020F0900000000000000" pitchFamily="50" charset="-128"/>
                <a:ea typeface="AR P丸ゴシック体E" panose="020F0900000000000000" pitchFamily="50" charset="-128"/>
              </a:rPr>
              <a:t>～</a:t>
            </a:r>
            <a:r>
              <a:rPr kumimoji="1" lang="en-US" altLang="ja-JP" dirty="0">
                <a:latin typeface="AR P丸ゴシック体E" panose="020F0900000000000000" pitchFamily="50" charset="-128"/>
                <a:ea typeface="AR P丸ゴシック体E" panose="020F0900000000000000" pitchFamily="50" charset="-128"/>
              </a:rPr>
              <a:t>25</a:t>
            </a:r>
            <a:r>
              <a:rPr kumimoji="1" lang="ja-JP" altLang="en-US" dirty="0">
                <a:latin typeface="AR P丸ゴシック体E" panose="020F0900000000000000" pitchFamily="50" charset="-128"/>
                <a:ea typeface="AR P丸ゴシック体E" panose="020F0900000000000000" pitchFamily="50" charset="-128"/>
              </a:rPr>
              <a:t>歳は、</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フィリピン　  </a:t>
            </a:r>
            <a:r>
              <a:rPr kumimoji="1" lang="en-US" altLang="ja-JP" dirty="0">
                <a:latin typeface="AR P丸ゴシック体E" panose="020F0900000000000000" pitchFamily="50" charset="-128"/>
                <a:ea typeface="AR P丸ゴシック体E" panose="020F0900000000000000" pitchFamily="50" charset="-128"/>
              </a:rPr>
              <a:t>84   </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kumimoji="1" lang="en-US" altLang="ja-JP" dirty="0">
                <a:latin typeface="AR P丸ゴシック体E" panose="020F0900000000000000" pitchFamily="50" charset="-128"/>
                <a:ea typeface="AR P丸ゴシック体E" panose="020F0900000000000000" pitchFamily="50" charset="-128"/>
              </a:rPr>
              <a:t> </a:t>
            </a:r>
            <a:r>
              <a:rPr kumimoji="1" lang="ja-JP" altLang="en-US" dirty="0">
                <a:latin typeface="AR P丸ゴシック体E" panose="020F0900000000000000" pitchFamily="50" charset="-128"/>
                <a:ea typeface="AR P丸ゴシック体E" panose="020F0900000000000000" pitchFamily="50" charset="-128"/>
              </a:rPr>
              <a:t>　インド　　    </a:t>
            </a:r>
            <a:r>
              <a:rPr kumimoji="1" lang="en-US" altLang="ja-JP" dirty="0">
                <a:latin typeface="AR P丸ゴシック体E" panose="020F0900000000000000" pitchFamily="50" charset="-128"/>
                <a:ea typeface="AR P丸ゴシック体E" panose="020F0900000000000000" pitchFamily="50" charset="-128"/>
              </a:rPr>
              <a:t>68.1</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フランス　    </a:t>
            </a:r>
            <a:r>
              <a:rPr kumimoji="1" lang="en-US" altLang="ja-JP" dirty="0">
                <a:latin typeface="AR P丸ゴシック体E" panose="020F0900000000000000" pitchFamily="50" charset="-128"/>
                <a:ea typeface="AR P丸ゴシック体E" panose="020F0900000000000000" pitchFamily="50" charset="-128"/>
              </a:rPr>
              <a:t>58.1</a:t>
            </a:r>
            <a:r>
              <a:rPr kumimoji="1" lang="ja-JP" altLang="en-US" dirty="0">
                <a:latin typeface="AR P丸ゴシック体E" panose="020F0900000000000000" pitchFamily="50" charset="-128"/>
                <a:ea typeface="AR P丸ゴシック体E" panose="020F0900000000000000" pitchFamily="50" charset="-128"/>
              </a:rPr>
              <a:t>％　</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イギリス        </a:t>
            </a:r>
            <a:r>
              <a:rPr kumimoji="1" lang="en-US" altLang="ja-JP" dirty="0">
                <a:latin typeface="AR P丸ゴシック体E" panose="020F0900000000000000" pitchFamily="50" charset="-128"/>
                <a:ea typeface="AR P丸ゴシック体E" panose="020F0900000000000000" pitchFamily="50" charset="-128"/>
              </a:rPr>
              <a:t>49.1</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アメリカ        </a:t>
            </a:r>
            <a:r>
              <a:rPr kumimoji="1" lang="en-US" altLang="ja-JP" dirty="0">
                <a:latin typeface="AR P丸ゴシック体E" panose="020F0900000000000000" pitchFamily="50" charset="-128"/>
                <a:ea typeface="AR P丸ゴシック体E" panose="020F0900000000000000" pitchFamily="50" charset="-128"/>
              </a:rPr>
              <a:t>46.6</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日本　　　   </a:t>
            </a:r>
            <a:r>
              <a:rPr kumimoji="1" lang="en-US" altLang="ja-JP" dirty="0">
                <a:latin typeface="AR P丸ゴシック体E" panose="020F0900000000000000" pitchFamily="50" charset="-128"/>
                <a:ea typeface="AR P丸ゴシック体E" panose="020F0900000000000000" pitchFamily="50" charset="-128"/>
              </a:rPr>
              <a:t>16.4</a:t>
            </a:r>
            <a:r>
              <a:rPr kumimoji="1" lang="ja-JP" altLang="en-US"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FFFF286E-63F9-9A4D-2138-0CEFE703D773}"/>
              </a:ext>
            </a:extLst>
          </p:cNvPr>
          <p:cNvSpPr txBox="1"/>
          <p:nvPr/>
        </p:nvSpPr>
        <p:spPr>
          <a:xfrm>
            <a:off x="6296576" y="3204046"/>
            <a:ext cx="2710999" cy="307777"/>
          </a:xfrm>
          <a:prstGeom prst="rect">
            <a:avLst/>
          </a:prstGeom>
          <a:noFill/>
        </p:spPr>
        <p:txBody>
          <a:bodyPr wrap="none" rtlCol="0">
            <a:spAutoFit/>
          </a:bodyPr>
          <a:lstStyle/>
          <a:p>
            <a:r>
              <a:rPr kumimoji="1" lang="ja-JP" altLang="en-US" sz="1400" dirty="0"/>
              <a:t>国谷裕子氏の講演</a:t>
            </a:r>
            <a:r>
              <a:rPr kumimoji="1" lang="en-US" altLang="ja-JP" sz="1400" dirty="0"/>
              <a:t>20231214</a:t>
            </a:r>
            <a:r>
              <a:rPr kumimoji="1" lang="ja-JP" altLang="en-US" sz="1400" dirty="0"/>
              <a:t>より</a:t>
            </a:r>
          </a:p>
        </p:txBody>
      </p:sp>
      <p:sp>
        <p:nvSpPr>
          <p:cNvPr id="10" name="テキスト ボックス 9">
            <a:extLst>
              <a:ext uri="{FF2B5EF4-FFF2-40B4-BE49-F238E27FC236}">
                <a16:creationId xmlns:a16="http://schemas.microsoft.com/office/drawing/2014/main" id="{D76B21DC-8A88-0EB3-C9D9-C9D4FD5911A7}"/>
              </a:ext>
            </a:extLst>
          </p:cNvPr>
          <p:cNvSpPr txBox="1"/>
          <p:nvPr/>
        </p:nvSpPr>
        <p:spPr>
          <a:xfrm>
            <a:off x="279300" y="6258878"/>
            <a:ext cx="5181034" cy="523220"/>
          </a:xfrm>
          <a:prstGeom prst="rect">
            <a:avLst/>
          </a:prstGeom>
          <a:noFill/>
        </p:spPr>
        <p:txBody>
          <a:bodyPr wrap="none" rtlCol="0">
            <a:spAutoFit/>
          </a:bodyPr>
          <a:lstStyle/>
          <a:p>
            <a:r>
              <a:rPr kumimoji="1" lang="en-US" altLang="ja-JP" sz="1400" dirty="0" err="1"/>
              <a:t>B.Jickling</a:t>
            </a:r>
            <a:r>
              <a:rPr kumimoji="1" lang="en-US" altLang="ja-JP" sz="1400" dirty="0"/>
              <a:t> &amp;A.Waks,2008</a:t>
            </a:r>
            <a:r>
              <a:rPr kumimoji="1" lang="ja-JP" altLang="en-US" sz="1400" dirty="0"/>
              <a:t>をもとに、</a:t>
            </a:r>
            <a:r>
              <a:rPr kumimoji="1" lang="zh-CN" altLang="en-US" sz="1400" dirty="0"/>
              <a:t>聖心女子大学永田佳之教授</a:t>
            </a:r>
            <a:r>
              <a:rPr kumimoji="1" lang="ja-JP" altLang="en-US" sz="1400" dirty="0"/>
              <a:t>が</a:t>
            </a:r>
            <a:endParaRPr kumimoji="1" lang="en-US" altLang="ja-JP" sz="1400" dirty="0"/>
          </a:p>
          <a:p>
            <a:r>
              <a:rPr kumimoji="1" lang="ja-JP" altLang="en-US" sz="1400" dirty="0"/>
              <a:t>作成したものを手島が編集</a:t>
            </a:r>
          </a:p>
        </p:txBody>
      </p:sp>
      <p:sp>
        <p:nvSpPr>
          <p:cNvPr id="21" name="吹き出し: 角を丸めた四角形 20">
            <a:extLst>
              <a:ext uri="{FF2B5EF4-FFF2-40B4-BE49-F238E27FC236}">
                <a16:creationId xmlns:a16="http://schemas.microsoft.com/office/drawing/2014/main" id="{7B19172D-E887-046C-073B-4CBD93B642D3}"/>
              </a:ext>
            </a:extLst>
          </p:cNvPr>
          <p:cNvSpPr/>
          <p:nvPr/>
        </p:nvSpPr>
        <p:spPr>
          <a:xfrm>
            <a:off x="5927634" y="4611622"/>
            <a:ext cx="2954218" cy="1647256"/>
          </a:xfrm>
          <a:prstGeom prst="wedgeRoundRectCallout">
            <a:avLst>
              <a:gd name="adj1" fmla="val -75585"/>
              <a:gd name="adj2" fmla="val -39334"/>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9601CE9-6BAC-AA8A-8611-94DDE005B0AA}"/>
              </a:ext>
            </a:extLst>
          </p:cNvPr>
          <p:cNvSpPr txBox="1"/>
          <p:nvPr/>
        </p:nvSpPr>
        <p:spPr>
          <a:xfrm>
            <a:off x="6053784" y="4777229"/>
            <a:ext cx="2876108" cy="1323439"/>
          </a:xfrm>
          <a:prstGeom prst="rect">
            <a:avLst/>
          </a:prstGeom>
          <a:noFill/>
        </p:spPr>
        <p:txBody>
          <a:bodyPr wrap="none" rtlCol="0">
            <a:spAutoFit/>
          </a:bodyPr>
          <a:lstStyle/>
          <a:p>
            <a:r>
              <a:rPr kumimoji="1" lang="ja-JP" altLang="en-US" sz="2000" dirty="0">
                <a:latin typeface="AR P丸ゴシック体E" panose="020F0900000000000000" pitchFamily="50" charset="-128"/>
                <a:ea typeface="AR P丸ゴシック体E" panose="020F0900000000000000" pitchFamily="50" charset="-128"/>
              </a:rPr>
              <a:t>こんな子どもを育てる</a:t>
            </a:r>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000" dirty="0">
                <a:latin typeface="AR P丸ゴシック体E" panose="020F0900000000000000" pitchFamily="50" charset="-128"/>
                <a:ea typeface="AR P丸ゴシック体E" panose="020F0900000000000000" pitchFamily="50" charset="-128"/>
              </a:rPr>
              <a:t>教育しかできていない</a:t>
            </a:r>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000" dirty="0">
                <a:latin typeface="AR P丸ゴシック体E" panose="020F0900000000000000" pitchFamily="50" charset="-128"/>
                <a:ea typeface="AR P丸ゴシック体E" panose="020F0900000000000000" pitchFamily="50" charset="-128"/>
              </a:rPr>
              <a:t>のでは、日本の教育の</a:t>
            </a:r>
            <a:endParaRPr kumimoji="1" lang="en-US" altLang="ja-JP" sz="2000" dirty="0">
              <a:latin typeface="AR P丸ゴシック体E" panose="020F0900000000000000" pitchFamily="50" charset="-128"/>
              <a:ea typeface="AR P丸ゴシック体E" panose="020F0900000000000000" pitchFamily="50" charset="-128"/>
            </a:endParaRPr>
          </a:p>
          <a:p>
            <a:r>
              <a:rPr kumimoji="1" lang="ja-JP" altLang="en-US" sz="2000" dirty="0">
                <a:latin typeface="AR P丸ゴシック体E" panose="020F0900000000000000" pitchFamily="50" charset="-128"/>
                <a:ea typeface="AR P丸ゴシック体E" panose="020F0900000000000000" pitchFamily="50" charset="-128"/>
              </a:rPr>
              <a:t>名折れと思いませんか？</a:t>
            </a:r>
          </a:p>
        </p:txBody>
      </p:sp>
    </p:spTree>
    <p:extLst>
      <p:ext uri="{BB962C8B-B14F-4D97-AF65-F5344CB8AC3E}">
        <p14:creationId xmlns:p14="http://schemas.microsoft.com/office/powerpoint/2010/main" val="12587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2000" fill="hold"/>
                                        <p:tgtEl>
                                          <p:spTgt spid="17"/>
                                        </p:tgtEl>
                                        <p:attrNameLst>
                                          <p:attrName>ppt_x</p:attrName>
                                        </p:attrNameLst>
                                      </p:cBhvr>
                                      <p:tavLst>
                                        <p:tav tm="0">
                                          <p:val>
                                            <p:strVal val="0-#ppt_w/2"/>
                                          </p:val>
                                        </p:tav>
                                        <p:tav tm="100000">
                                          <p:val>
                                            <p:strVal val="#ppt_x"/>
                                          </p:val>
                                        </p:tav>
                                      </p:tavLst>
                                    </p:anim>
                                    <p:anim calcmode="lin" valueType="num">
                                      <p:cBhvr additive="base">
                                        <p:cTn id="47"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Effect transition="in" filter="fade">
                                      <p:cBhvr>
                                        <p:cTn id="73" dur="1000"/>
                                        <p:tgtEl>
                                          <p:spTgt spid="8">
                                            <p:txEl>
                                              <p:pRg st="0" end="0"/>
                                            </p:txEl>
                                          </p:spTgt>
                                        </p:tgtEl>
                                      </p:cBhvr>
                                    </p:animEffect>
                                    <p:anim calcmode="lin" valueType="num">
                                      <p:cBhvr>
                                        <p:cTn id="7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8">
                                            <p:txEl>
                                              <p:pRg st="1" end="1"/>
                                            </p:txEl>
                                          </p:spTgt>
                                        </p:tgtEl>
                                        <p:attrNameLst>
                                          <p:attrName>style.visibility</p:attrName>
                                        </p:attrNameLst>
                                      </p:cBhvr>
                                      <p:to>
                                        <p:strVal val="visible"/>
                                      </p:to>
                                    </p:set>
                                    <p:animEffect transition="in" filter="fade">
                                      <p:cBhvr>
                                        <p:cTn id="78" dur="1000"/>
                                        <p:tgtEl>
                                          <p:spTgt spid="8">
                                            <p:txEl>
                                              <p:pRg st="1" end="1"/>
                                            </p:txEl>
                                          </p:spTgt>
                                        </p:tgtEl>
                                      </p:cBhvr>
                                    </p:animEffect>
                                    <p:anim calcmode="lin" valueType="num">
                                      <p:cBhvr>
                                        <p:cTn id="7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8">
                                            <p:txEl>
                                              <p:pRg st="2" end="2"/>
                                            </p:txEl>
                                          </p:spTgt>
                                        </p:tgtEl>
                                        <p:attrNameLst>
                                          <p:attrName>style.visibility</p:attrName>
                                        </p:attrNameLst>
                                      </p:cBhvr>
                                      <p:to>
                                        <p:strVal val="visible"/>
                                      </p:to>
                                    </p:set>
                                    <p:animEffect transition="in" filter="fade">
                                      <p:cBhvr>
                                        <p:cTn id="85" dur="1000"/>
                                        <p:tgtEl>
                                          <p:spTgt spid="8">
                                            <p:txEl>
                                              <p:pRg st="2" end="2"/>
                                            </p:txEl>
                                          </p:spTgt>
                                        </p:tgtEl>
                                      </p:cBhvr>
                                    </p:animEffect>
                                    <p:anim calcmode="lin" valueType="num">
                                      <p:cBhvr>
                                        <p:cTn id="8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8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8">
                                            <p:txEl>
                                              <p:pRg st="3" end="3"/>
                                            </p:txEl>
                                          </p:spTgt>
                                        </p:tgtEl>
                                        <p:attrNameLst>
                                          <p:attrName>style.visibility</p:attrName>
                                        </p:attrNameLst>
                                      </p:cBhvr>
                                      <p:to>
                                        <p:strVal val="visible"/>
                                      </p:to>
                                    </p:set>
                                    <p:animEffect transition="in" filter="fade">
                                      <p:cBhvr>
                                        <p:cTn id="92" dur="1000"/>
                                        <p:tgtEl>
                                          <p:spTgt spid="8">
                                            <p:txEl>
                                              <p:pRg st="3" end="3"/>
                                            </p:txEl>
                                          </p:spTgt>
                                        </p:tgtEl>
                                      </p:cBhvr>
                                    </p:animEffect>
                                    <p:anim calcmode="lin" valueType="num">
                                      <p:cBhvr>
                                        <p:cTn id="9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8">
                                            <p:txEl>
                                              <p:pRg st="6" end="6"/>
                                            </p:txEl>
                                          </p:spTgt>
                                        </p:tgtEl>
                                        <p:attrNameLst>
                                          <p:attrName>style.visibility</p:attrName>
                                        </p:attrNameLst>
                                      </p:cBhvr>
                                      <p:to>
                                        <p:strVal val="visible"/>
                                      </p:to>
                                    </p:set>
                                    <p:animEffect transition="in" filter="fade">
                                      <p:cBhvr>
                                        <p:cTn id="99" dur="1000"/>
                                        <p:tgtEl>
                                          <p:spTgt spid="8">
                                            <p:txEl>
                                              <p:pRg st="6" end="6"/>
                                            </p:txEl>
                                          </p:spTgt>
                                        </p:tgtEl>
                                      </p:cBhvr>
                                    </p:animEffect>
                                    <p:anim calcmode="lin" valueType="num">
                                      <p:cBhvr>
                                        <p:cTn id="10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0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8">
                                            <p:txEl>
                                              <p:pRg st="5" end="5"/>
                                            </p:txEl>
                                          </p:spTgt>
                                        </p:tgtEl>
                                        <p:attrNameLst>
                                          <p:attrName>style.visibility</p:attrName>
                                        </p:attrNameLst>
                                      </p:cBhvr>
                                      <p:to>
                                        <p:strVal val="visible"/>
                                      </p:to>
                                    </p:set>
                                    <p:animEffect transition="in" filter="fade">
                                      <p:cBhvr>
                                        <p:cTn id="106" dur="1000"/>
                                        <p:tgtEl>
                                          <p:spTgt spid="8">
                                            <p:txEl>
                                              <p:pRg st="5" end="5"/>
                                            </p:txEl>
                                          </p:spTgt>
                                        </p:tgtEl>
                                      </p:cBhvr>
                                    </p:animEffect>
                                    <p:anim calcmode="lin" valueType="num">
                                      <p:cBhvr>
                                        <p:cTn id="10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0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8">
                                            <p:txEl>
                                              <p:pRg st="4" end="4"/>
                                            </p:txEl>
                                          </p:spTgt>
                                        </p:tgtEl>
                                        <p:attrNameLst>
                                          <p:attrName>style.visibility</p:attrName>
                                        </p:attrNameLst>
                                      </p:cBhvr>
                                      <p:to>
                                        <p:strVal val="visible"/>
                                      </p:to>
                                    </p:set>
                                    <p:animEffect transition="in" filter="fade">
                                      <p:cBhvr>
                                        <p:cTn id="113" dur="1000"/>
                                        <p:tgtEl>
                                          <p:spTgt spid="8">
                                            <p:txEl>
                                              <p:pRg st="4" end="4"/>
                                            </p:txEl>
                                          </p:spTgt>
                                        </p:tgtEl>
                                      </p:cBhvr>
                                    </p:animEffect>
                                    <p:anim calcmode="lin" valueType="num">
                                      <p:cBhvr>
                                        <p:cTn id="11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1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8">
                                            <p:txEl>
                                              <p:pRg st="7" end="7"/>
                                            </p:txEl>
                                          </p:spTgt>
                                        </p:tgtEl>
                                        <p:attrNameLst>
                                          <p:attrName>style.visibility</p:attrName>
                                        </p:attrNameLst>
                                      </p:cBhvr>
                                      <p:to>
                                        <p:strVal val="visible"/>
                                      </p:to>
                                    </p:set>
                                    <p:animEffect transition="in" filter="fade">
                                      <p:cBhvr>
                                        <p:cTn id="120" dur="1000"/>
                                        <p:tgtEl>
                                          <p:spTgt spid="8">
                                            <p:txEl>
                                              <p:pRg st="7" end="7"/>
                                            </p:txEl>
                                          </p:spTgt>
                                        </p:tgtEl>
                                      </p:cBhvr>
                                    </p:animEffect>
                                    <p:anim calcmode="lin" valueType="num">
                                      <p:cBhvr>
                                        <p:cTn id="12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122" dur="1000" fill="hold"/>
                                        <p:tgtEl>
                                          <p:spTgt spid="8">
                                            <p:txEl>
                                              <p:pRg st="7" end="7"/>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fade">
                                      <p:cBhvr>
                                        <p:cTn id="125" dur="1000"/>
                                        <p:tgtEl>
                                          <p:spTgt spid="9"/>
                                        </p:tgtEl>
                                      </p:cBhvr>
                                    </p:animEffect>
                                    <p:anim calcmode="lin" valueType="num">
                                      <p:cBhvr>
                                        <p:cTn id="126" dur="1000" fill="hold"/>
                                        <p:tgtEl>
                                          <p:spTgt spid="9"/>
                                        </p:tgtEl>
                                        <p:attrNameLst>
                                          <p:attrName>ppt_x</p:attrName>
                                        </p:attrNameLst>
                                      </p:cBhvr>
                                      <p:tavLst>
                                        <p:tav tm="0">
                                          <p:val>
                                            <p:strVal val="#ppt_x"/>
                                          </p:val>
                                        </p:tav>
                                        <p:tav tm="100000">
                                          <p:val>
                                            <p:strVal val="#ppt_x"/>
                                          </p:val>
                                        </p:tav>
                                      </p:tavLst>
                                    </p:anim>
                                    <p:anim calcmode="lin" valueType="num">
                                      <p:cBhvr>
                                        <p:cTn id="1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8"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2000" fill="hold"/>
                                        <p:tgtEl>
                                          <p:spTgt spid="5"/>
                                        </p:tgtEl>
                                        <p:attrNameLst>
                                          <p:attrName>ppt_x</p:attrName>
                                        </p:attrNameLst>
                                      </p:cBhvr>
                                      <p:tavLst>
                                        <p:tav tm="0">
                                          <p:val>
                                            <p:strVal val="0-#ppt_w/2"/>
                                          </p:val>
                                        </p:tav>
                                        <p:tav tm="100000">
                                          <p:val>
                                            <p:strVal val="#ppt_x"/>
                                          </p:val>
                                        </p:tav>
                                      </p:tavLst>
                                    </p:anim>
                                    <p:anim calcmode="lin" valueType="num">
                                      <p:cBhvr additive="base">
                                        <p:cTn id="133"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fade">
                                      <p:cBhvr>
                                        <p:cTn id="138" dur="1000"/>
                                        <p:tgtEl>
                                          <p:spTgt spid="21"/>
                                        </p:tgtEl>
                                      </p:cBhvr>
                                    </p:animEffect>
                                    <p:anim calcmode="lin" valueType="num">
                                      <p:cBhvr>
                                        <p:cTn id="139" dur="1000" fill="hold"/>
                                        <p:tgtEl>
                                          <p:spTgt spid="21"/>
                                        </p:tgtEl>
                                        <p:attrNameLst>
                                          <p:attrName>ppt_x</p:attrName>
                                        </p:attrNameLst>
                                      </p:cBhvr>
                                      <p:tavLst>
                                        <p:tav tm="0">
                                          <p:val>
                                            <p:strVal val="#ppt_x"/>
                                          </p:val>
                                        </p:tav>
                                        <p:tav tm="100000">
                                          <p:val>
                                            <p:strVal val="#ppt_x"/>
                                          </p:val>
                                        </p:tav>
                                      </p:tavLst>
                                    </p:anim>
                                    <p:anim calcmode="lin" valueType="num">
                                      <p:cBhvr>
                                        <p:cTn id="140" dur="1000" fill="hold"/>
                                        <p:tgtEl>
                                          <p:spTgt spid="21"/>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animEffect transition="in" filter="fade">
                                      <p:cBhvr>
                                        <p:cTn id="143" dur="1000"/>
                                        <p:tgtEl>
                                          <p:spTgt spid="20"/>
                                        </p:tgtEl>
                                      </p:cBhvr>
                                    </p:animEffect>
                                    <p:anim calcmode="lin" valueType="num">
                                      <p:cBhvr>
                                        <p:cTn id="144" dur="1000" fill="hold"/>
                                        <p:tgtEl>
                                          <p:spTgt spid="20"/>
                                        </p:tgtEl>
                                        <p:attrNameLst>
                                          <p:attrName>ppt_x</p:attrName>
                                        </p:attrNameLst>
                                      </p:cBhvr>
                                      <p:tavLst>
                                        <p:tav tm="0">
                                          <p:val>
                                            <p:strVal val="#ppt_x"/>
                                          </p:val>
                                        </p:tav>
                                        <p:tav tm="100000">
                                          <p:val>
                                            <p:strVal val="#ppt_x"/>
                                          </p:val>
                                        </p:tav>
                                      </p:tavLst>
                                    </p:anim>
                                    <p:anim calcmode="lin" valueType="num">
                                      <p:cBhvr>
                                        <p:cTn id="1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7"/>
                                        </p:tgtEl>
                                        <p:attrNameLst>
                                          <p:attrName>style.visibility</p:attrName>
                                        </p:attrNameLst>
                                      </p:cBhvr>
                                      <p:to>
                                        <p:strVal val="visible"/>
                                      </p:to>
                                    </p:set>
                                    <p:anim calcmode="lin" valueType="num">
                                      <p:cBhvr additive="base">
                                        <p:cTn id="150" dur="2000" fill="hold"/>
                                        <p:tgtEl>
                                          <p:spTgt spid="7"/>
                                        </p:tgtEl>
                                        <p:attrNameLst>
                                          <p:attrName>ppt_x</p:attrName>
                                        </p:attrNameLst>
                                      </p:cBhvr>
                                      <p:tavLst>
                                        <p:tav tm="0">
                                          <p:val>
                                            <p:strVal val="#ppt_x"/>
                                          </p:val>
                                        </p:tav>
                                        <p:tav tm="100000">
                                          <p:val>
                                            <p:strVal val="#ppt_x"/>
                                          </p:val>
                                        </p:tav>
                                      </p:tavLst>
                                    </p:anim>
                                    <p:anim calcmode="lin" valueType="num">
                                      <p:cBhvr additive="base">
                                        <p:cTn id="151"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animBg="1"/>
      <p:bldP spid="17" grpId="0" animBg="1"/>
      <p:bldP spid="3" grpId="0" animBg="1"/>
      <p:bldP spid="15" grpId="0" animBg="1"/>
      <p:bldP spid="5" grpId="0" animBg="1"/>
      <p:bldP spid="7" grpId="0" animBg="1"/>
      <p:bldP spid="9" grpId="0"/>
      <p:bldP spid="10" grpId="0"/>
      <p:bldP spid="21" grpId="0" animBg="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464108581"/>
              </p:ext>
            </p:extLst>
          </p:nvPr>
        </p:nvGraphicFramePr>
        <p:xfrm>
          <a:off x="522129" y="1351785"/>
          <a:ext cx="7205634" cy="5276742"/>
        </p:xfrm>
        <a:graphic>
          <a:graphicData uri="http://schemas.openxmlformats.org/drawingml/2006/table">
            <a:tbl>
              <a:tblPr firstRow="1" firstCol="1" bandRow="1"/>
              <a:tblGrid>
                <a:gridCol w="7205634">
                  <a:extLst>
                    <a:ext uri="{9D8B030D-6E8A-4147-A177-3AD203B41FA5}">
                      <a16:colId xmlns:a16="http://schemas.microsoft.com/office/drawing/2014/main" val="20000"/>
                    </a:ext>
                  </a:extLst>
                </a:gridCol>
              </a:tblGrid>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9457">
                <a:tc>
                  <a:txBody>
                    <a:bodyPr/>
                    <a:lstStyle/>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351694" y="1200752"/>
            <a:ext cx="4294705" cy="3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363">
                <a:latin typeface="AR P丸ゴシック体E" panose="020F0900000000000000" pitchFamily="50" charset="-128"/>
                <a:cs typeface="Times New Roman" panose="02020603050405020304" pitchFamily="18" charset="0"/>
              </a:rPr>
              <a:t>　　</a:t>
            </a:r>
            <a:r>
              <a:rPr lang="ja-JP" altLang="ja-JP" sz="1363">
                <a:latin typeface="AR P丸ゴシック体E" panose="020F0900000000000000" pitchFamily="50" charset="-128"/>
                <a:cs typeface="Times New Roman" panose="02020603050405020304" pitchFamily="18" charset="0"/>
              </a:rPr>
              <a:t>　　　　　</a:t>
            </a:r>
            <a:endParaRPr lang="ja-JP" altLang="en-US" sz="1619"/>
          </a:p>
        </p:txBody>
      </p:sp>
      <p:pic>
        <p:nvPicPr>
          <p:cNvPr id="3091" name="Picture 6" descr="http://www.unic.or.jp/files/sdg_icon_15_ja-290x29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869" y="1412658"/>
            <a:ext cx="799424" cy="79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932" y="2275655"/>
            <a:ext cx="799424" cy="79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699" y="3140006"/>
            <a:ext cx="831888" cy="8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1405" y="3989480"/>
            <a:ext cx="799424" cy="7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3289" y="4918758"/>
            <a:ext cx="815656" cy="81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3288" y="5768230"/>
            <a:ext cx="831888"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584351" y="944637"/>
            <a:ext cx="2597186"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34">
                <a:latin typeface="AR P丸ゴシック体E" panose="020F0900000000000000" pitchFamily="50" charset="-128"/>
                <a:ea typeface="AR P丸ゴシック体E" panose="020F0900000000000000" pitchFamily="50" charset="-128"/>
              </a:rPr>
              <a:t>第</a:t>
            </a:r>
            <a:r>
              <a:rPr lang="en-US" altLang="ja-JP" sz="1534">
                <a:latin typeface="AR P丸ゴシック体E" panose="020F0900000000000000" pitchFamily="50" charset="-128"/>
                <a:ea typeface="AR P丸ゴシック体E" panose="020F0900000000000000" pitchFamily="50" charset="-128"/>
              </a:rPr>
              <a:t>7</a:t>
            </a:r>
            <a:r>
              <a:rPr lang="ja-JP" altLang="en-US" sz="1534">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7497" y="2946533"/>
            <a:ext cx="1799774" cy="134983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91511" y="1412636"/>
            <a:ext cx="1563046" cy="1172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058879" y="1990697"/>
            <a:ext cx="1761593" cy="1267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42231" y="4700219"/>
            <a:ext cx="1540913" cy="1155684"/>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18167" y="3621450"/>
            <a:ext cx="1835100" cy="13763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918166" y="5259581"/>
            <a:ext cx="1804802" cy="133898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2486195" y="6382339"/>
            <a:ext cx="305404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キャリアの視点から将来設計と学び方を語る</a:t>
            </a:r>
          </a:p>
        </p:txBody>
      </p:sp>
      <p:sp>
        <p:nvSpPr>
          <p:cNvPr id="3105" name="テキスト ボックス 18"/>
          <p:cNvSpPr txBox="1">
            <a:spLocks noChangeArrowheads="1"/>
          </p:cNvSpPr>
          <p:nvPr/>
        </p:nvSpPr>
        <p:spPr bwMode="auto">
          <a:xfrm>
            <a:off x="1762520" y="5505814"/>
            <a:ext cx="224292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保護者や地域の方と備えを語る</a:t>
            </a:r>
          </a:p>
        </p:txBody>
      </p:sp>
      <p:sp>
        <p:nvSpPr>
          <p:cNvPr id="3106" name="テキスト ボックス 19"/>
          <p:cNvSpPr txBox="1">
            <a:spLocks noChangeArrowheads="1"/>
          </p:cNvSpPr>
          <p:nvPr/>
        </p:nvSpPr>
        <p:spPr bwMode="auto">
          <a:xfrm>
            <a:off x="1746289" y="4568418"/>
            <a:ext cx="2303836"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1627255" y="3727062"/>
            <a:ext cx="2494594"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町の史跡や道具を調べて語ります。</a:t>
            </a:r>
          </a:p>
        </p:txBody>
      </p:sp>
      <p:sp>
        <p:nvSpPr>
          <p:cNvPr id="3108" name="テキスト ボックス 21"/>
          <p:cNvSpPr txBox="1">
            <a:spLocks noChangeArrowheads="1"/>
          </p:cNvSpPr>
          <p:nvPr/>
        </p:nvSpPr>
        <p:spPr bwMode="auto">
          <a:xfrm>
            <a:off x="1478462" y="2796430"/>
            <a:ext cx="3018775"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ゴムで、風で、坂道で・・・いっしょにあそぼ！</a:t>
            </a:r>
          </a:p>
        </p:txBody>
      </p:sp>
      <p:sp>
        <p:nvSpPr>
          <p:cNvPr id="3109" name="テキスト ボックス 22"/>
          <p:cNvSpPr txBox="1">
            <a:spLocks noChangeArrowheads="1"/>
          </p:cNvSpPr>
          <p:nvPr/>
        </p:nvSpPr>
        <p:spPr bwMode="auto">
          <a:xfrm>
            <a:off x="1746288" y="1930726"/>
            <a:ext cx="224773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ドングリやまつぼっくりで楽しもう</a:t>
            </a:r>
          </a:p>
        </p:txBody>
      </p:sp>
      <p:sp>
        <p:nvSpPr>
          <p:cNvPr id="24" name="正方形/長方形 6">
            <a:extLst>
              <a:ext uri="{FF2B5EF4-FFF2-40B4-BE49-F238E27FC236}">
                <a16:creationId xmlns:a16="http://schemas.microsoft.com/office/drawing/2014/main" id="{DCE56C77-B508-46ED-8630-530BD6E88432}"/>
              </a:ext>
            </a:extLst>
          </p:cNvPr>
          <p:cNvSpPr>
            <a:spLocks noChangeArrowheads="1"/>
          </p:cNvSpPr>
          <p:nvPr/>
        </p:nvSpPr>
        <p:spPr bwMode="auto">
          <a:xfrm>
            <a:off x="4021707" y="563034"/>
            <a:ext cx="4150694"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200" b="1" dirty="0">
                <a:latin typeface="AR P丸ゴシック体E" panose="020F0900000000000000" pitchFamily="50" charset="-128"/>
                <a:cs typeface="Times New Roman" panose="02020603050405020304" pitchFamily="18" charset="0"/>
              </a:rPr>
              <a:t>　令和元年の八名川まつりＥＳＤパワーアップ交流会は、</a:t>
            </a:r>
            <a:endParaRPr lang="en-US" altLang="ja-JP" sz="1200" b="1" dirty="0">
              <a:latin typeface="AR P丸ゴシック体E" panose="020F0900000000000000" pitchFamily="50" charset="-128"/>
              <a:cs typeface="Times New Roman" panose="02020603050405020304" pitchFamily="18" charset="0"/>
            </a:endParaRPr>
          </a:p>
          <a:p>
            <a:r>
              <a:rPr lang="en-US" altLang="ja-JP" sz="1200" b="1" dirty="0">
                <a:latin typeface="AR P丸ゴシック体E" panose="020F0900000000000000" pitchFamily="50" charset="-128"/>
                <a:cs typeface="Times New Roman" panose="02020603050405020304" pitchFamily="18" charset="0"/>
              </a:rPr>
              <a:t>10</a:t>
            </a:r>
            <a:r>
              <a:rPr lang="ja-JP" altLang="en-US" sz="1200" b="1" dirty="0">
                <a:latin typeface="AR P丸ゴシック体E" panose="020F0900000000000000" pitchFamily="50" charset="-128"/>
                <a:cs typeface="Times New Roman" panose="02020603050405020304" pitchFamily="18" charset="0"/>
              </a:rPr>
              <a:t>月</a:t>
            </a:r>
            <a:r>
              <a:rPr lang="en-US" altLang="ja-JP" sz="1200" b="1" dirty="0">
                <a:latin typeface="AR P丸ゴシック体E" panose="020F0900000000000000" pitchFamily="50" charset="-128"/>
                <a:cs typeface="Times New Roman" panose="02020603050405020304" pitchFamily="18" charset="0"/>
              </a:rPr>
              <a:t>19</a:t>
            </a:r>
            <a:r>
              <a:rPr lang="ja-JP" altLang="en-US" sz="1200" b="1" dirty="0">
                <a:latin typeface="AR P丸ゴシック体E" panose="020F0900000000000000" pitchFamily="50" charset="-128"/>
                <a:cs typeface="Times New Roman" panose="02020603050405020304" pitchFamily="18" charset="0"/>
              </a:rPr>
              <a:t>日（土）。児童の発表内容・研究交流の時程等は、</a:t>
            </a:r>
            <a:endParaRPr lang="en-US" altLang="ja-JP" sz="1200" b="1" dirty="0">
              <a:latin typeface="AR P丸ゴシック体E" panose="020F0900000000000000" pitchFamily="50" charset="-128"/>
              <a:cs typeface="Times New Roman" panose="02020603050405020304" pitchFamily="18" charset="0"/>
            </a:endParaRPr>
          </a:p>
          <a:p>
            <a:r>
              <a:rPr lang="ja-JP" altLang="en-US" sz="1200" b="1" dirty="0">
                <a:latin typeface="AR P丸ゴシック体E" panose="020F0900000000000000" pitchFamily="50" charset="-128"/>
                <a:cs typeface="Times New Roman" panose="02020603050405020304" pitchFamily="18" charset="0"/>
              </a:rPr>
              <a:t>江東区立八名川小学校ホームページからご確認ください。</a:t>
            </a:r>
            <a:endParaRPr lang="en-US" altLang="ja-JP" sz="1200" b="1" dirty="0"/>
          </a:p>
        </p:txBody>
      </p:sp>
      <p:sp>
        <p:nvSpPr>
          <p:cNvPr id="3" name="テキスト ボックス 2">
            <a:extLst>
              <a:ext uri="{FF2B5EF4-FFF2-40B4-BE49-F238E27FC236}">
                <a16:creationId xmlns:a16="http://schemas.microsoft.com/office/drawing/2014/main" id="{AE59D622-72EB-4A32-A9CB-A5762EE17DE3}"/>
              </a:ext>
            </a:extLst>
          </p:cNvPr>
          <p:cNvSpPr txBox="1"/>
          <p:nvPr/>
        </p:nvSpPr>
        <p:spPr>
          <a:xfrm>
            <a:off x="290200" y="496580"/>
            <a:ext cx="2986715" cy="369332"/>
          </a:xfrm>
          <a:prstGeom prst="rect">
            <a:avLst/>
          </a:prstGeom>
          <a:noFill/>
        </p:spPr>
        <p:txBody>
          <a:bodyPr wrap="none" rtlCol="0">
            <a:spAutoFit/>
          </a:bodyPr>
          <a:lstStyle/>
          <a:p>
            <a:r>
              <a:rPr kumimoji="1" lang="ja-JP" altLang="en-US" dirty="0">
                <a:highlight>
                  <a:srgbClr val="FFFF79"/>
                </a:highlight>
                <a:latin typeface="AR P丸ゴシック体E" panose="020F0900000000000000" pitchFamily="50" charset="-128"/>
                <a:ea typeface="AR P丸ゴシック体E" panose="020F0900000000000000" pitchFamily="50" charset="-128"/>
              </a:rPr>
              <a:t>ホールスクール・アプローチ</a:t>
            </a:r>
          </a:p>
        </p:txBody>
      </p:sp>
      <p:sp>
        <p:nvSpPr>
          <p:cNvPr id="5" name="テキスト ボックス 4">
            <a:extLst>
              <a:ext uri="{FF2B5EF4-FFF2-40B4-BE49-F238E27FC236}">
                <a16:creationId xmlns:a16="http://schemas.microsoft.com/office/drawing/2014/main" id="{53E9E0F9-609D-B160-D8A0-41A04B1DDE73}"/>
              </a:ext>
            </a:extLst>
          </p:cNvPr>
          <p:cNvSpPr txBox="1"/>
          <p:nvPr/>
        </p:nvSpPr>
        <p:spPr>
          <a:xfrm>
            <a:off x="4772879" y="44807"/>
            <a:ext cx="4150694"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⑩ホールスクールアプローチ（５５～５７）</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243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A0F447-6901-4D85-9F26-12C623AEB54B}"/>
              </a:ext>
            </a:extLst>
          </p:cNvPr>
          <p:cNvSpPr txBox="1"/>
          <p:nvPr/>
        </p:nvSpPr>
        <p:spPr>
          <a:xfrm>
            <a:off x="179512" y="548680"/>
            <a:ext cx="9217024" cy="6002412"/>
          </a:xfrm>
          <a:prstGeom prst="rect">
            <a:avLst/>
          </a:prstGeom>
          <a:noFill/>
        </p:spPr>
        <p:txBody>
          <a:bodyPr wrap="square" rtlCol="0">
            <a:spAutoFit/>
          </a:bodyPr>
          <a:lstStyle/>
          <a:p>
            <a:r>
              <a:rPr lang="ja-JP" altLang="en-US" sz="2585" dirty="0"/>
              <a:t>八名川まつりのような</a:t>
            </a:r>
            <a:endParaRPr lang="en-US" altLang="ja-JP" sz="2585" dirty="0"/>
          </a:p>
          <a:p>
            <a:r>
              <a:rPr lang="ja-JP" altLang="en-US" sz="2585" dirty="0"/>
              <a:t>「</a:t>
            </a:r>
            <a:r>
              <a:rPr lang="ja-JP" altLang="en-US" sz="2585" b="1" dirty="0"/>
              <a:t>全校児童（生徒）によるＥＳＤ学習発表プレゼンまつり</a:t>
            </a:r>
            <a:r>
              <a:rPr lang="ja-JP" altLang="en-US" sz="2585" dirty="0"/>
              <a:t>」</a:t>
            </a:r>
            <a:endParaRPr lang="en-US" altLang="ja-JP" sz="2585" dirty="0"/>
          </a:p>
          <a:p>
            <a:r>
              <a:rPr lang="ja-JP" altLang="en-US" sz="2585" dirty="0"/>
              <a:t>をすることの価値</a:t>
            </a:r>
            <a:endParaRPr lang="en-US" altLang="ja-JP" sz="2585" dirty="0"/>
          </a:p>
          <a:p>
            <a:endParaRPr lang="en-US" altLang="ja-JP" sz="2585" dirty="0"/>
          </a:p>
          <a:p>
            <a:r>
              <a:rPr lang="ja-JP" altLang="en-US" sz="2585" dirty="0"/>
              <a:t>①　一人一人の子どもが、「大人から子どもまで様々な　</a:t>
            </a:r>
            <a:endParaRPr lang="en-US" altLang="ja-JP" sz="2585" dirty="0"/>
          </a:p>
          <a:p>
            <a:r>
              <a:rPr lang="ja-JP" altLang="en-US" sz="2585" dirty="0"/>
              <a:t>　　世代の方に向かって、</a:t>
            </a:r>
            <a:r>
              <a:rPr lang="ja-JP" altLang="en-US" sz="2585" b="1" dirty="0"/>
              <a:t>自分の学びを、何回も語る</a:t>
            </a:r>
            <a:r>
              <a:rPr lang="ja-JP" altLang="en-US" sz="2585" dirty="0"/>
              <a:t>。」</a:t>
            </a:r>
            <a:endParaRPr lang="en-US" altLang="ja-JP" sz="2585" dirty="0"/>
          </a:p>
          <a:p>
            <a:r>
              <a:rPr lang="ja-JP" altLang="en-US" sz="2585" dirty="0"/>
              <a:t>　　という経験ができる。</a:t>
            </a:r>
            <a:endParaRPr lang="en-US" altLang="ja-JP" sz="2585" dirty="0"/>
          </a:p>
          <a:p>
            <a:r>
              <a:rPr lang="ja-JP" altLang="en-US" sz="2585" dirty="0"/>
              <a:t>　　人に伝える中で、自分の学びへの深い理解が進む。</a:t>
            </a:r>
            <a:endParaRPr lang="en-US" altLang="ja-JP" sz="2585" dirty="0"/>
          </a:p>
          <a:p>
            <a:r>
              <a:rPr lang="ja-JP" altLang="en-US" sz="2585" dirty="0"/>
              <a:t>②　多くの人に認められ、</a:t>
            </a:r>
            <a:r>
              <a:rPr lang="ja-JP" altLang="en-US" sz="2585" b="1" dirty="0"/>
              <a:t>自信と誇りと課題意識が育つ</a:t>
            </a:r>
            <a:r>
              <a:rPr lang="ja-JP" altLang="en-US" sz="2585" dirty="0"/>
              <a:t>。</a:t>
            </a:r>
            <a:endParaRPr lang="en-US" altLang="ja-JP" sz="2585" dirty="0"/>
          </a:p>
          <a:p>
            <a:r>
              <a:rPr lang="ja-JP" altLang="en-US" sz="2585" dirty="0"/>
              <a:t>③　テーマごとにグループを作って学び・まとめ・発表す</a:t>
            </a:r>
            <a:endParaRPr lang="en-US" altLang="ja-JP" sz="2585" dirty="0"/>
          </a:p>
          <a:p>
            <a:r>
              <a:rPr lang="ja-JP" altLang="en-US" sz="2585" dirty="0"/>
              <a:t>　　ることで、</a:t>
            </a:r>
            <a:r>
              <a:rPr lang="ja-JP" altLang="en-US" sz="2585" b="1" dirty="0"/>
              <a:t>開かれた学年</a:t>
            </a:r>
            <a:r>
              <a:rPr lang="ja-JP" altLang="en-US" sz="2585" dirty="0"/>
              <a:t>ができる。</a:t>
            </a:r>
            <a:endParaRPr lang="en-US" altLang="ja-JP" sz="2585" dirty="0"/>
          </a:p>
          <a:p>
            <a:r>
              <a:rPr lang="ja-JP" altLang="en-US" sz="2585" dirty="0"/>
              <a:t>④　</a:t>
            </a:r>
            <a:r>
              <a:rPr lang="ja-JP" altLang="en-US" sz="2585" b="1" dirty="0"/>
              <a:t>あこがれ</a:t>
            </a:r>
            <a:r>
              <a:rPr lang="ja-JP" altLang="en-US" sz="2585" dirty="0"/>
              <a:t>をもって上級生の取り組みを見る中で、毎</a:t>
            </a:r>
            <a:endParaRPr lang="en-US" altLang="ja-JP" sz="2585" dirty="0"/>
          </a:p>
          <a:p>
            <a:r>
              <a:rPr lang="ja-JP" altLang="en-US" sz="2585" dirty="0"/>
              <a:t>　　年、無意識のうちに、前年の取り組みを越えようと工</a:t>
            </a:r>
            <a:endParaRPr lang="en-US" altLang="ja-JP" sz="2585" dirty="0"/>
          </a:p>
          <a:p>
            <a:r>
              <a:rPr lang="ja-JP" altLang="en-US" sz="2585" dirty="0"/>
              <a:t>　　</a:t>
            </a:r>
            <a:r>
              <a:rPr lang="ja-JP" altLang="en-US" sz="2585" dirty="0" err="1"/>
              <a:t>夫され</a:t>
            </a:r>
            <a:r>
              <a:rPr lang="ja-JP" altLang="en-US" sz="2585" dirty="0"/>
              <a:t>、全校の学びの質が、自動的に高まる。　</a:t>
            </a:r>
            <a:endParaRPr lang="en-US" altLang="ja-JP" sz="2585" dirty="0"/>
          </a:p>
          <a:p>
            <a:r>
              <a:rPr lang="ja-JP" altLang="en-US" sz="2215" dirty="0">
                <a:solidFill>
                  <a:srgbClr val="FF0000"/>
                </a:solidFill>
                <a:latin typeface="AR丸ゴシック体E" panose="020F0909000000000000" pitchFamily="49" charset="-128"/>
                <a:ea typeface="AR丸ゴシック体E" panose="020F0909000000000000" pitchFamily="49" charset="-128"/>
              </a:rPr>
              <a:t>これを教育課程に位置づけるのもカリキュラムマネジメントです</a:t>
            </a:r>
          </a:p>
        </p:txBody>
      </p:sp>
    </p:spTree>
    <p:extLst>
      <p:ext uri="{BB962C8B-B14F-4D97-AF65-F5344CB8AC3E}">
        <p14:creationId xmlns:p14="http://schemas.microsoft.com/office/powerpoint/2010/main" val="44693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7EA6BE-B6FD-4127-BCED-B0C4629939B9}"/>
              </a:ext>
            </a:extLst>
          </p:cNvPr>
          <p:cNvSpPr txBox="1"/>
          <p:nvPr/>
        </p:nvSpPr>
        <p:spPr>
          <a:xfrm>
            <a:off x="452238" y="151179"/>
            <a:ext cx="8457765" cy="6555641"/>
          </a:xfrm>
          <a:prstGeom prst="rect">
            <a:avLst/>
          </a:prstGeom>
          <a:noFill/>
          <a:ln>
            <a:solidFill>
              <a:schemeClr val="tx1"/>
            </a:solidFill>
          </a:ln>
        </p:spPr>
        <p:txBody>
          <a:bodyPr wrap="none" rtlCol="0">
            <a:spAutoFit/>
          </a:bodyPr>
          <a:lstStyle/>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さて、このような重要な教育改革が皆さんの学校には</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届いているでしょうか。</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皆さんの日頃の教育観は</a:t>
            </a:r>
            <a:r>
              <a:rPr kumimoji="1" lang="ja-JP" altLang="en-US" sz="2800" dirty="0">
                <a:latin typeface="AR P丸ゴシック体E" panose="020F0900000000000000" pitchFamily="50" charset="-128"/>
                <a:ea typeface="AR P丸ゴシック体E" panose="020F0900000000000000" pitchFamily="50" charset="-128"/>
              </a:rPr>
              <a:t>、これらの視点を踏まえて</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いるでしょうか。また、</a:t>
            </a:r>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各学校の「教育課程」は</a:t>
            </a:r>
            <a:r>
              <a:rPr kumimoji="1" lang="ja-JP" altLang="en-US" sz="2800" dirty="0">
                <a:latin typeface="AR P丸ゴシック体E" panose="020F0900000000000000" pitchFamily="50" charset="-128"/>
                <a:ea typeface="AR P丸ゴシック体E" panose="020F0900000000000000" pitchFamily="50" charset="-128"/>
              </a:rPr>
              <a:t>（教育</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目標やその具体化のための指導方針）などを次の視点</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から見直すのも重要です。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学校評価でもご活用ください。</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p>
        </p:txBody>
      </p:sp>
    </p:spTree>
    <p:extLst>
      <p:ext uri="{BB962C8B-B14F-4D97-AF65-F5344CB8AC3E}">
        <p14:creationId xmlns:p14="http://schemas.microsoft.com/office/powerpoint/2010/main" val="2875607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3CFBCB-F480-6C75-7DE1-63EBF953FDA4}"/>
              </a:ext>
            </a:extLst>
          </p:cNvPr>
          <p:cNvPicPr>
            <a:picLocks noChangeAspect="1"/>
          </p:cNvPicPr>
          <p:nvPr/>
        </p:nvPicPr>
        <p:blipFill>
          <a:blip r:embed="rId3"/>
          <a:stretch>
            <a:fillRect/>
          </a:stretch>
        </p:blipFill>
        <p:spPr>
          <a:xfrm>
            <a:off x="300037" y="260816"/>
            <a:ext cx="8543925" cy="6524625"/>
          </a:xfrm>
          <a:prstGeom prst="rect">
            <a:avLst/>
          </a:prstGeom>
        </p:spPr>
      </p:pic>
      <p:sp>
        <p:nvSpPr>
          <p:cNvPr id="4" name="テキスト ボックス 3">
            <a:extLst>
              <a:ext uri="{FF2B5EF4-FFF2-40B4-BE49-F238E27FC236}">
                <a16:creationId xmlns:a16="http://schemas.microsoft.com/office/drawing/2014/main" id="{EE1C97A0-987C-BD1F-4D5F-FE96DE476CEB}"/>
              </a:ext>
            </a:extLst>
          </p:cNvPr>
          <p:cNvSpPr txBox="1"/>
          <p:nvPr/>
        </p:nvSpPr>
        <p:spPr>
          <a:xfrm>
            <a:off x="3307977" y="-13447"/>
            <a:ext cx="5970494"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⑪各校の教育や自治体の教育政策を評価する視点（</a:t>
            </a:r>
            <a:r>
              <a:rPr lang="en-US" altLang="ja-JP" sz="1800" b="1" dirty="0">
                <a:latin typeface="AR P丸ゴシック体04M" panose="020F0600000000000000" pitchFamily="50" charset="-128"/>
                <a:ea typeface="AR P丸ゴシック体04M" panose="020F0600000000000000" pitchFamily="50" charset="-128"/>
              </a:rPr>
              <a:t>5</a:t>
            </a:r>
            <a:r>
              <a:rPr lang="ja-JP" altLang="en-US" sz="1800" b="1" dirty="0">
                <a:latin typeface="AR P丸ゴシック体04M" panose="020F0600000000000000" pitchFamily="50" charset="-128"/>
                <a:ea typeface="AR P丸ゴシック体04M" panose="020F0600000000000000" pitchFamily="50" charset="-128"/>
              </a:rPr>
              <a:t>８）</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98705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17863" t="34118" r="17520" b="34902"/>
          <a:stretch/>
        </p:blipFill>
        <p:spPr>
          <a:xfrm>
            <a:off x="293636" y="578221"/>
            <a:ext cx="8850364" cy="5997390"/>
          </a:xfrm>
          <a:prstGeom prst="rect">
            <a:avLst/>
          </a:prstGeom>
        </p:spPr>
      </p:pic>
      <p:sp>
        <p:nvSpPr>
          <p:cNvPr id="6" name="四角形: 角を丸くする 5">
            <a:extLst>
              <a:ext uri="{FF2B5EF4-FFF2-40B4-BE49-F238E27FC236}">
                <a16:creationId xmlns:a16="http://schemas.microsoft.com/office/drawing/2014/main" id="{9AF85B72-E8F6-0BFC-325E-55E781CFAE13}"/>
              </a:ext>
            </a:extLst>
          </p:cNvPr>
          <p:cNvSpPr/>
          <p:nvPr/>
        </p:nvSpPr>
        <p:spPr>
          <a:xfrm>
            <a:off x="126471" y="282389"/>
            <a:ext cx="5090988" cy="766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3116918-8B83-32D0-0F1D-F4DBF42980DF}"/>
              </a:ext>
            </a:extLst>
          </p:cNvPr>
          <p:cNvSpPr txBox="1"/>
          <p:nvPr/>
        </p:nvSpPr>
        <p:spPr>
          <a:xfrm>
            <a:off x="5920066" y="6315428"/>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1012585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9522992-C51F-45BC-AEDC-A6C9E1D5F9E1}"/>
              </a:ext>
            </a:extLst>
          </p:cNvPr>
          <p:cNvSpPr/>
          <p:nvPr/>
        </p:nvSpPr>
        <p:spPr>
          <a:xfrm>
            <a:off x="184478" y="410857"/>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49507" name="タイトル 1">
            <a:extLst>
              <a:ext uri="{FF2B5EF4-FFF2-40B4-BE49-F238E27FC236}">
                <a16:creationId xmlns:a16="http://schemas.microsoft.com/office/drawing/2014/main" id="{1941F986-4C6C-4226-9545-A862B59675AF}"/>
              </a:ext>
            </a:extLst>
          </p:cNvPr>
          <p:cNvSpPr>
            <a:spLocks noGrp="1"/>
          </p:cNvSpPr>
          <p:nvPr>
            <p:ph type="title"/>
          </p:nvPr>
        </p:nvSpPr>
        <p:spPr>
          <a:xfrm>
            <a:off x="1251575" y="370743"/>
            <a:ext cx="6112120" cy="596411"/>
          </a:xfrm>
          <a:solidFill>
            <a:srgbClr val="99FF33"/>
          </a:solidFill>
        </p:spPr>
        <p:txBody>
          <a:bodyPr>
            <a:normAutofit/>
          </a:bodyPr>
          <a:lstStyle/>
          <a:p>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080" name="AutoShape 50">
            <a:extLst>
              <a:ext uri="{FF2B5EF4-FFF2-40B4-BE49-F238E27FC236}">
                <a16:creationId xmlns:a16="http://schemas.microsoft.com/office/drawing/2014/main" id="{F5D065ED-5825-4469-B165-40B6D2653863}"/>
              </a:ext>
            </a:extLst>
          </p:cNvPr>
          <p:cNvSpPr>
            <a:spLocks noChangeArrowheads="1"/>
          </p:cNvSpPr>
          <p:nvPr/>
        </p:nvSpPr>
        <p:spPr bwMode="auto">
          <a:xfrm>
            <a:off x="451339" y="1036028"/>
            <a:ext cx="8340969" cy="1329103"/>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全国学力・学習状況調査（小学校６年生）</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　　　　　　　　　　</a:t>
            </a:r>
            <a:endParaRPr lang="en-US" altLang="ja-JP" sz="1477" dirty="0">
              <a:solidFill>
                <a:srgbClr val="000000"/>
              </a:solidFill>
            </a:endParaRPr>
          </a:p>
          <a:p>
            <a:pPr eaLnBrk="1" hangingPunct="1">
              <a:spcBef>
                <a:spcPct val="0"/>
              </a:spcBef>
              <a:buClrTx/>
              <a:buSzTx/>
              <a:buFontTx/>
              <a:buNone/>
            </a:pPr>
            <a:r>
              <a:rPr lang="ja-JP" altLang="en-US" sz="1477" dirty="0">
                <a:solidFill>
                  <a:srgbClr val="000000"/>
                </a:solidFill>
              </a:rPr>
              <a:t>　　　　 「３　どちらかといえば、当てはまらない」　「４　当てはまらない」　　　　　</a:t>
            </a:r>
          </a:p>
        </p:txBody>
      </p:sp>
      <p:pic>
        <p:nvPicPr>
          <p:cNvPr id="215044" name="Picture 4">
            <a:extLst>
              <a:ext uri="{FF2B5EF4-FFF2-40B4-BE49-F238E27FC236}">
                <a16:creationId xmlns:a16="http://schemas.microsoft.com/office/drawing/2014/main" id="{0162EF24-536C-4456-923F-154437086D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44" y="2564424"/>
            <a:ext cx="5613225" cy="407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a:extLst>
              <a:ext uri="{FF2B5EF4-FFF2-40B4-BE49-F238E27FC236}">
                <a16:creationId xmlns:a16="http://schemas.microsoft.com/office/drawing/2014/main" id="{6A6F7BC7-94F2-4DB0-8FF5-4BD7AC1FCE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5743" y="2564424"/>
            <a:ext cx="4580753" cy="409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ドーナツ 66">
            <a:extLst>
              <a:ext uri="{FF2B5EF4-FFF2-40B4-BE49-F238E27FC236}">
                <a16:creationId xmlns:a16="http://schemas.microsoft.com/office/drawing/2014/main" id="{40273C16-9D5A-4C36-9598-18C8205E62B5}"/>
              </a:ext>
            </a:extLst>
          </p:cNvPr>
          <p:cNvSpPr/>
          <p:nvPr/>
        </p:nvSpPr>
        <p:spPr>
          <a:xfrm>
            <a:off x="3109546"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68" name="ドーナツ 67">
            <a:extLst>
              <a:ext uri="{FF2B5EF4-FFF2-40B4-BE49-F238E27FC236}">
                <a16:creationId xmlns:a16="http://schemas.microsoft.com/office/drawing/2014/main" id="{24364C6F-4DD8-44A0-8472-966C36895FFD}"/>
              </a:ext>
            </a:extLst>
          </p:cNvPr>
          <p:cNvSpPr/>
          <p:nvPr/>
        </p:nvSpPr>
        <p:spPr>
          <a:xfrm>
            <a:off x="4970585"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70" name="ドーナツ 69">
            <a:extLst>
              <a:ext uri="{FF2B5EF4-FFF2-40B4-BE49-F238E27FC236}">
                <a16:creationId xmlns:a16="http://schemas.microsoft.com/office/drawing/2014/main" id="{C26E0D94-8E40-4B26-91EF-5097F723B2D1}"/>
              </a:ext>
            </a:extLst>
          </p:cNvPr>
          <p:cNvSpPr/>
          <p:nvPr/>
        </p:nvSpPr>
        <p:spPr>
          <a:xfrm>
            <a:off x="6899032" y="1235321"/>
            <a:ext cx="1926981"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grpSp>
        <p:nvGrpSpPr>
          <p:cNvPr id="4" name="グループ化 3">
            <a:extLst>
              <a:ext uri="{FF2B5EF4-FFF2-40B4-BE49-F238E27FC236}">
                <a16:creationId xmlns:a16="http://schemas.microsoft.com/office/drawing/2014/main" id="{86CFF85C-2B07-4E14-8A49-7BE2369BB29D}"/>
              </a:ext>
            </a:extLst>
          </p:cNvPr>
          <p:cNvGrpSpPr/>
          <p:nvPr/>
        </p:nvGrpSpPr>
        <p:grpSpPr>
          <a:xfrm>
            <a:off x="3708827" y="6093296"/>
            <a:ext cx="2087309" cy="523220"/>
            <a:chOff x="-2803972" y="3959345"/>
            <a:chExt cx="2081858" cy="523220"/>
          </a:xfrm>
        </p:grpSpPr>
        <p:sp>
          <p:nvSpPr>
            <p:cNvPr id="3" name="四角形: 角を丸くする 2">
              <a:extLst>
                <a:ext uri="{FF2B5EF4-FFF2-40B4-BE49-F238E27FC236}">
                  <a16:creationId xmlns:a16="http://schemas.microsoft.com/office/drawing/2014/main" id="{17C6DEB6-1A9A-4052-9A6D-BB87A26D6AAC}"/>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2CA828-1693-470D-A85E-ED669EA7BF64}"/>
                </a:ext>
              </a:extLst>
            </p:cNvPr>
            <p:cNvSpPr txBox="1"/>
            <p:nvPr/>
          </p:nvSpPr>
          <p:spPr>
            <a:xfrm>
              <a:off x="-2772817" y="3959345"/>
              <a:ext cx="2016225" cy="523220"/>
            </a:xfrm>
            <a:prstGeom prst="rect">
              <a:avLst/>
            </a:prstGeom>
            <a:noFill/>
          </p:spPr>
          <p:txBody>
            <a:bodyPr wrap="square" rtlCol="0">
              <a:spAutoFit/>
            </a:bodyPr>
            <a:lstStyle/>
            <a:p>
              <a:r>
                <a:rPr kumimoji="1" lang="ja-JP" altLang="en-US" sz="1400" dirty="0"/>
                <a:t>グラフの横幅は各々の</a:t>
              </a:r>
              <a:endParaRPr kumimoji="1" lang="en-US" altLang="ja-JP" sz="1400" dirty="0"/>
            </a:p>
            <a:p>
              <a:r>
                <a:rPr kumimoji="1" lang="ja-JP" altLang="en-US" sz="1400" dirty="0"/>
                <a:t>児童数の割合を反映</a:t>
              </a:r>
            </a:p>
          </p:txBody>
        </p:sp>
      </p:grpSp>
      <p:sp>
        <p:nvSpPr>
          <p:cNvPr id="5" name="正方形/長方形 4">
            <a:extLst>
              <a:ext uri="{FF2B5EF4-FFF2-40B4-BE49-F238E27FC236}">
                <a16:creationId xmlns:a16="http://schemas.microsoft.com/office/drawing/2014/main" id="{43117371-C69D-8929-A2E1-0D9389C8E4C1}"/>
              </a:ext>
            </a:extLst>
          </p:cNvPr>
          <p:cNvSpPr/>
          <p:nvPr/>
        </p:nvSpPr>
        <p:spPr>
          <a:xfrm>
            <a:off x="666750" y="4105275"/>
            <a:ext cx="342900" cy="158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47CF85E-4A21-E4E7-6CB4-B5BBE56F0E1C}"/>
              </a:ext>
            </a:extLst>
          </p:cNvPr>
          <p:cNvSpPr/>
          <p:nvPr/>
        </p:nvSpPr>
        <p:spPr>
          <a:xfrm>
            <a:off x="2133600" y="4705350"/>
            <a:ext cx="161925" cy="98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46C4F54-4CA6-CEDE-4495-05773983254B}"/>
              </a:ext>
            </a:extLst>
          </p:cNvPr>
          <p:cNvSpPr txBox="1"/>
          <p:nvPr/>
        </p:nvSpPr>
        <p:spPr>
          <a:xfrm>
            <a:off x="4259705" y="-11749"/>
            <a:ext cx="4884295"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⑫総合的な学習の時間と学力の相関（５９～６４）</a:t>
            </a:r>
            <a:endParaRPr lang="en-US" altLang="ja-JP" sz="1800" b="1" dirty="0">
              <a:latin typeface="AR P丸ゴシック体04M" panose="020F0600000000000000" pitchFamily="50" charset="-128"/>
              <a:ea typeface="AR P丸ゴシック体04M" panose="020F06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80"/>
                                        </p:tgtEl>
                                        <p:attrNameLst>
                                          <p:attrName>style.visibility</p:attrName>
                                        </p:attrNameLst>
                                      </p:cBhvr>
                                      <p:to>
                                        <p:strVal val="visible"/>
                                      </p:to>
                                    </p:set>
                                    <p:anim calcmode="lin" valueType="num">
                                      <p:cBhvr additive="base">
                                        <p:cTn id="7" dur="500" fill="hold"/>
                                        <p:tgtEl>
                                          <p:spTgt spid="1080"/>
                                        </p:tgtEl>
                                        <p:attrNameLst>
                                          <p:attrName>ppt_x</p:attrName>
                                        </p:attrNameLst>
                                      </p:cBhvr>
                                      <p:tavLst>
                                        <p:tav tm="0">
                                          <p:val>
                                            <p:strVal val="1+#ppt_w/2"/>
                                          </p:val>
                                        </p:tav>
                                        <p:tav tm="100000">
                                          <p:val>
                                            <p:strVal val="#ppt_x"/>
                                          </p:val>
                                        </p:tav>
                                      </p:tavLst>
                                    </p:anim>
                                    <p:anim calcmode="lin" valueType="num">
                                      <p:cBhvr additive="base">
                                        <p:cTn id="8" dur="500" fill="hold"/>
                                        <p:tgtEl>
                                          <p:spTgt spid="10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ppt_x"/>
                                          </p:val>
                                        </p:tav>
                                        <p:tav tm="100000">
                                          <p:val>
                                            <p:strVal val="#ppt_x"/>
                                          </p:val>
                                        </p:tav>
                                      </p:tavLst>
                                    </p:anim>
                                    <p:anim calcmode="lin" valueType="num">
                                      <p:cBhvr additive="base">
                                        <p:cTn id="3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500" fill="hold"/>
                                        <p:tgtEl>
                                          <p:spTgt spid="70"/>
                                        </p:tgtEl>
                                        <p:attrNameLst>
                                          <p:attrName>ppt_x</p:attrName>
                                        </p:attrNameLst>
                                      </p:cBhvr>
                                      <p:tavLst>
                                        <p:tav tm="0">
                                          <p:val>
                                            <p:strVal val="#ppt_x"/>
                                          </p:val>
                                        </p:tav>
                                        <p:tav tm="100000">
                                          <p:val>
                                            <p:strVal val="#ppt_x"/>
                                          </p:val>
                                        </p:tav>
                                      </p:tavLst>
                                    </p:anim>
                                    <p:anim calcmode="lin" valueType="num">
                                      <p:cBhvr additive="base">
                                        <p:cTn id="4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xit" presetSubtype="10" fill="hold" nodeType="clickEffect">
                                  <p:stCondLst>
                                    <p:cond delay="0"/>
                                  </p:stCondLst>
                                  <p:childTnLst>
                                    <p:animEffect transition="out" filter="blinds(horizontal)">
                                      <p:cBhvr>
                                        <p:cTn id="44" dur="500"/>
                                        <p:tgtEl>
                                          <p:spTgt spid="215044"/>
                                        </p:tgtEl>
                                      </p:cBhvr>
                                    </p:animEffect>
                                    <p:set>
                                      <p:cBhvr>
                                        <p:cTn id="45" dur="1" fill="hold">
                                          <p:stCondLst>
                                            <p:cond delay="499"/>
                                          </p:stCondLst>
                                        </p:cTn>
                                        <p:tgtEl>
                                          <p:spTgt spid="215044"/>
                                        </p:tgtEl>
                                        <p:attrNameLst>
                                          <p:attrName>style.visibility</p:attrName>
                                        </p:attrNameLst>
                                      </p:cBhvr>
                                      <p:to>
                                        <p:strVal val="hidden"/>
                                      </p:to>
                                    </p:set>
                                  </p:childTnLst>
                                </p:cTn>
                              </p:par>
                              <p:par>
                                <p:cTn id="46" presetID="2" presetClass="entr" presetSubtype="4" fill="hold" nodeType="withEffect">
                                  <p:stCondLst>
                                    <p:cond delay="0"/>
                                  </p:stCondLst>
                                  <p:childTnLst>
                                    <p:set>
                                      <p:cBhvr>
                                        <p:cTn id="47" dur="1" fill="hold">
                                          <p:stCondLst>
                                            <p:cond delay="0"/>
                                          </p:stCondLst>
                                        </p:cTn>
                                        <p:tgtEl>
                                          <p:spTgt spid="215045"/>
                                        </p:tgtEl>
                                        <p:attrNameLst>
                                          <p:attrName>style.visibility</p:attrName>
                                        </p:attrNameLst>
                                      </p:cBhvr>
                                      <p:to>
                                        <p:strVal val="visible"/>
                                      </p:to>
                                    </p:set>
                                    <p:anim calcmode="lin" valueType="num">
                                      <p:cBhvr additive="base">
                                        <p:cTn id="48" dur="500" fill="hold"/>
                                        <p:tgtEl>
                                          <p:spTgt spid="215045"/>
                                        </p:tgtEl>
                                        <p:attrNameLst>
                                          <p:attrName>ppt_x</p:attrName>
                                        </p:attrNameLst>
                                      </p:cBhvr>
                                      <p:tavLst>
                                        <p:tav tm="0">
                                          <p:val>
                                            <p:strVal val="#ppt_x"/>
                                          </p:val>
                                        </p:tav>
                                        <p:tav tm="100000">
                                          <p:val>
                                            <p:strVal val="#ppt_x"/>
                                          </p:val>
                                        </p:tav>
                                      </p:tavLst>
                                    </p:anim>
                                    <p:anim calcmode="lin" valueType="num">
                                      <p:cBhvr additive="base">
                                        <p:cTn id="49" dur="500" fill="hold"/>
                                        <p:tgtEl>
                                          <p:spTgt spid="215045"/>
                                        </p:tgtEl>
                                        <p:attrNameLst>
                                          <p:attrName>ppt_y</p:attrName>
                                        </p:attrNameLst>
                                      </p:cBhvr>
                                      <p:tavLst>
                                        <p:tav tm="0">
                                          <p:val>
                                            <p:strVal val="1+#ppt_h/2"/>
                                          </p:val>
                                        </p:tav>
                                        <p:tav tm="100000">
                                          <p:val>
                                            <p:strVal val="#ppt_y"/>
                                          </p:val>
                                        </p:tav>
                                      </p:tavLst>
                                    </p:anim>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P spid="5" grpId="0" animBg="1"/>
      <p:bldP spid="5" grpId="1" animBg="1"/>
      <p:bldP spid="6" grpId="0" animBg="1"/>
      <p:bldP spid="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graphicFrame>
        <p:nvGraphicFramePr>
          <p:cNvPr id="153603" name="オブジェクト 2">
            <a:extLst>
              <a:ext uri="{FF2B5EF4-FFF2-40B4-BE49-F238E27FC236}">
                <a16:creationId xmlns:a16="http://schemas.microsoft.com/office/drawing/2014/main" id="{4D589E08-FC79-405A-AE9E-C27453B140C4}"/>
              </a:ext>
            </a:extLst>
          </p:cNvPr>
          <p:cNvGraphicFramePr>
            <a:graphicFrameLocks noChangeAspect="1"/>
          </p:cNvGraphicFramePr>
          <p:nvPr/>
        </p:nvGraphicFramePr>
        <p:xfrm>
          <a:off x="4771294" y="3007159"/>
          <a:ext cx="3855427" cy="3401157"/>
        </p:xfrm>
        <a:graphic>
          <a:graphicData uri="http://schemas.openxmlformats.org/presentationml/2006/ole">
            <mc:AlternateContent xmlns:mc="http://schemas.openxmlformats.org/markup-compatibility/2006">
              <mc:Choice xmlns:v="urn:schemas-microsoft-com:vml" Requires="v">
                <p:oleObj name="ブック" r:id="rId3" imgW="8791704" imgH="4181541" progId="JustCalc.Worksheet.2">
                  <p:embed/>
                </p:oleObj>
              </mc:Choice>
              <mc:Fallback>
                <p:oleObj name="ブック" r:id="rId3" imgW="8791704" imgH="4181541" progId="JustCalc.Worksheet.2">
                  <p:embed/>
                  <p:pic>
                    <p:nvPicPr>
                      <p:cNvPr id="153603" name="オブジェクト 2">
                        <a:extLst>
                          <a:ext uri="{FF2B5EF4-FFF2-40B4-BE49-F238E27FC236}">
                            <a16:creationId xmlns:a16="http://schemas.microsoft.com/office/drawing/2014/main" id="{4D589E08-FC79-405A-AE9E-C27453B14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294" y="3007159"/>
                        <a:ext cx="3855427" cy="34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オブジェクト 1">
            <a:extLst>
              <a:ext uri="{FF2B5EF4-FFF2-40B4-BE49-F238E27FC236}">
                <a16:creationId xmlns:a16="http://schemas.microsoft.com/office/drawing/2014/main" id="{F662AA3F-5ADD-48ED-91E2-293251F0C363}"/>
              </a:ext>
            </a:extLst>
          </p:cNvPr>
          <p:cNvGraphicFramePr>
            <a:graphicFrameLocks noChangeAspect="1"/>
          </p:cNvGraphicFramePr>
          <p:nvPr/>
        </p:nvGraphicFramePr>
        <p:xfrm>
          <a:off x="517282" y="3007159"/>
          <a:ext cx="4006362" cy="3248757"/>
        </p:xfrm>
        <a:graphic>
          <a:graphicData uri="http://schemas.openxmlformats.org/presentationml/2006/ole">
            <mc:AlternateContent xmlns:mc="http://schemas.openxmlformats.org/markup-compatibility/2006">
              <mc:Choice xmlns:v="urn:schemas-microsoft-com:vml" Requires="v">
                <p:oleObj name="ブック" r:id="rId5" imgW="8915337" imgH="4010133" progId="JustCalc.Worksheet.2">
                  <p:embed/>
                </p:oleObj>
              </mc:Choice>
              <mc:Fallback>
                <p:oleObj name="ブック" r:id="rId5" imgW="8915337" imgH="4010133" progId="JustCalc.Worksheet.2">
                  <p:embed/>
                  <p:pic>
                    <p:nvPicPr>
                      <p:cNvPr id="153604" name="オブジェクト 1">
                        <a:extLst>
                          <a:ext uri="{FF2B5EF4-FFF2-40B4-BE49-F238E27FC236}">
                            <a16:creationId xmlns:a16="http://schemas.microsoft.com/office/drawing/2014/main" id="{F662AA3F-5ADD-48ED-91E2-293251F0C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82" y="3007159"/>
                        <a:ext cx="4006362" cy="3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1988529" y="338962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115158" y="3372038"/>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167804" y="3646067"/>
            <a:ext cx="228600" cy="82354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032383" y="4131107"/>
            <a:ext cx="452803" cy="7634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303227" y="3578659"/>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866186" y="4131108"/>
            <a:ext cx="361950" cy="1113692"/>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37286" y="3128786"/>
            <a:ext cx="1329104"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841383" y="3035001"/>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964975" y="3646065"/>
            <a:ext cx="1601665" cy="485042"/>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976198" y="3520044"/>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3884736" y="3520044"/>
            <a:ext cx="165588" cy="87043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7" name="Rectangle 19">
            <a:extLst>
              <a:ext uri="{FF2B5EF4-FFF2-40B4-BE49-F238E27FC236}">
                <a16:creationId xmlns:a16="http://schemas.microsoft.com/office/drawing/2014/main" id="{46820C71-D8D6-4658-AAD3-C3048E0329F4}"/>
              </a:ext>
            </a:extLst>
          </p:cNvPr>
          <p:cNvSpPr>
            <a:spLocks noChangeArrowheads="1"/>
          </p:cNvSpPr>
          <p:nvPr/>
        </p:nvSpPr>
        <p:spPr bwMode="auto">
          <a:xfrm>
            <a:off x="140676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国語Ａ</a:t>
            </a:r>
          </a:p>
        </p:txBody>
      </p:sp>
      <p:sp>
        <p:nvSpPr>
          <p:cNvPr id="153618" name="Rectangle 21">
            <a:extLst>
              <a:ext uri="{FF2B5EF4-FFF2-40B4-BE49-F238E27FC236}">
                <a16:creationId xmlns:a16="http://schemas.microsoft.com/office/drawing/2014/main" id="{D2A55F99-25AC-4027-A331-489DE29691AD}"/>
              </a:ext>
            </a:extLst>
          </p:cNvPr>
          <p:cNvSpPr>
            <a:spLocks noChangeArrowheads="1"/>
          </p:cNvSpPr>
          <p:nvPr/>
        </p:nvSpPr>
        <p:spPr bwMode="auto">
          <a:xfrm>
            <a:off x="3011366" y="6143081"/>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国語Ｂ</a:t>
            </a:r>
          </a:p>
        </p:txBody>
      </p:sp>
      <p:sp>
        <p:nvSpPr>
          <p:cNvPr id="153619" name="Rectangle 17">
            <a:extLst>
              <a:ext uri="{FF2B5EF4-FFF2-40B4-BE49-F238E27FC236}">
                <a16:creationId xmlns:a16="http://schemas.microsoft.com/office/drawing/2014/main" id="{A055BCCC-BCC0-4B69-B1FE-88E4E31D9CC3}"/>
              </a:ext>
            </a:extLst>
          </p:cNvPr>
          <p:cNvSpPr>
            <a:spLocks noChangeArrowheads="1"/>
          </p:cNvSpPr>
          <p:nvPr/>
        </p:nvSpPr>
        <p:spPr bwMode="auto">
          <a:xfrm>
            <a:off x="716573"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20" name="テキスト ボックス 6">
            <a:extLst>
              <a:ext uri="{FF2B5EF4-FFF2-40B4-BE49-F238E27FC236}">
                <a16:creationId xmlns:a16="http://schemas.microsoft.com/office/drawing/2014/main" id="{E7D069CC-1D4B-42E7-9577-121DFC529E52}"/>
              </a:ext>
            </a:extLst>
          </p:cNvPr>
          <p:cNvSpPr txBox="1">
            <a:spLocks noChangeArrowheads="1"/>
          </p:cNvSpPr>
          <p:nvPr/>
        </p:nvSpPr>
        <p:spPr bwMode="auto">
          <a:xfrm>
            <a:off x="451340" y="574449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21" name="テキスト ボックス 46">
            <a:extLst>
              <a:ext uri="{FF2B5EF4-FFF2-40B4-BE49-F238E27FC236}">
                <a16:creationId xmlns:a16="http://schemas.microsoft.com/office/drawing/2014/main" id="{43A477ED-89C3-4391-B12F-3D4AF6C3540D}"/>
              </a:ext>
            </a:extLst>
          </p:cNvPr>
          <p:cNvSpPr txBox="1">
            <a:spLocks noChangeArrowheads="1"/>
          </p:cNvSpPr>
          <p:nvPr/>
        </p:nvSpPr>
        <p:spPr bwMode="auto">
          <a:xfrm>
            <a:off x="451340" y="535763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22" name="テキスト ボックス 47">
            <a:extLst>
              <a:ext uri="{FF2B5EF4-FFF2-40B4-BE49-F238E27FC236}">
                <a16:creationId xmlns:a16="http://schemas.microsoft.com/office/drawing/2014/main" id="{02843AE2-B343-45C9-9913-8A2B413EA44F}"/>
              </a:ext>
            </a:extLst>
          </p:cNvPr>
          <p:cNvSpPr txBox="1">
            <a:spLocks noChangeArrowheads="1"/>
          </p:cNvSpPr>
          <p:nvPr/>
        </p:nvSpPr>
        <p:spPr bwMode="auto">
          <a:xfrm>
            <a:off x="451340" y="500154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dirty="0"/>
              <a:t>50%</a:t>
            </a:r>
            <a:endParaRPr lang="ja-JP" altLang="en-US" sz="1015" dirty="0"/>
          </a:p>
        </p:txBody>
      </p:sp>
      <p:sp>
        <p:nvSpPr>
          <p:cNvPr id="153623" name="テキスト ボックス 48">
            <a:extLst>
              <a:ext uri="{FF2B5EF4-FFF2-40B4-BE49-F238E27FC236}">
                <a16:creationId xmlns:a16="http://schemas.microsoft.com/office/drawing/2014/main" id="{34693C42-F785-4DA2-96C3-3AA6E063E360}"/>
              </a:ext>
            </a:extLst>
          </p:cNvPr>
          <p:cNvSpPr txBox="1">
            <a:spLocks noChangeArrowheads="1"/>
          </p:cNvSpPr>
          <p:nvPr/>
        </p:nvSpPr>
        <p:spPr bwMode="auto">
          <a:xfrm>
            <a:off x="451340" y="46146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24" name="テキスト ボックス 49">
            <a:extLst>
              <a:ext uri="{FF2B5EF4-FFF2-40B4-BE49-F238E27FC236}">
                <a16:creationId xmlns:a16="http://schemas.microsoft.com/office/drawing/2014/main" id="{C37B0012-0973-443B-B692-A66B8B29A21D}"/>
              </a:ext>
            </a:extLst>
          </p:cNvPr>
          <p:cNvSpPr txBox="1">
            <a:spLocks noChangeArrowheads="1"/>
          </p:cNvSpPr>
          <p:nvPr/>
        </p:nvSpPr>
        <p:spPr bwMode="auto">
          <a:xfrm>
            <a:off x="451340" y="4224892"/>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25" name="テキスト ボックス 50">
            <a:extLst>
              <a:ext uri="{FF2B5EF4-FFF2-40B4-BE49-F238E27FC236}">
                <a16:creationId xmlns:a16="http://schemas.microsoft.com/office/drawing/2014/main" id="{1D96A08A-21D1-4E31-9041-624626C79504}"/>
              </a:ext>
            </a:extLst>
          </p:cNvPr>
          <p:cNvSpPr txBox="1">
            <a:spLocks noChangeArrowheads="1"/>
          </p:cNvSpPr>
          <p:nvPr/>
        </p:nvSpPr>
        <p:spPr bwMode="auto">
          <a:xfrm>
            <a:off x="451340" y="384535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26" name="テキスト ボックス 51">
            <a:extLst>
              <a:ext uri="{FF2B5EF4-FFF2-40B4-BE49-F238E27FC236}">
                <a16:creationId xmlns:a16="http://schemas.microsoft.com/office/drawing/2014/main" id="{8BD5CCE3-7313-4DC0-84AC-1951B7C94FC5}"/>
              </a:ext>
            </a:extLst>
          </p:cNvPr>
          <p:cNvSpPr txBox="1">
            <a:spLocks noChangeArrowheads="1"/>
          </p:cNvSpPr>
          <p:nvPr/>
        </p:nvSpPr>
        <p:spPr bwMode="auto">
          <a:xfrm>
            <a:off x="451340" y="3473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28" name="テキスト ボックス 52">
            <a:extLst>
              <a:ext uri="{FF2B5EF4-FFF2-40B4-BE49-F238E27FC236}">
                <a16:creationId xmlns:a16="http://schemas.microsoft.com/office/drawing/2014/main" id="{02ED252F-0699-47D8-BF50-F7A3DC82D983}"/>
              </a:ext>
            </a:extLst>
          </p:cNvPr>
          <p:cNvSpPr txBox="1">
            <a:spLocks noChangeArrowheads="1"/>
          </p:cNvSpPr>
          <p:nvPr/>
        </p:nvSpPr>
        <p:spPr bwMode="auto">
          <a:xfrm>
            <a:off x="383932" y="30716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29" name="テキスト ボックス 57">
            <a:extLst>
              <a:ext uri="{FF2B5EF4-FFF2-40B4-BE49-F238E27FC236}">
                <a16:creationId xmlns:a16="http://schemas.microsoft.com/office/drawing/2014/main" id="{0B55FAC1-3CBA-4304-BFA1-7E35CA61AC26}"/>
              </a:ext>
            </a:extLst>
          </p:cNvPr>
          <p:cNvSpPr txBox="1">
            <a:spLocks noChangeArrowheads="1"/>
          </p:cNvSpPr>
          <p:nvPr/>
        </p:nvSpPr>
        <p:spPr bwMode="auto">
          <a:xfrm>
            <a:off x="4637943" y="536056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30" name="テキスト ボックス 58">
            <a:extLst>
              <a:ext uri="{FF2B5EF4-FFF2-40B4-BE49-F238E27FC236}">
                <a16:creationId xmlns:a16="http://schemas.microsoft.com/office/drawing/2014/main" id="{49B6FA2C-35E2-4612-B690-ED2202030490}"/>
              </a:ext>
            </a:extLst>
          </p:cNvPr>
          <p:cNvSpPr txBox="1">
            <a:spLocks noChangeArrowheads="1"/>
          </p:cNvSpPr>
          <p:nvPr/>
        </p:nvSpPr>
        <p:spPr bwMode="auto">
          <a:xfrm>
            <a:off x="4639409" y="50044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31" name="テキスト ボックス 59">
            <a:extLst>
              <a:ext uri="{FF2B5EF4-FFF2-40B4-BE49-F238E27FC236}">
                <a16:creationId xmlns:a16="http://schemas.microsoft.com/office/drawing/2014/main" id="{8AB55AC1-2E17-4B99-AD5A-D1EAB3FBD451}"/>
              </a:ext>
            </a:extLst>
          </p:cNvPr>
          <p:cNvSpPr txBox="1">
            <a:spLocks noChangeArrowheads="1"/>
          </p:cNvSpPr>
          <p:nvPr/>
        </p:nvSpPr>
        <p:spPr bwMode="auto">
          <a:xfrm>
            <a:off x="4639409" y="4616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32" name="テキスト ボックス 60">
            <a:extLst>
              <a:ext uri="{FF2B5EF4-FFF2-40B4-BE49-F238E27FC236}">
                <a16:creationId xmlns:a16="http://schemas.microsoft.com/office/drawing/2014/main" id="{FF9A497A-2D08-4ECF-9521-A1FD5FF9E809}"/>
              </a:ext>
            </a:extLst>
          </p:cNvPr>
          <p:cNvSpPr txBox="1">
            <a:spLocks noChangeArrowheads="1"/>
          </p:cNvSpPr>
          <p:nvPr/>
        </p:nvSpPr>
        <p:spPr bwMode="auto">
          <a:xfrm>
            <a:off x="4639409" y="4227823"/>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33" name="テキスト ボックス 61">
            <a:extLst>
              <a:ext uri="{FF2B5EF4-FFF2-40B4-BE49-F238E27FC236}">
                <a16:creationId xmlns:a16="http://schemas.microsoft.com/office/drawing/2014/main" id="{33648462-93FC-4641-80BD-52C40473CBD8}"/>
              </a:ext>
            </a:extLst>
          </p:cNvPr>
          <p:cNvSpPr txBox="1">
            <a:spLocks noChangeArrowheads="1"/>
          </p:cNvSpPr>
          <p:nvPr/>
        </p:nvSpPr>
        <p:spPr bwMode="auto">
          <a:xfrm>
            <a:off x="4639409" y="38482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34" name="テキスト ボックス 62">
            <a:extLst>
              <a:ext uri="{FF2B5EF4-FFF2-40B4-BE49-F238E27FC236}">
                <a16:creationId xmlns:a16="http://schemas.microsoft.com/office/drawing/2014/main" id="{EF614575-4732-45DF-8A3C-A480D229F30C}"/>
              </a:ext>
            </a:extLst>
          </p:cNvPr>
          <p:cNvSpPr txBox="1">
            <a:spLocks noChangeArrowheads="1"/>
          </p:cNvSpPr>
          <p:nvPr/>
        </p:nvSpPr>
        <p:spPr bwMode="auto">
          <a:xfrm>
            <a:off x="4637943" y="3476082"/>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153635" name="テキスト ボックス 63">
            <a:extLst>
              <a:ext uri="{FF2B5EF4-FFF2-40B4-BE49-F238E27FC236}">
                <a16:creationId xmlns:a16="http://schemas.microsoft.com/office/drawing/2014/main" id="{79F20B13-2035-4736-91AE-3C9DABBC5E42}"/>
              </a:ext>
            </a:extLst>
          </p:cNvPr>
          <p:cNvSpPr txBox="1">
            <a:spLocks noChangeArrowheads="1"/>
          </p:cNvSpPr>
          <p:nvPr/>
        </p:nvSpPr>
        <p:spPr bwMode="auto">
          <a:xfrm>
            <a:off x="4572001" y="307310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36" name="Rectangle 19">
            <a:extLst>
              <a:ext uri="{FF2B5EF4-FFF2-40B4-BE49-F238E27FC236}">
                <a16:creationId xmlns:a16="http://schemas.microsoft.com/office/drawing/2014/main" id="{B0A35806-B693-4A94-AC7F-442DBEF37D29}"/>
              </a:ext>
            </a:extLst>
          </p:cNvPr>
          <p:cNvSpPr>
            <a:spLocks noChangeArrowheads="1"/>
          </p:cNvSpPr>
          <p:nvPr/>
        </p:nvSpPr>
        <p:spPr bwMode="auto">
          <a:xfrm>
            <a:off x="546148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数学Ａ</a:t>
            </a:r>
          </a:p>
        </p:txBody>
      </p:sp>
      <p:sp>
        <p:nvSpPr>
          <p:cNvPr id="153637" name="Rectangle 21">
            <a:extLst>
              <a:ext uri="{FF2B5EF4-FFF2-40B4-BE49-F238E27FC236}">
                <a16:creationId xmlns:a16="http://schemas.microsoft.com/office/drawing/2014/main" id="{55B15FC1-B53C-4624-BA3B-8BA6938DC140}"/>
              </a:ext>
            </a:extLst>
          </p:cNvPr>
          <p:cNvSpPr>
            <a:spLocks noChangeArrowheads="1"/>
          </p:cNvSpPr>
          <p:nvPr/>
        </p:nvSpPr>
        <p:spPr bwMode="auto">
          <a:xfrm>
            <a:off x="7192108" y="6131358"/>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数学Ｂ</a:t>
            </a: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39" name="テキスト ボックス 56">
            <a:extLst>
              <a:ext uri="{FF2B5EF4-FFF2-40B4-BE49-F238E27FC236}">
                <a16:creationId xmlns:a16="http://schemas.microsoft.com/office/drawing/2014/main" id="{B11C0D75-6B69-4663-9D1C-ACEF37E43FAD}"/>
              </a:ext>
            </a:extLst>
          </p:cNvPr>
          <p:cNvSpPr txBox="1">
            <a:spLocks noChangeArrowheads="1"/>
          </p:cNvSpPr>
          <p:nvPr/>
        </p:nvSpPr>
        <p:spPr bwMode="auto">
          <a:xfrm>
            <a:off x="4637943" y="57474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40" name="テキスト ボックス 69">
            <a:extLst>
              <a:ext uri="{FF2B5EF4-FFF2-40B4-BE49-F238E27FC236}">
                <a16:creationId xmlns:a16="http://schemas.microsoft.com/office/drawing/2014/main" id="{56C1A225-FC22-4DC2-8297-91932ACD098F}"/>
              </a:ext>
            </a:extLst>
          </p:cNvPr>
          <p:cNvSpPr txBox="1">
            <a:spLocks noChangeArrowheads="1"/>
          </p:cNvSpPr>
          <p:nvPr/>
        </p:nvSpPr>
        <p:spPr bwMode="auto">
          <a:xfrm>
            <a:off x="1182566" y="369735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78.4</a:t>
            </a:r>
            <a:endParaRPr lang="ja-JP" altLang="en-US" sz="1015"/>
          </a:p>
        </p:txBody>
      </p:sp>
      <p:sp>
        <p:nvSpPr>
          <p:cNvPr id="153641" name="テキスト ボックス 70">
            <a:extLst>
              <a:ext uri="{FF2B5EF4-FFF2-40B4-BE49-F238E27FC236}">
                <a16:creationId xmlns:a16="http://schemas.microsoft.com/office/drawing/2014/main" id="{396A426E-6C50-4420-9283-A2BAD2AD0371}"/>
              </a:ext>
            </a:extLst>
          </p:cNvPr>
          <p:cNvSpPr txBox="1">
            <a:spLocks noChangeArrowheads="1"/>
          </p:cNvSpPr>
          <p:nvPr/>
        </p:nvSpPr>
        <p:spPr bwMode="auto">
          <a:xfrm>
            <a:off x="2113086" y="39625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73.1</a:t>
            </a:r>
            <a:endParaRPr lang="ja-JP" altLang="en-US" sz="1015"/>
          </a:p>
        </p:txBody>
      </p:sp>
      <p:sp>
        <p:nvSpPr>
          <p:cNvPr id="153642" name="テキスト ボックス 71">
            <a:extLst>
              <a:ext uri="{FF2B5EF4-FFF2-40B4-BE49-F238E27FC236}">
                <a16:creationId xmlns:a16="http://schemas.microsoft.com/office/drawing/2014/main" id="{F7081628-9F68-4452-90CC-431CF2D99735}"/>
              </a:ext>
            </a:extLst>
          </p:cNvPr>
          <p:cNvSpPr txBox="1">
            <a:spLocks noChangeArrowheads="1"/>
          </p:cNvSpPr>
          <p:nvPr/>
        </p:nvSpPr>
        <p:spPr bwMode="auto">
          <a:xfrm>
            <a:off x="3043604" y="40710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70.3</a:t>
            </a:r>
            <a:endParaRPr lang="ja-JP" altLang="en-US" sz="1015"/>
          </a:p>
        </p:txBody>
      </p:sp>
      <p:sp>
        <p:nvSpPr>
          <p:cNvPr id="153643" name="テキスト ボックス 72">
            <a:extLst>
              <a:ext uri="{FF2B5EF4-FFF2-40B4-BE49-F238E27FC236}">
                <a16:creationId xmlns:a16="http://schemas.microsoft.com/office/drawing/2014/main" id="{EB879FE5-A9F9-4032-AB7D-30BFCA33E84F}"/>
              </a:ext>
            </a:extLst>
          </p:cNvPr>
          <p:cNvSpPr txBox="1">
            <a:spLocks noChangeArrowheads="1"/>
          </p:cNvSpPr>
          <p:nvPr/>
        </p:nvSpPr>
        <p:spPr bwMode="auto">
          <a:xfrm>
            <a:off x="3574074" y="421463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66.1</a:t>
            </a:r>
            <a:endParaRPr lang="ja-JP" altLang="en-US" sz="1015"/>
          </a:p>
        </p:txBody>
      </p:sp>
      <p:sp>
        <p:nvSpPr>
          <p:cNvPr id="153644" name="テキスト ボックス 73">
            <a:extLst>
              <a:ext uri="{FF2B5EF4-FFF2-40B4-BE49-F238E27FC236}">
                <a16:creationId xmlns:a16="http://schemas.microsoft.com/office/drawing/2014/main" id="{B223B6C3-C612-446D-A8FF-64FACE7EC5CD}"/>
              </a:ext>
            </a:extLst>
          </p:cNvPr>
          <p:cNvSpPr txBox="1">
            <a:spLocks noChangeArrowheads="1"/>
          </p:cNvSpPr>
          <p:nvPr/>
        </p:nvSpPr>
        <p:spPr bwMode="auto">
          <a:xfrm>
            <a:off x="3906717" y="440366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62.5</a:t>
            </a:r>
            <a:endParaRPr lang="ja-JP" altLang="en-US" sz="1015"/>
          </a:p>
        </p:txBody>
      </p:sp>
      <p:sp>
        <p:nvSpPr>
          <p:cNvPr id="153645" name="テキスト ボックス 74">
            <a:extLst>
              <a:ext uri="{FF2B5EF4-FFF2-40B4-BE49-F238E27FC236}">
                <a16:creationId xmlns:a16="http://schemas.microsoft.com/office/drawing/2014/main" id="{129CACAD-EA39-4044-B94D-3EDD1A9A8BF6}"/>
              </a:ext>
            </a:extLst>
          </p:cNvPr>
          <p:cNvSpPr txBox="1">
            <a:spLocks noChangeArrowheads="1"/>
          </p:cNvSpPr>
          <p:nvPr/>
        </p:nvSpPr>
        <p:spPr bwMode="auto">
          <a:xfrm>
            <a:off x="2645020" y="393767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72.5</a:t>
            </a:r>
            <a:endParaRPr lang="ja-JP" altLang="en-US" sz="1015"/>
          </a:p>
        </p:txBody>
      </p:sp>
      <p:sp>
        <p:nvSpPr>
          <p:cNvPr id="153646" name="テキスト ボックス 75">
            <a:extLst>
              <a:ext uri="{FF2B5EF4-FFF2-40B4-BE49-F238E27FC236}">
                <a16:creationId xmlns:a16="http://schemas.microsoft.com/office/drawing/2014/main" id="{F5F70ED3-7D83-4590-9F54-FADA7DF33BD4}"/>
              </a:ext>
            </a:extLst>
          </p:cNvPr>
          <p:cNvSpPr txBox="1">
            <a:spLocks noChangeArrowheads="1"/>
          </p:cNvSpPr>
          <p:nvPr/>
        </p:nvSpPr>
        <p:spPr bwMode="auto">
          <a:xfrm>
            <a:off x="1723294" y="38717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75.6</a:t>
            </a:r>
            <a:endParaRPr lang="ja-JP" altLang="en-US" sz="1015"/>
          </a:p>
        </p:txBody>
      </p:sp>
      <p:sp>
        <p:nvSpPr>
          <p:cNvPr id="153647" name="テキスト ボックス 76">
            <a:extLst>
              <a:ext uri="{FF2B5EF4-FFF2-40B4-BE49-F238E27FC236}">
                <a16:creationId xmlns:a16="http://schemas.microsoft.com/office/drawing/2014/main" id="{B41E95A7-4BC0-469C-8443-D9DCC1E37502}"/>
              </a:ext>
            </a:extLst>
          </p:cNvPr>
          <p:cNvSpPr txBox="1">
            <a:spLocks noChangeArrowheads="1"/>
          </p:cNvSpPr>
          <p:nvPr/>
        </p:nvSpPr>
        <p:spPr bwMode="auto">
          <a:xfrm>
            <a:off x="849925" y="36958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79.8</a:t>
            </a:r>
            <a:endParaRPr lang="ja-JP" altLang="en-US" sz="1015"/>
          </a:p>
        </p:txBody>
      </p:sp>
      <p:sp>
        <p:nvSpPr>
          <p:cNvPr id="153648" name="テキスト ボックス 77">
            <a:extLst>
              <a:ext uri="{FF2B5EF4-FFF2-40B4-BE49-F238E27FC236}">
                <a16:creationId xmlns:a16="http://schemas.microsoft.com/office/drawing/2014/main" id="{D56B7470-8B1E-4F73-B919-38F98AE8FF81}"/>
              </a:ext>
            </a:extLst>
          </p:cNvPr>
          <p:cNvSpPr txBox="1">
            <a:spLocks noChangeArrowheads="1"/>
          </p:cNvSpPr>
          <p:nvPr/>
        </p:nvSpPr>
        <p:spPr bwMode="auto">
          <a:xfrm>
            <a:off x="5037994" y="4095938"/>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68.5</a:t>
            </a:r>
            <a:endParaRPr lang="ja-JP" altLang="en-US" sz="1015"/>
          </a:p>
        </p:txBody>
      </p:sp>
      <p:sp>
        <p:nvSpPr>
          <p:cNvPr id="153649" name="テキスト ボックス 78">
            <a:extLst>
              <a:ext uri="{FF2B5EF4-FFF2-40B4-BE49-F238E27FC236}">
                <a16:creationId xmlns:a16="http://schemas.microsoft.com/office/drawing/2014/main" id="{103B82F2-4C8E-42D4-9805-0466165433EF}"/>
              </a:ext>
            </a:extLst>
          </p:cNvPr>
          <p:cNvSpPr txBox="1">
            <a:spLocks noChangeArrowheads="1"/>
          </p:cNvSpPr>
          <p:nvPr/>
        </p:nvSpPr>
        <p:spPr bwMode="auto">
          <a:xfrm>
            <a:off x="5436578" y="427032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66.3</a:t>
            </a:r>
            <a:endParaRPr lang="ja-JP" altLang="en-US" sz="1015"/>
          </a:p>
        </p:txBody>
      </p:sp>
      <p:sp>
        <p:nvSpPr>
          <p:cNvPr id="153650" name="テキスト ボックス 79">
            <a:extLst>
              <a:ext uri="{FF2B5EF4-FFF2-40B4-BE49-F238E27FC236}">
                <a16:creationId xmlns:a16="http://schemas.microsoft.com/office/drawing/2014/main" id="{15283BE3-5E68-499C-87D6-1737A2D996A6}"/>
              </a:ext>
            </a:extLst>
          </p:cNvPr>
          <p:cNvSpPr txBox="1">
            <a:spLocks noChangeArrowheads="1"/>
          </p:cNvSpPr>
          <p:nvPr/>
        </p:nvSpPr>
        <p:spPr bwMode="auto">
          <a:xfrm>
            <a:off x="5901104" y="436117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62.6</a:t>
            </a:r>
            <a:endParaRPr lang="ja-JP" altLang="en-US" sz="1015"/>
          </a:p>
        </p:txBody>
      </p:sp>
      <p:sp>
        <p:nvSpPr>
          <p:cNvPr id="153651" name="テキスト ボックス 80">
            <a:extLst>
              <a:ext uri="{FF2B5EF4-FFF2-40B4-BE49-F238E27FC236}">
                <a16:creationId xmlns:a16="http://schemas.microsoft.com/office/drawing/2014/main" id="{49DDF554-8EFC-441D-992F-600E10B1DEDB}"/>
              </a:ext>
            </a:extLst>
          </p:cNvPr>
          <p:cNvSpPr txBox="1">
            <a:spLocks noChangeArrowheads="1"/>
          </p:cNvSpPr>
          <p:nvPr/>
        </p:nvSpPr>
        <p:spPr bwMode="auto">
          <a:xfrm>
            <a:off x="6299689" y="4493059"/>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59.5</a:t>
            </a:r>
            <a:endParaRPr lang="ja-JP" altLang="en-US" sz="1015"/>
          </a:p>
        </p:txBody>
      </p:sp>
      <p:sp>
        <p:nvSpPr>
          <p:cNvPr id="153652" name="テキスト ボックス 81">
            <a:extLst>
              <a:ext uri="{FF2B5EF4-FFF2-40B4-BE49-F238E27FC236}">
                <a16:creationId xmlns:a16="http://schemas.microsoft.com/office/drawing/2014/main" id="{0A93B2F6-1504-46DD-9D20-DB36BD426C0D}"/>
              </a:ext>
            </a:extLst>
          </p:cNvPr>
          <p:cNvSpPr txBox="1">
            <a:spLocks noChangeArrowheads="1"/>
          </p:cNvSpPr>
          <p:nvPr/>
        </p:nvSpPr>
        <p:spPr bwMode="auto">
          <a:xfrm>
            <a:off x="6765681" y="4894573"/>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47.4</a:t>
            </a:r>
            <a:endParaRPr lang="ja-JP" altLang="en-US" sz="1015"/>
          </a:p>
        </p:txBody>
      </p:sp>
      <p:sp>
        <p:nvSpPr>
          <p:cNvPr id="153653" name="テキスト ボックス 82">
            <a:extLst>
              <a:ext uri="{FF2B5EF4-FFF2-40B4-BE49-F238E27FC236}">
                <a16:creationId xmlns:a16="http://schemas.microsoft.com/office/drawing/2014/main" id="{E5D88CB2-E0B3-4F47-B744-1A30D2FE675E}"/>
              </a:ext>
            </a:extLst>
          </p:cNvPr>
          <p:cNvSpPr txBox="1">
            <a:spLocks noChangeArrowheads="1"/>
          </p:cNvSpPr>
          <p:nvPr/>
        </p:nvSpPr>
        <p:spPr bwMode="auto">
          <a:xfrm>
            <a:off x="7164266" y="509386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44.6</a:t>
            </a:r>
            <a:endParaRPr lang="ja-JP" altLang="en-US" sz="1015"/>
          </a:p>
        </p:txBody>
      </p:sp>
      <p:sp>
        <p:nvSpPr>
          <p:cNvPr id="153654" name="テキスト ボックス 83">
            <a:extLst>
              <a:ext uri="{FF2B5EF4-FFF2-40B4-BE49-F238E27FC236}">
                <a16:creationId xmlns:a16="http://schemas.microsoft.com/office/drawing/2014/main" id="{83E7891A-A450-49F9-AA6D-77C8D378E0DB}"/>
              </a:ext>
            </a:extLst>
          </p:cNvPr>
          <p:cNvSpPr txBox="1">
            <a:spLocks noChangeArrowheads="1"/>
          </p:cNvSpPr>
          <p:nvPr/>
        </p:nvSpPr>
        <p:spPr bwMode="auto">
          <a:xfrm>
            <a:off x="7696201" y="52242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40.2</a:t>
            </a:r>
            <a:endParaRPr lang="ja-JP" altLang="en-US" sz="1015"/>
          </a:p>
        </p:txBody>
      </p:sp>
      <p:sp>
        <p:nvSpPr>
          <p:cNvPr id="153655" name="テキスト ボックス 84">
            <a:extLst>
              <a:ext uri="{FF2B5EF4-FFF2-40B4-BE49-F238E27FC236}">
                <a16:creationId xmlns:a16="http://schemas.microsoft.com/office/drawing/2014/main" id="{FDA5C112-BA2C-4AA0-8E41-3CFA967B73D2}"/>
              </a:ext>
            </a:extLst>
          </p:cNvPr>
          <p:cNvSpPr txBox="1">
            <a:spLocks noChangeArrowheads="1"/>
          </p:cNvSpPr>
          <p:nvPr/>
        </p:nvSpPr>
        <p:spPr bwMode="auto">
          <a:xfrm>
            <a:off x="8027378" y="52711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37.3</a:t>
            </a:r>
            <a:endParaRPr lang="ja-JP" altLang="en-US" sz="1015"/>
          </a:p>
        </p:txBody>
      </p:sp>
      <p:sp>
        <p:nvSpPr>
          <p:cNvPr id="153656" name="Rectangle 17">
            <a:extLst>
              <a:ext uri="{FF2B5EF4-FFF2-40B4-BE49-F238E27FC236}">
                <a16:creationId xmlns:a16="http://schemas.microsoft.com/office/drawing/2014/main" id="{16055269-FF5F-45C0-B400-F5CAAD80C535}"/>
              </a:ext>
            </a:extLst>
          </p:cNvPr>
          <p:cNvSpPr>
            <a:spLocks noChangeArrowheads="1"/>
          </p:cNvSpPr>
          <p:nvPr/>
        </p:nvSpPr>
        <p:spPr bwMode="auto">
          <a:xfrm>
            <a:off x="4960327"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1049217" y="2886998"/>
            <a:ext cx="1329104"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751386" y="6156269"/>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59" name="Line 26">
            <a:extLst>
              <a:ext uri="{FF2B5EF4-FFF2-40B4-BE49-F238E27FC236}">
                <a16:creationId xmlns:a16="http://schemas.microsoft.com/office/drawing/2014/main" id="{18081879-20AB-4A67-A84A-ABBEADC5948C}"/>
              </a:ext>
            </a:extLst>
          </p:cNvPr>
          <p:cNvSpPr>
            <a:spLocks noChangeShapeType="1"/>
          </p:cNvSpPr>
          <p:nvPr/>
        </p:nvSpPr>
        <p:spPr bwMode="auto">
          <a:xfrm flipV="1">
            <a:off x="5147898" y="5864658"/>
            <a:ext cx="487973" cy="291611"/>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0" name="Line 26">
            <a:extLst>
              <a:ext uri="{FF2B5EF4-FFF2-40B4-BE49-F238E27FC236}">
                <a16:creationId xmlns:a16="http://schemas.microsoft.com/office/drawing/2014/main" id="{D52D7C5B-1852-44CB-A5FF-5A7317C35EAD}"/>
              </a:ext>
            </a:extLst>
          </p:cNvPr>
          <p:cNvSpPr>
            <a:spLocks noChangeShapeType="1"/>
          </p:cNvSpPr>
          <p:nvPr/>
        </p:nvSpPr>
        <p:spPr bwMode="auto">
          <a:xfrm flipH="1" flipV="1">
            <a:off x="3399694" y="5867589"/>
            <a:ext cx="507023" cy="256442"/>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543E80E5-15F8-4219-8771-EE48189605E4}"/>
              </a:ext>
            </a:extLst>
          </p:cNvPr>
          <p:cNvSpPr/>
          <p:nvPr/>
        </p:nvSpPr>
        <p:spPr>
          <a:xfrm>
            <a:off x="1314452" y="2099897"/>
            <a:ext cx="6214696" cy="597877"/>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46"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5" name="正方形/長方形 64">
            <a:extLst>
              <a:ext uri="{FF2B5EF4-FFF2-40B4-BE49-F238E27FC236}">
                <a16:creationId xmlns:a16="http://schemas.microsoft.com/office/drawing/2014/main" id="{73297C07-785C-CFF0-00EA-7D220C13F217}"/>
              </a:ext>
            </a:extLst>
          </p:cNvPr>
          <p:cNvSpPr/>
          <p:nvPr/>
        </p:nvSpPr>
        <p:spPr>
          <a:xfrm>
            <a:off x="793510" y="4248047"/>
            <a:ext cx="342900" cy="158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6E477D20-C1A4-C831-D11C-A2EE59AAE6FC}"/>
              </a:ext>
            </a:extLst>
          </p:cNvPr>
          <p:cNvSpPr/>
          <p:nvPr/>
        </p:nvSpPr>
        <p:spPr>
          <a:xfrm>
            <a:off x="2152650" y="4819650"/>
            <a:ext cx="161925" cy="98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5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anim calcmode="lin" valueType="num">
                                      <p:cBhvr>
                                        <p:cTn id="19" dur="1000" fill="hold"/>
                                        <p:tgtEl>
                                          <p:spTgt spid="65"/>
                                        </p:tgtEl>
                                        <p:attrNameLst>
                                          <p:attrName>ppt_x</p:attrName>
                                        </p:attrNameLst>
                                      </p:cBhvr>
                                      <p:tavLst>
                                        <p:tav tm="0">
                                          <p:val>
                                            <p:strVal val="#ppt_x"/>
                                          </p:val>
                                        </p:tav>
                                        <p:tav tm="100000">
                                          <p:val>
                                            <p:strVal val="#ppt_x"/>
                                          </p:val>
                                        </p:tav>
                                      </p:tavLst>
                                    </p:anim>
                                    <p:anim calcmode="lin" valueType="num">
                                      <p:cBhvr>
                                        <p:cTn id="2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C32DECA-4C1E-41F3-844C-CEDEF7F92E1F}"/>
              </a:ext>
            </a:extLst>
          </p:cNvPr>
          <p:cNvSpPr/>
          <p:nvPr/>
        </p:nvSpPr>
        <p:spPr>
          <a:xfrm>
            <a:off x="391449"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3" name="タイトル 1">
            <a:extLst>
              <a:ext uri="{FF2B5EF4-FFF2-40B4-BE49-F238E27FC236}">
                <a16:creationId xmlns:a16="http://schemas.microsoft.com/office/drawing/2014/main" id="{8222B56D-FE8C-4237-AA67-433AF240C832}"/>
              </a:ext>
            </a:extLst>
          </p:cNvPr>
          <p:cNvSpPr txBox="1">
            <a:spLocks/>
          </p:cNvSpPr>
          <p:nvPr/>
        </p:nvSpPr>
        <p:spPr>
          <a:xfrm>
            <a:off x="1024495" y="304801"/>
            <a:ext cx="7174523" cy="397120"/>
          </a:xfrm>
          <a:prstGeom prst="rect">
            <a:avLst/>
          </a:prstGeom>
          <a:solidFill>
            <a:srgbClr val="99FF33"/>
          </a:solidFill>
        </p:spPr>
        <p:txBody>
          <a:bodyP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54"/>
              <a:t>　　</a:t>
            </a:r>
            <a:r>
              <a:rPr lang="ja-JP" altLang="en-US" sz="2954" b="1">
                <a:latin typeface="AR P丸ゴシック体E" panose="020F0900000000000000" pitchFamily="50" charset="-128"/>
                <a:ea typeface="AR P丸ゴシック体E" panose="020F0900000000000000" pitchFamily="50" charset="-128"/>
              </a:rPr>
              <a:t>総合的な学習の時間と学力との相関</a:t>
            </a:r>
            <a:endParaRPr lang="ja-JP" altLang="en-US" sz="2954" b="1" dirty="0">
              <a:latin typeface="AR P丸ゴシック体E" panose="020F0900000000000000" pitchFamily="50" charset="-128"/>
              <a:ea typeface="AR P丸ゴシック体E" panose="020F0900000000000000" pitchFamily="50" charset="-128"/>
            </a:endParaRPr>
          </a:p>
        </p:txBody>
      </p:sp>
      <p:sp>
        <p:nvSpPr>
          <p:cNvPr id="4" name="Line 26">
            <a:extLst>
              <a:ext uri="{FF2B5EF4-FFF2-40B4-BE49-F238E27FC236}">
                <a16:creationId xmlns:a16="http://schemas.microsoft.com/office/drawing/2014/main" id="{658CF15A-38D1-48E5-AF7E-8D9AB928BBCD}"/>
              </a:ext>
            </a:extLst>
          </p:cNvPr>
          <p:cNvSpPr>
            <a:spLocks noChangeShapeType="1"/>
          </p:cNvSpPr>
          <p:nvPr/>
        </p:nvSpPr>
        <p:spPr bwMode="auto">
          <a:xfrm>
            <a:off x="2042509" y="346880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5" name="Line 26">
            <a:extLst>
              <a:ext uri="{FF2B5EF4-FFF2-40B4-BE49-F238E27FC236}">
                <a16:creationId xmlns:a16="http://schemas.microsoft.com/office/drawing/2014/main" id="{9506D063-FD23-41E5-9C7C-80F0953D9BA4}"/>
              </a:ext>
            </a:extLst>
          </p:cNvPr>
          <p:cNvSpPr>
            <a:spLocks noChangeShapeType="1"/>
          </p:cNvSpPr>
          <p:nvPr/>
        </p:nvSpPr>
        <p:spPr bwMode="auto">
          <a:xfrm flipH="1">
            <a:off x="1254561" y="3509414"/>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6" name="Line 26">
            <a:extLst>
              <a:ext uri="{FF2B5EF4-FFF2-40B4-BE49-F238E27FC236}">
                <a16:creationId xmlns:a16="http://schemas.microsoft.com/office/drawing/2014/main" id="{639AFE1B-564A-4947-BF8C-0972590A7218}"/>
              </a:ext>
            </a:extLst>
          </p:cNvPr>
          <p:cNvSpPr>
            <a:spLocks noChangeShapeType="1"/>
          </p:cNvSpPr>
          <p:nvPr/>
        </p:nvSpPr>
        <p:spPr bwMode="auto">
          <a:xfrm>
            <a:off x="6443488" y="3539917"/>
            <a:ext cx="189587" cy="104271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7" name="Line 26">
            <a:extLst>
              <a:ext uri="{FF2B5EF4-FFF2-40B4-BE49-F238E27FC236}">
                <a16:creationId xmlns:a16="http://schemas.microsoft.com/office/drawing/2014/main" id="{EC1085C8-3300-48D7-B8DF-851C766B4899}"/>
              </a:ext>
            </a:extLst>
          </p:cNvPr>
          <p:cNvSpPr>
            <a:spLocks noChangeShapeType="1"/>
          </p:cNvSpPr>
          <p:nvPr/>
        </p:nvSpPr>
        <p:spPr bwMode="auto">
          <a:xfrm flipH="1">
            <a:off x="7181001" y="3738282"/>
            <a:ext cx="178521" cy="84435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8" name="Line 26">
            <a:extLst>
              <a:ext uri="{FF2B5EF4-FFF2-40B4-BE49-F238E27FC236}">
                <a16:creationId xmlns:a16="http://schemas.microsoft.com/office/drawing/2014/main" id="{4FEC6CDB-F8B2-4CB3-9D22-CD6F22A04455}"/>
              </a:ext>
            </a:extLst>
          </p:cNvPr>
          <p:cNvSpPr>
            <a:spLocks noChangeShapeType="1"/>
          </p:cNvSpPr>
          <p:nvPr/>
        </p:nvSpPr>
        <p:spPr bwMode="auto">
          <a:xfrm flipH="1">
            <a:off x="5444298" y="3533574"/>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9" name="Line 26">
            <a:extLst>
              <a:ext uri="{FF2B5EF4-FFF2-40B4-BE49-F238E27FC236}">
                <a16:creationId xmlns:a16="http://schemas.microsoft.com/office/drawing/2014/main" id="{374A8085-0084-4414-85E3-EF0689ED469A}"/>
              </a:ext>
            </a:extLst>
          </p:cNvPr>
          <p:cNvSpPr>
            <a:spLocks noChangeShapeType="1"/>
          </p:cNvSpPr>
          <p:nvPr/>
        </p:nvSpPr>
        <p:spPr bwMode="auto">
          <a:xfrm>
            <a:off x="7992671" y="3668407"/>
            <a:ext cx="206346" cy="138205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0" name="Line 26">
            <a:extLst>
              <a:ext uri="{FF2B5EF4-FFF2-40B4-BE49-F238E27FC236}">
                <a16:creationId xmlns:a16="http://schemas.microsoft.com/office/drawing/2014/main" id="{8FD36EFF-20D5-4AE9-A7E1-9F45F1EEB937}"/>
              </a:ext>
            </a:extLst>
          </p:cNvPr>
          <p:cNvSpPr>
            <a:spLocks noChangeShapeType="1"/>
          </p:cNvSpPr>
          <p:nvPr/>
        </p:nvSpPr>
        <p:spPr bwMode="auto">
          <a:xfrm flipH="1">
            <a:off x="2806570" y="3497368"/>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1" name="Line 26">
            <a:extLst>
              <a:ext uri="{FF2B5EF4-FFF2-40B4-BE49-F238E27FC236}">
                <a16:creationId xmlns:a16="http://schemas.microsoft.com/office/drawing/2014/main" id="{6A8DD56E-AA7E-4F77-B8FF-3B8B637CB358}"/>
              </a:ext>
            </a:extLst>
          </p:cNvPr>
          <p:cNvSpPr>
            <a:spLocks noChangeShapeType="1"/>
          </p:cNvSpPr>
          <p:nvPr/>
        </p:nvSpPr>
        <p:spPr bwMode="auto">
          <a:xfrm>
            <a:off x="4050897" y="3518003"/>
            <a:ext cx="30000" cy="85627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2" name="正方形/長方形 11">
            <a:extLst>
              <a:ext uri="{FF2B5EF4-FFF2-40B4-BE49-F238E27FC236}">
                <a16:creationId xmlns:a16="http://schemas.microsoft.com/office/drawing/2014/main" id="{CA261CDF-832D-4E59-BBBB-992947E2F9CD}"/>
              </a:ext>
            </a:extLst>
          </p:cNvPr>
          <p:cNvSpPr/>
          <p:nvPr/>
        </p:nvSpPr>
        <p:spPr>
          <a:xfrm>
            <a:off x="491093" y="2941218"/>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3" name="正方形/長方形 12">
            <a:extLst>
              <a:ext uri="{FF2B5EF4-FFF2-40B4-BE49-F238E27FC236}">
                <a16:creationId xmlns:a16="http://schemas.microsoft.com/office/drawing/2014/main" id="{CF11B00B-04EB-4242-9ED5-6F80C5CFCE5E}"/>
              </a:ext>
            </a:extLst>
          </p:cNvPr>
          <p:cNvSpPr/>
          <p:nvPr/>
        </p:nvSpPr>
        <p:spPr>
          <a:xfrm>
            <a:off x="4677700" y="2914841"/>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4" name="角丸四角形吹き出し 57">
            <a:extLst>
              <a:ext uri="{FF2B5EF4-FFF2-40B4-BE49-F238E27FC236}">
                <a16:creationId xmlns:a16="http://schemas.microsoft.com/office/drawing/2014/main" id="{0D6D70B9-F33E-4D22-AA09-DB4AE2BC9A87}"/>
              </a:ext>
            </a:extLst>
          </p:cNvPr>
          <p:cNvSpPr/>
          <p:nvPr/>
        </p:nvSpPr>
        <p:spPr>
          <a:xfrm>
            <a:off x="3854939" y="6124371"/>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 name="AutoShape 50">
            <a:extLst>
              <a:ext uri="{FF2B5EF4-FFF2-40B4-BE49-F238E27FC236}">
                <a16:creationId xmlns:a16="http://schemas.microsoft.com/office/drawing/2014/main" id="{1DED45DF-0653-4885-BD23-BFFA8848CB55}"/>
              </a:ext>
            </a:extLst>
          </p:cNvPr>
          <p:cNvSpPr>
            <a:spLocks noChangeArrowheads="1"/>
          </p:cNvSpPr>
          <p:nvPr/>
        </p:nvSpPr>
        <p:spPr bwMode="auto">
          <a:xfrm>
            <a:off x="491095"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1662" b="1" dirty="0">
                <a:solidFill>
                  <a:srgbClr val="000000"/>
                </a:solidFill>
              </a:rPr>
              <a:t>全国学力・学習状況調査</a:t>
            </a:r>
            <a:r>
              <a:rPr lang="ja-JP" altLang="en-US" sz="1662" b="1" dirty="0">
                <a:solidFill>
                  <a:srgbClr val="FF0000"/>
                </a:solidFill>
              </a:rPr>
              <a:t>（中学校３年生）　　　</a:t>
            </a: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中学校で大きな改善が進行中！</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16" name="角丸四角形吹き出し 61">
            <a:extLst>
              <a:ext uri="{FF2B5EF4-FFF2-40B4-BE49-F238E27FC236}">
                <a16:creationId xmlns:a16="http://schemas.microsoft.com/office/drawing/2014/main" id="{B5B4F5B9-B2BD-4883-BD06-D983C9FF57EC}"/>
              </a:ext>
            </a:extLst>
          </p:cNvPr>
          <p:cNvSpPr/>
          <p:nvPr/>
        </p:nvSpPr>
        <p:spPr>
          <a:xfrm>
            <a:off x="603740" y="2142099"/>
            <a:ext cx="7948624" cy="681355"/>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46"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000"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000"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000"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1846"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17" name="図 16">
            <a:extLst>
              <a:ext uri="{FF2B5EF4-FFF2-40B4-BE49-F238E27FC236}">
                <a16:creationId xmlns:a16="http://schemas.microsoft.com/office/drawing/2014/main" id="{8C3D4174-FBCC-4742-94AE-5B4E1BA9B4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419" y="3275243"/>
            <a:ext cx="3858154" cy="3275306"/>
          </a:xfrm>
          <a:prstGeom prst="rect">
            <a:avLst/>
          </a:prstGeom>
        </p:spPr>
      </p:pic>
      <p:pic>
        <p:nvPicPr>
          <p:cNvPr id="18" name="図 17">
            <a:extLst>
              <a:ext uri="{FF2B5EF4-FFF2-40B4-BE49-F238E27FC236}">
                <a16:creationId xmlns:a16="http://schemas.microsoft.com/office/drawing/2014/main" id="{790E4395-2EAF-40B3-9724-F1F97616CB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1941" y="3249065"/>
            <a:ext cx="3783721" cy="3275306"/>
          </a:xfrm>
          <a:prstGeom prst="rect">
            <a:avLst/>
          </a:prstGeom>
        </p:spPr>
      </p:pic>
      <p:sp>
        <p:nvSpPr>
          <p:cNvPr id="19" name="正方形/長方形 22">
            <a:extLst>
              <a:ext uri="{FF2B5EF4-FFF2-40B4-BE49-F238E27FC236}">
                <a16:creationId xmlns:a16="http://schemas.microsoft.com/office/drawing/2014/main" id="{E9AA1555-8738-427F-9347-496C86C56DA2}"/>
              </a:ext>
            </a:extLst>
          </p:cNvPr>
          <p:cNvSpPr>
            <a:spLocks noChangeArrowheads="1"/>
          </p:cNvSpPr>
          <p:nvPr/>
        </p:nvSpPr>
        <p:spPr bwMode="auto">
          <a:xfrm>
            <a:off x="6861755" y="3265894"/>
            <a:ext cx="1643907" cy="455558"/>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20" name="正方形/長方形 20">
            <a:extLst>
              <a:ext uri="{FF2B5EF4-FFF2-40B4-BE49-F238E27FC236}">
                <a16:creationId xmlns:a16="http://schemas.microsoft.com/office/drawing/2014/main" id="{674991ED-1C4C-4FAD-B719-2B6B7DEC7F97}"/>
              </a:ext>
            </a:extLst>
          </p:cNvPr>
          <p:cNvSpPr>
            <a:spLocks noChangeArrowheads="1"/>
          </p:cNvSpPr>
          <p:nvPr/>
        </p:nvSpPr>
        <p:spPr bwMode="auto">
          <a:xfrm>
            <a:off x="5241873" y="3055726"/>
            <a:ext cx="1562098"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21" name="正方形/長方形 21">
            <a:extLst>
              <a:ext uri="{FF2B5EF4-FFF2-40B4-BE49-F238E27FC236}">
                <a16:creationId xmlns:a16="http://schemas.microsoft.com/office/drawing/2014/main" id="{ABFE39CD-1DA2-49C0-BF72-3C895BC94EF1}"/>
              </a:ext>
            </a:extLst>
          </p:cNvPr>
          <p:cNvSpPr>
            <a:spLocks noChangeArrowheads="1"/>
          </p:cNvSpPr>
          <p:nvPr/>
        </p:nvSpPr>
        <p:spPr bwMode="auto">
          <a:xfrm>
            <a:off x="2698245" y="3032960"/>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22" name="正方形/長方形 19">
            <a:extLst>
              <a:ext uri="{FF2B5EF4-FFF2-40B4-BE49-F238E27FC236}">
                <a16:creationId xmlns:a16="http://schemas.microsoft.com/office/drawing/2014/main" id="{D7171DD4-9988-4545-8672-C41186A97476}"/>
              </a:ext>
            </a:extLst>
          </p:cNvPr>
          <p:cNvSpPr>
            <a:spLocks noChangeArrowheads="1"/>
          </p:cNvSpPr>
          <p:nvPr/>
        </p:nvSpPr>
        <p:spPr bwMode="auto">
          <a:xfrm>
            <a:off x="1024494" y="3008812"/>
            <a:ext cx="1489960"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extLst>
      <p:ext uri="{BB962C8B-B14F-4D97-AF65-F5344CB8AC3E}">
        <p14:creationId xmlns:p14="http://schemas.microsoft.com/office/powerpoint/2010/main" val="37491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9" grpId="0" animBg="1"/>
      <p:bldP spid="20" grpId="0" animBg="1"/>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691" y="455597"/>
            <a:ext cx="8515224" cy="5895155"/>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850850" y="6375509"/>
            <a:ext cx="8239362" cy="338554"/>
          </a:xfrm>
          <a:prstGeom prst="rect">
            <a:avLst/>
          </a:prstGeom>
          <a:noFill/>
        </p:spPr>
        <p:txBody>
          <a:bodyPr wrap="square" rtlCol="0">
            <a:spAutoFit/>
          </a:bodyPr>
          <a:lstStyle/>
          <a:p>
            <a:r>
              <a:rPr lang="ja-JP" altLang="en-US" sz="1600" dirty="0">
                <a:latin typeface="AR丸ゴシック体E" panose="020F0909000000000000" pitchFamily="49" charset="-128"/>
                <a:ea typeface="AR丸ゴシック体E" panose="020F0909000000000000" pitchFamily="49" charset="-128"/>
              </a:rPr>
              <a:t>　その場限りの</a:t>
            </a:r>
            <a:r>
              <a:rPr lang="ja-JP" altLang="en-US" sz="1600" i="1" u="sng" dirty="0">
                <a:latin typeface="AR丸ゴシック体E" panose="020F0909000000000000" pitchFamily="49" charset="-128"/>
                <a:ea typeface="AR丸ゴシック体E" panose="020F0909000000000000" pitchFamily="49" charset="-128"/>
              </a:rPr>
              <a:t>学力向上策</a:t>
            </a:r>
            <a:r>
              <a:rPr lang="ja-JP" altLang="en-US" sz="1600" i="1" dirty="0">
                <a:latin typeface="AR丸ゴシック体E" panose="020F0909000000000000" pitchFamily="49" charset="-128"/>
                <a:ea typeface="AR丸ゴシック体E" panose="020F0909000000000000" pitchFamily="49" charset="-128"/>
              </a:rPr>
              <a:t>？</a:t>
            </a:r>
            <a:r>
              <a:rPr lang="ja-JP" altLang="en-US" sz="1600" dirty="0">
                <a:latin typeface="AR丸ゴシック体E" panose="020F0909000000000000" pitchFamily="49" charset="-128"/>
                <a:ea typeface="AR丸ゴシック体E" panose="020F0909000000000000" pitchFamily="49" charset="-128"/>
              </a:rPr>
              <a:t>は、愚策です。学力は、学びの後からついてくるのです。</a:t>
            </a:r>
          </a:p>
        </p:txBody>
      </p:sp>
      <p:sp>
        <p:nvSpPr>
          <p:cNvPr id="4" name="テキスト ボックス 3">
            <a:extLst>
              <a:ext uri="{FF2B5EF4-FFF2-40B4-BE49-F238E27FC236}">
                <a16:creationId xmlns:a16="http://schemas.microsoft.com/office/drawing/2014/main" id="{7A46330C-55E2-436C-9829-788E45FB6475}"/>
              </a:ext>
            </a:extLst>
          </p:cNvPr>
          <p:cNvSpPr txBox="1"/>
          <p:nvPr/>
        </p:nvSpPr>
        <p:spPr>
          <a:xfrm>
            <a:off x="610420" y="324380"/>
            <a:ext cx="8404412" cy="400110"/>
          </a:xfrm>
          <a:prstGeom prst="rect">
            <a:avLst/>
          </a:prstGeom>
          <a:noFill/>
        </p:spPr>
        <p:txBody>
          <a:bodyPr wrap="square" rtlCol="0">
            <a:spAutoFit/>
          </a:bodyPr>
          <a:lstStyle/>
          <a:p>
            <a:r>
              <a:rPr kumimoji="1" lang="ja-JP" altLang="en-US" sz="2000" b="1" dirty="0">
                <a:highlight>
                  <a:srgbClr val="FFFF00"/>
                </a:highlight>
              </a:rPr>
              <a:t>総合ＥＳＤの充実が、学力も向上させた江東区立八名川小学校の事例</a:t>
            </a:r>
          </a:p>
        </p:txBody>
      </p:sp>
    </p:spTree>
    <p:extLst>
      <p:ext uri="{BB962C8B-B14F-4D97-AF65-F5344CB8AC3E}">
        <p14:creationId xmlns:p14="http://schemas.microsoft.com/office/powerpoint/2010/main" val="2331883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07504" y="403320"/>
            <a:ext cx="8892479" cy="6059351"/>
          </a:xfrm>
          <a:prstGeom prst="rect">
            <a:avLst/>
          </a:prstGeom>
          <a:solidFill>
            <a:srgbClr val="F4F999"/>
          </a:solidFill>
        </p:spPr>
        <p:txBody>
          <a:bodyPr wrap="square" rtlCol="0">
            <a:spAutoFit/>
          </a:bodyPr>
          <a:lstStyle/>
          <a:p>
            <a:r>
              <a:rPr lang="ja-JP" altLang="en-US" sz="2585" dirty="0">
                <a:latin typeface="AR P丸ゴシック体E" panose="020F0900000000000000" pitchFamily="50" charset="-128"/>
                <a:ea typeface="AR P丸ゴシック体E" panose="020F0900000000000000" pitchFamily="50" charset="-128"/>
              </a:rPr>
              <a:t>学力以外での児童の変化</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①　</a:t>
            </a:r>
            <a:r>
              <a:rPr lang="ja-JP" altLang="en-US" sz="2585" dirty="0">
                <a:latin typeface="+mn-ea"/>
              </a:rPr>
              <a:t>学習全般に対する</a:t>
            </a:r>
            <a:r>
              <a:rPr lang="ja-JP" altLang="en-US" sz="2585" b="1" u="sng" dirty="0">
                <a:latin typeface="AR P丸ゴシック体E" panose="020F0900000000000000" pitchFamily="50" charset="-128"/>
                <a:ea typeface="AR P丸ゴシック体E" panose="020F0900000000000000" pitchFamily="50" charset="-128"/>
              </a:rPr>
              <a:t>積極性が高まる</a:t>
            </a:r>
            <a:endParaRPr lang="en-US" altLang="ja-JP" sz="2585" b="1" u="sng"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②　</a:t>
            </a:r>
            <a:r>
              <a:rPr lang="ja-JP" altLang="en-US" sz="2585" dirty="0">
                <a:latin typeface="+mn-ea"/>
              </a:rPr>
              <a:t>子ども同士の</a:t>
            </a:r>
            <a:r>
              <a:rPr lang="ja-JP" altLang="en-US" sz="2585" b="1" u="sng" dirty="0">
                <a:latin typeface="AR P丸ゴシック体E" panose="020F0900000000000000" pitchFamily="50" charset="-128"/>
                <a:ea typeface="AR P丸ゴシック体E" panose="020F0900000000000000" pitchFamily="50" charset="-128"/>
              </a:rPr>
              <a:t>人間関係が穏やかに</a:t>
            </a:r>
            <a:r>
              <a:rPr lang="ja-JP" altLang="en-US" sz="2585" dirty="0">
                <a:latin typeface="AR P丸ゴシック体E" panose="020F0900000000000000" pitchFamily="50" charset="-128"/>
                <a:ea typeface="AR P丸ゴシック体E" panose="020F0900000000000000" pitchFamily="50" charset="-128"/>
              </a:rPr>
              <a:t>なる</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③　</a:t>
            </a:r>
            <a:r>
              <a:rPr lang="ja-JP" altLang="en-US" sz="2585" dirty="0">
                <a:latin typeface="+mn-ea"/>
              </a:rPr>
              <a:t>誰の意見に対しても尊重し、</a:t>
            </a:r>
            <a:r>
              <a:rPr lang="ja-JP" altLang="en-US" sz="2585" b="1" u="sng" dirty="0">
                <a:latin typeface="AR P丸ゴシック体E" panose="020F0900000000000000" pitchFamily="50" charset="-128"/>
                <a:ea typeface="AR P丸ゴシック体E" panose="020F0900000000000000" pitchFamily="50" charset="-128"/>
              </a:rPr>
              <a:t>聞き合える</a:t>
            </a:r>
            <a:r>
              <a:rPr lang="ja-JP" altLang="en-US" sz="2585" dirty="0">
                <a:latin typeface="+mn-ea"/>
              </a:rPr>
              <a:t>ようになる</a:t>
            </a:r>
            <a:endParaRPr lang="en-US" altLang="ja-JP" sz="2585" dirty="0">
              <a:latin typeface="+mn-ea"/>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④　</a:t>
            </a:r>
            <a:r>
              <a:rPr lang="ja-JP" altLang="en-US" sz="2585" dirty="0">
                <a:latin typeface="+mn-ea"/>
              </a:rPr>
              <a:t>大人に対する</a:t>
            </a:r>
            <a:r>
              <a:rPr lang="ja-JP" altLang="en-US" sz="2585" b="1" u="sng" dirty="0">
                <a:latin typeface="AR P丸ゴシック体E" panose="020F0900000000000000" pitchFamily="50" charset="-128"/>
                <a:ea typeface="AR P丸ゴシック体E" panose="020F0900000000000000" pitchFamily="50" charset="-128"/>
              </a:rPr>
              <a:t>信頼感</a:t>
            </a:r>
            <a:r>
              <a:rPr lang="ja-JP" altLang="en-US" sz="2585" dirty="0">
                <a:latin typeface="+mn-ea"/>
              </a:rPr>
              <a:t>が高まる</a:t>
            </a:r>
            <a:endParaRPr lang="en-US" altLang="ja-JP" sz="2585" dirty="0">
              <a:latin typeface="+mn-ea"/>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⑤　</a:t>
            </a:r>
            <a:r>
              <a:rPr lang="ja-JP" altLang="en-US" sz="2585" dirty="0">
                <a:latin typeface="+mn-ea"/>
              </a:rPr>
              <a:t>どの学年も</a:t>
            </a:r>
            <a:r>
              <a:rPr lang="ja-JP" altLang="en-US" sz="2585" b="1" u="sng" dirty="0">
                <a:latin typeface="AR P丸ゴシック体E" panose="020F0900000000000000" pitchFamily="50" charset="-128"/>
                <a:ea typeface="AR P丸ゴシック体E" panose="020F0900000000000000" pitchFamily="50" charset="-128"/>
              </a:rPr>
              <a:t>プレゼン能力</a:t>
            </a:r>
            <a:r>
              <a:rPr lang="ja-JP" altLang="en-US" sz="2585" dirty="0">
                <a:latin typeface="+mn-ea"/>
              </a:rPr>
              <a:t>が飛躍的に高まる</a:t>
            </a:r>
            <a:endParaRPr lang="en-US" altLang="ja-JP" sz="2585" dirty="0">
              <a:latin typeface="+mn-ea"/>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⑥　</a:t>
            </a:r>
            <a:r>
              <a:rPr lang="ja-JP" altLang="en-US" sz="2585" dirty="0">
                <a:latin typeface="+mn-ea"/>
              </a:rPr>
              <a:t>全校集会など、</a:t>
            </a:r>
            <a:r>
              <a:rPr lang="ja-JP" altLang="en-US" sz="2585" b="1" u="sng" dirty="0">
                <a:latin typeface="AR P丸ゴシック体E" panose="020F0900000000000000" pitchFamily="50" charset="-128"/>
                <a:ea typeface="AR P丸ゴシック体E" panose="020F0900000000000000" pitchFamily="50" charset="-128"/>
              </a:rPr>
              <a:t>児童の活動が主体的になり</a:t>
            </a:r>
            <a:r>
              <a:rPr lang="ja-JP" altLang="en-US" sz="2585" dirty="0">
                <a:latin typeface="+mn-ea"/>
              </a:rPr>
              <a:t>、質も向上</a:t>
            </a:r>
            <a:endParaRPr lang="en-US" altLang="ja-JP" sz="2585" dirty="0">
              <a:latin typeface="+mn-ea"/>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⑦　</a:t>
            </a:r>
            <a:r>
              <a:rPr lang="ja-JP" altLang="en-US" sz="2585" dirty="0">
                <a:latin typeface="+mn-ea"/>
              </a:rPr>
              <a:t>高学年が</a:t>
            </a:r>
            <a:r>
              <a:rPr lang="ja-JP" altLang="en-US" sz="2585" b="1" u="sng" dirty="0">
                <a:latin typeface="AR P丸ゴシック体E" panose="020F0900000000000000" pitchFamily="50" charset="-128"/>
                <a:ea typeface="AR P丸ゴシック体E" panose="020F0900000000000000" pitchFamily="50" charset="-128"/>
              </a:rPr>
              <a:t>頼りになる</a:t>
            </a:r>
          </a:p>
        </p:txBody>
      </p:sp>
    </p:spTree>
    <p:extLst>
      <p:ext uri="{BB962C8B-B14F-4D97-AF65-F5344CB8AC3E}">
        <p14:creationId xmlns:p14="http://schemas.microsoft.com/office/powerpoint/2010/main" val="1837318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07504" y="332656"/>
            <a:ext cx="8928992" cy="6244017"/>
          </a:xfrm>
          <a:prstGeom prst="rect">
            <a:avLst/>
          </a:prstGeom>
          <a:solidFill>
            <a:srgbClr val="FFD5D1"/>
          </a:solidFill>
        </p:spPr>
        <p:txBody>
          <a:bodyPr wrap="square" rtlCol="0">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教員の変化、保護者や地域の変化</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2585" dirty="0">
              <a:latin typeface="AR P丸ゴシック体E" panose="020F0900000000000000" pitchFamily="50" charset="-128"/>
              <a:ea typeface="AR P丸ゴシック体E" panose="020F0900000000000000" pitchFamily="50" charset="-128"/>
            </a:endParaRPr>
          </a:p>
          <a:p>
            <a:endParaRPr lang="en-US" altLang="ja-JP" sz="2585" dirty="0">
              <a:latin typeface="AR P丸ゴシック体E" panose="020F0900000000000000" pitchFamily="50" charset="-128"/>
              <a:ea typeface="AR P丸ゴシック体E" panose="020F0900000000000000" pitchFamily="50" charset="-128"/>
            </a:endParaRPr>
          </a:p>
          <a:p>
            <a:r>
              <a:rPr lang="ja-JP" altLang="en-US" sz="2585"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2585"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499485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458" y="855572"/>
            <a:ext cx="8199036" cy="5065987"/>
          </a:xfrm>
          <a:prstGeom prst="rect">
            <a:avLst/>
          </a:prstGeom>
        </p:spPr>
      </p:pic>
      <p:sp>
        <p:nvSpPr>
          <p:cNvPr id="2" name="テキスト ボックス 1">
            <a:extLst>
              <a:ext uri="{FF2B5EF4-FFF2-40B4-BE49-F238E27FC236}">
                <a16:creationId xmlns:a16="http://schemas.microsoft.com/office/drawing/2014/main" id="{37413315-3614-44F5-9C72-6447196FBC18}"/>
              </a:ext>
            </a:extLst>
          </p:cNvPr>
          <p:cNvSpPr txBox="1"/>
          <p:nvPr/>
        </p:nvSpPr>
        <p:spPr>
          <a:xfrm>
            <a:off x="384458" y="5921559"/>
            <a:ext cx="8039380" cy="632224"/>
          </a:xfrm>
          <a:prstGeom prst="rect">
            <a:avLst/>
          </a:prstGeom>
          <a:noFill/>
        </p:spPr>
        <p:txBody>
          <a:bodyPr wrap="none" rtlCol="0">
            <a:spAutoFit/>
          </a:bodyPr>
          <a:lstStyle/>
          <a:p>
            <a:r>
              <a:rPr lang="ja-JP" altLang="en-US" sz="1754" dirty="0">
                <a:latin typeface="AR丸ゴシック体E" panose="020F0909000000000000" pitchFamily="49" charset="-128"/>
                <a:ea typeface="AR丸ゴシック体E" panose="020F0909000000000000" pitchFamily="49" charset="-128"/>
              </a:rPr>
              <a:t>ＳＤＧｓの各項目について、自校では何年生でどのような単元を組んで学びが</a:t>
            </a:r>
            <a:endParaRPr lang="en-US" altLang="ja-JP" sz="1754" dirty="0">
              <a:latin typeface="AR丸ゴシック体E" panose="020F0909000000000000" pitchFamily="49" charset="-128"/>
              <a:ea typeface="AR丸ゴシック体E" panose="020F0909000000000000" pitchFamily="49" charset="-128"/>
            </a:endParaRPr>
          </a:p>
          <a:p>
            <a:r>
              <a:rPr lang="ja-JP" altLang="en-US" sz="1754" dirty="0">
                <a:latin typeface="AR丸ゴシック体E" panose="020F0909000000000000" pitchFamily="49" charset="-128"/>
                <a:ea typeface="AR丸ゴシック体E" panose="020F0909000000000000" pitchFamily="49" charset="-128"/>
              </a:rPr>
              <a:t>進められているでしょうか。１７色のカラフルな棚に整理してみましょう。</a:t>
            </a:r>
          </a:p>
        </p:txBody>
      </p:sp>
      <p:sp>
        <p:nvSpPr>
          <p:cNvPr id="3" name="テキスト ボックス 2">
            <a:extLst>
              <a:ext uri="{FF2B5EF4-FFF2-40B4-BE49-F238E27FC236}">
                <a16:creationId xmlns:a16="http://schemas.microsoft.com/office/drawing/2014/main" id="{2AB935D5-BCDA-9505-FCCE-0AE8E274F71B}"/>
              </a:ext>
            </a:extLst>
          </p:cNvPr>
          <p:cNvSpPr txBox="1"/>
          <p:nvPr/>
        </p:nvSpPr>
        <p:spPr>
          <a:xfrm>
            <a:off x="560506" y="455462"/>
            <a:ext cx="6596678"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ＳＤＧｓ実践計画表で持続可能な未来の創り手を育てる</a:t>
            </a:r>
          </a:p>
        </p:txBody>
      </p:sp>
      <p:sp>
        <p:nvSpPr>
          <p:cNvPr id="6" name="テキスト ボックス 5">
            <a:extLst>
              <a:ext uri="{FF2B5EF4-FFF2-40B4-BE49-F238E27FC236}">
                <a16:creationId xmlns:a16="http://schemas.microsoft.com/office/drawing/2014/main" id="{AC9056B8-936E-0E08-18C7-7815CAF60493}"/>
              </a:ext>
            </a:extLst>
          </p:cNvPr>
          <p:cNvSpPr txBox="1"/>
          <p:nvPr/>
        </p:nvSpPr>
        <p:spPr>
          <a:xfrm>
            <a:off x="5002306" y="51230"/>
            <a:ext cx="4141694" cy="369332"/>
          </a:xfrm>
          <a:prstGeom prst="rect">
            <a:avLst/>
          </a:prstGeom>
          <a:solidFill>
            <a:srgbClr val="B7DBFF"/>
          </a:solidFill>
        </p:spPr>
        <p:txBody>
          <a:bodyPr wrap="square">
            <a:spAutoFit/>
          </a:bodyPr>
          <a:lstStyle/>
          <a:p>
            <a:r>
              <a:rPr lang="ja-JP" altLang="en-US" sz="1800" b="1" dirty="0">
                <a:latin typeface="AR P丸ゴシック体04M" panose="020F0600000000000000" pitchFamily="50" charset="-128"/>
                <a:ea typeface="AR P丸ゴシック体04M" panose="020F0600000000000000" pitchFamily="50" charset="-128"/>
              </a:rPr>
              <a:t>⑬ＳＤＧｓ実践計画表とまとめ（６５～６９）</a:t>
            </a:r>
            <a:endParaRPr lang="en-US" altLang="ja-JP" sz="18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594472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94129" y="133299"/>
            <a:ext cx="8915399" cy="6563335"/>
            <a:chOff x="-302278" y="-438869"/>
            <a:chExt cx="10041269" cy="7296869"/>
          </a:xfrm>
        </p:grpSpPr>
        <p:sp>
          <p:nvSpPr>
            <p:cNvPr id="67586" name="正方形/長方形 5"/>
            <p:cNvSpPr>
              <a:spLocks noChangeArrowheads="1"/>
            </p:cNvSpPr>
            <p:nvPr/>
          </p:nvSpPr>
          <p:spPr bwMode="auto">
            <a:xfrm>
              <a:off x="-167010" y="-438869"/>
              <a:ext cx="9906000" cy="597006"/>
            </a:xfrm>
            <a:prstGeom prst="rect">
              <a:avLst/>
            </a:prstGeom>
            <a:solidFill>
              <a:schemeClr val="bg1"/>
            </a:solidFill>
            <a:ln w="9525">
              <a:noFill/>
              <a:miter lim="800000"/>
              <a:headEnd/>
              <a:tailEnd/>
            </a:ln>
          </p:spPr>
          <p:txBody>
            <a:bodyPr lIns="77046" tIns="38526" rIns="77046" bIns="38526">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r>
                <a:rPr lang="ja-JP" altLang="en-US" sz="2800" dirty="0">
                  <a:solidFill>
                    <a:srgbClr val="000000"/>
                  </a:solidFill>
                  <a:latin typeface="AR丸ゴシック体E" panose="020F0909000000000000" pitchFamily="49" charset="-128"/>
                  <a:ea typeface="AR丸ゴシック体E" panose="020F0909000000000000" pitchFamily="49" charset="-128"/>
                  <a:cs typeface="ＭＳ Ｐ明朝" panose="02020600040205080304" pitchFamily="18" charset="-128"/>
                </a:rPr>
                <a:t>ＳＤＧｓ実践計画表</a:t>
              </a:r>
              <a:endParaRPr lang="en-US" altLang="ja-JP" sz="2800" dirty="0">
                <a:solidFill>
                  <a:srgbClr val="000000"/>
                </a:solidFill>
                <a:latin typeface="AR丸ゴシック体E" panose="020F0909000000000000" pitchFamily="49" charset="-128"/>
                <a:ea typeface="AR丸ゴシック体E" panose="020F0909000000000000" pitchFamily="49"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2278" y="433864"/>
              <a:ext cx="10041269" cy="6424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2" name="Picture 2" descr="http://www.jp.undp.org/content/dam/tokyo/img/MDGs/xUNDP_Tok_SDGsJ_20160312.jpg.pagespeed.ic.s91oJ352dw.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121022" y="1501053"/>
            <a:ext cx="3954609" cy="518213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1" name="正方形/長方形 10"/>
          <p:cNvSpPr/>
          <p:nvPr/>
        </p:nvSpPr>
        <p:spPr>
          <a:xfrm>
            <a:off x="4155467" y="1487606"/>
            <a:ext cx="2465780" cy="5209027"/>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13" name="正方形/長方形 12"/>
          <p:cNvSpPr/>
          <p:nvPr/>
        </p:nvSpPr>
        <p:spPr>
          <a:xfrm>
            <a:off x="6701083" y="1590011"/>
            <a:ext cx="2308444" cy="5106621"/>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81782" y="2099622"/>
            <a:ext cx="481900" cy="465282"/>
          </a:xfrm>
          <a:prstGeom prst="rect">
            <a:avLst/>
          </a:prstGeom>
        </p:spPr>
      </p:pic>
    </p:spTree>
    <p:extLst>
      <p:ext uri="{BB962C8B-B14F-4D97-AF65-F5344CB8AC3E}">
        <p14:creationId xmlns:p14="http://schemas.microsoft.com/office/powerpoint/2010/main" val="144304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A79B087-A1C7-577D-077A-D2AC8AAA85B7}"/>
              </a:ext>
            </a:extLst>
          </p:cNvPr>
          <p:cNvPicPr>
            <a:picLocks noChangeAspect="1"/>
          </p:cNvPicPr>
          <p:nvPr/>
        </p:nvPicPr>
        <p:blipFill rotWithShape="1">
          <a:blip r:embed="rId3"/>
          <a:srcRect r="29671" b="17626"/>
          <a:stretch/>
        </p:blipFill>
        <p:spPr>
          <a:xfrm>
            <a:off x="1" y="-7875"/>
            <a:ext cx="9144000" cy="6865875"/>
          </a:xfrm>
          <a:prstGeom prst="rect">
            <a:avLst/>
          </a:prstGeom>
        </p:spPr>
      </p:pic>
    </p:spTree>
    <p:extLst>
      <p:ext uri="{BB962C8B-B14F-4D97-AF65-F5344CB8AC3E}">
        <p14:creationId xmlns:p14="http://schemas.microsoft.com/office/powerpoint/2010/main" val="513526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メモ 3">
            <a:extLst>
              <a:ext uri="{FF2B5EF4-FFF2-40B4-BE49-F238E27FC236}">
                <a16:creationId xmlns:a16="http://schemas.microsoft.com/office/drawing/2014/main" id="{A33A76A1-C03B-4F69-A1AE-753DF98AC2C9}"/>
              </a:ext>
            </a:extLst>
          </p:cNvPr>
          <p:cNvSpPr/>
          <p:nvPr/>
        </p:nvSpPr>
        <p:spPr>
          <a:xfrm>
            <a:off x="928029" y="1419114"/>
            <a:ext cx="7696442" cy="1611072"/>
          </a:xfrm>
          <a:prstGeom prst="foldedCorne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四角形: 角を丸くする 2">
            <a:extLst>
              <a:ext uri="{FF2B5EF4-FFF2-40B4-BE49-F238E27FC236}">
                <a16:creationId xmlns:a16="http://schemas.microsoft.com/office/drawing/2014/main" id="{601C28D2-3544-4845-B954-28ECD1D00CE0}"/>
              </a:ext>
            </a:extLst>
          </p:cNvPr>
          <p:cNvSpPr/>
          <p:nvPr/>
        </p:nvSpPr>
        <p:spPr>
          <a:xfrm>
            <a:off x="783273" y="371430"/>
            <a:ext cx="7841200" cy="930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91D29B2C-BEA8-4D20-98BB-47A4BACF4B60}"/>
              </a:ext>
            </a:extLst>
          </p:cNvPr>
          <p:cNvSpPr txBox="1"/>
          <p:nvPr/>
        </p:nvSpPr>
        <p:spPr>
          <a:xfrm>
            <a:off x="849741" y="488551"/>
            <a:ext cx="7942567" cy="5886996"/>
          </a:xfrm>
          <a:prstGeom prst="rect">
            <a:avLst/>
          </a:prstGeom>
          <a:noFill/>
        </p:spPr>
        <p:txBody>
          <a:bodyPr wrap="square" rtlCol="0">
            <a:spAutoFit/>
          </a:bodyPr>
          <a:lstStyle/>
          <a:p>
            <a:r>
              <a:rPr lang="ja-JP" altLang="en-US" sz="2215" dirty="0">
                <a:latin typeface="AR丸ゴシック体E" panose="020F0909000000000000" pitchFamily="49" charset="-128"/>
                <a:ea typeface="AR丸ゴシック体E" panose="020F0909000000000000" pitchFamily="49" charset="-128"/>
              </a:rPr>
              <a:t>カリキュラム・　＝　ＥＳＤカレンダーづくり</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マネジメント　　　　によるホールスクール・アプローチ</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・ＥＳＤカレンダーも</a:t>
            </a:r>
            <a:r>
              <a:rPr lang="ja-JP" altLang="en-US" sz="2215" dirty="0">
                <a:solidFill>
                  <a:srgbClr val="FF0000"/>
                </a:solidFill>
                <a:latin typeface="AR丸ゴシック体E" panose="020F0909000000000000" pitchFamily="49" charset="-128"/>
                <a:ea typeface="AR丸ゴシック体E" panose="020F0909000000000000" pitchFamily="49" charset="-128"/>
              </a:rPr>
              <a:t>一度に全てを作れなくてもいい</a:t>
            </a:r>
            <a:endParaRPr lang="en-US" altLang="ja-JP" sz="2215" dirty="0">
              <a:solidFill>
                <a:srgbClr val="FF0000"/>
              </a:solidFill>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・つなげて学びを関連付けることの価値を教師が感じること</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が大事　単元を通じて価値ある授業に仕上げる</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・指導観が変われば、その先のカレンダーは自然にできる</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・つなげた実践が子どもにとって価値あるものであること</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・価値のない単元名を並べただけのカレンダーは無意味</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・共有のためのシステム（共有フォルダの作成）が大事</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a:t>
            </a:r>
            <a:r>
              <a:rPr lang="ja-JP" altLang="en-US" sz="2215" dirty="0">
                <a:solidFill>
                  <a:srgbClr val="FF0000"/>
                </a:solidFill>
                <a:latin typeface="AR丸ゴシック体E" panose="020F0909000000000000" pitchFamily="49" charset="-128"/>
                <a:ea typeface="AR丸ゴシック体E" panose="020F0909000000000000" pitchFamily="49" charset="-128"/>
              </a:rPr>
              <a:t>毎年、実践しながら変えていくのが本当のカリマネ！</a:t>
            </a:r>
          </a:p>
        </p:txBody>
      </p:sp>
    </p:spTree>
    <p:extLst>
      <p:ext uri="{BB962C8B-B14F-4D97-AF65-F5344CB8AC3E}">
        <p14:creationId xmlns:p14="http://schemas.microsoft.com/office/powerpoint/2010/main" val="2129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1000"/>
                                        <p:tgtEl>
                                          <p:spTgt spid="2">
                                            <p:txEl>
                                              <p:pRg st="10" end="10"/>
                                            </p:txEl>
                                          </p:spTgt>
                                        </p:tgtEl>
                                      </p:cBhvr>
                                    </p:animEffect>
                                    <p:anim calcmode="lin" valueType="num">
                                      <p:cBhvr>
                                        <p:cTn id="3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fade">
                                      <p:cBhvr>
                                        <p:cTn id="39" dur="1000"/>
                                        <p:tgtEl>
                                          <p:spTgt spid="2">
                                            <p:txEl>
                                              <p:pRg st="12" end="12"/>
                                            </p:txEl>
                                          </p:spTgt>
                                        </p:tgtEl>
                                      </p:cBhvr>
                                    </p:animEffect>
                                    <p:anim calcmode="lin" valueType="num">
                                      <p:cBhvr>
                                        <p:cTn id="4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14" end="14"/>
                                            </p:txEl>
                                          </p:spTgt>
                                        </p:tgtEl>
                                        <p:attrNameLst>
                                          <p:attrName>style.visibility</p:attrName>
                                        </p:attrNameLst>
                                      </p:cBhvr>
                                      <p:to>
                                        <p:strVal val="visible"/>
                                      </p:to>
                                    </p:set>
                                    <p:animEffect transition="in" filter="fade">
                                      <p:cBhvr>
                                        <p:cTn id="46" dur="1000"/>
                                        <p:tgtEl>
                                          <p:spTgt spid="2">
                                            <p:txEl>
                                              <p:pRg st="14" end="14"/>
                                            </p:txEl>
                                          </p:spTgt>
                                        </p:tgtEl>
                                      </p:cBhvr>
                                    </p:animEffect>
                                    <p:anim calcmode="lin" valueType="num">
                                      <p:cBhvr>
                                        <p:cTn id="4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animEffect transition="in" filter="fade">
                                      <p:cBhvr>
                                        <p:cTn id="51" dur="1000"/>
                                        <p:tgtEl>
                                          <p:spTgt spid="2">
                                            <p:txEl>
                                              <p:pRg st="16" end="16"/>
                                            </p:txEl>
                                          </p:spTgt>
                                        </p:tgtEl>
                                      </p:cBhvr>
                                    </p:animEffect>
                                    <p:anim calcmode="lin" valueType="num">
                                      <p:cBhvr>
                                        <p:cTn id="52"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64557" r="28066" b="7992"/>
          <a:stretch/>
        </p:blipFill>
        <p:spPr>
          <a:xfrm>
            <a:off x="149598" y="2"/>
            <a:ext cx="8844806" cy="5728447"/>
          </a:xfrm>
          <a:prstGeom prst="rect">
            <a:avLst/>
          </a:prstGeom>
        </p:spPr>
      </p:pic>
      <p:sp>
        <p:nvSpPr>
          <p:cNvPr id="2" name="四角形: 角を丸くする 1">
            <a:extLst>
              <a:ext uri="{FF2B5EF4-FFF2-40B4-BE49-F238E27FC236}">
                <a16:creationId xmlns:a16="http://schemas.microsoft.com/office/drawing/2014/main" id="{D48CD356-02B6-4BE6-3201-049F4D0B288A}"/>
              </a:ext>
            </a:extLst>
          </p:cNvPr>
          <p:cNvSpPr/>
          <p:nvPr/>
        </p:nvSpPr>
        <p:spPr>
          <a:xfrm>
            <a:off x="149597" y="-80680"/>
            <a:ext cx="6829427"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8106678" y="-80680"/>
            <a:ext cx="1131451" cy="45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7103739" y="2976285"/>
            <a:ext cx="2040261" cy="2752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B475EE2-E3B5-2866-0DD0-4A2C2B152C8D}"/>
              </a:ext>
            </a:extLst>
          </p:cNvPr>
          <p:cNvPicPr>
            <a:picLocks noChangeAspect="1"/>
          </p:cNvPicPr>
          <p:nvPr/>
        </p:nvPicPr>
        <p:blipFill rotWithShape="1">
          <a:blip r:embed="rId2">
            <a:extLst>
              <a:ext uri="{28A0092B-C50C-407E-A947-70E740481C1C}">
                <a14:useLocalDpi xmlns:a14="http://schemas.microsoft.com/office/drawing/2010/main" val="0"/>
              </a:ext>
            </a:extLst>
          </a:blip>
          <a:srcRect l="12029" t="77144" r="40653" b="7992"/>
          <a:stretch/>
        </p:blipFill>
        <p:spPr>
          <a:xfrm>
            <a:off x="-108665" y="2021587"/>
            <a:ext cx="9197196" cy="4083380"/>
          </a:xfrm>
          <a:prstGeom prst="rect">
            <a:avLst/>
          </a:prstGeom>
        </p:spPr>
      </p:pic>
      <p:sp>
        <p:nvSpPr>
          <p:cNvPr id="7" name="テキスト ボックス 6">
            <a:extLst>
              <a:ext uri="{FF2B5EF4-FFF2-40B4-BE49-F238E27FC236}">
                <a16:creationId xmlns:a16="http://schemas.microsoft.com/office/drawing/2014/main" id="{63075961-3C3B-221C-C861-E02926CD469D}"/>
              </a:ext>
            </a:extLst>
          </p:cNvPr>
          <p:cNvSpPr txBox="1"/>
          <p:nvPr/>
        </p:nvSpPr>
        <p:spPr>
          <a:xfrm>
            <a:off x="5958727" y="6106066"/>
            <a:ext cx="3129804" cy="577081"/>
          </a:xfrm>
          <a:prstGeom prst="rect">
            <a:avLst/>
          </a:prstGeom>
          <a:noFill/>
        </p:spPr>
        <p:txBody>
          <a:bodyPr wrap="squar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　</a:t>
            </a: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2896866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メモ 4">
            <a:extLst>
              <a:ext uri="{FF2B5EF4-FFF2-40B4-BE49-F238E27FC236}">
                <a16:creationId xmlns:a16="http://schemas.microsoft.com/office/drawing/2014/main" id="{FE963ED6-FB46-4DF2-B843-B96C60EF41A6}"/>
              </a:ext>
            </a:extLst>
          </p:cNvPr>
          <p:cNvSpPr/>
          <p:nvPr/>
        </p:nvSpPr>
        <p:spPr>
          <a:xfrm>
            <a:off x="783271" y="4077072"/>
            <a:ext cx="7841200" cy="2309795"/>
          </a:xfrm>
          <a:prstGeom prst="foldedCorne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四角形: 角を丸くする 2">
            <a:extLst>
              <a:ext uri="{FF2B5EF4-FFF2-40B4-BE49-F238E27FC236}">
                <a16:creationId xmlns:a16="http://schemas.microsoft.com/office/drawing/2014/main" id="{601C28D2-3544-4845-B954-28ECD1D00CE0}"/>
              </a:ext>
            </a:extLst>
          </p:cNvPr>
          <p:cNvSpPr/>
          <p:nvPr/>
        </p:nvSpPr>
        <p:spPr>
          <a:xfrm>
            <a:off x="650334" y="371430"/>
            <a:ext cx="3124039" cy="930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 name="四角形: 角を丸くする 3">
            <a:extLst>
              <a:ext uri="{FF2B5EF4-FFF2-40B4-BE49-F238E27FC236}">
                <a16:creationId xmlns:a16="http://schemas.microsoft.com/office/drawing/2014/main" id="{76FDF229-8143-4246-8937-5A2D4A0EE9DF}"/>
              </a:ext>
            </a:extLst>
          </p:cNvPr>
          <p:cNvSpPr/>
          <p:nvPr/>
        </p:nvSpPr>
        <p:spPr>
          <a:xfrm>
            <a:off x="4139952" y="371429"/>
            <a:ext cx="4320480" cy="12629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91D29B2C-BEA8-4D20-98BB-47A4BACF4B60}"/>
              </a:ext>
            </a:extLst>
          </p:cNvPr>
          <p:cNvSpPr txBox="1"/>
          <p:nvPr/>
        </p:nvSpPr>
        <p:spPr>
          <a:xfrm>
            <a:off x="646646" y="437898"/>
            <a:ext cx="7988084" cy="6163995"/>
          </a:xfrm>
          <a:prstGeom prst="rect">
            <a:avLst/>
          </a:prstGeom>
          <a:noFill/>
        </p:spPr>
        <p:txBody>
          <a:bodyPr wrap="none" rtlCol="0">
            <a:spAutoFit/>
          </a:bodyPr>
          <a:lstStyle/>
          <a:p>
            <a:r>
              <a:rPr lang="ja-JP" altLang="en-US" sz="2215" dirty="0">
                <a:latin typeface="AR丸ゴシック体E" panose="020F0909000000000000" pitchFamily="49" charset="-128"/>
                <a:ea typeface="AR丸ゴシック体E" panose="020F0909000000000000" pitchFamily="49" charset="-128"/>
              </a:rPr>
              <a:t>主体的・対話的で　　　　「子どもの学びに火をつける」を</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深い学びについて　 　 ＝　合言葉に問題解決的な学習過程</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づくり（授業づくり）</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・「子どもの学びに火をつける」ことができない教師は</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学びの改革者としての覚悟を決めて自らも学び直すこと。</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800"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・一人の教師が、同じ単元を毎年授業できるわけではない。</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授業用の資料・活動のさせ方・依頼の手紙文、作品例など</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学年・単元名の入ったフォルダを作り、共有する。</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それによって、だれもが互いの実践を共有すること。</a:t>
            </a:r>
            <a:endParaRPr lang="en-US" altLang="ja-JP" sz="2215" dirty="0">
              <a:latin typeface="AR丸ゴシック体E" panose="020F0909000000000000" pitchFamily="49" charset="-128"/>
              <a:ea typeface="AR丸ゴシック体E" panose="020F0909000000000000" pitchFamily="49" charset="-128"/>
            </a:endParaRPr>
          </a:p>
          <a:p>
            <a:endParaRPr lang="en-US" altLang="ja-JP" sz="1000"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・うまい火のつけ方なんて、だれもができるわけでない。</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だから、力を合わせて単元開発をする。</a:t>
            </a:r>
            <a:r>
              <a:rPr lang="ja-JP" altLang="en-US" sz="2215" dirty="0">
                <a:solidFill>
                  <a:srgbClr val="FF0000"/>
                </a:solidFill>
                <a:latin typeface="AR丸ゴシック体E" panose="020F0909000000000000" pitchFamily="49" charset="-128"/>
                <a:ea typeface="AR丸ゴシック体E" panose="020F0909000000000000" pitchFamily="49" charset="-128"/>
              </a:rPr>
              <a:t>情報交流と蓄積！</a:t>
            </a:r>
            <a:endParaRPr lang="en-US" altLang="ja-JP" sz="2215" dirty="0">
              <a:solidFill>
                <a:srgbClr val="FF0000"/>
              </a:solidFill>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一つの学年で、一年間に一つの単元</a:t>
            </a:r>
            <a:r>
              <a:rPr lang="en-US" altLang="ja-JP" sz="2215" dirty="0">
                <a:latin typeface="AR丸ゴシック体E" panose="020F0909000000000000" pitchFamily="49" charset="-128"/>
                <a:ea typeface="AR丸ゴシック体E" panose="020F0909000000000000" pitchFamily="49" charset="-128"/>
              </a:rPr>
              <a:t>(</a:t>
            </a:r>
            <a:r>
              <a:rPr lang="ja-JP" altLang="en-US" sz="2215" dirty="0">
                <a:latin typeface="AR丸ゴシック体E" panose="020F0909000000000000" pitchFamily="49" charset="-128"/>
                <a:ea typeface="AR丸ゴシック体E" panose="020F0909000000000000" pitchFamily="49" charset="-128"/>
              </a:rPr>
              <a:t>導入から終末まで</a:t>
            </a:r>
            <a:r>
              <a:rPr lang="en-US" altLang="ja-JP" sz="2215" dirty="0">
                <a:latin typeface="AR丸ゴシック体E" panose="020F0909000000000000" pitchFamily="49" charset="-128"/>
                <a:ea typeface="AR丸ゴシック体E" panose="020F0909000000000000" pitchFamily="49" charset="-128"/>
              </a:rPr>
              <a:t>)</a:t>
            </a:r>
            <a:r>
              <a:rPr lang="ja-JP" altLang="en-US" sz="2215" dirty="0">
                <a:latin typeface="AR丸ゴシック体E" panose="020F0909000000000000" pitchFamily="49" charset="-128"/>
                <a:ea typeface="AR丸ゴシック体E" panose="020F0909000000000000" pitchFamily="49" charset="-128"/>
              </a:rPr>
              <a:t>の</a:t>
            </a:r>
            <a:endParaRPr lang="en-US" altLang="ja-JP" sz="2215" dirty="0">
              <a:latin typeface="AR丸ゴシック体E" panose="020F0909000000000000" pitchFamily="49" charset="-128"/>
              <a:ea typeface="AR丸ゴシック体E" panose="020F0909000000000000" pitchFamily="49" charset="-128"/>
            </a:endParaRPr>
          </a:p>
          <a:p>
            <a:r>
              <a:rPr lang="ja-JP" altLang="en-US" sz="2215" dirty="0">
                <a:latin typeface="AR丸ゴシック体E" panose="020F0909000000000000" pitchFamily="49" charset="-128"/>
                <a:ea typeface="AR丸ゴシック体E" panose="020F0909000000000000" pitchFamily="49" charset="-128"/>
              </a:rPr>
              <a:t>　開発ができたらそれで十分。</a:t>
            </a:r>
            <a:r>
              <a:rPr lang="ja-JP" altLang="en-US" sz="2215" dirty="0">
                <a:solidFill>
                  <a:srgbClr val="FF0000"/>
                </a:solidFill>
                <a:latin typeface="AR丸ゴシック体E" panose="020F0909000000000000" pitchFamily="49" charset="-128"/>
                <a:ea typeface="AR丸ゴシック体E" panose="020F0909000000000000" pitchFamily="49" charset="-128"/>
              </a:rPr>
              <a:t>３年間くらいかけると年間の</a:t>
            </a:r>
            <a:endParaRPr lang="en-US" altLang="ja-JP" sz="2215" dirty="0">
              <a:solidFill>
                <a:srgbClr val="FF0000"/>
              </a:solidFill>
              <a:latin typeface="AR丸ゴシック体E" panose="020F0909000000000000" pitchFamily="49" charset="-128"/>
              <a:ea typeface="AR丸ゴシック体E" panose="020F0909000000000000" pitchFamily="49" charset="-128"/>
            </a:endParaRPr>
          </a:p>
          <a:p>
            <a:r>
              <a:rPr lang="ja-JP" altLang="en-US" sz="2215" dirty="0">
                <a:solidFill>
                  <a:srgbClr val="FF0000"/>
                </a:solidFill>
                <a:latin typeface="AR丸ゴシック体E" panose="020F0909000000000000" pitchFamily="49" charset="-128"/>
                <a:ea typeface="AR丸ゴシック体E" panose="020F0909000000000000" pitchFamily="49" charset="-128"/>
              </a:rPr>
              <a:t>　主な指導計画ができてくる。それがカリ・マネにもなる。</a:t>
            </a:r>
            <a:endParaRPr lang="en-US" altLang="ja-JP" sz="2215" dirty="0">
              <a:solidFill>
                <a:srgbClr val="FF0000"/>
              </a:solidFill>
              <a:latin typeface="AR丸ゴシック体E" panose="020F0909000000000000" pitchFamily="49" charset="-128"/>
              <a:ea typeface="AR丸ゴシック体E" panose="020F0909000000000000" pitchFamily="49" charset="-128"/>
            </a:endParaRPr>
          </a:p>
          <a:p>
            <a:r>
              <a:rPr lang="ja-JP" altLang="en-US" sz="2215" dirty="0">
                <a:solidFill>
                  <a:srgbClr val="FF0000"/>
                </a:solidFill>
                <a:latin typeface="AR丸ゴシック体E" panose="020F0909000000000000" pitchFamily="49" charset="-128"/>
                <a:ea typeface="AR丸ゴシック体E" panose="020F0909000000000000" pitchFamily="49" charset="-128"/>
              </a:rPr>
              <a:t>　コピーして形だけ整え、実践をしないのは、いけない。 </a:t>
            </a:r>
            <a:r>
              <a:rPr lang="ja-JP" altLang="en-US" sz="2215" dirty="0">
                <a:latin typeface="AR丸ゴシック体E" panose="020F0909000000000000" pitchFamily="49" charset="-128"/>
                <a:ea typeface="AR丸ゴシック体E" panose="020F0909000000000000" pitchFamily="49" charset="-128"/>
              </a:rPr>
              <a:t>　</a:t>
            </a:r>
            <a:endParaRPr lang="en-US" altLang="ja-JP" sz="2215" dirty="0">
              <a:latin typeface="AR丸ゴシック体E" panose="020F0909000000000000" pitchFamily="49" charset="-128"/>
              <a:ea typeface="AR丸ゴシック体E" panose="020F0909000000000000" pitchFamily="49" charset="-128"/>
            </a:endParaRPr>
          </a:p>
          <a:p>
            <a:endParaRPr lang="ja-JP" altLang="en-US" sz="2215"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839565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96B0-0F9F-85F4-C777-96DCC5F5DF90}"/>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A405E082-8E99-4610-5F07-5B94BD3CC93A}"/>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4D5777AD-D534-11E2-B4B3-8EB7F691F149}"/>
              </a:ext>
            </a:extLst>
          </p:cNvPr>
          <p:cNvSpPr/>
          <p:nvPr/>
        </p:nvSpPr>
        <p:spPr>
          <a:xfrm>
            <a:off x="204787" y="213306"/>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93329200-838F-D8D8-6979-7D6C181C54B4}"/>
              </a:ext>
            </a:extLst>
          </p:cNvPr>
          <p:cNvSpPr txBox="1"/>
          <p:nvPr/>
        </p:nvSpPr>
        <p:spPr>
          <a:xfrm>
            <a:off x="301365" y="320461"/>
            <a:ext cx="8762999" cy="3631763"/>
          </a:xfrm>
          <a:prstGeom prst="rect">
            <a:avLst/>
          </a:prstGeom>
          <a:noFill/>
        </p:spPr>
        <p:txBody>
          <a:bodyPr wrap="square" rtlCol="0">
            <a:spAutoFit/>
          </a:bodyPr>
          <a:lstStyle/>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dirty="0">
                <a:solidFill>
                  <a:schemeClr val="bg1"/>
                </a:solidFill>
                <a:latin typeface="AR P丸ゴシック体E" panose="020F0900000000000000" pitchFamily="50" charset="-128"/>
                <a:ea typeface="AR P丸ゴシック体E" panose="020F0900000000000000" pitchFamily="50" charset="-128"/>
              </a:rPr>
              <a:t> 令和４年度ユネスコスクール定期レビュー研修会（改訂版）</a:t>
            </a:r>
            <a:endParaRPr lang="en-US" altLang="ja-JP" sz="2400" b="1" kern="1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lang="ja-JP" altLang="ja-JP" sz="2200" dirty="0">
                <a:solidFill>
                  <a:schemeClr val="bg1"/>
                </a:solidFill>
                <a:latin typeface="+mn-ea"/>
              </a:rPr>
              <a:t>　</a:t>
            </a:r>
            <a:endParaRPr lang="en-US" altLang="ja-JP" sz="2200" dirty="0">
              <a:solidFill>
                <a:schemeClr val="bg1"/>
              </a:solidFill>
              <a:latin typeface="+mn-ea"/>
            </a:endParaRPr>
          </a:p>
          <a:p>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lang="ja-JP" altLang="en-US" b="1" kern="100" dirty="0">
                <a:solidFill>
                  <a:schemeClr val="bg1"/>
                </a:solidFill>
                <a:effectLst/>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2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600" b="1" dirty="0">
                <a:solidFill>
                  <a:schemeClr val="bg1"/>
                </a:solidFill>
                <a:latin typeface="AR P丸ゴシック体E" panose="020F0900000000000000" pitchFamily="50" charset="-128"/>
                <a:ea typeface="AR P丸ゴシック体E" panose="020F0900000000000000" pitchFamily="50" charset="-128"/>
              </a:rPr>
              <a:t>　　</a:t>
            </a:r>
            <a:r>
              <a:rPr lang="en-US" altLang="ja-JP" sz="3600" b="1" dirty="0">
                <a:solidFill>
                  <a:schemeClr val="bg1"/>
                </a:solidFill>
                <a:latin typeface="AR P丸ゴシック体E" panose="020F0900000000000000" pitchFamily="50" charset="-128"/>
                <a:ea typeface="AR P丸ゴシック体E" panose="020F0900000000000000" pitchFamily="50" charset="-128"/>
              </a:rPr>
              <a:t>【</a:t>
            </a:r>
            <a:r>
              <a:rPr lang="ja-JP" altLang="en-US" sz="3600" b="1" dirty="0">
                <a:solidFill>
                  <a:schemeClr val="bg1"/>
                </a:solidFill>
                <a:latin typeface="AR P丸ゴシック体E" panose="020F0900000000000000" pitchFamily="50" charset="-128"/>
                <a:ea typeface="AR P丸ゴシック体E" panose="020F0900000000000000" pitchFamily="50" charset="-128"/>
              </a:rPr>
              <a:t>ユネスコスクールとは何か</a:t>
            </a:r>
            <a:r>
              <a:rPr lang="en-US" altLang="ja-JP" sz="3600" b="1" dirty="0">
                <a:solidFill>
                  <a:schemeClr val="bg1"/>
                </a:solidFill>
                <a:latin typeface="AR P丸ゴシック体E" panose="020F0900000000000000" pitchFamily="50" charset="-128"/>
                <a:ea typeface="AR P丸ゴシック体E" panose="020F0900000000000000" pitchFamily="50" charset="-128"/>
              </a:rPr>
              <a:t>】</a:t>
            </a:r>
          </a:p>
          <a:p>
            <a:r>
              <a:rPr lang="en-US" altLang="ja-JP" sz="3600" b="1" dirty="0">
                <a:solidFill>
                  <a:schemeClr val="bg1"/>
                </a:solidFill>
                <a:latin typeface="AR P丸ゴシック体E" panose="020F0900000000000000" pitchFamily="50" charset="-128"/>
                <a:ea typeface="AR P丸ゴシック体E" panose="020F0900000000000000" pitchFamily="50" charset="-128"/>
              </a:rPr>
              <a:t> ESD</a:t>
            </a:r>
            <a:r>
              <a:rPr lang="ja-JP" altLang="en-US" sz="3600" b="1" dirty="0">
                <a:solidFill>
                  <a:schemeClr val="bg1"/>
                </a:solidFill>
                <a:latin typeface="AR P丸ゴシック体E" panose="020F0900000000000000" pitchFamily="50" charset="-128"/>
                <a:ea typeface="AR P丸ゴシック体E" panose="020F0900000000000000" pitchFamily="50" charset="-128"/>
              </a:rPr>
              <a:t>推進拠点としての 役割を果たそう </a:t>
            </a:r>
            <a:r>
              <a:rPr kumimoji="1" lang="ja-JP" altLang="en-US" sz="36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6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2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12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b="1" dirty="0">
                <a:solidFill>
                  <a:schemeClr val="bg1"/>
                </a:solidFill>
                <a:latin typeface="HGP創英角ｺﾞｼｯｸUB" panose="020B0900000000000000" pitchFamily="50" charset="-128"/>
                <a:ea typeface="HGP創英角ｺﾞｼｯｸUB" panose="020B0900000000000000" pitchFamily="50" charset="-128"/>
              </a:rPr>
              <a:t>　　　　　　　　～ </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学習指導要領との関連を踏まえて～</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endParaRPr kumimoji="1" lang="ja-JP" altLang="en-US" dirty="0">
              <a:solidFill>
                <a:srgbClr val="FFFF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32095FCE-A32F-2B05-523A-12F65CA17302}"/>
              </a:ext>
            </a:extLst>
          </p:cNvPr>
          <p:cNvSpPr txBox="1"/>
          <p:nvPr/>
        </p:nvSpPr>
        <p:spPr>
          <a:xfrm flipH="1">
            <a:off x="4682163" y="4420227"/>
            <a:ext cx="4461836" cy="2092881"/>
          </a:xfrm>
          <a:prstGeom prst="rect">
            <a:avLst/>
          </a:prstGeom>
          <a:noFill/>
        </p:spPr>
        <p:txBody>
          <a:bodyPr wrap="square" rtlCol="0">
            <a:spAutoFit/>
          </a:bodyPr>
          <a:lstStyle/>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a:t>
            </a:r>
            <a:r>
              <a:rPr lang="en-US" altLang="ja-JP" sz="2000" dirty="0">
                <a:solidFill>
                  <a:srgbClr val="FFFFFF"/>
                </a:solidFill>
                <a:latin typeface="HGP創英角ｺﾞｼｯｸUB" panose="020B0900000000000000" pitchFamily="50" charset="-128"/>
                <a:ea typeface="HGP創英角ｺﾞｼｯｸUB" panose="020B0900000000000000" pitchFamily="50" charset="-128"/>
              </a:rPr>
              <a:t>4</a:t>
            </a:r>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年８月１０日（水）</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令和６年２月改訂版</a:t>
            </a:r>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endParaRPr lang="en-US" altLang="ja-JP"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推進研究室　室長</a:t>
            </a:r>
            <a:endParaRPr lang="en-US" altLang="zh-TW" sz="2000"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000" dirty="0">
                <a:solidFill>
                  <a:srgbClr val="FFFFFF"/>
                </a:solidFill>
                <a:latin typeface="HGP創英角ｺﾞｼｯｸUB" panose="020B0900000000000000" pitchFamily="50" charset="-128"/>
                <a:ea typeface="HGP創英角ｺﾞｼｯｸUB" panose="020B0900000000000000" pitchFamily="50" charset="-128"/>
              </a:rPr>
              <a:t>江東区立八名川小学校前校長</a:t>
            </a:r>
            <a:r>
              <a:rPr lang="zh-TW" altLang="en-US" sz="2000" dirty="0">
                <a:solidFill>
                  <a:srgbClr val="FFFFFF"/>
                </a:solidFill>
                <a:latin typeface="HGP創英角ｺﾞｼｯｸUB" panose="020B0900000000000000" pitchFamily="50" charset="-128"/>
                <a:ea typeface="HGP創英角ｺﾞｼｯｸUB" panose="020B0900000000000000" pitchFamily="50" charset="-128"/>
              </a:rPr>
              <a:t>　　</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25F1254E-3804-508C-6E85-8496DEDB5DF2}"/>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D05A6AD-F60F-4924-5919-4EC2A3B78E92}"/>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2486711-FE8F-0393-CE1C-CE987E0002F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F5EFDFE-4B8B-4BC0-B601-44E87EC859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880" y="4080056"/>
            <a:ext cx="4047971" cy="2457483"/>
          </a:xfrm>
          <a:prstGeom prst="rect">
            <a:avLst/>
          </a:prstGeom>
        </p:spPr>
      </p:pic>
    </p:spTree>
    <p:extLst>
      <p:ext uri="{BB962C8B-B14F-4D97-AF65-F5344CB8AC3E}">
        <p14:creationId xmlns:p14="http://schemas.microsoft.com/office/powerpoint/2010/main" val="1931958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4FE9BC-A61F-1BFF-1CED-422A3DE90035}"/>
              </a:ext>
            </a:extLst>
          </p:cNvPr>
          <p:cNvPicPr>
            <a:picLocks noChangeAspect="1"/>
          </p:cNvPicPr>
          <p:nvPr/>
        </p:nvPicPr>
        <p:blipFill rotWithShape="1">
          <a:blip r:embed="rId2">
            <a:extLst>
              <a:ext uri="{28A0092B-C50C-407E-A947-70E740481C1C}">
                <a14:useLocalDpi xmlns:a14="http://schemas.microsoft.com/office/drawing/2010/main" val="0"/>
              </a:ext>
            </a:extLst>
          </a:blip>
          <a:srcRect t="78409" r="10093" b="3922"/>
          <a:stretch/>
        </p:blipFill>
        <p:spPr>
          <a:xfrm rot="10800000">
            <a:off x="243198" y="99776"/>
            <a:ext cx="8657604" cy="2404696"/>
          </a:xfrm>
          <a:prstGeom prst="rect">
            <a:avLst/>
          </a:prstGeom>
        </p:spPr>
      </p:pic>
      <p:pic>
        <p:nvPicPr>
          <p:cNvPr id="5" name="図 4">
            <a:extLst>
              <a:ext uri="{FF2B5EF4-FFF2-40B4-BE49-F238E27FC236}">
                <a16:creationId xmlns:a16="http://schemas.microsoft.com/office/drawing/2014/main" id="{1AE4BC62-DCD3-4788-A8FA-8CFD241DF253}"/>
              </a:ext>
            </a:extLst>
          </p:cNvPr>
          <p:cNvPicPr>
            <a:picLocks noChangeAspect="1"/>
          </p:cNvPicPr>
          <p:nvPr/>
        </p:nvPicPr>
        <p:blipFill rotWithShape="1">
          <a:blip r:embed="rId2">
            <a:extLst>
              <a:ext uri="{28A0092B-C50C-407E-A947-70E740481C1C}">
                <a14:useLocalDpi xmlns:a14="http://schemas.microsoft.com/office/drawing/2010/main" val="0"/>
              </a:ext>
            </a:extLst>
          </a:blip>
          <a:srcRect l="35368" t="63492" r="20188" b="24101"/>
          <a:stretch/>
        </p:blipFill>
        <p:spPr>
          <a:xfrm rot="10800000">
            <a:off x="243198" y="2727511"/>
            <a:ext cx="7606142" cy="3000935"/>
          </a:xfrm>
          <a:prstGeom prst="rect">
            <a:avLst/>
          </a:prstGeom>
        </p:spPr>
      </p:pic>
      <p:pic>
        <p:nvPicPr>
          <p:cNvPr id="6" name="図 5">
            <a:extLst>
              <a:ext uri="{FF2B5EF4-FFF2-40B4-BE49-F238E27FC236}">
                <a16:creationId xmlns:a16="http://schemas.microsoft.com/office/drawing/2014/main" id="{72BC5411-FCA0-B417-7ACA-0E958718BABB}"/>
              </a:ext>
            </a:extLst>
          </p:cNvPr>
          <p:cNvPicPr>
            <a:picLocks noChangeAspect="1"/>
          </p:cNvPicPr>
          <p:nvPr/>
        </p:nvPicPr>
        <p:blipFill rotWithShape="1">
          <a:blip r:embed="rId2">
            <a:extLst>
              <a:ext uri="{28A0092B-C50C-407E-A947-70E740481C1C}">
                <a14:useLocalDpi xmlns:a14="http://schemas.microsoft.com/office/drawing/2010/main" val="0"/>
              </a:ext>
            </a:extLst>
          </a:blip>
          <a:srcRect l="11215" t="64844" r="65405" b="24882"/>
          <a:stretch/>
        </p:blipFill>
        <p:spPr>
          <a:xfrm rot="10800000">
            <a:off x="6554707" y="5257800"/>
            <a:ext cx="2468270" cy="1532968"/>
          </a:xfrm>
          <a:prstGeom prst="rect">
            <a:avLst/>
          </a:prstGeom>
        </p:spPr>
      </p:pic>
      <p:sp>
        <p:nvSpPr>
          <p:cNvPr id="7" name="テキスト ボックス 6">
            <a:extLst>
              <a:ext uri="{FF2B5EF4-FFF2-40B4-BE49-F238E27FC236}">
                <a16:creationId xmlns:a16="http://schemas.microsoft.com/office/drawing/2014/main" id="{754E62D8-0B8B-1C18-3B5A-FA91A6871A24}"/>
              </a:ext>
            </a:extLst>
          </p:cNvPr>
          <p:cNvSpPr txBox="1"/>
          <p:nvPr/>
        </p:nvSpPr>
        <p:spPr>
          <a:xfrm>
            <a:off x="4046268" y="6119336"/>
            <a:ext cx="2473754" cy="738664"/>
          </a:xfrm>
          <a:prstGeom prst="rect">
            <a:avLst/>
          </a:prstGeom>
          <a:noFill/>
        </p:spPr>
        <p:txBody>
          <a:bodyPr wrap="non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335496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E8DA06-A2CA-A536-E56F-24029FFD3F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882" t="55801" r="31099" b="41047"/>
          <a:stretch/>
        </p:blipFill>
        <p:spPr>
          <a:xfrm rot="10800000">
            <a:off x="420654" y="591671"/>
            <a:ext cx="8302689" cy="739586"/>
          </a:xfrm>
          <a:prstGeom prst="rect">
            <a:avLst/>
          </a:prstGeom>
        </p:spPr>
      </p:pic>
      <p:sp>
        <p:nvSpPr>
          <p:cNvPr id="4" name="テキスト ボックス 3">
            <a:extLst>
              <a:ext uri="{FF2B5EF4-FFF2-40B4-BE49-F238E27FC236}">
                <a16:creationId xmlns:a16="http://schemas.microsoft.com/office/drawing/2014/main" id="{716341D1-EB7C-940C-1E8C-B6FF599A1C40}"/>
              </a:ext>
            </a:extLst>
          </p:cNvPr>
          <p:cNvSpPr txBox="1"/>
          <p:nvPr/>
        </p:nvSpPr>
        <p:spPr>
          <a:xfrm>
            <a:off x="244359" y="1661372"/>
            <a:ext cx="8655281" cy="4154984"/>
          </a:xfrm>
          <a:prstGeom prst="rect">
            <a:avLst/>
          </a:prstGeom>
          <a:solidFill>
            <a:schemeClr val="bg1"/>
          </a:solidFill>
        </p:spPr>
        <p:txBody>
          <a:bodyPr wrap="square" rtlCol="0">
            <a:spAutoFit/>
          </a:bodyPr>
          <a:lstStyle/>
          <a:p>
            <a:r>
              <a:rPr kumimoji="1" lang="ja-JP" altLang="en-US" sz="2600" dirty="0">
                <a:latin typeface="AR丸ゴシック体E" panose="020F0909000000000000" pitchFamily="49" charset="-128"/>
                <a:ea typeface="AR丸ゴシック体E" panose="020F0909000000000000" pitchFamily="49" charset="-128"/>
              </a:rPr>
              <a:t>文部科学省及び日本ユネスコ国内委員会では、</a:t>
            </a:r>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ユネスコ</a:t>
            </a:r>
            <a:endParaRPr kumimoji="1" lang="en-US" altLang="ja-JP" sz="2600" dirty="0">
              <a:solidFill>
                <a:schemeClr val="accent1"/>
              </a:solidFill>
              <a:latin typeface="AR丸ゴシック体E" panose="020F0909000000000000" pitchFamily="49" charset="-128"/>
              <a:ea typeface="AR丸ゴシック体E" panose="020F0909000000000000" pitchFamily="49" charset="-128"/>
            </a:endParaRPr>
          </a:p>
          <a:p>
            <a:endParaRPr kumimoji="1" lang="en-US" altLang="ja-JP" sz="800" dirty="0">
              <a:solidFill>
                <a:schemeClr val="accent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スクールをＥＳＤの推進拠点と位置付け</a:t>
            </a:r>
            <a:r>
              <a:rPr kumimoji="1" lang="ja-JP" altLang="en-US" sz="2600" dirty="0">
                <a:latin typeface="AR丸ゴシック体E" panose="020F0909000000000000" pitchFamily="49" charset="-128"/>
                <a:ea typeface="AR丸ゴシック体E" panose="020F0909000000000000" pitchFamily="49" charset="-128"/>
              </a:rPr>
              <a:t>ています。</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2600" dirty="0">
                <a:latin typeface="AR丸ゴシック体E" panose="020F0909000000000000" pitchFamily="49" charset="-128"/>
                <a:ea typeface="AR丸ゴシック体E" panose="020F0909000000000000" pitchFamily="49" charset="-128"/>
              </a:rPr>
              <a:t>国連ＥＳＤの</a:t>
            </a:r>
            <a:r>
              <a:rPr kumimoji="1" lang="en-US" altLang="ja-JP" sz="2600" dirty="0">
                <a:latin typeface="AR丸ゴシック体E" panose="020F0909000000000000" pitchFamily="49" charset="-128"/>
                <a:ea typeface="AR丸ゴシック体E" panose="020F0909000000000000" pitchFamily="49" charset="-128"/>
              </a:rPr>
              <a:t>10</a:t>
            </a:r>
            <a:r>
              <a:rPr kumimoji="1" lang="ja-JP" altLang="en-US" sz="2600" dirty="0">
                <a:latin typeface="AR丸ゴシック体E" panose="020F0909000000000000" pitchFamily="49" charset="-128"/>
                <a:ea typeface="AR丸ゴシック体E" panose="020F0909000000000000" pitchFamily="49" charset="-128"/>
              </a:rPr>
              <a:t>年の開始に当たりユネスコスクールをＥ</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2600" dirty="0">
                <a:latin typeface="AR丸ゴシック体E" panose="020F0909000000000000" pitchFamily="49" charset="-128"/>
                <a:ea typeface="AR丸ゴシック体E" panose="020F0909000000000000" pitchFamily="49" charset="-128"/>
              </a:rPr>
              <a:t>ＳＤの推進拠点と位置付け加盟校増加に取り組んだ結果、</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en-US" altLang="ja-JP" sz="2600" dirty="0">
                <a:latin typeface="AR丸ゴシック体E" panose="020F0909000000000000" pitchFamily="49" charset="-128"/>
                <a:ea typeface="AR丸ゴシック体E" panose="020F0909000000000000" pitchFamily="49" charset="-128"/>
              </a:rPr>
              <a:t>2005</a:t>
            </a:r>
            <a:r>
              <a:rPr kumimoji="1" lang="ja-JP" altLang="en-US" sz="2600" dirty="0">
                <a:latin typeface="AR丸ゴシック体E" panose="020F0909000000000000" pitchFamily="49" charset="-128"/>
                <a:ea typeface="AR丸ゴシック体E" panose="020F0909000000000000" pitchFamily="49" charset="-128"/>
              </a:rPr>
              <a:t>年には</a:t>
            </a:r>
            <a:r>
              <a:rPr kumimoji="1" lang="en-US" altLang="ja-JP" sz="2600" dirty="0">
                <a:latin typeface="AR丸ゴシック体E" panose="020F0909000000000000" pitchFamily="49" charset="-128"/>
                <a:ea typeface="AR丸ゴシック体E" panose="020F0909000000000000" pitchFamily="49" charset="-128"/>
              </a:rPr>
              <a:t>19</a:t>
            </a:r>
            <a:r>
              <a:rPr kumimoji="1" lang="ja-JP" altLang="en-US" sz="2600" dirty="0">
                <a:latin typeface="AR丸ゴシック体E" panose="020F0909000000000000" pitchFamily="49" charset="-128"/>
                <a:ea typeface="AR丸ゴシック体E" panose="020F0909000000000000" pitchFamily="49" charset="-128"/>
              </a:rPr>
              <a:t>校だったユネスコスクールは現在</a:t>
            </a:r>
            <a:r>
              <a:rPr kumimoji="1" lang="en-US" altLang="ja-JP" sz="2600" dirty="0">
                <a:latin typeface="AR丸ゴシック体E" panose="020F0909000000000000" pitchFamily="49" charset="-128"/>
                <a:ea typeface="AR丸ゴシック体E" panose="020F0909000000000000" pitchFamily="49" charset="-128"/>
              </a:rPr>
              <a:t>1000</a:t>
            </a:r>
            <a:r>
              <a:rPr kumimoji="1" lang="ja-JP" altLang="en-US" sz="2600" dirty="0">
                <a:latin typeface="AR丸ゴシック体E" panose="020F0909000000000000" pitchFamily="49" charset="-128"/>
                <a:ea typeface="AR丸ゴシック体E" panose="020F0909000000000000" pitchFamily="49" charset="-128"/>
              </a:rPr>
              <a:t>校を</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2600" dirty="0">
                <a:latin typeface="AR丸ゴシック体E" panose="020F0909000000000000" pitchFamily="49" charset="-128"/>
                <a:ea typeface="AR丸ゴシック体E" panose="020F0909000000000000" pitchFamily="49" charset="-128"/>
              </a:rPr>
              <a:t>超えました。</a:t>
            </a:r>
            <a:endParaRPr kumimoji="1" lang="en-US" altLang="ja-JP" sz="2600" dirty="0">
              <a:latin typeface="AR丸ゴシック体E" panose="020F0909000000000000" pitchFamily="49" charset="-128"/>
              <a:ea typeface="AR丸ゴシック体E" panose="020F0909000000000000" pitchFamily="49" charset="-128"/>
            </a:endParaRPr>
          </a:p>
          <a:p>
            <a:endParaRPr kumimoji="1" lang="en-US" altLang="ja-JP" sz="800" dirty="0">
              <a:latin typeface="AR丸ゴシック体E" panose="020F0909000000000000" pitchFamily="49" charset="-128"/>
              <a:ea typeface="AR丸ゴシック体E" panose="020F0909000000000000" pitchFamily="49" charset="-128"/>
            </a:endParaRPr>
          </a:p>
          <a:p>
            <a:r>
              <a:rPr kumimoji="1" lang="ja-JP" altLang="en-US" sz="2600" dirty="0">
                <a:latin typeface="AR丸ゴシック体E" panose="020F0909000000000000" pitchFamily="49" charset="-128"/>
                <a:ea typeface="AR丸ゴシック体E" panose="020F0909000000000000" pitchFamily="49" charset="-128"/>
              </a:rPr>
              <a:t>また、その活動の質を確保するため、</a:t>
            </a:r>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ユネスコスクール</a:t>
            </a:r>
            <a:endParaRPr kumimoji="1" lang="en-US" altLang="ja-JP" sz="2600" dirty="0">
              <a:solidFill>
                <a:schemeClr val="accent1"/>
              </a:solidFill>
              <a:latin typeface="AR丸ゴシック体E" panose="020F0909000000000000" pitchFamily="49" charset="-128"/>
              <a:ea typeface="AR丸ゴシック体E" panose="020F0909000000000000" pitchFamily="49" charset="-128"/>
            </a:endParaRPr>
          </a:p>
          <a:p>
            <a:endParaRPr kumimoji="1" lang="en-US" altLang="ja-JP" sz="800" dirty="0">
              <a:solidFill>
                <a:schemeClr val="accent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accent1"/>
                </a:solidFill>
                <a:latin typeface="AR丸ゴシック体E" panose="020F0909000000000000" pitchFamily="49" charset="-128"/>
                <a:ea typeface="AR丸ゴシック体E" panose="020F0909000000000000" pitchFamily="49" charset="-128"/>
              </a:rPr>
              <a:t>ガイドライン</a:t>
            </a:r>
            <a:r>
              <a:rPr kumimoji="1" lang="ja-JP" altLang="en-US" sz="2600" dirty="0">
                <a:latin typeface="AR丸ゴシック体E" panose="020F0909000000000000" pitchFamily="49" charset="-128"/>
                <a:ea typeface="AR丸ゴシック体E" panose="020F0909000000000000" pitchFamily="49" charset="-128"/>
              </a:rPr>
              <a:t>を策定しました。</a:t>
            </a:r>
          </a:p>
        </p:txBody>
      </p:sp>
      <p:sp>
        <p:nvSpPr>
          <p:cNvPr id="5" name="四角形: 角を丸くする 4">
            <a:extLst>
              <a:ext uri="{FF2B5EF4-FFF2-40B4-BE49-F238E27FC236}">
                <a16:creationId xmlns:a16="http://schemas.microsoft.com/office/drawing/2014/main" id="{CCF99A7E-3799-A78E-9EE6-D8F7B99F052B}"/>
              </a:ext>
            </a:extLst>
          </p:cNvPr>
          <p:cNvSpPr/>
          <p:nvPr/>
        </p:nvSpPr>
        <p:spPr>
          <a:xfrm>
            <a:off x="1976718" y="2191871"/>
            <a:ext cx="2702858" cy="48409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4A4C55F-4C49-B8E9-008C-1B64D095111B}"/>
              </a:ext>
            </a:extLst>
          </p:cNvPr>
          <p:cNvSpPr txBox="1"/>
          <p:nvPr/>
        </p:nvSpPr>
        <p:spPr>
          <a:xfrm>
            <a:off x="6433333" y="6018021"/>
            <a:ext cx="2473754" cy="738664"/>
          </a:xfrm>
          <a:prstGeom prst="rect">
            <a:avLst/>
          </a:prstGeom>
          <a:noFill/>
        </p:spPr>
        <p:txBody>
          <a:bodyPr wrap="none" rtlCol="0">
            <a:spAutoFit/>
          </a:bodyPr>
          <a:lstStyle/>
          <a:p>
            <a:r>
              <a:rPr kumimoji="1" lang="ja-JP" altLang="en-US" sz="1050" dirty="0"/>
              <a:t>文部科学省　日本ユネスコ国内委員会</a:t>
            </a:r>
            <a:endParaRPr kumimoji="1" lang="en-US" altLang="ja-JP" sz="1050" dirty="0"/>
          </a:p>
          <a:p>
            <a:r>
              <a:rPr kumimoji="1" lang="ja-JP" altLang="en-US" sz="1050" dirty="0"/>
              <a:t>ユネスコスクールで目指すＳＤＧｓ</a:t>
            </a:r>
            <a:endParaRPr kumimoji="1" lang="en-US" altLang="ja-JP" sz="1050" dirty="0"/>
          </a:p>
          <a:p>
            <a:r>
              <a:rPr kumimoji="1" lang="ja-JP" altLang="en-US" sz="1050" dirty="0"/>
              <a:t>持続可能な開発のための教育</a:t>
            </a:r>
            <a:endParaRPr kumimoji="1" lang="en-US" altLang="ja-JP" sz="1050" dirty="0"/>
          </a:p>
          <a:p>
            <a:pPr algn="r"/>
            <a:r>
              <a:rPr kumimoji="1" lang="en-US" altLang="ja-JP" sz="1050" dirty="0"/>
              <a:t>2018</a:t>
            </a:r>
            <a:r>
              <a:rPr kumimoji="1" lang="ja-JP" altLang="en-US" sz="1050" dirty="0"/>
              <a:t>年</a:t>
            </a:r>
            <a:r>
              <a:rPr kumimoji="1" lang="en-US" altLang="ja-JP" sz="1050" dirty="0"/>
              <a:t>11</a:t>
            </a:r>
            <a:r>
              <a:rPr kumimoji="1" lang="ja-JP" altLang="en-US" sz="1050" dirty="0"/>
              <a:t>月改訂版</a:t>
            </a:r>
          </a:p>
        </p:txBody>
      </p:sp>
    </p:spTree>
    <p:extLst>
      <p:ext uri="{BB962C8B-B14F-4D97-AF65-F5344CB8AC3E}">
        <p14:creationId xmlns:p14="http://schemas.microsoft.com/office/powerpoint/2010/main" val="187876396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6361</TotalTime>
  <Words>6265</Words>
  <Application>Microsoft Office PowerPoint</Application>
  <PresentationFormat>画面に合わせる (4:3)</PresentationFormat>
  <Paragraphs>1027</Paragraphs>
  <Slides>71</Slides>
  <Notes>48</Notes>
  <HiddenSlides>1</HiddenSlides>
  <MMClips>1</MMClips>
  <ScaleCrop>false</ScaleCrop>
  <HeadingPairs>
    <vt:vector size="8" baseType="variant">
      <vt:variant>
        <vt:lpstr>使用されているフォント</vt:lpstr>
      </vt:variant>
      <vt:variant>
        <vt:i4>27</vt:i4>
      </vt:variant>
      <vt:variant>
        <vt:lpstr>テーマ</vt:lpstr>
      </vt:variant>
      <vt:variant>
        <vt:i4>1</vt:i4>
      </vt:variant>
      <vt:variant>
        <vt:lpstr>埋め込まれた OLE サーバー</vt:lpstr>
      </vt:variant>
      <vt:variant>
        <vt:i4>1</vt:i4>
      </vt:variant>
      <vt:variant>
        <vt:lpstr>スライド タイトル</vt:lpstr>
      </vt:variant>
      <vt:variant>
        <vt:i4>71</vt:i4>
      </vt:variant>
    </vt:vector>
  </HeadingPairs>
  <TitlesOfParts>
    <vt:vector size="100" baseType="lpstr">
      <vt:lpstr>AR Pゴシック体S</vt:lpstr>
      <vt:lpstr>AR P丸ゴシック体04M</vt:lpstr>
      <vt:lpstr>AR P丸ゴシック体E</vt:lpstr>
      <vt:lpstr>AR P悠々ゴシック体E</vt:lpstr>
      <vt:lpstr>AR P楷書体M</vt:lpstr>
      <vt:lpstr>AR丸ゴシック体E</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Meiryo UI</vt:lpstr>
      <vt:lpstr>ＭＳ Ｐゴシック</vt:lpstr>
      <vt:lpstr>ＭＳ ゴシック</vt:lpstr>
      <vt:lpstr>ＭＳ 明朝</vt:lpstr>
      <vt:lpstr>メイリオ</vt:lpstr>
      <vt:lpstr>游ゴシック</vt:lpstr>
      <vt:lpstr>Arial</vt:lpstr>
      <vt:lpstr>Calibri</vt:lpstr>
      <vt:lpstr>Calibri Light</vt:lpstr>
      <vt:lpstr>Century</vt:lpstr>
      <vt:lpstr>open sans</vt:lpstr>
      <vt:lpstr>Times New Roman</vt:lpstr>
      <vt:lpstr>Office テーマ</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21世紀末に最大で4.8℃上昇</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総合的な学習の時間と学力との相関</vt:lpstr>
      <vt:lpstr>　　総合的な学習の時間と学力との相関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328</cp:revision>
  <cp:lastPrinted>2022-06-06T15:00:32Z</cp:lastPrinted>
  <dcterms:created xsi:type="dcterms:W3CDTF">2020-01-16T07:37:46Z</dcterms:created>
  <dcterms:modified xsi:type="dcterms:W3CDTF">2024-03-22T03:09:38Z</dcterms:modified>
</cp:coreProperties>
</file>