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282" r:id="rId2"/>
    <p:sldId id="3254" r:id="rId3"/>
    <p:sldId id="3256" r:id="rId4"/>
    <p:sldId id="2996" r:id="rId5"/>
    <p:sldId id="2997" r:id="rId6"/>
    <p:sldId id="3270" r:id="rId7"/>
    <p:sldId id="3228" r:id="rId8"/>
    <p:sldId id="3096" r:id="rId9"/>
    <p:sldId id="3230" r:id="rId10"/>
    <p:sldId id="3285" r:id="rId11"/>
    <p:sldId id="3249" r:id="rId12"/>
    <p:sldId id="3250" r:id="rId13"/>
    <p:sldId id="3191" r:id="rId14"/>
    <p:sldId id="3233" r:id="rId15"/>
    <p:sldId id="3271" r:id="rId16"/>
    <p:sldId id="3272" r:id="rId17"/>
    <p:sldId id="3281" r:id="rId18"/>
    <p:sldId id="3275" r:id="rId19"/>
    <p:sldId id="3274" r:id="rId20"/>
    <p:sldId id="3279" r:id="rId21"/>
    <p:sldId id="3273" r:id="rId22"/>
    <p:sldId id="3276" r:id="rId23"/>
    <p:sldId id="3280" r:id="rId24"/>
    <p:sldId id="3277" r:id="rId25"/>
    <p:sldId id="3283" r:id="rId26"/>
    <p:sldId id="3284" r:id="rId27"/>
    <p:sldId id="3266" r:id="rId28"/>
    <p:sldId id="3223" r:id="rId29"/>
    <p:sldId id="3257" r:id="rId30"/>
    <p:sldId id="3268" r:id="rId31"/>
    <p:sldId id="3264" r:id="rId32"/>
    <p:sldId id="3265" r:id="rId33"/>
    <p:sldId id="2793" r:id="rId34"/>
    <p:sldId id="2941" r:id="rId35"/>
    <p:sldId id="1708" r:id="rId36"/>
    <p:sldId id="3286" r:id="rId37"/>
    <p:sldId id="1778" r:id="rId38"/>
    <p:sldId id="2106" r:id="rId39"/>
    <p:sldId id="2107" r:id="rId40"/>
    <p:sldId id="2782" r:id="rId41"/>
    <p:sldId id="2108" r:id="rId42"/>
    <p:sldId id="2109" r:id="rId43"/>
    <p:sldId id="2110" r:id="rId44"/>
    <p:sldId id="2112" r:id="rId45"/>
    <p:sldId id="2893" r:id="rId46"/>
    <p:sldId id="1924" r:id="rId47"/>
    <p:sldId id="3269" r:id="rId48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手島 利夫" initials="手島" lastIdx="16" clrIdx="0">
    <p:extLst>
      <p:ext uri="{19B8F6BF-5375-455C-9EA6-DF929625EA0E}">
        <p15:presenceInfo xmlns:p15="http://schemas.microsoft.com/office/powerpoint/2012/main" userId="0a6a7baf70163a04" providerId="Windows Live"/>
      </p:ext>
    </p:extLst>
  </p:cmAuthor>
  <p:cmAuthor id="2" name="oa" initials="o" lastIdx="37" clrIdx="1">
    <p:extLst>
      <p:ext uri="{19B8F6BF-5375-455C-9EA6-DF929625EA0E}">
        <p15:presenceInfo xmlns:p15="http://schemas.microsoft.com/office/powerpoint/2012/main" userId="oa" providerId="None"/>
      </p:ext>
    </p:extLst>
  </p:cmAuthor>
  <p:cmAuthor id="3" name="佐々木　香" initials="佐々木　香" lastIdx="1" clrIdx="2">
    <p:extLst>
      <p:ext uri="{19B8F6BF-5375-455C-9EA6-DF929625EA0E}">
        <p15:presenceInfo xmlns:p15="http://schemas.microsoft.com/office/powerpoint/2012/main" userId="S::sasaki7587@aichi-c.ed.jp::dcacbb38-0ebc-42d1-a530-f7e5d0d593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D3"/>
    <a:srgbClr val="FF66FF"/>
    <a:srgbClr val="FEE2FC"/>
    <a:srgbClr val="4472C4"/>
    <a:srgbClr val="E8FDCF"/>
    <a:srgbClr val="FFFF79"/>
    <a:srgbClr val="FFFF81"/>
    <a:srgbClr val="B7DBFF"/>
    <a:srgbClr val="CDE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195" autoAdjust="0"/>
  </p:normalViewPr>
  <p:slideViewPr>
    <p:cSldViewPr snapToGrid="0">
      <p:cViewPr varScale="1">
        <p:scale>
          <a:sx n="71" d="100"/>
          <a:sy n="71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184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利夫 手島" userId="0a6a7baf70163a04" providerId="LiveId" clId="{5B6D4B99-F960-48DA-9617-A4069666D841}"/>
    <pc:docChg chg="undo custSel addSld modSld sldOrd">
      <pc:chgData name="利夫 手島" userId="0a6a7baf70163a04" providerId="LiveId" clId="{5B6D4B99-F960-48DA-9617-A4069666D841}" dt="2024-05-09T06:53:59.106" v="1427"/>
      <pc:docMkLst>
        <pc:docMk/>
      </pc:docMkLst>
      <pc:sldChg chg="addSp delSp modSp mod modAnim">
        <pc:chgData name="利夫 手島" userId="0a6a7baf70163a04" providerId="LiveId" clId="{5B6D4B99-F960-48DA-9617-A4069666D841}" dt="2024-05-09T03:31:36.144" v="1045"/>
        <pc:sldMkLst>
          <pc:docMk/>
          <pc:sldMk cId="1489716929" sldId="3223"/>
        </pc:sldMkLst>
        <pc:spChg chg="add mod">
          <ac:chgData name="利夫 手島" userId="0a6a7baf70163a04" providerId="LiveId" clId="{5B6D4B99-F960-48DA-9617-A4069666D841}" dt="2024-05-09T03:29:26.223" v="1029" actId="14100"/>
          <ac:spMkLst>
            <pc:docMk/>
            <pc:sldMk cId="1489716929" sldId="3223"/>
            <ac:spMk id="10" creationId="{9A3E97EC-A76F-93DA-E8D1-5BF68494D2FF}"/>
          </ac:spMkLst>
        </pc:spChg>
        <pc:spChg chg="add mod">
          <ac:chgData name="利夫 手島" userId="0a6a7baf70163a04" providerId="LiveId" clId="{5B6D4B99-F960-48DA-9617-A4069666D841}" dt="2024-05-09T03:30:16.343" v="1041"/>
          <ac:spMkLst>
            <pc:docMk/>
            <pc:sldMk cId="1489716929" sldId="3223"/>
            <ac:spMk id="11" creationId="{ACF3F1BA-9A84-3492-308B-96C6281B2DD6}"/>
          </ac:spMkLst>
        </pc:spChg>
        <pc:spChg chg="add mod">
          <ac:chgData name="利夫 手島" userId="0a6a7baf70163a04" providerId="LiveId" clId="{5B6D4B99-F960-48DA-9617-A4069666D841}" dt="2024-05-09T03:30:03.757" v="1036" actId="20577"/>
          <ac:spMkLst>
            <pc:docMk/>
            <pc:sldMk cId="1489716929" sldId="3223"/>
            <ac:spMk id="12" creationId="{9860A990-5B9C-B2A1-7714-41004B0DF47A}"/>
          </ac:spMkLst>
        </pc:spChg>
        <pc:picChg chg="add del mod">
          <ac:chgData name="利夫 手島" userId="0a6a7baf70163a04" providerId="LiveId" clId="{5B6D4B99-F960-48DA-9617-A4069666D841}" dt="2024-05-09T03:28:39.849" v="1020" actId="478"/>
          <ac:picMkLst>
            <pc:docMk/>
            <pc:sldMk cId="1489716929" sldId="3223"/>
            <ac:picMk id="9" creationId="{37347D78-119C-97ED-36ED-EE760C27F75C}"/>
          </ac:picMkLst>
        </pc:picChg>
      </pc:sldChg>
      <pc:sldChg chg="modSp mod">
        <pc:chgData name="利夫 手島" userId="0a6a7baf70163a04" providerId="LiveId" clId="{5B6D4B99-F960-48DA-9617-A4069666D841}" dt="2024-05-09T06:13:30.819" v="1320" actId="20577"/>
        <pc:sldMkLst>
          <pc:docMk/>
          <pc:sldMk cId="1621494148" sldId="3254"/>
        </pc:sldMkLst>
        <pc:spChg chg="mod">
          <ac:chgData name="利夫 手島" userId="0a6a7baf70163a04" providerId="LiveId" clId="{5B6D4B99-F960-48DA-9617-A4069666D841}" dt="2024-05-09T06:13:30.819" v="1320" actId="20577"/>
          <ac:spMkLst>
            <pc:docMk/>
            <pc:sldMk cId="1621494148" sldId="3254"/>
            <ac:spMk id="8" creationId="{2A9A9086-6862-4A15-8F3E-5EF461CA78D0}"/>
          </ac:spMkLst>
        </pc:spChg>
      </pc:sldChg>
      <pc:sldChg chg="modSp modAnim">
        <pc:chgData name="利夫 手島" userId="0a6a7baf70163a04" providerId="LiveId" clId="{5B6D4B99-F960-48DA-9617-A4069666D841}" dt="2024-05-09T06:53:59.106" v="1427"/>
        <pc:sldMkLst>
          <pc:docMk/>
          <pc:sldMk cId="1086580601" sldId="3256"/>
        </pc:sldMkLst>
        <pc:spChg chg="mod">
          <ac:chgData name="利夫 手島" userId="0a6a7baf70163a04" providerId="LiveId" clId="{5B6D4B99-F960-48DA-9617-A4069666D841}" dt="2024-05-09T06:53:19.119" v="1426" actId="400"/>
          <ac:spMkLst>
            <pc:docMk/>
            <pc:sldMk cId="1086580601" sldId="3256"/>
            <ac:spMk id="2" creationId="{B0038B93-473B-F277-8E08-3A71811BCA99}"/>
          </ac:spMkLst>
        </pc:spChg>
      </pc:sldChg>
      <pc:sldChg chg="addSp modSp mod modAnim">
        <pc:chgData name="利夫 手島" userId="0a6a7baf70163a04" providerId="LiveId" clId="{5B6D4B99-F960-48DA-9617-A4069666D841}" dt="2024-05-09T03:46:10.697" v="1051"/>
        <pc:sldMkLst>
          <pc:docMk/>
          <pc:sldMk cId="907075869" sldId="3257"/>
        </pc:sldMkLst>
        <pc:spChg chg="add mod">
          <ac:chgData name="利夫 手島" userId="0a6a7baf70163a04" providerId="LiveId" clId="{5B6D4B99-F960-48DA-9617-A4069666D841}" dt="2024-05-09T03:45:44.098" v="1049" actId="1582"/>
          <ac:spMkLst>
            <pc:docMk/>
            <pc:sldMk cId="907075869" sldId="3257"/>
            <ac:spMk id="2" creationId="{C786BE25-5030-5297-D0E0-1E8BC5A93420}"/>
          </ac:spMkLst>
        </pc:spChg>
      </pc:sldChg>
      <pc:sldChg chg="modSp mod">
        <pc:chgData name="利夫 手島" userId="0a6a7baf70163a04" providerId="LiveId" clId="{5B6D4B99-F960-48DA-9617-A4069666D841}" dt="2024-05-09T03:18:20.513" v="1018" actId="1076"/>
        <pc:sldMkLst>
          <pc:docMk/>
          <pc:sldMk cId="2775029024" sldId="3266"/>
        </pc:sldMkLst>
        <pc:spChg chg="mod">
          <ac:chgData name="利夫 手島" userId="0a6a7baf70163a04" providerId="LiveId" clId="{5B6D4B99-F960-48DA-9617-A4069666D841}" dt="2024-05-09T03:18:20.513" v="1018" actId="1076"/>
          <ac:spMkLst>
            <pc:docMk/>
            <pc:sldMk cId="2775029024" sldId="3266"/>
            <ac:spMk id="2" creationId="{F2A207A1-9492-A9FC-CA43-740FB8D54F78}"/>
          </ac:spMkLst>
        </pc:spChg>
      </pc:sldChg>
      <pc:sldChg chg="addSp modSp mod modAnim">
        <pc:chgData name="利夫 手島" userId="0a6a7baf70163a04" providerId="LiveId" clId="{5B6D4B99-F960-48DA-9617-A4069666D841}" dt="2024-05-09T02:51:45.753" v="670"/>
        <pc:sldMkLst>
          <pc:docMk/>
          <pc:sldMk cId="2080073602" sldId="3271"/>
        </pc:sldMkLst>
        <pc:spChg chg="add mod">
          <ac:chgData name="利夫 手島" userId="0a6a7baf70163a04" providerId="LiveId" clId="{5B6D4B99-F960-48DA-9617-A4069666D841}" dt="2024-05-09T01:42:53.970" v="7" actId="1582"/>
          <ac:spMkLst>
            <pc:docMk/>
            <pc:sldMk cId="2080073602" sldId="3271"/>
            <ac:spMk id="7" creationId="{3C3C868C-5700-6C08-36F1-8DE5A07262BC}"/>
          </ac:spMkLst>
        </pc:spChg>
        <pc:spChg chg="add mod">
          <ac:chgData name="利夫 手島" userId="0a6a7baf70163a04" providerId="LiveId" clId="{5B6D4B99-F960-48DA-9617-A4069666D841}" dt="2024-05-09T01:43:21.868" v="83" actId="14100"/>
          <ac:spMkLst>
            <pc:docMk/>
            <pc:sldMk cId="2080073602" sldId="3271"/>
            <ac:spMk id="8" creationId="{96ADB47B-6EF3-D8B0-0D8C-C0D69322F928}"/>
          </ac:spMkLst>
        </pc:spChg>
        <pc:spChg chg="add mod">
          <ac:chgData name="利夫 手島" userId="0a6a7baf70163a04" providerId="LiveId" clId="{5B6D4B99-F960-48DA-9617-A4069666D841}" dt="2024-05-09T02:37:19.061" v="664" actId="1076"/>
          <ac:spMkLst>
            <pc:docMk/>
            <pc:sldMk cId="2080073602" sldId="3271"/>
            <ac:spMk id="9" creationId="{E0A819F0-32D4-35B0-15DC-D2D81D12E090}"/>
          </ac:spMkLst>
        </pc:spChg>
      </pc:sldChg>
      <pc:sldChg chg="modSp mod ord modAnim">
        <pc:chgData name="利夫 手島" userId="0a6a7baf70163a04" providerId="LiveId" clId="{5B6D4B99-F960-48DA-9617-A4069666D841}" dt="2024-05-09T02:53:06.093" v="713" actId="20577"/>
        <pc:sldMkLst>
          <pc:docMk/>
          <pc:sldMk cId="2996246678" sldId="3272"/>
        </pc:sldMkLst>
        <pc:spChg chg="mod">
          <ac:chgData name="利夫 手島" userId="0a6a7baf70163a04" providerId="LiveId" clId="{5B6D4B99-F960-48DA-9617-A4069666D841}" dt="2024-05-09T02:53:06.093" v="713" actId="20577"/>
          <ac:spMkLst>
            <pc:docMk/>
            <pc:sldMk cId="2996246678" sldId="3272"/>
            <ac:spMk id="2" creationId="{F95D930D-8F79-5437-06DA-A465EEE07485}"/>
          </ac:spMkLst>
        </pc:spChg>
      </pc:sldChg>
      <pc:sldChg chg="addSp modSp new ord">
        <pc:chgData name="利夫 手島" userId="0a6a7baf70163a04" providerId="LiveId" clId="{5B6D4B99-F960-48DA-9617-A4069666D841}" dt="2024-05-09T02:20:31.189" v="463"/>
        <pc:sldMkLst>
          <pc:docMk/>
          <pc:sldMk cId="3278778182" sldId="3273"/>
        </pc:sldMkLst>
        <pc:picChg chg="add mod">
          <ac:chgData name="利夫 手島" userId="0a6a7baf70163a04" providerId="LiveId" clId="{5B6D4B99-F960-48DA-9617-A4069666D841}" dt="2024-05-09T01:37:44.296" v="1"/>
          <ac:picMkLst>
            <pc:docMk/>
            <pc:sldMk cId="3278778182" sldId="3273"/>
            <ac:picMk id="3" creationId="{AFC622A1-EAEF-B15D-674A-47AF98972431}"/>
          </ac:picMkLst>
        </pc:picChg>
      </pc:sldChg>
      <pc:sldChg chg="addSp modSp new mod">
        <pc:chgData name="利夫 手島" userId="0a6a7baf70163a04" providerId="LiveId" clId="{5B6D4B99-F960-48DA-9617-A4069666D841}" dt="2024-05-09T01:49:34.818" v="101" actId="1076"/>
        <pc:sldMkLst>
          <pc:docMk/>
          <pc:sldMk cId="2311507661" sldId="3274"/>
        </pc:sldMkLst>
        <pc:picChg chg="add mod">
          <ac:chgData name="利夫 手島" userId="0a6a7baf70163a04" providerId="LiveId" clId="{5B6D4B99-F960-48DA-9617-A4069666D841}" dt="2024-05-09T01:49:34.818" v="101" actId="1076"/>
          <ac:picMkLst>
            <pc:docMk/>
            <pc:sldMk cId="2311507661" sldId="3274"/>
            <ac:picMk id="3" creationId="{0A5FAEDD-FDFE-B21D-C1B4-79856DF6BC8E}"/>
          </ac:picMkLst>
        </pc:picChg>
      </pc:sldChg>
      <pc:sldChg chg="addSp modSp new mod">
        <pc:chgData name="利夫 手島" userId="0a6a7baf70163a04" providerId="LiveId" clId="{5B6D4B99-F960-48DA-9617-A4069666D841}" dt="2024-05-09T06:23:20.167" v="1402" actId="207"/>
        <pc:sldMkLst>
          <pc:docMk/>
          <pc:sldMk cId="1699949600" sldId="3275"/>
        </pc:sldMkLst>
        <pc:spChg chg="add mod">
          <ac:chgData name="利夫 手島" userId="0a6a7baf70163a04" providerId="LiveId" clId="{5B6D4B99-F960-48DA-9617-A4069666D841}" dt="2024-05-09T06:23:20.167" v="1402" actId="207"/>
          <ac:spMkLst>
            <pc:docMk/>
            <pc:sldMk cId="1699949600" sldId="3275"/>
            <ac:spMk id="2" creationId="{7A932325-4A82-E179-B21C-6C850B54CF71}"/>
          </ac:spMkLst>
        </pc:spChg>
        <pc:picChg chg="add mod">
          <ac:chgData name="利夫 手島" userId="0a6a7baf70163a04" providerId="LiveId" clId="{5B6D4B99-F960-48DA-9617-A4069666D841}" dt="2024-05-09T01:47:15.469" v="90" actId="14100"/>
          <ac:picMkLst>
            <pc:docMk/>
            <pc:sldMk cId="1699949600" sldId="3275"/>
            <ac:picMk id="3" creationId="{B4B1B923-DC3B-A515-57E6-D688398AE88E}"/>
          </ac:picMkLst>
        </pc:picChg>
      </pc:sldChg>
      <pc:sldChg chg="addSp modSp new mod">
        <pc:chgData name="利夫 手島" userId="0a6a7baf70163a04" providerId="LiveId" clId="{5B6D4B99-F960-48DA-9617-A4069666D841}" dt="2024-05-09T01:49:22.942" v="99" actId="14100"/>
        <pc:sldMkLst>
          <pc:docMk/>
          <pc:sldMk cId="1628337910" sldId="3276"/>
        </pc:sldMkLst>
        <pc:picChg chg="add mod">
          <ac:chgData name="利夫 手島" userId="0a6a7baf70163a04" providerId="LiveId" clId="{5B6D4B99-F960-48DA-9617-A4069666D841}" dt="2024-05-09T01:49:22.942" v="99" actId="14100"/>
          <ac:picMkLst>
            <pc:docMk/>
            <pc:sldMk cId="1628337910" sldId="3276"/>
            <ac:picMk id="3" creationId="{E21526CC-FEB0-A3A9-B21B-19BFBE789BC2}"/>
          </ac:picMkLst>
        </pc:picChg>
      </pc:sldChg>
      <pc:sldChg chg="addSp modSp new mod ord modAnim">
        <pc:chgData name="利夫 手島" userId="0a6a7baf70163a04" providerId="LiveId" clId="{5B6D4B99-F960-48DA-9617-A4069666D841}" dt="2024-05-09T02:05:28.944" v="145"/>
        <pc:sldMkLst>
          <pc:docMk/>
          <pc:sldMk cId="3931791865" sldId="3277"/>
        </pc:sldMkLst>
        <pc:picChg chg="add mod">
          <ac:chgData name="利夫 手島" userId="0a6a7baf70163a04" providerId="LiveId" clId="{5B6D4B99-F960-48DA-9617-A4069666D841}" dt="2024-05-09T01:52:07.522" v="104" actId="14100"/>
          <ac:picMkLst>
            <pc:docMk/>
            <pc:sldMk cId="3931791865" sldId="3277"/>
            <ac:picMk id="3" creationId="{FF8D09AA-5A18-6992-AA25-CF7C83C520EF}"/>
          </ac:picMkLst>
        </pc:picChg>
        <pc:picChg chg="add mod">
          <ac:chgData name="利夫 手島" userId="0a6a7baf70163a04" providerId="LiveId" clId="{5B6D4B99-F960-48DA-9617-A4069666D841}" dt="2024-05-09T01:55:19.229" v="107"/>
          <ac:picMkLst>
            <pc:docMk/>
            <pc:sldMk cId="3931791865" sldId="3277"/>
            <ac:picMk id="5" creationId="{A51B1243-95AE-F069-1CA9-ECF51669CCF8}"/>
          </ac:picMkLst>
        </pc:picChg>
      </pc:sldChg>
      <pc:sldChg chg="addSp modSp new mod">
        <pc:chgData name="利夫 手島" userId="0a6a7baf70163a04" providerId="LiveId" clId="{5B6D4B99-F960-48DA-9617-A4069666D841}" dt="2024-05-09T01:56:08.319" v="112" actId="1076"/>
        <pc:sldMkLst>
          <pc:docMk/>
          <pc:sldMk cId="1603988693" sldId="3278"/>
        </pc:sldMkLst>
        <pc:picChg chg="add mod modCrop">
          <ac:chgData name="利夫 手島" userId="0a6a7baf70163a04" providerId="LiveId" clId="{5B6D4B99-F960-48DA-9617-A4069666D841}" dt="2024-05-09T01:56:08.319" v="112" actId="1076"/>
          <ac:picMkLst>
            <pc:docMk/>
            <pc:sldMk cId="1603988693" sldId="3278"/>
            <ac:picMk id="3" creationId="{BFDC4147-133D-F7CE-F014-05FE78A9C449}"/>
          </ac:picMkLst>
        </pc:picChg>
      </pc:sldChg>
      <pc:sldChg chg="addSp modSp new mod ord">
        <pc:chgData name="利夫 手島" userId="0a6a7baf70163a04" providerId="LiveId" clId="{5B6D4B99-F960-48DA-9617-A4069666D841}" dt="2024-05-09T02:20:16.349" v="461"/>
        <pc:sldMkLst>
          <pc:docMk/>
          <pc:sldMk cId="1280915899" sldId="3279"/>
        </pc:sldMkLst>
        <pc:spChg chg="add mod">
          <ac:chgData name="利夫 手島" userId="0a6a7baf70163a04" providerId="LiveId" clId="{5B6D4B99-F960-48DA-9617-A4069666D841}" dt="2024-05-09T02:02:09.904" v="136" actId="20577"/>
          <ac:spMkLst>
            <pc:docMk/>
            <pc:sldMk cId="1280915899" sldId="3279"/>
            <ac:spMk id="4" creationId="{466A7FFC-4830-28BC-E125-A8F5B04D8CA9}"/>
          </ac:spMkLst>
        </pc:spChg>
        <pc:picChg chg="add mod modCrop">
          <ac:chgData name="利夫 手島" userId="0a6a7baf70163a04" providerId="LiveId" clId="{5B6D4B99-F960-48DA-9617-A4069666D841}" dt="2024-05-09T02:01:21.203" v="119" actId="14100"/>
          <ac:picMkLst>
            <pc:docMk/>
            <pc:sldMk cId="1280915899" sldId="3279"/>
            <ac:picMk id="3" creationId="{92CF5239-4507-69EF-ED54-29902E1247A4}"/>
          </ac:picMkLst>
        </pc:picChg>
      </pc:sldChg>
      <pc:sldChg chg="addSp modSp new mod ord">
        <pc:chgData name="利夫 手島" userId="0a6a7baf70163a04" providerId="LiveId" clId="{5B6D4B99-F960-48DA-9617-A4069666D841}" dt="2024-05-09T02:23:08.386" v="530" actId="1076"/>
        <pc:sldMkLst>
          <pc:docMk/>
          <pc:sldMk cId="1302896054" sldId="3280"/>
        </pc:sldMkLst>
        <pc:spChg chg="add mod">
          <ac:chgData name="利夫 手島" userId="0a6a7baf70163a04" providerId="LiveId" clId="{5B6D4B99-F960-48DA-9617-A4069666D841}" dt="2024-05-09T02:23:08.386" v="530" actId="1076"/>
          <ac:spMkLst>
            <pc:docMk/>
            <pc:sldMk cId="1302896054" sldId="3280"/>
            <ac:spMk id="3" creationId="{8628D0A8-03ED-981B-6119-49192D3C2254}"/>
          </ac:spMkLst>
        </pc:spChg>
        <pc:picChg chg="add mod">
          <ac:chgData name="利夫 手島" userId="0a6a7baf70163a04" providerId="LiveId" clId="{5B6D4B99-F960-48DA-9617-A4069666D841}" dt="2024-05-09T02:04:46.565" v="141" actId="14100"/>
          <ac:picMkLst>
            <pc:docMk/>
            <pc:sldMk cId="1302896054" sldId="3280"/>
            <ac:picMk id="2" creationId="{0CA743AD-2DC1-AA22-D934-31E43A5A7F77}"/>
          </ac:picMkLst>
        </pc:picChg>
      </pc:sldChg>
      <pc:sldChg chg="modSp add mod">
        <pc:chgData name="利夫 手島" userId="0a6a7baf70163a04" providerId="LiveId" clId="{5B6D4B99-F960-48DA-9617-A4069666D841}" dt="2024-05-09T02:54:08.071" v="736" actId="1076"/>
        <pc:sldMkLst>
          <pc:docMk/>
          <pc:sldMk cId="3778570518" sldId="3281"/>
        </pc:sldMkLst>
        <pc:spChg chg="mod">
          <ac:chgData name="利夫 手島" userId="0a6a7baf70163a04" providerId="LiveId" clId="{5B6D4B99-F960-48DA-9617-A4069666D841}" dt="2024-05-09T02:54:08.071" v="736" actId="1076"/>
          <ac:spMkLst>
            <pc:docMk/>
            <pc:sldMk cId="3778570518" sldId="3281"/>
            <ac:spMk id="2" creationId="{F95D930D-8F79-5437-06DA-A465EEE07485}"/>
          </ac:spMkLst>
        </pc:spChg>
      </pc:sldChg>
      <pc:sldChg chg="modSp add mod">
        <pc:chgData name="利夫 手島" userId="0a6a7baf70163a04" providerId="LiveId" clId="{5B6D4B99-F960-48DA-9617-A4069666D841}" dt="2024-05-09T02:57:25.988" v="809" actId="6549"/>
        <pc:sldMkLst>
          <pc:docMk/>
          <pc:sldMk cId="287337831" sldId="3282"/>
        </pc:sldMkLst>
        <pc:spChg chg="mod">
          <ac:chgData name="利夫 手島" userId="0a6a7baf70163a04" providerId="LiveId" clId="{5B6D4B99-F960-48DA-9617-A4069666D841}" dt="2024-05-09T02:57:25.988" v="809" actId="6549"/>
          <ac:spMkLst>
            <pc:docMk/>
            <pc:sldMk cId="287337831" sldId="3282"/>
            <ac:spMk id="5" creationId="{8A403B47-5914-9486-0837-433A97F88B74}"/>
          </ac:spMkLst>
        </pc:spChg>
        <pc:spChg chg="mod">
          <ac:chgData name="利夫 手島" userId="0a6a7baf70163a04" providerId="LiveId" clId="{5B6D4B99-F960-48DA-9617-A4069666D841}" dt="2024-05-09T02:57:15.597" v="787" actId="1035"/>
          <ac:spMkLst>
            <pc:docMk/>
            <pc:sldMk cId="287337831" sldId="3282"/>
            <ac:spMk id="8" creationId="{2A9A9086-6862-4A15-8F3E-5EF461CA78D0}"/>
          </ac:spMkLst>
        </pc:spChg>
      </pc:sldChg>
      <pc:sldChg chg="addSp modSp new mod">
        <pc:chgData name="利夫 手島" userId="0a6a7baf70163a04" providerId="LiveId" clId="{5B6D4B99-F960-48DA-9617-A4069666D841}" dt="2024-05-09T03:17:25.960" v="1012" actId="1076"/>
        <pc:sldMkLst>
          <pc:docMk/>
          <pc:sldMk cId="2348278680" sldId="3283"/>
        </pc:sldMkLst>
        <pc:spChg chg="add mod">
          <ac:chgData name="利夫 手島" userId="0a6a7baf70163a04" providerId="LiveId" clId="{5B6D4B99-F960-48DA-9617-A4069666D841}" dt="2024-05-09T03:17:25.960" v="1012" actId="1076"/>
          <ac:spMkLst>
            <pc:docMk/>
            <pc:sldMk cId="2348278680" sldId="3283"/>
            <ac:spMk id="4" creationId="{A7329C5B-F1B3-1FFF-E4A0-CC579E02F26A}"/>
          </ac:spMkLst>
        </pc:spChg>
        <pc:picChg chg="add mod modCrop">
          <ac:chgData name="利夫 手島" userId="0a6a7baf70163a04" providerId="LiveId" clId="{5B6D4B99-F960-48DA-9617-A4069666D841}" dt="2024-05-09T03:09:01.996" v="946" actId="732"/>
          <ac:picMkLst>
            <pc:docMk/>
            <pc:sldMk cId="2348278680" sldId="3283"/>
            <ac:picMk id="3" creationId="{2E83FE86-12B9-084E-EAE9-19AAE527D518}"/>
          </ac:picMkLst>
        </pc:picChg>
        <pc:picChg chg="add mod modCrop">
          <ac:chgData name="利夫 手島" userId="0a6a7baf70163a04" providerId="LiveId" clId="{5B6D4B99-F960-48DA-9617-A4069666D841}" dt="2024-05-09T03:09:40.740" v="950" actId="732"/>
          <ac:picMkLst>
            <pc:docMk/>
            <pc:sldMk cId="2348278680" sldId="3283"/>
            <ac:picMk id="5" creationId="{903A7F66-F741-F576-DCF1-A06AEFADDE5F}"/>
          </ac:picMkLst>
        </pc:picChg>
      </pc:sldChg>
      <pc:sldChg chg="addSp modSp new">
        <pc:chgData name="利夫 手島" userId="0a6a7baf70163a04" providerId="LiveId" clId="{5B6D4B99-F960-48DA-9617-A4069666D841}" dt="2024-05-09T03:05:27.244" v="841"/>
        <pc:sldMkLst>
          <pc:docMk/>
          <pc:sldMk cId="1168797864" sldId="3284"/>
        </pc:sldMkLst>
        <pc:picChg chg="add mod">
          <ac:chgData name="利夫 手島" userId="0a6a7baf70163a04" providerId="LiveId" clId="{5B6D4B99-F960-48DA-9617-A4069666D841}" dt="2024-05-09T03:05:27.244" v="841"/>
          <ac:picMkLst>
            <pc:docMk/>
            <pc:sldMk cId="1168797864" sldId="3284"/>
            <ac:picMk id="3" creationId="{98B1BD1D-B0D0-0670-7266-4A29C0E066F2}"/>
          </ac:picMkLst>
        </pc:picChg>
      </pc:sldChg>
      <pc:sldChg chg="addSp delSp modSp new mod ord modAnim">
        <pc:chgData name="利夫 手島" userId="0a6a7baf70163a04" providerId="LiveId" clId="{5B6D4B99-F960-48DA-9617-A4069666D841}" dt="2024-05-09T04:00:08.661" v="1247"/>
        <pc:sldMkLst>
          <pc:docMk/>
          <pc:sldMk cId="3459263885" sldId="3285"/>
        </pc:sldMkLst>
        <pc:spChg chg="add del mod">
          <ac:chgData name="利夫 手島" userId="0a6a7baf70163a04" providerId="LiveId" clId="{5B6D4B99-F960-48DA-9617-A4069666D841}" dt="2024-05-09T03:55:45.935" v="1059"/>
          <ac:spMkLst>
            <pc:docMk/>
            <pc:sldMk cId="3459263885" sldId="3285"/>
            <ac:spMk id="4" creationId="{A27B03BE-F831-5E86-C343-62F5128FF01F}"/>
          </ac:spMkLst>
        </pc:spChg>
        <pc:spChg chg="add mod">
          <ac:chgData name="利夫 手島" userId="0a6a7baf70163a04" providerId="LiveId" clId="{5B6D4B99-F960-48DA-9617-A4069666D841}" dt="2024-05-09T03:59:58.361" v="1246" actId="20577"/>
          <ac:spMkLst>
            <pc:docMk/>
            <pc:sldMk cId="3459263885" sldId="3285"/>
            <ac:spMk id="5" creationId="{7C0F2C91-B6A2-0F77-FC16-20BC565CC96A}"/>
          </ac:spMkLst>
        </pc:spChg>
        <pc:picChg chg="add mod">
          <ac:chgData name="利夫 手島" userId="0a6a7baf70163a04" providerId="LiveId" clId="{5B6D4B99-F960-48DA-9617-A4069666D841}" dt="2024-05-09T03:54:17.904" v="1054" actId="1076"/>
          <ac:picMkLst>
            <pc:docMk/>
            <pc:sldMk cId="3459263885" sldId="3285"/>
            <ac:picMk id="3" creationId="{6B21AD9F-DABB-B502-5C0F-574FF41E7F28}"/>
          </ac:picMkLst>
        </pc:picChg>
      </pc:sldChg>
      <pc:sldChg chg="addSp delSp modSp new mod modAnim">
        <pc:chgData name="利夫 手島" userId="0a6a7baf70163a04" providerId="LiveId" clId="{5B6D4B99-F960-48DA-9617-A4069666D841}" dt="2024-05-09T04:14:19.696" v="1285"/>
        <pc:sldMkLst>
          <pc:docMk/>
          <pc:sldMk cId="2778309790" sldId="3286"/>
        </pc:sldMkLst>
        <pc:picChg chg="add mod">
          <ac:chgData name="利夫 手島" userId="0a6a7baf70163a04" providerId="LiveId" clId="{5B6D4B99-F960-48DA-9617-A4069666D841}" dt="2024-05-09T04:13:54.375" v="1278" actId="1035"/>
          <ac:picMkLst>
            <pc:docMk/>
            <pc:sldMk cId="2778309790" sldId="3286"/>
            <ac:picMk id="3" creationId="{79D3D8E0-CAAD-8942-03E4-B80ECD5FAF11}"/>
          </ac:picMkLst>
        </pc:picChg>
        <pc:picChg chg="add mod">
          <ac:chgData name="利夫 手島" userId="0a6a7baf70163a04" providerId="LiveId" clId="{5B6D4B99-F960-48DA-9617-A4069666D841}" dt="2024-05-09T04:13:59.023" v="1279" actId="1076"/>
          <ac:picMkLst>
            <pc:docMk/>
            <pc:sldMk cId="2778309790" sldId="3286"/>
            <ac:picMk id="5" creationId="{8338E16F-08C7-66E6-49C5-35DB601A62AA}"/>
          </ac:picMkLst>
        </pc:picChg>
        <pc:picChg chg="add mod">
          <ac:chgData name="利夫 手島" userId="0a6a7baf70163a04" providerId="LiveId" clId="{5B6D4B99-F960-48DA-9617-A4069666D841}" dt="2024-05-09T04:14:08.522" v="1281" actId="1076"/>
          <ac:picMkLst>
            <pc:docMk/>
            <pc:sldMk cId="2778309790" sldId="3286"/>
            <ac:picMk id="7" creationId="{127C95B1-CA05-4711-FBC5-F51E415271CD}"/>
          </ac:picMkLst>
        </pc:picChg>
        <pc:picChg chg="add del mod">
          <ac:chgData name="利夫 手島" userId="0a6a7baf70163a04" providerId="LiveId" clId="{5B6D4B99-F960-48DA-9617-A4069666D841}" dt="2024-05-09T04:10:27.552" v="1253" actId="478"/>
          <ac:picMkLst>
            <pc:docMk/>
            <pc:sldMk cId="2778309790" sldId="3286"/>
            <ac:picMk id="9" creationId="{470B0235-2223-CC42-F2D1-1F538DD67171}"/>
          </ac:picMkLst>
        </pc:picChg>
        <pc:picChg chg="add mod ord">
          <ac:chgData name="利夫 手島" userId="0a6a7baf70163a04" providerId="LiveId" clId="{5B6D4B99-F960-48DA-9617-A4069666D841}" dt="2024-05-09T04:13:44.049" v="1273" actId="1076"/>
          <ac:picMkLst>
            <pc:docMk/>
            <pc:sldMk cId="2778309790" sldId="3286"/>
            <ac:picMk id="11" creationId="{EDF0A978-EA82-11B1-0D18-2DF41EE74A9B}"/>
          </ac:picMkLst>
        </pc:picChg>
        <pc:picChg chg="add mod">
          <ac:chgData name="利夫 手島" userId="0a6a7baf70163a04" providerId="LiveId" clId="{5B6D4B99-F960-48DA-9617-A4069666D841}" dt="2024-05-09T04:14:13.864" v="1283" actId="1076"/>
          <ac:picMkLst>
            <pc:docMk/>
            <pc:sldMk cId="2778309790" sldId="3286"/>
            <ac:picMk id="13" creationId="{418A91C8-6D65-BF29-53B4-D09108C7663C}"/>
          </ac:picMkLst>
        </pc:picChg>
        <pc:picChg chg="add mod">
          <ac:chgData name="利夫 手島" userId="0a6a7baf70163a04" providerId="LiveId" clId="{5B6D4B99-F960-48DA-9617-A4069666D841}" dt="2024-05-09T04:14:17.219" v="1284" actId="1076"/>
          <ac:picMkLst>
            <pc:docMk/>
            <pc:sldMk cId="2778309790" sldId="3286"/>
            <ac:picMk id="15" creationId="{85DB76CD-6BE4-C4DB-37A2-83DC2956C1D5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1-04T16:43:34.397" idx="25">
    <p:pos x="10" y="10"/>
    <p:text>学会で共有されたとありますが、「日本ＥＳＤ学会資料より」等では支障がありそうでしょうか。</p:text>
    <p:extLst>
      <p:ext uri="{C676402C-5697-4E1C-873F-D02D1690AC5C}">
        <p15:threadingInfo xmlns:p15="http://schemas.microsoft.com/office/powerpoint/2012/main" timeZoneBias="-540"/>
      </p:ext>
    </p:extLst>
  </p:cm>
  <p:cm authorId="1" dt="2022-01-10T18:57:11.809" idx="15">
    <p:pos x="10" y="146"/>
    <p:text>永田教授に使用の確認中です。手島</p:text>
    <p:extLst>
      <p:ext uri="{C676402C-5697-4E1C-873F-D02D1690AC5C}">
        <p15:threadingInfo xmlns:p15="http://schemas.microsoft.com/office/powerpoint/2012/main" timeZoneBias="-540">
          <p15:parentCm authorId="2" idx="25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0BC20B0-9C02-4CE7-8733-7F6C6565C455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0950"/>
            <a:ext cx="4510087" cy="3384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7548"/>
            <a:ext cx="2984871" cy="50275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7548"/>
            <a:ext cx="2984871" cy="50275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D4F7A05-CD05-487B-AE20-5CDBB3273D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91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809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スライド イメージ プレースホルダー 1">
            <a:extLst>
              <a:ext uri="{FF2B5EF4-FFF2-40B4-BE49-F238E27FC236}">
                <a16:creationId xmlns:a16="http://schemas.microsoft.com/office/drawing/2014/main" id="{288C416D-E968-4B49-B554-D73FCB4132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-1277938" y="1092200"/>
            <a:ext cx="7289801" cy="5468938"/>
          </a:xfrm>
          <a:ln/>
        </p:spPr>
      </p:sp>
      <p:sp>
        <p:nvSpPr>
          <p:cNvPr id="154627" name="ノート プレースホルダー 2">
            <a:extLst>
              <a:ext uri="{FF2B5EF4-FFF2-40B4-BE49-F238E27FC236}">
                <a16:creationId xmlns:a16="http://schemas.microsoft.com/office/drawing/2014/main" id="{3A9BBCA1-E32F-410E-982B-060178FE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anose="02020603050405020304" pitchFamily="18" charset="0"/>
            </a:endParaRPr>
          </a:p>
        </p:txBody>
      </p:sp>
      <p:sp>
        <p:nvSpPr>
          <p:cNvPr id="154628" name="スライド番号プレースホルダー 3">
            <a:extLst>
              <a:ext uri="{FF2B5EF4-FFF2-40B4-BE49-F238E27FC236}">
                <a16:creationId xmlns:a16="http://schemas.microsoft.com/office/drawing/2014/main" id="{73896E84-628F-4FD2-8D99-449CA2C8E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6516" indent="-287122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8486" indent="-22969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7881" indent="-22969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67276" indent="-22969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D84E1C0-1855-4853-B136-F1EF152B068B}" type="slidenum">
              <a:rPr lang="en-US" altLang="ja-JP" smtClean="0">
                <a:latin typeface="Times New Roman" panose="02020603050405020304" pitchFamily="18" charset="0"/>
              </a:rPr>
              <a:pPr/>
              <a:t>39</a:t>
            </a:fld>
            <a:endParaRPr lang="en-US" altLang="ja-JP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2193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131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7569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774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427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7074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3083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4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975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16075" y="1198563"/>
            <a:ext cx="7986713" cy="5991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73751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defTabSz="1373751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defTabSz="1373751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defTabSz="1373751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defTabSz="1373751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46382" indent="-586315" defTabSz="1373751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37247" indent="-586315" defTabSz="1373751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28116" indent="-586315" defTabSz="1373751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18987" indent="-586315" defTabSz="1373751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5EEE777-F797-4529-9DE7-A682E3AFEB48}" type="slidenum">
              <a:rPr lang="ja-JP" altLang="en-US" sz="1300">
                <a:latin typeface="Calibri" panose="020F0502020204030204" pitchFamily="34" charset="0"/>
              </a:rPr>
              <a:pPr/>
              <a:t>13</a:t>
            </a:fld>
            <a:endParaRPr lang="ja-JP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17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22425" y="1217613"/>
            <a:ext cx="8107363" cy="60817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7475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01555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defTabSz="1401555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defTabSz="1401555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defTabSz="1401555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defTabSz="1401555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97920" indent="-598182" defTabSz="140155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98723" indent="-598182" defTabSz="140155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99526" indent="-598182" defTabSz="140155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00331" indent="-598182" defTabSz="140155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FC56A455-5B98-4C4B-B1E6-A909EF24EA8D}" type="slidenum">
              <a:rPr lang="ja-JP" altLang="en-US" sz="1300">
                <a:latin typeface="Calibri" panose="020F0502020204030204" pitchFamily="34" charset="0"/>
              </a:rPr>
              <a:pPr/>
              <a:t>14</a:t>
            </a:fld>
            <a:endParaRPr lang="ja-JP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31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2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2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277938" y="1092200"/>
            <a:ext cx="7289801" cy="5468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2896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defTabSz="1302896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defTabSz="1302896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defTabSz="1302896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defTabSz="1302896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15046" indent="-556075" defTabSz="1302896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80597" indent="-556075" defTabSz="1302896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46149" indent="-556075" defTabSz="1302896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1699" indent="-556075" defTabSz="1302896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B3C2E87F-4D97-4C88-B69A-F01B4BBA2F23}" type="slidenum">
              <a:rPr lang="ja-JP" altLang="en-US" sz="1200">
                <a:latin typeface="Calibri" panose="020F0502020204030204" pitchFamily="34" charset="0"/>
              </a:rPr>
              <a:pPr/>
              <a:t>35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738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7A05-CD05-487B-AE20-5CDBB3273D2A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818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スライド イメージ プレースホルダー 1">
            <a:extLst>
              <a:ext uri="{FF2B5EF4-FFF2-40B4-BE49-F238E27FC236}">
                <a16:creationId xmlns:a16="http://schemas.microsoft.com/office/drawing/2014/main" id="{C59B704E-666F-47F0-B02A-F03DA014DE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-1277938" y="1092200"/>
            <a:ext cx="7289801" cy="5468938"/>
          </a:xfrm>
          <a:ln/>
        </p:spPr>
      </p:sp>
      <p:sp>
        <p:nvSpPr>
          <p:cNvPr id="150531" name="ノート プレースホルダー 2">
            <a:extLst>
              <a:ext uri="{FF2B5EF4-FFF2-40B4-BE49-F238E27FC236}">
                <a16:creationId xmlns:a16="http://schemas.microsoft.com/office/drawing/2014/main" id="{40D421F9-B931-4DFF-9213-F0DC04598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anose="02020603050405020304" pitchFamily="18" charset="0"/>
            </a:endParaRPr>
          </a:p>
        </p:txBody>
      </p:sp>
      <p:sp>
        <p:nvSpPr>
          <p:cNvPr id="150532" name="スライド番号プレースホルダー 3">
            <a:extLst>
              <a:ext uri="{FF2B5EF4-FFF2-40B4-BE49-F238E27FC236}">
                <a16:creationId xmlns:a16="http://schemas.microsoft.com/office/drawing/2014/main" id="{D4449F4E-C459-4A83-B230-6A8AF8A95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6516" indent="-287122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8486" indent="-22969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7881" indent="-22969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67276" indent="-22969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245CE7B6-52F0-4644-A777-79DAE11D3896}" type="slidenum">
              <a:rPr lang="en-US" altLang="ja-JP" smtClean="0">
                <a:latin typeface="Times New Roman" panose="02020603050405020304" pitchFamily="18" charset="0"/>
              </a:rPr>
              <a:pPr/>
              <a:t>38</a:t>
            </a:fld>
            <a:endParaRPr lang="en-US" altLang="ja-JP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89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61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246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948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51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96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61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184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8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911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05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7A4D-3B09-497E-A488-3CA2B77902CC}" type="datetimeFigureOut">
              <a:rPr kumimoji="1" lang="ja-JP" altLang="en-US" smtClean="0"/>
              <a:t>2024/5/10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CBF3-86E3-4F04-AAFB-8F520660E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47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89D34EB-23B1-202B-2698-D241B9996F9D}"/>
              </a:ext>
            </a:extLst>
          </p:cNvPr>
          <p:cNvGrpSpPr/>
          <p:nvPr/>
        </p:nvGrpSpPr>
        <p:grpSpPr>
          <a:xfrm>
            <a:off x="0" y="-34177"/>
            <a:ext cx="9144000" cy="6892177"/>
            <a:chOff x="0" y="-34177"/>
            <a:chExt cx="9144000" cy="6892177"/>
          </a:xfrm>
        </p:grpSpPr>
        <p:sp>
          <p:nvSpPr>
            <p:cNvPr id="6" name="フレーム 5">
              <a:extLst>
                <a:ext uri="{FF2B5EF4-FFF2-40B4-BE49-F238E27FC236}">
                  <a16:creationId xmlns:a16="http://schemas.microsoft.com/office/drawing/2014/main" id="{5CA2028E-A00D-43B2-9D0A-8341D4898A0F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3056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0C64095-46D9-4759-B760-2E4BB6D95E2F}"/>
                </a:ext>
              </a:extLst>
            </p:cNvPr>
            <p:cNvSpPr/>
            <p:nvPr/>
          </p:nvSpPr>
          <p:spPr>
            <a:xfrm>
              <a:off x="204787" y="213306"/>
              <a:ext cx="8734425" cy="64198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A9A9086-6862-4A15-8F3E-5EF461CA78D0}"/>
                </a:ext>
              </a:extLst>
            </p:cNvPr>
            <p:cNvSpPr txBox="1"/>
            <p:nvPr/>
          </p:nvSpPr>
          <p:spPr>
            <a:xfrm>
              <a:off x="307181" y="-34177"/>
              <a:ext cx="8762999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en-US" altLang="ja-JP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ja-JP" altLang="en-US" sz="2400" b="1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 </a:t>
              </a:r>
              <a:r>
                <a:rPr lang="ja-JP" altLang="en-US" sz="2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ユネスコスクール入門講座 </a:t>
              </a:r>
              <a:r>
                <a:rPr lang="ja-JP" altLang="en-US" sz="2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highlight>
                    <a:srgbClr val="FF00FF"/>
                  </a:highlight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①</a:t>
              </a:r>
              <a:r>
                <a:rPr lang="ja-JP" altLang="en-US" sz="2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highlight>
                    <a:srgbClr val="008000"/>
                  </a:highlight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（昨日）</a:t>
              </a:r>
              <a:endParaRPr lang="en-US" altLang="ja-JP" sz="2800" b="1" kern="100" dirty="0">
                <a:solidFill>
                  <a:schemeClr val="accent6">
                    <a:lumMod val="60000"/>
                    <a:lumOff val="40000"/>
                  </a:schemeClr>
                </a:solidFill>
                <a:highlight>
                  <a:srgbClr val="008000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endParaRPr>
            </a:p>
            <a:p>
              <a:r>
                <a:rPr lang="ja-JP" altLang="ja-JP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ea"/>
                </a:rPr>
                <a:t>　</a:t>
              </a:r>
              <a:r>
                <a:rPr lang="ja-JP" altLang="en-US" sz="1200" b="1" kern="10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AR丸ゴシック体E" panose="020F0909000000000000" pitchFamily="49" charset="-128"/>
                  <a:ea typeface="AR丸ゴシック体E" panose="020F0909000000000000" pitchFamily="49" charset="-128"/>
                  <a:cs typeface="Times New Roman" panose="02020603050405020304" pitchFamily="18" charset="0"/>
                </a:rPr>
                <a:t>　　　　　　　　　　　　　　　</a:t>
              </a:r>
              <a:r>
                <a:rPr lang="ja-JP" altLang="en-US" sz="1200" b="1" kern="1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丸ゴシック体E" panose="020F0909000000000000" pitchFamily="49" charset="-128"/>
                  <a:ea typeface="AR丸ゴシック体E" panose="020F0909000000000000" pitchFamily="49" charset="-128"/>
                  <a:cs typeface="Times New Roman" panose="02020603050405020304" pitchFamily="18" charset="0"/>
                </a:rPr>
                <a:t>　</a:t>
              </a:r>
              <a:r>
                <a:rPr lang="ja-JP" altLang="en-US" sz="1200" b="1" kern="10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AR丸ゴシック体E" panose="020F0909000000000000" pitchFamily="49" charset="-128"/>
                  <a:ea typeface="AR丸ゴシック体E" panose="020F0909000000000000" pitchFamily="49" charset="-128"/>
                  <a:cs typeface="Times New Roman" panose="02020603050405020304" pitchFamily="18" charset="0"/>
                </a:rPr>
                <a:t>　</a:t>
              </a:r>
              <a:r>
                <a:rPr kumimoji="1" lang="ja-JP" altLang="en-US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　　　　　　　　　　　　　　　　　　</a:t>
              </a:r>
              <a:endParaRPr kumimoji="1" lang="en-US" altLang="ja-JP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en-US" altLang="ja-JP" sz="4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【</a:t>
              </a:r>
              <a:r>
                <a:rPr lang="ja-JP" altLang="en-US" sz="4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ユネスコスクールって何をするの</a:t>
              </a:r>
              <a:r>
                <a:rPr lang="en-US" altLang="ja-JP" sz="4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】</a:t>
              </a:r>
            </a:p>
            <a:p>
              <a:endParaRPr lang="en-US" altLang="ja-JP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en-US" altLang="ja-JP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 </a:t>
              </a:r>
              <a:r>
                <a:rPr lang="ja-JP" altLang="en-US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～ </a:t>
              </a:r>
              <a:r>
                <a:rPr lang="en-US" altLang="ja-JP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SDG</a:t>
              </a:r>
              <a:r>
                <a:rPr lang="ja-JP" altLang="en-US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ｓと学習指導要領を踏まえた</a:t>
              </a:r>
              <a:endParaRPr lang="en-US" altLang="ja-JP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ja-JP" altLang="en-US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　　　　　　　   　教育の推進拠点～</a:t>
              </a:r>
              <a:r>
                <a:rPr kumimoji="1" lang="ja-JP" altLang="en-US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　　　　</a:t>
              </a:r>
              <a:endParaRPr kumimoji="1" lang="en-US" altLang="ja-JP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1200" b="1" dirty="0">
                  <a:solidFill>
                    <a:srgbClr val="FFFF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</a:t>
              </a:r>
              <a:r>
                <a:rPr kumimoji="1" lang="ja-JP" altLang="en-US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　</a:t>
              </a:r>
              <a:endParaRPr kumimoji="1" lang="en-US" altLang="ja-JP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FDB8FCA-7353-40BE-9B06-A4011341D815}"/>
                </a:ext>
              </a:extLst>
            </p:cNvPr>
            <p:cNvSpPr/>
            <p:nvPr/>
          </p:nvSpPr>
          <p:spPr>
            <a:xfrm>
              <a:off x="5705475" y="6600825"/>
              <a:ext cx="47625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1801C1F-EBD0-413A-845A-EAE11A28990D}"/>
                </a:ext>
              </a:extLst>
            </p:cNvPr>
            <p:cNvSpPr/>
            <p:nvPr/>
          </p:nvSpPr>
          <p:spPr>
            <a:xfrm>
              <a:off x="6462712" y="6584368"/>
              <a:ext cx="476250" cy="76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A2CAE45-791C-48F6-8355-4F8BA67C6625}"/>
                </a:ext>
              </a:extLst>
            </p:cNvPr>
            <p:cNvSpPr/>
            <p:nvPr/>
          </p:nvSpPr>
          <p:spPr>
            <a:xfrm>
              <a:off x="7034212" y="6584368"/>
              <a:ext cx="476250" cy="762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403B47-5914-9486-0837-433A97F88B74}"/>
              </a:ext>
            </a:extLst>
          </p:cNvPr>
          <p:cNvSpPr txBox="1"/>
          <p:nvPr/>
        </p:nvSpPr>
        <p:spPr>
          <a:xfrm>
            <a:off x="460561" y="3191081"/>
            <a:ext cx="8478651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ユネスコスクール入門講座 </a:t>
            </a:r>
            <a:r>
              <a:rPr lang="ja-JP" altLang="en-US" sz="2800" b="1" dirty="0">
                <a:highlight>
                  <a:srgbClr val="FFFF00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②</a:t>
            </a:r>
            <a:r>
              <a:rPr lang="ja-JP" altLang="en-US" sz="28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2800" b="1" dirty="0">
                <a:highlight>
                  <a:srgbClr val="FFFF00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（本日）</a:t>
            </a:r>
            <a:endParaRPr lang="en-US" altLang="ja-JP" sz="2800" b="1" dirty="0">
              <a:highlight>
                <a:srgbClr val="FFFF00"/>
              </a:highligh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1200" b="1" kern="100" dirty="0">
                <a:solidFill>
                  <a:schemeClr val="bg1"/>
                </a:solidFill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　　　　　　　　　　　　　　</a:t>
            </a:r>
            <a:r>
              <a:rPr lang="ja-JP" altLang="en-US" sz="1200" b="1" kern="100" dirty="0">
                <a:solidFill>
                  <a:schemeClr val="bg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　</a:t>
            </a:r>
            <a:r>
              <a:rPr lang="ja-JP" altLang="en-US" sz="1200" b="1" kern="100" dirty="0">
                <a:solidFill>
                  <a:schemeClr val="bg1"/>
                </a:solidFill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　</a:t>
            </a:r>
            <a:endParaRPr kumimoji="1" lang="en-US" altLang="ja-JP" sz="12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1800" b="1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en-US" altLang="ja-JP" sz="44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【</a:t>
            </a:r>
            <a:r>
              <a:rPr lang="ja-JP" altLang="en-US" sz="44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ユネスコスクールの学びは</a:t>
            </a:r>
            <a:endParaRPr lang="en-US" altLang="ja-JP" sz="4400" b="1" dirty="0">
              <a:solidFill>
                <a:srgbClr val="FFFF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44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　　　　　　どう作るのか</a:t>
            </a:r>
            <a:r>
              <a:rPr lang="en-US" altLang="ja-JP" sz="44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】</a:t>
            </a:r>
          </a:p>
          <a:p>
            <a:endParaRPr lang="en-US" altLang="ja-JP" sz="1200" b="1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en-US" altLang="ja-JP" sz="1800" b="1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 </a:t>
            </a:r>
            <a:r>
              <a:rPr lang="ja-JP" altLang="en-US" sz="36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～ 真に主体的・対話的で深い学びを</a:t>
            </a:r>
            <a:endParaRPr lang="en-US" altLang="ja-JP" sz="3600" b="1" dirty="0">
              <a:solidFill>
                <a:srgbClr val="FFFF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en-US" altLang="ja-JP" sz="36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                   </a:t>
            </a:r>
            <a:r>
              <a:rPr lang="ja-JP" altLang="en-US" sz="36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実現する学校のつくり方 ～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73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21AD9F-DABB-B502-5C0F-574FF41E7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F2C91-B6A2-0F77-FC16-20BC565CC96A}"/>
              </a:ext>
            </a:extLst>
          </p:cNvPr>
          <p:cNvSpPr txBox="1"/>
          <p:nvPr/>
        </p:nvSpPr>
        <p:spPr>
          <a:xfrm>
            <a:off x="5267618" y="981635"/>
            <a:ext cx="394050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2010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</a:t>
            </a:r>
            <a:r>
              <a: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4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月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着任最初の全校朝会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での問いかけ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100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点を取るためですか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それとも・・・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皆さんの考えを聞かせて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くださいね。</a:t>
            </a:r>
          </a:p>
        </p:txBody>
      </p:sp>
    </p:spTree>
    <p:extLst>
      <p:ext uri="{BB962C8B-B14F-4D97-AF65-F5344CB8AC3E}">
        <p14:creationId xmlns:p14="http://schemas.microsoft.com/office/powerpoint/2010/main" val="34592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E7790D4-4FF9-0715-A385-5EB4236F82BB}"/>
              </a:ext>
            </a:extLst>
          </p:cNvPr>
          <p:cNvSpPr/>
          <p:nvPr/>
        </p:nvSpPr>
        <p:spPr>
          <a:xfrm>
            <a:off x="402575" y="4921622"/>
            <a:ext cx="4640072" cy="1619066"/>
          </a:xfrm>
          <a:prstGeom prst="roundRect">
            <a:avLst/>
          </a:prstGeom>
          <a:solidFill>
            <a:srgbClr val="FFFF00"/>
          </a:solidFill>
          <a:ln w="762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823BFFE7-FC18-F1FF-9F29-F9E7B3CC7A29}"/>
              </a:ext>
            </a:extLst>
          </p:cNvPr>
          <p:cNvSpPr/>
          <p:nvPr/>
        </p:nvSpPr>
        <p:spPr>
          <a:xfrm>
            <a:off x="2036811" y="1513690"/>
            <a:ext cx="4908176" cy="806823"/>
          </a:xfrm>
          <a:prstGeom prst="roundRect">
            <a:avLst>
              <a:gd name="adj" fmla="val 45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B37EA54E-B972-F857-697E-02663B7BFC09}"/>
              </a:ext>
            </a:extLst>
          </p:cNvPr>
          <p:cNvSpPr/>
          <p:nvPr/>
        </p:nvSpPr>
        <p:spPr>
          <a:xfrm>
            <a:off x="5445222" y="4928565"/>
            <a:ext cx="3350832" cy="1619066"/>
          </a:xfrm>
          <a:prstGeom prst="roundRect">
            <a:avLst/>
          </a:prstGeom>
          <a:solidFill>
            <a:srgbClr val="FFFF00"/>
          </a:solidFill>
          <a:ln w="762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529F457C-EF1C-CE32-8AF7-6A95EBA7DF20}"/>
              </a:ext>
            </a:extLst>
          </p:cNvPr>
          <p:cNvSpPr/>
          <p:nvPr/>
        </p:nvSpPr>
        <p:spPr>
          <a:xfrm>
            <a:off x="134470" y="3385074"/>
            <a:ext cx="8861611" cy="1235926"/>
          </a:xfrm>
          <a:prstGeom prst="roundRect">
            <a:avLst>
              <a:gd name="adj" fmla="val 45000"/>
            </a:avLst>
          </a:prstGeom>
          <a:solidFill>
            <a:srgbClr val="FEFDD3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B3604B-2FE1-0009-FF20-C6F2AA8EEDBB}"/>
              </a:ext>
            </a:extLst>
          </p:cNvPr>
          <p:cNvSpPr txBox="1"/>
          <p:nvPr/>
        </p:nvSpPr>
        <p:spPr>
          <a:xfrm flipH="1">
            <a:off x="0" y="174811"/>
            <a:ext cx="9144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5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30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28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　           　</a:t>
            </a:r>
            <a:endParaRPr kumimoji="1" lang="en-US" altLang="ja-JP" sz="30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100" b="1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14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60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　    </a:t>
            </a:r>
            <a:r>
              <a:rPr kumimoji="1" lang="ja-JP" altLang="en-US" sz="54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知識・理解</a:t>
            </a:r>
            <a:endParaRPr kumimoji="1" lang="en-US" altLang="ja-JP" sz="54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60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14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en-US" altLang="ja-JP" sz="60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</a:t>
            </a:r>
            <a:r>
              <a:rPr kumimoji="1" lang="ja-JP" altLang="en-US" sz="60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思考力、判断力、表現力</a:t>
            </a:r>
            <a:endParaRPr kumimoji="1" lang="en-US" altLang="ja-JP" sz="60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en-US" altLang="ja-JP" sz="60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EF71A3-035B-6B77-9DF5-CA98423FA349}"/>
              </a:ext>
            </a:extLst>
          </p:cNvPr>
          <p:cNvSpPr txBox="1"/>
          <p:nvPr/>
        </p:nvSpPr>
        <p:spPr>
          <a:xfrm>
            <a:off x="976329" y="219845"/>
            <a:ext cx="7191341" cy="1015663"/>
          </a:xfrm>
          <a:prstGeom prst="rect">
            <a:avLst/>
          </a:prstGeom>
          <a:solidFill>
            <a:srgbClr val="FEFDD3"/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kumimoji="1" lang="ja-JP" altLang="en-US" sz="60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ＳＤＧｓ時代の学び</a:t>
            </a:r>
            <a:endParaRPr lang="ja-JP" altLang="en-US" sz="6000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F45AFA0C-41CC-D5DD-8CCD-CDFB39DCF2AF}"/>
              </a:ext>
            </a:extLst>
          </p:cNvPr>
          <p:cNvSpPr/>
          <p:nvPr/>
        </p:nvSpPr>
        <p:spPr>
          <a:xfrm>
            <a:off x="3402106" y="2553074"/>
            <a:ext cx="2043116" cy="6051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CF1DCD-F17C-62EA-E56D-E295D61FC768}"/>
              </a:ext>
            </a:extLst>
          </p:cNvPr>
          <p:cNvSpPr txBox="1"/>
          <p:nvPr/>
        </p:nvSpPr>
        <p:spPr>
          <a:xfrm>
            <a:off x="588826" y="5177157"/>
            <a:ext cx="44538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66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問題発見力</a:t>
            </a:r>
            <a:endParaRPr lang="ja-JP" altLang="en-US" sz="66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037BB7E-0AF1-8F7F-4186-472DBFCDBFD9}"/>
              </a:ext>
            </a:extLst>
          </p:cNvPr>
          <p:cNvSpPr txBox="1"/>
          <p:nvPr/>
        </p:nvSpPr>
        <p:spPr>
          <a:xfrm>
            <a:off x="5711010" y="5131197"/>
            <a:ext cx="27646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66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実践力</a:t>
            </a:r>
            <a:endParaRPr lang="ja-JP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98167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0" grpId="0" animBg="1"/>
      <p:bldP spid="1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E8E7EAD5-3848-8D73-9A9D-016B94FD738A}"/>
              </a:ext>
            </a:extLst>
          </p:cNvPr>
          <p:cNvSpPr/>
          <p:nvPr/>
        </p:nvSpPr>
        <p:spPr>
          <a:xfrm>
            <a:off x="1229987" y="2085799"/>
            <a:ext cx="6663437" cy="1275964"/>
          </a:xfrm>
          <a:prstGeom prst="roundRect">
            <a:avLst>
              <a:gd name="adj" fmla="val 45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EBEC426-40E6-EE21-A91D-E040E18038A0}"/>
              </a:ext>
            </a:extLst>
          </p:cNvPr>
          <p:cNvSpPr/>
          <p:nvPr/>
        </p:nvSpPr>
        <p:spPr>
          <a:xfrm>
            <a:off x="583895" y="4613094"/>
            <a:ext cx="8102905" cy="189528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B3604B-2FE1-0009-FF20-C6F2AA8EEDBB}"/>
              </a:ext>
            </a:extLst>
          </p:cNvPr>
          <p:cNvSpPr txBox="1"/>
          <p:nvPr/>
        </p:nvSpPr>
        <p:spPr>
          <a:xfrm flipH="1">
            <a:off x="50846" y="161364"/>
            <a:ext cx="9144000" cy="798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5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30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28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　           　</a:t>
            </a:r>
            <a:endParaRPr kumimoji="1" lang="en-US" altLang="ja-JP" sz="30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100" b="1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100" b="1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14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32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</a:t>
            </a:r>
            <a:endParaRPr kumimoji="1" lang="en-US" altLang="ja-JP" sz="32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66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 </a:t>
            </a:r>
            <a:r>
              <a:rPr kumimoji="1" lang="ja-JP" altLang="en-US" sz="66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親・教師の期待</a:t>
            </a:r>
            <a:endParaRPr kumimoji="1" lang="en-US" altLang="ja-JP" sz="66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66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36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66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60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80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意志ある学び</a:t>
            </a:r>
            <a:endParaRPr kumimoji="1" lang="en-US" altLang="ja-JP" sz="80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66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</a:t>
            </a:r>
            <a:endParaRPr kumimoji="1" lang="en-US" altLang="ja-JP" sz="66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66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66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endParaRPr kumimoji="1" lang="en-US" altLang="ja-JP" sz="66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EF71A3-035B-6B77-9DF5-CA98423FA349}"/>
              </a:ext>
            </a:extLst>
          </p:cNvPr>
          <p:cNvSpPr txBox="1"/>
          <p:nvPr/>
        </p:nvSpPr>
        <p:spPr>
          <a:xfrm>
            <a:off x="583895" y="412743"/>
            <a:ext cx="7968434" cy="1107996"/>
          </a:xfrm>
          <a:prstGeom prst="rect">
            <a:avLst/>
          </a:prstGeom>
          <a:solidFill>
            <a:srgbClr val="FEFDD3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kumimoji="1" lang="ja-JP" altLang="en-US" sz="66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ＳＤＧｓ時代の学び</a:t>
            </a:r>
            <a:endParaRPr lang="ja-JP" altLang="en-US" sz="6600" dirty="0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4BE14C2B-A88E-495B-28AE-C5035BDBF247}"/>
              </a:ext>
            </a:extLst>
          </p:cNvPr>
          <p:cNvSpPr/>
          <p:nvPr/>
        </p:nvSpPr>
        <p:spPr>
          <a:xfrm>
            <a:off x="3840924" y="3590364"/>
            <a:ext cx="1454376" cy="7537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49106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95265" y="1588027"/>
            <a:ext cx="1953288" cy="2009696"/>
          </a:xfrm>
          <a:prstGeom prst="roundRect">
            <a:avLst>
              <a:gd name="adj" fmla="val 8880"/>
            </a:avLst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94" tIns="29148" rIns="58294" bIns="29148"/>
          <a:lstStyle/>
          <a:p>
            <a:pPr defTabSz="815723">
              <a:defRPr/>
            </a:pPr>
            <a:r>
              <a:rPr lang="ja-JP" altLang="en-US" sz="681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endParaRPr lang="en-US" altLang="ja-JP" sz="1363" dirty="0">
              <a:solidFill>
                <a:schemeClr val="tx1"/>
              </a:solidFill>
              <a:latin typeface="+mn-ea"/>
            </a:endParaRPr>
          </a:p>
          <a:p>
            <a:pPr defTabSz="815723">
              <a:defRPr/>
            </a:pPr>
            <a:r>
              <a:rPr lang="ja-JP" altLang="en-US" sz="1292" b="1" dirty="0">
                <a:solidFill>
                  <a:schemeClr val="tx1"/>
                </a:solidFill>
                <a:latin typeface="+mn-ea"/>
              </a:rPr>
              <a:t>「</a:t>
            </a:r>
            <a:r>
              <a:rPr lang="ja-JP" altLang="en-US" sz="1363" b="1" dirty="0">
                <a:solidFill>
                  <a:schemeClr val="tx1"/>
                </a:solidFill>
                <a:latin typeface="+mn-ea"/>
              </a:rPr>
              <a:t>計画する→調べる」というステップ。予想を立て、何時間で、どんな方法で、だれに聞いて、どこに行って、どうやって調べるか、どのようにまとめ、それを誰に伝えるかなど</a:t>
            </a:r>
            <a:endParaRPr lang="en-US" altLang="ja-JP" sz="1363" b="1" dirty="0">
              <a:solidFill>
                <a:schemeClr val="tx1"/>
              </a:solidFill>
              <a:latin typeface="+mn-ea"/>
            </a:endParaRPr>
          </a:p>
          <a:p>
            <a:pPr defTabSz="815723">
              <a:defRPr/>
            </a:pPr>
            <a:endParaRPr lang="en-US" altLang="ja-JP" sz="1363" b="1" dirty="0">
              <a:solidFill>
                <a:schemeClr val="tx1"/>
              </a:solidFill>
              <a:latin typeface="+mn-ea"/>
            </a:endParaRPr>
          </a:p>
          <a:p>
            <a:pPr defTabSz="815723">
              <a:defRPr/>
            </a:pPr>
            <a:endParaRPr lang="en-US" altLang="ja-JP" sz="1363" dirty="0">
              <a:solidFill>
                <a:schemeClr val="tx1"/>
              </a:solidFill>
            </a:endParaRPr>
          </a:p>
          <a:p>
            <a:pPr defTabSz="815723">
              <a:defRPr/>
            </a:pPr>
            <a:endParaRPr lang="en-US" altLang="ja-JP" sz="1363" dirty="0">
              <a:solidFill>
                <a:schemeClr val="tx1"/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4632873" y="1588030"/>
            <a:ext cx="2024935" cy="2024935"/>
          </a:xfrm>
          <a:prstGeom prst="roundRect">
            <a:avLst>
              <a:gd name="adj" fmla="val 8880"/>
            </a:avLst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94" tIns="29148" rIns="58294" bIns="29148"/>
          <a:lstStyle/>
          <a:p>
            <a:pPr defTabSz="815723">
              <a:defRPr/>
            </a:pPr>
            <a:endParaRPr lang="en-US" altLang="ja-JP" sz="681" b="1" dirty="0">
              <a:solidFill>
                <a:schemeClr val="tx1"/>
              </a:solidFill>
            </a:endParaRPr>
          </a:p>
          <a:p>
            <a:pPr defTabSz="815723">
              <a:defRPr/>
            </a:pPr>
            <a:r>
              <a:rPr lang="ja-JP" altLang="en-US" sz="1363" b="1" dirty="0">
                <a:solidFill>
                  <a:schemeClr val="tx1"/>
                </a:solidFill>
                <a:latin typeface="+mn-ea"/>
              </a:rPr>
              <a:t>ポートフォリオ等させを活用しながら、効率よくまとめる。</a:t>
            </a:r>
            <a:endParaRPr lang="en-US" altLang="ja-JP" sz="1363" b="1" dirty="0">
              <a:solidFill>
                <a:schemeClr val="tx1"/>
              </a:solidFill>
              <a:latin typeface="+mn-ea"/>
            </a:endParaRPr>
          </a:p>
          <a:p>
            <a:pPr defTabSz="815723">
              <a:defRPr/>
            </a:pPr>
            <a:r>
              <a:rPr lang="ja-JP" altLang="en-US" sz="1363" b="1" dirty="0">
                <a:solidFill>
                  <a:schemeClr val="tx1"/>
                </a:solidFill>
                <a:latin typeface="+mn-ea"/>
              </a:rPr>
              <a:t>発表練習では、助言カード等を活用する。友達と練習の交流をさせることで、説得力のある結論が導き出せる。</a:t>
            </a:r>
            <a:endParaRPr lang="en-US" altLang="ja-JP" sz="1363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6780900" y="1588030"/>
            <a:ext cx="1901844" cy="2024935"/>
          </a:xfrm>
          <a:prstGeom prst="roundRect">
            <a:avLst>
              <a:gd name="adj" fmla="val 8880"/>
            </a:avLst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94" tIns="29148" rIns="58294" bIns="29148" anchor="b"/>
          <a:lstStyle/>
          <a:p>
            <a:pPr defTabSz="815723">
              <a:defRPr/>
            </a:pPr>
            <a:r>
              <a:rPr lang="ja-JP" altLang="en-US" sz="681" dirty="0">
                <a:solidFill>
                  <a:schemeClr val="tx1"/>
                </a:solidFill>
              </a:rPr>
              <a:t>　</a:t>
            </a:r>
            <a:r>
              <a:rPr lang="ja-JP" altLang="en-US" sz="1363" b="1" dirty="0">
                <a:solidFill>
                  <a:schemeClr val="tx1"/>
                </a:solidFill>
                <a:latin typeface="+mn-ea"/>
              </a:rPr>
              <a:t>○○報告会、八名川まつり（ＥＳＤ学習まつり）など、子どもたちが、学年や学校・地域を越えて発表したり、行動したりする場を設定する。自ら考えたことを進んで実行させる。</a:t>
            </a:r>
            <a:endParaRPr lang="en-US" altLang="ja-JP" sz="1363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503190" y="1588030"/>
            <a:ext cx="1953288" cy="2024935"/>
          </a:xfrm>
          <a:prstGeom prst="roundRect">
            <a:avLst>
              <a:gd name="adj" fmla="val 8880"/>
            </a:avLst>
          </a:prstGeom>
          <a:solidFill>
            <a:srgbClr val="FDE3F2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94" tIns="29148" rIns="58294" bIns="29148"/>
          <a:lstStyle/>
          <a:p>
            <a:pPr defTabSz="815723">
              <a:defRPr/>
            </a:pPr>
            <a:r>
              <a:rPr lang="ja-JP" altLang="en-US" sz="681" dirty="0">
                <a:solidFill>
                  <a:schemeClr val="tx1"/>
                </a:solidFill>
              </a:rPr>
              <a:t>　</a:t>
            </a:r>
            <a:endParaRPr lang="en-US" altLang="ja-JP" sz="681" dirty="0">
              <a:solidFill>
                <a:schemeClr val="tx1"/>
              </a:solidFill>
            </a:endParaRPr>
          </a:p>
          <a:p>
            <a:pPr defTabSz="815723">
              <a:defRPr/>
            </a:pPr>
            <a:r>
              <a:rPr lang="ja-JP" altLang="en-US" sz="2000" b="1" dirty="0">
                <a:solidFill>
                  <a:schemeClr val="tx1"/>
                </a:solidFill>
                <a:latin typeface="+mn-ea"/>
              </a:rPr>
              <a:t>自分で問題に気づかない限り、主体的な学びは生まれない。</a:t>
            </a:r>
            <a:endParaRPr lang="en-US" altLang="ja-JP" sz="2000" b="1" dirty="0">
              <a:solidFill>
                <a:schemeClr val="tx1"/>
              </a:solidFill>
              <a:latin typeface="+mn-ea"/>
            </a:endParaRPr>
          </a:p>
          <a:p>
            <a:pPr defTabSz="815723">
              <a:defRPr/>
            </a:pPr>
            <a:endParaRPr lang="en-US" altLang="ja-JP" sz="1363" dirty="0">
              <a:solidFill>
                <a:schemeClr val="tx1"/>
              </a:solidFill>
            </a:endParaRPr>
          </a:p>
          <a:p>
            <a:pPr defTabSz="815723">
              <a:defRPr/>
            </a:pPr>
            <a:endParaRPr lang="en-US" altLang="ja-JP" sz="1363" dirty="0">
              <a:solidFill>
                <a:schemeClr val="tx1"/>
              </a:solidFill>
            </a:endParaRPr>
          </a:p>
        </p:txBody>
      </p:sp>
      <p:sp>
        <p:nvSpPr>
          <p:cNvPr id="3082" name="正方形/長方形 12"/>
          <p:cNvSpPr>
            <a:spLocks noChangeArrowheads="1"/>
          </p:cNvSpPr>
          <p:nvPr/>
        </p:nvSpPr>
        <p:spPr bwMode="auto">
          <a:xfrm>
            <a:off x="337110" y="1125417"/>
            <a:ext cx="2069797" cy="3545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704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【</a:t>
            </a:r>
            <a:r>
              <a:rPr lang="ja-JP" altLang="en-US" sz="1704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学びに火がついて</a:t>
            </a:r>
            <a:r>
              <a:rPr lang="en-US" altLang="ja-JP" sz="1704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】</a:t>
            </a:r>
            <a:endParaRPr lang="ja-JP" altLang="en-US" sz="1704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3083" name="正方形/長方形 13"/>
          <p:cNvSpPr>
            <a:spLocks noChangeArrowheads="1"/>
          </p:cNvSpPr>
          <p:nvPr/>
        </p:nvSpPr>
        <p:spPr bwMode="auto">
          <a:xfrm>
            <a:off x="2995058" y="1125417"/>
            <a:ext cx="1010213" cy="35458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704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【</a:t>
            </a:r>
            <a:r>
              <a:rPr lang="ja-JP" altLang="en-US" sz="1704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調べる</a:t>
            </a:r>
            <a:r>
              <a:rPr lang="en-US" altLang="ja-JP" sz="1704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】</a:t>
            </a:r>
            <a:endParaRPr lang="ja-JP" altLang="en-US" sz="1704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3084" name="正方形/長方形 14"/>
          <p:cNvSpPr>
            <a:spLocks noChangeArrowheads="1"/>
          </p:cNvSpPr>
          <p:nvPr/>
        </p:nvSpPr>
        <p:spPr bwMode="auto">
          <a:xfrm>
            <a:off x="4488430" y="1125419"/>
            <a:ext cx="2389862" cy="35458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ja-JP" sz="1292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【</a:t>
            </a:r>
            <a:r>
              <a:rPr lang="ja-JP" altLang="en-US" sz="1704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まとめる</a:t>
            </a:r>
            <a:r>
              <a:rPr lang="ja-JP" altLang="en-US" sz="101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・</a:t>
            </a:r>
            <a:r>
              <a:rPr lang="ja-JP" altLang="en-US" sz="1704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実行する</a:t>
            </a:r>
            <a:r>
              <a:rPr lang="en-US" altLang="ja-JP" sz="1292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】</a:t>
            </a:r>
          </a:p>
        </p:txBody>
      </p:sp>
      <p:sp>
        <p:nvSpPr>
          <p:cNvPr id="3085" name="正方形/長方形 15"/>
          <p:cNvSpPr>
            <a:spLocks noChangeArrowheads="1"/>
          </p:cNvSpPr>
          <p:nvPr/>
        </p:nvSpPr>
        <p:spPr bwMode="auto">
          <a:xfrm>
            <a:off x="7204284" y="1125417"/>
            <a:ext cx="1208985" cy="35458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704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【</a:t>
            </a:r>
            <a:r>
              <a:rPr lang="ja-JP" altLang="en-US" sz="1704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伝え合う</a:t>
            </a:r>
            <a:r>
              <a:rPr lang="en-US" altLang="ja-JP" sz="1704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】</a:t>
            </a:r>
            <a:endParaRPr lang="ja-JP" altLang="en-US" sz="1704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1A0CB0E-92B6-54D8-7627-2345C30F5C2F}"/>
              </a:ext>
            </a:extLst>
          </p:cNvPr>
          <p:cNvGrpSpPr/>
          <p:nvPr/>
        </p:nvGrpSpPr>
        <p:grpSpPr>
          <a:xfrm>
            <a:off x="1591835" y="217630"/>
            <a:ext cx="6312912" cy="645636"/>
            <a:chOff x="641914" y="202037"/>
            <a:chExt cx="8417216" cy="860848"/>
          </a:xfrm>
        </p:grpSpPr>
        <p:pic>
          <p:nvPicPr>
            <p:cNvPr id="3094" name="図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14" y="251521"/>
              <a:ext cx="5535249" cy="7934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</p:pic>
        <p:pic>
          <p:nvPicPr>
            <p:cNvPr id="3095" name="図 2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1" y="202037"/>
              <a:ext cx="2963129" cy="860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右矢印 5"/>
          <p:cNvSpPr/>
          <p:nvPr/>
        </p:nvSpPr>
        <p:spPr>
          <a:xfrm>
            <a:off x="6954043" y="1199037"/>
            <a:ext cx="284059" cy="200194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534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右矢印 4"/>
          <p:cNvSpPr/>
          <p:nvPr/>
        </p:nvSpPr>
        <p:spPr>
          <a:xfrm>
            <a:off x="4204077" y="1210634"/>
            <a:ext cx="286765" cy="193431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534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2663551" y="1186286"/>
            <a:ext cx="285413" cy="193431"/>
          </a:xfrm>
          <a:prstGeom prst="rightArrow">
            <a:avLst/>
          </a:prstGeom>
          <a:solidFill>
            <a:srgbClr val="F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534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84DDEAA-45D6-6C21-9044-037C5DF352D2}"/>
              </a:ext>
            </a:extLst>
          </p:cNvPr>
          <p:cNvGrpSpPr/>
          <p:nvPr/>
        </p:nvGrpSpPr>
        <p:grpSpPr>
          <a:xfrm>
            <a:off x="4087769" y="3825290"/>
            <a:ext cx="5193212" cy="3134335"/>
            <a:chOff x="4087769" y="3825290"/>
            <a:chExt cx="5193212" cy="3134335"/>
          </a:xfrm>
        </p:grpSpPr>
        <p:pic>
          <p:nvPicPr>
            <p:cNvPr id="3074" name="図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71" b="12401"/>
            <a:stretch>
              <a:fillRect/>
            </a:stretch>
          </p:blipFill>
          <p:spPr bwMode="auto">
            <a:xfrm rot="161692">
              <a:off x="4087769" y="3825290"/>
              <a:ext cx="5193212" cy="3134335"/>
            </a:xfrm>
            <a:prstGeom prst="rect">
              <a:avLst/>
            </a:prstGeom>
            <a:solidFill>
              <a:srgbClr val="FFFF79"/>
            </a:solidFill>
            <a:ln>
              <a:noFill/>
            </a:ln>
          </p:spPr>
        </p:pic>
        <p:sp>
          <p:nvSpPr>
            <p:cNvPr id="3093" name="テキスト ボックス 11"/>
            <p:cNvSpPr txBox="1">
              <a:spLocks noChangeArrowheads="1"/>
            </p:cNvSpPr>
            <p:nvPr/>
          </p:nvSpPr>
          <p:spPr bwMode="auto">
            <a:xfrm>
              <a:off x="4748291" y="4386446"/>
              <a:ext cx="3819034" cy="178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2200" b="1" dirty="0">
                  <a:latin typeface="AR丸ゴシック体E" panose="020F0909000000000000" pitchFamily="49" charset="-128"/>
                  <a:ea typeface="AR丸ゴシック体E" panose="020F0909000000000000" pitchFamily="49" charset="-128"/>
                </a:rPr>
                <a:t>従来「調べ学習」と称して、調べ</a:t>
              </a:r>
              <a:r>
                <a:rPr lang="ja-JP" altLang="en-US" sz="2200" b="1" dirty="0">
                  <a:solidFill>
                    <a:schemeClr val="accent1"/>
                  </a:solidFill>
                  <a:latin typeface="AR丸ゴシック体E" panose="020F0909000000000000" pitchFamily="49" charset="-128"/>
                  <a:ea typeface="AR丸ゴシック体E" panose="020F0909000000000000" pitchFamily="49" charset="-128"/>
                </a:rPr>
                <a:t>させ</a:t>
              </a:r>
              <a:r>
                <a:rPr lang="ja-JP" altLang="en-US" sz="2200" b="1" dirty="0">
                  <a:latin typeface="AR丸ゴシック体E" panose="020F0909000000000000" pitchFamily="49" charset="-128"/>
                  <a:ea typeface="AR丸ゴシック体E" panose="020F0909000000000000" pitchFamily="49" charset="-128"/>
                </a:rPr>
                <a:t>、まとめ</a:t>
              </a:r>
              <a:r>
                <a:rPr lang="ja-JP" altLang="en-US" sz="2200" b="1" dirty="0">
                  <a:solidFill>
                    <a:schemeClr val="accent1"/>
                  </a:solidFill>
                  <a:latin typeface="AR丸ゴシック体E" panose="020F0909000000000000" pitchFamily="49" charset="-128"/>
                  <a:ea typeface="AR丸ゴシック体E" panose="020F0909000000000000" pitchFamily="49" charset="-128"/>
                </a:rPr>
                <a:t>させ</a:t>
              </a:r>
              <a:r>
                <a:rPr lang="ja-JP" altLang="en-US" sz="2200" b="1" dirty="0">
                  <a:latin typeface="AR丸ゴシック体E" panose="020F0909000000000000" pitchFamily="49" charset="-128"/>
                  <a:ea typeface="AR丸ゴシック体E" panose="020F0909000000000000" pitchFamily="49" charset="-128"/>
                </a:rPr>
                <a:t>、発表</a:t>
              </a:r>
              <a:r>
                <a:rPr lang="ja-JP" altLang="en-US" sz="2200" b="1" dirty="0">
                  <a:solidFill>
                    <a:schemeClr val="accent1"/>
                  </a:solidFill>
                  <a:latin typeface="AR丸ゴシック体E" panose="020F0909000000000000" pitchFamily="49" charset="-128"/>
                  <a:ea typeface="AR丸ゴシック体E" panose="020F0909000000000000" pitchFamily="49" charset="-128"/>
                </a:rPr>
                <a:t>させ</a:t>
              </a:r>
              <a:r>
                <a:rPr lang="ja-JP" altLang="en-US" sz="2200" b="1" dirty="0">
                  <a:latin typeface="AR丸ゴシック体E" panose="020F0909000000000000" pitchFamily="49" charset="-128"/>
                  <a:ea typeface="AR丸ゴシック体E" panose="020F0909000000000000" pitchFamily="49" charset="-128"/>
                </a:rPr>
                <a:t>ていたのは「主体的な学び」ではなかった。</a:t>
              </a:r>
              <a:endParaRPr lang="en-US" altLang="ja-JP" sz="22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endParaRPr>
            </a:p>
            <a:p>
              <a:r>
                <a:rPr lang="ja-JP" altLang="en-US" sz="2200" b="1" dirty="0">
                  <a:latin typeface="AR丸ゴシック体E" panose="020F0909000000000000" pitchFamily="49" charset="-128"/>
                  <a:ea typeface="AR丸ゴシック体E" panose="020F0909000000000000" pitchFamily="49" charset="-128"/>
                </a:rPr>
                <a:t>子どもたちは見抜いていた。</a:t>
              </a:r>
              <a:endParaRPr lang="en-US" altLang="ja-JP" sz="22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7144CB-7835-E920-738E-676A33EA7CFC}"/>
              </a:ext>
            </a:extLst>
          </p:cNvPr>
          <p:cNvSpPr txBox="1"/>
          <p:nvPr/>
        </p:nvSpPr>
        <p:spPr>
          <a:xfrm>
            <a:off x="3027169" y="656956"/>
            <a:ext cx="531046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ja-JP" altLang="en-US" dirty="0"/>
              <a:t>　　</a:t>
            </a:r>
            <a:r>
              <a:rPr lang="ja-JP" altLang="en-US" sz="2400" b="1" dirty="0"/>
              <a:t>調　べ　学　習</a:t>
            </a:r>
            <a:r>
              <a:rPr kumimoji="1" lang="ja-JP" altLang="en-US" sz="2400" b="1" dirty="0"/>
              <a:t>　</a:t>
            </a:r>
            <a:r>
              <a:rPr kumimoji="1" lang="ja-JP" alt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。</a:t>
            </a:r>
          </a:p>
        </p:txBody>
      </p: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B43DEDF7-1D82-215E-8158-9AB64B561B7C}"/>
              </a:ext>
            </a:extLst>
          </p:cNvPr>
          <p:cNvSpPr/>
          <p:nvPr/>
        </p:nvSpPr>
        <p:spPr>
          <a:xfrm>
            <a:off x="195415" y="3837710"/>
            <a:ext cx="4437457" cy="2729346"/>
          </a:xfrm>
          <a:prstGeom prst="wedgeRoundRectCallout">
            <a:avLst>
              <a:gd name="adj1" fmla="val -27296"/>
              <a:gd name="adj2" fmla="val -61391"/>
              <a:gd name="adj3" fmla="val 16667"/>
            </a:avLst>
          </a:prstGeom>
          <a:solidFill>
            <a:srgbClr val="FEE8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0F41EAF-C678-6957-9D37-87C2F6EE3135}"/>
              </a:ext>
            </a:extLst>
          </p:cNvPr>
          <p:cNvSpPr txBox="1"/>
          <p:nvPr/>
        </p:nvSpPr>
        <p:spPr>
          <a:xfrm>
            <a:off x="341313" y="4101752"/>
            <a:ext cx="4291559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5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どのような学習活動を行えば、</a:t>
            </a:r>
            <a:endParaRPr kumimoji="1" lang="en-US" altLang="ja-JP" sz="245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45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子どもに問題意識が生まれ、</a:t>
            </a:r>
            <a:endParaRPr kumimoji="1" lang="en-US" altLang="ja-JP" sz="245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45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自分ごととして学びが始まる</a:t>
            </a:r>
            <a:endParaRPr kumimoji="1" lang="en-US" altLang="ja-JP" sz="245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45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のだろうか。</a:t>
            </a:r>
            <a:endParaRPr kumimoji="1" lang="en-US" altLang="ja-JP" sz="245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45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子どもの学びに火をつけられ</a:t>
            </a:r>
            <a:endParaRPr kumimoji="1" lang="en-US" altLang="ja-JP" sz="245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45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る教師が求められている。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9C14B7-BF5F-1C40-C1BB-2F80EAF2F464}"/>
              </a:ext>
            </a:extLst>
          </p:cNvPr>
          <p:cNvSpPr txBox="1"/>
          <p:nvPr/>
        </p:nvSpPr>
        <p:spPr>
          <a:xfrm>
            <a:off x="3088041" y="639229"/>
            <a:ext cx="531046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ja-JP" altLang="en-US" dirty="0"/>
              <a:t>　　</a:t>
            </a:r>
            <a:r>
              <a:rPr lang="ja-JP" altLang="en-US" sz="2400" b="1" dirty="0"/>
              <a:t>調　べ　さ　せ　学　習</a:t>
            </a:r>
            <a:r>
              <a:rPr kumimoji="1" lang="ja-JP" altLang="en-US" sz="2400" b="1" dirty="0"/>
              <a:t>　</a:t>
            </a:r>
            <a:r>
              <a:rPr kumimoji="1" lang="ja-JP" alt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4712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82" grpId="0" animBg="1"/>
      <p:bldP spid="9" grpId="0" animBg="1"/>
      <p:bldP spid="10" grpId="0" animBg="1"/>
      <p:bldP spid="10" grpId="1" animBg="1"/>
      <p:bldP spid="25" grpId="0" animBg="1"/>
      <p:bldP spid="14" grpId="0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84458" y="185990"/>
            <a:ext cx="8375084" cy="490134"/>
          </a:xfrm>
          <a:prstGeom prst="rect">
            <a:avLst/>
          </a:prstGeom>
          <a:solidFill>
            <a:srgbClr val="F6FCA6"/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ja-JP" altLang="en-US" sz="2585" b="1" spc="46" dirty="0">
                <a:ln w="11430"/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en-US" altLang="ja-JP" sz="2585" b="1" spc="46" dirty="0">
                <a:ln w="11430"/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『</a:t>
            </a:r>
            <a:r>
              <a:rPr lang="ja-JP" altLang="en-US" sz="2585" b="1" spc="46" dirty="0">
                <a:ln w="11430"/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こどもの学びに火をつける</a:t>
            </a:r>
            <a:r>
              <a:rPr lang="en-US" altLang="ja-JP" sz="2585" b="1" spc="46" dirty="0">
                <a:ln w="11430"/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』</a:t>
            </a:r>
            <a:r>
              <a:rPr lang="ja-JP" altLang="en-US" sz="2585" b="1" spc="46" dirty="0">
                <a:ln w="11430"/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際の３つのステップ</a:t>
            </a:r>
          </a:p>
        </p:txBody>
      </p:sp>
      <p:sp>
        <p:nvSpPr>
          <p:cNvPr id="73731" name="正方形/長方形 2"/>
          <p:cNvSpPr>
            <a:spLocks noChangeArrowheads="1"/>
          </p:cNvSpPr>
          <p:nvPr/>
        </p:nvSpPr>
        <p:spPr bwMode="auto">
          <a:xfrm>
            <a:off x="65805" y="1318509"/>
            <a:ext cx="2640466" cy="376385"/>
          </a:xfrm>
          <a:prstGeom prst="rect">
            <a:avLst/>
          </a:prstGeom>
          <a:solidFill>
            <a:srgbClr val="99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＜</a:t>
            </a:r>
            <a:r>
              <a:rPr lang="ja-JP" altLang="en-US" sz="1846" b="1" dirty="0">
                <a:latin typeface="ＤＦ平成ゴシック体W5" panose="02010609000101010101" pitchFamily="1" charset="-128"/>
                <a:ea typeface="ＤＦ平成ゴシック体W5" panose="02010609000101010101" pitchFamily="1" charset="-128"/>
              </a:rPr>
              <a:t>問題に気づかせる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＞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73732" name="テキスト ボックス 1"/>
          <p:cNvSpPr txBox="1">
            <a:spLocks noChangeArrowheads="1"/>
          </p:cNvSpPr>
          <p:nvPr/>
        </p:nvSpPr>
        <p:spPr bwMode="auto">
          <a:xfrm>
            <a:off x="82796" y="1999996"/>
            <a:ext cx="2640466" cy="34344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ja-JP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1)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体験活動や提示資料　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をもとに</a:t>
            </a:r>
            <a:r>
              <a:rPr lang="ja-JP" altLang="en-US" sz="1846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基本的な</a:t>
            </a:r>
            <a:endParaRPr lang="en-US" altLang="ja-JP" sz="1846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</a:t>
            </a:r>
            <a:r>
              <a:rPr lang="ja-JP" altLang="en-US" sz="1846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事実と出会う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ja-JP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2)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体験したり資料を見　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たりしたことから、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多様な気づきや感想　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などをもち、それを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</a:t>
            </a:r>
            <a:r>
              <a:rPr lang="ja-JP" altLang="en-US" sz="1846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共有する・</a:t>
            </a:r>
            <a:endParaRPr lang="en-US" altLang="ja-JP" sz="1846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2858188" y="1318509"/>
            <a:ext cx="2910254" cy="376385"/>
          </a:xfrm>
          <a:prstGeom prst="rect">
            <a:avLst/>
          </a:prstGeom>
          <a:solidFill>
            <a:srgbClr val="99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＜　</a:t>
            </a:r>
            <a:r>
              <a:rPr lang="ja-JP" altLang="en-US" sz="1846" b="1" dirty="0">
                <a:latin typeface="ＤＦ平成ゴシック体W5" panose="02010609000101010101" pitchFamily="1" charset="-128"/>
                <a:ea typeface="ＤＦ平成ゴシック体W5" panose="02010609000101010101" pitchFamily="1" charset="-128"/>
              </a:rPr>
              <a:t>火をつける　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＞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2858188" y="1999996"/>
            <a:ext cx="2910254" cy="34344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ja-JP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3)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教師が提示したり、子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どもが調べたりして出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合った</a:t>
            </a:r>
            <a:r>
              <a:rPr lang="ja-JP" altLang="en-US" sz="1846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矛盾する事実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や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</a:t>
            </a:r>
            <a:r>
              <a:rPr lang="ja-JP" altLang="en-US" sz="1846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意表をつく話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や資料等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から</a:t>
            </a:r>
            <a:r>
              <a:rPr lang="ja-JP" altLang="en-US" sz="1846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疑問を感じ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、書き　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出す　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846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自分ごとに感じさせる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6014066" y="1299460"/>
            <a:ext cx="3011238" cy="376385"/>
          </a:xfrm>
          <a:prstGeom prst="rect">
            <a:avLst/>
          </a:prstGeom>
          <a:solidFill>
            <a:srgbClr val="99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＜</a:t>
            </a:r>
            <a:r>
              <a:rPr lang="ja-JP" altLang="en-US" sz="1846" b="1" dirty="0">
                <a:latin typeface="ＤＦ平成ゴシック体W5" panose="02010609000101010101" pitchFamily="1" charset="-128"/>
                <a:ea typeface="ＤＦ平成ゴシック体W5" panose="02010609000101010101" pitchFamily="1" charset="-128"/>
              </a:rPr>
              <a:t>テーマを決める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＞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8" name="正方形/長方形 7"/>
          <p:cNvSpPr>
            <a:spLocks noChangeArrowheads="1"/>
          </p:cNvSpPr>
          <p:nvPr/>
        </p:nvSpPr>
        <p:spPr bwMode="auto">
          <a:xfrm>
            <a:off x="6014066" y="2000968"/>
            <a:ext cx="3011238" cy="34344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ja-JP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4)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グループや学級全体で</a:t>
            </a:r>
            <a:r>
              <a:rPr lang="ja-JP" altLang="en-US" sz="1846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疑　</a:t>
            </a:r>
            <a:endParaRPr lang="en-US" altLang="ja-JP" sz="1846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問を出し合い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、</a:t>
            </a:r>
            <a:r>
              <a:rPr lang="ja-JP" altLang="en-US" sz="1846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分類・整</a:t>
            </a:r>
            <a:endParaRPr lang="en-US" altLang="ja-JP" sz="1846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</a:t>
            </a:r>
            <a:r>
              <a:rPr lang="ja-JP" altLang="en-US" sz="1846" dirty="0" err="1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理して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まとめ、</a:t>
            </a:r>
            <a:r>
              <a:rPr lang="ja-JP" altLang="en-US" sz="1846" b="1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学習問題</a:t>
            </a:r>
            <a:endParaRPr lang="en-US" altLang="ja-JP" sz="1846" b="1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b="1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をつくる</a:t>
            </a:r>
            <a:endParaRPr lang="en-US" altLang="ja-JP" sz="1846" b="1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pPr eaLnBrk="1" hangingPunct="1">
              <a:lnSpc>
                <a:spcPct val="150000"/>
              </a:lnSpc>
            </a:pP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ja-JP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5)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問題について、自分なり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　の</a:t>
            </a:r>
            <a:r>
              <a:rPr lang="ja-JP" altLang="en-US" sz="1846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予想</a:t>
            </a:r>
            <a:r>
              <a:rPr lang="ja-JP" altLang="en-US" sz="1846" dirty="0">
                <a:latin typeface="HG明朝B" panose="02020809000000000000" pitchFamily="17" charset="-128"/>
                <a:ea typeface="HG明朝B" panose="02020809000000000000" pitchFamily="17" charset="-128"/>
              </a:rPr>
              <a:t>をする</a:t>
            </a:r>
            <a:endParaRPr lang="en-US" altLang="ja-JP" sz="1846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AB77DE-8FF1-4D2E-BD07-82B070E8C7FD}"/>
              </a:ext>
            </a:extLst>
          </p:cNvPr>
          <p:cNvSpPr txBox="1"/>
          <p:nvPr/>
        </p:nvSpPr>
        <p:spPr>
          <a:xfrm>
            <a:off x="144167" y="5887585"/>
            <a:ext cx="2480685" cy="707886"/>
          </a:xfrm>
          <a:prstGeom prst="rect">
            <a:avLst/>
          </a:prstGeom>
          <a:solidFill>
            <a:srgbClr val="FFD5D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親しみ・憧れ・共感</a:t>
            </a:r>
            <a:endParaRPr lang="en-US" altLang="ja-JP" sz="2000" b="1" dirty="0"/>
          </a:p>
          <a:p>
            <a:r>
              <a:rPr lang="ja-JP" altLang="en-US" sz="2000" b="1" dirty="0"/>
              <a:t>不安・危機感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E08A142-D80C-4726-8315-7EA6EC05B21E}"/>
              </a:ext>
            </a:extLst>
          </p:cNvPr>
          <p:cNvCxnSpPr/>
          <p:nvPr/>
        </p:nvCxnSpPr>
        <p:spPr>
          <a:xfrm>
            <a:off x="3918108" y="3279557"/>
            <a:ext cx="131858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E9A08AFE-8213-4BC2-9739-0B5D30416B19}"/>
              </a:ext>
            </a:extLst>
          </p:cNvPr>
          <p:cNvCxnSpPr>
            <a:cxnSpLocks/>
          </p:cNvCxnSpPr>
          <p:nvPr/>
        </p:nvCxnSpPr>
        <p:spPr>
          <a:xfrm>
            <a:off x="3148789" y="3678369"/>
            <a:ext cx="148968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6D99194-D426-4D0D-8FFC-B796225056A9}"/>
              </a:ext>
            </a:extLst>
          </p:cNvPr>
          <p:cNvCxnSpPr/>
          <p:nvPr/>
        </p:nvCxnSpPr>
        <p:spPr>
          <a:xfrm>
            <a:off x="3574967" y="4143653"/>
            <a:ext cx="131858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7A2B589E-702E-4DDC-85E4-FB6CCC14E662}"/>
              </a:ext>
            </a:extLst>
          </p:cNvPr>
          <p:cNvCxnSpPr>
            <a:cxnSpLocks/>
          </p:cNvCxnSpPr>
          <p:nvPr/>
        </p:nvCxnSpPr>
        <p:spPr>
          <a:xfrm>
            <a:off x="7961916" y="3279557"/>
            <a:ext cx="1056401" cy="984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75555967-C08A-43A8-B445-F82C7DD9617A}"/>
              </a:ext>
            </a:extLst>
          </p:cNvPr>
          <p:cNvCxnSpPr>
            <a:cxnSpLocks/>
          </p:cNvCxnSpPr>
          <p:nvPr/>
        </p:nvCxnSpPr>
        <p:spPr>
          <a:xfrm>
            <a:off x="6368702" y="3737375"/>
            <a:ext cx="1056401" cy="984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E2D0853-06E8-4A3B-AE71-FE23D61F687E}"/>
              </a:ext>
            </a:extLst>
          </p:cNvPr>
          <p:cNvSpPr txBox="1"/>
          <p:nvPr/>
        </p:nvSpPr>
        <p:spPr>
          <a:xfrm>
            <a:off x="3125418" y="5887585"/>
            <a:ext cx="2764047" cy="400110"/>
          </a:xfrm>
          <a:prstGeom prst="rect">
            <a:avLst/>
          </a:prstGeom>
          <a:solidFill>
            <a:srgbClr val="FFD5D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それらをひっくり返す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EA7C751-F9A3-4DC9-BF70-500679FDB1A4}"/>
              </a:ext>
            </a:extLst>
          </p:cNvPr>
          <p:cNvSpPr txBox="1"/>
          <p:nvPr/>
        </p:nvSpPr>
        <p:spPr>
          <a:xfrm>
            <a:off x="6412066" y="5882046"/>
            <a:ext cx="2587768" cy="400110"/>
          </a:xfrm>
          <a:prstGeom prst="rect">
            <a:avLst/>
          </a:prstGeom>
          <a:solidFill>
            <a:srgbClr val="FFD5D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疑問から学習問題へ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A78F605-3E5F-A6EF-24DF-D58695C056DA}"/>
              </a:ext>
            </a:extLst>
          </p:cNvPr>
          <p:cNvCxnSpPr>
            <a:cxnSpLocks/>
          </p:cNvCxnSpPr>
          <p:nvPr/>
        </p:nvCxnSpPr>
        <p:spPr>
          <a:xfrm>
            <a:off x="1315843" y="2858586"/>
            <a:ext cx="95190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E5F93DF-0DDB-B9BE-9738-9053FE959909}"/>
              </a:ext>
            </a:extLst>
          </p:cNvPr>
          <p:cNvCxnSpPr>
            <a:cxnSpLocks/>
          </p:cNvCxnSpPr>
          <p:nvPr/>
        </p:nvCxnSpPr>
        <p:spPr>
          <a:xfrm>
            <a:off x="363941" y="3289403"/>
            <a:ext cx="147175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637D331B-79E9-6E58-B707-B196D9FFCFED}"/>
              </a:ext>
            </a:extLst>
          </p:cNvPr>
          <p:cNvCxnSpPr>
            <a:cxnSpLocks/>
          </p:cNvCxnSpPr>
          <p:nvPr/>
        </p:nvCxnSpPr>
        <p:spPr>
          <a:xfrm>
            <a:off x="363940" y="4586778"/>
            <a:ext cx="198369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78DF0C0-D254-C652-3A2C-912025718CE3}"/>
              </a:ext>
            </a:extLst>
          </p:cNvPr>
          <p:cNvCxnSpPr>
            <a:cxnSpLocks/>
          </p:cNvCxnSpPr>
          <p:nvPr/>
        </p:nvCxnSpPr>
        <p:spPr>
          <a:xfrm>
            <a:off x="379738" y="5386682"/>
            <a:ext cx="95190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FC49B11-2CE8-DC78-3B73-C81DA7003336}"/>
              </a:ext>
            </a:extLst>
          </p:cNvPr>
          <p:cNvCxnSpPr>
            <a:cxnSpLocks/>
          </p:cNvCxnSpPr>
          <p:nvPr/>
        </p:nvCxnSpPr>
        <p:spPr>
          <a:xfrm>
            <a:off x="3188050" y="5018826"/>
            <a:ext cx="95190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35E3009-B6EA-E58F-BDF2-FD20014EED4E}"/>
              </a:ext>
            </a:extLst>
          </p:cNvPr>
          <p:cNvSpPr/>
          <p:nvPr/>
        </p:nvSpPr>
        <p:spPr>
          <a:xfrm>
            <a:off x="2703357" y="5974089"/>
            <a:ext cx="375625" cy="216024"/>
          </a:xfrm>
          <a:prstGeom prst="rightArrow">
            <a:avLst/>
          </a:prstGeom>
          <a:solidFill>
            <a:srgbClr val="F4AC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B8F440F9-9042-C3A9-AFA2-196C73DBEE12}"/>
              </a:ext>
            </a:extLst>
          </p:cNvPr>
          <p:cNvSpPr/>
          <p:nvPr/>
        </p:nvSpPr>
        <p:spPr>
          <a:xfrm>
            <a:off x="5957937" y="5974089"/>
            <a:ext cx="375625" cy="216024"/>
          </a:xfrm>
          <a:prstGeom prst="rightArrow">
            <a:avLst/>
          </a:prstGeom>
          <a:solidFill>
            <a:srgbClr val="F4AC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BBDFFF4-034E-6BA7-EB43-5516D4EA9871}"/>
              </a:ext>
            </a:extLst>
          </p:cNvPr>
          <p:cNvSpPr txBox="1"/>
          <p:nvPr/>
        </p:nvSpPr>
        <p:spPr>
          <a:xfrm rot="21143940">
            <a:off x="4248413" y="4130254"/>
            <a:ext cx="128923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エ～ッ！</a:t>
            </a:r>
          </a:p>
        </p:txBody>
      </p:sp>
      <p:sp>
        <p:nvSpPr>
          <p:cNvPr id="15" name="左中かっこ 14">
            <a:extLst>
              <a:ext uri="{FF2B5EF4-FFF2-40B4-BE49-F238E27FC236}">
                <a16:creationId xmlns:a16="http://schemas.microsoft.com/office/drawing/2014/main" id="{23EF4041-C044-3819-D141-8409F525CFCE}"/>
              </a:ext>
            </a:extLst>
          </p:cNvPr>
          <p:cNvSpPr/>
          <p:nvPr/>
        </p:nvSpPr>
        <p:spPr>
          <a:xfrm rot="5400000">
            <a:off x="3827530" y="-2613852"/>
            <a:ext cx="404408" cy="7081919"/>
          </a:xfrm>
          <a:prstGeom prst="leftBrace">
            <a:avLst>
              <a:gd name="adj1" fmla="val 8333"/>
              <a:gd name="adj2" fmla="val 8407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7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3" grpId="0" animBg="1"/>
      <p:bldP spid="22" grpId="0" animBg="1"/>
      <p:bldP spid="23" grpId="0" animBg="1"/>
      <p:bldP spid="12" grpId="0" animBg="1"/>
      <p:bldP spid="1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E6906F8-858A-F756-98CC-CDA23101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2" y="362548"/>
            <a:ext cx="8670925" cy="61329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FF8F22-B974-CAFA-E975-0B905B45C997}"/>
              </a:ext>
            </a:extLst>
          </p:cNvPr>
          <p:cNvSpPr txBox="1"/>
          <p:nvPr/>
        </p:nvSpPr>
        <p:spPr>
          <a:xfrm>
            <a:off x="2745858" y="1235041"/>
            <a:ext cx="18261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/>
              <a:t>・くらしと水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・浄水場のしくみ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見学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・行政の広域的な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協力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・家庭での協力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・水道キャラバン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B0CEAE-4880-59F1-2C8D-B7D46BD789E7}"/>
              </a:ext>
            </a:extLst>
          </p:cNvPr>
          <p:cNvSpPr txBox="1"/>
          <p:nvPr/>
        </p:nvSpPr>
        <p:spPr>
          <a:xfrm>
            <a:off x="4571999" y="1358152"/>
            <a:ext cx="2031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/>
              <a:t>・水の旅にまとめ、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物語をつくる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・浄水場のしくみを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水滴マンに解説さ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せる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・水道新聞で家庭に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8D7DF4-F28F-71E6-EE13-4A6007716EA5}"/>
              </a:ext>
            </a:extLst>
          </p:cNvPr>
          <p:cNvSpPr txBox="1"/>
          <p:nvPr/>
        </p:nvSpPr>
        <p:spPr>
          <a:xfrm>
            <a:off x="6806162" y="1358152"/>
            <a:ext cx="18261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/>
              <a:t>・互いの作品への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コメントを書い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て渡し合う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・水を大切にする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よう校内にも呼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び掛ける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CF5D8B-E390-9225-FAF3-E5C3DB030CAF}"/>
              </a:ext>
            </a:extLst>
          </p:cNvPr>
          <p:cNvSpPr txBox="1"/>
          <p:nvPr/>
        </p:nvSpPr>
        <p:spPr>
          <a:xfrm>
            <a:off x="4742879" y="39382"/>
            <a:ext cx="372089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highlight>
                  <a:srgbClr val="FFFF00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「こどもの学びに火をつける」ために</a:t>
            </a:r>
            <a:endParaRPr kumimoji="1" lang="en-US" altLang="ja-JP" dirty="0">
              <a:highlight>
                <a:srgbClr val="FFFF00"/>
              </a:highligh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highlight>
                  <a:srgbClr val="FFFF00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あなたならどんな手立てをしますか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C3C868C-5700-6C08-36F1-8DE5A07262BC}"/>
              </a:ext>
            </a:extLst>
          </p:cNvPr>
          <p:cNvSpPr/>
          <p:nvPr/>
        </p:nvSpPr>
        <p:spPr>
          <a:xfrm>
            <a:off x="260772" y="3886200"/>
            <a:ext cx="2590004" cy="19229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6ADB47B-6EF3-D8B0-0D8C-C0D69322F928}"/>
              </a:ext>
            </a:extLst>
          </p:cNvPr>
          <p:cNvSpPr/>
          <p:nvPr/>
        </p:nvSpPr>
        <p:spPr>
          <a:xfrm>
            <a:off x="2954665" y="3890683"/>
            <a:ext cx="2827569" cy="19229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A819F0-32D4-35B0-15DC-D2D81D12E090}"/>
              </a:ext>
            </a:extLst>
          </p:cNvPr>
          <p:cNvSpPr txBox="1"/>
          <p:nvPr/>
        </p:nvSpPr>
        <p:spPr>
          <a:xfrm>
            <a:off x="6159405" y="4094687"/>
            <a:ext cx="2723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いつでも安心して飲める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水は、どのようにして送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られてくるのだろうか、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調べて○○にまとめよう。</a:t>
            </a:r>
          </a:p>
        </p:txBody>
      </p:sp>
    </p:spTree>
    <p:extLst>
      <p:ext uri="{BB962C8B-B14F-4D97-AF65-F5344CB8AC3E}">
        <p14:creationId xmlns:p14="http://schemas.microsoft.com/office/powerpoint/2010/main" val="208007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5D930D-8F79-5437-06DA-A465EEE07485}"/>
              </a:ext>
            </a:extLst>
          </p:cNvPr>
          <p:cNvSpPr txBox="1"/>
          <p:nvPr/>
        </p:nvSpPr>
        <p:spPr>
          <a:xfrm>
            <a:off x="713674" y="147918"/>
            <a:ext cx="8039380" cy="729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あなたは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「こどもの学びに火をつける工夫」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としてどんなアイデアで勝負しよう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と思いますか？メモ書きしましょう。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グループに分かれてアイデアを出し合い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聞き合いましょう。全部で</a:t>
            </a:r>
            <a:r>
              <a:rPr kumimoji="1" lang="en-US" altLang="ja-JP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15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分しかあり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ませんよ。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後で簡単な発表もお願いします。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発表者も決めておいてください。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では、</a:t>
            </a:r>
            <a:r>
              <a:rPr kumimoji="1" lang="en-US" altLang="ja-JP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ACCU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浅野様お願いします。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9624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5D930D-8F79-5437-06DA-A465EEE07485}"/>
              </a:ext>
            </a:extLst>
          </p:cNvPr>
          <p:cNvSpPr txBox="1"/>
          <p:nvPr/>
        </p:nvSpPr>
        <p:spPr>
          <a:xfrm>
            <a:off x="1087713" y="699246"/>
            <a:ext cx="696857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グループの中で出された、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一番わけのわからない笑っちゃう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ようなアイデアも含めて、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出された事例を紹介してください。</a:t>
            </a:r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78570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4B1B923-DC3B-A515-57E6-D688398AE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8" y="134471"/>
            <a:ext cx="9010138" cy="65756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932325-4A82-E179-B21C-6C850B54CF71}"/>
              </a:ext>
            </a:extLst>
          </p:cNvPr>
          <p:cNvSpPr txBox="1"/>
          <p:nvPr/>
        </p:nvSpPr>
        <p:spPr>
          <a:xfrm>
            <a:off x="2528047" y="0"/>
            <a:ext cx="642034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時事通信社　内外教育　</a:t>
            </a:r>
            <a:r>
              <a:rPr lang="ja-JP" altLang="ja-JP" sz="1400" dirty="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２０２４年４月１２日発行</a:t>
            </a:r>
            <a:r>
              <a:rPr lang="ja-JP" altLang="en-US" sz="1400" dirty="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手島利夫の書いた記事よりコピー</a:t>
            </a:r>
            <a:endParaRPr kumimoji="1" lang="ja-JP" altLang="en-US" sz="1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9949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A5FAEDD-FDFE-B21D-C1B4-79856DF6B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12" y="294644"/>
            <a:ext cx="6831487" cy="65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0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89D34EB-23B1-202B-2698-D241B9996F9D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フレーム 5">
              <a:extLst>
                <a:ext uri="{FF2B5EF4-FFF2-40B4-BE49-F238E27FC236}">
                  <a16:creationId xmlns:a16="http://schemas.microsoft.com/office/drawing/2014/main" id="{5CA2028E-A00D-43B2-9D0A-8341D4898A0F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3056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0C64095-46D9-4759-B760-2E4BB6D95E2F}"/>
                </a:ext>
              </a:extLst>
            </p:cNvPr>
            <p:cNvSpPr/>
            <p:nvPr/>
          </p:nvSpPr>
          <p:spPr>
            <a:xfrm>
              <a:off x="204787" y="213306"/>
              <a:ext cx="8734425" cy="64198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A9A9086-6862-4A15-8F3E-5EF461CA78D0}"/>
                </a:ext>
              </a:extLst>
            </p:cNvPr>
            <p:cNvSpPr txBox="1"/>
            <p:nvPr/>
          </p:nvSpPr>
          <p:spPr>
            <a:xfrm>
              <a:off x="301365" y="118756"/>
              <a:ext cx="8762999" cy="5170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en-US" altLang="ja-JP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ja-JP" altLang="en-US" sz="2400" b="1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 </a:t>
              </a:r>
              <a:r>
                <a:rPr lang="ja-JP" altLang="en-US" sz="2800" b="1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ユネスコスクール入門講座 </a:t>
              </a:r>
              <a:r>
                <a:rPr lang="ja-JP" altLang="en-US" sz="4000" b="1" dirty="0">
                  <a:highlight>
                    <a:srgbClr val="FFFF00"/>
                  </a:highlight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②</a:t>
              </a:r>
              <a:endParaRPr lang="en-US" altLang="ja-JP" sz="4000" b="1" kern="100" dirty="0">
                <a:highlight>
                  <a:srgbClr val="FFFF00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endParaRPr>
            </a:p>
            <a:p>
              <a:r>
                <a:rPr lang="ja-JP" altLang="ja-JP" sz="2200" dirty="0">
                  <a:solidFill>
                    <a:schemeClr val="bg1"/>
                  </a:solidFill>
                  <a:latin typeface="+mn-ea"/>
                </a:rPr>
                <a:t>　</a:t>
              </a:r>
              <a:r>
                <a:rPr lang="ja-JP" altLang="en-US" b="1" kern="100" dirty="0">
                  <a:solidFill>
                    <a:schemeClr val="bg1"/>
                  </a:solidFill>
                  <a:effectLst/>
                  <a:latin typeface="AR丸ゴシック体E" panose="020F0909000000000000" pitchFamily="49" charset="-128"/>
                  <a:ea typeface="AR丸ゴシック体E" panose="020F0909000000000000" pitchFamily="49" charset="-128"/>
                  <a:cs typeface="Times New Roman" panose="02020603050405020304" pitchFamily="18" charset="0"/>
                </a:rPr>
                <a:t>　　　　　　　　　　　　　　　</a:t>
              </a:r>
              <a:r>
                <a:rPr lang="ja-JP" altLang="en-US" b="1" kern="100" dirty="0">
                  <a:solidFill>
                    <a:schemeClr val="bg1"/>
                  </a:solidFill>
                  <a:latin typeface="AR丸ゴシック体E" panose="020F0909000000000000" pitchFamily="49" charset="-128"/>
                  <a:ea typeface="AR丸ゴシック体E" panose="020F0909000000000000" pitchFamily="49" charset="-128"/>
                  <a:cs typeface="Times New Roman" panose="02020603050405020304" pitchFamily="18" charset="0"/>
                </a:rPr>
                <a:t>　</a:t>
              </a:r>
              <a:r>
                <a:rPr lang="ja-JP" altLang="en-US" b="1" kern="100" dirty="0">
                  <a:solidFill>
                    <a:schemeClr val="bg1"/>
                  </a:solidFill>
                  <a:effectLst/>
                  <a:latin typeface="AR丸ゴシック体E" panose="020F0909000000000000" pitchFamily="49" charset="-128"/>
                  <a:ea typeface="AR丸ゴシック体E" panose="020F0909000000000000" pitchFamily="49" charset="-128"/>
                  <a:cs typeface="Times New Roman" panose="02020603050405020304" pitchFamily="18" charset="0"/>
                </a:rPr>
                <a:t>　</a:t>
              </a:r>
              <a:r>
                <a:rPr kumimoji="1" lang="ja-JP" altLang="en-US" sz="22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</a:t>
              </a:r>
              <a:r>
                <a:rPr kumimoji="1" lang="ja-JP" altLang="en-US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　　　　　　　　　　　　　　　　　</a:t>
              </a:r>
              <a:endPara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3600" b="1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lang="en-US" altLang="ja-JP" sz="4400" b="1" dirty="0">
                  <a:solidFill>
                    <a:srgbClr val="FFFF00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【</a:t>
              </a:r>
              <a:r>
                <a:rPr lang="ja-JP" altLang="en-US" sz="4400" b="1" dirty="0">
                  <a:solidFill>
                    <a:srgbClr val="FFFF00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ユネスコスクールの学びは</a:t>
              </a:r>
              <a:endParaRPr lang="en-US" altLang="ja-JP" sz="44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ja-JP" altLang="en-US" sz="4400" b="1" dirty="0">
                  <a:solidFill>
                    <a:srgbClr val="FFFF00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　　　　　　　どう作るのか</a:t>
              </a:r>
              <a:r>
                <a:rPr lang="en-US" altLang="ja-JP" sz="4400" b="1" dirty="0">
                  <a:solidFill>
                    <a:srgbClr val="FFFF00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】</a:t>
              </a:r>
            </a:p>
            <a:p>
              <a:endParaRPr lang="en-US" altLang="ja-JP" b="1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en-US" altLang="ja-JP" sz="3600" b="1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 </a:t>
              </a:r>
              <a:r>
                <a:rPr lang="ja-JP" altLang="en-US" sz="3600" b="1" dirty="0">
                  <a:solidFill>
                    <a:srgbClr val="FFFF00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～ 真に主体的・対話的で深い学びを</a:t>
              </a:r>
              <a:endParaRPr lang="en-US" altLang="ja-JP" sz="36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en-US" altLang="ja-JP" sz="3600" b="1" dirty="0">
                  <a:solidFill>
                    <a:srgbClr val="FFFF00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                   </a:t>
              </a:r>
              <a:r>
                <a:rPr lang="ja-JP" altLang="en-US" sz="3600" b="1" dirty="0">
                  <a:solidFill>
                    <a:srgbClr val="FFFF00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実現する 授業のつくり方</a:t>
              </a:r>
              <a:endParaRPr lang="en-US" altLang="ja-JP" sz="36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ja-JP" altLang="en-US" sz="3600" b="1" dirty="0">
                  <a:solidFill>
                    <a:srgbClr val="FFFF00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　　　　　　　　　学校のつくり方 ～</a:t>
              </a:r>
              <a:r>
                <a:rPr kumimoji="1" lang="ja-JP" altLang="en-US" sz="3600" b="1" dirty="0">
                  <a:solidFill>
                    <a:srgbClr val="FFFF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　　　　</a:t>
              </a:r>
              <a:endParaRPr kumimoji="1" lang="en-US" altLang="ja-JP" sz="3600" b="1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1200" b="1" dirty="0">
                  <a:solidFill>
                    <a:srgbClr val="FFFF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</a:t>
              </a:r>
              <a:r>
                <a:rPr kumimoji="1" lang="ja-JP" altLang="en-US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　</a:t>
              </a:r>
              <a:endParaRPr kumimoji="1" lang="en-US" altLang="ja-JP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00DCF05-0961-468D-B4CE-3F0F589EC505}"/>
                </a:ext>
              </a:extLst>
            </p:cNvPr>
            <p:cNvSpPr txBox="1"/>
            <p:nvPr/>
          </p:nvSpPr>
          <p:spPr>
            <a:xfrm flipH="1">
              <a:off x="4682163" y="4420227"/>
              <a:ext cx="446183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ja-JP" sz="2000" dirty="0">
                <a:solidFill>
                  <a:srgbClr val="FFFF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2000" dirty="0">
                  <a:solidFill>
                    <a:srgbClr val="FFFF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令和６年５月９日（木）　</a:t>
              </a:r>
              <a:endParaRPr lang="en-US" altLang="ja-JP" sz="2000" dirty="0">
                <a:solidFill>
                  <a:srgbClr val="FFFF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2000" dirty="0">
                  <a:solidFill>
                    <a:srgbClr val="FFFF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　　　　　１６：００～１７：３０</a:t>
              </a:r>
              <a:endParaRPr lang="en-US" altLang="ja-JP" sz="2000" dirty="0">
                <a:solidFill>
                  <a:srgbClr val="FFFF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2000" dirty="0">
                  <a:solidFill>
                    <a:srgbClr val="FFFF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ＥＳＤ、ＳＤＧｓ</a:t>
              </a:r>
              <a:r>
                <a:rPr lang="zh-TW" altLang="en-US" sz="2000" dirty="0">
                  <a:solidFill>
                    <a:srgbClr val="FFFF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推進研究室　室長</a:t>
              </a:r>
              <a:endParaRPr lang="en-US" altLang="zh-TW" sz="2000" dirty="0">
                <a:solidFill>
                  <a:srgbClr val="FFFF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2000" dirty="0">
                  <a:solidFill>
                    <a:srgbClr val="FFFF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江東区立八名川小学校 元校長</a:t>
              </a:r>
              <a:r>
                <a:rPr lang="zh-TW" altLang="en-US" sz="2000" dirty="0">
                  <a:solidFill>
                    <a:srgbClr val="FFFFFF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</a:t>
              </a:r>
              <a:endPara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　　　　　　　　　　　　　　手島 利夫</a:t>
              </a:r>
              <a:endPara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endParaRPr kumimoji="1" lang="en-US" altLang="ja-JP" sz="1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FDB8FCA-7353-40BE-9B06-A4011341D815}"/>
                </a:ext>
              </a:extLst>
            </p:cNvPr>
            <p:cNvSpPr/>
            <p:nvPr/>
          </p:nvSpPr>
          <p:spPr>
            <a:xfrm>
              <a:off x="5705475" y="6600825"/>
              <a:ext cx="47625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1801C1F-EBD0-413A-845A-EAE11A28990D}"/>
                </a:ext>
              </a:extLst>
            </p:cNvPr>
            <p:cNvSpPr/>
            <p:nvPr/>
          </p:nvSpPr>
          <p:spPr>
            <a:xfrm>
              <a:off x="6462712" y="6584368"/>
              <a:ext cx="476250" cy="76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A2CAE45-791C-48F6-8355-4F8BA67C6625}"/>
                </a:ext>
              </a:extLst>
            </p:cNvPr>
            <p:cNvSpPr/>
            <p:nvPr/>
          </p:nvSpPr>
          <p:spPr>
            <a:xfrm>
              <a:off x="7034212" y="6584368"/>
              <a:ext cx="476250" cy="762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EC032357-68DE-4671-B68D-73C7CE670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81" y="4320988"/>
              <a:ext cx="3651108" cy="2216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49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2CF5239-4507-69EF-ED54-29902E124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" r="1030" b="4961"/>
          <a:stretch/>
        </p:blipFill>
        <p:spPr>
          <a:xfrm>
            <a:off x="-42461" y="0"/>
            <a:ext cx="9186461" cy="637390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6A7FFC-4830-28BC-E125-A8F5B04D8CA9}"/>
              </a:ext>
            </a:extLst>
          </p:cNvPr>
          <p:cNvSpPr txBox="1"/>
          <p:nvPr/>
        </p:nvSpPr>
        <p:spPr>
          <a:xfrm>
            <a:off x="2191870" y="648866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東日本</a:t>
            </a:r>
            <a:r>
              <a:rPr kumimoji="1" lang="zh-TW" altLang="en-US" dirty="0"/>
              <a:t>仙台市水道局非常用給水所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0915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C622A1-EAEF-B15D-674A-47AF98972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78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1526CC-FEB0-A3A9-B21B-19BFBE789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70" y="295835"/>
            <a:ext cx="5744424" cy="655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7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ABF4FD8-EF49-5492-4DDD-0ACF48A9FCFA}"/>
              </a:ext>
            </a:extLst>
          </p:cNvPr>
          <p:cNvGrpSpPr/>
          <p:nvPr/>
        </p:nvGrpSpPr>
        <p:grpSpPr>
          <a:xfrm>
            <a:off x="0" y="-6350"/>
            <a:ext cx="9167039" cy="6783669"/>
            <a:chOff x="0" y="-6350"/>
            <a:chExt cx="9167039" cy="6783669"/>
          </a:xfrm>
        </p:grpSpPr>
        <p:pic>
          <p:nvPicPr>
            <p:cNvPr id="2" name="Picture 62">
              <a:extLst>
                <a:ext uri="{FF2B5EF4-FFF2-40B4-BE49-F238E27FC236}">
                  <a16:creationId xmlns:a16="http://schemas.microsoft.com/office/drawing/2014/main" id="{0CA743AD-2DC1-AA22-D934-31E43A5A7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0" t="15070" r="4315" b="6726"/>
            <a:stretch>
              <a:fillRect/>
            </a:stretch>
          </p:blipFill>
          <p:spPr bwMode="auto">
            <a:xfrm>
              <a:off x="0" y="-6350"/>
              <a:ext cx="9167039" cy="6313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628D0A8-03ED-981B-6119-49192D3C2254}"/>
                </a:ext>
              </a:extLst>
            </p:cNvPr>
            <p:cNvSpPr txBox="1"/>
            <p:nvPr/>
          </p:nvSpPr>
          <p:spPr>
            <a:xfrm>
              <a:off x="578224" y="6315654"/>
              <a:ext cx="6397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東京都水道局の水道キャラバンによる出前授業</a:t>
              </a:r>
            </a:p>
          </p:txBody>
        </p:sp>
        <p:pic>
          <p:nvPicPr>
            <p:cNvPr id="4" name="Picture 62">
              <a:extLst>
                <a:ext uri="{FF2B5EF4-FFF2-40B4-BE49-F238E27FC236}">
                  <a16:creationId xmlns:a16="http://schemas.microsoft.com/office/drawing/2014/main" id="{7FF116E8-139F-B8A0-45EE-0268B785DB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81" t="24021" r="16984" b="56156"/>
            <a:stretch/>
          </p:blipFill>
          <p:spPr bwMode="auto">
            <a:xfrm>
              <a:off x="3818965" y="645458"/>
              <a:ext cx="4007224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2896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51B1243-95AE-F069-1CA9-ECF51669C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9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83FE86-12B9-084E-EAE9-19AAE527D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329C5B-F1B3-1FFF-E4A0-CC579E02F26A}"/>
              </a:ext>
            </a:extLst>
          </p:cNvPr>
          <p:cNvSpPr txBox="1"/>
          <p:nvPr/>
        </p:nvSpPr>
        <p:spPr>
          <a:xfrm>
            <a:off x="1572697" y="5780782"/>
            <a:ext cx="75713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highlight>
                  <a:srgbClr val="FEFDD3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ＳＤＧｓにつながる総合的な学習の時間</a:t>
            </a:r>
            <a:endParaRPr kumimoji="1" lang="en-US" altLang="ja-JP" sz="3200" dirty="0">
              <a:highlight>
                <a:srgbClr val="FEFDD3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32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</a:t>
            </a:r>
            <a:r>
              <a:rPr kumimoji="1" lang="ja-JP" altLang="en-US" sz="3200" dirty="0">
                <a:highlight>
                  <a:srgbClr val="FEFDD3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「水の授業」４年・福島主任教諭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3A7F66-F741-F576-DCF1-A06AEFADD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r="80637" b="69477"/>
          <a:stretch/>
        </p:blipFill>
        <p:spPr>
          <a:xfrm>
            <a:off x="2407024" y="367553"/>
            <a:ext cx="1075764" cy="20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78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4C024F8-161F-65BA-095E-38F6483CF862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98B1BD1D-B0D0-0670-7266-4A29C0E06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7DF297E4-EA05-9ED2-55A5-558C9B0C5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65" t="26863" r="22059" b="37255"/>
            <a:stretch/>
          </p:blipFill>
          <p:spPr>
            <a:xfrm>
              <a:off x="5647765" y="1842246"/>
              <a:ext cx="1479176" cy="2460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797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333934D-C696-4D32-6190-F4F56567E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b="921"/>
          <a:stretch/>
        </p:blipFill>
        <p:spPr>
          <a:xfrm rot="10800000">
            <a:off x="77648" y="522251"/>
            <a:ext cx="6941708" cy="6424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49F144A-BC2E-3EE3-1FE7-3F85B6835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8" t="2225" r="5365" b="49161"/>
          <a:stretch/>
        </p:blipFill>
        <p:spPr>
          <a:xfrm rot="10800000">
            <a:off x="578214" y="1381102"/>
            <a:ext cx="6361674" cy="5565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A207A1-9492-A9FC-CA43-740FB8D54F78}"/>
              </a:ext>
            </a:extLst>
          </p:cNvPr>
          <p:cNvSpPr txBox="1"/>
          <p:nvPr/>
        </p:nvSpPr>
        <p:spPr>
          <a:xfrm>
            <a:off x="6664036" y="241103"/>
            <a:ext cx="2402317" cy="461665"/>
          </a:xfrm>
          <a:prstGeom prst="rect">
            <a:avLst/>
          </a:prstGeom>
          <a:solidFill>
            <a:srgbClr val="B7DBFF"/>
          </a:solidFill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評価のありかた</a:t>
            </a:r>
            <a:endParaRPr lang="en-US" altLang="ja-JP" sz="24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3A242A7-40CF-7988-A846-9E9F71D2483A}"/>
              </a:ext>
            </a:extLst>
          </p:cNvPr>
          <p:cNvSpPr txBox="1"/>
          <p:nvPr/>
        </p:nvSpPr>
        <p:spPr>
          <a:xfrm>
            <a:off x="3759050" y="2456795"/>
            <a:ext cx="5388013" cy="4401205"/>
          </a:xfrm>
          <a:prstGeom prst="rect">
            <a:avLst/>
          </a:prstGeom>
          <a:solidFill>
            <a:srgbClr val="FFFF79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ＥＳＤの達成目標の指標として、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こどもの成績をつける評価指標に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してしまうと、旧来の到達度による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評価と変わらないことになります。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また、これらは、</a:t>
            </a:r>
            <a:r>
              <a:rPr kumimoji="1" lang="ja-JP" altLang="en-US" sz="2800" dirty="0">
                <a:highlight>
                  <a:srgbClr val="FF0000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「例」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なのです。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ですから、学習過程の中で意識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して見とるための視点として活用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したり、育てたい力を考える際の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highlight>
                  <a:srgbClr val="FF0000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ヒントとして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お考えいただくといい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ように思います。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6D6C58-0280-4510-7517-1534DB5B60E2}"/>
              </a:ext>
            </a:extLst>
          </p:cNvPr>
          <p:cNvSpPr txBox="1"/>
          <p:nvPr/>
        </p:nvSpPr>
        <p:spPr>
          <a:xfrm>
            <a:off x="1382901" y="4039042"/>
            <a:ext cx="2015026" cy="369332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批判的に考える力</a:t>
            </a:r>
          </a:p>
        </p:txBody>
      </p:sp>
    </p:spTree>
    <p:extLst>
      <p:ext uri="{BB962C8B-B14F-4D97-AF65-F5344CB8AC3E}">
        <p14:creationId xmlns:p14="http://schemas.microsoft.com/office/powerpoint/2010/main" val="277502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EF82BC-B4C9-02E5-28F4-A88F84B0C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r="13823"/>
          <a:stretch/>
        </p:blipFill>
        <p:spPr>
          <a:xfrm>
            <a:off x="389964" y="421171"/>
            <a:ext cx="7812744" cy="643951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81B6ED-6110-DBCA-3925-3211C48E55F7}"/>
              </a:ext>
            </a:extLst>
          </p:cNvPr>
          <p:cNvSpPr txBox="1"/>
          <p:nvPr/>
        </p:nvSpPr>
        <p:spPr>
          <a:xfrm>
            <a:off x="8076928" y="3039036"/>
            <a:ext cx="677108" cy="38189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accent5">
                    <a:lumMod val="75000"/>
                  </a:schemeClr>
                </a:solidFill>
              </a:rPr>
              <a:t>城東小学校校長　古川清行氏の指導観に見られる「方向目標」の考え方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441961E-8789-6922-1289-AEFE6A9B9D36}"/>
              </a:ext>
            </a:extLst>
          </p:cNvPr>
          <p:cNvSpPr/>
          <p:nvPr/>
        </p:nvSpPr>
        <p:spPr>
          <a:xfrm>
            <a:off x="268941" y="0"/>
            <a:ext cx="3496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8CC87A-B031-0497-A9BB-3B3EA10863EA}"/>
              </a:ext>
            </a:extLst>
          </p:cNvPr>
          <p:cNvSpPr txBox="1"/>
          <p:nvPr/>
        </p:nvSpPr>
        <p:spPr>
          <a:xfrm>
            <a:off x="416859" y="416657"/>
            <a:ext cx="8532159" cy="646331"/>
          </a:xfrm>
          <a:prstGeom prst="rect">
            <a:avLst/>
          </a:prstGeom>
          <a:solidFill>
            <a:srgbClr val="FEE2F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国立教育政策研究所が示す「持続可能な社会づくりの６つの構成概念（例）」や</a:t>
            </a:r>
            <a:endParaRPr kumimoji="1" lang="en-US" altLang="ja-JP" b="1" dirty="0"/>
          </a:p>
          <a:p>
            <a:r>
              <a:rPr kumimoji="1" lang="ja-JP" altLang="en-US" b="1" dirty="0"/>
              <a:t>「７つの能力・態度」は重要ですが、到達目標型の評価観からの脱却が前提です。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F691B9-01A2-F3A1-7893-805D28EB1F1E}"/>
              </a:ext>
            </a:extLst>
          </p:cNvPr>
          <p:cNvSpPr txBox="1"/>
          <p:nvPr/>
        </p:nvSpPr>
        <p:spPr>
          <a:xfrm>
            <a:off x="5511570" y="5685693"/>
            <a:ext cx="1406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子ども一人ひとりが何を契機にどのように変容したのかを見取る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D7248F8-A8EA-CE56-36EE-823F0D4D943E}"/>
              </a:ext>
            </a:extLst>
          </p:cNvPr>
          <p:cNvSpPr/>
          <p:nvPr/>
        </p:nvSpPr>
        <p:spPr>
          <a:xfrm>
            <a:off x="5347448" y="5685693"/>
            <a:ext cx="1727052" cy="83099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6CD3CF2-C398-4AE2-5A45-C47F58B5922D}"/>
              </a:ext>
            </a:extLst>
          </p:cNvPr>
          <p:cNvSpPr/>
          <p:nvPr/>
        </p:nvSpPr>
        <p:spPr>
          <a:xfrm>
            <a:off x="4269443" y="1374962"/>
            <a:ext cx="4605616" cy="54328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3E97EC-A76F-93DA-E8D1-5BF68494D2FF}"/>
              </a:ext>
            </a:extLst>
          </p:cNvPr>
          <p:cNvSpPr txBox="1"/>
          <p:nvPr/>
        </p:nvSpPr>
        <p:spPr>
          <a:xfrm>
            <a:off x="4195948" y="2035431"/>
            <a:ext cx="2722392" cy="369332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批判的に考える力・・・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A</a:t>
            </a:r>
            <a:endParaRPr kumimoji="1" lang="ja-JP" altLang="en-US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CF3F1BA-9A84-3492-308B-96C6281B2DD6}"/>
              </a:ext>
            </a:extLst>
          </p:cNvPr>
          <p:cNvSpPr txBox="1"/>
          <p:nvPr/>
        </p:nvSpPr>
        <p:spPr>
          <a:xfrm>
            <a:off x="4179632" y="3373166"/>
            <a:ext cx="2722392" cy="369332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批判的に考える力・・・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B</a:t>
            </a:r>
            <a:endParaRPr kumimoji="1" lang="ja-JP" altLang="en-US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60A990-5B9C-B2A1-7714-41004B0DF47A}"/>
              </a:ext>
            </a:extLst>
          </p:cNvPr>
          <p:cNvSpPr txBox="1"/>
          <p:nvPr/>
        </p:nvSpPr>
        <p:spPr>
          <a:xfrm>
            <a:off x="4150374" y="5004387"/>
            <a:ext cx="2722392" cy="369332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批判的に考える力・・・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C</a:t>
            </a:r>
            <a:endParaRPr kumimoji="1" lang="ja-JP" altLang="en-US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71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BAA5724-6D6D-E36D-8464-B9435357A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05" y="91891"/>
            <a:ext cx="8901953" cy="665411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AE37D6B-1272-665D-8169-CF31DD08C719}"/>
              </a:ext>
            </a:extLst>
          </p:cNvPr>
          <p:cNvSpPr txBox="1"/>
          <p:nvPr/>
        </p:nvSpPr>
        <p:spPr>
          <a:xfrm>
            <a:off x="3092823" y="0"/>
            <a:ext cx="6615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 江東区立八名川小学校</a:t>
            </a:r>
            <a:r>
              <a:rPr kumimoji="1" lang="en-US" altLang="ja-JP" sz="1400" dirty="0"/>
              <a:t>2016</a:t>
            </a:r>
            <a:r>
              <a:rPr kumimoji="1" lang="ja-JP" altLang="en-US" sz="1400" dirty="0"/>
              <a:t>年度　</a:t>
            </a:r>
            <a:r>
              <a:rPr kumimoji="1" lang="en-US" altLang="ja-JP" sz="1400" dirty="0"/>
              <a:t>6</a:t>
            </a:r>
            <a:r>
              <a:rPr kumimoji="1" lang="ja-JP" altLang="en-US" sz="1400" dirty="0"/>
              <a:t>年学習指導案より</a:t>
            </a:r>
            <a:endParaRPr kumimoji="1" lang="en-US" altLang="ja-JP" sz="1400" dirty="0"/>
          </a:p>
          <a:p>
            <a:r>
              <a:rPr lang="ja-JP" altLang="ja-JP" sz="140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「未来へはばたけ！～小学校卒業研究～」</a:t>
            </a:r>
            <a:r>
              <a:rPr lang="ja-JP" altLang="ja-JP" sz="1400" kern="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指導者</a:t>
            </a:r>
            <a:r>
              <a:rPr lang="en-US" altLang="ja-JP" sz="1400" kern="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ja-JP" altLang="ja-JP" sz="1400" kern="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吉岡佐登美</a:t>
            </a:r>
            <a:r>
              <a:rPr lang="en-US" altLang="ja-JP" sz="1400" kern="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ja-JP" altLang="ja-JP" sz="1400" kern="0" dirty="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小野瀬悠里</a:t>
            </a:r>
            <a:endParaRPr lang="ja-JP" altLang="ja-JP" sz="14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endParaRPr kumimoji="1"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F196D5-910A-EBA6-F902-E915CA995546}"/>
              </a:ext>
            </a:extLst>
          </p:cNvPr>
          <p:cNvSpPr txBox="1"/>
          <p:nvPr/>
        </p:nvSpPr>
        <p:spPr>
          <a:xfrm>
            <a:off x="-61533" y="1429225"/>
            <a:ext cx="2673927" cy="369332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批判的に思考判断する力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6B2D82F-2732-DF9E-032D-36318F889236}"/>
              </a:ext>
            </a:extLst>
          </p:cNvPr>
          <p:cNvSpPr txBox="1"/>
          <p:nvPr/>
        </p:nvSpPr>
        <p:spPr>
          <a:xfrm>
            <a:off x="-89244" y="3773703"/>
            <a:ext cx="2673927" cy="369332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批判的に思考判断する力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C786BE25-5030-5297-D0E0-1E8BC5A93420}"/>
              </a:ext>
            </a:extLst>
          </p:cNvPr>
          <p:cNvSpPr/>
          <p:nvPr/>
        </p:nvSpPr>
        <p:spPr>
          <a:xfrm>
            <a:off x="2312894" y="470647"/>
            <a:ext cx="1075765" cy="56477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70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442D558-610F-9DE0-BEE9-A0ECA7320C4B}"/>
              </a:ext>
            </a:extLst>
          </p:cNvPr>
          <p:cNvSpPr/>
          <p:nvPr/>
        </p:nvSpPr>
        <p:spPr>
          <a:xfrm>
            <a:off x="134471" y="1264025"/>
            <a:ext cx="8901953" cy="5472952"/>
          </a:xfrm>
          <a:prstGeom prst="rect">
            <a:avLst/>
          </a:prstGeom>
          <a:solidFill>
            <a:srgbClr val="FFFF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038B93-473B-F277-8E08-3A71811BCA99}"/>
              </a:ext>
            </a:extLst>
          </p:cNvPr>
          <p:cNvSpPr txBox="1"/>
          <p:nvPr/>
        </p:nvSpPr>
        <p:spPr>
          <a:xfrm>
            <a:off x="242046" y="228600"/>
            <a:ext cx="8901953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ユネスコスクールの学びはどう作るのか</a:t>
            </a:r>
            <a:endParaRPr lang="en-US" altLang="ja-JP" sz="2200" b="1" dirty="0">
              <a:solidFill>
                <a:schemeClr val="accent1">
                  <a:lumMod val="75000"/>
                </a:schemeClr>
              </a:solidFill>
              <a:highlight>
                <a:srgbClr val="FEFDD3"/>
              </a:highligh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8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endParaRPr lang="en-US" altLang="ja-JP" sz="20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r>
              <a:rPr lang="ja-JP" altLang="en-US" sz="3200" b="1" dirty="0">
                <a:highlight>
                  <a:srgbClr val="FFFF00"/>
                </a:highlight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①　</a:t>
            </a:r>
            <a:r>
              <a:rPr lang="ja-JP" altLang="en-US" sz="3600" b="1" u="sng" dirty="0">
                <a:highlight>
                  <a:srgbClr val="FFFF00"/>
                </a:highlight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主体的な学習の</a:t>
            </a:r>
            <a:r>
              <a:rPr lang="en-US" altLang="ja-JP" sz="3600" b="1" u="sng" dirty="0">
                <a:highlight>
                  <a:srgbClr val="FFFF00"/>
                </a:highlight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【</a:t>
            </a:r>
            <a:r>
              <a:rPr lang="ja-JP" altLang="en-US" sz="3600" b="1" u="sng" dirty="0">
                <a:highlight>
                  <a:srgbClr val="FFFF00"/>
                </a:highlight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課題</a:t>
            </a:r>
            <a:r>
              <a:rPr lang="en-US" altLang="ja-JP" sz="3600" b="1" u="sng" dirty="0">
                <a:highlight>
                  <a:srgbClr val="FFFF00"/>
                </a:highlight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】</a:t>
            </a:r>
            <a:r>
              <a:rPr lang="ja-JP" altLang="en-US" sz="3600" b="1" u="sng" dirty="0">
                <a:highlight>
                  <a:srgbClr val="FFFF00"/>
                </a:highlight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と進め方</a:t>
            </a:r>
            <a:endParaRPr lang="en-US" altLang="ja-JP" sz="3600" b="1" u="sng" dirty="0">
              <a:highlight>
                <a:srgbClr val="FFFF00"/>
              </a:highlight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endParaRPr lang="en-US" altLang="ja-JP" sz="20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r>
              <a:rPr lang="ja-JP" altLang="en-US" sz="32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②　課題解決に必要な７つの能力と評価（国研）</a:t>
            </a:r>
            <a:endParaRPr lang="en-US" altLang="ja-JP" sz="32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endParaRPr lang="en-US" altLang="ja-JP" sz="20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r>
              <a:rPr lang="ja-JP" altLang="en-US" sz="32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③　ホールスクールアプローチ</a:t>
            </a:r>
            <a:endParaRPr lang="en-US" altLang="ja-JP" sz="32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endParaRPr lang="en-US" altLang="ja-JP" sz="20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r>
              <a:rPr lang="ja-JP" altLang="en-US" sz="32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④　総合的な学習の時間と学力の相関</a:t>
            </a:r>
            <a:endParaRPr lang="en-US" altLang="ja-JP" sz="32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endParaRPr lang="en-US" altLang="ja-JP" sz="20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r>
              <a:rPr lang="ja-JP" altLang="en-US" sz="32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⑤　各校の教育や自治体の教育政策を評価する</a:t>
            </a:r>
            <a:endParaRPr lang="en-US" altLang="ja-JP" sz="32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r>
              <a:rPr lang="ja-JP" altLang="en-US" sz="32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　　視点</a:t>
            </a:r>
            <a:endParaRPr lang="en-US" altLang="ja-JP" sz="32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endParaRPr lang="en-US" altLang="ja-JP" sz="20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r>
              <a:rPr lang="ja-JP" altLang="en-US" sz="3200" b="1" strike="sngStrike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⑥　ＳＤＧｓ実践計画表とまとめ</a:t>
            </a:r>
            <a:r>
              <a:rPr lang="ja-JP" altLang="en-US" sz="32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（第一部で済み）</a:t>
            </a:r>
            <a:endParaRPr lang="en-US" altLang="ja-JP" sz="3200" b="1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8658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4D59CA5-726B-C539-7336-2306FBD1D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7" y="-43346"/>
            <a:ext cx="4908177" cy="690134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524412-C103-E19B-1D88-48BB9B9030FD}"/>
              </a:ext>
            </a:extLst>
          </p:cNvPr>
          <p:cNvSpPr txBox="1"/>
          <p:nvPr/>
        </p:nvSpPr>
        <p:spPr>
          <a:xfrm>
            <a:off x="5430370" y="5611198"/>
            <a:ext cx="3585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秋田県大仙市立大曲南中学校</a:t>
            </a:r>
            <a:endParaRPr lang="en-US" altLang="ja-JP" dirty="0"/>
          </a:p>
          <a:p>
            <a:r>
              <a:rPr lang="ja-JP" altLang="en-US" dirty="0"/>
              <a:t>（ユネスコスクール大賞の</a:t>
            </a:r>
            <a:endParaRPr lang="en-US" altLang="ja-JP" dirty="0"/>
          </a:p>
          <a:p>
            <a:r>
              <a:rPr lang="ja-JP" altLang="en-US" dirty="0"/>
              <a:t>　ＥＳＤ優秀賞の受賞校）</a:t>
            </a:r>
            <a:endParaRPr lang="en-US" altLang="ja-JP" dirty="0"/>
          </a:p>
          <a:p>
            <a:r>
              <a:rPr lang="en-US" altLang="ja-JP" dirty="0"/>
              <a:t>※ </a:t>
            </a:r>
            <a:r>
              <a:rPr lang="ja-JP" altLang="en-US" dirty="0"/>
              <a:t>同校ホームページを元に作成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E682B3CC-00F3-FA0F-1C7F-BB6268AB55DC}"/>
              </a:ext>
            </a:extLst>
          </p:cNvPr>
          <p:cNvSpPr/>
          <p:nvPr/>
        </p:nvSpPr>
        <p:spPr>
          <a:xfrm>
            <a:off x="0" y="3313399"/>
            <a:ext cx="4908177" cy="4786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D5BD315-3115-27B6-5D08-8C495783CFC0}"/>
              </a:ext>
            </a:extLst>
          </p:cNvPr>
          <p:cNvSpPr/>
          <p:nvPr/>
        </p:nvSpPr>
        <p:spPr>
          <a:xfrm>
            <a:off x="31377" y="3756210"/>
            <a:ext cx="4908177" cy="389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1FC93D7F-A070-D00F-7208-66CC81E63C9D}"/>
              </a:ext>
            </a:extLst>
          </p:cNvPr>
          <p:cNvSpPr/>
          <p:nvPr/>
        </p:nvSpPr>
        <p:spPr>
          <a:xfrm>
            <a:off x="13446" y="4105363"/>
            <a:ext cx="4908177" cy="5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8CE1577-0F80-F582-BED7-039586D851D7}"/>
              </a:ext>
            </a:extLst>
          </p:cNvPr>
          <p:cNvGrpSpPr/>
          <p:nvPr/>
        </p:nvGrpSpPr>
        <p:grpSpPr>
          <a:xfrm>
            <a:off x="4994462" y="1489959"/>
            <a:ext cx="4021791" cy="3646877"/>
            <a:chOff x="4994462" y="1489959"/>
            <a:chExt cx="4021791" cy="3646877"/>
          </a:xfrm>
        </p:grpSpPr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9B307E63-97D6-62F0-06CF-316736319EC4}"/>
                </a:ext>
              </a:extLst>
            </p:cNvPr>
            <p:cNvSpPr/>
            <p:nvPr/>
          </p:nvSpPr>
          <p:spPr>
            <a:xfrm>
              <a:off x="6051176" y="2111188"/>
              <a:ext cx="591671" cy="389965"/>
            </a:xfrm>
            <a:prstGeom prst="ellipse">
              <a:avLst/>
            </a:prstGeom>
            <a:solidFill>
              <a:srgbClr val="FFFF8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3A5D7B65-ACA9-D7EE-B7FF-D20AC3567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72" t="5888" r="8901" b="65411"/>
            <a:stretch/>
          </p:blipFill>
          <p:spPr>
            <a:xfrm rot="10800000">
              <a:off x="4994462" y="1489959"/>
              <a:ext cx="4021791" cy="36468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F420F277-B2B5-B529-5FFB-F2AB34F9A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91" t="28039" r="8901" b="69195"/>
            <a:stretch/>
          </p:blipFill>
          <p:spPr>
            <a:xfrm rot="10800000">
              <a:off x="6114488" y="1941239"/>
              <a:ext cx="2031067" cy="3515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A7682FA-92E0-6A39-CA87-5E57941DE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18" t="31571" r="37650" b="65608"/>
            <a:stretch/>
          </p:blipFill>
          <p:spPr>
            <a:xfrm rot="10800000">
              <a:off x="5082988" y="1935551"/>
              <a:ext cx="1102660" cy="35843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楕円 9">
            <a:extLst>
              <a:ext uri="{FF2B5EF4-FFF2-40B4-BE49-F238E27FC236}">
                <a16:creationId xmlns:a16="http://schemas.microsoft.com/office/drawing/2014/main" id="{29B96309-03A1-E219-EB12-439A2E1D6502}"/>
              </a:ext>
            </a:extLst>
          </p:cNvPr>
          <p:cNvSpPr/>
          <p:nvPr/>
        </p:nvSpPr>
        <p:spPr>
          <a:xfrm>
            <a:off x="5084055" y="2348186"/>
            <a:ext cx="2429995" cy="4801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61A2E5E-66EE-1C04-3C58-EFEBDDB6322A}"/>
              </a:ext>
            </a:extLst>
          </p:cNvPr>
          <p:cNvSpPr/>
          <p:nvPr/>
        </p:nvSpPr>
        <p:spPr>
          <a:xfrm>
            <a:off x="4963085" y="3159072"/>
            <a:ext cx="3638550" cy="457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0B59892A-9ECB-DF47-F3DB-62118924C717}"/>
              </a:ext>
            </a:extLst>
          </p:cNvPr>
          <p:cNvSpPr/>
          <p:nvPr/>
        </p:nvSpPr>
        <p:spPr>
          <a:xfrm>
            <a:off x="4939554" y="3506105"/>
            <a:ext cx="3638550" cy="5002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DD941B0-3957-2F70-275D-6C6353C53C88}"/>
              </a:ext>
            </a:extLst>
          </p:cNvPr>
          <p:cNvSpPr txBox="1"/>
          <p:nvPr/>
        </p:nvSpPr>
        <p:spPr>
          <a:xfrm>
            <a:off x="7498009" y="1797255"/>
            <a:ext cx="106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highlight>
                  <a:srgbClr val="FFFF00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（例）</a:t>
            </a:r>
          </a:p>
        </p:txBody>
      </p:sp>
    </p:spTree>
    <p:extLst>
      <p:ext uri="{BB962C8B-B14F-4D97-AF65-F5344CB8AC3E}">
        <p14:creationId xmlns:p14="http://schemas.microsoft.com/office/powerpoint/2010/main" val="40671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E1FD65-1EC4-C12E-D592-443CD5BA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3" y="-6506"/>
            <a:ext cx="8727141" cy="675649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D2864FC-13E4-B039-7E78-3E9CDD72E208}"/>
              </a:ext>
            </a:extLst>
          </p:cNvPr>
          <p:cNvSpPr txBox="1"/>
          <p:nvPr/>
        </p:nvSpPr>
        <p:spPr>
          <a:xfrm>
            <a:off x="672759" y="597952"/>
            <a:ext cx="1959606" cy="369332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批判的に考える力</a:t>
            </a:r>
          </a:p>
        </p:txBody>
      </p:sp>
    </p:spTree>
    <p:extLst>
      <p:ext uri="{BB962C8B-B14F-4D97-AF65-F5344CB8AC3E}">
        <p14:creationId xmlns:p14="http://schemas.microsoft.com/office/powerpoint/2010/main" val="1575266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06A7627-7498-C3BD-E995-CA74898FA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524" y="497540"/>
            <a:ext cx="8933058" cy="540571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367C8F-B77F-9E9A-5A7E-AF1A87441938}"/>
              </a:ext>
            </a:extLst>
          </p:cNvPr>
          <p:cNvSpPr txBox="1"/>
          <p:nvPr/>
        </p:nvSpPr>
        <p:spPr>
          <a:xfrm>
            <a:off x="3200400" y="655022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秋田県大仙市立大曲南中学校・・・令和６年１１月２２日に研究発表会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F7E0F2-3025-1615-2257-41EB91A98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36" r="27802" b="25232"/>
          <a:stretch/>
        </p:blipFill>
        <p:spPr>
          <a:xfrm>
            <a:off x="402067" y="4114800"/>
            <a:ext cx="1749462" cy="2286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DC9CD7C-851B-4F15-6D85-1BBEB9EB7654}"/>
              </a:ext>
            </a:extLst>
          </p:cNvPr>
          <p:cNvSpPr txBox="1"/>
          <p:nvPr/>
        </p:nvSpPr>
        <p:spPr>
          <a:xfrm>
            <a:off x="1712947" y="770075"/>
            <a:ext cx="877163" cy="369332"/>
          </a:xfrm>
          <a:prstGeom prst="rect">
            <a:avLst/>
          </a:prstGeom>
          <a:solidFill>
            <a:srgbClr val="FF66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447CD58-6EC6-5888-DA30-2BB3BFBB0A58}"/>
              </a:ext>
            </a:extLst>
          </p:cNvPr>
          <p:cNvSpPr txBox="1"/>
          <p:nvPr/>
        </p:nvSpPr>
        <p:spPr>
          <a:xfrm>
            <a:off x="2421159" y="729700"/>
            <a:ext cx="877163" cy="369332"/>
          </a:xfrm>
          <a:prstGeom prst="rect">
            <a:avLst/>
          </a:prstGeom>
          <a:solidFill>
            <a:srgbClr val="FF66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批判②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79C8D0-1311-1807-5D32-676B07E66A21}"/>
              </a:ext>
            </a:extLst>
          </p:cNvPr>
          <p:cNvSpPr txBox="1"/>
          <p:nvPr/>
        </p:nvSpPr>
        <p:spPr>
          <a:xfrm>
            <a:off x="2859741" y="1090991"/>
            <a:ext cx="877163" cy="369332"/>
          </a:xfrm>
          <a:prstGeom prst="rect">
            <a:avLst/>
          </a:prstGeom>
          <a:solidFill>
            <a:srgbClr val="FF66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643F47-EBC3-D013-E7DE-395920765DE2}"/>
              </a:ext>
            </a:extLst>
          </p:cNvPr>
          <p:cNvSpPr txBox="1"/>
          <p:nvPr/>
        </p:nvSpPr>
        <p:spPr>
          <a:xfrm>
            <a:off x="6172200" y="762787"/>
            <a:ext cx="877163" cy="369332"/>
          </a:xfrm>
          <a:prstGeom prst="rect">
            <a:avLst/>
          </a:prstGeom>
          <a:solidFill>
            <a:srgbClr val="FF66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批判①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8E19490-BC92-53D2-4433-16B5ED6DB55A}"/>
              </a:ext>
            </a:extLst>
          </p:cNvPr>
          <p:cNvSpPr txBox="1"/>
          <p:nvPr/>
        </p:nvSpPr>
        <p:spPr>
          <a:xfrm>
            <a:off x="6992471" y="810382"/>
            <a:ext cx="877163" cy="369332"/>
          </a:xfrm>
          <a:prstGeom prst="rect">
            <a:avLst/>
          </a:prstGeom>
          <a:solidFill>
            <a:srgbClr val="FF66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批判②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993F3D-8709-699F-538E-6BB458200DE0}"/>
              </a:ext>
            </a:extLst>
          </p:cNvPr>
          <p:cNvSpPr txBox="1"/>
          <p:nvPr/>
        </p:nvSpPr>
        <p:spPr>
          <a:xfrm>
            <a:off x="7431053" y="1111418"/>
            <a:ext cx="877163" cy="369332"/>
          </a:xfrm>
          <a:prstGeom prst="rect">
            <a:avLst/>
          </a:prstGeom>
          <a:solidFill>
            <a:srgbClr val="FF66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批判③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0042E2A-A9C0-73FA-AC2B-3CE44C511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36" r="27802" b="25232"/>
          <a:stretch/>
        </p:blipFill>
        <p:spPr>
          <a:xfrm>
            <a:off x="5032338" y="4108076"/>
            <a:ext cx="1749462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95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A0AC60-67B7-4193-A9A7-3093AF4F0BED}"/>
              </a:ext>
            </a:extLst>
          </p:cNvPr>
          <p:cNvSpPr txBox="1"/>
          <p:nvPr/>
        </p:nvSpPr>
        <p:spPr>
          <a:xfrm flipH="1">
            <a:off x="286482" y="1220294"/>
            <a:ext cx="948952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highlight>
                  <a:srgbClr val="FFFFFF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</a:t>
            </a:r>
            <a:r>
              <a:rPr kumimoji="1" lang="ja-JP" altLang="en-US" sz="3200" b="1" dirty="0">
                <a:highlight>
                  <a:srgbClr val="FFFF00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ＳＤＧｓの時代の教育のあり方</a:t>
            </a:r>
            <a:endParaRPr kumimoji="1" lang="en-US" altLang="ja-JP" sz="3200" b="1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400" b="1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400" b="1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400" b="1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4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2600" b="1" dirty="0">
                <a:highlight>
                  <a:srgbClr val="FFFFFF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①　</a:t>
            </a:r>
            <a:r>
              <a:rPr kumimoji="1" lang="ja-JP" altLang="en-US" sz="2400" b="1" dirty="0">
                <a:highlight>
                  <a:srgbClr val="FFFFFF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指導者（大人）主体から、学習者（こども）主体へ</a:t>
            </a:r>
          </a:p>
          <a:p>
            <a:endParaRPr kumimoji="1" lang="en-US" altLang="ja-JP" sz="2400" b="1" dirty="0">
              <a:highlight>
                <a:srgbClr val="FFFFFF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400" b="1" dirty="0">
              <a:highlight>
                <a:srgbClr val="FFFFFF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400" b="1" dirty="0">
                <a:highlight>
                  <a:srgbClr val="FFFFFF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2600" b="1" dirty="0">
                <a:highlight>
                  <a:srgbClr val="FFFFFF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②　知識伝達型から変容型へ</a:t>
            </a:r>
            <a:endParaRPr kumimoji="1" lang="en-US" altLang="ja-JP" sz="2600" b="1" dirty="0">
              <a:highlight>
                <a:srgbClr val="FFFFFF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4AACE5F-01E2-4669-9A87-EBCCE647D27D}"/>
              </a:ext>
            </a:extLst>
          </p:cNvPr>
          <p:cNvSpPr txBox="1"/>
          <p:nvPr/>
        </p:nvSpPr>
        <p:spPr>
          <a:xfrm>
            <a:off x="4515728" y="2232824"/>
            <a:ext cx="246861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7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ＥＳＤ</a:t>
            </a:r>
            <a:endParaRPr kumimoji="1" lang="en-US" altLang="ja-JP" sz="27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2181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A0AC60-67B7-4193-A9A7-3093AF4F0BED}"/>
              </a:ext>
            </a:extLst>
          </p:cNvPr>
          <p:cNvSpPr txBox="1"/>
          <p:nvPr/>
        </p:nvSpPr>
        <p:spPr>
          <a:xfrm flipH="1">
            <a:off x="288752" y="359681"/>
            <a:ext cx="5000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highlight>
                  <a:srgbClr val="FFFF00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ＳＤＧｓの時代の教育のあり方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BF0F54F6-4AE0-49C3-AC4A-E6873BDBCF61}"/>
              </a:ext>
            </a:extLst>
          </p:cNvPr>
          <p:cNvCxnSpPr>
            <a:cxnSpLocks/>
          </p:cNvCxnSpPr>
          <p:nvPr/>
        </p:nvCxnSpPr>
        <p:spPr>
          <a:xfrm>
            <a:off x="3223051" y="1506447"/>
            <a:ext cx="0" cy="383319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2A4F4753-8707-4EA7-BA03-7AA82DDD275D}"/>
              </a:ext>
            </a:extLst>
          </p:cNvPr>
          <p:cNvCxnSpPr>
            <a:cxnSpLocks/>
          </p:cNvCxnSpPr>
          <p:nvPr/>
        </p:nvCxnSpPr>
        <p:spPr>
          <a:xfrm flipH="1">
            <a:off x="1034602" y="3501189"/>
            <a:ext cx="4426323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CDFF5F9-7F4D-43E2-B9E2-BEF9A8EC6902}"/>
              </a:ext>
            </a:extLst>
          </p:cNvPr>
          <p:cNvSpPr txBox="1"/>
          <p:nvPr/>
        </p:nvSpPr>
        <p:spPr>
          <a:xfrm>
            <a:off x="2525780" y="1090949"/>
            <a:ext cx="111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変容型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7145022-AA73-4E0B-8744-783AA4C421A2}"/>
              </a:ext>
            </a:extLst>
          </p:cNvPr>
          <p:cNvSpPr txBox="1"/>
          <p:nvPr/>
        </p:nvSpPr>
        <p:spPr>
          <a:xfrm>
            <a:off x="2828114" y="5339644"/>
            <a:ext cx="1347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伝達型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1C1DC3-E4D1-41BA-A7B8-9979AFD11627}"/>
              </a:ext>
            </a:extLst>
          </p:cNvPr>
          <p:cNvSpPr txBox="1"/>
          <p:nvPr/>
        </p:nvSpPr>
        <p:spPr>
          <a:xfrm>
            <a:off x="5497123" y="2872088"/>
            <a:ext cx="553998" cy="17395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学習者主体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9DBEE8-C3CD-4C38-A619-7FB3D1AC4695}"/>
              </a:ext>
            </a:extLst>
          </p:cNvPr>
          <p:cNvSpPr txBox="1"/>
          <p:nvPr/>
        </p:nvSpPr>
        <p:spPr>
          <a:xfrm>
            <a:off x="318544" y="2837230"/>
            <a:ext cx="553998" cy="17207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指導者主体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1B30EB5-209D-4988-9A1E-79C9A3733C4F}"/>
              </a:ext>
            </a:extLst>
          </p:cNvPr>
          <p:cNvSpPr/>
          <p:nvPr/>
        </p:nvSpPr>
        <p:spPr>
          <a:xfrm>
            <a:off x="1285968" y="3718195"/>
            <a:ext cx="1542144" cy="145582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100" b="1" dirty="0"/>
              <a:t>伝統的</a:t>
            </a:r>
            <a:endParaRPr kumimoji="1" lang="en-US" altLang="ja-JP" sz="2100" b="1" dirty="0"/>
          </a:p>
          <a:p>
            <a:pPr algn="ctr"/>
            <a:r>
              <a:rPr kumimoji="1" lang="ja-JP" altLang="en-US" sz="2100" b="1" dirty="0"/>
              <a:t>教育</a:t>
            </a: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5FCAC52B-BF0A-4E50-8768-6C55717EA562}"/>
              </a:ext>
            </a:extLst>
          </p:cNvPr>
          <p:cNvSpPr/>
          <p:nvPr/>
        </p:nvSpPr>
        <p:spPr>
          <a:xfrm>
            <a:off x="3640851" y="1776050"/>
            <a:ext cx="1388973" cy="143568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4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4AACE5F-01E2-4669-9A87-EBCCE647D27D}"/>
              </a:ext>
            </a:extLst>
          </p:cNvPr>
          <p:cNvSpPr txBox="1"/>
          <p:nvPr/>
        </p:nvSpPr>
        <p:spPr>
          <a:xfrm>
            <a:off x="3130687" y="2232824"/>
            <a:ext cx="246861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7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ＥＳＤ</a:t>
            </a:r>
            <a:endParaRPr kumimoji="1" lang="en-US" altLang="ja-JP" sz="27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F65CE8-A375-B1E6-531C-8BB3F6F188E4}"/>
              </a:ext>
            </a:extLst>
          </p:cNvPr>
          <p:cNvSpPr txBox="1"/>
          <p:nvPr/>
        </p:nvSpPr>
        <p:spPr>
          <a:xfrm>
            <a:off x="736920" y="5315787"/>
            <a:ext cx="80021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授業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394CD4-E26E-B1F6-13FF-CAFB6F68CEDD}"/>
              </a:ext>
            </a:extLst>
          </p:cNvPr>
          <p:cNvSpPr txBox="1"/>
          <p:nvPr/>
        </p:nvSpPr>
        <p:spPr>
          <a:xfrm>
            <a:off x="5326764" y="1309998"/>
            <a:ext cx="78579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学び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AD42CD9-3095-FAC3-2AC3-AEC244B82350}"/>
              </a:ext>
            </a:extLst>
          </p:cNvPr>
          <p:cNvSpPr/>
          <p:nvPr/>
        </p:nvSpPr>
        <p:spPr>
          <a:xfrm>
            <a:off x="3634160" y="3733948"/>
            <a:ext cx="1577395" cy="147712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200" b="1" dirty="0"/>
              <a:t>知識は</a:t>
            </a:r>
            <a:endParaRPr kumimoji="1" lang="en-US" altLang="ja-JP" sz="2200" b="1" dirty="0"/>
          </a:p>
          <a:p>
            <a:pPr algn="ctr"/>
            <a:r>
              <a:rPr kumimoji="1" lang="ja-JP" altLang="en-US" sz="2200" b="1" dirty="0"/>
              <a:t>あるが</a:t>
            </a:r>
            <a:endParaRPr kumimoji="1" lang="en-US" altLang="ja-JP" sz="2200" b="1" dirty="0"/>
          </a:p>
          <a:p>
            <a:pPr algn="ctr"/>
            <a:r>
              <a:rPr kumimoji="1" lang="ja-JP" altLang="en-US" sz="2200" b="1" dirty="0"/>
              <a:t>他人事</a:t>
            </a:r>
            <a:endParaRPr kumimoji="1" lang="en-US" altLang="ja-JP" sz="2200" b="1" dirty="0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DB06E742-C60D-8E1B-DF08-55E8C374E34D}"/>
              </a:ext>
            </a:extLst>
          </p:cNvPr>
          <p:cNvSpPr/>
          <p:nvPr/>
        </p:nvSpPr>
        <p:spPr>
          <a:xfrm rot="16200000">
            <a:off x="3875713" y="3057136"/>
            <a:ext cx="987775" cy="642947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EA46DF-CF91-C216-9E2A-A862C16C4464}"/>
              </a:ext>
            </a:extLst>
          </p:cNvPr>
          <p:cNvSpPr txBox="1"/>
          <p:nvPr/>
        </p:nvSpPr>
        <p:spPr>
          <a:xfrm>
            <a:off x="6296576" y="821346"/>
            <a:ext cx="2600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気候変動を自分事に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捉える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16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～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25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歳は、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フィリピン　  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84   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％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 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インド　　    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68.1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％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フランス　    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58.1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％　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イギリス        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49.1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％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アメリカ        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46.6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％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日本　　　   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16.4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％　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FF286E-63F9-9A4D-2138-0CEFE703D773}"/>
              </a:ext>
            </a:extLst>
          </p:cNvPr>
          <p:cNvSpPr txBox="1"/>
          <p:nvPr/>
        </p:nvSpPr>
        <p:spPr>
          <a:xfrm>
            <a:off x="6296576" y="3204046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国谷裕子氏の講演</a:t>
            </a:r>
            <a:r>
              <a:rPr kumimoji="1" lang="en-US" altLang="ja-JP" sz="1400" dirty="0"/>
              <a:t>20231214</a:t>
            </a:r>
            <a:r>
              <a:rPr kumimoji="1" lang="ja-JP" altLang="en-US" sz="1400" dirty="0"/>
              <a:t>より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76B21DC-8A88-0EB3-C9D9-C9D4FD5911A7}"/>
              </a:ext>
            </a:extLst>
          </p:cNvPr>
          <p:cNvSpPr txBox="1"/>
          <p:nvPr/>
        </p:nvSpPr>
        <p:spPr>
          <a:xfrm>
            <a:off x="279300" y="6258878"/>
            <a:ext cx="518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/>
              <a:t>B.Jickling</a:t>
            </a:r>
            <a:r>
              <a:rPr kumimoji="1" lang="en-US" altLang="ja-JP" sz="1400" dirty="0"/>
              <a:t> &amp;A.Waks,2008</a:t>
            </a:r>
            <a:r>
              <a:rPr kumimoji="1" lang="ja-JP" altLang="en-US" sz="1400" dirty="0"/>
              <a:t>をもとに、</a:t>
            </a:r>
            <a:r>
              <a:rPr kumimoji="1" lang="zh-CN" altLang="en-US" sz="1400" dirty="0"/>
              <a:t>聖心女子大学永田佳之教授</a:t>
            </a:r>
            <a:r>
              <a:rPr kumimoji="1" lang="ja-JP" altLang="en-US" sz="1400" dirty="0"/>
              <a:t>が</a:t>
            </a:r>
            <a:endParaRPr kumimoji="1" lang="en-US" altLang="ja-JP" sz="1400" dirty="0"/>
          </a:p>
          <a:p>
            <a:r>
              <a:rPr kumimoji="1" lang="ja-JP" altLang="en-US" sz="1400" dirty="0"/>
              <a:t>作成したものを手島が編集</a:t>
            </a: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7B19172D-E887-046C-073B-4CBD93B642D3}"/>
              </a:ext>
            </a:extLst>
          </p:cNvPr>
          <p:cNvSpPr/>
          <p:nvPr/>
        </p:nvSpPr>
        <p:spPr>
          <a:xfrm>
            <a:off x="5927634" y="4611622"/>
            <a:ext cx="2954218" cy="1647256"/>
          </a:xfrm>
          <a:prstGeom prst="wedgeRoundRectCallout">
            <a:avLst>
              <a:gd name="adj1" fmla="val -75585"/>
              <a:gd name="adj2" fmla="val -3933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9601CE9-6BAC-AA8A-8611-94DDE005B0AA}"/>
              </a:ext>
            </a:extLst>
          </p:cNvPr>
          <p:cNvSpPr txBox="1"/>
          <p:nvPr/>
        </p:nvSpPr>
        <p:spPr>
          <a:xfrm>
            <a:off x="6053784" y="4777229"/>
            <a:ext cx="2876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こんな子どもを育てる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教育しかできていない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のでは、日本の教育の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名折れと思いませんか？</a:t>
            </a:r>
          </a:p>
        </p:txBody>
      </p:sp>
    </p:spTree>
    <p:extLst>
      <p:ext uri="{BB962C8B-B14F-4D97-AF65-F5344CB8AC3E}">
        <p14:creationId xmlns:p14="http://schemas.microsoft.com/office/powerpoint/2010/main" val="125875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 animBg="1"/>
      <p:bldP spid="17" grpId="0" animBg="1"/>
      <p:bldP spid="3" grpId="0" animBg="1"/>
      <p:bldP spid="15" grpId="0" animBg="1"/>
      <p:bldP spid="5" grpId="0" animBg="1"/>
      <p:bldP spid="7" grpId="0" animBg="1"/>
      <p:bldP spid="9" grpId="0"/>
      <p:bldP spid="10" grpId="0"/>
      <p:bldP spid="21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108581"/>
              </p:ext>
            </p:extLst>
          </p:nvPr>
        </p:nvGraphicFramePr>
        <p:xfrm>
          <a:off x="522129" y="1351785"/>
          <a:ext cx="7205634" cy="5276742"/>
        </p:xfrm>
        <a:graphic>
          <a:graphicData uri="http://schemas.openxmlformats.org/drawingml/2006/table">
            <a:tbl>
              <a:tblPr firstRow="1" firstCol="1" bandRow="1"/>
              <a:tblGrid>
                <a:gridCol w="7205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94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　　　　　</a:t>
                      </a:r>
                      <a:r>
                        <a:rPr lang="ja-JP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１年　秋のおもちゃの店</a:t>
                      </a:r>
                      <a:endParaRPr lang="ja-JP" sz="16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58437" marR="5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94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　　　　　</a:t>
                      </a:r>
                      <a:r>
                        <a:rPr lang="ja-JP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２年　うごくおもちゃ大しゅう合</a:t>
                      </a:r>
                      <a:endParaRPr lang="ja-JP" sz="16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58437" marR="5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4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　　　　　</a:t>
                      </a:r>
                      <a:r>
                        <a:rPr lang="ja-JP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３年　八名川タイムトラベル</a:t>
                      </a:r>
                      <a:endParaRPr lang="ja-JP" sz="16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58437" marR="5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94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　　　　　</a:t>
                      </a:r>
                      <a:r>
                        <a:rPr lang="ja-JP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４年　やさしさパワーアップ大作戦</a:t>
                      </a:r>
                      <a:endParaRPr lang="ja-JP" sz="16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58437" marR="5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94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　　　　　</a:t>
                      </a:r>
                      <a:r>
                        <a:rPr lang="ja-JP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５年　今やろう</a:t>
                      </a:r>
                      <a:r>
                        <a:rPr lang="ja-JP" altLang="ja-JP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！</a:t>
                      </a:r>
                      <a:endParaRPr lang="en-US" altLang="ja-JP" sz="1600" kern="100" dirty="0">
                        <a:effectLst/>
                        <a:latin typeface="Century" panose="02040604050505020304" pitchFamily="18" charset="0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　　　　　　</a:t>
                      </a:r>
                      <a:r>
                        <a:rPr lang="ja-JP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地震から身を守る備えを！</a:t>
                      </a:r>
                      <a:endParaRPr lang="ja-JP" sz="16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58437" marR="5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94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　　　　　</a:t>
                      </a:r>
                      <a:r>
                        <a:rPr lang="ja-JP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６年　未来にはばたけ！</a:t>
                      </a:r>
                      <a:endParaRPr lang="en-US" altLang="ja-JP" sz="1600" kern="100" dirty="0">
                        <a:effectLst/>
                        <a:latin typeface="Century" panose="02040604050505020304" pitchFamily="18" charset="0"/>
                        <a:ea typeface="AR P丸ゴシック体E" panose="020F0900000000000000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　　　　　　　　　　　</a:t>
                      </a:r>
                      <a:r>
                        <a:rPr lang="ja-JP" sz="1600" kern="100" dirty="0">
                          <a:effectLst/>
                          <a:latin typeface="Century" panose="02040604050505020304" pitchFamily="18" charset="0"/>
                          <a:ea typeface="AR P丸ゴシック体E" panose="020F0900000000000000" pitchFamily="50" charset="-128"/>
                          <a:cs typeface="Times New Roman" panose="02020603050405020304" pitchFamily="18" charset="0"/>
                        </a:rPr>
                        <a:t>～小学校卒業研究～</a:t>
                      </a:r>
                      <a:endParaRPr lang="ja-JP" sz="16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58437" marR="5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90" name="Rectangle 1"/>
          <p:cNvSpPr>
            <a:spLocks noChangeArrowheads="1"/>
          </p:cNvSpPr>
          <p:nvPr/>
        </p:nvSpPr>
        <p:spPr bwMode="auto">
          <a:xfrm>
            <a:off x="351694" y="1200752"/>
            <a:ext cx="4294705" cy="30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320800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371725" indent="-5461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28925" indent="-5461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286125" indent="-5461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743325" indent="-5461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1363">
                <a:latin typeface="AR P丸ゴシック体E" panose="020F09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1363">
                <a:latin typeface="AR P丸ゴシック体E" panose="020F0900000000000000" pitchFamily="50" charset="-128"/>
                <a:cs typeface="Times New Roman" panose="02020603050405020304" pitchFamily="18" charset="0"/>
              </a:rPr>
              <a:t>　　　　　</a:t>
            </a:r>
            <a:endParaRPr lang="ja-JP" altLang="en-US" sz="1619"/>
          </a:p>
        </p:txBody>
      </p:sp>
      <p:pic>
        <p:nvPicPr>
          <p:cNvPr id="3091" name="Picture 6" descr="http://www.unic.or.jp/files/sdg_icon_15_ja-290x29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69" y="1412658"/>
            <a:ext cx="799424" cy="79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9" descr="http://www.unic.or.jp/files/sdg_icon_09_ja-290x29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32" y="2275655"/>
            <a:ext cx="799424" cy="79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11" descr="http://www.unic.or.jp/files/sdg_icon_11_ja-290x29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99" y="3140006"/>
            <a:ext cx="831888" cy="8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13" descr="http://www.unic.or.jp/files/sdg_icon_03_ja-290x290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405" y="3989480"/>
            <a:ext cx="799424" cy="79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11" descr="http://www.unic.or.jp/files/sdg_icon_11_ja-290x29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89" y="4918758"/>
            <a:ext cx="815656" cy="81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15" descr="http://www.unic.or.jp/files/sdg_icon_08_ja-290x290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88" y="5768230"/>
            <a:ext cx="831888" cy="83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7" name="テキスト ボックス 7"/>
          <p:cNvSpPr txBox="1">
            <a:spLocks noChangeArrowheads="1"/>
          </p:cNvSpPr>
          <p:nvPr/>
        </p:nvSpPr>
        <p:spPr bwMode="auto">
          <a:xfrm>
            <a:off x="584351" y="944637"/>
            <a:ext cx="2597186" cy="3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534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第</a:t>
            </a:r>
            <a:r>
              <a:rPr lang="en-US" altLang="ja-JP" sz="1534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7</a:t>
            </a:r>
            <a:r>
              <a:rPr lang="ja-JP" altLang="en-US" sz="1534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回八名川まつり発表内容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497" y="2946533"/>
            <a:ext cx="1799774" cy="134983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511" y="1412636"/>
            <a:ext cx="1563046" cy="11722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879" y="1990697"/>
            <a:ext cx="1761593" cy="126752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231" y="4700219"/>
            <a:ext cx="1540913" cy="115568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167" y="3621450"/>
            <a:ext cx="1835100" cy="137632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8166" y="5259581"/>
            <a:ext cx="1804802" cy="133898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04" name="テキスト ボックス 17"/>
          <p:cNvSpPr txBox="1">
            <a:spLocks noChangeArrowheads="1"/>
          </p:cNvSpPr>
          <p:nvPr/>
        </p:nvSpPr>
        <p:spPr bwMode="auto">
          <a:xfrm>
            <a:off x="2486195" y="6382339"/>
            <a:ext cx="3054041" cy="27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193" b="1"/>
              <a:t>キャリアの視点から将来設計と学び方を語る</a:t>
            </a:r>
          </a:p>
        </p:txBody>
      </p:sp>
      <p:sp>
        <p:nvSpPr>
          <p:cNvPr id="3105" name="テキスト ボックス 18"/>
          <p:cNvSpPr txBox="1">
            <a:spLocks noChangeArrowheads="1"/>
          </p:cNvSpPr>
          <p:nvPr/>
        </p:nvSpPr>
        <p:spPr bwMode="auto">
          <a:xfrm>
            <a:off x="1762520" y="5505814"/>
            <a:ext cx="2242922" cy="27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193" b="1"/>
              <a:t>保護者や地域の方と備えを語る</a:t>
            </a:r>
          </a:p>
        </p:txBody>
      </p:sp>
      <p:sp>
        <p:nvSpPr>
          <p:cNvPr id="3106" name="テキスト ボックス 19"/>
          <p:cNvSpPr txBox="1">
            <a:spLocks noChangeArrowheads="1"/>
          </p:cNvSpPr>
          <p:nvPr/>
        </p:nvSpPr>
        <p:spPr bwMode="auto">
          <a:xfrm>
            <a:off x="1746289" y="4568418"/>
            <a:ext cx="2303836" cy="27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193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妊婦さん・外国人・お年寄り・・・・</a:t>
            </a:r>
          </a:p>
        </p:txBody>
      </p:sp>
      <p:sp>
        <p:nvSpPr>
          <p:cNvPr id="3107" name="テキスト ボックス 20"/>
          <p:cNvSpPr txBox="1">
            <a:spLocks noChangeArrowheads="1"/>
          </p:cNvSpPr>
          <p:nvPr/>
        </p:nvSpPr>
        <p:spPr bwMode="auto">
          <a:xfrm>
            <a:off x="1627255" y="3727062"/>
            <a:ext cx="2494594" cy="27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193" b="1"/>
              <a:t>町の史跡や道具を調べて語ります。</a:t>
            </a:r>
          </a:p>
        </p:txBody>
      </p:sp>
      <p:sp>
        <p:nvSpPr>
          <p:cNvPr id="3108" name="テキスト ボックス 21"/>
          <p:cNvSpPr txBox="1">
            <a:spLocks noChangeArrowheads="1"/>
          </p:cNvSpPr>
          <p:nvPr/>
        </p:nvSpPr>
        <p:spPr bwMode="auto">
          <a:xfrm>
            <a:off x="1478462" y="2796430"/>
            <a:ext cx="3018775" cy="27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193" b="1"/>
              <a:t>ゴムで、風で、坂道で・・・いっしょにあそぼ！</a:t>
            </a:r>
          </a:p>
        </p:txBody>
      </p:sp>
      <p:sp>
        <p:nvSpPr>
          <p:cNvPr id="3109" name="テキスト ボックス 22"/>
          <p:cNvSpPr txBox="1">
            <a:spLocks noChangeArrowheads="1"/>
          </p:cNvSpPr>
          <p:nvPr/>
        </p:nvSpPr>
        <p:spPr bwMode="auto">
          <a:xfrm>
            <a:off x="1746288" y="1930726"/>
            <a:ext cx="2247731" cy="27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193" b="1"/>
              <a:t>ドングリやまつぼっくりで楽しもう</a:t>
            </a:r>
          </a:p>
        </p:txBody>
      </p:sp>
      <p:sp>
        <p:nvSpPr>
          <p:cNvPr id="24" name="正方形/長方形 6">
            <a:extLst>
              <a:ext uri="{FF2B5EF4-FFF2-40B4-BE49-F238E27FC236}">
                <a16:creationId xmlns:a16="http://schemas.microsoft.com/office/drawing/2014/main" id="{DCE56C77-B508-46ED-8630-530BD6E88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707" y="563034"/>
            <a:ext cx="4150694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AR P丸ゴシック体E" panose="020F0900000000000000" pitchFamily="50" charset="-128"/>
                <a:cs typeface="Times New Roman" panose="02020603050405020304" pitchFamily="18" charset="0"/>
              </a:rPr>
              <a:t>　令和元年の八名川まつりＥＳＤパワーアップ交流会は、</a:t>
            </a:r>
            <a:endParaRPr lang="en-US" altLang="ja-JP" sz="1200" b="1" dirty="0">
              <a:latin typeface="AR P丸ゴシック体E" panose="020F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1200" b="1" dirty="0">
                <a:latin typeface="AR P丸ゴシック体E" panose="020F0900000000000000" pitchFamily="50" charset="-128"/>
                <a:cs typeface="Times New Roman" panose="02020603050405020304" pitchFamily="18" charset="0"/>
              </a:rPr>
              <a:t>10</a:t>
            </a:r>
            <a:r>
              <a:rPr lang="ja-JP" altLang="en-US" sz="1200" b="1" dirty="0">
                <a:latin typeface="AR P丸ゴシック体E" panose="020F0900000000000000" pitchFamily="50" charset="-128"/>
                <a:cs typeface="Times New Roman" panose="02020603050405020304" pitchFamily="18" charset="0"/>
              </a:rPr>
              <a:t>月</a:t>
            </a:r>
            <a:r>
              <a:rPr lang="en-US" altLang="ja-JP" sz="1200" b="1" dirty="0">
                <a:latin typeface="AR P丸ゴシック体E" panose="020F0900000000000000" pitchFamily="50" charset="-128"/>
                <a:cs typeface="Times New Roman" panose="02020603050405020304" pitchFamily="18" charset="0"/>
              </a:rPr>
              <a:t>19</a:t>
            </a:r>
            <a:r>
              <a:rPr lang="ja-JP" altLang="en-US" sz="1200" b="1" dirty="0">
                <a:latin typeface="AR P丸ゴシック体E" panose="020F0900000000000000" pitchFamily="50" charset="-128"/>
                <a:cs typeface="Times New Roman" panose="02020603050405020304" pitchFamily="18" charset="0"/>
              </a:rPr>
              <a:t>日（土）。児童の発表内容・研究交流の時程等は、</a:t>
            </a:r>
            <a:endParaRPr lang="en-US" altLang="ja-JP" sz="1200" b="1" dirty="0">
              <a:latin typeface="AR P丸ゴシック体E" panose="020F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200" b="1" dirty="0">
                <a:latin typeface="AR P丸ゴシック体E" panose="020F0900000000000000" pitchFamily="50" charset="-128"/>
                <a:cs typeface="Times New Roman" panose="02020603050405020304" pitchFamily="18" charset="0"/>
              </a:rPr>
              <a:t>江東区立八名川小学校ホームページからご確認ください。</a:t>
            </a:r>
            <a:endParaRPr lang="en-US" altLang="ja-JP" sz="12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9D622-72EB-4A32-A9CB-A5762EE17DE3}"/>
              </a:ext>
            </a:extLst>
          </p:cNvPr>
          <p:cNvSpPr txBox="1"/>
          <p:nvPr/>
        </p:nvSpPr>
        <p:spPr>
          <a:xfrm>
            <a:off x="290200" y="496580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highlight>
                  <a:srgbClr val="FFFF79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ホールスクール・アプローチ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3E9E0F9-609D-B160-D8A0-41A04B1DDE73}"/>
              </a:ext>
            </a:extLst>
          </p:cNvPr>
          <p:cNvSpPr txBox="1"/>
          <p:nvPr/>
        </p:nvSpPr>
        <p:spPr>
          <a:xfrm>
            <a:off x="4772879" y="44807"/>
            <a:ext cx="4150694" cy="369332"/>
          </a:xfrm>
          <a:prstGeom prst="rect">
            <a:avLst/>
          </a:prstGeom>
          <a:solidFill>
            <a:srgbClr val="B7DBFF"/>
          </a:solidFill>
        </p:spPr>
        <p:txBody>
          <a:bodyPr wrap="square">
            <a:spAutoFit/>
          </a:bodyPr>
          <a:lstStyle/>
          <a:p>
            <a:r>
              <a:rPr lang="ja-JP" altLang="en-US" sz="18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⑩ホールスクールアプローチ（</a:t>
            </a:r>
            <a:r>
              <a:rPr lang="ja-JP" altLang="en-US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６６</a:t>
            </a:r>
            <a:r>
              <a:rPr lang="ja-JP" altLang="en-US" sz="18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～６８）</a:t>
            </a:r>
            <a:endParaRPr lang="en-US" altLang="ja-JP" sz="18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39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A3AF3D7-A18A-84E0-4F68-3351DF493F1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418A91C8-6D65-BF29-53B4-D09108C7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85DB76CD-6BE4-C4DB-37A2-83DC2956C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F4A50F8E-0D26-D271-79EB-AACE1653A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31569" r="72941" b="53529"/>
            <a:stretch/>
          </p:blipFill>
          <p:spPr>
            <a:xfrm>
              <a:off x="0" y="2164976"/>
              <a:ext cx="2474259" cy="1021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309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A0F447-6901-4D85-9F26-12C623AEB54B}"/>
              </a:ext>
            </a:extLst>
          </p:cNvPr>
          <p:cNvSpPr txBox="1"/>
          <p:nvPr/>
        </p:nvSpPr>
        <p:spPr>
          <a:xfrm>
            <a:off x="179512" y="548680"/>
            <a:ext cx="9217024" cy="600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85" dirty="0"/>
              <a:t>八名川まつりのような</a:t>
            </a:r>
            <a:endParaRPr lang="en-US" altLang="ja-JP" sz="2585" dirty="0"/>
          </a:p>
          <a:p>
            <a:r>
              <a:rPr lang="ja-JP" altLang="en-US" sz="2585" dirty="0"/>
              <a:t>「</a:t>
            </a:r>
            <a:r>
              <a:rPr lang="ja-JP" altLang="en-US" sz="2585" b="1" dirty="0"/>
              <a:t>全校児童（生徒）によるＥＳＤ学習発表プレゼンまつり</a:t>
            </a:r>
            <a:r>
              <a:rPr lang="ja-JP" altLang="en-US" sz="2585" dirty="0"/>
              <a:t>」</a:t>
            </a:r>
            <a:endParaRPr lang="en-US" altLang="ja-JP" sz="2585" dirty="0"/>
          </a:p>
          <a:p>
            <a:r>
              <a:rPr lang="ja-JP" altLang="en-US" sz="2585" dirty="0"/>
              <a:t>をすることの価値</a:t>
            </a:r>
            <a:endParaRPr lang="en-US" altLang="ja-JP" sz="2585" dirty="0"/>
          </a:p>
          <a:p>
            <a:endParaRPr lang="en-US" altLang="ja-JP" sz="2585" dirty="0"/>
          </a:p>
          <a:p>
            <a:r>
              <a:rPr lang="ja-JP" altLang="en-US" sz="2585" dirty="0"/>
              <a:t>①　一人一人の子どもが、「大人から子どもまで様々な　</a:t>
            </a:r>
            <a:endParaRPr lang="en-US" altLang="ja-JP" sz="2585" dirty="0"/>
          </a:p>
          <a:p>
            <a:r>
              <a:rPr lang="ja-JP" altLang="en-US" sz="2585" dirty="0"/>
              <a:t>　　世代の方に向かって、</a:t>
            </a:r>
            <a:r>
              <a:rPr lang="ja-JP" altLang="en-US" sz="2585" b="1" dirty="0"/>
              <a:t>自分の学びを、何回も語る</a:t>
            </a:r>
            <a:r>
              <a:rPr lang="ja-JP" altLang="en-US" sz="2585" dirty="0"/>
              <a:t>。」</a:t>
            </a:r>
            <a:endParaRPr lang="en-US" altLang="ja-JP" sz="2585" dirty="0"/>
          </a:p>
          <a:p>
            <a:r>
              <a:rPr lang="ja-JP" altLang="en-US" sz="2585" dirty="0"/>
              <a:t>　　という経験ができる。</a:t>
            </a:r>
            <a:endParaRPr lang="en-US" altLang="ja-JP" sz="2585" dirty="0"/>
          </a:p>
          <a:p>
            <a:r>
              <a:rPr lang="ja-JP" altLang="en-US" sz="2585" dirty="0"/>
              <a:t>　　人に伝える中で、自分の学びへの深い理解が進む。</a:t>
            </a:r>
            <a:endParaRPr lang="en-US" altLang="ja-JP" sz="2585" dirty="0"/>
          </a:p>
          <a:p>
            <a:r>
              <a:rPr lang="ja-JP" altLang="en-US" sz="2585" dirty="0"/>
              <a:t>②　多くの人に認められ、</a:t>
            </a:r>
            <a:r>
              <a:rPr lang="ja-JP" altLang="en-US" sz="2585" b="1" dirty="0"/>
              <a:t>自信と誇りと課題意識が育つ</a:t>
            </a:r>
            <a:r>
              <a:rPr lang="ja-JP" altLang="en-US" sz="2585" dirty="0"/>
              <a:t>。</a:t>
            </a:r>
            <a:endParaRPr lang="en-US" altLang="ja-JP" sz="2585" dirty="0"/>
          </a:p>
          <a:p>
            <a:r>
              <a:rPr lang="ja-JP" altLang="en-US" sz="2585" dirty="0"/>
              <a:t>③　テーマごとにグループを作って学び・まとめ・発表す</a:t>
            </a:r>
            <a:endParaRPr lang="en-US" altLang="ja-JP" sz="2585" dirty="0"/>
          </a:p>
          <a:p>
            <a:r>
              <a:rPr lang="ja-JP" altLang="en-US" sz="2585" dirty="0"/>
              <a:t>　　ることで、</a:t>
            </a:r>
            <a:r>
              <a:rPr lang="ja-JP" altLang="en-US" sz="2585" b="1" dirty="0"/>
              <a:t>開かれた学年</a:t>
            </a:r>
            <a:r>
              <a:rPr lang="ja-JP" altLang="en-US" sz="2585" dirty="0"/>
              <a:t>ができる。</a:t>
            </a:r>
            <a:endParaRPr lang="en-US" altLang="ja-JP" sz="2585" dirty="0"/>
          </a:p>
          <a:p>
            <a:r>
              <a:rPr lang="ja-JP" altLang="en-US" sz="2585" dirty="0"/>
              <a:t>④　</a:t>
            </a:r>
            <a:r>
              <a:rPr lang="ja-JP" altLang="en-US" sz="2585" b="1" dirty="0"/>
              <a:t>あこがれ</a:t>
            </a:r>
            <a:r>
              <a:rPr lang="ja-JP" altLang="en-US" sz="2585" dirty="0"/>
              <a:t>をもって上級生の取り組みを見る中で、毎</a:t>
            </a:r>
            <a:endParaRPr lang="en-US" altLang="ja-JP" sz="2585" dirty="0"/>
          </a:p>
          <a:p>
            <a:r>
              <a:rPr lang="ja-JP" altLang="en-US" sz="2585" dirty="0"/>
              <a:t>　　年、無意識のうちに、前年の取り組みを越えようと工</a:t>
            </a:r>
            <a:endParaRPr lang="en-US" altLang="ja-JP" sz="2585" dirty="0"/>
          </a:p>
          <a:p>
            <a:r>
              <a:rPr lang="ja-JP" altLang="en-US" sz="2585" dirty="0"/>
              <a:t>　　</a:t>
            </a:r>
            <a:r>
              <a:rPr lang="ja-JP" altLang="en-US" sz="2585" dirty="0" err="1"/>
              <a:t>夫され</a:t>
            </a:r>
            <a:r>
              <a:rPr lang="ja-JP" altLang="en-US" sz="2585" dirty="0"/>
              <a:t>、全校の学びの質が、自動的に高まる。　</a:t>
            </a:r>
            <a:endParaRPr lang="en-US" altLang="ja-JP" sz="2585" dirty="0"/>
          </a:p>
          <a:p>
            <a:r>
              <a:rPr lang="ja-JP" altLang="en-US" sz="2215" dirty="0">
                <a:solidFill>
                  <a:srgbClr val="FF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これを教育課程に位置づけるのもカリキュラムマネジメントです</a:t>
            </a:r>
          </a:p>
        </p:txBody>
      </p:sp>
    </p:spTree>
    <p:extLst>
      <p:ext uri="{BB962C8B-B14F-4D97-AF65-F5344CB8AC3E}">
        <p14:creationId xmlns:p14="http://schemas.microsoft.com/office/powerpoint/2010/main" val="446936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69522992-C51F-45BC-AEDC-A6C9E1D5F9E1}"/>
              </a:ext>
            </a:extLst>
          </p:cNvPr>
          <p:cNvSpPr/>
          <p:nvPr/>
        </p:nvSpPr>
        <p:spPr>
          <a:xfrm>
            <a:off x="184478" y="410857"/>
            <a:ext cx="8440615" cy="6330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754"/>
          </a:p>
        </p:txBody>
      </p:sp>
      <p:sp>
        <p:nvSpPr>
          <p:cNvPr id="149507" name="タイトル 1">
            <a:extLst>
              <a:ext uri="{FF2B5EF4-FFF2-40B4-BE49-F238E27FC236}">
                <a16:creationId xmlns:a16="http://schemas.microsoft.com/office/drawing/2014/main" id="{1941F986-4C6C-4226-9545-A862B596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75" y="370743"/>
            <a:ext cx="6112120" cy="596411"/>
          </a:xfrm>
          <a:solidFill>
            <a:srgbClr val="99FF33"/>
          </a:solidFill>
        </p:spPr>
        <p:txBody>
          <a:bodyPr>
            <a:normAutofit/>
          </a:bodyPr>
          <a:lstStyle/>
          <a:p>
            <a:r>
              <a:rPr lang="ja-JP" altLang="en-US" sz="2954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総合的な学習の時間と学力との相関</a:t>
            </a:r>
          </a:p>
        </p:txBody>
      </p:sp>
      <p:sp>
        <p:nvSpPr>
          <p:cNvPr id="1080" name="AutoShape 50">
            <a:extLst>
              <a:ext uri="{FF2B5EF4-FFF2-40B4-BE49-F238E27FC236}">
                <a16:creationId xmlns:a16="http://schemas.microsoft.com/office/drawing/2014/main" id="{F5D065ED-5825-4469-B165-40B6D265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39" y="1036028"/>
            <a:ext cx="8340969" cy="1329103"/>
          </a:xfrm>
          <a:prstGeom prst="roundRect">
            <a:avLst>
              <a:gd name="adj" fmla="val 16667"/>
            </a:avLst>
          </a:prstGeom>
          <a:solidFill>
            <a:srgbClr val="FFFF99">
              <a:alpha val="5882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62" dirty="0">
                <a:solidFill>
                  <a:srgbClr val="000000"/>
                </a:solidFill>
              </a:rPr>
              <a:t>H25</a:t>
            </a:r>
            <a:r>
              <a:rPr lang="ja-JP" altLang="en-US" sz="1662" dirty="0">
                <a:solidFill>
                  <a:srgbClr val="000000"/>
                </a:solidFill>
              </a:rPr>
              <a:t>全国学力・学習状況調査（小学校６年生）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569" b="1" dirty="0">
                <a:solidFill>
                  <a:srgbClr val="000000"/>
                </a:solidFill>
              </a:rPr>
              <a:t>「総合的な学習の時間」では、自分で課題を立てて、情報を集めて整理して、調べたことを発表するなどの学習活動に取り組んでいますか」の回答と平均正答率のクロス集計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46" dirty="0">
                <a:solidFill>
                  <a:srgbClr val="000000"/>
                </a:solidFill>
              </a:rPr>
              <a:t>　　＊</a:t>
            </a:r>
            <a:r>
              <a:rPr lang="ja-JP" altLang="en-US" sz="1477" dirty="0">
                <a:solidFill>
                  <a:srgbClr val="000000"/>
                </a:solidFill>
              </a:rPr>
              <a:t>「１　当てはまる」　「２　どちらかといえば、当てはまる」　　　　　　　　　　</a:t>
            </a:r>
            <a:endParaRPr lang="en-US" altLang="ja-JP" sz="1477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dirty="0">
                <a:solidFill>
                  <a:srgbClr val="000000"/>
                </a:solidFill>
              </a:rPr>
              <a:t>　　　　 「３　どちらかといえば、当てはまらない」　「４　当てはまらない」　　　　　</a:t>
            </a:r>
          </a:p>
        </p:txBody>
      </p:sp>
      <p:pic>
        <p:nvPicPr>
          <p:cNvPr id="215044" name="Picture 4">
            <a:extLst>
              <a:ext uri="{FF2B5EF4-FFF2-40B4-BE49-F238E27FC236}">
                <a16:creationId xmlns:a16="http://schemas.microsoft.com/office/drawing/2014/main" id="{0162EF24-536C-4456-923F-15443708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" y="2564424"/>
            <a:ext cx="5613225" cy="407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5" name="Picture 5">
            <a:extLst>
              <a:ext uri="{FF2B5EF4-FFF2-40B4-BE49-F238E27FC236}">
                <a16:creationId xmlns:a16="http://schemas.microsoft.com/office/drawing/2014/main" id="{6A6F7BC7-94F2-4DB0-8FF5-4BD7AC1F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743" y="2564424"/>
            <a:ext cx="4580753" cy="409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ドーナツ 66">
            <a:extLst>
              <a:ext uri="{FF2B5EF4-FFF2-40B4-BE49-F238E27FC236}">
                <a16:creationId xmlns:a16="http://schemas.microsoft.com/office/drawing/2014/main" id="{40273C16-9D5A-4C36-9598-18C8205E62B5}"/>
              </a:ext>
            </a:extLst>
          </p:cNvPr>
          <p:cNvSpPr/>
          <p:nvPr/>
        </p:nvSpPr>
        <p:spPr>
          <a:xfrm>
            <a:off x="3109546" y="1235321"/>
            <a:ext cx="1928446" cy="465992"/>
          </a:xfrm>
          <a:prstGeom prst="donut">
            <a:avLst>
              <a:gd name="adj" fmla="val 5881"/>
            </a:avLst>
          </a:prstGeom>
          <a:solidFill>
            <a:srgbClr val="BB160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754">
              <a:solidFill>
                <a:schemeClr val="tx1"/>
              </a:solidFill>
            </a:endParaRPr>
          </a:p>
        </p:txBody>
      </p:sp>
      <p:sp>
        <p:nvSpPr>
          <p:cNvPr id="68" name="ドーナツ 67">
            <a:extLst>
              <a:ext uri="{FF2B5EF4-FFF2-40B4-BE49-F238E27FC236}">
                <a16:creationId xmlns:a16="http://schemas.microsoft.com/office/drawing/2014/main" id="{24364C6F-4DD8-44A0-8472-966C36895FFD}"/>
              </a:ext>
            </a:extLst>
          </p:cNvPr>
          <p:cNvSpPr/>
          <p:nvPr/>
        </p:nvSpPr>
        <p:spPr>
          <a:xfrm>
            <a:off x="4970585" y="1235321"/>
            <a:ext cx="1928446" cy="465992"/>
          </a:xfrm>
          <a:prstGeom prst="donut">
            <a:avLst>
              <a:gd name="adj" fmla="val 5881"/>
            </a:avLst>
          </a:prstGeom>
          <a:solidFill>
            <a:srgbClr val="BB160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754">
              <a:solidFill>
                <a:schemeClr val="tx1"/>
              </a:solidFill>
            </a:endParaRPr>
          </a:p>
        </p:txBody>
      </p:sp>
      <p:sp>
        <p:nvSpPr>
          <p:cNvPr id="70" name="ドーナツ 69">
            <a:extLst>
              <a:ext uri="{FF2B5EF4-FFF2-40B4-BE49-F238E27FC236}">
                <a16:creationId xmlns:a16="http://schemas.microsoft.com/office/drawing/2014/main" id="{C26E0D94-8E40-4B26-91EF-5097F723B2D1}"/>
              </a:ext>
            </a:extLst>
          </p:cNvPr>
          <p:cNvSpPr/>
          <p:nvPr/>
        </p:nvSpPr>
        <p:spPr>
          <a:xfrm>
            <a:off x="6899032" y="1235321"/>
            <a:ext cx="1926981" cy="465992"/>
          </a:xfrm>
          <a:prstGeom prst="donut">
            <a:avLst>
              <a:gd name="adj" fmla="val 5881"/>
            </a:avLst>
          </a:prstGeom>
          <a:solidFill>
            <a:srgbClr val="BB160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754">
              <a:solidFill>
                <a:schemeClr val="tx1"/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6CFF85C-2B07-4E14-8A49-7BE2369BB29D}"/>
              </a:ext>
            </a:extLst>
          </p:cNvPr>
          <p:cNvGrpSpPr/>
          <p:nvPr/>
        </p:nvGrpSpPr>
        <p:grpSpPr>
          <a:xfrm>
            <a:off x="3708827" y="6093296"/>
            <a:ext cx="2087309" cy="523220"/>
            <a:chOff x="-2803972" y="3959345"/>
            <a:chExt cx="2081858" cy="523220"/>
          </a:xfrm>
        </p:grpSpPr>
        <p:sp>
          <p:nvSpPr>
            <p:cNvPr id="3" name="四角形: 角を丸くする 2">
              <a:extLst>
                <a:ext uri="{FF2B5EF4-FFF2-40B4-BE49-F238E27FC236}">
                  <a16:creationId xmlns:a16="http://schemas.microsoft.com/office/drawing/2014/main" id="{17C6DEB6-1A9A-4052-9A6D-BB87A26D6AAC}"/>
                </a:ext>
              </a:extLst>
            </p:cNvPr>
            <p:cNvSpPr/>
            <p:nvPr/>
          </p:nvSpPr>
          <p:spPr>
            <a:xfrm>
              <a:off x="-2803972" y="3959345"/>
              <a:ext cx="2081858" cy="523220"/>
            </a:xfrm>
            <a:prstGeom prst="roundRect">
              <a:avLst>
                <a:gd name="adj" fmla="val 14752"/>
              </a:avLst>
            </a:prstGeom>
            <a:solidFill>
              <a:srgbClr val="FBD9FB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F82CA828-1693-470D-A85E-ED669EA7BF64}"/>
                </a:ext>
              </a:extLst>
            </p:cNvPr>
            <p:cNvSpPr txBox="1"/>
            <p:nvPr/>
          </p:nvSpPr>
          <p:spPr>
            <a:xfrm>
              <a:off x="-2772817" y="3959345"/>
              <a:ext cx="2016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/>
                <a:t>グラフの横幅は各々の</a:t>
              </a:r>
              <a:endParaRPr kumimoji="1" lang="en-US" altLang="ja-JP" sz="1400" dirty="0"/>
            </a:p>
            <a:p>
              <a:r>
                <a:rPr kumimoji="1" lang="ja-JP" altLang="en-US" sz="1400" dirty="0"/>
                <a:t>児童数の割合を反映</a:t>
              </a: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3117371-C69D-8929-A2E1-0D9389C8E4C1}"/>
              </a:ext>
            </a:extLst>
          </p:cNvPr>
          <p:cNvSpPr/>
          <p:nvPr/>
        </p:nvSpPr>
        <p:spPr>
          <a:xfrm>
            <a:off x="666750" y="4105275"/>
            <a:ext cx="342900" cy="1581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7CF85E-4A21-E4E7-6CB4-B5BBE56F0E1C}"/>
              </a:ext>
            </a:extLst>
          </p:cNvPr>
          <p:cNvSpPr/>
          <p:nvPr/>
        </p:nvSpPr>
        <p:spPr>
          <a:xfrm>
            <a:off x="2133600" y="4705350"/>
            <a:ext cx="161925" cy="981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6C4F54-4CA6-CEDE-4495-05773983254B}"/>
              </a:ext>
            </a:extLst>
          </p:cNvPr>
          <p:cNvSpPr txBox="1"/>
          <p:nvPr/>
        </p:nvSpPr>
        <p:spPr>
          <a:xfrm>
            <a:off x="5214446" y="41525"/>
            <a:ext cx="3929554" cy="369332"/>
          </a:xfrm>
          <a:prstGeom prst="rect">
            <a:avLst/>
          </a:prstGeom>
          <a:solidFill>
            <a:srgbClr val="B7DBFF"/>
          </a:solidFill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　</a:t>
            </a:r>
            <a:r>
              <a:rPr lang="ja-JP" altLang="en-US" sz="18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総合的な学習の時間と学力の相関</a:t>
            </a:r>
            <a:endParaRPr lang="en-US" altLang="ja-JP" sz="18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6F48E53F-AC5D-44E5-A72D-27B24FB162CB}"/>
              </a:ext>
            </a:extLst>
          </p:cNvPr>
          <p:cNvSpPr/>
          <p:nvPr/>
        </p:nvSpPr>
        <p:spPr>
          <a:xfrm>
            <a:off x="351693" y="263769"/>
            <a:ext cx="8440615" cy="6330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754"/>
          </a:p>
        </p:txBody>
      </p:sp>
      <p:graphicFrame>
        <p:nvGraphicFramePr>
          <p:cNvPr id="153603" name="オブジェクト 2">
            <a:extLst>
              <a:ext uri="{FF2B5EF4-FFF2-40B4-BE49-F238E27FC236}">
                <a16:creationId xmlns:a16="http://schemas.microsoft.com/office/drawing/2014/main" id="{4D589E08-FC79-405A-AE9E-C27453B140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1294" y="3007159"/>
          <a:ext cx="3855427" cy="340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ブック" r:id="rId3" imgW="8791704" imgH="4181541" progId="JustCalc.Worksheet.2">
                  <p:embed/>
                </p:oleObj>
              </mc:Choice>
              <mc:Fallback>
                <p:oleObj name="ブック" r:id="rId3" imgW="8791704" imgH="4181541" progId="JustCalc.Worksheet.2">
                  <p:embed/>
                  <p:pic>
                    <p:nvPicPr>
                      <p:cNvPr id="153603" name="オブジェクト 2">
                        <a:extLst>
                          <a:ext uri="{FF2B5EF4-FFF2-40B4-BE49-F238E27FC236}">
                            <a16:creationId xmlns:a16="http://schemas.microsoft.com/office/drawing/2014/main" id="{4D589E08-FC79-405A-AE9E-C27453B140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1294" y="3007159"/>
                        <a:ext cx="3855427" cy="3401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4" name="オブジェクト 1">
            <a:extLst>
              <a:ext uri="{FF2B5EF4-FFF2-40B4-BE49-F238E27FC236}">
                <a16:creationId xmlns:a16="http://schemas.microsoft.com/office/drawing/2014/main" id="{F662AA3F-5ADD-48ED-91E2-293251F0C3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7282" y="3007159"/>
          <a:ext cx="4006362" cy="3248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ブック" r:id="rId5" imgW="8915337" imgH="4010133" progId="JustCalc.Worksheet.2">
                  <p:embed/>
                </p:oleObj>
              </mc:Choice>
              <mc:Fallback>
                <p:oleObj name="ブック" r:id="rId5" imgW="8915337" imgH="4010133" progId="JustCalc.Worksheet.2">
                  <p:embed/>
                  <p:pic>
                    <p:nvPicPr>
                      <p:cNvPr id="153604" name="オブジェクト 1">
                        <a:extLst>
                          <a:ext uri="{FF2B5EF4-FFF2-40B4-BE49-F238E27FC236}">
                            <a16:creationId xmlns:a16="http://schemas.microsoft.com/office/drawing/2014/main" id="{F662AA3F-5ADD-48ED-91E2-293251F0C3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82" y="3007159"/>
                        <a:ext cx="4006362" cy="3248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5" name="タイトル 1">
            <a:extLst>
              <a:ext uri="{FF2B5EF4-FFF2-40B4-BE49-F238E27FC236}">
                <a16:creationId xmlns:a16="http://schemas.microsoft.com/office/drawing/2014/main" id="{D17D578E-9605-4B81-BA16-9C4E030B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39" y="304801"/>
            <a:ext cx="7174523" cy="397120"/>
          </a:xfrm>
          <a:solidFill>
            <a:srgbClr val="99FF33"/>
          </a:solidFill>
        </p:spPr>
        <p:txBody>
          <a:bodyPr>
            <a:normAutofit fontScale="90000"/>
          </a:bodyPr>
          <a:lstStyle/>
          <a:p>
            <a:r>
              <a:rPr lang="ja-JP" altLang="en-US" sz="2954" dirty="0"/>
              <a:t>　　</a:t>
            </a:r>
            <a:r>
              <a:rPr lang="ja-JP" altLang="en-US" sz="2954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総合的な学習の時間と学力との相関</a:t>
            </a:r>
          </a:p>
        </p:txBody>
      </p:sp>
      <p:sp>
        <p:nvSpPr>
          <p:cNvPr id="153606" name="Line 26">
            <a:extLst>
              <a:ext uri="{FF2B5EF4-FFF2-40B4-BE49-F238E27FC236}">
                <a16:creationId xmlns:a16="http://schemas.microsoft.com/office/drawing/2014/main" id="{B5D52888-258F-4442-AE61-BEA8236EAF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8529" y="3389624"/>
            <a:ext cx="266700" cy="57296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53607" name="Line 26">
            <a:extLst>
              <a:ext uri="{FF2B5EF4-FFF2-40B4-BE49-F238E27FC236}">
                <a16:creationId xmlns:a16="http://schemas.microsoft.com/office/drawing/2014/main" id="{2E7CDA51-05EF-4FB0-812D-DCCF8B38D0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5158" y="3372038"/>
            <a:ext cx="199292" cy="31798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53608" name="Line 26">
            <a:extLst>
              <a:ext uri="{FF2B5EF4-FFF2-40B4-BE49-F238E27FC236}">
                <a16:creationId xmlns:a16="http://schemas.microsoft.com/office/drawing/2014/main" id="{4686D28B-96D8-41A3-967C-6B35F166F0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804" y="3646067"/>
            <a:ext cx="228600" cy="82354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53609" name="Line 26">
            <a:extLst>
              <a:ext uri="{FF2B5EF4-FFF2-40B4-BE49-F238E27FC236}">
                <a16:creationId xmlns:a16="http://schemas.microsoft.com/office/drawing/2014/main" id="{9ABE96F2-5FBC-4168-B935-E890C82FB9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2383" y="4131107"/>
            <a:ext cx="452803" cy="76346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53610" name="Line 26">
            <a:extLst>
              <a:ext uri="{FF2B5EF4-FFF2-40B4-BE49-F238E27FC236}">
                <a16:creationId xmlns:a16="http://schemas.microsoft.com/office/drawing/2014/main" id="{7375D92D-8061-4B2A-8F95-16DFBC7F51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03227" y="3578659"/>
            <a:ext cx="398585" cy="552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53611" name="Line 26">
            <a:extLst>
              <a:ext uri="{FF2B5EF4-FFF2-40B4-BE49-F238E27FC236}">
                <a16:creationId xmlns:a16="http://schemas.microsoft.com/office/drawing/2014/main" id="{BF58791E-1461-41A9-B4F5-9F9F0EF73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6186" y="4131108"/>
            <a:ext cx="361950" cy="111369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53612" name="正方形/長方形 20">
            <a:extLst>
              <a:ext uri="{FF2B5EF4-FFF2-40B4-BE49-F238E27FC236}">
                <a16:creationId xmlns:a16="http://schemas.microsoft.com/office/drawing/2014/main" id="{82C4E84B-7E25-4894-9297-6D1E54247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286" y="3128786"/>
            <a:ext cx="1329104" cy="485043"/>
          </a:xfrm>
          <a:prstGeom prst="rect">
            <a:avLst/>
          </a:prstGeom>
          <a:solidFill>
            <a:srgbClr val="CCFFFF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b="1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９ポイントの差</a:t>
            </a:r>
          </a:p>
        </p:txBody>
      </p:sp>
      <p:sp>
        <p:nvSpPr>
          <p:cNvPr id="153613" name="正方形/長方形 21">
            <a:extLst>
              <a:ext uri="{FF2B5EF4-FFF2-40B4-BE49-F238E27FC236}">
                <a16:creationId xmlns:a16="http://schemas.microsoft.com/office/drawing/2014/main" id="{D5239A0C-6B2E-4D43-B0ED-7455D0D6C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383" y="3035001"/>
            <a:ext cx="1597269" cy="485043"/>
          </a:xfrm>
          <a:prstGeom prst="rect">
            <a:avLst/>
          </a:prstGeom>
          <a:solidFill>
            <a:srgbClr val="CCFFFF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b="1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１０ポイントの差</a:t>
            </a:r>
          </a:p>
        </p:txBody>
      </p:sp>
      <p:sp>
        <p:nvSpPr>
          <p:cNvPr id="153614" name="正方形/長方形 22">
            <a:extLst>
              <a:ext uri="{FF2B5EF4-FFF2-40B4-BE49-F238E27FC236}">
                <a16:creationId xmlns:a16="http://schemas.microsoft.com/office/drawing/2014/main" id="{9EFD6722-C019-4D64-B98B-AA7D40CF6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975" y="3646065"/>
            <a:ext cx="1601665" cy="485042"/>
          </a:xfrm>
          <a:prstGeom prst="rect">
            <a:avLst/>
          </a:prstGeom>
          <a:solidFill>
            <a:srgbClr val="CCFFFF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b="1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１０ポイントの差</a:t>
            </a:r>
          </a:p>
        </p:txBody>
      </p:sp>
      <p:sp>
        <p:nvSpPr>
          <p:cNvPr id="153615" name="Line 26">
            <a:extLst>
              <a:ext uri="{FF2B5EF4-FFF2-40B4-BE49-F238E27FC236}">
                <a16:creationId xmlns:a16="http://schemas.microsoft.com/office/drawing/2014/main" id="{169B7152-8B25-4E6E-AABC-577058387B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6198" y="3520044"/>
            <a:ext cx="266700" cy="44840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53616" name="Line 26">
            <a:extLst>
              <a:ext uri="{FF2B5EF4-FFF2-40B4-BE49-F238E27FC236}">
                <a16:creationId xmlns:a16="http://schemas.microsoft.com/office/drawing/2014/main" id="{4A207DDD-C798-4B3D-A39C-89555A19F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736" y="3520044"/>
            <a:ext cx="165588" cy="8704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53617" name="Rectangle 19">
            <a:extLst>
              <a:ext uri="{FF2B5EF4-FFF2-40B4-BE49-F238E27FC236}">
                <a16:creationId xmlns:a16="http://schemas.microsoft.com/office/drawing/2014/main" id="{46820C71-D8D6-4658-AAD3-C3048E032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769" y="6124032"/>
            <a:ext cx="633046" cy="31505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4396" tIns="42198" rIns="49841" bIns="4219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92"/>
              <a:t>国語Ａ</a:t>
            </a:r>
          </a:p>
        </p:txBody>
      </p:sp>
      <p:sp>
        <p:nvSpPr>
          <p:cNvPr id="153618" name="Rectangle 21">
            <a:extLst>
              <a:ext uri="{FF2B5EF4-FFF2-40B4-BE49-F238E27FC236}">
                <a16:creationId xmlns:a16="http://schemas.microsoft.com/office/drawing/2014/main" id="{D2A55F99-25AC-4027-A331-489DE2969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366" y="6143081"/>
            <a:ext cx="674077" cy="304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4396" tIns="42198" rIns="49841" bIns="4219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92"/>
              <a:t>国語Ｂ</a:t>
            </a:r>
          </a:p>
        </p:txBody>
      </p:sp>
      <p:sp>
        <p:nvSpPr>
          <p:cNvPr id="153619" name="Rectangle 17">
            <a:extLst>
              <a:ext uri="{FF2B5EF4-FFF2-40B4-BE49-F238E27FC236}">
                <a16:creationId xmlns:a16="http://schemas.microsoft.com/office/drawing/2014/main" id="{A055BCCC-BCC0-4B69-B1FE-88E4E31D9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73" y="5866124"/>
            <a:ext cx="3333750" cy="1626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396" tIns="42198" rIns="49841" bIns="4219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62"/>
              <a:t> </a:t>
            </a:r>
            <a:r>
              <a:rPr lang="ja-JP" altLang="en-US" sz="1662"/>
              <a:t> １　  ２　    ３　 ４ 　　   １　  ２　    ３　４ 　</a:t>
            </a:r>
          </a:p>
        </p:txBody>
      </p:sp>
      <p:sp>
        <p:nvSpPr>
          <p:cNvPr id="153620" name="テキスト ボックス 6">
            <a:extLst>
              <a:ext uri="{FF2B5EF4-FFF2-40B4-BE49-F238E27FC236}">
                <a16:creationId xmlns:a16="http://schemas.microsoft.com/office/drawing/2014/main" id="{E7D069CC-1D4B-42E7-9577-121DFC529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40" y="5744497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30%</a:t>
            </a:r>
            <a:endParaRPr lang="ja-JP" altLang="en-US" sz="1015"/>
          </a:p>
        </p:txBody>
      </p:sp>
      <p:sp>
        <p:nvSpPr>
          <p:cNvPr id="153621" name="テキスト ボックス 46">
            <a:extLst>
              <a:ext uri="{FF2B5EF4-FFF2-40B4-BE49-F238E27FC236}">
                <a16:creationId xmlns:a16="http://schemas.microsoft.com/office/drawing/2014/main" id="{43A477ED-89C3-4391-B12F-3D4AF6C35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40" y="5357636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40%</a:t>
            </a:r>
            <a:endParaRPr lang="ja-JP" altLang="en-US" sz="1015"/>
          </a:p>
        </p:txBody>
      </p:sp>
      <p:sp>
        <p:nvSpPr>
          <p:cNvPr id="153622" name="テキスト ボックス 47">
            <a:extLst>
              <a:ext uri="{FF2B5EF4-FFF2-40B4-BE49-F238E27FC236}">
                <a16:creationId xmlns:a16="http://schemas.microsoft.com/office/drawing/2014/main" id="{02843AE2-B343-45C9-9913-8A2B413EA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40" y="5001546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 dirty="0"/>
              <a:t>50%</a:t>
            </a:r>
            <a:endParaRPr lang="ja-JP" altLang="en-US" sz="1015" dirty="0"/>
          </a:p>
        </p:txBody>
      </p:sp>
      <p:sp>
        <p:nvSpPr>
          <p:cNvPr id="153623" name="テキスト ボックス 48">
            <a:extLst>
              <a:ext uri="{FF2B5EF4-FFF2-40B4-BE49-F238E27FC236}">
                <a16:creationId xmlns:a16="http://schemas.microsoft.com/office/drawing/2014/main" id="{34693C42-F785-4DA2-96C3-3AA6E063E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40" y="4614684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60%</a:t>
            </a:r>
            <a:endParaRPr lang="ja-JP" altLang="en-US" sz="1015"/>
          </a:p>
        </p:txBody>
      </p:sp>
      <p:sp>
        <p:nvSpPr>
          <p:cNvPr id="153624" name="テキスト ボックス 49">
            <a:extLst>
              <a:ext uri="{FF2B5EF4-FFF2-40B4-BE49-F238E27FC236}">
                <a16:creationId xmlns:a16="http://schemas.microsoft.com/office/drawing/2014/main" id="{C37B0012-0973-443B-B692-A66B8B29A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40" y="4224892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70%</a:t>
            </a:r>
            <a:endParaRPr lang="ja-JP" altLang="en-US" sz="1015"/>
          </a:p>
        </p:txBody>
      </p:sp>
      <p:sp>
        <p:nvSpPr>
          <p:cNvPr id="153625" name="テキスト ボックス 50">
            <a:extLst>
              <a:ext uri="{FF2B5EF4-FFF2-40B4-BE49-F238E27FC236}">
                <a16:creationId xmlns:a16="http://schemas.microsoft.com/office/drawing/2014/main" id="{1D96A08A-21D1-4E31-9041-624626C79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40" y="3845359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80%</a:t>
            </a:r>
            <a:endParaRPr lang="ja-JP" altLang="en-US" sz="1015"/>
          </a:p>
        </p:txBody>
      </p:sp>
      <p:sp>
        <p:nvSpPr>
          <p:cNvPr id="153626" name="テキスト ボックス 51">
            <a:extLst>
              <a:ext uri="{FF2B5EF4-FFF2-40B4-BE49-F238E27FC236}">
                <a16:creationId xmlns:a16="http://schemas.microsoft.com/office/drawing/2014/main" id="{8BD5CCE3-7313-4DC0-84AC-1951B7C94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40" y="3473151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90%</a:t>
            </a:r>
            <a:endParaRPr lang="ja-JP" altLang="en-US" sz="1015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0C5DC51-CB6D-49FE-9AE1-DE22E2F8295C}"/>
              </a:ext>
            </a:extLst>
          </p:cNvPr>
          <p:cNvSpPr/>
          <p:nvPr/>
        </p:nvSpPr>
        <p:spPr>
          <a:xfrm>
            <a:off x="451338" y="2941217"/>
            <a:ext cx="3987312" cy="36561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46" dirty="0">
              <a:solidFill>
                <a:srgbClr val="FF3300"/>
              </a:solidFill>
              <a:latin typeface="ＤＦ特太ゴシック体" pitchFamily="49" charset="-128"/>
              <a:ea typeface="ＤＦ特太ゴシック体" pitchFamily="49" charset="-128"/>
            </a:endParaRPr>
          </a:p>
        </p:txBody>
      </p:sp>
      <p:sp>
        <p:nvSpPr>
          <p:cNvPr id="153628" name="テキスト ボックス 52">
            <a:extLst>
              <a:ext uri="{FF2B5EF4-FFF2-40B4-BE49-F238E27FC236}">
                <a16:creationId xmlns:a16="http://schemas.microsoft.com/office/drawing/2014/main" id="{02ED252F-0699-47D8-BF50-F7A3DC82D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932" y="3071635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100%</a:t>
            </a:r>
            <a:endParaRPr lang="ja-JP" altLang="en-US" sz="1015"/>
          </a:p>
        </p:txBody>
      </p:sp>
      <p:sp>
        <p:nvSpPr>
          <p:cNvPr id="153629" name="テキスト ボックス 57">
            <a:extLst>
              <a:ext uri="{FF2B5EF4-FFF2-40B4-BE49-F238E27FC236}">
                <a16:creationId xmlns:a16="http://schemas.microsoft.com/office/drawing/2014/main" id="{0B55FAC1-3CBA-4304-BFA1-7E35CA61A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943" y="5360567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40%</a:t>
            </a:r>
            <a:endParaRPr lang="ja-JP" altLang="en-US" sz="1015"/>
          </a:p>
        </p:txBody>
      </p:sp>
      <p:sp>
        <p:nvSpPr>
          <p:cNvPr id="153630" name="テキスト ボックス 58">
            <a:extLst>
              <a:ext uri="{FF2B5EF4-FFF2-40B4-BE49-F238E27FC236}">
                <a16:creationId xmlns:a16="http://schemas.microsoft.com/office/drawing/2014/main" id="{49B6FA2C-35E2-4612-B690-ED2202030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409" y="5004477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50%</a:t>
            </a:r>
            <a:endParaRPr lang="ja-JP" altLang="en-US" sz="1015"/>
          </a:p>
        </p:txBody>
      </p:sp>
      <p:sp>
        <p:nvSpPr>
          <p:cNvPr id="153631" name="テキスト ボックス 59">
            <a:extLst>
              <a:ext uri="{FF2B5EF4-FFF2-40B4-BE49-F238E27FC236}">
                <a16:creationId xmlns:a16="http://schemas.microsoft.com/office/drawing/2014/main" id="{8AB55AC1-2E17-4B99-AD5A-D1EAB3FBD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409" y="4616151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60%</a:t>
            </a:r>
            <a:endParaRPr lang="ja-JP" altLang="en-US" sz="1015"/>
          </a:p>
        </p:txBody>
      </p:sp>
      <p:sp>
        <p:nvSpPr>
          <p:cNvPr id="153632" name="テキスト ボックス 60">
            <a:extLst>
              <a:ext uri="{FF2B5EF4-FFF2-40B4-BE49-F238E27FC236}">
                <a16:creationId xmlns:a16="http://schemas.microsoft.com/office/drawing/2014/main" id="{FF9A497A-2D08-4ECF-9521-A1FD5FF9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409" y="4227823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70%</a:t>
            </a:r>
            <a:endParaRPr lang="ja-JP" altLang="en-US" sz="1015"/>
          </a:p>
        </p:txBody>
      </p:sp>
      <p:sp>
        <p:nvSpPr>
          <p:cNvPr id="153633" name="テキスト ボックス 61">
            <a:extLst>
              <a:ext uri="{FF2B5EF4-FFF2-40B4-BE49-F238E27FC236}">
                <a16:creationId xmlns:a16="http://schemas.microsoft.com/office/drawing/2014/main" id="{33648462-93FC-4641-80BD-52C40473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409" y="3848290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80%</a:t>
            </a:r>
            <a:endParaRPr lang="ja-JP" altLang="en-US" sz="1015"/>
          </a:p>
        </p:txBody>
      </p:sp>
      <p:sp>
        <p:nvSpPr>
          <p:cNvPr id="153634" name="テキスト ボックス 62">
            <a:extLst>
              <a:ext uri="{FF2B5EF4-FFF2-40B4-BE49-F238E27FC236}">
                <a16:creationId xmlns:a16="http://schemas.microsoft.com/office/drawing/2014/main" id="{EF614575-4732-45DF-8A3C-A480D229F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943" y="3476082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90%</a:t>
            </a:r>
            <a:endParaRPr lang="ja-JP" altLang="en-US" sz="1015"/>
          </a:p>
        </p:txBody>
      </p:sp>
      <p:sp>
        <p:nvSpPr>
          <p:cNvPr id="153635" name="テキスト ボックス 63">
            <a:extLst>
              <a:ext uri="{FF2B5EF4-FFF2-40B4-BE49-F238E27FC236}">
                <a16:creationId xmlns:a16="http://schemas.microsoft.com/office/drawing/2014/main" id="{79F20B13-2035-4736-91AE-3C9DABBC5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073100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100%</a:t>
            </a:r>
            <a:endParaRPr lang="ja-JP" altLang="en-US" sz="1015"/>
          </a:p>
        </p:txBody>
      </p:sp>
      <p:sp>
        <p:nvSpPr>
          <p:cNvPr id="153636" name="Rectangle 19">
            <a:extLst>
              <a:ext uri="{FF2B5EF4-FFF2-40B4-BE49-F238E27FC236}">
                <a16:creationId xmlns:a16="http://schemas.microsoft.com/office/drawing/2014/main" id="{B0A35806-B693-4A94-AC7F-442DBEF37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489" y="6124032"/>
            <a:ext cx="633046" cy="31505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4396" tIns="42198" rIns="49841" bIns="4219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92"/>
              <a:t>数学Ａ</a:t>
            </a:r>
          </a:p>
        </p:txBody>
      </p:sp>
      <p:sp>
        <p:nvSpPr>
          <p:cNvPr id="153637" name="Rectangle 21">
            <a:extLst>
              <a:ext uri="{FF2B5EF4-FFF2-40B4-BE49-F238E27FC236}">
                <a16:creationId xmlns:a16="http://schemas.microsoft.com/office/drawing/2014/main" id="{55B15FC1-B53C-4624-BA3B-8BA6938DC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108" y="6131358"/>
            <a:ext cx="674077" cy="304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4396" tIns="42198" rIns="49841" bIns="4219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92"/>
              <a:t>数学Ｂ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FEA7856-4253-485E-A2EB-8A4A4BD6592D}"/>
              </a:ext>
            </a:extLst>
          </p:cNvPr>
          <p:cNvSpPr/>
          <p:nvPr/>
        </p:nvSpPr>
        <p:spPr>
          <a:xfrm>
            <a:off x="4637944" y="2914840"/>
            <a:ext cx="3988777" cy="36561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46" dirty="0">
              <a:solidFill>
                <a:srgbClr val="FF3300"/>
              </a:solidFill>
              <a:latin typeface="ＤＦ特太ゴシック体" pitchFamily="49" charset="-128"/>
              <a:ea typeface="ＤＦ特太ゴシック体" pitchFamily="49" charset="-128"/>
            </a:endParaRPr>
          </a:p>
        </p:txBody>
      </p:sp>
      <p:sp>
        <p:nvSpPr>
          <p:cNvPr id="153639" name="テキスト ボックス 56">
            <a:extLst>
              <a:ext uri="{FF2B5EF4-FFF2-40B4-BE49-F238E27FC236}">
                <a16:creationId xmlns:a16="http://schemas.microsoft.com/office/drawing/2014/main" id="{B11C0D75-6B69-4663-9D1C-ACEF37E4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943" y="5747428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30%</a:t>
            </a:r>
            <a:endParaRPr lang="ja-JP" altLang="en-US" sz="1015"/>
          </a:p>
        </p:txBody>
      </p:sp>
      <p:sp>
        <p:nvSpPr>
          <p:cNvPr id="153640" name="テキスト ボックス 69">
            <a:extLst>
              <a:ext uri="{FF2B5EF4-FFF2-40B4-BE49-F238E27FC236}">
                <a16:creationId xmlns:a16="http://schemas.microsoft.com/office/drawing/2014/main" id="{56C1A225-FC22-4DC2-8297-91932ACD0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66" y="3697354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78.4</a:t>
            </a:r>
            <a:endParaRPr lang="ja-JP" altLang="en-US" sz="1015"/>
          </a:p>
        </p:txBody>
      </p:sp>
      <p:sp>
        <p:nvSpPr>
          <p:cNvPr id="153641" name="テキスト ボックス 70">
            <a:extLst>
              <a:ext uri="{FF2B5EF4-FFF2-40B4-BE49-F238E27FC236}">
                <a16:creationId xmlns:a16="http://schemas.microsoft.com/office/drawing/2014/main" id="{396A426E-6C50-4420-9283-A2BAD2AD0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086" y="3962590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73.1</a:t>
            </a:r>
            <a:endParaRPr lang="ja-JP" altLang="en-US" sz="1015"/>
          </a:p>
        </p:txBody>
      </p:sp>
      <p:sp>
        <p:nvSpPr>
          <p:cNvPr id="153642" name="テキスト ボックス 71">
            <a:extLst>
              <a:ext uri="{FF2B5EF4-FFF2-40B4-BE49-F238E27FC236}">
                <a16:creationId xmlns:a16="http://schemas.microsoft.com/office/drawing/2014/main" id="{F7081628-9F68-4452-90CC-431CF2D99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604" y="4071028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70.3</a:t>
            </a:r>
            <a:endParaRPr lang="ja-JP" altLang="en-US" sz="1015"/>
          </a:p>
        </p:txBody>
      </p:sp>
      <p:sp>
        <p:nvSpPr>
          <p:cNvPr id="153643" name="テキスト ボックス 72">
            <a:extLst>
              <a:ext uri="{FF2B5EF4-FFF2-40B4-BE49-F238E27FC236}">
                <a16:creationId xmlns:a16="http://schemas.microsoft.com/office/drawing/2014/main" id="{EB879FE5-A9F9-4032-AB7D-30BFCA33E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074" y="4214636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66.1</a:t>
            </a:r>
            <a:endParaRPr lang="ja-JP" altLang="en-US" sz="1015"/>
          </a:p>
        </p:txBody>
      </p:sp>
      <p:sp>
        <p:nvSpPr>
          <p:cNvPr id="153644" name="テキスト ボックス 73">
            <a:extLst>
              <a:ext uri="{FF2B5EF4-FFF2-40B4-BE49-F238E27FC236}">
                <a16:creationId xmlns:a16="http://schemas.microsoft.com/office/drawing/2014/main" id="{B223B6C3-C612-446D-A8FF-64FACE7EC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17" y="4403669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62.5</a:t>
            </a:r>
            <a:endParaRPr lang="ja-JP" altLang="en-US" sz="1015"/>
          </a:p>
        </p:txBody>
      </p:sp>
      <p:sp>
        <p:nvSpPr>
          <p:cNvPr id="153645" name="テキスト ボックス 74">
            <a:extLst>
              <a:ext uri="{FF2B5EF4-FFF2-40B4-BE49-F238E27FC236}">
                <a16:creationId xmlns:a16="http://schemas.microsoft.com/office/drawing/2014/main" id="{129CACAD-EA39-4044-B94D-3EDD1A9A8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020" y="3937677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72.5</a:t>
            </a:r>
            <a:endParaRPr lang="ja-JP" altLang="en-US" sz="1015"/>
          </a:p>
        </p:txBody>
      </p:sp>
      <p:sp>
        <p:nvSpPr>
          <p:cNvPr id="153646" name="テキスト ボックス 75">
            <a:extLst>
              <a:ext uri="{FF2B5EF4-FFF2-40B4-BE49-F238E27FC236}">
                <a16:creationId xmlns:a16="http://schemas.microsoft.com/office/drawing/2014/main" id="{F5F70ED3-7D83-4590-9F54-FADA7DF33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294" y="3871735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75.6</a:t>
            </a:r>
            <a:endParaRPr lang="ja-JP" altLang="en-US" sz="1015"/>
          </a:p>
        </p:txBody>
      </p:sp>
      <p:sp>
        <p:nvSpPr>
          <p:cNvPr id="153647" name="テキスト ボックス 76">
            <a:extLst>
              <a:ext uri="{FF2B5EF4-FFF2-40B4-BE49-F238E27FC236}">
                <a16:creationId xmlns:a16="http://schemas.microsoft.com/office/drawing/2014/main" id="{B41E95A7-4BC0-469C-8443-D9DCC1E3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25" y="3695890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79.8</a:t>
            </a:r>
            <a:endParaRPr lang="ja-JP" altLang="en-US" sz="1015"/>
          </a:p>
        </p:txBody>
      </p:sp>
      <p:sp>
        <p:nvSpPr>
          <p:cNvPr id="153648" name="テキスト ボックス 77">
            <a:extLst>
              <a:ext uri="{FF2B5EF4-FFF2-40B4-BE49-F238E27FC236}">
                <a16:creationId xmlns:a16="http://schemas.microsoft.com/office/drawing/2014/main" id="{D56B7470-8B1E-4F73-B919-38F98AE8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994" y="4095938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68.5</a:t>
            </a:r>
            <a:endParaRPr lang="ja-JP" altLang="en-US" sz="1015"/>
          </a:p>
        </p:txBody>
      </p:sp>
      <p:sp>
        <p:nvSpPr>
          <p:cNvPr id="153649" name="テキスト ボックス 78">
            <a:extLst>
              <a:ext uri="{FF2B5EF4-FFF2-40B4-BE49-F238E27FC236}">
                <a16:creationId xmlns:a16="http://schemas.microsoft.com/office/drawing/2014/main" id="{103B82F2-4C8E-42D4-9805-046616543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578" y="4270320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66.3</a:t>
            </a:r>
            <a:endParaRPr lang="ja-JP" altLang="en-US" sz="1015"/>
          </a:p>
        </p:txBody>
      </p:sp>
      <p:sp>
        <p:nvSpPr>
          <p:cNvPr id="153650" name="テキスト ボックス 79">
            <a:extLst>
              <a:ext uri="{FF2B5EF4-FFF2-40B4-BE49-F238E27FC236}">
                <a16:creationId xmlns:a16="http://schemas.microsoft.com/office/drawing/2014/main" id="{15283BE3-5E68-499C-87D6-1737A2D99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1104" y="4361174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62.6</a:t>
            </a:r>
            <a:endParaRPr lang="ja-JP" altLang="en-US" sz="1015"/>
          </a:p>
        </p:txBody>
      </p:sp>
      <p:sp>
        <p:nvSpPr>
          <p:cNvPr id="153651" name="テキスト ボックス 80">
            <a:extLst>
              <a:ext uri="{FF2B5EF4-FFF2-40B4-BE49-F238E27FC236}">
                <a16:creationId xmlns:a16="http://schemas.microsoft.com/office/drawing/2014/main" id="{49DDF554-8EFC-441D-992F-600E10B1D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689" y="4493059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59.5</a:t>
            </a:r>
            <a:endParaRPr lang="ja-JP" altLang="en-US" sz="1015"/>
          </a:p>
        </p:txBody>
      </p:sp>
      <p:sp>
        <p:nvSpPr>
          <p:cNvPr id="153652" name="テキスト ボックス 81">
            <a:extLst>
              <a:ext uri="{FF2B5EF4-FFF2-40B4-BE49-F238E27FC236}">
                <a16:creationId xmlns:a16="http://schemas.microsoft.com/office/drawing/2014/main" id="{0A93B2F6-1504-46DD-9D20-DB36BD426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681" y="4894573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47.4</a:t>
            </a:r>
            <a:endParaRPr lang="ja-JP" altLang="en-US" sz="1015"/>
          </a:p>
        </p:txBody>
      </p:sp>
      <p:sp>
        <p:nvSpPr>
          <p:cNvPr id="153653" name="テキスト ボックス 82">
            <a:extLst>
              <a:ext uri="{FF2B5EF4-FFF2-40B4-BE49-F238E27FC236}">
                <a16:creationId xmlns:a16="http://schemas.microsoft.com/office/drawing/2014/main" id="{E5D88CB2-E0B3-4F47-B744-1A30D2FE6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266" y="5093866"/>
            <a:ext cx="531934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44.6</a:t>
            </a:r>
            <a:endParaRPr lang="ja-JP" altLang="en-US" sz="1015"/>
          </a:p>
        </p:txBody>
      </p:sp>
      <p:sp>
        <p:nvSpPr>
          <p:cNvPr id="153654" name="テキスト ボックス 83">
            <a:extLst>
              <a:ext uri="{FF2B5EF4-FFF2-40B4-BE49-F238E27FC236}">
                <a16:creationId xmlns:a16="http://schemas.microsoft.com/office/drawing/2014/main" id="{83E7891A-A450-49F9-AA6D-77C8D378E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1" y="5224284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40.2</a:t>
            </a:r>
            <a:endParaRPr lang="ja-JP" altLang="en-US" sz="1015"/>
          </a:p>
        </p:txBody>
      </p:sp>
      <p:sp>
        <p:nvSpPr>
          <p:cNvPr id="153655" name="テキスト ボックス 84">
            <a:extLst>
              <a:ext uri="{FF2B5EF4-FFF2-40B4-BE49-F238E27FC236}">
                <a16:creationId xmlns:a16="http://schemas.microsoft.com/office/drawing/2014/main" id="{FDA5C112-BA2C-4AA0-8E41-3CFA967B7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378" y="5271177"/>
            <a:ext cx="531935" cy="2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15"/>
              <a:t>37.3</a:t>
            </a:r>
            <a:endParaRPr lang="ja-JP" altLang="en-US" sz="1015"/>
          </a:p>
        </p:txBody>
      </p:sp>
      <p:sp>
        <p:nvSpPr>
          <p:cNvPr id="153656" name="Rectangle 17">
            <a:extLst>
              <a:ext uri="{FF2B5EF4-FFF2-40B4-BE49-F238E27FC236}">
                <a16:creationId xmlns:a16="http://schemas.microsoft.com/office/drawing/2014/main" id="{16055269-FF5F-45C0-B400-F5CAAD80C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327" y="5866124"/>
            <a:ext cx="3333750" cy="1626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396" tIns="42198" rIns="49841" bIns="4219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62"/>
              <a:t> </a:t>
            </a:r>
            <a:r>
              <a:rPr lang="ja-JP" altLang="en-US" sz="1662"/>
              <a:t> １　  ２　    ３　 ４ 　　   １　  ２　    ３　４ 　</a:t>
            </a:r>
          </a:p>
        </p:txBody>
      </p:sp>
      <p:sp>
        <p:nvSpPr>
          <p:cNvPr id="153657" name="正方形/長方形 19">
            <a:extLst>
              <a:ext uri="{FF2B5EF4-FFF2-40B4-BE49-F238E27FC236}">
                <a16:creationId xmlns:a16="http://schemas.microsoft.com/office/drawing/2014/main" id="{E0B8BB88-C3EE-4FF2-ACC3-D3B621172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217" y="2886998"/>
            <a:ext cx="1329104" cy="483577"/>
          </a:xfrm>
          <a:prstGeom prst="rect">
            <a:avLst/>
          </a:prstGeom>
          <a:solidFill>
            <a:srgbClr val="CCFFFF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b="1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７ポイントの差</a:t>
            </a:r>
          </a:p>
        </p:txBody>
      </p:sp>
      <p:sp>
        <p:nvSpPr>
          <p:cNvPr id="58" name="角丸四角形吹き出し 57">
            <a:extLst>
              <a:ext uri="{FF2B5EF4-FFF2-40B4-BE49-F238E27FC236}">
                <a16:creationId xmlns:a16="http://schemas.microsoft.com/office/drawing/2014/main" id="{7FACB210-1E0B-4141-9903-102CDC95D635}"/>
              </a:ext>
            </a:extLst>
          </p:cNvPr>
          <p:cNvSpPr/>
          <p:nvPr/>
        </p:nvSpPr>
        <p:spPr>
          <a:xfrm>
            <a:off x="3751386" y="6156269"/>
            <a:ext cx="1683726" cy="441081"/>
          </a:xfrm>
          <a:prstGeom prst="wedgeRoundRectCallout">
            <a:avLst>
              <a:gd name="adj1" fmla="val 9983"/>
              <a:gd name="adj2" fmla="val 50852"/>
              <a:gd name="adj3" fmla="val 16667"/>
            </a:avLst>
          </a:prstGeom>
          <a:solidFill>
            <a:srgbClr val="FFCCFF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1108" dirty="0">
                <a:solidFill>
                  <a:srgbClr val="000000"/>
                </a:solidFill>
              </a:rPr>
              <a:t>グラフの横幅は各々の生徒数の割合を反映</a:t>
            </a:r>
          </a:p>
        </p:txBody>
      </p:sp>
      <p:sp>
        <p:nvSpPr>
          <p:cNvPr id="153659" name="Line 26">
            <a:extLst>
              <a:ext uri="{FF2B5EF4-FFF2-40B4-BE49-F238E27FC236}">
                <a16:creationId xmlns:a16="http://schemas.microsoft.com/office/drawing/2014/main" id="{18081879-20AB-4A67-A84A-ABBEADC594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47898" y="5864658"/>
            <a:ext cx="487973" cy="291611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53660" name="Line 26">
            <a:extLst>
              <a:ext uri="{FF2B5EF4-FFF2-40B4-BE49-F238E27FC236}">
                <a16:creationId xmlns:a16="http://schemas.microsoft.com/office/drawing/2014/main" id="{D52D7C5B-1852-44CB-A5FF-5A7317C35EA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99694" y="5867589"/>
            <a:ext cx="507023" cy="256442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53661" name="AutoShape 50">
            <a:extLst>
              <a:ext uri="{FF2B5EF4-FFF2-40B4-BE49-F238E27FC236}">
                <a16:creationId xmlns:a16="http://schemas.microsoft.com/office/drawing/2014/main" id="{5D900C5A-2F62-4A19-B3DE-E53DE8538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39" y="770793"/>
            <a:ext cx="8340969" cy="1263162"/>
          </a:xfrm>
          <a:prstGeom prst="roundRect">
            <a:avLst>
              <a:gd name="adj" fmla="val 16667"/>
            </a:avLst>
          </a:prstGeom>
          <a:solidFill>
            <a:srgbClr val="FFFF99">
              <a:alpha val="5882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62" dirty="0">
                <a:solidFill>
                  <a:srgbClr val="000000"/>
                </a:solidFill>
              </a:rPr>
              <a:t>H25</a:t>
            </a:r>
            <a:r>
              <a:rPr lang="ja-JP" altLang="en-US" sz="1662" dirty="0">
                <a:solidFill>
                  <a:srgbClr val="000000"/>
                </a:solidFill>
              </a:rPr>
              <a:t>全国学力・学習状況調査（中学校３年生）　　　</a:t>
            </a:r>
            <a:r>
              <a:rPr lang="ja-JP" altLang="en-US" sz="1662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中学校でも同じ！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569" b="1" dirty="0">
                <a:solidFill>
                  <a:srgbClr val="000000"/>
                </a:solidFill>
              </a:rPr>
              <a:t>「「総合的な学習の時間」では、自分で課題を立てて、情報を集めて整理して、調べたことを発表するなどの学習活動に取り組んでいますか」の回答と平均正答率のクロス集計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46" dirty="0">
                <a:solidFill>
                  <a:srgbClr val="000000"/>
                </a:solidFill>
              </a:rPr>
              <a:t>　　＊</a:t>
            </a:r>
            <a:r>
              <a:rPr lang="ja-JP" altLang="en-US" sz="1477" dirty="0">
                <a:solidFill>
                  <a:srgbClr val="000000"/>
                </a:solidFill>
              </a:rPr>
              <a:t>「１　当てはまる」　「２　どちらかといえば、当てはまる」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dirty="0">
                <a:solidFill>
                  <a:srgbClr val="000000"/>
                </a:solidFill>
              </a:rPr>
              <a:t>　　　　「３　どちらかといえば、当てはまらない」　「４　当てはまらない」</a:t>
            </a:r>
          </a:p>
        </p:txBody>
      </p:sp>
      <p:sp>
        <p:nvSpPr>
          <p:cNvPr id="62" name="角丸四角形吹き出し 61">
            <a:extLst>
              <a:ext uri="{FF2B5EF4-FFF2-40B4-BE49-F238E27FC236}">
                <a16:creationId xmlns:a16="http://schemas.microsoft.com/office/drawing/2014/main" id="{543E80E5-15F8-4219-8771-EE48189605E4}"/>
              </a:ext>
            </a:extLst>
          </p:cNvPr>
          <p:cNvSpPr/>
          <p:nvPr/>
        </p:nvSpPr>
        <p:spPr>
          <a:xfrm>
            <a:off x="1314452" y="2099897"/>
            <a:ext cx="6214696" cy="597877"/>
          </a:xfrm>
          <a:prstGeom prst="wedgeRoundRectCallout">
            <a:avLst>
              <a:gd name="adj1" fmla="val 9983"/>
              <a:gd name="adj2" fmla="val 5085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846" dirty="0">
                <a:solidFill>
                  <a:schemeClr val="tx1"/>
                </a:solidFill>
                <a:latin typeface="ＤＦ特太ゴシック体" pitchFamily="49" charset="-128"/>
                <a:ea typeface="ＤＦ特太ゴシック体" pitchFamily="49" charset="-128"/>
              </a:rPr>
              <a:t>「総合的な学習の時間」の趣旨に即した活動に取り組んでいる生徒ほど、平均正答率（特にＢ問題）が高い。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73297C07-785C-CFF0-00EA-7D220C13F217}"/>
              </a:ext>
            </a:extLst>
          </p:cNvPr>
          <p:cNvSpPr/>
          <p:nvPr/>
        </p:nvSpPr>
        <p:spPr>
          <a:xfrm>
            <a:off x="793510" y="4248047"/>
            <a:ext cx="342900" cy="1581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6E477D20-C1A4-C831-D11C-A2EE59AAE6FC}"/>
              </a:ext>
            </a:extLst>
          </p:cNvPr>
          <p:cNvSpPr/>
          <p:nvPr/>
        </p:nvSpPr>
        <p:spPr>
          <a:xfrm>
            <a:off x="2152650" y="4819650"/>
            <a:ext cx="161925" cy="981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5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3819E8-DBD4-C8C2-6F32-3ACC744C3588}"/>
              </a:ext>
            </a:extLst>
          </p:cNvPr>
          <p:cNvSpPr txBox="1"/>
          <p:nvPr/>
        </p:nvSpPr>
        <p:spPr>
          <a:xfrm>
            <a:off x="833715" y="1263693"/>
            <a:ext cx="7785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あなたは、子ども時代から今まで</a:t>
            </a:r>
            <a:endParaRPr kumimoji="1" lang="en-US" altLang="ja-JP" sz="36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3600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3600" dirty="0">
                <a:highlight>
                  <a:srgbClr val="FFFF00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「主体的・対話的で深い学び」で</a:t>
            </a:r>
            <a:endParaRPr kumimoji="1" lang="en-US" altLang="ja-JP" sz="3600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3600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36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学んだこと、ありましたか？</a:t>
            </a:r>
            <a:endParaRPr kumimoji="1" lang="en-US" altLang="ja-JP" sz="36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36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EE982D-7D24-59CA-DF4F-79CF7CDE0098}"/>
              </a:ext>
            </a:extLst>
          </p:cNvPr>
          <p:cNvSpPr txBox="1"/>
          <p:nvPr/>
        </p:nvSpPr>
        <p:spPr>
          <a:xfrm>
            <a:off x="4572000" y="117100"/>
            <a:ext cx="4572000" cy="461665"/>
          </a:xfrm>
          <a:prstGeom prst="rect">
            <a:avLst/>
          </a:prstGeom>
          <a:solidFill>
            <a:srgbClr val="B7DBFF"/>
          </a:solidFill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①主体的な学習の課題と進め方</a:t>
            </a:r>
            <a:endParaRPr lang="en-US" altLang="ja-JP" sz="24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049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C32DECA-4C1E-41F3-844C-CEDEF7F92E1F}"/>
              </a:ext>
            </a:extLst>
          </p:cNvPr>
          <p:cNvSpPr/>
          <p:nvPr/>
        </p:nvSpPr>
        <p:spPr>
          <a:xfrm>
            <a:off x="391449" y="263769"/>
            <a:ext cx="8440615" cy="6330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754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222B56D-FE8C-4237-AA67-433AF240C832}"/>
              </a:ext>
            </a:extLst>
          </p:cNvPr>
          <p:cNvSpPr txBox="1">
            <a:spLocks/>
          </p:cNvSpPr>
          <p:nvPr/>
        </p:nvSpPr>
        <p:spPr>
          <a:xfrm>
            <a:off x="1024495" y="304801"/>
            <a:ext cx="7174523" cy="397120"/>
          </a:xfrm>
          <a:prstGeom prst="rect">
            <a:avLst/>
          </a:prstGeom>
          <a:solidFill>
            <a:srgbClr val="99FF33"/>
          </a:solidFill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954"/>
              <a:t>　　</a:t>
            </a:r>
            <a:r>
              <a:rPr lang="ja-JP" altLang="en-US" sz="2954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総合的な学習の時間と学力との相関</a:t>
            </a:r>
            <a:endParaRPr lang="ja-JP" altLang="en-US" sz="2954" b="1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Line 26">
            <a:extLst>
              <a:ext uri="{FF2B5EF4-FFF2-40B4-BE49-F238E27FC236}">
                <a16:creationId xmlns:a16="http://schemas.microsoft.com/office/drawing/2014/main" id="{658CF15A-38D1-48E5-AF7E-8D9AB928BB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2509" y="3468804"/>
            <a:ext cx="266700" cy="57296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5" name="Line 26">
            <a:extLst>
              <a:ext uri="{FF2B5EF4-FFF2-40B4-BE49-F238E27FC236}">
                <a16:creationId xmlns:a16="http://schemas.microsoft.com/office/drawing/2014/main" id="{9506D063-FD23-41E5-9C7C-80F0953D9B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4561" y="3509414"/>
            <a:ext cx="199292" cy="31798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6" name="Line 26">
            <a:extLst>
              <a:ext uri="{FF2B5EF4-FFF2-40B4-BE49-F238E27FC236}">
                <a16:creationId xmlns:a16="http://schemas.microsoft.com/office/drawing/2014/main" id="{639AFE1B-564A-4947-BF8C-0972590A72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488" y="3539917"/>
            <a:ext cx="189587" cy="104271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7" name="Line 26">
            <a:extLst>
              <a:ext uri="{FF2B5EF4-FFF2-40B4-BE49-F238E27FC236}">
                <a16:creationId xmlns:a16="http://schemas.microsoft.com/office/drawing/2014/main" id="{EC1085C8-3300-48D7-B8DF-851C766B48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81001" y="3738282"/>
            <a:ext cx="178521" cy="84435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8" name="Line 26">
            <a:extLst>
              <a:ext uri="{FF2B5EF4-FFF2-40B4-BE49-F238E27FC236}">
                <a16:creationId xmlns:a16="http://schemas.microsoft.com/office/drawing/2014/main" id="{4FEC6CDB-F8B2-4CB3-9D22-CD6F22A044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4298" y="3533574"/>
            <a:ext cx="398585" cy="552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9" name="Line 26">
            <a:extLst>
              <a:ext uri="{FF2B5EF4-FFF2-40B4-BE49-F238E27FC236}">
                <a16:creationId xmlns:a16="http://schemas.microsoft.com/office/drawing/2014/main" id="{374A8085-0084-4414-85E3-EF0689ED4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2671" y="3668407"/>
            <a:ext cx="206346" cy="138205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0" name="Line 26">
            <a:extLst>
              <a:ext uri="{FF2B5EF4-FFF2-40B4-BE49-F238E27FC236}">
                <a16:creationId xmlns:a16="http://schemas.microsoft.com/office/drawing/2014/main" id="{8FD36EFF-20D5-4AE9-A7E1-9F45F1EEB9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6570" y="3497368"/>
            <a:ext cx="266700" cy="44840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6A8DD56E-AA7E-4F77-B8FF-3B8B637CB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0897" y="3518003"/>
            <a:ext cx="30000" cy="85627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396" tIns="42198" rIns="49841" bIns="42198" anchor="ctr"/>
          <a:lstStyle/>
          <a:p>
            <a:endParaRPr lang="ja-JP" altLang="en-US" sz="1754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A261CDF-832D-4E59-BBBB-992947E2F9CD}"/>
              </a:ext>
            </a:extLst>
          </p:cNvPr>
          <p:cNvSpPr/>
          <p:nvPr/>
        </p:nvSpPr>
        <p:spPr>
          <a:xfrm>
            <a:off x="491093" y="2941218"/>
            <a:ext cx="3987312" cy="36561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46" dirty="0">
              <a:solidFill>
                <a:srgbClr val="FF3300"/>
              </a:solidFill>
              <a:latin typeface="ＤＦ特太ゴシック体" pitchFamily="49" charset="-128"/>
              <a:ea typeface="ＤＦ特太ゴシック体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F11B00B-04EB-4242-9ED5-6F80C5CFCE5E}"/>
              </a:ext>
            </a:extLst>
          </p:cNvPr>
          <p:cNvSpPr/>
          <p:nvPr/>
        </p:nvSpPr>
        <p:spPr>
          <a:xfrm>
            <a:off x="4677700" y="2914841"/>
            <a:ext cx="3988777" cy="36561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46" dirty="0">
              <a:solidFill>
                <a:srgbClr val="FF3300"/>
              </a:solidFill>
              <a:latin typeface="ＤＦ特太ゴシック体" pitchFamily="49" charset="-128"/>
              <a:ea typeface="ＤＦ特太ゴシック体" pitchFamily="49" charset="-128"/>
            </a:endParaRPr>
          </a:p>
        </p:txBody>
      </p:sp>
      <p:sp>
        <p:nvSpPr>
          <p:cNvPr id="14" name="角丸四角形吹き出し 57">
            <a:extLst>
              <a:ext uri="{FF2B5EF4-FFF2-40B4-BE49-F238E27FC236}">
                <a16:creationId xmlns:a16="http://schemas.microsoft.com/office/drawing/2014/main" id="{0D6D70B9-F33E-4D22-AA09-DB4AE2BC9A87}"/>
              </a:ext>
            </a:extLst>
          </p:cNvPr>
          <p:cNvSpPr/>
          <p:nvPr/>
        </p:nvSpPr>
        <p:spPr>
          <a:xfrm>
            <a:off x="3854939" y="6124371"/>
            <a:ext cx="1683726" cy="441081"/>
          </a:xfrm>
          <a:prstGeom prst="wedgeRoundRectCallout">
            <a:avLst>
              <a:gd name="adj1" fmla="val 9983"/>
              <a:gd name="adj2" fmla="val 50852"/>
              <a:gd name="adj3" fmla="val 16667"/>
            </a:avLst>
          </a:prstGeom>
          <a:solidFill>
            <a:srgbClr val="FFCCFF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1108" dirty="0">
                <a:solidFill>
                  <a:srgbClr val="000000"/>
                </a:solidFill>
              </a:rPr>
              <a:t>グラフの横幅は各々の生徒数の割合を反映</a:t>
            </a:r>
          </a:p>
        </p:txBody>
      </p:sp>
      <p:sp>
        <p:nvSpPr>
          <p:cNvPr id="15" name="AutoShape 50">
            <a:extLst>
              <a:ext uri="{FF2B5EF4-FFF2-40B4-BE49-F238E27FC236}">
                <a16:creationId xmlns:a16="http://schemas.microsoft.com/office/drawing/2014/main" id="{1DED45DF-0653-4885-BD23-BFFA8848C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95" y="770793"/>
            <a:ext cx="8340969" cy="1263162"/>
          </a:xfrm>
          <a:prstGeom prst="roundRect">
            <a:avLst>
              <a:gd name="adj" fmla="val 16667"/>
            </a:avLst>
          </a:prstGeom>
          <a:solidFill>
            <a:srgbClr val="FFFF99">
              <a:alpha val="5882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62" b="1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Ｈ２９</a:t>
            </a:r>
            <a:r>
              <a:rPr lang="ja-JP" altLang="en-US" sz="1662" b="1" dirty="0">
                <a:solidFill>
                  <a:srgbClr val="000000"/>
                </a:solidFill>
              </a:rPr>
              <a:t>全国学力・学習状況調査</a:t>
            </a:r>
            <a:r>
              <a:rPr lang="ja-JP" altLang="en-US" sz="1662" b="1" dirty="0">
                <a:solidFill>
                  <a:srgbClr val="FF0000"/>
                </a:solidFill>
              </a:rPr>
              <a:t>（中学校３年生）　　　</a:t>
            </a:r>
            <a:r>
              <a:rPr lang="ja-JP" altLang="en-US" sz="1662" b="1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中学校で大きな改善が進行中！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569" b="1" dirty="0">
                <a:solidFill>
                  <a:srgbClr val="000000"/>
                </a:solidFill>
              </a:rPr>
              <a:t>「総合的な学習の時間」では、自分で課題を立てて、情報を集めて整理して、調べたことを発表するなどの学習活動に取り組んでいますか」の回答と平均正答率のクロス集計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46" dirty="0">
                <a:solidFill>
                  <a:srgbClr val="000000"/>
                </a:solidFill>
              </a:rPr>
              <a:t>　　＊</a:t>
            </a:r>
            <a:r>
              <a:rPr lang="ja-JP" altLang="en-US" sz="1477" dirty="0">
                <a:solidFill>
                  <a:srgbClr val="000000"/>
                </a:solidFill>
              </a:rPr>
              <a:t>「１　当てはまる」　「２　どちらかといえば、当てはまる」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dirty="0">
                <a:solidFill>
                  <a:srgbClr val="000000"/>
                </a:solidFill>
              </a:rPr>
              <a:t>　　　　「３　どちらかといえば、当てはまらない」　「４　当てはまらない」</a:t>
            </a:r>
          </a:p>
        </p:txBody>
      </p:sp>
      <p:sp>
        <p:nvSpPr>
          <p:cNvPr id="16" name="角丸四角形吹き出し 61">
            <a:extLst>
              <a:ext uri="{FF2B5EF4-FFF2-40B4-BE49-F238E27FC236}">
                <a16:creationId xmlns:a16="http://schemas.microsoft.com/office/drawing/2014/main" id="{B5B4F5B9-B2BD-4883-BD06-D983C9FF57EC}"/>
              </a:ext>
            </a:extLst>
          </p:cNvPr>
          <p:cNvSpPr/>
          <p:nvPr/>
        </p:nvSpPr>
        <p:spPr>
          <a:xfrm>
            <a:off x="603740" y="2142099"/>
            <a:ext cx="7948624" cy="681355"/>
          </a:xfrm>
          <a:prstGeom prst="wedgeRoundRectCallout">
            <a:avLst>
              <a:gd name="adj1" fmla="val 9983"/>
              <a:gd name="adj2" fmla="val 50852"/>
              <a:gd name="adj3" fmla="val 16667"/>
            </a:avLst>
          </a:prstGeom>
          <a:solidFill>
            <a:srgbClr val="FED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1846" dirty="0">
                <a:solidFill>
                  <a:schemeClr val="tx1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その後、中学校の「総合的な学習の時間」の</a:t>
            </a:r>
            <a:r>
              <a:rPr lang="ja-JP" altLang="en-US" sz="2000" dirty="0">
                <a:solidFill>
                  <a:schemeClr val="tx1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充実が進んだようで、</a:t>
            </a:r>
            <a:endParaRPr lang="en-US" altLang="ja-JP" sz="2000" dirty="0">
              <a:solidFill>
                <a:schemeClr val="tx1"/>
              </a:solidFill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  <a:p>
            <a:pPr algn="ctr">
              <a:defRPr/>
            </a:pPr>
            <a:r>
              <a:rPr lang="ja-JP" altLang="en-US" sz="2000" dirty="0">
                <a:solidFill>
                  <a:schemeClr val="tx1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「４ あてはまらない」生徒との</a:t>
            </a:r>
            <a:r>
              <a:rPr lang="ja-JP" altLang="en-US" sz="1846" dirty="0">
                <a:solidFill>
                  <a:schemeClr val="tx1"/>
                </a:solidFill>
                <a:latin typeface="ＤＦ特太ゴシック体" pitchFamily="49" charset="-128"/>
                <a:ea typeface="ＤＦ特太ゴシック体" pitchFamily="49" charset="-128"/>
              </a:rPr>
              <a:t>平均正答率の差が年々拡大しています。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C3D4174-FBCC-4742-94AE-5B4E1BA9B4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19" y="3275243"/>
            <a:ext cx="3858154" cy="327530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90E4395-2EAF-40B3-9724-F1F97616CB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941" y="3249065"/>
            <a:ext cx="3783721" cy="3275306"/>
          </a:xfrm>
          <a:prstGeom prst="rect">
            <a:avLst/>
          </a:prstGeom>
        </p:spPr>
      </p:pic>
      <p:sp>
        <p:nvSpPr>
          <p:cNvPr id="19" name="正方形/長方形 22">
            <a:extLst>
              <a:ext uri="{FF2B5EF4-FFF2-40B4-BE49-F238E27FC236}">
                <a16:creationId xmlns:a16="http://schemas.microsoft.com/office/drawing/2014/main" id="{E9AA1555-8738-427F-9347-496C86C56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755" y="3265894"/>
            <a:ext cx="1643907" cy="455558"/>
          </a:xfrm>
          <a:prstGeom prst="rect">
            <a:avLst/>
          </a:prstGeom>
          <a:solidFill>
            <a:srgbClr val="CCFFFF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b="1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１３ポイントの差</a:t>
            </a:r>
          </a:p>
        </p:txBody>
      </p:sp>
      <p:sp>
        <p:nvSpPr>
          <p:cNvPr id="20" name="正方形/長方形 20">
            <a:extLst>
              <a:ext uri="{FF2B5EF4-FFF2-40B4-BE49-F238E27FC236}">
                <a16:creationId xmlns:a16="http://schemas.microsoft.com/office/drawing/2014/main" id="{674991ED-1C4C-4FAD-B719-2B6B7DEC7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873" y="3055726"/>
            <a:ext cx="1562098" cy="485043"/>
          </a:xfrm>
          <a:prstGeom prst="rect">
            <a:avLst/>
          </a:prstGeom>
          <a:solidFill>
            <a:srgbClr val="CCFFFF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b="1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１６ポイントの差</a:t>
            </a:r>
          </a:p>
        </p:txBody>
      </p:sp>
      <p:sp>
        <p:nvSpPr>
          <p:cNvPr id="21" name="正方形/長方形 21">
            <a:extLst>
              <a:ext uri="{FF2B5EF4-FFF2-40B4-BE49-F238E27FC236}">
                <a16:creationId xmlns:a16="http://schemas.microsoft.com/office/drawing/2014/main" id="{ABFE39CD-1DA2-49C0-BF72-3C895BC94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245" y="3032960"/>
            <a:ext cx="1597269" cy="485043"/>
          </a:xfrm>
          <a:prstGeom prst="rect">
            <a:avLst/>
          </a:prstGeom>
          <a:solidFill>
            <a:srgbClr val="CCFFFF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１８ポイントの差</a:t>
            </a:r>
          </a:p>
        </p:txBody>
      </p:sp>
      <p:sp>
        <p:nvSpPr>
          <p:cNvPr id="22" name="正方形/長方形 19">
            <a:extLst>
              <a:ext uri="{FF2B5EF4-FFF2-40B4-BE49-F238E27FC236}">
                <a16:creationId xmlns:a16="http://schemas.microsoft.com/office/drawing/2014/main" id="{D7171DD4-9988-4545-8672-C41186A97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494" y="3008812"/>
            <a:ext cx="1489960" cy="483577"/>
          </a:xfrm>
          <a:prstGeom prst="rect">
            <a:avLst/>
          </a:prstGeom>
          <a:solidFill>
            <a:srgbClr val="CCFFFF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77" b="1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１２ポイントの差</a:t>
            </a:r>
          </a:p>
        </p:txBody>
      </p:sp>
    </p:spTree>
    <p:extLst>
      <p:ext uri="{BB962C8B-B14F-4D97-AF65-F5344CB8AC3E}">
        <p14:creationId xmlns:p14="http://schemas.microsoft.com/office/powerpoint/2010/main" val="37491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E9514C-2F41-4851-8B5B-CC32C8B4FF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1" y="455597"/>
            <a:ext cx="8515224" cy="589515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652998-6C03-44D5-BACE-206CDD320784}"/>
              </a:ext>
            </a:extLst>
          </p:cNvPr>
          <p:cNvSpPr txBox="1"/>
          <p:nvPr/>
        </p:nvSpPr>
        <p:spPr>
          <a:xfrm>
            <a:off x="850850" y="6375509"/>
            <a:ext cx="823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その場限りの</a:t>
            </a:r>
            <a:r>
              <a:rPr lang="ja-JP" altLang="en-US" sz="1600" i="1" u="sng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学力向上策</a:t>
            </a:r>
            <a:r>
              <a:rPr lang="ja-JP" altLang="en-US" sz="1600" i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？</a:t>
            </a:r>
            <a:r>
              <a:rPr lang="ja-JP" altLang="en-US" sz="16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は、愚策です。学力は、学びの後からついてくるのです。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46330C-55E2-436C-9829-788E45FB6475}"/>
              </a:ext>
            </a:extLst>
          </p:cNvPr>
          <p:cNvSpPr txBox="1"/>
          <p:nvPr/>
        </p:nvSpPr>
        <p:spPr>
          <a:xfrm>
            <a:off x="610420" y="324380"/>
            <a:ext cx="840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highlight>
                  <a:srgbClr val="FFFF00"/>
                </a:highlight>
              </a:rPr>
              <a:t>総合ＥＳＤの充実が、学力も向上させた江東区立八名川小学校の事例</a:t>
            </a:r>
          </a:p>
        </p:txBody>
      </p:sp>
    </p:spTree>
    <p:extLst>
      <p:ext uri="{BB962C8B-B14F-4D97-AF65-F5344CB8AC3E}">
        <p14:creationId xmlns:p14="http://schemas.microsoft.com/office/powerpoint/2010/main" val="2331883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155135-17D2-4EE4-8861-78A04F1DD4D1}"/>
              </a:ext>
            </a:extLst>
          </p:cNvPr>
          <p:cNvSpPr txBox="1"/>
          <p:nvPr/>
        </p:nvSpPr>
        <p:spPr>
          <a:xfrm>
            <a:off x="107504" y="403320"/>
            <a:ext cx="8892479" cy="6059351"/>
          </a:xfrm>
          <a:prstGeom prst="rect">
            <a:avLst/>
          </a:prstGeom>
          <a:solidFill>
            <a:srgbClr val="F4F999"/>
          </a:solidFill>
        </p:spPr>
        <p:txBody>
          <a:bodyPr wrap="square" rtlCol="0">
            <a:spAutoFit/>
          </a:bodyPr>
          <a:lstStyle/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学力以外での児童の変化</a:t>
            </a:r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①　</a:t>
            </a:r>
            <a:r>
              <a:rPr lang="ja-JP" altLang="en-US" sz="2585" dirty="0">
                <a:latin typeface="+mn-ea"/>
              </a:rPr>
              <a:t>学習全般に対する</a:t>
            </a:r>
            <a:r>
              <a:rPr lang="ja-JP" altLang="en-US" sz="2585" b="1" u="sng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積極性が高まる</a:t>
            </a:r>
            <a:endParaRPr lang="en-US" altLang="ja-JP" sz="2585" b="1" u="sng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②　</a:t>
            </a:r>
            <a:r>
              <a:rPr lang="ja-JP" altLang="en-US" sz="2585" dirty="0">
                <a:latin typeface="+mn-ea"/>
              </a:rPr>
              <a:t>子ども同士の</a:t>
            </a:r>
            <a:r>
              <a:rPr lang="ja-JP" altLang="en-US" sz="2585" b="1" u="sng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人間関係が穏やかに</a:t>
            </a:r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なる</a:t>
            </a:r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③　</a:t>
            </a:r>
            <a:r>
              <a:rPr lang="ja-JP" altLang="en-US" sz="2585" dirty="0">
                <a:latin typeface="+mn-ea"/>
              </a:rPr>
              <a:t>誰の意見に対しても尊重し、</a:t>
            </a:r>
            <a:r>
              <a:rPr lang="ja-JP" altLang="en-US" sz="2585" b="1" u="sng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聞き合える</a:t>
            </a:r>
            <a:r>
              <a:rPr lang="ja-JP" altLang="en-US" sz="2585" dirty="0">
                <a:latin typeface="+mn-ea"/>
              </a:rPr>
              <a:t>ようになる</a:t>
            </a:r>
            <a:endParaRPr lang="en-US" altLang="ja-JP" sz="2585" dirty="0">
              <a:latin typeface="+mn-ea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④　</a:t>
            </a:r>
            <a:r>
              <a:rPr lang="ja-JP" altLang="en-US" sz="2585" dirty="0">
                <a:latin typeface="+mn-ea"/>
              </a:rPr>
              <a:t>大人に対する</a:t>
            </a:r>
            <a:r>
              <a:rPr lang="ja-JP" altLang="en-US" sz="2585" b="1" u="sng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信頼感</a:t>
            </a:r>
            <a:r>
              <a:rPr lang="ja-JP" altLang="en-US" sz="2585" dirty="0">
                <a:latin typeface="+mn-ea"/>
              </a:rPr>
              <a:t>が高まる</a:t>
            </a:r>
            <a:endParaRPr lang="en-US" altLang="ja-JP" sz="2585" dirty="0">
              <a:latin typeface="+mn-ea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⑤　</a:t>
            </a:r>
            <a:r>
              <a:rPr lang="ja-JP" altLang="en-US" sz="2585" dirty="0">
                <a:latin typeface="+mn-ea"/>
              </a:rPr>
              <a:t>どの学年も</a:t>
            </a:r>
            <a:r>
              <a:rPr lang="ja-JP" altLang="en-US" sz="2585" b="1" u="sng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プレゼン能力</a:t>
            </a:r>
            <a:r>
              <a:rPr lang="ja-JP" altLang="en-US" sz="2585" dirty="0">
                <a:latin typeface="+mn-ea"/>
              </a:rPr>
              <a:t>が飛躍的に高まる</a:t>
            </a:r>
            <a:endParaRPr lang="en-US" altLang="ja-JP" sz="2585" dirty="0">
              <a:latin typeface="+mn-ea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⑥　</a:t>
            </a:r>
            <a:r>
              <a:rPr lang="ja-JP" altLang="en-US" sz="2585" dirty="0">
                <a:latin typeface="+mn-ea"/>
              </a:rPr>
              <a:t>全校集会など、</a:t>
            </a:r>
            <a:r>
              <a:rPr lang="ja-JP" altLang="en-US" sz="2585" b="1" u="sng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児童の活動が主体的になり</a:t>
            </a:r>
            <a:r>
              <a:rPr lang="ja-JP" altLang="en-US" sz="2585" dirty="0">
                <a:latin typeface="+mn-ea"/>
              </a:rPr>
              <a:t>、質も向上</a:t>
            </a:r>
            <a:endParaRPr lang="en-US" altLang="ja-JP" sz="2585" dirty="0">
              <a:latin typeface="+mn-ea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⑦　</a:t>
            </a:r>
            <a:r>
              <a:rPr lang="ja-JP" altLang="en-US" sz="2585" dirty="0">
                <a:latin typeface="+mn-ea"/>
              </a:rPr>
              <a:t>高学年が</a:t>
            </a:r>
            <a:r>
              <a:rPr lang="ja-JP" altLang="en-US" sz="2585" b="1" u="sng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頼りになる</a:t>
            </a:r>
          </a:p>
        </p:txBody>
      </p:sp>
    </p:spTree>
    <p:extLst>
      <p:ext uri="{BB962C8B-B14F-4D97-AF65-F5344CB8AC3E}">
        <p14:creationId xmlns:p14="http://schemas.microsoft.com/office/powerpoint/2010/main" val="1837318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155135-17D2-4EE4-8861-78A04F1DD4D1}"/>
              </a:ext>
            </a:extLst>
          </p:cNvPr>
          <p:cNvSpPr txBox="1"/>
          <p:nvPr/>
        </p:nvSpPr>
        <p:spPr>
          <a:xfrm>
            <a:off x="107504" y="332656"/>
            <a:ext cx="8928992" cy="6244017"/>
          </a:xfrm>
          <a:prstGeom prst="rect">
            <a:avLst/>
          </a:prstGeom>
          <a:solidFill>
            <a:srgbClr val="FFD5D1"/>
          </a:solidFill>
        </p:spPr>
        <p:txBody>
          <a:bodyPr wrap="square" rtlCol="0">
            <a:spAutoFit/>
          </a:bodyPr>
          <a:lstStyle/>
          <a:p>
            <a:endParaRPr lang="en-US" altLang="ja-JP" sz="1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教員の変化、保護者や地域の変化</a:t>
            </a:r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①　子どもを怒鳴りつけるような指導が影を潜め、</a:t>
            </a:r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②　子どもの学びに火をつける工夫をしようとする</a:t>
            </a:r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③　的確な指示・説明や称揚が増える</a:t>
            </a:r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④　前年までの指導を共有・改善し、授業を進化させる</a:t>
            </a:r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⑤　この学校で働けることに誇りと喜びを感じる</a:t>
            </a:r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⑥　保護者アンケートが感謝の言葉で始まるようになった</a:t>
            </a:r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585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⑦　保護者・地域は参観から参画へ、そして協力者へ</a:t>
            </a:r>
            <a:endParaRPr lang="en-US" altLang="ja-JP" sz="2585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9485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7EA6BE-B6FD-4127-BCED-B0C4629939B9}"/>
              </a:ext>
            </a:extLst>
          </p:cNvPr>
          <p:cNvSpPr txBox="1"/>
          <p:nvPr/>
        </p:nvSpPr>
        <p:spPr>
          <a:xfrm>
            <a:off x="452238" y="151179"/>
            <a:ext cx="8457765" cy="65556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さて、このような重要な教育改革が皆さんの学校には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届いているでしょうか。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皆さんの日頃の教育観は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、これらの視点を踏まえて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いるでしょうか。また、</a:t>
            </a:r>
            <a:r>
              <a:rPr kumimoji="1" lang="ja-JP" altLang="en-US" sz="28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各学校の「教育課程」は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（教育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目標やその具体化のための指導方針）などを次の視点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から見直すのも重要です。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学校評価でもご活用ください。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E7AD4A-CB19-7B33-ACC5-5A41468FF07A}"/>
              </a:ext>
            </a:extLst>
          </p:cNvPr>
          <p:cNvSpPr txBox="1"/>
          <p:nvPr/>
        </p:nvSpPr>
        <p:spPr>
          <a:xfrm>
            <a:off x="2600245" y="194782"/>
            <a:ext cx="6315156" cy="369332"/>
          </a:xfrm>
          <a:prstGeom prst="rect">
            <a:avLst/>
          </a:prstGeom>
          <a:solidFill>
            <a:srgbClr val="B7DBFF"/>
          </a:solidFill>
        </p:spPr>
        <p:txBody>
          <a:bodyPr wrap="square">
            <a:spAutoFit/>
          </a:bodyPr>
          <a:lstStyle/>
          <a:p>
            <a:r>
              <a:rPr lang="ja-JP" altLang="en-US" sz="18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⑪各校の教育や自治体の教育政策を評価する</a:t>
            </a:r>
            <a:r>
              <a:rPr lang="ja-JP" altLang="en-US" sz="1800" b="1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視点（６８～６９）</a:t>
            </a:r>
            <a:endParaRPr lang="en-US" altLang="ja-JP" sz="1800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5607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43CFBCB-F480-6C75-7DE1-63EBF953F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260816"/>
            <a:ext cx="8543925" cy="65246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E1C97A0-987C-BD1F-4D5F-FE96DE476CEB}"/>
              </a:ext>
            </a:extLst>
          </p:cNvPr>
          <p:cNvSpPr txBox="1"/>
          <p:nvPr/>
        </p:nvSpPr>
        <p:spPr>
          <a:xfrm>
            <a:off x="4114801" y="0"/>
            <a:ext cx="5029199" cy="369332"/>
          </a:xfrm>
          <a:prstGeom prst="rect">
            <a:avLst/>
          </a:prstGeom>
          <a:solidFill>
            <a:srgbClr val="B7DBFF"/>
          </a:solidFill>
        </p:spPr>
        <p:txBody>
          <a:bodyPr wrap="square">
            <a:spAutoFit/>
          </a:bodyPr>
          <a:lstStyle/>
          <a:p>
            <a:r>
              <a:rPr lang="ja-JP" altLang="en-US" sz="1800" b="1" dirty="0"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各校の教育や自治体の教育政策を評価する視点</a:t>
            </a:r>
            <a:endParaRPr lang="en-US" altLang="ja-JP" b="1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7056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D29B2C-BEA8-4D20-98BB-47A4BACF4B60}"/>
              </a:ext>
            </a:extLst>
          </p:cNvPr>
          <p:cNvSpPr txBox="1"/>
          <p:nvPr/>
        </p:nvSpPr>
        <p:spPr>
          <a:xfrm>
            <a:off x="646646" y="437898"/>
            <a:ext cx="7988084" cy="638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・「子どもの学びに火をつける」ことができない教師は</a:t>
            </a:r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子どもの立場に戻って学び直そう</a:t>
            </a:r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・一人の教師が、同じ単元を毎年授業できるわけではない。</a:t>
            </a:r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・授業用の資料・活動のさせ方・依頼の手紙文、作品例など</a:t>
            </a:r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学年・単元名の入ったフォルダを作り、共有する。</a:t>
            </a:r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・それによって、だれもが互いの実践を共有すること。</a:t>
            </a:r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lang="en-US" altLang="ja-JP" sz="10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・うまい火のつけ方なんて、だれもができるわけでない。</a:t>
            </a:r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だから、力を合わせて単元開発をする。</a:t>
            </a:r>
            <a:r>
              <a:rPr lang="ja-JP" altLang="en-US" sz="2215" dirty="0">
                <a:solidFill>
                  <a:srgbClr val="FF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情報交流と蓄積！</a:t>
            </a:r>
            <a:endParaRPr lang="en-US" altLang="ja-JP" sz="2215" dirty="0">
              <a:solidFill>
                <a:srgbClr val="FF0000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lang="en-US" altLang="ja-JP" sz="2215" dirty="0">
              <a:solidFill>
                <a:srgbClr val="FF0000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・一つの学年で、一年間に一つの単元</a:t>
            </a:r>
            <a:r>
              <a:rPr lang="en-US" altLang="ja-JP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(</a:t>
            </a:r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導入から終末まで</a:t>
            </a:r>
            <a:r>
              <a:rPr lang="en-US" altLang="ja-JP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)</a:t>
            </a:r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の</a:t>
            </a:r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開発ができたらそれで十分。</a:t>
            </a:r>
            <a:r>
              <a:rPr lang="ja-JP" altLang="en-US" sz="2215" dirty="0">
                <a:solidFill>
                  <a:srgbClr val="FF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３年間くらいかけると年間の</a:t>
            </a:r>
            <a:endParaRPr lang="en-US" altLang="ja-JP" sz="2215" dirty="0">
              <a:solidFill>
                <a:srgbClr val="FF0000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solidFill>
                  <a:srgbClr val="FF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主な指導計画ができてくる。それがカリ・マネにもなる。</a:t>
            </a:r>
            <a:endParaRPr lang="en-US" altLang="ja-JP" sz="2215" dirty="0">
              <a:solidFill>
                <a:srgbClr val="FF0000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sz="2215" dirty="0">
                <a:solidFill>
                  <a:srgbClr val="FF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コピーして形だけ整え、実践をしないのは、いけない。 </a:t>
            </a:r>
            <a:r>
              <a:rPr lang="ja-JP" altLang="en-US" sz="2215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endParaRPr lang="en-US" altLang="ja-JP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lang="ja-JP" altLang="en-US" sz="2215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95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89D34EB-23B1-202B-2698-D241B9996F9D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フレーム 5">
              <a:extLst>
                <a:ext uri="{FF2B5EF4-FFF2-40B4-BE49-F238E27FC236}">
                  <a16:creationId xmlns:a16="http://schemas.microsoft.com/office/drawing/2014/main" id="{5CA2028E-A00D-43B2-9D0A-8341D4898A0F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3056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0C64095-46D9-4759-B760-2E4BB6D95E2F}"/>
                </a:ext>
              </a:extLst>
            </p:cNvPr>
            <p:cNvSpPr/>
            <p:nvPr/>
          </p:nvSpPr>
          <p:spPr>
            <a:xfrm>
              <a:off x="204787" y="213306"/>
              <a:ext cx="8734425" cy="64198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A9A9086-6862-4A15-8F3E-5EF461CA78D0}"/>
                </a:ext>
              </a:extLst>
            </p:cNvPr>
            <p:cNvSpPr txBox="1"/>
            <p:nvPr/>
          </p:nvSpPr>
          <p:spPr>
            <a:xfrm>
              <a:off x="307181" y="180975"/>
              <a:ext cx="8762999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en-US" altLang="ja-JP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ja-JP" altLang="en-US" sz="2400" b="1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 </a:t>
              </a:r>
              <a:r>
                <a:rPr lang="ja-JP" altLang="en-US" sz="2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ユネスコスクール入門講座 </a:t>
              </a:r>
              <a:r>
                <a:rPr lang="ja-JP" altLang="en-US" sz="2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highlight>
                    <a:srgbClr val="FF00FF"/>
                  </a:highlight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①</a:t>
              </a:r>
              <a:endParaRPr lang="en-US" altLang="ja-JP" sz="2800" b="1" kern="100" dirty="0">
                <a:solidFill>
                  <a:schemeClr val="accent6">
                    <a:lumMod val="60000"/>
                    <a:lumOff val="40000"/>
                  </a:schemeClr>
                </a:solidFill>
                <a:highlight>
                  <a:srgbClr val="FF00FF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endParaRPr>
            </a:p>
            <a:p>
              <a:r>
                <a:rPr lang="ja-JP" altLang="ja-JP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ea"/>
                </a:rPr>
                <a:t>　</a:t>
              </a:r>
              <a:r>
                <a:rPr lang="ja-JP" altLang="en-US" sz="1200" b="1" kern="10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AR丸ゴシック体E" panose="020F0909000000000000" pitchFamily="49" charset="-128"/>
                  <a:ea typeface="AR丸ゴシック体E" panose="020F0909000000000000" pitchFamily="49" charset="-128"/>
                  <a:cs typeface="Times New Roman" panose="02020603050405020304" pitchFamily="18" charset="0"/>
                </a:rPr>
                <a:t>　　　　　　　　　　　　　　　</a:t>
              </a:r>
              <a:r>
                <a:rPr lang="ja-JP" altLang="en-US" sz="1200" b="1" kern="1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丸ゴシック体E" panose="020F0909000000000000" pitchFamily="49" charset="-128"/>
                  <a:ea typeface="AR丸ゴシック体E" panose="020F0909000000000000" pitchFamily="49" charset="-128"/>
                  <a:cs typeface="Times New Roman" panose="02020603050405020304" pitchFamily="18" charset="0"/>
                </a:rPr>
                <a:t>　</a:t>
              </a:r>
              <a:r>
                <a:rPr lang="ja-JP" altLang="en-US" sz="1200" b="1" kern="10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AR丸ゴシック体E" panose="020F0909000000000000" pitchFamily="49" charset="-128"/>
                  <a:ea typeface="AR丸ゴシック体E" panose="020F0909000000000000" pitchFamily="49" charset="-128"/>
                  <a:cs typeface="Times New Roman" panose="02020603050405020304" pitchFamily="18" charset="0"/>
                </a:rPr>
                <a:t>　</a:t>
              </a:r>
              <a:r>
                <a:rPr kumimoji="1" lang="ja-JP" altLang="en-US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　　　　　　　　　　　　　　　　　　</a:t>
              </a:r>
              <a:endParaRPr kumimoji="1" lang="en-US" altLang="ja-JP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en-US" altLang="ja-JP" sz="4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【</a:t>
              </a:r>
              <a:r>
                <a:rPr lang="ja-JP" altLang="en-US" sz="4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ユネスコスクールって何をするの</a:t>
              </a:r>
              <a:r>
                <a:rPr lang="en-US" altLang="ja-JP" sz="4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】</a:t>
              </a:r>
            </a:p>
            <a:p>
              <a:endParaRPr lang="en-US" altLang="ja-JP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en-US" altLang="ja-JP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 </a:t>
              </a:r>
              <a:r>
                <a:rPr lang="ja-JP" altLang="en-US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～ </a:t>
              </a:r>
              <a:r>
                <a:rPr lang="en-US" altLang="ja-JP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SDG</a:t>
              </a:r>
              <a:r>
                <a:rPr lang="ja-JP" altLang="en-US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ｓと学習指導要領を踏まえた</a:t>
              </a:r>
              <a:endParaRPr lang="en-US" altLang="ja-JP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ja-JP" altLang="en-US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　　　　　　　   　教育の推進拠点～</a:t>
              </a:r>
              <a:r>
                <a:rPr kumimoji="1" lang="ja-JP" altLang="en-US" sz="3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　　　　</a:t>
              </a:r>
              <a:endParaRPr kumimoji="1" lang="en-US" altLang="ja-JP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1200" b="1" dirty="0">
                  <a:solidFill>
                    <a:srgbClr val="FFFF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　　</a:t>
              </a:r>
              <a:r>
                <a:rPr kumimoji="1" lang="ja-JP" altLang="en-US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　</a:t>
              </a:r>
              <a:endParaRPr kumimoji="1" lang="en-US" altLang="ja-JP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dirty="0">
                  <a:solidFill>
                    <a:schemeClr val="bg1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FDB8FCA-7353-40BE-9B06-A4011341D815}"/>
                </a:ext>
              </a:extLst>
            </p:cNvPr>
            <p:cNvSpPr/>
            <p:nvPr/>
          </p:nvSpPr>
          <p:spPr>
            <a:xfrm>
              <a:off x="5705475" y="6600825"/>
              <a:ext cx="47625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1801C1F-EBD0-413A-845A-EAE11A28990D}"/>
                </a:ext>
              </a:extLst>
            </p:cNvPr>
            <p:cNvSpPr/>
            <p:nvPr/>
          </p:nvSpPr>
          <p:spPr>
            <a:xfrm>
              <a:off x="6462712" y="6584368"/>
              <a:ext cx="476250" cy="76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A2CAE45-791C-48F6-8355-4F8BA67C6625}"/>
                </a:ext>
              </a:extLst>
            </p:cNvPr>
            <p:cNvSpPr/>
            <p:nvPr/>
          </p:nvSpPr>
          <p:spPr>
            <a:xfrm>
              <a:off x="7034212" y="6584368"/>
              <a:ext cx="476250" cy="762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403B47-5914-9486-0837-433A97F88B74}"/>
              </a:ext>
            </a:extLst>
          </p:cNvPr>
          <p:cNvSpPr txBox="1"/>
          <p:nvPr/>
        </p:nvSpPr>
        <p:spPr>
          <a:xfrm>
            <a:off x="460561" y="3191081"/>
            <a:ext cx="8478651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ユネスコスクール入門講座 </a:t>
            </a:r>
            <a:r>
              <a:rPr lang="ja-JP" altLang="en-US" sz="2800" b="1" dirty="0">
                <a:highlight>
                  <a:srgbClr val="FFFF00"/>
                </a:highligh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②</a:t>
            </a:r>
            <a:endParaRPr lang="en-US" altLang="ja-JP" sz="2800" b="1" kern="100" dirty="0">
              <a:highlight>
                <a:srgbClr val="FFFF00"/>
              </a:highlight>
              <a:latin typeface="AR P丸ゴシック体E" panose="020F0900000000000000" pitchFamily="50" charset="-128"/>
              <a:ea typeface="AR P丸ゴシック体E" panose="020F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200" b="1" kern="100" dirty="0">
                <a:solidFill>
                  <a:schemeClr val="bg1"/>
                </a:solidFill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　　　　　　　　　　　　　　</a:t>
            </a:r>
            <a:r>
              <a:rPr lang="ja-JP" altLang="en-US" sz="1200" b="1" kern="100" dirty="0">
                <a:solidFill>
                  <a:schemeClr val="bg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　</a:t>
            </a:r>
            <a:r>
              <a:rPr lang="ja-JP" altLang="en-US" sz="1200" b="1" kern="100" dirty="0">
                <a:solidFill>
                  <a:schemeClr val="bg1"/>
                </a:solidFill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　</a:t>
            </a:r>
            <a:r>
              <a:rPr kumimoji="1" lang="ja-JP" altLang="en-US" sz="1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　　　　　　　　　　　　　　　</a:t>
            </a:r>
            <a:endParaRPr kumimoji="1" lang="en-US" altLang="ja-JP" sz="12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1800" b="1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en-US" altLang="ja-JP" sz="44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【</a:t>
            </a:r>
            <a:r>
              <a:rPr lang="ja-JP" altLang="en-US" sz="44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ユネスコスクールの学びは</a:t>
            </a:r>
            <a:endParaRPr lang="en-US" altLang="ja-JP" sz="4400" b="1" dirty="0">
              <a:solidFill>
                <a:srgbClr val="FFFF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44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　　　　　　どう作るのか</a:t>
            </a:r>
            <a:r>
              <a:rPr lang="en-US" altLang="ja-JP" sz="44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】</a:t>
            </a:r>
          </a:p>
          <a:p>
            <a:endParaRPr lang="en-US" altLang="ja-JP" sz="1200" b="1" dirty="0">
              <a:solidFill>
                <a:schemeClr val="bg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en-US" altLang="ja-JP" sz="1800" b="1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 </a:t>
            </a:r>
            <a:r>
              <a:rPr lang="ja-JP" altLang="en-US" sz="36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～ 真に主体的・対話的で深い学びを</a:t>
            </a:r>
            <a:endParaRPr lang="en-US" altLang="ja-JP" sz="3600" b="1" dirty="0">
              <a:solidFill>
                <a:srgbClr val="FFFF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en-US" altLang="ja-JP" sz="36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                   </a:t>
            </a:r>
            <a:r>
              <a:rPr lang="ja-JP" altLang="en-US" sz="3600" b="1" dirty="0">
                <a:solidFill>
                  <a:srgbClr val="FFFF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実現する学校のつくり方 ～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465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E054C171-2A36-5280-93DC-1CC080F9F471}"/>
              </a:ext>
            </a:extLst>
          </p:cNvPr>
          <p:cNvSpPr/>
          <p:nvPr/>
        </p:nvSpPr>
        <p:spPr>
          <a:xfrm>
            <a:off x="331615" y="1236962"/>
            <a:ext cx="6980773" cy="1407682"/>
          </a:xfrm>
          <a:prstGeom prst="roundRect">
            <a:avLst>
              <a:gd name="adj" fmla="val 305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A68604F-C96C-98F9-9081-452D84676C7A}"/>
              </a:ext>
            </a:extLst>
          </p:cNvPr>
          <p:cNvSpPr/>
          <p:nvPr/>
        </p:nvSpPr>
        <p:spPr>
          <a:xfrm>
            <a:off x="331615" y="3975237"/>
            <a:ext cx="7306314" cy="1435235"/>
          </a:xfrm>
          <a:prstGeom prst="roundRect">
            <a:avLst>
              <a:gd name="adj" fmla="val 2142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DA3E35-30E3-C04C-E10D-1EC8F1EF5C45}"/>
              </a:ext>
            </a:extLst>
          </p:cNvPr>
          <p:cNvSpPr txBox="1"/>
          <p:nvPr/>
        </p:nvSpPr>
        <p:spPr>
          <a:xfrm>
            <a:off x="331615" y="1236962"/>
            <a:ext cx="8839279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500" b="1" dirty="0"/>
          </a:p>
          <a:p>
            <a:r>
              <a:rPr lang="ja-JP" altLang="en-US" b="1" dirty="0"/>
              <a:t>　</a:t>
            </a:r>
            <a:r>
              <a:rPr lang="ja-JP" altLang="en-US" sz="3200" b="1" dirty="0"/>
              <a:t>・答え合わせをして、</a:t>
            </a:r>
            <a:endParaRPr lang="en-US" altLang="ja-JP" sz="3200" b="1" dirty="0"/>
          </a:p>
          <a:p>
            <a:r>
              <a:rPr lang="ja-JP" altLang="en-US" sz="3200" b="1" dirty="0"/>
              <a:t>　　合っていると安心できた。</a:t>
            </a:r>
            <a:endParaRPr lang="en-US" altLang="ja-JP" sz="3200" b="1" dirty="0"/>
          </a:p>
          <a:p>
            <a:endParaRPr lang="en-US" altLang="ja-JP" sz="3200" b="1" dirty="0"/>
          </a:p>
          <a:p>
            <a:endParaRPr lang="en-US" altLang="ja-JP" b="1" dirty="0"/>
          </a:p>
          <a:p>
            <a:r>
              <a:rPr lang="ja-JP" altLang="en-US" b="1" dirty="0"/>
              <a:t>　</a:t>
            </a:r>
            <a:endParaRPr lang="en-US" altLang="ja-JP" b="1" dirty="0"/>
          </a:p>
          <a:p>
            <a:endParaRPr lang="en-US" altLang="ja-JP" sz="3600" b="1" dirty="0"/>
          </a:p>
          <a:p>
            <a:r>
              <a:rPr lang="ja-JP" altLang="en-US" sz="3600" b="1" dirty="0"/>
              <a:t>・学級には  </a:t>
            </a:r>
            <a:r>
              <a:rPr lang="en-US" altLang="ja-JP" sz="3600" b="1" dirty="0"/>
              <a:t>[</a:t>
            </a:r>
            <a:r>
              <a:rPr lang="ja-JP" altLang="en-US" sz="3600" b="1" dirty="0"/>
              <a:t>できるやつ</a:t>
            </a:r>
            <a:r>
              <a:rPr lang="en-US" altLang="ja-JP" sz="3600" b="1" dirty="0"/>
              <a:t>] </a:t>
            </a:r>
            <a:r>
              <a:rPr lang="ja-JP" altLang="en-US" sz="3600" b="1" dirty="0"/>
              <a:t>がいて、</a:t>
            </a:r>
            <a:endParaRPr lang="en-US" altLang="ja-JP" sz="3600" b="1" dirty="0"/>
          </a:p>
          <a:p>
            <a:r>
              <a:rPr lang="ja-JP" altLang="en-US" sz="3600" b="1" dirty="0"/>
              <a:t>　　順位は変わりにくかった。</a:t>
            </a:r>
            <a:endParaRPr lang="en-US" altLang="ja-JP" sz="3600" b="1" dirty="0"/>
          </a:p>
          <a:p>
            <a:endParaRPr kumimoji="1" lang="en-US" altLang="ja-JP" b="1" dirty="0"/>
          </a:p>
          <a:p>
            <a:endParaRPr kumimoji="1" lang="en-US" altLang="ja-JP" sz="1400" b="1" dirty="0"/>
          </a:p>
          <a:p>
            <a:endParaRPr kumimoji="1" lang="en-US" altLang="ja-JP" sz="600" b="1" dirty="0"/>
          </a:p>
          <a:p>
            <a:r>
              <a:rPr kumimoji="1" lang="ja-JP" altLang="en-US" b="1" dirty="0"/>
              <a:t>　　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984272-B2CF-36E1-8F26-8D588582BBAD}"/>
              </a:ext>
            </a:extLst>
          </p:cNvPr>
          <p:cNvSpPr txBox="1"/>
          <p:nvPr/>
        </p:nvSpPr>
        <p:spPr>
          <a:xfrm>
            <a:off x="3984772" y="2875492"/>
            <a:ext cx="4254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正解がある　</a:t>
            </a:r>
            <a:r>
              <a:rPr lang="ja-JP" altLang="en-US" sz="2800" dirty="0">
                <a:solidFill>
                  <a:srgbClr val="C0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基礎・基本</a:t>
            </a:r>
            <a:endParaRPr kumimoji="1" lang="ja-JP" altLang="en-US" sz="2800" dirty="0">
              <a:solidFill>
                <a:srgbClr val="C00000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0CA6756-A154-BA14-E666-1E5F7B0261FE}"/>
              </a:ext>
            </a:extLst>
          </p:cNvPr>
          <p:cNvSpPr txBox="1"/>
          <p:nvPr/>
        </p:nvSpPr>
        <p:spPr>
          <a:xfrm>
            <a:off x="3984772" y="5705733"/>
            <a:ext cx="5321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ＡＢＣや点数で評価されていた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17CFC3-9FD6-A9EC-0D2E-07838FA71411}"/>
              </a:ext>
            </a:extLst>
          </p:cNvPr>
          <p:cNvSpPr txBox="1"/>
          <p:nvPr/>
        </p:nvSpPr>
        <p:spPr>
          <a:xfrm>
            <a:off x="997031" y="5637936"/>
            <a:ext cx="223651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到達度評価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F727E0-5D77-076B-16A9-64BAA39EC43C}"/>
              </a:ext>
            </a:extLst>
          </p:cNvPr>
          <p:cNvSpPr txBox="1"/>
          <p:nvPr/>
        </p:nvSpPr>
        <p:spPr>
          <a:xfrm>
            <a:off x="997031" y="2760632"/>
            <a:ext cx="215659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知識・理解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CAC8A0D-2C48-5E82-2A58-38F608285934}"/>
              </a:ext>
            </a:extLst>
          </p:cNvPr>
          <p:cNvSpPr txBox="1"/>
          <p:nvPr/>
        </p:nvSpPr>
        <p:spPr>
          <a:xfrm>
            <a:off x="219715" y="314744"/>
            <a:ext cx="8592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200" b="1" dirty="0">
                <a:solidFill>
                  <a:schemeClr val="accent1">
                    <a:lumMod val="75000"/>
                  </a:schemeClr>
                </a:solidFill>
              </a:rPr>
              <a:t>私たちは、古い教育観の中で育ってきました。　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200377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0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D003DE7-F118-52DD-E1ED-7EF609BB10E3}"/>
              </a:ext>
            </a:extLst>
          </p:cNvPr>
          <p:cNvSpPr/>
          <p:nvPr/>
        </p:nvSpPr>
        <p:spPr>
          <a:xfrm>
            <a:off x="1566331" y="1832440"/>
            <a:ext cx="7417359" cy="1522123"/>
          </a:xfrm>
          <a:prstGeom prst="roundRect">
            <a:avLst>
              <a:gd name="adj" fmla="val 27083"/>
            </a:avLst>
          </a:prstGeom>
          <a:solidFill>
            <a:srgbClr val="FB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A7014637-2E2A-EB78-BC92-0E97611AB1A8}"/>
              </a:ext>
            </a:extLst>
          </p:cNvPr>
          <p:cNvSpPr/>
          <p:nvPr/>
        </p:nvSpPr>
        <p:spPr>
          <a:xfrm>
            <a:off x="1566331" y="243829"/>
            <a:ext cx="7417359" cy="1208453"/>
          </a:xfrm>
          <a:prstGeom prst="roundRect">
            <a:avLst>
              <a:gd name="adj" fmla="val 27083"/>
            </a:avLst>
          </a:prstGeom>
          <a:solidFill>
            <a:srgbClr val="FB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DDA51D7-24E5-92E8-9501-FAAC5F400682}"/>
              </a:ext>
            </a:extLst>
          </p:cNvPr>
          <p:cNvSpPr/>
          <p:nvPr/>
        </p:nvSpPr>
        <p:spPr>
          <a:xfrm>
            <a:off x="1573306" y="3802106"/>
            <a:ext cx="7467506" cy="1208452"/>
          </a:xfrm>
          <a:prstGeom prst="roundRect">
            <a:avLst>
              <a:gd name="adj" fmla="val 19671"/>
            </a:avLst>
          </a:prstGeom>
          <a:solidFill>
            <a:srgbClr val="FB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85BFB9B-3087-04A4-78F9-55786FF82F15}"/>
              </a:ext>
            </a:extLst>
          </p:cNvPr>
          <p:cNvSpPr/>
          <p:nvPr/>
        </p:nvSpPr>
        <p:spPr>
          <a:xfrm>
            <a:off x="1569931" y="5538783"/>
            <a:ext cx="7457861" cy="1090618"/>
          </a:xfrm>
          <a:prstGeom prst="roundRect">
            <a:avLst>
              <a:gd name="adj" fmla="val 32099"/>
            </a:avLst>
          </a:prstGeom>
          <a:solidFill>
            <a:srgbClr val="FB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DA3E35-30E3-C04C-E10D-1EC8F1EF5C45}"/>
              </a:ext>
            </a:extLst>
          </p:cNvPr>
          <p:cNvSpPr txBox="1"/>
          <p:nvPr/>
        </p:nvSpPr>
        <p:spPr>
          <a:xfrm>
            <a:off x="1472914" y="274290"/>
            <a:ext cx="825737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600" b="1" dirty="0"/>
          </a:p>
          <a:p>
            <a:r>
              <a:rPr kumimoji="1" lang="ja-JP" altLang="en-US" b="1" dirty="0"/>
              <a:t>　  </a:t>
            </a:r>
            <a:r>
              <a:rPr kumimoji="1" lang="ja-JP" altLang="en-US" sz="3000" b="1" dirty="0"/>
              <a:t>自分たちで問題を発見し、その問題の</a:t>
            </a:r>
            <a:endParaRPr kumimoji="1" lang="en-US" altLang="ja-JP" sz="3000" b="1" dirty="0"/>
          </a:p>
          <a:p>
            <a:r>
              <a:rPr kumimoji="1" lang="ja-JP" altLang="en-US" sz="3000" b="1" dirty="0"/>
              <a:t>　解決のために学んできた？</a:t>
            </a:r>
            <a:endParaRPr kumimoji="1" lang="en-US" altLang="ja-JP" sz="3000" b="1" dirty="0"/>
          </a:p>
          <a:p>
            <a:endParaRPr kumimoji="1" lang="en-US" altLang="ja-JP" sz="4000" b="1" dirty="0"/>
          </a:p>
          <a:p>
            <a:r>
              <a:rPr kumimoji="1" lang="ja-JP" altLang="en-US" sz="3000" b="1" dirty="0"/>
              <a:t>　誰にも答えのわからない問題について、</a:t>
            </a:r>
            <a:endParaRPr kumimoji="1" lang="en-US" altLang="ja-JP" sz="3000" b="1" dirty="0"/>
          </a:p>
          <a:p>
            <a:r>
              <a:rPr kumimoji="1" lang="ja-JP" altLang="en-US" sz="3000" b="1" dirty="0"/>
              <a:t>　調べ、考え、話し合って、みんなが納得</a:t>
            </a:r>
            <a:endParaRPr kumimoji="1" lang="en-US" altLang="ja-JP" sz="3000" b="1" dirty="0"/>
          </a:p>
          <a:p>
            <a:r>
              <a:rPr kumimoji="1" lang="ja-JP" altLang="en-US" sz="3000" b="1" dirty="0"/>
              <a:t>　するような答えを探してきた？</a:t>
            </a:r>
            <a:endParaRPr kumimoji="1" lang="en-US" altLang="ja-JP" sz="3000" b="1" dirty="0"/>
          </a:p>
          <a:p>
            <a:endParaRPr kumimoji="1" lang="en-US" altLang="ja-JP" sz="3600" b="1" dirty="0"/>
          </a:p>
          <a:p>
            <a:endParaRPr kumimoji="1" lang="en-US" altLang="ja-JP" sz="1000" b="1" dirty="0"/>
          </a:p>
          <a:p>
            <a:r>
              <a:rPr kumimoji="1" lang="ja-JP" altLang="en-US" sz="3000" b="1" dirty="0"/>
              <a:t>　色々な教科等で学んだことを活かして、</a:t>
            </a:r>
            <a:endParaRPr kumimoji="1" lang="en-US" altLang="ja-JP" sz="3000" b="1" dirty="0"/>
          </a:p>
          <a:p>
            <a:r>
              <a:rPr kumimoji="1" lang="ja-JP" altLang="en-US" sz="3000" b="1" dirty="0"/>
              <a:t>　問題を解こうとしてきた</a:t>
            </a:r>
            <a:endParaRPr kumimoji="1" lang="en-US" altLang="ja-JP" sz="3000" b="1" dirty="0"/>
          </a:p>
          <a:p>
            <a:endParaRPr kumimoji="1" lang="en-US" altLang="ja-JP" sz="3000" b="1" dirty="0"/>
          </a:p>
          <a:p>
            <a:endParaRPr kumimoji="1" lang="en-US" altLang="ja-JP" sz="1200" b="1" dirty="0"/>
          </a:p>
          <a:p>
            <a:r>
              <a:rPr kumimoji="1" lang="ja-JP" altLang="en-US" sz="3000" b="1" dirty="0"/>
              <a:t>　学んだことを元に、自分たちの行動を</a:t>
            </a:r>
            <a:endParaRPr kumimoji="1" lang="en-US" altLang="ja-JP" sz="3000" b="1" dirty="0"/>
          </a:p>
          <a:p>
            <a:r>
              <a:rPr kumimoji="1" lang="ja-JP" altLang="en-US" sz="3000" b="1" dirty="0"/>
              <a:t>　変容させてきた？</a:t>
            </a:r>
            <a:endParaRPr kumimoji="1" lang="en-US" altLang="ja-JP" sz="30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4BDC0AC-EBFF-4EA7-7347-269F97685689}"/>
              </a:ext>
            </a:extLst>
          </p:cNvPr>
          <p:cNvSpPr txBox="1"/>
          <p:nvPr/>
        </p:nvSpPr>
        <p:spPr>
          <a:xfrm>
            <a:off x="71993" y="555667"/>
            <a:ext cx="143827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主体的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8479A0A-0FDF-D8FA-FEB2-D657151C933B}"/>
              </a:ext>
            </a:extLst>
          </p:cNvPr>
          <p:cNvSpPr txBox="1"/>
          <p:nvPr/>
        </p:nvSpPr>
        <p:spPr>
          <a:xfrm>
            <a:off x="86221" y="2301113"/>
            <a:ext cx="143827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対話</a:t>
            </a:r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的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B2F688F-9FF1-4C0F-8BAF-D34E8896AF2C}"/>
              </a:ext>
            </a:extLst>
          </p:cNvPr>
          <p:cNvSpPr txBox="1"/>
          <p:nvPr/>
        </p:nvSpPr>
        <p:spPr>
          <a:xfrm>
            <a:off x="97456" y="4065080"/>
            <a:ext cx="143827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横断</a:t>
            </a:r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的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7F48FB1-B0EE-F914-A514-BFC85CA1AB6F}"/>
              </a:ext>
            </a:extLst>
          </p:cNvPr>
          <p:cNvSpPr txBox="1"/>
          <p:nvPr/>
        </p:nvSpPr>
        <p:spPr>
          <a:xfrm>
            <a:off x="80007" y="5717558"/>
            <a:ext cx="123554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深</a:t>
            </a:r>
            <a:r>
              <a:rPr lang="en-US" altLang="ja-JP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 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</a:t>
            </a:r>
            <a:endParaRPr kumimoji="1" lang="ja-JP" altLang="en-US" sz="3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62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6" grpId="0" animBg="1"/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8D363-497F-A02B-192C-13D3DFC28498}"/>
              </a:ext>
            </a:extLst>
          </p:cNvPr>
          <p:cNvSpPr txBox="1"/>
          <p:nvPr/>
        </p:nvSpPr>
        <p:spPr>
          <a:xfrm>
            <a:off x="3274818" y="3924847"/>
            <a:ext cx="5824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〇</a:t>
            </a:r>
            <a:r>
              <a:rPr kumimoji="1" lang="ja-JP" altLang="en-US" sz="2400" dirty="0"/>
              <a:t>　</a:t>
            </a:r>
            <a:r>
              <a:rPr kumimoji="1" lang="ja-JP" altLang="en-US" sz="2800" b="1" dirty="0"/>
              <a:t>主体的な学習をしたことがある</a:t>
            </a:r>
            <a:endParaRPr kumimoji="1" lang="en-US" altLang="ja-JP" sz="2800" b="1" dirty="0"/>
          </a:p>
          <a:p>
            <a:r>
              <a:rPr kumimoji="1" lang="en-US" altLang="ja-JP" sz="2800" b="1" dirty="0"/>
              <a:t>×</a:t>
            </a:r>
            <a:r>
              <a:rPr kumimoji="1" lang="ja-JP" altLang="en-US" sz="2800" dirty="0"/>
              <a:t>　</a:t>
            </a:r>
            <a:r>
              <a:rPr kumimoji="1" lang="ja-JP" altLang="en-US" sz="2800" b="1" dirty="0"/>
              <a:t>そのような学習経験は</a:t>
            </a:r>
            <a:r>
              <a:rPr lang="ja-JP" altLang="en-US" sz="2800" b="1" dirty="0"/>
              <a:t>ない</a:t>
            </a:r>
            <a:endParaRPr kumimoji="1" lang="en-US" altLang="ja-JP" sz="2800" b="1" dirty="0"/>
          </a:p>
          <a:p>
            <a:r>
              <a:rPr lang="ja-JP" altLang="en-US" sz="2800" b="1" dirty="0"/>
              <a:t>△</a:t>
            </a:r>
            <a:r>
              <a:rPr lang="ja-JP" altLang="en-US" sz="2800" dirty="0"/>
              <a:t>　</a:t>
            </a:r>
            <a:r>
              <a:rPr lang="ja-JP" altLang="en-US" sz="2800" b="1" dirty="0"/>
              <a:t>無回答</a:t>
            </a:r>
            <a:r>
              <a:rPr lang="ja-JP" altLang="en-US" sz="2800" dirty="0"/>
              <a:t>　</a:t>
            </a:r>
            <a:endParaRPr kumimoji="1" lang="en-US" altLang="ja-JP" sz="2800" dirty="0"/>
          </a:p>
        </p:txBody>
      </p:sp>
      <p:pic>
        <p:nvPicPr>
          <p:cNvPr id="1026" name="図 21">
            <a:extLst>
              <a:ext uri="{FF2B5EF4-FFF2-40B4-BE49-F238E27FC236}">
                <a16:creationId xmlns:a16="http://schemas.microsoft.com/office/drawing/2014/main" id="{96FBB43B-C13C-DEF1-5F93-0F9D100F0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9" t="40696" r="42178" b="31944"/>
          <a:stretch/>
        </p:blipFill>
        <p:spPr bwMode="auto">
          <a:xfrm>
            <a:off x="141997" y="152639"/>
            <a:ext cx="3578402" cy="36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9811572-9444-D316-8445-7F4DC07BB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89020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35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A0504DC-653D-A450-B2C8-8654D4D83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189396"/>
            <a:ext cx="253916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ja-JP" sz="900" b="1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endParaRPr lang="ja-JP" altLang="ja-JP" sz="1350"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264E44D-13DD-3889-1508-DE0934A0E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047" y="455578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35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D8A392-B635-87CC-2847-505C43D5C1B5}"/>
              </a:ext>
            </a:extLst>
          </p:cNvPr>
          <p:cNvSpPr txBox="1"/>
          <p:nvPr/>
        </p:nvSpPr>
        <p:spPr>
          <a:xfrm>
            <a:off x="3856725" y="573295"/>
            <a:ext cx="528727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学生さんたちに聞いた</a:t>
            </a:r>
            <a:endParaRPr lang="en-US" altLang="ja-JP" sz="3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主体的な学習体験の有無</a:t>
            </a:r>
            <a:endParaRPr lang="en-US" altLang="ja-JP" sz="3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en-US" altLang="ja-JP" sz="2800" b="1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400" b="1" dirty="0"/>
              <a:t>　ある国立大学教育学部   ３年生</a:t>
            </a:r>
            <a:endParaRPr lang="en-US" altLang="ja-JP" sz="2400" b="1" dirty="0"/>
          </a:p>
          <a:p>
            <a:r>
              <a:rPr kumimoji="1" lang="ja-JP" altLang="en-US" sz="2400" b="1" dirty="0"/>
              <a:t>　１８０名へのアンケート調査結果</a:t>
            </a:r>
            <a:endParaRPr kumimoji="1" lang="en-US" altLang="ja-JP" sz="2400" b="1" dirty="0"/>
          </a:p>
          <a:p>
            <a:r>
              <a:rPr lang="ja-JP" altLang="en-US" sz="2400" b="1" dirty="0"/>
              <a:t>　　　　　</a:t>
            </a:r>
            <a:r>
              <a:rPr lang="en-US" altLang="ja-JP" sz="2400" b="1" dirty="0"/>
              <a:t>2022</a:t>
            </a:r>
            <a:r>
              <a:rPr lang="ja-JP" altLang="en-US" sz="2400" b="1" dirty="0"/>
              <a:t>年</a:t>
            </a:r>
            <a:r>
              <a:rPr lang="en-US" altLang="ja-JP" sz="2400" b="1" dirty="0"/>
              <a:t>8</a:t>
            </a:r>
            <a:r>
              <a:rPr lang="ja-JP" altLang="en-US" sz="2400" b="1" dirty="0"/>
              <a:t>月</a:t>
            </a:r>
            <a:r>
              <a:rPr lang="en-US" altLang="ja-JP" sz="2400" b="1" dirty="0"/>
              <a:t>9</a:t>
            </a:r>
            <a:r>
              <a:rPr lang="ja-JP" altLang="en-US" sz="2400" b="1" dirty="0"/>
              <a:t>日　手島利夫</a:t>
            </a:r>
            <a:endParaRPr kumimoji="1" lang="ja-JP" altLang="en-US" sz="2400" b="1" dirty="0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47B7A8B-254E-A86B-60C6-3311741D9810}"/>
              </a:ext>
            </a:extLst>
          </p:cNvPr>
          <p:cNvSpPr/>
          <p:nvPr/>
        </p:nvSpPr>
        <p:spPr>
          <a:xfrm>
            <a:off x="1931198" y="5447416"/>
            <a:ext cx="6710083" cy="1329902"/>
          </a:xfrm>
          <a:prstGeom prst="roundRect">
            <a:avLst/>
          </a:prstGeom>
          <a:solidFill>
            <a:srgbClr val="FFFF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594608-5172-66B8-7B96-F212DA589016}"/>
              </a:ext>
            </a:extLst>
          </p:cNvPr>
          <p:cNvSpPr txBox="1"/>
          <p:nvPr/>
        </p:nvSpPr>
        <p:spPr>
          <a:xfrm>
            <a:off x="1931198" y="5487757"/>
            <a:ext cx="6710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※</a:t>
            </a:r>
            <a:r>
              <a:rPr kumimoji="1" lang="ja-JP" altLang="en-US" sz="24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先生方は主体的な学びになるよう、工夫を</a:t>
            </a:r>
            <a:endParaRPr kumimoji="1" lang="en-US" altLang="ja-JP" sz="24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4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重ねていましたね！でも、その努力は子ど</a:t>
            </a:r>
            <a:endParaRPr kumimoji="1" lang="en-US" altLang="ja-JP" sz="24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4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もたちに見透かされていました。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F94EDD-8419-2DAB-1F9E-B2E63AF6DECA}"/>
              </a:ext>
            </a:extLst>
          </p:cNvPr>
          <p:cNvSpPr txBox="1"/>
          <p:nvPr/>
        </p:nvSpPr>
        <p:spPr>
          <a:xfrm>
            <a:off x="576644" y="3863291"/>
            <a:ext cx="26981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　　</a:t>
            </a:r>
            <a:r>
              <a:rPr kumimoji="1" lang="ja-JP" altLang="en-US" sz="28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４人・・・</a:t>
            </a:r>
            <a:endParaRPr kumimoji="1" lang="en-US" altLang="ja-JP" sz="28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8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１６１人・・・</a:t>
            </a:r>
            <a:endParaRPr kumimoji="1" lang="en-US" altLang="ja-JP" sz="28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8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１５人・・・</a:t>
            </a:r>
          </a:p>
        </p:txBody>
      </p:sp>
    </p:spTree>
    <p:extLst>
      <p:ext uri="{BB962C8B-B14F-4D97-AF65-F5344CB8AC3E}">
        <p14:creationId xmlns:p14="http://schemas.microsoft.com/office/powerpoint/2010/main" val="8499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F3D43ADF-0637-3260-F795-1FC965205C22}"/>
              </a:ext>
            </a:extLst>
          </p:cNvPr>
          <p:cNvSpPr/>
          <p:nvPr/>
        </p:nvSpPr>
        <p:spPr>
          <a:xfrm>
            <a:off x="322730" y="268942"/>
            <a:ext cx="8458199" cy="6347012"/>
          </a:xfrm>
          <a:prstGeom prst="roundRect">
            <a:avLst>
              <a:gd name="adj" fmla="val 4028"/>
            </a:avLst>
          </a:prstGeom>
          <a:solidFill>
            <a:srgbClr val="E5F3F7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675100-5494-4292-22B2-C995C0A88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3" y="578224"/>
            <a:ext cx="8370617" cy="7019365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C3AF13A-1857-4D7E-B27B-1396C8945847}"/>
              </a:ext>
            </a:extLst>
          </p:cNvPr>
          <p:cNvCxnSpPr/>
          <p:nvPr/>
        </p:nvCxnSpPr>
        <p:spPr>
          <a:xfrm>
            <a:off x="7261412" y="1640541"/>
            <a:ext cx="0" cy="4397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4E4D03B0-6950-3D96-8D58-0D0B37246F44}"/>
              </a:ext>
            </a:extLst>
          </p:cNvPr>
          <p:cNvCxnSpPr>
            <a:cxnSpLocks/>
          </p:cNvCxnSpPr>
          <p:nvPr/>
        </p:nvCxnSpPr>
        <p:spPr>
          <a:xfrm>
            <a:off x="6620436" y="851646"/>
            <a:ext cx="0" cy="5226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4E892B4-9A45-D69D-BFA2-5F3D1A14A98F}"/>
              </a:ext>
            </a:extLst>
          </p:cNvPr>
          <p:cNvCxnSpPr>
            <a:cxnSpLocks/>
          </p:cNvCxnSpPr>
          <p:nvPr/>
        </p:nvCxnSpPr>
        <p:spPr>
          <a:xfrm>
            <a:off x="5907742" y="851646"/>
            <a:ext cx="0" cy="51860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08D5223-DBDC-CC63-632A-F739A79F95A3}"/>
              </a:ext>
            </a:extLst>
          </p:cNvPr>
          <p:cNvCxnSpPr>
            <a:cxnSpLocks/>
          </p:cNvCxnSpPr>
          <p:nvPr/>
        </p:nvCxnSpPr>
        <p:spPr>
          <a:xfrm>
            <a:off x="5356412" y="757517"/>
            <a:ext cx="0" cy="654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9493BF3-4D54-5F11-24FC-F05BD5AC9B49}"/>
              </a:ext>
            </a:extLst>
          </p:cNvPr>
          <p:cNvCxnSpPr>
            <a:cxnSpLocks/>
          </p:cNvCxnSpPr>
          <p:nvPr/>
        </p:nvCxnSpPr>
        <p:spPr>
          <a:xfrm>
            <a:off x="4002742" y="835958"/>
            <a:ext cx="0" cy="51860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21F99C1-80FF-59B0-26AA-C2E8B2DD80AB}"/>
              </a:ext>
            </a:extLst>
          </p:cNvPr>
          <p:cNvCxnSpPr>
            <a:cxnSpLocks/>
          </p:cNvCxnSpPr>
          <p:nvPr/>
        </p:nvCxnSpPr>
        <p:spPr>
          <a:xfrm>
            <a:off x="4693025" y="3801035"/>
            <a:ext cx="0" cy="22210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26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B3604B-2FE1-0009-FF20-C6F2AA8EEDBB}"/>
              </a:ext>
            </a:extLst>
          </p:cNvPr>
          <p:cNvSpPr txBox="1"/>
          <p:nvPr/>
        </p:nvSpPr>
        <p:spPr>
          <a:xfrm flipH="1">
            <a:off x="0" y="163285"/>
            <a:ext cx="9144000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5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30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28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　           　   </a:t>
            </a:r>
            <a:r>
              <a:rPr kumimoji="1" lang="ja-JP" altLang="en-US" sz="30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学びへの原動力</a:t>
            </a:r>
            <a:endParaRPr kumimoji="1" lang="en-US" altLang="ja-JP" sz="30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100" b="1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14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4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　　　　　</a:t>
            </a:r>
            <a:r>
              <a:rPr kumimoji="1" lang="ja-JP" altLang="en-US" sz="24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28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成績の向上</a:t>
            </a:r>
            <a:r>
              <a:rPr kumimoji="1" lang="en-US" altLang="ja-JP" sz="28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,</a:t>
            </a:r>
            <a:r>
              <a:rPr kumimoji="1" lang="ja-JP" altLang="en-US" sz="28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親・教師の期待、内申点アップ、</a:t>
            </a:r>
            <a:endParaRPr kumimoji="1" lang="en-US" altLang="ja-JP" sz="28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4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4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4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　　　　　</a:t>
            </a:r>
            <a:endParaRPr kumimoji="1" lang="en-US" altLang="ja-JP" sz="24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4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　　　　　　</a:t>
            </a:r>
            <a:r>
              <a:rPr kumimoji="1" lang="ja-JP" altLang="en-US" sz="12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24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28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  </a:t>
            </a:r>
            <a:r>
              <a:rPr kumimoji="1" lang="ja-JP" altLang="en-US" sz="2800" b="1" dirty="0">
                <a:highlight>
                  <a:srgbClr val="FFFF00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学 ぶ 喜 び</a:t>
            </a:r>
            <a:endParaRPr kumimoji="1" lang="en-US" altLang="ja-JP" sz="2800" b="1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11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 </a:t>
            </a:r>
            <a:endParaRPr kumimoji="1" lang="en-US" altLang="ja-JP" sz="11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4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</a:t>
            </a:r>
            <a:r>
              <a:rPr kumimoji="1" lang="ja-JP" altLang="en-US" sz="24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</a:t>
            </a:r>
            <a:endParaRPr kumimoji="1" lang="en-US" altLang="ja-JP" sz="24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24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　　　　　</a:t>
            </a:r>
            <a:r>
              <a:rPr kumimoji="1" lang="ja-JP" altLang="en-US" sz="2800" dirty="0">
                <a:highlight>
                  <a:srgbClr val="FFFF00"/>
                </a:highlight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面白さ、体験、感動、驚き、共感、疑問、</a:t>
            </a:r>
            <a:endParaRPr kumimoji="1" lang="en-US" altLang="ja-JP" sz="2800" dirty="0">
              <a:highlight>
                <a:srgbClr val="FFFF00"/>
              </a:highlight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8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28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30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endParaRPr kumimoji="1" lang="en-US" altLang="ja-JP" sz="300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sz="30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 　　</a:t>
            </a:r>
            <a:endParaRPr kumimoji="1" lang="en-US" altLang="ja-JP" sz="1050" b="1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EF71A3-035B-6B77-9DF5-CA98423FA349}"/>
              </a:ext>
            </a:extLst>
          </p:cNvPr>
          <p:cNvSpPr txBox="1"/>
          <p:nvPr/>
        </p:nvSpPr>
        <p:spPr>
          <a:xfrm>
            <a:off x="2687312" y="5466989"/>
            <a:ext cx="5267044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1" lang="ja-JP" altLang="en-US" sz="3000" b="1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ＳＤＧｓ時代の主体的な学び</a:t>
            </a:r>
            <a:endParaRPr lang="ja-JP" altLang="en-US" sz="3000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F45AFA0C-41CC-D5DD-8CCD-CDFB39DCF2AF}"/>
              </a:ext>
            </a:extLst>
          </p:cNvPr>
          <p:cNvSpPr/>
          <p:nvPr/>
        </p:nvSpPr>
        <p:spPr>
          <a:xfrm>
            <a:off x="4572000" y="4579462"/>
            <a:ext cx="1290918" cy="4117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C8315706-BBC2-1481-5799-7540B5BC3923}"/>
              </a:ext>
            </a:extLst>
          </p:cNvPr>
          <p:cNvSpPr/>
          <p:nvPr/>
        </p:nvSpPr>
        <p:spPr>
          <a:xfrm>
            <a:off x="3792072" y="1318948"/>
            <a:ext cx="3057524" cy="735514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F6CFA685-FC52-A063-779C-E6F2586E7E92}"/>
              </a:ext>
            </a:extLst>
          </p:cNvPr>
          <p:cNvSpPr/>
          <p:nvPr/>
        </p:nvSpPr>
        <p:spPr>
          <a:xfrm>
            <a:off x="3675249" y="373405"/>
            <a:ext cx="3057525" cy="617525"/>
          </a:xfrm>
          <a:prstGeom prst="roundRect">
            <a:avLst/>
          </a:prstGeom>
          <a:noFill/>
          <a:ln w="76200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81452D1-27F7-60B0-10CE-A4B0B235A679}"/>
              </a:ext>
            </a:extLst>
          </p:cNvPr>
          <p:cNvSpPr/>
          <p:nvPr/>
        </p:nvSpPr>
        <p:spPr>
          <a:xfrm>
            <a:off x="250874" y="1361883"/>
            <a:ext cx="1500189" cy="531656"/>
          </a:xfrm>
          <a:prstGeom prst="roundRect">
            <a:avLst/>
          </a:prstGeom>
          <a:noFill/>
          <a:ln w="38100" cmpd="dbl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3B75FD05-520D-23C0-64F7-D0EAF0CC55DE}"/>
              </a:ext>
            </a:extLst>
          </p:cNvPr>
          <p:cNvSpPr/>
          <p:nvPr/>
        </p:nvSpPr>
        <p:spPr>
          <a:xfrm>
            <a:off x="4012261" y="2789658"/>
            <a:ext cx="2554294" cy="748959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4BE14C2B-A88E-495B-28AE-C5035BDBF247}"/>
              </a:ext>
            </a:extLst>
          </p:cNvPr>
          <p:cNvSpPr/>
          <p:nvPr/>
        </p:nvSpPr>
        <p:spPr>
          <a:xfrm>
            <a:off x="5069219" y="2216179"/>
            <a:ext cx="440378" cy="4117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32B3615-3702-3A32-4270-AEBDBB76F2D8}"/>
              </a:ext>
            </a:extLst>
          </p:cNvPr>
          <p:cNvSpPr txBox="1"/>
          <p:nvPr/>
        </p:nvSpPr>
        <p:spPr>
          <a:xfrm>
            <a:off x="307721" y="1404980"/>
            <a:ext cx="1500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外的動機　 </a:t>
            </a:r>
            <a:endParaRPr lang="ja-JP" altLang="en-US" sz="2400" dirty="0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9784472-A30C-5AD3-3EC2-879207F99087}"/>
              </a:ext>
            </a:extLst>
          </p:cNvPr>
          <p:cNvSpPr/>
          <p:nvPr/>
        </p:nvSpPr>
        <p:spPr>
          <a:xfrm>
            <a:off x="250874" y="3823371"/>
            <a:ext cx="1500188" cy="531656"/>
          </a:xfrm>
          <a:prstGeom prst="round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D8145E9-FDA0-B69A-1883-495103CE78B5}"/>
              </a:ext>
            </a:extLst>
          </p:cNvPr>
          <p:cNvSpPr txBox="1"/>
          <p:nvPr/>
        </p:nvSpPr>
        <p:spPr>
          <a:xfrm>
            <a:off x="307721" y="3834930"/>
            <a:ext cx="1459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内的動機</a:t>
            </a:r>
            <a:endParaRPr lang="ja-JP" altLang="en-US" sz="2400" dirty="0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80853F5C-62B0-9B55-4E98-C424029A5996}"/>
              </a:ext>
            </a:extLst>
          </p:cNvPr>
          <p:cNvSpPr/>
          <p:nvPr/>
        </p:nvSpPr>
        <p:spPr>
          <a:xfrm>
            <a:off x="882894" y="2216179"/>
            <a:ext cx="440378" cy="11744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156750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4" grpId="0" animBg="1"/>
      <p:bldP spid="11" grpId="0" animBg="1"/>
      <p:bldP spid="13" grpId="0" animBg="1"/>
      <p:bldP spid="3" grpId="0" animBg="1"/>
      <p:bldP spid="17" grpId="0" animBg="1"/>
      <p:bldP spid="19" grpId="0"/>
      <p:bldP spid="20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7541</TotalTime>
  <Words>3170</Words>
  <Application>Microsoft Office PowerPoint</Application>
  <PresentationFormat>画面に合わせる (4:3)</PresentationFormat>
  <Paragraphs>546</Paragraphs>
  <Slides>47</Slides>
  <Notes>18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69" baseType="lpstr">
      <vt:lpstr>AR P丸ゴシック体04M</vt:lpstr>
      <vt:lpstr>AR P丸ゴシック体E</vt:lpstr>
      <vt:lpstr>AR丸ゴシック体E</vt:lpstr>
      <vt:lpstr>ＤＦ特太ゴシック体</vt:lpstr>
      <vt:lpstr>ＤＦ平成ゴシック体W5</vt:lpstr>
      <vt:lpstr>HGPｺﾞｼｯｸE</vt:lpstr>
      <vt:lpstr>HGP創英角ｺﾞｼｯｸUB</vt:lpstr>
      <vt:lpstr>HGP創英角ﾎﾟｯﾌﾟ体</vt:lpstr>
      <vt:lpstr>HGSｺﾞｼｯｸE</vt:lpstr>
      <vt:lpstr>HG創英角ﾎﾟｯﾌﾟ体</vt:lpstr>
      <vt:lpstr>HG明朝B</vt:lpstr>
      <vt:lpstr>ＭＳ Ｐゴシック</vt:lpstr>
      <vt:lpstr>ＭＳ ゴシック</vt:lpstr>
      <vt:lpstr>ＭＳ 明朝</vt:lpstr>
      <vt:lpstr>游ゴシック</vt:lpstr>
      <vt:lpstr>Arial</vt:lpstr>
      <vt:lpstr>Calibri</vt:lpstr>
      <vt:lpstr>Calibri Light</vt:lpstr>
      <vt:lpstr>Century</vt:lpstr>
      <vt:lpstr>Times New Roman</vt:lpstr>
      <vt:lpstr>Office テーマ</vt:lpstr>
      <vt:lpstr>ブック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総合的な学習の時間と学力との相関</vt:lpstr>
      <vt:lpstr>　　総合的な学習の時間と学力との相関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利夫 手島</dc:creator>
  <cp:lastModifiedBy>利夫 手島</cp:lastModifiedBy>
  <cp:revision>362</cp:revision>
  <cp:lastPrinted>2024-05-02T01:09:30Z</cp:lastPrinted>
  <dcterms:created xsi:type="dcterms:W3CDTF">2020-01-16T07:37:46Z</dcterms:created>
  <dcterms:modified xsi:type="dcterms:W3CDTF">2024-05-10T12:54:53Z</dcterms:modified>
</cp:coreProperties>
</file>