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2" r:id="rId4"/>
    <p:sldId id="261" r:id="rId5"/>
    <p:sldId id="258" r:id="rId6"/>
    <p:sldId id="259" r:id="rId7"/>
    <p:sldId id="260" r:id="rId8"/>
    <p:sldId id="2689" r:id="rId9"/>
    <p:sldId id="2690" r:id="rId10"/>
    <p:sldId id="2692" r:id="rId11"/>
    <p:sldId id="2691" r:id="rId12"/>
    <p:sldId id="2693" r:id="rId13"/>
    <p:sldId id="2694" r:id="rId14"/>
    <p:sldId id="2695" r:id="rId15"/>
    <p:sldId id="2704" r:id="rId16"/>
    <p:sldId id="2705" r:id="rId17"/>
    <p:sldId id="2706" r:id="rId18"/>
    <p:sldId id="2707" r:id="rId19"/>
    <p:sldId id="266" r:id="rId20"/>
    <p:sldId id="2639" r:id="rId21"/>
    <p:sldId id="2641" r:id="rId22"/>
    <p:sldId id="2775" r:id="rId23"/>
    <p:sldId id="2776" r:id="rId24"/>
    <p:sldId id="2777" r:id="rId25"/>
    <p:sldId id="263" r:id="rId26"/>
    <p:sldId id="264" r:id="rId27"/>
    <p:sldId id="2778" r:id="rId28"/>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BF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5" d="100"/>
          <a:sy n="65" d="100"/>
        </p:scale>
        <p:origin x="19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手島 利夫" userId="0a6a7baf70163a04" providerId="LiveId" clId="{66D66D4B-6EC4-4D08-8E8F-A1FBA51AD942}"/>
    <pc:docChg chg="modSld">
      <pc:chgData name="手島 利夫" userId="0a6a7baf70163a04" providerId="LiveId" clId="{66D66D4B-6EC4-4D08-8E8F-A1FBA51AD942}" dt="2021-02-03T05:33:50.596" v="168" actId="6549"/>
      <pc:docMkLst>
        <pc:docMk/>
      </pc:docMkLst>
      <pc:sldChg chg="addSp modSp mod">
        <pc:chgData name="手島 利夫" userId="0a6a7baf70163a04" providerId="LiveId" clId="{66D66D4B-6EC4-4D08-8E8F-A1FBA51AD942}" dt="2021-02-03T05:32:58.681" v="153" actId="6549"/>
        <pc:sldMkLst>
          <pc:docMk/>
          <pc:sldMk cId="3296794544" sldId="256"/>
        </pc:sldMkLst>
        <pc:spChg chg="add mod">
          <ac:chgData name="手島 利夫" userId="0a6a7baf70163a04" providerId="LiveId" clId="{66D66D4B-6EC4-4D08-8E8F-A1FBA51AD942}" dt="2021-02-03T05:32:58.681" v="153" actId="6549"/>
          <ac:spMkLst>
            <pc:docMk/>
            <pc:sldMk cId="3296794544" sldId="256"/>
            <ac:spMk id="2" creationId="{8D22A8AD-35CA-479F-8D4C-E2458EFA93D0}"/>
          </ac:spMkLst>
        </pc:spChg>
      </pc:sldChg>
      <pc:sldChg chg="modSp mod">
        <pc:chgData name="手島 利夫" userId="0a6a7baf70163a04" providerId="LiveId" clId="{66D66D4B-6EC4-4D08-8E8F-A1FBA51AD942}" dt="2021-02-03T05:33:50.596" v="168" actId="6549"/>
        <pc:sldMkLst>
          <pc:docMk/>
          <pc:sldMk cId="378135101" sldId="257"/>
        </pc:sldMkLst>
        <pc:spChg chg="mod">
          <ac:chgData name="手島 利夫" userId="0a6a7baf70163a04" providerId="LiveId" clId="{66D66D4B-6EC4-4D08-8E8F-A1FBA51AD942}" dt="2021-02-03T05:33:50.596" v="168" actId="6549"/>
          <ac:spMkLst>
            <pc:docMk/>
            <pc:sldMk cId="378135101" sldId="257"/>
            <ac:spMk id="3" creationId="{D04DB76F-A457-4191-AFF6-307CE57B1A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5934B505-DE74-48A6-ACF9-B9F6AEBCEB69}" type="datetimeFigureOut">
              <a:rPr kumimoji="1" lang="ja-JP" altLang="en-US" smtClean="0"/>
              <a:t>2021/2/3</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91C0B2D6-D030-4442-9D84-456367693436}" type="slidenum">
              <a:rPr kumimoji="1" lang="ja-JP" altLang="en-US" smtClean="0"/>
              <a:t>‹#›</a:t>
            </a:fld>
            <a:endParaRPr kumimoji="1" lang="ja-JP" altLang="en-US"/>
          </a:p>
        </p:txBody>
      </p:sp>
    </p:spTree>
    <p:extLst>
      <p:ext uri="{BB962C8B-B14F-4D97-AF65-F5344CB8AC3E}">
        <p14:creationId xmlns:p14="http://schemas.microsoft.com/office/powerpoint/2010/main" val="25373516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62250" y="377825"/>
            <a:ext cx="4502150" cy="2533650"/>
          </a:xfrm>
        </p:spPr>
      </p:sp>
      <p:sp>
        <p:nvSpPr>
          <p:cNvPr id="3" name="ノート プレースホルダー 2"/>
          <p:cNvSpPr>
            <a:spLocks noGrp="1"/>
          </p:cNvSpPr>
          <p:nvPr>
            <p:ph type="body" idx="1"/>
          </p:nvPr>
        </p:nvSpPr>
        <p:spPr>
          <a:xfrm>
            <a:off x="1202751" y="3183606"/>
            <a:ext cx="8020883" cy="3674301"/>
          </a:xfrm>
        </p:spPr>
        <p:txBody>
          <a:bodyPr>
            <a:noAutofit/>
          </a:bodyPr>
          <a:lstStyle/>
          <a:p>
            <a:r>
              <a:rPr lang="ja-JP" altLang="en-US" sz="1500" dirty="0"/>
              <a:t>★　前回までの学習指導要領は、個人の成長を大事に考えて作られていました。</a:t>
            </a:r>
            <a:endParaRPr lang="en-US" altLang="ja-JP" sz="1500" dirty="0"/>
          </a:p>
          <a:p>
            <a:endParaRPr lang="en-US" altLang="ja-JP" sz="1500" dirty="0"/>
          </a:p>
          <a:p>
            <a:r>
              <a:rPr lang="ja-JP" altLang="en-US" sz="1500" dirty="0"/>
              <a:t>★　今回の学習指導要領では、前文を設け、赤い文字の</a:t>
            </a:r>
            <a:r>
              <a:rPr lang="ja-JP" altLang="en-US" sz="1500" b="1" dirty="0">
                <a:solidFill>
                  <a:srgbClr val="FF0000"/>
                </a:solidFill>
              </a:rPr>
              <a:t>自分のよさや可能性を認識する</a:t>
            </a:r>
            <a:r>
              <a:rPr lang="ja-JP" altLang="en-US" sz="1500" b="1" dirty="0"/>
              <a:t>ことや</a:t>
            </a:r>
            <a:endParaRPr lang="en-US" altLang="ja-JP" sz="1500" b="1" dirty="0"/>
          </a:p>
          <a:p>
            <a:r>
              <a:rPr lang="ja-JP" altLang="en-US" sz="1500" b="1" dirty="0">
                <a:solidFill>
                  <a:srgbClr val="FF0000"/>
                </a:solidFill>
              </a:rPr>
              <a:t>　　豊かな人生を切り拓く</a:t>
            </a:r>
            <a:r>
              <a:rPr lang="ja-JP" altLang="en-US" sz="1500" b="1" dirty="0"/>
              <a:t>といった　</a:t>
            </a:r>
            <a:r>
              <a:rPr lang="ja-JP" altLang="en-US" sz="1500" dirty="0"/>
              <a:t>個人としての成長も大切にしながらも、青い部分の、</a:t>
            </a:r>
            <a:endParaRPr lang="en-US" altLang="ja-JP" sz="1500" dirty="0"/>
          </a:p>
          <a:p>
            <a:endParaRPr lang="en-US" altLang="ja-JP" sz="1500" dirty="0"/>
          </a:p>
          <a:p>
            <a:r>
              <a:rPr lang="ja-JP" altLang="en-US" sz="1500" dirty="0"/>
              <a:t>★「</a:t>
            </a:r>
            <a:r>
              <a:rPr lang="ja-JP" altLang="en-US" sz="1500" b="1" dirty="0">
                <a:solidFill>
                  <a:schemeClr val="accent5">
                    <a:lumMod val="75000"/>
                  </a:schemeClr>
                </a:solidFill>
              </a:rPr>
              <a:t>あらゆる他者を価値のある存在として尊重し、多様な人々と協議しながら様々な社会的変化</a:t>
            </a:r>
            <a:endParaRPr lang="en-US" altLang="ja-JP" sz="1500" b="1" dirty="0">
              <a:solidFill>
                <a:schemeClr val="accent5">
                  <a:lumMod val="75000"/>
                </a:schemeClr>
              </a:solidFill>
            </a:endParaRPr>
          </a:p>
          <a:p>
            <a:r>
              <a:rPr lang="ja-JP" altLang="en-US" sz="1500" b="1" dirty="0">
                <a:solidFill>
                  <a:schemeClr val="accent5">
                    <a:lumMod val="75000"/>
                  </a:schemeClr>
                </a:solidFill>
              </a:rPr>
              <a:t>　　を乗り越え、</a:t>
            </a:r>
            <a:r>
              <a:rPr lang="ja-JP" altLang="en-US" sz="1500" b="1" dirty="0">
                <a:solidFill>
                  <a:schemeClr val="accent1">
                    <a:lumMod val="50000"/>
                  </a:schemeClr>
                </a:solidFill>
              </a:rPr>
              <a:t>持続可能な社会の創り手となることができるようにする」</a:t>
            </a:r>
            <a:endParaRPr lang="en-US" altLang="ja-JP" sz="1500" b="1" dirty="0">
              <a:solidFill>
                <a:schemeClr val="accent1">
                  <a:lumMod val="50000"/>
                </a:schemeClr>
              </a:solidFill>
            </a:endParaRPr>
          </a:p>
          <a:p>
            <a:endParaRPr lang="en-US" altLang="ja-JP" sz="1500" b="1" dirty="0">
              <a:solidFill>
                <a:schemeClr val="accent1">
                  <a:lumMod val="50000"/>
                </a:schemeClr>
              </a:solidFill>
            </a:endParaRPr>
          </a:p>
          <a:p>
            <a:r>
              <a:rPr lang="ja-JP" altLang="en-US" sz="1500" b="1" dirty="0"/>
              <a:t>と、いった社会人としての役割をも果たせる人間の育成を目指しているのです。★　★</a:t>
            </a:r>
            <a:endParaRPr lang="en-US" altLang="ja-JP" sz="1500" b="1" dirty="0"/>
          </a:p>
          <a:p>
            <a:endParaRPr lang="en-US" altLang="ja-JP" sz="1500" b="1" dirty="0"/>
          </a:p>
          <a:p>
            <a:r>
              <a:rPr lang="ja-JP" altLang="en-US" sz="1500" b="1" dirty="0"/>
              <a:t>★★　このような視点は、</a:t>
            </a:r>
            <a:r>
              <a:rPr lang="en-US" altLang="ja-JP" sz="1500" b="1" dirty="0"/>
              <a:t>Education for Sustainable Development (ESD)</a:t>
            </a:r>
            <a:r>
              <a:rPr lang="ja-JP" altLang="en-US" sz="1500" b="1" dirty="0"/>
              <a:t>持続可能な</a:t>
            </a:r>
            <a:r>
              <a:rPr lang="ja-JP" altLang="en-US" sz="1500" b="1" u="sng" dirty="0"/>
              <a:t>開発　　　　　</a:t>
            </a:r>
            <a:endParaRPr lang="en-US" altLang="ja-JP" sz="1500" b="1" u="sng" dirty="0"/>
          </a:p>
          <a:p>
            <a:r>
              <a:rPr lang="ja-JP" altLang="en-US" sz="1500" b="1" dirty="0"/>
              <a:t>　　　（持続可能な未来）のための教育を踏まえて構成されているのです。</a:t>
            </a:r>
            <a:endParaRPr lang="en-US" altLang="ja-JP" sz="1500" b="1" dirty="0"/>
          </a:p>
          <a:p>
            <a:endParaRPr lang="en-US" altLang="ja-JP" sz="1500" b="1" dirty="0"/>
          </a:p>
          <a:p>
            <a:r>
              <a:rPr lang="ja-JP" altLang="en-US" sz="1500" b="1" dirty="0"/>
              <a:t>つまり、学習指導要領は、ＥＳＤに向けて大きく舵を切ったのです。　　★</a:t>
            </a:r>
            <a:endParaRPr lang="en-US" altLang="ja-JP" sz="1500" b="1" dirty="0"/>
          </a:p>
          <a:p>
            <a:r>
              <a:rPr lang="ja-JP" altLang="en-US" sz="1500" b="1" dirty="0"/>
              <a:t>　　　　　</a:t>
            </a:r>
            <a:endParaRPr lang="ja-JP" altLang="en-US" sz="15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131627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2973388" y="601663"/>
            <a:ext cx="3770312" cy="2122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3846" y="3035629"/>
            <a:ext cx="7336860" cy="42408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500" dirty="0"/>
              <a:t>学校教育を進めるにあたっては、</a:t>
            </a:r>
            <a:r>
              <a:rPr lang="ja-JP" altLang="en-US" sz="1500" b="1" dirty="0"/>
              <a:t>教育課程が重要</a:t>
            </a:r>
            <a:r>
              <a:rPr lang="ja-JP" altLang="en-US" sz="1500" dirty="0"/>
              <a:t>です。その編成と実施において、</a:t>
            </a:r>
            <a:endParaRPr lang="en-US" altLang="ja-JP" sz="1500" dirty="0"/>
          </a:p>
          <a:p>
            <a:r>
              <a:rPr lang="ja-JP" altLang="en-US" sz="1500" dirty="0"/>
              <a:t>大事なことが</a:t>
            </a:r>
            <a:r>
              <a:rPr lang="ja-JP" altLang="en-US" sz="1500" b="1" dirty="0"/>
              <a:t>、「総則」</a:t>
            </a:r>
            <a:r>
              <a:rPr lang="ja-JP" altLang="en-US" sz="1500" dirty="0"/>
              <a:t>に示されています。総則、しっかりと読み込んでいますか？</a:t>
            </a:r>
            <a:endParaRPr lang="en-US" altLang="ja-JP" sz="1500" dirty="0"/>
          </a:p>
          <a:p>
            <a:endParaRPr lang="en-US" altLang="ja-JP" sz="1500" dirty="0"/>
          </a:p>
          <a:p>
            <a:r>
              <a:rPr lang="ja-JP" altLang="en-US" sz="1500" b="1" dirty="0">
                <a:ea typeface="HG創英角ﾎﾟｯﾌﾟ体" panose="040B0A09000000000000" pitchFamily="49" charset="-128"/>
              </a:rPr>
              <a:t>まず、教育課程の</a:t>
            </a:r>
            <a:r>
              <a:rPr lang="ja-JP" altLang="en-US" sz="1500" b="1" dirty="0">
                <a:solidFill>
                  <a:schemeClr val="accent1">
                    <a:lumMod val="75000"/>
                  </a:schemeClr>
                </a:solidFill>
                <a:ea typeface="HG創英角ﾎﾟｯﾌﾟ体" panose="040B0A09000000000000" pitchFamily="49" charset="-128"/>
              </a:rPr>
              <a:t>編成</a:t>
            </a:r>
            <a:r>
              <a:rPr lang="ja-JP" altLang="en-US" sz="1500" b="1" dirty="0">
                <a:ea typeface="HG創英角ﾎﾟｯﾌﾟ体" panose="040B0A09000000000000" pitchFamily="49" charset="-128"/>
              </a:rPr>
              <a:t>においては</a:t>
            </a:r>
            <a:endParaRPr lang="en-US" altLang="ja-JP" sz="1500" b="1" dirty="0">
              <a:ea typeface="HG創英角ﾎﾟｯﾌﾟ体" panose="040B0A09000000000000" pitchFamily="49" charset="-128"/>
            </a:endParaRPr>
          </a:p>
          <a:p>
            <a:endParaRPr lang="en-US" altLang="ja-JP" sz="1500" b="1" dirty="0">
              <a:ea typeface="HG創英角ﾎﾟｯﾌﾟ体" panose="040B0A09000000000000" pitchFamily="49" charset="-128"/>
            </a:endParaRPr>
          </a:p>
          <a:p>
            <a:r>
              <a:rPr lang="ja-JP" altLang="en-US" sz="1500" b="1" dirty="0">
                <a:ea typeface="HG創英角ﾎﾟｯﾌﾟ体" panose="040B0A09000000000000" pitchFamily="49" charset="-128"/>
              </a:rPr>
              <a:t>★　</a:t>
            </a:r>
            <a:r>
              <a:rPr lang="ja-JP" altLang="en-US" sz="15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500" b="1" u="sng" dirty="0">
              <a:latin typeface="ＭＳ ゴシック" panose="020B0609070205080204" pitchFamily="49" charset="-128"/>
              <a:ea typeface="ＭＳ ゴシック" panose="020B0609070205080204" pitchFamily="49" charset="-128"/>
            </a:endParaRPr>
          </a:p>
          <a:p>
            <a:r>
              <a:rPr lang="ja-JP" altLang="en-US" sz="1500" b="1" dirty="0">
                <a:latin typeface="ＭＳ 明朝" panose="02020609040205080304" pitchFamily="17" charset="-128"/>
                <a:ea typeface="ＭＳ 明朝" panose="02020609040205080304" pitchFamily="17" charset="-128"/>
              </a:rPr>
              <a:t>★　①</a:t>
            </a:r>
            <a:r>
              <a:rPr lang="ja-JP" altLang="en-US" sz="1500" b="1" u="sng" dirty="0">
                <a:latin typeface="ＭＳ 明朝" panose="02020609040205080304" pitchFamily="17" charset="-128"/>
                <a:ea typeface="ＭＳ 明朝" panose="02020609040205080304" pitchFamily="17" charset="-128"/>
              </a:rPr>
              <a:t>教科横断的に学ぶ</a:t>
            </a:r>
            <a:r>
              <a:rPr lang="ja-JP" altLang="en-US" sz="1500" b="1" dirty="0">
                <a:latin typeface="ＭＳ 明朝" panose="02020609040205080304" pitchFamily="17" charset="-128"/>
                <a:ea typeface="ＭＳ 明朝" panose="02020609040205080304" pitchFamily="17" charset="-128"/>
              </a:rPr>
              <a:t>　　そのために、（</a:t>
            </a:r>
            <a:r>
              <a:rPr lang="ja-JP" altLang="en-US" sz="15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500" b="1" u="sng" dirty="0">
                <a:latin typeface="ＭＳ 明朝" panose="02020609040205080304" pitchFamily="17" charset="-128"/>
                <a:ea typeface="ＭＳ 明朝" panose="02020609040205080304" pitchFamily="17" charset="-128"/>
              </a:rPr>
              <a:t>）をしっかり　　</a:t>
            </a:r>
            <a:endParaRPr lang="en-US" altLang="ja-JP" sz="1500" b="1" u="sng"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　しなさいということです。　また、</a:t>
            </a:r>
            <a:endParaRPr lang="en-US" altLang="ja-JP" sz="1500" b="1" u="sng" dirty="0">
              <a:latin typeface="ＭＳ 明朝" panose="02020609040205080304" pitchFamily="17" charset="-128"/>
              <a:ea typeface="ＭＳ 明朝" panose="02020609040205080304" pitchFamily="17" charset="-128"/>
            </a:endParaRPr>
          </a:p>
          <a:p>
            <a:endParaRPr lang="en-US" altLang="ja-JP" sz="1500"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教育課程の</a:t>
            </a:r>
            <a:r>
              <a:rPr lang="ja-JP" altLang="en-US" sz="1500" b="1" dirty="0">
                <a:solidFill>
                  <a:srgbClr val="7030A0"/>
                </a:solidFill>
                <a:latin typeface="ＭＳ 明朝" panose="02020609040205080304" pitchFamily="17" charset="-128"/>
                <a:ea typeface="ＭＳ 明朝" panose="02020609040205080304" pitchFamily="17" charset="-128"/>
              </a:rPr>
              <a:t>実施</a:t>
            </a:r>
            <a:r>
              <a:rPr lang="ja-JP" altLang="en-US" sz="1500" b="1" dirty="0">
                <a:latin typeface="ＭＳ 明朝" panose="02020609040205080304" pitchFamily="17" charset="-128"/>
                <a:ea typeface="ＭＳ 明朝" panose="02020609040205080304" pitchFamily="17" charset="-128"/>
              </a:rPr>
              <a:t>においては、</a:t>
            </a:r>
            <a:endParaRPr lang="en-US" altLang="ja-JP" sz="1500" b="1"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a:t>
            </a:r>
            <a:r>
              <a:rPr lang="ja-JP" altLang="en-US" sz="15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5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・・・つまり、</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探究的・問題解決的な学び</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にしっかりと取り組みなさい</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u="sng"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ja-JP" altLang="en-US" sz="1500" b="1" u="sng" dirty="0">
                <a:latin typeface="ＭＳ 明朝" panose="02020609040205080304" pitchFamily="17" charset="-128"/>
                <a:ea typeface="ＭＳ 明朝" panose="02020609040205080304" pitchFamily="17" charset="-128"/>
              </a:rPr>
              <a:t>という意味です。　　　★</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endParaRPr lang="ja-JP" altLang="en-US" sz="15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0564">
              <a:defRPr kumimoji="1" sz="2000">
                <a:solidFill>
                  <a:schemeClr val="tx1"/>
                </a:solidFill>
                <a:latin typeface="Arial" panose="020B0604020202020204" pitchFamily="34" charset="0"/>
                <a:ea typeface="ＭＳ Ｐゴシック" panose="020B0600070205080204" pitchFamily="50" charset="-128"/>
              </a:defRPr>
            </a:lvl1pPr>
            <a:lvl2pPr marL="836457" indent="-321715" defTabSz="1440564">
              <a:defRPr kumimoji="1" sz="2000">
                <a:solidFill>
                  <a:schemeClr val="tx1"/>
                </a:solidFill>
                <a:latin typeface="Arial" panose="020B0604020202020204" pitchFamily="34" charset="0"/>
                <a:ea typeface="ＭＳ Ｐゴシック" panose="020B0600070205080204" pitchFamily="50" charset="-128"/>
              </a:defRPr>
            </a:lvl2pPr>
            <a:lvl3pPr marL="1286858" indent="-257372" defTabSz="1440564">
              <a:defRPr kumimoji="1" sz="2000">
                <a:solidFill>
                  <a:schemeClr val="tx1"/>
                </a:solidFill>
                <a:latin typeface="Arial" panose="020B0604020202020204" pitchFamily="34" charset="0"/>
                <a:ea typeface="ＭＳ Ｐゴシック" panose="020B0600070205080204" pitchFamily="50" charset="-128"/>
              </a:defRPr>
            </a:lvl3pPr>
            <a:lvl4pPr marL="1801600" indent="-257372" defTabSz="1440564">
              <a:defRPr kumimoji="1" sz="2000">
                <a:solidFill>
                  <a:schemeClr val="tx1"/>
                </a:solidFill>
                <a:latin typeface="Arial" panose="020B0604020202020204" pitchFamily="34" charset="0"/>
                <a:ea typeface="ＭＳ Ｐゴシック" panose="020B0600070205080204" pitchFamily="50" charset="-128"/>
              </a:defRPr>
            </a:lvl4pPr>
            <a:lvl5pPr marL="2316342" indent="-257372" defTabSz="1440564">
              <a:defRPr kumimoji="1" sz="2000">
                <a:solidFill>
                  <a:schemeClr val="tx1"/>
                </a:solidFill>
                <a:latin typeface="Arial" panose="020B0604020202020204" pitchFamily="34" charset="0"/>
                <a:ea typeface="ＭＳ Ｐゴシック" panose="020B0600070205080204" pitchFamily="50" charset="-128"/>
              </a:defRPr>
            </a:lvl5pPr>
            <a:lvl6pPr marL="283108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4582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60572"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375315"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9</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2973388" y="601663"/>
            <a:ext cx="3770312" cy="2122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3846" y="3035629"/>
            <a:ext cx="7336860" cy="42408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500" dirty="0"/>
              <a:t>学校教育を進めるにあたっては、</a:t>
            </a:r>
            <a:r>
              <a:rPr lang="ja-JP" altLang="en-US" sz="1500" b="1" dirty="0"/>
              <a:t>教育課程が重要</a:t>
            </a:r>
            <a:r>
              <a:rPr lang="ja-JP" altLang="en-US" sz="1500" dirty="0"/>
              <a:t>です。その編成と実施において、</a:t>
            </a:r>
            <a:endParaRPr lang="en-US" altLang="ja-JP" sz="1500" dirty="0"/>
          </a:p>
          <a:p>
            <a:r>
              <a:rPr lang="ja-JP" altLang="en-US" sz="1500" dirty="0"/>
              <a:t>大事なことが</a:t>
            </a:r>
            <a:r>
              <a:rPr lang="ja-JP" altLang="en-US" sz="1500" b="1" dirty="0"/>
              <a:t>、「総則」</a:t>
            </a:r>
            <a:r>
              <a:rPr lang="ja-JP" altLang="en-US" sz="1500" dirty="0"/>
              <a:t>に示されています。総則、しっかりと読み込んでいますか？</a:t>
            </a:r>
            <a:endParaRPr lang="en-US" altLang="ja-JP" sz="1500" dirty="0"/>
          </a:p>
          <a:p>
            <a:endParaRPr lang="en-US" altLang="ja-JP" sz="1500" dirty="0"/>
          </a:p>
          <a:p>
            <a:r>
              <a:rPr lang="ja-JP" altLang="en-US" sz="1500" b="1" dirty="0">
                <a:ea typeface="HG創英角ﾎﾟｯﾌﾟ体" panose="040B0A09000000000000" pitchFamily="49" charset="-128"/>
              </a:rPr>
              <a:t>まず、教育課程の</a:t>
            </a:r>
            <a:r>
              <a:rPr lang="ja-JP" altLang="en-US" sz="1500" b="1" dirty="0">
                <a:solidFill>
                  <a:schemeClr val="accent1">
                    <a:lumMod val="75000"/>
                  </a:schemeClr>
                </a:solidFill>
                <a:ea typeface="HG創英角ﾎﾟｯﾌﾟ体" panose="040B0A09000000000000" pitchFamily="49" charset="-128"/>
              </a:rPr>
              <a:t>編成</a:t>
            </a:r>
            <a:r>
              <a:rPr lang="ja-JP" altLang="en-US" sz="1500" b="1" dirty="0">
                <a:ea typeface="HG創英角ﾎﾟｯﾌﾟ体" panose="040B0A09000000000000" pitchFamily="49" charset="-128"/>
              </a:rPr>
              <a:t>においては</a:t>
            </a:r>
            <a:endParaRPr lang="en-US" altLang="ja-JP" sz="1500" b="1" dirty="0">
              <a:ea typeface="HG創英角ﾎﾟｯﾌﾟ体" panose="040B0A09000000000000" pitchFamily="49" charset="-128"/>
            </a:endParaRPr>
          </a:p>
          <a:p>
            <a:endParaRPr lang="en-US" altLang="ja-JP" sz="1500" b="1" dirty="0">
              <a:ea typeface="HG創英角ﾎﾟｯﾌﾟ体" panose="040B0A09000000000000" pitchFamily="49" charset="-128"/>
            </a:endParaRPr>
          </a:p>
          <a:p>
            <a:r>
              <a:rPr lang="ja-JP" altLang="en-US" sz="1500" b="1" dirty="0">
                <a:ea typeface="HG創英角ﾎﾟｯﾌﾟ体" panose="040B0A09000000000000" pitchFamily="49" charset="-128"/>
              </a:rPr>
              <a:t>★　</a:t>
            </a:r>
            <a:r>
              <a:rPr lang="ja-JP" altLang="en-US" sz="15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500" b="1" u="sng" dirty="0">
              <a:latin typeface="ＭＳ ゴシック" panose="020B0609070205080204" pitchFamily="49" charset="-128"/>
              <a:ea typeface="ＭＳ ゴシック" panose="020B0609070205080204" pitchFamily="49" charset="-128"/>
            </a:endParaRPr>
          </a:p>
          <a:p>
            <a:r>
              <a:rPr lang="ja-JP" altLang="en-US" sz="1500" b="1" dirty="0">
                <a:latin typeface="ＭＳ 明朝" panose="02020609040205080304" pitchFamily="17" charset="-128"/>
                <a:ea typeface="ＭＳ 明朝" panose="02020609040205080304" pitchFamily="17" charset="-128"/>
              </a:rPr>
              <a:t>★　①</a:t>
            </a:r>
            <a:r>
              <a:rPr lang="ja-JP" altLang="en-US" sz="1500" b="1" u="sng" dirty="0">
                <a:latin typeface="ＭＳ 明朝" panose="02020609040205080304" pitchFamily="17" charset="-128"/>
                <a:ea typeface="ＭＳ 明朝" panose="02020609040205080304" pitchFamily="17" charset="-128"/>
              </a:rPr>
              <a:t>教科横断的に学ぶ</a:t>
            </a:r>
            <a:r>
              <a:rPr lang="ja-JP" altLang="en-US" sz="1500" b="1" dirty="0">
                <a:latin typeface="ＭＳ 明朝" panose="02020609040205080304" pitchFamily="17" charset="-128"/>
                <a:ea typeface="ＭＳ 明朝" panose="02020609040205080304" pitchFamily="17" charset="-128"/>
              </a:rPr>
              <a:t>　　そのために、（</a:t>
            </a:r>
            <a:r>
              <a:rPr lang="ja-JP" altLang="en-US" sz="15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500" b="1" u="sng" dirty="0">
                <a:latin typeface="ＭＳ 明朝" panose="02020609040205080304" pitchFamily="17" charset="-128"/>
                <a:ea typeface="ＭＳ 明朝" panose="02020609040205080304" pitchFamily="17" charset="-128"/>
              </a:rPr>
              <a:t>）をしっかり　　</a:t>
            </a:r>
            <a:endParaRPr lang="en-US" altLang="ja-JP" sz="1500" b="1" u="sng"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　しなさいということです。　また、</a:t>
            </a:r>
            <a:endParaRPr lang="en-US" altLang="ja-JP" sz="1500" b="1" u="sng" dirty="0">
              <a:latin typeface="ＭＳ 明朝" panose="02020609040205080304" pitchFamily="17" charset="-128"/>
              <a:ea typeface="ＭＳ 明朝" panose="02020609040205080304" pitchFamily="17" charset="-128"/>
            </a:endParaRPr>
          </a:p>
          <a:p>
            <a:endParaRPr lang="en-US" altLang="ja-JP" sz="1500"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教育課程の</a:t>
            </a:r>
            <a:r>
              <a:rPr lang="ja-JP" altLang="en-US" sz="1500" b="1" dirty="0">
                <a:solidFill>
                  <a:srgbClr val="7030A0"/>
                </a:solidFill>
                <a:latin typeface="ＭＳ 明朝" panose="02020609040205080304" pitchFamily="17" charset="-128"/>
                <a:ea typeface="ＭＳ 明朝" panose="02020609040205080304" pitchFamily="17" charset="-128"/>
              </a:rPr>
              <a:t>実施</a:t>
            </a:r>
            <a:r>
              <a:rPr lang="ja-JP" altLang="en-US" sz="1500" b="1" dirty="0">
                <a:latin typeface="ＭＳ 明朝" panose="02020609040205080304" pitchFamily="17" charset="-128"/>
                <a:ea typeface="ＭＳ 明朝" panose="02020609040205080304" pitchFamily="17" charset="-128"/>
              </a:rPr>
              <a:t>においては、</a:t>
            </a:r>
            <a:endParaRPr lang="en-US" altLang="ja-JP" sz="1500" b="1"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a:t>
            </a:r>
            <a:r>
              <a:rPr lang="ja-JP" altLang="en-US" sz="15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5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・・・つまり、</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探究的・問題解決的な学び</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にしっかりと取り組みなさい</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u="sng"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ja-JP" altLang="en-US" sz="1500" b="1" u="sng" dirty="0">
                <a:latin typeface="ＭＳ 明朝" panose="02020609040205080304" pitchFamily="17" charset="-128"/>
                <a:ea typeface="ＭＳ 明朝" panose="02020609040205080304" pitchFamily="17" charset="-128"/>
              </a:rPr>
              <a:t>という意味です。　　　★</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endParaRPr lang="ja-JP" altLang="en-US" sz="15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0564">
              <a:defRPr kumimoji="1" sz="2000">
                <a:solidFill>
                  <a:schemeClr val="tx1"/>
                </a:solidFill>
                <a:latin typeface="Arial" panose="020B0604020202020204" pitchFamily="34" charset="0"/>
                <a:ea typeface="ＭＳ Ｐゴシック" panose="020B0600070205080204" pitchFamily="50" charset="-128"/>
              </a:defRPr>
            </a:lvl1pPr>
            <a:lvl2pPr marL="836457" indent="-321715" defTabSz="1440564">
              <a:defRPr kumimoji="1" sz="2000">
                <a:solidFill>
                  <a:schemeClr val="tx1"/>
                </a:solidFill>
                <a:latin typeface="Arial" panose="020B0604020202020204" pitchFamily="34" charset="0"/>
                <a:ea typeface="ＭＳ Ｐゴシック" panose="020B0600070205080204" pitchFamily="50" charset="-128"/>
              </a:defRPr>
            </a:lvl2pPr>
            <a:lvl3pPr marL="1286858" indent="-257372" defTabSz="1440564">
              <a:defRPr kumimoji="1" sz="2000">
                <a:solidFill>
                  <a:schemeClr val="tx1"/>
                </a:solidFill>
                <a:latin typeface="Arial" panose="020B0604020202020204" pitchFamily="34" charset="0"/>
                <a:ea typeface="ＭＳ Ｐゴシック" panose="020B0600070205080204" pitchFamily="50" charset="-128"/>
              </a:defRPr>
            </a:lvl3pPr>
            <a:lvl4pPr marL="1801600" indent="-257372" defTabSz="1440564">
              <a:defRPr kumimoji="1" sz="2000">
                <a:solidFill>
                  <a:schemeClr val="tx1"/>
                </a:solidFill>
                <a:latin typeface="Arial" panose="020B0604020202020204" pitchFamily="34" charset="0"/>
                <a:ea typeface="ＭＳ Ｐゴシック" panose="020B0600070205080204" pitchFamily="50" charset="-128"/>
              </a:defRPr>
            </a:lvl4pPr>
            <a:lvl5pPr marL="2316342" indent="-257372" defTabSz="1440564">
              <a:defRPr kumimoji="1" sz="2000">
                <a:solidFill>
                  <a:schemeClr val="tx1"/>
                </a:solidFill>
                <a:latin typeface="Arial" panose="020B0604020202020204" pitchFamily="34" charset="0"/>
                <a:ea typeface="ＭＳ Ｐゴシック" panose="020B0600070205080204" pitchFamily="50" charset="-128"/>
              </a:defRPr>
            </a:lvl5pPr>
            <a:lvl6pPr marL="283108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4582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60572"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375315"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12</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2973388" y="601663"/>
            <a:ext cx="3770312" cy="2122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3846" y="3035629"/>
            <a:ext cx="7336860" cy="42408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500" dirty="0"/>
              <a:t>学校教育を進めるにあたっては、</a:t>
            </a:r>
            <a:r>
              <a:rPr lang="ja-JP" altLang="en-US" sz="1500" b="1" dirty="0"/>
              <a:t>教育課程が重要</a:t>
            </a:r>
            <a:r>
              <a:rPr lang="ja-JP" altLang="en-US" sz="1500" dirty="0"/>
              <a:t>です。その編成と実施において、</a:t>
            </a:r>
            <a:endParaRPr lang="en-US" altLang="ja-JP" sz="1500" dirty="0"/>
          </a:p>
          <a:p>
            <a:r>
              <a:rPr lang="ja-JP" altLang="en-US" sz="1500" dirty="0"/>
              <a:t>大事なことが</a:t>
            </a:r>
            <a:r>
              <a:rPr lang="ja-JP" altLang="en-US" sz="1500" b="1" dirty="0"/>
              <a:t>、「総則」</a:t>
            </a:r>
            <a:r>
              <a:rPr lang="ja-JP" altLang="en-US" sz="1500" dirty="0"/>
              <a:t>に示されています。総則、しっかりと読み込んでいますか？</a:t>
            </a:r>
            <a:endParaRPr lang="en-US" altLang="ja-JP" sz="1500" dirty="0"/>
          </a:p>
          <a:p>
            <a:endParaRPr lang="en-US" altLang="ja-JP" sz="1500" dirty="0"/>
          </a:p>
          <a:p>
            <a:r>
              <a:rPr lang="ja-JP" altLang="en-US" sz="1500" b="1" dirty="0">
                <a:ea typeface="HG創英角ﾎﾟｯﾌﾟ体" panose="040B0A09000000000000" pitchFamily="49" charset="-128"/>
              </a:rPr>
              <a:t>まず、教育課程の</a:t>
            </a:r>
            <a:r>
              <a:rPr lang="ja-JP" altLang="en-US" sz="1500" b="1" dirty="0">
                <a:solidFill>
                  <a:schemeClr val="accent1">
                    <a:lumMod val="75000"/>
                  </a:schemeClr>
                </a:solidFill>
                <a:ea typeface="HG創英角ﾎﾟｯﾌﾟ体" panose="040B0A09000000000000" pitchFamily="49" charset="-128"/>
              </a:rPr>
              <a:t>編成</a:t>
            </a:r>
            <a:r>
              <a:rPr lang="ja-JP" altLang="en-US" sz="1500" b="1" dirty="0">
                <a:ea typeface="HG創英角ﾎﾟｯﾌﾟ体" panose="040B0A09000000000000" pitchFamily="49" charset="-128"/>
              </a:rPr>
              <a:t>においては</a:t>
            </a:r>
            <a:endParaRPr lang="en-US" altLang="ja-JP" sz="1500" b="1" dirty="0">
              <a:ea typeface="HG創英角ﾎﾟｯﾌﾟ体" panose="040B0A09000000000000" pitchFamily="49" charset="-128"/>
            </a:endParaRPr>
          </a:p>
          <a:p>
            <a:endParaRPr lang="en-US" altLang="ja-JP" sz="1500" b="1" dirty="0">
              <a:ea typeface="HG創英角ﾎﾟｯﾌﾟ体" panose="040B0A09000000000000" pitchFamily="49" charset="-128"/>
            </a:endParaRPr>
          </a:p>
          <a:p>
            <a:r>
              <a:rPr lang="ja-JP" altLang="en-US" sz="1500" b="1" dirty="0">
                <a:ea typeface="HG創英角ﾎﾟｯﾌﾟ体" panose="040B0A09000000000000" pitchFamily="49" charset="-128"/>
              </a:rPr>
              <a:t>★　</a:t>
            </a:r>
            <a:r>
              <a:rPr lang="ja-JP" altLang="en-US" sz="15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500" b="1" u="sng" dirty="0">
              <a:latin typeface="ＭＳ ゴシック" panose="020B0609070205080204" pitchFamily="49" charset="-128"/>
              <a:ea typeface="ＭＳ ゴシック" panose="020B0609070205080204" pitchFamily="49" charset="-128"/>
            </a:endParaRPr>
          </a:p>
          <a:p>
            <a:r>
              <a:rPr lang="ja-JP" altLang="en-US" sz="1500" b="1" dirty="0">
                <a:latin typeface="ＭＳ 明朝" panose="02020609040205080304" pitchFamily="17" charset="-128"/>
                <a:ea typeface="ＭＳ 明朝" panose="02020609040205080304" pitchFamily="17" charset="-128"/>
              </a:rPr>
              <a:t>★　①</a:t>
            </a:r>
            <a:r>
              <a:rPr lang="ja-JP" altLang="en-US" sz="1500" b="1" u="sng" dirty="0">
                <a:latin typeface="ＭＳ 明朝" panose="02020609040205080304" pitchFamily="17" charset="-128"/>
                <a:ea typeface="ＭＳ 明朝" panose="02020609040205080304" pitchFamily="17" charset="-128"/>
              </a:rPr>
              <a:t>教科横断的に学ぶ</a:t>
            </a:r>
            <a:r>
              <a:rPr lang="ja-JP" altLang="en-US" sz="1500" b="1" dirty="0">
                <a:latin typeface="ＭＳ 明朝" panose="02020609040205080304" pitchFamily="17" charset="-128"/>
                <a:ea typeface="ＭＳ 明朝" panose="02020609040205080304" pitchFamily="17" charset="-128"/>
              </a:rPr>
              <a:t>　　そのために、（</a:t>
            </a:r>
            <a:r>
              <a:rPr lang="ja-JP" altLang="en-US" sz="15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500" b="1" u="sng" dirty="0">
                <a:latin typeface="ＭＳ 明朝" panose="02020609040205080304" pitchFamily="17" charset="-128"/>
                <a:ea typeface="ＭＳ 明朝" panose="02020609040205080304" pitchFamily="17" charset="-128"/>
              </a:rPr>
              <a:t>）をしっかり　　</a:t>
            </a:r>
            <a:endParaRPr lang="en-US" altLang="ja-JP" sz="1500" b="1" u="sng"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　しなさいということです。　また、</a:t>
            </a:r>
            <a:endParaRPr lang="en-US" altLang="ja-JP" sz="1500" b="1" u="sng" dirty="0">
              <a:latin typeface="ＭＳ 明朝" panose="02020609040205080304" pitchFamily="17" charset="-128"/>
              <a:ea typeface="ＭＳ 明朝" panose="02020609040205080304" pitchFamily="17" charset="-128"/>
            </a:endParaRPr>
          </a:p>
          <a:p>
            <a:endParaRPr lang="en-US" altLang="ja-JP" sz="1500"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教育課程の</a:t>
            </a:r>
            <a:r>
              <a:rPr lang="ja-JP" altLang="en-US" sz="1500" b="1" dirty="0">
                <a:solidFill>
                  <a:srgbClr val="7030A0"/>
                </a:solidFill>
                <a:latin typeface="ＭＳ 明朝" panose="02020609040205080304" pitchFamily="17" charset="-128"/>
                <a:ea typeface="ＭＳ 明朝" panose="02020609040205080304" pitchFamily="17" charset="-128"/>
              </a:rPr>
              <a:t>実施</a:t>
            </a:r>
            <a:r>
              <a:rPr lang="ja-JP" altLang="en-US" sz="1500" b="1" dirty="0">
                <a:latin typeface="ＭＳ 明朝" panose="02020609040205080304" pitchFamily="17" charset="-128"/>
                <a:ea typeface="ＭＳ 明朝" panose="02020609040205080304" pitchFamily="17" charset="-128"/>
              </a:rPr>
              <a:t>においては、</a:t>
            </a:r>
            <a:endParaRPr lang="en-US" altLang="ja-JP" sz="1500" b="1"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a:t>
            </a:r>
            <a:r>
              <a:rPr lang="ja-JP" altLang="en-US" sz="15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5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・・・つまり、</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探究的・問題解決的な学び</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にしっかりと取り組みなさい</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u="sng"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ja-JP" altLang="en-US" sz="1500" b="1" u="sng" dirty="0">
                <a:latin typeface="ＭＳ 明朝" panose="02020609040205080304" pitchFamily="17" charset="-128"/>
                <a:ea typeface="ＭＳ 明朝" panose="02020609040205080304" pitchFamily="17" charset="-128"/>
              </a:rPr>
              <a:t>という意味です。　　　★</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endParaRPr lang="ja-JP" altLang="en-US" sz="15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0564">
              <a:defRPr kumimoji="1" sz="2000">
                <a:solidFill>
                  <a:schemeClr val="tx1"/>
                </a:solidFill>
                <a:latin typeface="Arial" panose="020B0604020202020204" pitchFamily="34" charset="0"/>
                <a:ea typeface="ＭＳ Ｐゴシック" panose="020B0600070205080204" pitchFamily="50" charset="-128"/>
              </a:defRPr>
            </a:lvl1pPr>
            <a:lvl2pPr marL="836457" indent="-321715" defTabSz="1440564">
              <a:defRPr kumimoji="1" sz="2000">
                <a:solidFill>
                  <a:schemeClr val="tx1"/>
                </a:solidFill>
                <a:latin typeface="Arial" panose="020B0604020202020204" pitchFamily="34" charset="0"/>
                <a:ea typeface="ＭＳ Ｐゴシック" panose="020B0600070205080204" pitchFamily="50" charset="-128"/>
              </a:defRPr>
            </a:lvl2pPr>
            <a:lvl3pPr marL="1286858" indent="-257372" defTabSz="1440564">
              <a:defRPr kumimoji="1" sz="2000">
                <a:solidFill>
                  <a:schemeClr val="tx1"/>
                </a:solidFill>
                <a:latin typeface="Arial" panose="020B0604020202020204" pitchFamily="34" charset="0"/>
                <a:ea typeface="ＭＳ Ｐゴシック" panose="020B0600070205080204" pitchFamily="50" charset="-128"/>
              </a:defRPr>
            </a:lvl3pPr>
            <a:lvl4pPr marL="1801600" indent="-257372" defTabSz="1440564">
              <a:defRPr kumimoji="1" sz="2000">
                <a:solidFill>
                  <a:schemeClr val="tx1"/>
                </a:solidFill>
                <a:latin typeface="Arial" panose="020B0604020202020204" pitchFamily="34" charset="0"/>
                <a:ea typeface="ＭＳ Ｐゴシック" panose="020B0600070205080204" pitchFamily="50" charset="-128"/>
              </a:defRPr>
            </a:lvl4pPr>
            <a:lvl5pPr marL="2316342" indent="-257372" defTabSz="1440564">
              <a:defRPr kumimoji="1" sz="2000">
                <a:solidFill>
                  <a:schemeClr val="tx1"/>
                </a:solidFill>
                <a:latin typeface="Arial" panose="020B0604020202020204" pitchFamily="34" charset="0"/>
                <a:ea typeface="ＭＳ Ｐゴシック" panose="020B0600070205080204" pitchFamily="50" charset="-128"/>
              </a:defRPr>
            </a:lvl5pPr>
            <a:lvl6pPr marL="283108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4582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60572"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375315"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14</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204958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2973388" y="601663"/>
            <a:ext cx="3770312" cy="2122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3846" y="3035629"/>
            <a:ext cx="7336860" cy="42408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500" dirty="0"/>
              <a:t>学校教育を進めるにあたっては、</a:t>
            </a:r>
            <a:r>
              <a:rPr lang="ja-JP" altLang="en-US" sz="1500" b="1" dirty="0"/>
              <a:t>教育課程が重要</a:t>
            </a:r>
            <a:r>
              <a:rPr lang="ja-JP" altLang="en-US" sz="1500" dirty="0"/>
              <a:t>です。その編成と実施において、</a:t>
            </a:r>
            <a:endParaRPr lang="en-US" altLang="ja-JP" sz="1500" dirty="0"/>
          </a:p>
          <a:p>
            <a:r>
              <a:rPr lang="ja-JP" altLang="en-US" sz="1500" dirty="0"/>
              <a:t>大事なことが</a:t>
            </a:r>
            <a:r>
              <a:rPr lang="ja-JP" altLang="en-US" sz="1500" b="1" dirty="0"/>
              <a:t>、「総則」</a:t>
            </a:r>
            <a:r>
              <a:rPr lang="ja-JP" altLang="en-US" sz="1500" dirty="0"/>
              <a:t>に示されています。総則、しっかりと読み込んでいますか？</a:t>
            </a:r>
            <a:endParaRPr lang="en-US" altLang="ja-JP" sz="1500" dirty="0"/>
          </a:p>
          <a:p>
            <a:endParaRPr lang="en-US" altLang="ja-JP" sz="1500" dirty="0"/>
          </a:p>
          <a:p>
            <a:r>
              <a:rPr lang="ja-JP" altLang="en-US" sz="1500" b="1" dirty="0">
                <a:ea typeface="HG創英角ﾎﾟｯﾌﾟ体" panose="040B0A09000000000000" pitchFamily="49" charset="-128"/>
              </a:rPr>
              <a:t>まず、教育課程の</a:t>
            </a:r>
            <a:r>
              <a:rPr lang="ja-JP" altLang="en-US" sz="1500" b="1" dirty="0">
                <a:solidFill>
                  <a:schemeClr val="accent1">
                    <a:lumMod val="75000"/>
                  </a:schemeClr>
                </a:solidFill>
                <a:ea typeface="HG創英角ﾎﾟｯﾌﾟ体" panose="040B0A09000000000000" pitchFamily="49" charset="-128"/>
              </a:rPr>
              <a:t>編成</a:t>
            </a:r>
            <a:r>
              <a:rPr lang="ja-JP" altLang="en-US" sz="1500" b="1" dirty="0">
                <a:ea typeface="HG創英角ﾎﾟｯﾌﾟ体" panose="040B0A09000000000000" pitchFamily="49" charset="-128"/>
              </a:rPr>
              <a:t>においては</a:t>
            </a:r>
            <a:endParaRPr lang="en-US" altLang="ja-JP" sz="1500" b="1" dirty="0">
              <a:ea typeface="HG創英角ﾎﾟｯﾌﾟ体" panose="040B0A09000000000000" pitchFamily="49" charset="-128"/>
            </a:endParaRPr>
          </a:p>
          <a:p>
            <a:endParaRPr lang="en-US" altLang="ja-JP" sz="1500" b="1" dirty="0">
              <a:ea typeface="HG創英角ﾎﾟｯﾌﾟ体" panose="040B0A09000000000000" pitchFamily="49" charset="-128"/>
            </a:endParaRPr>
          </a:p>
          <a:p>
            <a:r>
              <a:rPr lang="ja-JP" altLang="en-US" sz="1500" b="1" dirty="0">
                <a:ea typeface="HG創英角ﾎﾟｯﾌﾟ体" panose="040B0A09000000000000" pitchFamily="49" charset="-128"/>
              </a:rPr>
              <a:t>★　</a:t>
            </a:r>
            <a:r>
              <a:rPr lang="ja-JP" altLang="en-US" sz="15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500" b="1" u="sng" dirty="0">
              <a:latin typeface="ＭＳ ゴシック" panose="020B0609070205080204" pitchFamily="49" charset="-128"/>
              <a:ea typeface="ＭＳ ゴシック" panose="020B0609070205080204" pitchFamily="49" charset="-128"/>
            </a:endParaRPr>
          </a:p>
          <a:p>
            <a:r>
              <a:rPr lang="ja-JP" altLang="en-US" sz="1500" b="1" dirty="0">
                <a:latin typeface="ＭＳ 明朝" panose="02020609040205080304" pitchFamily="17" charset="-128"/>
                <a:ea typeface="ＭＳ 明朝" panose="02020609040205080304" pitchFamily="17" charset="-128"/>
              </a:rPr>
              <a:t>★　①</a:t>
            </a:r>
            <a:r>
              <a:rPr lang="ja-JP" altLang="en-US" sz="1500" b="1" u="sng" dirty="0">
                <a:latin typeface="ＭＳ 明朝" panose="02020609040205080304" pitchFamily="17" charset="-128"/>
                <a:ea typeface="ＭＳ 明朝" panose="02020609040205080304" pitchFamily="17" charset="-128"/>
              </a:rPr>
              <a:t>教科横断的に学ぶ</a:t>
            </a:r>
            <a:r>
              <a:rPr lang="ja-JP" altLang="en-US" sz="1500" b="1" dirty="0">
                <a:latin typeface="ＭＳ 明朝" panose="02020609040205080304" pitchFamily="17" charset="-128"/>
                <a:ea typeface="ＭＳ 明朝" panose="02020609040205080304" pitchFamily="17" charset="-128"/>
              </a:rPr>
              <a:t>　　そのために、（</a:t>
            </a:r>
            <a:r>
              <a:rPr lang="ja-JP" altLang="en-US" sz="15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500" b="1" u="sng" dirty="0">
                <a:latin typeface="ＭＳ 明朝" panose="02020609040205080304" pitchFamily="17" charset="-128"/>
                <a:ea typeface="ＭＳ 明朝" panose="02020609040205080304" pitchFamily="17" charset="-128"/>
              </a:rPr>
              <a:t>）をしっかり　　</a:t>
            </a:r>
            <a:endParaRPr lang="en-US" altLang="ja-JP" sz="1500" b="1" u="sng"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　しなさいということです。　また、</a:t>
            </a:r>
            <a:endParaRPr lang="en-US" altLang="ja-JP" sz="1500" b="1" u="sng" dirty="0">
              <a:latin typeface="ＭＳ 明朝" panose="02020609040205080304" pitchFamily="17" charset="-128"/>
              <a:ea typeface="ＭＳ 明朝" panose="02020609040205080304" pitchFamily="17" charset="-128"/>
            </a:endParaRPr>
          </a:p>
          <a:p>
            <a:endParaRPr lang="en-US" altLang="ja-JP" sz="1500"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教育課程の</a:t>
            </a:r>
            <a:r>
              <a:rPr lang="ja-JP" altLang="en-US" sz="1500" b="1" dirty="0">
                <a:solidFill>
                  <a:srgbClr val="7030A0"/>
                </a:solidFill>
                <a:latin typeface="ＭＳ 明朝" panose="02020609040205080304" pitchFamily="17" charset="-128"/>
                <a:ea typeface="ＭＳ 明朝" panose="02020609040205080304" pitchFamily="17" charset="-128"/>
              </a:rPr>
              <a:t>実施</a:t>
            </a:r>
            <a:r>
              <a:rPr lang="ja-JP" altLang="en-US" sz="1500" b="1" dirty="0">
                <a:latin typeface="ＭＳ 明朝" panose="02020609040205080304" pitchFamily="17" charset="-128"/>
                <a:ea typeface="ＭＳ 明朝" panose="02020609040205080304" pitchFamily="17" charset="-128"/>
              </a:rPr>
              <a:t>においては、</a:t>
            </a:r>
            <a:endParaRPr lang="en-US" altLang="ja-JP" sz="1500" b="1"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a:t>
            </a:r>
            <a:r>
              <a:rPr lang="ja-JP" altLang="en-US" sz="15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5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・・・つまり、</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探究的・問題解決的な学び</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にしっかりと取り組みなさい</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u="sng"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ja-JP" altLang="en-US" sz="1500" b="1" u="sng" dirty="0">
                <a:latin typeface="ＭＳ 明朝" panose="02020609040205080304" pitchFamily="17" charset="-128"/>
                <a:ea typeface="ＭＳ 明朝" panose="02020609040205080304" pitchFamily="17" charset="-128"/>
              </a:rPr>
              <a:t>という意味です。　　　★</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endParaRPr lang="ja-JP" altLang="en-US" sz="15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0564">
              <a:defRPr kumimoji="1" sz="2000">
                <a:solidFill>
                  <a:schemeClr val="tx1"/>
                </a:solidFill>
                <a:latin typeface="Arial" panose="020B0604020202020204" pitchFamily="34" charset="0"/>
                <a:ea typeface="ＭＳ Ｐゴシック" panose="020B0600070205080204" pitchFamily="50" charset="-128"/>
              </a:defRPr>
            </a:lvl1pPr>
            <a:lvl2pPr marL="836457" indent="-321715" defTabSz="1440564">
              <a:defRPr kumimoji="1" sz="2000">
                <a:solidFill>
                  <a:schemeClr val="tx1"/>
                </a:solidFill>
                <a:latin typeface="Arial" panose="020B0604020202020204" pitchFamily="34" charset="0"/>
                <a:ea typeface="ＭＳ Ｐゴシック" panose="020B0600070205080204" pitchFamily="50" charset="-128"/>
              </a:defRPr>
            </a:lvl2pPr>
            <a:lvl3pPr marL="1286858" indent="-257372" defTabSz="1440564">
              <a:defRPr kumimoji="1" sz="2000">
                <a:solidFill>
                  <a:schemeClr val="tx1"/>
                </a:solidFill>
                <a:latin typeface="Arial" panose="020B0604020202020204" pitchFamily="34" charset="0"/>
                <a:ea typeface="ＭＳ Ｐゴシック" panose="020B0600070205080204" pitchFamily="50" charset="-128"/>
              </a:defRPr>
            </a:lvl3pPr>
            <a:lvl4pPr marL="1801600" indent="-257372" defTabSz="1440564">
              <a:defRPr kumimoji="1" sz="2000">
                <a:solidFill>
                  <a:schemeClr val="tx1"/>
                </a:solidFill>
                <a:latin typeface="Arial" panose="020B0604020202020204" pitchFamily="34" charset="0"/>
                <a:ea typeface="ＭＳ Ｐゴシック" panose="020B0600070205080204" pitchFamily="50" charset="-128"/>
              </a:defRPr>
            </a:lvl4pPr>
            <a:lvl5pPr marL="2316342" indent="-257372" defTabSz="1440564">
              <a:defRPr kumimoji="1" sz="2000">
                <a:solidFill>
                  <a:schemeClr val="tx1"/>
                </a:solidFill>
                <a:latin typeface="Arial" panose="020B0604020202020204" pitchFamily="34" charset="0"/>
                <a:ea typeface="ＭＳ Ｐゴシック" panose="020B0600070205080204" pitchFamily="50" charset="-128"/>
              </a:defRPr>
            </a:lvl5pPr>
            <a:lvl6pPr marL="283108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45827"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60572"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375315" indent="-257372" defTabSz="1440564"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15</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241037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66688" y="1373188"/>
            <a:ext cx="658495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1069">
              <a:defRPr kumimoji="1" sz="2000">
                <a:solidFill>
                  <a:schemeClr val="tx1"/>
                </a:solidFill>
                <a:latin typeface="Arial" panose="020B0604020202020204" pitchFamily="34" charset="0"/>
                <a:ea typeface="ＭＳ Ｐゴシック" panose="020B0600070205080204" pitchFamily="50" charset="-128"/>
              </a:defRPr>
            </a:lvl1pPr>
            <a:lvl2pPr marL="790298" indent="-303962" defTabSz="1361069">
              <a:defRPr kumimoji="1" sz="2000">
                <a:solidFill>
                  <a:schemeClr val="tx1"/>
                </a:solidFill>
                <a:latin typeface="Arial" panose="020B0604020202020204" pitchFamily="34" charset="0"/>
                <a:ea typeface="ＭＳ Ｐゴシック" panose="020B0600070205080204" pitchFamily="50" charset="-128"/>
              </a:defRPr>
            </a:lvl2pPr>
            <a:lvl3pPr marL="1215842" indent="-243168" defTabSz="1361069">
              <a:defRPr kumimoji="1" sz="2000">
                <a:solidFill>
                  <a:schemeClr val="tx1"/>
                </a:solidFill>
                <a:latin typeface="Arial" panose="020B0604020202020204" pitchFamily="34" charset="0"/>
                <a:ea typeface="ＭＳ Ｐゴシック" panose="020B0600070205080204" pitchFamily="50" charset="-128"/>
              </a:defRPr>
            </a:lvl3pPr>
            <a:lvl4pPr marL="1702179" indent="-243168" defTabSz="1361069">
              <a:defRPr kumimoji="1" sz="2000">
                <a:solidFill>
                  <a:schemeClr val="tx1"/>
                </a:solidFill>
                <a:latin typeface="Arial" panose="020B0604020202020204" pitchFamily="34" charset="0"/>
                <a:ea typeface="ＭＳ Ｐゴシック" panose="020B0600070205080204" pitchFamily="50" charset="-128"/>
              </a:defRPr>
            </a:lvl4pPr>
            <a:lvl5pPr marL="2188517" indent="-243168" defTabSz="1361069">
              <a:defRPr kumimoji="1" sz="2000">
                <a:solidFill>
                  <a:schemeClr val="tx1"/>
                </a:solidFill>
                <a:latin typeface="Arial" panose="020B0604020202020204" pitchFamily="34" charset="0"/>
                <a:ea typeface="ＭＳ Ｐゴシック" panose="020B0600070205080204" pitchFamily="50" charset="-128"/>
              </a:defRPr>
            </a:lvl5pPr>
            <a:lvl6pPr marL="2674854"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61192"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47529"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33866"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16</a:t>
            </a:fld>
            <a:endParaRPr lang="ja-JP" altLang="en-US" sz="130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66688" y="1373188"/>
            <a:ext cx="658495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1069">
              <a:defRPr kumimoji="1" sz="2000">
                <a:solidFill>
                  <a:schemeClr val="tx1"/>
                </a:solidFill>
                <a:latin typeface="Arial" panose="020B0604020202020204" pitchFamily="34" charset="0"/>
                <a:ea typeface="ＭＳ Ｐゴシック" panose="020B0600070205080204" pitchFamily="50" charset="-128"/>
              </a:defRPr>
            </a:lvl1pPr>
            <a:lvl2pPr marL="790298" indent="-303962" defTabSz="1361069">
              <a:defRPr kumimoji="1" sz="2000">
                <a:solidFill>
                  <a:schemeClr val="tx1"/>
                </a:solidFill>
                <a:latin typeface="Arial" panose="020B0604020202020204" pitchFamily="34" charset="0"/>
                <a:ea typeface="ＭＳ Ｐゴシック" panose="020B0600070205080204" pitchFamily="50" charset="-128"/>
              </a:defRPr>
            </a:lvl2pPr>
            <a:lvl3pPr marL="1215842" indent="-243168" defTabSz="1361069">
              <a:defRPr kumimoji="1" sz="2000">
                <a:solidFill>
                  <a:schemeClr val="tx1"/>
                </a:solidFill>
                <a:latin typeface="Arial" panose="020B0604020202020204" pitchFamily="34" charset="0"/>
                <a:ea typeface="ＭＳ Ｐゴシック" panose="020B0600070205080204" pitchFamily="50" charset="-128"/>
              </a:defRPr>
            </a:lvl3pPr>
            <a:lvl4pPr marL="1702179" indent="-243168" defTabSz="1361069">
              <a:defRPr kumimoji="1" sz="2000">
                <a:solidFill>
                  <a:schemeClr val="tx1"/>
                </a:solidFill>
                <a:latin typeface="Arial" panose="020B0604020202020204" pitchFamily="34" charset="0"/>
                <a:ea typeface="ＭＳ Ｐゴシック" panose="020B0600070205080204" pitchFamily="50" charset="-128"/>
              </a:defRPr>
            </a:lvl4pPr>
            <a:lvl5pPr marL="2188517" indent="-243168" defTabSz="1361069">
              <a:defRPr kumimoji="1" sz="2000">
                <a:solidFill>
                  <a:schemeClr val="tx1"/>
                </a:solidFill>
                <a:latin typeface="Arial" panose="020B0604020202020204" pitchFamily="34" charset="0"/>
                <a:ea typeface="ＭＳ Ｐゴシック" panose="020B0600070205080204" pitchFamily="50" charset="-128"/>
              </a:defRPr>
            </a:lvl5pPr>
            <a:lvl6pPr marL="2674854"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61192"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47529"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33866"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18</a:t>
            </a:fld>
            <a:endParaRPr lang="ja-JP" altLang="en-US" sz="1300">
              <a:latin typeface="Calibri" panose="020F0502020204030204" pitchFamily="34" charset="0"/>
            </a:endParaRPr>
          </a:p>
        </p:txBody>
      </p:sp>
    </p:spTree>
    <p:extLst>
      <p:ext uri="{BB962C8B-B14F-4D97-AF65-F5344CB8AC3E}">
        <p14:creationId xmlns:p14="http://schemas.microsoft.com/office/powerpoint/2010/main" val="305424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19</a:t>
            </a:fld>
            <a:endParaRPr kumimoji="1" lang="ja-JP" altLang="en-US"/>
          </a:p>
        </p:txBody>
      </p:sp>
    </p:spTree>
    <p:extLst>
      <p:ext uri="{BB962C8B-B14F-4D97-AF65-F5344CB8AC3E}">
        <p14:creationId xmlns:p14="http://schemas.microsoft.com/office/powerpoint/2010/main" val="314844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23</a:t>
            </a:fld>
            <a:endParaRPr kumimoji="1" lang="ja-JP" altLang="en-US"/>
          </a:p>
        </p:txBody>
      </p:sp>
    </p:spTree>
    <p:extLst>
      <p:ext uri="{BB962C8B-B14F-4D97-AF65-F5344CB8AC3E}">
        <p14:creationId xmlns:p14="http://schemas.microsoft.com/office/powerpoint/2010/main" val="82502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DBAF18-05C2-44CD-94F1-FE85FFF0A50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E33FA93-E98F-4353-9513-211960004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A2112B-65AE-4246-9E5F-5F77FEB1A563}"/>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DA74D4B8-9F71-4DBF-9D5B-BA541CB970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ED9858-C312-445F-80B8-7CBA45EBD319}"/>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15225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16965B-4626-4A62-BAEE-BA6B5F7C5DF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6B3DEA-17DD-4602-ABE0-01EDD513D60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AD7F5E-D453-49DD-836F-403585343467}"/>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6A72BEE8-0064-4F75-85D4-30198D151F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9DBA1D-D139-48F2-8E03-747E408175F5}"/>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372346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C4FF771-8D69-4096-8A80-99B8752D340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B36C24A-FA48-466B-926F-DD1D3CA1102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51B54D-E2E2-423A-8F6E-E206D0BE715F}"/>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E972DDB3-E736-4FC5-B90C-85C9B55F26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AF4D73-1B55-4318-BDC3-CA8011EA866A}"/>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269423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D0B268-9AAD-4976-9F56-4B60644F817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0959AF-5A72-47D8-BCA0-F5EDC917803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FBF7D3-B2A1-4E42-A409-5F6D1A1D2B44}"/>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F11EB63B-A83D-4AE2-B5A1-1CD8FB1EE3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FEE996-A69F-49F4-87DE-918DB0212F19}"/>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230843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AABD55-6979-40BA-B2E1-199E96591A5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7CD1EA-E860-4ABE-89F3-7EDBFB13F2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A559D65-18D2-4DA6-B88D-6B1AFA4B3A68}"/>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CCAB397E-A97C-4641-88AA-B2D2403427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A87021-45F6-41C7-8452-64472FF7E499}"/>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286090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3D66D3-789E-4D0D-BC13-272D4361FCA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BCEDDF-919F-4243-BED8-9B1D0F06A48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49809F-5F84-4E04-B139-457E4082243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6053CA-53E0-4F9F-97B1-7221DE7DE8EF}"/>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6" name="フッター プレースホルダー 5">
            <a:extLst>
              <a:ext uri="{FF2B5EF4-FFF2-40B4-BE49-F238E27FC236}">
                <a16:creationId xmlns:a16="http://schemas.microsoft.com/office/drawing/2014/main" id="{60957C92-E72E-4AE8-8C5F-25F8DC4BF0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8B9AD9F-97F0-4804-9295-EFCFC780EB47}"/>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161960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9C5D91-4A58-495B-9C20-70F2035CDC2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DA296E-557D-4D81-BD7E-D89C41A7F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C31B1C-A670-4FEE-9CFA-F7AB26273A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050004D-3F13-4A92-A88D-C9E2A9DAA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10D9F1F-F9B1-44EE-913A-3BD4B833B28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BEEA435-0016-4BCA-9797-2B75D6A4D032}"/>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8" name="フッター プレースホルダー 7">
            <a:extLst>
              <a:ext uri="{FF2B5EF4-FFF2-40B4-BE49-F238E27FC236}">
                <a16:creationId xmlns:a16="http://schemas.microsoft.com/office/drawing/2014/main" id="{9A76A9AA-2233-4904-B33A-A628A25E0A3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8C515FA-14D2-460A-A6B1-C416A1141A0E}"/>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338329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79510-7F40-4210-ABB5-BC9740EF40F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CAFE1E-8519-4D74-8656-4BEF7E90A757}"/>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4" name="フッター プレースホルダー 3">
            <a:extLst>
              <a:ext uri="{FF2B5EF4-FFF2-40B4-BE49-F238E27FC236}">
                <a16:creationId xmlns:a16="http://schemas.microsoft.com/office/drawing/2014/main" id="{2B113BFD-F09F-4C9F-B4CF-FA66D64A444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4740FFA-352D-4ED6-AE80-79E3EC940457}"/>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162276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66DB0B4-7E6C-4614-9B07-39410B084D5C}"/>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3" name="フッター プレースホルダー 2">
            <a:extLst>
              <a:ext uri="{FF2B5EF4-FFF2-40B4-BE49-F238E27FC236}">
                <a16:creationId xmlns:a16="http://schemas.microsoft.com/office/drawing/2014/main" id="{E7A60D15-215A-44A7-B764-C0ED1F8B482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0F1609-54CF-4CE6-88A8-34AEFFBAA752}"/>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338471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6D5FD-7CC1-48E8-B139-072C1C7078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E97A8FB-CD82-4DDB-9E6D-B6C821799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8DE87E2-86A3-4BCA-A9DD-AFEE470C4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43A401C-BDDA-4099-96DC-3CFB3F291CBC}"/>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6" name="フッター プレースホルダー 5">
            <a:extLst>
              <a:ext uri="{FF2B5EF4-FFF2-40B4-BE49-F238E27FC236}">
                <a16:creationId xmlns:a16="http://schemas.microsoft.com/office/drawing/2014/main" id="{1DD25B31-9B7E-4E5D-B9D0-B66CBC91D16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E17CD3F-D854-47A8-A1FA-F7FF80847C44}"/>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307436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84D596-1ADB-4757-8B9F-63C4E8E183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13F6837-AA2B-408A-95D2-6695DCA33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E0DEB65-9650-461B-83B7-573386D82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3518F8-F123-4A2F-A676-E03AB15E5A21}"/>
              </a:ext>
            </a:extLst>
          </p:cNvPr>
          <p:cNvSpPr>
            <a:spLocks noGrp="1"/>
          </p:cNvSpPr>
          <p:nvPr>
            <p:ph type="dt" sz="half" idx="10"/>
          </p:nvPr>
        </p:nvSpPr>
        <p:spPr/>
        <p:txBody>
          <a:bodyPr/>
          <a:lstStyle/>
          <a:p>
            <a:fld id="{0AEBFDF0-BA01-47F9-9260-1391AFDD334E}" type="datetimeFigureOut">
              <a:rPr kumimoji="1" lang="ja-JP" altLang="en-US" smtClean="0"/>
              <a:t>2021/2/3</a:t>
            </a:fld>
            <a:endParaRPr kumimoji="1" lang="ja-JP" altLang="en-US"/>
          </a:p>
        </p:txBody>
      </p:sp>
      <p:sp>
        <p:nvSpPr>
          <p:cNvPr id="6" name="フッター プレースホルダー 5">
            <a:extLst>
              <a:ext uri="{FF2B5EF4-FFF2-40B4-BE49-F238E27FC236}">
                <a16:creationId xmlns:a16="http://schemas.microsoft.com/office/drawing/2014/main" id="{D5E271FA-7E63-4B0B-9064-F824943929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654AB3-9E5D-4838-A9DC-05446CAB65B4}"/>
              </a:ext>
            </a:extLst>
          </p:cNvPr>
          <p:cNvSpPr>
            <a:spLocks noGrp="1"/>
          </p:cNvSpPr>
          <p:nvPr>
            <p:ph type="sldNum" sz="quarter" idx="12"/>
          </p:nvPr>
        </p:nvSpPr>
        <p:spPr/>
        <p:txBody>
          <a:body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51019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E862EF-0009-4085-A84A-A07372E61A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68B6742-652F-4312-B713-C56E9825E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080572-A242-41D1-8F85-DD4E18A2A3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BFDF0-BA01-47F9-9260-1391AFDD334E}" type="datetimeFigureOut">
              <a:rPr kumimoji="1" lang="ja-JP" altLang="en-US" smtClean="0"/>
              <a:t>2021/2/3</a:t>
            </a:fld>
            <a:endParaRPr kumimoji="1" lang="ja-JP" altLang="en-US"/>
          </a:p>
        </p:txBody>
      </p:sp>
      <p:sp>
        <p:nvSpPr>
          <p:cNvPr id="5" name="フッター プレースホルダー 4">
            <a:extLst>
              <a:ext uri="{FF2B5EF4-FFF2-40B4-BE49-F238E27FC236}">
                <a16:creationId xmlns:a16="http://schemas.microsoft.com/office/drawing/2014/main" id="{15F67F5C-39B4-4125-A459-A03D8DAA1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E7BD144-DFB6-4028-A840-46647C2EE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9ABCC-57E7-4524-AD35-AB5CDC814F4D}" type="slidenum">
              <a:rPr kumimoji="1" lang="ja-JP" altLang="en-US" smtClean="0"/>
              <a:t>‹#›</a:t>
            </a:fld>
            <a:endParaRPr kumimoji="1" lang="ja-JP" altLang="en-US"/>
          </a:p>
        </p:txBody>
      </p:sp>
    </p:spTree>
    <p:extLst>
      <p:ext uri="{BB962C8B-B14F-4D97-AF65-F5344CB8AC3E}">
        <p14:creationId xmlns:p14="http://schemas.microsoft.com/office/powerpoint/2010/main" val="1564895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emf"/><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2BAE7B-0912-45DF-BF0A-2A4A49176473}"/>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A732B139-6F38-402E-B6A3-5F7CAF7E0D72}"/>
              </a:ext>
            </a:extLst>
          </p:cNvPr>
          <p:cNvSpPr txBox="1"/>
          <p:nvPr/>
        </p:nvSpPr>
        <p:spPr>
          <a:xfrm>
            <a:off x="907118" y="242390"/>
            <a:ext cx="10562493" cy="6801862"/>
          </a:xfrm>
          <a:prstGeom prst="rect">
            <a:avLst/>
          </a:prstGeom>
          <a:noFill/>
        </p:spPr>
        <p:txBody>
          <a:bodyPr wrap="square">
            <a:spAutoFit/>
          </a:bodyPr>
          <a:lstStyle/>
          <a:p>
            <a:r>
              <a:rPr lang="ja-JP" altLang="en-US" dirty="0"/>
              <a:t>　　　　</a:t>
            </a:r>
            <a:r>
              <a:rPr lang="en-US" altLang="ja-JP" b="1" dirty="0"/>
              <a:t>2020</a:t>
            </a:r>
            <a:r>
              <a:rPr lang="ja-JP" altLang="en-US" b="1" dirty="0"/>
              <a:t>年度ユネスコ活動費補助金 「ＳＤＧｓ達成の担い手育成（ＥＳＤ）推進事業」</a:t>
            </a:r>
            <a:endParaRPr lang="en-US" altLang="ja-JP" b="1" dirty="0"/>
          </a:p>
          <a:p>
            <a:r>
              <a:rPr lang="ja-JP" altLang="en-US" dirty="0"/>
              <a:t> 　　　　　　　</a:t>
            </a:r>
            <a:r>
              <a:rPr lang="en-US" altLang="ja-JP" sz="2400" b="1" dirty="0"/>
              <a:t>ESD</a:t>
            </a:r>
            <a:r>
              <a:rPr lang="ja-JP" altLang="en-US" sz="2400" b="1" dirty="0"/>
              <a:t>・国際化ふじのくにコンソーシアム プロジェクト</a:t>
            </a:r>
            <a:endParaRPr lang="en-US" altLang="ja-JP" sz="2400" b="1" dirty="0"/>
          </a:p>
          <a:p>
            <a:endParaRPr lang="en-US" altLang="ja-JP" dirty="0"/>
          </a:p>
          <a:p>
            <a:endParaRPr lang="en-US" altLang="ja-JP" dirty="0"/>
          </a:p>
          <a:p>
            <a:r>
              <a:rPr lang="ja-JP" altLang="en-US" sz="2000" b="1" dirty="0"/>
              <a:t>シンポジウム </a:t>
            </a:r>
            <a:endParaRPr lang="en-US" altLang="ja-JP" sz="2000" b="1" dirty="0"/>
          </a:p>
          <a:p>
            <a:endParaRPr lang="en-US" altLang="ja-JP" sz="2000" b="1" dirty="0"/>
          </a:p>
          <a:p>
            <a:r>
              <a:rPr lang="ja-JP" altLang="en-US" sz="2800" b="1" dirty="0"/>
              <a:t>ホリスティックな学校組織・カリキュラム改革を考える </a:t>
            </a:r>
            <a:endParaRPr lang="en-US" altLang="ja-JP" sz="2800" b="1" dirty="0"/>
          </a:p>
          <a:p>
            <a:endParaRPr lang="en-US" altLang="ja-JP" sz="2800" b="1" dirty="0"/>
          </a:p>
          <a:p>
            <a:r>
              <a:rPr lang="ja-JP" altLang="en-US" sz="2800" b="1" dirty="0"/>
              <a:t>～過疎化の進む川根本町と南砺市の地域・学校改革を通して～ </a:t>
            </a:r>
            <a:endParaRPr lang="en-US" altLang="ja-JP" sz="2800" b="1"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t>　　　</a:t>
            </a:r>
            <a:endParaRPr lang="en-US" altLang="ja-JP" dirty="0"/>
          </a:p>
          <a:p>
            <a:endParaRPr lang="en-US" altLang="ja-JP" dirty="0"/>
          </a:p>
          <a:p>
            <a:r>
              <a:rPr lang="ja-JP" altLang="en-US" dirty="0"/>
              <a:t>　　　　　　　　　　　　　　　　　　　　　　　　　</a:t>
            </a:r>
            <a:r>
              <a:rPr lang="en-US" altLang="ja-JP" b="1" dirty="0">
                <a:highlight>
                  <a:srgbClr val="FFFF00"/>
                </a:highlight>
              </a:rPr>
              <a:t>2021</a:t>
            </a:r>
            <a:r>
              <a:rPr lang="ja-JP" altLang="en-US" b="1" dirty="0">
                <a:highlight>
                  <a:srgbClr val="FFFF00"/>
                </a:highlight>
              </a:rPr>
              <a:t>年</a:t>
            </a:r>
            <a:r>
              <a:rPr lang="en-US" altLang="ja-JP" b="1" dirty="0">
                <a:highlight>
                  <a:srgbClr val="FFFF00"/>
                </a:highlight>
              </a:rPr>
              <a:t>2</a:t>
            </a:r>
            <a:r>
              <a:rPr lang="ja-JP" altLang="en-US" b="1" dirty="0">
                <a:highlight>
                  <a:srgbClr val="FFFF00"/>
                </a:highlight>
              </a:rPr>
              <a:t>月</a:t>
            </a:r>
            <a:r>
              <a:rPr lang="en-US" altLang="ja-JP" b="1" dirty="0">
                <a:highlight>
                  <a:srgbClr val="FFFF00"/>
                </a:highlight>
              </a:rPr>
              <a:t>4</a:t>
            </a:r>
            <a:r>
              <a:rPr lang="ja-JP" altLang="en-US" b="1" dirty="0">
                <a:highlight>
                  <a:srgbClr val="FFFF00"/>
                </a:highlight>
              </a:rPr>
              <a:t>日（木） １５：４０～：５０</a:t>
            </a:r>
            <a:endParaRPr lang="en-US" altLang="ja-JP" b="1" dirty="0">
              <a:highlight>
                <a:srgbClr val="FFFF00"/>
              </a:highlight>
            </a:endParaRPr>
          </a:p>
          <a:p>
            <a:r>
              <a:rPr lang="ja-JP" altLang="en-US" b="1" dirty="0"/>
              <a:t>　　　　　　　　　　　　　　　　　　　　　　　　　　　　　　　　　指定討論者　手島利夫</a:t>
            </a:r>
            <a:endParaRPr lang="en-US" altLang="ja-JP" b="1" dirty="0"/>
          </a:p>
          <a:p>
            <a:endParaRPr lang="en-US" altLang="ja-JP" dirty="0"/>
          </a:p>
          <a:p>
            <a:r>
              <a:rPr lang="ja-JP" altLang="en-US" dirty="0"/>
              <a:t>　　　　　　　　　　　　　　　　　　　　　　　　　　　　　</a:t>
            </a:r>
          </a:p>
        </p:txBody>
      </p:sp>
      <p:sp>
        <p:nvSpPr>
          <p:cNvPr id="6" name="テキスト ボックス 5">
            <a:extLst>
              <a:ext uri="{FF2B5EF4-FFF2-40B4-BE49-F238E27FC236}">
                <a16:creationId xmlns:a16="http://schemas.microsoft.com/office/drawing/2014/main" id="{A70A3AFD-5577-42BC-A851-5B7CC21B7BEF}"/>
              </a:ext>
            </a:extLst>
          </p:cNvPr>
          <p:cNvSpPr txBox="1"/>
          <p:nvPr/>
        </p:nvSpPr>
        <p:spPr>
          <a:xfrm>
            <a:off x="6096000" y="2579077"/>
            <a:ext cx="184731" cy="369332"/>
          </a:xfrm>
          <a:prstGeom prst="rect">
            <a:avLst/>
          </a:prstGeom>
          <a:noFill/>
        </p:spPr>
        <p:txBody>
          <a:bodyPr wrap="none" rtlCol="0">
            <a:spAutoFit/>
          </a:bodyPr>
          <a:lstStyle/>
          <a:p>
            <a:endParaRPr kumimoji="1" lang="ja-JP" altLang="en-US" dirty="0"/>
          </a:p>
        </p:txBody>
      </p:sp>
      <p:sp>
        <p:nvSpPr>
          <p:cNvPr id="2" name="テキスト ボックス 1">
            <a:extLst>
              <a:ext uri="{FF2B5EF4-FFF2-40B4-BE49-F238E27FC236}">
                <a16:creationId xmlns:a16="http://schemas.microsoft.com/office/drawing/2014/main" id="{8D22A8AD-35CA-479F-8D4C-E2458EFA93D0}"/>
              </a:ext>
            </a:extLst>
          </p:cNvPr>
          <p:cNvSpPr txBox="1"/>
          <p:nvPr/>
        </p:nvSpPr>
        <p:spPr>
          <a:xfrm>
            <a:off x="2965938" y="4161692"/>
            <a:ext cx="7571303" cy="646331"/>
          </a:xfrm>
          <a:prstGeom prst="rect">
            <a:avLst/>
          </a:prstGeom>
          <a:noFill/>
        </p:spPr>
        <p:txBody>
          <a:bodyPr wrap="none" rtlCol="0">
            <a:spAutoFit/>
          </a:bodyPr>
          <a:lstStyle/>
          <a:p>
            <a:r>
              <a:rPr kumimoji="1" lang="ja-JP" altLang="en-US" dirty="0"/>
              <a:t>両自治体のご発表後に、話し合いの糸口として、手島からも１０分間、</a:t>
            </a:r>
            <a:endParaRPr kumimoji="1" lang="en-US" altLang="ja-JP" dirty="0"/>
          </a:p>
          <a:p>
            <a:r>
              <a:rPr lang="ja-JP" altLang="en-US" dirty="0"/>
              <a:t>お</a:t>
            </a:r>
            <a:r>
              <a:rPr kumimoji="1" lang="ja-JP" altLang="en-US" dirty="0"/>
              <a:t>話しするようにと、</a:t>
            </a:r>
            <a:r>
              <a:rPr lang="ja-JP" altLang="en-US" dirty="0"/>
              <a:t>お時間をいただきました。</a:t>
            </a:r>
            <a:endParaRPr kumimoji="1" lang="ja-JP" altLang="en-US" dirty="0"/>
          </a:p>
        </p:txBody>
      </p:sp>
    </p:spTree>
    <p:extLst>
      <p:ext uri="{BB962C8B-B14F-4D97-AF65-F5344CB8AC3E}">
        <p14:creationId xmlns:p14="http://schemas.microsoft.com/office/powerpoint/2010/main" val="329679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905934" y="263769"/>
            <a:ext cx="10744200"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1308682" y="336477"/>
            <a:ext cx="9892751"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0" name="直線コネクタ 9">
            <a:extLst>
              <a:ext uri="{FF2B5EF4-FFF2-40B4-BE49-F238E27FC236}">
                <a16:creationId xmlns:a16="http://schemas.microsoft.com/office/drawing/2014/main" id="{F39BA900-4D12-45A3-818E-536E49ED6BA2}"/>
              </a:ext>
            </a:extLst>
          </p:cNvPr>
          <p:cNvCxnSpPr>
            <a:cxnSpLocks/>
          </p:cNvCxnSpPr>
          <p:nvPr/>
        </p:nvCxnSpPr>
        <p:spPr>
          <a:xfrm>
            <a:off x="5538594" y="2858339"/>
            <a:ext cx="44465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0B2A8CF-0681-4BFB-AFD3-5D1D52AE194B}"/>
              </a:ext>
            </a:extLst>
          </p:cNvPr>
          <p:cNvCxnSpPr>
            <a:cxnSpLocks/>
          </p:cNvCxnSpPr>
          <p:nvPr/>
        </p:nvCxnSpPr>
        <p:spPr>
          <a:xfrm>
            <a:off x="2498156" y="3167828"/>
            <a:ext cx="41883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a:off x="2700118" y="3547705"/>
            <a:ext cx="4851601" cy="3"/>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6290950" y="4485190"/>
            <a:ext cx="36942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2914135" y="4855200"/>
            <a:ext cx="3511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961522" y="5512679"/>
            <a:ext cx="6994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2639400" y="5832534"/>
            <a:ext cx="7362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2558628" y="6161274"/>
            <a:ext cx="7454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3039557" y="6482329"/>
            <a:ext cx="2120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33F54F52-7071-42D2-B63B-6E3A5392C294}"/>
              </a:ext>
            </a:extLst>
          </p:cNvPr>
          <p:cNvSpPr/>
          <p:nvPr/>
        </p:nvSpPr>
        <p:spPr>
          <a:xfrm>
            <a:off x="6422175" y="1867002"/>
            <a:ext cx="3314104" cy="3459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31DC4DD0-AA6C-416C-AE0B-B2C3265919EC}"/>
              </a:ext>
            </a:extLst>
          </p:cNvPr>
          <p:cNvSpPr/>
          <p:nvPr/>
        </p:nvSpPr>
        <p:spPr>
          <a:xfrm>
            <a:off x="2289399" y="3159904"/>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AA316A8-CDF5-407E-B2A1-4A6DBD0FB1C7}"/>
              </a:ext>
            </a:extLst>
          </p:cNvPr>
          <p:cNvSpPr/>
          <p:nvPr/>
        </p:nvSpPr>
        <p:spPr>
          <a:xfrm>
            <a:off x="8681733" y="4100621"/>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楕円 35">
            <a:extLst>
              <a:ext uri="{FF2B5EF4-FFF2-40B4-BE49-F238E27FC236}">
                <a16:creationId xmlns:a16="http://schemas.microsoft.com/office/drawing/2014/main" id="{417C6152-5DE2-49FB-8476-B6F6F084C24B}"/>
              </a:ext>
            </a:extLst>
          </p:cNvPr>
          <p:cNvSpPr/>
          <p:nvPr/>
        </p:nvSpPr>
        <p:spPr>
          <a:xfrm>
            <a:off x="8207600" y="5426322"/>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DCDA818-7D6D-4022-85BB-B6D950C8913D}"/>
              </a:ext>
            </a:extLst>
          </p:cNvPr>
          <p:cNvSpPr/>
          <p:nvPr/>
        </p:nvSpPr>
        <p:spPr>
          <a:xfrm>
            <a:off x="5961173" y="2466109"/>
            <a:ext cx="2302933" cy="48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71FFA96-7817-4D03-82D0-4188598DAE05}"/>
              </a:ext>
            </a:extLst>
          </p:cNvPr>
          <p:cNvSpPr txBox="1"/>
          <p:nvPr/>
        </p:nvSpPr>
        <p:spPr>
          <a:xfrm rot="20991811">
            <a:off x="8254352" y="534454"/>
            <a:ext cx="2031325" cy="954107"/>
          </a:xfrm>
          <a:prstGeom prst="rect">
            <a:avLst/>
          </a:prstGeom>
          <a:solidFill>
            <a:schemeClr val="bg1"/>
          </a:solidFill>
        </p:spPr>
        <p:txBody>
          <a:bodyPr wrap="none" rtlCol="0">
            <a:spAutoFit/>
          </a:bodyPr>
          <a:lstStyle/>
          <a:p>
            <a:r>
              <a:rPr kumimoji="1" lang="ja-JP" altLang="en-US" sz="2400" b="1" dirty="0">
                <a:solidFill>
                  <a:srgbClr val="FF0000"/>
                </a:solidFill>
              </a:rPr>
              <a:t>知・徳・体</a:t>
            </a:r>
            <a:endParaRPr kumimoji="1" lang="en-US" altLang="ja-JP" sz="2400" b="1" dirty="0">
              <a:solidFill>
                <a:srgbClr val="FF0000"/>
              </a:solidFill>
            </a:endParaRPr>
          </a:p>
          <a:p>
            <a:endParaRPr kumimoji="1" lang="en-US" altLang="ja-JP" sz="800" b="1" dirty="0">
              <a:solidFill>
                <a:srgbClr val="FF0000"/>
              </a:solidFill>
            </a:endParaRPr>
          </a:p>
          <a:p>
            <a:r>
              <a:rPr kumimoji="1" lang="ja-JP" altLang="en-US" sz="2400" b="1" dirty="0">
                <a:solidFill>
                  <a:srgbClr val="FF0000"/>
                </a:solidFill>
              </a:rPr>
              <a:t>よく考える子</a:t>
            </a:r>
          </a:p>
        </p:txBody>
      </p:sp>
      <p:sp>
        <p:nvSpPr>
          <p:cNvPr id="21" name="楕円 20">
            <a:extLst>
              <a:ext uri="{FF2B5EF4-FFF2-40B4-BE49-F238E27FC236}">
                <a16:creationId xmlns:a16="http://schemas.microsoft.com/office/drawing/2014/main" id="{DEB6DB57-43A9-4711-92F3-75CCC7553AAF}"/>
              </a:ext>
            </a:extLst>
          </p:cNvPr>
          <p:cNvSpPr/>
          <p:nvPr/>
        </p:nvSpPr>
        <p:spPr>
          <a:xfrm>
            <a:off x="8188945" y="634696"/>
            <a:ext cx="545932" cy="531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乗算記号 6">
            <a:extLst>
              <a:ext uri="{FF2B5EF4-FFF2-40B4-BE49-F238E27FC236}">
                <a16:creationId xmlns:a16="http://schemas.microsoft.com/office/drawing/2014/main" id="{47F19133-6C89-4DEB-ADB3-5048F8666CFD}"/>
              </a:ext>
            </a:extLst>
          </p:cNvPr>
          <p:cNvSpPr/>
          <p:nvPr/>
        </p:nvSpPr>
        <p:spPr>
          <a:xfrm rot="20964563">
            <a:off x="8455354" y="573079"/>
            <a:ext cx="1007747" cy="960996"/>
          </a:xfrm>
          <a:prstGeom prst="mathMultiply">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EBA7A13E-1472-404A-841E-6E080CF058A4}"/>
              </a:ext>
            </a:extLst>
          </p:cNvPr>
          <p:cNvCxnSpPr>
            <a:cxnSpLocks/>
          </p:cNvCxnSpPr>
          <p:nvPr/>
        </p:nvCxnSpPr>
        <p:spPr>
          <a:xfrm>
            <a:off x="2700118" y="2181087"/>
            <a:ext cx="2580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2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1000"/>
                                        <p:tgtEl>
                                          <p:spTgt spid="35"/>
                                        </p:tgtEl>
                                      </p:cBhvr>
                                    </p:animEffect>
                                    <p:anim calcmode="lin" valueType="num">
                                      <p:cBhvr>
                                        <p:cTn id="107" dur="1000" fill="hold"/>
                                        <p:tgtEl>
                                          <p:spTgt spid="35"/>
                                        </p:tgtEl>
                                        <p:attrNameLst>
                                          <p:attrName>ppt_x</p:attrName>
                                        </p:attrNameLst>
                                      </p:cBhvr>
                                      <p:tavLst>
                                        <p:tav tm="0">
                                          <p:val>
                                            <p:strVal val="#ppt_x"/>
                                          </p:val>
                                        </p:tav>
                                        <p:tav tm="100000">
                                          <p:val>
                                            <p:strVal val="#ppt_x"/>
                                          </p:val>
                                        </p:tav>
                                      </p:tavLst>
                                    </p:anim>
                                    <p:anim calcmode="lin" valueType="num">
                                      <p:cBhvr>
                                        <p:cTn id="10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1000"/>
                                        <p:tgtEl>
                                          <p:spTgt spid="36"/>
                                        </p:tgtEl>
                                      </p:cBhvr>
                                    </p:animEffect>
                                    <p:anim calcmode="lin" valueType="num">
                                      <p:cBhvr>
                                        <p:cTn id="114" dur="1000" fill="hold"/>
                                        <p:tgtEl>
                                          <p:spTgt spid="36"/>
                                        </p:tgtEl>
                                        <p:attrNameLst>
                                          <p:attrName>ppt_x</p:attrName>
                                        </p:attrNameLst>
                                      </p:cBhvr>
                                      <p:tavLst>
                                        <p:tav tm="0">
                                          <p:val>
                                            <p:strVal val="#ppt_x"/>
                                          </p:val>
                                        </p:tav>
                                        <p:tav tm="100000">
                                          <p:val>
                                            <p:strVal val="#ppt_x"/>
                                          </p:val>
                                        </p:tav>
                                      </p:tavLst>
                                    </p:anim>
                                    <p:anim calcmode="lin" valueType="num">
                                      <p:cBhvr>
                                        <p:cTn id="1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35" grpId="0" animBg="1"/>
      <p:bldP spid="36" grpId="0" animBg="1"/>
      <p:bldP spid="19" grpId="0" animBg="1"/>
      <p:bldP spid="21"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812800" y="263769"/>
            <a:ext cx="10879628"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0564" y="3093600"/>
            <a:ext cx="10289098" cy="3003082"/>
          </a:xfrm>
          <a:prstGeom prst="rect">
            <a:avLst/>
          </a:prstGeom>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6181" y="425918"/>
            <a:ext cx="9162464" cy="2344127"/>
          </a:xfrm>
          <a:prstGeom prst="rect">
            <a:avLst/>
          </a:prstGeom>
        </p:spPr>
      </p:pic>
      <p:cxnSp>
        <p:nvCxnSpPr>
          <p:cNvPr id="6" name="直線コネクタ 5">
            <a:extLst>
              <a:ext uri="{FF2B5EF4-FFF2-40B4-BE49-F238E27FC236}">
                <a16:creationId xmlns:a16="http://schemas.microsoft.com/office/drawing/2014/main" id="{06DBDF3D-0F49-415C-BAC9-AE305B447E5A}"/>
              </a:ext>
            </a:extLst>
          </p:cNvPr>
          <p:cNvCxnSpPr>
            <a:cxnSpLocks/>
          </p:cNvCxnSpPr>
          <p:nvPr/>
        </p:nvCxnSpPr>
        <p:spPr>
          <a:xfrm>
            <a:off x="9824484" y="3507952"/>
            <a:ext cx="14833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1722474" y="3913965"/>
            <a:ext cx="9125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C4C2A8E-C8DB-407C-B475-1A29A909231F}"/>
              </a:ext>
            </a:extLst>
          </p:cNvPr>
          <p:cNvCxnSpPr>
            <a:cxnSpLocks/>
          </p:cNvCxnSpPr>
          <p:nvPr/>
        </p:nvCxnSpPr>
        <p:spPr>
          <a:xfrm>
            <a:off x="4885443" y="4263819"/>
            <a:ext cx="2004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62FD83B-895F-4381-B783-688DD9048A26}"/>
              </a:ext>
            </a:extLst>
          </p:cNvPr>
          <p:cNvCxnSpPr>
            <a:cxnSpLocks/>
          </p:cNvCxnSpPr>
          <p:nvPr/>
        </p:nvCxnSpPr>
        <p:spPr>
          <a:xfrm>
            <a:off x="3011232" y="4687366"/>
            <a:ext cx="32304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a:off x="4786700" y="5579596"/>
            <a:ext cx="5504259" cy="16722"/>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8F12F480-E344-4897-8281-F6627B9265EC}"/>
              </a:ext>
            </a:extLst>
          </p:cNvPr>
          <p:cNvSpPr/>
          <p:nvPr/>
        </p:nvSpPr>
        <p:spPr>
          <a:xfrm>
            <a:off x="9121438" y="4757656"/>
            <a:ext cx="2186440"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正方形/長方形 33">
            <a:extLst>
              <a:ext uri="{FF2B5EF4-FFF2-40B4-BE49-F238E27FC236}">
                <a16:creationId xmlns:a16="http://schemas.microsoft.com/office/drawing/2014/main" id="{33C9333B-180D-46C6-8E9D-CB72D9B1DD03}"/>
              </a:ext>
            </a:extLst>
          </p:cNvPr>
          <p:cNvSpPr/>
          <p:nvPr/>
        </p:nvSpPr>
        <p:spPr>
          <a:xfrm>
            <a:off x="1592846" y="5135505"/>
            <a:ext cx="2929853"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正方形/長方形 35">
            <a:extLst>
              <a:ext uri="{FF2B5EF4-FFF2-40B4-BE49-F238E27FC236}">
                <a16:creationId xmlns:a16="http://schemas.microsoft.com/office/drawing/2014/main" id="{A21AFA0C-44BC-45FE-BAF5-CDBA99EE80C0}"/>
              </a:ext>
            </a:extLst>
          </p:cNvPr>
          <p:cNvSpPr/>
          <p:nvPr/>
        </p:nvSpPr>
        <p:spPr>
          <a:xfrm>
            <a:off x="4318433" y="3554709"/>
            <a:ext cx="6665203"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7" name="直線コネクタ 36">
            <a:extLst>
              <a:ext uri="{FF2B5EF4-FFF2-40B4-BE49-F238E27FC236}">
                <a16:creationId xmlns:a16="http://schemas.microsoft.com/office/drawing/2014/main" id="{31193F85-70B8-4065-A56A-B3CEFAF83EBA}"/>
              </a:ext>
            </a:extLst>
          </p:cNvPr>
          <p:cNvCxnSpPr>
            <a:cxnSpLocks/>
          </p:cNvCxnSpPr>
          <p:nvPr/>
        </p:nvCxnSpPr>
        <p:spPr>
          <a:xfrm flipV="1">
            <a:off x="8330600" y="5133783"/>
            <a:ext cx="2812321" cy="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6B2D1D5-D558-419F-BC9C-46A66B53F9D8}"/>
              </a:ext>
            </a:extLst>
          </p:cNvPr>
          <p:cNvCxnSpPr>
            <a:cxnSpLocks/>
          </p:cNvCxnSpPr>
          <p:nvPr/>
        </p:nvCxnSpPr>
        <p:spPr>
          <a:xfrm>
            <a:off x="1592846" y="5541594"/>
            <a:ext cx="2693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楕円 37">
            <a:extLst>
              <a:ext uri="{FF2B5EF4-FFF2-40B4-BE49-F238E27FC236}">
                <a16:creationId xmlns:a16="http://schemas.microsoft.com/office/drawing/2014/main" id="{EA662D6C-376F-49A8-80F2-39C236D63222}"/>
              </a:ext>
            </a:extLst>
          </p:cNvPr>
          <p:cNvSpPr/>
          <p:nvPr/>
        </p:nvSpPr>
        <p:spPr>
          <a:xfrm>
            <a:off x="5997793" y="3507952"/>
            <a:ext cx="3247807" cy="4808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05E599E-1C0C-4A28-95C9-801DDBA2FF09}"/>
              </a:ext>
            </a:extLst>
          </p:cNvPr>
          <p:cNvSpPr txBox="1"/>
          <p:nvPr/>
        </p:nvSpPr>
        <p:spPr>
          <a:xfrm rot="21221050">
            <a:off x="2842714" y="6006513"/>
            <a:ext cx="5581977" cy="523220"/>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知・徳・体  </a:t>
            </a:r>
            <a:r>
              <a:rPr kumimoji="1" lang="ja-JP" altLang="en-US" sz="2800" b="1" dirty="0">
                <a:solidFill>
                  <a:srgbClr val="FF0000"/>
                </a:solidFill>
              </a:rPr>
              <a:t>→  </a:t>
            </a:r>
            <a:r>
              <a:rPr kumimoji="1" lang="ja-JP" altLang="en-US" sz="2800" b="1" dirty="0">
                <a:solidFill>
                  <a:srgbClr val="FF0000"/>
                </a:solidFill>
                <a:highlight>
                  <a:srgbClr val="FEDAFC"/>
                </a:highlight>
              </a:rPr>
              <a:t>資質・能力の教育へ</a:t>
            </a:r>
          </a:p>
        </p:txBody>
      </p:sp>
    </p:spTree>
    <p:extLst>
      <p:ext uri="{BB962C8B-B14F-4D97-AF65-F5344CB8AC3E}">
        <p14:creationId xmlns:p14="http://schemas.microsoft.com/office/powerpoint/2010/main" val="37313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6" grpId="0" animBg="1"/>
      <p:bldP spid="38"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633416" y="817975"/>
            <a:ext cx="9034584" cy="246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261533" y="3281022"/>
            <a:ext cx="9787467" cy="3165109"/>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261533" y="593223"/>
            <a:ext cx="9787467" cy="270031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633420" y="817974"/>
            <a:ext cx="9034584" cy="5410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980868" y="801844"/>
            <a:ext cx="8623025" cy="36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633410" y="3281020"/>
            <a:ext cx="903459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908728" y="147521"/>
            <a:ext cx="2374543" cy="400110"/>
          </a:xfrm>
          <a:prstGeom prst="rect">
            <a:avLst/>
          </a:prstGeom>
          <a:noFill/>
        </p:spPr>
        <p:txBody>
          <a:bodyPr wrap="square" rtlCol="0">
            <a:spAutoFit/>
          </a:bodyPr>
          <a:lstStyle/>
          <a:p>
            <a:r>
              <a:rPr lang="ja-JP" altLang="en-US" sz="2000" b="1" dirty="0"/>
              <a:t>学習指導要領総則</a:t>
            </a:r>
          </a:p>
        </p:txBody>
      </p:sp>
      <p:grpSp>
        <p:nvGrpSpPr>
          <p:cNvPr id="11" name="グループ化 10">
            <a:extLst>
              <a:ext uri="{FF2B5EF4-FFF2-40B4-BE49-F238E27FC236}">
                <a16:creationId xmlns:a16="http://schemas.microsoft.com/office/drawing/2014/main" id="{B15B346A-CADB-41B5-8D32-3D7CDB4D9FD6}"/>
              </a:ext>
            </a:extLst>
          </p:cNvPr>
          <p:cNvGrpSpPr/>
          <p:nvPr/>
        </p:nvGrpSpPr>
        <p:grpSpPr>
          <a:xfrm>
            <a:off x="6540585" y="3271334"/>
            <a:ext cx="4459943" cy="1698000"/>
            <a:chOff x="5444378" y="3404492"/>
            <a:chExt cx="3550348" cy="1692939"/>
          </a:xfrm>
        </p:grpSpPr>
        <p:sp>
          <p:nvSpPr>
            <p:cNvPr id="63" name="思考の吹き出し: 雲形 62">
              <a:extLst>
                <a:ext uri="{FF2B5EF4-FFF2-40B4-BE49-F238E27FC236}">
                  <a16:creationId xmlns:a16="http://schemas.microsoft.com/office/drawing/2014/main" id="{83D5233D-EE5B-4356-9E68-CBD098046E33}"/>
                </a:ext>
              </a:extLst>
            </p:cNvPr>
            <p:cNvSpPr/>
            <p:nvPr/>
          </p:nvSpPr>
          <p:spPr>
            <a:xfrm rot="1039544">
              <a:off x="5444378" y="3404492"/>
              <a:ext cx="3550348" cy="1692939"/>
            </a:xfrm>
            <a:prstGeom prst="cloudCallout">
              <a:avLst>
                <a:gd name="adj1" fmla="val -73344"/>
                <a:gd name="adj2" fmla="val -607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3A30FD0-C4B5-4E7C-B0A9-71D0261B01C7}"/>
                </a:ext>
              </a:extLst>
            </p:cNvPr>
            <p:cNvGrpSpPr/>
            <p:nvPr/>
          </p:nvGrpSpPr>
          <p:grpSpPr>
            <a:xfrm rot="963647">
              <a:off x="5762279" y="3846012"/>
              <a:ext cx="3069214" cy="814324"/>
              <a:chOff x="5713788" y="5733786"/>
              <a:chExt cx="3069214" cy="814324"/>
            </a:xfrm>
          </p:grpSpPr>
          <p:sp>
            <p:nvSpPr>
              <p:cNvPr id="64" name="テキスト ボックス 63">
                <a:extLst>
                  <a:ext uri="{FF2B5EF4-FFF2-40B4-BE49-F238E27FC236}">
                    <a16:creationId xmlns:a16="http://schemas.microsoft.com/office/drawing/2014/main" id="{852BCAC9-FE66-4D88-A84B-2AD4B2E78706}"/>
                  </a:ext>
                </a:extLst>
              </p:cNvPr>
              <p:cNvSpPr txBox="1"/>
              <p:nvPr/>
            </p:nvSpPr>
            <p:spPr>
              <a:xfrm rot="21431837">
                <a:off x="5713788" y="5873021"/>
                <a:ext cx="3069214" cy="675089"/>
              </a:xfrm>
              <a:prstGeom prst="rect">
                <a:avLst/>
              </a:prstGeom>
              <a:solidFill>
                <a:srgbClr val="FFFF00"/>
              </a:solidFill>
            </p:spPr>
            <p:txBody>
              <a:bodyPr wrap="none" rtlCol="0">
                <a:spAutoFit/>
              </a:bodyPr>
              <a:lstStyle/>
              <a:p>
                <a:r>
                  <a:rPr kumimoji="1" lang="ja-JP" altLang="en-US" b="1" dirty="0"/>
                  <a:t>  今やっているような</a:t>
                </a:r>
                <a:r>
                  <a:rPr kumimoji="1" lang="ja-JP" altLang="en-US" sz="2000" b="1" dirty="0">
                    <a:solidFill>
                      <a:srgbClr val="FF0000"/>
                    </a:solidFill>
                    <a:latin typeface="ＭＳ ゴシック" panose="020B0609070205080204" pitchFamily="49" charset="-128"/>
                    <a:ea typeface="ＭＳ ゴシック" panose="020B0609070205080204" pitchFamily="49" charset="-128"/>
                  </a:rPr>
                  <a:t>昔の教育</a:t>
                </a:r>
                <a:r>
                  <a:rPr kumimoji="1" lang="ja-JP" altLang="en-US" b="1" dirty="0"/>
                  <a:t>では</a:t>
                </a:r>
                <a:endParaRPr kumimoji="1" lang="en-US" altLang="ja-JP" b="1" dirty="0"/>
              </a:p>
              <a:p>
                <a:r>
                  <a:rPr kumimoji="1" lang="ja-JP" altLang="en-US" b="1" dirty="0"/>
                  <a:t>           役に立たないのです</a:t>
                </a:r>
                <a:r>
                  <a:rPr kumimoji="1" lang="ja-JP" altLang="en-US" b="1" i="1" dirty="0"/>
                  <a:t>！</a:t>
                </a:r>
              </a:p>
            </p:txBody>
          </p:sp>
          <p:sp>
            <p:nvSpPr>
              <p:cNvPr id="22" name="正方形/長方形 21">
                <a:extLst>
                  <a:ext uri="{FF2B5EF4-FFF2-40B4-BE49-F238E27FC236}">
                    <a16:creationId xmlns:a16="http://schemas.microsoft.com/office/drawing/2014/main" id="{D3508DCD-DEA5-4750-9782-34829DD9CD20}"/>
                  </a:ext>
                </a:extLst>
              </p:cNvPr>
              <p:cNvSpPr/>
              <p:nvPr/>
            </p:nvSpPr>
            <p:spPr>
              <a:xfrm rot="21453615">
                <a:off x="5758615" y="5733786"/>
                <a:ext cx="2758865" cy="933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正方形/長方形 23">
              <a:extLst>
                <a:ext uri="{FF2B5EF4-FFF2-40B4-BE49-F238E27FC236}">
                  <a16:creationId xmlns:a16="http://schemas.microsoft.com/office/drawing/2014/main" id="{D8FA95C0-4769-4648-A086-78594D0FA216}"/>
                </a:ext>
              </a:extLst>
            </p:cNvPr>
            <p:cNvSpPr/>
            <p:nvPr/>
          </p:nvSpPr>
          <p:spPr>
            <a:xfrm rot="817262">
              <a:off x="5735071" y="4612267"/>
              <a:ext cx="2758865" cy="933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110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655494C-6B67-4A6B-A8A1-C56FB5450C51}"/>
              </a:ext>
            </a:extLst>
          </p:cNvPr>
          <p:cNvSpPr/>
          <p:nvPr/>
        </p:nvSpPr>
        <p:spPr>
          <a:xfrm>
            <a:off x="1205770" y="263769"/>
            <a:ext cx="10029497" cy="633046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940" y="263769"/>
            <a:ext cx="9100448" cy="6255435"/>
          </a:xfrm>
          <a:prstGeom prst="rect">
            <a:avLst/>
          </a:prstGeom>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9499732" y="1845049"/>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2938149" y="2198126"/>
            <a:ext cx="4361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3898320" y="2827052"/>
            <a:ext cx="5398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8128132" y="2827052"/>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3001130" y="3148387"/>
            <a:ext cx="666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3898320" y="3144954"/>
            <a:ext cx="823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5043860" y="3146167"/>
            <a:ext cx="2366609" cy="44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3001130" y="4504810"/>
            <a:ext cx="38446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7192954" y="4504810"/>
            <a:ext cx="2445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3604694" y="4826149"/>
            <a:ext cx="3008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20FE686-D261-4FE8-990D-AEB81011ED50}"/>
              </a:ext>
            </a:extLst>
          </p:cNvPr>
          <p:cNvCxnSpPr>
            <a:cxnSpLocks/>
          </p:cNvCxnSpPr>
          <p:nvPr/>
        </p:nvCxnSpPr>
        <p:spPr>
          <a:xfrm>
            <a:off x="8951607" y="4819478"/>
            <a:ext cx="443409" cy="66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4389387" y="4849569"/>
            <a:ext cx="3294634"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2857196" y="892372"/>
            <a:ext cx="5203200"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正方形/長方形 21">
            <a:extLst>
              <a:ext uri="{FF2B5EF4-FFF2-40B4-BE49-F238E27FC236}">
                <a16:creationId xmlns:a16="http://schemas.microsoft.com/office/drawing/2014/main" id="{2A97DF5B-E81A-4E73-B057-83AEBA85094B}"/>
              </a:ext>
            </a:extLst>
          </p:cNvPr>
          <p:cNvSpPr/>
          <p:nvPr/>
        </p:nvSpPr>
        <p:spPr>
          <a:xfrm>
            <a:off x="4674762" y="327650"/>
            <a:ext cx="888724" cy="3854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24" name="直線コネクタ 23">
            <a:extLst>
              <a:ext uri="{FF2B5EF4-FFF2-40B4-BE49-F238E27FC236}">
                <a16:creationId xmlns:a16="http://schemas.microsoft.com/office/drawing/2014/main" id="{530E3424-8B97-4024-B087-371C18513C2E}"/>
              </a:ext>
            </a:extLst>
          </p:cNvPr>
          <p:cNvCxnSpPr>
            <a:cxnSpLocks/>
          </p:cNvCxnSpPr>
          <p:nvPr/>
        </p:nvCxnSpPr>
        <p:spPr>
          <a:xfrm>
            <a:off x="9524868" y="2831746"/>
            <a:ext cx="666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54B0EA00-3D7D-4AC5-86E2-31338CE72CC1}"/>
              </a:ext>
            </a:extLst>
          </p:cNvPr>
          <p:cNvSpPr/>
          <p:nvPr/>
        </p:nvSpPr>
        <p:spPr>
          <a:xfrm>
            <a:off x="6695482" y="812659"/>
            <a:ext cx="1593854" cy="5185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62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22"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863046" y="817975"/>
            <a:ext cx="8763066" cy="2432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510301" y="3281023"/>
            <a:ext cx="9493321" cy="312218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497915" y="579050"/>
            <a:ext cx="9493321" cy="28367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863050" y="817975"/>
            <a:ext cx="8763066" cy="533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068566" y="322972"/>
            <a:ext cx="8393170" cy="586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③</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a:t>
            </a:r>
            <a:r>
              <a:rPr lang="ja-JP" altLang="en-US" sz="2386" b="1" u="sng" dirty="0">
                <a:latin typeface="HG創英角ﾎﾟｯﾌﾟ体" panose="040B0A09000000000000" pitchFamily="49" charset="-128"/>
                <a:ea typeface="HG創英角ﾎﾟｯﾌﾟ体" panose="040B0A09000000000000" pitchFamily="49" charset="-128"/>
              </a:rPr>
              <a:t>単元を通じた</a:t>
            </a:r>
            <a:r>
              <a:rPr lang="ja-JP" altLang="en-US" sz="2386" b="1" dirty="0">
                <a:latin typeface="HG創英角ﾎﾟｯﾌﾟ体" panose="040B0A09000000000000" pitchFamily="49" charset="-128"/>
                <a:ea typeface="HG創英角ﾎﾟｯﾌﾟ体" panose="040B0A09000000000000" pitchFamily="49" charset="-128"/>
              </a:rPr>
              <a:t>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solidFill>
                  <a:sysClr val="windowText" lastClr="000000"/>
                </a:solidFill>
                <a:latin typeface="HG創英角ﾎﾟｯﾌﾟ体" panose="040B0A09000000000000" pitchFamily="49" charset="-128"/>
                <a:ea typeface="HG創英角ﾎﾟｯﾌﾟ体" panose="040B0A09000000000000" pitchFamily="49" charset="-128"/>
              </a:rPr>
              <a:t>探究的な</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学習過程</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思考力・判断力・表現力</a:t>
            </a:r>
            <a:r>
              <a:rPr lang="ja-JP" altLang="en-US" sz="2215" b="1" dirty="0">
                <a:latin typeface="HG創英角ﾎﾟｯﾌﾟ体" panose="040B0A09000000000000" pitchFamily="49" charset="-128"/>
                <a:ea typeface="HG創英角ﾎﾟｯﾌﾟ体" panose="040B0A09000000000000" pitchFamily="49" charset="-128"/>
              </a:rPr>
              <a:t>、</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学びに向かう力や人間性</a:t>
            </a:r>
            <a:endParaRPr lang="en-US" altLang="ja-JP" sz="2215" b="1" u="sng" dirty="0">
              <a:solidFill>
                <a:srgbClr val="FF0000"/>
              </a:solidFill>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863041" y="3415835"/>
            <a:ext cx="876307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865702" y="264964"/>
            <a:ext cx="2303180" cy="348109"/>
          </a:xfrm>
          <a:prstGeom prst="rect">
            <a:avLst/>
          </a:prstGeom>
          <a:noFill/>
        </p:spPr>
        <p:txBody>
          <a:bodyPr wrap="squar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6628505" y="1107445"/>
            <a:ext cx="5142216"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11" name="グループ化 10">
            <a:extLst>
              <a:ext uri="{FF2B5EF4-FFF2-40B4-BE49-F238E27FC236}">
                <a16:creationId xmlns:a16="http://schemas.microsoft.com/office/drawing/2014/main" id="{260EF241-106F-4CAF-895A-13836B380C8A}"/>
              </a:ext>
            </a:extLst>
          </p:cNvPr>
          <p:cNvGrpSpPr/>
          <p:nvPr/>
        </p:nvGrpSpPr>
        <p:grpSpPr>
          <a:xfrm>
            <a:off x="7803260" y="394936"/>
            <a:ext cx="4388740" cy="2302791"/>
            <a:chOff x="5410392" y="773320"/>
            <a:chExt cx="3550348" cy="1692939"/>
          </a:xfrm>
        </p:grpSpPr>
        <p:grpSp>
          <p:nvGrpSpPr>
            <p:cNvPr id="12" name="グループ化 11">
              <a:extLst>
                <a:ext uri="{FF2B5EF4-FFF2-40B4-BE49-F238E27FC236}">
                  <a16:creationId xmlns:a16="http://schemas.microsoft.com/office/drawing/2014/main" id="{0FB0D5A7-149E-44D1-B214-3A1D4858E26D}"/>
                </a:ext>
              </a:extLst>
            </p:cNvPr>
            <p:cNvGrpSpPr/>
            <p:nvPr/>
          </p:nvGrpSpPr>
          <p:grpSpPr>
            <a:xfrm rot="20971415">
              <a:off x="5410392" y="773320"/>
              <a:ext cx="3550348" cy="1692939"/>
              <a:chOff x="5410392" y="773320"/>
              <a:chExt cx="3550348" cy="1692939"/>
            </a:xfrm>
          </p:grpSpPr>
          <p:sp>
            <p:nvSpPr>
              <p:cNvPr id="15" name="思考の吹き出し: 雲形 14">
                <a:extLst>
                  <a:ext uri="{FF2B5EF4-FFF2-40B4-BE49-F238E27FC236}">
                    <a16:creationId xmlns:a16="http://schemas.microsoft.com/office/drawing/2014/main" id="{CC73ACF9-75C2-4F3D-8976-D948B50A59E2}"/>
                  </a:ext>
                </a:extLst>
              </p:cNvPr>
              <p:cNvSpPr/>
              <p:nvPr/>
            </p:nvSpPr>
            <p:spPr>
              <a:xfrm rot="549766">
                <a:off x="5410392" y="773320"/>
                <a:ext cx="3550348" cy="1692939"/>
              </a:xfrm>
              <a:prstGeom prst="cloudCallout">
                <a:avLst>
                  <a:gd name="adj1" fmla="val -63386"/>
                  <a:gd name="adj2" fmla="val 109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54F7B08-D5D2-4120-9B28-2A0307CE1070}"/>
                  </a:ext>
                </a:extLst>
              </p:cNvPr>
              <p:cNvSpPr txBox="1"/>
              <p:nvPr/>
            </p:nvSpPr>
            <p:spPr>
              <a:xfrm>
                <a:off x="5855024" y="1193809"/>
                <a:ext cx="2893369" cy="882444"/>
              </a:xfrm>
              <a:prstGeom prst="rect">
                <a:avLst/>
              </a:prstGeom>
              <a:solidFill>
                <a:srgbClr val="FFFF00"/>
              </a:solidFill>
            </p:spPr>
            <p:txBody>
              <a:bodyPr wrap="none" rtlCol="0">
                <a:spAutoFit/>
              </a:bodyPr>
              <a:lstStyle/>
              <a:p>
                <a:r>
                  <a:rPr kumimoji="1" lang="en-US" altLang="ja-JP" sz="2400" b="1" dirty="0"/>
                  <a:t>2020</a:t>
                </a:r>
                <a:r>
                  <a:rPr kumimoji="1" lang="ja-JP" altLang="en-US" sz="2400" b="1" dirty="0"/>
                  <a:t>年度から始まってる</a:t>
                </a:r>
                <a:endParaRPr kumimoji="1" lang="en-US" altLang="ja-JP" sz="2400" b="1" dirty="0"/>
              </a:p>
              <a:p>
                <a:r>
                  <a:rPr kumimoji="1" lang="ja-JP" altLang="en-US" sz="2400" b="1" dirty="0"/>
                  <a:t>のに、各校の教育課程に</a:t>
                </a:r>
                <a:endParaRPr kumimoji="1" lang="en-US" altLang="ja-JP" sz="2400" b="1" dirty="0"/>
              </a:p>
              <a:p>
                <a:r>
                  <a:rPr kumimoji="1" lang="ja-JP" altLang="en-US" sz="2400" b="1" dirty="0"/>
                  <a:t>あまり、書かれてない</a:t>
                </a:r>
                <a:r>
                  <a:rPr kumimoji="1" lang="ja-JP" altLang="en-US" sz="2400" b="1" i="1" dirty="0"/>
                  <a:t>！</a:t>
                </a:r>
              </a:p>
            </p:txBody>
          </p:sp>
        </p:grpSp>
        <p:sp>
          <p:nvSpPr>
            <p:cNvPr id="13" name="正方形/長方形 12">
              <a:extLst>
                <a:ext uri="{FF2B5EF4-FFF2-40B4-BE49-F238E27FC236}">
                  <a16:creationId xmlns:a16="http://schemas.microsoft.com/office/drawing/2014/main" id="{4BD7933C-F987-4193-9855-1CD7C5BCB5BD}"/>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E7B1842-FE53-49D0-ACFB-E4BD6FD754E6}"/>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229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anim calcmode="lin" valueType="num">
                                      <p:cBhvr additive="base">
                                        <p:cTn id="11"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anim calcmode="lin" valueType="num">
                                      <p:cBhvr additive="base">
                                        <p:cTn id="23"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701032" y="817975"/>
            <a:ext cx="9027941" cy="2491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341636" y="3281022"/>
            <a:ext cx="9780270" cy="319742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341636" y="593222"/>
            <a:ext cx="9780270" cy="27278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701036" y="817974"/>
            <a:ext cx="9027941" cy="546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030951" y="509963"/>
            <a:ext cx="8646866" cy="57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に向けた、単元を通じた授業改善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latin typeface="HG創英角ﾎﾟｯﾌﾟ体" panose="040B0A09000000000000" pitchFamily="49" charset="-128"/>
                <a:ea typeface="HG創英角ﾎﾟｯﾌﾟ体" panose="040B0A09000000000000" pitchFamily="49" charset="-128"/>
              </a:rPr>
              <a:t>探究的な学び</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dirty="0">
                <a:latin typeface="HG創英角ﾎﾟｯﾌﾟ体" panose="040B0A09000000000000" pitchFamily="49" charset="-128"/>
                <a:ea typeface="HG創英角ﾎﾟｯﾌﾟ体" panose="040B0A09000000000000" pitchFamily="49" charset="-128"/>
              </a:rPr>
              <a:t>思考力・判断力・表現力、学びに向かう力や人間性</a:t>
            </a:r>
            <a:endParaRPr lang="en-US" altLang="ja-JP" sz="2215"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701028" y="3281020"/>
            <a:ext cx="902794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950918" y="264963"/>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467841" y="1472515"/>
            <a:ext cx="5297647" cy="611872"/>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12" name="グループ化 11">
            <a:extLst>
              <a:ext uri="{FF2B5EF4-FFF2-40B4-BE49-F238E27FC236}">
                <a16:creationId xmlns:a16="http://schemas.microsoft.com/office/drawing/2014/main" id="{0FB0D5A7-149E-44D1-B214-3A1D4858E26D}"/>
              </a:ext>
            </a:extLst>
          </p:cNvPr>
          <p:cNvGrpSpPr/>
          <p:nvPr/>
        </p:nvGrpSpPr>
        <p:grpSpPr>
          <a:xfrm rot="639433">
            <a:off x="5131538" y="830331"/>
            <a:ext cx="5509078" cy="2333254"/>
            <a:chOff x="5390420" y="716795"/>
            <a:chExt cx="3550348" cy="1692939"/>
          </a:xfrm>
        </p:grpSpPr>
        <p:sp>
          <p:nvSpPr>
            <p:cNvPr id="15" name="思考の吹き出し: 雲形 14">
              <a:extLst>
                <a:ext uri="{FF2B5EF4-FFF2-40B4-BE49-F238E27FC236}">
                  <a16:creationId xmlns:a16="http://schemas.microsoft.com/office/drawing/2014/main" id="{CC73ACF9-75C2-4F3D-8976-D948B50A59E2}"/>
                </a:ext>
              </a:extLst>
            </p:cNvPr>
            <p:cNvSpPr/>
            <p:nvPr/>
          </p:nvSpPr>
          <p:spPr>
            <a:xfrm rot="549766">
              <a:off x="5390420" y="716795"/>
              <a:ext cx="3550348" cy="1692939"/>
            </a:xfrm>
            <a:prstGeom prst="cloudCallout">
              <a:avLst>
                <a:gd name="adj1" fmla="val 5723"/>
                <a:gd name="adj2" fmla="val 1032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254F7B08-D5D2-4120-9B28-2A0307CE1070}"/>
                </a:ext>
              </a:extLst>
            </p:cNvPr>
            <p:cNvSpPr txBox="1"/>
            <p:nvPr/>
          </p:nvSpPr>
          <p:spPr>
            <a:xfrm rot="27781">
              <a:off x="6154806" y="1125271"/>
              <a:ext cx="2548070" cy="882444"/>
            </a:xfrm>
            <a:prstGeom prst="rect">
              <a:avLst/>
            </a:prstGeom>
            <a:solidFill>
              <a:srgbClr val="FFFF00"/>
            </a:solidFill>
          </p:spPr>
          <p:txBody>
            <a:bodyPr wrap="square" rtlCol="0">
              <a:spAutoFit/>
            </a:bodyPr>
            <a:lstStyle/>
            <a:p>
              <a:r>
                <a:rPr kumimoji="1" lang="ja-JP" altLang="en-US" sz="2400" b="1" dirty="0"/>
                <a:t>こういう授業を受けて</a:t>
              </a:r>
              <a:endParaRPr kumimoji="1" lang="en-US" altLang="ja-JP" sz="2400" b="1" dirty="0"/>
            </a:p>
            <a:p>
              <a:r>
                <a:rPr kumimoji="1" lang="ja-JP" altLang="en-US" sz="2400" b="1" dirty="0"/>
                <a:t>育ってきた教師なんて、</a:t>
              </a:r>
              <a:endParaRPr kumimoji="1" lang="en-US" altLang="ja-JP" sz="2400" b="1" dirty="0"/>
            </a:p>
            <a:p>
              <a:r>
                <a:rPr kumimoji="1" lang="ja-JP" altLang="en-US" sz="2400" b="1" dirty="0"/>
                <a:t>ほとんどいないらしいよ。</a:t>
              </a:r>
              <a:endParaRPr kumimoji="1" lang="ja-JP" altLang="en-US" sz="2400" b="1" i="1" dirty="0"/>
            </a:p>
          </p:txBody>
        </p:sp>
      </p:grpSp>
      <p:grpSp>
        <p:nvGrpSpPr>
          <p:cNvPr id="23" name="グループ化 22">
            <a:extLst>
              <a:ext uri="{FF2B5EF4-FFF2-40B4-BE49-F238E27FC236}">
                <a16:creationId xmlns:a16="http://schemas.microsoft.com/office/drawing/2014/main" id="{C0580FAE-A782-4BD7-9E0F-4CF05C711CB4}"/>
              </a:ext>
            </a:extLst>
          </p:cNvPr>
          <p:cNvGrpSpPr/>
          <p:nvPr/>
        </p:nvGrpSpPr>
        <p:grpSpPr>
          <a:xfrm rot="20085767">
            <a:off x="961131" y="5934215"/>
            <a:ext cx="11705739" cy="1104900"/>
            <a:chOff x="-1850539" y="4521200"/>
            <a:chExt cx="11705739" cy="1104900"/>
          </a:xfrm>
        </p:grpSpPr>
        <p:sp>
          <p:nvSpPr>
            <p:cNvPr id="24" name="正方形/長方形 23">
              <a:extLst>
                <a:ext uri="{FF2B5EF4-FFF2-40B4-BE49-F238E27FC236}">
                  <a16:creationId xmlns:a16="http://schemas.microsoft.com/office/drawing/2014/main" id="{C3F60EBD-EDA7-49AF-AD0F-B6444BC597DD}"/>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FB12BBD8-016D-4C39-BAD3-A9A0E520D7C1}"/>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26" name="グループ化 25">
              <a:extLst>
                <a:ext uri="{FF2B5EF4-FFF2-40B4-BE49-F238E27FC236}">
                  <a16:creationId xmlns:a16="http://schemas.microsoft.com/office/drawing/2014/main" id="{7D25886F-1C95-40FB-85C3-8D8A662A10DC}"/>
                </a:ext>
              </a:extLst>
            </p:cNvPr>
            <p:cNvGrpSpPr/>
            <p:nvPr/>
          </p:nvGrpSpPr>
          <p:grpSpPr>
            <a:xfrm>
              <a:off x="1913606" y="4733658"/>
              <a:ext cx="590551" cy="685800"/>
              <a:chOff x="-1386707" y="981075"/>
              <a:chExt cx="2463031" cy="2857500"/>
            </a:xfrm>
          </p:grpSpPr>
          <p:pic>
            <p:nvPicPr>
              <p:cNvPr id="66" name="図 65" descr="スーツを着た男性&#10;&#10;自動的に生成された説明">
                <a:extLst>
                  <a:ext uri="{FF2B5EF4-FFF2-40B4-BE49-F238E27FC236}">
                    <a16:creationId xmlns:a16="http://schemas.microsoft.com/office/drawing/2014/main" id="{90B661B8-3B2C-45F6-AF69-ADDDF549BBF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67" name="フリーフォーム: 図形 66">
                <a:extLst>
                  <a:ext uri="{FF2B5EF4-FFF2-40B4-BE49-F238E27FC236}">
                    <a16:creationId xmlns:a16="http://schemas.microsoft.com/office/drawing/2014/main" id="{43D1A860-3201-45EF-A693-80B7FE5F5D1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02A3150E-588A-4599-9EE4-8EF10FC7930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a:extLst>
                  <a:ext uri="{FF2B5EF4-FFF2-40B4-BE49-F238E27FC236}">
                    <a16:creationId xmlns:a16="http://schemas.microsoft.com/office/drawing/2014/main" id="{09792C98-24D0-4F76-9292-77B23557CBD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EF46CFC9-5C79-40C0-91AD-B014EEC30B14}"/>
                </a:ext>
              </a:extLst>
            </p:cNvPr>
            <p:cNvGrpSpPr/>
            <p:nvPr/>
          </p:nvGrpSpPr>
          <p:grpSpPr>
            <a:xfrm>
              <a:off x="2569452" y="4735250"/>
              <a:ext cx="590551" cy="685800"/>
              <a:chOff x="-1386705" y="981075"/>
              <a:chExt cx="2463030" cy="2857500"/>
            </a:xfrm>
          </p:grpSpPr>
          <p:pic>
            <p:nvPicPr>
              <p:cNvPr id="62" name="図 61" descr="スーツを着た男性&#10;&#10;自動的に生成された説明">
                <a:extLst>
                  <a:ext uri="{FF2B5EF4-FFF2-40B4-BE49-F238E27FC236}">
                    <a16:creationId xmlns:a16="http://schemas.microsoft.com/office/drawing/2014/main" id="{54EAB40D-E818-452F-BA0B-6768ECA1900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63" name="フリーフォーム: 図形 62">
                <a:extLst>
                  <a:ext uri="{FF2B5EF4-FFF2-40B4-BE49-F238E27FC236}">
                    <a16:creationId xmlns:a16="http://schemas.microsoft.com/office/drawing/2014/main" id="{D313F52B-C91F-4AD4-8681-8B8AFD893D9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E504CC45-237F-4013-9FBB-2341DA95712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図形 64">
                <a:extLst>
                  <a:ext uri="{FF2B5EF4-FFF2-40B4-BE49-F238E27FC236}">
                    <a16:creationId xmlns:a16="http://schemas.microsoft.com/office/drawing/2014/main" id="{EA5AE729-98AC-4F83-8D3C-67D49BCB3D8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7A76DCA4-D258-42DD-A7B0-7E1929BE73B7}"/>
                </a:ext>
              </a:extLst>
            </p:cNvPr>
            <p:cNvGrpSpPr/>
            <p:nvPr/>
          </p:nvGrpSpPr>
          <p:grpSpPr>
            <a:xfrm>
              <a:off x="3157329" y="4736842"/>
              <a:ext cx="590551" cy="685800"/>
              <a:chOff x="-1386705" y="981075"/>
              <a:chExt cx="2463030" cy="2857500"/>
            </a:xfrm>
          </p:grpSpPr>
          <p:pic>
            <p:nvPicPr>
              <p:cNvPr id="58" name="図 57" descr="スーツを着た男性&#10;&#10;自動的に生成された説明">
                <a:extLst>
                  <a:ext uri="{FF2B5EF4-FFF2-40B4-BE49-F238E27FC236}">
                    <a16:creationId xmlns:a16="http://schemas.microsoft.com/office/drawing/2014/main" id="{11D1734D-2FC9-4BFE-94B3-1DB00570FB9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59" name="フリーフォーム: 図形 58">
                <a:extLst>
                  <a:ext uri="{FF2B5EF4-FFF2-40B4-BE49-F238E27FC236}">
                    <a16:creationId xmlns:a16="http://schemas.microsoft.com/office/drawing/2014/main" id="{85B638DB-CB81-446E-943A-BA1EF6E8C62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B850CF49-0656-4352-8A99-BA39C1DC348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図形 60">
                <a:extLst>
                  <a:ext uri="{FF2B5EF4-FFF2-40B4-BE49-F238E27FC236}">
                    <a16:creationId xmlns:a16="http://schemas.microsoft.com/office/drawing/2014/main" id="{9891661F-4649-4C73-A73C-435F6216EB3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14CE3837-DAC3-4BEE-BD2E-B3745F382F29}"/>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EF2A72D-3130-4478-9C1F-87B24D2B7186}"/>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FDE33FC6-A129-4533-9253-9A308F52E9DE}"/>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34EAA88-2147-4F94-855A-AA7EB9521BF6}"/>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20044B2-789E-4439-A0C5-20D5AD0F385C}"/>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976BB114-1ABE-4B37-8D20-F5BB5E14F3EE}"/>
                </a:ext>
              </a:extLst>
            </p:cNvPr>
            <p:cNvGrpSpPr/>
            <p:nvPr/>
          </p:nvGrpSpPr>
          <p:grpSpPr>
            <a:xfrm>
              <a:off x="7692357" y="4625676"/>
              <a:ext cx="2033824" cy="854234"/>
              <a:chOff x="7692357" y="4625676"/>
              <a:chExt cx="2033824" cy="854234"/>
            </a:xfrm>
          </p:grpSpPr>
          <p:grpSp>
            <p:nvGrpSpPr>
              <p:cNvPr id="38" name="グループ化 37">
                <a:extLst>
                  <a:ext uri="{FF2B5EF4-FFF2-40B4-BE49-F238E27FC236}">
                    <a16:creationId xmlns:a16="http://schemas.microsoft.com/office/drawing/2014/main" id="{D1DCDCDD-BAEC-4EC8-B5A4-FC3C0ACEE782}"/>
                  </a:ext>
                </a:extLst>
              </p:cNvPr>
              <p:cNvGrpSpPr/>
              <p:nvPr/>
            </p:nvGrpSpPr>
            <p:grpSpPr>
              <a:xfrm>
                <a:off x="7793706" y="4682858"/>
                <a:ext cx="590551" cy="685800"/>
                <a:chOff x="-1386707" y="981075"/>
                <a:chExt cx="2463031" cy="2857500"/>
              </a:xfrm>
            </p:grpSpPr>
            <p:pic>
              <p:nvPicPr>
                <p:cNvPr id="54" name="図 53" descr="スーツを着た男性&#10;&#10;自動的に生成された説明">
                  <a:extLst>
                    <a:ext uri="{FF2B5EF4-FFF2-40B4-BE49-F238E27FC236}">
                      <a16:creationId xmlns:a16="http://schemas.microsoft.com/office/drawing/2014/main" id="{232C01E9-95F9-402F-82E7-7A982188252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55" name="フリーフォーム: 図形 54">
                  <a:extLst>
                    <a:ext uri="{FF2B5EF4-FFF2-40B4-BE49-F238E27FC236}">
                      <a16:creationId xmlns:a16="http://schemas.microsoft.com/office/drawing/2014/main" id="{CB40E364-1A10-4A0C-A94C-B020ED7F5B5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097F246B-C1A0-49B8-AFDE-3B537B233A4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07C20F75-1D15-4E50-9CD4-95149C98BFF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B6BB8E3A-1432-4725-AC0D-5E332DBF5B7B}"/>
                  </a:ext>
                </a:extLst>
              </p:cNvPr>
              <p:cNvGrpSpPr/>
              <p:nvPr/>
            </p:nvGrpSpPr>
            <p:grpSpPr>
              <a:xfrm>
                <a:off x="8449552" y="4684450"/>
                <a:ext cx="590551" cy="685800"/>
                <a:chOff x="-1386705" y="981075"/>
                <a:chExt cx="2463030" cy="2857500"/>
              </a:xfrm>
            </p:grpSpPr>
            <p:pic>
              <p:nvPicPr>
                <p:cNvPr id="50" name="図 49" descr="スーツを着た男性&#10;&#10;自動的に生成された説明">
                  <a:extLst>
                    <a:ext uri="{FF2B5EF4-FFF2-40B4-BE49-F238E27FC236}">
                      <a16:creationId xmlns:a16="http://schemas.microsoft.com/office/drawing/2014/main" id="{1D574A21-C82B-4FE2-AA0C-3DFD2467545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51" name="フリーフォーム: 図形 50">
                  <a:extLst>
                    <a:ext uri="{FF2B5EF4-FFF2-40B4-BE49-F238E27FC236}">
                      <a16:creationId xmlns:a16="http://schemas.microsoft.com/office/drawing/2014/main" id="{32B2C6C8-48EC-4229-85A5-1F58126888F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64B08BFA-D366-4414-8E49-4CBF7CD43FC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839D9196-BD3A-4DAB-8246-EAD08A89FC5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2BED8B81-280A-4A7B-A22C-4065E2344073}"/>
                  </a:ext>
                </a:extLst>
              </p:cNvPr>
              <p:cNvGrpSpPr/>
              <p:nvPr/>
            </p:nvGrpSpPr>
            <p:grpSpPr>
              <a:xfrm>
                <a:off x="9037429" y="4686042"/>
                <a:ext cx="590551" cy="685800"/>
                <a:chOff x="-1386705" y="981075"/>
                <a:chExt cx="2463030" cy="2857500"/>
              </a:xfrm>
            </p:grpSpPr>
            <p:pic>
              <p:nvPicPr>
                <p:cNvPr id="46" name="図 45" descr="スーツを着た男性&#10;&#10;自動的に生成された説明">
                  <a:extLst>
                    <a:ext uri="{FF2B5EF4-FFF2-40B4-BE49-F238E27FC236}">
                      <a16:creationId xmlns:a16="http://schemas.microsoft.com/office/drawing/2014/main" id="{76D6AA9F-4012-40F5-B8DA-B9A755D4E44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7" name="フリーフォーム: 図形 46">
                  <a:extLst>
                    <a:ext uri="{FF2B5EF4-FFF2-40B4-BE49-F238E27FC236}">
                      <a16:creationId xmlns:a16="http://schemas.microsoft.com/office/drawing/2014/main" id="{553B7273-FBA7-4140-87AE-0E7F8D15235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86135FAC-BC6C-4FFF-9CBB-2BA0490C2AB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BA08A611-FE8E-4C03-9D49-CB7DC30BAE3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16B1CB4B-DCB0-4002-8365-3F1E93635002}"/>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E4B71FC1-611B-4BE3-98C8-23C6B0FA8D9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4E7FD2BE-D16C-48E8-88FC-8E348568D863}"/>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6A27185B-CE2C-448A-98E2-56FCDD0D1DF1}"/>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C1A0351-B58C-4FF1-862C-4E79111A700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図 34">
              <a:extLst>
                <a:ext uri="{FF2B5EF4-FFF2-40B4-BE49-F238E27FC236}">
                  <a16:creationId xmlns:a16="http://schemas.microsoft.com/office/drawing/2014/main" id="{5676448C-96F1-436F-AD29-4A2550A4ADB3}"/>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36" name="正方形/長方形 35">
              <a:extLst>
                <a:ext uri="{FF2B5EF4-FFF2-40B4-BE49-F238E27FC236}">
                  <a16:creationId xmlns:a16="http://schemas.microsoft.com/office/drawing/2014/main" id="{B32B23B1-DBF0-41D6-A177-BAEB1CC8C9EB}"/>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1ADC9BC-C2B7-4EB9-BADD-328C9C757224}"/>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4" name="グループ化 163">
            <a:extLst>
              <a:ext uri="{FF2B5EF4-FFF2-40B4-BE49-F238E27FC236}">
                <a16:creationId xmlns:a16="http://schemas.microsoft.com/office/drawing/2014/main" id="{29309075-6220-44F8-9125-1E410119E829}"/>
              </a:ext>
            </a:extLst>
          </p:cNvPr>
          <p:cNvGrpSpPr/>
          <p:nvPr/>
        </p:nvGrpSpPr>
        <p:grpSpPr>
          <a:xfrm rot="1114520">
            <a:off x="-2105728" y="5725406"/>
            <a:ext cx="11751478" cy="1104900"/>
            <a:chOff x="-1850539" y="4543122"/>
            <a:chExt cx="11751478" cy="1104900"/>
          </a:xfrm>
        </p:grpSpPr>
        <p:sp>
          <p:nvSpPr>
            <p:cNvPr id="165" name="正方形/長方形 164">
              <a:extLst>
                <a:ext uri="{FF2B5EF4-FFF2-40B4-BE49-F238E27FC236}">
                  <a16:creationId xmlns:a16="http://schemas.microsoft.com/office/drawing/2014/main" id="{32EA25DA-3932-422B-B2C4-943815B20477}"/>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6" name="図 165">
              <a:extLst>
                <a:ext uri="{FF2B5EF4-FFF2-40B4-BE49-F238E27FC236}">
                  <a16:creationId xmlns:a16="http://schemas.microsoft.com/office/drawing/2014/main" id="{DAB6546C-2D61-47A6-BBC7-8E713A64B933}"/>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67" name="グループ化 166">
              <a:extLst>
                <a:ext uri="{FF2B5EF4-FFF2-40B4-BE49-F238E27FC236}">
                  <a16:creationId xmlns:a16="http://schemas.microsoft.com/office/drawing/2014/main" id="{EC2AADF4-D7DB-4F65-9483-A5855C638E3C}"/>
                </a:ext>
              </a:extLst>
            </p:cNvPr>
            <p:cNvGrpSpPr/>
            <p:nvPr/>
          </p:nvGrpSpPr>
          <p:grpSpPr>
            <a:xfrm>
              <a:off x="1913606" y="4733658"/>
              <a:ext cx="590551" cy="685800"/>
              <a:chOff x="-1386707" y="981075"/>
              <a:chExt cx="2463031" cy="2857500"/>
            </a:xfrm>
          </p:grpSpPr>
          <p:pic>
            <p:nvPicPr>
              <p:cNvPr id="207" name="図 206" descr="スーツを着た男性&#10;&#10;自動的に生成された説明">
                <a:extLst>
                  <a:ext uri="{FF2B5EF4-FFF2-40B4-BE49-F238E27FC236}">
                    <a16:creationId xmlns:a16="http://schemas.microsoft.com/office/drawing/2014/main" id="{4849A5D8-7CB3-4AED-AC58-05C6767DE82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08" name="フリーフォーム: 図形 207">
                <a:extLst>
                  <a:ext uri="{FF2B5EF4-FFF2-40B4-BE49-F238E27FC236}">
                    <a16:creationId xmlns:a16="http://schemas.microsoft.com/office/drawing/2014/main" id="{680887F3-BAAA-4A15-8BCF-1EE62924E93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フリーフォーム: 図形 208">
                <a:extLst>
                  <a:ext uri="{FF2B5EF4-FFF2-40B4-BE49-F238E27FC236}">
                    <a16:creationId xmlns:a16="http://schemas.microsoft.com/office/drawing/2014/main" id="{A544A5D0-C2BB-4BCF-B6BC-C1E3089634D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フリーフォーム: 図形 209">
                <a:extLst>
                  <a:ext uri="{FF2B5EF4-FFF2-40B4-BE49-F238E27FC236}">
                    <a16:creationId xmlns:a16="http://schemas.microsoft.com/office/drawing/2014/main" id="{C2165BBA-2B82-4180-9C75-CFD889D90B1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5C9C980D-A7A7-4307-AB20-EE02D9F673B7}"/>
                </a:ext>
              </a:extLst>
            </p:cNvPr>
            <p:cNvGrpSpPr/>
            <p:nvPr/>
          </p:nvGrpSpPr>
          <p:grpSpPr>
            <a:xfrm>
              <a:off x="2569452" y="4735250"/>
              <a:ext cx="590551" cy="685800"/>
              <a:chOff x="-1386705" y="981075"/>
              <a:chExt cx="2463030" cy="2857500"/>
            </a:xfrm>
          </p:grpSpPr>
          <p:pic>
            <p:nvPicPr>
              <p:cNvPr id="203" name="図 202" descr="スーツを着た男性&#10;&#10;自動的に生成された説明">
                <a:extLst>
                  <a:ext uri="{FF2B5EF4-FFF2-40B4-BE49-F238E27FC236}">
                    <a16:creationId xmlns:a16="http://schemas.microsoft.com/office/drawing/2014/main" id="{CAAC0C55-4CE3-49A2-AC7B-81270DCF3F1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04" name="フリーフォーム: 図形 203">
                <a:extLst>
                  <a:ext uri="{FF2B5EF4-FFF2-40B4-BE49-F238E27FC236}">
                    <a16:creationId xmlns:a16="http://schemas.microsoft.com/office/drawing/2014/main" id="{3AF5AB1B-180D-4ACB-A21E-9A50AA1AE5A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フリーフォーム: 図形 204">
                <a:extLst>
                  <a:ext uri="{FF2B5EF4-FFF2-40B4-BE49-F238E27FC236}">
                    <a16:creationId xmlns:a16="http://schemas.microsoft.com/office/drawing/2014/main" id="{98C8FACA-75B7-42E1-A44B-6E09010C8B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フリーフォーム: 図形 205">
                <a:extLst>
                  <a:ext uri="{FF2B5EF4-FFF2-40B4-BE49-F238E27FC236}">
                    <a16:creationId xmlns:a16="http://schemas.microsoft.com/office/drawing/2014/main" id="{817198B5-1B53-4378-B031-AB69DEEDD43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a:extLst>
                <a:ext uri="{FF2B5EF4-FFF2-40B4-BE49-F238E27FC236}">
                  <a16:creationId xmlns:a16="http://schemas.microsoft.com/office/drawing/2014/main" id="{849D7EA6-B2B2-4C43-B3C6-071BF89708C8}"/>
                </a:ext>
              </a:extLst>
            </p:cNvPr>
            <p:cNvGrpSpPr/>
            <p:nvPr/>
          </p:nvGrpSpPr>
          <p:grpSpPr>
            <a:xfrm>
              <a:off x="3157329" y="4736842"/>
              <a:ext cx="590551" cy="685800"/>
              <a:chOff x="-1386705" y="981075"/>
              <a:chExt cx="2463030" cy="2857500"/>
            </a:xfrm>
          </p:grpSpPr>
          <p:pic>
            <p:nvPicPr>
              <p:cNvPr id="199" name="図 198" descr="スーツを着た男性&#10;&#10;自動的に生成された説明">
                <a:extLst>
                  <a:ext uri="{FF2B5EF4-FFF2-40B4-BE49-F238E27FC236}">
                    <a16:creationId xmlns:a16="http://schemas.microsoft.com/office/drawing/2014/main" id="{A8D48CCB-1499-4395-8959-E51E5ABFE62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00" name="フリーフォーム: 図形 199">
                <a:extLst>
                  <a:ext uri="{FF2B5EF4-FFF2-40B4-BE49-F238E27FC236}">
                    <a16:creationId xmlns:a16="http://schemas.microsoft.com/office/drawing/2014/main" id="{8B4737C8-687E-4CA5-92F6-A4EBA98784D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フリーフォーム: 図形 200">
                <a:extLst>
                  <a:ext uri="{FF2B5EF4-FFF2-40B4-BE49-F238E27FC236}">
                    <a16:creationId xmlns:a16="http://schemas.microsoft.com/office/drawing/2014/main" id="{0073D856-FBF7-49CA-B9BB-F9A983F33F4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フリーフォーム: 図形 201">
                <a:extLst>
                  <a:ext uri="{FF2B5EF4-FFF2-40B4-BE49-F238E27FC236}">
                    <a16:creationId xmlns:a16="http://schemas.microsoft.com/office/drawing/2014/main" id="{0897EFE2-BA39-4420-86F1-BBCEBFAD5AE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0" name="正方形/長方形 169">
              <a:extLst>
                <a:ext uri="{FF2B5EF4-FFF2-40B4-BE49-F238E27FC236}">
                  <a16:creationId xmlns:a16="http://schemas.microsoft.com/office/drawing/2014/main" id="{BFA54835-2E63-4F3D-A2C8-DDC7AAEDB784}"/>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F33181C3-D15C-48EF-82BE-84723B2C83E8}"/>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DD6BA9D6-CC78-4FC1-9CCA-5C13EF7A71BE}"/>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22946053-3E4E-4F89-8A5D-341150118F4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48B68018-0735-43AD-BA26-DC419C5D7DAC}"/>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5" name="グループ化 174">
              <a:extLst>
                <a:ext uri="{FF2B5EF4-FFF2-40B4-BE49-F238E27FC236}">
                  <a16:creationId xmlns:a16="http://schemas.microsoft.com/office/drawing/2014/main" id="{9DE054F7-3FE9-4BD3-BE90-5ACDF120D6C9}"/>
                </a:ext>
              </a:extLst>
            </p:cNvPr>
            <p:cNvGrpSpPr/>
            <p:nvPr/>
          </p:nvGrpSpPr>
          <p:grpSpPr>
            <a:xfrm>
              <a:off x="7692357" y="4625676"/>
              <a:ext cx="2033824" cy="854234"/>
              <a:chOff x="7692357" y="4625676"/>
              <a:chExt cx="2033824" cy="854234"/>
            </a:xfrm>
          </p:grpSpPr>
          <p:grpSp>
            <p:nvGrpSpPr>
              <p:cNvPr id="179" name="グループ化 178">
                <a:extLst>
                  <a:ext uri="{FF2B5EF4-FFF2-40B4-BE49-F238E27FC236}">
                    <a16:creationId xmlns:a16="http://schemas.microsoft.com/office/drawing/2014/main" id="{AEEFF770-51DF-466B-AF18-DD6DDB780DB0}"/>
                  </a:ext>
                </a:extLst>
              </p:cNvPr>
              <p:cNvGrpSpPr/>
              <p:nvPr/>
            </p:nvGrpSpPr>
            <p:grpSpPr>
              <a:xfrm>
                <a:off x="7793706" y="4682858"/>
                <a:ext cx="590551" cy="685800"/>
                <a:chOff x="-1386707" y="981075"/>
                <a:chExt cx="2463031" cy="2857500"/>
              </a:xfrm>
            </p:grpSpPr>
            <p:pic>
              <p:nvPicPr>
                <p:cNvPr id="195" name="図 194" descr="スーツを着た男性&#10;&#10;自動的に生成された説明">
                  <a:extLst>
                    <a:ext uri="{FF2B5EF4-FFF2-40B4-BE49-F238E27FC236}">
                      <a16:creationId xmlns:a16="http://schemas.microsoft.com/office/drawing/2014/main" id="{343ABFE5-013B-45D5-8C86-DADC2184C74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96" name="フリーフォーム: 図形 195">
                  <a:extLst>
                    <a:ext uri="{FF2B5EF4-FFF2-40B4-BE49-F238E27FC236}">
                      <a16:creationId xmlns:a16="http://schemas.microsoft.com/office/drawing/2014/main" id="{20C32BA3-CD2F-4991-8B23-B10BCD4BFF7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フリーフォーム: 図形 196">
                  <a:extLst>
                    <a:ext uri="{FF2B5EF4-FFF2-40B4-BE49-F238E27FC236}">
                      <a16:creationId xmlns:a16="http://schemas.microsoft.com/office/drawing/2014/main" id="{25BC6078-9705-4BF0-8F1B-8318B48A0D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フリーフォーム: 図形 197">
                  <a:extLst>
                    <a:ext uri="{FF2B5EF4-FFF2-40B4-BE49-F238E27FC236}">
                      <a16:creationId xmlns:a16="http://schemas.microsoft.com/office/drawing/2014/main" id="{B88DAAFA-D1F2-484C-A868-58614BBB9D8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0" name="グループ化 179">
                <a:extLst>
                  <a:ext uri="{FF2B5EF4-FFF2-40B4-BE49-F238E27FC236}">
                    <a16:creationId xmlns:a16="http://schemas.microsoft.com/office/drawing/2014/main" id="{81B93697-1AAA-4292-89CA-9D520A5DD424}"/>
                  </a:ext>
                </a:extLst>
              </p:cNvPr>
              <p:cNvGrpSpPr/>
              <p:nvPr/>
            </p:nvGrpSpPr>
            <p:grpSpPr>
              <a:xfrm>
                <a:off x="8449552" y="4684450"/>
                <a:ext cx="590551" cy="685800"/>
                <a:chOff x="-1386705" y="981075"/>
                <a:chExt cx="2463030" cy="2857500"/>
              </a:xfrm>
            </p:grpSpPr>
            <p:pic>
              <p:nvPicPr>
                <p:cNvPr id="191" name="図 190" descr="スーツを着た男性&#10;&#10;自動的に生成された説明">
                  <a:extLst>
                    <a:ext uri="{FF2B5EF4-FFF2-40B4-BE49-F238E27FC236}">
                      <a16:creationId xmlns:a16="http://schemas.microsoft.com/office/drawing/2014/main" id="{3A09E9C2-835B-4F5B-A576-72195AEE5623}"/>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92" name="フリーフォーム: 図形 191">
                  <a:extLst>
                    <a:ext uri="{FF2B5EF4-FFF2-40B4-BE49-F238E27FC236}">
                      <a16:creationId xmlns:a16="http://schemas.microsoft.com/office/drawing/2014/main" id="{C61FC931-1D7E-4CC9-8781-923E5840554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フリーフォーム: 図形 192">
                  <a:extLst>
                    <a:ext uri="{FF2B5EF4-FFF2-40B4-BE49-F238E27FC236}">
                      <a16:creationId xmlns:a16="http://schemas.microsoft.com/office/drawing/2014/main" id="{8F957F1A-8951-43B3-83C4-CE89D3A05E0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フリーフォーム: 図形 193">
                  <a:extLst>
                    <a:ext uri="{FF2B5EF4-FFF2-40B4-BE49-F238E27FC236}">
                      <a16:creationId xmlns:a16="http://schemas.microsoft.com/office/drawing/2014/main" id="{F9CBC662-E3A6-4D4E-9856-642ED893B7A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1" name="グループ化 180">
                <a:extLst>
                  <a:ext uri="{FF2B5EF4-FFF2-40B4-BE49-F238E27FC236}">
                    <a16:creationId xmlns:a16="http://schemas.microsoft.com/office/drawing/2014/main" id="{BB95F07E-59A8-4477-AECB-D9873262363C}"/>
                  </a:ext>
                </a:extLst>
              </p:cNvPr>
              <p:cNvGrpSpPr/>
              <p:nvPr/>
            </p:nvGrpSpPr>
            <p:grpSpPr>
              <a:xfrm>
                <a:off x="9037429" y="4686042"/>
                <a:ext cx="590551" cy="685800"/>
                <a:chOff x="-1386705" y="981075"/>
                <a:chExt cx="2463030" cy="2857500"/>
              </a:xfrm>
            </p:grpSpPr>
            <p:pic>
              <p:nvPicPr>
                <p:cNvPr id="187" name="図 186" descr="スーツを着た男性&#10;&#10;自動的に生成された説明">
                  <a:extLst>
                    <a:ext uri="{FF2B5EF4-FFF2-40B4-BE49-F238E27FC236}">
                      <a16:creationId xmlns:a16="http://schemas.microsoft.com/office/drawing/2014/main" id="{8B992367-160A-43DB-A959-744DADAD01D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8" name="フリーフォーム: 図形 187">
                  <a:extLst>
                    <a:ext uri="{FF2B5EF4-FFF2-40B4-BE49-F238E27FC236}">
                      <a16:creationId xmlns:a16="http://schemas.microsoft.com/office/drawing/2014/main" id="{62398AAD-1FD8-4DAB-813E-C80DA39C0B6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フリーフォーム: 図形 188">
                  <a:extLst>
                    <a:ext uri="{FF2B5EF4-FFF2-40B4-BE49-F238E27FC236}">
                      <a16:creationId xmlns:a16="http://schemas.microsoft.com/office/drawing/2014/main" id="{83A4572B-1CA0-42B7-8C0A-302A8B1918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フリーフォーム: 図形 189">
                  <a:extLst>
                    <a:ext uri="{FF2B5EF4-FFF2-40B4-BE49-F238E27FC236}">
                      <a16:creationId xmlns:a16="http://schemas.microsoft.com/office/drawing/2014/main" id="{BD1476E3-4DB1-4B26-80EB-328EA380797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2" name="正方形/長方形 181">
                <a:extLst>
                  <a:ext uri="{FF2B5EF4-FFF2-40B4-BE49-F238E27FC236}">
                    <a16:creationId xmlns:a16="http://schemas.microsoft.com/office/drawing/2014/main" id="{D2F2AB10-9285-4869-824C-3D6C9E682D71}"/>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F5BEC3F3-F87B-4104-A5AD-7BE63EFF9369}"/>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F06D11EA-B723-4E92-9DD3-3050C6951901}"/>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5008CCAA-8430-41D6-BBCE-ABEC079F90D9}"/>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E9D40AC2-CA2B-4106-B095-B81AC192D394}"/>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6" name="図 175">
              <a:extLst>
                <a:ext uri="{FF2B5EF4-FFF2-40B4-BE49-F238E27FC236}">
                  <a16:creationId xmlns:a16="http://schemas.microsoft.com/office/drawing/2014/main" id="{0B7C80C5-1CD9-4926-AED0-6F3BF4824647}"/>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77" name="正方形/長方形 176">
              <a:extLst>
                <a:ext uri="{FF2B5EF4-FFF2-40B4-BE49-F238E27FC236}">
                  <a16:creationId xmlns:a16="http://schemas.microsoft.com/office/drawing/2014/main" id="{BCF19A3D-0F0A-4219-B4B8-37CF6918E09C}"/>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146D1FE0-5FC6-44F3-B98E-5384ED9427C3}"/>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2" name="グループ化 211">
            <a:extLst>
              <a:ext uri="{FF2B5EF4-FFF2-40B4-BE49-F238E27FC236}">
                <a16:creationId xmlns:a16="http://schemas.microsoft.com/office/drawing/2014/main" id="{6EB78298-D6C4-4124-B345-FAFC614364DA}"/>
              </a:ext>
            </a:extLst>
          </p:cNvPr>
          <p:cNvGrpSpPr/>
          <p:nvPr/>
        </p:nvGrpSpPr>
        <p:grpSpPr>
          <a:xfrm rot="20971415">
            <a:off x="1178346" y="1349309"/>
            <a:ext cx="4388742" cy="2302791"/>
            <a:chOff x="5410392" y="773320"/>
            <a:chExt cx="3550348" cy="1692939"/>
          </a:xfrm>
        </p:grpSpPr>
        <p:sp>
          <p:nvSpPr>
            <p:cNvPr id="215" name="思考の吹き出し: 雲形 214">
              <a:extLst>
                <a:ext uri="{FF2B5EF4-FFF2-40B4-BE49-F238E27FC236}">
                  <a16:creationId xmlns:a16="http://schemas.microsoft.com/office/drawing/2014/main" id="{B50DD019-EFED-480B-BA0B-FFE0BC8BC809}"/>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テキスト ボックス 215">
              <a:extLst>
                <a:ext uri="{FF2B5EF4-FFF2-40B4-BE49-F238E27FC236}">
                  <a16:creationId xmlns:a16="http://schemas.microsoft.com/office/drawing/2014/main" id="{4C8CD522-9EB6-4309-9FF5-D10E4F7F2624}"/>
                </a:ext>
              </a:extLst>
            </p:cNvPr>
            <p:cNvSpPr txBox="1"/>
            <p:nvPr/>
          </p:nvSpPr>
          <p:spPr>
            <a:xfrm>
              <a:off x="5736985" y="1194026"/>
              <a:ext cx="2950712" cy="882444"/>
            </a:xfrm>
            <a:prstGeom prst="rect">
              <a:avLst/>
            </a:prstGeom>
            <a:solidFill>
              <a:srgbClr val="FFFF00"/>
            </a:solidFill>
          </p:spPr>
          <p:txBody>
            <a:bodyPr wrap="square" rtlCol="0">
              <a:spAutoFit/>
            </a:bodyPr>
            <a:lstStyle/>
            <a:p>
              <a:r>
                <a:rPr kumimoji="1" lang="ja-JP" altLang="en-US" sz="2400" b="1" dirty="0"/>
                <a:t>こういう授業を上手に</a:t>
              </a:r>
              <a:endParaRPr kumimoji="1" lang="en-US" altLang="ja-JP" sz="2400" b="1" dirty="0"/>
            </a:p>
            <a:p>
              <a:r>
                <a:rPr kumimoji="1" lang="ja-JP" altLang="en-US" sz="2400" b="1" dirty="0"/>
                <a:t>できる教師に、出会ったことがありますか？　</a:t>
              </a:r>
              <a:endParaRPr kumimoji="1" lang="en-US" altLang="ja-JP" sz="2400" b="1" dirty="0"/>
            </a:p>
          </p:txBody>
        </p:sp>
      </p:grpSp>
      <p:grpSp>
        <p:nvGrpSpPr>
          <p:cNvPr id="117" name="グループ化 116">
            <a:extLst>
              <a:ext uri="{FF2B5EF4-FFF2-40B4-BE49-F238E27FC236}">
                <a16:creationId xmlns:a16="http://schemas.microsoft.com/office/drawing/2014/main" id="{3F8839A8-D55F-436E-A8A1-92681498DA7F}"/>
              </a:ext>
            </a:extLst>
          </p:cNvPr>
          <p:cNvGrpSpPr/>
          <p:nvPr/>
        </p:nvGrpSpPr>
        <p:grpSpPr>
          <a:xfrm rot="19851054">
            <a:off x="-3734354" y="784331"/>
            <a:ext cx="11751478" cy="1104900"/>
            <a:chOff x="-1850539" y="4543122"/>
            <a:chExt cx="11751478" cy="1104900"/>
          </a:xfrm>
        </p:grpSpPr>
        <p:sp>
          <p:nvSpPr>
            <p:cNvPr id="118" name="正方形/長方形 117">
              <a:extLst>
                <a:ext uri="{FF2B5EF4-FFF2-40B4-BE49-F238E27FC236}">
                  <a16:creationId xmlns:a16="http://schemas.microsoft.com/office/drawing/2014/main" id="{A6B8967C-8B34-404A-AC3B-91DFCCABF8D2}"/>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図 118">
              <a:extLst>
                <a:ext uri="{FF2B5EF4-FFF2-40B4-BE49-F238E27FC236}">
                  <a16:creationId xmlns:a16="http://schemas.microsoft.com/office/drawing/2014/main" id="{61B59A79-2D74-481E-BC91-4B1C551A439C}"/>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20" name="グループ化 119">
              <a:extLst>
                <a:ext uri="{FF2B5EF4-FFF2-40B4-BE49-F238E27FC236}">
                  <a16:creationId xmlns:a16="http://schemas.microsoft.com/office/drawing/2014/main" id="{04095F76-6783-48EF-9E04-CC6EBB6C35C7}"/>
                </a:ext>
              </a:extLst>
            </p:cNvPr>
            <p:cNvGrpSpPr/>
            <p:nvPr/>
          </p:nvGrpSpPr>
          <p:grpSpPr>
            <a:xfrm>
              <a:off x="1913606" y="4733658"/>
              <a:ext cx="590551" cy="685800"/>
              <a:chOff x="-1386707" y="981075"/>
              <a:chExt cx="2463031" cy="2857500"/>
            </a:xfrm>
          </p:grpSpPr>
          <p:pic>
            <p:nvPicPr>
              <p:cNvPr id="160" name="図 159" descr="スーツを着た男性&#10;&#10;自動的に生成された説明">
                <a:extLst>
                  <a:ext uri="{FF2B5EF4-FFF2-40B4-BE49-F238E27FC236}">
                    <a16:creationId xmlns:a16="http://schemas.microsoft.com/office/drawing/2014/main" id="{40F9B9B2-8515-494D-96C7-1E587C41518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61" name="フリーフォーム: 図形 160">
                <a:extLst>
                  <a:ext uri="{FF2B5EF4-FFF2-40B4-BE49-F238E27FC236}">
                    <a16:creationId xmlns:a16="http://schemas.microsoft.com/office/drawing/2014/main" id="{DBCEEDDA-1FD6-4084-8D34-F9B341B65F7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フリーフォーム: 図形 161">
                <a:extLst>
                  <a:ext uri="{FF2B5EF4-FFF2-40B4-BE49-F238E27FC236}">
                    <a16:creationId xmlns:a16="http://schemas.microsoft.com/office/drawing/2014/main" id="{4096B29B-29A6-4B27-9C9D-B8AA7C618DC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フリーフォーム: 図形 162">
                <a:extLst>
                  <a:ext uri="{FF2B5EF4-FFF2-40B4-BE49-F238E27FC236}">
                    <a16:creationId xmlns:a16="http://schemas.microsoft.com/office/drawing/2014/main" id="{252FA24F-CF78-455E-8DD3-0219889EF20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1" name="グループ化 120">
              <a:extLst>
                <a:ext uri="{FF2B5EF4-FFF2-40B4-BE49-F238E27FC236}">
                  <a16:creationId xmlns:a16="http://schemas.microsoft.com/office/drawing/2014/main" id="{BE75BC6D-AFF8-45EA-9766-05638A232D18}"/>
                </a:ext>
              </a:extLst>
            </p:cNvPr>
            <p:cNvGrpSpPr/>
            <p:nvPr/>
          </p:nvGrpSpPr>
          <p:grpSpPr>
            <a:xfrm>
              <a:off x="2569452" y="4735250"/>
              <a:ext cx="590551" cy="685800"/>
              <a:chOff x="-1386705" y="981075"/>
              <a:chExt cx="2463030" cy="2857500"/>
            </a:xfrm>
          </p:grpSpPr>
          <p:pic>
            <p:nvPicPr>
              <p:cNvPr id="156" name="図 155" descr="スーツを着た男性&#10;&#10;自動的に生成された説明">
                <a:extLst>
                  <a:ext uri="{FF2B5EF4-FFF2-40B4-BE49-F238E27FC236}">
                    <a16:creationId xmlns:a16="http://schemas.microsoft.com/office/drawing/2014/main" id="{FF42D371-3E21-4F14-8E2D-4C6354D0AA7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57" name="フリーフォーム: 図形 156">
                <a:extLst>
                  <a:ext uri="{FF2B5EF4-FFF2-40B4-BE49-F238E27FC236}">
                    <a16:creationId xmlns:a16="http://schemas.microsoft.com/office/drawing/2014/main" id="{6C5D51D8-813F-43C3-BEB1-885D1ADC39A0}"/>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リーフォーム: 図形 157">
                <a:extLst>
                  <a:ext uri="{FF2B5EF4-FFF2-40B4-BE49-F238E27FC236}">
                    <a16:creationId xmlns:a16="http://schemas.microsoft.com/office/drawing/2014/main" id="{8B75A0DB-7C9D-44C6-B75A-ABC6656BEE6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フリーフォーム: 図形 158">
                <a:extLst>
                  <a:ext uri="{FF2B5EF4-FFF2-40B4-BE49-F238E27FC236}">
                    <a16:creationId xmlns:a16="http://schemas.microsoft.com/office/drawing/2014/main" id="{D40DBF4A-BE6A-499A-BF6A-527BD03FE74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A679D24B-49DC-4A7F-B3FA-65C32FEE8848}"/>
                </a:ext>
              </a:extLst>
            </p:cNvPr>
            <p:cNvGrpSpPr/>
            <p:nvPr/>
          </p:nvGrpSpPr>
          <p:grpSpPr>
            <a:xfrm>
              <a:off x="3157329" y="4736842"/>
              <a:ext cx="590551" cy="685800"/>
              <a:chOff x="-1386705" y="981075"/>
              <a:chExt cx="2463030" cy="2857500"/>
            </a:xfrm>
          </p:grpSpPr>
          <p:pic>
            <p:nvPicPr>
              <p:cNvPr id="152" name="図 151" descr="スーツを着た男性&#10;&#10;自動的に生成された説明">
                <a:extLst>
                  <a:ext uri="{FF2B5EF4-FFF2-40B4-BE49-F238E27FC236}">
                    <a16:creationId xmlns:a16="http://schemas.microsoft.com/office/drawing/2014/main" id="{718AAE7F-4A40-44EF-8B71-A37F84DF4B2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53" name="フリーフォーム: 図形 152">
                <a:extLst>
                  <a:ext uri="{FF2B5EF4-FFF2-40B4-BE49-F238E27FC236}">
                    <a16:creationId xmlns:a16="http://schemas.microsoft.com/office/drawing/2014/main" id="{7BEB007C-2696-4D76-9159-E7A1BD0CA200}"/>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図形 153">
                <a:extLst>
                  <a:ext uri="{FF2B5EF4-FFF2-40B4-BE49-F238E27FC236}">
                    <a16:creationId xmlns:a16="http://schemas.microsoft.com/office/drawing/2014/main" id="{D8FEC4F3-9150-4218-A018-AB47ADAFCD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フリーフォーム: 図形 154">
                <a:extLst>
                  <a:ext uri="{FF2B5EF4-FFF2-40B4-BE49-F238E27FC236}">
                    <a16:creationId xmlns:a16="http://schemas.microsoft.com/office/drawing/2014/main" id="{CFC5B5C0-A9EE-484F-A31C-FA34510CA8B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正方形/長方形 122">
              <a:extLst>
                <a:ext uri="{FF2B5EF4-FFF2-40B4-BE49-F238E27FC236}">
                  <a16:creationId xmlns:a16="http://schemas.microsoft.com/office/drawing/2014/main" id="{D81CD3FC-A3BF-421E-98E0-1BBF96EE94AA}"/>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C9F5CF10-E0EB-4722-BB2F-9EC5ED63F79C}"/>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9DE1C248-ECBE-4049-ADA2-1B14AD0CC19C}"/>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4EA8DB67-AE59-4DFF-9A9C-643E5EA36690}"/>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52408E49-D73E-4E25-8168-618B5A2BE6F1}"/>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8" name="グループ化 127">
              <a:extLst>
                <a:ext uri="{FF2B5EF4-FFF2-40B4-BE49-F238E27FC236}">
                  <a16:creationId xmlns:a16="http://schemas.microsoft.com/office/drawing/2014/main" id="{D02F0DAD-FE3A-41F4-BF28-076B7814D023}"/>
                </a:ext>
              </a:extLst>
            </p:cNvPr>
            <p:cNvGrpSpPr/>
            <p:nvPr/>
          </p:nvGrpSpPr>
          <p:grpSpPr>
            <a:xfrm>
              <a:off x="7692357" y="4625676"/>
              <a:ext cx="2033824" cy="854234"/>
              <a:chOff x="7692357" y="4625676"/>
              <a:chExt cx="2033824" cy="854234"/>
            </a:xfrm>
          </p:grpSpPr>
          <p:grpSp>
            <p:nvGrpSpPr>
              <p:cNvPr id="132" name="グループ化 131">
                <a:extLst>
                  <a:ext uri="{FF2B5EF4-FFF2-40B4-BE49-F238E27FC236}">
                    <a16:creationId xmlns:a16="http://schemas.microsoft.com/office/drawing/2014/main" id="{F0D7B5EA-588F-44AA-8A2E-46D2CD722F9F}"/>
                  </a:ext>
                </a:extLst>
              </p:cNvPr>
              <p:cNvGrpSpPr/>
              <p:nvPr/>
            </p:nvGrpSpPr>
            <p:grpSpPr>
              <a:xfrm>
                <a:off x="7793706" y="4682858"/>
                <a:ext cx="590551" cy="685800"/>
                <a:chOff x="-1386707" y="981075"/>
                <a:chExt cx="2463031" cy="2857500"/>
              </a:xfrm>
            </p:grpSpPr>
            <p:pic>
              <p:nvPicPr>
                <p:cNvPr id="148" name="図 147" descr="スーツを着た男性&#10;&#10;自動的に生成された説明">
                  <a:extLst>
                    <a:ext uri="{FF2B5EF4-FFF2-40B4-BE49-F238E27FC236}">
                      <a16:creationId xmlns:a16="http://schemas.microsoft.com/office/drawing/2014/main" id="{E91BC9BA-560B-4A1D-BE8A-C7F86BBB707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49" name="フリーフォーム: 図形 148">
                  <a:extLst>
                    <a:ext uri="{FF2B5EF4-FFF2-40B4-BE49-F238E27FC236}">
                      <a16:creationId xmlns:a16="http://schemas.microsoft.com/office/drawing/2014/main" id="{F889E379-B251-45AB-A16C-299E4D1E168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フリーフォーム: 図形 149">
                  <a:extLst>
                    <a:ext uri="{FF2B5EF4-FFF2-40B4-BE49-F238E27FC236}">
                      <a16:creationId xmlns:a16="http://schemas.microsoft.com/office/drawing/2014/main" id="{1971D9FD-7831-40FA-8A99-DB0002720CC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フリーフォーム: 図形 150">
                  <a:extLst>
                    <a:ext uri="{FF2B5EF4-FFF2-40B4-BE49-F238E27FC236}">
                      <a16:creationId xmlns:a16="http://schemas.microsoft.com/office/drawing/2014/main" id="{5F7DB66A-0253-44A5-B651-A8E7D01F511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グループ化 132">
                <a:extLst>
                  <a:ext uri="{FF2B5EF4-FFF2-40B4-BE49-F238E27FC236}">
                    <a16:creationId xmlns:a16="http://schemas.microsoft.com/office/drawing/2014/main" id="{2F5F0346-E0C6-469A-A212-D8F60D73FD5A}"/>
                  </a:ext>
                </a:extLst>
              </p:cNvPr>
              <p:cNvGrpSpPr/>
              <p:nvPr/>
            </p:nvGrpSpPr>
            <p:grpSpPr>
              <a:xfrm>
                <a:off x="8449552" y="4684450"/>
                <a:ext cx="590551" cy="685800"/>
                <a:chOff x="-1386705" y="981075"/>
                <a:chExt cx="2463030" cy="2857500"/>
              </a:xfrm>
            </p:grpSpPr>
            <p:pic>
              <p:nvPicPr>
                <p:cNvPr id="144" name="図 143" descr="スーツを着た男性&#10;&#10;自動的に生成された説明">
                  <a:extLst>
                    <a:ext uri="{FF2B5EF4-FFF2-40B4-BE49-F238E27FC236}">
                      <a16:creationId xmlns:a16="http://schemas.microsoft.com/office/drawing/2014/main" id="{6495C500-E9ED-4152-BE29-435D6C97A5C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5" name="フリーフォーム: 図形 144">
                  <a:extLst>
                    <a:ext uri="{FF2B5EF4-FFF2-40B4-BE49-F238E27FC236}">
                      <a16:creationId xmlns:a16="http://schemas.microsoft.com/office/drawing/2014/main" id="{C24D077A-2EC3-4417-920C-B26E56E590B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フリーフォーム: 図形 145">
                  <a:extLst>
                    <a:ext uri="{FF2B5EF4-FFF2-40B4-BE49-F238E27FC236}">
                      <a16:creationId xmlns:a16="http://schemas.microsoft.com/office/drawing/2014/main" id="{C7528023-3D52-4AE6-AEA2-549E16A8761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フリーフォーム: 図形 146">
                  <a:extLst>
                    <a:ext uri="{FF2B5EF4-FFF2-40B4-BE49-F238E27FC236}">
                      <a16:creationId xmlns:a16="http://schemas.microsoft.com/office/drawing/2014/main" id="{B11E8575-DB2B-4460-949B-E0CD21FB972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4" name="グループ化 133">
                <a:extLst>
                  <a:ext uri="{FF2B5EF4-FFF2-40B4-BE49-F238E27FC236}">
                    <a16:creationId xmlns:a16="http://schemas.microsoft.com/office/drawing/2014/main" id="{02890F4B-CE21-4DDC-A7A6-D87996EDCF8C}"/>
                  </a:ext>
                </a:extLst>
              </p:cNvPr>
              <p:cNvGrpSpPr/>
              <p:nvPr/>
            </p:nvGrpSpPr>
            <p:grpSpPr>
              <a:xfrm>
                <a:off x="9037429" y="4686042"/>
                <a:ext cx="590551" cy="685800"/>
                <a:chOff x="-1386705" y="981075"/>
                <a:chExt cx="2463030" cy="2857500"/>
              </a:xfrm>
            </p:grpSpPr>
            <p:pic>
              <p:nvPicPr>
                <p:cNvPr id="140" name="図 139" descr="スーツを着た男性&#10;&#10;自動的に生成された説明">
                  <a:extLst>
                    <a:ext uri="{FF2B5EF4-FFF2-40B4-BE49-F238E27FC236}">
                      <a16:creationId xmlns:a16="http://schemas.microsoft.com/office/drawing/2014/main" id="{4B4CFEBE-1908-47AE-9AB8-B999DE6EEF0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1" name="フリーフォーム: 図形 140">
                  <a:extLst>
                    <a:ext uri="{FF2B5EF4-FFF2-40B4-BE49-F238E27FC236}">
                      <a16:creationId xmlns:a16="http://schemas.microsoft.com/office/drawing/2014/main" id="{BC57AACC-B344-4974-B26C-7EAAF1B39CA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リーフォーム: 図形 141">
                  <a:extLst>
                    <a:ext uri="{FF2B5EF4-FFF2-40B4-BE49-F238E27FC236}">
                      <a16:creationId xmlns:a16="http://schemas.microsoft.com/office/drawing/2014/main" id="{07633D23-ACE8-43C1-BF5E-3767EDB7FEA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図形 142">
                  <a:extLst>
                    <a:ext uri="{FF2B5EF4-FFF2-40B4-BE49-F238E27FC236}">
                      <a16:creationId xmlns:a16="http://schemas.microsoft.com/office/drawing/2014/main" id="{2E046E62-C59F-4F87-841C-5853BB3E357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5" name="正方形/長方形 134">
                <a:extLst>
                  <a:ext uri="{FF2B5EF4-FFF2-40B4-BE49-F238E27FC236}">
                    <a16:creationId xmlns:a16="http://schemas.microsoft.com/office/drawing/2014/main" id="{C9D6ED69-44E7-49E3-9888-2D61C0D5ADE7}"/>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00F35BEE-B9A7-4672-A096-4BAAE6C9571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3E5846E-167B-46A1-B4AF-DAD0EFDBC149}"/>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83BE8A07-96BB-499C-AB8B-862F2DF1B13B}"/>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369B4E00-5B22-4EA8-9A47-CCA7BDF08A54}"/>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9" name="図 128">
              <a:extLst>
                <a:ext uri="{FF2B5EF4-FFF2-40B4-BE49-F238E27FC236}">
                  <a16:creationId xmlns:a16="http://schemas.microsoft.com/office/drawing/2014/main" id="{DAC44003-5272-49C0-A143-4EFE9420F0C1}"/>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30" name="正方形/長方形 129">
              <a:extLst>
                <a:ext uri="{FF2B5EF4-FFF2-40B4-BE49-F238E27FC236}">
                  <a16:creationId xmlns:a16="http://schemas.microsoft.com/office/drawing/2014/main" id="{14336CF3-8207-4522-9213-FE99CD42871C}"/>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09EFCBF7-233E-4BB6-B14A-4608FAA28DBB}"/>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1" name="グループ化 210">
            <a:extLst>
              <a:ext uri="{FF2B5EF4-FFF2-40B4-BE49-F238E27FC236}">
                <a16:creationId xmlns:a16="http://schemas.microsoft.com/office/drawing/2014/main" id="{6E1B7E72-A75D-46E5-BF87-298D2C53EEE3}"/>
              </a:ext>
            </a:extLst>
          </p:cNvPr>
          <p:cNvGrpSpPr/>
          <p:nvPr/>
        </p:nvGrpSpPr>
        <p:grpSpPr>
          <a:xfrm rot="639433">
            <a:off x="5045660" y="896755"/>
            <a:ext cx="5535423" cy="2709083"/>
            <a:chOff x="5157657" y="719433"/>
            <a:chExt cx="3873160" cy="1826429"/>
          </a:xfrm>
        </p:grpSpPr>
        <p:sp>
          <p:nvSpPr>
            <p:cNvPr id="213" name="思考の吹き出し: 雲形 212">
              <a:extLst>
                <a:ext uri="{FF2B5EF4-FFF2-40B4-BE49-F238E27FC236}">
                  <a16:creationId xmlns:a16="http://schemas.microsoft.com/office/drawing/2014/main" id="{8CB1C512-7311-410C-9577-5FD31445EE1A}"/>
                </a:ext>
              </a:extLst>
            </p:cNvPr>
            <p:cNvSpPr/>
            <p:nvPr/>
          </p:nvSpPr>
          <p:spPr>
            <a:xfrm rot="549766">
              <a:off x="5157657" y="719433"/>
              <a:ext cx="3873160" cy="1826429"/>
            </a:xfrm>
            <a:prstGeom prst="cloudCallout">
              <a:avLst>
                <a:gd name="adj1" fmla="val -30211"/>
                <a:gd name="adj2" fmla="val 1054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テキスト ボックス 213">
              <a:extLst>
                <a:ext uri="{FF2B5EF4-FFF2-40B4-BE49-F238E27FC236}">
                  <a16:creationId xmlns:a16="http://schemas.microsoft.com/office/drawing/2014/main" id="{E3BCBBBF-8BAE-4F33-91A6-7E30AE241146}"/>
                </a:ext>
              </a:extLst>
            </p:cNvPr>
            <p:cNvSpPr txBox="1"/>
            <p:nvPr/>
          </p:nvSpPr>
          <p:spPr>
            <a:xfrm rot="257787">
              <a:off x="5505444" y="1106006"/>
              <a:ext cx="3256298" cy="1058245"/>
            </a:xfrm>
            <a:prstGeom prst="rect">
              <a:avLst/>
            </a:prstGeom>
            <a:solidFill>
              <a:srgbClr val="FFFF00"/>
            </a:solidFill>
          </p:spPr>
          <p:txBody>
            <a:bodyPr wrap="square" rtlCol="0">
              <a:spAutoFit/>
            </a:bodyPr>
            <a:lstStyle/>
            <a:p>
              <a:r>
                <a:rPr kumimoji="1" lang="ja-JP" altLang="en-US" sz="2400" b="1" dirty="0"/>
                <a:t>「こういう授業をしなさい！」</a:t>
              </a:r>
              <a:endParaRPr kumimoji="1" lang="en-US" altLang="ja-JP" sz="2400" b="1" dirty="0"/>
            </a:p>
            <a:p>
              <a:r>
                <a:rPr kumimoji="1" lang="ja-JP" altLang="en-US" sz="2400" b="1" dirty="0"/>
                <a:t>と言われて、すぐにできる日本</a:t>
              </a:r>
              <a:endParaRPr kumimoji="1" lang="en-US" altLang="ja-JP" sz="2400" b="1" dirty="0"/>
            </a:p>
            <a:p>
              <a:r>
                <a:rPr kumimoji="1" lang="ja-JP" altLang="en-US" sz="2400" b="1" dirty="0"/>
                <a:t>　の先生は、ほとんど皆無？</a:t>
              </a:r>
              <a:endParaRPr kumimoji="1" lang="en-US" altLang="ja-JP" sz="2400" b="1" dirty="0"/>
            </a:p>
            <a:p>
              <a:r>
                <a:rPr kumimoji="1" lang="ja-JP" altLang="en-US" sz="2400" b="1" dirty="0"/>
                <a:t>　　　　　　どうするの！？</a:t>
              </a:r>
            </a:p>
          </p:txBody>
        </p:sp>
      </p:grpSp>
      <p:grpSp>
        <p:nvGrpSpPr>
          <p:cNvPr id="70" name="グループ化 69">
            <a:extLst>
              <a:ext uri="{FF2B5EF4-FFF2-40B4-BE49-F238E27FC236}">
                <a16:creationId xmlns:a16="http://schemas.microsoft.com/office/drawing/2014/main" id="{E9C4772F-4CE5-4476-A196-80D49A56248B}"/>
              </a:ext>
            </a:extLst>
          </p:cNvPr>
          <p:cNvGrpSpPr/>
          <p:nvPr/>
        </p:nvGrpSpPr>
        <p:grpSpPr>
          <a:xfrm rot="1286093">
            <a:off x="3093786" y="455739"/>
            <a:ext cx="11705739" cy="1104900"/>
            <a:chOff x="-1850539" y="4521200"/>
            <a:chExt cx="11705739" cy="1104900"/>
          </a:xfrm>
        </p:grpSpPr>
        <p:sp>
          <p:nvSpPr>
            <p:cNvPr id="71" name="正方形/長方形 70">
              <a:extLst>
                <a:ext uri="{FF2B5EF4-FFF2-40B4-BE49-F238E27FC236}">
                  <a16:creationId xmlns:a16="http://schemas.microsoft.com/office/drawing/2014/main" id="{09FF01A7-63BF-4D1B-8F2C-15DA906C45BD}"/>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a:extLst>
                <a:ext uri="{FF2B5EF4-FFF2-40B4-BE49-F238E27FC236}">
                  <a16:creationId xmlns:a16="http://schemas.microsoft.com/office/drawing/2014/main" id="{C9528C70-A0AD-4042-A7D7-393028947443}"/>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73" name="グループ化 72">
              <a:extLst>
                <a:ext uri="{FF2B5EF4-FFF2-40B4-BE49-F238E27FC236}">
                  <a16:creationId xmlns:a16="http://schemas.microsoft.com/office/drawing/2014/main" id="{1546A552-8155-494A-B1E8-8F927AADD3A3}"/>
                </a:ext>
              </a:extLst>
            </p:cNvPr>
            <p:cNvGrpSpPr/>
            <p:nvPr/>
          </p:nvGrpSpPr>
          <p:grpSpPr>
            <a:xfrm>
              <a:off x="1913606" y="4733658"/>
              <a:ext cx="590551" cy="685800"/>
              <a:chOff x="-1386707" y="981075"/>
              <a:chExt cx="2463031" cy="2857500"/>
            </a:xfrm>
          </p:grpSpPr>
          <p:pic>
            <p:nvPicPr>
              <p:cNvPr id="113" name="図 112" descr="スーツを着た男性&#10;&#10;自動的に生成された説明">
                <a:extLst>
                  <a:ext uri="{FF2B5EF4-FFF2-40B4-BE49-F238E27FC236}">
                    <a16:creationId xmlns:a16="http://schemas.microsoft.com/office/drawing/2014/main" id="{C730EFA8-9048-4E4A-93B3-0F6F20457AD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14" name="フリーフォーム: 図形 113">
                <a:extLst>
                  <a:ext uri="{FF2B5EF4-FFF2-40B4-BE49-F238E27FC236}">
                    <a16:creationId xmlns:a16="http://schemas.microsoft.com/office/drawing/2014/main" id="{DD0AE0A7-392F-4AD6-B9F9-47120B52C9C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図形 114">
                <a:extLst>
                  <a:ext uri="{FF2B5EF4-FFF2-40B4-BE49-F238E27FC236}">
                    <a16:creationId xmlns:a16="http://schemas.microsoft.com/office/drawing/2014/main" id="{74D30DBA-E275-4955-885D-2905AF18943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図形 115">
                <a:extLst>
                  <a:ext uri="{FF2B5EF4-FFF2-40B4-BE49-F238E27FC236}">
                    <a16:creationId xmlns:a16="http://schemas.microsoft.com/office/drawing/2014/main" id="{43520FA4-6B21-4690-9EFB-A0947C3C4BF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a:extLst>
                <a:ext uri="{FF2B5EF4-FFF2-40B4-BE49-F238E27FC236}">
                  <a16:creationId xmlns:a16="http://schemas.microsoft.com/office/drawing/2014/main" id="{396B1A75-B8F5-4A97-B9BD-5F309060DE6E}"/>
                </a:ext>
              </a:extLst>
            </p:cNvPr>
            <p:cNvGrpSpPr/>
            <p:nvPr/>
          </p:nvGrpSpPr>
          <p:grpSpPr>
            <a:xfrm>
              <a:off x="2569452" y="4735250"/>
              <a:ext cx="590551" cy="685800"/>
              <a:chOff x="-1386705" y="981075"/>
              <a:chExt cx="2463030" cy="2857500"/>
            </a:xfrm>
          </p:grpSpPr>
          <p:pic>
            <p:nvPicPr>
              <p:cNvPr id="109" name="図 108" descr="スーツを着た男性&#10;&#10;自動的に生成された説明">
                <a:extLst>
                  <a:ext uri="{FF2B5EF4-FFF2-40B4-BE49-F238E27FC236}">
                    <a16:creationId xmlns:a16="http://schemas.microsoft.com/office/drawing/2014/main" id="{5BBD246B-EA79-435C-B977-19AEF09546F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10" name="フリーフォーム: 図形 109">
                <a:extLst>
                  <a:ext uri="{FF2B5EF4-FFF2-40B4-BE49-F238E27FC236}">
                    <a16:creationId xmlns:a16="http://schemas.microsoft.com/office/drawing/2014/main" id="{2D28BE26-3DD5-4470-9DAD-A4E3BC91E4F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a:extLst>
                  <a:ext uri="{FF2B5EF4-FFF2-40B4-BE49-F238E27FC236}">
                    <a16:creationId xmlns:a16="http://schemas.microsoft.com/office/drawing/2014/main" id="{F5644F63-6737-46B2-8BA4-C379FA64158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図形 111">
                <a:extLst>
                  <a:ext uri="{FF2B5EF4-FFF2-40B4-BE49-F238E27FC236}">
                    <a16:creationId xmlns:a16="http://schemas.microsoft.com/office/drawing/2014/main" id="{C17C85F2-F847-4906-B526-15A9DED5F0C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a:extLst>
                <a:ext uri="{FF2B5EF4-FFF2-40B4-BE49-F238E27FC236}">
                  <a16:creationId xmlns:a16="http://schemas.microsoft.com/office/drawing/2014/main" id="{A2A828B8-22D9-403B-80B1-BB85DE16FE74}"/>
                </a:ext>
              </a:extLst>
            </p:cNvPr>
            <p:cNvGrpSpPr/>
            <p:nvPr/>
          </p:nvGrpSpPr>
          <p:grpSpPr>
            <a:xfrm>
              <a:off x="3157329" y="4736842"/>
              <a:ext cx="590551" cy="685800"/>
              <a:chOff x="-1386705" y="981075"/>
              <a:chExt cx="2463030" cy="2857500"/>
            </a:xfrm>
          </p:grpSpPr>
          <p:pic>
            <p:nvPicPr>
              <p:cNvPr id="105" name="図 104" descr="スーツを着た男性&#10;&#10;自動的に生成された説明">
                <a:extLst>
                  <a:ext uri="{FF2B5EF4-FFF2-40B4-BE49-F238E27FC236}">
                    <a16:creationId xmlns:a16="http://schemas.microsoft.com/office/drawing/2014/main" id="{1EEB554A-E643-460F-80E0-938611525D7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06" name="フリーフォーム: 図形 105">
                <a:extLst>
                  <a:ext uri="{FF2B5EF4-FFF2-40B4-BE49-F238E27FC236}">
                    <a16:creationId xmlns:a16="http://schemas.microsoft.com/office/drawing/2014/main" id="{4A51B91E-C296-46B4-911F-A12CBFECD96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A4586DBC-BB7F-43F9-9AD9-71E2F3BB788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図形 107">
                <a:extLst>
                  <a:ext uri="{FF2B5EF4-FFF2-40B4-BE49-F238E27FC236}">
                    <a16:creationId xmlns:a16="http://schemas.microsoft.com/office/drawing/2014/main" id="{667F90E3-CE69-4179-97FD-A6E10EDC73E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6" name="正方形/長方形 75">
              <a:extLst>
                <a:ext uri="{FF2B5EF4-FFF2-40B4-BE49-F238E27FC236}">
                  <a16:creationId xmlns:a16="http://schemas.microsoft.com/office/drawing/2014/main" id="{AADA4A22-6AA7-4FC0-80D9-FDFEBCC352E6}"/>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4B01BA6E-4B76-4433-B691-8A8372805502}"/>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DF62F075-F186-4AE2-B4DF-3BC6904E6F31}"/>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CD9E300B-F761-454F-BE1C-488DA7F76AD9}"/>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9A00A4D4-9864-4116-9AFB-4CA53761DA88}"/>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id="{7FEAA5C6-C266-443A-BC8C-20A40ABD8A80}"/>
                </a:ext>
              </a:extLst>
            </p:cNvPr>
            <p:cNvGrpSpPr/>
            <p:nvPr/>
          </p:nvGrpSpPr>
          <p:grpSpPr>
            <a:xfrm>
              <a:off x="7692357" y="4625676"/>
              <a:ext cx="2033824" cy="854234"/>
              <a:chOff x="7692357" y="4625676"/>
              <a:chExt cx="2033824" cy="854234"/>
            </a:xfrm>
          </p:grpSpPr>
          <p:grpSp>
            <p:nvGrpSpPr>
              <p:cNvPr id="85" name="グループ化 84">
                <a:extLst>
                  <a:ext uri="{FF2B5EF4-FFF2-40B4-BE49-F238E27FC236}">
                    <a16:creationId xmlns:a16="http://schemas.microsoft.com/office/drawing/2014/main" id="{A36B5ACF-E706-479D-8F9E-7B46FAC2C1DA}"/>
                  </a:ext>
                </a:extLst>
              </p:cNvPr>
              <p:cNvGrpSpPr/>
              <p:nvPr/>
            </p:nvGrpSpPr>
            <p:grpSpPr>
              <a:xfrm>
                <a:off x="7793706" y="4682858"/>
                <a:ext cx="590551" cy="685800"/>
                <a:chOff x="-1386707" y="981075"/>
                <a:chExt cx="2463031" cy="2857500"/>
              </a:xfrm>
            </p:grpSpPr>
            <p:pic>
              <p:nvPicPr>
                <p:cNvPr id="101" name="図 100" descr="スーツを着た男性&#10;&#10;自動的に生成された説明">
                  <a:extLst>
                    <a:ext uri="{FF2B5EF4-FFF2-40B4-BE49-F238E27FC236}">
                      <a16:creationId xmlns:a16="http://schemas.microsoft.com/office/drawing/2014/main" id="{219C4496-B9F4-4423-86B2-23DF1803FA8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02" name="フリーフォーム: 図形 101">
                  <a:extLst>
                    <a:ext uri="{FF2B5EF4-FFF2-40B4-BE49-F238E27FC236}">
                      <a16:creationId xmlns:a16="http://schemas.microsoft.com/office/drawing/2014/main" id="{99EE06BE-D475-4F09-BB16-C1E1F6B5057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EA3A4901-6898-44D9-9AED-19FF5620A2F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図形 103">
                  <a:extLst>
                    <a:ext uri="{FF2B5EF4-FFF2-40B4-BE49-F238E27FC236}">
                      <a16:creationId xmlns:a16="http://schemas.microsoft.com/office/drawing/2014/main" id="{A90D6B3F-FF98-4138-8325-7A1E2F9BFAD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7B075208-2244-4920-9699-A4C5BF7B1024}"/>
                  </a:ext>
                </a:extLst>
              </p:cNvPr>
              <p:cNvGrpSpPr/>
              <p:nvPr/>
            </p:nvGrpSpPr>
            <p:grpSpPr>
              <a:xfrm>
                <a:off x="8449552" y="4684450"/>
                <a:ext cx="590551" cy="685800"/>
                <a:chOff x="-1386705" y="981075"/>
                <a:chExt cx="2463030" cy="2857500"/>
              </a:xfrm>
            </p:grpSpPr>
            <p:pic>
              <p:nvPicPr>
                <p:cNvPr id="97" name="図 96" descr="スーツを着た男性&#10;&#10;自動的に生成された説明">
                  <a:extLst>
                    <a:ext uri="{FF2B5EF4-FFF2-40B4-BE49-F238E27FC236}">
                      <a16:creationId xmlns:a16="http://schemas.microsoft.com/office/drawing/2014/main" id="{84B46E22-1953-4190-A84A-5155C45200E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8" name="フリーフォーム: 図形 97">
                  <a:extLst>
                    <a:ext uri="{FF2B5EF4-FFF2-40B4-BE49-F238E27FC236}">
                      <a16:creationId xmlns:a16="http://schemas.microsoft.com/office/drawing/2014/main" id="{99995BC3-5D88-479F-8FEE-D517C2079AE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BAF2B036-CE5E-4C5E-B285-08F78C1B860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99">
                  <a:extLst>
                    <a:ext uri="{FF2B5EF4-FFF2-40B4-BE49-F238E27FC236}">
                      <a16:creationId xmlns:a16="http://schemas.microsoft.com/office/drawing/2014/main" id="{6BE996B0-8FB1-4310-BA32-E0070A63EF8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a16="http://schemas.microsoft.com/office/drawing/2014/main" id="{CFC42E77-932B-4CE3-A79F-16A1F8C4CE45}"/>
                  </a:ext>
                </a:extLst>
              </p:cNvPr>
              <p:cNvGrpSpPr/>
              <p:nvPr/>
            </p:nvGrpSpPr>
            <p:grpSpPr>
              <a:xfrm>
                <a:off x="9037429" y="4686042"/>
                <a:ext cx="590551" cy="685800"/>
                <a:chOff x="-1386705" y="981075"/>
                <a:chExt cx="2463030" cy="2857500"/>
              </a:xfrm>
            </p:grpSpPr>
            <p:pic>
              <p:nvPicPr>
                <p:cNvPr id="93" name="図 92" descr="スーツを着た男性&#10;&#10;自動的に生成された説明">
                  <a:extLst>
                    <a:ext uri="{FF2B5EF4-FFF2-40B4-BE49-F238E27FC236}">
                      <a16:creationId xmlns:a16="http://schemas.microsoft.com/office/drawing/2014/main" id="{4BB65D27-BDCA-474B-AC78-53D0EFD6F1C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4" name="フリーフォーム: 図形 93">
                  <a:extLst>
                    <a:ext uri="{FF2B5EF4-FFF2-40B4-BE49-F238E27FC236}">
                      <a16:creationId xmlns:a16="http://schemas.microsoft.com/office/drawing/2014/main" id="{F1C4034D-16DA-4FF3-8DB6-416521F2643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図形 94">
                  <a:extLst>
                    <a:ext uri="{FF2B5EF4-FFF2-40B4-BE49-F238E27FC236}">
                      <a16:creationId xmlns:a16="http://schemas.microsoft.com/office/drawing/2014/main" id="{0C4FE565-1D22-4BE7-A19D-9F62AEDCCDB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図形 95">
                  <a:extLst>
                    <a:ext uri="{FF2B5EF4-FFF2-40B4-BE49-F238E27FC236}">
                      <a16:creationId xmlns:a16="http://schemas.microsoft.com/office/drawing/2014/main" id="{05BACADC-D744-4E9F-BB91-4762F865277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8" name="正方形/長方形 87">
                <a:extLst>
                  <a:ext uri="{FF2B5EF4-FFF2-40B4-BE49-F238E27FC236}">
                    <a16:creationId xmlns:a16="http://schemas.microsoft.com/office/drawing/2014/main" id="{B78963DD-C08E-49E1-B11F-F8DD0763ED2A}"/>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4685F7A-8030-451C-8DC5-5C0F61B4D317}"/>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98CF45D4-D622-459B-BEAA-0558801210DC}"/>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8F9F951A-1654-4DF3-BDA2-A2CAF5C25527}"/>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3FB720B-579A-4C2D-B4C7-591408F03547}"/>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2" name="図 81">
              <a:extLst>
                <a:ext uri="{FF2B5EF4-FFF2-40B4-BE49-F238E27FC236}">
                  <a16:creationId xmlns:a16="http://schemas.microsoft.com/office/drawing/2014/main" id="{D45DB4C3-CA31-46F8-AD9F-7B791BA47639}"/>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83" name="正方形/長方形 82">
              <a:extLst>
                <a:ext uri="{FF2B5EF4-FFF2-40B4-BE49-F238E27FC236}">
                  <a16:creationId xmlns:a16="http://schemas.microsoft.com/office/drawing/2014/main" id="{872C0317-0CB4-4138-9608-ADA654EB4EC6}"/>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D73BBA0E-0B17-4D55-A8DD-5B65FB88D898}"/>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161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1000"/>
                                        <p:tgtEl>
                                          <p:spTgt spid="212"/>
                                        </p:tgtEl>
                                      </p:cBhvr>
                                    </p:animEffect>
                                    <p:anim calcmode="lin" valueType="num">
                                      <p:cBhvr>
                                        <p:cTn id="15" dur="1000" fill="hold"/>
                                        <p:tgtEl>
                                          <p:spTgt spid="212"/>
                                        </p:tgtEl>
                                        <p:attrNameLst>
                                          <p:attrName>ppt_x</p:attrName>
                                        </p:attrNameLst>
                                      </p:cBhvr>
                                      <p:tavLst>
                                        <p:tav tm="0">
                                          <p:val>
                                            <p:strVal val="#ppt_x"/>
                                          </p:val>
                                        </p:tav>
                                        <p:tav tm="100000">
                                          <p:val>
                                            <p:strVal val="#ppt_x"/>
                                          </p:val>
                                        </p:tav>
                                      </p:tavLst>
                                    </p:anim>
                                    <p:anim calcmode="lin" valueType="num">
                                      <p:cBhvr>
                                        <p:cTn id="16"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1000"/>
                                        <p:tgtEl>
                                          <p:spTgt spid="211"/>
                                        </p:tgtEl>
                                      </p:cBhvr>
                                    </p:animEffect>
                                    <p:anim calcmode="lin" valueType="num">
                                      <p:cBhvr>
                                        <p:cTn id="22" dur="1000" fill="hold"/>
                                        <p:tgtEl>
                                          <p:spTgt spid="211"/>
                                        </p:tgtEl>
                                        <p:attrNameLst>
                                          <p:attrName>ppt_x</p:attrName>
                                        </p:attrNameLst>
                                      </p:cBhvr>
                                      <p:tavLst>
                                        <p:tav tm="0">
                                          <p:val>
                                            <p:strVal val="#ppt_x"/>
                                          </p:val>
                                        </p:tav>
                                        <p:tav tm="100000">
                                          <p:val>
                                            <p:strVal val="#ppt_x"/>
                                          </p:val>
                                        </p:tav>
                                      </p:tavLst>
                                    </p:anim>
                                    <p:anim calcmode="lin" valueType="num">
                                      <p:cBhvr>
                                        <p:cTn id="2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1+#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12" fill="hold" nodeType="afterEffect">
                                  <p:stCondLst>
                                    <p:cond delay="0"/>
                                  </p:stCondLst>
                                  <p:childTnLst>
                                    <p:set>
                                      <p:cBhvr>
                                        <p:cTn id="32" dur="1" fill="hold">
                                          <p:stCondLst>
                                            <p:cond delay="0"/>
                                          </p:stCondLst>
                                        </p:cTn>
                                        <p:tgtEl>
                                          <p:spTgt spid="117"/>
                                        </p:tgtEl>
                                        <p:attrNameLst>
                                          <p:attrName>style.visibility</p:attrName>
                                        </p:attrNameLst>
                                      </p:cBhvr>
                                      <p:to>
                                        <p:strVal val="visible"/>
                                      </p:to>
                                    </p:set>
                                    <p:anim calcmode="lin" valueType="num">
                                      <p:cBhvr additive="base">
                                        <p:cTn id="33" dur="500" fill="hold"/>
                                        <p:tgtEl>
                                          <p:spTgt spid="117"/>
                                        </p:tgtEl>
                                        <p:attrNameLst>
                                          <p:attrName>ppt_x</p:attrName>
                                        </p:attrNameLst>
                                      </p:cBhvr>
                                      <p:tavLst>
                                        <p:tav tm="0">
                                          <p:val>
                                            <p:strVal val="0-#ppt_w/2"/>
                                          </p:val>
                                        </p:tav>
                                        <p:tav tm="100000">
                                          <p:val>
                                            <p:strVal val="#ppt_x"/>
                                          </p:val>
                                        </p:tav>
                                      </p:tavLst>
                                    </p:anim>
                                    <p:anim calcmode="lin" valueType="num">
                                      <p:cBhvr additive="base">
                                        <p:cTn id="34" dur="500" fill="hold"/>
                                        <p:tgtEl>
                                          <p:spTgt spid="117"/>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6" fill="hold"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1+#ppt_w/2"/>
                                          </p:val>
                                        </p:tav>
                                        <p:tav tm="100000">
                                          <p:val>
                                            <p:strVal val="#ppt_x"/>
                                          </p:val>
                                        </p:tav>
                                      </p:tavLst>
                                    </p:anim>
                                    <p:anim calcmode="lin" valueType="num">
                                      <p:cBhvr additive="base">
                                        <p:cTn id="39" dur="500" fill="hold"/>
                                        <p:tgtEl>
                                          <p:spTgt spid="70"/>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9" fill="hold" nodeType="afterEffect">
                                  <p:stCondLst>
                                    <p:cond delay="0"/>
                                  </p:stCondLst>
                                  <p:childTnLst>
                                    <p:set>
                                      <p:cBhvr>
                                        <p:cTn id="42" dur="1" fill="hold">
                                          <p:stCondLst>
                                            <p:cond delay="0"/>
                                          </p:stCondLst>
                                        </p:cTn>
                                        <p:tgtEl>
                                          <p:spTgt spid="164"/>
                                        </p:tgtEl>
                                        <p:attrNameLst>
                                          <p:attrName>style.visibility</p:attrName>
                                        </p:attrNameLst>
                                      </p:cBhvr>
                                      <p:to>
                                        <p:strVal val="visible"/>
                                      </p:to>
                                    </p:set>
                                    <p:anim calcmode="lin" valueType="num">
                                      <p:cBhvr additive="base">
                                        <p:cTn id="43" dur="500" fill="hold"/>
                                        <p:tgtEl>
                                          <p:spTgt spid="164"/>
                                        </p:tgtEl>
                                        <p:attrNameLst>
                                          <p:attrName>ppt_x</p:attrName>
                                        </p:attrNameLst>
                                      </p:cBhvr>
                                      <p:tavLst>
                                        <p:tav tm="0">
                                          <p:val>
                                            <p:strVal val="0-#ppt_w/2"/>
                                          </p:val>
                                        </p:tav>
                                        <p:tav tm="100000">
                                          <p:val>
                                            <p:strVal val="#ppt_x"/>
                                          </p:val>
                                        </p:tav>
                                      </p:tavLst>
                                    </p:anim>
                                    <p:anim calcmode="lin" valueType="num">
                                      <p:cBhvr additive="base">
                                        <p:cTn id="44" dur="500" fill="hold"/>
                                        <p:tgtEl>
                                          <p:spTgt spid="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A2666C-59DA-4E7D-B753-3B23E83B8EC4}"/>
              </a:ext>
            </a:extLst>
          </p:cNvPr>
          <p:cNvSpPr/>
          <p:nvPr/>
        </p:nvSpPr>
        <p:spPr>
          <a:xfrm>
            <a:off x="1904269" y="178044"/>
            <a:ext cx="7887432" cy="616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正方形/長方形 5">
            <a:extLst>
              <a:ext uri="{FF2B5EF4-FFF2-40B4-BE49-F238E27FC236}">
                <a16:creationId xmlns:a16="http://schemas.microsoft.com/office/drawing/2014/main" id="{04848459-A006-4D00-A43A-8BF43A7BEEF7}"/>
              </a:ext>
            </a:extLst>
          </p:cNvPr>
          <p:cNvSpPr/>
          <p:nvPr/>
        </p:nvSpPr>
        <p:spPr>
          <a:xfrm>
            <a:off x="16183" y="-24524"/>
            <a:ext cx="12192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89D4656-EB21-4797-8706-94D907D3FA43}"/>
              </a:ext>
            </a:extLst>
          </p:cNvPr>
          <p:cNvSpPr txBox="1"/>
          <p:nvPr/>
        </p:nvSpPr>
        <p:spPr>
          <a:xfrm>
            <a:off x="1159933" y="648743"/>
            <a:ext cx="9578857" cy="6001643"/>
          </a:xfrm>
          <a:prstGeom prst="rect">
            <a:avLst/>
          </a:prstGeom>
          <a:solidFill>
            <a:schemeClr val="bg1"/>
          </a:solidFill>
        </p:spPr>
        <p:txBody>
          <a:bodyPr wrap="square">
            <a:spAutoFit/>
          </a:bodyPr>
          <a:lstStyle/>
          <a:p>
            <a:r>
              <a:rPr lang="ja-JP" altLang="en-US" sz="2400" b="1" dirty="0">
                <a:latin typeface="HGP創英角ﾎﾟｯﾌﾟ体" panose="040B0A00000000000000" pitchFamily="50" charset="-128"/>
                <a:ea typeface="AR丸ゴシック体E" panose="020F0909000000000000"/>
              </a:rPr>
              <a:t>学習指導要領の示す理念（持続可能な社会の創り手の育成）に取り組もうと考えている学校は、少しずつですが増えていると思います。</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でも、そのための理念や方針をどのように捉え、具体化したらいいのでしょうか。そのヒントがこのチェックリストです。</a:t>
            </a:r>
            <a:endParaRPr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「これで各校の</a:t>
            </a:r>
            <a:r>
              <a:rPr kumimoji="1" lang="ja-JP" altLang="en-US" sz="2400" b="1" dirty="0">
                <a:solidFill>
                  <a:srgbClr val="FF0000"/>
                </a:solidFill>
                <a:latin typeface="HGP創英角ﾎﾟｯﾌﾟ体" panose="040B0A00000000000000" pitchFamily="50" charset="-128"/>
                <a:ea typeface="AR丸ゴシック体E" panose="020F0909000000000000"/>
              </a:rPr>
              <a:t>教育課程あるいは経営計画</a:t>
            </a:r>
            <a:r>
              <a:rPr lang="ja-JP" altLang="en-US" sz="2400" b="1" dirty="0">
                <a:latin typeface="HGP創英角ﾎﾟｯﾌﾟ体" panose="040B0A00000000000000" pitchFamily="50" charset="-128"/>
                <a:ea typeface="AR丸ゴシック体E" panose="020F0909000000000000"/>
              </a:rPr>
              <a:t>を見れば、一発じゃ！」</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これから試薬を使って、教育課程の検証をはじめます！！</a:t>
            </a:r>
            <a:endParaRPr lang="en-US" altLang="ja-JP" sz="2400" b="1" dirty="0">
              <a:latin typeface="HGP創英角ﾎﾟｯﾌﾟ体" panose="040B0A00000000000000" pitchFamily="50" charset="-128"/>
              <a:ea typeface="AR丸ゴシック体E" panose="020F0909000000000000"/>
            </a:endParaRPr>
          </a:p>
        </p:txBody>
      </p:sp>
      <p:grpSp>
        <p:nvGrpSpPr>
          <p:cNvPr id="9" name="グループ化 8">
            <a:extLst>
              <a:ext uri="{FF2B5EF4-FFF2-40B4-BE49-F238E27FC236}">
                <a16:creationId xmlns:a16="http://schemas.microsoft.com/office/drawing/2014/main" id="{19AFC6BC-3A0E-4BCB-9C91-501D795F5865}"/>
              </a:ext>
            </a:extLst>
          </p:cNvPr>
          <p:cNvGrpSpPr/>
          <p:nvPr/>
        </p:nvGrpSpPr>
        <p:grpSpPr>
          <a:xfrm>
            <a:off x="6059953" y="3276612"/>
            <a:ext cx="3991782" cy="2537432"/>
            <a:chOff x="4385822" y="2959128"/>
            <a:chExt cx="3991782" cy="2537432"/>
          </a:xfrm>
        </p:grpSpPr>
        <p:pic>
          <p:nvPicPr>
            <p:cNvPr id="7" name="図 6">
              <a:extLst>
                <a:ext uri="{FF2B5EF4-FFF2-40B4-BE49-F238E27FC236}">
                  <a16:creationId xmlns:a16="http://schemas.microsoft.com/office/drawing/2014/main" id="{3D078A5F-FD4E-41AE-961A-25A55B707FCC}"/>
                </a:ext>
              </a:extLst>
            </p:cNvPr>
            <p:cNvPicPr>
              <a:picLocks noChangeAspect="1"/>
            </p:cNvPicPr>
            <p:nvPr/>
          </p:nvPicPr>
          <p:blipFill rotWithShape="1">
            <a:blip r:embed="rId3"/>
            <a:srcRect l="62778" t="20272" r="21444" b="50000"/>
            <a:stretch/>
          </p:blipFill>
          <p:spPr>
            <a:xfrm>
              <a:off x="5983482" y="2959128"/>
              <a:ext cx="2394122" cy="2537432"/>
            </a:xfrm>
            <a:prstGeom prst="rect">
              <a:avLst/>
            </a:prstGeom>
          </p:spPr>
        </p:pic>
        <p:pic>
          <p:nvPicPr>
            <p:cNvPr id="8" name="図 7">
              <a:extLst>
                <a:ext uri="{FF2B5EF4-FFF2-40B4-BE49-F238E27FC236}">
                  <a16:creationId xmlns:a16="http://schemas.microsoft.com/office/drawing/2014/main" id="{EB330A6D-3376-4794-8F09-91F7DD546E7C}"/>
                </a:ext>
              </a:extLst>
            </p:cNvPr>
            <p:cNvPicPr>
              <a:picLocks noChangeAspect="1"/>
            </p:cNvPicPr>
            <p:nvPr/>
          </p:nvPicPr>
          <p:blipFill rotWithShape="1">
            <a:blip r:embed="rId4"/>
            <a:srcRect l="27667" t="52667" r="60556" b="18493"/>
            <a:stretch/>
          </p:blipFill>
          <p:spPr>
            <a:xfrm flipH="1">
              <a:off x="4385822" y="3037839"/>
              <a:ext cx="1597659" cy="1901439"/>
            </a:xfrm>
            <a:prstGeom prst="rect">
              <a:avLst/>
            </a:prstGeom>
          </p:spPr>
        </p:pic>
      </p:grpSp>
      <p:pic>
        <p:nvPicPr>
          <p:cNvPr id="10" name="図 9">
            <a:extLst>
              <a:ext uri="{FF2B5EF4-FFF2-40B4-BE49-F238E27FC236}">
                <a16:creationId xmlns:a16="http://schemas.microsoft.com/office/drawing/2014/main" id="{97D80D8F-2C55-4453-AF15-2D6123136403}"/>
              </a:ext>
            </a:extLst>
          </p:cNvPr>
          <p:cNvPicPr>
            <a:picLocks noChangeAspect="1"/>
          </p:cNvPicPr>
          <p:nvPr/>
        </p:nvPicPr>
        <p:blipFill rotWithShape="1">
          <a:blip r:embed="rId5"/>
          <a:srcRect l="34564" t="63032" r="51042" b="13518"/>
          <a:stretch/>
        </p:blipFill>
        <p:spPr>
          <a:xfrm>
            <a:off x="6235552" y="3294097"/>
            <a:ext cx="3531175" cy="2917737"/>
          </a:xfrm>
          <a:prstGeom prst="rect">
            <a:avLst/>
          </a:prstGeom>
        </p:spPr>
      </p:pic>
      <p:grpSp>
        <p:nvGrpSpPr>
          <p:cNvPr id="13" name="グループ化 12">
            <a:extLst>
              <a:ext uri="{FF2B5EF4-FFF2-40B4-BE49-F238E27FC236}">
                <a16:creationId xmlns:a16="http://schemas.microsoft.com/office/drawing/2014/main" id="{A87DF425-18E2-451E-B9EE-E0FF53069B73}"/>
              </a:ext>
            </a:extLst>
          </p:cNvPr>
          <p:cNvGrpSpPr/>
          <p:nvPr/>
        </p:nvGrpSpPr>
        <p:grpSpPr>
          <a:xfrm rot="21306719">
            <a:off x="1888212" y="3603501"/>
            <a:ext cx="3913037" cy="1394441"/>
            <a:chOff x="1859418" y="2198598"/>
            <a:chExt cx="3058816" cy="1676400"/>
          </a:xfrm>
        </p:grpSpPr>
        <p:sp>
          <p:nvSpPr>
            <p:cNvPr id="11" name="吹き出し: 円形 10">
              <a:extLst>
                <a:ext uri="{FF2B5EF4-FFF2-40B4-BE49-F238E27FC236}">
                  <a16:creationId xmlns:a16="http://schemas.microsoft.com/office/drawing/2014/main" id="{F8A802C9-7176-4D7A-92B3-091FFE61A40F}"/>
                </a:ext>
              </a:extLst>
            </p:cNvPr>
            <p:cNvSpPr/>
            <p:nvPr/>
          </p:nvSpPr>
          <p:spPr>
            <a:xfrm rot="317499">
              <a:off x="1859418" y="2198598"/>
              <a:ext cx="3058816" cy="1676400"/>
            </a:xfrm>
            <a:prstGeom prst="wedgeEllipseCallout">
              <a:avLst>
                <a:gd name="adj1" fmla="val 79179"/>
                <a:gd name="adj2" fmla="val -1091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2" name="テキスト ボックス 11">
              <a:extLst>
                <a:ext uri="{FF2B5EF4-FFF2-40B4-BE49-F238E27FC236}">
                  <a16:creationId xmlns:a16="http://schemas.microsoft.com/office/drawing/2014/main" id="{3D7C4E79-35F2-4A70-A6FB-3F91C0FA09FB}"/>
                </a:ext>
              </a:extLst>
            </p:cNvPr>
            <p:cNvSpPr txBox="1"/>
            <p:nvPr/>
          </p:nvSpPr>
          <p:spPr>
            <a:xfrm rot="293281">
              <a:off x="2311641" y="2404766"/>
              <a:ext cx="2389846" cy="1295034"/>
            </a:xfrm>
            <a:prstGeom prst="rect">
              <a:avLst/>
            </a:prstGeom>
            <a:noFill/>
          </p:spPr>
          <p:txBody>
            <a:bodyPr wrap="none" rtlCol="0">
              <a:spAutoFit/>
            </a:bodyPr>
            <a:lstStyle/>
            <a:p>
              <a:r>
                <a:rPr lang="ja-JP" altLang="en-US" sz="3200" b="1" dirty="0">
                  <a:solidFill>
                    <a:schemeClr val="accent1"/>
                  </a:solidFill>
                  <a:latin typeface="AR丸ゴシック体E" panose="020F0909000000000000" pitchFamily="49" charset="-128"/>
                  <a:ea typeface="AR丸ゴシック体E" panose="020F0909000000000000" pitchFamily="49" charset="-128"/>
                </a:rPr>
                <a:t>教育課程が</a:t>
              </a:r>
              <a:endParaRPr lang="en-US" altLang="ja-JP" sz="3200" b="1" dirty="0">
                <a:solidFill>
                  <a:schemeClr val="accent1"/>
                </a:solidFill>
                <a:latin typeface="AR丸ゴシック体E" panose="020F0909000000000000" pitchFamily="49" charset="-128"/>
                <a:ea typeface="AR丸ゴシック体E" panose="020F0909000000000000" pitchFamily="49" charset="-128"/>
              </a:endParaRPr>
            </a:p>
            <a:p>
              <a:r>
                <a:rPr kumimoji="1" lang="ja-JP" altLang="en-US" sz="3200" b="1" dirty="0">
                  <a:solidFill>
                    <a:schemeClr val="accent1"/>
                  </a:solidFill>
                  <a:latin typeface="AR丸ゴシック体E" panose="020F0909000000000000" pitchFamily="49" charset="-128"/>
                  <a:ea typeface="AR丸ゴシック体E" panose="020F0909000000000000" pitchFamily="49" charset="-128"/>
                </a:rPr>
                <a:t>大事じゃ～！！</a:t>
              </a:r>
            </a:p>
          </p:txBody>
        </p:sp>
      </p:grpSp>
      <p:sp>
        <p:nvSpPr>
          <p:cNvPr id="2" name="テキスト ボックス 1">
            <a:extLst>
              <a:ext uri="{FF2B5EF4-FFF2-40B4-BE49-F238E27FC236}">
                <a16:creationId xmlns:a16="http://schemas.microsoft.com/office/drawing/2014/main" id="{6B5B8581-32C8-40C4-8AAB-2EF68F3FB9DD}"/>
              </a:ext>
            </a:extLst>
          </p:cNvPr>
          <p:cNvSpPr txBox="1"/>
          <p:nvPr/>
        </p:nvSpPr>
        <p:spPr>
          <a:xfrm>
            <a:off x="1583148" y="91461"/>
            <a:ext cx="9155642" cy="461665"/>
          </a:xfrm>
          <a:prstGeom prst="rect">
            <a:avLst/>
          </a:prstGeom>
          <a:noFill/>
        </p:spPr>
        <p:txBody>
          <a:bodyPr wrap="squar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チェックリストで明らかになる各校・各自治体の現状</a:t>
            </a:r>
            <a:r>
              <a:rPr kumimoji="1" lang="ja-JP" altLang="en-US" sz="2400" dirty="0">
                <a:solidFill>
                  <a:schemeClr val="accent1"/>
                </a:solidFill>
                <a:highlight>
                  <a:srgbClr val="0000FF"/>
                </a:highlight>
                <a:latin typeface="AR丸ゴシック体E" panose="020F0909000000000000" pitchFamily="49" charset="-128"/>
                <a:ea typeface="AR丸ゴシック体E" panose="020F0909000000000000" pitchFamily="49" charset="-128"/>
              </a:rPr>
              <a:t>、</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a:t>
            </a:r>
          </a:p>
        </p:txBody>
      </p:sp>
    </p:spTree>
    <p:extLst>
      <p:ext uri="{BB962C8B-B14F-4D97-AF65-F5344CB8AC3E}">
        <p14:creationId xmlns:p14="http://schemas.microsoft.com/office/powerpoint/2010/main" val="23001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nodeType="clickEffect">
                                  <p:stCondLst>
                                    <p:cond delay="0"/>
                                  </p:stCondLst>
                                  <p:childTnLst>
                                    <p:animEffect transition="out" filter="fade">
                                      <p:cBhvr>
                                        <p:cTn id="23" dur="1000"/>
                                        <p:tgtEl>
                                          <p:spTgt spid="10"/>
                                        </p:tgtEl>
                                      </p:cBhvr>
                                    </p:animEffect>
                                    <p:anim calcmode="lin" valueType="num">
                                      <p:cBhvr>
                                        <p:cTn id="24" dur="1000"/>
                                        <p:tgtEl>
                                          <p:spTgt spid="10"/>
                                        </p:tgtEl>
                                        <p:attrNameLst>
                                          <p:attrName>ppt_x</p:attrName>
                                        </p:attrNameLst>
                                      </p:cBhvr>
                                      <p:tavLst>
                                        <p:tav tm="0">
                                          <p:val>
                                            <p:strVal val="ppt_x"/>
                                          </p:val>
                                        </p:tav>
                                        <p:tav tm="100000">
                                          <p:val>
                                            <p:strVal val="ppt_x"/>
                                          </p:val>
                                        </p:tav>
                                      </p:tavLst>
                                    </p:anim>
                                    <p:anim calcmode="lin" valueType="num">
                                      <p:cBhvr>
                                        <p:cTn id="25" dur="1000"/>
                                        <p:tgtEl>
                                          <p:spTgt spid="10"/>
                                        </p:tgtEl>
                                        <p:attrNameLst>
                                          <p:attrName>ppt_y</p:attrName>
                                        </p:attrNameLst>
                                      </p:cBhvr>
                                      <p:tavLst>
                                        <p:tav tm="0">
                                          <p:val>
                                            <p:strVal val="ppt_y"/>
                                          </p:val>
                                        </p:tav>
                                        <p:tav tm="100000">
                                          <p:val>
                                            <p:strVal val="ppt_y-.1"/>
                                          </p:val>
                                        </p:tav>
                                      </p:tavLst>
                                    </p:anim>
                                    <p:set>
                                      <p:cBhvr>
                                        <p:cTn id="26" dur="1" fill="hold">
                                          <p:stCondLst>
                                            <p:cond delay="999"/>
                                          </p:stCondLst>
                                        </p:cTn>
                                        <p:tgtEl>
                                          <p:spTgt spid="10"/>
                                        </p:tgtEl>
                                        <p:attrNameLst>
                                          <p:attrName>style.visibility</p:attrName>
                                        </p:attrNameLst>
                                      </p:cBhvr>
                                      <p:to>
                                        <p:strVal val="hidden"/>
                                      </p:to>
                                    </p:set>
                                  </p:childTnLst>
                                </p:cTn>
                              </p:par>
                              <p:par>
                                <p:cTn id="27" presetID="47" presetClass="exit" presetSubtype="0" fill="hold" nodeType="withEffect">
                                  <p:stCondLst>
                                    <p:cond delay="0"/>
                                  </p:stCondLst>
                                  <p:childTnLst>
                                    <p:animEffect transition="out" filter="fade">
                                      <p:cBhvr>
                                        <p:cTn id="28" dur="1000"/>
                                        <p:tgtEl>
                                          <p:spTgt spid="13"/>
                                        </p:tgtEl>
                                      </p:cBhvr>
                                    </p:animEffect>
                                    <p:anim calcmode="lin" valueType="num">
                                      <p:cBhvr>
                                        <p:cTn id="29" dur="1000"/>
                                        <p:tgtEl>
                                          <p:spTgt spid="13"/>
                                        </p:tgtEl>
                                        <p:attrNameLst>
                                          <p:attrName>ppt_x</p:attrName>
                                        </p:attrNameLst>
                                      </p:cBhvr>
                                      <p:tavLst>
                                        <p:tav tm="0">
                                          <p:val>
                                            <p:strVal val="ppt_x"/>
                                          </p:val>
                                        </p:tav>
                                        <p:tav tm="100000">
                                          <p:val>
                                            <p:strVal val="ppt_x"/>
                                          </p:val>
                                        </p:tav>
                                      </p:tavLst>
                                    </p:anim>
                                    <p:anim calcmode="lin" valueType="num">
                                      <p:cBhvr>
                                        <p:cTn id="30" dur="1000"/>
                                        <p:tgtEl>
                                          <p:spTgt spid="13"/>
                                        </p:tgtEl>
                                        <p:attrNameLst>
                                          <p:attrName>ppt_y</p:attrName>
                                        </p:attrNameLst>
                                      </p:cBhvr>
                                      <p:tavLst>
                                        <p:tav tm="0">
                                          <p:val>
                                            <p:strVal val="ppt_y"/>
                                          </p:val>
                                        </p:tav>
                                        <p:tav tm="100000">
                                          <p:val>
                                            <p:strVal val="ppt_y-.1"/>
                                          </p:val>
                                        </p:tav>
                                      </p:tavLst>
                                    </p:anim>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fade">
                                      <p:cBhvr>
                                        <p:cTn id="41" dur="1000"/>
                                        <p:tgtEl>
                                          <p:spTgt spid="5">
                                            <p:txEl>
                                              <p:pRg st="12" end="12"/>
                                            </p:txEl>
                                          </p:spTgt>
                                        </p:tgtEl>
                                      </p:cBhvr>
                                    </p:animEffect>
                                    <p:anim calcmode="lin" valueType="num">
                                      <p:cBhvr>
                                        <p:cTn id="4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8E6FF9D-8E4D-4589-AEBA-47FF51F867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7378" y="933754"/>
            <a:ext cx="10888133" cy="5740154"/>
          </a:xfrm>
          <a:prstGeom prst="rect">
            <a:avLst/>
          </a:prstGeom>
          <a:noFill/>
          <a:ln w="9525">
            <a:solidFill>
              <a:schemeClr val="tx1"/>
            </a:solidFill>
          </a:ln>
        </p:spPr>
      </p:pic>
      <p:pic>
        <p:nvPicPr>
          <p:cNvPr id="3" name="図 2">
            <a:extLst>
              <a:ext uri="{FF2B5EF4-FFF2-40B4-BE49-F238E27FC236}">
                <a16:creationId xmlns:a16="http://schemas.microsoft.com/office/drawing/2014/main" id="{DC2EE32D-C21E-4ECF-A39A-33411592692F}"/>
              </a:ext>
            </a:extLst>
          </p:cNvPr>
          <p:cNvPicPr>
            <a:picLocks noChangeAspect="1"/>
          </p:cNvPicPr>
          <p:nvPr/>
        </p:nvPicPr>
        <p:blipFill rotWithShape="1">
          <a:blip r:embed="rId3"/>
          <a:srcRect l="15222" t="50000" r="74000" b="27778"/>
          <a:stretch/>
        </p:blipFill>
        <p:spPr>
          <a:xfrm>
            <a:off x="2260600" y="4347956"/>
            <a:ext cx="1402080" cy="1626124"/>
          </a:xfrm>
          <a:prstGeom prst="rect">
            <a:avLst/>
          </a:prstGeom>
        </p:spPr>
      </p:pic>
      <p:pic>
        <p:nvPicPr>
          <p:cNvPr id="4" name="図 3">
            <a:extLst>
              <a:ext uri="{FF2B5EF4-FFF2-40B4-BE49-F238E27FC236}">
                <a16:creationId xmlns:a16="http://schemas.microsoft.com/office/drawing/2014/main" id="{7B75908D-B06B-498B-9E3D-9864AB3273D7}"/>
              </a:ext>
            </a:extLst>
          </p:cNvPr>
          <p:cNvPicPr>
            <a:picLocks noChangeAspect="1"/>
          </p:cNvPicPr>
          <p:nvPr/>
        </p:nvPicPr>
        <p:blipFill rotWithShape="1">
          <a:blip r:embed="rId3"/>
          <a:srcRect l="27667" t="48518" r="61555" b="24816"/>
          <a:stretch/>
        </p:blipFill>
        <p:spPr>
          <a:xfrm>
            <a:off x="7843286" y="4435528"/>
            <a:ext cx="1195516" cy="1663862"/>
          </a:xfrm>
          <a:prstGeom prst="rect">
            <a:avLst/>
          </a:prstGeom>
        </p:spPr>
      </p:pic>
      <p:pic>
        <p:nvPicPr>
          <p:cNvPr id="5" name="図 4">
            <a:extLst>
              <a:ext uri="{FF2B5EF4-FFF2-40B4-BE49-F238E27FC236}">
                <a16:creationId xmlns:a16="http://schemas.microsoft.com/office/drawing/2014/main" id="{D059E5DD-1C8A-4F32-8293-E4A256E5CF4D}"/>
              </a:ext>
            </a:extLst>
          </p:cNvPr>
          <p:cNvPicPr>
            <a:picLocks noChangeAspect="1"/>
          </p:cNvPicPr>
          <p:nvPr/>
        </p:nvPicPr>
        <p:blipFill rotWithShape="1">
          <a:blip r:embed="rId4"/>
          <a:srcRect l="21059" t="47823" r="67225" b="25568"/>
          <a:stretch/>
        </p:blipFill>
        <p:spPr>
          <a:xfrm>
            <a:off x="10199131" y="4435528"/>
            <a:ext cx="1217153" cy="1555005"/>
          </a:xfrm>
          <a:prstGeom prst="rect">
            <a:avLst/>
          </a:prstGeom>
        </p:spPr>
      </p:pic>
      <p:pic>
        <p:nvPicPr>
          <p:cNvPr id="6" name="図 5">
            <a:extLst>
              <a:ext uri="{FF2B5EF4-FFF2-40B4-BE49-F238E27FC236}">
                <a16:creationId xmlns:a16="http://schemas.microsoft.com/office/drawing/2014/main" id="{D6AF8E8F-B675-4C1B-9D1C-592EBE5AC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69667" t="57605" r="20444" b="17901"/>
          <a:stretch/>
        </p:blipFill>
        <p:spPr>
          <a:xfrm>
            <a:off x="5181158" y="4435528"/>
            <a:ext cx="1068513" cy="1488718"/>
          </a:xfrm>
          <a:prstGeom prst="rect">
            <a:avLst/>
          </a:prstGeom>
        </p:spPr>
      </p:pic>
      <p:sp>
        <p:nvSpPr>
          <p:cNvPr id="7" name="テキスト ボックス 6">
            <a:extLst>
              <a:ext uri="{FF2B5EF4-FFF2-40B4-BE49-F238E27FC236}">
                <a16:creationId xmlns:a16="http://schemas.microsoft.com/office/drawing/2014/main" id="{346D62D1-EFA7-4C76-8A95-DE3F34C40FA6}"/>
              </a:ext>
            </a:extLst>
          </p:cNvPr>
          <p:cNvSpPr txBox="1"/>
          <p:nvPr/>
        </p:nvSpPr>
        <p:spPr>
          <a:xfrm>
            <a:off x="1971030" y="393286"/>
            <a:ext cx="8186857" cy="461665"/>
          </a:xfrm>
          <a:prstGeom prst="rect">
            <a:avLst/>
          </a:prstGeom>
          <a:solidFill>
            <a:srgbClr val="FFFF99"/>
          </a:solidFill>
        </p:spPr>
        <p:txBody>
          <a:bodyPr wrap="none" rtlCol="0">
            <a:spAutoFit/>
          </a:bodyPr>
          <a:lstStyle/>
          <a:p>
            <a:r>
              <a:rPr kumimoji="1" lang="ja-JP" altLang="en-US" sz="2400" b="1" dirty="0">
                <a:highlight>
                  <a:srgbClr val="CCCCFF"/>
                </a:highlight>
              </a:rPr>
              <a:t>学習指導要領の理念や、編成及び実施の要点  </a:t>
            </a:r>
            <a:r>
              <a:rPr kumimoji="1" lang="ja-JP" altLang="en-US" sz="2400" b="1" dirty="0"/>
              <a:t>検査キット</a:t>
            </a:r>
          </a:p>
        </p:txBody>
      </p:sp>
    </p:spTree>
    <p:extLst>
      <p:ext uri="{BB962C8B-B14F-4D97-AF65-F5344CB8AC3E}">
        <p14:creationId xmlns:p14="http://schemas.microsoft.com/office/powerpoint/2010/main" val="388668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9FEE05-B70E-4C82-94AF-332DF5EBB1E3}"/>
              </a:ext>
            </a:extLst>
          </p:cNvPr>
          <p:cNvSpPr/>
          <p:nvPr/>
        </p:nvSpPr>
        <p:spPr>
          <a:xfrm>
            <a:off x="609627" y="0"/>
            <a:ext cx="107442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33620" y="473320"/>
            <a:ext cx="9267733" cy="6070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正方形/長方形 6">
            <a:extLst>
              <a:ext uri="{FF2B5EF4-FFF2-40B4-BE49-F238E27FC236}">
                <a16:creationId xmlns:a16="http://schemas.microsoft.com/office/drawing/2014/main" id="{EE099F35-27A4-4301-A430-2C86E76B97FD}"/>
              </a:ext>
            </a:extLst>
          </p:cNvPr>
          <p:cNvSpPr/>
          <p:nvPr/>
        </p:nvSpPr>
        <p:spPr>
          <a:xfrm>
            <a:off x="770399" y="468313"/>
            <a:ext cx="10368234" cy="6062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5666BDF-97D8-4256-AA3B-E0EDB813537A}"/>
              </a:ext>
            </a:extLst>
          </p:cNvPr>
          <p:cNvSpPr/>
          <p:nvPr/>
        </p:nvSpPr>
        <p:spPr>
          <a:xfrm>
            <a:off x="1710878" y="1236132"/>
            <a:ext cx="2426290" cy="4419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14B02B2-E04D-4EE6-98B0-23004E86A2E1}"/>
              </a:ext>
            </a:extLst>
          </p:cNvPr>
          <p:cNvSpPr/>
          <p:nvPr/>
        </p:nvSpPr>
        <p:spPr>
          <a:xfrm>
            <a:off x="4125463" y="1236132"/>
            <a:ext cx="2508018" cy="441959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CA2D25B-1C5D-4CAA-B6A9-7FD7C232974A}"/>
              </a:ext>
            </a:extLst>
          </p:cNvPr>
          <p:cNvSpPr/>
          <p:nvPr/>
        </p:nvSpPr>
        <p:spPr>
          <a:xfrm>
            <a:off x="6626363" y="1785764"/>
            <a:ext cx="2639565" cy="3817997"/>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5B5CEA-5FD6-4E18-937F-CA6E19EAD589}"/>
              </a:ext>
            </a:extLst>
          </p:cNvPr>
          <p:cNvSpPr/>
          <p:nvPr/>
        </p:nvSpPr>
        <p:spPr>
          <a:xfrm>
            <a:off x="9240594" y="1789634"/>
            <a:ext cx="1899151" cy="382140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6798A8E-C9BF-4C35-932B-7BC06C2D37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57"/>
          <a:stretch/>
        </p:blipFill>
        <p:spPr>
          <a:xfrm>
            <a:off x="1053367" y="941155"/>
            <a:ext cx="10144398" cy="5518712"/>
          </a:xfrm>
          <a:prstGeom prst="rect">
            <a:avLst/>
          </a:prstGeom>
        </p:spPr>
      </p:pic>
      <p:pic>
        <p:nvPicPr>
          <p:cNvPr id="10" name="図 9">
            <a:extLst>
              <a:ext uri="{FF2B5EF4-FFF2-40B4-BE49-F238E27FC236}">
                <a16:creationId xmlns:a16="http://schemas.microsoft.com/office/drawing/2014/main" id="{782F0234-C7C7-435D-9246-B5884479B072}"/>
              </a:ext>
            </a:extLst>
          </p:cNvPr>
          <p:cNvPicPr>
            <a:picLocks noChangeAspect="1"/>
          </p:cNvPicPr>
          <p:nvPr/>
        </p:nvPicPr>
        <p:blipFill rotWithShape="1">
          <a:blip r:embed="rId4"/>
          <a:srcRect l="15222" t="50000" r="74000" b="27778"/>
          <a:stretch/>
        </p:blipFill>
        <p:spPr>
          <a:xfrm>
            <a:off x="2208488" y="3797763"/>
            <a:ext cx="1647444" cy="1626124"/>
          </a:xfrm>
          <a:prstGeom prst="rect">
            <a:avLst/>
          </a:prstGeom>
        </p:spPr>
      </p:pic>
      <p:sp>
        <p:nvSpPr>
          <p:cNvPr id="16" name="正方形/長方形 15">
            <a:extLst>
              <a:ext uri="{FF2B5EF4-FFF2-40B4-BE49-F238E27FC236}">
                <a16:creationId xmlns:a16="http://schemas.microsoft.com/office/drawing/2014/main" id="{5A23D213-29CE-41B9-87EB-B9FE3F3CBE51}"/>
              </a:ext>
            </a:extLst>
          </p:cNvPr>
          <p:cNvSpPr/>
          <p:nvPr/>
        </p:nvSpPr>
        <p:spPr>
          <a:xfrm>
            <a:off x="6651712" y="1207400"/>
            <a:ext cx="4558825" cy="44195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D679B1B-DE80-432E-85A3-101F1C66F2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647" r="69286"/>
          <a:stretch/>
        </p:blipFill>
        <p:spPr>
          <a:xfrm>
            <a:off x="4213443" y="2085901"/>
            <a:ext cx="6621597" cy="4424909"/>
          </a:xfrm>
          <a:prstGeom prst="rect">
            <a:avLst/>
          </a:prstGeom>
          <a:ln w="57150">
            <a:solidFill>
              <a:srgbClr val="FF0000"/>
            </a:solidFill>
          </a:ln>
        </p:spPr>
      </p:pic>
      <p:pic>
        <p:nvPicPr>
          <p:cNvPr id="17" name="図 16">
            <a:extLst>
              <a:ext uri="{FF2B5EF4-FFF2-40B4-BE49-F238E27FC236}">
                <a16:creationId xmlns:a16="http://schemas.microsoft.com/office/drawing/2014/main" id="{179A79E6-23A2-48A1-A37C-21CDCEFAD3AC}"/>
              </a:ext>
            </a:extLst>
          </p:cNvPr>
          <p:cNvPicPr>
            <a:picLocks noChangeAspect="1"/>
          </p:cNvPicPr>
          <p:nvPr/>
        </p:nvPicPr>
        <p:blipFill rotWithShape="1">
          <a:blip r:embed="rId4"/>
          <a:srcRect l="27667" t="48518" r="61555" b="24816"/>
          <a:stretch/>
        </p:blipFill>
        <p:spPr>
          <a:xfrm>
            <a:off x="7055278" y="3899707"/>
            <a:ext cx="1404731" cy="1663862"/>
          </a:xfrm>
          <a:prstGeom prst="rect">
            <a:avLst/>
          </a:prstGeom>
        </p:spPr>
      </p:pic>
      <p:pic>
        <p:nvPicPr>
          <p:cNvPr id="18" name="図 17">
            <a:extLst>
              <a:ext uri="{FF2B5EF4-FFF2-40B4-BE49-F238E27FC236}">
                <a16:creationId xmlns:a16="http://schemas.microsoft.com/office/drawing/2014/main" id="{83159C85-C6BC-4017-BA9B-B607D0117C53}"/>
              </a:ext>
            </a:extLst>
          </p:cNvPr>
          <p:cNvPicPr>
            <a:picLocks noChangeAspect="1"/>
          </p:cNvPicPr>
          <p:nvPr/>
        </p:nvPicPr>
        <p:blipFill rotWithShape="1">
          <a:blip r:embed="rId6"/>
          <a:srcRect l="21059" t="47823" r="67225" b="25568"/>
          <a:stretch/>
        </p:blipFill>
        <p:spPr>
          <a:xfrm>
            <a:off x="9470812" y="3930202"/>
            <a:ext cx="1430155" cy="1555005"/>
          </a:xfrm>
          <a:prstGeom prst="rect">
            <a:avLst/>
          </a:prstGeom>
        </p:spPr>
      </p:pic>
      <p:pic>
        <p:nvPicPr>
          <p:cNvPr id="11" name="図 10">
            <a:extLst>
              <a:ext uri="{FF2B5EF4-FFF2-40B4-BE49-F238E27FC236}">
                <a16:creationId xmlns:a16="http://schemas.microsoft.com/office/drawing/2014/main" id="{D5BBB471-7E8D-4E7E-B1AF-6D9D85BB54C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69667" t="57605" r="20444" b="17901"/>
          <a:stretch/>
        </p:blipFill>
        <p:spPr>
          <a:xfrm>
            <a:off x="4779433" y="3994049"/>
            <a:ext cx="1255503" cy="1488718"/>
          </a:xfrm>
          <a:prstGeom prst="rect">
            <a:avLst/>
          </a:prstGeom>
        </p:spPr>
      </p:pic>
      <p:grpSp>
        <p:nvGrpSpPr>
          <p:cNvPr id="5" name="グループ化 4">
            <a:extLst>
              <a:ext uri="{FF2B5EF4-FFF2-40B4-BE49-F238E27FC236}">
                <a16:creationId xmlns:a16="http://schemas.microsoft.com/office/drawing/2014/main" id="{3707D2EC-C9AF-496A-8AFF-693347EE52FF}"/>
              </a:ext>
            </a:extLst>
          </p:cNvPr>
          <p:cNvGrpSpPr/>
          <p:nvPr/>
        </p:nvGrpSpPr>
        <p:grpSpPr>
          <a:xfrm>
            <a:off x="4162414" y="2153755"/>
            <a:ext cx="6974227" cy="4462463"/>
            <a:chOff x="4432106" y="3502651"/>
            <a:chExt cx="5935512" cy="4462463"/>
          </a:xfrm>
        </p:grpSpPr>
        <p:sp>
          <p:nvSpPr>
            <p:cNvPr id="19" name="正方形/長方形 18">
              <a:extLst>
                <a:ext uri="{FF2B5EF4-FFF2-40B4-BE49-F238E27FC236}">
                  <a16:creationId xmlns:a16="http://schemas.microsoft.com/office/drawing/2014/main" id="{51A70C7D-3E6D-43BD-897F-FC6EE4BD3360}"/>
                </a:ext>
              </a:extLst>
            </p:cNvPr>
            <p:cNvSpPr/>
            <p:nvPr/>
          </p:nvSpPr>
          <p:spPr>
            <a:xfrm>
              <a:off x="4498277" y="3518026"/>
              <a:ext cx="5869341" cy="444500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70686B8-BAF2-4262-96B8-C3224C2583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252" t="10311" r="43712" b="60898"/>
            <a:stretch/>
          </p:blipFill>
          <p:spPr>
            <a:xfrm>
              <a:off x="4432106" y="3502651"/>
              <a:ext cx="5865151" cy="4462463"/>
            </a:xfrm>
            <a:prstGeom prst="rect">
              <a:avLst/>
            </a:prstGeom>
            <a:ln w="57150">
              <a:solidFill>
                <a:srgbClr val="0070C0"/>
              </a:solidFill>
            </a:ln>
          </p:spPr>
        </p:pic>
      </p:grpSp>
      <p:grpSp>
        <p:nvGrpSpPr>
          <p:cNvPr id="24" name="グループ化 23">
            <a:extLst>
              <a:ext uri="{FF2B5EF4-FFF2-40B4-BE49-F238E27FC236}">
                <a16:creationId xmlns:a16="http://schemas.microsoft.com/office/drawing/2014/main" id="{3BF57A65-2053-4AC7-B2C6-04C321A0CD06}"/>
              </a:ext>
            </a:extLst>
          </p:cNvPr>
          <p:cNvGrpSpPr/>
          <p:nvPr/>
        </p:nvGrpSpPr>
        <p:grpSpPr>
          <a:xfrm>
            <a:off x="1698384" y="2030242"/>
            <a:ext cx="6135426" cy="4445000"/>
            <a:chOff x="4010025" y="1308100"/>
            <a:chExt cx="5221639" cy="4445000"/>
          </a:xfrm>
        </p:grpSpPr>
        <p:sp>
          <p:nvSpPr>
            <p:cNvPr id="25" name="正方形/長方形 24">
              <a:extLst>
                <a:ext uri="{FF2B5EF4-FFF2-40B4-BE49-F238E27FC236}">
                  <a16:creationId xmlns:a16="http://schemas.microsoft.com/office/drawing/2014/main" id="{1ED556F3-40F3-4099-A7BC-01F65EE3D788}"/>
                </a:ext>
              </a:extLst>
            </p:cNvPr>
            <p:cNvSpPr/>
            <p:nvPr/>
          </p:nvSpPr>
          <p:spPr>
            <a:xfrm>
              <a:off x="4010025" y="1308100"/>
              <a:ext cx="5221639" cy="444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0FC736D7-C792-46DA-B16B-79B021478E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340" t="13782" b="60898"/>
            <a:stretch/>
          </p:blipFill>
          <p:spPr>
            <a:xfrm>
              <a:off x="4010025" y="1308100"/>
              <a:ext cx="5069240" cy="4428148"/>
            </a:xfrm>
            <a:prstGeom prst="rect">
              <a:avLst/>
            </a:prstGeom>
            <a:ln w="57150">
              <a:solidFill>
                <a:srgbClr val="FF99FF"/>
              </a:solidFill>
            </a:ln>
          </p:spPr>
        </p:pic>
      </p:grpSp>
      <p:grpSp>
        <p:nvGrpSpPr>
          <p:cNvPr id="22" name="グループ化 21">
            <a:extLst>
              <a:ext uri="{FF2B5EF4-FFF2-40B4-BE49-F238E27FC236}">
                <a16:creationId xmlns:a16="http://schemas.microsoft.com/office/drawing/2014/main" id="{F8800000-F95E-4F01-8626-4918289C5607}"/>
              </a:ext>
            </a:extLst>
          </p:cNvPr>
          <p:cNvGrpSpPr/>
          <p:nvPr/>
        </p:nvGrpSpPr>
        <p:grpSpPr>
          <a:xfrm>
            <a:off x="956929" y="1813778"/>
            <a:ext cx="10219010" cy="2101850"/>
            <a:chOff x="5620746" y="1923505"/>
            <a:chExt cx="8697030" cy="2101850"/>
          </a:xfrm>
        </p:grpSpPr>
        <p:grpSp>
          <p:nvGrpSpPr>
            <p:cNvPr id="8" name="グループ化 7">
              <a:extLst>
                <a:ext uri="{FF2B5EF4-FFF2-40B4-BE49-F238E27FC236}">
                  <a16:creationId xmlns:a16="http://schemas.microsoft.com/office/drawing/2014/main" id="{8B828C16-D8C9-4238-9936-9E4F64C88D1D}"/>
                </a:ext>
              </a:extLst>
            </p:cNvPr>
            <p:cNvGrpSpPr/>
            <p:nvPr/>
          </p:nvGrpSpPr>
          <p:grpSpPr>
            <a:xfrm>
              <a:off x="5620746" y="1923505"/>
              <a:ext cx="8697030" cy="2101850"/>
              <a:chOff x="-2354082" y="2723762"/>
              <a:chExt cx="8697030" cy="2101850"/>
            </a:xfrm>
          </p:grpSpPr>
          <p:sp>
            <p:nvSpPr>
              <p:cNvPr id="29" name="正方形/長方形 28">
                <a:extLst>
                  <a:ext uri="{FF2B5EF4-FFF2-40B4-BE49-F238E27FC236}">
                    <a16:creationId xmlns:a16="http://schemas.microsoft.com/office/drawing/2014/main" id="{6704613E-2F4E-4DD4-8BCD-F933C1020255}"/>
                  </a:ext>
                </a:extLst>
              </p:cNvPr>
              <p:cNvSpPr/>
              <p:nvPr/>
            </p:nvSpPr>
            <p:spPr>
              <a:xfrm>
                <a:off x="-2354082" y="2723762"/>
                <a:ext cx="8633530" cy="209550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45889436-E229-4507-83DB-2F80EEBB14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509" t="10591" r="-210" b="73412"/>
              <a:stretch/>
            </p:blipFill>
            <p:spPr>
              <a:xfrm>
                <a:off x="-2290582" y="2730112"/>
                <a:ext cx="8633530" cy="2095500"/>
              </a:xfrm>
              <a:prstGeom prst="rect">
                <a:avLst/>
              </a:prstGeom>
              <a:ln w="57150">
                <a:solidFill>
                  <a:srgbClr val="FF99FF"/>
                </a:solidFill>
              </a:ln>
            </p:spPr>
          </p:pic>
        </p:grpSp>
        <p:sp>
          <p:nvSpPr>
            <p:cNvPr id="21" name="楕円 20">
              <a:extLst>
                <a:ext uri="{FF2B5EF4-FFF2-40B4-BE49-F238E27FC236}">
                  <a16:creationId xmlns:a16="http://schemas.microsoft.com/office/drawing/2014/main" id="{D8CE7602-9F24-406D-894C-130D6CF4AB45}"/>
                </a:ext>
              </a:extLst>
            </p:cNvPr>
            <p:cNvSpPr/>
            <p:nvPr/>
          </p:nvSpPr>
          <p:spPr>
            <a:xfrm>
              <a:off x="7198205" y="3293616"/>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50ECF2E5-F6D2-42A8-8106-9F3FB5A55D09}"/>
                </a:ext>
              </a:extLst>
            </p:cNvPr>
            <p:cNvSpPr/>
            <p:nvPr/>
          </p:nvSpPr>
          <p:spPr>
            <a:xfrm>
              <a:off x="11386210" y="3275860"/>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89B3AC25-B9C7-44F4-A59D-15B50BEAE1FB}"/>
              </a:ext>
            </a:extLst>
          </p:cNvPr>
          <p:cNvGrpSpPr/>
          <p:nvPr/>
        </p:nvGrpSpPr>
        <p:grpSpPr>
          <a:xfrm>
            <a:off x="265993" y="2602136"/>
            <a:ext cx="6896476" cy="3936920"/>
            <a:chOff x="365283" y="2144951"/>
            <a:chExt cx="5869341" cy="3936920"/>
          </a:xfrm>
        </p:grpSpPr>
        <p:sp>
          <p:nvSpPr>
            <p:cNvPr id="31" name="正方形/長方形 30">
              <a:extLst>
                <a:ext uri="{FF2B5EF4-FFF2-40B4-BE49-F238E27FC236}">
                  <a16:creationId xmlns:a16="http://schemas.microsoft.com/office/drawing/2014/main" id="{49BFEF3C-BD80-4E36-B99F-ED60C3A8DEAF}"/>
                </a:ext>
              </a:extLst>
            </p:cNvPr>
            <p:cNvSpPr/>
            <p:nvPr/>
          </p:nvSpPr>
          <p:spPr>
            <a:xfrm>
              <a:off x="365283" y="2144951"/>
              <a:ext cx="5869341" cy="393692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3A30688D-4D25-4B98-9BFA-0BA8C2C955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476" t="14488" r="18984" b="61032"/>
            <a:stretch/>
          </p:blipFill>
          <p:spPr>
            <a:xfrm>
              <a:off x="385831" y="2144951"/>
              <a:ext cx="5781675" cy="3936919"/>
            </a:xfrm>
            <a:prstGeom prst="rect">
              <a:avLst/>
            </a:prstGeom>
            <a:ln w="57150">
              <a:solidFill>
                <a:srgbClr val="FF99FF"/>
              </a:solidFill>
            </a:ln>
          </p:spPr>
        </p:pic>
      </p:grpSp>
      <p:sp>
        <p:nvSpPr>
          <p:cNvPr id="9" name="テキスト ボックス 8">
            <a:extLst>
              <a:ext uri="{FF2B5EF4-FFF2-40B4-BE49-F238E27FC236}">
                <a16:creationId xmlns:a16="http://schemas.microsoft.com/office/drawing/2014/main" id="{C8925394-A8BC-413E-9833-49B2C49087F2}"/>
              </a:ext>
            </a:extLst>
          </p:cNvPr>
          <p:cNvSpPr txBox="1"/>
          <p:nvPr/>
        </p:nvSpPr>
        <p:spPr>
          <a:xfrm>
            <a:off x="3624499" y="278074"/>
            <a:ext cx="5279907" cy="461665"/>
          </a:xfrm>
          <a:prstGeom prst="rect">
            <a:avLst/>
          </a:prstGeom>
          <a:solidFill>
            <a:srgbClr val="FFFF99"/>
          </a:solidFill>
        </p:spPr>
        <p:txBody>
          <a:bodyPr wrap="square" rtlCol="0">
            <a:spAutoFit/>
          </a:bodyPr>
          <a:lstStyle/>
          <a:p>
            <a:r>
              <a:rPr kumimoji="1" lang="ja-JP" altLang="en-US" sz="2400" b="1" dirty="0"/>
              <a:t>検査キットの主成分とその構成</a:t>
            </a:r>
          </a:p>
        </p:txBody>
      </p:sp>
    </p:spTree>
    <p:extLst>
      <p:ext uri="{BB962C8B-B14F-4D97-AF65-F5344CB8AC3E}">
        <p14:creationId xmlns:p14="http://schemas.microsoft.com/office/powerpoint/2010/main" val="22767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544" fill="hold"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anim calcmode="lin" valueType="num">
                                      <p:cBhvr>
                                        <p:cTn id="26" dur="500"/>
                                        <p:tgtEl>
                                          <p:spTgt spid="3"/>
                                        </p:tgtEl>
                                        <p:attrNameLst>
                                          <p:attrName>ppt_x</p:attrName>
                                        </p:attrNameLst>
                                      </p:cBhvr>
                                      <p:tavLst>
                                        <p:tav tm="0">
                                          <p:val>
                                            <p:strVal val="ppt_x"/>
                                          </p:val>
                                        </p:tav>
                                        <p:tav tm="100000">
                                          <p:val>
                                            <p:fltVal val="0.5"/>
                                          </p:val>
                                        </p:tav>
                                      </p:tavLst>
                                    </p:anim>
                                    <p:anim calcmode="lin" valueType="num">
                                      <p:cBhvr>
                                        <p:cTn id="27" dur="500"/>
                                        <p:tgtEl>
                                          <p:spTgt spid="3"/>
                                        </p:tgtEl>
                                        <p:attrNameLst>
                                          <p:attrName>ppt_y</p:attrName>
                                        </p:attrNameLst>
                                      </p:cBhvr>
                                      <p:tavLst>
                                        <p:tav tm="0">
                                          <p:val>
                                            <p:strVal val="ppt_y"/>
                                          </p:val>
                                        </p:tav>
                                        <p:tav tm="100000">
                                          <p:val>
                                            <p:fltVal val="0.5"/>
                                          </p:val>
                                        </p:tav>
                                      </p:tavLst>
                                    </p:anim>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 presetClass="entr" presetSubtype="4"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additive="base">
                                        <p:cTn id="100" dur="500" fill="hold"/>
                                        <p:tgtEl>
                                          <p:spTgt spid="27"/>
                                        </p:tgtEl>
                                        <p:attrNameLst>
                                          <p:attrName>ppt_x</p:attrName>
                                        </p:attrNameLst>
                                      </p:cBhvr>
                                      <p:tavLst>
                                        <p:tav tm="0">
                                          <p:val>
                                            <p:strVal val="#ppt_x"/>
                                          </p:val>
                                        </p:tav>
                                        <p:tav tm="100000">
                                          <p:val>
                                            <p:strVal val="#ppt_x"/>
                                          </p:val>
                                        </p:tav>
                                      </p:tavLst>
                                    </p:anim>
                                    <p:anim calcmode="lin" valueType="num">
                                      <p:cBhvr additive="base">
                                        <p:cTn id="10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4"/>
                                        </p:tgtEl>
                                        <p:attrNameLst>
                                          <p:attrName>style.visibility</p:attrName>
                                        </p:attrNameLst>
                                      </p:cBhvr>
                                      <p:to>
                                        <p:strVal val="visible"/>
                                      </p:to>
                                    </p:set>
                                    <p:anim calcmode="lin" valueType="num">
                                      <p:cBhvr additive="base">
                                        <p:cTn id="130" dur="500" fill="hold"/>
                                        <p:tgtEl>
                                          <p:spTgt spid="24"/>
                                        </p:tgtEl>
                                        <p:attrNameLst>
                                          <p:attrName>ppt_x</p:attrName>
                                        </p:attrNameLst>
                                      </p:cBhvr>
                                      <p:tavLst>
                                        <p:tav tm="0">
                                          <p:val>
                                            <p:strVal val="#ppt_x"/>
                                          </p:val>
                                        </p:tav>
                                        <p:tav tm="100000">
                                          <p:val>
                                            <p:strVal val="#ppt_x"/>
                                          </p:val>
                                        </p:tav>
                                      </p:tavLst>
                                    </p:anim>
                                    <p:anim calcmode="lin" valueType="num">
                                      <p:cBhvr additive="base">
                                        <p:cTn id="1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24"/>
                                        </p:tgtEl>
                                        <p:attrNameLst>
                                          <p:attrName>ppt_w</p:attrName>
                                        </p:attrNameLst>
                                      </p:cBhvr>
                                      <p:tavLst>
                                        <p:tav tm="0">
                                          <p:val>
                                            <p:strVal val="ppt_w"/>
                                          </p:val>
                                        </p:tav>
                                        <p:tav tm="100000">
                                          <p:val>
                                            <p:fltVal val="0"/>
                                          </p:val>
                                        </p:tav>
                                      </p:tavLst>
                                    </p:anim>
                                    <p:anim calcmode="lin" valueType="num">
                                      <p:cBhvr>
                                        <p:cTn id="136" dur="500"/>
                                        <p:tgtEl>
                                          <p:spTgt spid="24"/>
                                        </p:tgtEl>
                                        <p:attrNameLst>
                                          <p:attrName>ppt_h</p:attrName>
                                        </p:attrNameLst>
                                      </p:cBhvr>
                                      <p:tavLst>
                                        <p:tav tm="0">
                                          <p:val>
                                            <p:strVal val="ppt_h"/>
                                          </p:val>
                                        </p:tav>
                                        <p:tav tm="100000">
                                          <p:val>
                                            <p:fltVal val="0"/>
                                          </p:val>
                                        </p:tav>
                                      </p:tavLst>
                                    </p:anim>
                                    <p:animEffect transition="out" filter="fade">
                                      <p:cBhvr>
                                        <p:cTn id="137" dur="500"/>
                                        <p:tgtEl>
                                          <p:spTgt spid="24"/>
                                        </p:tgtEl>
                                      </p:cBhvr>
                                    </p:animEffect>
                                    <p:set>
                                      <p:cBhvr>
                                        <p:cTn id="138" dur="1" fill="hold">
                                          <p:stCondLst>
                                            <p:cond delay="499"/>
                                          </p:stCondLst>
                                        </p:cTn>
                                        <p:tgtEl>
                                          <p:spTgt spid="24"/>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15"/>
                                        </p:tgtEl>
                                        <p:attrNameLst>
                                          <p:attrName>ppt_x</p:attrName>
                                        </p:attrNameLst>
                                      </p:cBhvr>
                                      <p:tavLst>
                                        <p:tav tm="0">
                                          <p:val>
                                            <p:strVal val="ppt_x"/>
                                          </p:val>
                                        </p:tav>
                                        <p:tav tm="100000">
                                          <p:val>
                                            <p:strVal val="ppt_x"/>
                                          </p:val>
                                        </p:tav>
                                      </p:tavLst>
                                    </p:anim>
                                    <p:anim calcmode="lin" valueType="num">
                                      <p:cBhvr additive="base">
                                        <p:cTn id="141" dur="500"/>
                                        <p:tgtEl>
                                          <p:spTgt spid="15"/>
                                        </p:tgtEl>
                                        <p:attrNameLst>
                                          <p:attrName>ppt_y</p:attrName>
                                        </p:attrNameLst>
                                      </p:cBhvr>
                                      <p:tavLst>
                                        <p:tav tm="0">
                                          <p:val>
                                            <p:strVal val="ppt_y"/>
                                          </p:val>
                                        </p:tav>
                                        <p:tav tm="100000">
                                          <p:val>
                                            <p:strVal val="1+ppt_h/2"/>
                                          </p:val>
                                        </p:tav>
                                      </p:tavLst>
                                    </p:anim>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B887EB-CADB-4D6D-9783-3C32918A3B0F}"/>
              </a:ext>
            </a:extLst>
          </p:cNvPr>
          <p:cNvSpPr txBox="1"/>
          <p:nvPr/>
        </p:nvSpPr>
        <p:spPr>
          <a:xfrm>
            <a:off x="2125663" y="21625"/>
            <a:ext cx="7940675" cy="430887"/>
          </a:xfrm>
          <a:prstGeom prst="rect">
            <a:avLst/>
          </a:prstGeom>
          <a:noFill/>
        </p:spPr>
        <p:txBody>
          <a:bodyPr wrap="square" rtlCol="0">
            <a:spAutoFit/>
          </a:bodyPr>
          <a:lstStyle/>
          <a:p>
            <a:r>
              <a:rPr kumimoji="1" lang="ja-JP" altLang="en-US" sz="2100" dirty="0">
                <a:highlight>
                  <a:srgbClr val="00FF00"/>
                </a:highlight>
                <a:latin typeface="AR丸ゴシック体E" panose="020F0909000000000000" pitchFamily="49" charset="-128"/>
                <a:ea typeface="AR丸ゴシック体E" panose="020F0909000000000000" pitchFamily="49" charset="-128"/>
              </a:rPr>
              <a:t>学習指導要領の理念や教育課程編成の指針を踏まえた学校づくり</a:t>
            </a:r>
          </a:p>
        </p:txBody>
      </p:sp>
      <p:pic>
        <p:nvPicPr>
          <p:cNvPr id="5" name="図 4">
            <a:extLst>
              <a:ext uri="{FF2B5EF4-FFF2-40B4-BE49-F238E27FC236}">
                <a16:creationId xmlns:a16="http://schemas.microsoft.com/office/drawing/2014/main" id="{19C29C5E-AE8E-410E-9E19-6361F8FB37BE}"/>
              </a:ext>
            </a:extLst>
          </p:cNvPr>
          <p:cNvPicPr>
            <a:picLocks noChangeAspect="1"/>
          </p:cNvPicPr>
          <p:nvPr/>
        </p:nvPicPr>
        <p:blipFill rotWithShape="1">
          <a:blip r:embed="rId3"/>
          <a:srcRect b="17206"/>
          <a:stretch/>
        </p:blipFill>
        <p:spPr>
          <a:xfrm>
            <a:off x="1135098" y="485403"/>
            <a:ext cx="10661046" cy="6193135"/>
          </a:xfrm>
          <a:prstGeom prst="rect">
            <a:avLst/>
          </a:prstGeom>
        </p:spPr>
      </p:pic>
      <p:cxnSp>
        <p:nvCxnSpPr>
          <p:cNvPr id="7" name="直線コネクタ 6">
            <a:extLst>
              <a:ext uri="{FF2B5EF4-FFF2-40B4-BE49-F238E27FC236}">
                <a16:creationId xmlns:a16="http://schemas.microsoft.com/office/drawing/2014/main" id="{759A51DD-FD57-4E69-9FC2-F84D86DCBCB1}"/>
              </a:ext>
            </a:extLst>
          </p:cNvPr>
          <p:cNvCxnSpPr>
            <a:cxnSpLocks/>
          </p:cNvCxnSpPr>
          <p:nvPr/>
        </p:nvCxnSpPr>
        <p:spPr>
          <a:xfrm>
            <a:off x="884761" y="359816"/>
            <a:ext cx="0" cy="5621557"/>
          </a:xfrm>
          <a:prstGeom prst="line">
            <a:avLst/>
          </a:prstGeom>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F338EEC1-6564-4599-B7CD-ADC0FF5CB042}"/>
              </a:ext>
            </a:extLst>
          </p:cNvPr>
          <p:cNvSpPr/>
          <p:nvPr/>
        </p:nvSpPr>
        <p:spPr>
          <a:xfrm>
            <a:off x="7069112" y="3407052"/>
            <a:ext cx="581134" cy="5960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523422BE-5675-4F61-9E2D-8A58CFC75780}"/>
              </a:ext>
            </a:extLst>
          </p:cNvPr>
          <p:cNvSpPr/>
          <p:nvPr/>
        </p:nvSpPr>
        <p:spPr>
          <a:xfrm>
            <a:off x="7749055" y="3399573"/>
            <a:ext cx="610906" cy="6173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B5A03D0-F908-4361-8452-BC13BF49AE28}"/>
              </a:ext>
            </a:extLst>
          </p:cNvPr>
          <p:cNvSpPr/>
          <p:nvPr/>
        </p:nvSpPr>
        <p:spPr>
          <a:xfrm>
            <a:off x="1919651" y="3387745"/>
            <a:ext cx="619673" cy="583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F462130-63F5-432F-A4C1-E036C694FBAC}"/>
              </a:ext>
            </a:extLst>
          </p:cNvPr>
          <p:cNvSpPr/>
          <p:nvPr/>
        </p:nvSpPr>
        <p:spPr>
          <a:xfrm>
            <a:off x="4397214" y="3374206"/>
            <a:ext cx="572767" cy="581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2D29E7C-C823-4FD8-9CF5-7003299B4668}"/>
              </a:ext>
            </a:extLst>
          </p:cNvPr>
          <p:cNvSpPr txBox="1"/>
          <p:nvPr/>
        </p:nvSpPr>
        <p:spPr>
          <a:xfrm>
            <a:off x="7045036" y="4089861"/>
            <a:ext cx="2531226"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友だちと関わり合いながら主体的に学びを追求する子</a:t>
            </a:r>
          </a:p>
        </p:txBody>
      </p:sp>
      <p:sp>
        <p:nvSpPr>
          <p:cNvPr id="45" name="テキスト ボックス 44">
            <a:extLst>
              <a:ext uri="{FF2B5EF4-FFF2-40B4-BE49-F238E27FC236}">
                <a16:creationId xmlns:a16="http://schemas.microsoft.com/office/drawing/2014/main" id="{820CDFF4-BE73-4599-8CFD-D2AFA5EB9B48}"/>
              </a:ext>
            </a:extLst>
          </p:cNvPr>
          <p:cNvSpPr txBox="1"/>
          <p:nvPr/>
        </p:nvSpPr>
        <p:spPr>
          <a:xfrm>
            <a:off x="1669574" y="4074577"/>
            <a:ext cx="2541584" cy="707886"/>
          </a:xfrm>
          <a:prstGeom prst="rect">
            <a:avLst/>
          </a:prstGeom>
          <a:noFill/>
        </p:spPr>
        <p:txBody>
          <a:bodyPr wrap="square" rtlCol="0">
            <a:spAutoFit/>
          </a:bodyPr>
          <a:lstStyle/>
          <a:p>
            <a:pPr algn="r"/>
            <a:r>
              <a:rPr lang="ja-JP" altLang="en-US" sz="2000" dirty="0">
                <a:latin typeface="AR丸ゴシック体E" panose="020F0909000000000000" pitchFamily="49" charset="-128"/>
                <a:ea typeface="AR丸ゴシック体E" panose="020F0909000000000000" pitchFamily="49" charset="-128"/>
              </a:rPr>
              <a:t>ふるさとを愛し</a:t>
            </a:r>
            <a:r>
              <a:rPr kumimoji="1" lang="ja-JP" altLang="en-US" sz="2000" dirty="0">
                <a:solidFill>
                  <a:schemeClr val="accent5">
                    <a:lumMod val="75000"/>
                  </a:schemeClr>
                </a:solidFill>
                <a:latin typeface="AR丸ゴシック体E" panose="020F0909000000000000" pitchFamily="49" charset="-128"/>
                <a:ea typeface="AR丸ゴシック体E" panose="020F0909000000000000" pitchFamily="49" charset="-128"/>
              </a:rPr>
              <a:t>未来を拓く</a:t>
            </a:r>
            <a:r>
              <a:rPr kumimoji="1" lang="ja-JP" altLang="en-US" sz="2000" dirty="0">
                <a:latin typeface="AR丸ゴシック体E" panose="020F0909000000000000" pitchFamily="49" charset="-128"/>
                <a:ea typeface="AR丸ゴシック体E" panose="020F0909000000000000" pitchFamily="49" charset="-128"/>
              </a:rPr>
              <a:t>本小っ子</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46" name="テキスト ボックス 45">
            <a:extLst>
              <a:ext uri="{FF2B5EF4-FFF2-40B4-BE49-F238E27FC236}">
                <a16:creationId xmlns:a16="http://schemas.microsoft.com/office/drawing/2014/main" id="{6C42C04C-8BE7-4CB4-99E4-12EFD9E51A3E}"/>
              </a:ext>
            </a:extLst>
          </p:cNvPr>
          <p:cNvSpPr txBox="1"/>
          <p:nvPr/>
        </p:nvSpPr>
        <p:spPr>
          <a:xfrm>
            <a:off x="4270800" y="4071943"/>
            <a:ext cx="2762374"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カリキュラム・マネジメントで地域の豊かな自然や先人の知恵を</a:t>
            </a:r>
            <a:r>
              <a:rPr kumimoji="1" lang="en-US" altLang="ja-JP" sz="2000" dirty="0">
                <a:latin typeface="AR丸ゴシック体E" panose="020F0909000000000000" pitchFamily="49" charset="-128"/>
                <a:ea typeface="AR丸ゴシック体E" panose="020F0909000000000000" pitchFamily="49" charset="-128"/>
              </a:rPr>
              <a:t>…</a:t>
            </a:r>
            <a:endParaRPr kumimoji="1" lang="ja-JP" altLang="en-US" sz="2000" dirty="0">
              <a:latin typeface="AR丸ゴシック体E" panose="020F0909000000000000" pitchFamily="49" charset="-128"/>
              <a:ea typeface="AR丸ゴシック体E" panose="020F0909000000000000" pitchFamily="49" charset="-128"/>
            </a:endParaRPr>
          </a:p>
        </p:txBody>
      </p:sp>
      <p:sp>
        <p:nvSpPr>
          <p:cNvPr id="48" name="テキスト ボックス 47">
            <a:extLst>
              <a:ext uri="{FF2B5EF4-FFF2-40B4-BE49-F238E27FC236}">
                <a16:creationId xmlns:a16="http://schemas.microsoft.com/office/drawing/2014/main" id="{049B5B05-DA4D-46D6-A8F4-71AC4272340B}"/>
              </a:ext>
            </a:extLst>
          </p:cNvPr>
          <p:cNvSpPr txBox="1"/>
          <p:nvPr/>
        </p:nvSpPr>
        <p:spPr>
          <a:xfrm>
            <a:off x="1757434" y="5555154"/>
            <a:ext cx="2541584" cy="707886"/>
          </a:xfrm>
          <a:prstGeom prst="rect">
            <a:avLst/>
          </a:prstGeom>
          <a:noFill/>
        </p:spPr>
        <p:txBody>
          <a:bodyPr wrap="square" rtlCol="0">
            <a:spAutoFit/>
          </a:bodyPr>
          <a:lstStyle/>
          <a:p>
            <a:r>
              <a:rPr lang="ja-JP" altLang="en-US" sz="2000" dirty="0">
                <a:latin typeface="AR丸ゴシック体E" panose="020F0909000000000000" pitchFamily="49" charset="-128"/>
                <a:ea typeface="AR丸ゴシック体E" panose="020F0909000000000000" pitchFamily="49" charset="-128"/>
              </a:rPr>
              <a:t>地域とともに歩む学校</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35" name="楕円 34">
            <a:extLst>
              <a:ext uri="{FF2B5EF4-FFF2-40B4-BE49-F238E27FC236}">
                <a16:creationId xmlns:a16="http://schemas.microsoft.com/office/drawing/2014/main" id="{8124EDA5-359F-45C1-9A5A-B6E71BF2AF33}"/>
              </a:ext>
            </a:extLst>
          </p:cNvPr>
          <p:cNvSpPr/>
          <p:nvPr/>
        </p:nvSpPr>
        <p:spPr>
          <a:xfrm>
            <a:off x="5075068" y="3374206"/>
            <a:ext cx="575527" cy="581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89089953-7657-4BD5-B672-C515FB8479A9}"/>
              </a:ext>
            </a:extLst>
          </p:cNvPr>
          <p:cNvSpPr txBox="1"/>
          <p:nvPr/>
        </p:nvSpPr>
        <p:spPr>
          <a:xfrm>
            <a:off x="4293561" y="4985636"/>
            <a:ext cx="2762374" cy="400110"/>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教科等横断的な学び</a:t>
            </a:r>
          </a:p>
        </p:txBody>
      </p:sp>
      <p:sp>
        <p:nvSpPr>
          <p:cNvPr id="51" name="楕円 50">
            <a:extLst>
              <a:ext uri="{FF2B5EF4-FFF2-40B4-BE49-F238E27FC236}">
                <a16:creationId xmlns:a16="http://schemas.microsoft.com/office/drawing/2014/main" id="{52061BC1-A79E-4143-A6F2-56990A1DDA3F}"/>
              </a:ext>
            </a:extLst>
          </p:cNvPr>
          <p:cNvSpPr/>
          <p:nvPr/>
        </p:nvSpPr>
        <p:spPr>
          <a:xfrm>
            <a:off x="5722055" y="3397446"/>
            <a:ext cx="584075" cy="543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4C40431-F528-4E90-B9FA-74F35264E20F}"/>
              </a:ext>
            </a:extLst>
          </p:cNvPr>
          <p:cNvSpPr txBox="1"/>
          <p:nvPr/>
        </p:nvSpPr>
        <p:spPr>
          <a:xfrm>
            <a:off x="4257006" y="5370995"/>
            <a:ext cx="2870255"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総合を中心とした教科横断的な学び</a:t>
            </a:r>
          </a:p>
        </p:txBody>
      </p:sp>
      <p:sp>
        <p:nvSpPr>
          <p:cNvPr id="56" name="楕円 55">
            <a:extLst>
              <a:ext uri="{FF2B5EF4-FFF2-40B4-BE49-F238E27FC236}">
                <a16:creationId xmlns:a16="http://schemas.microsoft.com/office/drawing/2014/main" id="{A253017A-B61C-418F-97C7-CEA54DA3844A}"/>
              </a:ext>
            </a:extLst>
          </p:cNvPr>
          <p:cNvSpPr/>
          <p:nvPr/>
        </p:nvSpPr>
        <p:spPr>
          <a:xfrm>
            <a:off x="9774277" y="3395127"/>
            <a:ext cx="581135" cy="5639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コネクタ 58">
            <a:extLst>
              <a:ext uri="{FF2B5EF4-FFF2-40B4-BE49-F238E27FC236}">
                <a16:creationId xmlns:a16="http://schemas.microsoft.com/office/drawing/2014/main" id="{420002D2-5B01-49AA-AD91-0F605FFD5D05}"/>
              </a:ext>
            </a:extLst>
          </p:cNvPr>
          <p:cNvCxnSpPr>
            <a:cxnSpLocks/>
          </p:cNvCxnSpPr>
          <p:nvPr/>
        </p:nvCxnSpPr>
        <p:spPr>
          <a:xfrm>
            <a:off x="10494643" y="3705052"/>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1A1EEB5-DC7A-45A1-8001-2B7E2DB5CA93}"/>
              </a:ext>
            </a:extLst>
          </p:cNvPr>
          <p:cNvCxnSpPr>
            <a:cxnSpLocks/>
          </p:cNvCxnSpPr>
          <p:nvPr/>
        </p:nvCxnSpPr>
        <p:spPr>
          <a:xfrm>
            <a:off x="8430377" y="3721177"/>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1E64F2-8423-4363-A96C-660896E86904}"/>
              </a:ext>
            </a:extLst>
          </p:cNvPr>
          <p:cNvSpPr txBox="1"/>
          <p:nvPr/>
        </p:nvSpPr>
        <p:spPr>
          <a:xfrm>
            <a:off x="8862641" y="469280"/>
            <a:ext cx="3234690" cy="738664"/>
          </a:xfrm>
          <a:prstGeom prst="rect">
            <a:avLst/>
          </a:prstGeom>
          <a:solidFill>
            <a:srgbClr val="FDC3F7"/>
          </a:solidFill>
        </p:spPr>
        <p:txBody>
          <a:bodyPr wrap="square" rtlCol="0">
            <a:spAutoFit/>
          </a:bodyPr>
          <a:lstStyle/>
          <a:p>
            <a:r>
              <a:rPr lang="ja-JP" altLang="en-US" sz="1400" b="1" dirty="0"/>
              <a:t>本川根小学校のグランドデザイン</a:t>
            </a:r>
            <a:r>
              <a:rPr kumimoji="1" lang="ja-JP" altLang="en-US" sz="1400" b="1" dirty="0"/>
              <a:t>を学習指導要領のキーワードでチェックしてみたら</a:t>
            </a:r>
            <a:r>
              <a:rPr kumimoji="1" lang="en-US" altLang="ja-JP" sz="1400" b="1" dirty="0"/>
              <a:t>…</a:t>
            </a:r>
            <a:r>
              <a:rPr kumimoji="1" lang="ja-JP" altLang="en-US" sz="1400" b="1" dirty="0"/>
              <a:t>見えてきたものがある！</a:t>
            </a:r>
          </a:p>
        </p:txBody>
      </p:sp>
      <p:sp>
        <p:nvSpPr>
          <p:cNvPr id="47" name="楕円 46">
            <a:extLst>
              <a:ext uri="{FF2B5EF4-FFF2-40B4-BE49-F238E27FC236}">
                <a16:creationId xmlns:a16="http://schemas.microsoft.com/office/drawing/2014/main" id="{92DE70CA-6067-4B73-AD16-5171F6633A4C}"/>
              </a:ext>
            </a:extLst>
          </p:cNvPr>
          <p:cNvSpPr/>
          <p:nvPr/>
        </p:nvSpPr>
        <p:spPr>
          <a:xfrm>
            <a:off x="3630776" y="3382630"/>
            <a:ext cx="607732" cy="5888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F0A28FEA-9EDE-45A9-9FB7-0B22653D6C41}"/>
              </a:ext>
            </a:extLst>
          </p:cNvPr>
          <p:cNvCxnSpPr>
            <a:cxnSpLocks/>
          </p:cNvCxnSpPr>
          <p:nvPr/>
        </p:nvCxnSpPr>
        <p:spPr>
          <a:xfrm>
            <a:off x="6409704" y="3695633"/>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062150F5-D323-4680-9A2F-1DC493FF78D0}"/>
              </a:ext>
            </a:extLst>
          </p:cNvPr>
          <p:cNvSpPr txBox="1"/>
          <p:nvPr/>
        </p:nvSpPr>
        <p:spPr>
          <a:xfrm>
            <a:off x="9774277" y="4074577"/>
            <a:ext cx="2021867"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川根本町</a:t>
            </a:r>
            <a:r>
              <a:rPr kumimoji="1" lang="ja-JP" altLang="en-US" sz="2000" dirty="0">
                <a:highlight>
                  <a:srgbClr val="FFFF00"/>
                </a:highlight>
                <a:latin typeface="AR丸ゴシック体E" panose="020F0909000000000000" pitchFamily="49" charset="-128"/>
                <a:ea typeface="AR丸ゴシック体E" panose="020F0909000000000000" pitchFamily="49" charset="-128"/>
              </a:rPr>
              <a:t>学力向上</a:t>
            </a:r>
            <a:r>
              <a:rPr kumimoji="1" lang="ja-JP" altLang="en-US" sz="2000" dirty="0">
                <a:latin typeface="AR丸ゴシック体E" panose="020F0909000000000000" pitchFamily="49" charset="-128"/>
                <a:ea typeface="AR丸ゴシック体E" panose="020F0909000000000000" pitchFamily="49" charset="-128"/>
              </a:rPr>
              <a:t>ネットワークプラン</a:t>
            </a:r>
          </a:p>
        </p:txBody>
      </p:sp>
      <p:sp>
        <p:nvSpPr>
          <p:cNvPr id="62" name="テキスト ボックス 61">
            <a:extLst>
              <a:ext uri="{FF2B5EF4-FFF2-40B4-BE49-F238E27FC236}">
                <a16:creationId xmlns:a16="http://schemas.microsoft.com/office/drawing/2014/main" id="{7FC2572F-06FC-40E4-92BF-65C88EA1295E}"/>
              </a:ext>
            </a:extLst>
          </p:cNvPr>
          <p:cNvSpPr txBox="1"/>
          <p:nvPr/>
        </p:nvSpPr>
        <p:spPr>
          <a:xfrm>
            <a:off x="9698415" y="5017052"/>
            <a:ext cx="2997226" cy="707886"/>
          </a:xfrm>
          <a:prstGeom prst="rect">
            <a:avLst/>
          </a:prstGeom>
          <a:noFill/>
        </p:spPr>
        <p:txBody>
          <a:bodyPr wrap="square" rtlCol="0">
            <a:spAutoFit/>
          </a:bodyPr>
          <a:lstStyle/>
          <a:p>
            <a:r>
              <a:rPr kumimoji="1" lang="ja-JP" altLang="en-US" sz="2000" b="1" u="sng" dirty="0">
                <a:solidFill>
                  <a:schemeClr val="accent5">
                    <a:lumMod val="75000"/>
                  </a:schemeClr>
                </a:solidFill>
                <a:highlight>
                  <a:srgbClr val="FFFF00"/>
                </a:highlight>
                <a:latin typeface="AR丸ゴシック体E" panose="020F0909000000000000" pitchFamily="49" charset="-128"/>
                <a:ea typeface="AR丸ゴシック体E" panose="020F0909000000000000" pitchFamily="49" charset="-128"/>
              </a:rPr>
              <a:t>思考</a:t>
            </a:r>
            <a:r>
              <a:rPr lang="ja-JP" altLang="en-US" sz="2000" dirty="0">
                <a:solidFill>
                  <a:schemeClr val="accent5">
                    <a:lumMod val="75000"/>
                  </a:schemeClr>
                </a:solidFill>
                <a:highlight>
                  <a:srgbClr val="FFFF00"/>
                </a:highlight>
                <a:latin typeface="AR丸ゴシック体E" panose="020F0909000000000000" pitchFamily="49" charset="-128"/>
                <a:ea typeface="AR丸ゴシック体E" panose="020F0909000000000000" pitchFamily="49" charset="-128"/>
              </a:rPr>
              <a:t>力、</a:t>
            </a:r>
            <a:r>
              <a:rPr kumimoji="1" lang="ja-JP" altLang="en-US" sz="2000" b="1" u="sng" dirty="0">
                <a:solidFill>
                  <a:schemeClr val="accent5">
                    <a:lumMod val="75000"/>
                  </a:schemeClr>
                </a:solidFill>
                <a:highlight>
                  <a:srgbClr val="FFFF00"/>
                </a:highlight>
                <a:latin typeface="AR丸ゴシック体E" panose="020F0909000000000000" pitchFamily="49" charset="-128"/>
                <a:ea typeface="AR丸ゴシック体E" panose="020F0909000000000000" pitchFamily="49" charset="-128"/>
              </a:rPr>
              <a:t>判断力、</a:t>
            </a:r>
            <a:endParaRPr kumimoji="1" lang="en-US" altLang="ja-JP" sz="2000" b="1" u="sng" dirty="0">
              <a:solidFill>
                <a:schemeClr val="accent5">
                  <a:lumMod val="75000"/>
                </a:schemeClr>
              </a:solidFill>
              <a:highlight>
                <a:srgbClr val="FFFF00"/>
              </a:highlight>
              <a:latin typeface="AR丸ゴシック体E" panose="020F0909000000000000" pitchFamily="49" charset="-128"/>
              <a:ea typeface="AR丸ゴシック体E" panose="020F0909000000000000" pitchFamily="49" charset="-128"/>
            </a:endParaRPr>
          </a:p>
          <a:p>
            <a:r>
              <a:rPr kumimoji="1" lang="ja-JP" altLang="en-US" sz="2000" b="1" u="sng" dirty="0">
                <a:solidFill>
                  <a:schemeClr val="accent5">
                    <a:lumMod val="75000"/>
                  </a:schemeClr>
                </a:solidFill>
                <a:highlight>
                  <a:srgbClr val="FFFF00"/>
                </a:highlight>
                <a:latin typeface="AR丸ゴシック体E" panose="020F0909000000000000" pitchFamily="49" charset="-128"/>
                <a:ea typeface="AR丸ゴシック体E" panose="020F0909000000000000" pitchFamily="49" charset="-128"/>
              </a:rPr>
              <a:t>表現力</a:t>
            </a:r>
          </a:p>
        </p:txBody>
      </p:sp>
      <p:sp>
        <p:nvSpPr>
          <p:cNvPr id="63" name="テキスト ボックス 62">
            <a:extLst>
              <a:ext uri="{FF2B5EF4-FFF2-40B4-BE49-F238E27FC236}">
                <a16:creationId xmlns:a16="http://schemas.microsoft.com/office/drawing/2014/main" id="{D2593F85-0CF3-4236-8CF9-5780D400245B}"/>
              </a:ext>
            </a:extLst>
          </p:cNvPr>
          <p:cNvSpPr txBox="1"/>
          <p:nvPr/>
        </p:nvSpPr>
        <p:spPr>
          <a:xfrm>
            <a:off x="7091289" y="5042111"/>
            <a:ext cx="2571772" cy="707886"/>
          </a:xfrm>
          <a:prstGeom prst="rect">
            <a:avLst/>
          </a:prstGeom>
          <a:noFill/>
        </p:spPr>
        <p:txBody>
          <a:bodyPr wrap="squar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探究的・問題解決的な学習過程の工夫</a:t>
            </a:r>
          </a:p>
        </p:txBody>
      </p:sp>
      <p:sp>
        <p:nvSpPr>
          <p:cNvPr id="64" name="テキスト ボックス 63">
            <a:extLst>
              <a:ext uri="{FF2B5EF4-FFF2-40B4-BE49-F238E27FC236}">
                <a16:creationId xmlns:a16="http://schemas.microsoft.com/office/drawing/2014/main" id="{7EB2C9EF-CE45-45E0-9160-EC8BDC04D29A}"/>
              </a:ext>
            </a:extLst>
          </p:cNvPr>
          <p:cNvSpPr txBox="1"/>
          <p:nvPr/>
        </p:nvSpPr>
        <p:spPr>
          <a:xfrm>
            <a:off x="4270800" y="6062732"/>
            <a:ext cx="2870255" cy="707886"/>
          </a:xfrm>
          <a:prstGeom prst="rect">
            <a:avLst/>
          </a:prstGeom>
          <a:noFill/>
        </p:spPr>
        <p:txBody>
          <a:bodyPr wrap="squar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言語、情報活用、問題発見・解決等の能力</a:t>
            </a:r>
          </a:p>
        </p:txBody>
      </p:sp>
      <p:cxnSp>
        <p:nvCxnSpPr>
          <p:cNvPr id="31" name="直線コネクタ 30">
            <a:extLst>
              <a:ext uri="{FF2B5EF4-FFF2-40B4-BE49-F238E27FC236}">
                <a16:creationId xmlns:a16="http://schemas.microsoft.com/office/drawing/2014/main" id="{63D8185F-DC78-413E-A141-D9D75B84EDEA}"/>
              </a:ext>
            </a:extLst>
          </p:cNvPr>
          <p:cNvCxnSpPr>
            <a:cxnSpLocks/>
          </p:cNvCxnSpPr>
          <p:nvPr/>
        </p:nvCxnSpPr>
        <p:spPr>
          <a:xfrm>
            <a:off x="2744931" y="3695633"/>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5BE24FC4-2D02-437B-9BFF-05A833A761C0}"/>
              </a:ext>
            </a:extLst>
          </p:cNvPr>
          <p:cNvSpPr txBox="1"/>
          <p:nvPr/>
        </p:nvSpPr>
        <p:spPr>
          <a:xfrm>
            <a:off x="1711539" y="4896068"/>
            <a:ext cx="2541584" cy="400110"/>
          </a:xfrm>
          <a:prstGeom prst="rect">
            <a:avLst/>
          </a:prstGeom>
          <a:noFill/>
        </p:spPr>
        <p:txBody>
          <a:bodyPr wrap="square" rtlCol="0">
            <a:spAutoFit/>
          </a:bodyPr>
          <a:lstStyle/>
          <a:p>
            <a:r>
              <a:rPr kumimoji="1" lang="ja-JP" altLang="en-US" sz="2000" dirty="0">
                <a:solidFill>
                  <a:schemeClr val="accent5">
                    <a:lumMod val="75000"/>
                  </a:schemeClr>
                </a:solidFill>
                <a:latin typeface="AR丸ゴシック体E" panose="020F0909000000000000" pitchFamily="49" charset="-128"/>
                <a:ea typeface="AR丸ゴシック体E" panose="020F0909000000000000" pitchFamily="49" charset="-128"/>
              </a:rPr>
              <a:t>生きる力をはぐくむ</a:t>
            </a:r>
            <a:endParaRPr kumimoji="1" lang="en-US" altLang="ja-JP" sz="2000" dirty="0">
              <a:solidFill>
                <a:schemeClr val="accent5">
                  <a:lumMod val="75000"/>
                </a:schemeClr>
              </a:solidFill>
              <a:latin typeface="AR丸ゴシック体E" panose="020F0909000000000000" pitchFamily="49" charset="-128"/>
              <a:ea typeface="AR丸ゴシック体E" panose="020F0909000000000000" pitchFamily="49" charset="-128"/>
            </a:endParaRPr>
          </a:p>
        </p:txBody>
      </p:sp>
      <p:sp>
        <p:nvSpPr>
          <p:cNvPr id="37" name="テキスト ボックス 36">
            <a:extLst>
              <a:ext uri="{FF2B5EF4-FFF2-40B4-BE49-F238E27FC236}">
                <a16:creationId xmlns:a16="http://schemas.microsoft.com/office/drawing/2014/main" id="{11DFBB6F-9772-43F3-A7BD-7A4523C5D457}"/>
              </a:ext>
            </a:extLst>
          </p:cNvPr>
          <p:cNvSpPr txBox="1"/>
          <p:nvPr/>
        </p:nvSpPr>
        <p:spPr>
          <a:xfrm>
            <a:off x="7749055" y="5723711"/>
            <a:ext cx="4047089" cy="1015663"/>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考えを振り返り整理することで、</a:t>
            </a:r>
            <a:endParaRPr kumimoji="1" lang="en-US" altLang="ja-JP" sz="2000" dirty="0">
              <a:latin typeface="AR丸ゴシック体E" panose="020F0909000000000000" pitchFamily="49" charset="-128"/>
              <a:ea typeface="AR丸ゴシック体E" panose="020F0909000000000000" pitchFamily="49" charset="-128"/>
            </a:endParaRPr>
          </a:p>
          <a:p>
            <a:r>
              <a:rPr lang="ja-JP" altLang="en-US" sz="2000" dirty="0">
                <a:latin typeface="AR丸ゴシック体E" panose="020F0909000000000000" pitchFamily="49" charset="-128"/>
                <a:ea typeface="AR丸ゴシック体E" panose="020F0909000000000000" pitchFamily="49" charset="-128"/>
              </a:rPr>
              <a:t>新たな自分を発見し、次の目標を目指す意欲を持てる子</a:t>
            </a:r>
            <a:endParaRPr kumimoji="1" lang="ja-JP" altLang="en-US" sz="2000" dirty="0">
              <a:latin typeface="AR丸ゴシック体E" panose="020F0909000000000000" pitchFamily="49" charset="-128"/>
              <a:ea typeface="AR丸ゴシック体E" panose="020F0909000000000000" pitchFamily="49" charset="-128"/>
            </a:endParaRPr>
          </a:p>
        </p:txBody>
      </p:sp>
      <p:sp>
        <p:nvSpPr>
          <p:cNvPr id="38" name="楕円 37">
            <a:extLst>
              <a:ext uri="{FF2B5EF4-FFF2-40B4-BE49-F238E27FC236}">
                <a16:creationId xmlns:a16="http://schemas.microsoft.com/office/drawing/2014/main" id="{EAED2C76-3807-4E1E-975F-7466900AAE7A}"/>
              </a:ext>
            </a:extLst>
          </p:cNvPr>
          <p:cNvSpPr/>
          <p:nvPr/>
        </p:nvSpPr>
        <p:spPr>
          <a:xfrm>
            <a:off x="11156959" y="3414527"/>
            <a:ext cx="581135" cy="5639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50488C17-73BA-402D-892C-07061A3B55A5}"/>
              </a:ext>
            </a:extLst>
          </p:cNvPr>
          <p:cNvCxnSpPr>
            <a:cxnSpLocks/>
          </p:cNvCxnSpPr>
          <p:nvPr/>
        </p:nvCxnSpPr>
        <p:spPr>
          <a:xfrm>
            <a:off x="9181295" y="3740577"/>
            <a:ext cx="5811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8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1000"/>
                                        <p:tgtEl>
                                          <p:spTgt spid="50"/>
                                        </p:tgtEl>
                                      </p:cBhvr>
                                    </p:animEffect>
                                    <p:anim calcmode="lin" valueType="num">
                                      <p:cBhvr>
                                        <p:cTn id="71" dur="1000" fill="hold"/>
                                        <p:tgtEl>
                                          <p:spTgt spid="50"/>
                                        </p:tgtEl>
                                        <p:attrNameLst>
                                          <p:attrName>ppt_x</p:attrName>
                                        </p:attrNameLst>
                                      </p:cBhvr>
                                      <p:tavLst>
                                        <p:tav tm="0">
                                          <p:val>
                                            <p:strVal val="#ppt_x"/>
                                          </p:val>
                                        </p:tav>
                                        <p:tav tm="100000">
                                          <p:val>
                                            <p:strVal val="#ppt_x"/>
                                          </p:val>
                                        </p:tav>
                                      </p:tavLst>
                                    </p:anim>
                                    <p:anim calcmode="lin" valueType="num">
                                      <p:cBhvr>
                                        <p:cTn id="7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1000"/>
                                        <p:tgtEl>
                                          <p:spTgt spid="52"/>
                                        </p:tgtEl>
                                      </p:cBhvr>
                                    </p:animEffect>
                                    <p:anim calcmode="lin" valueType="num">
                                      <p:cBhvr>
                                        <p:cTn id="85" dur="1000" fill="hold"/>
                                        <p:tgtEl>
                                          <p:spTgt spid="52"/>
                                        </p:tgtEl>
                                        <p:attrNameLst>
                                          <p:attrName>ppt_x</p:attrName>
                                        </p:attrNameLst>
                                      </p:cBhvr>
                                      <p:tavLst>
                                        <p:tav tm="0">
                                          <p:val>
                                            <p:strVal val="#ppt_x"/>
                                          </p:val>
                                        </p:tav>
                                        <p:tav tm="100000">
                                          <p:val>
                                            <p:strVal val="#ppt_x"/>
                                          </p:val>
                                        </p:tav>
                                      </p:tavLst>
                                    </p:anim>
                                    <p:anim calcmode="lin" valueType="num">
                                      <p:cBhvr>
                                        <p:cTn id="8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1000"/>
                                        <p:tgtEl>
                                          <p:spTgt spid="51"/>
                                        </p:tgtEl>
                                      </p:cBhvr>
                                    </p:animEffect>
                                    <p:anim calcmode="lin" valueType="num">
                                      <p:cBhvr>
                                        <p:cTn id="92" dur="1000" fill="hold"/>
                                        <p:tgtEl>
                                          <p:spTgt spid="51"/>
                                        </p:tgtEl>
                                        <p:attrNameLst>
                                          <p:attrName>ppt_x</p:attrName>
                                        </p:attrNameLst>
                                      </p:cBhvr>
                                      <p:tavLst>
                                        <p:tav tm="0">
                                          <p:val>
                                            <p:strVal val="#ppt_x"/>
                                          </p:val>
                                        </p:tav>
                                        <p:tav tm="100000">
                                          <p:val>
                                            <p:strVal val="#ppt_x"/>
                                          </p:val>
                                        </p:tav>
                                      </p:tavLst>
                                    </p:anim>
                                    <p:anim calcmode="lin" valueType="num">
                                      <p:cBhvr>
                                        <p:cTn id="9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1000"/>
                                        <p:tgtEl>
                                          <p:spTgt spid="64"/>
                                        </p:tgtEl>
                                      </p:cBhvr>
                                    </p:animEffect>
                                    <p:anim calcmode="lin" valueType="num">
                                      <p:cBhvr>
                                        <p:cTn id="99" dur="1000" fill="hold"/>
                                        <p:tgtEl>
                                          <p:spTgt spid="64"/>
                                        </p:tgtEl>
                                        <p:attrNameLst>
                                          <p:attrName>ppt_x</p:attrName>
                                        </p:attrNameLst>
                                      </p:cBhvr>
                                      <p:tavLst>
                                        <p:tav tm="0">
                                          <p:val>
                                            <p:strVal val="#ppt_x"/>
                                          </p:val>
                                        </p:tav>
                                        <p:tav tm="100000">
                                          <p:val>
                                            <p:strVal val="#ppt_x"/>
                                          </p:val>
                                        </p:tav>
                                      </p:tavLst>
                                    </p:anim>
                                    <p:anim calcmode="lin" valueType="num">
                                      <p:cBhvr>
                                        <p:cTn id="10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1000"/>
                                        <p:tgtEl>
                                          <p:spTgt spid="49"/>
                                        </p:tgtEl>
                                      </p:cBhvr>
                                    </p:animEffect>
                                    <p:anim calcmode="lin" valueType="num">
                                      <p:cBhvr>
                                        <p:cTn id="106" dur="1000" fill="hold"/>
                                        <p:tgtEl>
                                          <p:spTgt spid="49"/>
                                        </p:tgtEl>
                                        <p:attrNameLst>
                                          <p:attrName>ppt_x</p:attrName>
                                        </p:attrNameLst>
                                      </p:cBhvr>
                                      <p:tavLst>
                                        <p:tav tm="0">
                                          <p:val>
                                            <p:strVal val="#ppt_x"/>
                                          </p:val>
                                        </p:tav>
                                        <p:tav tm="100000">
                                          <p:val>
                                            <p:strVal val="#ppt_x"/>
                                          </p:val>
                                        </p:tav>
                                      </p:tavLst>
                                    </p:anim>
                                    <p:anim calcmode="lin" valueType="num">
                                      <p:cBhvr>
                                        <p:cTn id="10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1000"/>
                                        <p:tgtEl>
                                          <p:spTgt spid="34"/>
                                        </p:tgtEl>
                                      </p:cBhvr>
                                    </p:animEffect>
                                    <p:anim calcmode="lin" valueType="num">
                                      <p:cBhvr>
                                        <p:cTn id="113" dur="1000" fill="hold"/>
                                        <p:tgtEl>
                                          <p:spTgt spid="34"/>
                                        </p:tgtEl>
                                        <p:attrNameLst>
                                          <p:attrName>ppt_x</p:attrName>
                                        </p:attrNameLst>
                                      </p:cBhvr>
                                      <p:tavLst>
                                        <p:tav tm="0">
                                          <p:val>
                                            <p:strVal val="#ppt_x"/>
                                          </p:val>
                                        </p:tav>
                                        <p:tav tm="100000">
                                          <p:val>
                                            <p:strVal val="#ppt_x"/>
                                          </p:val>
                                        </p:tav>
                                      </p:tavLst>
                                    </p:anim>
                                    <p:anim calcmode="lin" valueType="num">
                                      <p:cBhvr>
                                        <p:cTn id="1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
                                          </p:val>
                                        </p:tav>
                                        <p:tav tm="100000">
                                          <p:val>
                                            <p:strVal val="#ppt_x"/>
                                          </p:val>
                                        </p:tav>
                                      </p:tavLst>
                                    </p:anim>
                                    <p:anim calcmode="lin" valueType="num">
                                      <p:cBhvr>
                                        <p:cTn id="1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anim calcmode="lin" valueType="num">
                                      <p:cBhvr>
                                        <p:cTn id="127" dur="1000" fill="hold"/>
                                        <p:tgtEl>
                                          <p:spTgt spid="25"/>
                                        </p:tgtEl>
                                        <p:attrNameLst>
                                          <p:attrName>ppt_x</p:attrName>
                                        </p:attrNameLst>
                                      </p:cBhvr>
                                      <p:tavLst>
                                        <p:tav tm="0">
                                          <p:val>
                                            <p:strVal val="#ppt_x"/>
                                          </p:val>
                                        </p:tav>
                                        <p:tav tm="100000">
                                          <p:val>
                                            <p:strVal val="#ppt_x"/>
                                          </p:val>
                                        </p:tav>
                                      </p:tavLst>
                                    </p:anim>
                                    <p:anim calcmode="lin" valueType="num">
                                      <p:cBhvr>
                                        <p:cTn id="1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fade">
                                      <p:cBhvr>
                                        <p:cTn id="133" dur="1000"/>
                                        <p:tgtEl>
                                          <p:spTgt spid="63"/>
                                        </p:tgtEl>
                                      </p:cBhvr>
                                    </p:animEffect>
                                    <p:anim calcmode="lin" valueType="num">
                                      <p:cBhvr>
                                        <p:cTn id="134" dur="1000" fill="hold"/>
                                        <p:tgtEl>
                                          <p:spTgt spid="63"/>
                                        </p:tgtEl>
                                        <p:attrNameLst>
                                          <p:attrName>ppt_x</p:attrName>
                                        </p:attrNameLst>
                                      </p:cBhvr>
                                      <p:tavLst>
                                        <p:tav tm="0">
                                          <p:val>
                                            <p:strVal val="#ppt_x"/>
                                          </p:val>
                                        </p:tav>
                                        <p:tav tm="100000">
                                          <p:val>
                                            <p:strVal val="#ppt_x"/>
                                          </p:val>
                                        </p:tav>
                                      </p:tavLst>
                                    </p:anim>
                                    <p:anim calcmode="lin" valueType="num">
                                      <p:cBhvr>
                                        <p:cTn id="13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60"/>
                                        </p:tgtEl>
                                        <p:attrNameLst>
                                          <p:attrName>style.visibility</p:attrName>
                                        </p:attrNameLst>
                                      </p:cBhvr>
                                      <p:to>
                                        <p:strVal val="visible"/>
                                      </p:to>
                                    </p:set>
                                    <p:animEffect transition="in" filter="fade">
                                      <p:cBhvr>
                                        <p:cTn id="147" dur="1000"/>
                                        <p:tgtEl>
                                          <p:spTgt spid="60"/>
                                        </p:tgtEl>
                                      </p:cBhvr>
                                    </p:animEffect>
                                    <p:anim calcmode="lin" valueType="num">
                                      <p:cBhvr>
                                        <p:cTn id="148" dur="1000" fill="hold"/>
                                        <p:tgtEl>
                                          <p:spTgt spid="60"/>
                                        </p:tgtEl>
                                        <p:attrNameLst>
                                          <p:attrName>ppt_x</p:attrName>
                                        </p:attrNameLst>
                                      </p:cBhvr>
                                      <p:tavLst>
                                        <p:tav tm="0">
                                          <p:val>
                                            <p:strVal val="#ppt_x"/>
                                          </p:val>
                                        </p:tav>
                                        <p:tav tm="100000">
                                          <p:val>
                                            <p:strVal val="#ppt_x"/>
                                          </p:val>
                                        </p:tav>
                                      </p:tavLst>
                                    </p:anim>
                                    <p:anim calcmode="lin" valueType="num">
                                      <p:cBhvr>
                                        <p:cTn id="14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57"/>
                                        </p:tgtEl>
                                        <p:attrNameLst>
                                          <p:attrName>style.visibility</p:attrName>
                                        </p:attrNameLst>
                                      </p:cBhvr>
                                      <p:to>
                                        <p:strVal val="visible"/>
                                      </p:to>
                                    </p:set>
                                    <p:animEffect transition="in" filter="fade">
                                      <p:cBhvr>
                                        <p:cTn id="154" dur="1000"/>
                                        <p:tgtEl>
                                          <p:spTgt spid="57"/>
                                        </p:tgtEl>
                                      </p:cBhvr>
                                    </p:animEffect>
                                    <p:anim calcmode="lin" valueType="num">
                                      <p:cBhvr>
                                        <p:cTn id="155" dur="1000" fill="hold"/>
                                        <p:tgtEl>
                                          <p:spTgt spid="57"/>
                                        </p:tgtEl>
                                        <p:attrNameLst>
                                          <p:attrName>ppt_x</p:attrName>
                                        </p:attrNameLst>
                                      </p:cBhvr>
                                      <p:tavLst>
                                        <p:tav tm="0">
                                          <p:val>
                                            <p:strVal val="#ppt_x"/>
                                          </p:val>
                                        </p:tav>
                                        <p:tav tm="100000">
                                          <p:val>
                                            <p:strVal val="#ppt_x"/>
                                          </p:val>
                                        </p:tav>
                                      </p:tavLst>
                                    </p:anim>
                                    <p:anim calcmode="lin" valueType="num">
                                      <p:cBhvr>
                                        <p:cTn id="156" dur="1000" fill="hold"/>
                                        <p:tgtEl>
                                          <p:spTgt spid="57"/>
                                        </p:tgtEl>
                                        <p:attrNameLst>
                                          <p:attrName>ppt_y</p:attrName>
                                        </p:attrNameLst>
                                      </p:cBhvr>
                                      <p:tavLst>
                                        <p:tav tm="0">
                                          <p:val>
                                            <p:strVal val="#ppt_y+.1"/>
                                          </p:val>
                                        </p:tav>
                                        <p:tav tm="100000">
                                          <p:val>
                                            <p:strVal val="#ppt_y"/>
                                          </p:val>
                                        </p:tav>
                                      </p:tavLst>
                                    </p:anim>
                                  </p:childTnLst>
                                </p:cTn>
                              </p:par>
                            </p:childTnLst>
                          </p:cTn>
                        </p:par>
                        <p:par>
                          <p:cTn id="157" fill="hold">
                            <p:stCondLst>
                              <p:cond delay="1000"/>
                            </p:stCondLst>
                            <p:childTnLst>
                              <p:par>
                                <p:cTn id="158" presetID="42" presetClass="entr" presetSubtype="0" fill="hold" grpId="0" nodeType="afterEffect">
                                  <p:stCondLst>
                                    <p:cond delay="0"/>
                                  </p:stCondLst>
                                  <p:childTnLst>
                                    <p:set>
                                      <p:cBhvr>
                                        <p:cTn id="159" dur="1" fill="hold">
                                          <p:stCondLst>
                                            <p:cond delay="0"/>
                                          </p:stCondLst>
                                        </p:cTn>
                                        <p:tgtEl>
                                          <p:spTgt spid="56"/>
                                        </p:tgtEl>
                                        <p:attrNameLst>
                                          <p:attrName>style.visibility</p:attrName>
                                        </p:attrNameLst>
                                      </p:cBhvr>
                                      <p:to>
                                        <p:strVal val="visible"/>
                                      </p:to>
                                    </p:set>
                                    <p:animEffect transition="in" filter="fade">
                                      <p:cBhvr>
                                        <p:cTn id="160" dur="1000"/>
                                        <p:tgtEl>
                                          <p:spTgt spid="56"/>
                                        </p:tgtEl>
                                      </p:cBhvr>
                                    </p:animEffect>
                                    <p:anim calcmode="lin" valueType="num">
                                      <p:cBhvr>
                                        <p:cTn id="161" dur="1000" fill="hold"/>
                                        <p:tgtEl>
                                          <p:spTgt spid="56"/>
                                        </p:tgtEl>
                                        <p:attrNameLst>
                                          <p:attrName>ppt_x</p:attrName>
                                        </p:attrNameLst>
                                      </p:cBhvr>
                                      <p:tavLst>
                                        <p:tav tm="0">
                                          <p:val>
                                            <p:strVal val="#ppt_x"/>
                                          </p:val>
                                        </p:tav>
                                        <p:tav tm="100000">
                                          <p:val>
                                            <p:strVal val="#ppt_x"/>
                                          </p:val>
                                        </p:tav>
                                      </p:tavLst>
                                    </p:anim>
                                    <p:anim calcmode="lin" valueType="num">
                                      <p:cBhvr>
                                        <p:cTn id="16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59"/>
                                        </p:tgtEl>
                                        <p:attrNameLst>
                                          <p:attrName>style.visibility</p:attrName>
                                        </p:attrNameLst>
                                      </p:cBhvr>
                                      <p:to>
                                        <p:strVal val="visible"/>
                                      </p:to>
                                    </p:set>
                                    <p:animEffect transition="in" filter="fade">
                                      <p:cBhvr>
                                        <p:cTn id="167" dur="1000"/>
                                        <p:tgtEl>
                                          <p:spTgt spid="59"/>
                                        </p:tgtEl>
                                      </p:cBhvr>
                                    </p:animEffect>
                                    <p:anim calcmode="lin" valueType="num">
                                      <p:cBhvr>
                                        <p:cTn id="168" dur="1000" fill="hold"/>
                                        <p:tgtEl>
                                          <p:spTgt spid="59"/>
                                        </p:tgtEl>
                                        <p:attrNameLst>
                                          <p:attrName>ppt_x</p:attrName>
                                        </p:attrNameLst>
                                      </p:cBhvr>
                                      <p:tavLst>
                                        <p:tav tm="0">
                                          <p:val>
                                            <p:strVal val="#ppt_x"/>
                                          </p:val>
                                        </p:tav>
                                        <p:tav tm="100000">
                                          <p:val>
                                            <p:strVal val="#ppt_x"/>
                                          </p:val>
                                        </p:tav>
                                      </p:tavLst>
                                    </p:anim>
                                    <p:anim calcmode="lin" valueType="num">
                                      <p:cBhvr>
                                        <p:cTn id="16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62"/>
                                        </p:tgtEl>
                                        <p:attrNameLst>
                                          <p:attrName>style.visibility</p:attrName>
                                        </p:attrNameLst>
                                      </p:cBhvr>
                                      <p:to>
                                        <p:strVal val="visible"/>
                                      </p:to>
                                    </p:set>
                                    <p:animEffect transition="in" filter="fade">
                                      <p:cBhvr>
                                        <p:cTn id="174" dur="1000"/>
                                        <p:tgtEl>
                                          <p:spTgt spid="62"/>
                                        </p:tgtEl>
                                      </p:cBhvr>
                                    </p:animEffect>
                                    <p:anim calcmode="lin" valueType="num">
                                      <p:cBhvr>
                                        <p:cTn id="175" dur="1000" fill="hold"/>
                                        <p:tgtEl>
                                          <p:spTgt spid="62"/>
                                        </p:tgtEl>
                                        <p:attrNameLst>
                                          <p:attrName>ppt_x</p:attrName>
                                        </p:attrNameLst>
                                      </p:cBhvr>
                                      <p:tavLst>
                                        <p:tav tm="0">
                                          <p:val>
                                            <p:strVal val="#ppt_x"/>
                                          </p:val>
                                        </p:tav>
                                        <p:tav tm="100000">
                                          <p:val>
                                            <p:strVal val="#ppt_x"/>
                                          </p:val>
                                        </p:tav>
                                      </p:tavLst>
                                    </p:anim>
                                    <p:anim calcmode="lin" valueType="num">
                                      <p:cBhvr>
                                        <p:cTn id="17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7"/>
                                        </p:tgtEl>
                                        <p:attrNameLst>
                                          <p:attrName>style.visibility</p:attrName>
                                        </p:attrNameLst>
                                      </p:cBhvr>
                                      <p:to>
                                        <p:strVal val="visible"/>
                                      </p:to>
                                    </p:set>
                                    <p:animEffect transition="in" filter="fade">
                                      <p:cBhvr>
                                        <p:cTn id="181" dur="1000"/>
                                        <p:tgtEl>
                                          <p:spTgt spid="37"/>
                                        </p:tgtEl>
                                      </p:cBhvr>
                                    </p:animEffect>
                                    <p:anim calcmode="lin" valueType="num">
                                      <p:cBhvr>
                                        <p:cTn id="182" dur="1000" fill="hold"/>
                                        <p:tgtEl>
                                          <p:spTgt spid="37"/>
                                        </p:tgtEl>
                                        <p:attrNameLst>
                                          <p:attrName>ppt_x</p:attrName>
                                        </p:attrNameLst>
                                      </p:cBhvr>
                                      <p:tavLst>
                                        <p:tav tm="0">
                                          <p:val>
                                            <p:strVal val="#ppt_x"/>
                                          </p:val>
                                        </p:tav>
                                        <p:tav tm="100000">
                                          <p:val>
                                            <p:strVal val="#ppt_x"/>
                                          </p:val>
                                        </p:tav>
                                      </p:tavLst>
                                    </p:anim>
                                    <p:anim calcmode="lin" valueType="num">
                                      <p:cBhvr>
                                        <p:cTn id="183" dur="1000" fill="hold"/>
                                        <p:tgtEl>
                                          <p:spTgt spid="37"/>
                                        </p:tgtEl>
                                        <p:attrNameLst>
                                          <p:attrName>ppt_y</p:attrName>
                                        </p:attrNameLst>
                                      </p:cBhvr>
                                      <p:tavLst>
                                        <p:tav tm="0">
                                          <p:val>
                                            <p:strVal val="#ppt_y+.1"/>
                                          </p:val>
                                        </p:tav>
                                        <p:tav tm="100000">
                                          <p:val>
                                            <p:strVal val="#ppt_y"/>
                                          </p:val>
                                        </p:tav>
                                      </p:tavLst>
                                    </p:anim>
                                  </p:childTnLst>
                                </p:cTn>
                              </p:par>
                            </p:childTnLst>
                          </p:cTn>
                        </p:par>
                        <p:par>
                          <p:cTn id="184" fill="hold">
                            <p:stCondLst>
                              <p:cond delay="1000"/>
                            </p:stCondLst>
                            <p:childTnLst>
                              <p:par>
                                <p:cTn id="185" presetID="42" presetClass="entr" presetSubtype="0" fill="hold" grpId="0" nodeType="afterEffect">
                                  <p:stCondLst>
                                    <p:cond delay="0"/>
                                  </p:stCondLst>
                                  <p:childTnLst>
                                    <p:set>
                                      <p:cBhvr>
                                        <p:cTn id="186" dur="1" fill="hold">
                                          <p:stCondLst>
                                            <p:cond delay="0"/>
                                          </p:stCondLst>
                                        </p:cTn>
                                        <p:tgtEl>
                                          <p:spTgt spid="38"/>
                                        </p:tgtEl>
                                        <p:attrNameLst>
                                          <p:attrName>style.visibility</p:attrName>
                                        </p:attrNameLst>
                                      </p:cBhvr>
                                      <p:to>
                                        <p:strVal val="visible"/>
                                      </p:to>
                                    </p:set>
                                    <p:animEffect transition="in" filter="fade">
                                      <p:cBhvr>
                                        <p:cTn id="187" dur="1000"/>
                                        <p:tgtEl>
                                          <p:spTgt spid="38"/>
                                        </p:tgtEl>
                                      </p:cBhvr>
                                    </p:animEffect>
                                    <p:anim calcmode="lin" valueType="num">
                                      <p:cBhvr>
                                        <p:cTn id="188" dur="1000" fill="hold"/>
                                        <p:tgtEl>
                                          <p:spTgt spid="38"/>
                                        </p:tgtEl>
                                        <p:attrNameLst>
                                          <p:attrName>ppt_x</p:attrName>
                                        </p:attrNameLst>
                                      </p:cBhvr>
                                      <p:tavLst>
                                        <p:tav tm="0">
                                          <p:val>
                                            <p:strVal val="#ppt_x"/>
                                          </p:val>
                                        </p:tav>
                                        <p:tav tm="100000">
                                          <p:val>
                                            <p:strVal val="#ppt_x"/>
                                          </p:val>
                                        </p:tav>
                                      </p:tavLst>
                                    </p:anim>
                                    <p:anim calcmode="lin" valueType="num">
                                      <p:cBhvr>
                                        <p:cTn id="18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animBg="1"/>
      <p:bldP spid="33" grpId="0" animBg="1"/>
      <p:bldP spid="34" grpId="0"/>
      <p:bldP spid="45" grpId="0"/>
      <p:bldP spid="46" grpId="0"/>
      <p:bldP spid="48" grpId="0"/>
      <p:bldP spid="35" grpId="0" animBg="1"/>
      <p:bldP spid="50" grpId="0"/>
      <p:bldP spid="51" grpId="0" animBg="1"/>
      <p:bldP spid="52" grpId="0"/>
      <p:bldP spid="56" grpId="0" animBg="1"/>
      <p:bldP spid="3" grpId="0" animBg="1"/>
      <p:bldP spid="47" grpId="0" animBg="1"/>
      <p:bldP spid="57" grpId="0"/>
      <p:bldP spid="62" grpId="0"/>
      <p:bldP spid="63" grpId="0"/>
      <p:bldP spid="64" grpId="0"/>
      <p:bldP spid="32" grpId="0"/>
      <p:bldP spid="37" grpId="0"/>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785C4B0-CB6B-4A5B-910D-665BECE4C5AF}"/>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D04DB76F-A457-4191-AFF6-307CE57B1AC3}"/>
              </a:ext>
            </a:extLst>
          </p:cNvPr>
          <p:cNvSpPr txBox="1"/>
          <p:nvPr/>
        </p:nvSpPr>
        <p:spPr>
          <a:xfrm>
            <a:off x="2532186" y="558621"/>
            <a:ext cx="9530860" cy="6124754"/>
          </a:xfrm>
          <a:prstGeom prst="rect">
            <a:avLst/>
          </a:prstGeom>
          <a:noFill/>
        </p:spPr>
        <p:txBody>
          <a:bodyPr wrap="square" rtlCol="0">
            <a:spAutoFit/>
          </a:bodyPr>
          <a:lstStyle/>
          <a:p>
            <a:r>
              <a:rPr kumimoji="1" lang="ja-JP" altLang="en-US" sz="2800" b="1" dirty="0"/>
              <a:t>私の驚き</a:t>
            </a:r>
            <a:endParaRPr kumimoji="1" lang="en-US" altLang="ja-JP" sz="2800" b="1" dirty="0"/>
          </a:p>
          <a:p>
            <a:endParaRPr lang="en-US" altLang="ja-JP" sz="2800" b="1" dirty="0"/>
          </a:p>
          <a:p>
            <a:r>
              <a:rPr kumimoji="1" lang="ja-JP" altLang="en-US" sz="2800" b="1" dirty="0"/>
              <a:t>・</a:t>
            </a:r>
            <a:r>
              <a:rPr kumimoji="1" lang="ja-JP" altLang="en-US" sz="2800" b="1" u="sng" dirty="0">
                <a:solidFill>
                  <a:srgbClr val="FF0000"/>
                </a:solidFill>
              </a:rPr>
              <a:t>国内のほとんどの自治体で、</a:t>
            </a:r>
            <a:r>
              <a:rPr kumimoji="1" lang="ja-JP" altLang="en-US" sz="2800" b="1" dirty="0"/>
              <a:t>学習指導要領の理念も</a:t>
            </a:r>
            <a:endParaRPr kumimoji="1" lang="en-US" altLang="ja-JP" sz="2800" b="1" dirty="0"/>
          </a:p>
          <a:p>
            <a:r>
              <a:rPr lang="ja-JP" altLang="en-US" sz="2800" b="1" dirty="0"/>
              <a:t>　方策も理解されていないで、授業時数不足対応や、</a:t>
            </a:r>
            <a:endParaRPr lang="en-US" altLang="ja-JP" sz="2800" b="1" dirty="0"/>
          </a:p>
          <a:p>
            <a:r>
              <a:rPr lang="ja-JP" altLang="en-US" sz="2800" b="1" dirty="0"/>
              <a:t>　</a:t>
            </a:r>
            <a:r>
              <a:rPr lang="en-US" altLang="ja-JP" sz="2800" b="1" dirty="0"/>
              <a:t>ICT</a:t>
            </a:r>
            <a:r>
              <a:rPr lang="ja-JP" altLang="en-US" sz="2800" b="1" dirty="0"/>
              <a:t>導入、</a:t>
            </a:r>
            <a:r>
              <a:rPr lang="en-US" altLang="ja-JP" sz="2800" b="1" dirty="0"/>
              <a:t>35</a:t>
            </a:r>
            <a:r>
              <a:rPr lang="ja-JP" altLang="en-US" sz="2800" b="1" dirty="0"/>
              <a:t>人学級への移行で流され、</a:t>
            </a:r>
            <a:r>
              <a:rPr lang="ja-JP" altLang="en-US" sz="2800" b="1" u="sng" dirty="0">
                <a:solidFill>
                  <a:srgbClr val="FF0000"/>
                </a:solidFill>
              </a:rPr>
              <a:t>知識・理解の</a:t>
            </a:r>
            <a:endParaRPr lang="en-US" altLang="ja-JP" sz="2800" b="1" u="sng" dirty="0">
              <a:solidFill>
                <a:srgbClr val="FF0000"/>
              </a:solidFill>
            </a:endParaRPr>
          </a:p>
          <a:p>
            <a:r>
              <a:rPr lang="ja-JP" altLang="en-US" sz="2800" b="1" dirty="0">
                <a:solidFill>
                  <a:srgbClr val="FF0000"/>
                </a:solidFill>
              </a:rPr>
              <a:t>　</a:t>
            </a:r>
            <a:r>
              <a:rPr lang="ja-JP" altLang="en-US" sz="2800" b="1" u="sng" dirty="0">
                <a:solidFill>
                  <a:srgbClr val="FF0000"/>
                </a:solidFill>
              </a:rPr>
              <a:t>教育から抜け出られない現状がある中・・・</a:t>
            </a:r>
            <a:endParaRPr lang="en-US" altLang="ja-JP" sz="2800" b="1" u="sng" dirty="0">
              <a:solidFill>
                <a:srgbClr val="FF0000"/>
              </a:solidFill>
            </a:endParaRPr>
          </a:p>
          <a:p>
            <a:endParaRPr lang="en-US" altLang="ja-JP" sz="2800" b="1" dirty="0"/>
          </a:p>
          <a:p>
            <a:r>
              <a:rPr kumimoji="1" lang="ja-JP" altLang="en-US" sz="2800" b="1" dirty="0"/>
              <a:t>・川根本町教育委員会さんも</a:t>
            </a:r>
            <a:r>
              <a:rPr lang="ja-JP" altLang="en-US" sz="2800" b="1" dirty="0"/>
              <a:t>・</a:t>
            </a:r>
            <a:r>
              <a:rPr kumimoji="1" lang="ja-JP" altLang="en-US" sz="2800" b="1" dirty="0"/>
              <a:t>南砺市教育委員会さんも、　</a:t>
            </a:r>
            <a:endParaRPr kumimoji="1" lang="en-US" altLang="ja-JP" sz="2800" b="1" dirty="0"/>
          </a:p>
          <a:p>
            <a:r>
              <a:rPr lang="ja-JP" altLang="en-US" sz="2800" b="1" dirty="0"/>
              <a:t>　</a:t>
            </a:r>
            <a:r>
              <a:rPr kumimoji="1" lang="ja-JP" altLang="en-US" sz="2800" b="1" dirty="0"/>
              <a:t>ＥＳＤの</a:t>
            </a:r>
            <a:r>
              <a:rPr lang="ja-JP" altLang="en-US" sz="2800" b="1" dirty="0"/>
              <a:t>理念を重視し、全</a:t>
            </a:r>
            <a:r>
              <a:rPr kumimoji="1" lang="ja-JP" altLang="en-US" sz="2800" b="1" dirty="0"/>
              <a:t>町・全市を挙げて、その推</a:t>
            </a:r>
            <a:endParaRPr kumimoji="1" lang="en-US" altLang="ja-JP" sz="2800" b="1" dirty="0"/>
          </a:p>
          <a:p>
            <a:r>
              <a:rPr lang="ja-JP" altLang="en-US" sz="2800" b="1" dirty="0"/>
              <a:t>　</a:t>
            </a:r>
            <a:r>
              <a:rPr kumimoji="1" lang="ja-JP" altLang="en-US" sz="2800" b="1" dirty="0"/>
              <a:t>進に取り組もうとしていること</a:t>
            </a:r>
            <a:endParaRPr kumimoji="1" lang="en-US" altLang="ja-JP" sz="2800" b="1" dirty="0"/>
          </a:p>
          <a:p>
            <a:endParaRPr lang="en-US" altLang="ja-JP" sz="2800" b="1" dirty="0"/>
          </a:p>
          <a:p>
            <a:r>
              <a:rPr kumimoji="1" lang="ja-JP" altLang="en-US" sz="2800" b="1" dirty="0"/>
              <a:t>・南砺市も、川根本町も教育長様が先頭に立って、リー</a:t>
            </a:r>
            <a:endParaRPr kumimoji="1" lang="en-US" altLang="ja-JP" sz="2800" b="1" dirty="0"/>
          </a:p>
          <a:p>
            <a:r>
              <a:rPr lang="ja-JP" altLang="en-US" sz="2800" b="1" dirty="0"/>
              <a:t>　</a:t>
            </a:r>
            <a:r>
              <a:rPr kumimoji="1" lang="ja-JP" altLang="en-US" sz="2800" b="1" dirty="0"/>
              <a:t>ダーシップを発揮されていること</a:t>
            </a:r>
            <a:endParaRPr kumimoji="1" lang="en-US" altLang="ja-JP" sz="2800" b="1" dirty="0"/>
          </a:p>
          <a:p>
            <a:r>
              <a:rPr lang="ja-JP" altLang="en-US" sz="2800" b="1" dirty="0"/>
              <a:t>　</a:t>
            </a:r>
            <a:endParaRPr kumimoji="1" lang="ja-JP" altLang="en-US" sz="2800" b="1" dirty="0"/>
          </a:p>
        </p:txBody>
      </p:sp>
    </p:spTree>
    <p:extLst>
      <p:ext uri="{BB962C8B-B14F-4D97-AF65-F5344CB8AC3E}">
        <p14:creationId xmlns:p14="http://schemas.microsoft.com/office/powerpoint/2010/main" val="378135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7B839DF-EF65-49E0-856B-440486C99484}"/>
              </a:ext>
            </a:extLst>
          </p:cNvPr>
          <p:cNvSpPr/>
          <p:nvPr/>
        </p:nvSpPr>
        <p:spPr>
          <a:xfrm>
            <a:off x="152400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7E9AC334-3F01-46D5-BCD5-46A4ACABF0F8}"/>
              </a:ext>
            </a:extLst>
          </p:cNvPr>
          <p:cNvSpPr/>
          <p:nvPr/>
        </p:nvSpPr>
        <p:spPr>
          <a:xfrm>
            <a:off x="1798173" y="227334"/>
            <a:ext cx="8726952" cy="6380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A686C99-D33A-4883-8B43-9D9B86873F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0017" y="455346"/>
            <a:ext cx="8561910" cy="6126427"/>
          </a:xfrm>
          <a:prstGeom prst="rect">
            <a:avLst/>
          </a:prstGeom>
        </p:spPr>
      </p:pic>
      <p:sp>
        <p:nvSpPr>
          <p:cNvPr id="11" name="正方形/長方形 10">
            <a:extLst>
              <a:ext uri="{FF2B5EF4-FFF2-40B4-BE49-F238E27FC236}">
                <a16:creationId xmlns:a16="http://schemas.microsoft.com/office/drawing/2014/main" id="{42636E95-5D04-4441-885B-172C4148BD44}"/>
              </a:ext>
            </a:extLst>
          </p:cNvPr>
          <p:cNvSpPr/>
          <p:nvPr/>
        </p:nvSpPr>
        <p:spPr>
          <a:xfrm>
            <a:off x="4295776" y="790575"/>
            <a:ext cx="2171700" cy="581024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5E06CB4-CF3E-4C17-91BF-7DFC13F618D0}"/>
              </a:ext>
            </a:extLst>
          </p:cNvPr>
          <p:cNvSpPr/>
          <p:nvPr/>
        </p:nvSpPr>
        <p:spPr>
          <a:xfrm>
            <a:off x="8715376" y="1196974"/>
            <a:ext cx="1687977" cy="543877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1CD6359-1B89-43C9-AD21-663CC5AFFF80}"/>
              </a:ext>
            </a:extLst>
          </p:cNvPr>
          <p:cNvSpPr txBox="1"/>
          <p:nvPr/>
        </p:nvSpPr>
        <p:spPr>
          <a:xfrm>
            <a:off x="7900576" y="399569"/>
            <a:ext cx="2577950" cy="276999"/>
          </a:xfrm>
          <a:prstGeom prst="rect">
            <a:avLst/>
          </a:prstGeom>
          <a:noFill/>
        </p:spPr>
        <p:txBody>
          <a:bodyPr wrap="none" rtlCol="0">
            <a:spAutoFit/>
          </a:bodyPr>
          <a:lstStyle/>
          <a:p>
            <a:r>
              <a:rPr kumimoji="1" lang="ja-JP" altLang="en-US" sz="1200" b="1" dirty="0"/>
              <a:t>首都圏のＢ市の状況（</a:t>
            </a:r>
            <a:r>
              <a:rPr kumimoji="1" lang="en-US" altLang="ja-JP" sz="1200" b="1" dirty="0"/>
              <a:t>2020</a:t>
            </a:r>
            <a:r>
              <a:rPr kumimoji="1" lang="ja-JP" altLang="en-US" sz="1200" b="1" dirty="0"/>
              <a:t>年</a:t>
            </a:r>
            <a:r>
              <a:rPr kumimoji="1" lang="en-US" altLang="ja-JP" sz="1200" b="1" dirty="0"/>
              <a:t>9</a:t>
            </a:r>
            <a:r>
              <a:rPr kumimoji="1" lang="ja-JP" altLang="en-US" sz="1200" b="1" dirty="0"/>
              <a:t>月）</a:t>
            </a:r>
          </a:p>
        </p:txBody>
      </p:sp>
      <p:grpSp>
        <p:nvGrpSpPr>
          <p:cNvPr id="12" name="グループ化 11">
            <a:extLst>
              <a:ext uri="{FF2B5EF4-FFF2-40B4-BE49-F238E27FC236}">
                <a16:creationId xmlns:a16="http://schemas.microsoft.com/office/drawing/2014/main" id="{A638461E-0031-44B8-9812-7F3BB42F0088}"/>
              </a:ext>
            </a:extLst>
          </p:cNvPr>
          <p:cNvGrpSpPr/>
          <p:nvPr/>
        </p:nvGrpSpPr>
        <p:grpSpPr>
          <a:xfrm rot="20971415">
            <a:off x="2279256" y="1575291"/>
            <a:ext cx="4372619" cy="2305999"/>
            <a:chOff x="5410392" y="773320"/>
            <a:chExt cx="3550348" cy="1692939"/>
          </a:xfrm>
        </p:grpSpPr>
        <p:sp>
          <p:nvSpPr>
            <p:cNvPr id="17" name="思考の吹き出し: 雲形 16">
              <a:extLst>
                <a:ext uri="{FF2B5EF4-FFF2-40B4-BE49-F238E27FC236}">
                  <a16:creationId xmlns:a16="http://schemas.microsoft.com/office/drawing/2014/main" id="{6BC426A7-41EE-491A-AAE0-35A1D1EE98B2}"/>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97B6448-30CB-4839-8A0B-7C002251C756}"/>
                </a:ext>
              </a:extLst>
            </p:cNvPr>
            <p:cNvSpPr txBox="1"/>
            <p:nvPr/>
          </p:nvSpPr>
          <p:spPr>
            <a:xfrm>
              <a:off x="5800306" y="1194245"/>
              <a:ext cx="2950712" cy="881216"/>
            </a:xfrm>
            <a:prstGeom prst="rect">
              <a:avLst/>
            </a:prstGeom>
            <a:solidFill>
              <a:srgbClr val="FFFF00"/>
            </a:solidFill>
          </p:spPr>
          <p:txBody>
            <a:bodyPr wrap="square" rtlCol="0">
              <a:spAutoFit/>
            </a:bodyPr>
            <a:lstStyle/>
            <a:p>
              <a:r>
                <a:rPr kumimoji="1" lang="ja-JP" altLang="en-US" sz="2400" b="1" dirty="0"/>
                <a:t>指導要領？？そんなもん、　　　　</a:t>
              </a:r>
              <a:endParaRPr kumimoji="1" lang="en-US" altLang="ja-JP" sz="2400" b="1" dirty="0"/>
            </a:p>
            <a:p>
              <a:r>
                <a:rPr kumimoji="1" lang="ja-JP" altLang="en-US" sz="2400" b="1" dirty="0"/>
                <a:t>　　　わしゃ知らん！</a:t>
              </a:r>
              <a:endParaRPr kumimoji="1" lang="en-US" altLang="ja-JP" sz="2400" b="1" dirty="0"/>
            </a:p>
            <a:p>
              <a:r>
                <a:rPr kumimoji="1" lang="ja-JP" altLang="en-US" sz="2400" b="1" dirty="0"/>
                <a:t>と、言ってるみたいだね。　</a:t>
              </a:r>
              <a:endParaRPr kumimoji="1" lang="en-US" altLang="ja-JP" sz="2400" b="1" dirty="0"/>
            </a:p>
          </p:txBody>
        </p:sp>
      </p:grpSp>
    </p:spTree>
    <p:extLst>
      <p:ext uri="{BB962C8B-B14F-4D97-AF65-F5344CB8AC3E}">
        <p14:creationId xmlns:p14="http://schemas.microsoft.com/office/powerpoint/2010/main" val="14496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A08B33C-DF09-4E68-AE51-213EF884114F}"/>
              </a:ext>
            </a:extLst>
          </p:cNvPr>
          <p:cNvSpPr/>
          <p:nvPr/>
        </p:nvSpPr>
        <p:spPr>
          <a:xfrm>
            <a:off x="152400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81B728B1-D58C-4E8C-A6BA-C57A1A6C37E1}"/>
              </a:ext>
            </a:extLst>
          </p:cNvPr>
          <p:cNvSpPr/>
          <p:nvPr/>
        </p:nvSpPr>
        <p:spPr>
          <a:xfrm>
            <a:off x="1690688" y="1308100"/>
            <a:ext cx="8777291" cy="452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2B08E81-6318-4889-A039-935926C904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0688" y="1512779"/>
            <a:ext cx="8810625" cy="3992670"/>
          </a:xfrm>
          <a:prstGeom prst="rect">
            <a:avLst/>
          </a:prstGeom>
        </p:spPr>
      </p:pic>
      <p:sp>
        <p:nvSpPr>
          <p:cNvPr id="3" name="正方形/長方形 2">
            <a:extLst>
              <a:ext uri="{FF2B5EF4-FFF2-40B4-BE49-F238E27FC236}">
                <a16:creationId xmlns:a16="http://schemas.microsoft.com/office/drawing/2014/main" id="{21F4B991-9F4E-49F0-AA56-C8E3305AEEB3}"/>
              </a:ext>
            </a:extLst>
          </p:cNvPr>
          <p:cNvSpPr/>
          <p:nvPr/>
        </p:nvSpPr>
        <p:spPr>
          <a:xfrm>
            <a:off x="1952627" y="1895475"/>
            <a:ext cx="2133599" cy="36099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F908058-E52F-41B9-8ED7-D61BD4FBA13F}"/>
              </a:ext>
            </a:extLst>
          </p:cNvPr>
          <p:cNvSpPr/>
          <p:nvPr/>
        </p:nvSpPr>
        <p:spPr>
          <a:xfrm>
            <a:off x="4086225" y="1895474"/>
            <a:ext cx="2381250" cy="360997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C53FE9-526F-47B9-B7F6-DE154F040F82}"/>
              </a:ext>
            </a:extLst>
          </p:cNvPr>
          <p:cNvSpPr/>
          <p:nvPr/>
        </p:nvSpPr>
        <p:spPr>
          <a:xfrm>
            <a:off x="6467475" y="1895474"/>
            <a:ext cx="4000500" cy="3609976"/>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468F512-22AE-4992-AA01-D8D247F6EC2F}"/>
              </a:ext>
            </a:extLst>
          </p:cNvPr>
          <p:cNvSpPr txBox="1"/>
          <p:nvPr/>
        </p:nvSpPr>
        <p:spPr>
          <a:xfrm>
            <a:off x="7867650" y="1442930"/>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grpSp>
        <p:nvGrpSpPr>
          <p:cNvPr id="11" name="グループ化 10">
            <a:extLst>
              <a:ext uri="{FF2B5EF4-FFF2-40B4-BE49-F238E27FC236}">
                <a16:creationId xmlns:a16="http://schemas.microsoft.com/office/drawing/2014/main" id="{DEB7535D-56FB-4C24-A276-50E392A4CFE0}"/>
              </a:ext>
            </a:extLst>
          </p:cNvPr>
          <p:cNvGrpSpPr/>
          <p:nvPr/>
        </p:nvGrpSpPr>
        <p:grpSpPr>
          <a:xfrm rot="20971415">
            <a:off x="2271511" y="1374203"/>
            <a:ext cx="4812822" cy="2467318"/>
            <a:chOff x="5419009" y="676099"/>
            <a:chExt cx="3550348" cy="1790785"/>
          </a:xfrm>
        </p:grpSpPr>
        <p:sp>
          <p:nvSpPr>
            <p:cNvPr id="13" name="思考の吹き出し: 雲形 12">
              <a:extLst>
                <a:ext uri="{FF2B5EF4-FFF2-40B4-BE49-F238E27FC236}">
                  <a16:creationId xmlns:a16="http://schemas.microsoft.com/office/drawing/2014/main" id="{93378388-CE5A-458F-A446-61BA96D5FA15}"/>
                </a:ext>
              </a:extLst>
            </p:cNvPr>
            <p:cNvSpPr/>
            <p:nvPr/>
          </p:nvSpPr>
          <p:spPr>
            <a:xfrm rot="549766">
              <a:off x="5419009" y="676099"/>
              <a:ext cx="3550348" cy="1790785"/>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F73655-7868-4E07-9334-A82B90799B32}"/>
                </a:ext>
              </a:extLst>
            </p:cNvPr>
            <p:cNvSpPr txBox="1"/>
            <p:nvPr/>
          </p:nvSpPr>
          <p:spPr>
            <a:xfrm>
              <a:off x="5785639" y="967256"/>
              <a:ext cx="2848871" cy="1152359"/>
            </a:xfrm>
            <a:prstGeom prst="rect">
              <a:avLst/>
            </a:prstGeom>
            <a:solidFill>
              <a:srgbClr val="FFFF00"/>
            </a:solidFill>
          </p:spPr>
          <p:txBody>
            <a:bodyPr wrap="square" rtlCol="0">
              <a:spAutoFit/>
            </a:bodyPr>
            <a:lstStyle/>
            <a:p>
              <a:r>
                <a:rPr kumimoji="1" lang="ja-JP" altLang="en-US" sz="2400" b="1" dirty="0"/>
                <a:t>来年４月からきちんと</a:t>
              </a:r>
              <a:endParaRPr kumimoji="1" lang="en-US" altLang="ja-JP" sz="2400" b="1" dirty="0"/>
            </a:p>
            <a:p>
              <a:r>
                <a:rPr kumimoji="1" lang="ja-JP" altLang="en-US" sz="2400" b="1" dirty="0"/>
                <a:t>始められる学校は、</a:t>
              </a:r>
              <a:endParaRPr kumimoji="1" lang="en-US" altLang="ja-JP" sz="2400" b="1" dirty="0"/>
            </a:p>
            <a:p>
              <a:r>
                <a:rPr kumimoji="1" lang="ja-JP" altLang="en-US" sz="2400" b="1" dirty="0"/>
                <a:t>どれくらいあるのだろう？</a:t>
              </a:r>
              <a:endParaRPr kumimoji="1" lang="en-US" altLang="ja-JP" sz="2400" b="1" dirty="0"/>
            </a:p>
            <a:p>
              <a:r>
                <a:rPr kumimoji="1" lang="ja-JP" altLang="en-US" sz="2400" b="1" dirty="0"/>
                <a:t>　あとの学校はどうするの</a:t>
              </a:r>
              <a:endParaRPr kumimoji="1" lang="en-US" altLang="ja-JP" sz="2400" b="1" dirty="0"/>
            </a:p>
          </p:txBody>
        </p:sp>
      </p:grpSp>
      <p:sp>
        <p:nvSpPr>
          <p:cNvPr id="5" name="テキスト ボックス 4">
            <a:extLst>
              <a:ext uri="{FF2B5EF4-FFF2-40B4-BE49-F238E27FC236}">
                <a16:creationId xmlns:a16="http://schemas.microsoft.com/office/drawing/2014/main" id="{C79E576B-9765-4E8D-9D7E-22F76CE37243}"/>
              </a:ext>
            </a:extLst>
          </p:cNvPr>
          <p:cNvSpPr txBox="1"/>
          <p:nvPr/>
        </p:nvSpPr>
        <p:spPr>
          <a:xfrm>
            <a:off x="2039126"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月現在の中学校の状況ですぞ！</a:t>
            </a:r>
          </a:p>
        </p:txBody>
      </p:sp>
    </p:spTree>
    <p:extLst>
      <p:ext uri="{BB962C8B-B14F-4D97-AF65-F5344CB8AC3E}">
        <p14:creationId xmlns:p14="http://schemas.microsoft.com/office/powerpoint/2010/main" val="5961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ABDC11C-0BAF-4B2D-A04D-17FB4F00D957}"/>
              </a:ext>
            </a:extLst>
          </p:cNvPr>
          <p:cNvPicPr>
            <a:picLocks noChangeAspect="1"/>
          </p:cNvPicPr>
          <p:nvPr/>
        </p:nvPicPr>
        <p:blipFill rotWithShape="1">
          <a:blip r:embed="rId2"/>
          <a:srcRect b="17206"/>
          <a:stretch/>
        </p:blipFill>
        <p:spPr>
          <a:xfrm>
            <a:off x="282020" y="167215"/>
            <a:ext cx="11038648" cy="6412489"/>
          </a:xfrm>
          <a:prstGeom prst="rect">
            <a:avLst/>
          </a:prstGeom>
        </p:spPr>
      </p:pic>
      <p:sp>
        <p:nvSpPr>
          <p:cNvPr id="3" name="テキスト ボックス 2">
            <a:extLst>
              <a:ext uri="{FF2B5EF4-FFF2-40B4-BE49-F238E27FC236}">
                <a16:creationId xmlns:a16="http://schemas.microsoft.com/office/drawing/2014/main" id="{D24432BA-8097-4D99-9DC0-3FC14DFF33DD}"/>
              </a:ext>
            </a:extLst>
          </p:cNvPr>
          <p:cNvSpPr txBox="1"/>
          <p:nvPr/>
        </p:nvSpPr>
        <p:spPr>
          <a:xfrm>
            <a:off x="1387061" y="3821780"/>
            <a:ext cx="10423939" cy="2523768"/>
          </a:xfrm>
          <a:prstGeom prst="rect">
            <a:avLst/>
          </a:prstGeom>
          <a:solidFill>
            <a:srgbClr val="FFFF99"/>
          </a:solidFill>
        </p:spPr>
        <p:txBody>
          <a:bodyPr wrap="square" rtlCol="0">
            <a:spAutoFit/>
          </a:bodyPr>
          <a:lstStyle/>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「ＥＳＤ，ＳＤＧｓを推進する手島利夫の研究室」</a:t>
            </a:r>
            <a:r>
              <a:rPr kumimoji="1" lang="ja-JP" altLang="en-US" sz="2800" dirty="0">
                <a:latin typeface="AR P丸ゴシック体E" panose="020F0900000000000000" pitchFamily="50" charset="-128"/>
                <a:ea typeface="AR P丸ゴシック体E" panose="020F0900000000000000" pitchFamily="50" charset="-128"/>
              </a:rPr>
              <a:t>を</a:t>
            </a:r>
            <a:r>
              <a:rPr kumimoji="1" lang="en-US" altLang="ja-JP" sz="2800" dirty="0">
                <a:latin typeface="AR P丸ゴシック体E" panose="020F0900000000000000" pitchFamily="50" charset="-128"/>
                <a:ea typeface="AR P丸ゴシック体E" panose="020F0900000000000000" pitchFamily="50" charset="-128"/>
              </a:rPr>
              <a:t>Web</a:t>
            </a:r>
            <a:r>
              <a:rPr kumimoji="1" lang="ja-JP" altLang="en-US" sz="2800" dirty="0">
                <a:latin typeface="AR P丸ゴシック体E" panose="020F0900000000000000" pitchFamily="50" charset="-128"/>
                <a:ea typeface="AR P丸ゴシック体E" panose="020F0900000000000000" pitchFamily="50" charset="-128"/>
              </a:rPr>
              <a:t>検索し、</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「新着情報」</a:t>
            </a:r>
            <a:r>
              <a:rPr kumimoji="1" lang="ja-JP" altLang="en-US" sz="2800" dirty="0">
                <a:latin typeface="AR P丸ゴシック体E" panose="020F0900000000000000" pitchFamily="50" charset="-128"/>
                <a:ea typeface="AR P丸ゴシック体E" panose="020F0900000000000000" pitchFamily="50" charset="-128"/>
              </a:rPr>
              <a:t>のページ</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９月１３日付け</a:t>
            </a:r>
            <a:r>
              <a:rPr kumimoji="1" lang="en-US" altLang="ja-JP" sz="2800" dirty="0">
                <a:highlight>
                  <a:srgbClr val="FFFF00"/>
                </a:highlight>
                <a:latin typeface="AR P丸ゴシック体E" panose="020F0900000000000000" pitchFamily="50" charset="-128"/>
                <a:ea typeface="AR P丸ゴシック体E" panose="020F0900000000000000" pitchFamily="50" charset="-128"/>
              </a:rPr>
              <a:t>Word</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文書</a:t>
            </a:r>
            <a:r>
              <a:rPr kumimoji="1" lang="ja-JP" altLang="en-US" sz="2800" dirty="0">
                <a:latin typeface="AR P丸ゴシック体E" panose="020F0900000000000000" pitchFamily="50" charset="-128"/>
                <a:ea typeface="AR P丸ゴシック体E" panose="020F0900000000000000" pitchFamily="50" charset="-128"/>
              </a:rPr>
              <a:t>資料です。この中の</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文言を</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年度末反省の視点に入れると</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教育課程編成がバッチリ！</a:t>
            </a:r>
            <a:endParaRPr kumimoji="1" lang="en-US" altLang="ja-JP" sz="2800" dirty="0">
              <a:solidFill>
                <a:srgbClr val="FF0000"/>
              </a:solidFill>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23160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B3AD482-359A-4441-8215-174818217BCD}"/>
              </a:ext>
            </a:extLst>
          </p:cNvPr>
          <p:cNvPicPr>
            <a:picLocks noChangeAspect="1"/>
          </p:cNvPicPr>
          <p:nvPr/>
        </p:nvPicPr>
        <p:blipFill rotWithShape="1">
          <a:blip r:embed="rId3"/>
          <a:srcRect l="25598" t="9711" r="29239" b="27391"/>
          <a:stretch/>
        </p:blipFill>
        <p:spPr>
          <a:xfrm>
            <a:off x="3120887" y="-19876"/>
            <a:ext cx="7176052" cy="4313582"/>
          </a:xfrm>
          <a:prstGeom prst="rect">
            <a:avLst/>
          </a:prstGeom>
        </p:spPr>
      </p:pic>
      <p:pic>
        <p:nvPicPr>
          <p:cNvPr id="4" name="図 3">
            <a:extLst>
              <a:ext uri="{FF2B5EF4-FFF2-40B4-BE49-F238E27FC236}">
                <a16:creationId xmlns:a16="http://schemas.microsoft.com/office/drawing/2014/main" id="{078375F0-9B54-44D9-B8AB-2737BCD93900}"/>
              </a:ext>
            </a:extLst>
          </p:cNvPr>
          <p:cNvPicPr>
            <a:picLocks noChangeAspect="1"/>
          </p:cNvPicPr>
          <p:nvPr/>
        </p:nvPicPr>
        <p:blipFill rotWithShape="1">
          <a:blip r:embed="rId4"/>
          <a:srcRect l="27962" t="24927" r="31522" b="4348"/>
          <a:stretch/>
        </p:blipFill>
        <p:spPr>
          <a:xfrm>
            <a:off x="3686589" y="5579167"/>
            <a:ext cx="6044648" cy="4850296"/>
          </a:xfrm>
          <a:prstGeom prst="rect">
            <a:avLst/>
          </a:prstGeom>
        </p:spPr>
      </p:pic>
      <p:sp>
        <p:nvSpPr>
          <p:cNvPr id="5" name="テキスト ボックス 4">
            <a:extLst>
              <a:ext uri="{FF2B5EF4-FFF2-40B4-BE49-F238E27FC236}">
                <a16:creationId xmlns:a16="http://schemas.microsoft.com/office/drawing/2014/main" id="{F4C17C3A-BFF3-4B70-AFA1-3785337E68AF}"/>
              </a:ext>
            </a:extLst>
          </p:cNvPr>
          <p:cNvSpPr txBox="1"/>
          <p:nvPr/>
        </p:nvSpPr>
        <p:spPr>
          <a:xfrm>
            <a:off x="32756" y="1545959"/>
            <a:ext cx="5266075" cy="523220"/>
          </a:xfrm>
          <a:prstGeom prst="rect">
            <a:avLst/>
          </a:prstGeom>
          <a:solidFill>
            <a:srgbClr val="FFFF99"/>
          </a:solidFill>
        </p:spPr>
        <p:txBody>
          <a:bodyPr wrap="square" rtlCol="0">
            <a:spAutoFit/>
          </a:bodyPr>
          <a:lstStyle/>
          <a:p>
            <a:r>
              <a:rPr kumimoji="1" lang="en-US" altLang="ja-JP" sz="2800" dirty="0"/>
              <a:t>https://www.esd-tejima.com/</a:t>
            </a:r>
            <a:endParaRPr kumimoji="1" lang="ja-JP" altLang="en-US" sz="2800" dirty="0"/>
          </a:p>
        </p:txBody>
      </p:sp>
      <p:pic>
        <p:nvPicPr>
          <p:cNvPr id="6" name="図 5">
            <a:extLst>
              <a:ext uri="{FF2B5EF4-FFF2-40B4-BE49-F238E27FC236}">
                <a16:creationId xmlns:a16="http://schemas.microsoft.com/office/drawing/2014/main" id="{9EE011F7-794D-42CB-98B0-5D87E2D58F7F}"/>
              </a:ext>
            </a:extLst>
          </p:cNvPr>
          <p:cNvPicPr>
            <a:picLocks noChangeAspect="1"/>
          </p:cNvPicPr>
          <p:nvPr/>
        </p:nvPicPr>
        <p:blipFill rotWithShape="1">
          <a:blip r:embed="rId5"/>
          <a:srcRect t="30172" r="28016" b="42609"/>
          <a:stretch/>
        </p:blipFill>
        <p:spPr>
          <a:xfrm>
            <a:off x="3576522" y="4346129"/>
            <a:ext cx="8309113" cy="1233038"/>
          </a:xfrm>
          <a:prstGeom prst="rect">
            <a:avLst/>
          </a:prstGeom>
        </p:spPr>
      </p:pic>
      <p:sp>
        <p:nvSpPr>
          <p:cNvPr id="7" name="正方形/長方形 6">
            <a:extLst>
              <a:ext uri="{FF2B5EF4-FFF2-40B4-BE49-F238E27FC236}">
                <a16:creationId xmlns:a16="http://schemas.microsoft.com/office/drawing/2014/main" id="{50E20CCD-B300-423B-A616-2DA3A6F56B73}"/>
              </a:ext>
            </a:extLst>
          </p:cNvPr>
          <p:cNvSpPr/>
          <p:nvPr/>
        </p:nvSpPr>
        <p:spPr>
          <a:xfrm>
            <a:off x="5416826" y="5579167"/>
            <a:ext cx="2951922" cy="692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910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4D71F5-0FD3-4A41-A5C0-644544393BC1}"/>
              </a:ext>
            </a:extLst>
          </p:cNvPr>
          <p:cNvPicPr>
            <a:picLocks noChangeAspect="1"/>
          </p:cNvPicPr>
          <p:nvPr/>
        </p:nvPicPr>
        <p:blipFill rotWithShape="1">
          <a:blip r:embed="rId2"/>
          <a:srcRect t="5217" r="29810"/>
          <a:stretch/>
        </p:blipFill>
        <p:spPr>
          <a:xfrm>
            <a:off x="1016001" y="58111"/>
            <a:ext cx="10522962" cy="6741778"/>
          </a:xfrm>
          <a:prstGeom prst="rect">
            <a:avLst/>
          </a:prstGeom>
        </p:spPr>
      </p:pic>
      <p:sp>
        <p:nvSpPr>
          <p:cNvPr id="3" name="正方形/長方形 2">
            <a:extLst>
              <a:ext uri="{FF2B5EF4-FFF2-40B4-BE49-F238E27FC236}">
                <a16:creationId xmlns:a16="http://schemas.microsoft.com/office/drawing/2014/main" id="{5A5556F8-6F4C-42C1-8833-3E2EBA3F2CE6}"/>
              </a:ext>
            </a:extLst>
          </p:cNvPr>
          <p:cNvSpPr/>
          <p:nvPr/>
        </p:nvSpPr>
        <p:spPr>
          <a:xfrm>
            <a:off x="653037" y="5367868"/>
            <a:ext cx="11205385"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37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9BAFB8-7049-4E2C-BFE4-2266F2216101}"/>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spTree>
    <p:extLst>
      <p:ext uri="{BB962C8B-B14F-4D97-AF65-F5344CB8AC3E}">
        <p14:creationId xmlns:p14="http://schemas.microsoft.com/office/powerpoint/2010/main" val="1916792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9BAFB8-7049-4E2C-BFE4-2266F2216101}"/>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AC3F7CDB-9325-4EB5-A9E3-4F99E74EA963}"/>
              </a:ext>
            </a:extLst>
          </p:cNvPr>
          <p:cNvSpPr txBox="1"/>
          <p:nvPr/>
        </p:nvSpPr>
        <p:spPr>
          <a:xfrm>
            <a:off x="2954215" y="269631"/>
            <a:ext cx="9343293" cy="6740307"/>
          </a:xfrm>
          <a:prstGeom prst="rect">
            <a:avLst/>
          </a:prstGeom>
          <a:noFill/>
        </p:spPr>
        <p:txBody>
          <a:bodyPr wrap="square" rtlCol="0">
            <a:spAutoFit/>
          </a:bodyPr>
          <a:lstStyle/>
          <a:p>
            <a:r>
              <a:rPr kumimoji="1" lang="ja-JP" altLang="en-US" sz="2400" b="1" dirty="0"/>
              <a:t>大熊町のお取り組みについて、震災・原発事故からの復興に向けた</a:t>
            </a:r>
            <a:endParaRPr kumimoji="1" lang="en-US" altLang="ja-JP" sz="2400" b="1" dirty="0"/>
          </a:p>
          <a:p>
            <a:r>
              <a:rPr lang="ja-JP" altLang="en-US" sz="2400" b="1" dirty="0"/>
              <a:t>様々な困難を抱えて挑戦を続ける姿勢に、敬意を捧げたい。</a:t>
            </a:r>
            <a:endParaRPr kumimoji="1" lang="en-US" altLang="ja-JP" sz="2400" b="1" dirty="0"/>
          </a:p>
          <a:p>
            <a:endParaRPr kumimoji="1" lang="en-US" altLang="ja-JP" sz="2400" b="1" dirty="0"/>
          </a:p>
          <a:p>
            <a:r>
              <a:rPr kumimoji="1" lang="en-US" altLang="ja-JP" sz="2400" b="1" dirty="0"/>
              <a:t>AI</a:t>
            </a:r>
            <a:r>
              <a:rPr kumimoji="1" lang="ja-JP" altLang="en-US" sz="2400" b="1" dirty="0"/>
              <a:t>活用、個別最適化、</a:t>
            </a:r>
            <a:endParaRPr kumimoji="1" lang="en-US" altLang="ja-JP" sz="2400" b="1" dirty="0"/>
          </a:p>
          <a:p>
            <a:r>
              <a:rPr kumimoji="1" lang="ja-JP" altLang="en-US" sz="2400" b="1" dirty="0"/>
              <a:t>課題解決能力を養う　　・・・</a:t>
            </a:r>
            <a:r>
              <a:rPr kumimoji="1" lang="ja-JP" altLang="en-US" sz="2400" b="1" u="sng" dirty="0">
                <a:highlight>
                  <a:srgbClr val="FFFF00"/>
                </a:highlight>
              </a:rPr>
              <a:t>探求学習</a:t>
            </a:r>
            <a:r>
              <a:rPr lang="ja-JP" altLang="en-US" sz="2400" b="1" u="sng" dirty="0">
                <a:highlight>
                  <a:srgbClr val="FFFF00"/>
                </a:highlight>
              </a:rPr>
              <a:t>の</a:t>
            </a:r>
            <a:r>
              <a:rPr kumimoji="1" lang="en-US" altLang="ja-JP" sz="2400" b="1" u="sng" dirty="0">
                <a:highlight>
                  <a:srgbClr val="FFFF00"/>
                </a:highlight>
              </a:rPr>
              <a:t>STEAM</a:t>
            </a:r>
            <a:r>
              <a:rPr kumimoji="1" lang="ja-JP" altLang="en-US" sz="2400" b="1" u="sng" dirty="0">
                <a:highlight>
                  <a:srgbClr val="FFFF00"/>
                </a:highlight>
              </a:rPr>
              <a:t>化</a:t>
            </a:r>
            <a:endParaRPr kumimoji="1" lang="en-US" altLang="ja-JP" sz="2400" b="1" u="sng" dirty="0">
              <a:highlight>
                <a:srgbClr val="FFFF00"/>
              </a:highlight>
            </a:endParaRPr>
          </a:p>
          <a:p>
            <a:r>
              <a:rPr kumimoji="1" lang="ja-JP" altLang="en-US" sz="2400" b="1" dirty="0"/>
              <a:t>「未来デザインの時間」　　</a:t>
            </a:r>
            <a:r>
              <a:rPr kumimoji="1" lang="ja-JP" altLang="en-US" sz="2400" b="1" dirty="0">
                <a:highlight>
                  <a:srgbClr val="00FF00"/>
                </a:highlight>
              </a:rPr>
              <a:t>心の教育がすべての基盤</a:t>
            </a:r>
            <a:r>
              <a:rPr kumimoji="1" lang="en-US" altLang="ja-JP" sz="2400" b="1" dirty="0"/>
              <a:t>…</a:t>
            </a:r>
            <a:r>
              <a:rPr kumimoji="1" lang="ja-JP" altLang="en-US" sz="2400" b="1" dirty="0"/>
              <a:t>大賛成　</a:t>
            </a:r>
            <a:endParaRPr kumimoji="1" lang="en-US" altLang="ja-JP" sz="2400" b="1" dirty="0"/>
          </a:p>
          <a:p>
            <a:r>
              <a:rPr lang="ja-JP" altLang="en-US" sz="2400" b="1" dirty="0"/>
              <a:t>　　　　　　　 </a:t>
            </a:r>
            <a:r>
              <a:rPr lang="en-US" altLang="ja-JP" sz="2400" b="1" dirty="0"/>
              <a:t>STEAM</a:t>
            </a:r>
            <a:r>
              <a:rPr lang="ja-JP" altLang="en-US" sz="2400" b="1" dirty="0"/>
              <a:t>は、理数探求への対応で使われるが、</a:t>
            </a:r>
            <a:endParaRPr lang="en-US" altLang="ja-JP" sz="2400" b="1" dirty="0"/>
          </a:p>
          <a:p>
            <a:r>
              <a:rPr kumimoji="1" lang="ja-JP" altLang="en-US" sz="2400" b="1" dirty="0"/>
              <a:t>　　　　　　　　　　　　　</a:t>
            </a:r>
            <a:r>
              <a:rPr kumimoji="1" lang="en-US" altLang="ja-JP" sz="2400" b="1" dirty="0"/>
              <a:t>Science         </a:t>
            </a:r>
            <a:r>
              <a:rPr kumimoji="1" lang="ja-JP" altLang="en-US" sz="2400" b="1" dirty="0"/>
              <a:t>科学</a:t>
            </a:r>
            <a:endParaRPr kumimoji="1" lang="en-US" altLang="ja-JP" sz="2400" b="1" dirty="0"/>
          </a:p>
          <a:p>
            <a:r>
              <a:rPr lang="en-US" altLang="ja-JP" sz="2400" b="1" dirty="0"/>
              <a:t>                                             Technology</a:t>
            </a:r>
            <a:r>
              <a:rPr lang="ja-JP" altLang="en-US" sz="2400" b="1" dirty="0"/>
              <a:t>　技術</a:t>
            </a:r>
            <a:endParaRPr lang="en-US" altLang="ja-JP" sz="2400" b="1" dirty="0"/>
          </a:p>
          <a:p>
            <a:r>
              <a:rPr lang="en-US" altLang="ja-JP" sz="2400" b="1" dirty="0"/>
              <a:t>                                             Engineering</a:t>
            </a:r>
            <a:r>
              <a:rPr lang="ja-JP" altLang="en-US" b="1" dirty="0"/>
              <a:t>　</a:t>
            </a:r>
            <a:r>
              <a:rPr lang="ja-JP" altLang="en-US" sz="2400" b="1" dirty="0"/>
              <a:t>工学</a:t>
            </a:r>
            <a:endParaRPr lang="en-US" altLang="ja-JP" sz="2400" b="1" dirty="0"/>
          </a:p>
          <a:p>
            <a:r>
              <a:rPr lang="en-US" altLang="ja-JP" sz="2400" b="1" dirty="0"/>
              <a:t>                                             Art</a:t>
            </a:r>
            <a:r>
              <a:rPr lang="ja-JP" altLang="en-US" sz="2400" b="1" dirty="0"/>
              <a:t>　　 　　　芸術</a:t>
            </a:r>
            <a:endParaRPr lang="en-US" altLang="ja-JP" sz="2400" b="1" dirty="0"/>
          </a:p>
          <a:p>
            <a:r>
              <a:rPr lang="ja-JP" altLang="en-US" sz="2400" b="1" dirty="0"/>
              <a:t>　　　　　　　　　　　　　　（文化・生活・経済・法律・</a:t>
            </a:r>
            <a:endParaRPr lang="en-US" altLang="ja-JP" sz="2400" b="1" dirty="0"/>
          </a:p>
          <a:p>
            <a:r>
              <a:rPr lang="ja-JP" altLang="en-US" sz="2400" b="1" dirty="0"/>
              <a:t>　　　　　　　　　　　　　　　政治・倫理含む教養）</a:t>
            </a:r>
            <a:endParaRPr lang="en-US" altLang="ja-JP" sz="2400" b="1" dirty="0"/>
          </a:p>
          <a:p>
            <a:r>
              <a:rPr lang="en-US" altLang="ja-JP" sz="2400" b="1" dirty="0"/>
              <a:t>                                             Mathematics</a:t>
            </a:r>
            <a:r>
              <a:rPr lang="ja-JP" altLang="en-US" sz="2400" b="1" dirty="0"/>
              <a:t>　数学</a:t>
            </a:r>
            <a:endParaRPr lang="en-US" altLang="ja-JP" sz="2400" b="1" dirty="0"/>
          </a:p>
          <a:p>
            <a:r>
              <a:rPr lang="ja-JP" altLang="en-US" sz="2400" b="1" dirty="0"/>
              <a:t>「教科</a:t>
            </a:r>
            <a:r>
              <a:rPr lang="en-US" altLang="ja-JP" sz="2400" b="1" dirty="0"/>
              <a:t>【</a:t>
            </a:r>
            <a:r>
              <a:rPr lang="ja-JP" altLang="en-US" sz="2400" b="1" dirty="0"/>
              <a:t>等</a:t>
            </a:r>
            <a:r>
              <a:rPr lang="en-US" altLang="ja-JP" sz="2400" b="1" dirty="0"/>
              <a:t>】</a:t>
            </a:r>
            <a:r>
              <a:rPr lang="ja-JP" altLang="en-US" sz="2400" b="1" dirty="0"/>
              <a:t>横断的な学習」ではいけないのか？</a:t>
            </a:r>
            <a:endParaRPr lang="en-US" altLang="ja-JP" sz="2400" b="1" dirty="0"/>
          </a:p>
          <a:p>
            <a:r>
              <a:rPr kumimoji="1" lang="ja-JP" altLang="en-US" sz="2400" b="1" dirty="0"/>
              <a:t>　特活・道徳・などを含んだホールスクール・アプローチに</a:t>
            </a:r>
            <a:endParaRPr kumimoji="1" lang="en-US" altLang="ja-JP" sz="2400" b="1" dirty="0"/>
          </a:p>
          <a:p>
            <a:r>
              <a:rPr lang="ja-JP" altLang="en-US" sz="2400" b="1" dirty="0"/>
              <a:t>　なるのだろうか。</a:t>
            </a:r>
            <a:endParaRPr kumimoji="1" lang="en-US" altLang="ja-JP" sz="2400" b="1" dirty="0"/>
          </a:p>
          <a:p>
            <a:endParaRPr kumimoji="1" lang="ja-JP" altLang="en-US" sz="2400" b="1" dirty="0"/>
          </a:p>
        </p:txBody>
      </p:sp>
    </p:spTree>
    <p:extLst>
      <p:ext uri="{BB962C8B-B14F-4D97-AF65-F5344CB8AC3E}">
        <p14:creationId xmlns:p14="http://schemas.microsoft.com/office/powerpoint/2010/main" val="12652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9BAFB8-7049-4E2C-BFE4-2266F2216101}"/>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pic>
        <p:nvPicPr>
          <p:cNvPr id="4" name="図 3">
            <a:extLst>
              <a:ext uri="{FF2B5EF4-FFF2-40B4-BE49-F238E27FC236}">
                <a16:creationId xmlns:a16="http://schemas.microsoft.com/office/drawing/2014/main" id="{9F8C460E-9142-44F0-97A1-FB72E5F3B1DC}"/>
              </a:ext>
            </a:extLst>
          </p:cNvPr>
          <p:cNvPicPr>
            <a:picLocks noChangeAspect="1"/>
          </p:cNvPicPr>
          <p:nvPr/>
        </p:nvPicPr>
        <p:blipFill rotWithShape="1">
          <a:blip r:embed="rId3">
            <a:extLst>
              <a:ext uri="{28A0092B-C50C-407E-A947-70E740481C1C}">
                <a14:useLocalDpi xmlns:a14="http://schemas.microsoft.com/office/drawing/2010/main" val="0"/>
              </a:ext>
            </a:extLst>
          </a:blip>
          <a:srcRect l="10021" t="11642" r="11486" b="10240"/>
          <a:stretch/>
        </p:blipFill>
        <p:spPr>
          <a:xfrm>
            <a:off x="984738" y="275492"/>
            <a:ext cx="10706084" cy="5990492"/>
          </a:xfrm>
          <a:prstGeom prst="rect">
            <a:avLst/>
          </a:prstGeom>
        </p:spPr>
      </p:pic>
      <p:sp>
        <p:nvSpPr>
          <p:cNvPr id="5" name="楕円 4">
            <a:extLst>
              <a:ext uri="{FF2B5EF4-FFF2-40B4-BE49-F238E27FC236}">
                <a16:creationId xmlns:a16="http://schemas.microsoft.com/office/drawing/2014/main" id="{463D3EFD-5C2B-4C4E-BAD0-AF7F4B623B15}"/>
              </a:ext>
            </a:extLst>
          </p:cNvPr>
          <p:cNvSpPr/>
          <p:nvPr/>
        </p:nvSpPr>
        <p:spPr>
          <a:xfrm>
            <a:off x="9624646" y="3587262"/>
            <a:ext cx="2429592" cy="15005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30603E22-4D7B-4F84-97D3-167275F5B04F}"/>
              </a:ext>
            </a:extLst>
          </p:cNvPr>
          <p:cNvPicPr>
            <a:picLocks noChangeAspect="1"/>
          </p:cNvPicPr>
          <p:nvPr/>
        </p:nvPicPr>
        <p:blipFill rotWithShape="1">
          <a:blip r:embed="rId3">
            <a:extLst>
              <a:ext uri="{28A0092B-C50C-407E-A947-70E740481C1C}">
                <a14:useLocalDpi xmlns:a14="http://schemas.microsoft.com/office/drawing/2010/main" val="0"/>
              </a:ext>
            </a:extLst>
          </a:blip>
          <a:srcRect l="73365" t="56203" r="11938" b="29580"/>
          <a:stretch/>
        </p:blipFill>
        <p:spPr>
          <a:xfrm>
            <a:off x="895683" y="1852246"/>
            <a:ext cx="6682154" cy="3634154"/>
          </a:xfrm>
          <a:prstGeom prst="rect">
            <a:avLst/>
          </a:prstGeom>
        </p:spPr>
      </p:pic>
      <p:sp>
        <p:nvSpPr>
          <p:cNvPr id="7" name="テキスト ボックス 6">
            <a:extLst>
              <a:ext uri="{FF2B5EF4-FFF2-40B4-BE49-F238E27FC236}">
                <a16:creationId xmlns:a16="http://schemas.microsoft.com/office/drawing/2014/main" id="{3D3B83B9-9E8F-445D-B02F-F2A066916F6F}"/>
              </a:ext>
            </a:extLst>
          </p:cNvPr>
          <p:cNvSpPr txBox="1"/>
          <p:nvPr/>
        </p:nvSpPr>
        <p:spPr>
          <a:xfrm>
            <a:off x="2473569" y="5990492"/>
            <a:ext cx="4570482" cy="646331"/>
          </a:xfrm>
          <a:prstGeom prst="rect">
            <a:avLst/>
          </a:prstGeom>
          <a:solidFill>
            <a:srgbClr val="FBF991"/>
          </a:solidFill>
        </p:spPr>
        <p:txBody>
          <a:bodyPr wrap="none" rtlCol="0">
            <a:spAutoFit/>
          </a:bodyPr>
          <a:lstStyle/>
          <a:p>
            <a:r>
              <a:rPr kumimoji="1" lang="ja-JP" altLang="en-US" b="1" dirty="0"/>
              <a:t>３～５年がテーマに基づいた学び方学習？</a:t>
            </a:r>
            <a:endParaRPr kumimoji="1" lang="en-US" altLang="ja-JP" b="1" dirty="0"/>
          </a:p>
          <a:p>
            <a:r>
              <a:rPr lang="ja-JP" altLang="en-US" b="1" dirty="0"/>
              <a:t>６～９年が個人による探求的な学習？</a:t>
            </a:r>
            <a:endParaRPr kumimoji="1" lang="ja-JP" altLang="en-US" b="1" dirty="0"/>
          </a:p>
        </p:txBody>
      </p:sp>
    </p:spTree>
    <p:extLst>
      <p:ext uri="{BB962C8B-B14F-4D97-AF65-F5344CB8AC3E}">
        <p14:creationId xmlns:p14="http://schemas.microsoft.com/office/powerpoint/2010/main" val="12033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6F87FB-FA94-4033-98F1-C775AE4D8538}"/>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sp>
        <p:nvSpPr>
          <p:cNvPr id="3" name="テキスト ボックス 2">
            <a:extLst>
              <a:ext uri="{FF2B5EF4-FFF2-40B4-BE49-F238E27FC236}">
                <a16:creationId xmlns:a16="http://schemas.microsoft.com/office/drawing/2014/main" id="{758C4A54-3AEB-4D83-B786-18D73544F551}"/>
              </a:ext>
            </a:extLst>
          </p:cNvPr>
          <p:cNvSpPr txBox="1"/>
          <p:nvPr/>
        </p:nvSpPr>
        <p:spPr>
          <a:xfrm>
            <a:off x="2553755" y="1338280"/>
            <a:ext cx="9260869" cy="3970318"/>
          </a:xfrm>
          <a:prstGeom prst="rect">
            <a:avLst/>
          </a:prstGeom>
          <a:noFill/>
        </p:spPr>
        <p:txBody>
          <a:bodyPr wrap="none" rtlCol="0">
            <a:spAutoFit/>
          </a:bodyPr>
          <a:lstStyle/>
          <a:p>
            <a:r>
              <a:rPr kumimoji="1" lang="ja-JP" altLang="en-US" sz="2800" b="1" dirty="0"/>
              <a:t>南砺市のお取り組みの中で驚いたものは、２つ！</a:t>
            </a:r>
            <a:endParaRPr kumimoji="1" lang="en-US" altLang="ja-JP" sz="2800" b="1" dirty="0"/>
          </a:p>
          <a:p>
            <a:endParaRPr kumimoji="1" lang="en-US" altLang="ja-JP" sz="2800" b="1" dirty="0"/>
          </a:p>
          <a:p>
            <a:endParaRPr lang="en-US" altLang="ja-JP" sz="2800" b="1" dirty="0"/>
          </a:p>
          <a:p>
            <a:r>
              <a:rPr kumimoji="1" lang="ja-JP" altLang="en-US" sz="2800" b="1" dirty="0"/>
              <a:t>①　地域を基盤とした小中一貫教育とチーム担任制</a:t>
            </a:r>
            <a:endParaRPr kumimoji="1" lang="en-US" altLang="ja-JP" sz="2800" b="1" dirty="0"/>
          </a:p>
          <a:p>
            <a:r>
              <a:rPr lang="ja-JP" altLang="en-US" sz="2800" b="1" dirty="0"/>
              <a:t>　　すばらしい</a:t>
            </a:r>
            <a:r>
              <a:rPr lang="ja-JP" altLang="en-US" sz="2800" b="1" u="sng" dirty="0">
                <a:solidFill>
                  <a:srgbClr val="FF0000"/>
                </a:solidFill>
              </a:rPr>
              <a:t>経営面でのマネジメント</a:t>
            </a:r>
            <a:endParaRPr kumimoji="1" lang="en-US" altLang="ja-JP" sz="2800" b="1" u="sng" dirty="0">
              <a:solidFill>
                <a:srgbClr val="FF0000"/>
              </a:solidFill>
            </a:endParaRPr>
          </a:p>
          <a:p>
            <a:endParaRPr lang="en-US" altLang="ja-JP" sz="2800" b="1" dirty="0"/>
          </a:p>
          <a:p>
            <a:r>
              <a:rPr kumimoji="1" lang="ja-JP" altLang="en-US" sz="2800" b="1" dirty="0">
                <a:highlight>
                  <a:srgbClr val="FFFF00"/>
                </a:highlight>
              </a:rPr>
              <a:t>②　市長様、教育長様も出演して</a:t>
            </a:r>
            <a:r>
              <a:rPr kumimoji="1" lang="en-US" altLang="ja-JP" sz="2800" b="1" dirty="0">
                <a:highlight>
                  <a:srgbClr val="FFFF00"/>
                </a:highlight>
              </a:rPr>
              <a:t>SDG</a:t>
            </a:r>
            <a:r>
              <a:rPr kumimoji="1" lang="ja-JP" altLang="en-US" sz="2800" b="1" dirty="0">
                <a:highlight>
                  <a:srgbClr val="FFFF00"/>
                </a:highlight>
              </a:rPr>
              <a:t>ｓ、</a:t>
            </a:r>
            <a:r>
              <a:rPr kumimoji="1" lang="en-US" altLang="ja-JP" sz="2800" b="1" dirty="0">
                <a:highlight>
                  <a:srgbClr val="FFFF00"/>
                </a:highlight>
              </a:rPr>
              <a:t>ESD</a:t>
            </a:r>
            <a:r>
              <a:rPr kumimoji="1" lang="ja-JP" altLang="en-US" sz="2800" b="1" dirty="0">
                <a:highlight>
                  <a:srgbClr val="FFFF00"/>
                </a:highlight>
              </a:rPr>
              <a:t>について</a:t>
            </a:r>
            <a:endParaRPr kumimoji="1" lang="en-US" altLang="ja-JP" sz="2800" b="1" dirty="0">
              <a:highlight>
                <a:srgbClr val="FFFF00"/>
              </a:highlight>
            </a:endParaRPr>
          </a:p>
          <a:p>
            <a:r>
              <a:rPr lang="ja-JP" altLang="en-US" sz="2800" b="1" dirty="0">
                <a:highlight>
                  <a:srgbClr val="FFFF00"/>
                </a:highlight>
              </a:rPr>
              <a:t>　　ユーチューブで発信していること</a:t>
            </a:r>
            <a:endParaRPr lang="en-US" altLang="ja-JP" sz="2800" b="1" dirty="0">
              <a:highlight>
                <a:srgbClr val="FFFF00"/>
              </a:highlight>
            </a:endParaRPr>
          </a:p>
          <a:p>
            <a:r>
              <a:rPr kumimoji="1" lang="ja-JP" altLang="en-US" sz="2800" b="1" dirty="0"/>
              <a:t>　　</a:t>
            </a:r>
          </a:p>
        </p:txBody>
      </p:sp>
    </p:spTree>
    <p:extLst>
      <p:ext uri="{BB962C8B-B14F-4D97-AF65-F5344CB8AC3E}">
        <p14:creationId xmlns:p14="http://schemas.microsoft.com/office/powerpoint/2010/main" val="4914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anim calcmode="lin" valueType="num">
                                      <p:cBhvr>
                                        <p:cTn id="2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A0042D-A029-4BDA-B23F-6C7F17F24156}"/>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pic>
        <p:nvPicPr>
          <p:cNvPr id="4" name="図 3">
            <a:extLst>
              <a:ext uri="{FF2B5EF4-FFF2-40B4-BE49-F238E27FC236}">
                <a16:creationId xmlns:a16="http://schemas.microsoft.com/office/drawing/2014/main" id="{D8E2756E-2086-4A12-81A1-9E61F9F03757}"/>
              </a:ext>
            </a:extLst>
          </p:cNvPr>
          <p:cNvPicPr>
            <a:picLocks noChangeAspect="1"/>
          </p:cNvPicPr>
          <p:nvPr/>
        </p:nvPicPr>
        <p:blipFill rotWithShape="1">
          <a:blip r:embed="rId3">
            <a:extLst>
              <a:ext uri="{28A0092B-C50C-407E-A947-70E740481C1C}">
                <a14:useLocalDpi xmlns:a14="http://schemas.microsoft.com/office/drawing/2010/main" val="0"/>
              </a:ext>
            </a:extLst>
          </a:blip>
          <a:srcRect l="1237" t="12644" r="38401" b="9238"/>
          <a:stretch/>
        </p:blipFill>
        <p:spPr>
          <a:xfrm>
            <a:off x="457201" y="580293"/>
            <a:ext cx="8440617" cy="6141494"/>
          </a:xfrm>
          <a:prstGeom prst="rect">
            <a:avLst/>
          </a:prstGeom>
        </p:spPr>
      </p:pic>
      <p:pic>
        <p:nvPicPr>
          <p:cNvPr id="6" name="図 5">
            <a:extLst>
              <a:ext uri="{FF2B5EF4-FFF2-40B4-BE49-F238E27FC236}">
                <a16:creationId xmlns:a16="http://schemas.microsoft.com/office/drawing/2014/main" id="{58D6AD52-E6FD-494C-B03A-375F389BC753}"/>
              </a:ext>
            </a:extLst>
          </p:cNvPr>
          <p:cNvPicPr>
            <a:picLocks noChangeAspect="1"/>
          </p:cNvPicPr>
          <p:nvPr/>
        </p:nvPicPr>
        <p:blipFill rotWithShape="1">
          <a:blip r:embed="rId4">
            <a:extLst>
              <a:ext uri="{28A0092B-C50C-407E-A947-70E740481C1C}">
                <a14:useLocalDpi xmlns:a14="http://schemas.microsoft.com/office/drawing/2010/main" val="0"/>
              </a:ext>
            </a:extLst>
          </a:blip>
          <a:srcRect l="900" t="10840" r="39076" b="8637"/>
          <a:stretch/>
        </p:blipFill>
        <p:spPr>
          <a:xfrm>
            <a:off x="7220944" y="1160586"/>
            <a:ext cx="4814526" cy="3631218"/>
          </a:xfrm>
          <a:prstGeom prst="rect">
            <a:avLst/>
          </a:prstGeom>
        </p:spPr>
      </p:pic>
      <p:sp>
        <p:nvSpPr>
          <p:cNvPr id="7" name="テキスト ボックス 6">
            <a:extLst>
              <a:ext uri="{FF2B5EF4-FFF2-40B4-BE49-F238E27FC236}">
                <a16:creationId xmlns:a16="http://schemas.microsoft.com/office/drawing/2014/main" id="{2AEB192C-B112-4FDD-BB9E-9EE5CD1F38DE}"/>
              </a:ext>
            </a:extLst>
          </p:cNvPr>
          <p:cNvSpPr txBox="1"/>
          <p:nvPr/>
        </p:nvSpPr>
        <p:spPr>
          <a:xfrm>
            <a:off x="8982596" y="5213726"/>
            <a:ext cx="3185487" cy="1477328"/>
          </a:xfrm>
          <a:prstGeom prst="rect">
            <a:avLst/>
          </a:prstGeom>
          <a:noFill/>
        </p:spPr>
        <p:txBody>
          <a:bodyPr wrap="none" rtlCol="0">
            <a:spAutoFit/>
          </a:bodyPr>
          <a:lstStyle/>
          <a:p>
            <a:r>
              <a:rPr kumimoji="1" lang="en-US" altLang="ja-JP" b="1" dirty="0"/>
              <a:t>SDG</a:t>
            </a:r>
            <a:r>
              <a:rPr kumimoji="1" lang="ja-JP" altLang="en-US" b="1" dirty="0"/>
              <a:t>ｓ・・・特効薬</a:t>
            </a:r>
            <a:endParaRPr kumimoji="1" lang="en-US" altLang="ja-JP" b="1" dirty="0"/>
          </a:p>
          <a:p>
            <a:endParaRPr lang="en-US" altLang="ja-JP" b="1" dirty="0"/>
          </a:p>
          <a:p>
            <a:r>
              <a:rPr kumimoji="1" lang="ja-JP" altLang="en-US" b="1" dirty="0"/>
              <a:t>ＥＳＤ・・・漢方薬　と表現</a:t>
            </a:r>
            <a:endParaRPr kumimoji="1" lang="en-US" altLang="ja-JP" b="1" dirty="0"/>
          </a:p>
          <a:p>
            <a:endParaRPr lang="en-US" altLang="ja-JP" b="1" dirty="0"/>
          </a:p>
          <a:p>
            <a:r>
              <a:rPr kumimoji="1" lang="ja-JP" altLang="en-US" b="1" dirty="0"/>
              <a:t>さすがに富山のお国柄！</a:t>
            </a:r>
          </a:p>
        </p:txBody>
      </p:sp>
      <p:sp>
        <p:nvSpPr>
          <p:cNvPr id="3" name="テキスト ボックス 2">
            <a:extLst>
              <a:ext uri="{FF2B5EF4-FFF2-40B4-BE49-F238E27FC236}">
                <a16:creationId xmlns:a16="http://schemas.microsoft.com/office/drawing/2014/main" id="{8A070003-E855-4693-9A37-1F7B150309C4}"/>
              </a:ext>
            </a:extLst>
          </p:cNvPr>
          <p:cNvSpPr txBox="1"/>
          <p:nvPr/>
        </p:nvSpPr>
        <p:spPr>
          <a:xfrm>
            <a:off x="740603" y="166946"/>
            <a:ext cx="11309506" cy="369332"/>
          </a:xfrm>
          <a:prstGeom prst="rect">
            <a:avLst/>
          </a:prstGeom>
          <a:noFill/>
        </p:spPr>
        <p:txBody>
          <a:bodyPr wrap="none" rtlCol="0">
            <a:spAutoFit/>
          </a:bodyPr>
          <a:lstStyle/>
          <a:p>
            <a:r>
              <a:rPr kumimoji="1" lang="en-US" altLang="ja-JP" b="1" dirty="0">
                <a:highlight>
                  <a:srgbClr val="FFFF00"/>
                </a:highlight>
              </a:rPr>
              <a:t>SDG</a:t>
            </a:r>
            <a:r>
              <a:rPr kumimoji="1" lang="ja-JP" altLang="en-US" b="1" dirty="0">
                <a:highlight>
                  <a:srgbClr val="FFFF00"/>
                </a:highlight>
              </a:rPr>
              <a:t>ｓやＥＳＤを「生涯学習」に位置付けている</a:t>
            </a:r>
            <a:r>
              <a:rPr lang="ja-JP" altLang="en-US" b="1" dirty="0">
                <a:highlight>
                  <a:srgbClr val="FFFF00"/>
                </a:highlight>
              </a:rPr>
              <a:t>けれど</a:t>
            </a:r>
            <a:r>
              <a:rPr kumimoji="1" lang="ja-JP" altLang="en-US" b="1" dirty="0">
                <a:highlight>
                  <a:srgbClr val="FFFF00"/>
                </a:highlight>
              </a:rPr>
              <a:t>、学校教育の本丸に位置付けたら◎（最高）です。</a:t>
            </a:r>
          </a:p>
        </p:txBody>
      </p:sp>
    </p:spTree>
    <p:extLst>
      <p:ext uri="{BB962C8B-B14F-4D97-AF65-F5344CB8AC3E}">
        <p14:creationId xmlns:p14="http://schemas.microsoft.com/office/powerpoint/2010/main" val="281437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9BAFB8-7049-4E2C-BFE4-2266F2216101}"/>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pic>
        <p:nvPicPr>
          <p:cNvPr id="4" name="図 3">
            <a:extLst>
              <a:ext uri="{FF2B5EF4-FFF2-40B4-BE49-F238E27FC236}">
                <a16:creationId xmlns:a16="http://schemas.microsoft.com/office/drawing/2014/main" id="{531FEF3C-9059-4D41-86DB-1026AECA0D80}"/>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12644" r="39301" b="15648"/>
          <a:stretch/>
        </p:blipFill>
        <p:spPr>
          <a:xfrm>
            <a:off x="3042137" y="333025"/>
            <a:ext cx="7883770" cy="53759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テキスト ボックス 4">
            <a:extLst>
              <a:ext uri="{FF2B5EF4-FFF2-40B4-BE49-F238E27FC236}">
                <a16:creationId xmlns:a16="http://schemas.microsoft.com/office/drawing/2014/main" id="{1B6D268B-D888-4980-8017-AD18A17ADFD2}"/>
              </a:ext>
            </a:extLst>
          </p:cNvPr>
          <p:cNvSpPr txBox="1"/>
          <p:nvPr/>
        </p:nvSpPr>
        <p:spPr>
          <a:xfrm>
            <a:off x="2159625" y="6042030"/>
            <a:ext cx="10110460" cy="646331"/>
          </a:xfrm>
          <a:prstGeom prst="rect">
            <a:avLst/>
          </a:prstGeom>
          <a:solidFill>
            <a:srgbClr val="FBF991"/>
          </a:solidFill>
        </p:spPr>
        <p:txBody>
          <a:bodyPr wrap="none" rtlCol="0">
            <a:spAutoFit/>
          </a:bodyPr>
          <a:lstStyle/>
          <a:p>
            <a:r>
              <a:rPr kumimoji="1" lang="ja-JP" altLang="en-US" b="1" dirty="0"/>
              <a:t>具体的な教育内容や育てたい資質・能力、そこに向かう授業の設計は、まだ示されていない。</a:t>
            </a:r>
            <a:endParaRPr kumimoji="1" lang="en-US" altLang="ja-JP" b="1" dirty="0"/>
          </a:p>
          <a:p>
            <a:r>
              <a:rPr kumimoji="1" lang="ja-JP" altLang="en-US" b="1" dirty="0"/>
              <a:t>しかし、地域の課題を踏まえ、新しい時代の教育に向けて今までにない教育の在り方を模索中。</a:t>
            </a:r>
          </a:p>
        </p:txBody>
      </p:sp>
    </p:spTree>
    <p:extLst>
      <p:ext uri="{BB962C8B-B14F-4D97-AF65-F5344CB8AC3E}">
        <p14:creationId xmlns:p14="http://schemas.microsoft.com/office/powerpoint/2010/main" val="4242116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4F28C6-AB08-4737-A8C9-8FBEE4A79615}"/>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pic>
        <p:nvPicPr>
          <p:cNvPr id="4" name="図 3">
            <a:extLst>
              <a:ext uri="{FF2B5EF4-FFF2-40B4-BE49-F238E27FC236}">
                <a16:creationId xmlns:a16="http://schemas.microsoft.com/office/drawing/2014/main" id="{D36BC970-CE17-455F-B00A-F5A2273B8C97}"/>
              </a:ext>
            </a:extLst>
          </p:cNvPr>
          <p:cNvPicPr>
            <a:picLocks noChangeAspect="1"/>
          </p:cNvPicPr>
          <p:nvPr/>
        </p:nvPicPr>
        <p:blipFill rotWithShape="1">
          <a:blip r:embed="rId3">
            <a:extLst>
              <a:ext uri="{28A0092B-C50C-407E-A947-70E740481C1C}">
                <a14:useLocalDpi xmlns:a14="http://schemas.microsoft.com/office/drawing/2010/main" val="0"/>
              </a:ext>
            </a:extLst>
          </a:blip>
          <a:srcRect l="16666" t="16049" r="18467" b="6634"/>
          <a:stretch/>
        </p:blipFill>
        <p:spPr>
          <a:xfrm>
            <a:off x="2403231" y="159646"/>
            <a:ext cx="9757243" cy="6538708"/>
          </a:xfrm>
          <a:prstGeom prst="rect">
            <a:avLst/>
          </a:prstGeom>
        </p:spPr>
      </p:pic>
      <p:sp>
        <p:nvSpPr>
          <p:cNvPr id="5" name="楕円 4">
            <a:extLst>
              <a:ext uri="{FF2B5EF4-FFF2-40B4-BE49-F238E27FC236}">
                <a16:creationId xmlns:a16="http://schemas.microsoft.com/office/drawing/2014/main" id="{69C53A76-2FC6-4EA4-BFF5-79211ECE421C}"/>
              </a:ext>
            </a:extLst>
          </p:cNvPr>
          <p:cNvSpPr/>
          <p:nvPr/>
        </p:nvSpPr>
        <p:spPr>
          <a:xfrm>
            <a:off x="1946031" y="1125415"/>
            <a:ext cx="5978769" cy="5158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9068457-A9A2-426B-B120-0A3B311B6091}"/>
              </a:ext>
            </a:extLst>
          </p:cNvPr>
          <p:cNvSpPr/>
          <p:nvPr/>
        </p:nvSpPr>
        <p:spPr>
          <a:xfrm>
            <a:off x="2115057" y="1660198"/>
            <a:ext cx="5067140" cy="5158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F03B4FDC-F5B8-405B-83FE-3AB6EE7C8EB9}"/>
              </a:ext>
            </a:extLst>
          </p:cNvPr>
          <p:cNvSpPr/>
          <p:nvPr/>
        </p:nvSpPr>
        <p:spPr>
          <a:xfrm>
            <a:off x="5240216" y="2328415"/>
            <a:ext cx="4035920" cy="2426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64E6AD4B-75A4-4920-8CA0-23B0B0FF2CCA}"/>
              </a:ext>
            </a:extLst>
          </p:cNvPr>
          <p:cNvSpPr/>
          <p:nvPr/>
        </p:nvSpPr>
        <p:spPr>
          <a:xfrm>
            <a:off x="2355876" y="4375692"/>
            <a:ext cx="2884339" cy="26419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11ED518-49C2-47FE-8FE1-A251815618F3}"/>
              </a:ext>
            </a:extLst>
          </p:cNvPr>
          <p:cNvSpPr/>
          <p:nvPr/>
        </p:nvSpPr>
        <p:spPr>
          <a:xfrm>
            <a:off x="9276135" y="4219029"/>
            <a:ext cx="2884339" cy="26389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323BCBF0-9892-4E1E-900B-14A534D86A91}"/>
              </a:ext>
            </a:extLst>
          </p:cNvPr>
          <p:cNvGrpSpPr/>
          <p:nvPr/>
        </p:nvGrpSpPr>
        <p:grpSpPr>
          <a:xfrm>
            <a:off x="5240215" y="4754880"/>
            <a:ext cx="4209511" cy="1981123"/>
            <a:chOff x="5240215" y="4754880"/>
            <a:chExt cx="4209511" cy="1981123"/>
          </a:xfrm>
        </p:grpSpPr>
        <p:sp>
          <p:nvSpPr>
            <p:cNvPr id="10" name="四角形: メモ 9">
              <a:extLst>
                <a:ext uri="{FF2B5EF4-FFF2-40B4-BE49-F238E27FC236}">
                  <a16:creationId xmlns:a16="http://schemas.microsoft.com/office/drawing/2014/main" id="{8D42D315-3734-4817-B940-A522582135B2}"/>
                </a:ext>
              </a:extLst>
            </p:cNvPr>
            <p:cNvSpPr/>
            <p:nvPr/>
          </p:nvSpPr>
          <p:spPr>
            <a:xfrm>
              <a:off x="5240215" y="4754880"/>
              <a:ext cx="4130630" cy="1962442"/>
            </a:xfrm>
            <a:prstGeom prst="foldedCorner">
              <a:avLst/>
            </a:prstGeom>
            <a:solidFill>
              <a:srgbClr val="FBF9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3C745CB4-8B06-419E-84B0-75FE1EFBD3EC}"/>
                </a:ext>
              </a:extLst>
            </p:cNvPr>
            <p:cNvSpPr/>
            <p:nvPr/>
          </p:nvSpPr>
          <p:spPr>
            <a:xfrm>
              <a:off x="8682058" y="4914526"/>
              <a:ext cx="638912" cy="438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E32E0668-9A87-43D0-8330-C20F013F0586}"/>
                </a:ext>
              </a:extLst>
            </p:cNvPr>
            <p:cNvSpPr/>
            <p:nvPr/>
          </p:nvSpPr>
          <p:spPr>
            <a:xfrm flipH="1">
              <a:off x="5405188" y="4981677"/>
              <a:ext cx="512675" cy="391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E5BEC6D-5B51-423E-835A-891B78650FF6}"/>
                </a:ext>
              </a:extLst>
            </p:cNvPr>
            <p:cNvSpPr txBox="1"/>
            <p:nvPr/>
          </p:nvSpPr>
          <p:spPr>
            <a:xfrm>
              <a:off x="5319096" y="4981677"/>
              <a:ext cx="4130630" cy="1754326"/>
            </a:xfrm>
            <a:prstGeom prst="rect">
              <a:avLst/>
            </a:prstGeom>
            <a:noFill/>
          </p:spPr>
          <p:txBody>
            <a:bodyPr wrap="square" rtlCol="0">
              <a:spAutoFit/>
            </a:bodyPr>
            <a:lstStyle/>
            <a:p>
              <a:r>
                <a:rPr kumimoji="1" lang="ja-JP" altLang="en-US" b="1" dirty="0"/>
                <a:t>　　　両方ともカリキュラム・</a:t>
              </a:r>
              <a:endParaRPr kumimoji="1" lang="en-US" altLang="ja-JP" b="1" dirty="0"/>
            </a:p>
            <a:p>
              <a:r>
                <a:rPr kumimoji="1" lang="ja-JP" altLang="en-US" b="1" dirty="0"/>
                <a:t>　　　マネジメントの視点に</a:t>
              </a:r>
              <a:endParaRPr kumimoji="1" lang="en-US" altLang="ja-JP" b="1" dirty="0"/>
            </a:p>
            <a:p>
              <a:r>
                <a:rPr lang="ja-JP" altLang="en-US" b="1" dirty="0"/>
                <a:t>　　　なってしまいましたね。</a:t>
              </a:r>
              <a:endParaRPr lang="en-US" altLang="ja-JP" b="1" dirty="0"/>
            </a:p>
            <a:p>
              <a:r>
                <a:rPr lang="ja-JP" altLang="en-US" b="1" dirty="0"/>
                <a:t>右側を「主体的・対話的で</a:t>
              </a:r>
              <a:r>
                <a:rPr kumimoji="1" lang="ja-JP" altLang="en-US" b="1" dirty="0"/>
                <a:t>深い学び」</a:t>
              </a:r>
              <a:endParaRPr kumimoji="1" lang="en-US" altLang="ja-JP" b="1" dirty="0"/>
            </a:p>
            <a:p>
              <a:r>
                <a:rPr lang="ja-JP" altLang="en-US" b="1" dirty="0"/>
                <a:t>として示されたら、完璧です。</a:t>
              </a:r>
              <a:endParaRPr kumimoji="1" lang="en-US" altLang="ja-JP" b="1" dirty="0"/>
            </a:p>
            <a:p>
              <a:endParaRPr kumimoji="1" lang="ja-JP" altLang="en-US" b="1" dirty="0"/>
            </a:p>
          </p:txBody>
        </p:sp>
      </p:grpSp>
      <p:sp>
        <p:nvSpPr>
          <p:cNvPr id="15" name="テキスト ボックス 14">
            <a:extLst>
              <a:ext uri="{FF2B5EF4-FFF2-40B4-BE49-F238E27FC236}">
                <a16:creationId xmlns:a16="http://schemas.microsoft.com/office/drawing/2014/main" id="{9AB37812-4F95-4AEC-94A9-DCCD3EBF8331}"/>
              </a:ext>
            </a:extLst>
          </p:cNvPr>
          <p:cNvSpPr txBox="1"/>
          <p:nvPr/>
        </p:nvSpPr>
        <p:spPr>
          <a:xfrm>
            <a:off x="7384411" y="1091014"/>
            <a:ext cx="4493538" cy="461665"/>
          </a:xfrm>
          <a:prstGeom prst="rect">
            <a:avLst/>
          </a:prstGeom>
          <a:solidFill>
            <a:srgbClr val="FBF991"/>
          </a:solidFill>
        </p:spPr>
        <p:txBody>
          <a:bodyPr wrap="none" rtlCol="0">
            <a:spAutoFit/>
          </a:bodyPr>
          <a:lstStyle/>
          <a:p>
            <a:r>
              <a:rPr kumimoji="1" lang="ja-JP" altLang="en-US" sz="2400" b="1" dirty="0"/>
              <a:t>持続可能な社会の創り手の育成</a:t>
            </a:r>
          </a:p>
        </p:txBody>
      </p:sp>
      <p:sp>
        <p:nvSpPr>
          <p:cNvPr id="16" name="テキスト ボックス 15">
            <a:extLst>
              <a:ext uri="{FF2B5EF4-FFF2-40B4-BE49-F238E27FC236}">
                <a16:creationId xmlns:a16="http://schemas.microsoft.com/office/drawing/2014/main" id="{48BA1989-DAE3-4957-B64A-ABD0BD9D2D53}"/>
              </a:ext>
            </a:extLst>
          </p:cNvPr>
          <p:cNvSpPr txBox="1"/>
          <p:nvPr/>
        </p:nvSpPr>
        <p:spPr>
          <a:xfrm>
            <a:off x="7372474" y="1675631"/>
            <a:ext cx="4185761" cy="461665"/>
          </a:xfrm>
          <a:prstGeom prst="rect">
            <a:avLst/>
          </a:prstGeom>
          <a:solidFill>
            <a:srgbClr val="FBF991"/>
          </a:solidFill>
        </p:spPr>
        <p:txBody>
          <a:bodyPr wrap="none" rtlCol="0">
            <a:spAutoFit/>
          </a:bodyPr>
          <a:lstStyle/>
          <a:p>
            <a:r>
              <a:rPr lang="ja-JP" altLang="en-US" sz="2400" b="1" dirty="0"/>
              <a:t>主体的な学びによる行動変容</a:t>
            </a:r>
            <a:endParaRPr kumimoji="1" lang="ja-JP" altLang="en-US" sz="2400" b="1" dirty="0"/>
          </a:p>
        </p:txBody>
      </p:sp>
      <p:sp>
        <p:nvSpPr>
          <p:cNvPr id="18" name="テキスト ボックス 17">
            <a:extLst>
              <a:ext uri="{FF2B5EF4-FFF2-40B4-BE49-F238E27FC236}">
                <a16:creationId xmlns:a16="http://schemas.microsoft.com/office/drawing/2014/main" id="{15E85C82-068E-40CE-8C19-C092030A730F}"/>
              </a:ext>
            </a:extLst>
          </p:cNvPr>
          <p:cNvSpPr txBox="1"/>
          <p:nvPr/>
        </p:nvSpPr>
        <p:spPr>
          <a:xfrm>
            <a:off x="9320970" y="4545194"/>
            <a:ext cx="2973555" cy="369332"/>
          </a:xfrm>
          <a:prstGeom prst="rect">
            <a:avLst/>
          </a:prstGeom>
          <a:solidFill>
            <a:srgbClr val="FBF991"/>
          </a:solidFill>
        </p:spPr>
        <p:txBody>
          <a:bodyPr wrap="square">
            <a:spAutoFit/>
          </a:bodyPr>
          <a:lstStyle/>
          <a:p>
            <a:r>
              <a:rPr lang="ja-JP" altLang="en-US" b="1" dirty="0"/>
              <a:t>主体的・対話的で</a:t>
            </a:r>
            <a:r>
              <a:rPr kumimoji="1" lang="ja-JP" altLang="en-US" b="1" dirty="0"/>
              <a:t>深い学び</a:t>
            </a:r>
            <a:endParaRPr lang="ja-JP" altLang="en-US" dirty="0"/>
          </a:p>
        </p:txBody>
      </p:sp>
      <p:sp>
        <p:nvSpPr>
          <p:cNvPr id="19" name="テキスト ボックス 18">
            <a:extLst>
              <a:ext uri="{FF2B5EF4-FFF2-40B4-BE49-F238E27FC236}">
                <a16:creationId xmlns:a16="http://schemas.microsoft.com/office/drawing/2014/main" id="{D3CAC95A-B62B-4003-9C60-4CFA041D6956}"/>
              </a:ext>
            </a:extLst>
          </p:cNvPr>
          <p:cNvSpPr txBox="1"/>
          <p:nvPr/>
        </p:nvSpPr>
        <p:spPr>
          <a:xfrm>
            <a:off x="2107978" y="4567430"/>
            <a:ext cx="3190437" cy="369332"/>
          </a:xfrm>
          <a:prstGeom prst="rect">
            <a:avLst/>
          </a:prstGeom>
          <a:solidFill>
            <a:srgbClr val="FBF991"/>
          </a:solidFill>
        </p:spPr>
        <p:txBody>
          <a:bodyPr wrap="square">
            <a:spAutoFit/>
          </a:bodyPr>
          <a:lstStyle/>
          <a:p>
            <a:r>
              <a:rPr lang="ja-JP" altLang="en-US" b="1" dirty="0"/>
              <a:t>カリキュラム・マネジメント</a:t>
            </a:r>
            <a:endParaRPr lang="ja-JP" altLang="en-US" dirty="0"/>
          </a:p>
        </p:txBody>
      </p:sp>
      <p:sp>
        <p:nvSpPr>
          <p:cNvPr id="3" name="テキスト ボックス 2">
            <a:extLst>
              <a:ext uri="{FF2B5EF4-FFF2-40B4-BE49-F238E27FC236}">
                <a16:creationId xmlns:a16="http://schemas.microsoft.com/office/drawing/2014/main" id="{D6CBABE6-BD73-4C1F-8D3F-908ED1049065}"/>
              </a:ext>
            </a:extLst>
          </p:cNvPr>
          <p:cNvSpPr txBox="1"/>
          <p:nvPr/>
        </p:nvSpPr>
        <p:spPr>
          <a:xfrm>
            <a:off x="6740770" y="669200"/>
            <a:ext cx="5240400" cy="307777"/>
          </a:xfrm>
          <a:prstGeom prst="rect">
            <a:avLst/>
          </a:prstGeom>
          <a:solidFill>
            <a:srgbClr val="FFFFCC"/>
          </a:solidFill>
        </p:spPr>
        <p:txBody>
          <a:bodyPr wrap="square" rtlCol="0">
            <a:spAutoFit/>
          </a:bodyPr>
          <a:lstStyle/>
          <a:p>
            <a:r>
              <a:rPr lang="ja-JP" altLang="en-US" sz="1400" dirty="0"/>
              <a:t>川根本町の各学校のグランドデザインを見ていて</a:t>
            </a:r>
            <a:r>
              <a:rPr kumimoji="1" lang="ja-JP" altLang="en-US" sz="1400" dirty="0"/>
              <a:t>見つけました。</a:t>
            </a:r>
          </a:p>
        </p:txBody>
      </p:sp>
    </p:spTree>
    <p:extLst>
      <p:ext uri="{BB962C8B-B14F-4D97-AF65-F5344CB8AC3E}">
        <p14:creationId xmlns:p14="http://schemas.microsoft.com/office/powerpoint/2010/main" val="24089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7"/>
                                        </p:tgtEl>
                                        <p:attrNameLst>
                                          <p:attrName>ppt_w</p:attrName>
                                        </p:attrNameLst>
                                      </p:cBhvr>
                                      <p:tavLst>
                                        <p:tav tm="0">
                                          <p:val>
                                            <p:strVal val="ppt_w"/>
                                          </p:val>
                                        </p:tav>
                                        <p:tav tm="100000">
                                          <p:val>
                                            <p:fltVal val="0"/>
                                          </p:val>
                                        </p:tav>
                                      </p:tavLst>
                                    </p:anim>
                                    <p:anim calcmode="lin" valueType="num">
                                      <p:cBhvr>
                                        <p:cTn id="54" dur="500"/>
                                        <p:tgtEl>
                                          <p:spTgt spid="7"/>
                                        </p:tgtEl>
                                        <p:attrNameLst>
                                          <p:attrName>ppt_h</p:attrName>
                                        </p:attrNameLst>
                                      </p:cBhvr>
                                      <p:tavLst>
                                        <p:tav tm="0">
                                          <p:val>
                                            <p:strVal val="ppt_h"/>
                                          </p:val>
                                        </p:tav>
                                        <p:tav tm="100000">
                                          <p:val>
                                            <p:fltVal val="0"/>
                                          </p:val>
                                        </p:tav>
                                      </p:tavLst>
                                    </p:anim>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anim calcmode="lin" valueType="num">
                                      <p:cBhvr>
                                        <p:cTn id="69" dur="500" fill="hold"/>
                                        <p:tgtEl>
                                          <p:spTgt spid="9"/>
                                        </p:tgtEl>
                                        <p:attrNameLst>
                                          <p:attrName>ppt_x</p:attrName>
                                        </p:attrNameLst>
                                      </p:cBhvr>
                                      <p:tavLst>
                                        <p:tav tm="0">
                                          <p:val>
                                            <p:strVal val="#ppt_x"/>
                                          </p:val>
                                        </p:tav>
                                        <p:tav tm="100000">
                                          <p:val>
                                            <p:strVal val="#ppt_x"/>
                                          </p:val>
                                        </p:tav>
                                      </p:tavLst>
                                    </p:anim>
                                    <p:anim calcmode="lin" valueType="num">
                                      <p:cBhvr>
                                        <p:cTn id="7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outVertical)">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ppt_x"/>
                                          </p:val>
                                        </p:tav>
                                        <p:tav tm="100000">
                                          <p:val>
                                            <p:strVal val="#ppt_x"/>
                                          </p:val>
                                        </p:tav>
                                      </p:tavLst>
                                    </p:anim>
                                    <p:anim calcmode="lin" valueType="num">
                                      <p:cBhvr additive="base">
                                        <p:cTn id="8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additive="base">
                                        <p:cTn id="86" dur="500" fill="hold"/>
                                        <p:tgtEl>
                                          <p:spTgt spid="18"/>
                                        </p:tgtEl>
                                        <p:attrNameLst>
                                          <p:attrName>ppt_x</p:attrName>
                                        </p:attrNameLst>
                                      </p:cBhvr>
                                      <p:tavLst>
                                        <p:tav tm="0">
                                          <p:val>
                                            <p:strVal val="#ppt_x"/>
                                          </p:val>
                                        </p:tav>
                                        <p:tav tm="100000">
                                          <p:val>
                                            <p:strVal val="#ppt_x"/>
                                          </p:val>
                                        </p:tav>
                                      </p:tavLst>
                                    </p:anim>
                                    <p:anim calcmode="lin" valueType="num">
                                      <p:cBhvr additive="base">
                                        <p:cTn id="8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9" grpId="0" animBg="1"/>
      <p:bldP spid="15" grpId="0" animBg="1"/>
      <p:bldP spid="16"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853454D-986B-4BBB-8248-DC8C8B8C3557}"/>
              </a:ext>
            </a:extLst>
          </p:cNvPr>
          <p:cNvPicPr>
            <a:picLocks noChangeAspect="1"/>
          </p:cNvPicPr>
          <p:nvPr/>
        </p:nvPicPr>
        <p:blipFill rotWithShape="1">
          <a:blip r:embed="rId2"/>
          <a:srcRect l="34260" t="18230" r="18209" b="18395"/>
          <a:stretch/>
        </p:blipFill>
        <p:spPr>
          <a:xfrm>
            <a:off x="0" y="0"/>
            <a:ext cx="12192000" cy="6858000"/>
          </a:xfrm>
          <a:prstGeom prst="rect">
            <a:avLst/>
          </a:prstGeom>
        </p:spPr>
      </p:pic>
      <p:pic>
        <p:nvPicPr>
          <p:cNvPr id="4" name="図 3">
            <a:extLst>
              <a:ext uri="{FF2B5EF4-FFF2-40B4-BE49-F238E27FC236}">
                <a16:creationId xmlns:a16="http://schemas.microsoft.com/office/drawing/2014/main" id="{490DA081-D746-4917-AEC1-CE2F512A8D7C}"/>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2076" r="17526" b="8314"/>
          <a:stretch/>
        </p:blipFill>
        <p:spPr>
          <a:xfrm>
            <a:off x="2527066" y="257696"/>
            <a:ext cx="9420654" cy="6392586"/>
          </a:xfrm>
          <a:prstGeom prst="rect">
            <a:avLst/>
          </a:prstGeom>
        </p:spPr>
      </p:pic>
      <p:sp>
        <p:nvSpPr>
          <p:cNvPr id="5" name="楕円 4">
            <a:extLst>
              <a:ext uri="{FF2B5EF4-FFF2-40B4-BE49-F238E27FC236}">
                <a16:creationId xmlns:a16="http://schemas.microsoft.com/office/drawing/2014/main" id="{330D4B52-C33A-46A3-9F66-B7A6093FDD6A}"/>
              </a:ext>
            </a:extLst>
          </p:cNvPr>
          <p:cNvSpPr/>
          <p:nvPr/>
        </p:nvSpPr>
        <p:spPr>
          <a:xfrm>
            <a:off x="9063381" y="49978"/>
            <a:ext cx="2884339" cy="2011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051E4182-F9F1-4141-BD90-FF4E31CCFB69}"/>
              </a:ext>
            </a:extLst>
          </p:cNvPr>
          <p:cNvPicPr>
            <a:picLocks noChangeAspect="1"/>
          </p:cNvPicPr>
          <p:nvPr/>
        </p:nvPicPr>
        <p:blipFill rotWithShape="1">
          <a:blip r:embed="rId3">
            <a:extLst>
              <a:ext uri="{28A0092B-C50C-407E-A947-70E740481C1C}">
                <a14:useLocalDpi xmlns:a14="http://schemas.microsoft.com/office/drawing/2010/main" val="0"/>
              </a:ext>
            </a:extLst>
          </a:blip>
          <a:srcRect l="63522" t="12076" r="18593" b="67358"/>
          <a:stretch/>
        </p:blipFill>
        <p:spPr>
          <a:xfrm>
            <a:off x="2576941" y="99853"/>
            <a:ext cx="2554338" cy="1651460"/>
          </a:xfrm>
          <a:prstGeom prst="rect">
            <a:avLst/>
          </a:prstGeom>
          <a:ln w="38100">
            <a:solidFill>
              <a:srgbClr val="FF0000"/>
            </a:solidFill>
          </a:ln>
        </p:spPr>
      </p:pic>
      <p:sp>
        <p:nvSpPr>
          <p:cNvPr id="9" name="テキスト ボックス 8">
            <a:extLst>
              <a:ext uri="{FF2B5EF4-FFF2-40B4-BE49-F238E27FC236}">
                <a16:creationId xmlns:a16="http://schemas.microsoft.com/office/drawing/2014/main" id="{8ED76880-C267-44D7-B13B-1911CAC7013F}"/>
              </a:ext>
            </a:extLst>
          </p:cNvPr>
          <p:cNvSpPr txBox="1"/>
          <p:nvPr/>
        </p:nvSpPr>
        <p:spPr>
          <a:xfrm>
            <a:off x="2626815" y="-51"/>
            <a:ext cx="2554339" cy="307777"/>
          </a:xfrm>
          <a:prstGeom prst="rect">
            <a:avLst/>
          </a:prstGeom>
          <a:solidFill>
            <a:srgbClr val="FBF991"/>
          </a:solidFill>
        </p:spPr>
        <p:txBody>
          <a:bodyPr wrap="square">
            <a:spAutoFit/>
          </a:bodyPr>
          <a:lstStyle/>
          <a:p>
            <a:r>
              <a:rPr lang="ja-JP" altLang="en-US" sz="1400" b="1" dirty="0"/>
              <a:t>カリキュラム・マネジメント</a:t>
            </a:r>
            <a:endParaRPr lang="ja-JP" altLang="en-US" sz="1400" dirty="0"/>
          </a:p>
        </p:txBody>
      </p:sp>
      <p:sp>
        <p:nvSpPr>
          <p:cNvPr id="10" name="テキスト ボックス 9">
            <a:extLst>
              <a:ext uri="{FF2B5EF4-FFF2-40B4-BE49-F238E27FC236}">
                <a16:creationId xmlns:a16="http://schemas.microsoft.com/office/drawing/2014/main" id="{F8406585-8374-49F5-9346-4FBB6829971E}"/>
              </a:ext>
            </a:extLst>
          </p:cNvPr>
          <p:cNvSpPr txBox="1"/>
          <p:nvPr/>
        </p:nvSpPr>
        <p:spPr>
          <a:xfrm>
            <a:off x="9256791" y="-5891"/>
            <a:ext cx="2643554" cy="338554"/>
          </a:xfrm>
          <a:prstGeom prst="rect">
            <a:avLst/>
          </a:prstGeom>
          <a:solidFill>
            <a:srgbClr val="FBF991"/>
          </a:solidFill>
        </p:spPr>
        <p:txBody>
          <a:bodyPr wrap="square">
            <a:spAutoFit/>
          </a:bodyPr>
          <a:lstStyle/>
          <a:p>
            <a:r>
              <a:rPr lang="ja-JP" altLang="en-US" sz="1600" b="1" dirty="0"/>
              <a:t>主体的・対話的で</a:t>
            </a:r>
            <a:r>
              <a:rPr kumimoji="1" lang="ja-JP" altLang="en-US" sz="1600" b="1" dirty="0"/>
              <a:t>深い学び</a:t>
            </a:r>
            <a:endParaRPr lang="ja-JP" altLang="en-US" sz="1600" dirty="0"/>
          </a:p>
        </p:txBody>
      </p:sp>
      <p:sp>
        <p:nvSpPr>
          <p:cNvPr id="11" name="テキスト ボックス 10">
            <a:extLst>
              <a:ext uri="{FF2B5EF4-FFF2-40B4-BE49-F238E27FC236}">
                <a16:creationId xmlns:a16="http://schemas.microsoft.com/office/drawing/2014/main" id="{CF60CE53-3FD4-404B-97CB-A213612C3EAF}"/>
              </a:ext>
            </a:extLst>
          </p:cNvPr>
          <p:cNvSpPr txBox="1"/>
          <p:nvPr/>
        </p:nvSpPr>
        <p:spPr>
          <a:xfrm>
            <a:off x="9364364" y="350204"/>
            <a:ext cx="2262158" cy="1477328"/>
          </a:xfrm>
          <a:prstGeom prst="rect">
            <a:avLst/>
          </a:prstGeom>
          <a:solidFill>
            <a:schemeClr val="bg1"/>
          </a:solidFill>
        </p:spPr>
        <p:txBody>
          <a:bodyPr wrap="none" rtlCol="0">
            <a:spAutoFit/>
          </a:bodyPr>
          <a:lstStyle/>
          <a:p>
            <a:r>
              <a:rPr kumimoji="1" lang="ja-JP" altLang="en-US" dirty="0"/>
              <a:t>校内外に向けた発信</a:t>
            </a:r>
            <a:endParaRPr kumimoji="1" lang="en-US" altLang="ja-JP" dirty="0"/>
          </a:p>
          <a:p>
            <a:r>
              <a:rPr kumimoji="1" lang="ja-JP" altLang="en-US" dirty="0"/>
              <a:t>や発表、</a:t>
            </a:r>
            <a:r>
              <a:rPr lang="ja-JP" altLang="en-US" dirty="0"/>
              <a:t>プレゼンテ</a:t>
            </a:r>
            <a:endParaRPr lang="en-US" altLang="ja-JP" dirty="0"/>
          </a:p>
          <a:p>
            <a:r>
              <a:rPr lang="ja-JP" altLang="en-US" dirty="0"/>
              <a:t>ーションや実践、</a:t>
            </a:r>
            <a:endParaRPr lang="en-US" altLang="ja-JP" dirty="0"/>
          </a:p>
          <a:p>
            <a:r>
              <a:rPr kumimoji="1" lang="ja-JP" altLang="en-US" dirty="0"/>
              <a:t>保護者や地域・行政</a:t>
            </a:r>
            <a:endParaRPr kumimoji="1" lang="en-US" altLang="ja-JP" dirty="0"/>
          </a:p>
          <a:p>
            <a:r>
              <a:rPr lang="ja-JP" altLang="en-US" dirty="0"/>
              <a:t>の心を動かす</a:t>
            </a:r>
            <a:endParaRPr kumimoji="1" lang="ja-JP" altLang="en-US" dirty="0"/>
          </a:p>
        </p:txBody>
      </p:sp>
      <p:sp>
        <p:nvSpPr>
          <p:cNvPr id="13" name="四角形: 角を丸くする 12">
            <a:extLst>
              <a:ext uri="{FF2B5EF4-FFF2-40B4-BE49-F238E27FC236}">
                <a16:creationId xmlns:a16="http://schemas.microsoft.com/office/drawing/2014/main" id="{7FE6476C-8513-41DD-8A4B-008B0F16DC33}"/>
              </a:ext>
            </a:extLst>
          </p:cNvPr>
          <p:cNvSpPr/>
          <p:nvPr/>
        </p:nvSpPr>
        <p:spPr>
          <a:xfrm>
            <a:off x="2527066" y="2920439"/>
            <a:ext cx="9420654" cy="374738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24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1626EAF1-E08F-4F4E-9EF0-FE3BE51D3B3F}"/>
              </a:ext>
            </a:extLst>
          </p:cNvPr>
          <p:cNvSpPr/>
          <p:nvPr/>
        </p:nvSpPr>
        <p:spPr>
          <a:xfrm>
            <a:off x="1884761" y="754275"/>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1699846" y="2570017"/>
            <a:ext cx="9120554" cy="4024214"/>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cxnSp>
        <p:nvCxnSpPr>
          <p:cNvPr id="8" name="直線コネクタ 7">
            <a:extLst>
              <a:ext uri="{FF2B5EF4-FFF2-40B4-BE49-F238E27FC236}">
                <a16:creationId xmlns:a16="http://schemas.microsoft.com/office/drawing/2014/main" id="{889C8149-9C69-471E-B204-872A0524D3D1}"/>
              </a:ext>
            </a:extLst>
          </p:cNvPr>
          <p:cNvCxnSpPr/>
          <p:nvPr/>
        </p:nvCxnSpPr>
        <p:spPr>
          <a:xfrm>
            <a:off x="1875694" y="2570017"/>
            <a:ext cx="844061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173169" y="1567870"/>
            <a:ext cx="3618298" cy="576440"/>
          </a:xfrm>
          <a:prstGeom prst="rect">
            <a:avLst/>
          </a:prstGeom>
          <a:noFill/>
        </p:spPr>
        <p:txBody>
          <a:bodyPr wrap="none" rtlCol="0">
            <a:spAutoFit/>
          </a:bodyPr>
          <a:lstStyle/>
          <a:p>
            <a:r>
              <a:rPr lang="ja-JP" altLang="en-US" sz="1573" b="1" dirty="0">
                <a:solidFill>
                  <a:srgbClr val="FF0000"/>
                </a:solidFill>
              </a:rPr>
              <a:t>児童の人間として調和のとれた</a:t>
            </a:r>
            <a:endParaRPr lang="en-US" altLang="ja-JP" sz="1573" b="1" dirty="0">
              <a:solidFill>
                <a:srgbClr val="FF0000"/>
              </a:solidFill>
            </a:endParaRPr>
          </a:p>
          <a:p>
            <a:r>
              <a:rPr lang="ja-JP" altLang="en-US" sz="1573" b="1" dirty="0">
                <a:solidFill>
                  <a:srgbClr val="FF0000"/>
                </a:solidFill>
              </a:rPr>
              <a:t>育成を目指し・・・（個性を生かす）</a:t>
            </a:r>
          </a:p>
        </p:txBody>
      </p:sp>
      <p:sp>
        <p:nvSpPr>
          <p:cNvPr id="11" name="正方形/長方形 10"/>
          <p:cNvSpPr/>
          <p:nvPr/>
        </p:nvSpPr>
        <p:spPr>
          <a:xfrm>
            <a:off x="6265912" y="3630171"/>
            <a:ext cx="3852489" cy="155455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0" name="正方形/長方形 9"/>
          <p:cNvSpPr/>
          <p:nvPr/>
        </p:nvSpPr>
        <p:spPr>
          <a:xfrm>
            <a:off x="2117700" y="3630171"/>
            <a:ext cx="3341537" cy="155455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4" name="テキスト ボックス 3"/>
          <p:cNvSpPr txBox="1"/>
          <p:nvPr/>
        </p:nvSpPr>
        <p:spPr>
          <a:xfrm>
            <a:off x="2107867" y="3747225"/>
            <a:ext cx="7966433" cy="2561535"/>
          </a:xfrm>
          <a:prstGeom prst="rect">
            <a:avLst/>
          </a:prstGeom>
          <a:noFill/>
        </p:spPr>
        <p:txBody>
          <a:bodyPr wrap="square" rtlCol="0">
            <a:spAutoFit/>
          </a:bodyPr>
          <a:lstStyle/>
          <a:p>
            <a:r>
              <a:rPr lang="ja-JP" altLang="en-US" sz="1888" b="1" dirty="0">
                <a:solidFill>
                  <a:srgbClr val="FF0000"/>
                </a:solidFill>
              </a:rPr>
              <a:t>自分のよさや可能性を認識</a:t>
            </a:r>
            <a:r>
              <a:rPr lang="ja-JP" altLang="en-US" sz="1573" b="1" dirty="0">
                <a:solidFill>
                  <a:srgbClr val="FF0000"/>
                </a:solidFill>
              </a:rPr>
              <a:t>する </a:t>
            </a:r>
            <a:r>
              <a:rPr lang="ja-JP" altLang="en-US" sz="1258" b="1" dirty="0"/>
              <a:t>とともに      </a:t>
            </a:r>
            <a:r>
              <a:rPr lang="ja-JP" altLang="en-US" sz="1573" b="1" dirty="0">
                <a:solidFill>
                  <a:schemeClr val="accent1">
                    <a:lumMod val="75000"/>
                  </a:schemeClr>
                </a:solidFill>
              </a:rPr>
              <a:t>あらゆる他者を価値のある存在として　　　　　　　　　　　　　　　　　　　　　　　　　　　</a:t>
            </a:r>
            <a:endParaRPr lang="en-US" altLang="ja-JP" sz="1573" b="1" dirty="0">
              <a:solidFill>
                <a:schemeClr val="accent1">
                  <a:lumMod val="75000"/>
                </a:schemeClr>
              </a:solidFill>
            </a:endParaRPr>
          </a:p>
          <a:p>
            <a:r>
              <a:rPr lang="ja-JP" altLang="en-US" sz="1573" b="1" dirty="0">
                <a:solidFill>
                  <a:schemeClr val="accent1">
                    <a:lumMod val="75000"/>
                  </a:schemeClr>
                </a:solidFill>
              </a:rPr>
              <a:t>　　　　　　　　　　　　　　　　　　　   　 尊重し、</a:t>
            </a:r>
            <a:r>
              <a:rPr lang="ja-JP" altLang="en-US" sz="1888" b="1" dirty="0">
                <a:solidFill>
                  <a:schemeClr val="accent1">
                    <a:lumMod val="75000"/>
                  </a:schemeClr>
                </a:solidFill>
              </a:rPr>
              <a:t>多様な人々と協議</a:t>
            </a:r>
            <a:r>
              <a:rPr lang="ja-JP" altLang="en-US" sz="1573" b="1" dirty="0">
                <a:solidFill>
                  <a:schemeClr val="accent1">
                    <a:lumMod val="75000"/>
                  </a:schemeClr>
                </a:solidFill>
              </a:rPr>
              <a:t>しながら</a:t>
            </a:r>
            <a:endParaRPr lang="en-US" altLang="ja-JP" sz="1573" b="1" dirty="0">
              <a:solidFill>
                <a:schemeClr val="accent1">
                  <a:lumMod val="75000"/>
                </a:schemeClr>
              </a:solidFill>
            </a:endParaRPr>
          </a:p>
          <a:p>
            <a:r>
              <a:rPr lang="ja-JP" altLang="en-US" sz="1573" b="1" dirty="0">
                <a:solidFill>
                  <a:schemeClr val="accent1">
                    <a:lumMod val="75000"/>
                  </a:schemeClr>
                </a:solidFill>
              </a:rPr>
              <a:t>　　　　　　　　　　　　　　　　　　　　　様々な</a:t>
            </a:r>
            <a:r>
              <a:rPr lang="ja-JP" altLang="en-US" sz="1888" b="1" dirty="0">
                <a:solidFill>
                  <a:schemeClr val="accent1">
                    <a:lumMod val="75000"/>
                  </a:schemeClr>
                </a:solidFill>
              </a:rPr>
              <a:t>社会的変化を乗り越え、</a:t>
            </a:r>
            <a:endParaRPr lang="en-US" altLang="ja-JP" sz="1888" b="1" dirty="0">
              <a:solidFill>
                <a:schemeClr val="accent1">
                  <a:lumMod val="75000"/>
                </a:schemeClr>
              </a:solidFill>
            </a:endParaRPr>
          </a:p>
          <a:p>
            <a:endParaRPr lang="en-US" altLang="ja-JP" sz="629" b="1" dirty="0">
              <a:solidFill>
                <a:schemeClr val="accent5">
                  <a:lumMod val="75000"/>
                </a:schemeClr>
              </a:solidFill>
            </a:endParaRPr>
          </a:p>
          <a:p>
            <a:r>
              <a:rPr lang="ja-JP" altLang="en-US" sz="1888" b="1" dirty="0">
                <a:solidFill>
                  <a:srgbClr val="FF0000"/>
                </a:solidFill>
              </a:rPr>
              <a:t>豊かな人生を切り拓き、</a:t>
            </a:r>
            <a:r>
              <a:rPr lang="ja-JP" altLang="en-US" sz="1573" b="1" dirty="0"/>
              <a:t>　　　　　　    　  </a:t>
            </a:r>
            <a:r>
              <a:rPr lang="ja-JP" altLang="en-US" sz="1888" b="1" dirty="0">
                <a:solidFill>
                  <a:schemeClr val="accent1">
                    <a:lumMod val="50000"/>
                  </a:schemeClr>
                </a:solidFill>
              </a:rPr>
              <a:t>持続可能な社会の創り手となる</a:t>
            </a:r>
            <a:endParaRPr lang="en-US" altLang="ja-JP" sz="1888" b="1" dirty="0">
              <a:solidFill>
                <a:schemeClr val="accent1">
                  <a:lumMod val="50000"/>
                </a:schemeClr>
              </a:solidFill>
            </a:endParaRPr>
          </a:p>
          <a:p>
            <a:endParaRPr lang="en-US" altLang="ja-JP" sz="1573" b="1" dirty="0">
              <a:solidFill>
                <a:schemeClr val="accent1">
                  <a:lumMod val="50000"/>
                </a:schemeClr>
              </a:solidFill>
            </a:endParaRPr>
          </a:p>
          <a:p>
            <a:endParaRPr lang="en-US" altLang="ja-JP" sz="1573" b="1" dirty="0">
              <a:solidFill>
                <a:schemeClr val="accent1">
                  <a:lumMod val="50000"/>
                </a:schemeClr>
              </a:solidFill>
            </a:endParaRPr>
          </a:p>
          <a:p>
            <a:r>
              <a:rPr lang="ja-JP" altLang="en-US" sz="1573" b="1" dirty="0"/>
              <a:t>ことができるようにすることが求められる</a:t>
            </a:r>
            <a:endParaRPr lang="en-US" altLang="ja-JP" sz="1573" b="1" dirty="0"/>
          </a:p>
          <a:p>
            <a:endParaRPr lang="en-US" altLang="ja-JP" sz="1573" b="1" dirty="0"/>
          </a:p>
          <a:p>
            <a:r>
              <a:rPr lang="ja-JP" altLang="en-US" sz="1573" b="1" dirty="0"/>
              <a:t>　　　　　　　　　　　　　　　　　　　　</a:t>
            </a:r>
          </a:p>
        </p:txBody>
      </p:sp>
      <p:sp>
        <p:nvSpPr>
          <p:cNvPr id="5" name="テキスト ボックス 4"/>
          <p:cNvSpPr txBox="1"/>
          <p:nvPr/>
        </p:nvSpPr>
        <p:spPr>
          <a:xfrm>
            <a:off x="4966877" y="587069"/>
            <a:ext cx="2271776" cy="341504"/>
          </a:xfrm>
          <a:prstGeom prst="rect">
            <a:avLst/>
          </a:prstGeom>
          <a:noFill/>
        </p:spPr>
        <p:txBody>
          <a:bodyPr wrap="none" rtlCol="0">
            <a:spAutoFit/>
          </a:bodyPr>
          <a:lstStyle/>
          <a:p>
            <a:r>
              <a:rPr lang="en-US" altLang="ja-JP" sz="1619" b="1" dirty="0"/>
              <a:t>10</a:t>
            </a:r>
            <a:r>
              <a:rPr lang="ja-JP" altLang="en-US" sz="1619" b="1" dirty="0"/>
              <a:t>年前の学習指導要領</a:t>
            </a:r>
          </a:p>
        </p:txBody>
      </p:sp>
      <p:sp>
        <p:nvSpPr>
          <p:cNvPr id="6" name="テキスト ボックス 5"/>
          <p:cNvSpPr txBox="1"/>
          <p:nvPr/>
        </p:nvSpPr>
        <p:spPr>
          <a:xfrm>
            <a:off x="4781917" y="3019985"/>
            <a:ext cx="2893741" cy="341504"/>
          </a:xfrm>
          <a:prstGeom prst="rect">
            <a:avLst/>
          </a:prstGeom>
          <a:noFill/>
        </p:spPr>
        <p:txBody>
          <a:bodyPr wrap="none" rtlCol="0">
            <a:spAutoFit/>
          </a:bodyPr>
          <a:lstStyle/>
          <a:p>
            <a:r>
              <a:rPr lang="ja-JP" altLang="en-US" sz="1619" b="1" dirty="0"/>
              <a:t>新しい学習指導要領（前文）</a:t>
            </a:r>
          </a:p>
        </p:txBody>
      </p:sp>
      <p:sp>
        <p:nvSpPr>
          <p:cNvPr id="7" name="下矢印 6"/>
          <p:cNvSpPr/>
          <p:nvPr/>
        </p:nvSpPr>
        <p:spPr>
          <a:xfrm>
            <a:off x="5596453" y="2327170"/>
            <a:ext cx="624236" cy="587924"/>
          </a:xfrm>
          <a:prstGeom prst="down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9" name="正方形/長方形 8"/>
          <p:cNvSpPr/>
          <p:nvPr/>
        </p:nvSpPr>
        <p:spPr>
          <a:xfrm>
            <a:off x="3058602" y="1440234"/>
            <a:ext cx="3525212" cy="767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cxnSp>
        <p:nvCxnSpPr>
          <p:cNvPr id="14" name="直線コネクタ 13"/>
          <p:cNvCxnSpPr>
            <a:cxnSpLocks/>
          </p:cNvCxnSpPr>
          <p:nvPr/>
        </p:nvCxnSpPr>
        <p:spPr>
          <a:xfrm>
            <a:off x="6489547" y="5024254"/>
            <a:ext cx="2619030" cy="8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2527917" y="2919277"/>
            <a:ext cx="1439352" cy="566362"/>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2" name="角丸四角形吹き出し 11"/>
          <p:cNvSpPr/>
          <p:nvPr/>
        </p:nvSpPr>
        <p:spPr>
          <a:xfrm>
            <a:off x="6231647" y="5628077"/>
            <a:ext cx="3852489" cy="827542"/>
          </a:xfrm>
          <a:prstGeom prst="wedgeRoundRectCallout">
            <a:avLst>
              <a:gd name="adj1" fmla="val -35263"/>
              <a:gd name="adj2" fmla="val -1225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31" b="1" dirty="0">
                <a:solidFill>
                  <a:schemeClr val="tx1"/>
                </a:solidFill>
                <a:latin typeface="AR丸ゴシック体E" panose="020F0909000000000000" pitchFamily="49" charset="-128"/>
                <a:ea typeface="AR丸ゴシック体E" panose="020F0909000000000000" pitchFamily="49" charset="-128"/>
              </a:rPr>
              <a:t>この考え方は、ＥＳＤそのものです</a:t>
            </a:r>
            <a:endParaRPr lang="en-US" altLang="ja-JP" sz="1731" b="1" dirty="0">
              <a:solidFill>
                <a:schemeClr val="tx1"/>
              </a:solidFill>
              <a:latin typeface="AR丸ゴシック体E" panose="020F0909000000000000" pitchFamily="49" charset="-128"/>
              <a:ea typeface="AR丸ゴシック体E" panose="020F0909000000000000" pitchFamily="49" charset="-128"/>
            </a:endParaRPr>
          </a:p>
          <a:p>
            <a:pPr algn="ctr"/>
            <a:r>
              <a:rPr lang="ja-JP" altLang="en-US" sz="1731" b="1" dirty="0">
                <a:solidFill>
                  <a:srgbClr val="FF0000"/>
                </a:solidFill>
                <a:latin typeface="AR丸ゴシック体E" panose="020F0909000000000000" pitchFamily="49" charset="-128"/>
                <a:ea typeface="AR丸ゴシック体E" panose="020F0909000000000000" pitchFamily="49" charset="-128"/>
              </a:rPr>
              <a:t>学習指導要領の理念</a:t>
            </a:r>
          </a:p>
        </p:txBody>
      </p:sp>
      <p:sp>
        <p:nvSpPr>
          <p:cNvPr id="13" name="テキスト ボックス 12"/>
          <p:cNvSpPr txBox="1"/>
          <p:nvPr/>
        </p:nvSpPr>
        <p:spPr>
          <a:xfrm>
            <a:off x="2678407" y="3051161"/>
            <a:ext cx="1226618" cy="341504"/>
          </a:xfrm>
          <a:prstGeom prst="rect">
            <a:avLst/>
          </a:prstGeom>
          <a:noFill/>
        </p:spPr>
        <p:txBody>
          <a:bodyPr wrap="none" rtlCol="0">
            <a:spAutoFit/>
          </a:bodyPr>
          <a:lstStyle/>
          <a:p>
            <a:r>
              <a:rPr lang="ja-JP" altLang="en-US" sz="1619" b="1" dirty="0"/>
              <a:t>個人の成長</a:t>
            </a:r>
          </a:p>
        </p:txBody>
      </p:sp>
      <p:sp>
        <p:nvSpPr>
          <p:cNvPr id="17" name="円/楕円 16"/>
          <p:cNvSpPr/>
          <p:nvPr/>
        </p:nvSpPr>
        <p:spPr>
          <a:xfrm>
            <a:off x="7568543" y="2862640"/>
            <a:ext cx="2423126" cy="566362"/>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5" name="テキスト ボックス 14"/>
          <p:cNvSpPr txBox="1"/>
          <p:nvPr/>
        </p:nvSpPr>
        <p:spPr>
          <a:xfrm>
            <a:off x="7710857" y="3013559"/>
            <a:ext cx="2060179" cy="341504"/>
          </a:xfrm>
          <a:prstGeom prst="rect">
            <a:avLst/>
          </a:prstGeom>
          <a:noFill/>
        </p:spPr>
        <p:txBody>
          <a:bodyPr wrap="none" rtlCol="0">
            <a:spAutoFit/>
          </a:bodyPr>
          <a:lstStyle/>
          <a:p>
            <a:r>
              <a:rPr lang="ja-JP" altLang="en-US" sz="1619" b="1" dirty="0"/>
              <a:t>社会人としての役割</a:t>
            </a:r>
          </a:p>
        </p:txBody>
      </p:sp>
      <p:grpSp>
        <p:nvGrpSpPr>
          <p:cNvPr id="18" name="グループ化 17">
            <a:extLst>
              <a:ext uri="{FF2B5EF4-FFF2-40B4-BE49-F238E27FC236}">
                <a16:creationId xmlns:a16="http://schemas.microsoft.com/office/drawing/2014/main" id="{B76746F6-AB17-45FB-B7B7-E602416BABE4}"/>
              </a:ext>
            </a:extLst>
          </p:cNvPr>
          <p:cNvGrpSpPr/>
          <p:nvPr/>
        </p:nvGrpSpPr>
        <p:grpSpPr>
          <a:xfrm>
            <a:off x="2338926" y="821426"/>
            <a:ext cx="1439352" cy="566362"/>
            <a:chOff x="128464" y="1084700"/>
            <a:chExt cx="1830009" cy="720080"/>
          </a:xfrm>
        </p:grpSpPr>
        <p:sp>
          <p:nvSpPr>
            <p:cNvPr id="20" name="円/楕円 19"/>
            <p:cNvSpPr/>
            <p:nvPr/>
          </p:nvSpPr>
          <p:spPr>
            <a:xfrm>
              <a:off x="128464" y="1084700"/>
              <a:ext cx="1830009" cy="720080"/>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1" name="テキスト ボックス 20"/>
            <p:cNvSpPr txBox="1"/>
            <p:nvPr/>
          </p:nvSpPr>
          <p:spPr>
            <a:xfrm>
              <a:off x="341994" y="1252379"/>
              <a:ext cx="1559536" cy="434193"/>
            </a:xfrm>
            <a:prstGeom prst="rect">
              <a:avLst/>
            </a:prstGeom>
            <a:noFill/>
          </p:spPr>
          <p:txBody>
            <a:bodyPr wrap="none" rtlCol="0">
              <a:spAutoFit/>
            </a:bodyPr>
            <a:lstStyle/>
            <a:p>
              <a:r>
                <a:rPr lang="ja-JP" altLang="en-US" sz="1619" b="1" dirty="0"/>
                <a:t>個人の成長</a:t>
              </a:r>
            </a:p>
          </p:txBody>
        </p:sp>
      </p:grpSp>
      <p:grpSp>
        <p:nvGrpSpPr>
          <p:cNvPr id="28" name="グループ化 27">
            <a:extLst>
              <a:ext uri="{FF2B5EF4-FFF2-40B4-BE49-F238E27FC236}">
                <a16:creationId xmlns:a16="http://schemas.microsoft.com/office/drawing/2014/main" id="{B4DE5A35-50C6-44C9-AAA1-B441F8649112}"/>
              </a:ext>
            </a:extLst>
          </p:cNvPr>
          <p:cNvGrpSpPr/>
          <p:nvPr/>
        </p:nvGrpSpPr>
        <p:grpSpPr>
          <a:xfrm>
            <a:off x="6934392" y="773321"/>
            <a:ext cx="3550348" cy="1692939"/>
            <a:chOff x="5410392" y="773320"/>
            <a:chExt cx="3550348" cy="1692939"/>
          </a:xfrm>
        </p:grpSpPr>
        <p:grpSp>
          <p:nvGrpSpPr>
            <p:cNvPr id="24" name="グループ化 23">
              <a:extLst>
                <a:ext uri="{FF2B5EF4-FFF2-40B4-BE49-F238E27FC236}">
                  <a16:creationId xmlns:a16="http://schemas.microsoft.com/office/drawing/2014/main" id="{AB7531F1-2995-4175-BC20-D3D79085C3B7}"/>
                </a:ext>
              </a:extLst>
            </p:cNvPr>
            <p:cNvGrpSpPr/>
            <p:nvPr/>
          </p:nvGrpSpPr>
          <p:grpSpPr>
            <a:xfrm rot="20971415">
              <a:off x="5410392" y="773320"/>
              <a:ext cx="3550348" cy="1692939"/>
              <a:chOff x="5410392" y="773320"/>
              <a:chExt cx="3550348" cy="1692939"/>
            </a:xfrm>
          </p:grpSpPr>
          <p:sp>
            <p:nvSpPr>
              <p:cNvPr id="23" name="思考の吹き出し: 雲形 22">
                <a:extLst>
                  <a:ext uri="{FF2B5EF4-FFF2-40B4-BE49-F238E27FC236}">
                    <a16:creationId xmlns:a16="http://schemas.microsoft.com/office/drawing/2014/main" id="{8C8323C2-1429-4C73-A029-30C8BEC455DE}"/>
                  </a:ext>
                </a:extLst>
              </p:cNvPr>
              <p:cNvSpPr/>
              <p:nvPr/>
            </p:nvSpPr>
            <p:spPr>
              <a:xfrm rot="549766">
                <a:off x="5410392" y="773320"/>
                <a:ext cx="3550348" cy="1692939"/>
              </a:xfrm>
              <a:prstGeom prst="cloudCallout">
                <a:avLst>
                  <a:gd name="adj1" fmla="val -37676"/>
                  <a:gd name="adj2" fmla="val 6600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45240D2-BB0A-49BB-902B-8882712F570C}"/>
                  </a:ext>
                </a:extLst>
              </p:cNvPr>
              <p:cNvSpPr txBox="1"/>
              <p:nvPr/>
            </p:nvSpPr>
            <p:spPr>
              <a:xfrm>
                <a:off x="5824382" y="1173366"/>
                <a:ext cx="2954655" cy="923330"/>
              </a:xfrm>
              <a:prstGeom prst="rect">
                <a:avLst/>
              </a:prstGeom>
              <a:solidFill>
                <a:srgbClr val="FFFF00"/>
              </a:solidFill>
            </p:spPr>
            <p:txBody>
              <a:bodyPr wrap="none" rtlCol="0">
                <a:spAutoFit/>
              </a:bodyPr>
              <a:lstStyle/>
              <a:p>
                <a:r>
                  <a:rPr kumimoji="1" lang="ja-JP" altLang="en-US" b="1" dirty="0"/>
                  <a:t>学習指導要領の理念が</a:t>
                </a:r>
                <a:endParaRPr kumimoji="1" lang="en-US" altLang="ja-JP" b="1" dirty="0"/>
              </a:p>
              <a:p>
                <a:r>
                  <a:rPr kumimoji="1" lang="ja-JP" altLang="en-US" b="1" dirty="0"/>
                  <a:t>新たに示されているのに、</a:t>
                </a:r>
                <a:endParaRPr kumimoji="1" lang="en-US" altLang="ja-JP" b="1" dirty="0"/>
              </a:p>
              <a:p>
                <a:r>
                  <a:rPr kumimoji="1" lang="ja-JP" altLang="en-US" b="1" dirty="0"/>
                  <a:t>十分には理解されてない</a:t>
                </a:r>
              </a:p>
            </p:txBody>
          </p:sp>
        </p:grpSp>
        <p:sp>
          <p:nvSpPr>
            <p:cNvPr id="25" name="正方形/長方形 24">
              <a:extLst>
                <a:ext uri="{FF2B5EF4-FFF2-40B4-BE49-F238E27FC236}">
                  <a16:creationId xmlns:a16="http://schemas.microsoft.com/office/drawing/2014/main" id="{BC62CC44-C36E-47E0-9C73-A9AF229B5FBF}"/>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5293E0-86D2-4ABC-8EFF-A8397CC72A53}"/>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259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1000"/>
                                        <p:tgtEl>
                                          <p:spTgt spid="4">
                                            <p:txEl>
                                              <p:pRg st="7" end="7"/>
                                            </p:txEl>
                                          </p:spTgt>
                                        </p:tgtEl>
                                      </p:cBhvr>
                                    </p:animEffect>
                                    <p:anim calcmode="lin" valueType="num">
                                      <p:cBhvr>
                                        <p:cTn id="5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3"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500" fill="hold"/>
                                        <p:tgtEl>
                                          <p:spTgt spid="28"/>
                                        </p:tgtEl>
                                        <p:attrNameLst>
                                          <p:attrName>ppt_x</p:attrName>
                                        </p:attrNameLst>
                                      </p:cBhvr>
                                      <p:tavLst>
                                        <p:tav tm="0">
                                          <p:val>
                                            <p:strVal val="1+#ppt_w/2"/>
                                          </p:val>
                                        </p:tav>
                                        <p:tav tm="100000">
                                          <p:val>
                                            <p:strVal val="#ppt_x"/>
                                          </p:val>
                                        </p:tav>
                                      </p:tavLst>
                                    </p:anim>
                                    <p:anim calcmode="lin" valueType="num">
                                      <p:cBhvr additive="base">
                                        <p:cTn id="95"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6" grpId="0"/>
      <p:bldP spid="7" grpId="0" animBg="1"/>
      <p:bldP spid="16" grpId="0" animBg="1"/>
      <p:bldP spid="12" grpId="0" animBg="1"/>
      <p:bldP spid="13" grpId="0"/>
      <p:bldP spid="17"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1916965" y="746056"/>
            <a:ext cx="8268370" cy="258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1617299" y="3209103"/>
            <a:ext cx="8957401" cy="332389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1617299" y="521304"/>
            <a:ext cx="8957401" cy="28357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916969" y="746055"/>
            <a:ext cx="8268370" cy="5681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2710083" y="509920"/>
            <a:ext cx="7891714" cy="489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ここには、どんな言葉が入るのでしょうか？</a:t>
            </a:r>
            <a:endParaRPr lang="en-US" altLang="ja-JP" sz="1704"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2400" dirty="0">
                <a:solidFill>
                  <a:srgbClr val="FF0000"/>
                </a:solidFill>
                <a:latin typeface="HG創英角ﾎﾟｯﾌﾟ体" panose="040B0A09000000000000" pitchFamily="49" charset="-128"/>
                <a:ea typeface="HG創英角ﾎﾟｯﾌﾟ体" panose="040B0A09000000000000" pitchFamily="49" charset="-128"/>
              </a:rPr>
              <a:t>教育の専門家</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なら、言えて当然！</a:t>
            </a:r>
            <a:endParaRPr lang="en-US" altLang="ja-JP" sz="2400" b="1" dirty="0">
              <a:solidFill>
                <a:srgbClr val="FF0000"/>
              </a:solidFill>
              <a:latin typeface="HG創英角ﾎﾟｯﾌﾟ体" panose="040B0A09000000000000" pitchFamily="49" charset="-128"/>
              <a:ea typeface="HG創英角ﾎﾟｯﾌﾟ体" panose="040B0A09000000000000" pitchFamily="49" charset="-128"/>
            </a:endParaRPr>
          </a:p>
          <a:p>
            <a:endParaRPr lang="en-US" altLang="ja-JP" sz="2400"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ここにも、どんな言葉が入るのでしょうか？</a:t>
            </a:r>
            <a:endParaRPr lang="en-US" altLang="ja-JP" sz="1704"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853318" y="3375719"/>
            <a:ext cx="826837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788109" y="131681"/>
            <a:ext cx="2526078" cy="400110"/>
          </a:xfrm>
          <a:prstGeom prst="rect">
            <a:avLst/>
          </a:prstGeom>
          <a:noFill/>
        </p:spPr>
        <p:txBody>
          <a:bodyPr wrap="square" rtlCol="0">
            <a:spAutoFit/>
          </a:bodyPr>
          <a:lstStyle/>
          <a:p>
            <a:r>
              <a:rPr lang="ja-JP" altLang="en-US" sz="20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6623235" y="1563260"/>
            <a:ext cx="4851926"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29650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 calcmode="lin" valueType="num">
                                      <p:cBhvr additive="base">
                                        <p:cTn id="13"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 calcmode="lin" valueType="num">
                                      <p:cBhvr additive="base">
                                        <p:cTn id="24"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Effect transition="in" filter="fade">
                                      <p:cBhvr>
                                        <p:cTn id="35" dur="1000"/>
                                        <p:tgtEl>
                                          <p:spTgt spid="2">
                                            <p:txEl>
                                              <p:pRg st="13" end="13"/>
                                            </p:txEl>
                                          </p:spTgt>
                                        </p:tgtEl>
                                      </p:cBhvr>
                                    </p:animEffect>
                                    <p:anim calcmode="lin" valueType="num">
                                      <p:cBhvr>
                                        <p:cTn id="36"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2737</Words>
  <Application>Microsoft Office PowerPoint</Application>
  <PresentationFormat>ワイド画面</PresentationFormat>
  <Paragraphs>330</Paragraphs>
  <Slides>27</Slides>
  <Notes>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27</vt:i4>
      </vt:variant>
    </vt:vector>
  </HeadingPairs>
  <TitlesOfParts>
    <vt:vector size="38" baseType="lpstr">
      <vt:lpstr>AR P丸ゴシック体E</vt:lpstr>
      <vt:lpstr>AR丸ゴシック体E</vt:lpstr>
      <vt:lpstr>HGP創英角ﾎﾟｯﾌﾟ体</vt:lpstr>
      <vt:lpstr>HG創英角ﾎﾟｯﾌﾟ体</vt:lpstr>
      <vt:lpstr>ＭＳ ゴシック</vt:lpstr>
      <vt:lpstr>ＭＳ 明朝</vt:lpstr>
      <vt:lpstr>游ゴシック</vt:lpstr>
      <vt:lpstr>游ゴシック Light</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手島 利夫</dc:creator>
  <cp:lastModifiedBy>手島 利夫</cp:lastModifiedBy>
  <cp:revision>32</cp:revision>
  <cp:lastPrinted>2021-02-02T15:42:47Z</cp:lastPrinted>
  <dcterms:created xsi:type="dcterms:W3CDTF">2021-02-02T07:00:30Z</dcterms:created>
  <dcterms:modified xsi:type="dcterms:W3CDTF">2021-02-03T05:37:48Z</dcterms:modified>
</cp:coreProperties>
</file>