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63" r:id="rId2"/>
    <p:sldId id="256" r:id="rId3"/>
    <p:sldId id="257" r:id="rId4"/>
    <p:sldId id="264" r:id="rId5"/>
    <p:sldId id="265" r:id="rId6"/>
    <p:sldId id="262" r:id="rId7"/>
    <p:sldId id="3341" r:id="rId8"/>
    <p:sldId id="3184" r:id="rId9"/>
    <p:sldId id="2919" r:id="rId10"/>
    <p:sldId id="3231" r:id="rId11"/>
    <p:sldId id="2921" r:id="rId12"/>
    <p:sldId id="2940" r:id="rId13"/>
    <p:sldId id="2912" r:id="rId14"/>
    <p:sldId id="2913" r:id="rId15"/>
    <p:sldId id="2914" r:id="rId16"/>
    <p:sldId id="3288" r:id="rId17"/>
    <p:sldId id="3289" r:id="rId18"/>
    <p:sldId id="3328" r:id="rId19"/>
    <p:sldId id="3291" r:id="rId20"/>
    <p:sldId id="3292" r:id="rId21"/>
    <p:sldId id="3342" r:id="rId22"/>
    <p:sldId id="3187" r:id="rId23"/>
    <p:sldId id="3164" r:id="rId24"/>
    <p:sldId id="3262" r:id="rId25"/>
    <p:sldId id="3263" r:id="rId26"/>
    <p:sldId id="3344" r:id="rId27"/>
    <p:sldId id="3269" r:id="rId28"/>
    <p:sldId id="3338" r:id="rId29"/>
    <p:sldId id="3333" r:id="rId30"/>
    <p:sldId id="3335" r:id="rId31"/>
    <p:sldId id="3340" r:id="rId32"/>
    <p:sldId id="3304" r:id="rId33"/>
    <p:sldId id="3326" r:id="rId34"/>
    <p:sldId id="3229" r:id="rId35"/>
    <p:sldId id="2996" r:id="rId36"/>
    <p:sldId id="3329" r:id="rId37"/>
    <p:sldId id="3327" r:id="rId38"/>
    <p:sldId id="3226" r:id="rId39"/>
    <p:sldId id="3343" r:id="rId40"/>
    <p:sldId id="3345" r:id="rId41"/>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FEB"/>
    <a:srgbClr val="E0FDB9"/>
    <a:srgbClr val="B9FFFF"/>
    <a:srgbClr val="009EDE"/>
    <a:srgbClr val="FFFFFF"/>
    <a:srgbClr val="96B0DE"/>
    <a:srgbClr val="A7BCE3"/>
    <a:srgbClr val="D3DEF1"/>
    <a:srgbClr val="BFCFEB"/>
    <a:srgbClr val="618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7" d="100"/>
          <a:sy n="67" d="100"/>
        </p:scale>
        <p:origin x="15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E4A03E78-7815-4603-88B4-79660D052829}" type="datetimeFigureOut">
              <a:rPr kumimoji="1" lang="ja-JP" altLang="en-US" smtClean="0"/>
              <a:t>2024/11/20</a:t>
            </a:fld>
            <a:endParaRPr kumimoji="1" lang="ja-JP" altLang="en-US"/>
          </a:p>
        </p:txBody>
      </p:sp>
      <p:sp>
        <p:nvSpPr>
          <p:cNvPr id="4" name="スライド イメージ プレースホルダー 3"/>
          <p:cNvSpPr>
            <a:spLocks noGrp="1" noRot="1" noChangeAspect="1"/>
          </p:cNvSpPr>
          <p:nvPr>
            <p:ph type="sldImg" idx="2"/>
          </p:nvPr>
        </p:nvSpPr>
        <p:spPr>
          <a:xfrm>
            <a:off x="1189038" y="1252538"/>
            <a:ext cx="4510087" cy="33813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1F7DE58E-2263-48D2-B1F4-5CBC17FF501A}" type="slidenum">
              <a:rPr kumimoji="1" lang="ja-JP" altLang="en-US" smtClean="0"/>
              <a:t>‹#›</a:t>
            </a:fld>
            <a:endParaRPr kumimoji="1" lang="ja-JP" altLang="en-US"/>
          </a:p>
        </p:txBody>
      </p:sp>
    </p:spTree>
    <p:extLst>
      <p:ext uri="{BB962C8B-B14F-4D97-AF65-F5344CB8AC3E}">
        <p14:creationId xmlns:p14="http://schemas.microsoft.com/office/powerpoint/2010/main" val="36428069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12</a:t>
            </a:fld>
            <a:endParaRPr kumimoji="1" lang="ja-JP" altLang="en-US"/>
          </a:p>
        </p:txBody>
      </p:sp>
    </p:spTree>
    <p:extLst>
      <p:ext uri="{BB962C8B-B14F-4D97-AF65-F5344CB8AC3E}">
        <p14:creationId xmlns:p14="http://schemas.microsoft.com/office/powerpoint/2010/main" val="2061727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d2c56ead3b_0_95:notes">
            <a:extLst>
              <a:ext uri="{FF2B5EF4-FFF2-40B4-BE49-F238E27FC236}">
                <a16:creationId xmlns:a16="http://schemas.microsoft.com/office/drawing/2014/main" id="{9C94B8A9-3065-424F-A134-5DA60AF0919A}"/>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ja-JP" altLang="ja-JP" sz="1400">
              <a:latin typeface="Arial" panose="020B0604020202020204" pitchFamily="34" charset="0"/>
            </a:endParaRPr>
          </a:p>
        </p:txBody>
      </p:sp>
      <p:sp>
        <p:nvSpPr>
          <p:cNvPr id="25603" name="Google Shape;136;gd2c56ead3b_0_95:notes">
            <a:extLst>
              <a:ext uri="{FF2B5EF4-FFF2-40B4-BE49-F238E27FC236}">
                <a16:creationId xmlns:a16="http://schemas.microsoft.com/office/drawing/2014/main" id="{51132650-98FC-4631-A95C-2164E21AD775}"/>
              </a:ext>
            </a:extLst>
          </p:cNvPr>
          <p:cNvSpPr>
            <a:spLocks noGrp="1" noRot="1" noChangeAspect="1" noTextEdit="1"/>
          </p:cNvSpPr>
          <p:nvPr>
            <p:ph type="sldImg" idx="2"/>
          </p:nvPr>
        </p:nvSpPr>
        <p:spPr>
          <a:xfrm>
            <a:off x="1143000" y="685800"/>
            <a:ext cx="4573588"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066206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44838" y="566738"/>
            <a:ext cx="3775075" cy="2830512"/>
          </a:xfrm>
        </p:spPr>
      </p:sp>
      <p:sp>
        <p:nvSpPr>
          <p:cNvPr id="3" name="ノート プレースホルダー 2"/>
          <p:cNvSpPr>
            <a:spLocks noGrp="1"/>
          </p:cNvSpPr>
          <p:nvPr>
            <p:ph type="body" idx="1"/>
          </p:nvPr>
        </p:nvSpPr>
        <p:spPr>
          <a:xfrm>
            <a:off x="878043" y="4099257"/>
            <a:ext cx="8016240" cy="2712215"/>
          </a:xfrm>
        </p:spPr>
        <p:txBody>
          <a:bodyPr/>
          <a:lstStyle/>
          <a:p>
            <a:r>
              <a:rPr kumimoji="1" lang="ja-JP" altLang="en-US" dirty="0"/>
              <a:t>このような発想は、従来の教育では、あまり見たことがありません。</a:t>
            </a:r>
            <a:endParaRPr kumimoji="1" lang="en-US" altLang="ja-JP" dirty="0"/>
          </a:p>
          <a:p>
            <a:endParaRPr lang="en-US" altLang="ja-JP" dirty="0"/>
          </a:p>
          <a:p>
            <a:r>
              <a:rPr kumimoji="1" lang="ja-JP" altLang="en-US" dirty="0"/>
              <a:t>優れた先生は、無意識のうちにこのように学びを関連付け、次々と深めるという手法を使っていたことと思います。</a:t>
            </a:r>
            <a:endParaRPr kumimoji="1" lang="en-US" altLang="ja-JP" dirty="0"/>
          </a:p>
          <a:p>
            <a:endParaRPr lang="en-US" altLang="ja-JP" dirty="0"/>
          </a:p>
          <a:p>
            <a:r>
              <a:rPr kumimoji="1" lang="ja-JP" altLang="en-US" dirty="0"/>
              <a:t>しかし、このようにだれが見ても理解できる学習の構造を示すことで、急速に一般化することができるのです。</a:t>
            </a:r>
            <a:endParaRPr kumimoji="1" lang="en-US" altLang="ja-JP" dirty="0"/>
          </a:p>
          <a:p>
            <a:endParaRPr lang="en-US" altLang="ja-JP" dirty="0"/>
          </a:p>
          <a:p>
            <a:r>
              <a:rPr kumimoji="1" lang="ja-JP" altLang="en-US" dirty="0"/>
              <a:t>事実日本のユネスコスクールは、このＥＳＤカレンダーの普及とともに広がり、２００５年ころには２０校にも満たなかったのが、現在では１０００校を超えて、まだ増加の勢いが止まりません。</a:t>
            </a:r>
          </a:p>
        </p:txBody>
      </p:sp>
      <p:sp>
        <p:nvSpPr>
          <p:cNvPr id="4" name="スライド番号プレースホルダー 3"/>
          <p:cNvSpPr>
            <a:spLocks noGrp="1"/>
          </p:cNvSpPr>
          <p:nvPr>
            <p:ph type="sldNum" sz="quarter" idx="10"/>
          </p:nvPr>
        </p:nvSpPr>
        <p:spPr/>
        <p:txBody>
          <a:bodyPr/>
          <a:lstStyle/>
          <a:p>
            <a:pPr>
              <a:defRPr/>
            </a:pPr>
            <a:fld id="{0EE62439-1799-4804-84EC-A2DA9F8641F6}" type="slidenum">
              <a:rPr lang="en-US" altLang="ja-JP" smtClean="0"/>
              <a:pPr>
                <a:defRPr/>
              </a:pPr>
              <a:t>23</a:t>
            </a:fld>
            <a:endParaRPr lang="en-US" altLang="ja-JP"/>
          </a:p>
        </p:txBody>
      </p:sp>
    </p:spTree>
    <p:extLst>
      <p:ext uri="{BB962C8B-B14F-4D97-AF65-F5344CB8AC3E}">
        <p14:creationId xmlns:p14="http://schemas.microsoft.com/office/powerpoint/2010/main" val="2914078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009B564-9931-4656-B08C-25936463875F}" type="slidenum">
              <a:rPr kumimoji="1" lang="ja-JP" altLang="en-US" smtClean="0"/>
              <a:t>27</a:t>
            </a:fld>
            <a:endParaRPr kumimoji="1" lang="ja-JP" altLang="en-US"/>
          </a:p>
        </p:txBody>
      </p:sp>
    </p:spTree>
    <p:extLst>
      <p:ext uri="{BB962C8B-B14F-4D97-AF65-F5344CB8AC3E}">
        <p14:creationId xmlns:p14="http://schemas.microsoft.com/office/powerpoint/2010/main" val="396808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009B564-9931-4656-B08C-25936463875F}" type="slidenum">
              <a:rPr kumimoji="1" lang="ja-JP" altLang="en-US" smtClean="0"/>
              <a:t>28</a:t>
            </a:fld>
            <a:endParaRPr kumimoji="1" lang="ja-JP" altLang="en-US"/>
          </a:p>
        </p:txBody>
      </p:sp>
    </p:spTree>
    <p:extLst>
      <p:ext uri="{BB962C8B-B14F-4D97-AF65-F5344CB8AC3E}">
        <p14:creationId xmlns:p14="http://schemas.microsoft.com/office/powerpoint/2010/main" val="1465319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714375" y="823913"/>
            <a:ext cx="5489575" cy="4117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73751">
              <a:defRPr kumimoji="1" sz="2000">
                <a:solidFill>
                  <a:schemeClr val="tx1"/>
                </a:solidFill>
                <a:latin typeface="Arial" panose="020B0604020202020204" pitchFamily="34" charset="0"/>
                <a:ea typeface="ＭＳ Ｐゴシック" panose="020B0600070205080204" pitchFamily="50" charset="-128"/>
              </a:defRPr>
            </a:lvl1pPr>
            <a:lvl2pPr defTabSz="1373751">
              <a:defRPr kumimoji="1" sz="2000">
                <a:solidFill>
                  <a:schemeClr val="tx1"/>
                </a:solidFill>
                <a:latin typeface="Arial" panose="020B0604020202020204" pitchFamily="34" charset="0"/>
                <a:ea typeface="ＭＳ Ｐゴシック" panose="020B0600070205080204" pitchFamily="50" charset="-128"/>
              </a:defRPr>
            </a:lvl2pPr>
            <a:lvl3pPr defTabSz="1373751">
              <a:defRPr kumimoji="1" sz="2000">
                <a:solidFill>
                  <a:schemeClr val="tx1"/>
                </a:solidFill>
                <a:latin typeface="Arial" panose="020B0604020202020204" pitchFamily="34" charset="0"/>
                <a:ea typeface="ＭＳ Ｐゴシック" panose="020B0600070205080204" pitchFamily="50" charset="-128"/>
              </a:defRPr>
            </a:lvl3pPr>
            <a:lvl4pPr defTabSz="1373751">
              <a:defRPr kumimoji="1" sz="2000">
                <a:solidFill>
                  <a:schemeClr val="tx1"/>
                </a:solidFill>
                <a:latin typeface="Arial" panose="020B0604020202020204" pitchFamily="34" charset="0"/>
                <a:ea typeface="ＭＳ Ｐゴシック" panose="020B0600070205080204" pitchFamily="50" charset="-128"/>
              </a:defRPr>
            </a:lvl4pPr>
            <a:lvl5pPr defTabSz="1373751">
              <a:defRPr kumimoji="1" sz="2000">
                <a:solidFill>
                  <a:schemeClr val="tx1"/>
                </a:solidFill>
                <a:latin typeface="Arial" panose="020B0604020202020204" pitchFamily="34" charset="0"/>
                <a:ea typeface="ＭＳ Ｐゴシック" panose="020B0600070205080204" pitchFamily="50" charset="-128"/>
              </a:defRPr>
            </a:lvl5pPr>
            <a:lvl6pPr marL="2546382"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037247"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528116"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018987"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85EEE777-F797-4529-9DE7-A682E3AFEB48}" type="slidenum">
              <a:rPr lang="ja-JP" altLang="en-US" sz="1300">
                <a:latin typeface="Calibri" panose="020F0502020204030204" pitchFamily="34" charset="0"/>
              </a:rPr>
              <a:pPr/>
              <a:t>37</a:t>
            </a:fld>
            <a:endParaRPr lang="ja-JP" altLang="en-US" sz="1300">
              <a:latin typeface="Calibri" panose="020F0502020204030204" pitchFamily="34" charset="0"/>
            </a:endParaRPr>
          </a:p>
        </p:txBody>
      </p:sp>
    </p:spTree>
    <p:extLst>
      <p:ext uri="{BB962C8B-B14F-4D97-AF65-F5344CB8AC3E}">
        <p14:creationId xmlns:p14="http://schemas.microsoft.com/office/powerpoint/2010/main" val="2537217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bwMode="auto">
          <a:xfrm>
            <a:off x="749300" y="836613"/>
            <a:ext cx="5575300" cy="4181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747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401555">
              <a:defRPr kumimoji="1" sz="2000">
                <a:solidFill>
                  <a:schemeClr val="tx1"/>
                </a:solidFill>
                <a:latin typeface="Arial" panose="020B0604020202020204" pitchFamily="34" charset="0"/>
                <a:ea typeface="ＭＳ Ｐゴシック" panose="020B0600070205080204" pitchFamily="50" charset="-128"/>
              </a:defRPr>
            </a:lvl1pPr>
            <a:lvl2pPr defTabSz="1401555">
              <a:defRPr kumimoji="1" sz="2000">
                <a:solidFill>
                  <a:schemeClr val="tx1"/>
                </a:solidFill>
                <a:latin typeface="Arial" panose="020B0604020202020204" pitchFamily="34" charset="0"/>
                <a:ea typeface="ＭＳ Ｐゴシック" panose="020B0600070205080204" pitchFamily="50" charset="-128"/>
              </a:defRPr>
            </a:lvl2pPr>
            <a:lvl3pPr defTabSz="1401555">
              <a:defRPr kumimoji="1" sz="2000">
                <a:solidFill>
                  <a:schemeClr val="tx1"/>
                </a:solidFill>
                <a:latin typeface="Arial" panose="020B0604020202020204" pitchFamily="34" charset="0"/>
                <a:ea typeface="ＭＳ Ｐゴシック" panose="020B0600070205080204" pitchFamily="50" charset="-128"/>
              </a:defRPr>
            </a:lvl3pPr>
            <a:lvl4pPr defTabSz="1401555">
              <a:defRPr kumimoji="1" sz="2000">
                <a:solidFill>
                  <a:schemeClr val="tx1"/>
                </a:solidFill>
                <a:latin typeface="Arial" panose="020B0604020202020204" pitchFamily="34" charset="0"/>
                <a:ea typeface="ＭＳ Ｐゴシック" panose="020B0600070205080204" pitchFamily="50" charset="-128"/>
              </a:defRPr>
            </a:lvl4pPr>
            <a:lvl5pPr defTabSz="1401555">
              <a:defRPr kumimoji="1" sz="2000">
                <a:solidFill>
                  <a:schemeClr val="tx1"/>
                </a:solidFill>
                <a:latin typeface="Arial" panose="020B0604020202020204" pitchFamily="34" charset="0"/>
                <a:ea typeface="ＭＳ Ｐゴシック" panose="020B0600070205080204" pitchFamily="50" charset="-128"/>
              </a:defRPr>
            </a:lvl5pPr>
            <a:lvl6pPr marL="2597920" indent="-598182" defTabSz="140155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098723" indent="-598182" defTabSz="140155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599526" indent="-598182" defTabSz="140155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100331" indent="-598182" defTabSz="1401555"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FC56A455-5B98-4C4B-B1E6-A909EF24EA8D}" type="slidenum">
              <a:rPr lang="ja-JP" altLang="en-US" sz="1300">
                <a:latin typeface="Calibri" panose="020F0502020204030204" pitchFamily="34" charset="0"/>
              </a:rPr>
              <a:pPr/>
              <a:t>38</a:t>
            </a:fld>
            <a:endParaRPr lang="ja-JP" altLang="en-US" sz="1300">
              <a:latin typeface="Calibri" panose="020F0502020204030204" pitchFamily="34" charset="0"/>
            </a:endParaRPr>
          </a:p>
        </p:txBody>
      </p:sp>
    </p:spTree>
    <p:extLst>
      <p:ext uri="{BB962C8B-B14F-4D97-AF65-F5344CB8AC3E}">
        <p14:creationId xmlns:p14="http://schemas.microsoft.com/office/powerpoint/2010/main" val="311333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13</a:t>
            </a:fld>
            <a:endParaRPr kumimoji="1" lang="ja-JP" altLang="en-US"/>
          </a:p>
        </p:txBody>
      </p:sp>
    </p:spTree>
    <p:extLst>
      <p:ext uri="{BB962C8B-B14F-4D97-AF65-F5344CB8AC3E}">
        <p14:creationId xmlns:p14="http://schemas.microsoft.com/office/powerpoint/2010/main" val="13463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xfrm>
            <a:off x="-1616075" y="1198563"/>
            <a:ext cx="7986713" cy="5991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5120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76503">
              <a:defRPr kumimoji="1" sz="2000">
                <a:solidFill>
                  <a:schemeClr val="tx1"/>
                </a:solidFill>
                <a:latin typeface="Arial" panose="020B0604020202020204" pitchFamily="34" charset="0"/>
                <a:ea typeface="ＭＳ Ｐゴシック" panose="020B0600070205080204" pitchFamily="50" charset="-128"/>
              </a:defRPr>
            </a:lvl1pPr>
            <a:lvl2pPr marL="799260" indent="-307407" defTabSz="1376503">
              <a:defRPr kumimoji="1" sz="2000">
                <a:solidFill>
                  <a:schemeClr val="tx1"/>
                </a:solidFill>
                <a:latin typeface="Arial" panose="020B0604020202020204" pitchFamily="34" charset="0"/>
                <a:ea typeface="ＭＳ Ｐゴシック" panose="020B0600070205080204" pitchFamily="50" charset="-128"/>
              </a:defRPr>
            </a:lvl2pPr>
            <a:lvl3pPr marL="1229630" indent="-245926" defTabSz="1376503">
              <a:defRPr kumimoji="1" sz="2000">
                <a:solidFill>
                  <a:schemeClr val="tx1"/>
                </a:solidFill>
                <a:latin typeface="Arial" panose="020B0604020202020204" pitchFamily="34" charset="0"/>
                <a:ea typeface="ＭＳ Ｐゴシック" panose="020B0600070205080204" pitchFamily="50" charset="-128"/>
              </a:defRPr>
            </a:lvl3pPr>
            <a:lvl4pPr marL="1721482" indent="-245926" defTabSz="1376503">
              <a:defRPr kumimoji="1" sz="2000">
                <a:solidFill>
                  <a:schemeClr val="tx1"/>
                </a:solidFill>
                <a:latin typeface="Arial" panose="020B0604020202020204" pitchFamily="34" charset="0"/>
                <a:ea typeface="ＭＳ Ｐゴシック" panose="020B0600070205080204" pitchFamily="50" charset="-128"/>
              </a:defRPr>
            </a:lvl4pPr>
            <a:lvl5pPr marL="2213334" indent="-245926" defTabSz="1376503">
              <a:defRPr kumimoji="1" sz="2000">
                <a:solidFill>
                  <a:schemeClr val="tx1"/>
                </a:solidFill>
                <a:latin typeface="Arial" panose="020B0604020202020204" pitchFamily="34" charset="0"/>
                <a:ea typeface="ＭＳ Ｐゴシック" panose="020B0600070205080204" pitchFamily="50" charset="-128"/>
              </a:defRPr>
            </a:lvl5pPr>
            <a:lvl6pPr marL="2705187" indent="-245926" defTabSz="1376503"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197038" indent="-245926" defTabSz="1376503"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688891" indent="-245926" defTabSz="1376503"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180742" indent="-245926" defTabSz="1376503"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6DFB1E70-55DD-47BF-A83A-7F8F719E733A}" type="slidenum">
              <a:rPr lang="ja-JP" altLang="en-US" sz="1300">
                <a:latin typeface="Calibri" panose="020F0502020204030204" pitchFamily="34" charset="0"/>
              </a:rPr>
              <a:pPr/>
              <a:t>14</a:t>
            </a:fld>
            <a:endParaRPr lang="ja-JP" altLang="en-US" sz="1300">
              <a:latin typeface="Calibri" panose="020F0502020204030204" pitchFamily="34" charset="0"/>
            </a:endParaRPr>
          </a:p>
        </p:txBody>
      </p:sp>
    </p:spTree>
    <p:extLst>
      <p:ext uri="{BB962C8B-B14F-4D97-AF65-F5344CB8AC3E}">
        <p14:creationId xmlns:p14="http://schemas.microsoft.com/office/powerpoint/2010/main" val="94919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xfrm>
            <a:off x="712788" y="822325"/>
            <a:ext cx="5492750" cy="4119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55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69927">
              <a:defRPr kumimoji="1" sz="2000">
                <a:solidFill>
                  <a:schemeClr val="tx1"/>
                </a:solidFill>
                <a:latin typeface="Arial" panose="020B0604020202020204" pitchFamily="34" charset="0"/>
                <a:ea typeface="ＭＳ Ｐゴシック" panose="020B0600070205080204" pitchFamily="50" charset="-128"/>
              </a:defRPr>
            </a:lvl1pPr>
            <a:lvl2pPr marL="795441" indent="-305939" defTabSz="1369927">
              <a:defRPr kumimoji="1" sz="2000">
                <a:solidFill>
                  <a:schemeClr val="tx1"/>
                </a:solidFill>
                <a:latin typeface="Arial" panose="020B0604020202020204" pitchFamily="34" charset="0"/>
                <a:ea typeface="ＭＳ Ｐゴシック" panose="020B0600070205080204" pitchFamily="50" charset="-128"/>
              </a:defRPr>
            </a:lvl2pPr>
            <a:lvl3pPr marL="1223756" indent="-244751" defTabSz="1369927">
              <a:defRPr kumimoji="1" sz="2000">
                <a:solidFill>
                  <a:schemeClr val="tx1"/>
                </a:solidFill>
                <a:latin typeface="Arial" panose="020B0604020202020204" pitchFamily="34" charset="0"/>
                <a:ea typeface="ＭＳ Ｐゴシック" panose="020B0600070205080204" pitchFamily="50" charset="-128"/>
              </a:defRPr>
            </a:lvl3pPr>
            <a:lvl4pPr marL="1713259" indent="-244751" defTabSz="1369927">
              <a:defRPr kumimoji="1" sz="2000">
                <a:solidFill>
                  <a:schemeClr val="tx1"/>
                </a:solidFill>
                <a:latin typeface="Arial" panose="020B0604020202020204" pitchFamily="34" charset="0"/>
                <a:ea typeface="ＭＳ Ｐゴシック" panose="020B0600070205080204" pitchFamily="50" charset="-128"/>
              </a:defRPr>
            </a:lvl4pPr>
            <a:lvl5pPr marL="2202761" indent="-244751" defTabSz="1369927">
              <a:defRPr kumimoji="1" sz="2000">
                <a:solidFill>
                  <a:schemeClr val="tx1"/>
                </a:solidFill>
                <a:latin typeface="Arial" panose="020B0604020202020204" pitchFamily="34" charset="0"/>
                <a:ea typeface="ＭＳ Ｐゴシック" panose="020B0600070205080204" pitchFamily="50" charset="-128"/>
              </a:defRPr>
            </a:lvl5pPr>
            <a:lvl6pPr marL="2692263" indent="-244751" defTabSz="1369927"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181766" indent="-244751" defTabSz="1369927"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671269" indent="-244751" defTabSz="1369927"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160770" indent="-244751" defTabSz="1369927"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C5A0F8DC-E433-4D02-878E-5C6B939A948E}" type="slidenum">
              <a:rPr lang="ja-JP" altLang="en-US" sz="1300">
                <a:latin typeface="Calibri" panose="020F0502020204030204" pitchFamily="34" charset="0"/>
              </a:rPr>
              <a:pPr/>
              <a:t>15</a:t>
            </a:fld>
            <a:endParaRPr lang="ja-JP" altLang="en-US" sz="1300" dirty="0">
              <a:latin typeface="Calibri" panose="020F0502020204030204" pitchFamily="34" charset="0"/>
            </a:endParaRPr>
          </a:p>
        </p:txBody>
      </p:sp>
    </p:spTree>
    <p:extLst>
      <p:ext uri="{BB962C8B-B14F-4D97-AF65-F5344CB8AC3E}">
        <p14:creationId xmlns:p14="http://schemas.microsoft.com/office/powerpoint/2010/main" val="153876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16</a:t>
            </a:fld>
            <a:endParaRPr kumimoji="1" lang="ja-JP" altLang="en-US"/>
          </a:p>
        </p:txBody>
      </p:sp>
    </p:spTree>
    <p:extLst>
      <p:ext uri="{BB962C8B-B14F-4D97-AF65-F5344CB8AC3E}">
        <p14:creationId xmlns:p14="http://schemas.microsoft.com/office/powerpoint/2010/main" val="31368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17</a:t>
            </a:fld>
            <a:endParaRPr kumimoji="1" lang="ja-JP" altLang="en-US"/>
          </a:p>
        </p:txBody>
      </p:sp>
    </p:spTree>
    <p:extLst>
      <p:ext uri="{BB962C8B-B14F-4D97-AF65-F5344CB8AC3E}">
        <p14:creationId xmlns:p14="http://schemas.microsoft.com/office/powerpoint/2010/main" val="76184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xfrm>
            <a:off x="1449388" y="803275"/>
            <a:ext cx="3778250" cy="2833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 2"/>
          <p:cNvSpPr>
            <a:spLocks noGrp="1"/>
          </p:cNvSpPr>
          <p:nvPr>
            <p:ph type="body" idx="1"/>
          </p:nvPr>
        </p:nvSpPr>
        <p:spPr bwMode="auto">
          <a:xfrm>
            <a:off x="1225543" y="4052193"/>
            <a:ext cx="5040591" cy="56609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ja-JP" altLang="en-US" sz="1400" dirty="0"/>
              <a:t>学校教育を進めるにあたっては、</a:t>
            </a:r>
            <a:r>
              <a:rPr lang="ja-JP" altLang="en-US" sz="1400" b="1" dirty="0"/>
              <a:t>教育課程が重要</a:t>
            </a:r>
            <a:r>
              <a:rPr lang="ja-JP" altLang="en-US" sz="1400" dirty="0"/>
              <a:t>です。その編成と実施において、</a:t>
            </a:r>
            <a:endParaRPr lang="en-US" altLang="ja-JP" sz="1400" dirty="0"/>
          </a:p>
          <a:p>
            <a:r>
              <a:rPr lang="ja-JP" altLang="en-US" sz="1400" dirty="0"/>
              <a:t>大事なことが</a:t>
            </a:r>
            <a:r>
              <a:rPr lang="ja-JP" altLang="en-US" sz="1400" b="1" dirty="0"/>
              <a:t>、「総則」</a:t>
            </a:r>
            <a:r>
              <a:rPr lang="ja-JP" altLang="en-US" sz="1400" dirty="0"/>
              <a:t>に示されています。総則、しっかりと読み込んでいますか？</a:t>
            </a:r>
            <a:endParaRPr lang="en-US" altLang="ja-JP" sz="1400" dirty="0"/>
          </a:p>
          <a:p>
            <a:endParaRPr lang="en-US" altLang="ja-JP" sz="1400" dirty="0"/>
          </a:p>
          <a:p>
            <a:r>
              <a:rPr lang="ja-JP" altLang="en-US" sz="1400" b="1" dirty="0">
                <a:ea typeface="HG創英角ﾎﾟｯﾌﾟ体" panose="040B0A09000000000000" pitchFamily="49" charset="-128"/>
              </a:rPr>
              <a:t>まず、教育課程の</a:t>
            </a:r>
            <a:r>
              <a:rPr lang="ja-JP" altLang="en-US" sz="1400" b="1" dirty="0">
                <a:solidFill>
                  <a:schemeClr val="accent1">
                    <a:lumMod val="75000"/>
                  </a:schemeClr>
                </a:solidFill>
                <a:ea typeface="HG創英角ﾎﾟｯﾌﾟ体" panose="040B0A09000000000000" pitchFamily="49" charset="-128"/>
              </a:rPr>
              <a:t>編成</a:t>
            </a:r>
            <a:r>
              <a:rPr lang="ja-JP" altLang="en-US" sz="1400" b="1" dirty="0">
                <a:ea typeface="HG創英角ﾎﾟｯﾌﾟ体" panose="040B0A09000000000000" pitchFamily="49" charset="-128"/>
              </a:rPr>
              <a:t>においては</a:t>
            </a:r>
            <a:endParaRPr lang="en-US" altLang="ja-JP" sz="1400" b="1" dirty="0">
              <a:ea typeface="HG創英角ﾎﾟｯﾌﾟ体" panose="040B0A09000000000000" pitchFamily="49" charset="-128"/>
            </a:endParaRPr>
          </a:p>
          <a:p>
            <a:endParaRPr lang="en-US" altLang="ja-JP" sz="1400" b="1" dirty="0">
              <a:ea typeface="HG創英角ﾎﾟｯﾌﾟ体" panose="040B0A09000000000000" pitchFamily="49" charset="-128"/>
            </a:endParaRPr>
          </a:p>
          <a:p>
            <a:r>
              <a:rPr lang="ja-JP" altLang="en-US" sz="1400" b="1" dirty="0">
                <a:ea typeface="HG創英角ﾎﾟｯﾌﾟ体" panose="040B0A09000000000000" pitchFamily="49" charset="-128"/>
              </a:rPr>
              <a:t>★　</a:t>
            </a:r>
            <a:r>
              <a:rPr lang="ja-JP" altLang="en-US" sz="1400" b="1" u="sng" dirty="0">
                <a:latin typeface="ＭＳ ゴシック" panose="020B0609070205080204" pitchFamily="49" charset="-128"/>
                <a:ea typeface="ＭＳ ゴシック" panose="020B0609070205080204" pitchFamily="49" charset="-128"/>
              </a:rPr>
              <a:t>総合的な学習の時間の目標と関連を図り</a:t>
            </a:r>
            <a:endParaRPr lang="en-US" altLang="ja-JP" sz="1400" b="1" u="sng" dirty="0">
              <a:latin typeface="ＭＳ ゴシック" panose="020B0609070205080204" pitchFamily="49" charset="-128"/>
              <a:ea typeface="ＭＳ ゴシック" panose="020B0609070205080204" pitchFamily="49" charset="-128"/>
            </a:endParaRPr>
          </a:p>
          <a:p>
            <a:r>
              <a:rPr lang="ja-JP" altLang="en-US" sz="1400" b="1" dirty="0">
                <a:latin typeface="ＭＳ 明朝" panose="02020609040205080304" pitchFamily="17" charset="-128"/>
                <a:ea typeface="ＭＳ 明朝" panose="02020609040205080304" pitchFamily="17" charset="-128"/>
              </a:rPr>
              <a:t>★　①</a:t>
            </a:r>
            <a:r>
              <a:rPr lang="ja-JP" altLang="en-US" sz="1400" b="1" u="sng" dirty="0">
                <a:latin typeface="ＭＳ 明朝" panose="02020609040205080304" pitchFamily="17" charset="-128"/>
                <a:ea typeface="ＭＳ 明朝" panose="02020609040205080304" pitchFamily="17" charset="-128"/>
              </a:rPr>
              <a:t>教科横断的に学ぶ</a:t>
            </a:r>
            <a:r>
              <a:rPr lang="ja-JP" altLang="en-US" sz="1400" b="1" dirty="0">
                <a:latin typeface="ＭＳ 明朝" panose="02020609040205080304" pitchFamily="17" charset="-128"/>
                <a:ea typeface="ＭＳ 明朝" panose="02020609040205080304" pitchFamily="17" charset="-128"/>
              </a:rPr>
              <a:t>　　そのために、（</a:t>
            </a:r>
            <a:r>
              <a:rPr lang="ja-JP" altLang="en-US" sz="1400" b="1" u="sng" dirty="0">
                <a:solidFill>
                  <a:srgbClr val="FF0000"/>
                </a:solidFill>
                <a:latin typeface="ＭＳ 明朝" panose="02020609040205080304" pitchFamily="17" charset="-128"/>
                <a:ea typeface="ＭＳ 明朝" panose="02020609040205080304" pitchFamily="17" charset="-128"/>
              </a:rPr>
              <a:t>カリキュラム・マネジメント</a:t>
            </a:r>
            <a:r>
              <a:rPr lang="ja-JP" altLang="en-US" sz="1400" b="1" u="sng" dirty="0">
                <a:latin typeface="ＭＳ 明朝" panose="02020609040205080304" pitchFamily="17" charset="-128"/>
                <a:ea typeface="ＭＳ 明朝" panose="02020609040205080304" pitchFamily="17" charset="-128"/>
              </a:rPr>
              <a:t>）をしっかり　　</a:t>
            </a:r>
            <a:endParaRPr lang="en-US" altLang="ja-JP" sz="1400" b="1" u="sng" dirty="0">
              <a:latin typeface="ＭＳ 明朝" panose="02020609040205080304" pitchFamily="17" charset="-128"/>
              <a:ea typeface="ＭＳ 明朝" panose="02020609040205080304" pitchFamily="17" charset="-128"/>
            </a:endParaRPr>
          </a:p>
          <a:p>
            <a:r>
              <a:rPr lang="ja-JP" altLang="en-US" sz="1400" b="1" u="sng" dirty="0">
                <a:latin typeface="ＭＳ 明朝" panose="02020609040205080304" pitchFamily="17" charset="-128"/>
                <a:ea typeface="ＭＳ 明朝" panose="02020609040205080304" pitchFamily="17" charset="-128"/>
              </a:rPr>
              <a:t>　しなさいということです。　また、</a:t>
            </a:r>
            <a:endParaRPr lang="en-US" altLang="ja-JP" sz="1400" b="1" u="sng" dirty="0">
              <a:latin typeface="ＭＳ 明朝" panose="02020609040205080304" pitchFamily="17" charset="-128"/>
              <a:ea typeface="ＭＳ 明朝" panose="02020609040205080304" pitchFamily="17" charset="-128"/>
            </a:endParaRPr>
          </a:p>
          <a:p>
            <a:endParaRPr lang="en-US" altLang="ja-JP" sz="1400"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教育課程の</a:t>
            </a:r>
            <a:r>
              <a:rPr lang="ja-JP" altLang="en-US" sz="1400" b="1" dirty="0">
                <a:solidFill>
                  <a:srgbClr val="7030A0"/>
                </a:solidFill>
                <a:latin typeface="ＭＳ 明朝" panose="02020609040205080304" pitchFamily="17" charset="-128"/>
                <a:ea typeface="ＭＳ 明朝" panose="02020609040205080304" pitchFamily="17" charset="-128"/>
              </a:rPr>
              <a:t>実施</a:t>
            </a:r>
            <a:r>
              <a:rPr lang="ja-JP" altLang="en-US" sz="1400" b="1" dirty="0">
                <a:latin typeface="ＭＳ 明朝" panose="02020609040205080304" pitchFamily="17" charset="-128"/>
                <a:ea typeface="ＭＳ 明朝" panose="02020609040205080304" pitchFamily="17" charset="-128"/>
              </a:rPr>
              <a:t>においては、</a:t>
            </a:r>
            <a:endParaRPr lang="en-US" altLang="ja-JP" sz="1400" b="1"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r>
              <a:rPr lang="ja-JP" altLang="en-US" sz="1400" b="1" u="sng" dirty="0">
                <a:latin typeface="ＭＳ 明朝" panose="02020609040205080304" pitchFamily="17" charset="-128"/>
                <a:ea typeface="ＭＳ 明朝" panose="02020609040205080304" pitchFamily="17" charset="-128"/>
              </a:rPr>
              <a:t>★</a:t>
            </a:r>
            <a:r>
              <a:rPr lang="ja-JP" altLang="en-US" sz="1400" b="1" u="sng" dirty="0">
                <a:solidFill>
                  <a:srgbClr val="FF0000"/>
                </a:solidFill>
                <a:latin typeface="ＭＳ 明朝" panose="02020609040205080304" pitchFamily="17" charset="-128"/>
                <a:ea typeface="ＭＳ 明朝" panose="02020609040205080304" pitchFamily="17" charset="-128"/>
              </a:rPr>
              <a:t>「主体的・対話的で深い学び</a:t>
            </a:r>
            <a:r>
              <a:rPr lang="ja-JP" altLang="en-US" sz="1400" b="1" dirty="0">
                <a:latin typeface="ＭＳ 明朝" panose="02020609040205080304" pitchFamily="17" charset="-128"/>
                <a:ea typeface="ＭＳ 明朝" panose="02020609040205080304" pitchFamily="17" charset="-128"/>
              </a:rPr>
              <a:t>　に向けた授業改善をしなさい」と示されています。</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・・・つまり、</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a:t>
            </a:r>
            <a:r>
              <a:rPr lang="en-US" altLang="ja-JP" sz="1400" b="1" u="sng" dirty="0">
                <a:latin typeface="ＭＳ 明朝" panose="02020609040205080304" pitchFamily="17" charset="-128"/>
                <a:ea typeface="ＭＳ 明朝" panose="02020609040205080304" pitchFamily="17" charset="-128"/>
              </a:rPr>
              <a:t>《</a:t>
            </a:r>
            <a:r>
              <a:rPr lang="ja-JP" altLang="en-US" sz="1400" b="1" u="sng" dirty="0">
                <a:latin typeface="ＭＳ 明朝" panose="02020609040205080304" pitchFamily="17" charset="-128"/>
                <a:ea typeface="ＭＳ 明朝" panose="02020609040205080304" pitchFamily="17" charset="-128"/>
              </a:rPr>
              <a:t>探究的・問題解決的な学び</a:t>
            </a:r>
            <a:r>
              <a:rPr lang="en-US" altLang="ja-JP" sz="1400" b="1" u="sng" dirty="0">
                <a:latin typeface="ＭＳ 明朝" panose="02020609040205080304" pitchFamily="17" charset="-128"/>
                <a:ea typeface="ＭＳ 明朝" panose="02020609040205080304" pitchFamily="17" charset="-128"/>
              </a:rPr>
              <a:t>》</a:t>
            </a:r>
            <a:r>
              <a:rPr lang="ja-JP" altLang="en-US" sz="1400" b="1" u="sng" dirty="0">
                <a:latin typeface="ＭＳ 明朝" panose="02020609040205080304" pitchFamily="17" charset="-128"/>
                <a:ea typeface="ＭＳ 明朝" panose="02020609040205080304" pitchFamily="17" charset="-128"/>
              </a:rPr>
              <a:t>にしっかりと取り組みなさい</a:t>
            </a:r>
            <a:endParaRPr lang="en-US" altLang="ja-JP" sz="1400" b="1" u="sng" dirty="0">
              <a:latin typeface="ＭＳ 明朝" panose="02020609040205080304" pitchFamily="17" charset="-128"/>
              <a:ea typeface="ＭＳ 明朝" panose="02020609040205080304" pitchFamily="17" charset="-128"/>
            </a:endParaRPr>
          </a:p>
          <a:p>
            <a:endParaRPr lang="en-US" altLang="ja-JP" sz="1400" b="1" u="sng"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a:t>
            </a:r>
            <a:r>
              <a:rPr lang="ja-JP" altLang="en-US" sz="1400" b="1" u="sng" dirty="0">
                <a:latin typeface="ＭＳ 明朝" panose="02020609040205080304" pitchFamily="17" charset="-128"/>
                <a:ea typeface="ＭＳ 明朝" panose="02020609040205080304" pitchFamily="17" charset="-128"/>
              </a:rPr>
              <a:t>という意味です。　　　★</a:t>
            </a:r>
            <a:endParaRPr lang="en-US" altLang="ja-JP" sz="1400" b="1" u="sng"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endParaRPr lang="ja-JP" altLang="en-US" sz="1400" dirty="0"/>
          </a:p>
        </p:txBody>
      </p:sp>
      <p:sp>
        <p:nvSpPr>
          <p:cNvPr id="55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69697">
              <a:defRPr kumimoji="1" sz="1900">
                <a:solidFill>
                  <a:schemeClr val="tx1"/>
                </a:solidFill>
                <a:latin typeface="Arial" panose="020B0604020202020204" pitchFamily="34" charset="0"/>
                <a:ea typeface="ＭＳ Ｐゴシック" panose="020B0600070205080204" pitchFamily="50" charset="-128"/>
              </a:defRPr>
            </a:lvl1pPr>
            <a:lvl2pPr marL="795308" indent="-305888" defTabSz="1369697">
              <a:defRPr kumimoji="1" sz="1900">
                <a:solidFill>
                  <a:schemeClr val="tx1"/>
                </a:solidFill>
                <a:latin typeface="Arial" panose="020B0604020202020204" pitchFamily="34" charset="0"/>
                <a:ea typeface="ＭＳ Ｐゴシック" panose="020B0600070205080204" pitchFamily="50" charset="-128"/>
              </a:defRPr>
            </a:lvl2pPr>
            <a:lvl3pPr marL="1223552" indent="-244711" defTabSz="1369697">
              <a:defRPr kumimoji="1" sz="1900">
                <a:solidFill>
                  <a:schemeClr val="tx1"/>
                </a:solidFill>
                <a:latin typeface="Arial" panose="020B0604020202020204" pitchFamily="34" charset="0"/>
                <a:ea typeface="ＭＳ Ｐゴシック" panose="020B0600070205080204" pitchFamily="50" charset="-128"/>
              </a:defRPr>
            </a:lvl3pPr>
            <a:lvl4pPr marL="1712972" indent="-244711" defTabSz="1369697">
              <a:defRPr kumimoji="1" sz="1900">
                <a:solidFill>
                  <a:schemeClr val="tx1"/>
                </a:solidFill>
                <a:latin typeface="Arial" panose="020B0604020202020204" pitchFamily="34" charset="0"/>
                <a:ea typeface="ＭＳ Ｐゴシック" panose="020B0600070205080204" pitchFamily="50" charset="-128"/>
              </a:defRPr>
            </a:lvl4pPr>
            <a:lvl5pPr marL="2202391" indent="-244711" defTabSz="1369697">
              <a:defRPr kumimoji="1" sz="1900">
                <a:solidFill>
                  <a:schemeClr val="tx1"/>
                </a:solidFill>
                <a:latin typeface="Arial" panose="020B0604020202020204" pitchFamily="34" charset="0"/>
                <a:ea typeface="ＭＳ Ｐゴシック" panose="020B0600070205080204" pitchFamily="50" charset="-128"/>
              </a:defRPr>
            </a:lvl5pPr>
            <a:lvl6pPr marL="2691813"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181232"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670654"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4160074"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C5A0F8DC-E433-4D02-878E-5C6B939A948E}" type="slidenum">
              <a:rPr lang="ja-JP" altLang="en-US" sz="1200">
                <a:latin typeface="Calibri" panose="020F0502020204030204" pitchFamily="34" charset="0"/>
              </a:rPr>
              <a:pPr/>
              <a:t>18</a:t>
            </a:fld>
            <a:endParaRPr lang="ja-JP" altLang="en-US" sz="1200" dirty="0">
              <a:latin typeface="Calibri" panose="020F0502020204030204" pitchFamily="34" charset="0"/>
            </a:endParaRPr>
          </a:p>
        </p:txBody>
      </p:sp>
    </p:spTree>
    <p:extLst>
      <p:ext uri="{BB962C8B-B14F-4D97-AF65-F5344CB8AC3E}">
        <p14:creationId xmlns:p14="http://schemas.microsoft.com/office/powerpoint/2010/main" val="1164957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19</a:t>
            </a:fld>
            <a:endParaRPr kumimoji="1" lang="ja-JP" altLang="en-US"/>
          </a:p>
        </p:txBody>
      </p:sp>
    </p:spTree>
    <p:extLst>
      <p:ext uri="{BB962C8B-B14F-4D97-AF65-F5344CB8AC3E}">
        <p14:creationId xmlns:p14="http://schemas.microsoft.com/office/powerpoint/2010/main" val="909599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xfrm>
            <a:off x="3144838" y="565150"/>
            <a:ext cx="3773487" cy="2832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55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69927">
              <a:defRPr kumimoji="1" sz="2000">
                <a:solidFill>
                  <a:schemeClr val="tx1"/>
                </a:solidFill>
                <a:latin typeface="Arial" panose="020B0604020202020204" pitchFamily="34" charset="0"/>
                <a:ea typeface="ＭＳ Ｐゴシック" panose="020B0600070205080204" pitchFamily="50" charset="-128"/>
              </a:defRPr>
            </a:lvl1pPr>
            <a:lvl2pPr marL="795441" indent="-305939" defTabSz="1369927">
              <a:defRPr kumimoji="1" sz="2000">
                <a:solidFill>
                  <a:schemeClr val="tx1"/>
                </a:solidFill>
                <a:latin typeface="Arial" panose="020B0604020202020204" pitchFamily="34" charset="0"/>
                <a:ea typeface="ＭＳ Ｐゴシック" panose="020B0600070205080204" pitchFamily="50" charset="-128"/>
              </a:defRPr>
            </a:lvl2pPr>
            <a:lvl3pPr marL="1223756" indent="-244751" defTabSz="1369927">
              <a:defRPr kumimoji="1" sz="2000">
                <a:solidFill>
                  <a:schemeClr val="tx1"/>
                </a:solidFill>
                <a:latin typeface="Arial" panose="020B0604020202020204" pitchFamily="34" charset="0"/>
                <a:ea typeface="ＭＳ Ｐゴシック" panose="020B0600070205080204" pitchFamily="50" charset="-128"/>
              </a:defRPr>
            </a:lvl3pPr>
            <a:lvl4pPr marL="1713259" indent="-244751" defTabSz="1369927">
              <a:defRPr kumimoji="1" sz="2000">
                <a:solidFill>
                  <a:schemeClr val="tx1"/>
                </a:solidFill>
                <a:latin typeface="Arial" panose="020B0604020202020204" pitchFamily="34" charset="0"/>
                <a:ea typeface="ＭＳ Ｐゴシック" panose="020B0600070205080204" pitchFamily="50" charset="-128"/>
              </a:defRPr>
            </a:lvl4pPr>
            <a:lvl5pPr marL="2202761" indent="-244751" defTabSz="1369927">
              <a:defRPr kumimoji="1" sz="2000">
                <a:solidFill>
                  <a:schemeClr val="tx1"/>
                </a:solidFill>
                <a:latin typeface="Arial" panose="020B0604020202020204" pitchFamily="34" charset="0"/>
                <a:ea typeface="ＭＳ Ｐゴシック" panose="020B0600070205080204" pitchFamily="50" charset="-128"/>
              </a:defRPr>
            </a:lvl5pPr>
            <a:lvl6pPr marL="2692263" indent="-244751" defTabSz="1369927"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181766" indent="-244751" defTabSz="1369927"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671269" indent="-244751" defTabSz="1369927"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160770" indent="-244751" defTabSz="1369927"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C5A0F8DC-E433-4D02-878E-5C6B939A948E}" type="slidenum">
              <a:rPr lang="ja-JP" altLang="en-US" sz="1300">
                <a:latin typeface="Calibri" panose="020F0502020204030204" pitchFamily="34" charset="0"/>
              </a:rPr>
              <a:pPr/>
              <a:t>20</a:t>
            </a:fld>
            <a:endParaRPr lang="ja-JP" altLang="en-US" sz="1300" dirty="0">
              <a:latin typeface="Calibri" panose="020F0502020204030204" pitchFamily="34" charset="0"/>
            </a:endParaRPr>
          </a:p>
        </p:txBody>
      </p:sp>
    </p:spTree>
    <p:extLst>
      <p:ext uri="{BB962C8B-B14F-4D97-AF65-F5344CB8AC3E}">
        <p14:creationId xmlns:p14="http://schemas.microsoft.com/office/powerpoint/2010/main" val="304999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5EAB178-4206-446C-938E-61538EE5A9CD}"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9AA7AE-3EB4-40DE-913D-0F33F99D5712}" type="slidenum">
              <a:rPr kumimoji="1" lang="ja-JP" altLang="en-US" smtClean="0"/>
              <a:t>‹#›</a:t>
            </a:fld>
            <a:endParaRPr kumimoji="1" lang="ja-JP" altLang="en-US"/>
          </a:p>
        </p:txBody>
      </p:sp>
    </p:spTree>
    <p:extLst>
      <p:ext uri="{BB962C8B-B14F-4D97-AF65-F5344CB8AC3E}">
        <p14:creationId xmlns:p14="http://schemas.microsoft.com/office/powerpoint/2010/main" val="150733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5EAB178-4206-446C-938E-61538EE5A9CD}"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9AA7AE-3EB4-40DE-913D-0F33F99D5712}" type="slidenum">
              <a:rPr kumimoji="1" lang="ja-JP" altLang="en-US" smtClean="0"/>
              <a:t>‹#›</a:t>
            </a:fld>
            <a:endParaRPr kumimoji="1" lang="ja-JP" altLang="en-US"/>
          </a:p>
        </p:txBody>
      </p:sp>
    </p:spTree>
    <p:extLst>
      <p:ext uri="{BB962C8B-B14F-4D97-AF65-F5344CB8AC3E}">
        <p14:creationId xmlns:p14="http://schemas.microsoft.com/office/powerpoint/2010/main" val="362424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5EAB178-4206-446C-938E-61538EE5A9CD}"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9AA7AE-3EB4-40DE-913D-0F33F99D5712}" type="slidenum">
              <a:rPr kumimoji="1" lang="ja-JP" altLang="en-US" smtClean="0"/>
              <a:t>‹#›</a:t>
            </a:fld>
            <a:endParaRPr kumimoji="1" lang="ja-JP" altLang="en-US"/>
          </a:p>
        </p:txBody>
      </p:sp>
    </p:spTree>
    <p:extLst>
      <p:ext uri="{BB962C8B-B14F-4D97-AF65-F5344CB8AC3E}">
        <p14:creationId xmlns:p14="http://schemas.microsoft.com/office/powerpoint/2010/main" val="142367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5EAB178-4206-446C-938E-61538EE5A9CD}"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9AA7AE-3EB4-40DE-913D-0F33F99D5712}" type="slidenum">
              <a:rPr kumimoji="1" lang="ja-JP" altLang="en-US" smtClean="0"/>
              <a:t>‹#›</a:t>
            </a:fld>
            <a:endParaRPr kumimoji="1" lang="ja-JP" altLang="en-US"/>
          </a:p>
        </p:txBody>
      </p:sp>
    </p:spTree>
    <p:extLst>
      <p:ext uri="{BB962C8B-B14F-4D97-AF65-F5344CB8AC3E}">
        <p14:creationId xmlns:p14="http://schemas.microsoft.com/office/powerpoint/2010/main" val="86478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5EAB178-4206-446C-938E-61538EE5A9CD}"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9AA7AE-3EB4-40DE-913D-0F33F99D5712}" type="slidenum">
              <a:rPr kumimoji="1" lang="ja-JP" altLang="en-US" smtClean="0"/>
              <a:t>‹#›</a:t>
            </a:fld>
            <a:endParaRPr kumimoji="1" lang="ja-JP" altLang="en-US"/>
          </a:p>
        </p:txBody>
      </p:sp>
    </p:spTree>
    <p:extLst>
      <p:ext uri="{BB962C8B-B14F-4D97-AF65-F5344CB8AC3E}">
        <p14:creationId xmlns:p14="http://schemas.microsoft.com/office/powerpoint/2010/main" val="389796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5EAB178-4206-446C-938E-61538EE5A9CD}" type="datetimeFigureOut">
              <a:rPr kumimoji="1" lang="ja-JP" altLang="en-US" smtClean="0"/>
              <a:t>2024/11/20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9AA7AE-3EB4-40DE-913D-0F33F99D5712}" type="slidenum">
              <a:rPr kumimoji="1" lang="ja-JP" altLang="en-US" smtClean="0"/>
              <a:t>‹#›</a:t>
            </a:fld>
            <a:endParaRPr kumimoji="1" lang="ja-JP" altLang="en-US"/>
          </a:p>
        </p:txBody>
      </p:sp>
    </p:spTree>
    <p:extLst>
      <p:ext uri="{BB962C8B-B14F-4D97-AF65-F5344CB8AC3E}">
        <p14:creationId xmlns:p14="http://schemas.microsoft.com/office/powerpoint/2010/main" val="408000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5EAB178-4206-446C-938E-61538EE5A9CD}" type="datetimeFigureOut">
              <a:rPr kumimoji="1" lang="ja-JP" altLang="en-US" smtClean="0"/>
              <a:t>2024/11/20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79AA7AE-3EB4-40DE-913D-0F33F99D5712}" type="slidenum">
              <a:rPr kumimoji="1" lang="ja-JP" altLang="en-US" smtClean="0"/>
              <a:t>‹#›</a:t>
            </a:fld>
            <a:endParaRPr kumimoji="1" lang="ja-JP" altLang="en-US"/>
          </a:p>
        </p:txBody>
      </p:sp>
    </p:spTree>
    <p:extLst>
      <p:ext uri="{BB962C8B-B14F-4D97-AF65-F5344CB8AC3E}">
        <p14:creationId xmlns:p14="http://schemas.microsoft.com/office/powerpoint/2010/main" val="133594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5EAB178-4206-446C-938E-61538EE5A9CD}" type="datetimeFigureOut">
              <a:rPr kumimoji="1" lang="ja-JP" altLang="en-US" smtClean="0"/>
              <a:t>2024/11/20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79AA7AE-3EB4-40DE-913D-0F33F99D5712}" type="slidenum">
              <a:rPr kumimoji="1" lang="ja-JP" altLang="en-US" smtClean="0"/>
              <a:t>‹#›</a:t>
            </a:fld>
            <a:endParaRPr kumimoji="1" lang="ja-JP" altLang="en-US"/>
          </a:p>
        </p:txBody>
      </p:sp>
    </p:spTree>
    <p:extLst>
      <p:ext uri="{BB962C8B-B14F-4D97-AF65-F5344CB8AC3E}">
        <p14:creationId xmlns:p14="http://schemas.microsoft.com/office/powerpoint/2010/main" val="65517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AB178-4206-446C-938E-61538EE5A9CD}" type="datetimeFigureOut">
              <a:rPr kumimoji="1" lang="ja-JP" altLang="en-US" smtClean="0"/>
              <a:t>2024/11/20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79AA7AE-3EB4-40DE-913D-0F33F99D5712}" type="slidenum">
              <a:rPr kumimoji="1" lang="ja-JP" altLang="en-US" smtClean="0"/>
              <a:t>‹#›</a:t>
            </a:fld>
            <a:endParaRPr kumimoji="1" lang="ja-JP" altLang="en-US"/>
          </a:p>
        </p:txBody>
      </p:sp>
    </p:spTree>
    <p:extLst>
      <p:ext uri="{BB962C8B-B14F-4D97-AF65-F5344CB8AC3E}">
        <p14:creationId xmlns:p14="http://schemas.microsoft.com/office/powerpoint/2010/main" val="3615870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EAB178-4206-446C-938E-61538EE5A9CD}" type="datetimeFigureOut">
              <a:rPr kumimoji="1" lang="ja-JP" altLang="en-US" smtClean="0"/>
              <a:t>2024/11/20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9AA7AE-3EB4-40DE-913D-0F33F99D5712}" type="slidenum">
              <a:rPr kumimoji="1" lang="ja-JP" altLang="en-US" smtClean="0"/>
              <a:t>‹#›</a:t>
            </a:fld>
            <a:endParaRPr kumimoji="1" lang="ja-JP" altLang="en-US"/>
          </a:p>
        </p:txBody>
      </p:sp>
    </p:spTree>
    <p:extLst>
      <p:ext uri="{BB962C8B-B14F-4D97-AF65-F5344CB8AC3E}">
        <p14:creationId xmlns:p14="http://schemas.microsoft.com/office/powerpoint/2010/main" val="2069939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EAB178-4206-446C-938E-61538EE5A9CD}" type="datetimeFigureOut">
              <a:rPr kumimoji="1" lang="ja-JP" altLang="en-US" smtClean="0"/>
              <a:t>2024/11/20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9AA7AE-3EB4-40DE-913D-0F33F99D5712}" type="slidenum">
              <a:rPr kumimoji="1" lang="ja-JP" altLang="en-US" smtClean="0"/>
              <a:t>‹#›</a:t>
            </a:fld>
            <a:endParaRPr kumimoji="1" lang="ja-JP" altLang="en-US"/>
          </a:p>
        </p:txBody>
      </p:sp>
    </p:spTree>
    <p:extLst>
      <p:ext uri="{BB962C8B-B14F-4D97-AF65-F5344CB8AC3E}">
        <p14:creationId xmlns:p14="http://schemas.microsoft.com/office/powerpoint/2010/main" val="250429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AB178-4206-446C-938E-61538EE5A9CD}" type="datetimeFigureOut">
              <a:rPr kumimoji="1" lang="ja-JP" altLang="en-US" smtClean="0"/>
              <a:t>2024/11/20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AA7AE-3EB4-40DE-913D-0F33F99D5712}" type="slidenum">
              <a:rPr kumimoji="1" lang="ja-JP" altLang="en-US" smtClean="0"/>
              <a:t>‹#›</a:t>
            </a:fld>
            <a:endParaRPr kumimoji="1" lang="ja-JP" altLang="en-US"/>
          </a:p>
        </p:txBody>
      </p:sp>
    </p:spTree>
    <p:extLst>
      <p:ext uri="{BB962C8B-B14F-4D97-AF65-F5344CB8AC3E}">
        <p14:creationId xmlns:p14="http://schemas.microsoft.com/office/powerpoint/2010/main" val="2865615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1.bp.blogspot.com/-Du01JVq4ipE/UZoVek6TfqI/AAAAAAAATi8/roOHu8FNDNc/s800/fukidashi05.png"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slideLayout" Target="../slideLayouts/slideLayout7.xml"/><Relationship Id="rId7" Type="http://schemas.openxmlformats.org/officeDocument/2006/relationships/image" Target="../media/image26.jpe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www.mext.go.jp/a_menu/shotou/gakuryoku/korekara.htm" TargetMode="External"/><Relationship Id="rId4" Type="http://schemas.openxmlformats.org/officeDocument/2006/relationships/hyperlink" Target="file:///H:\&#20843;&#21517;&#24029;&#23567;&#23398;&#26657;&#26657;&#20869;&#20849;&#26377;&#12424;&#12426;(341&#65319;&#65314;&#65289;\&#65297;&#12289;&#26657;&#38263;&#12501;&#12457;&#12523;&#12480;\&#65297;&#65292;&#12518;&#12493;&#12473;&#12467;&#12473;&#12463;&#12540;&#12523;&#65288;&#26481;&#38642;&#23567;&#12487;&#12540;&#12479;&#12418;&#65289;\&#65296;&#20196;&#21644;&#65302;&#24180;&#12288;&#65298;&#65296;&#65298;&#65300;&#24180;&#24230;\20240118&#12288;&#23567;&#24179;&#31532;&#20116;&#23567;&#23398;&#26657;11&#26376;15&#26085;&#12395;&#30740;&#31350;&#30330;&#34920;&#12288;&#26494;&#26412;&#38597;&#21490;&#26657;&#38263;&#20808;&#29983;&#12288;&#65304;&#65297;&#65300;&#65298;&#65293;&#65300;&#65302;&#65299;&#65293;&#65298;&#65297;&#65296;&#65296;\&#23567;&#24179;&#24066;&#25945;&#32946;&#25391;&#33288;&#22522;&#26412;&#35336;&#30011;&#65288;&#23567;&#24179;&#24066;&#12398;&#25945;&#32946;&#20196;&#21644;&#65302;&#24180;&#29256;&#65289;\&#30906;&#12363;&#12394;&#23398;&#21147;"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view.officeapps.live.com/op/view.aspx?src=https%3A%2F%2Fwww.esd-tejima.com%2F10-230-2.pptx&amp;wdOrigin=BROWSELINK" TargetMode="Externa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87578-096C-E5FB-E153-3B939C071D79}"/>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31C085EE-A65B-0A77-59CC-05971C6F50C7}"/>
              </a:ext>
            </a:extLst>
          </p:cNvPr>
          <p:cNvSpPr/>
          <p:nvPr/>
        </p:nvSpPr>
        <p:spPr>
          <a:xfrm>
            <a:off x="428625" y="171441"/>
            <a:ext cx="8329613" cy="2185997"/>
          </a:xfrm>
          <a:prstGeom prst="roundRect">
            <a:avLst/>
          </a:prstGeom>
          <a:solidFill>
            <a:srgbClr val="CDD9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94E5C8F-9907-6567-D2A6-51B40B49AA60}"/>
              </a:ext>
            </a:extLst>
          </p:cNvPr>
          <p:cNvSpPr txBox="1"/>
          <p:nvPr/>
        </p:nvSpPr>
        <p:spPr>
          <a:xfrm>
            <a:off x="114296" y="171441"/>
            <a:ext cx="8901117" cy="5509200"/>
          </a:xfrm>
          <a:prstGeom prst="rect">
            <a:avLst/>
          </a:prstGeom>
          <a:noFill/>
        </p:spPr>
        <p:txBody>
          <a:bodyPr wrap="square" rtlCol="0">
            <a:spAutoFit/>
          </a:bodyPr>
          <a:lstStyle/>
          <a:p>
            <a:pPr algn="ctr"/>
            <a:endParaRPr kumimoji="1" lang="en-US" altLang="ja-JP" sz="800" dirty="0">
              <a:latin typeface="AR P丸ゴシック体E" panose="020F0900000000000000" pitchFamily="50" charset="-128"/>
              <a:ea typeface="AR P丸ゴシック体E" panose="020F0900000000000000" pitchFamily="50" charset="-128"/>
            </a:endParaRPr>
          </a:p>
          <a:p>
            <a:pPr algn="ctr"/>
            <a:r>
              <a:rPr kumimoji="1" lang="ja-JP" altLang="en-US" sz="3600" dirty="0">
                <a:latin typeface="AR P丸ゴシック体E" panose="020F0900000000000000" pitchFamily="50" charset="-128"/>
                <a:ea typeface="AR P丸ゴシック体E" panose="020F0900000000000000" pitchFamily="50" charset="-128"/>
              </a:rPr>
              <a:t>大仙市立大曲南中学校研究発表会</a:t>
            </a:r>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 </a:t>
            </a:r>
            <a:r>
              <a:rPr kumimoji="1" lang="ja-JP" altLang="en-US" sz="2400" dirty="0">
                <a:latin typeface="AR P丸ゴシック体E" panose="020F0900000000000000" pitchFamily="50" charset="-128"/>
                <a:ea typeface="AR P丸ゴシック体E" panose="020F0900000000000000" pitchFamily="50" charset="-128"/>
              </a:rPr>
              <a:t>    演題</a:t>
            </a:r>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　　</a:t>
            </a:r>
            <a:r>
              <a:rPr kumimoji="1" lang="ja-JP" altLang="en-US" sz="4400" dirty="0">
                <a:latin typeface="AR P丸ゴシック体E" panose="020F0900000000000000" pitchFamily="50" charset="-128"/>
                <a:ea typeface="AR P丸ゴシック体E" panose="020F0900000000000000" pitchFamily="50" charset="-128"/>
              </a:rPr>
              <a:t>「</a:t>
            </a:r>
            <a:r>
              <a:rPr kumimoji="1" lang="en-US" altLang="ja-JP" sz="4400" dirty="0">
                <a:latin typeface="AR P丸ゴシック体E" panose="020F0900000000000000" pitchFamily="50" charset="-128"/>
                <a:ea typeface="AR P丸ゴシック体E" panose="020F0900000000000000" pitchFamily="50" charset="-128"/>
              </a:rPr>
              <a:t>SDG</a:t>
            </a:r>
            <a:r>
              <a:rPr kumimoji="1" lang="ja-JP" altLang="en-US" sz="4400" dirty="0">
                <a:latin typeface="AR P丸ゴシック体E" panose="020F0900000000000000" pitchFamily="50" charset="-128"/>
                <a:ea typeface="AR P丸ゴシック体E" panose="020F0900000000000000" pitchFamily="50" charset="-128"/>
              </a:rPr>
              <a:t>ｓ時代の学びを創る」</a:t>
            </a:r>
            <a:endParaRPr kumimoji="1" lang="en-US" altLang="ja-JP" sz="4400" dirty="0">
              <a:latin typeface="AR P丸ゴシック体E" panose="020F0900000000000000" pitchFamily="50" charset="-128"/>
              <a:ea typeface="AR P丸ゴシック体E" panose="020F0900000000000000" pitchFamily="50" charset="-128"/>
            </a:endParaRPr>
          </a:p>
          <a:p>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①大仙教育目標と大曲南中学校の研究主題</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②世界の課題と 日本の「学習指導要領」</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③「ストーリー」と「ネットワーク」で紡ぐ</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r>
              <a:rPr kumimoji="1" lang="en-US" altLang="ja-JP" sz="3200" dirty="0">
                <a:latin typeface="AR P丸ゴシック体E" panose="020F0900000000000000" pitchFamily="50" charset="-128"/>
                <a:ea typeface="AR P丸ゴシック体E" panose="020F0900000000000000" pitchFamily="50" charset="-128"/>
              </a:rPr>
              <a:t>ESD for SDG</a:t>
            </a:r>
            <a:r>
              <a:rPr kumimoji="1" lang="ja-JP" altLang="en-US" sz="3200" dirty="0">
                <a:latin typeface="AR P丸ゴシック体E" panose="020F0900000000000000" pitchFamily="50" charset="-128"/>
                <a:ea typeface="AR P丸ゴシック体E" panose="020F0900000000000000" pitchFamily="50" charset="-128"/>
              </a:rPr>
              <a:t>ｓ」</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④主体的・対話的で深い学びの実現</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⑤授業の「改善」ではなく「改革」を進める</a:t>
            </a:r>
          </a:p>
        </p:txBody>
      </p:sp>
      <p:sp>
        <p:nvSpPr>
          <p:cNvPr id="6" name="テキスト ボックス 5">
            <a:extLst>
              <a:ext uri="{FF2B5EF4-FFF2-40B4-BE49-F238E27FC236}">
                <a16:creationId xmlns:a16="http://schemas.microsoft.com/office/drawing/2014/main" id="{548E3DF2-BF14-C4D1-04EA-A3E6A5C32C16}"/>
              </a:ext>
            </a:extLst>
          </p:cNvPr>
          <p:cNvSpPr txBox="1"/>
          <p:nvPr/>
        </p:nvSpPr>
        <p:spPr>
          <a:xfrm>
            <a:off x="4071938" y="5829121"/>
            <a:ext cx="5072062" cy="1200329"/>
          </a:xfrm>
          <a:prstGeom prst="rect">
            <a:avLst/>
          </a:prstGeom>
          <a:noFill/>
        </p:spPr>
        <p:txBody>
          <a:bodyPr wrap="square" rtlCol="0">
            <a:spAutoFit/>
          </a:bodyPr>
          <a:lstStyle/>
          <a:p>
            <a:pPr algn="ctr"/>
            <a:r>
              <a:rPr kumimoji="1" lang="ja-JP" altLang="en-US" sz="2400" dirty="0">
                <a:latin typeface="AR P丸ゴシック体E" panose="020F0900000000000000" pitchFamily="50" charset="-128"/>
                <a:ea typeface="AR P丸ゴシック体E" panose="020F0900000000000000" pitchFamily="50" charset="-128"/>
              </a:rPr>
              <a:t>２０２４年１１月２２日（金）</a:t>
            </a:r>
            <a:endParaRPr kumimoji="1" lang="en-US" altLang="ja-JP" sz="2400" dirty="0">
              <a:latin typeface="AR P丸ゴシック体E" panose="020F0900000000000000" pitchFamily="50" charset="-128"/>
              <a:ea typeface="AR P丸ゴシック体E" panose="020F0900000000000000" pitchFamily="50" charset="-128"/>
            </a:endParaRPr>
          </a:p>
          <a:p>
            <a:pPr algn="ctr"/>
            <a:r>
              <a:rPr kumimoji="1" lang="en-US" altLang="ja-JP" sz="2400" dirty="0">
                <a:latin typeface="AR P丸ゴシック体E" panose="020F0900000000000000" pitchFamily="50" charset="-128"/>
                <a:ea typeface="AR P丸ゴシック体E" panose="020F0900000000000000" pitchFamily="50" charset="-128"/>
              </a:rPr>
              <a:t>ESD,SDG</a:t>
            </a:r>
            <a:r>
              <a:rPr kumimoji="1" lang="ja-JP" altLang="en-US" sz="2400" dirty="0">
                <a:latin typeface="AR P丸ゴシック体E" panose="020F0900000000000000" pitchFamily="50" charset="-128"/>
                <a:ea typeface="AR P丸ゴシック体E" panose="020F0900000000000000" pitchFamily="50" charset="-128"/>
              </a:rPr>
              <a:t>ｓ推進研究室長  手島利夫</a:t>
            </a:r>
            <a:endParaRPr kumimoji="1" lang="en-US" altLang="ja-JP" sz="2400" dirty="0">
              <a:latin typeface="AR P丸ゴシック体E" panose="020F0900000000000000" pitchFamily="50" charset="-128"/>
              <a:ea typeface="AR P丸ゴシック体E" panose="020F0900000000000000" pitchFamily="50" charset="-128"/>
            </a:endParaRPr>
          </a:p>
          <a:p>
            <a:pPr algn="ctr"/>
            <a:endParaRPr kumimoji="1" lang="en-US" altLang="ja-JP" sz="24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456176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E70DA4-B307-1710-63E5-C09102E16E1F}"/>
              </a:ext>
            </a:extLst>
          </p:cNvPr>
          <p:cNvPicPr>
            <a:picLocks noChangeAspect="1"/>
          </p:cNvPicPr>
          <p:nvPr/>
        </p:nvPicPr>
        <p:blipFill rotWithShape="1">
          <a:blip r:embed="rId2"/>
          <a:srcRect l="8602"/>
          <a:stretch/>
        </p:blipFill>
        <p:spPr>
          <a:xfrm>
            <a:off x="0" y="-1"/>
            <a:ext cx="9144000" cy="6858001"/>
          </a:xfrm>
          <a:prstGeom prst="rect">
            <a:avLst/>
          </a:prstGeom>
        </p:spPr>
      </p:pic>
    </p:spTree>
    <p:extLst>
      <p:ext uri="{BB962C8B-B14F-4D97-AF65-F5344CB8AC3E}">
        <p14:creationId xmlns:p14="http://schemas.microsoft.com/office/powerpoint/2010/main" val="2906543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6EBAC46-CD76-34AA-1BA3-1F2A1EB7EB45}"/>
              </a:ext>
            </a:extLst>
          </p:cNvPr>
          <p:cNvPicPr>
            <a:picLocks noChangeAspect="1"/>
          </p:cNvPicPr>
          <p:nvPr/>
        </p:nvPicPr>
        <p:blipFill rotWithShape="1">
          <a:blip r:embed="rId2"/>
          <a:srcRect l="2558" t="39381"/>
          <a:stretch/>
        </p:blipFill>
        <p:spPr>
          <a:xfrm>
            <a:off x="739590" y="770656"/>
            <a:ext cx="8083331" cy="5845268"/>
          </a:xfrm>
          <a:prstGeom prst="rect">
            <a:avLst/>
          </a:prstGeom>
        </p:spPr>
      </p:pic>
      <p:pic>
        <p:nvPicPr>
          <p:cNvPr id="5" name="図 4">
            <a:extLst>
              <a:ext uri="{FF2B5EF4-FFF2-40B4-BE49-F238E27FC236}">
                <a16:creationId xmlns:a16="http://schemas.microsoft.com/office/drawing/2014/main" id="{0570E1C2-1A57-28AF-8484-0B974D1AA628}"/>
              </a:ext>
            </a:extLst>
          </p:cNvPr>
          <p:cNvPicPr>
            <a:picLocks noChangeAspect="1"/>
          </p:cNvPicPr>
          <p:nvPr/>
        </p:nvPicPr>
        <p:blipFill rotWithShape="1">
          <a:blip r:embed="rId2"/>
          <a:srcRect l="1780" t="-184" r="35778" b="92924"/>
          <a:stretch/>
        </p:blipFill>
        <p:spPr>
          <a:xfrm>
            <a:off x="321081" y="94129"/>
            <a:ext cx="5074994" cy="685800"/>
          </a:xfrm>
          <a:prstGeom prst="rect">
            <a:avLst/>
          </a:prstGeom>
        </p:spPr>
      </p:pic>
      <p:sp>
        <p:nvSpPr>
          <p:cNvPr id="2" name="楕円 1">
            <a:extLst>
              <a:ext uri="{FF2B5EF4-FFF2-40B4-BE49-F238E27FC236}">
                <a16:creationId xmlns:a16="http://schemas.microsoft.com/office/drawing/2014/main" id="{37A34E23-4D36-4017-377C-FB3C3E493213}"/>
              </a:ext>
            </a:extLst>
          </p:cNvPr>
          <p:cNvSpPr/>
          <p:nvPr/>
        </p:nvSpPr>
        <p:spPr>
          <a:xfrm>
            <a:off x="995083" y="2043937"/>
            <a:ext cx="3267635" cy="229944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 name="楕円 3">
            <a:extLst>
              <a:ext uri="{FF2B5EF4-FFF2-40B4-BE49-F238E27FC236}">
                <a16:creationId xmlns:a16="http://schemas.microsoft.com/office/drawing/2014/main" id="{90C364EB-8993-52ED-27B8-DF94A14DA7A7}"/>
              </a:ext>
            </a:extLst>
          </p:cNvPr>
          <p:cNvSpPr/>
          <p:nvPr/>
        </p:nvSpPr>
        <p:spPr>
          <a:xfrm>
            <a:off x="3762257" y="3307946"/>
            <a:ext cx="3267635" cy="229944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 name="楕円 5">
            <a:extLst>
              <a:ext uri="{FF2B5EF4-FFF2-40B4-BE49-F238E27FC236}">
                <a16:creationId xmlns:a16="http://schemas.microsoft.com/office/drawing/2014/main" id="{FE057174-8F58-088C-FB4E-B7B54D855FA7}"/>
              </a:ext>
            </a:extLst>
          </p:cNvPr>
          <p:cNvSpPr/>
          <p:nvPr/>
        </p:nvSpPr>
        <p:spPr>
          <a:xfrm>
            <a:off x="5651568" y="1867009"/>
            <a:ext cx="3267635" cy="229944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楕円 6">
            <a:extLst>
              <a:ext uri="{FF2B5EF4-FFF2-40B4-BE49-F238E27FC236}">
                <a16:creationId xmlns:a16="http://schemas.microsoft.com/office/drawing/2014/main" id="{8979F3CB-A974-4290-6F19-A0B163BDC083}"/>
              </a:ext>
            </a:extLst>
          </p:cNvPr>
          <p:cNvSpPr/>
          <p:nvPr/>
        </p:nvSpPr>
        <p:spPr>
          <a:xfrm>
            <a:off x="3323326" y="376495"/>
            <a:ext cx="3267635" cy="229944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8" name="四角形: 角を丸くする 7">
            <a:extLst>
              <a:ext uri="{FF2B5EF4-FFF2-40B4-BE49-F238E27FC236}">
                <a16:creationId xmlns:a16="http://schemas.microsoft.com/office/drawing/2014/main" id="{82304F50-3163-8371-A3D0-4AD4DE584654}"/>
              </a:ext>
            </a:extLst>
          </p:cNvPr>
          <p:cNvSpPr/>
          <p:nvPr/>
        </p:nvSpPr>
        <p:spPr>
          <a:xfrm>
            <a:off x="5056094" y="5300664"/>
            <a:ext cx="1534866" cy="349594"/>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四角形: 角を丸くする 8">
            <a:extLst>
              <a:ext uri="{FF2B5EF4-FFF2-40B4-BE49-F238E27FC236}">
                <a16:creationId xmlns:a16="http://schemas.microsoft.com/office/drawing/2014/main" id="{A398FE26-04A7-EB05-400D-EDEDE95E02E6}"/>
              </a:ext>
            </a:extLst>
          </p:cNvPr>
          <p:cNvSpPr/>
          <p:nvPr/>
        </p:nvSpPr>
        <p:spPr>
          <a:xfrm>
            <a:off x="5396074" y="5620856"/>
            <a:ext cx="2672162" cy="349594"/>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 name="四角形: 角を丸くする 9">
            <a:extLst>
              <a:ext uri="{FF2B5EF4-FFF2-40B4-BE49-F238E27FC236}">
                <a16:creationId xmlns:a16="http://schemas.microsoft.com/office/drawing/2014/main" id="{42D4DD58-CD84-8DE9-D434-D56BECDC88E9}"/>
              </a:ext>
            </a:extLst>
          </p:cNvPr>
          <p:cNvSpPr/>
          <p:nvPr/>
        </p:nvSpPr>
        <p:spPr>
          <a:xfrm>
            <a:off x="1069047" y="5318313"/>
            <a:ext cx="1405212" cy="349594"/>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テキスト ボックス 10">
            <a:extLst>
              <a:ext uri="{FF2B5EF4-FFF2-40B4-BE49-F238E27FC236}">
                <a16:creationId xmlns:a16="http://schemas.microsoft.com/office/drawing/2014/main" id="{AC5AB8BC-468F-48B2-6ABB-ECC4DC5007A3}"/>
              </a:ext>
            </a:extLst>
          </p:cNvPr>
          <p:cNvSpPr txBox="1"/>
          <p:nvPr/>
        </p:nvSpPr>
        <p:spPr>
          <a:xfrm>
            <a:off x="3884106" y="1225707"/>
            <a:ext cx="2097049" cy="1015663"/>
          </a:xfrm>
          <a:prstGeom prst="rect">
            <a:avLst/>
          </a:prstGeom>
          <a:solidFill>
            <a:schemeClr val="bg1"/>
          </a:solidFill>
          <a:ln w="76200">
            <a:solidFill>
              <a:srgbClr val="FF0000"/>
            </a:solidFill>
          </a:ln>
        </p:spPr>
        <p:txBody>
          <a:bodyPr wrap="none" rtlCol="0">
            <a:spAutoFit/>
          </a:bodyPr>
          <a:lstStyle/>
          <a:p>
            <a:r>
              <a:rPr kumimoji="1" lang="ja-JP" altLang="en-US" sz="3000" dirty="0">
                <a:latin typeface="AR P丸ゴシック体E" panose="020F0900000000000000" pitchFamily="50" charset="-128"/>
                <a:ea typeface="AR P丸ゴシック体E" panose="020F0900000000000000" pitchFamily="50" charset="-128"/>
              </a:rPr>
              <a:t>持続可能な</a:t>
            </a:r>
            <a:endParaRPr kumimoji="1" lang="en-US" altLang="ja-JP" sz="3000" dirty="0">
              <a:latin typeface="AR P丸ゴシック体E" panose="020F0900000000000000" pitchFamily="50" charset="-128"/>
              <a:ea typeface="AR P丸ゴシック体E" panose="020F0900000000000000" pitchFamily="50" charset="-128"/>
            </a:endParaRPr>
          </a:p>
          <a:p>
            <a:r>
              <a:rPr kumimoji="1" lang="ja-JP" altLang="en-US" sz="3000" dirty="0">
                <a:latin typeface="AR P丸ゴシック体E" panose="020F0900000000000000" pitchFamily="50" charset="-128"/>
                <a:ea typeface="AR P丸ゴシック体E" panose="020F0900000000000000" pitchFamily="50" charset="-128"/>
              </a:rPr>
              <a:t>世界の実現</a:t>
            </a:r>
          </a:p>
        </p:txBody>
      </p:sp>
      <p:sp>
        <p:nvSpPr>
          <p:cNvPr id="12" name="テキスト ボックス 11">
            <a:extLst>
              <a:ext uri="{FF2B5EF4-FFF2-40B4-BE49-F238E27FC236}">
                <a16:creationId xmlns:a16="http://schemas.microsoft.com/office/drawing/2014/main" id="{E4A42C82-8516-90F4-B594-01A899A79AC4}"/>
              </a:ext>
            </a:extLst>
          </p:cNvPr>
          <p:cNvSpPr txBox="1"/>
          <p:nvPr/>
        </p:nvSpPr>
        <p:spPr>
          <a:xfrm>
            <a:off x="4120794" y="4041043"/>
            <a:ext cx="3034805" cy="1015663"/>
          </a:xfrm>
          <a:prstGeom prst="rect">
            <a:avLst/>
          </a:prstGeom>
          <a:solidFill>
            <a:schemeClr val="bg1"/>
          </a:solidFill>
          <a:ln w="76200">
            <a:solidFill>
              <a:srgbClr val="FF0000"/>
            </a:solidFill>
          </a:ln>
        </p:spPr>
        <p:txBody>
          <a:bodyPr wrap="none" rtlCol="0">
            <a:spAutoFit/>
          </a:bodyPr>
          <a:lstStyle/>
          <a:p>
            <a:r>
              <a:rPr kumimoji="1" lang="ja-JP" altLang="en-US" sz="3000" dirty="0">
                <a:latin typeface="AR P丸ゴシック体E" panose="020F0900000000000000" pitchFamily="50" charset="-128"/>
                <a:ea typeface="AR P丸ゴシック体E" panose="020F0900000000000000" pitchFamily="50" charset="-128"/>
              </a:rPr>
              <a:t>全ての学びを</a:t>
            </a:r>
            <a:endParaRPr kumimoji="1" lang="en-US" altLang="ja-JP" sz="3000" dirty="0">
              <a:latin typeface="AR P丸ゴシック体E" panose="020F0900000000000000" pitchFamily="50" charset="-128"/>
              <a:ea typeface="AR P丸ゴシック体E" panose="020F0900000000000000" pitchFamily="50" charset="-128"/>
            </a:endParaRPr>
          </a:p>
          <a:p>
            <a:r>
              <a:rPr kumimoji="1" lang="en-US" altLang="ja-JP" sz="3000" dirty="0">
                <a:latin typeface="AR P丸ゴシック体E" panose="020F0900000000000000" pitchFamily="50" charset="-128"/>
                <a:ea typeface="AR P丸ゴシック体E" panose="020F0900000000000000" pitchFamily="50" charset="-128"/>
              </a:rPr>
              <a:t>SDG</a:t>
            </a:r>
            <a:r>
              <a:rPr kumimoji="1" lang="ja-JP" altLang="en-US" sz="3000" dirty="0">
                <a:latin typeface="AR P丸ゴシック体E" panose="020F0900000000000000" pitchFamily="50" charset="-128"/>
                <a:ea typeface="AR P丸ゴシック体E" panose="020F0900000000000000" pitchFamily="50" charset="-128"/>
              </a:rPr>
              <a:t>ｓにつなげる</a:t>
            </a:r>
          </a:p>
        </p:txBody>
      </p:sp>
      <p:sp>
        <p:nvSpPr>
          <p:cNvPr id="13" name="テキスト ボックス 12">
            <a:extLst>
              <a:ext uri="{FF2B5EF4-FFF2-40B4-BE49-F238E27FC236}">
                <a16:creationId xmlns:a16="http://schemas.microsoft.com/office/drawing/2014/main" id="{BDADAF5A-6FC0-0C75-F784-735B5121580D}"/>
              </a:ext>
            </a:extLst>
          </p:cNvPr>
          <p:cNvSpPr txBox="1"/>
          <p:nvPr/>
        </p:nvSpPr>
        <p:spPr>
          <a:xfrm>
            <a:off x="5555574" y="2716717"/>
            <a:ext cx="3570208" cy="1015663"/>
          </a:xfrm>
          <a:prstGeom prst="rect">
            <a:avLst/>
          </a:prstGeom>
          <a:solidFill>
            <a:schemeClr val="bg1"/>
          </a:solidFill>
          <a:ln w="76200">
            <a:solidFill>
              <a:srgbClr val="FF0000"/>
            </a:solidFill>
          </a:ln>
        </p:spPr>
        <p:txBody>
          <a:bodyPr wrap="none" rtlCol="0">
            <a:spAutoFit/>
          </a:bodyPr>
          <a:lstStyle/>
          <a:p>
            <a:r>
              <a:rPr kumimoji="1" lang="ja-JP" altLang="en-US" sz="3000" dirty="0">
                <a:latin typeface="AR P丸ゴシック体E" panose="020F0900000000000000" pitchFamily="50" charset="-128"/>
                <a:ea typeface="AR P丸ゴシック体E" panose="020F0900000000000000" pitchFamily="50" charset="-128"/>
              </a:rPr>
              <a:t>社会の変革に向けた</a:t>
            </a:r>
            <a:endParaRPr kumimoji="1" lang="en-US" altLang="ja-JP" sz="3000" dirty="0">
              <a:latin typeface="AR P丸ゴシック体E" panose="020F0900000000000000" pitchFamily="50" charset="-128"/>
              <a:ea typeface="AR P丸ゴシック体E" panose="020F0900000000000000" pitchFamily="50" charset="-128"/>
            </a:endParaRPr>
          </a:p>
          <a:p>
            <a:pPr algn="ctr"/>
            <a:r>
              <a:rPr kumimoji="1" lang="ja-JP" altLang="en-US" sz="3000" dirty="0">
                <a:latin typeface="AR P丸ゴシック体E" panose="020F0900000000000000" pitchFamily="50" charset="-128"/>
                <a:ea typeface="AR P丸ゴシック体E" panose="020F0900000000000000" pitchFamily="50" charset="-128"/>
              </a:rPr>
              <a:t>行動変容</a:t>
            </a:r>
            <a:endParaRPr kumimoji="1" lang="en-US" altLang="ja-JP" sz="3000" dirty="0">
              <a:latin typeface="AR P丸ゴシック体E" panose="020F0900000000000000" pitchFamily="50" charset="-128"/>
              <a:ea typeface="AR P丸ゴシック体E" panose="020F0900000000000000" pitchFamily="50" charset="-128"/>
            </a:endParaRPr>
          </a:p>
        </p:txBody>
      </p:sp>
      <p:sp>
        <p:nvSpPr>
          <p:cNvPr id="14" name="テキスト ボックス 13">
            <a:extLst>
              <a:ext uri="{FF2B5EF4-FFF2-40B4-BE49-F238E27FC236}">
                <a16:creationId xmlns:a16="http://schemas.microsoft.com/office/drawing/2014/main" id="{198C8C7F-1A74-5E4D-19E1-F664DE4CB666}"/>
              </a:ext>
            </a:extLst>
          </p:cNvPr>
          <p:cNvSpPr txBox="1"/>
          <p:nvPr/>
        </p:nvSpPr>
        <p:spPr>
          <a:xfrm>
            <a:off x="600565" y="2649452"/>
            <a:ext cx="3478837" cy="1477328"/>
          </a:xfrm>
          <a:prstGeom prst="rect">
            <a:avLst/>
          </a:prstGeom>
          <a:solidFill>
            <a:schemeClr val="bg1"/>
          </a:solidFill>
          <a:ln w="76200">
            <a:solidFill>
              <a:srgbClr val="FF0000"/>
            </a:solidFill>
          </a:ln>
        </p:spPr>
        <p:txBody>
          <a:bodyPr wrap="none" rtlCol="0">
            <a:spAutoFit/>
          </a:bodyPr>
          <a:lstStyle/>
          <a:p>
            <a:pPr algn="ctr"/>
            <a:r>
              <a:rPr kumimoji="1" lang="ja-JP" altLang="en-US" sz="3000" dirty="0">
                <a:latin typeface="AR P丸ゴシック体E" panose="020F0900000000000000" pitchFamily="50" charset="-128"/>
                <a:ea typeface="AR P丸ゴシック体E" panose="020F0900000000000000" pitchFamily="50" charset="-128"/>
              </a:rPr>
              <a:t>主体的・対話的で</a:t>
            </a:r>
            <a:endParaRPr kumimoji="1" lang="en-US" altLang="ja-JP" sz="3000" dirty="0">
              <a:latin typeface="AR P丸ゴシック体E" panose="020F0900000000000000" pitchFamily="50" charset="-128"/>
              <a:ea typeface="AR P丸ゴシック体E" panose="020F0900000000000000" pitchFamily="50" charset="-128"/>
            </a:endParaRPr>
          </a:p>
          <a:p>
            <a:pPr algn="ctr"/>
            <a:r>
              <a:rPr kumimoji="1" lang="ja-JP" altLang="en-US" sz="3000" dirty="0">
                <a:latin typeface="AR P丸ゴシック体E" panose="020F0900000000000000" pitchFamily="50" charset="-128"/>
                <a:ea typeface="AR P丸ゴシック体E" panose="020F0900000000000000" pitchFamily="50" charset="-128"/>
              </a:rPr>
              <a:t>深い学び</a:t>
            </a:r>
            <a:endParaRPr kumimoji="1" lang="en-US" altLang="ja-JP" sz="3000" dirty="0">
              <a:latin typeface="AR P丸ゴシック体E" panose="020F0900000000000000" pitchFamily="50" charset="-128"/>
              <a:ea typeface="AR P丸ゴシック体E" panose="020F0900000000000000" pitchFamily="50" charset="-128"/>
            </a:endParaRPr>
          </a:p>
          <a:p>
            <a:pPr algn="ctr"/>
            <a:r>
              <a:rPr kumimoji="1" lang="ja-JP" altLang="en-US" sz="3000" dirty="0">
                <a:latin typeface="AR P丸ゴシック体E" panose="020F0900000000000000" pitchFamily="50" charset="-128"/>
                <a:ea typeface="AR P丸ゴシック体E" panose="020F0900000000000000" pitchFamily="50" charset="-128"/>
              </a:rPr>
              <a:t>探究的・問題解決型</a:t>
            </a:r>
          </a:p>
        </p:txBody>
      </p:sp>
      <p:sp>
        <p:nvSpPr>
          <p:cNvPr id="15" name="テキスト ボックス 14">
            <a:extLst>
              <a:ext uri="{FF2B5EF4-FFF2-40B4-BE49-F238E27FC236}">
                <a16:creationId xmlns:a16="http://schemas.microsoft.com/office/drawing/2014/main" id="{6A765A37-2949-9A2F-9EB4-2BDB81C04005}"/>
              </a:ext>
            </a:extLst>
          </p:cNvPr>
          <p:cNvSpPr txBox="1"/>
          <p:nvPr/>
        </p:nvSpPr>
        <p:spPr>
          <a:xfrm>
            <a:off x="5312102" y="231699"/>
            <a:ext cx="3557384" cy="507831"/>
          </a:xfrm>
          <a:prstGeom prst="rect">
            <a:avLst/>
          </a:prstGeom>
          <a:solidFill>
            <a:srgbClr val="CAE739"/>
          </a:solidFill>
        </p:spPr>
        <p:txBody>
          <a:bodyPr wrap="none" rtlCol="0">
            <a:spAutoFit/>
          </a:bodyPr>
          <a:lstStyle/>
          <a:p>
            <a:r>
              <a:rPr kumimoji="1" lang="ja-JP" altLang="en-US" sz="2700" dirty="0">
                <a:latin typeface="AR P丸ゴシック体E" panose="020F0900000000000000" pitchFamily="50" charset="-128"/>
                <a:ea typeface="AR P丸ゴシック体E" panose="020F0900000000000000" pitchFamily="50" charset="-128"/>
              </a:rPr>
              <a:t>学校教育の</a:t>
            </a:r>
            <a:r>
              <a:rPr kumimoji="1" lang="en-US" altLang="ja-JP" sz="2700" dirty="0">
                <a:latin typeface="AR P丸ゴシック体E" panose="020F0900000000000000" pitchFamily="50" charset="-128"/>
                <a:ea typeface="AR P丸ゴシック体E" panose="020F0900000000000000" pitchFamily="50" charset="-128"/>
              </a:rPr>
              <a:t>Goal</a:t>
            </a:r>
            <a:r>
              <a:rPr kumimoji="1" lang="ja-JP" altLang="en-US" sz="2700" dirty="0">
                <a:latin typeface="AR P丸ゴシック体E" panose="020F0900000000000000" pitchFamily="50" charset="-128"/>
                <a:ea typeface="AR P丸ゴシック体E" panose="020F0900000000000000" pitchFamily="50" charset="-128"/>
              </a:rPr>
              <a:t>・目標</a:t>
            </a:r>
          </a:p>
        </p:txBody>
      </p:sp>
    </p:spTree>
    <p:extLst>
      <p:ext uri="{BB962C8B-B14F-4D97-AF65-F5344CB8AC3E}">
        <p14:creationId xmlns:p14="http://schemas.microsoft.com/office/powerpoint/2010/main" val="193126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10" presetClass="exit" presetSubtype="0" fill="hold" grpId="1" nodeType="with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par>
                                <p:cTn id="62" presetID="10" presetClass="exit" presetSubtype="0" fill="hold" grpId="1" nodeType="withEffect">
                                  <p:stCondLst>
                                    <p:cond delay="0"/>
                                  </p:stCondLst>
                                  <p:childTnLst>
                                    <p:animEffect transition="out" filter="fade">
                                      <p:cBhvr>
                                        <p:cTn id="63" dur="500"/>
                                        <p:tgtEl>
                                          <p:spTgt spid="4"/>
                                        </p:tgtEl>
                                      </p:cBhvr>
                                    </p:animEffect>
                                    <p:set>
                                      <p:cBhvr>
                                        <p:cTn id="64" dur="1" fill="hold">
                                          <p:stCondLst>
                                            <p:cond delay="499"/>
                                          </p:stCondLst>
                                        </p:cTn>
                                        <p:tgtEl>
                                          <p:spTgt spid="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anim calcmode="lin" valueType="num">
                                      <p:cBhvr>
                                        <p:cTn id="70" dur="1000" fill="hold"/>
                                        <p:tgtEl>
                                          <p:spTgt spid="6"/>
                                        </p:tgtEl>
                                        <p:attrNameLst>
                                          <p:attrName>ppt_x</p:attrName>
                                        </p:attrNameLst>
                                      </p:cBhvr>
                                      <p:tavLst>
                                        <p:tav tm="0">
                                          <p:val>
                                            <p:strVal val="#ppt_x"/>
                                          </p:val>
                                        </p:tav>
                                        <p:tav tm="100000">
                                          <p:val>
                                            <p:strVal val="#ppt_x"/>
                                          </p:val>
                                        </p:tav>
                                      </p:tavLst>
                                    </p:anim>
                                    <p:anim calcmode="lin" valueType="num">
                                      <p:cBhvr>
                                        <p:cTn id="7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1000"/>
                                        <p:tgtEl>
                                          <p:spTgt spid="13"/>
                                        </p:tgtEl>
                                      </p:cBhvr>
                                    </p:animEffect>
                                    <p:anim calcmode="lin" valueType="num">
                                      <p:cBhvr>
                                        <p:cTn id="77" dur="1000" fill="hold"/>
                                        <p:tgtEl>
                                          <p:spTgt spid="13"/>
                                        </p:tgtEl>
                                        <p:attrNameLst>
                                          <p:attrName>ppt_x</p:attrName>
                                        </p:attrNameLst>
                                      </p:cBhvr>
                                      <p:tavLst>
                                        <p:tav tm="0">
                                          <p:val>
                                            <p:strVal val="#ppt_x"/>
                                          </p:val>
                                        </p:tav>
                                        <p:tav tm="100000">
                                          <p:val>
                                            <p:strVal val="#ppt_x"/>
                                          </p:val>
                                        </p:tav>
                                      </p:tavLst>
                                    </p:anim>
                                    <p:anim calcmode="lin" valueType="num">
                                      <p:cBhvr>
                                        <p:cTn id="78" dur="1000" fill="hold"/>
                                        <p:tgtEl>
                                          <p:spTgt spid="13"/>
                                        </p:tgtEl>
                                        <p:attrNameLst>
                                          <p:attrName>ppt_y</p:attrName>
                                        </p:attrNameLst>
                                      </p:cBhvr>
                                      <p:tavLst>
                                        <p:tav tm="0">
                                          <p:val>
                                            <p:strVal val="#ppt_y+.1"/>
                                          </p:val>
                                        </p:tav>
                                        <p:tav tm="100000">
                                          <p:val>
                                            <p:strVal val="#ppt_y"/>
                                          </p:val>
                                        </p:tav>
                                      </p:tavLst>
                                    </p:anim>
                                  </p:childTnLst>
                                </p:cTn>
                              </p:par>
                              <p:par>
                                <p:cTn id="79" presetID="10" presetClass="exit" presetSubtype="0" fill="hold" grpId="1" nodeType="withEffect">
                                  <p:stCondLst>
                                    <p:cond delay="0"/>
                                  </p:stCondLst>
                                  <p:childTnLst>
                                    <p:animEffect transition="out" filter="fade">
                                      <p:cBhvr>
                                        <p:cTn id="80" dur="500"/>
                                        <p:tgtEl>
                                          <p:spTgt spid="6"/>
                                        </p:tgtEl>
                                      </p:cBhvr>
                                    </p:animEffect>
                                    <p:set>
                                      <p:cBhvr>
                                        <p:cTn id="81" dur="1" fill="hold">
                                          <p:stCondLst>
                                            <p:cond delay="499"/>
                                          </p:stCondLst>
                                        </p:cTn>
                                        <p:tgtEl>
                                          <p:spTgt spid="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1000"/>
                                        <p:tgtEl>
                                          <p:spTgt spid="7"/>
                                        </p:tgtEl>
                                      </p:cBhvr>
                                    </p:animEffect>
                                    <p:anim calcmode="lin" valueType="num">
                                      <p:cBhvr>
                                        <p:cTn id="87" dur="1000" fill="hold"/>
                                        <p:tgtEl>
                                          <p:spTgt spid="7"/>
                                        </p:tgtEl>
                                        <p:attrNameLst>
                                          <p:attrName>ppt_x</p:attrName>
                                        </p:attrNameLst>
                                      </p:cBhvr>
                                      <p:tavLst>
                                        <p:tav tm="0">
                                          <p:val>
                                            <p:strVal val="#ppt_x"/>
                                          </p:val>
                                        </p:tav>
                                        <p:tav tm="100000">
                                          <p:val>
                                            <p:strVal val="#ppt_x"/>
                                          </p:val>
                                        </p:tav>
                                      </p:tavLst>
                                    </p:anim>
                                    <p:anim calcmode="lin" valueType="num">
                                      <p:cBhvr>
                                        <p:cTn id="8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1000" fill="hold"/>
                                        <p:tgtEl>
                                          <p:spTgt spid="11"/>
                                        </p:tgtEl>
                                        <p:attrNameLst>
                                          <p:attrName>ppt_y</p:attrName>
                                        </p:attrNameLst>
                                      </p:cBhvr>
                                      <p:tavLst>
                                        <p:tav tm="0">
                                          <p:val>
                                            <p:strVal val="#ppt_y+.1"/>
                                          </p:val>
                                        </p:tav>
                                        <p:tav tm="100000">
                                          <p:val>
                                            <p:strVal val="#ppt_y"/>
                                          </p:val>
                                        </p:tav>
                                      </p:tavLst>
                                    </p:anim>
                                  </p:childTnLst>
                                </p:cTn>
                              </p:par>
                              <p:par>
                                <p:cTn id="96" presetID="10" presetClass="exit" presetSubtype="0" fill="hold" grpId="1" nodeType="withEffect">
                                  <p:stCondLst>
                                    <p:cond delay="0"/>
                                  </p:stCondLst>
                                  <p:childTnLst>
                                    <p:animEffect transition="out" filter="fade">
                                      <p:cBhvr>
                                        <p:cTn id="97" dur="500"/>
                                        <p:tgtEl>
                                          <p:spTgt spid="7"/>
                                        </p:tgtEl>
                                      </p:cBhvr>
                                    </p:animEffect>
                                    <p:set>
                                      <p:cBhvr>
                                        <p:cTn id="9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6" grpId="0" animBg="1"/>
      <p:bldP spid="6" grpId="1" animBg="1"/>
      <p:bldP spid="7" grpId="0" animBg="1"/>
      <p:bldP spid="7" grpId="1"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D125798-9725-4139-B138-CB9804F3CB2E}"/>
              </a:ext>
            </a:extLst>
          </p:cNvPr>
          <p:cNvSpPr/>
          <p:nvPr/>
        </p:nvSpPr>
        <p:spPr>
          <a:xfrm>
            <a:off x="1" y="0"/>
            <a:ext cx="9160933"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EEDA0FCC-92AD-4C8E-B532-C61FB9FC2DCD}"/>
              </a:ext>
            </a:extLst>
          </p:cNvPr>
          <p:cNvSpPr txBox="1"/>
          <p:nvPr/>
        </p:nvSpPr>
        <p:spPr>
          <a:xfrm flipH="1">
            <a:off x="431768" y="3107228"/>
            <a:ext cx="8297398" cy="3459280"/>
          </a:xfrm>
          <a:prstGeom prst="rect">
            <a:avLst/>
          </a:prstGeom>
          <a:solidFill>
            <a:srgbClr val="FDFDA5"/>
          </a:solidFill>
          <a:ln>
            <a:solidFill>
              <a:srgbClr val="00B0F0"/>
            </a:solidFill>
          </a:ln>
        </p:spPr>
        <p:txBody>
          <a:bodyPr wrap="square" rtlCol="0">
            <a:spAutoFit/>
          </a:bodyPr>
          <a:lstStyle/>
          <a:p>
            <a:endParaRPr lang="en-US" altLang="ja-JP" sz="1200" dirty="0">
              <a:latin typeface="AR P丸ゴシック体E" panose="020F0900000000000000" pitchFamily="50" charset="-128"/>
              <a:ea typeface="AR P丸ゴシック体E" panose="020F0900000000000000" pitchFamily="50" charset="-128"/>
            </a:endParaRPr>
          </a:p>
          <a:p>
            <a:r>
              <a:rPr lang="ja-JP" altLang="en-US" sz="2954" dirty="0">
                <a:latin typeface="AR P丸ゴシック体E" panose="020F0900000000000000" pitchFamily="50" charset="-128"/>
                <a:ea typeface="AR P丸ゴシック体E" panose="020F0900000000000000" pitchFamily="50" charset="-128"/>
              </a:rPr>
              <a:t>学習指導要領　</a:t>
            </a:r>
            <a:r>
              <a:rPr lang="ja-JP" altLang="en-US" sz="2954" dirty="0">
                <a:highlight>
                  <a:srgbClr val="FFFF00"/>
                </a:highlight>
                <a:latin typeface="AR P丸ゴシック体E" panose="020F0900000000000000" pitchFamily="50" charset="-128"/>
                <a:ea typeface="AR P丸ゴシック体E" panose="020F0900000000000000" pitchFamily="50" charset="-128"/>
              </a:rPr>
              <a:t>前文・・・理念</a:t>
            </a:r>
            <a:endParaRPr lang="en-US" altLang="ja-JP" sz="2954" dirty="0">
              <a:latin typeface="AR P丸ゴシック体E" panose="020F0900000000000000" pitchFamily="50" charset="-128"/>
              <a:ea typeface="AR P丸ゴシック体E" panose="020F0900000000000000" pitchFamily="50" charset="-128"/>
            </a:endParaRPr>
          </a:p>
          <a:p>
            <a:endParaRPr lang="en-US" altLang="ja-JP" sz="2954" dirty="0">
              <a:highlight>
                <a:srgbClr val="FFFF00"/>
              </a:highlight>
              <a:latin typeface="AR P丸ゴシック体E" panose="020F0900000000000000" pitchFamily="50" charset="-128"/>
              <a:ea typeface="AR P丸ゴシック体E" panose="020F0900000000000000" pitchFamily="50" charset="-128"/>
            </a:endParaRPr>
          </a:p>
          <a:p>
            <a:r>
              <a:rPr lang="ja-JP" altLang="en-US" sz="2954" dirty="0">
                <a:latin typeface="AR P丸ゴシック体E" panose="020F0900000000000000" pitchFamily="50" charset="-128"/>
                <a:ea typeface="AR P丸ゴシック体E" panose="020F0900000000000000" pitchFamily="50" charset="-128"/>
              </a:rPr>
              <a:t>　　　　　　　</a:t>
            </a:r>
            <a:r>
              <a:rPr lang="ja-JP" altLang="en-US" sz="2954" dirty="0">
                <a:highlight>
                  <a:srgbClr val="FFFF00"/>
                </a:highlight>
                <a:latin typeface="AR P丸ゴシック体E" panose="020F0900000000000000" pitchFamily="50" charset="-128"/>
                <a:ea typeface="AR P丸ゴシック体E" panose="020F0900000000000000" pitchFamily="50" charset="-128"/>
              </a:rPr>
              <a:t>総則・・・具体化の進め方</a:t>
            </a:r>
            <a:endParaRPr lang="en-US" altLang="ja-JP" sz="2954" dirty="0">
              <a:highlight>
                <a:srgbClr val="FFFF00"/>
              </a:highlight>
              <a:latin typeface="AR P丸ゴシック体E" panose="020F0900000000000000" pitchFamily="50" charset="-128"/>
              <a:ea typeface="AR P丸ゴシック体E" panose="020F0900000000000000" pitchFamily="50" charset="-128"/>
            </a:endParaRPr>
          </a:p>
          <a:p>
            <a:r>
              <a:rPr lang="ja-JP" altLang="en-US" sz="2954" dirty="0">
                <a:highlight>
                  <a:srgbClr val="FFFF00"/>
                </a:highlight>
                <a:latin typeface="AR P丸ゴシック体E" panose="020F0900000000000000" pitchFamily="50" charset="-128"/>
                <a:ea typeface="AR P丸ゴシック体E" panose="020F0900000000000000" pitchFamily="50" charset="-128"/>
              </a:rPr>
              <a:t>　　　　</a:t>
            </a:r>
            <a:endParaRPr lang="en-US" altLang="ja-JP" sz="2954" dirty="0">
              <a:highlight>
                <a:srgbClr val="FFFF00"/>
              </a:highlight>
              <a:latin typeface="AR P丸ゴシック体E" panose="020F0900000000000000" pitchFamily="50" charset="-128"/>
              <a:ea typeface="AR P丸ゴシック体E" panose="020F0900000000000000" pitchFamily="50" charset="-128"/>
            </a:endParaRPr>
          </a:p>
          <a:p>
            <a:r>
              <a:rPr lang="ja-JP" altLang="en-US" sz="2954" dirty="0">
                <a:latin typeface="AR P丸ゴシック体E" panose="020F0900000000000000" pitchFamily="50" charset="-128"/>
                <a:ea typeface="AR P丸ゴシック体E" panose="020F0900000000000000" pitchFamily="50" charset="-128"/>
              </a:rPr>
              <a:t>　　　　　　　</a:t>
            </a:r>
            <a:r>
              <a:rPr lang="ja-JP" altLang="en-US" sz="2954" dirty="0">
                <a:highlight>
                  <a:srgbClr val="FFFF00"/>
                </a:highlight>
                <a:latin typeface="AR P丸ゴシック体E" panose="020F0900000000000000" pitchFamily="50" charset="-128"/>
                <a:ea typeface="AR P丸ゴシック体E" panose="020F0900000000000000" pitchFamily="50" charset="-128"/>
              </a:rPr>
              <a:t>各教科・領域・・改定の経緯・方針</a:t>
            </a:r>
            <a:endParaRPr lang="en-US" altLang="ja-JP" sz="2954" dirty="0">
              <a:highlight>
                <a:srgbClr val="FFFF00"/>
              </a:highlight>
              <a:latin typeface="AR P丸ゴシック体E" panose="020F0900000000000000" pitchFamily="50" charset="-128"/>
              <a:ea typeface="AR P丸ゴシック体E" panose="020F0900000000000000" pitchFamily="50" charset="-128"/>
            </a:endParaRPr>
          </a:p>
          <a:p>
            <a:r>
              <a:rPr lang="ja-JP" altLang="en-US" sz="2954" dirty="0">
                <a:latin typeface="AR P丸ゴシック体E" panose="020F0900000000000000" pitchFamily="50" charset="-128"/>
                <a:ea typeface="AR P丸ゴシック体E" panose="020F0900000000000000" pitchFamily="50" charset="-128"/>
              </a:rPr>
              <a:t>　　　　　　　　　　　　</a:t>
            </a:r>
            <a:r>
              <a:rPr lang="ja-JP" altLang="en-US" sz="2954" dirty="0">
                <a:highlight>
                  <a:srgbClr val="FFFF00"/>
                </a:highlight>
                <a:latin typeface="AR P丸ゴシック体E" panose="020F0900000000000000" pitchFamily="50" charset="-128"/>
                <a:ea typeface="AR P丸ゴシック体E" panose="020F0900000000000000" pitchFamily="50" charset="-128"/>
              </a:rPr>
              <a:t>学年ごとの目標・内容　　　</a:t>
            </a:r>
            <a:endParaRPr lang="en-US" altLang="ja-JP" sz="2954" dirty="0">
              <a:highlight>
                <a:srgbClr val="FFFF00"/>
              </a:highlight>
              <a:latin typeface="AR P丸ゴシック体E" panose="020F0900000000000000" pitchFamily="50" charset="-128"/>
              <a:ea typeface="AR P丸ゴシック体E" panose="020F0900000000000000" pitchFamily="50" charset="-128"/>
            </a:endParaRPr>
          </a:p>
          <a:p>
            <a:endParaRPr lang="en-US" altLang="ja-JP" sz="2954" dirty="0">
              <a:latin typeface="AR丸ゴシック体E" panose="020F0909000000000000" pitchFamily="49" charset="-128"/>
              <a:ea typeface="AR丸ゴシック体E" panose="020F0909000000000000" pitchFamily="49" charset="-128"/>
            </a:endParaRPr>
          </a:p>
        </p:txBody>
      </p:sp>
      <p:sp>
        <p:nvSpPr>
          <p:cNvPr id="3" name="テキスト ボックス 2">
            <a:extLst>
              <a:ext uri="{FF2B5EF4-FFF2-40B4-BE49-F238E27FC236}">
                <a16:creationId xmlns:a16="http://schemas.microsoft.com/office/drawing/2014/main" id="{1D4FA6B8-A8A0-4B92-A585-5D1ADD1E6080}"/>
              </a:ext>
            </a:extLst>
          </p:cNvPr>
          <p:cNvSpPr txBox="1">
            <a:spLocks noChangeArrowheads="1"/>
          </p:cNvSpPr>
          <p:nvPr/>
        </p:nvSpPr>
        <p:spPr bwMode="auto">
          <a:xfrm>
            <a:off x="1363391" y="189777"/>
            <a:ext cx="6248079" cy="60369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3323" b="1" dirty="0">
                <a:latin typeface="AR P楷書体M" panose="03000600000000000000" pitchFamily="66" charset="-128"/>
                <a:ea typeface="AR P楷書体M" panose="03000600000000000000" pitchFamily="66" charset="-128"/>
              </a:rPr>
              <a:t>学習指導要領　</a:t>
            </a:r>
            <a:endParaRPr lang="en-US" altLang="ja-JP" sz="3323" b="1" dirty="0">
              <a:latin typeface="AR P楷書体M" panose="03000600000000000000" pitchFamily="66" charset="-128"/>
              <a:ea typeface="AR P楷書体M" panose="03000600000000000000" pitchFamily="66" charset="-128"/>
            </a:endParaRPr>
          </a:p>
        </p:txBody>
      </p:sp>
      <p:grpSp>
        <p:nvGrpSpPr>
          <p:cNvPr id="7" name="グループ化 6">
            <a:extLst>
              <a:ext uri="{FF2B5EF4-FFF2-40B4-BE49-F238E27FC236}">
                <a16:creationId xmlns:a16="http://schemas.microsoft.com/office/drawing/2014/main" id="{908530C4-F572-4806-8D7B-6305A7F76353}"/>
              </a:ext>
            </a:extLst>
          </p:cNvPr>
          <p:cNvGrpSpPr/>
          <p:nvPr/>
        </p:nvGrpSpPr>
        <p:grpSpPr>
          <a:xfrm>
            <a:off x="381912" y="1038120"/>
            <a:ext cx="8851363" cy="1868749"/>
            <a:chOff x="423300" y="1904878"/>
            <a:chExt cx="8851363" cy="1868749"/>
          </a:xfrm>
        </p:grpSpPr>
        <p:sp>
          <p:nvSpPr>
            <p:cNvPr id="4" name="四角形: メモ 3">
              <a:extLst>
                <a:ext uri="{FF2B5EF4-FFF2-40B4-BE49-F238E27FC236}">
                  <a16:creationId xmlns:a16="http://schemas.microsoft.com/office/drawing/2014/main" id="{DB08BCA2-29DA-494B-82DC-E5B7FD024C1B}"/>
                </a:ext>
              </a:extLst>
            </p:cNvPr>
            <p:cNvSpPr/>
            <p:nvPr/>
          </p:nvSpPr>
          <p:spPr>
            <a:xfrm>
              <a:off x="423300" y="1904878"/>
              <a:ext cx="8297398" cy="1868749"/>
            </a:xfrm>
            <a:prstGeom prst="foldedCorne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47F0368-E95A-4A36-B401-D19FBF077F85}"/>
                </a:ext>
              </a:extLst>
            </p:cNvPr>
            <p:cNvSpPr txBox="1"/>
            <p:nvPr/>
          </p:nvSpPr>
          <p:spPr>
            <a:xfrm>
              <a:off x="1470800" y="2171208"/>
              <a:ext cx="7803863" cy="1338828"/>
            </a:xfrm>
            <a:prstGeom prst="rect">
              <a:avLst/>
            </a:prstGeom>
            <a:noFill/>
          </p:spPr>
          <p:txBody>
            <a:bodyPr wrap="square" rtlCol="0">
              <a:spAutoFit/>
            </a:bodyPr>
            <a:lstStyle/>
            <a:p>
              <a:r>
                <a:rPr kumimoji="1" lang="ja-JP" altLang="en-US" sz="2400" dirty="0">
                  <a:latin typeface="AR丸ゴシック体E" panose="020F0909000000000000" pitchFamily="49" charset="-128"/>
                  <a:ea typeface="AR丸ゴシック体E" panose="020F0909000000000000" pitchFamily="49" charset="-128"/>
                </a:rPr>
                <a:t>今回の改訂では、</a:t>
              </a:r>
              <a:r>
                <a:rPr kumimoji="1" lang="ja-JP" altLang="en-US" sz="3300" b="1" dirty="0">
                  <a:solidFill>
                    <a:srgbClr val="FF0000"/>
                  </a:solidFill>
                  <a:latin typeface="AR丸ゴシック体E" panose="020F0909000000000000" pitchFamily="49" charset="-128"/>
                  <a:ea typeface="AR丸ゴシック体E" panose="020F0909000000000000" pitchFamily="49" charset="-128"/>
                </a:rPr>
                <a:t>前文</a:t>
              </a:r>
              <a:r>
                <a:rPr kumimoji="1" lang="ja-JP" altLang="en-US" sz="2400" dirty="0">
                  <a:latin typeface="AR丸ゴシック体E" panose="020F0909000000000000" pitchFamily="49" charset="-128"/>
                  <a:ea typeface="AR丸ゴシック体E" panose="020F0909000000000000" pitchFamily="49" charset="-128"/>
                </a:rPr>
                <a:t>がつきました。</a:t>
              </a:r>
              <a:endParaRPr kumimoji="1" lang="en-US" altLang="ja-JP" sz="2400" dirty="0">
                <a:latin typeface="AR丸ゴシック体E" panose="020F0909000000000000" pitchFamily="49" charset="-128"/>
                <a:ea typeface="AR丸ゴシック体E" panose="020F0909000000000000" pitchFamily="49" charset="-128"/>
              </a:endParaRPr>
            </a:p>
            <a:p>
              <a:endParaRPr kumimoji="1" lang="en-US" altLang="ja-JP" sz="2400" u="sng" dirty="0">
                <a:solidFill>
                  <a:srgbClr val="FF0000"/>
                </a:solidFill>
                <a:latin typeface="AR丸ゴシック体E" panose="020F0909000000000000" pitchFamily="49" charset="-128"/>
                <a:ea typeface="AR丸ゴシック体E" panose="020F0909000000000000" pitchFamily="49" charset="-128"/>
              </a:endParaRPr>
            </a:p>
            <a:p>
              <a:r>
                <a:rPr kumimoji="1" lang="ja-JP" altLang="en-US" sz="2400" u="sng" dirty="0">
                  <a:latin typeface="AR丸ゴシック体E" panose="020F0909000000000000" pitchFamily="49" charset="-128"/>
                  <a:ea typeface="AR丸ゴシック体E" panose="020F0909000000000000" pitchFamily="49" charset="-128"/>
                </a:rPr>
                <a:t>改訂の理念</a:t>
              </a:r>
              <a:r>
                <a:rPr kumimoji="1" lang="ja-JP" altLang="en-US" sz="2400" dirty="0">
                  <a:latin typeface="AR丸ゴシック体E" panose="020F0909000000000000" pitchFamily="49" charset="-128"/>
                  <a:ea typeface="AR丸ゴシック体E" panose="020F0909000000000000" pitchFamily="49" charset="-128"/>
                </a:rPr>
                <a:t>を特に強調するためのものです。</a:t>
              </a:r>
              <a:endParaRPr kumimoji="1" lang="en-US" altLang="ja-JP" sz="2400" dirty="0">
                <a:latin typeface="AR丸ゴシック体E" panose="020F0909000000000000" pitchFamily="49" charset="-128"/>
                <a:ea typeface="AR丸ゴシック体E" panose="020F0909000000000000" pitchFamily="49" charset="-128"/>
              </a:endParaRPr>
            </a:p>
          </p:txBody>
        </p:sp>
      </p:grpSp>
      <p:sp>
        <p:nvSpPr>
          <p:cNvPr id="6" name="吹き出し: 角を丸めた四角形 5">
            <a:extLst>
              <a:ext uri="{FF2B5EF4-FFF2-40B4-BE49-F238E27FC236}">
                <a16:creationId xmlns:a16="http://schemas.microsoft.com/office/drawing/2014/main" id="{F0C8C874-9128-4F50-B5F1-DA6D15E0CF0C}"/>
              </a:ext>
            </a:extLst>
          </p:cNvPr>
          <p:cNvSpPr/>
          <p:nvPr/>
        </p:nvSpPr>
        <p:spPr>
          <a:xfrm>
            <a:off x="6339510" y="0"/>
            <a:ext cx="2635350" cy="1769149"/>
          </a:xfrm>
          <a:prstGeom prst="wedgeRoundRectCallout">
            <a:avLst>
              <a:gd name="adj1" fmla="val -107673"/>
              <a:gd name="adj2" fmla="val 364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100" b="1" dirty="0">
                <a:solidFill>
                  <a:schemeClr val="tx1"/>
                </a:solidFill>
              </a:rPr>
              <a:t>・時間数・英語</a:t>
            </a:r>
            <a:endParaRPr kumimoji="1" lang="en-US" altLang="ja-JP" sz="2100" b="1" dirty="0">
              <a:solidFill>
                <a:schemeClr val="tx1"/>
              </a:solidFill>
            </a:endParaRPr>
          </a:p>
          <a:p>
            <a:r>
              <a:rPr kumimoji="1" lang="ja-JP" altLang="en-US" sz="2100" b="1" dirty="0">
                <a:solidFill>
                  <a:schemeClr val="tx1"/>
                </a:solidFill>
              </a:rPr>
              <a:t>・プログラミング</a:t>
            </a:r>
            <a:r>
              <a:rPr kumimoji="1" lang="en-US" altLang="ja-JP" sz="2100" b="1" dirty="0">
                <a:solidFill>
                  <a:schemeClr val="tx1"/>
                </a:solidFill>
              </a:rPr>
              <a:t>  </a:t>
            </a:r>
          </a:p>
          <a:p>
            <a:r>
              <a:rPr kumimoji="1" lang="ja-JP" altLang="en-US" sz="2100" b="1" dirty="0">
                <a:solidFill>
                  <a:schemeClr val="tx1"/>
                </a:solidFill>
              </a:rPr>
              <a:t>・</a:t>
            </a:r>
            <a:r>
              <a:rPr kumimoji="1" lang="en-US" altLang="ja-JP" sz="2100" b="1" dirty="0">
                <a:solidFill>
                  <a:schemeClr val="tx1"/>
                </a:solidFill>
              </a:rPr>
              <a:t>GIGA</a:t>
            </a:r>
            <a:r>
              <a:rPr kumimoji="1" lang="ja-JP" altLang="en-US" sz="2100" b="1" dirty="0">
                <a:solidFill>
                  <a:schemeClr val="tx1"/>
                </a:solidFill>
              </a:rPr>
              <a:t>スクール</a:t>
            </a:r>
            <a:endParaRPr kumimoji="1" lang="en-US" altLang="ja-JP" sz="2100" b="1" dirty="0">
              <a:solidFill>
                <a:schemeClr val="tx1"/>
              </a:solidFill>
            </a:endParaRPr>
          </a:p>
          <a:p>
            <a:r>
              <a:rPr kumimoji="1" lang="ja-JP" altLang="en-US" sz="2100" b="1" dirty="0">
                <a:solidFill>
                  <a:schemeClr val="tx1"/>
                </a:solidFill>
              </a:rPr>
              <a:t>・個別最適化    ？</a:t>
            </a:r>
            <a:endParaRPr kumimoji="1" lang="en-US" altLang="ja-JP" sz="2100" b="1" dirty="0">
              <a:solidFill>
                <a:schemeClr val="tx1"/>
              </a:solidFill>
            </a:endParaRPr>
          </a:p>
          <a:p>
            <a:r>
              <a:rPr kumimoji="1" lang="ja-JP" altLang="en-US" sz="2100" b="1" dirty="0">
                <a:solidFill>
                  <a:schemeClr val="tx1"/>
                </a:solidFill>
              </a:rPr>
              <a:t>・学力向上？　</a:t>
            </a:r>
          </a:p>
        </p:txBody>
      </p:sp>
      <p:sp>
        <p:nvSpPr>
          <p:cNvPr id="11" name="テキスト ボックス 10">
            <a:extLst>
              <a:ext uri="{FF2B5EF4-FFF2-40B4-BE49-F238E27FC236}">
                <a16:creationId xmlns:a16="http://schemas.microsoft.com/office/drawing/2014/main" id="{63FFB29C-1DBE-44E6-8B64-1FC4F88FA73A}"/>
              </a:ext>
            </a:extLst>
          </p:cNvPr>
          <p:cNvSpPr txBox="1"/>
          <p:nvPr/>
        </p:nvSpPr>
        <p:spPr>
          <a:xfrm>
            <a:off x="1326859" y="2181613"/>
            <a:ext cx="1748118" cy="461665"/>
          </a:xfrm>
          <a:prstGeom prst="rect">
            <a:avLst/>
          </a:prstGeom>
          <a:solidFill>
            <a:srgbClr val="FEFDD3"/>
          </a:solidFill>
        </p:spPr>
        <p:txBody>
          <a:bodyPr wrap="square">
            <a:spAutoFit/>
          </a:bodyPr>
          <a:lstStyle/>
          <a:p>
            <a:r>
              <a:rPr kumimoji="1" lang="ja-JP" altLang="en-US" sz="2400" u="sng" dirty="0">
                <a:solidFill>
                  <a:srgbClr val="FF0000"/>
                </a:solidFill>
                <a:latin typeface="AR丸ゴシック体E" panose="020F0909000000000000" pitchFamily="49" charset="-128"/>
                <a:ea typeface="AR丸ゴシック体E" panose="020F0909000000000000" pitchFamily="49" charset="-128"/>
              </a:rPr>
              <a:t>改訂の理念</a:t>
            </a:r>
            <a:endParaRPr lang="ja-JP" altLang="en-US" sz="2400" dirty="0"/>
          </a:p>
        </p:txBody>
      </p:sp>
      <p:grpSp>
        <p:nvGrpSpPr>
          <p:cNvPr id="13" name="グループ化 12">
            <a:extLst>
              <a:ext uri="{FF2B5EF4-FFF2-40B4-BE49-F238E27FC236}">
                <a16:creationId xmlns:a16="http://schemas.microsoft.com/office/drawing/2014/main" id="{03C15474-781B-8F71-DAA2-C332CA957D6B}"/>
              </a:ext>
            </a:extLst>
          </p:cNvPr>
          <p:cNvGrpSpPr/>
          <p:nvPr/>
        </p:nvGrpSpPr>
        <p:grpSpPr>
          <a:xfrm>
            <a:off x="7836509" y="-68379"/>
            <a:ext cx="244942" cy="1757160"/>
            <a:chOff x="-808283" y="-393757"/>
            <a:chExt cx="226240" cy="2042571"/>
          </a:xfrm>
        </p:grpSpPr>
        <p:sp>
          <p:nvSpPr>
            <p:cNvPr id="10" name="正方形/長方形 9">
              <a:extLst>
                <a:ext uri="{FF2B5EF4-FFF2-40B4-BE49-F238E27FC236}">
                  <a16:creationId xmlns:a16="http://schemas.microsoft.com/office/drawing/2014/main" id="{80E2E647-FAE9-1C0C-A277-B67B5631348B}"/>
                </a:ext>
              </a:extLst>
            </p:cNvPr>
            <p:cNvSpPr/>
            <p:nvPr/>
          </p:nvSpPr>
          <p:spPr>
            <a:xfrm rot="2974677">
              <a:off x="-1534539" y="688218"/>
              <a:ext cx="1776105" cy="12888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FF0000"/>
                </a:solidFill>
              </a:endParaRPr>
            </a:p>
          </p:txBody>
        </p:sp>
        <p:sp>
          <p:nvSpPr>
            <p:cNvPr id="12" name="正方形/長方形 11">
              <a:extLst>
                <a:ext uri="{FF2B5EF4-FFF2-40B4-BE49-F238E27FC236}">
                  <a16:creationId xmlns:a16="http://schemas.microsoft.com/office/drawing/2014/main" id="{CC1A42AE-ABBF-9E9A-5BF7-B7E04C0721A2}"/>
                </a:ext>
              </a:extLst>
            </p:cNvPr>
            <p:cNvSpPr/>
            <p:nvPr/>
          </p:nvSpPr>
          <p:spPr>
            <a:xfrm rot="7755999">
              <a:off x="-1742332" y="540292"/>
              <a:ext cx="2042571" cy="174474"/>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FF0000"/>
                </a:solidFill>
              </a:endParaRPr>
            </a:p>
          </p:txBody>
        </p:sp>
      </p:grpSp>
    </p:spTree>
    <p:extLst>
      <p:ext uri="{BB962C8B-B14F-4D97-AF65-F5344CB8AC3E}">
        <p14:creationId xmlns:p14="http://schemas.microsoft.com/office/powerpoint/2010/main" val="206637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nodeType="clickEffect">
                                  <p:stCondLst>
                                    <p:cond delay="0"/>
                                  </p:stCondLst>
                                  <p:childTnLst>
                                    <p:animEffect transition="out" filter="fade">
                                      <p:cBhvr>
                                        <p:cTn id="26" dur="1000"/>
                                        <p:tgtEl>
                                          <p:spTgt spid="13"/>
                                        </p:tgtEl>
                                      </p:cBhvr>
                                    </p:animEffect>
                                    <p:anim calcmode="lin" valueType="num">
                                      <p:cBhvr>
                                        <p:cTn id="27" dur="1000"/>
                                        <p:tgtEl>
                                          <p:spTgt spid="13"/>
                                        </p:tgtEl>
                                        <p:attrNameLst>
                                          <p:attrName>ppt_x</p:attrName>
                                        </p:attrNameLst>
                                      </p:cBhvr>
                                      <p:tavLst>
                                        <p:tav tm="0">
                                          <p:val>
                                            <p:strVal val="ppt_x"/>
                                          </p:val>
                                        </p:tav>
                                        <p:tav tm="100000">
                                          <p:val>
                                            <p:strVal val="ppt_x"/>
                                          </p:val>
                                        </p:tav>
                                      </p:tavLst>
                                    </p:anim>
                                    <p:anim calcmode="lin" valueType="num">
                                      <p:cBhvr>
                                        <p:cTn id="28" dur="1000"/>
                                        <p:tgtEl>
                                          <p:spTgt spid="13"/>
                                        </p:tgtEl>
                                        <p:attrNameLst>
                                          <p:attrName>ppt_y</p:attrName>
                                        </p:attrNameLst>
                                      </p:cBhvr>
                                      <p:tavLst>
                                        <p:tav tm="0">
                                          <p:val>
                                            <p:strVal val="ppt_y"/>
                                          </p:val>
                                        </p:tav>
                                        <p:tav tm="100000">
                                          <p:val>
                                            <p:strVal val="ppt_y+.1"/>
                                          </p:val>
                                        </p:tav>
                                      </p:tavLst>
                                    </p:anim>
                                    <p:set>
                                      <p:cBhvr>
                                        <p:cTn id="29" dur="1" fill="hold">
                                          <p:stCondLst>
                                            <p:cond delay="999"/>
                                          </p:stCondLst>
                                        </p:cTn>
                                        <p:tgtEl>
                                          <p:spTgt spid="13"/>
                                        </p:tgtEl>
                                        <p:attrNameLst>
                                          <p:attrName>style.visibility</p:attrName>
                                        </p:attrNameLst>
                                      </p:cBhvr>
                                      <p:to>
                                        <p:strVal val="hidden"/>
                                      </p:to>
                                    </p:set>
                                  </p:childTnLst>
                                </p:cTn>
                              </p:par>
                              <p:par>
                                <p:cTn id="30" presetID="42" presetClass="exit" presetSubtype="0" fill="hold" grpId="1" nodeType="withEffect">
                                  <p:stCondLst>
                                    <p:cond delay="0"/>
                                  </p:stCondLst>
                                  <p:childTnLst>
                                    <p:animEffect transition="out" filter="fade">
                                      <p:cBhvr>
                                        <p:cTn id="31" dur="1000"/>
                                        <p:tgtEl>
                                          <p:spTgt spid="6"/>
                                        </p:tgtEl>
                                      </p:cBhvr>
                                    </p:animEffect>
                                    <p:anim calcmode="lin" valueType="num">
                                      <p:cBhvr>
                                        <p:cTn id="32" dur="1000"/>
                                        <p:tgtEl>
                                          <p:spTgt spid="6"/>
                                        </p:tgtEl>
                                        <p:attrNameLst>
                                          <p:attrName>ppt_x</p:attrName>
                                        </p:attrNameLst>
                                      </p:cBhvr>
                                      <p:tavLst>
                                        <p:tav tm="0">
                                          <p:val>
                                            <p:strVal val="ppt_x"/>
                                          </p:val>
                                        </p:tav>
                                        <p:tav tm="100000">
                                          <p:val>
                                            <p:strVal val="ppt_x"/>
                                          </p:val>
                                        </p:tav>
                                      </p:tavLst>
                                    </p:anim>
                                    <p:anim calcmode="lin" valueType="num">
                                      <p:cBhvr>
                                        <p:cTn id="33" dur="1000"/>
                                        <p:tgtEl>
                                          <p:spTgt spid="6"/>
                                        </p:tgtEl>
                                        <p:attrNameLst>
                                          <p:attrName>ppt_y</p:attrName>
                                        </p:attrNameLst>
                                      </p:cBhvr>
                                      <p:tavLst>
                                        <p:tav tm="0">
                                          <p:val>
                                            <p:strVal val="ppt_y"/>
                                          </p:val>
                                        </p:tav>
                                        <p:tav tm="100000">
                                          <p:val>
                                            <p:strVal val="ppt_y+.1"/>
                                          </p:val>
                                        </p:tav>
                                      </p:tavLst>
                                    </p:anim>
                                    <p:set>
                                      <p:cBhvr>
                                        <p:cTn id="34" dur="1" fill="hold">
                                          <p:stCondLst>
                                            <p:cond delay="999"/>
                                          </p:stCondLst>
                                        </p:cTn>
                                        <p:tgtEl>
                                          <p:spTgt spid="6"/>
                                        </p:tgtEl>
                                        <p:attrNameLst>
                                          <p:attrName>style.visibility</p:attrName>
                                        </p:attrNameLst>
                                      </p:cBhvr>
                                      <p:to>
                                        <p:strVal val="hidden"/>
                                      </p:to>
                                    </p:set>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58E24C5E-23B1-462E-B496-3107EA5088F1}"/>
              </a:ext>
            </a:extLst>
          </p:cNvPr>
          <p:cNvSpPr/>
          <p:nvPr/>
        </p:nvSpPr>
        <p:spPr>
          <a:xfrm>
            <a:off x="1" y="0"/>
            <a:ext cx="9160933"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1626EAF1-E08F-4F4E-9EF0-FE3BE51D3B3F}"/>
              </a:ext>
            </a:extLst>
          </p:cNvPr>
          <p:cNvSpPr/>
          <p:nvPr/>
        </p:nvSpPr>
        <p:spPr>
          <a:xfrm>
            <a:off x="1" y="854182"/>
            <a:ext cx="8440615" cy="5551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a:p>
        </p:txBody>
      </p:sp>
      <p:sp>
        <p:nvSpPr>
          <p:cNvPr id="22" name="正方形/長方形 21">
            <a:extLst>
              <a:ext uri="{FF2B5EF4-FFF2-40B4-BE49-F238E27FC236}">
                <a16:creationId xmlns:a16="http://schemas.microsoft.com/office/drawing/2014/main" id="{7DEA1C66-BDAC-4372-984A-7FE3A3857E57}"/>
              </a:ext>
            </a:extLst>
          </p:cNvPr>
          <p:cNvSpPr/>
          <p:nvPr/>
        </p:nvSpPr>
        <p:spPr>
          <a:xfrm>
            <a:off x="0" y="563613"/>
            <a:ext cx="9144000" cy="5855146"/>
          </a:xfrm>
          <a:prstGeom prst="rect">
            <a:avLst/>
          </a:prstGeom>
          <a:solidFill>
            <a:srgbClr val="F7F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11" name="正方形/長方形 10"/>
          <p:cNvSpPr/>
          <p:nvPr/>
        </p:nvSpPr>
        <p:spPr>
          <a:xfrm>
            <a:off x="4817129" y="1874404"/>
            <a:ext cx="4003048" cy="3650097"/>
          </a:xfrm>
          <a:prstGeom prst="rect">
            <a:avLst/>
          </a:prstGeom>
          <a:solidFill>
            <a:schemeClr val="bg1"/>
          </a:solidFill>
          <a:ln w="66675" cmpd="thickThi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a:p>
        </p:txBody>
      </p:sp>
      <p:sp>
        <p:nvSpPr>
          <p:cNvPr id="10" name="正方形/長方形 9"/>
          <p:cNvSpPr/>
          <p:nvPr/>
        </p:nvSpPr>
        <p:spPr>
          <a:xfrm>
            <a:off x="262174" y="1885149"/>
            <a:ext cx="3619998" cy="363935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a:p>
        </p:txBody>
      </p:sp>
      <p:sp>
        <p:nvSpPr>
          <p:cNvPr id="4" name="テキスト ボックス 3"/>
          <p:cNvSpPr txBox="1"/>
          <p:nvPr/>
        </p:nvSpPr>
        <p:spPr>
          <a:xfrm>
            <a:off x="237452" y="2011956"/>
            <a:ext cx="8644374" cy="4587153"/>
          </a:xfrm>
          <a:prstGeom prst="rect">
            <a:avLst/>
          </a:prstGeom>
          <a:noFill/>
        </p:spPr>
        <p:txBody>
          <a:bodyPr wrap="square" rtlCol="0">
            <a:spAutoFit/>
          </a:bodyPr>
          <a:lstStyle/>
          <a:p>
            <a:r>
              <a:rPr lang="ja-JP" altLang="en-US" sz="2800" b="1" dirty="0">
                <a:solidFill>
                  <a:srgbClr val="FF0000"/>
                </a:solidFill>
              </a:rPr>
              <a:t>自分のよさや可能性を　　　</a:t>
            </a:r>
            <a:endParaRPr lang="en-US" altLang="ja-JP" sz="2800" b="1" dirty="0">
              <a:solidFill>
                <a:srgbClr val="FF0000"/>
              </a:solidFill>
            </a:endParaRPr>
          </a:p>
          <a:p>
            <a:r>
              <a:rPr lang="ja-JP" altLang="en-US" sz="2800" b="1" dirty="0">
                <a:solidFill>
                  <a:srgbClr val="FF0000"/>
                </a:solidFill>
              </a:rPr>
              <a:t>　　　　　</a:t>
            </a:r>
            <a:r>
              <a:rPr lang="ja-JP" altLang="en-US" sz="2000" b="1" dirty="0">
                <a:solidFill>
                  <a:srgbClr val="FF0000"/>
                </a:solidFill>
              </a:rPr>
              <a:t>　</a:t>
            </a:r>
            <a:r>
              <a:rPr lang="ja-JP" altLang="en-US" sz="2800" b="1" dirty="0">
                <a:solidFill>
                  <a:srgbClr val="FF0000"/>
                </a:solidFill>
              </a:rPr>
              <a:t>認識する </a:t>
            </a:r>
            <a:r>
              <a:rPr lang="ja-JP" altLang="en-US" b="1" dirty="0">
                <a:latin typeface="AR丸ゴシック体E" panose="020F0909000000000000" pitchFamily="49" charset="-128"/>
                <a:ea typeface="AR丸ゴシック体E" panose="020F0909000000000000" pitchFamily="49" charset="-128"/>
              </a:rPr>
              <a:t>とともに</a:t>
            </a:r>
            <a:r>
              <a:rPr lang="ja-JP" altLang="en-US" sz="1400" b="1" dirty="0">
                <a:solidFill>
                  <a:schemeClr val="accent5">
                    <a:lumMod val="75000"/>
                  </a:schemeClr>
                </a:solidFill>
                <a:latin typeface="AR丸ゴシック体E" panose="020F0909000000000000" pitchFamily="49" charset="-128"/>
                <a:ea typeface="AR丸ゴシック体E" panose="020F0909000000000000" pitchFamily="49" charset="-128"/>
              </a:rPr>
              <a:t>　</a:t>
            </a:r>
            <a:r>
              <a:rPr lang="ja-JP" altLang="en-US" sz="2800" b="1" dirty="0">
                <a:solidFill>
                  <a:schemeClr val="accent5">
                    <a:lumMod val="75000"/>
                  </a:schemeClr>
                </a:solidFill>
              </a:rPr>
              <a:t>あらゆる他者を価値の　　</a:t>
            </a:r>
            <a:endParaRPr lang="en-US" altLang="ja-JP" sz="2800" b="1" dirty="0">
              <a:solidFill>
                <a:schemeClr val="accent5">
                  <a:lumMod val="75000"/>
                </a:schemeClr>
              </a:solidFill>
            </a:endParaRPr>
          </a:p>
          <a:p>
            <a:pPr algn="ctr"/>
            <a:r>
              <a:rPr lang="ja-JP" altLang="en-US" sz="2800" b="1" dirty="0">
                <a:solidFill>
                  <a:schemeClr val="accent5">
                    <a:lumMod val="75000"/>
                  </a:schemeClr>
                </a:solidFill>
              </a:rPr>
              <a:t>　　　　　　　　　　　　</a:t>
            </a:r>
            <a:r>
              <a:rPr lang="ja-JP" altLang="en-US" sz="1400" b="1" dirty="0">
                <a:solidFill>
                  <a:schemeClr val="accent5">
                    <a:lumMod val="75000"/>
                  </a:schemeClr>
                </a:solidFill>
              </a:rPr>
              <a:t>　　</a:t>
            </a:r>
            <a:r>
              <a:rPr lang="ja-JP" altLang="en-US" sz="2800" b="1" dirty="0">
                <a:solidFill>
                  <a:schemeClr val="accent5">
                    <a:lumMod val="75000"/>
                  </a:schemeClr>
                </a:solidFill>
              </a:rPr>
              <a:t>ある存在として尊重し、　　　　　　　　　　　</a:t>
            </a:r>
            <a:endParaRPr lang="en-US" altLang="ja-JP" sz="2800" b="1" dirty="0">
              <a:solidFill>
                <a:srgbClr val="FF0000"/>
              </a:solidFill>
            </a:endParaRPr>
          </a:p>
          <a:p>
            <a:r>
              <a:rPr lang="ja-JP" altLang="en-US" sz="1704" b="1" dirty="0">
                <a:solidFill>
                  <a:schemeClr val="accent5">
                    <a:lumMod val="75000"/>
                  </a:schemeClr>
                </a:solidFill>
              </a:rPr>
              <a:t>　　　　　　　　　　　　　　　　　　　   　 </a:t>
            </a:r>
            <a:r>
              <a:rPr lang="ja-JP" altLang="en-US" sz="1000" b="1" dirty="0">
                <a:solidFill>
                  <a:schemeClr val="accent5">
                    <a:lumMod val="75000"/>
                  </a:schemeClr>
                </a:solidFill>
              </a:rPr>
              <a:t>　</a:t>
            </a:r>
            <a:r>
              <a:rPr lang="ja-JP" altLang="en-US" sz="2800" b="1" dirty="0">
                <a:solidFill>
                  <a:schemeClr val="accent5">
                    <a:lumMod val="75000"/>
                  </a:schemeClr>
                </a:solidFill>
              </a:rPr>
              <a:t>多様な人々と協議しな　　　　</a:t>
            </a:r>
            <a:endParaRPr lang="en-US" altLang="ja-JP" sz="2800" b="1" dirty="0">
              <a:solidFill>
                <a:schemeClr val="accent5">
                  <a:lumMod val="75000"/>
                </a:schemeClr>
              </a:solidFill>
            </a:endParaRPr>
          </a:p>
          <a:p>
            <a:r>
              <a:rPr lang="ja-JP" altLang="en-US" sz="2800" b="1" dirty="0">
                <a:solidFill>
                  <a:schemeClr val="accent5">
                    <a:lumMod val="75000"/>
                  </a:schemeClr>
                </a:solidFill>
              </a:rPr>
              <a:t>　　　　　　　　　　　　　がら様々な社会的変化　　　</a:t>
            </a:r>
            <a:endParaRPr lang="en-US" altLang="ja-JP" sz="2800" b="1" dirty="0">
              <a:solidFill>
                <a:schemeClr val="accent5">
                  <a:lumMod val="75000"/>
                </a:schemeClr>
              </a:solidFill>
            </a:endParaRPr>
          </a:p>
          <a:p>
            <a:r>
              <a:rPr lang="ja-JP" altLang="en-US" sz="2800" b="1" dirty="0">
                <a:solidFill>
                  <a:schemeClr val="accent5">
                    <a:lumMod val="75000"/>
                  </a:schemeClr>
                </a:solidFill>
              </a:rPr>
              <a:t>　　　　　　　　　　　　　を乗り越え、</a:t>
            </a:r>
            <a:endParaRPr lang="en-US" altLang="ja-JP" sz="2800" b="1" dirty="0">
              <a:solidFill>
                <a:schemeClr val="accent5">
                  <a:lumMod val="75000"/>
                </a:schemeClr>
              </a:solidFill>
            </a:endParaRPr>
          </a:p>
          <a:p>
            <a:r>
              <a:rPr lang="ja-JP" altLang="en-US" sz="2800" b="1" dirty="0">
                <a:solidFill>
                  <a:srgbClr val="FF0000"/>
                </a:solidFill>
              </a:rPr>
              <a:t>豊かな人生を切り拓き、</a:t>
            </a:r>
            <a:r>
              <a:rPr lang="ja-JP" altLang="en-US" sz="2000" b="1" dirty="0"/>
              <a:t>　　　</a:t>
            </a:r>
            <a:r>
              <a:rPr lang="ja-JP" altLang="en-US" sz="2800" b="1" dirty="0">
                <a:solidFill>
                  <a:schemeClr val="accent1">
                    <a:lumMod val="50000"/>
                  </a:schemeClr>
                </a:solidFill>
              </a:rPr>
              <a:t>持続可能な社会の創り</a:t>
            </a:r>
            <a:endParaRPr lang="en-US" altLang="ja-JP" sz="2800" b="1" dirty="0">
              <a:solidFill>
                <a:schemeClr val="accent1">
                  <a:lumMod val="50000"/>
                </a:schemeClr>
              </a:solidFill>
            </a:endParaRPr>
          </a:p>
          <a:p>
            <a:r>
              <a:rPr lang="ja-JP" altLang="en-US" sz="2800" b="1" dirty="0">
                <a:solidFill>
                  <a:schemeClr val="accent1">
                    <a:lumMod val="50000"/>
                  </a:schemeClr>
                </a:solidFill>
              </a:rPr>
              <a:t>　　　　　　　　　　　　　手となる</a:t>
            </a:r>
            <a:r>
              <a:rPr lang="ja-JP" altLang="en-US" sz="2800" b="1" dirty="0">
                <a:solidFill>
                  <a:srgbClr val="0070C0"/>
                </a:solidFill>
                <a:latin typeface="+mn-ea"/>
              </a:rPr>
              <a:t>ことが</a:t>
            </a:r>
            <a:endParaRPr lang="en-US" altLang="ja-JP" sz="2800" b="1" dirty="0">
              <a:solidFill>
                <a:srgbClr val="0070C0"/>
              </a:solidFill>
              <a:latin typeface="+mn-ea"/>
            </a:endParaRPr>
          </a:p>
          <a:p>
            <a:r>
              <a:rPr lang="ja-JP" altLang="en-US" sz="1400" b="1" dirty="0"/>
              <a:t>　　　 </a:t>
            </a:r>
            <a:r>
              <a:rPr lang="ja-JP" altLang="en-US" sz="1400" b="1" dirty="0">
                <a:solidFill>
                  <a:schemeClr val="accent5">
                    <a:lumMod val="75000"/>
                  </a:schemeClr>
                </a:solidFill>
              </a:rPr>
              <a:t>　　　　　　　　　　　　　　　　　</a:t>
            </a:r>
            <a:endParaRPr lang="en-US" altLang="ja-JP" sz="1400" b="1" dirty="0">
              <a:solidFill>
                <a:schemeClr val="accent5">
                  <a:lumMod val="75000"/>
                </a:schemeClr>
              </a:solidFill>
            </a:endParaRPr>
          </a:p>
          <a:p>
            <a:r>
              <a:rPr lang="ja-JP" altLang="en-US" sz="2000" b="1" dirty="0">
                <a:latin typeface="AR丸ゴシック体E" panose="020F0909000000000000" pitchFamily="49" charset="-128"/>
                <a:ea typeface="AR丸ゴシック体E" panose="020F0909000000000000" pitchFamily="49" charset="-128"/>
              </a:rPr>
              <a:t>　　　　できるようにすることが求められる</a:t>
            </a:r>
            <a:endParaRPr lang="en-US" altLang="ja-JP" sz="2000" b="1" dirty="0">
              <a:latin typeface="AR丸ゴシック体E" panose="020F0909000000000000" pitchFamily="49" charset="-128"/>
              <a:ea typeface="AR丸ゴシック体E" panose="020F0909000000000000" pitchFamily="49" charset="-128"/>
            </a:endParaRPr>
          </a:p>
          <a:p>
            <a:endParaRPr lang="en-US" altLang="ja-JP" sz="1704" b="1" dirty="0"/>
          </a:p>
          <a:p>
            <a:r>
              <a:rPr lang="ja-JP" altLang="en-US" sz="1704" b="1" dirty="0"/>
              <a:t>　　　　　　　　　　　　　　　　　　　　</a:t>
            </a:r>
          </a:p>
        </p:txBody>
      </p:sp>
      <p:sp>
        <p:nvSpPr>
          <p:cNvPr id="6" name="テキスト ボックス 5"/>
          <p:cNvSpPr txBox="1"/>
          <p:nvPr/>
        </p:nvSpPr>
        <p:spPr>
          <a:xfrm>
            <a:off x="2890697" y="101948"/>
            <a:ext cx="3262432" cy="461665"/>
          </a:xfrm>
          <a:prstGeom prst="rect">
            <a:avLst/>
          </a:prstGeom>
          <a:noFill/>
        </p:spPr>
        <p:txBody>
          <a:bodyPr wrap="none" rtlCol="0">
            <a:spAutoFit/>
          </a:bodyPr>
          <a:lstStyle/>
          <a:p>
            <a:r>
              <a:rPr lang="ja-JP" altLang="en-US" sz="2400" b="1" dirty="0"/>
              <a:t>学習指導要領（前文）</a:t>
            </a:r>
          </a:p>
        </p:txBody>
      </p:sp>
      <p:cxnSp>
        <p:nvCxnSpPr>
          <p:cNvPr id="14" name="直線コネクタ 13"/>
          <p:cNvCxnSpPr>
            <a:cxnSpLocks/>
          </p:cNvCxnSpPr>
          <p:nvPr/>
        </p:nvCxnSpPr>
        <p:spPr>
          <a:xfrm>
            <a:off x="5003801" y="5016500"/>
            <a:ext cx="3550973" cy="135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1064180" y="827177"/>
            <a:ext cx="2167750" cy="925193"/>
          </a:xfrm>
          <a:prstGeom prst="ellipse">
            <a:avLst/>
          </a:prstGeom>
          <a:solidFill>
            <a:srgbClr val="FAD2F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a:p>
        </p:txBody>
      </p:sp>
      <p:sp>
        <p:nvSpPr>
          <p:cNvPr id="13" name="テキスト ボックス 12"/>
          <p:cNvSpPr txBox="1"/>
          <p:nvPr/>
        </p:nvSpPr>
        <p:spPr>
          <a:xfrm>
            <a:off x="1330749" y="1066337"/>
            <a:ext cx="1723549" cy="461665"/>
          </a:xfrm>
          <a:prstGeom prst="rect">
            <a:avLst/>
          </a:prstGeom>
          <a:noFill/>
        </p:spPr>
        <p:txBody>
          <a:bodyPr wrap="none" rtlCol="0">
            <a:spAutoFit/>
          </a:bodyPr>
          <a:lstStyle/>
          <a:p>
            <a:r>
              <a:rPr lang="ja-JP" altLang="en-US" sz="2400" b="1" dirty="0"/>
              <a:t>個人の成長</a:t>
            </a:r>
          </a:p>
        </p:txBody>
      </p:sp>
      <p:sp>
        <p:nvSpPr>
          <p:cNvPr id="17" name="円/楕円 16"/>
          <p:cNvSpPr/>
          <p:nvPr/>
        </p:nvSpPr>
        <p:spPr>
          <a:xfrm>
            <a:off x="5580231" y="827177"/>
            <a:ext cx="2625053" cy="954593"/>
          </a:xfrm>
          <a:prstGeom prst="ellipse">
            <a:avLst/>
          </a:prstGeom>
          <a:solidFill>
            <a:schemeClr val="accent1">
              <a:lumMod val="40000"/>
              <a:lumOff val="6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b="1"/>
          </a:p>
        </p:txBody>
      </p:sp>
      <p:sp>
        <p:nvSpPr>
          <p:cNvPr id="15" name="テキスト ボックス 14"/>
          <p:cNvSpPr txBox="1"/>
          <p:nvPr/>
        </p:nvSpPr>
        <p:spPr>
          <a:xfrm>
            <a:off x="5756905" y="986772"/>
            <a:ext cx="2339102" cy="830997"/>
          </a:xfrm>
          <a:prstGeom prst="rect">
            <a:avLst/>
          </a:prstGeom>
          <a:noFill/>
        </p:spPr>
        <p:txBody>
          <a:bodyPr wrap="none" rtlCol="0">
            <a:spAutoFit/>
          </a:bodyPr>
          <a:lstStyle/>
          <a:p>
            <a:r>
              <a:rPr lang="ja-JP" altLang="en-US" sz="2400" b="1" dirty="0"/>
              <a:t>社会人としての</a:t>
            </a:r>
            <a:endParaRPr lang="en-US" altLang="ja-JP" sz="2400" b="1" dirty="0"/>
          </a:p>
          <a:p>
            <a:r>
              <a:rPr lang="en-US" altLang="ja-JP" sz="2400" b="1" dirty="0"/>
              <a:t>          </a:t>
            </a:r>
            <a:r>
              <a:rPr lang="ja-JP" altLang="en-US" sz="2400" b="1" dirty="0"/>
              <a:t>役割</a:t>
            </a:r>
          </a:p>
        </p:txBody>
      </p:sp>
      <p:sp>
        <p:nvSpPr>
          <p:cNvPr id="20" name="テキスト ボックス 19">
            <a:extLst>
              <a:ext uri="{FF2B5EF4-FFF2-40B4-BE49-F238E27FC236}">
                <a16:creationId xmlns:a16="http://schemas.microsoft.com/office/drawing/2014/main" id="{9F3BD3A3-0853-444E-B41E-C36F99E4C81B}"/>
              </a:ext>
            </a:extLst>
          </p:cNvPr>
          <p:cNvSpPr txBox="1"/>
          <p:nvPr/>
        </p:nvSpPr>
        <p:spPr>
          <a:xfrm rot="21349390">
            <a:off x="5606636" y="5542272"/>
            <a:ext cx="3334131" cy="646331"/>
          </a:xfrm>
          <a:prstGeom prst="rect">
            <a:avLst/>
          </a:prstGeom>
          <a:solidFill>
            <a:srgbClr val="FF0000"/>
          </a:solidFill>
        </p:spPr>
        <p:txBody>
          <a:bodyPr wrap="square" rtlCol="0">
            <a:spAutoFit/>
          </a:bodyPr>
          <a:lstStyle/>
          <a:p>
            <a:r>
              <a:rPr kumimoji="1" lang="ja-JP" altLang="en-US" sz="1200" b="1" dirty="0">
                <a:latin typeface="AR丸ゴシック体E" panose="020F0909000000000000" pitchFamily="49" charset="-128"/>
                <a:ea typeface="AR丸ゴシック体E" panose="020F0909000000000000" pitchFamily="49" charset="-128"/>
              </a:rPr>
              <a:t>　</a:t>
            </a:r>
            <a:r>
              <a:rPr kumimoji="1" lang="ja-JP" altLang="en-US" sz="3600" b="1" dirty="0">
                <a:latin typeface="AR丸ゴシック体E" panose="020F0909000000000000" pitchFamily="49" charset="-128"/>
                <a:ea typeface="AR丸ゴシック体E" panose="020F0909000000000000" pitchFamily="49" charset="-128"/>
              </a:rPr>
              <a:t>ＥＳＤの推進</a:t>
            </a:r>
            <a:r>
              <a:rPr kumimoji="1" lang="ja-JP" altLang="en-US" b="1" dirty="0">
                <a:latin typeface="AR丸ゴシック体E" panose="020F0909000000000000" pitchFamily="49" charset="-128"/>
                <a:ea typeface="AR丸ゴシック体E" panose="020F0909000000000000" pitchFamily="49" charset="-128"/>
              </a:rPr>
              <a:t>　</a:t>
            </a:r>
          </a:p>
        </p:txBody>
      </p:sp>
      <p:cxnSp>
        <p:nvCxnSpPr>
          <p:cNvPr id="21" name="直線コネクタ 20">
            <a:extLst>
              <a:ext uri="{FF2B5EF4-FFF2-40B4-BE49-F238E27FC236}">
                <a16:creationId xmlns:a16="http://schemas.microsoft.com/office/drawing/2014/main" id="{97029056-382D-42DC-8BEE-A4B25B95D6A2}"/>
              </a:ext>
            </a:extLst>
          </p:cNvPr>
          <p:cNvCxnSpPr>
            <a:cxnSpLocks/>
          </p:cNvCxnSpPr>
          <p:nvPr/>
        </p:nvCxnSpPr>
        <p:spPr>
          <a:xfrm>
            <a:off x="5003800" y="5437388"/>
            <a:ext cx="13970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12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1000"/>
                                        <p:tgtEl>
                                          <p:spTgt spid="4">
                                            <p:txEl>
                                              <p:pRg st="0" end="0"/>
                                            </p:txEl>
                                          </p:spTgt>
                                        </p:tgtEl>
                                      </p:cBhvr>
                                    </p:animEffect>
                                    <p:anim calcmode="lin" valueType="num">
                                      <p:cBhvr>
                                        <p:cTn id="3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anim calcmode="lin" valueType="num">
                                      <p:cBhvr>
                                        <p:cTn id="4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1" end="1"/>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1000"/>
                                        <p:tgtEl>
                                          <p:spTgt spid="4">
                                            <p:txEl>
                                              <p:pRg st="2" end="2"/>
                                            </p:txEl>
                                          </p:spTgt>
                                        </p:tgtEl>
                                      </p:cBhvr>
                                    </p:animEffect>
                                    <p:anim calcmode="lin" valueType="num">
                                      <p:cBhvr>
                                        <p:cTn id="4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fade">
                                      <p:cBhvr>
                                        <p:cTn id="50" dur="1000"/>
                                        <p:tgtEl>
                                          <p:spTgt spid="4">
                                            <p:txEl>
                                              <p:pRg st="3" end="3"/>
                                            </p:txEl>
                                          </p:spTgt>
                                        </p:tgtEl>
                                      </p:cBhvr>
                                    </p:animEffect>
                                    <p:anim calcmode="lin" valueType="num">
                                      <p:cBhvr>
                                        <p:cTn id="5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3" end="3"/>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1000"/>
                                        <p:tgtEl>
                                          <p:spTgt spid="4">
                                            <p:txEl>
                                              <p:pRg st="4" end="4"/>
                                            </p:txEl>
                                          </p:spTgt>
                                        </p:tgtEl>
                                      </p:cBhvr>
                                    </p:animEffect>
                                    <p:anim calcmode="lin" valueType="num">
                                      <p:cBhvr>
                                        <p:cTn id="5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4" end="4"/>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fade">
                                      <p:cBhvr>
                                        <p:cTn id="60" dur="1000"/>
                                        <p:tgtEl>
                                          <p:spTgt spid="4">
                                            <p:txEl>
                                              <p:pRg st="5" end="5"/>
                                            </p:txEl>
                                          </p:spTgt>
                                        </p:tgtEl>
                                      </p:cBhvr>
                                    </p:animEffect>
                                    <p:anim calcmode="lin" valueType="num">
                                      <p:cBhvr>
                                        <p:cTn id="6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5" end="5"/>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Effect transition="in" filter="fade">
                                      <p:cBhvr>
                                        <p:cTn id="65" dur="1000"/>
                                        <p:tgtEl>
                                          <p:spTgt spid="4">
                                            <p:txEl>
                                              <p:pRg st="6" end="6"/>
                                            </p:txEl>
                                          </p:spTgt>
                                        </p:tgtEl>
                                      </p:cBhvr>
                                    </p:animEffect>
                                    <p:anim calcmode="lin" valueType="num">
                                      <p:cBhvr>
                                        <p:cTn id="6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4">
                                            <p:txEl>
                                              <p:pRg st="6" end="6"/>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
                                            <p:txEl>
                                              <p:pRg st="7" end="7"/>
                                            </p:txEl>
                                          </p:spTgt>
                                        </p:tgtEl>
                                        <p:attrNameLst>
                                          <p:attrName>style.visibility</p:attrName>
                                        </p:attrNameLst>
                                      </p:cBhvr>
                                      <p:to>
                                        <p:strVal val="visible"/>
                                      </p:to>
                                    </p:set>
                                    <p:animEffect transition="in" filter="fade">
                                      <p:cBhvr>
                                        <p:cTn id="70" dur="1000"/>
                                        <p:tgtEl>
                                          <p:spTgt spid="4">
                                            <p:txEl>
                                              <p:pRg st="7" end="7"/>
                                            </p:txEl>
                                          </p:spTgt>
                                        </p:tgtEl>
                                      </p:cBhvr>
                                    </p:animEffect>
                                    <p:anim calcmode="lin" valueType="num">
                                      <p:cBhvr>
                                        <p:cTn id="7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7" end="7"/>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animEffect transition="in" filter="fade">
                                      <p:cBhvr>
                                        <p:cTn id="75" dur="1000"/>
                                        <p:tgtEl>
                                          <p:spTgt spid="4">
                                            <p:txEl>
                                              <p:pRg st="8" end="8"/>
                                            </p:txEl>
                                          </p:spTgt>
                                        </p:tgtEl>
                                      </p:cBhvr>
                                    </p:animEffect>
                                    <p:anim calcmode="lin" valueType="num">
                                      <p:cBhvr>
                                        <p:cTn id="7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8" end="8"/>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4">
                                            <p:txEl>
                                              <p:pRg st="9" end="9"/>
                                            </p:txEl>
                                          </p:spTgt>
                                        </p:tgtEl>
                                        <p:attrNameLst>
                                          <p:attrName>style.visibility</p:attrName>
                                        </p:attrNameLst>
                                      </p:cBhvr>
                                      <p:to>
                                        <p:strVal val="visible"/>
                                      </p:to>
                                    </p:set>
                                    <p:animEffect transition="in" filter="fade">
                                      <p:cBhvr>
                                        <p:cTn id="80" dur="1000"/>
                                        <p:tgtEl>
                                          <p:spTgt spid="4">
                                            <p:txEl>
                                              <p:pRg st="9" end="9"/>
                                            </p:txEl>
                                          </p:spTgt>
                                        </p:tgtEl>
                                      </p:cBhvr>
                                    </p:animEffect>
                                    <p:anim calcmode="lin" valueType="num">
                                      <p:cBhvr>
                                        <p:cTn id="8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500" fill="hold"/>
                                        <p:tgtEl>
                                          <p:spTgt spid="14"/>
                                        </p:tgtEl>
                                        <p:attrNameLst>
                                          <p:attrName>ppt_x</p:attrName>
                                        </p:attrNameLst>
                                      </p:cBhvr>
                                      <p:tavLst>
                                        <p:tav tm="0">
                                          <p:val>
                                            <p:strVal val="#ppt_x"/>
                                          </p:val>
                                        </p:tav>
                                        <p:tav tm="100000">
                                          <p:val>
                                            <p:strVal val="#ppt_x"/>
                                          </p:val>
                                        </p:tav>
                                      </p:tavLst>
                                    </p:anim>
                                    <p:anim calcmode="lin" valueType="num">
                                      <p:cBhvr additive="base">
                                        <p:cTn id="8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1000"/>
                                        <p:tgtEl>
                                          <p:spTgt spid="20"/>
                                        </p:tgtEl>
                                      </p:cBhvr>
                                    </p:animEffect>
                                    <p:anim calcmode="lin" valueType="num">
                                      <p:cBhvr>
                                        <p:cTn id="100" dur="1000" fill="hold"/>
                                        <p:tgtEl>
                                          <p:spTgt spid="20"/>
                                        </p:tgtEl>
                                        <p:attrNameLst>
                                          <p:attrName>ppt_x</p:attrName>
                                        </p:attrNameLst>
                                      </p:cBhvr>
                                      <p:tavLst>
                                        <p:tav tm="0">
                                          <p:val>
                                            <p:strVal val="#ppt_x"/>
                                          </p:val>
                                        </p:tav>
                                        <p:tav tm="100000">
                                          <p:val>
                                            <p:strVal val="#ppt_x"/>
                                          </p:val>
                                        </p:tav>
                                      </p:tavLst>
                                    </p:anim>
                                    <p:anim calcmode="lin" valueType="num">
                                      <p:cBhvr>
                                        <p:cTn id="10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16" grpId="0" animBg="1"/>
      <p:bldP spid="13" grpId="0"/>
      <p:bldP spid="17" grpId="0" animBg="1"/>
      <p:bldP spid="15"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A72C2AF-3F74-4D5A-AD06-2FCF04D9D0C0}"/>
              </a:ext>
            </a:extLst>
          </p:cNvPr>
          <p:cNvSpPr/>
          <p:nvPr/>
        </p:nvSpPr>
        <p:spPr>
          <a:xfrm>
            <a:off x="1" y="0"/>
            <a:ext cx="9160933"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25E775DD-6539-4B66-818E-C3CB919DE380}"/>
              </a:ext>
            </a:extLst>
          </p:cNvPr>
          <p:cNvSpPr/>
          <p:nvPr/>
        </p:nvSpPr>
        <p:spPr>
          <a:xfrm>
            <a:off x="1" y="263769"/>
            <a:ext cx="8427357" cy="6330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dirty="0"/>
          </a:p>
        </p:txBody>
      </p:sp>
      <p:sp>
        <p:nvSpPr>
          <p:cNvPr id="2" name="テキスト ボックス 1"/>
          <p:cNvSpPr txBox="1">
            <a:spLocks noChangeArrowheads="1"/>
          </p:cNvSpPr>
          <p:nvPr/>
        </p:nvSpPr>
        <p:spPr bwMode="auto">
          <a:xfrm>
            <a:off x="185531" y="1086330"/>
            <a:ext cx="8828650" cy="5534079"/>
          </a:xfrm>
          <a:prstGeom prst="rect">
            <a:avLst/>
          </a:prstGeom>
          <a:solidFill>
            <a:schemeClr val="bg1"/>
          </a:solidFill>
          <a:ln w="9525">
            <a:solidFill>
              <a:srgbClr val="000000"/>
            </a:solidFill>
            <a:miter lim="800000"/>
            <a:headEnd/>
            <a:tailEnd/>
          </a:ln>
        </p:spPr>
        <p:txBody>
          <a:bodyPr wrap="square">
            <a:spAutoFit/>
          </a:bodyPr>
          <a:lstStyle/>
          <a:p>
            <a:endParaRPr lang="en-US" altLang="ja-JP" sz="900" dirty="0">
              <a:latin typeface="AR P丸ゴシック体E" panose="020F0900000000000000" pitchFamily="50" charset="-128"/>
              <a:ea typeface="AR P丸ゴシック体E" panose="020F0900000000000000" pitchFamily="50" charset="-128"/>
            </a:endParaRPr>
          </a:p>
          <a:p>
            <a:r>
              <a:rPr lang="ja-JP" altLang="en-US" sz="2585" dirty="0">
                <a:latin typeface="AR P丸ゴシック体E" panose="020F0900000000000000" pitchFamily="50" charset="-128"/>
                <a:ea typeface="AR P丸ゴシック体E" panose="020F0900000000000000" pitchFamily="50" charset="-128"/>
              </a:rPr>
              <a:t>主体的・対話的で深い学びの実現に向けた授業改善を通して</a:t>
            </a:r>
            <a:endParaRPr lang="en-US" altLang="ja-JP" sz="2585" dirty="0">
              <a:latin typeface="AR P丸ゴシック体E" panose="020F0900000000000000" pitchFamily="50" charset="-128"/>
              <a:ea typeface="AR P丸ゴシック体E" panose="020F0900000000000000" pitchFamily="50" charset="-128"/>
            </a:endParaRPr>
          </a:p>
          <a:p>
            <a:endParaRPr lang="en-US" altLang="ja-JP" sz="1200" dirty="0">
              <a:latin typeface="HG創英角ﾎﾟｯﾌﾟ体" panose="040B0A09000000000000" pitchFamily="49" charset="-128"/>
              <a:ea typeface="HG創英角ﾎﾟｯﾌﾟ体" panose="040B0A09000000000000" pitchFamily="49" charset="-128"/>
            </a:endParaRPr>
          </a:p>
          <a:p>
            <a:r>
              <a:rPr lang="ja-JP" altLang="en-US" sz="3323" dirty="0">
                <a:solidFill>
                  <a:srgbClr val="C00000"/>
                </a:solidFill>
                <a:latin typeface="AR P丸ゴシック体E" panose="020F0900000000000000" pitchFamily="50" charset="-128"/>
                <a:ea typeface="AR P丸ゴシック体E" panose="020F0900000000000000" pitchFamily="50" charset="-128"/>
              </a:rPr>
              <a:t>「</a:t>
            </a:r>
            <a:r>
              <a:rPr lang="ja-JP" altLang="en-US" sz="3323" dirty="0">
                <a:solidFill>
                  <a:srgbClr val="C00000"/>
                </a:solidFill>
                <a:latin typeface="HG創英角ﾎﾟｯﾌﾟ体" panose="040B0A09000000000000" pitchFamily="49" charset="-128"/>
                <a:ea typeface="HG創英角ﾎﾟｯﾌﾟ体" panose="040B0A09000000000000" pitchFamily="49" charset="-128"/>
              </a:rPr>
              <a:t>生きる力」を育む</a:t>
            </a:r>
            <a:endParaRPr lang="en-US" altLang="ja-JP" sz="3323" dirty="0">
              <a:solidFill>
                <a:srgbClr val="C00000"/>
              </a:solidFill>
              <a:latin typeface="HG創英角ﾎﾟｯﾌﾟ体" panose="040B0A09000000000000" pitchFamily="49" charset="-128"/>
              <a:ea typeface="HG創英角ﾎﾟｯﾌﾟ体" panose="040B0A09000000000000" pitchFamily="49" charset="-128"/>
            </a:endParaRPr>
          </a:p>
          <a:p>
            <a:r>
              <a:rPr lang="ja-JP" altLang="en-US" sz="3200" dirty="0">
                <a:latin typeface="HG創英角ﾎﾟｯﾌﾟ体" panose="040B0A09000000000000" pitchFamily="49" charset="-128"/>
                <a:ea typeface="HG創英角ﾎﾟｯﾌﾟ体" panose="040B0A09000000000000" pitchFamily="49" charset="-128"/>
              </a:rPr>
              <a:t>１．</a:t>
            </a:r>
            <a:r>
              <a:rPr lang="ja-JP" altLang="en-US" sz="3200" dirty="0">
                <a:solidFill>
                  <a:schemeClr val="accent1">
                    <a:lumMod val="75000"/>
                  </a:schemeClr>
                </a:solidFill>
                <a:latin typeface="HG創英角ﾎﾟｯﾌﾟ体" panose="040B0A09000000000000" pitchFamily="49" charset="-128"/>
                <a:ea typeface="HG創英角ﾎﾟｯﾌﾟ体" panose="040B0A09000000000000" pitchFamily="49" charset="-128"/>
              </a:rPr>
              <a:t>基礎的・基本的な　　　</a:t>
            </a:r>
            <a:r>
              <a:rPr lang="ja-JP" altLang="en-US" sz="3000" dirty="0">
                <a:solidFill>
                  <a:schemeClr val="accent1">
                    <a:lumMod val="75000"/>
                  </a:schemeClr>
                </a:solidFill>
                <a:latin typeface="HG創英角ﾎﾟｯﾌﾟ体" panose="040B0A09000000000000" pitchFamily="49" charset="-128"/>
                <a:ea typeface="HG創英角ﾎﾟｯﾌﾟ体" panose="040B0A09000000000000" pitchFamily="49" charset="-128"/>
              </a:rPr>
              <a:t>　</a:t>
            </a:r>
            <a:r>
              <a:rPr lang="ja-JP" altLang="en-US" sz="3200" dirty="0">
                <a:solidFill>
                  <a:srgbClr val="FF0000"/>
                </a:solidFill>
                <a:latin typeface="HG創英角ﾎﾟｯﾌﾟ体" panose="040B0A09000000000000" pitchFamily="49" charset="-128"/>
                <a:ea typeface="HG創英角ﾎﾟｯﾌﾟ体" panose="040B0A09000000000000" pitchFamily="49" charset="-128"/>
              </a:rPr>
              <a:t>・思考力</a:t>
            </a:r>
            <a:endParaRPr lang="en-US" altLang="ja-JP" sz="3200" dirty="0">
              <a:solidFill>
                <a:srgbClr val="FF0000"/>
              </a:solidFill>
              <a:latin typeface="HG創英角ﾎﾟｯﾌﾟ体" panose="040B0A09000000000000" pitchFamily="49" charset="-128"/>
              <a:ea typeface="HG創英角ﾎﾟｯﾌﾟ体" panose="040B0A09000000000000" pitchFamily="49" charset="-128"/>
            </a:endParaRPr>
          </a:p>
          <a:p>
            <a:r>
              <a:rPr lang="ja-JP" altLang="en-US" sz="3200" dirty="0">
                <a:solidFill>
                  <a:schemeClr val="accent1">
                    <a:lumMod val="75000"/>
                  </a:schemeClr>
                </a:solidFill>
                <a:latin typeface="HG創英角ﾎﾟｯﾌﾟ体" panose="040B0A09000000000000" pitchFamily="49" charset="-128"/>
                <a:ea typeface="HG創英角ﾎﾟｯﾌﾟ体" panose="040B0A09000000000000" pitchFamily="49" charset="-128"/>
              </a:rPr>
              <a:t>　　知識及び技能の習得</a:t>
            </a:r>
            <a:r>
              <a:rPr lang="ja-JP" altLang="en-US" sz="3200" dirty="0">
                <a:latin typeface="HG創英角ﾎﾟｯﾌﾟ体" panose="040B0A09000000000000" pitchFamily="49" charset="-128"/>
                <a:ea typeface="HG創英角ﾎﾟｯﾌﾟ体" panose="040B0A09000000000000" pitchFamily="49" charset="-128"/>
              </a:rPr>
              <a:t>と　</a:t>
            </a:r>
            <a:r>
              <a:rPr lang="ja-JP" altLang="en-US" sz="2000" dirty="0">
                <a:latin typeface="HG創英角ﾎﾟｯﾌﾟ体" panose="040B0A09000000000000" pitchFamily="49" charset="-128"/>
                <a:ea typeface="HG創英角ﾎﾟｯﾌﾟ体" panose="040B0A09000000000000" pitchFamily="49" charset="-128"/>
              </a:rPr>
              <a:t>　 </a:t>
            </a:r>
            <a:r>
              <a:rPr lang="ja-JP" altLang="en-US" sz="3200" dirty="0">
                <a:solidFill>
                  <a:srgbClr val="FF0000"/>
                </a:solidFill>
                <a:latin typeface="HG創英角ﾎﾟｯﾌﾟ体" panose="040B0A09000000000000" pitchFamily="49" charset="-128"/>
                <a:ea typeface="HG創英角ﾎﾟｯﾌﾟ体" panose="040B0A09000000000000" pitchFamily="49" charset="-128"/>
              </a:rPr>
              <a:t>・判断力　</a:t>
            </a:r>
            <a:endParaRPr lang="en-US" altLang="ja-JP" sz="3200" dirty="0">
              <a:solidFill>
                <a:srgbClr val="FF0000"/>
              </a:solidFill>
              <a:latin typeface="HG創英角ﾎﾟｯﾌﾟ体" panose="040B0A09000000000000" pitchFamily="49" charset="-128"/>
              <a:ea typeface="HG創英角ﾎﾟｯﾌﾟ体" panose="040B0A09000000000000" pitchFamily="49" charset="-128"/>
            </a:endParaRPr>
          </a:p>
          <a:p>
            <a:r>
              <a:rPr lang="ja-JP" altLang="en-US" sz="3323" dirty="0">
                <a:latin typeface="HG創英角ﾎﾟｯﾌﾟ体" panose="040B0A09000000000000" pitchFamily="49" charset="-128"/>
                <a:ea typeface="HG創英角ﾎﾟｯﾌﾟ体" panose="040B0A09000000000000" pitchFamily="49" charset="-128"/>
              </a:rPr>
              <a:t>    </a:t>
            </a:r>
            <a:r>
              <a:rPr lang="ja-JP" altLang="en-US" sz="3323" dirty="0">
                <a:solidFill>
                  <a:srgbClr val="FF0000"/>
                </a:solidFill>
                <a:latin typeface="HG創英角ﾎﾟｯﾌﾟ体" panose="040B0A09000000000000" pitchFamily="49" charset="-128"/>
                <a:ea typeface="HG創英角ﾎﾟｯﾌﾟ体" panose="040B0A09000000000000" pitchFamily="49" charset="-128"/>
              </a:rPr>
              <a:t>課題解決に必要な</a:t>
            </a:r>
            <a:r>
              <a:rPr lang="ja-JP" altLang="en-US" sz="3785" dirty="0">
                <a:solidFill>
                  <a:srgbClr val="FF0000"/>
                </a:solidFill>
                <a:latin typeface="HG創英角ﾎﾟｯﾌﾟ体" panose="040B0A09000000000000" pitchFamily="49" charset="-128"/>
                <a:ea typeface="HG創英角ﾎﾟｯﾌﾟ体" panose="040B0A09000000000000" pitchFamily="49" charset="-128"/>
              </a:rPr>
              <a:t>　    </a:t>
            </a:r>
            <a:r>
              <a:rPr lang="ja-JP" altLang="en-US" sz="3200" dirty="0">
                <a:solidFill>
                  <a:srgbClr val="FF0000"/>
                </a:solidFill>
                <a:latin typeface="HG創英角ﾎﾟｯﾌﾟ体" panose="040B0A09000000000000" pitchFamily="49" charset="-128"/>
                <a:ea typeface="HG創英角ﾎﾟｯﾌﾟ体" panose="040B0A09000000000000" pitchFamily="49" charset="-128"/>
              </a:rPr>
              <a:t>・表現力</a:t>
            </a:r>
            <a:r>
              <a:rPr lang="ja-JP" altLang="en-US" sz="2800" dirty="0">
                <a:solidFill>
                  <a:srgbClr val="FF0000"/>
                </a:solidFill>
                <a:latin typeface="HG創英角ﾎﾟｯﾌﾟ体" panose="040B0A09000000000000" pitchFamily="49" charset="-128"/>
                <a:ea typeface="HG創英角ﾎﾟｯﾌﾟ体" panose="040B0A09000000000000" pitchFamily="49" charset="-128"/>
              </a:rPr>
              <a:t>　</a:t>
            </a:r>
            <a:r>
              <a:rPr lang="ja-JP" altLang="en-US" sz="2800" dirty="0">
                <a:solidFill>
                  <a:srgbClr val="009EDE"/>
                </a:solidFill>
                <a:latin typeface="HG創英角ﾎﾟｯﾌﾟ体" panose="040B0A09000000000000" pitchFamily="49" charset="-128"/>
                <a:ea typeface="HG創英角ﾎﾟｯﾌﾟ体" panose="040B0A09000000000000" pitchFamily="49" charset="-128"/>
              </a:rPr>
              <a:t>等</a:t>
            </a:r>
            <a:endParaRPr lang="en-US" altLang="ja-JP" sz="2800" dirty="0">
              <a:solidFill>
                <a:srgbClr val="009EDE"/>
              </a:solidFill>
              <a:latin typeface="HG創英角ﾎﾟｯﾌﾟ体" panose="040B0A09000000000000" pitchFamily="49" charset="-128"/>
              <a:ea typeface="HG創英角ﾎﾟｯﾌﾟ体" panose="040B0A09000000000000" pitchFamily="49" charset="-128"/>
            </a:endParaRPr>
          </a:p>
          <a:p>
            <a:r>
              <a:rPr lang="ja-JP" altLang="en-US" sz="3408" dirty="0">
                <a:latin typeface="HG創英角ﾎﾟｯﾌﾟ体" panose="040B0A09000000000000" pitchFamily="49" charset="-128"/>
                <a:ea typeface="HG創英角ﾎﾟｯﾌﾟ体" panose="040B0A09000000000000" pitchFamily="49" charset="-128"/>
              </a:rPr>
              <a:t>　　　　　　</a:t>
            </a:r>
            <a:r>
              <a:rPr lang="ja-JP" altLang="en-US" sz="1100" dirty="0">
                <a:latin typeface="HG創英角ﾎﾟｯﾌﾟ体" panose="040B0A09000000000000" pitchFamily="49" charset="-128"/>
                <a:ea typeface="HG創英角ﾎﾟｯﾌﾟ体" panose="040B0A09000000000000" pitchFamily="49" charset="-128"/>
              </a:rPr>
              <a:t>　</a:t>
            </a:r>
            <a:r>
              <a:rPr lang="ja-JP" altLang="en-US" sz="3600" dirty="0">
                <a:latin typeface="HG創英角ﾎﾟｯﾌﾟ体" panose="040B0A09000000000000" pitchFamily="49" charset="-128"/>
                <a:ea typeface="HG創英角ﾎﾟｯﾌﾟ体" panose="040B0A09000000000000" pitchFamily="49" charset="-128"/>
              </a:rPr>
              <a:t>・</a:t>
            </a:r>
            <a:r>
              <a:rPr lang="ja-JP" altLang="en-US" sz="3600" u="sng" dirty="0">
                <a:solidFill>
                  <a:srgbClr val="FF0000"/>
                </a:solidFill>
                <a:latin typeface="HG創英角ﾎﾟｯﾌﾟ体" panose="040B0A09000000000000" pitchFamily="49" charset="-128"/>
                <a:ea typeface="HG創英角ﾎﾟｯﾌﾟ体" panose="040B0A09000000000000" pitchFamily="49" charset="-128"/>
              </a:rPr>
              <a:t>学</a:t>
            </a:r>
            <a:r>
              <a:rPr lang="ja-JP" altLang="en-US" sz="3600" dirty="0">
                <a:latin typeface="HG創英角ﾎﾟｯﾌﾟ体" panose="040B0A09000000000000" pitchFamily="49" charset="-128"/>
                <a:ea typeface="HG創英角ﾎﾟｯﾌﾟ体" panose="040B0A09000000000000" pitchFamily="49" charset="-128"/>
              </a:rPr>
              <a:t>びに向かう</a:t>
            </a:r>
            <a:r>
              <a:rPr lang="ja-JP" altLang="en-US" sz="3600" u="sng" dirty="0">
                <a:solidFill>
                  <a:srgbClr val="FF0000"/>
                </a:solidFill>
                <a:latin typeface="HG創英角ﾎﾟｯﾌﾟ体" panose="040B0A09000000000000" pitchFamily="49" charset="-128"/>
                <a:ea typeface="HG創英角ﾎﾟｯﾌﾟ体" panose="040B0A09000000000000" pitchFamily="49" charset="-128"/>
              </a:rPr>
              <a:t>力</a:t>
            </a:r>
            <a:endParaRPr lang="en-US" altLang="ja-JP" sz="3600" u="sng" dirty="0">
              <a:solidFill>
                <a:srgbClr val="FF0000"/>
              </a:solidFill>
              <a:latin typeface="HG創英角ﾎﾟｯﾌﾟ体" panose="040B0A09000000000000" pitchFamily="49" charset="-128"/>
              <a:ea typeface="HG創英角ﾎﾟｯﾌﾟ体" panose="040B0A09000000000000" pitchFamily="49" charset="-128"/>
            </a:endParaRPr>
          </a:p>
          <a:p>
            <a:r>
              <a:rPr lang="ja-JP" altLang="en-US" sz="3600" dirty="0">
                <a:latin typeface="HG創英角ﾎﾟｯﾌﾟ体" panose="040B0A09000000000000" pitchFamily="49" charset="-128"/>
                <a:ea typeface="HG創英角ﾎﾟｯﾌﾟ体" panose="040B0A09000000000000" pitchFamily="49" charset="-128"/>
              </a:rPr>
              <a:t>　　　　　　・</a:t>
            </a:r>
            <a:r>
              <a:rPr lang="ja-JP" altLang="en-US" sz="3600" dirty="0">
                <a:solidFill>
                  <a:srgbClr val="FF0000"/>
                </a:solidFill>
                <a:latin typeface="HG創英角ﾎﾟｯﾌﾟ体" panose="040B0A09000000000000" pitchFamily="49" charset="-128"/>
                <a:ea typeface="HG創英角ﾎﾟｯﾌﾟ体" panose="040B0A09000000000000" pitchFamily="49" charset="-128"/>
              </a:rPr>
              <a:t>人間性</a:t>
            </a:r>
            <a:endParaRPr lang="en-US" altLang="ja-JP" sz="3600" dirty="0">
              <a:solidFill>
                <a:srgbClr val="FF0000"/>
              </a:solidFill>
              <a:latin typeface="HG創英角ﾎﾟｯﾌﾟ体" panose="040B0A09000000000000" pitchFamily="49" charset="-128"/>
              <a:ea typeface="HG創英角ﾎﾟｯﾌﾟ体" panose="040B0A09000000000000" pitchFamily="49" charset="-128"/>
            </a:endParaRPr>
          </a:p>
          <a:p>
            <a:r>
              <a:rPr lang="ja-JP" altLang="en-US" sz="3323" dirty="0">
                <a:solidFill>
                  <a:schemeClr val="accent1">
                    <a:lumMod val="60000"/>
                    <a:lumOff val="40000"/>
                  </a:schemeClr>
                </a:solidFill>
                <a:latin typeface="HG創英角ﾎﾟｯﾌﾟ体" panose="040B0A09000000000000" pitchFamily="49" charset="-128"/>
                <a:ea typeface="HG創英角ﾎﾟｯﾌﾟ体" panose="040B0A09000000000000" pitchFamily="49" charset="-128"/>
              </a:rPr>
              <a:t>２．豊かな心や創造性</a:t>
            </a:r>
            <a:endParaRPr lang="en-US" altLang="ja-JP" sz="1846" dirty="0">
              <a:solidFill>
                <a:schemeClr val="accent1">
                  <a:lumMod val="60000"/>
                  <a:lumOff val="40000"/>
                </a:schemeClr>
              </a:solidFill>
              <a:latin typeface="HG創英角ﾎﾟｯﾌﾟ体" panose="040B0A09000000000000" pitchFamily="49" charset="-128"/>
              <a:ea typeface="HG創英角ﾎﾟｯﾌﾟ体" panose="040B0A09000000000000" pitchFamily="49" charset="-128"/>
            </a:endParaRPr>
          </a:p>
          <a:p>
            <a:r>
              <a:rPr lang="ja-JP" altLang="en-US" sz="3323" dirty="0">
                <a:solidFill>
                  <a:schemeClr val="accent1">
                    <a:lumMod val="60000"/>
                    <a:lumOff val="40000"/>
                  </a:schemeClr>
                </a:solidFill>
                <a:latin typeface="HG創英角ﾎﾟｯﾌﾟ体" panose="040B0A09000000000000" pitchFamily="49" charset="-128"/>
                <a:ea typeface="HG創英角ﾎﾟｯﾌﾟ体" panose="040B0A09000000000000" pitchFamily="49" charset="-128"/>
              </a:rPr>
              <a:t>３．健康で安全な生活と</a:t>
            </a:r>
            <a:endParaRPr lang="en-US" altLang="ja-JP" sz="3323" dirty="0">
              <a:solidFill>
                <a:schemeClr val="accent1">
                  <a:lumMod val="60000"/>
                  <a:lumOff val="40000"/>
                </a:schemeClr>
              </a:solidFill>
              <a:latin typeface="HG創英角ﾎﾟｯﾌﾟ体" panose="040B0A09000000000000" pitchFamily="49" charset="-128"/>
              <a:ea typeface="HG創英角ﾎﾟｯﾌﾟ体" panose="040B0A09000000000000" pitchFamily="49" charset="-128"/>
            </a:endParaRPr>
          </a:p>
          <a:p>
            <a:r>
              <a:rPr lang="ja-JP" altLang="en-US" sz="3323" dirty="0">
                <a:solidFill>
                  <a:schemeClr val="accent1">
                    <a:lumMod val="60000"/>
                    <a:lumOff val="40000"/>
                  </a:schemeClr>
                </a:solidFill>
                <a:latin typeface="HG創英角ﾎﾟｯﾌﾟ体" panose="040B0A09000000000000" pitchFamily="49" charset="-128"/>
                <a:ea typeface="HG創英角ﾎﾟｯﾌﾟ体" panose="040B0A09000000000000" pitchFamily="49" charset="-128"/>
              </a:rPr>
              <a:t>　　　豊かなスポーツライフ</a:t>
            </a:r>
            <a:endParaRPr lang="ja-JP" altLang="en-US" sz="2215" dirty="0">
              <a:solidFill>
                <a:schemeClr val="accent1">
                  <a:lumMod val="60000"/>
                  <a:lumOff val="40000"/>
                </a:schemeClr>
              </a:solidFill>
              <a:latin typeface="HGSｺﾞｼｯｸE" panose="020B0900000000000000" pitchFamily="50" charset="-128"/>
              <a:ea typeface="HGSｺﾞｼｯｸE" panose="020B0900000000000000" pitchFamily="50" charset="-128"/>
            </a:endParaRPr>
          </a:p>
        </p:txBody>
      </p:sp>
      <p:sp>
        <p:nvSpPr>
          <p:cNvPr id="50179" name="テキスト ボックス 2"/>
          <p:cNvSpPr txBox="1">
            <a:spLocks noChangeArrowheads="1"/>
          </p:cNvSpPr>
          <p:nvPr/>
        </p:nvSpPr>
        <p:spPr bwMode="auto">
          <a:xfrm>
            <a:off x="994442" y="261004"/>
            <a:ext cx="4060563" cy="564322"/>
          </a:xfrm>
          <a:prstGeom prst="rect">
            <a:avLst/>
          </a:prstGeom>
          <a:solidFill>
            <a:srgbClr val="FFC000"/>
          </a:solidFill>
          <a:ln w="28575">
            <a:solidFill>
              <a:srgbClr val="000000"/>
            </a:solidFill>
            <a:miter lim="800000"/>
            <a:headEnd/>
            <a:tailEnd/>
          </a:ln>
        </p:spPr>
        <p:txBody>
          <a:bodyPr wrap="square">
            <a:spAutoFit/>
          </a:bodyPr>
          <a:lstStyle/>
          <a:p>
            <a:r>
              <a:rPr lang="ja-JP" altLang="en-US" sz="3067" b="1" dirty="0">
                <a:latin typeface="AR P楷書体M" panose="03000600000000000000" pitchFamily="66" charset="-128"/>
                <a:ea typeface="AR P楷書体M" panose="03000600000000000000" pitchFamily="66" charset="-128"/>
              </a:rPr>
              <a:t>学習</a:t>
            </a:r>
            <a:r>
              <a:rPr lang="ja-JP" altLang="en-US" sz="3067" b="1" dirty="0">
                <a:ln w="0"/>
                <a:effectLst>
                  <a:outerShdw blurRad="38100" dist="25400" dir="5400000" algn="ctr" rotWithShape="0">
                    <a:srgbClr val="6E747A">
                      <a:alpha val="43000"/>
                    </a:srgbClr>
                  </a:outerShdw>
                </a:effectLst>
                <a:latin typeface="AR P楷書体M" panose="03000600000000000000" pitchFamily="66" charset="-128"/>
                <a:ea typeface="AR P楷書体M" panose="03000600000000000000" pitchFamily="66" charset="-128"/>
              </a:rPr>
              <a:t>指導</a:t>
            </a:r>
            <a:r>
              <a:rPr lang="ja-JP" altLang="en-US" sz="3067" b="1" dirty="0">
                <a:latin typeface="AR P楷書体M" panose="03000600000000000000" pitchFamily="66" charset="-128"/>
                <a:ea typeface="AR P楷書体M" panose="03000600000000000000" pitchFamily="66" charset="-128"/>
              </a:rPr>
              <a:t>要領総則では</a:t>
            </a:r>
            <a:r>
              <a:rPr lang="ja-JP" altLang="en-US" sz="1846" b="1" dirty="0">
                <a:latin typeface="AR P楷書体M" panose="03000600000000000000" pitchFamily="66" charset="-128"/>
                <a:ea typeface="AR P楷書体M" panose="03000600000000000000" pitchFamily="66" charset="-128"/>
              </a:rPr>
              <a:t>　</a:t>
            </a:r>
            <a:endParaRPr lang="en-US" altLang="ja-JP" sz="1846" b="1" dirty="0">
              <a:latin typeface="AR P楷書体M" panose="03000600000000000000" pitchFamily="66" charset="-128"/>
              <a:ea typeface="AR P楷書体M" panose="03000600000000000000" pitchFamily="66" charset="-128"/>
            </a:endParaRPr>
          </a:p>
        </p:txBody>
      </p:sp>
      <p:sp>
        <p:nvSpPr>
          <p:cNvPr id="4" name="右中かっこ 3"/>
          <p:cNvSpPr/>
          <p:nvPr/>
        </p:nvSpPr>
        <p:spPr>
          <a:xfrm flipH="1">
            <a:off x="5228567" y="2431137"/>
            <a:ext cx="367558" cy="1387829"/>
          </a:xfrm>
          <a:prstGeom prst="rightBrace">
            <a:avLst>
              <a:gd name="adj1" fmla="val 8333"/>
              <a:gd name="adj2" fmla="val 90316"/>
            </a:avLst>
          </a:prstGeom>
          <a:noFill/>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754"/>
          </a:p>
        </p:txBody>
      </p:sp>
      <p:sp>
        <p:nvSpPr>
          <p:cNvPr id="8" name="テキスト ボックス 7">
            <a:extLst>
              <a:ext uri="{FF2B5EF4-FFF2-40B4-BE49-F238E27FC236}">
                <a16:creationId xmlns:a16="http://schemas.microsoft.com/office/drawing/2014/main" id="{66FA5236-37AC-45CB-A4B6-B3BADC4C9B5B}"/>
              </a:ext>
            </a:extLst>
          </p:cNvPr>
          <p:cNvSpPr txBox="1"/>
          <p:nvPr/>
        </p:nvSpPr>
        <p:spPr>
          <a:xfrm rot="21349390">
            <a:off x="5460337" y="273717"/>
            <a:ext cx="3334131" cy="646331"/>
          </a:xfrm>
          <a:prstGeom prst="rect">
            <a:avLst/>
          </a:prstGeom>
          <a:solidFill>
            <a:srgbClr val="FF0000"/>
          </a:solidFill>
        </p:spPr>
        <p:txBody>
          <a:bodyPr wrap="square" rtlCol="0">
            <a:spAutoFit/>
          </a:bodyPr>
          <a:lstStyle/>
          <a:p>
            <a:r>
              <a:rPr kumimoji="1" lang="ja-JP" altLang="en-US" sz="1200" b="1" dirty="0">
                <a:latin typeface="AR丸ゴシック体E" panose="020F0909000000000000" pitchFamily="49" charset="-128"/>
                <a:ea typeface="AR丸ゴシック体E" panose="020F0909000000000000" pitchFamily="49" charset="-128"/>
              </a:rPr>
              <a:t>　</a:t>
            </a:r>
            <a:r>
              <a:rPr kumimoji="1" lang="ja-JP" altLang="en-US" sz="3600" b="1" dirty="0">
                <a:latin typeface="AR丸ゴシック体E" panose="020F0909000000000000" pitchFamily="49" charset="-128"/>
                <a:ea typeface="AR丸ゴシック体E" panose="020F0909000000000000" pitchFamily="49" charset="-128"/>
              </a:rPr>
              <a:t>ＥＳＤの推進</a:t>
            </a:r>
            <a:r>
              <a:rPr kumimoji="1" lang="ja-JP" altLang="en-US" b="1" dirty="0">
                <a:latin typeface="AR丸ゴシック体E" panose="020F0909000000000000" pitchFamily="49" charset="-128"/>
                <a:ea typeface="AR丸ゴシック体E" panose="020F0909000000000000" pitchFamily="49" charset="-128"/>
              </a:rPr>
              <a:t>　</a:t>
            </a:r>
          </a:p>
        </p:txBody>
      </p:sp>
      <p:pic>
        <p:nvPicPr>
          <p:cNvPr id="3" name="図 2">
            <a:extLst>
              <a:ext uri="{FF2B5EF4-FFF2-40B4-BE49-F238E27FC236}">
                <a16:creationId xmlns:a16="http://schemas.microsoft.com/office/drawing/2014/main" id="{13D72611-B122-F757-33DA-F8AD7BA658B8}"/>
              </a:ext>
            </a:extLst>
          </p:cNvPr>
          <p:cNvPicPr>
            <a:picLocks noChangeAspect="1"/>
          </p:cNvPicPr>
          <p:nvPr/>
        </p:nvPicPr>
        <p:blipFill rotWithShape="1">
          <a:blip r:embed="rId3"/>
          <a:srcRect l="21862" t="61431" r="42598" b="14991"/>
          <a:stretch/>
        </p:blipFill>
        <p:spPr>
          <a:xfrm>
            <a:off x="1084201" y="2257321"/>
            <a:ext cx="4125704" cy="1171679"/>
          </a:xfrm>
          <a:prstGeom prst="rect">
            <a:avLst/>
          </a:prstGeom>
        </p:spPr>
      </p:pic>
    </p:spTree>
    <p:extLst>
      <p:ext uri="{BB962C8B-B14F-4D97-AF65-F5344CB8AC3E}">
        <p14:creationId xmlns:p14="http://schemas.microsoft.com/office/powerpoint/2010/main" val="206258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1000"/>
                                        <p:tgtEl>
                                          <p:spTgt spid="2">
                                            <p:txEl>
                                              <p:pRg st="6" end="6"/>
                                            </p:txEl>
                                          </p:spTgt>
                                        </p:tgtEl>
                                      </p:cBhvr>
                                    </p:animEffect>
                                    <p:anim calcmode="lin" valueType="num">
                                      <p:cBhvr>
                                        <p:cTn id="2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1000"/>
                                        <p:tgtEl>
                                          <p:spTgt spid="2">
                                            <p:txEl>
                                              <p:pRg st="5" end="5"/>
                                            </p:txEl>
                                          </p:spTgt>
                                        </p:tgtEl>
                                      </p:cBhvr>
                                    </p:animEffect>
                                    <p:anim calcmode="lin" valueType="num">
                                      <p:cBhvr>
                                        <p:cTn id="3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000"/>
                                        <p:tgtEl>
                                          <p:spTgt spid="2">
                                            <p:txEl>
                                              <p:pRg st="7" end="7"/>
                                            </p:txEl>
                                          </p:spTgt>
                                        </p:tgtEl>
                                      </p:cBhvr>
                                    </p:animEffect>
                                    <p:anim calcmode="lin" valueType="num">
                                      <p:cBhvr>
                                        <p:cTn id="3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xit" presetSubtype="0" fill="hold" nodeType="clickEffect">
                                  <p:stCondLst>
                                    <p:cond delay="0"/>
                                  </p:stCondLst>
                                  <p:childTnLst>
                                    <p:animEffect transition="out" filter="fade">
                                      <p:cBhvr>
                                        <p:cTn id="68" dur="1000"/>
                                        <p:tgtEl>
                                          <p:spTgt spid="3"/>
                                        </p:tgtEl>
                                      </p:cBhvr>
                                    </p:animEffect>
                                    <p:anim calcmode="lin" valueType="num">
                                      <p:cBhvr>
                                        <p:cTn id="69" dur="1000"/>
                                        <p:tgtEl>
                                          <p:spTgt spid="3"/>
                                        </p:tgtEl>
                                        <p:attrNameLst>
                                          <p:attrName>ppt_x</p:attrName>
                                        </p:attrNameLst>
                                      </p:cBhvr>
                                      <p:tavLst>
                                        <p:tav tm="0">
                                          <p:val>
                                            <p:strVal val="ppt_x"/>
                                          </p:val>
                                        </p:tav>
                                        <p:tav tm="100000">
                                          <p:val>
                                            <p:strVal val="ppt_x"/>
                                          </p:val>
                                        </p:tav>
                                      </p:tavLst>
                                    </p:anim>
                                    <p:anim calcmode="lin" valueType="num">
                                      <p:cBhvr>
                                        <p:cTn id="70" dur="1000"/>
                                        <p:tgtEl>
                                          <p:spTgt spid="3"/>
                                        </p:tgtEl>
                                        <p:attrNameLst>
                                          <p:attrName>ppt_y</p:attrName>
                                        </p:attrNameLst>
                                      </p:cBhvr>
                                      <p:tavLst>
                                        <p:tav tm="0">
                                          <p:val>
                                            <p:strVal val="ppt_y"/>
                                          </p:val>
                                        </p:tav>
                                        <p:tav tm="100000">
                                          <p:val>
                                            <p:strVal val="ppt_y+.1"/>
                                          </p:val>
                                        </p:tav>
                                      </p:tavLst>
                                    </p:anim>
                                    <p:set>
                                      <p:cBhvr>
                                        <p:cTn id="71" dur="1" fill="hold">
                                          <p:stCondLst>
                                            <p:cond delay="999"/>
                                          </p:stCondLst>
                                        </p:cTn>
                                        <p:tgtEl>
                                          <p:spTgt spid="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nodeType="clickEffect">
                                  <p:stCondLst>
                                    <p:cond delay="0"/>
                                  </p:stCondLst>
                                  <p:childTnLst>
                                    <p:set>
                                      <p:cBhvr>
                                        <p:cTn id="75" dur="1" fill="hold">
                                          <p:stCondLst>
                                            <p:cond delay="0"/>
                                          </p:stCondLst>
                                        </p:cTn>
                                        <p:tgtEl>
                                          <p:spTgt spid="2">
                                            <p:txEl>
                                              <p:pRg st="9" end="9"/>
                                            </p:txEl>
                                          </p:spTgt>
                                        </p:tgtEl>
                                        <p:attrNameLst>
                                          <p:attrName>style.visibility</p:attrName>
                                        </p:attrNameLst>
                                      </p:cBhvr>
                                      <p:to>
                                        <p:strVal val="visible"/>
                                      </p:to>
                                    </p:set>
                                    <p:anim calcmode="lin" valueType="num">
                                      <p:cBhvr additive="base">
                                        <p:cTn id="76"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nodeType="clickEffect">
                                  <p:stCondLst>
                                    <p:cond delay="0"/>
                                  </p:stCondLst>
                                  <p:childTnLst>
                                    <p:set>
                                      <p:cBhvr>
                                        <p:cTn id="81" dur="1" fill="hold">
                                          <p:stCondLst>
                                            <p:cond delay="0"/>
                                          </p:stCondLst>
                                        </p:cTn>
                                        <p:tgtEl>
                                          <p:spTgt spid="2">
                                            <p:txEl>
                                              <p:pRg st="10" end="10"/>
                                            </p:txEl>
                                          </p:spTgt>
                                        </p:tgtEl>
                                        <p:attrNameLst>
                                          <p:attrName>style.visibility</p:attrName>
                                        </p:attrNameLst>
                                      </p:cBhvr>
                                      <p:to>
                                        <p:strVal val="visible"/>
                                      </p:to>
                                    </p:set>
                                    <p:anim calcmode="lin" valueType="num">
                                      <p:cBhvr additive="base">
                                        <p:cTn id="82"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2">
                                            <p:txEl>
                                              <p:pRg st="10" end="10"/>
                                            </p:txEl>
                                          </p:spTgt>
                                        </p:tgtEl>
                                        <p:attrNameLst>
                                          <p:attrName>ppt_y</p:attrName>
                                        </p:attrNameLst>
                                      </p:cBhvr>
                                      <p:tavLst>
                                        <p:tav tm="0">
                                          <p:val>
                                            <p:strVal val="#ppt_y"/>
                                          </p:val>
                                        </p:tav>
                                        <p:tav tm="100000">
                                          <p:val>
                                            <p:strVal val="#ppt_y"/>
                                          </p:val>
                                        </p:tav>
                                      </p:tavLst>
                                    </p:anim>
                                  </p:childTnLst>
                                </p:cTn>
                              </p:par>
                              <p:par>
                                <p:cTn id="84" presetID="2" presetClass="entr" presetSubtype="8" fill="hold" nodeType="withEffect">
                                  <p:stCondLst>
                                    <p:cond delay="0"/>
                                  </p:stCondLst>
                                  <p:childTnLst>
                                    <p:set>
                                      <p:cBhvr>
                                        <p:cTn id="85" dur="1" fill="hold">
                                          <p:stCondLst>
                                            <p:cond delay="0"/>
                                          </p:stCondLst>
                                        </p:cTn>
                                        <p:tgtEl>
                                          <p:spTgt spid="2">
                                            <p:txEl>
                                              <p:pRg st="11" end="11"/>
                                            </p:txEl>
                                          </p:spTgt>
                                        </p:tgtEl>
                                        <p:attrNameLst>
                                          <p:attrName>style.visibility</p:attrName>
                                        </p:attrNameLst>
                                      </p:cBhvr>
                                      <p:to>
                                        <p:strVal val="visible"/>
                                      </p:to>
                                    </p:set>
                                    <p:anim calcmode="lin" valueType="num">
                                      <p:cBhvr additive="base">
                                        <p:cTn id="86"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87"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340E6959-518C-48DE-8F60-2F4B0725021E}"/>
              </a:ext>
            </a:extLst>
          </p:cNvPr>
          <p:cNvSpPr/>
          <p:nvPr/>
        </p:nvSpPr>
        <p:spPr>
          <a:xfrm>
            <a:off x="1" y="0"/>
            <a:ext cx="9160933"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AFCDE4D2-CB59-4A27-83B8-EE3E04031A0C}"/>
              </a:ext>
            </a:extLst>
          </p:cNvPr>
          <p:cNvSpPr/>
          <p:nvPr/>
        </p:nvSpPr>
        <p:spPr>
          <a:xfrm>
            <a:off x="676332" y="507251"/>
            <a:ext cx="7791337" cy="2663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dirty="0"/>
          </a:p>
        </p:txBody>
      </p:sp>
      <p:sp>
        <p:nvSpPr>
          <p:cNvPr id="7" name="正方形/長方形 6">
            <a:extLst>
              <a:ext uri="{FF2B5EF4-FFF2-40B4-BE49-F238E27FC236}">
                <a16:creationId xmlns:a16="http://schemas.microsoft.com/office/drawing/2014/main" id="{2586891B-7FDA-4B85-92AA-0C27A77BA437}"/>
              </a:ext>
            </a:extLst>
          </p:cNvPr>
          <p:cNvSpPr/>
          <p:nvPr/>
        </p:nvSpPr>
        <p:spPr>
          <a:xfrm>
            <a:off x="351694" y="3425965"/>
            <a:ext cx="8440615" cy="3162193"/>
          </a:xfrm>
          <a:prstGeom prst="rect">
            <a:avLst/>
          </a:prstGeom>
          <a:solidFill>
            <a:srgbClr val="FF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dirty="0"/>
          </a:p>
        </p:txBody>
      </p:sp>
      <p:sp>
        <p:nvSpPr>
          <p:cNvPr id="3" name="正方形/長方形 2">
            <a:extLst>
              <a:ext uri="{FF2B5EF4-FFF2-40B4-BE49-F238E27FC236}">
                <a16:creationId xmlns:a16="http://schemas.microsoft.com/office/drawing/2014/main" id="{BE6CDB7F-9197-4928-AA39-1AFE39984726}"/>
              </a:ext>
            </a:extLst>
          </p:cNvPr>
          <p:cNvSpPr/>
          <p:nvPr/>
        </p:nvSpPr>
        <p:spPr>
          <a:xfrm>
            <a:off x="351694" y="263770"/>
            <a:ext cx="8440615" cy="3162193"/>
          </a:xfrm>
          <a:prstGeom prst="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dirty="0"/>
          </a:p>
        </p:txBody>
      </p:sp>
      <p:sp>
        <p:nvSpPr>
          <p:cNvPr id="4" name="正方形/長方形 3">
            <a:extLst>
              <a:ext uri="{FF2B5EF4-FFF2-40B4-BE49-F238E27FC236}">
                <a16:creationId xmlns:a16="http://schemas.microsoft.com/office/drawing/2014/main" id="{3CA2666C-59DA-4E7D-B753-3B23E83B8EC4}"/>
              </a:ext>
            </a:extLst>
          </p:cNvPr>
          <p:cNvSpPr/>
          <p:nvPr/>
        </p:nvSpPr>
        <p:spPr>
          <a:xfrm>
            <a:off x="676336" y="507250"/>
            <a:ext cx="7791337" cy="5843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dirty="0"/>
          </a:p>
        </p:txBody>
      </p:sp>
      <p:sp>
        <p:nvSpPr>
          <p:cNvPr id="2" name="テキスト ボックス 1"/>
          <p:cNvSpPr txBox="1">
            <a:spLocks noChangeArrowheads="1"/>
          </p:cNvSpPr>
          <p:nvPr/>
        </p:nvSpPr>
        <p:spPr bwMode="auto">
          <a:xfrm>
            <a:off x="1000968" y="33118"/>
            <a:ext cx="5069016" cy="531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ja-JP" sz="3462"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教育課程の</a:t>
            </a:r>
            <a:r>
              <a:rPr lang="ja-JP" altLang="en-US" sz="3462" dirty="0">
                <a:solidFill>
                  <a:schemeClr val="accent1">
                    <a:lumMod val="75000"/>
                  </a:schemeClr>
                </a:solidFill>
                <a:latin typeface="HG創英角ﾎﾟｯﾌﾟ体" panose="040B0A09000000000000" pitchFamily="49" charset="-128"/>
                <a:ea typeface="HG創英角ﾎﾟｯﾌﾟ体" panose="040B0A09000000000000" pitchFamily="49" charset="-128"/>
              </a:rPr>
              <a:t>編成</a:t>
            </a:r>
            <a:r>
              <a:rPr lang="ja-JP" altLang="en-US" sz="3462" dirty="0">
                <a:latin typeface="HG創英角ﾎﾟｯﾌﾟ体" panose="040B0A09000000000000" pitchFamily="49" charset="-128"/>
                <a:ea typeface="HG創英角ﾎﾟｯﾌﾟ体" panose="040B0A09000000000000" pitchFamily="49" charset="-128"/>
              </a:rPr>
              <a:t>において</a:t>
            </a:r>
            <a:endParaRPr lang="en-US" altLang="ja-JP" sz="3462"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　</a:t>
            </a:r>
            <a:endParaRPr lang="en-US" altLang="ja-JP" sz="3462" dirty="0">
              <a:latin typeface="HG創英角ﾎﾟｯﾌﾟ体" panose="040B0A09000000000000" pitchFamily="49" charset="-128"/>
              <a:ea typeface="HG創英角ﾎﾟｯﾌﾟ体" panose="040B0A09000000000000" pitchFamily="49" charset="-128"/>
            </a:endParaRPr>
          </a:p>
          <a:p>
            <a:endParaRPr lang="en-US" altLang="ja-JP" sz="3462" dirty="0">
              <a:latin typeface="HG創英角ﾎﾟｯﾌﾟ体" panose="040B0A09000000000000" pitchFamily="49" charset="-128"/>
              <a:ea typeface="HG創英角ﾎﾟｯﾌﾟ体" panose="040B0A09000000000000" pitchFamily="49" charset="-128"/>
            </a:endParaRPr>
          </a:p>
          <a:p>
            <a:endParaRPr lang="en-US" altLang="ja-JP" sz="1846" dirty="0">
              <a:latin typeface="HG創英角ﾎﾟｯﾌﾟ体" panose="040B0A09000000000000" pitchFamily="49" charset="-128"/>
              <a:ea typeface="HG創英角ﾎﾟｯﾌﾟ体" panose="040B0A09000000000000" pitchFamily="49" charset="-128"/>
            </a:endParaRPr>
          </a:p>
          <a:p>
            <a:endParaRPr lang="en-US" altLang="ja-JP" sz="1846" dirty="0">
              <a:latin typeface="HG創英角ﾎﾟｯﾌﾟ体" panose="040B0A09000000000000" pitchFamily="49" charset="-128"/>
              <a:ea typeface="HG創英角ﾎﾟｯﾌﾟ体" panose="040B0A09000000000000" pitchFamily="49" charset="-128"/>
            </a:endParaRPr>
          </a:p>
          <a:p>
            <a:endParaRPr lang="en-US" altLang="ja-JP" sz="1846" dirty="0">
              <a:latin typeface="HG創英角ﾎﾟｯﾌﾟ体" panose="040B0A09000000000000" pitchFamily="49" charset="-128"/>
              <a:ea typeface="HG創英角ﾎﾟｯﾌﾟ体" panose="040B0A09000000000000" pitchFamily="49" charset="-128"/>
            </a:endParaRPr>
          </a:p>
          <a:p>
            <a:endParaRPr lang="en-US" altLang="ja-JP" sz="1846" dirty="0">
              <a:latin typeface="HG創英角ﾎﾟｯﾌﾟ体" panose="040B0A09000000000000" pitchFamily="49" charset="-128"/>
              <a:ea typeface="HG創英角ﾎﾟｯﾌﾟ体" panose="040B0A09000000000000" pitchFamily="49" charset="-128"/>
            </a:endParaRPr>
          </a:p>
          <a:p>
            <a:r>
              <a:rPr lang="ja-JP" altLang="en-US" sz="1846" dirty="0">
                <a:latin typeface="HG創英角ﾎﾟｯﾌﾟ体" panose="040B0A09000000000000" pitchFamily="49" charset="-128"/>
                <a:ea typeface="HG創英角ﾎﾟｯﾌﾟ体" panose="040B0A09000000000000" pitchFamily="49" charset="-128"/>
              </a:rPr>
              <a:t>　　　　　　　　　　　　　　　</a:t>
            </a:r>
            <a:endParaRPr lang="en-US" altLang="ja-JP" sz="1846"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教育課程の</a:t>
            </a:r>
            <a:r>
              <a:rPr lang="ja-JP" altLang="en-US" sz="3462" dirty="0">
                <a:solidFill>
                  <a:srgbClr val="EF53DC"/>
                </a:solidFill>
                <a:latin typeface="HG創英角ﾎﾟｯﾌﾟ体" panose="040B0A09000000000000" pitchFamily="49" charset="-128"/>
                <a:ea typeface="HG創英角ﾎﾟｯﾌﾟ体" panose="040B0A09000000000000" pitchFamily="49" charset="-128"/>
              </a:rPr>
              <a:t>実施</a:t>
            </a:r>
            <a:r>
              <a:rPr lang="ja-JP" altLang="en-US" sz="3462" dirty="0">
                <a:latin typeface="HG創英角ﾎﾟｯﾌﾟ体" panose="040B0A09000000000000" pitchFamily="49" charset="-128"/>
                <a:ea typeface="HG創英角ﾎﾟｯﾌﾟ体" panose="040B0A09000000000000" pitchFamily="49" charset="-128"/>
              </a:rPr>
              <a:t>において</a:t>
            </a:r>
            <a:endParaRPr lang="en-US" altLang="ja-JP" sz="3462" dirty="0">
              <a:latin typeface="HG創英角ﾎﾟｯﾌﾟ体" panose="040B0A09000000000000" pitchFamily="49" charset="-128"/>
              <a:ea typeface="HG創英角ﾎﾟｯﾌﾟ体" panose="040B0A09000000000000" pitchFamily="49" charset="-128"/>
            </a:endParaRPr>
          </a:p>
          <a:p>
            <a:endParaRPr lang="en-US" altLang="ja-JP" sz="1846" dirty="0">
              <a:latin typeface="HG創英角ﾎﾟｯﾌﾟ体" panose="040B0A09000000000000" pitchFamily="49" charset="-128"/>
              <a:ea typeface="HG創英角ﾎﾟｯﾌﾟ体" panose="040B0A09000000000000" pitchFamily="49" charset="-128"/>
            </a:endParaRPr>
          </a:p>
          <a:p>
            <a:endParaRPr lang="en-US" altLang="ja-JP" sz="1846" dirty="0">
              <a:latin typeface="HG創英角ﾎﾟｯﾌﾟ体" panose="040B0A09000000000000" pitchFamily="49" charset="-128"/>
              <a:ea typeface="HG創英角ﾎﾟｯﾌﾟ体" panose="040B0A09000000000000" pitchFamily="49" charset="-128"/>
            </a:endParaRPr>
          </a:p>
          <a:p>
            <a:endParaRPr lang="en-US" altLang="ja-JP" sz="1846" dirty="0">
              <a:latin typeface="HG創英角ﾎﾟｯﾌﾟ体" panose="040B0A09000000000000" pitchFamily="49" charset="-128"/>
              <a:ea typeface="HG創英角ﾎﾟｯﾌﾟ体" panose="040B0A09000000000000" pitchFamily="49" charset="-128"/>
            </a:endParaRPr>
          </a:p>
          <a:p>
            <a:endParaRPr lang="en-US" altLang="ja-JP" sz="1846" dirty="0">
              <a:latin typeface="HG創英角ﾎﾟｯﾌﾟ体" panose="040B0A09000000000000" pitchFamily="49" charset="-128"/>
              <a:ea typeface="HG創英角ﾎﾟｯﾌﾟ体" panose="040B0A09000000000000" pitchFamily="49" charset="-128"/>
            </a:endParaRPr>
          </a:p>
        </p:txBody>
      </p:sp>
      <p:cxnSp>
        <p:nvCxnSpPr>
          <p:cNvPr id="5" name="直線コネクタ 4">
            <a:extLst>
              <a:ext uri="{FF2B5EF4-FFF2-40B4-BE49-F238E27FC236}">
                <a16:creationId xmlns:a16="http://schemas.microsoft.com/office/drawing/2014/main" id="{97E88055-6767-4A4C-A79A-B3628B8BD803}"/>
              </a:ext>
            </a:extLst>
          </p:cNvPr>
          <p:cNvCxnSpPr>
            <a:cxnSpLocks/>
          </p:cNvCxnSpPr>
          <p:nvPr/>
        </p:nvCxnSpPr>
        <p:spPr>
          <a:xfrm>
            <a:off x="676331" y="3450534"/>
            <a:ext cx="779134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EAB76792-48F2-4AA4-A125-134CBA8730BB}"/>
              </a:ext>
            </a:extLst>
          </p:cNvPr>
          <p:cNvSpPr txBox="1"/>
          <p:nvPr/>
        </p:nvSpPr>
        <p:spPr>
          <a:xfrm>
            <a:off x="3816625" y="-23154"/>
            <a:ext cx="1098378" cy="584775"/>
          </a:xfrm>
          <a:prstGeom prst="rect">
            <a:avLst/>
          </a:prstGeom>
          <a:solidFill>
            <a:srgbClr val="FFFF00"/>
          </a:solidFill>
          <a:ln>
            <a:solidFill>
              <a:schemeClr val="accent1"/>
            </a:solidFill>
          </a:ln>
        </p:spPr>
        <p:txBody>
          <a:bodyPr wrap="none" rtlCol="0">
            <a:spAutoFit/>
          </a:bodyPr>
          <a:lstStyle/>
          <a:p>
            <a:r>
              <a:rPr kumimoji="1" lang="ja-JP" altLang="en-US" sz="3200" b="1" dirty="0"/>
              <a:t>総 則</a:t>
            </a:r>
          </a:p>
        </p:txBody>
      </p:sp>
    </p:spTree>
    <p:extLst>
      <p:ext uri="{BB962C8B-B14F-4D97-AF65-F5344CB8AC3E}">
        <p14:creationId xmlns:p14="http://schemas.microsoft.com/office/powerpoint/2010/main" val="16039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E46BD7D-C369-48E9-8060-B750F982A8B8}"/>
              </a:ext>
            </a:extLst>
          </p:cNvPr>
          <p:cNvSpPr/>
          <p:nvPr/>
        </p:nvSpPr>
        <p:spPr>
          <a:xfrm>
            <a:off x="1" y="0"/>
            <a:ext cx="9143999"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grpSp>
        <p:nvGrpSpPr>
          <p:cNvPr id="9" name="グループ化 8">
            <a:extLst>
              <a:ext uri="{FF2B5EF4-FFF2-40B4-BE49-F238E27FC236}">
                <a16:creationId xmlns:a16="http://schemas.microsoft.com/office/drawing/2014/main" id="{B5F018B1-657F-4940-860F-CB97E1A8D434}"/>
              </a:ext>
            </a:extLst>
          </p:cNvPr>
          <p:cNvGrpSpPr/>
          <p:nvPr/>
        </p:nvGrpSpPr>
        <p:grpSpPr>
          <a:xfrm>
            <a:off x="685085" y="335916"/>
            <a:ext cx="7771719" cy="6106658"/>
            <a:chOff x="522508" y="0"/>
            <a:chExt cx="8419362" cy="6615546"/>
          </a:xfrm>
        </p:grpSpPr>
        <p:pic>
          <p:nvPicPr>
            <p:cNvPr id="2" name="図 1">
              <a:extLst>
                <a:ext uri="{FF2B5EF4-FFF2-40B4-BE49-F238E27FC236}">
                  <a16:creationId xmlns:a16="http://schemas.microsoft.com/office/drawing/2014/main" id="{F3AD0A64-21ED-4361-8E36-9FEE7B7A8C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2508" y="1670592"/>
              <a:ext cx="8419362" cy="4944954"/>
            </a:xfrm>
            <a:prstGeom prst="rect">
              <a:avLst/>
            </a:prstGeom>
          </p:spPr>
        </p:pic>
        <p:pic>
          <p:nvPicPr>
            <p:cNvPr id="3" name="図 2">
              <a:extLst>
                <a:ext uri="{FF2B5EF4-FFF2-40B4-BE49-F238E27FC236}">
                  <a16:creationId xmlns:a16="http://schemas.microsoft.com/office/drawing/2014/main" id="{530CD2DB-D33D-4AF9-82F2-6B216C31EB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2508" y="0"/>
              <a:ext cx="8419362" cy="1670592"/>
            </a:xfrm>
            <a:prstGeom prst="rect">
              <a:avLst/>
            </a:prstGeom>
          </p:spPr>
        </p:pic>
      </p:grpSp>
      <p:cxnSp>
        <p:nvCxnSpPr>
          <p:cNvPr id="14" name="直線コネクタ 13">
            <a:extLst>
              <a:ext uri="{FF2B5EF4-FFF2-40B4-BE49-F238E27FC236}">
                <a16:creationId xmlns:a16="http://schemas.microsoft.com/office/drawing/2014/main" id="{BDE62A09-2A56-48F4-A1A0-6EE6CFBBAD7E}"/>
              </a:ext>
            </a:extLst>
          </p:cNvPr>
          <p:cNvCxnSpPr>
            <a:cxnSpLocks/>
          </p:cNvCxnSpPr>
          <p:nvPr/>
        </p:nvCxnSpPr>
        <p:spPr>
          <a:xfrm flipV="1">
            <a:off x="1613542" y="3547708"/>
            <a:ext cx="3811405" cy="1"/>
          </a:xfrm>
          <a:prstGeom prst="line">
            <a:avLst/>
          </a:prstGeom>
          <a:ln w="1143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E5F72FD-1097-4E9C-A8DE-98D964B084E9}"/>
              </a:ext>
            </a:extLst>
          </p:cNvPr>
          <p:cNvCxnSpPr>
            <a:cxnSpLocks/>
          </p:cNvCxnSpPr>
          <p:nvPr/>
        </p:nvCxnSpPr>
        <p:spPr>
          <a:xfrm>
            <a:off x="4660850" y="4519056"/>
            <a:ext cx="29021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1B04E42-E74C-4B6C-9CC8-A536B116A2D1}"/>
              </a:ext>
            </a:extLst>
          </p:cNvPr>
          <p:cNvCxnSpPr>
            <a:cxnSpLocks/>
          </p:cNvCxnSpPr>
          <p:nvPr/>
        </p:nvCxnSpPr>
        <p:spPr>
          <a:xfrm>
            <a:off x="1706737" y="4855200"/>
            <a:ext cx="27586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98D22257-4C4B-42F1-AC3E-00F289D0BB4C}"/>
              </a:ext>
            </a:extLst>
          </p:cNvPr>
          <p:cNvCxnSpPr>
            <a:cxnSpLocks/>
          </p:cNvCxnSpPr>
          <p:nvPr/>
        </p:nvCxnSpPr>
        <p:spPr>
          <a:xfrm>
            <a:off x="2068154" y="5512679"/>
            <a:ext cx="5494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9C9E4CD-4875-4563-A908-3F57BA5FDA01}"/>
              </a:ext>
            </a:extLst>
          </p:cNvPr>
          <p:cNvCxnSpPr>
            <a:cxnSpLocks/>
          </p:cNvCxnSpPr>
          <p:nvPr/>
        </p:nvCxnSpPr>
        <p:spPr>
          <a:xfrm>
            <a:off x="1779194" y="5832534"/>
            <a:ext cx="57838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1D858420-4828-4F5B-A8A6-F59C3E21C1D0}"/>
              </a:ext>
            </a:extLst>
          </p:cNvPr>
          <p:cNvCxnSpPr>
            <a:cxnSpLocks/>
          </p:cNvCxnSpPr>
          <p:nvPr/>
        </p:nvCxnSpPr>
        <p:spPr>
          <a:xfrm>
            <a:off x="1706738" y="6161274"/>
            <a:ext cx="58562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A161345B-D3F5-411F-A0DC-E7A05BACA7FA}"/>
              </a:ext>
            </a:extLst>
          </p:cNvPr>
          <p:cNvCxnSpPr>
            <a:cxnSpLocks/>
          </p:cNvCxnSpPr>
          <p:nvPr/>
        </p:nvCxnSpPr>
        <p:spPr>
          <a:xfrm>
            <a:off x="1706738" y="6482329"/>
            <a:ext cx="1665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9DA17BEE-63C5-49AF-A355-6272F527C4C2}"/>
              </a:ext>
            </a:extLst>
          </p:cNvPr>
          <p:cNvSpPr txBox="1"/>
          <p:nvPr/>
        </p:nvSpPr>
        <p:spPr>
          <a:xfrm rot="21221050">
            <a:off x="4343411" y="358413"/>
            <a:ext cx="4413388" cy="461665"/>
          </a:xfrm>
          <a:prstGeom prst="rect">
            <a:avLst/>
          </a:prstGeom>
          <a:solidFill>
            <a:srgbClr val="FFFF00"/>
          </a:solidFill>
          <a:ln w="38100">
            <a:solidFill>
              <a:schemeClr val="accent1"/>
            </a:solidFill>
          </a:ln>
        </p:spPr>
        <p:txBody>
          <a:bodyPr wrap="none" rtlCol="0">
            <a:spAutoFit/>
          </a:bodyPr>
          <a:lstStyle/>
          <a:p>
            <a:r>
              <a:rPr kumimoji="1" lang="ja-JP" altLang="en-US" sz="2400" b="1" dirty="0">
                <a:solidFill>
                  <a:srgbClr val="FF0000"/>
                </a:solidFill>
                <a:highlight>
                  <a:srgbClr val="EFE5DD"/>
                </a:highlight>
              </a:rPr>
              <a:t>知</a:t>
            </a:r>
            <a:r>
              <a:rPr kumimoji="1" lang="ja-JP" altLang="en-US" sz="2000" b="1" dirty="0">
                <a:solidFill>
                  <a:srgbClr val="FF0000"/>
                </a:solidFill>
                <a:highlight>
                  <a:srgbClr val="EFE5DD"/>
                </a:highlight>
              </a:rPr>
              <a:t>・徳・体</a:t>
            </a:r>
            <a:r>
              <a:rPr kumimoji="1" lang="ja-JP" altLang="en-US" b="1" dirty="0">
                <a:solidFill>
                  <a:srgbClr val="FF0000"/>
                </a:solidFill>
                <a:highlight>
                  <a:srgbClr val="EFE5DD"/>
                </a:highlight>
              </a:rPr>
              <a:t>  </a:t>
            </a:r>
            <a:r>
              <a:rPr kumimoji="1" lang="ja-JP" altLang="en-US" sz="2100" b="1" dirty="0">
                <a:solidFill>
                  <a:srgbClr val="FF0000"/>
                </a:solidFill>
              </a:rPr>
              <a:t>→  </a:t>
            </a:r>
            <a:r>
              <a:rPr kumimoji="1" lang="ja-JP" altLang="en-US" sz="2100" b="1" dirty="0">
                <a:solidFill>
                  <a:srgbClr val="FF0000"/>
                </a:solidFill>
                <a:highlight>
                  <a:srgbClr val="FEDAFC"/>
                </a:highlight>
              </a:rPr>
              <a:t>資質・能力の教育へ</a:t>
            </a:r>
          </a:p>
        </p:txBody>
      </p:sp>
      <p:sp>
        <p:nvSpPr>
          <p:cNvPr id="21" name="楕円 20">
            <a:extLst>
              <a:ext uri="{FF2B5EF4-FFF2-40B4-BE49-F238E27FC236}">
                <a16:creationId xmlns:a16="http://schemas.microsoft.com/office/drawing/2014/main" id="{28C103A4-71C5-440C-A904-BF4090846E5E}"/>
              </a:ext>
            </a:extLst>
          </p:cNvPr>
          <p:cNvSpPr/>
          <p:nvPr/>
        </p:nvSpPr>
        <p:spPr>
          <a:xfrm>
            <a:off x="978942" y="3143574"/>
            <a:ext cx="2949127" cy="467525"/>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AR丸ゴシック体E" panose="020F0909000000000000" pitchFamily="49" charset="-128"/>
                <a:ea typeface="AR丸ゴシック体E" panose="020F0909000000000000" pitchFamily="49" charset="-128"/>
              </a:rPr>
              <a:t>教科等横断的</a:t>
            </a:r>
          </a:p>
        </p:txBody>
      </p:sp>
      <p:sp>
        <p:nvSpPr>
          <p:cNvPr id="4" name="二等辺三角形 3">
            <a:extLst>
              <a:ext uri="{FF2B5EF4-FFF2-40B4-BE49-F238E27FC236}">
                <a16:creationId xmlns:a16="http://schemas.microsoft.com/office/drawing/2014/main" id="{5639FE8F-0A78-4B63-BB99-013825A3F476}"/>
              </a:ext>
            </a:extLst>
          </p:cNvPr>
          <p:cNvSpPr/>
          <p:nvPr/>
        </p:nvSpPr>
        <p:spPr>
          <a:xfrm rot="21245072">
            <a:off x="4080614" y="166505"/>
            <a:ext cx="980661" cy="906195"/>
          </a:xfrm>
          <a:prstGeom prst="triangl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515E7AF-A927-449C-B68D-ECBF451380C6}"/>
              </a:ext>
            </a:extLst>
          </p:cNvPr>
          <p:cNvSpPr txBox="1"/>
          <p:nvPr/>
        </p:nvSpPr>
        <p:spPr>
          <a:xfrm rot="21179216">
            <a:off x="6079920" y="1046366"/>
            <a:ext cx="2150872" cy="400110"/>
          </a:xfrm>
          <a:prstGeom prst="rect">
            <a:avLst/>
          </a:prstGeom>
          <a:noFill/>
        </p:spPr>
        <p:txBody>
          <a:bodyPr wrap="square" rtlCol="0">
            <a:spAutoFit/>
          </a:bodyPr>
          <a:lstStyle/>
          <a:p>
            <a:r>
              <a:rPr kumimoji="1" lang="ja-JP" altLang="en-US" sz="2000" b="1" dirty="0">
                <a:solidFill>
                  <a:schemeClr val="tx2"/>
                </a:solidFill>
                <a:highlight>
                  <a:srgbClr val="FDC3F7"/>
                </a:highlight>
                <a:latin typeface="AR P丸ゴシック体E" panose="020F0900000000000000" pitchFamily="50" charset="-128"/>
                <a:ea typeface="AR P丸ゴシック体E" panose="020F0900000000000000" pitchFamily="50" charset="-128"/>
              </a:rPr>
              <a:t>よく考える子・・？</a:t>
            </a:r>
          </a:p>
        </p:txBody>
      </p:sp>
      <p:sp>
        <p:nvSpPr>
          <p:cNvPr id="23" name="テキスト ボックス 22">
            <a:extLst>
              <a:ext uri="{FF2B5EF4-FFF2-40B4-BE49-F238E27FC236}">
                <a16:creationId xmlns:a16="http://schemas.microsoft.com/office/drawing/2014/main" id="{8A4B94B2-0147-4E21-97AA-A4D6B93C5594}"/>
              </a:ext>
            </a:extLst>
          </p:cNvPr>
          <p:cNvSpPr txBox="1"/>
          <p:nvPr/>
        </p:nvSpPr>
        <p:spPr>
          <a:xfrm>
            <a:off x="3281691" y="4795"/>
            <a:ext cx="1098378" cy="584775"/>
          </a:xfrm>
          <a:prstGeom prst="rect">
            <a:avLst/>
          </a:prstGeom>
          <a:solidFill>
            <a:srgbClr val="FFFF00"/>
          </a:solidFill>
          <a:ln>
            <a:solidFill>
              <a:schemeClr val="accent1"/>
            </a:solidFill>
          </a:ln>
        </p:spPr>
        <p:txBody>
          <a:bodyPr wrap="none" rtlCol="0">
            <a:spAutoFit/>
          </a:bodyPr>
          <a:lstStyle/>
          <a:p>
            <a:r>
              <a:rPr kumimoji="1" lang="ja-JP" altLang="en-US" sz="3200" b="1" dirty="0"/>
              <a:t>総 則</a:t>
            </a:r>
          </a:p>
        </p:txBody>
      </p:sp>
      <p:sp>
        <p:nvSpPr>
          <p:cNvPr id="25" name="テキスト ボックス 24">
            <a:extLst>
              <a:ext uri="{FF2B5EF4-FFF2-40B4-BE49-F238E27FC236}">
                <a16:creationId xmlns:a16="http://schemas.microsoft.com/office/drawing/2014/main" id="{335F1603-ABB8-4FD1-92A2-5A884172DBA1}"/>
              </a:ext>
            </a:extLst>
          </p:cNvPr>
          <p:cNvSpPr txBox="1"/>
          <p:nvPr/>
        </p:nvSpPr>
        <p:spPr>
          <a:xfrm rot="21179216">
            <a:off x="4196735" y="1281748"/>
            <a:ext cx="1806547" cy="400110"/>
          </a:xfrm>
          <a:prstGeom prst="rect">
            <a:avLst/>
          </a:prstGeom>
          <a:noFill/>
        </p:spPr>
        <p:txBody>
          <a:bodyPr wrap="square" rtlCol="0">
            <a:spAutoFit/>
          </a:bodyPr>
          <a:lstStyle/>
          <a:p>
            <a:r>
              <a:rPr kumimoji="1" lang="ja-JP" altLang="en-US" sz="2000" b="1" dirty="0">
                <a:solidFill>
                  <a:schemeClr val="tx2"/>
                </a:solidFill>
                <a:highlight>
                  <a:srgbClr val="FDC3F7"/>
                </a:highlight>
                <a:latin typeface="AR P丸ゴシック体E" panose="020F0900000000000000" pitchFamily="50" charset="-128"/>
                <a:ea typeface="AR P丸ゴシック体E" panose="020F0900000000000000" pitchFamily="50" charset="-128"/>
              </a:rPr>
              <a:t>知識・理解？</a:t>
            </a:r>
          </a:p>
        </p:txBody>
      </p:sp>
      <p:sp>
        <p:nvSpPr>
          <p:cNvPr id="27" name="テキスト ボックス 26">
            <a:extLst>
              <a:ext uri="{FF2B5EF4-FFF2-40B4-BE49-F238E27FC236}">
                <a16:creationId xmlns:a16="http://schemas.microsoft.com/office/drawing/2014/main" id="{27E6547A-A856-46E4-A602-8A0D6D00DAB1}"/>
              </a:ext>
            </a:extLst>
          </p:cNvPr>
          <p:cNvSpPr txBox="1"/>
          <p:nvPr/>
        </p:nvSpPr>
        <p:spPr>
          <a:xfrm>
            <a:off x="642099" y="2990509"/>
            <a:ext cx="7368988" cy="2677656"/>
          </a:xfrm>
          <a:prstGeom prst="rect">
            <a:avLst/>
          </a:prstGeom>
          <a:solidFill>
            <a:srgbClr val="FEFDD3"/>
          </a:solidFill>
        </p:spPr>
        <p:txBody>
          <a:bodyPr wrap="square">
            <a:spAutoFit/>
          </a:bodyPr>
          <a:lstStyle/>
          <a:p>
            <a:r>
              <a:rPr lang="ja-JP" altLang="en-US" sz="2800" dirty="0">
                <a:latin typeface="AR丸ゴシック体E" panose="020F0909000000000000" pitchFamily="49" charset="-128"/>
                <a:ea typeface="AR丸ゴシック体E" panose="020F0909000000000000" pitchFamily="49" charset="-128"/>
              </a:rPr>
              <a:t>第１　目標 </a:t>
            </a:r>
            <a:endParaRPr lang="en-US" altLang="ja-JP" sz="2800" dirty="0">
              <a:latin typeface="AR丸ゴシック体E" panose="020F0909000000000000" pitchFamily="49" charset="-128"/>
              <a:ea typeface="AR丸ゴシック体E" panose="020F0909000000000000" pitchFamily="49" charset="-128"/>
            </a:endParaRPr>
          </a:p>
          <a:p>
            <a:r>
              <a:rPr lang="ja-JP" altLang="en-US" sz="2800" dirty="0">
                <a:latin typeface="AR丸ゴシック体E" panose="020F0909000000000000" pitchFamily="49" charset="-128"/>
                <a:ea typeface="AR丸ゴシック体E" panose="020F0909000000000000" pitchFamily="49" charset="-128"/>
              </a:rPr>
              <a:t>　</a:t>
            </a:r>
            <a:r>
              <a:rPr lang="ja-JP" altLang="en-US" sz="2800" dirty="0">
                <a:solidFill>
                  <a:srgbClr val="FF0000"/>
                </a:solidFill>
                <a:latin typeface="AR丸ゴシック体E" panose="020F0909000000000000" pitchFamily="49" charset="-128"/>
                <a:ea typeface="AR丸ゴシック体E" panose="020F0909000000000000" pitchFamily="49" charset="-128"/>
              </a:rPr>
              <a:t>探究的な見方・考え方</a:t>
            </a:r>
            <a:r>
              <a:rPr lang="ja-JP" altLang="en-US" sz="2800" dirty="0">
                <a:latin typeface="AR丸ゴシック体E" panose="020F0909000000000000" pitchFamily="49" charset="-128"/>
                <a:ea typeface="AR丸ゴシック体E" panose="020F0909000000000000" pitchFamily="49" charset="-128"/>
              </a:rPr>
              <a:t>を働かせ，</a:t>
            </a:r>
            <a:r>
              <a:rPr lang="ja-JP" altLang="en-US" sz="2800" dirty="0">
                <a:solidFill>
                  <a:srgbClr val="FF0000"/>
                </a:solidFill>
                <a:latin typeface="AR丸ゴシック体E" panose="020F0909000000000000" pitchFamily="49" charset="-128"/>
                <a:ea typeface="AR丸ゴシック体E" panose="020F0909000000000000" pitchFamily="49" charset="-128"/>
              </a:rPr>
              <a:t>横断的・総合的な学習を行う</a:t>
            </a:r>
            <a:r>
              <a:rPr lang="ja-JP" altLang="en-US" sz="2800" dirty="0">
                <a:latin typeface="AR丸ゴシック体E" panose="020F0909000000000000" pitchFamily="49" charset="-128"/>
                <a:ea typeface="AR丸ゴシック体E" panose="020F0909000000000000" pitchFamily="49" charset="-128"/>
              </a:rPr>
              <a:t>ことを通して，よりよく</a:t>
            </a:r>
            <a:r>
              <a:rPr lang="ja-JP" altLang="en-US" sz="2800" dirty="0">
                <a:solidFill>
                  <a:srgbClr val="FF0000"/>
                </a:solidFill>
                <a:latin typeface="AR丸ゴシック体E" panose="020F0909000000000000" pitchFamily="49" charset="-128"/>
                <a:ea typeface="AR丸ゴシック体E" panose="020F0909000000000000" pitchFamily="49" charset="-128"/>
              </a:rPr>
              <a:t>課題を解決し，自己の生き方を考えていく</a:t>
            </a:r>
            <a:r>
              <a:rPr lang="ja-JP" altLang="en-US" sz="2800" dirty="0">
                <a:latin typeface="AR丸ゴシック体E" panose="020F0909000000000000" pitchFamily="49" charset="-128"/>
                <a:ea typeface="AR丸ゴシック体E" panose="020F0909000000000000" pitchFamily="49" charset="-128"/>
              </a:rPr>
              <a:t>ための資質・能力を次のとおり育成することを目指す。</a:t>
            </a:r>
            <a:endParaRPr lang="en-US" altLang="ja-JP" sz="2800" dirty="0">
              <a:latin typeface="AR丸ゴシック体E" panose="020F0909000000000000" pitchFamily="49" charset="-128"/>
              <a:ea typeface="AR丸ゴシック体E" panose="020F0909000000000000" pitchFamily="49" charset="-128"/>
            </a:endParaRPr>
          </a:p>
        </p:txBody>
      </p:sp>
      <p:sp>
        <p:nvSpPr>
          <p:cNvPr id="8" name="テキスト ボックス 7">
            <a:extLst>
              <a:ext uri="{FF2B5EF4-FFF2-40B4-BE49-F238E27FC236}">
                <a16:creationId xmlns:a16="http://schemas.microsoft.com/office/drawing/2014/main" id="{770AA1B5-4568-741F-F0C3-D7C59DEA86B6}"/>
              </a:ext>
            </a:extLst>
          </p:cNvPr>
          <p:cNvSpPr txBox="1"/>
          <p:nvPr/>
        </p:nvSpPr>
        <p:spPr>
          <a:xfrm rot="21179216">
            <a:off x="5737748" y="727961"/>
            <a:ext cx="2773690" cy="400110"/>
          </a:xfrm>
          <a:prstGeom prst="rect">
            <a:avLst/>
          </a:prstGeom>
          <a:noFill/>
        </p:spPr>
        <p:txBody>
          <a:bodyPr wrap="square" rtlCol="0">
            <a:spAutoFit/>
          </a:bodyPr>
          <a:lstStyle/>
          <a:p>
            <a:r>
              <a:rPr kumimoji="1" lang="ja-JP" altLang="en-US" sz="2000" b="1" dirty="0">
                <a:solidFill>
                  <a:schemeClr val="tx2"/>
                </a:solidFill>
                <a:highlight>
                  <a:srgbClr val="FFFF00"/>
                </a:highlight>
                <a:latin typeface="AR P丸ゴシック体E" panose="020F0900000000000000" pitchFamily="50" charset="-128"/>
                <a:ea typeface="AR P丸ゴシック体E" panose="020F0900000000000000" pitchFamily="50" charset="-128"/>
              </a:rPr>
              <a:t>教師に言われたことを</a:t>
            </a:r>
          </a:p>
        </p:txBody>
      </p:sp>
      <p:sp>
        <p:nvSpPr>
          <p:cNvPr id="7" name="テキスト ボックス 6">
            <a:extLst>
              <a:ext uri="{FF2B5EF4-FFF2-40B4-BE49-F238E27FC236}">
                <a16:creationId xmlns:a16="http://schemas.microsoft.com/office/drawing/2014/main" id="{149B1035-F78B-BA77-E321-2799071EBBCF}"/>
              </a:ext>
            </a:extLst>
          </p:cNvPr>
          <p:cNvSpPr txBox="1"/>
          <p:nvPr/>
        </p:nvSpPr>
        <p:spPr>
          <a:xfrm rot="21179216">
            <a:off x="7061490" y="1291351"/>
            <a:ext cx="1540370" cy="400110"/>
          </a:xfrm>
          <a:prstGeom prst="rect">
            <a:avLst/>
          </a:prstGeom>
          <a:noFill/>
        </p:spPr>
        <p:txBody>
          <a:bodyPr wrap="square" rtlCol="0">
            <a:spAutoFit/>
          </a:bodyPr>
          <a:lstStyle/>
          <a:p>
            <a:r>
              <a:rPr kumimoji="1" lang="ja-JP" altLang="en-US" sz="2000" b="1" dirty="0">
                <a:solidFill>
                  <a:schemeClr val="tx2"/>
                </a:solidFill>
                <a:highlight>
                  <a:srgbClr val="FFFF00"/>
                </a:highlight>
                <a:latin typeface="AR P丸ゴシック体E" panose="020F0900000000000000" pitchFamily="50" charset="-128"/>
                <a:ea typeface="AR P丸ゴシック体E" panose="020F0900000000000000" pitchFamily="50" charset="-128"/>
              </a:rPr>
              <a:t>でいいの？</a:t>
            </a:r>
          </a:p>
        </p:txBody>
      </p:sp>
      <p:grpSp>
        <p:nvGrpSpPr>
          <p:cNvPr id="13" name="グループ化 12">
            <a:extLst>
              <a:ext uri="{FF2B5EF4-FFF2-40B4-BE49-F238E27FC236}">
                <a16:creationId xmlns:a16="http://schemas.microsoft.com/office/drawing/2014/main" id="{FAA29A1A-FB02-281C-36BE-26A738E332F6}"/>
              </a:ext>
            </a:extLst>
          </p:cNvPr>
          <p:cNvGrpSpPr/>
          <p:nvPr/>
        </p:nvGrpSpPr>
        <p:grpSpPr>
          <a:xfrm>
            <a:off x="4803007" y="1827860"/>
            <a:ext cx="3262432" cy="461665"/>
            <a:chOff x="4803006" y="1827859"/>
            <a:chExt cx="3262432" cy="461665"/>
          </a:xfrm>
        </p:grpSpPr>
        <p:sp>
          <p:nvSpPr>
            <p:cNvPr id="15" name="正方形/長方形 14">
              <a:extLst>
                <a:ext uri="{FF2B5EF4-FFF2-40B4-BE49-F238E27FC236}">
                  <a16:creationId xmlns:a16="http://schemas.microsoft.com/office/drawing/2014/main" id="{0E855A58-A110-4F43-80C3-C31E7FAE37A7}"/>
                </a:ext>
              </a:extLst>
            </p:cNvPr>
            <p:cNvSpPr/>
            <p:nvPr/>
          </p:nvSpPr>
          <p:spPr>
            <a:xfrm>
              <a:off x="4803006" y="1890118"/>
              <a:ext cx="3157512" cy="390666"/>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1" name="テキスト ボックス 10">
              <a:extLst>
                <a:ext uri="{FF2B5EF4-FFF2-40B4-BE49-F238E27FC236}">
                  <a16:creationId xmlns:a16="http://schemas.microsoft.com/office/drawing/2014/main" id="{5E125709-9429-CAEE-A050-E0D7340DE344}"/>
                </a:ext>
              </a:extLst>
            </p:cNvPr>
            <p:cNvSpPr txBox="1"/>
            <p:nvPr/>
          </p:nvSpPr>
          <p:spPr>
            <a:xfrm>
              <a:off x="4803006" y="1827859"/>
              <a:ext cx="3262432" cy="461665"/>
            </a:xfrm>
            <a:prstGeom prst="rect">
              <a:avLst/>
            </a:prstGeom>
            <a:noFill/>
          </p:spPr>
          <p:txBody>
            <a:bodyPr wrap="none" rtlCol="0">
              <a:spAutoFit/>
            </a:bodyPr>
            <a:lstStyle/>
            <a:p>
              <a:r>
                <a:rPr kumimoji="1" lang="ja-JP" altLang="en-US" sz="2400" dirty="0">
                  <a:latin typeface="AR丸ゴシック体E" panose="020F0909000000000000" pitchFamily="49" charset="-128"/>
                  <a:ea typeface="AR丸ゴシック体E" panose="020F0909000000000000" pitchFamily="49" charset="-128"/>
                </a:rPr>
                <a:t>教育目標を明確にする</a:t>
              </a:r>
            </a:p>
          </p:txBody>
        </p:sp>
      </p:grpSp>
      <p:sp>
        <p:nvSpPr>
          <p:cNvPr id="29" name="テキスト ボックス 28">
            <a:extLst>
              <a:ext uri="{FF2B5EF4-FFF2-40B4-BE49-F238E27FC236}">
                <a16:creationId xmlns:a16="http://schemas.microsoft.com/office/drawing/2014/main" id="{B0B39BB3-A5EA-A342-5D64-3FF086F0AF85}"/>
              </a:ext>
            </a:extLst>
          </p:cNvPr>
          <p:cNvSpPr txBox="1"/>
          <p:nvPr/>
        </p:nvSpPr>
        <p:spPr>
          <a:xfrm>
            <a:off x="3928068" y="2503340"/>
            <a:ext cx="4493538" cy="461665"/>
          </a:xfrm>
          <a:prstGeom prst="rect">
            <a:avLst/>
          </a:prstGeom>
          <a:solidFill>
            <a:schemeClr val="bg1"/>
          </a:solidFill>
          <a:ln w="57150">
            <a:solidFill>
              <a:srgbClr val="FF0000"/>
            </a:solidFill>
          </a:ln>
        </p:spPr>
        <p:txBody>
          <a:bodyPr wrap="none" rtlCol="0">
            <a:spAutoFit/>
          </a:bodyPr>
          <a:lstStyle/>
          <a:p>
            <a:r>
              <a:rPr kumimoji="1" lang="ja-JP" altLang="en-US" sz="2400" dirty="0">
                <a:latin typeface="AR丸ゴシック体E" panose="020F0909000000000000" pitchFamily="49" charset="-128"/>
                <a:ea typeface="AR丸ゴシック体E" panose="020F0909000000000000" pitchFamily="49" charset="-128"/>
              </a:rPr>
              <a:t>総合的な学習の時間の２の１に</a:t>
            </a:r>
          </a:p>
        </p:txBody>
      </p:sp>
      <p:sp>
        <p:nvSpPr>
          <p:cNvPr id="30" name="楕円 29">
            <a:extLst>
              <a:ext uri="{FF2B5EF4-FFF2-40B4-BE49-F238E27FC236}">
                <a16:creationId xmlns:a16="http://schemas.microsoft.com/office/drawing/2014/main" id="{C1F45F5C-109F-F695-60A8-EC70C087E082}"/>
              </a:ext>
            </a:extLst>
          </p:cNvPr>
          <p:cNvSpPr/>
          <p:nvPr/>
        </p:nvSpPr>
        <p:spPr>
          <a:xfrm>
            <a:off x="5894425" y="4124112"/>
            <a:ext cx="2949127" cy="467525"/>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AR丸ゴシック体E" panose="020F0909000000000000" pitchFamily="49" charset="-128"/>
                <a:ea typeface="AR丸ゴシック体E" panose="020F0909000000000000" pitchFamily="49" charset="-128"/>
              </a:rPr>
              <a:t>教科等横断的</a:t>
            </a:r>
          </a:p>
        </p:txBody>
      </p:sp>
      <p:sp>
        <p:nvSpPr>
          <p:cNvPr id="31" name="楕円 30">
            <a:extLst>
              <a:ext uri="{FF2B5EF4-FFF2-40B4-BE49-F238E27FC236}">
                <a16:creationId xmlns:a16="http://schemas.microsoft.com/office/drawing/2014/main" id="{5B6E9BB3-ABBF-F30C-F2A1-6D0DBC152AFD}"/>
              </a:ext>
            </a:extLst>
          </p:cNvPr>
          <p:cNvSpPr/>
          <p:nvPr/>
        </p:nvSpPr>
        <p:spPr>
          <a:xfrm>
            <a:off x="5267896" y="5412452"/>
            <a:ext cx="2949127" cy="467525"/>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AR丸ゴシック体E" panose="020F0909000000000000" pitchFamily="49" charset="-128"/>
                <a:ea typeface="AR丸ゴシック体E" panose="020F0909000000000000" pitchFamily="49" charset="-128"/>
              </a:rPr>
              <a:t>教科等横断的</a:t>
            </a:r>
          </a:p>
        </p:txBody>
      </p:sp>
    </p:spTree>
    <p:extLst>
      <p:ext uri="{BB962C8B-B14F-4D97-AF65-F5344CB8AC3E}">
        <p14:creationId xmlns:p14="http://schemas.microsoft.com/office/powerpoint/2010/main" val="326874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42" presetClass="entr" presetSubtype="0"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1000"/>
                                        <p:tgtEl>
                                          <p:spTgt spid="21"/>
                                        </p:tgtEl>
                                      </p:cBhvr>
                                    </p:animEffect>
                                    <p:anim calcmode="lin" valueType="num">
                                      <p:cBhvr>
                                        <p:cTn id="79" dur="1000" fill="hold"/>
                                        <p:tgtEl>
                                          <p:spTgt spid="21"/>
                                        </p:tgtEl>
                                        <p:attrNameLst>
                                          <p:attrName>ppt_x</p:attrName>
                                        </p:attrNameLst>
                                      </p:cBhvr>
                                      <p:tavLst>
                                        <p:tav tm="0">
                                          <p:val>
                                            <p:strVal val="#ppt_x"/>
                                          </p:val>
                                        </p:tav>
                                        <p:tav tm="100000">
                                          <p:val>
                                            <p:strVal val="#ppt_x"/>
                                          </p:val>
                                        </p:tav>
                                      </p:tavLst>
                                    </p:anim>
                                    <p:anim calcmode="lin" valueType="num">
                                      <p:cBhvr>
                                        <p:cTn id="8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ppt_x"/>
                                          </p:val>
                                        </p:tav>
                                        <p:tav tm="100000">
                                          <p:val>
                                            <p:strVal val="#ppt_x"/>
                                          </p:val>
                                        </p:tav>
                                      </p:tavLst>
                                    </p:anim>
                                    <p:anim calcmode="lin" valueType="num">
                                      <p:cBhvr additive="base">
                                        <p:cTn id="90" dur="500" fill="hold"/>
                                        <p:tgtEl>
                                          <p:spTgt spid="20"/>
                                        </p:tgtEl>
                                        <p:attrNameLst>
                                          <p:attrName>ppt_y</p:attrName>
                                        </p:attrNameLst>
                                      </p:cBhvr>
                                      <p:tavLst>
                                        <p:tav tm="0">
                                          <p:val>
                                            <p:strVal val="1+#ppt_h/2"/>
                                          </p:val>
                                        </p:tav>
                                        <p:tav tm="100000">
                                          <p:val>
                                            <p:strVal val="#ppt_y"/>
                                          </p:val>
                                        </p:tav>
                                      </p:tavLst>
                                    </p:anim>
                                  </p:childTnLst>
                                </p:cTn>
                              </p:par>
                            </p:childTnLst>
                          </p:cTn>
                        </p:par>
                        <p:par>
                          <p:cTn id="91" fill="hold">
                            <p:stCondLst>
                              <p:cond delay="500"/>
                            </p:stCondLst>
                            <p:childTnLst>
                              <p:par>
                                <p:cTn id="92" presetID="42"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1000"/>
                                        <p:tgtEl>
                                          <p:spTgt spid="30"/>
                                        </p:tgtEl>
                                      </p:cBhvr>
                                    </p:animEffect>
                                    <p:anim calcmode="lin" valueType="num">
                                      <p:cBhvr>
                                        <p:cTn id="95" dur="1000" fill="hold"/>
                                        <p:tgtEl>
                                          <p:spTgt spid="30"/>
                                        </p:tgtEl>
                                        <p:attrNameLst>
                                          <p:attrName>ppt_x</p:attrName>
                                        </p:attrNameLst>
                                      </p:cBhvr>
                                      <p:tavLst>
                                        <p:tav tm="0">
                                          <p:val>
                                            <p:strVal val="#ppt_x"/>
                                          </p:val>
                                        </p:tav>
                                        <p:tav tm="100000">
                                          <p:val>
                                            <p:strVal val="#ppt_x"/>
                                          </p:val>
                                        </p:tav>
                                      </p:tavLst>
                                    </p:anim>
                                    <p:anim calcmode="lin" valueType="num">
                                      <p:cBhvr>
                                        <p:cTn id="9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additive="base">
                                        <p:cTn id="101" dur="500" fill="hold"/>
                                        <p:tgtEl>
                                          <p:spTgt spid="22"/>
                                        </p:tgtEl>
                                        <p:attrNameLst>
                                          <p:attrName>ppt_x</p:attrName>
                                        </p:attrNameLst>
                                      </p:cBhvr>
                                      <p:tavLst>
                                        <p:tav tm="0">
                                          <p:val>
                                            <p:strVal val="#ppt_x"/>
                                          </p:val>
                                        </p:tav>
                                        <p:tav tm="100000">
                                          <p:val>
                                            <p:strVal val="#ppt_x"/>
                                          </p:val>
                                        </p:tav>
                                      </p:tavLst>
                                    </p:anim>
                                    <p:anim calcmode="lin" valueType="num">
                                      <p:cBhvr additive="base">
                                        <p:cTn id="102" dur="500" fill="hold"/>
                                        <p:tgtEl>
                                          <p:spTgt spid="22"/>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fill="hold"/>
                                        <p:tgtEl>
                                          <p:spTgt spid="26"/>
                                        </p:tgtEl>
                                        <p:attrNameLst>
                                          <p:attrName>ppt_x</p:attrName>
                                        </p:attrNameLst>
                                      </p:cBhvr>
                                      <p:tavLst>
                                        <p:tav tm="0">
                                          <p:val>
                                            <p:strVal val="#ppt_x"/>
                                          </p:val>
                                        </p:tav>
                                        <p:tav tm="100000">
                                          <p:val>
                                            <p:strVal val="#ppt_x"/>
                                          </p:val>
                                        </p:tav>
                                      </p:tavLst>
                                    </p:anim>
                                    <p:anim calcmode="lin" valueType="num">
                                      <p:cBhvr additive="base">
                                        <p:cTn id="110" dur="500" fill="hold"/>
                                        <p:tgtEl>
                                          <p:spTgt spid="26"/>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28"/>
                                        </p:tgtEl>
                                        <p:attrNameLst>
                                          <p:attrName>style.visibility</p:attrName>
                                        </p:attrNameLst>
                                      </p:cBhvr>
                                      <p:to>
                                        <p:strVal val="visible"/>
                                      </p:to>
                                    </p:set>
                                    <p:anim calcmode="lin" valueType="num">
                                      <p:cBhvr additive="base">
                                        <p:cTn id="113" dur="500" fill="hold"/>
                                        <p:tgtEl>
                                          <p:spTgt spid="28"/>
                                        </p:tgtEl>
                                        <p:attrNameLst>
                                          <p:attrName>ppt_x</p:attrName>
                                        </p:attrNameLst>
                                      </p:cBhvr>
                                      <p:tavLst>
                                        <p:tav tm="0">
                                          <p:val>
                                            <p:strVal val="#ppt_x"/>
                                          </p:val>
                                        </p:tav>
                                        <p:tav tm="100000">
                                          <p:val>
                                            <p:strVal val="#ppt_x"/>
                                          </p:val>
                                        </p:tav>
                                      </p:tavLst>
                                    </p:anim>
                                    <p:anim calcmode="lin" valueType="num">
                                      <p:cBhvr additive="base">
                                        <p:cTn id="114" dur="500" fill="hold"/>
                                        <p:tgtEl>
                                          <p:spTgt spid="28"/>
                                        </p:tgtEl>
                                        <p:attrNameLst>
                                          <p:attrName>ppt_y</p:attrName>
                                        </p:attrNameLst>
                                      </p:cBhvr>
                                      <p:tavLst>
                                        <p:tav tm="0">
                                          <p:val>
                                            <p:strVal val="1+#ppt_h/2"/>
                                          </p:val>
                                        </p:tav>
                                        <p:tav tm="100000">
                                          <p:val>
                                            <p:strVal val="#ppt_y"/>
                                          </p:val>
                                        </p:tav>
                                      </p:tavLst>
                                    </p:anim>
                                  </p:childTnLst>
                                </p:cTn>
                              </p:par>
                            </p:childTnLst>
                          </p:cTn>
                        </p:par>
                        <p:par>
                          <p:cTn id="115" fill="hold">
                            <p:stCondLst>
                              <p:cond delay="500"/>
                            </p:stCondLst>
                            <p:childTnLst>
                              <p:par>
                                <p:cTn id="116" presetID="42" presetClass="entr" presetSubtype="0" fill="hold" grpId="0" nodeType="after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fade">
                                      <p:cBhvr>
                                        <p:cTn id="118" dur="1000"/>
                                        <p:tgtEl>
                                          <p:spTgt spid="31"/>
                                        </p:tgtEl>
                                      </p:cBhvr>
                                    </p:animEffect>
                                    <p:anim calcmode="lin" valueType="num">
                                      <p:cBhvr>
                                        <p:cTn id="119" dur="1000" fill="hold"/>
                                        <p:tgtEl>
                                          <p:spTgt spid="31"/>
                                        </p:tgtEl>
                                        <p:attrNameLst>
                                          <p:attrName>ppt_x</p:attrName>
                                        </p:attrNameLst>
                                      </p:cBhvr>
                                      <p:tavLst>
                                        <p:tav tm="0">
                                          <p:val>
                                            <p:strVal val="#ppt_x"/>
                                          </p:val>
                                        </p:tav>
                                        <p:tav tm="100000">
                                          <p:val>
                                            <p:strVal val="#ppt_x"/>
                                          </p:val>
                                        </p:tav>
                                      </p:tavLst>
                                    </p:anim>
                                    <p:anim calcmode="lin" valueType="num">
                                      <p:cBhvr>
                                        <p:cTn id="12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4" grpId="0" animBg="1"/>
      <p:bldP spid="5" grpId="0"/>
      <p:bldP spid="25" grpId="0"/>
      <p:bldP spid="27" grpId="0" animBg="1"/>
      <p:bldP spid="27" grpId="1" animBg="1"/>
      <p:bldP spid="8" grpId="0"/>
      <p:bldP spid="7" grpId="0"/>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DFEC8EF-59F8-4B1A-BBF1-DE28E2AFAEBC}"/>
              </a:ext>
            </a:extLst>
          </p:cNvPr>
          <p:cNvSpPr/>
          <p:nvPr/>
        </p:nvSpPr>
        <p:spPr>
          <a:xfrm>
            <a:off x="1" y="0"/>
            <a:ext cx="9143999"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2" name="図 1">
            <a:extLst>
              <a:ext uri="{FF2B5EF4-FFF2-40B4-BE49-F238E27FC236}">
                <a16:creationId xmlns:a16="http://schemas.microsoft.com/office/drawing/2014/main" id="{81BDDBBF-E9F6-4436-9971-C54B069D5E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2212" y="3076209"/>
            <a:ext cx="7982471" cy="3003082"/>
          </a:xfrm>
          <a:prstGeom prst="rect">
            <a:avLst/>
          </a:prstGeom>
          <a:ln>
            <a:solidFill>
              <a:schemeClr val="tx1"/>
            </a:solidFill>
          </a:ln>
        </p:spPr>
      </p:pic>
      <p:pic>
        <p:nvPicPr>
          <p:cNvPr id="4" name="図 3">
            <a:extLst>
              <a:ext uri="{FF2B5EF4-FFF2-40B4-BE49-F238E27FC236}">
                <a16:creationId xmlns:a16="http://schemas.microsoft.com/office/drawing/2014/main" id="{47EC9EBA-D0B7-470C-BCAA-A70D6E05B0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6425" y="32760"/>
            <a:ext cx="7982471" cy="2632366"/>
          </a:xfrm>
          <a:prstGeom prst="rect">
            <a:avLst/>
          </a:prstGeom>
          <a:ln>
            <a:solidFill>
              <a:schemeClr val="tx1"/>
            </a:solidFill>
          </a:ln>
        </p:spPr>
      </p:pic>
      <p:cxnSp>
        <p:nvCxnSpPr>
          <p:cNvPr id="6" name="直線コネクタ 5">
            <a:extLst>
              <a:ext uri="{FF2B5EF4-FFF2-40B4-BE49-F238E27FC236}">
                <a16:creationId xmlns:a16="http://schemas.microsoft.com/office/drawing/2014/main" id="{06DBDF3D-0F49-415C-BAC9-AE305B447E5A}"/>
              </a:ext>
            </a:extLst>
          </p:cNvPr>
          <p:cNvCxnSpPr/>
          <p:nvPr/>
        </p:nvCxnSpPr>
        <p:spPr>
          <a:xfrm>
            <a:off x="7272998" y="3533397"/>
            <a:ext cx="11461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EF19B8E-E8FF-4C7B-93DA-AC6744E12AD2}"/>
              </a:ext>
            </a:extLst>
          </p:cNvPr>
          <p:cNvCxnSpPr>
            <a:cxnSpLocks/>
          </p:cNvCxnSpPr>
          <p:nvPr/>
        </p:nvCxnSpPr>
        <p:spPr>
          <a:xfrm>
            <a:off x="972153" y="3913965"/>
            <a:ext cx="71804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C0DA142-47B0-423C-8E44-49DA3B8C86AB}"/>
              </a:ext>
            </a:extLst>
          </p:cNvPr>
          <p:cNvCxnSpPr>
            <a:cxnSpLocks/>
          </p:cNvCxnSpPr>
          <p:nvPr/>
        </p:nvCxnSpPr>
        <p:spPr>
          <a:xfrm flipV="1">
            <a:off x="3381629" y="5540637"/>
            <a:ext cx="4270305" cy="14807"/>
          </a:xfrm>
          <a:prstGeom prst="line">
            <a:avLst/>
          </a:prstGeom>
          <a:ln w="114300" cmpd="thickThi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C41D440-BCD6-4A50-A29A-851175EAC56C}"/>
              </a:ext>
            </a:extLst>
          </p:cNvPr>
          <p:cNvSpPr txBox="1"/>
          <p:nvPr/>
        </p:nvSpPr>
        <p:spPr>
          <a:xfrm>
            <a:off x="3816625" y="-23154"/>
            <a:ext cx="1098378" cy="584775"/>
          </a:xfrm>
          <a:prstGeom prst="rect">
            <a:avLst/>
          </a:prstGeom>
          <a:solidFill>
            <a:srgbClr val="FFFF00"/>
          </a:solidFill>
          <a:ln>
            <a:solidFill>
              <a:schemeClr val="accent1"/>
            </a:solidFill>
          </a:ln>
        </p:spPr>
        <p:txBody>
          <a:bodyPr wrap="none" rtlCol="0">
            <a:spAutoFit/>
          </a:bodyPr>
          <a:lstStyle/>
          <a:p>
            <a:r>
              <a:rPr kumimoji="1" lang="ja-JP" altLang="en-US" sz="3200" b="1" dirty="0"/>
              <a:t>総 則</a:t>
            </a:r>
          </a:p>
        </p:txBody>
      </p:sp>
      <p:sp>
        <p:nvSpPr>
          <p:cNvPr id="5" name="楕円 4">
            <a:extLst>
              <a:ext uri="{FF2B5EF4-FFF2-40B4-BE49-F238E27FC236}">
                <a16:creationId xmlns:a16="http://schemas.microsoft.com/office/drawing/2014/main" id="{263ACEF2-6A61-3BC7-D80C-3BFEA0F1AA3F}"/>
              </a:ext>
            </a:extLst>
          </p:cNvPr>
          <p:cNvSpPr/>
          <p:nvPr/>
        </p:nvSpPr>
        <p:spPr>
          <a:xfrm>
            <a:off x="4143901" y="3533398"/>
            <a:ext cx="2949127" cy="467525"/>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AR丸ゴシック体E" panose="020F0909000000000000" pitchFamily="49" charset="-128"/>
                <a:ea typeface="AR丸ゴシック体E" panose="020F0909000000000000" pitchFamily="49" charset="-128"/>
              </a:rPr>
              <a:t>教科等横断的</a:t>
            </a:r>
          </a:p>
        </p:txBody>
      </p:sp>
      <p:sp>
        <p:nvSpPr>
          <p:cNvPr id="7" name="テキスト ボックス 6">
            <a:extLst>
              <a:ext uri="{FF2B5EF4-FFF2-40B4-BE49-F238E27FC236}">
                <a16:creationId xmlns:a16="http://schemas.microsoft.com/office/drawing/2014/main" id="{1D5B6FEE-51A0-DB28-183A-44E3130CBBBE}"/>
              </a:ext>
            </a:extLst>
          </p:cNvPr>
          <p:cNvSpPr txBox="1"/>
          <p:nvPr/>
        </p:nvSpPr>
        <p:spPr>
          <a:xfrm>
            <a:off x="6804898" y="4719955"/>
            <a:ext cx="2339102" cy="461665"/>
          </a:xfrm>
          <a:prstGeom prst="rect">
            <a:avLst/>
          </a:prstGeom>
          <a:solidFill>
            <a:schemeClr val="bg1"/>
          </a:solidFill>
          <a:ln w="57150">
            <a:solidFill>
              <a:srgbClr val="FF0000"/>
            </a:solidFill>
          </a:ln>
        </p:spPr>
        <p:txBody>
          <a:bodyPr wrap="none" rtlCol="0">
            <a:spAutoFit/>
          </a:bodyPr>
          <a:lstStyle/>
          <a:p>
            <a:r>
              <a:rPr kumimoji="1" lang="ja-JP" altLang="en-US" sz="2400" dirty="0">
                <a:latin typeface="AR丸ゴシック体E" panose="020F0909000000000000" pitchFamily="49" charset="-128"/>
                <a:ea typeface="AR丸ゴシック体E" panose="020F0909000000000000" pitchFamily="49" charset="-128"/>
              </a:rPr>
              <a:t>教育活動の質の</a:t>
            </a:r>
          </a:p>
        </p:txBody>
      </p:sp>
      <p:sp>
        <p:nvSpPr>
          <p:cNvPr id="9" name="テキスト ボックス 8">
            <a:extLst>
              <a:ext uri="{FF2B5EF4-FFF2-40B4-BE49-F238E27FC236}">
                <a16:creationId xmlns:a16="http://schemas.microsoft.com/office/drawing/2014/main" id="{5AD220DE-5175-4C0F-CEFE-D50ADBD22223}"/>
              </a:ext>
            </a:extLst>
          </p:cNvPr>
          <p:cNvSpPr txBox="1"/>
          <p:nvPr/>
        </p:nvSpPr>
        <p:spPr>
          <a:xfrm>
            <a:off x="62894" y="5063297"/>
            <a:ext cx="3262432" cy="461665"/>
          </a:xfrm>
          <a:prstGeom prst="rect">
            <a:avLst/>
          </a:prstGeom>
          <a:solidFill>
            <a:schemeClr val="bg1"/>
          </a:solidFill>
          <a:ln w="57150">
            <a:solidFill>
              <a:srgbClr val="FF0000"/>
            </a:solidFill>
          </a:ln>
        </p:spPr>
        <p:txBody>
          <a:bodyPr wrap="none" rtlCol="0">
            <a:spAutoFit/>
          </a:bodyPr>
          <a:lstStyle/>
          <a:p>
            <a:r>
              <a:rPr kumimoji="1" lang="ja-JP" altLang="en-US" sz="2400" dirty="0">
                <a:latin typeface="AR丸ゴシック体E" panose="020F0909000000000000" pitchFamily="49" charset="-128"/>
                <a:ea typeface="AR丸ゴシック体E" panose="020F0909000000000000" pitchFamily="49" charset="-128"/>
              </a:rPr>
              <a:t>向上を図っていくこと</a:t>
            </a:r>
          </a:p>
        </p:txBody>
      </p:sp>
    </p:spTree>
    <p:extLst>
      <p:ext uri="{BB962C8B-B14F-4D97-AF65-F5344CB8AC3E}">
        <p14:creationId xmlns:p14="http://schemas.microsoft.com/office/powerpoint/2010/main" val="405836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F9DEFD67-1EDF-4AC1-A06E-0DD2C004CB53}"/>
              </a:ext>
            </a:extLst>
          </p:cNvPr>
          <p:cNvSpPr/>
          <p:nvPr/>
        </p:nvSpPr>
        <p:spPr>
          <a:xfrm>
            <a:off x="1" y="0"/>
            <a:ext cx="9160933"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AFCDE4D2-CB59-4A27-83B8-EE3E04031A0C}"/>
              </a:ext>
            </a:extLst>
          </p:cNvPr>
          <p:cNvSpPr/>
          <p:nvPr/>
        </p:nvSpPr>
        <p:spPr>
          <a:xfrm>
            <a:off x="976000" y="817975"/>
            <a:ext cx="7192003" cy="2458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dirty="0"/>
          </a:p>
        </p:txBody>
      </p:sp>
      <p:sp>
        <p:nvSpPr>
          <p:cNvPr id="7" name="正方形/長方形 6">
            <a:extLst>
              <a:ext uri="{FF2B5EF4-FFF2-40B4-BE49-F238E27FC236}">
                <a16:creationId xmlns:a16="http://schemas.microsoft.com/office/drawing/2014/main" id="{2586891B-7FDA-4B85-92AA-0C27A77BA437}"/>
              </a:ext>
            </a:extLst>
          </p:cNvPr>
          <p:cNvSpPr/>
          <p:nvPr/>
        </p:nvSpPr>
        <p:spPr>
          <a:xfrm>
            <a:off x="676334" y="3692920"/>
            <a:ext cx="7791337" cy="2900119"/>
          </a:xfrm>
          <a:prstGeom prst="rect">
            <a:avLst/>
          </a:prstGeom>
          <a:solidFill>
            <a:srgbClr val="FF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b="1" dirty="0"/>
          </a:p>
        </p:txBody>
      </p:sp>
      <p:sp>
        <p:nvSpPr>
          <p:cNvPr id="3" name="正方形/長方形 2">
            <a:extLst>
              <a:ext uri="{FF2B5EF4-FFF2-40B4-BE49-F238E27FC236}">
                <a16:creationId xmlns:a16="http://schemas.microsoft.com/office/drawing/2014/main" id="{BE6CDB7F-9197-4928-AA39-1AFE39984726}"/>
              </a:ext>
            </a:extLst>
          </p:cNvPr>
          <p:cNvSpPr/>
          <p:nvPr/>
        </p:nvSpPr>
        <p:spPr>
          <a:xfrm>
            <a:off x="676334" y="593223"/>
            <a:ext cx="7791337" cy="3109828"/>
          </a:xfrm>
          <a:prstGeom prst="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dirty="0"/>
          </a:p>
        </p:txBody>
      </p:sp>
      <p:sp>
        <p:nvSpPr>
          <p:cNvPr id="4" name="正方形/長方形 3">
            <a:extLst>
              <a:ext uri="{FF2B5EF4-FFF2-40B4-BE49-F238E27FC236}">
                <a16:creationId xmlns:a16="http://schemas.microsoft.com/office/drawing/2014/main" id="{3CA2666C-59DA-4E7D-B753-3B23E83B8EC4}"/>
              </a:ext>
            </a:extLst>
          </p:cNvPr>
          <p:cNvSpPr/>
          <p:nvPr/>
        </p:nvSpPr>
        <p:spPr>
          <a:xfrm>
            <a:off x="976004" y="817973"/>
            <a:ext cx="7192003" cy="539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94" dirty="0"/>
          </a:p>
        </p:txBody>
      </p:sp>
      <p:sp>
        <p:nvSpPr>
          <p:cNvPr id="2" name="テキスト ボックス 1"/>
          <p:cNvSpPr txBox="1">
            <a:spLocks noChangeArrowheads="1"/>
          </p:cNvSpPr>
          <p:nvPr/>
        </p:nvSpPr>
        <p:spPr bwMode="auto">
          <a:xfrm>
            <a:off x="1275663" y="917931"/>
            <a:ext cx="6864380" cy="38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ja-JP" sz="2400"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教育課程の</a:t>
            </a:r>
            <a:r>
              <a:rPr lang="ja-JP" altLang="en-US" sz="3196" dirty="0">
                <a:solidFill>
                  <a:schemeClr val="accent1">
                    <a:lumMod val="75000"/>
                  </a:schemeClr>
                </a:solidFill>
                <a:latin typeface="HG創英角ﾎﾟｯﾌﾟ体" panose="040B0A09000000000000" pitchFamily="49" charset="-128"/>
                <a:ea typeface="HG創英角ﾎﾟｯﾌﾟ体" panose="040B0A09000000000000" pitchFamily="49" charset="-128"/>
              </a:rPr>
              <a:t>編</a:t>
            </a:r>
            <a:r>
              <a:rPr lang="ja-JP" altLang="en-US" sz="3196" b="1" dirty="0">
                <a:solidFill>
                  <a:schemeClr val="accent1">
                    <a:lumMod val="75000"/>
                  </a:schemeClr>
                </a:solidFill>
                <a:latin typeface="HG創英角ﾎﾟｯﾌﾟ体" panose="040B0A09000000000000" pitchFamily="49" charset="-128"/>
                <a:ea typeface="HG創英角ﾎﾟｯﾌﾟ体" panose="040B0A09000000000000" pitchFamily="49" charset="-128"/>
              </a:rPr>
              <a:t>成</a:t>
            </a:r>
            <a:r>
              <a:rPr lang="ja-JP" altLang="en-US" sz="3196" b="1" dirty="0">
                <a:latin typeface="HG創英角ﾎﾟｯﾌﾟ体" panose="040B0A09000000000000" pitchFamily="49" charset="-128"/>
                <a:ea typeface="HG創英角ﾎﾟｯﾌﾟ体" panose="040B0A09000000000000" pitchFamily="49" charset="-128"/>
              </a:rPr>
              <a:t>において</a:t>
            </a:r>
            <a:endParaRPr lang="en-US" altLang="ja-JP" sz="3196" b="1" dirty="0">
              <a:latin typeface="HG創英角ﾎﾟｯﾌﾟ体" panose="040B0A09000000000000" pitchFamily="49" charset="-128"/>
              <a:ea typeface="HG創英角ﾎﾟｯﾌﾟ体" panose="040B0A09000000000000" pitchFamily="49" charset="-128"/>
            </a:endParaRPr>
          </a:p>
          <a:p>
            <a:endParaRPr lang="en-US" altLang="ja-JP" sz="1704"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　</a:t>
            </a:r>
            <a:r>
              <a:rPr lang="ja-JP" altLang="en-US" sz="2386" b="1" dirty="0">
                <a:latin typeface="HG創英角ﾎﾟｯﾌﾟ体" panose="040B0A09000000000000" pitchFamily="49" charset="-128"/>
                <a:ea typeface="HG創英角ﾎﾟｯﾌﾟ体" panose="040B0A09000000000000" pitchFamily="49" charset="-128"/>
              </a:rPr>
              <a:t>総合的な学習の時間の目標と関連を図り</a:t>
            </a:r>
            <a:endParaRPr lang="en-US" altLang="ja-JP" sz="2386" b="1" dirty="0">
              <a:latin typeface="HG創英角ﾎﾟｯﾌﾟ体" panose="040B0A09000000000000" pitchFamily="49" charset="-128"/>
              <a:ea typeface="HG創英角ﾎﾟｯﾌﾟ体" panose="040B0A09000000000000" pitchFamily="49" charset="-128"/>
            </a:endParaRPr>
          </a:p>
          <a:p>
            <a:r>
              <a:rPr lang="ja-JP" altLang="en-US" sz="3200" b="1" dirty="0">
                <a:latin typeface="HG創英角ﾎﾟｯﾌﾟ体" panose="040B0A09000000000000" pitchFamily="49" charset="-128"/>
                <a:ea typeface="HG創英角ﾎﾟｯﾌﾟ体" panose="040B0A09000000000000" pitchFamily="49" charset="-128"/>
              </a:rPr>
              <a:t>①</a:t>
            </a:r>
            <a:r>
              <a:rPr lang="ja-JP" altLang="en-US" sz="3200" b="1" dirty="0">
                <a:solidFill>
                  <a:srgbClr val="FF0000"/>
                </a:solidFill>
                <a:latin typeface="HG創英角ﾎﾟｯﾌﾟ体" panose="040B0A09000000000000" pitchFamily="49" charset="-128"/>
                <a:ea typeface="HG創英角ﾎﾟｯﾌﾟ体" panose="040B0A09000000000000" pitchFamily="49" charset="-128"/>
              </a:rPr>
              <a:t>教育目標を見直す</a:t>
            </a:r>
            <a:endParaRPr lang="en-US" altLang="ja-JP" sz="3196"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②</a:t>
            </a:r>
            <a:r>
              <a:rPr lang="ja-JP" altLang="en-US" sz="3196" b="1" u="sng" dirty="0">
                <a:solidFill>
                  <a:srgbClr val="FF0000"/>
                </a:solidFill>
                <a:latin typeface="HG創英角ﾎﾟｯﾌﾟ体" panose="040B0A09000000000000" pitchFamily="49" charset="-128"/>
                <a:ea typeface="HG創英角ﾎﾟｯﾌﾟ体" panose="040B0A09000000000000" pitchFamily="49" charset="-128"/>
              </a:rPr>
              <a:t>教科横断的に学ぶ</a:t>
            </a:r>
            <a:endParaRPr lang="en-US" altLang="ja-JP" sz="3196" b="1" u="sng" dirty="0">
              <a:solidFill>
                <a:srgbClr val="FF0000"/>
              </a:solidFill>
              <a:latin typeface="HG創英角ﾎﾟｯﾌﾟ体" panose="040B0A09000000000000" pitchFamily="49" charset="-128"/>
              <a:ea typeface="HG創英角ﾎﾟｯﾌﾟ体" panose="040B0A09000000000000" pitchFamily="49" charset="-128"/>
            </a:endParaRPr>
          </a:p>
          <a:p>
            <a:r>
              <a:rPr lang="ja-JP" altLang="en-US" sz="1743" b="1" dirty="0">
                <a:latin typeface="HG創英角ﾎﾟｯﾌﾟ体" panose="040B0A09000000000000" pitchFamily="49" charset="-128"/>
                <a:ea typeface="HG創英角ﾎﾟｯﾌﾟ体" panose="040B0A09000000000000" pitchFamily="49" charset="-128"/>
              </a:rPr>
              <a:t>　　</a:t>
            </a:r>
            <a:r>
              <a:rPr lang="ja-JP" altLang="en-US" sz="1704" b="1" dirty="0">
                <a:latin typeface="HG創英角ﾎﾟｯﾌﾟ体" panose="040B0A09000000000000" pitchFamily="49" charset="-128"/>
                <a:ea typeface="HG創英角ﾎﾟｯﾌﾟ体" panose="040B0A09000000000000" pitchFamily="49" charset="-128"/>
              </a:rPr>
              <a:t>　　　　　　　　　　　　　　</a:t>
            </a:r>
            <a:endParaRPr lang="en-US" altLang="ja-JP" sz="1704"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教育課程の</a:t>
            </a:r>
            <a:r>
              <a:rPr lang="ja-JP" altLang="en-US" sz="3196" b="1" dirty="0">
                <a:solidFill>
                  <a:srgbClr val="EF53DC"/>
                </a:solidFill>
                <a:latin typeface="HG創英角ﾎﾟｯﾌﾟ体" panose="040B0A09000000000000" pitchFamily="49" charset="-128"/>
                <a:ea typeface="HG創英角ﾎﾟｯﾌﾟ体" panose="040B0A09000000000000" pitchFamily="49" charset="-128"/>
              </a:rPr>
              <a:t>実</a:t>
            </a:r>
            <a:r>
              <a:rPr lang="ja-JP" altLang="en-US" sz="3196" dirty="0">
                <a:solidFill>
                  <a:srgbClr val="EF53DC"/>
                </a:solidFill>
                <a:latin typeface="HG創英角ﾎﾟｯﾌﾟ体" panose="040B0A09000000000000" pitchFamily="49" charset="-128"/>
                <a:ea typeface="HG創英角ﾎﾟｯﾌﾟ体" panose="040B0A09000000000000" pitchFamily="49" charset="-128"/>
              </a:rPr>
              <a:t>施</a:t>
            </a:r>
            <a:r>
              <a:rPr lang="ja-JP" altLang="en-US" sz="3196" b="1" dirty="0">
                <a:latin typeface="HG創英角ﾎﾟｯﾌﾟ体" panose="040B0A09000000000000" pitchFamily="49" charset="-128"/>
                <a:ea typeface="HG創英角ﾎﾟｯﾌﾟ体" panose="040B0A09000000000000" pitchFamily="49" charset="-128"/>
              </a:rPr>
              <a:t>において</a:t>
            </a:r>
            <a:endParaRPr lang="en-US" altLang="ja-JP" sz="3196" b="1" dirty="0">
              <a:latin typeface="HG創英角ﾎﾟｯﾌﾟ体" panose="040B0A09000000000000" pitchFamily="49" charset="-128"/>
              <a:ea typeface="HG創英角ﾎﾟｯﾌﾟ体" panose="040B0A09000000000000" pitchFamily="49" charset="-128"/>
            </a:endParaRPr>
          </a:p>
          <a:p>
            <a:r>
              <a:rPr lang="ja-JP" altLang="en-US" sz="1704" b="1" dirty="0">
                <a:latin typeface="HG創英角ﾎﾟｯﾌﾟ体" panose="040B0A09000000000000" pitchFamily="49" charset="-128"/>
                <a:ea typeface="HG創英角ﾎﾟｯﾌﾟ体" panose="040B0A09000000000000" pitchFamily="49" charset="-128"/>
              </a:rPr>
              <a:t>　　　　　　　　　　　　　　　　　（</a:t>
            </a:r>
            <a:r>
              <a:rPr lang="ja-JP" altLang="en-US" sz="1704" dirty="0">
                <a:latin typeface="HG創英角ﾎﾟｯﾌﾟ体" panose="040B0A09000000000000" pitchFamily="49" charset="-128"/>
                <a:ea typeface="HG創英角ﾎﾟｯﾌﾟ体" panose="040B0A09000000000000" pitchFamily="49" charset="-128"/>
              </a:rPr>
              <a:t>総則 第１の２、</a:t>
            </a:r>
            <a:r>
              <a:rPr lang="ja-JP" altLang="en-US" sz="1704" u="sng" dirty="0">
                <a:latin typeface="HG創英角ﾎﾟｯﾌﾟ体" panose="040B0A09000000000000" pitchFamily="49" charset="-128"/>
                <a:ea typeface="HG創英角ﾎﾟｯﾌﾟ体" panose="040B0A09000000000000" pitchFamily="49" charset="-128"/>
              </a:rPr>
              <a:t>第３の１</a:t>
            </a:r>
            <a:r>
              <a:rPr lang="ja-JP" altLang="en-US" sz="1704" b="1" dirty="0">
                <a:latin typeface="HG創英角ﾎﾟｯﾌﾟ体" panose="040B0A09000000000000" pitchFamily="49" charset="-128"/>
                <a:ea typeface="HG創英角ﾎﾟｯﾌﾟ体" panose="040B0A09000000000000" pitchFamily="49" charset="-128"/>
              </a:rPr>
              <a:t>）</a:t>
            </a:r>
            <a:endParaRPr lang="en-US" altLang="ja-JP" sz="1704" b="1" dirty="0">
              <a:latin typeface="HG創英角ﾎﾟｯﾌﾟ体" panose="040B0A09000000000000" pitchFamily="49" charset="-128"/>
              <a:ea typeface="HG創英角ﾎﾟｯﾌﾟ体" panose="040B0A09000000000000" pitchFamily="49" charset="-128"/>
            </a:endParaRPr>
          </a:p>
          <a:p>
            <a:r>
              <a:rPr lang="ja-JP" altLang="en-US" sz="1108" b="1" dirty="0">
                <a:latin typeface="HG創英角ﾎﾟｯﾌﾟ体" panose="040B0A09000000000000" pitchFamily="49" charset="-128"/>
                <a:ea typeface="HG創英角ﾎﾟｯﾌﾟ体" panose="040B0A09000000000000" pitchFamily="49" charset="-128"/>
              </a:rPr>
              <a:t>　</a:t>
            </a:r>
            <a:endParaRPr lang="en-US" altLang="ja-JP" sz="1108" b="1" dirty="0">
              <a:latin typeface="HG創英角ﾎﾟｯﾌﾟ体" panose="040B0A09000000000000" pitchFamily="49" charset="-128"/>
              <a:ea typeface="HG創英角ﾎﾟｯﾌﾟ体" panose="040B0A09000000000000" pitchFamily="49" charset="-128"/>
            </a:endParaRPr>
          </a:p>
        </p:txBody>
      </p:sp>
      <p:cxnSp>
        <p:nvCxnSpPr>
          <p:cNvPr id="5" name="直線コネクタ 4">
            <a:extLst>
              <a:ext uri="{FF2B5EF4-FFF2-40B4-BE49-F238E27FC236}">
                <a16:creationId xmlns:a16="http://schemas.microsoft.com/office/drawing/2014/main" id="{97E88055-6767-4A4C-A79A-B3628B8BD803}"/>
              </a:ext>
            </a:extLst>
          </p:cNvPr>
          <p:cNvCxnSpPr>
            <a:cxnSpLocks/>
          </p:cNvCxnSpPr>
          <p:nvPr/>
        </p:nvCxnSpPr>
        <p:spPr>
          <a:xfrm>
            <a:off x="975995" y="3703050"/>
            <a:ext cx="719200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65D523BB-2D5D-4DDB-9FE8-F8699536F863}"/>
              </a:ext>
            </a:extLst>
          </p:cNvPr>
          <p:cNvSpPr txBox="1"/>
          <p:nvPr/>
        </p:nvSpPr>
        <p:spPr>
          <a:xfrm>
            <a:off x="3384414" y="123152"/>
            <a:ext cx="2646878" cy="461665"/>
          </a:xfrm>
          <a:prstGeom prst="rect">
            <a:avLst/>
          </a:prstGeom>
          <a:solidFill>
            <a:srgbClr val="FFFF79"/>
          </a:solidFill>
        </p:spPr>
        <p:txBody>
          <a:bodyPr wrap="none" rtlCol="0">
            <a:spAutoFit/>
          </a:bodyPr>
          <a:lstStyle/>
          <a:p>
            <a:r>
              <a:rPr lang="ja-JP" altLang="en-US" sz="2400" b="1" dirty="0"/>
              <a:t>学習指導要領総則</a:t>
            </a:r>
          </a:p>
        </p:txBody>
      </p:sp>
      <p:sp>
        <p:nvSpPr>
          <p:cNvPr id="10" name="テキスト ボックス 9">
            <a:extLst>
              <a:ext uri="{FF2B5EF4-FFF2-40B4-BE49-F238E27FC236}">
                <a16:creationId xmlns:a16="http://schemas.microsoft.com/office/drawing/2014/main" id="{FD88E691-4354-4A00-9379-A63EB187F7FC}"/>
              </a:ext>
            </a:extLst>
          </p:cNvPr>
          <p:cNvSpPr txBox="1"/>
          <p:nvPr/>
        </p:nvSpPr>
        <p:spPr>
          <a:xfrm>
            <a:off x="4397195" y="1857768"/>
            <a:ext cx="4220308" cy="603883"/>
          </a:xfrm>
          <a:prstGeom prst="rect">
            <a:avLst/>
          </a:prstGeom>
          <a:noFill/>
        </p:spPr>
        <p:txBody>
          <a:bodyPr wrap="square">
            <a:spAutoFit/>
          </a:bodyPr>
          <a:lstStyle/>
          <a:p>
            <a:r>
              <a:rPr lang="ja-JP" altLang="en-US" sz="1662" dirty="0">
                <a:latin typeface="HG創英角ﾎﾟｯﾌﾟ体" panose="040B0A09000000000000" pitchFamily="49" charset="-128"/>
                <a:ea typeface="HG創英角ﾎﾟｯﾌﾟ体" panose="040B0A09000000000000" pitchFamily="49" charset="-128"/>
              </a:rPr>
              <a:t>（総則 </a:t>
            </a:r>
            <a:r>
              <a:rPr lang="ja-JP" altLang="en-US" sz="1662" u="sng" dirty="0">
                <a:latin typeface="HG創英角ﾎﾟｯﾌﾟ体" panose="040B0A09000000000000" pitchFamily="49" charset="-128"/>
                <a:ea typeface="HG創英角ﾎﾟｯﾌﾟ体" panose="040B0A09000000000000" pitchFamily="49" charset="-128"/>
              </a:rPr>
              <a:t>第１の４</a:t>
            </a:r>
            <a:r>
              <a:rPr lang="ja-JP" altLang="en-US" sz="1662" dirty="0">
                <a:latin typeface="HG創英角ﾎﾟｯﾌﾟ体" panose="040B0A09000000000000" pitchFamily="49" charset="-128"/>
                <a:ea typeface="HG創英角ﾎﾟｯﾌﾟ体" panose="040B0A09000000000000" pitchFamily="49" charset="-128"/>
              </a:rPr>
              <a:t> 第２の</a:t>
            </a:r>
            <a:r>
              <a:rPr lang="en-US" altLang="ja-JP" sz="1662" dirty="0">
                <a:latin typeface="HG創英角ﾎﾟｯﾌﾟ体" panose="040B0A09000000000000" pitchFamily="49" charset="-128"/>
                <a:ea typeface="HG創英角ﾎﾟｯﾌﾟ体" panose="040B0A09000000000000" pitchFamily="49" charset="-128"/>
              </a:rPr>
              <a:t>1.2.3.4</a:t>
            </a:r>
            <a:r>
              <a:rPr lang="ja-JP" altLang="en-US" sz="1662" dirty="0">
                <a:latin typeface="HG創英角ﾎﾟｯﾌﾟ体" panose="040B0A09000000000000" pitchFamily="49" charset="-128"/>
                <a:ea typeface="HG創英角ﾎﾟｯﾌﾟ体" panose="040B0A09000000000000" pitchFamily="49" charset="-128"/>
              </a:rPr>
              <a:t>）</a:t>
            </a:r>
            <a:endParaRPr lang="en-US" altLang="ja-JP" sz="1662" dirty="0">
              <a:latin typeface="HG創英角ﾎﾟｯﾌﾟ体" panose="040B0A09000000000000" pitchFamily="49" charset="-128"/>
              <a:ea typeface="HG創英角ﾎﾟｯﾌﾟ体" panose="040B0A09000000000000" pitchFamily="49" charset="-128"/>
            </a:endParaRPr>
          </a:p>
          <a:p>
            <a:r>
              <a:rPr lang="en-US" altLang="ja-JP" sz="1662" dirty="0">
                <a:latin typeface="HG創英角ﾎﾟｯﾌﾟ体" panose="040B0A09000000000000" pitchFamily="49" charset="-128"/>
                <a:ea typeface="HG創英角ﾎﾟｯﾌﾟ体" panose="040B0A09000000000000" pitchFamily="49" charset="-128"/>
              </a:rPr>
              <a:t>  </a:t>
            </a:r>
          </a:p>
        </p:txBody>
      </p:sp>
      <p:pic>
        <p:nvPicPr>
          <p:cNvPr id="12" name="図 11">
            <a:extLst>
              <a:ext uri="{FF2B5EF4-FFF2-40B4-BE49-F238E27FC236}">
                <a16:creationId xmlns:a16="http://schemas.microsoft.com/office/drawing/2014/main" id="{E89C0E2D-1A6D-A21F-2425-3361A80D24C4}"/>
              </a:ext>
            </a:extLst>
          </p:cNvPr>
          <p:cNvPicPr>
            <a:picLocks noChangeAspect="1"/>
          </p:cNvPicPr>
          <p:nvPr/>
        </p:nvPicPr>
        <p:blipFill>
          <a:blip r:embed="rId3"/>
          <a:stretch>
            <a:fillRect/>
          </a:stretch>
        </p:blipFill>
        <p:spPr>
          <a:xfrm>
            <a:off x="1275659" y="822274"/>
            <a:ext cx="1928813" cy="557213"/>
          </a:xfrm>
          <a:prstGeom prst="rect">
            <a:avLst/>
          </a:prstGeom>
        </p:spPr>
      </p:pic>
      <p:pic>
        <p:nvPicPr>
          <p:cNvPr id="14" name="図 13">
            <a:extLst>
              <a:ext uri="{FF2B5EF4-FFF2-40B4-BE49-F238E27FC236}">
                <a16:creationId xmlns:a16="http://schemas.microsoft.com/office/drawing/2014/main" id="{8B9DA565-D89F-27EA-7887-035ECC34433D}"/>
              </a:ext>
            </a:extLst>
          </p:cNvPr>
          <p:cNvPicPr>
            <a:picLocks noChangeAspect="1"/>
          </p:cNvPicPr>
          <p:nvPr/>
        </p:nvPicPr>
        <p:blipFill>
          <a:blip r:embed="rId4"/>
          <a:stretch>
            <a:fillRect/>
          </a:stretch>
        </p:blipFill>
        <p:spPr>
          <a:xfrm>
            <a:off x="2913936" y="759554"/>
            <a:ext cx="2264569" cy="657225"/>
          </a:xfrm>
          <a:prstGeom prst="rect">
            <a:avLst/>
          </a:prstGeom>
        </p:spPr>
      </p:pic>
    </p:spTree>
    <p:extLst>
      <p:ext uri="{BB962C8B-B14F-4D97-AF65-F5344CB8AC3E}">
        <p14:creationId xmlns:p14="http://schemas.microsoft.com/office/powerpoint/2010/main" val="309532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F3877D02-7BE8-455C-89B9-E26B18D4D474}"/>
              </a:ext>
            </a:extLst>
          </p:cNvPr>
          <p:cNvSpPr/>
          <p:nvPr/>
        </p:nvSpPr>
        <p:spPr>
          <a:xfrm>
            <a:off x="1" y="0"/>
            <a:ext cx="9160933"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F655494C-6B67-4A6B-A8A1-C56FB5450C51}"/>
              </a:ext>
            </a:extLst>
          </p:cNvPr>
          <p:cNvSpPr/>
          <p:nvPr/>
        </p:nvSpPr>
        <p:spPr>
          <a:xfrm>
            <a:off x="350637" y="126609"/>
            <a:ext cx="8442726" cy="646762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4" name="図 3">
            <a:extLst>
              <a:ext uri="{FF2B5EF4-FFF2-40B4-BE49-F238E27FC236}">
                <a16:creationId xmlns:a16="http://schemas.microsoft.com/office/drawing/2014/main" id="{A26186B2-9FF2-4DBF-A250-B62F560643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2627" y="263770"/>
            <a:ext cx="7658747" cy="6255435"/>
          </a:xfrm>
          <a:prstGeom prst="rect">
            <a:avLst/>
          </a:prstGeom>
          <a:ln>
            <a:solidFill>
              <a:schemeClr val="tx1"/>
            </a:solidFill>
          </a:ln>
        </p:spPr>
      </p:pic>
      <p:cxnSp>
        <p:nvCxnSpPr>
          <p:cNvPr id="10" name="直線コネクタ 9">
            <a:extLst>
              <a:ext uri="{FF2B5EF4-FFF2-40B4-BE49-F238E27FC236}">
                <a16:creationId xmlns:a16="http://schemas.microsoft.com/office/drawing/2014/main" id="{C04C976C-BF53-49E0-8EE4-27338DA8140C}"/>
              </a:ext>
            </a:extLst>
          </p:cNvPr>
          <p:cNvCxnSpPr>
            <a:cxnSpLocks/>
          </p:cNvCxnSpPr>
          <p:nvPr/>
        </p:nvCxnSpPr>
        <p:spPr>
          <a:xfrm>
            <a:off x="7273000" y="1870449"/>
            <a:ext cx="6930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B1CDCB5-821A-4DFF-A1AC-4B5B1455D5F8}"/>
              </a:ext>
            </a:extLst>
          </p:cNvPr>
          <p:cNvCxnSpPr>
            <a:cxnSpLocks/>
          </p:cNvCxnSpPr>
          <p:nvPr/>
        </p:nvCxnSpPr>
        <p:spPr>
          <a:xfrm>
            <a:off x="1807330" y="2206593"/>
            <a:ext cx="36709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91C189C-8B5E-47AA-A667-87BD1C8CC441}"/>
              </a:ext>
            </a:extLst>
          </p:cNvPr>
          <p:cNvCxnSpPr>
            <a:cxnSpLocks/>
          </p:cNvCxnSpPr>
          <p:nvPr/>
        </p:nvCxnSpPr>
        <p:spPr>
          <a:xfrm>
            <a:off x="2543294" y="2827052"/>
            <a:ext cx="45431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228FA7B9-E8D6-40F6-A1EE-C0CDEC86CD27}"/>
              </a:ext>
            </a:extLst>
          </p:cNvPr>
          <p:cNvCxnSpPr>
            <a:cxnSpLocks/>
          </p:cNvCxnSpPr>
          <p:nvPr/>
        </p:nvCxnSpPr>
        <p:spPr>
          <a:xfrm>
            <a:off x="7273000" y="2827052"/>
            <a:ext cx="6930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731C365A-479B-44CD-97D9-51A8D712D4A9}"/>
              </a:ext>
            </a:extLst>
          </p:cNvPr>
          <p:cNvCxnSpPr>
            <a:cxnSpLocks/>
          </p:cNvCxnSpPr>
          <p:nvPr/>
        </p:nvCxnSpPr>
        <p:spPr>
          <a:xfrm>
            <a:off x="1807331" y="3148387"/>
            <a:ext cx="5612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8348155-0232-4396-85B4-0CE25291F57F}"/>
              </a:ext>
            </a:extLst>
          </p:cNvPr>
          <p:cNvCxnSpPr>
            <a:cxnSpLocks/>
          </p:cNvCxnSpPr>
          <p:nvPr/>
        </p:nvCxnSpPr>
        <p:spPr>
          <a:xfrm>
            <a:off x="2543296" y="3148387"/>
            <a:ext cx="6930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53A0604-5E56-47FF-9191-2BA879A162D1}"/>
              </a:ext>
            </a:extLst>
          </p:cNvPr>
          <p:cNvCxnSpPr>
            <a:cxnSpLocks/>
          </p:cNvCxnSpPr>
          <p:nvPr/>
        </p:nvCxnSpPr>
        <p:spPr>
          <a:xfrm>
            <a:off x="3486569" y="3145429"/>
            <a:ext cx="1991689" cy="29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FBFEBB87-8EAB-4047-AE1E-3A4D1833F81E}"/>
              </a:ext>
            </a:extLst>
          </p:cNvPr>
          <p:cNvCxnSpPr>
            <a:cxnSpLocks/>
          </p:cNvCxnSpPr>
          <p:nvPr/>
        </p:nvCxnSpPr>
        <p:spPr>
          <a:xfrm>
            <a:off x="1807331" y="4504810"/>
            <a:ext cx="32355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7E7E1F9-0468-480E-A00F-89636BB03A75}"/>
              </a:ext>
            </a:extLst>
          </p:cNvPr>
          <p:cNvCxnSpPr>
            <a:cxnSpLocks/>
          </p:cNvCxnSpPr>
          <p:nvPr/>
        </p:nvCxnSpPr>
        <p:spPr>
          <a:xfrm>
            <a:off x="5694456" y="4490005"/>
            <a:ext cx="20583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8583D279-2E45-4502-A3B8-E17DB52D0575}"/>
              </a:ext>
            </a:extLst>
          </p:cNvPr>
          <p:cNvCxnSpPr>
            <a:cxnSpLocks/>
          </p:cNvCxnSpPr>
          <p:nvPr/>
        </p:nvCxnSpPr>
        <p:spPr>
          <a:xfrm>
            <a:off x="2368556" y="4826149"/>
            <a:ext cx="25321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7D6DAA9D-F300-4318-B44A-3BCA6BA21DF3}"/>
              </a:ext>
            </a:extLst>
          </p:cNvPr>
          <p:cNvSpPr/>
          <p:nvPr/>
        </p:nvSpPr>
        <p:spPr>
          <a:xfrm>
            <a:off x="3043188" y="4852799"/>
            <a:ext cx="2772695" cy="3139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9" name="正方形/長方形 18">
            <a:extLst>
              <a:ext uri="{FF2B5EF4-FFF2-40B4-BE49-F238E27FC236}">
                <a16:creationId xmlns:a16="http://schemas.microsoft.com/office/drawing/2014/main" id="{E98C534E-1195-4A8F-A8A8-C474337D604C}"/>
              </a:ext>
            </a:extLst>
          </p:cNvPr>
          <p:cNvSpPr/>
          <p:nvPr/>
        </p:nvSpPr>
        <p:spPr>
          <a:xfrm>
            <a:off x="1807332" y="892372"/>
            <a:ext cx="4204018" cy="3722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 name="テキスト ボックス 1">
            <a:extLst>
              <a:ext uri="{FF2B5EF4-FFF2-40B4-BE49-F238E27FC236}">
                <a16:creationId xmlns:a16="http://schemas.microsoft.com/office/drawing/2014/main" id="{EE43B4E4-D99A-42F7-91D1-1DC2BE76426A}"/>
              </a:ext>
            </a:extLst>
          </p:cNvPr>
          <p:cNvSpPr txBox="1"/>
          <p:nvPr/>
        </p:nvSpPr>
        <p:spPr>
          <a:xfrm>
            <a:off x="3308088" y="331985"/>
            <a:ext cx="697627" cy="400110"/>
          </a:xfrm>
          <a:prstGeom prst="rect">
            <a:avLst/>
          </a:prstGeom>
          <a:noFill/>
        </p:spPr>
        <p:txBody>
          <a:bodyPr wrap="none" rtlCol="0">
            <a:spAutoFit/>
          </a:bodyPr>
          <a:lstStyle/>
          <a:p>
            <a:r>
              <a:rPr kumimoji="1" lang="ja-JP" altLang="en-US" sz="2000" b="1" dirty="0">
                <a:highlight>
                  <a:srgbClr val="FED2FA"/>
                </a:highlight>
              </a:rPr>
              <a:t>実施</a:t>
            </a:r>
          </a:p>
        </p:txBody>
      </p:sp>
      <p:sp>
        <p:nvSpPr>
          <p:cNvPr id="24" name="テキスト ボックス 23">
            <a:extLst>
              <a:ext uri="{FF2B5EF4-FFF2-40B4-BE49-F238E27FC236}">
                <a16:creationId xmlns:a16="http://schemas.microsoft.com/office/drawing/2014/main" id="{24DBECFD-9AFF-4879-9CB1-934E524391C1}"/>
              </a:ext>
            </a:extLst>
          </p:cNvPr>
          <p:cNvSpPr txBox="1"/>
          <p:nvPr/>
        </p:nvSpPr>
        <p:spPr>
          <a:xfrm>
            <a:off x="350638" y="8821"/>
            <a:ext cx="1015997" cy="523220"/>
          </a:xfrm>
          <a:prstGeom prst="rect">
            <a:avLst/>
          </a:prstGeom>
          <a:solidFill>
            <a:srgbClr val="FFFF00"/>
          </a:solidFill>
          <a:ln>
            <a:solidFill>
              <a:schemeClr val="accent1"/>
            </a:solidFill>
          </a:ln>
        </p:spPr>
        <p:txBody>
          <a:bodyPr wrap="square" rtlCol="0">
            <a:spAutoFit/>
          </a:bodyPr>
          <a:lstStyle/>
          <a:p>
            <a:r>
              <a:rPr kumimoji="1" lang="ja-JP" altLang="en-US" sz="2800" b="1" dirty="0"/>
              <a:t>総 則</a:t>
            </a:r>
          </a:p>
        </p:txBody>
      </p:sp>
      <p:sp>
        <p:nvSpPr>
          <p:cNvPr id="3" name="テキスト ボックス 2">
            <a:extLst>
              <a:ext uri="{FF2B5EF4-FFF2-40B4-BE49-F238E27FC236}">
                <a16:creationId xmlns:a16="http://schemas.microsoft.com/office/drawing/2014/main" id="{8036FBC5-9361-14FB-3176-EF42D460311B}"/>
              </a:ext>
            </a:extLst>
          </p:cNvPr>
          <p:cNvSpPr txBox="1"/>
          <p:nvPr/>
        </p:nvSpPr>
        <p:spPr>
          <a:xfrm>
            <a:off x="1673062" y="740329"/>
            <a:ext cx="5262979" cy="1077218"/>
          </a:xfrm>
          <a:prstGeom prst="rect">
            <a:avLst/>
          </a:prstGeom>
          <a:solidFill>
            <a:schemeClr val="bg1"/>
          </a:solidFill>
          <a:ln w="57150">
            <a:solidFill>
              <a:srgbClr val="FF0000"/>
            </a:solidFill>
          </a:ln>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主体的・対話的で深い学びの</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実現に向けた授業改善</a:t>
            </a:r>
          </a:p>
        </p:txBody>
      </p:sp>
      <p:sp>
        <p:nvSpPr>
          <p:cNvPr id="22" name="楕円 21">
            <a:extLst>
              <a:ext uri="{FF2B5EF4-FFF2-40B4-BE49-F238E27FC236}">
                <a16:creationId xmlns:a16="http://schemas.microsoft.com/office/drawing/2014/main" id="{4E138C41-6C3C-44D4-8D83-5128C77743E4}"/>
              </a:ext>
            </a:extLst>
          </p:cNvPr>
          <p:cNvSpPr/>
          <p:nvPr/>
        </p:nvSpPr>
        <p:spPr>
          <a:xfrm>
            <a:off x="4009605" y="1217675"/>
            <a:ext cx="1868106" cy="6657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6" name="テキスト ボックス 5">
            <a:extLst>
              <a:ext uri="{FF2B5EF4-FFF2-40B4-BE49-F238E27FC236}">
                <a16:creationId xmlns:a16="http://schemas.microsoft.com/office/drawing/2014/main" id="{A8A581EF-8D15-E521-E9BD-2D700F59D57E}"/>
              </a:ext>
            </a:extLst>
          </p:cNvPr>
          <p:cNvSpPr txBox="1"/>
          <p:nvPr/>
        </p:nvSpPr>
        <p:spPr>
          <a:xfrm>
            <a:off x="2962327" y="4851106"/>
            <a:ext cx="4935967" cy="584775"/>
          </a:xfrm>
          <a:prstGeom prst="rect">
            <a:avLst/>
          </a:prstGeom>
          <a:solidFill>
            <a:schemeClr val="bg1"/>
          </a:solidFill>
          <a:ln w="57150">
            <a:solidFill>
              <a:srgbClr val="FF0000"/>
            </a:solidFill>
          </a:ln>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過程を重視した学習の充実</a:t>
            </a:r>
            <a:endParaRPr kumimoji="1" lang="en-US" altLang="ja-JP" sz="3200" dirty="0">
              <a:latin typeface="AR P丸ゴシック体E" panose="020F0900000000000000" pitchFamily="50" charset="-128"/>
              <a:ea typeface="AR P丸ゴシック体E" panose="020F0900000000000000" pitchFamily="50" charset="-128"/>
            </a:endParaRPr>
          </a:p>
        </p:txBody>
      </p:sp>
      <p:sp>
        <p:nvSpPr>
          <p:cNvPr id="7" name="テキスト ボックス 6">
            <a:extLst>
              <a:ext uri="{FF2B5EF4-FFF2-40B4-BE49-F238E27FC236}">
                <a16:creationId xmlns:a16="http://schemas.microsoft.com/office/drawing/2014/main" id="{ADA46857-1FD5-EBDD-0684-CF2659CA5FB8}"/>
              </a:ext>
            </a:extLst>
          </p:cNvPr>
          <p:cNvSpPr txBox="1"/>
          <p:nvPr/>
        </p:nvSpPr>
        <p:spPr>
          <a:xfrm>
            <a:off x="2991180" y="4873651"/>
            <a:ext cx="6083717" cy="584775"/>
          </a:xfrm>
          <a:prstGeom prst="rect">
            <a:avLst/>
          </a:prstGeom>
          <a:solidFill>
            <a:schemeClr val="bg1"/>
          </a:solidFill>
          <a:ln w="57150">
            <a:solidFill>
              <a:srgbClr val="FF0000"/>
            </a:solidFill>
          </a:ln>
        </p:spPr>
        <p:txBody>
          <a:bodyPr wrap="none" rtlCol="0">
            <a:spAutoFit/>
          </a:bodyPr>
          <a:lstStyle/>
          <a:p>
            <a:r>
              <a:rPr kumimoji="1" lang="ja-JP" altLang="en-US" sz="3200" dirty="0">
                <a:highlight>
                  <a:srgbClr val="FFFF00"/>
                </a:highlight>
                <a:latin typeface="AR P丸ゴシック体E" panose="020F0900000000000000" pitchFamily="50" charset="-128"/>
                <a:ea typeface="AR P丸ゴシック体E" panose="020F0900000000000000" pitchFamily="50" charset="-128"/>
              </a:rPr>
              <a:t>主体的な学習過程を重視しなさい</a:t>
            </a:r>
            <a:endParaRPr kumimoji="1" lang="en-US" altLang="ja-JP" sz="3200" dirty="0">
              <a:highlight>
                <a:srgbClr val="FFFF00"/>
              </a:highlight>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4422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fade">
                                      <p:cBhvr>
                                        <p:cTn id="92" dur="1000"/>
                                        <p:tgtEl>
                                          <p:spTgt spid="6"/>
                                        </p:tgtEl>
                                      </p:cBhvr>
                                    </p:animEffect>
                                    <p:anim calcmode="lin" valueType="num">
                                      <p:cBhvr>
                                        <p:cTn id="93" dur="1000" fill="hold"/>
                                        <p:tgtEl>
                                          <p:spTgt spid="6"/>
                                        </p:tgtEl>
                                        <p:attrNameLst>
                                          <p:attrName>ppt_x</p:attrName>
                                        </p:attrNameLst>
                                      </p:cBhvr>
                                      <p:tavLst>
                                        <p:tav tm="0">
                                          <p:val>
                                            <p:strVal val="#ppt_x"/>
                                          </p:val>
                                        </p:tav>
                                        <p:tav tm="100000">
                                          <p:val>
                                            <p:strVal val="#ppt_x"/>
                                          </p:val>
                                        </p:tav>
                                      </p:tavLst>
                                    </p:anim>
                                    <p:anim calcmode="lin" valueType="num">
                                      <p:cBhvr>
                                        <p:cTn id="9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1000"/>
                                        <p:tgtEl>
                                          <p:spTgt spid="7"/>
                                        </p:tgtEl>
                                      </p:cBhvr>
                                    </p:animEffect>
                                    <p:anim calcmode="lin" valueType="num">
                                      <p:cBhvr>
                                        <p:cTn id="100" dur="1000" fill="hold"/>
                                        <p:tgtEl>
                                          <p:spTgt spid="7"/>
                                        </p:tgtEl>
                                        <p:attrNameLst>
                                          <p:attrName>ppt_x</p:attrName>
                                        </p:attrNameLst>
                                      </p:cBhvr>
                                      <p:tavLst>
                                        <p:tav tm="0">
                                          <p:val>
                                            <p:strVal val="#ppt_x"/>
                                          </p:val>
                                        </p:tav>
                                        <p:tav tm="100000">
                                          <p:val>
                                            <p:strVal val="#ppt_x"/>
                                          </p:val>
                                        </p:tav>
                                      </p:tavLst>
                                    </p:anim>
                                    <p:anim calcmode="lin" valueType="num">
                                      <p:cBhvr>
                                        <p:cTn id="10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9" grpId="0" animBg="1"/>
      <p:bldP spid="3" grpId="0" animBg="1"/>
      <p:bldP spid="22"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3613EEB-2F13-56CC-D45F-53806DF17107}"/>
              </a:ext>
            </a:extLst>
          </p:cNvPr>
          <p:cNvPicPr>
            <a:picLocks noChangeAspect="1"/>
          </p:cNvPicPr>
          <p:nvPr/>
        </p:nvPicPr>
        <p:blipFill>
          <a:blip r:embed="rId2"/>
          <a:srcRect b="8102"/>
          <a:stretch/>
        </p:blipFill>
        <p:spPr>
          <a:xfrm>
            <a:off x="163752" y="737664"/>
            <a:ext cx="8865654" cy="2814343"/>
          </a:xfrm>
          <a:prstGeom prst="rect">
            <a:avLst/>
          </a:prstGeom>
        </p:spPr>
      </p:pic>
      <p:sp>
        <p:nvSpPr>
          <p:cNvPr id="8" name="正方形/長方形 7">
            <a:extLst>
              <a:ext uri="{FF2B5EF4-FFF2-40B4-BE49-F238E27FC236}">
                <a16:creationId xmlns:a16="http://schemas.microsoft.com/office/drawing/2014/main" id="{34840883-251E-B5EA-2040-9A7CA90686CC}"/>
              </a:ext>
            </a:extLst>
          </p:cNvPr>
          <p:cNvSpPr/>
          <p:nvPr/>
        </p:nvSpPr>
        <p:spPr>
          <a:xfrm>
            <a:off x="196325" y="3128966"/>
            <a:ext cx="8733365" cy="50005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0C735EA-75D8-B8DD-F41C-26920C00D7BE}"/>
              </a:ext>
            </a:extLst>
          </p:cNvPr>
          <p:cNvSpPr txBox="1"/>
          <p:nvPr/>
        </p:nvSpPr>
        <p:spPr>
          <a:xfrm>
            <a:off x="542915" y="3957638"/>
            <a:ext cx="8335936" cy="2308324"/>
          </a:xfrm>
          <a:prstGeom prst="rect">
            <a:avLst/>
          </a:prstGeom>
          <a:noFill/>
        </p:spPr>
        <p:txBody>
          <a:bodyPr wrap="none" rtlCol="0">
            <a:spAutoFit/>
          </a:bodyPr>
          <a:lstStyle/>
          <a:p>
            <a:r>
              <a:rPr kumimoji="1" lang="ja-JP" altLang="en-US" sz="3600" dirty="0">
                <a:latin typeface="AR P丸ゴシック体E" panose="020F0900000000000000" pitchFamily="50" charset="-128"/>
                <a:ea typeface="AR P丸ゴシック体E" panose="020F0900000000000000" pitchFamily="50" charset="-128"/>
              </a:rPr>
              <a:t>　　　　　大仙教育目標</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sz="14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　　　　 </a:t>
            </a:r>
            <a:r>
              <a:rPr kumimoji="1" lang="ja-JP" altLang="en-US" sz="4000" dirty="0">
                <a:latin typeface="AR P丸ゴシック体E" panose="020F0900000000000000" pitchFamily="50" charset="-128"/>
                <a:ea typeface="AR P丸ゴシック体E" panose="020F0900000000000000" pitchFamily="50" charset="-128"/>
              </a:rPr>
              <a:t>生きる力を育み、</a:t>
            </a:r>
            <a:endParaRPr kumimoji="1" lang="en-US" altLang="ja-JP" sz="4000" dirty="0">
              <a:latin typeface="AR P丸ゴシック体E" panose="020F0900000000000000" pitchFamily="50" charset="-128"/>
              <a:ea typeface="AR P丸ゴシック体E" panose="020F0900000000000000" pitchFamily="50" charset="-128"/>
            </a:endParaRPr>
          </a:p>
          <a:p>
            <a:endParaRPr kumimoji="1" lang="en-US" altLang="ja-JP" sz="1400" dirty="0">
              <a:latin typeface="AR P丸ゴシック体E" panose="020F0900000000000000" pitchFamily="50" charset="-128"/>
              <a:ea typeface="AR P丸ゴシック体E" panose="020F0900000000000000" pitchFamily="50" charset="-128"/>
            </a:endParaRPr>
          </a:p>
          <a:p>
            <a:r>
              <a:rPr kumimoji="1" lang="ja-JP" altLang="en-US" sz="4000" dirty="0">
                <a:latin typeface="AR P丸ゴシック体E" panose="020F0900000000000000" pitchFamily="50" charset="-128"/>
                <a:ea typeface="AR P丸ゴシック体E" panose="020F0900000000000000" pitchFamily="50" charset="-128"/>
              </a:rPr>
              <a:t>社会を支える創造力あふれる人づくり</a:t>
            </a:r>
          </a:p>
        </p:txBody>
      </p:sp>
      <p:sp>
        <p:nvSpPr>
          <p:cNvPr id="2" name="四角形: 角を丸くする 1">
            <a:extLst>
              <a:ext uri="{FF2B5EF4-FFF2-40B4-BE49-F238E27FC236}">
                <a16:creationId xmlns:a16="http://schemas.microsoft.com/office/drawing/2014/main" id="{B753C9A4-1DC4-E46C-6517-A99A5467071F}"/>
              </a:ext>
            </a:extLst>
          </p:cNvPr>
          <p:cNvSpPr/>
          <p:nvPr/>
        </p:nvSpPr>
        <p:spPr>
          <a:xfrm>
            <a:off x="2328862" y="4768899"/>
            <a:ext cx="2243138" cy="62865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F39BA081-8061-B21A-57F7-5ED731E9D6A4}"/>
              </a:ext>
            </a:extLst>
          </p:cNvPr>
          <p:cNvSpPr txBox="1"/>
          <p:nvPr/>
        </p:nvSpPr>
        <p:spPr>
          <a:xfrm>
            <a:off x="1171575" y="97545"/>
            <a:ext cx="7439504"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①大仙教育目標と大曲南中学校の研究主題</a:t>
            </a:r>
            <a:endParaRPr lang="ja-JP" altLang="en-US" sz="2800" dirty="0"/>
          </a:p>
        </p:txBody>
      </p:sp>
    </p:spTree>
    <p:extLst>
      <p:ext uri="{BB962C8B-B14F-4D97-AF65-F5344CB8AC3E}">
        <p14:creationId xmlns:p14="http://schemas.microsoft.com/office/powerpoint/2010/main" val="220969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9295D785-E4C2-4C68-8219-851635A99CCC}"/>
              </a:ext>
            </a:extLst>
          </p:cNvPr>
          <p:cNvSpPr/>
          <p:nvPr/>
        </p:nvSpPr>
        <p:spPr>
          <a:xfrm>
            <a:off x="1" y="0"/>
            <a:ext cx="9160933"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AFCDE4D2-CB59-4A27-83B8-EE3E04031A0C}"/>
              </a:ext>
            </a:extLst>
          </p:cNvPr>
          <p:cNvSpPr/>
          <p:nvPr/>
        </p:nvSpPr>
        <p:spPr>
          <a:xfrm>
            <a:off x="676332" y="507251"/>
            <a:ext cx="7791337" cy="2663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dirty="0"/>
          </a:p>
        </p:txBody>
      </p:sp>
      <p:sp>
        <p:nvSpPr>
          <p:cNvPr id="7" name="正方形/長方形 6">
            <a:extLst>
              <a:ext uri="{FF2B5EF4-FFF2-40B4-BE49-F238E27FC236}">
                <a16:creationId xmlns:a16="http://schemas.microsoft.com/office/drawing/2014/main" id="{2586891B-7FDA-4B85-92AA-0C27A77BA437}"/>
              </a:ext>
            </a:extLst>
          </p:cNvPr>
          <p:cNvSpPr/>
          <p:nvPr/>
        </p:nvSpPr>
        <p:spPr>
          <a:xfrm>
            <a:off x="351694" y="3425964"/>
            <a:ext cx="8440615" cy="3270258"/>
          </a:xfrm>
          <a:prstGeom prst="rect">
            <a:avLst/>
          </a:prstGeom>
          <a:solidFill>
            <a:srgbClr val="FFCC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dirty="0"/>
          </a:p>
        </p:txBody>
      </p:sp>
      <p:sp>
        <p:nvSpPr>
          <p:cNvPr id="3" name="正方形/長方形 2">
            <a:extLst>
              <a:ext uri="{FF2B5EF4-FFF2-40B4-BE49-F238E27FC236}">
                <a16:creationId xmlns:a16="http://schemas.microsoft.com/office/drawing/2014/main" id="{BE6CDB7F-9197-4928-AA39-1AFE39984726}"/>
              </a:ext>
            </a:extLst>
          </p:cNvPr>
          <p:cNvSpPr/>
          <p:nvPr/>
        </p:nvSpPr>
        <p:spPr>
          <a:xfrm>
            <a:off x="351694" y="263770"/>
            <a:ext cx="8440615" cy="3162193"/>
          </a:xfrm>
          <a:prstGeom prst="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dirty="0"/>
          </a:p>
        </p:txBody>
      </p:sp>
      <p:sp>
        <p:nvSpPr>
          <p:cNvPr id="4" name="正方形/長方形 3">
            <a:extLst>
              <a:ext uri="{FF2B5EF4-FFF2-40B4-BE49-F238E27FC236}">
                <a16:creationId xmlns:a16="http://schemas.microsoft.com/office/drawing/2014/main" id="{3CA2666C-59DA-4E7D-B753-3B23E83B8EC4}"/>
              </a:ext>
            </a:extLst>
          </p:cNvPr>
          <p:cNvSpPr/>
          <p:nvPr/>
        </p:nvSpPr>
        <p:spPr>
          <a:xfrm>
            <a:off x="676336" y="507250"/>
            <a:ext cx="7791337" cy="5843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dirty="0"/>
          </a:p>
        </p:txBody>
      </p:sp>
      <p:sp>
        <p:nvSpPr>
          <p:cNvPr id="2" name="テキスト ボックス 1"/>
          <p:cNvSpPr txBox="1">
            <a:spLocks noChangeArrowheads="1"/>
          </p:cNvSpPr>
          <p:nvPr/>
        </p:nvSpPr>
        <p:spPr bwMode="auto">
          <a:xfrm>
            <a:off x="1000968" y="33117"/>
            <a:ext cx="7733207" cy="611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ja-JP" sz="3462"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教育課程の</a:t>
            </a:r>
            <a:r>
              <a:rPr lang="ja-JP" altLang="en-US" sz="3462" dirty="0">
                <a:solidFill>
                  <a:schemeClr val="accent1">
                    <a:lumMod val="75000"/>
                  </a:schemeClr>
                </a:solidFill>
                <a:latin typeface="HG創英角ﾎﾟｯﾌﾟ体" panose="040B0A09000000000000" pitchFamily="49" charset="-128"/>
                <a:ea typeface="HG創英角ﾎﾟｯﾌﾟ体" panose="040B0A09000000000000" pitchFamily="49" charset="-128"/>
              </a:rPr>
              <a:t>編成</a:t>
            </a:r>
            <a:r>
              <a:rPr lang="ja-JP" altLang="en-US" sz="3462" dirty="0">
                <a:latin typeface="HG創英角ﾎﾟｯﾌﾟ体" panose="040B0A09000000000000" pitchFamily="49" charset="-128"/>
                <a:ea typeface="HG創英角ﾎﾟｯﾌﾟ体" panose="040B0A09000000000000" pitchFamily="49" charset="-128"/>
              </a:rPr>
              <a:t>において</a:t>
            </a:r>
            <a:endParaRPr lang="en-US" altLang="ja-JP" sz="3462"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　</a:t>
            </a:r>
            <a:r>
              <a:rPr lang="ja-JP" altLang="en-US" sz="2585" dirty="0">
                <a:latin typeface="HG創英角ﾎﾟｯﾌﾟ体" panose="040B0A09000000000000" pitchFamily="49" charset="-128"/>
                <a:ea typeface="HG創英角ﾎﾟｯﾌﾟ体" panose="040B0A09000000000000" pitchFamily="49" charset="-128"/>
              </a:rPr>
              <a:t>総合的な学習の時間の目標と関連を図り</a:t>
            </a:r>
            <a:endParaRPr lang="en-US" altLang="ja-JP" sz="2585" dirty="0">
              <a:latin typeface="HG創英角ﾎﾟｯﾌﾟ体" panose="040B0A09000000000000" pitchFamily="49" charset="-128"/>
              <a:ea typeface="HG創英角ﾎﾟｯﾌﾟ体" panose="040B0A09000000000000" pitchFamily="49" charset="-128"/>
            </a:endParaRPr>
          </a:p>
          <a:p>
            <a:endParaRPr lang="en-US" altLang="ja-JP" sz="1400" dirty="0">
              <a:latin typeface="HG創英角ﾎﾟｯﾌﾟ体" panose="040B0A09000000000000" pitchFamily="49" charset="-128"/>
              <a:ea typeface="HG創英角ﾎﾟｯﾌﾟ体" panose="040B0A09000000000000" pitchFamily="49" charset="-128"/>
            </a:endParaRPr>
          </a:p>
          <a:p>
            <a:r>
              <a:rPr lang="ja-JP" altLang="en-US" sz="3200" b="1" dirty="0">
                <a:latin typeface="HG創英角ﾎﾟｯﾌﾟ体" panose="040B0A09000000000000" pitchFamily="49" charset="-128"/>
                <a:ea typeface="HG創英角ﾎﾟｯﾌﾟ体" panose="040B0A09000000000000" pitchFamily="49" charset="-128"/>
              </a:rPr>
              <a:t>①学校の教育目標を見直すこと</a:t>
            </a:r>
            <a:r>
              <a:rPr lang="ja-JP" altLang="en-US" sz="1600" b="1" dirty="0">
                <a:latin typeface="HG創英角ﾎﾟｯﾌﾟ体" panose="040B0A09000000000000" pitchFamily="49" charset="-128"/>
                <a:ea typeface="HG創英角ﾎﾟｯﾌﾟ体" panose="040B0A09000000000000" pitchFamily="49" charset="-128"/>
              </a:rPr>
              <a:t>（時代遅れ？）</a:t>
            </a:r>
            <a:endParaRPr lang="en-US" altLang="ja-JP" sz="2585" dirty="0">
              <a:latin typeface="HG創英角ﾎﾟｯﾌﾟ体" panose="040B0A09000000000000" pitchFamily="49" charset="-128"/>
              <a:ea typeface="HG創英角ﾎﾟｯﾌﾟ体" panose="040B0A09000000000000" pitchFamily="49" charset="-128"/>
            </a:endParaRPr>
          </a:p>
          <a:p>
            <a:r>
              <a:rPr lang="ja-JP" altLang="en-US" sz="3200" dirty="0">
                <a:latin typeface="HG創英角ﾎﾟｯﾌﾟ体" panose="040B0A09000000000000" pitchFamily="49" charset="-128"/>
                <a:ea typeface="HG創英角ﾎﾟｯﾌﾟ体" panose="040B0A09000000000000" pitchFamily="49" charset="-128"/>
              </a:rPr>
              <a:t>②</a:t>
            </a:r>
            <a:r>
              <a:rPr lang="ja-JP" altLang="en-US" sz="3200" u="sng" dirty="0">
                <a:latin typeface="HG創英角ﾎﾟｯﾌﾟ体" panose="040B0A09000000000000" pitchFamily="49" charset="-128"/>
                <a:ea typeface="HG創英角ﾎﾟｯﾌﾟ体" panose="040B0A09000000000000" pitchFamily="49" charset="-128"/>
              </a:rPr>
              <a:t>教科横断的に学ぶ</a:t>
            </a:r>
            <a:r>
              <a:rPr lang="ja-JP" altLang="en-US" sz="3200" dirty="0">
                <a:latin typeface="HG創英角ﾎﾟｯﾌﾟ体" panose="040B0A09000000000000" pitchFamily="49" charset="-128"/>
                <a:ea typeface="HG創英角ﾎﾟｯﾌﾟ体" panose="040B0A09000000000000" pitchFamily="49" charset="-128"/>
              </a:rPr>
              <a:t>　　</a:t>
            </a:r>
            <a:r>
              <a:rPr lang="ja-JP" altLang="en-US" sz="1704" dirty="0">
                <a:latin typeface="HG創英角ﾎﾟｯﾌﾟ体" panose="040B0A09000000000000" pitchFamily="49" charset="-128"/>
                <a:ea typeface="HG創英角ﾎﾟｯﾌﾟ体" panose="040B0A09000000000000" pitchFamily="49" charset="-128"/>
              </a:rPr>
              <a:t>（</a:t>
            </a:r>
            <a:r>
              <a:rPr lang="en-US" altLang="ja-JP" sz="1704" dirty="0">
                <a:latin typeface="HG創英角ﾎﾟｯﾌﾟ体" panose="040B0A09000000000000" pitchFamily="49" charset="-128"/>
                <a:ea typeface="HG創英角ﾎﾟｯﾌﾟ体" panose="040B0A09000000000000" pitchFamily="49" charset="-128"/>
              </a:rPr>
              <a:t>19</a:t>
            </a:r>
            <a:r>
              <a:rPr lang="ja-JP" altLang="en-US" sz="1704" dirty="0">
                <a:latin typeface="HG創英角ﾎﾟｯﾌﾟ体" panose="040B0A09000000000000" pitchFamily="49" charset="-128"/>
                <a:ea typeface="HG創英角ﾎﾟｯﾌﾟ体" panose="040B0A09000000000000" pitchFamily="49" charset="-128"/>
              </a:rPr>
              <a:t>ページの２）</a:t>
            </a:r>
            <a:endParaRPr lang="en-US" altLang="ja-JP" sz="1704" dirty="0">
              <a:latin typeface="HG創英角ﾎﾟｯﾌﾟ体" panose="040B0A09000000000000" pitchFamily="49" charset="-128"/>
              <a:ea typeface="HG創英角ﾎﾟｯﾌﾟ体" panose="040B0A09000000000000" pitchFamily="49" charset="-128"/>
            </a:endParaRPr>
          </a:p>
          <a:p>
            <a:r>
              <a:rPr lang="ja-JP" altLang="en-US" sz="1888" dirty="0">
                <a:latin typeface="HG創英角ﾎﾟｯﾌﾟ体" panose="040B0A09000000000000" pitchFamily="49" charset="-128"/>
                <a:ea typeface="HG創英角ﾎﾟｯﾌﾟ体" panose="040B0A09000000000000" pitchFamily="49" charset="-128"/>
              </a:rPr>
              <a:t>　　　</a:t>
            </a:r>
            <a:r>
              <a:rPr lang="ja-JP" altLang="en-US" sz="2517" dirty="0">
                <a:latin typeface="HG創英角ﾎﾟｯﾌﾟ体" panose="040B0A09000000000000" pitchFamily="49" charset="-128"/>
                <a:ea typeface="HG創英角ﾎﾟｯﾌﾟ体" panose="040B0A09000000000000" pitchFamily="49" charset="-128"/>
              </a:rPr>
              <a:t>（</a:t>
            </a:r>
            <a:r>
              <a:rPr lang="ja-JP" altLang="en-US" sz="3067" u="sng" dirty="0">
                <a:latin typeface="HG創英角ﾎﾟｯﾌﾟ体" panose="040B0A09000000000000" pitchFamily="49" charset="-128"/>
                <a:ea typeface="HG創英角ﾎﾟｯﾌﾟ体" panose="040B0A09000000000000" pitchFamily="49" charset="-128"/>
              </a:rPr>
              <a:t>カリキュラム・マネジメント</a:t>
            </a:r>
            <a:r>
              <a:rPr lang="ja-JP" altLang="en-US" sz="2517" u="sng" dirty="0">
                <a:latin typeface="HG創英角ﾎﾟｯﾌﾟ体" panose="040B0A09000000000000" pitchFamily="49" charset="-128"/>
                <a:ea typeface="HG創英角ﾎﾟｯﾌﾟ体" panose="040B0A09000000000000" pitchFamily="49" charset="-128"/>
              </a:rPr>
              <a:t>）</a:t>
            </a:r>
            <a:endParaRPr lang="en-US" altLang="ja-JP" sz="2517" u="sng" dirty="0">
              <a:latin typeface="HG創英角ﾎﾟｯﾌﾟ体" panose="040B0A09000000000000" pitchFamily="49" charset="-128"/>
              <a:ea typeface="HG創英角ﾎﾟｯﾌﾟ体" panose="040B0A09000000000000" pitchFamily="49" charset="-128"/>
            </a:endParaRPr>
          </a:p>
          <a:p>
            <a:r>
              <a:rPr lang="ja-JP" altLang="en-US" sz="1846" dirty="0">
                <a:latin typeface="HG創英角ﾎﾟｯﾌﾟ体" panose="040B0A09000000000000" pitchFamily="49" charset="-128"/>
                <a:ea typeface="HG創英角ﾎﾟｯﾌﾟ体" panose="040B0A09000000000000" pitchFamily="49" charset="-128"/>
              </a:rPr>
              <a:t>　　　　　　　　　　　　　　　</a:t>
            </a:r>
            <a:endParaRPr lang="en-US" altLang="ja-JP" sz="1846"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教育課程の</a:t>
            </a:r>
            <a:r>
              <a:rPr lang="ja-JP" altLang="en-US" sz="3462" dirty="0">
                <a:solidFill>
                  <a:srgbClr val="EF53DC"/>
                </a:solidFill>
                <a:latin typeface="HG創英角ﾎﾟｯﾌﾟ体" panose="040B0A09000000000000" pitchFamily="49" charset="-128"/>
                <a:ea typeface="HG創英角ﾎﾟｯﾌﾟ体" panose="040B0A09000000000000" pitchFamily="49" charset="-128"/>
              </a:rPr>
              <a:t>実施</a:t>
            </a:r>
            <a:r>
              <a:rPr lang="ja-JP" altLang="en-US" sz="3462" dirty="0">
                <a:latin typeface="HG創英角ﾎﾟｯﾌﾟ体" panose="040B0A09000000000000" pitchFamily="49" charset="-128"/>
                <a:ea typeface="HG創英角ﾎﾟｯﾌﾟ体" panose="040B0A09000000000000" pitchFamily="49" charset="-128"/>
              </a:rPr>
              <a:t>において</a:t>
            </a:r>
            <a:endParaRPr lang="en-US" altLang="ja-JP" sz="3462" dirty="0">
              <a:latin typeface="HG創英角ﾎﾟｯﾌﾟ体" panose="040B0A09000000000000" pitchFamily="49" charset="-128"/>
              <a:ea typeface="HG創英角ﾎﾟｯﾌﾟ体" panose="040B0A09000000000000" pitchFamily="49" charset="-128"/>
            </a:endParaRPr>
          </a:p>
          <a:p>
            <a:endParaRPr lang="en-US" altLang="ja-JP" sz="1846"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③</a:t>
            </a:r>
            <a:r>
              <a:rPr lang="ja-JP" altLang="en-US" sz="3462" u="sng" dirty="0">
                <a:solidFill>
                  <a:srgbClr val="FF0000"/>
                </a:solidFill>
                <a:latin typeface="HG創英角ﾎﾟｯﾌﾟ体" panose="040B0A09000000000000" pitchFamily="49" charset="-128"/>
                <a:ea typeface="HG創英角ﾎﾟｯﾌﾟ体" panose="040B0A09000000000000" pitchFamily="49" charset="-128"/>
              </a:rPr>
              <a:t>主体的・対話的で深い学び</a:t>
            </a:r>
            <a:endParaRPr lang="en-US" altLang="ja-JP" sz="3462" u="sng" dirty="0">
              <a:solidFill>
                <a:srgbClr val="FF0000"/>
              </a:solidFill>
              <a:latin typeface="HG創英角ﾎﾟｯﾌﾟ体" panose="040B0A09000000000000" pitchFamily="49" charset="-128"/>
              <a:ea typeface="HG創英角ﾎﾟｯﾌﾟ体" panose="040B0A09000000000000" pitchFamily="49" charset="-128"/>
            </a:endParaRPr>
          </a:p>
          <a:p>
            <a:r>
              <a:rPr lang="ja-JP" altLang="en-US" sz="2585" dirty="0">
                <a:latin typeface="HG創英角ﾎﾟｯﾌﾟ体" panose="040B0A09000000000000" pitchFamily="49" charset="-128"/>
                <a:ea typeface="HG創英角ﾎﾟｯﾌﾟ体" panose="040B0A09000000000000" pitchFamily="49" charset="-128"/>
              </a:rPr>
              <a:t>　に向けた</a:t>
            </a:r>
            <a:r>
              <a:rPr lang="ja-JP" altLang="en-US" sz="2585" dirty="0">
                <a:solidFill>
                  <a:srgbClr val="FF0000"/>
                </a:solidFill>
                <a:latin typeface="HG創英角ﾎﾟｯﾌﾟ体" panose="040B0A09000000000000" pitchFamily="49" charset="-128"/>
                <a:ea typeface="HG創英角ﾎﾟｯﾌﾟ体" panose="040B0A09000000000000" pitchFamily="49" charset="-128"/>
              </a:rPr>
              <a:t>授業改善</a:t>
            </a:r>
            <a:r>
              <a:rPr lang="ja-JP" altLang="en-US" sz="2585" dirty="0">
                <a:latin typeface="HG創英角ﾎﾟｯﾌﾟ体" panose="040B0A09000000000000" pitchFamily="49" charset="-128"/>
                <a:ea typeface="HG創英角ﾎﾟｯﾌﾟ体" panose="040B0A09000000000000" pitchFamily="49" charset="-128"/>
              </a:rPr>
              <a:t>　</a:t>
            </a:r>
            <a:r>
              <a:rPr lang="ja-JP" altLang="en-US" sz="1846" dirty="0">
                <a:latin typeface="HG創英角ﾎﾟｯﾌﾟ体" panose="040B0A09000000000000" pitchFamily="49" charset="-128"/>
                <a:ea typeface="HG創英角ﾎﾟｯﾌﾟ体" panose="040B0A09000000000000" pitchFamily="49" charset="-128"/>
              </a:rPr>
              <a:t>（</a:t>
            </a:r>
            <a:r>
              <a:rPr lang="en-US" altLang="ja-JP" sz="1846" dirty="0">
                <a:latin typeface="HG創英角ﾎﾟｯﾌﾟ体" panose="040B0A09000000000000" pitchFamily="49" charset="-128"/>
                <a:ea typeface="HG創英角ﾎﾟｯﾌﾟ体" panose="040B0A09000000000000" pitchFamily="49" charset="-128"/>
              </a:rPr>
              <a:t>22</a:t>
            </a:r>
            <a:r>
              <a:rPr lang="ja-JP" altLang="en-US" sz="1846" dirty="0">
                <a:latin typeface="HG創英角ﾎﾟｯﾌﾟ体" panose="040B0A09000000000000" pitchFamily="49" charset="-128"/>
                <a:ea typeface="HG創英角ﾎﾟｯﾌﾟ体" panose="040B0A09000000000000" pitchFamily="49" charset="-128"/>
              </a:rPr>
              <a:t>ページ１の</a:t>
            </a:r>
            <a:r>
              <a:rPr lang="ja-JP" altLang="en-US" sz="1846" b="1" dirty="0">
                <a:latin typeface="HG創英角ﾎﾟｯﾌﾟ体" panose="040B0A09000000000000" pitchFamily="49" charset="-128"/>
                <a:ea typeface="HG創英角ﾎﾟｯﾌﾟ体" panose="040B0A09000000000000" pitchFamily="49" charset="-128"/>
              </a:rPr>
              <a:t>⑴</a:t>
            </a:r>
            <a:r>
              <a:rPr lang="ja-JP" altLang="en-US" sz="1846" dirty="0">
                <a:latin typeface="HG創英角ﾎﾟｯﾌﾟ体" panose="040B0A09000000000000" pitchFamily="49" charset="-128"/>
                <a:ea typeface="HG創英角ﾎﾟｯﾌﾟ体" panose="040B0A09000000000000" pitchFamily="49" charset="-128"/>
              </a:rPr>
              <a:t>・・・つまり）</a:t>
            </a:r>
            <a:endParaRPr lang="en-US" altLang="ja-JP" sz="1846" dirty="0">
              <a:latin typeface="HG創英角ﾎﾟｯﾌﾟ体" panose="040B0A09000000000000" pitchFamily="49" charset="-128"/>
              <a:ea typeface="HG創英角ﾎﾟｯﾌﾟ体" panose="040B0A09000000000000" pitchFamily="49" charset="-128"/>
            </a:endParaRPr>
          </a:p>
          <a:p>
            <a:r>
              <a:rPr lang="ja-JP" altLang="en-US" sz="1200" dirty="0">
                <a:latin typeface="HG創英角ﾎﾟｯﾌﾟ体" panose="040B0A09000000000000" pitchFamily="49" charset="-128"/>
                <a:ea typeface="HG創英角ﾎﾟｯﾌﾟ体" panose="040B0A09000000000000" pitchFamily="49" charset="-128"/>
              </a:rPr>
              <a:t>　</a:t>
            </a:r>
            <a:endParaRPr lang="en-US" altLang="ja-JP" sz="1200"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　</a:t>
            </a:r>
            <a:r>
              <a:rPr lang="en-US" altLang="ja-JP" sz="3462" u="sng" dirty="0">
                <a:latin typeface="HG創英角ﾎﾟｯﾌﾟ体" panose="040B0A09000000000000" pitchFamily="49" charset="-128"/>
                <a:ea typeface="HG創英角ﾎﾟｯﾌﾟ体" panose="040B0A09000000000000" pitchFamily="49" charset="-128"/>
              </a:rPr>
              <a:t>《</a:t>
            </a:r>
            <a:r>
              <a:rPr lang="ja-JP" altLang="en-US" sz="3462" u="sng" dirty="0">
                <a:solidFill>
                  <a:srgbClr val="0070C0"/>
                </a:solidFill>
                <a:latin typeface="HG創英角ﾎﾟｯﾌﾟ体" panose="040B0A09000000000000" pitchFamily="49" charset="-128"/>
                <a:ea typeface="HG創英角ﾎﾟｯﾌﾟ体" panose="040B0A09000000000000" pitchFamily="49" charset="-128"/>
              </a:rPr>
              <a:t>探究的・問題解決的な学習過程</a:t>
            </a:r>
            <a:r>
              <a:rPr lang="en-US" altLang="ja-JP" sz="3462" u="sng" dirty="0">
                <a:latin typeface="HG創英角ﾎﾟｯﾌﾟ体" panose="040B0A09000000000000" pitchFamily="49" charset="-128"/>
                <a:ea typeface="HG創英角ﾎﾟｯﾌﾟ体" panose="040B0A09000000000000" pitchFamily="49" charset="-128"/>
              </a:rPr>
              <a:t>》</a:t>
            </a:r>
            <a:endParaRPr lang="en-US" altLang="ja-JP" sz="1193" dirty="0">
              <a:latin typeface="HG創英角ﾎﾟｯﾌﾟ体" panose="040B0A09000000000000" pitchFamily="49" charset="-128"/>
              <a:ea typeface="HG創英角ﾎﾟｯﾌﾟ体" panose="040B0A09000000000000" pitchFamily="49" charset="-128"/>
            </a:endParaRPr>
          </a:p>
        </p:txBody>
      </p:sp>
      <p:cxnSp>
        <p:nvCxnSpPr>
          <p:cNvPr id="5" name="直線コネクタ 4">
            <a:extLst>
              <a:ext uri="{FF2B5EF4-FFF2-40B4-BE49-F238E27FC236}">
                <a16:creationId xmlns:a16="http://schemas.microsoft.com/office/drawing/2014/main" id="{97E88055-6767-4A4C-A79A-B3628B8BD803}"/>
              </a:ext>
            </a:extLst>
          </p:cNvPr>
          <p:cNvCxnSpPr>
            <a:cxnSpLocks/>
          </p:cNvCxnSpPr>
          <p:nvPr/>
        </p:nvCxnSpPr>
        <p:spPr>
          <a:xfrm>
            <a:off x="676331" y="3450534"/>
            <a:ext cx="779134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151CEA95-6590-43DD-9ADE-AA54BA384544}"/>
              </a:ext>
            </a:extLst>
          </p:cNvPr>
          <p:cNvSpPr txBox="1"/>
          <p:nvPr/>
        </p:nvSpPr>
        <p:spPr>
          <a:xfrm>
            <a:off x="3901031" y="33117"/>
            <a:ext cx="1098378" cy="584775"/>
          </a:xfrm>
          <a:prstGeom prst="rect">
            <a:avLst/>
          </a:prstGeom>
          <a:solidFill>
            <a:srgbClr val="FFFF00"/>
          </a:solidFill>
          <a:ln>
            <a:solidFill>
              <a:schemeClr val="accent1"/>
            </a:solidFill>
          </a:ln>
        </p:spPr>
        <p:txBody>
          <a:bodyPr wrap="none" rtlCol="0">
            <a:spAutoFit/>
          </a:bodyPr>
          <a:lstStyle/>
          <a:p>
            <a:r>
              <a:rPr kumimoji="1" lang="ja-JP" altLang="en-US" sz="3200" b="1" dirty="0"/>
              <a:t>総 則</a:t>
            </a:r>
          </a:p>
        </p:txBody>
      </p:sp>
    </p:spTree>
    <p:extLst>
      <p:ext uri="{BB962C8B-B14F-4D97-AF65-F5344CB8AC3E}">
        <p14:creationId xmlns:p14="http://schemas.microsoft.com/office/powerpoint/2010/main" val="1416957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 calcmode="lin" valueType="num">
                                      <p:cBhvr additive="base">
                                        <p:cTn id="7"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 calcmode="lin" valueType="num">
                                      <p:cBhvr additive="base">
                                        <p:cTn id="13"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0" end="1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anim calcmode="lin" valueType="num">
                                      <p:cBhvr additive="base">
                                        <p:cTn id="17"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11" end="1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anim calcmode="lin" valueType="num">
                                      <p:cBhvr additive="base">
                                        <p:cTn id="21"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anim calcmode="lin" valueType="num">
                                      <p:cBhvr additive="base">
                                        <p:cTn id="27" dur="500" fill="hold"/>
                                        <p:tgtEl>
                                          <p:spTgt spid="2">
                                            <p:txEl>
                                              <p:pRg st="13" end="1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6DCB8BA-C17A-EA86-90EA-344CAF0A0475}"/>
              </a:ext>
            </a:extLst>
          </p:cNvPr>
          <p:cNvSpPr txBox="1"/>
          <p:nvPr/>
        </p:nvSpPr>
        <p:spPr>
          <a:xfrm>
            <a:off x="557212" y="548311"/>
            <a:ext cx="8029575" cy="1200329"/>
          </a:xfrm>
          <a:prstGeom prst="rect">
            <a:avLst/>
          </a:prstGeom>
          <a:noFill/>
        </p:spPr>
        <p:txBody>
          <a:bodyPr wrap="square">
            <a:spAutoFit/>
          </a:bodyPr>
          <a:lstStyle/>
          <a:p>
            <a:r>
              <a:rPr kumimoji="1" lang="ja-JP" altLang="en-US" sz="3600" dirty="0">
                <a:latin typeface="AR P丸ゴシック体E" panose="020F0900000000000000" pitchFamily="50" charset="-128"/>
                <a:ea typeface="AR P丸ゴシック体E" panose="020F0900000000000000" pitchFamily="50" charset="-128"/>
              </a:rPr>
              <a:t>③「ストーリー」と「ネットワーク」で紡ぐ </a:t>
            </a:r>
            <a:endParaRPr kumimoji="1" lang="en-US" altLang="ja-JP" sz="3600" dirty="0">
              <a:latin typeface="AR P丸ゴシック体E" panose="020F0900000000000000" pitchFamily="50" charset="-128"/>
              <a:ea typeface="AR P丸ゴシック体E" panose="020F0900000000000000" pitchFamily="50" charset="-128"/>
            </a:endParaRPr>
          </a:p>
          <a:p>
            <a:r>
              <a:rPr kumimoji="1" lang="en-US" altLang="ja-JP" sz="3600" dirty="0">
                <a:latin typeface="AR P丸ゴシック体E" panose="020F0900000000000000" pitchFamily="50" charset="-128"/>
                <a:ea typeface="AR P丸ゴシック体E" panose="020F0900000000000000" pitchFamily="50" charset="-128"/>
              </a:rPr>
              <a:t>              </a:t>
            </a:r>
            <a:r>
              <a:rPr kumimoji="1" lang="ja-JP" altLang="en-US" sz="3600" dirty="0">
                <a:latin typeface="AR P丸ゴシック体E" panose="020F0900000000000000" pitchFamily="50" charset="-128"/>
                <a:ea typeface="AR P丸ゴシック体E" panose="020F0900000000000000" pitchFamily="50" charset="-128"/>
              </a:rPr>
              <a:t>「</a:t>
            </a:r>
            <a:r>
              <a:rPr kumimoji="1" lang="en-US" altLang="ja-JP" sz="3600" dirty="0">
                <a:latin typeface="AR P丸ゴシック体E" panose="020F0900000000000000" pitchFamily="50" charset="-128"/>
                <a:ea typeface="AR P丸ゴシック体E" panose="020F0900000000000000" pitchFamily="50" charset="-128"/>
              </a:rPr>
              <a:t>ESD for SDG</a:t>
            </a:r>
            <a:r>
              <a:rPr kumimoji="1" lang="ja-JP" altLang="en-US" sz="3600" dirty="0">
                <a:latin typeface="AR P丸ゴシック体E" panose="020F0900000000000000" pitchFamily="50" charset="-128"/>
                <a:ea typeface="AR P丸ゴシック体E" panose="020F0900000000000000" pitchFamily="50" charset="-128"/>
              </a:rPr>
              <a:t>ｓ」</a:t>
            </a:r>
            <a:endParaRPr kumimoji="1" lang="en-US" altLang="ja-JP" sz="36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B5CC476E-A34F-BEFA-CA63-DF371807DF3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2212" y="3076209"/>
            <a:ext cx="7982471" cy="3003082"/>
          </a:xfrm>
          <a:prstGeom prst="rect">
            <a:avLst/>
          </a:prstGeom>
          <a:ln>
            <a:solidFill>
              <a:schemeClr val="tx1"/>
            </a:solidFill>
          </a:ln>
        </p:spPr>
      </p:pic>
      <p:cxnSp>
        <p:nvCxnSpPr>
          <p:cNvPr id="5" name="直線コネクタ 4">
            <a:extLst>
              <a:ext uri="{FF2B5EF4-FFF2-40B4-BE49-F238E27FC236}">
                <a16:creationId xmlns:a16="http://schemas.microsoft.com/office/drawing/2014/main" id="{3195A7DD-C587-A5BE-9F3C-545A7944F1BC}"/>
              </a:ext>
            </a:extLst>
          </p:cNvPr>
          <p:cNvCxnSpPr/>
          <p:nvPr/>
        </p:nvCxnSpPr>
        <p:spPr>
          <a:xfrm>
            <a:off x="7272998" y="3533397"/>
            <a:ext cx="11461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CBB3E85C-EA4C-4493-6FCC-8288E1A1891E}"/>
              </a:ext>
            </a:extLst>
          </p:cNvPr>
          <p:cNvCxnSpPr>
            <a:cxnSpLocks/>
          </p:cNvCxnSpPr>
          <p:nvPr/>
        </p:nvCxnSpPr>
        <p:spPr>
          <a:xfrm>
            <a:off x="972153" y="3913965"/>
            <a:ext cx="71804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2FCE7897-1B5F-788A-4C36-B1B8B2F213B4}"/>
              </a:ext>
            </a:extLst>
          </p:cNvPr>
          <p:cNvCxnSpPr>
            <a:cxnSpLocks/>
          </p:cNvCxnSpPr>
          <p:nvPr/>
        </p:nvCxnSpPr>
        <p:spPr>
          <a:xfrm flipV="1">
            <a:off x="3381629" y="5540637"/>
            <a:ext cx="4270305" cy="14807"/>
          </a:xfrm>
          <a:prstGeom prst="line">
            <a:avLst/>
          </a:prstGeom>
          <a:ln w="114300" cmpd="thickThi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楕円 7">
            <a:extLst>
              <a:ext uri="{FF2B5EF4-FFF2-40B4-BE49-F238E27FC236}">
                <a16:creationId xmlns:a16="http://schemas.microsoft.com/office/drawing/2014/main" id="{499EBB01-C7B1-2059-A77E-AE7D91106381}"/>
              </a:ext>
            </a:extLst>
          </p:cNvPr>
          <p:cNvSpPr/>
          <p:nvPr/>
        </p:nvSpPr>
        <p:spPr>
          <a:xfrm>
            <a:off x="4143901" y="3533398"/>
            <a:ext cx="2949127" cy="467525"/>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AR丸ゴシック体E" panose="020F0909000000000000" pitchFamily="49" charset="-128"/>
                <a:ea typeface="AR丸ゴシック体E" panose="020F0909000000000000" pitchFamily="49" charset="-128"/>
              </a:rPr>
              <a:t>教科等横断的</a:t>
            </a:r>
          </a:p>
        </p:txBody>
      </p:sp>
      <p:sp>
        <p:nvSpPr>
          <p:cNvPr id="9" name="テキスト ボックス 8">
            <a:extLst>
              <a:ext uri="{FF2B5EF4-FFF2-40B4-BE49-F238E27FC236}">
                <a16:creationId xmlns:a16="http://schemas.microsoft.com/office/drawing/2014/main" id="{2B8C8289-E9C3-1ECA-9453-3A305CA39DED}"/>
              </a:ext>
            </a:extLst>
          </p:cNvPr>
          <p:cNvSpPr txBox="1"/>
          <p:nvPr/>
        </p:nvSpPr>
        <p:spPr>
          <a:xfrm>
            <a:off x="6804898" y="4719955"/>
            <a:ext cx="2339102" cy="461665"/>
          </a:xfrm>
          <a:prstGeom prst="rect">
            <a:avLst/>
          </a:prstGeom>
          <a:solidFill>
            <a:schemeClr val="bg1"/>
          </a:solidFill>
          <a:ln w="57150">
            <a:solidFill>
              <a:srgbClr val="FF0000"/>
            </a:solidFill>
          </a:ln>
        </p:spPr>
        <p:txBody>
          <a:bodyPr wrap="none" rtlCol="0">
            <a:spAutoFit/>
          </a:bodyPr>
          <a:lstStyle/>
          <a:p>
            <a:r>
              <a:rPr kumimoji="1" lang="ja-JP" altLang="en-US" sz="2400" dirty="0">
                <a:latin typeface="AR丸ゴシック体E" panose="020F0909000000000000" pitchFamily="49" charset="-128"/>
                <a:ea typeface="AR丸ゴシック体E" panose="020F0909000000000000" pitchFamily="49" charset="-128"/>
              </a:rPr>
              <a:t>教育活動の質の</a:t>
            </a:r>
          </a:p>
        </p:txBody>
      </p:sp>
      <p:sp>
        <p:nvSpPr>
          <p:cNvPr id="10" name="テキスト ボックス 9">
            <a:extLst>
              <a:ext uri="{FF2B5EF4-FFF2-40B4-BE49-F238E27FC236}">
                <a16:creationId xmlns:a16="http://schemas.microsoft.com/office/drawing/2014/main" id="{320CA9F3-8E12-E7FE-51D3-6D140B9A857B}"/>
              </a:ext>
            </a:extLst>
          </p:cNvPr>
          <p:cNvSpPr txBox="1"/>
          <p:nvPr/>
        </p:nvSpPr>
        <p:spPr>
          <a:xfrm>
            <a:off x="62894" y="5063297"/>
            <a:ext cx="3262432" cy="461665"/>
          </a:xfrm>
          <a:prstGeom prst="rect">
            <a:avLst/>
          </a:prstGeom>
          <a:solidFill>
            <a:schemeClr val="bg1"/>
          </a:solidFill>
          <a:ln w="57150">
            <a:solidFill>
              <a:srgbClr val="FF0000"/>
            </a:solidFill>
          </a:ln>
        </p:spPr>
        <p:txBody>
          <a:bodyPr wrap="none" rtlCol="0">
            <a:spAutoFit/>
          </a:bodyPr>
          <a:lstStyle/>
          <a:p>
            <a:r>
              <a:rPr kumimoji="1" lang="ja-JP" altLang="en-US" sz="2400" dirty="0">
                <a:latin typeface="AR丸ゴシック体E" panose="020F0909000000000000" pitchFamily="49" charset="-128"/>
                <a:ea typeface="AR丸ゴシック体E" panose="020F0909000000000000" pitchFamily="49" charset="-128"/>
              </a:rPr>
              <a:t>向上を図っていくこと</a:t>
            </a:r>
          </a:p>
        </p:txBody>
      </p:sp>
      <p:sp>
        <p:nvSpPr>
          <p:cNvPr id="11" name="楕円 10">
            <a:extLst>
              <a:ext uri="{FF2B5EF4-FFF2-40B4-BE49-F238E27FC236}">
                <a16:creationId xmlns:a16="http://schemas.microsoft.com/office/drawing/2014/main" id="{035B7216-E6E3-55D0-F1D4-1E4402687A57}"/>
              </a:ext>
            </a:extLst>
          </p:cNvPr>
          <p:cNvSpPr/>
          <p:nvPr/>
        </p:nvSpPr>
        <p:spPr>
          <a:xfrm>
            <a:off x="824439" y="181038"/>
            <a:ext cx="2976697" cy="467525"/>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AR丸ゴシック体E" panose="020F0909000000000000" pitchFamily="49" charset="-128"/>
                <a:ea typeface="AR丸ゴシック体E" panose="020F0909000000000000" pitchFamily="49" charset="-128"/>
              </a:rPr>
              <a:t>教科等横断的</a:t>
            </a:r>
          </a:p>
        </p:txBody>
      </p:sp>
      <p:grpSp>
        <p:nvGrpSpPr>
          <p:cNvPr id="16" name="グループ化 15">
            <a:extLst>
              <a:ext uri="{FF2B5EF4-FFF2-40B4-BE49-F238E27FC236}">
                <a16:creationId xmlns:a16="http://schemas.microsoft.com/office/drawing/2014/main" id="{55780062-AC2E-75FF-BFF1-7CCC54B0C004}"/>
              </a:ext>
            </a:extLst>
          </p:cNvPr>
          <p:cNvGrpSpPr/>
          <p:nvPr/>
        </p:nvGrpSpPr>
        <p:grpSpPr>
          <a:xfrm>
            <a:off x="3801136" y="60513"/>
            <a:ext cx="4270305" cy="700091"/>
            <a:chOff x="3801136" y="60513"/>
            <a:chExt cx="4270305" cy="700091"/>
          </a:xfrm>
        </p:grpSpPr>
        <p:sp>
          <p:nvSpPr>
            <p:cNvPr id="14" name="テキスト ボックス 13">
              <a:extLst>
                <a:ext uri="{FF2B5EF4-FFF2-40B4-BE49-F238E27FC236}">
                  <a16:creationId xmlns:a16="http://schemas.microsoft.com/office/drawing/2014/main" id="{81C15152-C52B-40B1-86B6-25411DC16B49}"/>
                </a:ext>
              </a:extLst>
            </p:cNvPr>
            <p:cNvSpPr txBox="1"/>
            <p:nvPr/>
          </p:nvSpPr>
          <p:spPr>
            <a:xfrm>
              <a:off x="3997296" y="199051"/>
              <a:ext cx="3877985" cy="461665"/>
            </a:xfrm>
            <a:prstGeom prst="rect">
              <a:avLst/>
            </a:prstGeom>
            <a:solidFill>
              <a:schemeClr val="bg1"/>
            </a:solidFill>
            <a:ln w="57150">
              <a:noFill/>
            </a:ln>
          </p:spPr>
          <p:txBody>
            <a:bodyPr wrap="none" rtlCol="0">
              <a:spAutoFit/>
            </a:bodyPr>
            <a:lstStyle/>
            <a:p>
              <a:r>
                <a:rPr kumimoji="1" lang="ja-JP" altLang="en-US" sz="2400" dirty="0">
                  <a:latin typeface="AR丸ゴシック体E" panose="020F0909000000000000" pitchFamily="49" charset="-128"/>
                  <a:ea typeface="AR丸ゴシック体E" panose="020F0909000000000000" pitchFamily="49" charset="-128"/>
                </a:rPr>
                <a:t>人的又は物的な体制を確保</a:t>
              </a:r>
            </a:p>
          </p:txBody>
        </p:sp>
        <p:sp>
          <p:nvSpPr>
            <p:cNvPr id="15" name="楕円 14">
              <a:extLst>
                <a:ext uri="{FF2B5EF4-FFF2-40B4-BE49-F238E27FC236}">
                  <a16:creationId xmlns:a16="http://schemas.microsoft.com/office/drawing/2014/main" id="{0E9325E2-BC81-671C-9EC0-F7219EE89A19}"/>
                </a:ext>
              </a:extLst>
            </p:cNvPr>
            <p:cNvSpPr/>
            <p:nvPr/>
          </p:nvSpPr>
          <p:spPr>
            <a:xfrm>
              <a:off x="3801136" y="60513"/>
              <a:ext cx="4270305" cy="70009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908FD3B3-E344-7592-2640-CCC29EEC4B9D}"/>
              </a:ext>
            </a:extLst>
          </p:cNvPr>
          <p:cNvGrpSpPr/>
          <p:nvPr/>
        </p:nvGrpSpPr>
        <p:grpSpPr>
          <a:xfrm>
            <a:off x="1920266" y="4142298"/>
            <a:ext cx="4270305" cy="700091"/>
            <a:chOff x="3801136" y="60513"/>
            <a:chExt cx="4270305" cy="700091"/>
          </a:xfrm>
        </p:grpSpPr>
        <p:sp>
          <p:nvSpPr>
            <p:cNvPr id="18" name="テキスト ボックス 17">
              <a:extLst>
                <a:ext uri="{FF2B5EF4-FFF2-40B4-BE49-F238E27FC236}">
                  <a16:creationId xmlns:a16="http://schemas.microsoft.com/office/drawing/2014/main" id="{2835557A-A1C2-7674-CDB9-C967CB8AA6B2}"/>
                </a:ext>
              </a:extLst>
            </p:cNvPr>
            <p:cNvSpPr txBox="1"/>
            <p:nvPr/>
          </p:nvSpPr>
          <p:spPr>
            <a:xfrm>
              <a:off x="3997296" y="199051"/>
              <a:ext cx="3877985" cy="461665"/>
            </a:xfrm>
            <a:prstGeom prst="rect">
              <a:avLst/>
            </a:prstGeom>
            <a:solidFill>
              <a:schemeClr val="bg1"/>
            </a:solidFill>
            <a:ln w="57150">
              <a:noFill/>
            </a:ln>
          </p:spPr>
          <p:txBody>
            <a:bodyPr wrap="none" rtlCol="0">
              <a:spAutoFit/>
            </a:bodyPr>
            <a:lstStyle/>
            <a:p>
              <a:r>
                <a:rPr kumimoji="1" lang="ja-JP" altLang="en-US" sz="2400" dirty="0">
                  <a:latin typeface="AR丸ゴシック体E" panose="020F0909000000000000" pitchFamily="49" charset="-128"/>
                  <a:ea typeface="AR丸ゴシック体E" panose="020F0909000000000000" pitchFamily="49" charset="-128"/>
                </a:rPr>
                <a:t>人的又は物的な体制を確保</a:t>
              </a:r>
            </a:p>
          </p:txBody>
        </p:sp>
        <p:sp>
          <p:nvSpPr>
            <p:cNvPr id="19" name="楕円 18">
              <a:extLst>
                <a:ext uri="{FF2B5EF4-FFF2-40B4-BE49-F238E27FC236}">
                  <a16:creationId xmlns:a16="http://schemas.microsoft.com/office/drawing/2014/main" id="{88C06A87-0D7E-7A78-AFC1-101C5EA2A863}"/>
                </a:ext>
              </a:extLst>
            </p:cNvPr>
            <p:cNvSpPr/>
            <p:nvPr/>
          </p:nvSpPr>
          <p:spPr>
            <a:xfrm>
              <a:off x="3801136" y="60513"/>
              <a:ext cx="4270305" cy="70009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1170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42"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38;p25">
            <a:extLst>
              <a:ext uri="{FF2B5EF4-FFF2-40B4-BE49-F238E27FC236}">
                <a16:creationId xmlns:a16="http://schemas.microsoft.com/office/drawing/2014/main" id="{67F9C429-B692-4BD0-8259-AACA97C451ED}"/>
              </a:ext>
            </a:extLst>
          </p:cNvPr>
          <p:cNvSpPr>
            <a:spLocks noChangeArrowheads="1"/>
          </p:cNvSpPr>
          <p:nvPr/>
        </p:nvSpPr>
        <p:spPr bwMode="auto">
          <a:xfrm rot="-193411">
            <a:off x="8108952" y="1871441"/>
            <a:ext cx="479425" cy="3278188"/>
          </a:xfrm>
          <a:prstGeom prst="cube">
            <a:avLst>
              <a:gd name="adj" fmla="val 29079"/>
            </a:avLst>
          </a:prstGeom>
          <a:solidFill>
            <a:srgbClr val="E1EFD8"/>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図工</a:t>
            </a:r>
            <a:endParaRPr lang="ja-JP" altLang="ja-JP" sz="1400">
              <a:solidFill>
                <a:srgbClr val="000000"/>
              </a:solidFill>
              <a:cs typeface="Arial" panose="020B0604020202020204" pitchFamily="34" charset="0"/>
              <a:sym typeface="Arial" panose="020B0604020202020204" pitchFamily="34" charset="0"/>
            </a:endParaRPr>
          </a:p>
        </p:txBody>
      </p:sp>
      <p:sp>
        <p:nvSpPr>
          <p:cNvPr id="24579" name="Google Shape;139;p25">
            <a:extLst>
              <a:ext uri="{FF2B5EF4-FFF2-40B4-BE49-F238E27FC236}">
                <a16:creationId xmlns:a16="http://schemas.microsoft.com/office/drawing/2014/main" id="{50565C71-50AE-4713-BB1F-ACA742FECB32}"/>
              </a:ext>
            </a:extLst>
          </p:cNvPr>
          <p:cNvSpPr>
            <a:spLocks noChangeArrowheads="1"/>
          </p:cNvSpPr>
          <p:nvPr/>
        </p:nvSpPr>
        <p:spPr bwMode="auto">
          <a:xfrm rot="-320614">
            <a:off x="8507415" y="2122267"/>
            <a:ext cx="479425" cy="3279775"/>
          </a:xfrm>
          <a:prstGeom prst="cube">
            <a:avLst>
              <a:gd name="adj" fmla="val 29079"/>
            </a:avLst>
          </a:prstGeom>
          <a:solidFill>
            <a:srgbClr val="C4E0B2"/>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特別活動</a:t>
            </a:r>
            <a:endParaRPr lang="ja-JP" altLang="ja-JP" sz="1400">
              <a:solidFill>
                <a:srgbClr val="000000"/>
              </a:solidFill>
              <a:cs typeface="Arial" panose="020B0604020202020204" pitchFamily="34" charset="0"/>
              <a:sym typeface="Arial" panose="020B0604020202020204" pitchFamily="34" charset="0"/>
            </a:endParaRPr>
          </a:p>
        </p:txBody>
      </p:sp>
      <p:sp>
        <p:nvSpPr>
          <p:cNvPr id="24580" name="Google Shape;140;p25">
            <a:extLst>
              <a:ext uri="{FF2B5EF4-FFF2-40B4-BE49-F238E27FC236}">
                <a16:creationId xmlns:a16="http://schemas.microsoft.com/office/drawing/2014/main" id="{158F94D3-1A07-4772-9CFF-104A7B34E233}"/>
              </a:ext>
            </a:extLst>
          </p:cNvPr>
          <p:cNvSpPr>
            <a:spLocks noChangeArrowheads="1"/>
          </p:cNvSpPr>
          <p:nvPr/>
        </p:nvSpPr>
        <p:spPr bwMode="auto">
          <a:xfrm rot="180541">
            <a:off x="6329365" y="1836515"/>
            <a:ext cx="479425" cy="3284538"/>
          </a:xfrm>
          <a:prstGeom prst="cube">
            <a:avLst>
              <a:gd name="adj" fmla="val 29079"/>
            </a:avLst>
          </a:prstGeom>
          <a:solidFill>
            <a:srgbClr val="CCCCFF"/>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家庭科</a:t>
            </a:r>
            <a:endParaRPr lang="ja-JP" altLang="ja-JP" sz="1400">
              <a:solidFill>
                <a:srgbClr val="000000"/>
              </a:solidFill>
              <a:cs typeface="Arial" panose="020B0604020202020204" pitchFamily="34" charset="0"/>
              <a:sym typeface="Arial" panose="020B0604020202020204" pitchFamily="34" charset="0"/>
            </a:endParaRPr>
          </a:p>
        </p:txBody>
      </p:sp>
      <p:sp>
        <p:nvSpPr>
          <p:cNvPr id="24581" name="Google Shape;141;p25">
            <a:extLst>
              <a:ext uri="{FF2B5EF4-FFF2-40B4-BE49-F238E27FC236}">
                <a16:creationId xmlns:a16="http://schemas.microsoft.com/office/drawing/2014/main" id="{CBB27CAA-5494-4CAA-8755-9C1CC926D7F3}"/>
              </a:ext>
            </a:extLst>
          </p:cNvPr>
          <p:cNvSpPr>
            <a:spLocks noChangeArrowheads="1"/>
          </p:cNvSpPr>
          <p:nvPr/>
        </p:nvSpPr>
        <p:spPr bwMode="auto">
          <a:xfrm rot="768732">
            <a:off x="5661027" y="1933354"/>
            <a:ext cx="481013" cy="3279775"/>
          </a:xfrm>
          <a:prstGeom prst="cube">
            <a:avLst>
              <a:gd name="adj" fmla="val 29079"/>
            </a:avLst>
          </a:prstGeom>
          <a:solidFill>
            <a:srgbClr val="D5DBE5"/>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外国語</a:t>
            </a:r>
            <a:endParaRPr lang="ja-JP" altLang="ja-JP" sz="1400">
              <a:solidFill>
                <a:srgbClr val="000000"/>
              </a:solidFill>
              <a:cs typeface="Arial" panose="020B0604020202020204" pitchFamily="34" charset="0"/>
              <a:sym typeface="Arial" panose="020B0604020202020204" pitchFamily="34" charset="0"/>
            </a:endParaRPr>
          </a:p>
        </p:txBody>
      </p:sp>
      <p:sp>
        <p:nvSpPr>
          <p:cNvPr id="24582" name="Google Shape;142;p25">
            <a:extLst>
              <a:ext uri="{FF2B5EF4-FFF2-40B4-BE49-F238E27FC236}">
                <a16:creationId xmlns:a16="http://schemas.microsoft.com/office/drawing/2014/main" id="{820EEF72-65CB-4473-BCF8-FECA4BD8128B}"/>
              </a:ext>
            </a:extLst>
          </p:cNvPr>
          <p:cNvSpPr>
            <a:spLocks noChangeArrowheads="1"/>
          </p:cNvSpPr>
          <p:nvPr/>
        </p:nvSpPr>
        <p:spPr bwMode="auto">
          <a:xfrm>
            <a:off x="6923090" y="1782541"/>
            <a:ext cx="479425" cy="3279775"/>
          </a:xfrm>
          <a:prstGeom prst="cube">
            <a:avLst>
              <a:gd name="adj" fmla="val 29079"/>
            </a:avLst>
          </a:prstGeom>
          <a:solidFill>
            <a:srgbClr val="FEE599"/>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道徳</a:t>
            </a:r>
            <a:endParaRPr lang="ja-JP" altLang="ja-JP" sz="1400">
              <a:solidFill>
                <a:srgbClr val="000000"/>
              </a:solidFill>
              <a:cs typeface="Arial" panose="020B0604020202020204" pitchFamily="34" charset="0"/>
              <a:sym typeface="Arial" panose="020B0604020202020204" pitchFamily="34" charset="0"/>
            </a:endParaRPr>
          </a:p>
        </p:txBody>
      </p:sp>
      <p:sp>
        <p:nvSpPr>
          <p:cNvPr id="21511" name="Google Shape;143;p25">
            <a:extLst>
              <a:ext uri="{FF2B5EF4-FFF2-40B4-BE49-F238E27FC236}">
                <a16:creationId xmlns:a16="http://schemas.microsoft.com/office/drawing/2014/main" id="{7D23962C-09D7-41CA-8BCA-393224444CBB}"/>
              </a:ext>
            </a:extLst>
          </p:cNvPr>
          <p:cNvSpPr>
            <a:spLocks noChangeArrowheads="1"/>
          </p:cNvSpPr>
          <p:nvPr/>
        </p:nvSpPr>
        <p:spPr bwMode="auto">
          <a:xfrm>
            <a:off x="206058" y="159067"/>
            <a:ext cx="6853708" cy="108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3600" dirty="0">
                <a:solidFill>
                  <a:srgbClr val="FF0000"/>
                </a:solidFill>
                <a:cs typeface="Arial" panose="020B0604020202020204" pitchFamily="34" charset="0"/>
                <a:sym typeface="Arial" panose="020B0604020202020204" pitchFamily="34" charset="0"/>
              </a:rPr>
              <a:t>汎用的な能力</a:t>
            </a:r>
            <a:r>
              <a:rPr lang="ja-JP" altLang="en-US" sz="3600" dirty="0">
                <a:solidFill>
                  <a:srgbClr val="000000"/>
                </a:solidFill>
                <a:cs typeface="Arial" panose="020B0604020202020204" pitchFamily="34" charset="0"/>
                <a:sym typeface="Arial" panose="020B0604020202020204" pitchFamily="34" charset="0"/>
              </a:rPr>
              <a:t>を育む</a:t>
            </a:r>
            <a:endParaRPr lang="en-US" altLang="ja-JP" sz="3600" dirty="0">
              <a:solidFill>
                <a:srgbClr val="000000"/>
              </a:solidFill>
              <a:cs typeface="Arial" panose="020B0604020202020204" pitchFamily="34" charset="0"/>
              <a:sym typeface="Arial" panose="020B0604020202020204" pitchFamily="34" charset="0"/>
            </a:endParaRPr>
          </a:p>
          <a:p>
            <a:pPr>
              <a:spcBef>
                <a:spcPct val="0"/>
              </a:spcBef>
              <a:buFontTx/>
              <a:buNone/>
            </a:pPr>
            <a:r>
              <a:rPr lang="ja-JP" altLang="en-US" sz="2700" dirty="0">
                <a:solidFill>
                  <a:srgbClr val="000000"/>
                </a:solidFill>
                <a:cs typeface="Arial" panose="020B0604020202020204" pitchFamily="34" charset="0"/>
                <a:sym typeface="Arial" panose="020B0604020202020204" pitchFamily="34" charset="0"/>
              </a:rPr>
              <a:t>（思考力・判断力・表現力や</a:t>
            </a:r>
            <a:r>
              <a:rPr lang="ja-JP" altLang="en-US" sz="3300" b="1" dirty="0">
                <a:solidFill>
                  <a:srgbClr val="C00000"/>
                </a:solidFill>
                <a:highlight>
                  <a:srgbClr val="FFFF00"/>
                </a:highlight>
                <a:cs typeface="Arial" panose="020B0604020202020204" pitchFamily="34" charset="0"/>
                <a:sym typeface="Arial" panose="020B0604020202020204" pitchFamily="34" charset="0"/>
              </a:rPr>
              <a:t>学</a:t>
            </a:r>
            <a:r>
              <a:rPr lang="ja-JP" altLang="en-US" sz="2700" dirty="0">
                <a:solidFill>
                  <a:srgbClr val="C00000"/>
                </a:solidFill>
                <a:highlight>
                  <a:srgbClr val="FFFF00"/>
                </a:highlight>
                <a:cs typeface="Arial" panose="020B0604020202020204" pitchFamily="34" charset="0"/>
                <a:sym typeface="Arial" panose="020B0604020202020204" pitchFamily="34" charset="0"/>
              </a:rPr>
              <a:t>びに向かう</a:t>
            </a:r>
            <a:r>
              <a:rPr lang="ja-JP" altLang="en-US" sz="3300" b="1" dirty="0">
                <a:solidFill>
                  <a:srgbClr val="C00000"/>
                </a:solidFill>
                <a:highlight>
                  <a:srgbClr val="FFFF00"/>
                </a:highlight>
                <a:cs typeface="Arial" panose="020B0604020202020204" pitchFamily="34" charset="0"/>
                <a:sym typeface="Arial" panose="020B0604020202020204" pitchFamily="34" charset="0"/>
              </a:rPr>
              <a:t>力</a:t>
            </a:r>
            <a:endParaRPr lang="en-US" altLang="ja-JP" sz="3300" b="1" dirty="0">
              <a:solidFill>
                <a:srgbClr val="C00000"/>
              </a:solidFill>
              <a:highlight>
                <a:srgbClr val="FFFF00"/>
              </a:highlight>
              <a:cs typeface="Arial" panose="020B0604020202020204" pitchFamily="34" charset="0"/>
              <a:sym typeface="Arial" panose="020B0604020202020204" pitchFamily="34" charset="0"/>
            </a:endParaRPr>
          </a:p>
          <a:p>
            <a:pPr>
              <a:spcBef>
                <a:spcPct val="0"/>
              </a:spcBef>
              <a:buFontTx/>
              <a:buNone/>
            </a:pPr>
            <a:r>
              <a:rPr lang="ja-JP" altLang="en-US" sz="2700" dirty="0">
                <a:solidFill>
                  <a:srgbClr val="000000"/>
                </a:solidFill>
                <a:cs typeface="Arial" panose="020B0604020202020204" pitchFamily="34" charset="0"/>
                <a:sym typeface="Arial" panose="020B0604020202020204" pitchFamily="34" charset="0"/>
              </a:rPr>
              <a:t>　</a:t>
            </a:r>
            <a:r>
              <a:rPr lang="ja-JP" altLang="en-US" sz="2700" dirty="0">
                <a:solidFill>
                  <a:schemeClr val="accent5">
                    <a:lumMod val="75000"/>
                  </a:schemeClr>
                </a:solidFill>
                <a:cs typeface="Arial" panose="020B0604020202020204" pitchFamily="34" charset="0"/>
                <a:sym typeface="Arial" panose="020B0604020202020204" pitchFamily="34" charset="0"/>
              </a:rPr>
              <a:t>等</a:t>
            </a:r>
            <a:r>
              <a:rPr lang="ja-JP" altLang="en-US" sz="2700" dirty="0">
                <a:solidFill>
                  <a:srgbClr val="000000"/>
                </a:solidFill>
                <a:cs typeface="Arial" panose="020B0604020202020204" pitchFamily="34" charset="0"/>
                <a:sym typeface="Arial" panose="020B0604020202020204" pitchFamily="34" charset="0"/>
              </a:rPr>
              <a:t>を育む）・・・</a:t>
            </a:r>
            <a:r>
              <a:rPr lang="ja-JP" altLang="en-US" sz="2700" dirty="0">
                <a:solidFill>
                  <a:srgbClr val="000000"/>
                </a:solidFill>
                <a:highlight>
                  <a:srgbClr val="FFFF00"/>
                </a:highlight>
                <a:cs typeface="Arial" panose="020B0604020202020204" pitchFamily="34" charset="0"/>
                <a:sym typeface="Arial" panose="020B0604020202020204" pitchFamily="34" charset="0"/>
              </a:rPr>
              <a:t>問題解決能力</a:t>
            </a:r>
            <a:endParaRPr lang="en-US" altLang="ja-JP" sz="2700" dirty="0">
              <a:solidFill>
                <a:srgbClr val="000000"/>
              </a:solidFill>
              <a:highlight>
                <a:srgbClr val="FFFF00"/>
              </a:highlight>
              <a:cs typeface="Arial" panose="020B0604020202020204" pitchFamily="34" charset="0"/>
              <a:sym typeface="Arial" panose="020B0604020202020204" pitchFamily="34" charset="0"/>
            </a:endParaRPr>
          </a:p>
          <a:p>
            <a:pPr>
              <a:spcBef>
                <a:spcPct val="0"/>
              </a:spcBef>
              <a:buFontTx/>
              <a:buNone/>
            </a:pPr>
            <a:endParaRPr lang="ja-JP" altLang="ja-JP" sz="2700" dirty="0">
              <a:solidFill>
                <a:srgbClr val="000000"/>
              </a:solidFill>
              <a:cs typeface="Arial" panose="020B0604020202020204" pitchFamily="34" charset="0"/>
              <a:sym typeface="Arial" panose="020B0604020202020204" pitchFamily="34" charset="0"/>
            </a:endParaRPr>
          </a:p>
          <a:p>
            <a:pPr>
              <a:spcBef>
                <a:spcPct val="0"/>
              </a:spcBef>
              <a:buFontTx/>
              <a:buNone/>
            </a:pPr>
            <a:r>
              <a:rPr lang="ja-JP" altLang="en-US" sz="3600" dirty="0">
                <a:solidFill>
                  <a:srgbClr val="000000"/>
                </a:solidFill>
                <a:cs typeface="Arial" panose="020B0604020202020204" pitchFamily="34" charset="0"/>
                <a:sym typeface="Arial" panose="020B0604020202020204" pitchFamily="34" charset="0"/>
              </a:rPr>
              <a:t>　</a:t>
            </a:r>
            <a:r>
              <a:rPr lang="ja-JP" altLang="en-US" sz="3600" b="1" u="sng" dirty="0">
                <a:solidFill>
                  <a:srgbClr val="FF0000"/>
                </a:solidFill>
              </a:rPr>
              <a:t>カリキュラムマネジメント</a:t>
            </a:r>
            <a:endParaRPr lang="ja-JP" altLang="ja-JP" sz="3600" b="1" u="sng" dirty="0">
              <a:solidFill>
                <a:srgbClr val="FF0000"/>
              </a:solidFill>
            </a:endParaRPr>
          </a:p>
        </p:txBody>
      </p:sp>
      <p:sp>
        <p:nvSpPr>
          <p:cNvPr id="21512" name="Google Shape;144;p25">
            <a:extLst>
              <a:ext uri="{FF2B5EF4-FFF2-40B4-BE49-F238E27FC236}">
                <a16:creationId xmlns:a16="http://schemas.microsoft.com/office/drawing/2014/main" id="{E50A787D-1D22-4F3A-A4A6-5D8F09595BA4}"/>
              </a:ext>
            </a:extLst>
          </p:cNvPr>
          <p:cNvSpPr>
            <a:spLocks noChangeArrowheads="1"/>
          </p:cNvSpPr>
          <p:nvPr/>
        </p:nvSpPr>
        <p:spPr bwMode="auto">
          <a:xfrm>
            <a:off x="549277" y="3349627"/>
            <a:ext cx="506413" cy="415925"/>
          </a:xfrm>
          <a:prstGeom prst="rightArrow">
            <a:avLst>
              <a:gd name="adj1" fmla="val 50000"/>
              <a:gd name="adj2" fmla="val 49959"/>
            </a:avLst>
          </a:prstGeom>
          <a:solidFill>
            <a:srgbClr val="FFC000"/>
          </a:solidFill>
          <a:ln w="9525">
            <a:solidFill>
              <a:schemeClr val="accent2"/>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ja-JP" sz="1400">
              <a:solidFill>
                <a:srgbClr val="000000"/>
              </a:solidFill>
              <a:cs typeface="Arial" panose="020B0604020202020204" pitchFamily="34" charset="0"/>
              <a:sym typeface="Arial" panose="020B0604020202020204" pitchFamily="34" charset="0"/>
            </a:endParaRPr>
          </a:p>
        </p:txBody>
      </p:sp>
      <p:sp>
        <p:nvSpPr>
          <p:cNvPr id="21513" name="Google Shape;145;p25">
            <a:extLst>
              <a:ext uri="{FF2B5EF4-FFF2-40B4-BE49-F238E27FC236}">
                <a16:creationId xmlns:a16="http://schemas.microsoft.com/office/drawing/2014/main" id="{6A4EEAD2-B35F-43B2-B6EF-4EB361CEA985}"/>
              </a:ext>
            </a:extLst>
          </p:cNvPr>
          <p:cNvSpPr>
            <a:spLocks noChangeArrowheads="1"/>
          </p:cNvSpPr>
          <p:nvPr/>
        </p:nvSpPr>
        <p:spPr bwMode="auto">
          <a:xfrm>
            <a:off x="1230314" y="3194052"/>
            <a:ext cx="3602037" cy="992188"/>
          </a:xfrm>
          <a:prstGeom prst="rect">
            <a:avLst/>
          </a:prstGeom>
          <a:solidFill>
            <a:schemeClr val="bg1"/>
          </a:solidFill>
          <a:ln w="12700">
            <a:solidFill>
              <a:schemeClr val="accent1"/>
            </a:solidFill>
            <a:miter lim="800000"/>
            <a:headEnd type="none" w="sm" len="sm"/>
            <a:tailEnd type="none" w="sm" len="sm"/>
          </a:ln>
        </p:spPr>
        <p:txBody>
          <a:bodyPr lIns="68575" tIns="34275" rIns="68575" bIns="3427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3000" dirty="0">
                <a:solidFill>
                  <a:srgbClr val="000000"/>
                </a:solidFill>
                <a:cs typeface="Arial" panose="020B0604020202020204" pitchFamily="34" charset="0"/>
                <a:sym typeface="Arial" panose="020B0604020202020204" pitchFamily="34" charset="0"/>
              </a:rPr>
              <a:t>教科を横断しながら</a:t>
            </a:r>
            <a:endParaRPr lang="ja-JP" altLang="ja-JP" sz="3000" dirty="0">
              <a:solidFill>
                <a:srgbClr val="000000"/>
              </a:solidFill>
              <a:cs typeface="Arial" panose="020B0604020202020204" pitchFamily="34" charset="0"/>
              <a:sym typeface="Arial" panose="020B0604020202020204" pitchFamily="34" charset="0"/>
            </a:endParaRPr>
          </a:p>
          <a:p>
            <a:pPr>
              <a:spcBef>
                <a:spcPct val="0"/>
              </a:spcBef>
              <a:buFontTx/>
              <a:buNone/>
            </a:pPr>
            <a:r>
              <a:rPr lang="ja-JP" altLang="en-US" sz="3000" dirty="0">
                <a:solidFill>
                  <a:srgbClr val="000000"/>
                </a:solidFill>
                <a:cs typeface="Arial" panose="020B0604020202020204" pitchFamily="34" charset="0"/>
                <a:sym typeface="Arial" panose="020B0604020202020204" pitchFamily="34" charset="0"/>
              </a:rPr>
              <a:t>　進む</a:t>
            </a:r>
            <a:r>
              <a:rPr lang="ja-JP" altLang="en-US" sz="3000" b="1" dirty="0">
                <a:solidFill>
                  <a:srgbClr val="FF0000"/>
                </a:solidFill>
                <a:latin typeface="AR丸ゴシック体E" panose="020F0909000000000000" pitchFamily="49" charset="-128"/>
                <a:ea typeface="AR丸ゴシック体E" panose="020F0909000000000000" pitchFamily="49" charset="-128"/>
                <a:cs typeface="Arial" panose="020B0604020202020204" pitchFamily="34" charset="0"/>
                <a:sym typeface="Arial" panose="020B0604020202020204" pitchFamily="34" charset="0"/>
              </a:rPr>
              <a:t>ストーリー</a:t>
            </a:r>
            <a:endParaRPr lang="ja-JP" altLang="ja-JP" sz="3000" b="1" dirty="0">
              <a:solidFill>
                <a:srgbClr val="FF0000"/>
              </a:solidFill>
              <a:latin typeface="AR丸ゴシック体E" panose="020F0909000000000000" pitchFamily="49" charset="-128"/>
              <a:ea typeface="AR丸ゴシック体E" panose="020F0909000000000000" pitchFamily="49" charset="-128"/>
              <a:cs typeface="Arial" panose="020B0604020202020204" pitchFamily="34" charset="0"/>
              <a:sym typeface="Arial" panose="020B0604020202020204" pitchFamily="34" charset="0"/>
            </a:endParaRPr>
          </a:p>
        </p:txBody>
      </p:sp>
      <p:sp>
        <p:nvSpPr>
          <p:cNvPr id="24586" name="Google Shape;146;p25">
            <a:extLst>
              <a:ext uri="{FF2B5EF4-FFF2-40B4-BE49-F238E27FC236}">
                <a16:creationId xmlns:a16="http://schemas.microsoft.com/office/drawing/2014/main" id="{51103104-5CA2-4C01-A460-22D815CBFD8B}"/>
              </a:ext>
            </a:extLst>
          </p:cNvPr>
          <p:cNvSpPr>
            <a:spLocks noChangeArrowheads="1"/>
          </p:cNvSpPr>
          <p:nvPr/>
        </p:nvSpPr>
        <p:spPr bwMode="auto">
          <a:xfrm rot="554323">
            <a:off x="5605464" y="2198466"/>
            <a:ext cx="481012" cy="3278188"/>
          </a:xfrm>
          <a:prstGeom prst="cube">
            <a:avLst>
              <a:gd name="adj" fmla="val 29079"/>
            </a:avLst>
          </a:prstGeom>
          <a:solidFill>
            <a:srgbClr val="DDEAF6"/>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国</a:t>
            </a:r>
            <a:endParaRPr lang="ja-JP" altLang="ja-JP" sz="1400">
              <a:solidFill>
                <a:srgbClr val="000000"/>
              </a:solidFill>
              <a:cs typeface="Arial" panose="020B0604020202020204" pitchFamily="34" charset="0"/>
              <a:sym typeface="Arial" panose="020B0604020202020204" pitchFamily="34" charset="0"/>
            </a:endParaRPr>
          </a:p>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語</a:t>
            </a:r>
            <a:endParaRPr lang="ja-JP" altLang="ja-JP" sz="1100"/>
          </a:p>
        </p:txBody>
      </p:sp>
      <p:sp>
        <p:nvSpPr>
          <p:cNvPr id="24587" name="Google Shape;147;p25">
            <a:extLst>
              <a:ext uri="{FF2B5EF4-FFF2-40B4-BE49-F238E27FC236}">
                <a16:creationId xmlns:a16="http://schemas.microsoft.com/office/drawing/2014/main" id="{B5F71698-23F2-483F-A11C-120556744737}"/>
              </a:ext>
            </a:extLst>
          </p:cNvPr>
          <p:cNvSpPr>
            <a:spLocks noChangeArrowheads="1"/>
          </p:cNvSpPr>
          <p:nvPr/>
        </p:nvSpPr>
        <p:spPr bwMode="auto">
          <a:xfrm>
            <a:off x="7518402" y="1806353"/>
            <a:ext cx="479425" cy="3278187"/>
          </a:xfrm>
          <a:prstGeom prst="cube">
            <a:avLst>
              <a:gd name="adj" fmla="val 29079"/>
            </a:avLst>
          </a:prstGeom>
          <a:solidFill>
            <a:srgbClr val="FFCCFF"/>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体育</a:t>
            </a:r>
            <a:endParaRPr lang="ja-JP" altLang="ja-JP" sz="1400">
              <a:solidFill>
                <a:srgbClr val="000000"/>
              </a:solidFill>
              <a:cs typeface="Arial" panose="020B0604020202020204" pitchFamily="34" charset="0"/>
              <a:sym typeface="Arial" panose="020B0604020202020204" pitchFamily="34" charset="0"/>
            </a:endParaRPr>
          </a:p>
        </p:txBody>
      </p:sp>
      <p:sp>
        <p:nvSpPr>
          <p:cNvPr id="24588" name="Google Shape;148;p25">
            <a:extLst>
              <a:ext uri="{FF2B5EF4-FFF2-40B4-BE49-F238E27FC236}">
                <a16:creationId xmlns:a16="http://schemas.microsoft.com/office/drawing/2014/main" id="{E9254239-A614-4FBA-A3D4-25C4D4DF3971}"/>
              </a:ext>
            </a:extLst>
          </p:cNvPr>
          <p:cNvSpPr>
            <a:spLocks noChangeArrowheads="1"/>
          </p:cNvSpPr>
          <p:nvPr/>
        </p:nvSpPr>
        <p:spPr bwMode="auto">
          <a:xfrm>
            <a:off x="7167565" y="2577878"/>
            <a:ext cx="479425" cy="3276600"/>
          </a:xfrm>
          <a:prstGeom prst="cube">
            <a:avLst>
              <a:gd name="adj" fmla="val 29079"/>
            </a:avLst>
          </a:prstGeom>
          <a:solidFill>
            <a:srgbClr val="FFF2CC"/>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理科</a:t>
            </a:r>
            <a:endParaRPr lang="ja-JP" altLang="ja-JP" sz="1400">
              <a:solidFill>
                <a:srgbClr val="000000"/>
              </a:solidFill>
              <a:cs typeface="Arial" panose="020B0604020202020204" pitchFamily="34" charset="0"/>
              <a:sym typeface="Arial" panose="020B0604020202020204" pitchFamily="34" charset="0"/>
            </a:endParaRPr>
          </a:p>
        </p:txBody>
      </p:sp>
      <p:sp>
        <p:nvSpPr>
          <p:cNvPr id="24589" name="Google Shape;149;p25">
            <a:extLst>
              <a:ext uri="{FF2B5EF4-FFF2-40B4-BE49-F238E27FC236}">
                <a16:creationId xmlns:a16="http://schemas.microsoft.com/office/drawing/2014/main" id="{6B62A986-B2E1-4573-A666-EFCD400F1C2D}"/>
              </a:ext>
            </a:extLst>
          </p:cNvPr>
          <p:cNvSpPr>
            <a:spLocks noChangeArrowheads="1"/>
          </p:cNvSpPr>
          <p:nvPr/>
        </p:nvSpPr>
        <p:spPr bwMode="auto">
          <a:xfrm rot="180541">
            <a:off x="6494465" y="2611214"/>
            <a:ext cx="479425" cy="3284538"/>
          </a:xfrm>
          <a:prstGeom prst="cube">
            <a:avLst>
              <a:gd name="adj" fmla="val 29079"/>
            </a:avLst>
          </a:prstGeom>
          <a:solidFill>
            <a:srgbClr val="EDEDED"/>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算数</a:t>
            </a:r>
            <a:endParaRPr lang="ja-JP" altLang="ja-JP" sz="1400">
              <a:solidFill>
                <a:srgbClr val="000000"/>
              </a:solidFill>
              <a:cs typeface="Arial" panose="020B0604020202020204" pitchFamily="34" charset="0"/>
              <a:sym typeface="Arial" panose="020B0604020202020204" pitchFamily="34" charset="0"/>
            </a:endParaRPr>
          </a:p>
        </p:txBody>
      </p:sp>
      <p:sp>
        <p:nvSpPr>
          <p:cNvPr id="24590" name="Google Shape;150;p25">
            <a:extLst>
              <a:ext uri="{FF2B5EF4-FFF2-40B4-BE49-F238E27FC236}">
                <a16:creationId xmlns:a16="http://schemas.microsoft.com/office/drawing/2014/main" id="{33A7F1B5-448F-4A9C-809D-BF58C62A82E9}"/>
              </a:ext>
            </a:extLst>
          </p:cNvPr>
          <p:cNvSpPr>
            <a:spLocks noChangeArrowheads="1"/>
          </p:cNvSpPr>
          <p:nvPr/>
        </p:nvSpPr>
        <p:spPr bwMode="auto">
          <a:xfrm rot="374481">
            <a:off x="5880102" y="2414365"/>
            <a:ext cx="479425" cy="3302000"/>
          </a:xfrm>
          <a:prstGeom prst="cube">
            <a:avLst>
              <a:gd name="adj" fmla="val 29079"/>
            </a:avLst>
          </a:prstGeom>
          <a:solidFill>
            <a:srgbClr val="FBE4D4"/>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社会</a:t>
            </a:r>
            <a:endParaRPr lang="ja-JP" altLang="ja-JP" sz="1400">
              <a:solidFill>
                <a:srgbClr val="000000"/>
              </a:solidFill>
              <a:cs typeface="Arial" panose="020B0604020202020204" pitchFamily="34" charset="0"/>
              <a:sym typeface="Arial" panose="020B0604020202020204" pitchFamily="34" charset="0"/>
            </a:endParaRPr>
          </a:p>
        </p:txBody>
      </p:sp>
      <p:sp>
        <p:nvSpPr>
          <p:cNvPr id="6" name="フリーフォーム: 図形 5">
            <a:extLst>
              <a:ext uri="{FF2B5EF4-FFF2-40B4-BE49-F238E27FC236}">
                <a16:creationId xmlns:a16="http://schemas.microsoft.com/office/drawing/2014/main" id="{B0C5FD7B-69D3-2DD6-E5DF-91D6794B2D42}"/>
              </a:ext>
            </a:extLst>
          </p:cNvPr>
          <p:cNvSpPr/>
          <p:nvPr/>
        </p:nvSpPr>
        <p:spPr>
          <a:xfrm>
            <a:off x="6334838" y="841891"/>
            <a:ext cx="2155371" cy="1453243"/>
          </a:xfrm>
          <a:custGeom>
            <a:avLst/>
            <a:gdLst>
              <a:gd name="connsiteX0" fmla="*/ 0 w 2873828"/>
              <a:gd name="connsiteY0" fmla="*/ 674914 h 1937657"/>
              <a:gd name="connsiteX1" fmla="*/ 979714 w 2873828"/>
              <a:gd name="connsiteY1" fmla="*/ 653143 h 1937657"/>
              <a:gd name="connsiteX2" fmla="*/ 979714 w 2873828"/>
              <a:gd name="connsiteY2" fmla="*/ 0 h 1937657"/>
              <a:gd name="connsiteX3" fmla="*/ 1981200 w 2873828"/>
              <a:gd name="connsiteY3" fmla="*/ 21771 h 1937657"/>
              <a:gd name="connsiteX4" fmla="*/ 1981200 w 2873828"/>
              <a:gd name="connsiteY4" fmla="*/ 631371 h 1937657"/>
              <a:gd name="connsiteX5" fmla="*/ 2873828 w 2873828"/>
              <a:gd name="connsiteY5" fmla="*/ 609600 h 1937657"/>
              <a:gd name="connsiteX6" fmla="*/ 2873828 w 2873828"/>
              <a:gd name="connsiteY6" fmla="*/ 1915886 h 1937657"/>
              <a:gd name="connsiteX7" fmla="*/ 43543 w 2873828"/>
              <a:gd name="connsiteY7" fmla="*/ 1937657 h 1937657"/>
              <a:gd name="connsiteX8" fmla="*/ 0 w 2873828"/>
              <a:gd name="connsiteY8" fmla="*/ 674914 h 19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3828" h="1937657">
                <a:moveTo>
                  <a:pt x="0" y="674914"/>
                </a:moveTo>
                <a:lnTo>
                  <a:pt x="979714" y="653143"/>
                </a:lnTo>
                <a:lnTo>
                  <a:pt x="979714" y="0"/>
                </a:lnTo>
                <a:lnTo>
                  <a:pt x="1981200" y="21771"/>
                </a:lnTo>
                <a:lnTo>
                  <a:pt x="1981200" y="631371"/>
                </a:lnTo>
                <a:lnTo>
                  <a:pt x="2873828" y="609600"/>
                </a:lnTo>
                <a:lnTo>
                  <a:pt x="2873828" y="1915886"/>
                </a:lnTo>
                <a:lnTo>
                  <a:pt x="43543" y="1937657"/>
                </a:lnTo>
                <a:lnTo>
                  <a:pt x="0" y="674914"/>
                </a:ln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0" b="1" dirty="0">
              <a:solidFill>
                <a:schemeClr val="tx1"/>
              </a:solidFill>
            </a:endParaRPr>
          </a:p>
          <a:p>
            <a:pPr algn="ctr"/>
            <a:r>
              <a:rPr kumimoji="1" lang="ja-JP" altLang="en-US" sz="3000" b="1" dirty="0">
                <a:solidFill>
                  <a:schemeClr val="tx1"/>
                </a:solidFill>
              </a:rPr>
              <a:t>学力向上</a:t>
            </a:r>
          </a:p>
        </p:txBody>
      </p:sp>
      <p:sp>
        <p:nvSpPr>
          <p:cNvPr id="24591" name="Google Shape;151;p25">
            <a:extLst>
              <a:ext uri="{FF2B5EF4-FFF2-40B4-BE49-F238E27FC236}">
                <a16:creationId xmlns:a16="http://schemas.microsoft.com/office/drawing/2014/main" id="{ED7B0C0F-D6BF-49B7-959D-A6665A4DB081}"/>
              </a:ext>
            </a:extLst>
          </p:cNvPr>
          <p:cNvSpPr>
            <a:spLocks noChangeArrowheads="1"/>
          </p:cNvSpPr>
          <p:nvPr/>
        </p:nvSpPr>
        <p:spPr bwMode="auto">
          <a:xfrm rot="-156934">
            <a:off x="7816852" y="2535014"/>
            <a:ext cx="479425" cy="3276600"/>
          </a:xfrm>
          <a:prstGeom prst="cube">
            <a:avLst>
              <a:gd name="adj" fmla="val 29079"/>
            </a:avLst>
          </a:prstGeom>
          <a:solidFill>
            <a:srgbClr val="CCFF99"/>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総合的な学習の時間</a:t>
            </a:r>
            <a:endParaRPr lang="ja-JP" altLang="ja-JP" sz="1400">
              <a:solidFill>
                <a:srgbClr val="000000"/>
              </a:solidFill>
              <a:cs typeface="Arial" panose="020B0604020202020204" pitchFamily="34" charset="0"/>
              <a:sym typeface="Arial" panose="020B0604020202020204" pitchFamily="34" charset="0"/>
            </a:endParaRPr>
          </a:p>
        </p:txBody>
      </p:sp>
      <p:sp>
        <p:nvSpPr>
          <p:cNvPr id="24592" name="Google Shape;152;p25">
            <a:extLst>
              <a:ext uri="{FF2B5EF4-FFF2-40B4-BE49-F238E27FC236}">
                <a16:creationId xmlns:a16="http://schemas.microsoft.com/office/drawing/2014/main" id="{09708645-0E12-4FC1-8A97-001B1FA836CD}"/>
              </a:ext>
            </a:extLst>
          </p:cNvPr>
          <p:cNvSpPr>
            <a:spLocks noChangeArrowheads="1"/>
          </p:cNvSpPr>
          <p:nvPr/>
        </p:nvSpPr>
        <p:spPr bwMode="auto">
          <a:xfrm rot="-251565">
            <a:off x="8421690" y="2381027"/>
            <a:ext cx="479425" cy="3276600"/>
          </a:xfrm>
          <a:prstGeom prst="cube">
            <a:avLst>
              <a:gd name="adj" fmla="val 29079"/>
            </a:avLst>
          </a:prstGeom>
          <a:solidFill>
            <a:srgbClr val="D8E2F3"/>
          </a:solidFill>
          <a:ln w="12700">
            <a:solidFill>
              <a:srgbClr val="42719B"/>
            </a:solidFill>
            <a:miter lim="800000"/>
            <a:headEnd type="none" w="sm" len="sm"/>
            <a:tailEnd type="none" w="sm" len="sm"/>
          </a:ln>
        </p:spPr>
        <p:txBody>
          <a:bodyPr lIns="68575" tIns="34275" rIns="68575" bIns="3427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solidFill>
                  <a:srgbClr val="000000"/>
                </a:solidFill>
                <a:cs typeface="Arial" panose="020B0604020202020204" pitchFamily="34" charset="0"/>
                <a:sym typeface="Arial" panose="020B0604020202020204" pitchFamily="34" charset="0"/>
              </a:rPr>
              <a:t>音楽</a:t>
            </a:r>
            <a:endParaRPr lang="ja-JP" altLang="ja-JP" sz="1400">
              <a:solidFill>
                <a:srgbClr val="000000"/>
              </a:solidFill>
              <a:cs typeface="Arial" panose="020B0604020202020204" pitchFamily="34" charset="0"/>
              <a:sym typeface="Arial" panose="020B0604020202020204" pitchFamily="34" charset="0"/>
            </a:endParaRPr>
          </a:p>
        </p:txBody>
      </p:sp>
      <p:grpSp>
        <p:nvGrpSpPr>
          <p:cNvPr id="9" name="グループ化 8">
            <a:extLst>
              <a:ext uri="{FF2B5EF4-FFF2-40B4-BE49-F238E27FC236}">
                <a16:creationId xmlns:a16="http://schemas.microsoft.com/office/drawing/2014/main" id="{E929E4EF-9810-4502-DFB5-2D7C6877257C}"/>
              </a:ext>
            </a:extLst>
          </p:cNvPr>
          <p:cNvGrpSpPr/>
          <p:nvPr/>
        </p:nvGrpSpPr>
        <p:grpSpPr>
          <a:xfrm>
            <a:off x="6499707" y="780018"/>
            <a:ext cx="1766400" cy="1718700"/>
            <a:chOff x="8373432" y="214512"/>
            <a:chExt cx="1766400" cy="1718700"/>
          </a:xfrm>
        </p:grpSpPr>
        <p:sp>
          <p:nvSpPr>
            <p:cNvPr id="153" name="Google Shape;153;p25">
              <a:extLst>
                <a:ext uri="{FF2B5EF4-FFF2-40B4-BE49-F238E27FC236}">
                  <a16:creationId xmlns:a16="http://schemas.microsoft.com/office/drawing/2014/main" id="{BCA57726-DA70-4112-908E-A29329CA4683}"/>
                </a:ext>
              </a:extLst>
            </p:cNvPr>
            <p:cNvSpPr/>
            <p:nvPr/>
          </p:nvSpPr>
          <p:spPr>
            <a:xfrm>
              <a:off x="8373432" y="214512"/>
              <a:ext cx="1766400" cy="1718700"/>
            </a:xfrm>
            <a:prstGeom prst="flowChartConnector">
              <a:avLst/>
            </a:prstGeom>
            <a:gradFill>
              <a:gsLst>
                <a:gs pos="0">
                  <a:srgbClr val="FFFFFF"/>
                </a:gs>
                <a:gs pos="35000">
                  <a:srgbClr val="FFFFFF"/>
                </a:gs>
                <a:gs pos="100000">
                  <a:schemeClr val="accent4"/>
                </a:gs>
              </a:gsLst>
              <a:path path="circle">
                <a:fillToRect l="50000" t="50000" r="50000" b="50000"/>
              </a:path>
              <a:tileRect/>
            </a:gradFill>
            <a:ln>
              <a:noFill/>
            </a:ln>
          </p:spPr>
          <p:txBody>
            <a:bodyPr lIns="68575" tIns="34275" rIns="68575" bIns="34275"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ja-JP" sz="1400" dirty="0">
                <a:solidFill>
                  <a:srgbClr val="FFFFFF"/>
                </a:solidFill>
                <a:cs typeface="Arial" panose="020B0604020202020204" pitchFamily="34" charset="0"/>
                <a:sym typeface="Arial" panose="020B0604020202020204" pitchFamily="34" charset="0"/>
              </a:endParaRPr>
            </a:p>
          </p:txBody>
        </p:sp>
        <p:sp>
          <p:nvSpPr>
            <p:cNvPr id="24596" name="Google Shape;154;p25">
              <a:extLst>
                <a:ext uri="{FF2B5EF4-FFF2-40B4-BE49-F238E27FC236}">
                  <a16:creationId xmlns:a16="http://schemas.microsoft.com/office/drawing/2014/main" id="{4D1FFA50-A348-4159-80E3-FE3C920BF669}"/>
                </a:ext>
              </a:extLst>
            </p:cNvPr>
            <p:cNvSpPr>
              <a:spLocks noChangeArrowheads="1"/>
            </p:cNvSpPr>
            <p:nvPr/>
          </p:nvSpPr>
          <p:spPr bwMode="auto">
            <a:xfrm>
              <a:off x="8553814" y="704771"/>
              <a:ext cx="15224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400" b="1" dirty="0">
                  <a:solidFill>
                    <a:srgbClr val="000000"/>
                  </a:solidFill>
                  <a:cs typeface="Arial" panose="020B0604020202020204" pitchFamily="34" charset="0"/>
                  <a:sym typeface="Arial" panose="020B0604020202020204" pitchFamily="34" charset="0"/>
                </a:rPr>
                <a:t>汎用的な能力</a:t>
              </a:r>
              <a:endParaRPr lang="ja-JP" altLang="ja-JP" sz="2400" b="1" dirty="0">
                <a:solidFill>
                  <a:srgbClr val="000000"/>
                </a:solidFill>
                <a:cs typeface="Arial" panose="020B0604020202020204" pitchFamily="34" charset="0"/>
                <a:sym typeface="Arial" panose="020B0604020202020204" pitchFamily="34" charset="0"/>
              </a:endParaRPr>
            </a:p>
          </p:txBody>
        </p:sp>
      </p:grpSp>
      <p:pic>
        <p:nvPicPr>
          <p:cNvPr id="24597" name="Google Shape;155;p25">
            <a:extLst>
              <a:ext uri="{FF2B5EF4-FFF2-40B4-BE49-F238E27FC236}">
                <a16:creationId xmlns:a16="http://schemas.microsoft.com/office/drawing/2014/main" id="{B2CEFE7D-8883-400E-94EB-F928D729224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7" y="2147666"/>
            <a:ext cx="3057525"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Google Shape;157;p25" descr="フキダシのイラスト「ギザギザ」">
            <a:hlinkClick r:id="rId4"/>
            <a:extLst>
              <a:ext uri="{FF2B5EF4-FFF2-40B4-BE49-F238E27FC236}">
                <a16:creationId xmlns:a16="http://schemas.microsoft.com/office/drawing/2014/main" id="{C6743D34-D6E6-4A23-8DE7-2E93713CC58A}"/>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1" y="4360864"/>
            <a:ext cx="5583238"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8" name="Google Shape;158;p25">
            <a:extLst>
              <a:ext uri="{FF2B5EF4-FFF2-40B4-BE49-F238E27FC236}">
                <a16:creationId xmlns:a16="http://schemas.microsoft.com/office/drawing/2014/main" id="{56243476-9F52-47B0-8679-46538F919E3D}"/>
              </a:ext>
            </a:extLst>
          </p:cNvPr>
          <p:cNvSpPr>
            <a:spLocks noChangeArrowheads="1"/>
          </p:cNvSpPr>
          <p:nvPr/>
        </p:nvSpPr>
        <p:spPr bwMode="auto">
          <a:xfrm>
            <a:off x="877890" y="4727577"/>
            <a:ext cx="3986212"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3000" dirty="0">
                <a:solidFill>
                  <a:srgbClr val="000000"/>
                </a:solidFill>
                <a:cs typeface="Arial" panose="020B0604020202020204" pitchFamily="34" charset="0"/>
                <a:sym typeface="Arial" panose="020B0604020202020204" pitchFamily="34" charset="0"/>
              </a:rPr>
              <a:t>教育課程全体で捉える</a:t>
            </a:r>
            <a:endParaRPr lang="ja-JP" altLang="ja-JP" sz="3000" dirty="0">
              <a:solidFill>
                <a:srgbClr val="000000"/>
              </a:solidFill>
              <a:cs typeface="Arial" panose="020B0604020202020204" pitchFamily="34" charset="0"/>
              <a:sym typeface="Arial" panose="020B0604020202020204" pitchFamily="34" charset="0"/>
            </a:endParaRPr>
          </a:p>
          <a:p>
            <a:pPr>
              <a:spcBef>
                <a:spcPct val="0"/>
              </a:spcBef>
              <a:buFontTx/>
              <a:buNone/>
            </a:pPr>
            <a:r>
              <a:rPr lang="ja-JP" altLang="en-US" sz="3000" dirty="0">
                <a:solidFill>
                  <a:srgbClr val="000000"/>
                </a:solidFill>
                <a:cs typeface="Arial" panose="020B0604020202020204" pitchFamily="34" charset="0"/>
                <a:sym typeface="Arial" panose="020B0604020202020204" pitchFamily="34" charset="0"/>
              </a:rPr>
              <a:t>　視点が大切！</a:t>
            </a:r>
            <a:endParaRPr lang="ja-JP" altLang="ja-JP" sz="3000" dirty="0">
              <a:solidFill>
                <a:srgbClr val="000000"/>
              </a:solidFill>
              <a:cs typeface="Arial" panose="020B0604020202020204" pitchFamily="34" charset="0"/>
              <a:sym typeface="Arial" panose="020B0604020202020204" pitchFamily="34" charset="0"/>
            </a:endParaRPr>
          </a:p>
        </p:txBody>
      </p:sp>
      <p:sp>
        <p:nvSpPr>
          <p:cNvPr id="2" name="テキスト ボックス 1">
            <a:extLst>
              <a:ext uri="{FF2B5EF4-FFF2-40B4-BE49-F238E27FC236}">
                <a16:creationId xmlns:a16="http://schemas.microsoft.com/office/drawing/2014/main" id="{DCBD73CF-A8D1-4040-9AA6-3397C33DFCAD}"/>
              </a:ext>
            </a:extLst>
          </p:cNvPr>
          <p:cNvSpPr txBox="1"/>
          <p:nvPr/>
        </p:nvSpPr>
        <p:spPr>
          <a:xfrm>
            <a:off x="215900" y="6035677"/>
            <a:ext cx="2204450" cy="253916"/>
          </a:xfrm>
          <a:prstGeom prst="rect">
            <a:avLst/>
          </a:prstGeom>
          <a:noFill/>
        </p:spPr>
        <p:txBody>
          <a:bodyPr wrap="none">
            <a:spAutoFit/>
          </a:bodyPr>
          <a:lstStyle/>
          <a:p>
            <a:pPr>
              <a:defRPr/>
            </a:pPr>
            <a:r>
              <a:rPr lang="ja-JP" altLang="en-US" sz="1050" dirty="0">
                <a:solidFill>
                  <a:schemeClr val="tx1">
                    <a:lumMod val="65000"/>
                    <a:lumOff val="35000"/>
                  </a:schemeClr>
                </a:solidFill>
              </a:rPr>
              <a:t>久喜市教育委員会作成の資料より</a:t>
            </a:r>
          </a:p>
        </p:txBody>
      </p:sp>
      <p:sp>
        <p:nvSpPr>
          <p:cNvPr id="3" name="テキスト ボックス 2">
            <a:extLst>
              <a:ext uri="{FF2B5EF4-FFF2-40B4-BE49-F238E27FC236}">
                <a16:creationId xmlns:a16="http://schemas.microsoft.com/office/drawing/2014/main" id="{A4A17983-0813-DED4-9C40-D1C7AB6DBE45}"/>
              </a:ext>
            </a:extLst>
          </p:cNvPr>
          <p:cNvSpPr txBox="1"/>
          <p:nvPr/>
        </p:nvSpPr>
        <p:spPr>
          <a:xfrm flipH="1">
            <a:off x="482351" y="6321959"/>
            <a:ext cx="7036050" cy="523220"/>
          </a:xfrm>
          <a:prstGeom prst="rect">
            <a:avLst/>
          </a:prstGeom>
          <a:solidFill>
            <a:srgbClr val="FFFF00"/>
          </a:solidFill>
        </p:spPr>
        <p:txBody>
          <a:bodyPr wrap="square" rtlCol="0">
            <a:spAutoFit/>
          </a:bodyPr>
          <a:lstStyle/>
          <a:p>
            <a:r>
              <a:rPr kumimoji="1" lang="en-US" altLang="ja-JP" sz="2400" dirty="0">
                <a:solidFill>
                  <a:srgbClr val="00B0F0"/>
                </a:solidFill>
                <a:latin typeface="AR P丸ゴシック体E" panose="020F0900000000000000" pitchFamily="50" charset="-128"/>
                <a:ea typeface="AR P丸ゴシック体E" panose="020F0900000000000000" pitchFamily="50" charset="-128"/>
              </a:rPr>
              <a:t>Education</a:t>
            </a:r>
            <a:r>
              <a:rPr kumimoji="1" lang="ja-JP" altLang="en-US" sz="2400" dirty="0">
                <a:solidFill>
                  <a:srgbClr val="00B0F0"/>
                </a:solidFill>
                <a:latin typeface="AR P丸ゴシック体E" panose="020F0900000000000000" pitchFamily="50" charset="-128"/>
                <a:ea typeface="AR P丸ゴシック体E" panose="020F0900000000000000" pitchFamily="50" charset="-128"/>
              </a:rPr>
              <a:t>　</a:t>
            </a:r>
            <a:r>
              <a:rPr kumimoji="1" lang="en-US" altLang="ja-JP" sz="2400" dirty="0">
                <a:solidFill>
                  <a:srgbClr val="00B0F0"/>
                </a:solidFill>
                <a:latin typeface="AR P丸ゴシック体E" panose="020F0900000000000000" pitchFamily="50" charset="-128"/>
                <a:ea typeface="AR P丸ゴシック体E" panose="020F0900000000000000" pitchFamily="50" charset="-128"/>
              </a:rPr>
              <a:t>For All</a:t>
            </a:r>
            <a:r>
              <a:rPr kumimoji="1" lang="en-US" altLang="ja-JP" sz="2400" dirty="0">
                <a:latin typeface="AR P丸ゴシック体E" panose="020F0900000000000000" pitchFamily="50" charset="-128"/>
                <a:ea typeface="AR P丸ゴシック体E" panose="020F0900000000000000" pitchFamily="50" charset="-128"/>
              </a:rPr>
              <a:t> </a:t>
            </a:r>
            <a:r>
              <a:rPr kumimoji="1" lang="ja-JP" altLang="en-US" sz="2400" dirty="0">
                <a:latin typeface="AR P丸ゴシック体E" panose="020F0900000000000000" pitchFamily="50" charset="-128"/>
                <a:ea typeface="AR P丸ゴシック体E" panose="020F0900000000000000" pitchFamily="50" charset="-128"/>
              </a:rPr>
              <a:t>　⇒　</a:t>
            </a:r>
            <a:r>
              <a:rPr kumimoji="1" lang="en-US" altLang="ja-JP" sz="2400" b="1" dirty="0">
                <a:solidFill>
                  <a:srgbClr val="FF0000"/>
                </a:solidFill>
                <a:latin typeface="AR P丸ゴシック体E" panose="020F0900000000000000" pitchFamily="50" charset="-128"/>
                <a:ea typeface="AR P丸ゴシック体E" panose="020F0900000000000000" pitchFamily="50" charset="-128"/>
              </a:rPr>
              <a:t>Quality</a:t>
            </a:r>
            <a:r>
              <a:rPr kumimoji="1" lang="ja-JP" altLang="en-US" sz="2400" b="1" dirty="0">
                <a:solidFill>
                  <a:srgbClr val="FF0000"/>
                </a:solidFill>
                <a:latin typeface="AR P丸ゴシック体E" panose="020F0900000000000000" pitchFamily="50" charset="-128"/>
                <a:ea typeface="AR P丸ゴシック体E" panose="020F0900000000000000" pitchFamily="50" charset="-128"/>
              </a:rPr>
              <a:t>　</a:t>
            </a:r>
            <a:r>
              <a:rPr kumimoji="1" lang="en-US" altLang="ja-JP" sz="2400" b="1" dirty="0">
                <a:solidFill>
                  <a:srgbClr val="FF0000"/>
                </a:solidFill>
                <a:latin typeface="AR P丸ゴシック体E" panose="020F0900000000000000" pitchFamily="50" charset="-128"/>
                <a:ea typeface="AR P丸ゴシック体E" panose="020F0900000000000000" pitchFamily="50" charset="-128"/>
              </a:rPr>
              <a:t>Education</a:t>
            </a:r>
            <a:r>
              <a:rPr kumimoji="1" lang="ja-JP" altLang="en-US" sz="2800" b="1" dirty="0">
                <a:solidFill>
                  <a:srgbClr val="FF0000"/>
                </a:solidFill>
                <a:latin typeface="AR P丸ゴシック体E" panose="020F0900000000000000" pitchFamily="50" charset="-128"/>
                <a:ea typeface="AR P丸ゴシック体E" panose="020F0900000000000000" pitchFamily="50" charset="-128"/>
              </a:rPr>
              <a:t>　</a:t>
            </a:r>
          </a:p>
        </p:txBody>
      </p:sp>
      <p:pic>
        <p:nvPicPr>
          <p:cNvPr id="4" name="図 3">
            <a:extLst>
              <a:ext uri="{FF2B5EF4-FFF2-40B4-BE49-F238E27FC236}">
                <a16:creationId xmlns:a16="http://schemas.microsoft.com/office/drawing/2014/main" id="{B7AAB92A-2CEA-92C1-E09A-228BD6E5BAD1}"/>
              </a:ext>
            </a:extLst>
          </p:cNvPr>
          <p:cNvPicPr>
            <a:picLocks noChangeAspect="1"/>
          </p:cNvPicPr>
          <p:nvPr/>
        </p:nvPicPr>
        <p:blipFill rotWithShape="1">
          <a:blip r:embed="rId6"/>
          <a:srcRect l="28035" t="19509" r="33036" b="11250"/>
          <a:stretch/>
        </p:blipFill>
        <p:spPr>
          <a:xfrm>
            <a:off x="7558543" y="5347252"/>
            <a:ext cx="1461710" cy="1461710"/>
          </a:xfrm>
          <a:prstGeom prst="rect">
            <a:avLst/>
          </a:prstGeom>
        </p:spPr>
      </p:pic>
      <p:sp>
        <p:nvSpPr>
          <p:cNvPr id="5" name="矢印: 上 4">
            <a:extLst>
              <a:ext uri="{FF2B5EF4-FFF2-40B4-BE49-F238E27FC236}">
                <a16:creationId xmlns:a16="http://schemas.microsoft.com/office/drawing/2014/main" id="{9A051E12-513B-4F1F-1315-6D4F52599ABB}"/>
              </a:ext>
            </a:extLst>
          </p:cNvPr>
          <p:cNvSpPr/>
          <p:nvPr/>
        </p:nvSpPr>
        <p:spPr>
          <a:xfrm rot="152980">
            <a:off x="6741363" y="3921227"/>
            <a:ext cx="406179" cy="1821226"/>
          </a:xfrm>
          <a:prstGeom prst="upArrow">
            <a:avLst>
              <a:gd name="adj1" fmla="val 50000"/>
              <a:gd name="adj2" fmla="val 574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上 6">
            <a:extLst>
              <a:ext uri="{FF2B5EF4-FFF2-40B4-BE49-F238E27FC236}">
                <a16:creationId xmlns:a16="http://schemas.microsoft.com/office/drawing/2014/main" id="{34C94492-741B-A8DE-F96F-CBF2398741AC}"/>
              </a:ext>
            </a:extLst>
          </p:cNvPr>
          <p:cNvSpPr/>
          <p:nvPr/>
        </p:nvSpPr>
        <p:spPr>
          <a:xfrm rot="371263">
            <a:off x="6101015" y="3338924"/>
            <a:ext cx="406179" cy="2300663"/>
          </a:xfrm>
          <a:prstGeom prst="upArrow">
            <a:avLst>
              <a:gd name="adj1" fmla="val 50000"/>
              <a:gd name="adj2" fmla="val 574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852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24597"/>
                                        </p:tgtEl>
                                        <p:attrNameLst>
                                          <p:attrName>style.visibility</p:attrName>
                                        </p:attrNameLst>
                                      </p:cBhvr>
                                      <p:to>
                                        <p:strVal val="visible"/>
                                      </p:to>
                                    </p:set>
                                    <p:animEffect transition="in" filter="fade">
                                      <p:cBhvr>
                                        <p:cTn id="27" dur="500"/>
                                        <p:tgtEl>
                                          <p:spTgt spid="2459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0" nodeType="clickEffect">
                                  <p:stCondLst>
                                    <p:cond delay="0"/>
                                  </p:stCondLst>
                                  <p:childTnLst>
                                    <p:animEffect transition="out" filter="fade">
                                      <p:cBhvr>
                                        <p:cTn id="31" dur="1000"/>
                                        <p:tgtEl>
                                          <p:spTgt spid="6"/>
                                        </p:tgtEl>
                                      </p:cBhvr>
                                    </p:animEffect>
                                    <p:anim calcmode="lin" valueType="num">
                                      <p:cBhvr>
                                        <p:cTn id="32" dur="1000"/>
                                        <p:tgtEl>
                                          <p:spTgt spid="6"/>
                                        </p:tgtEl>
                                        <p:attrNameLst>
                                          <p:attrName>ppt_x</p:attrName>
                                        </p:attrNameLst>
                                      </p:cBhvr>
                                      <p:tavLst>
                                        <p:tav tm="0">
                                          <p:val>
                                            <p:strVal val="ppt_x"/>
                                          </p:val>
                                        </p:tav>
                                        <p:tav tm="100000">
                                          <p:val>
                                            <p:strVal val="ppt_x"/>
                                          </p:val>
                                        </p:tav>
                                      </p:tavLst>
                                    </p:anim>
                                    <p:anim calcmode="lin" valueType="num">
                                      <p:cBhvr>
                                        <p:cTn id="33" dur="1000"/>
                                        <p:tgtEl>
                                          <p:spTgt spid="6"/>
                                        </p:tgtEl>
                                        <p:attrNameLst>
                                          <p:attrName>ppt_y</p:attrName>
                                        </p:attrNameLst>
                                      </p:cBhvr>
                                      <p:tavLst>
                                        <p:tav tm="0">
                                          <p:val>
                                            <p:strVal val="ppt_y"/>
                                          </p:val>
                                        </p:tav>
                                        <p:tav tm="100000">
                                          <p:val>
                                            <p:strVal val="ppt_y+.1"/>
                                          </p:val>
                                        </p:tav>
                                      </p:tavLst>
                                    </p:anim>
                                    <p:set>
                                      <p:cBhvr>
                                        <p:cTn id="34" dur="1" fill="hold">
                                          <p:stCondLst>
                                            <p:cond delay="9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1511">
                                            <p:txEl>
                                              <p:pRg st="0" end="0"/>
                                            </p:txEl>
                                          </p:spTgt>
                                        </p:tgtEl>
                                        <p:attrNameLst>
                                          <p:attrName>style.visibility</p:attrName>
                                        </p:attrNameLst>
                                      </p:cBhvr>
                                      <p:to>
                                        <p:strVal val="visible"/>
                                      </p:to>
                                    </p:set>
                                    <p:animEffect transition="in" filter="fade">
                                      <p:cBhvr>
                                        <p:cTn id="46" dur="1000"/>
                                        <p:tgtEl>
                                          <p:spTgt spid="21511">
                                            <p:txEl>
                                              <p:pRg st="0" end="0"/>
                                            </p:txEl>
                                          </p:spTgt>
                                        </p:tgtEl>
                                      </p:cBhvr>
                                    </p:animEffect>
                                    <p:anim calcmode="lin" valueType="num">
                                      <p:cBhvr>
                                        <p:cTn id="47" dur="1000" fill="hold"/>
                                        <p:tgtEl>
                                          <p:spTgt spid="21511">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21511">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1511">
                                            <p:txEl>
                                              <p:pRg st="1" end="1"/>
                                            </p:txEl>
                                          </p:spTgt>
                                        </p:tgtEl>
                                        <p:attrNameLst>
                                          <p:attrName>style.visibility</p:attrName>
                                        </p:attrNameLst>
                                      </p:cBhvr>
                                      <p:to>
                                        <p:strVal val="visible"/>
                                      </p:to>
                                    </p:set>
                                    <p:animEffect transition="in" filter="fade">
                                      <p:cBhvr>
                                        <p:cTn id="51" dur="1000"/>
                                        <p:tgtEl>
                                          <p:spTgt spid="21511">
                                            <p:txEl>
                                              <p:pRg st="1" end="1"/>
                                            </p:txEl>
                                          </p:spTgt>
                                        </p:tgtEl>
                                      </p:cBhvr>
                                    </p:animEffect>
                                    <p:anim calcmode="lin" valueType="num">
                                      <p:cBhvr>
                                        <p:cTn id="52" dur="1000" fill="hold"/>
                                        <p:tgtEl>
                                          <p:spTgt spid="21511">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21511">
                                            <p:txEl>
                                              <p:pRg st="1" end="1"/>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1511">
                                            <p:txEl>
                                              <p:pRg st="2" end="2"/>
                                            </p:txEl>
                                          </p:spTgt>
                                        </p:tgtEl>
                                        <p:attrNameLst>
                                          <p:attrName>style.visibility</p:attrName>
                                        </p:attrNameLst>
                                      </p:cBhvr>
                                      <p:to>
                                        <p:strVal val="visible"/>
                                      </p:to>
                                    </p:set>
                                    <p:animEffect transition="in" filter="fade">
                                      <p:cBhvr>
                                        <p:cTn id="56" dur="1000"/>
                                        <p:tgtEl>
                                          <p:spTgt spid="21511">
                                            <p:txEl>
                                              <p:pRg st="2" end="2"/>
                                            </p:txEl>
                                          </p:spTgt>
                                        </p:tgtEl>
                                      </p:cBhvr>
                                    </p:animEffect>
                                    <p:anim calcmode="lin" valueType="num">
                                      <p:cBhvr>
                                        <p:cTn id="57" dur="1000" fill="hold"/>
                                        <p:tgtEl>
                                          <p:spTgt spid="21511">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215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1511">
                                            <p:txEl>
                                              <p:pRg st="4" end="4"/>
                                            </p:txEl>
                                          </p:spTgt>
                                        </p:tgtEl>
                                        <p:attrNameLst>
                                          <p:attrName>style.visibility</p:attrName>
                                        </p:attrNameLst>
                                      </p:cBhvr>
                                      <p:to>
                                        <p:strVal val="visible"/>
                                      </p:to>
                                    </p:set>
                                    <p:animEffect transition="in" filter="fade">
                                      <p:cBhvr>
                                        <p:cTn id="63" dur="1000"/>
                                        <p:tgtEl>
                                          <p:spTgt spid="21511">
                                            <p:txEl>
                                              <p:pRg st="4" end="4"/>
                                            </p:txEl>
                                          </p:spTgt>
                                        </p:tgtEl>
                                      </p:cBhvr>
                                    </p:animEffect>
                                    <p:anim calcmode="lin" valueType="num">
                                      <p:cBhvr>
                                        <p:cTn id="64" dur="1000" fill="hold"/>
                                        <p:tgtEl>
                                          <p:spTgt spid="21511">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215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1512"/>
                                        </p:tgtEl>
                                        <p:attrNameLst>
                                          <p:attrName>style.visibility</p:attrName>
                                        </p:attrNameLst>
                                      </p:cBhvr>
                                      <p:to>
                                        <p:strVal val="visible"/>
                                      </p:to>
                                    </p:set>
                                    <p:animEffect transition="in" filter="fade">
                                      <p:cBhvr>
                                        <p:cTn id="70" dur="1000"/>
                                        <p:tgtEl>
                                          <p:spTgt spid="21512"/>
                                        </p:tgtEl>
                                      </p:cBhvr>
                                    </p:animEffect>
                                    <p:anim calcmode="lin" valueType="num">
                                      <p:cBhvr>
                                        <p:cTn id="71" dur="1000" fill="hold"/>
                                        <p:tgtEl>
                                          <p:spTgt spid="21512"/>
                                        </p:tgtEl>
                                        <p:attrNameLst>
                                          <p:attrName>ppt_x</p:attrName>
                                        </p:attrNameLst>
                                      </p:cBhvr>
                                      <p:tavLst>
                                        <p:tav tm="0">
                                          <p:val>
                                            <p:strVal val="#ppt_x"/>
                                          </p:val>
                                        </p:tav>
                                        <p:tav tm="100000">
                                          <p:val>
                                            <p:strVal val="#ppt_x"/>
                                          </p:val>
                                        </p:tav>
                                      </p:tavLst>
                                    </p:anim>
                                    <p:anim calcmode="lin" valueType="num">
                                      <p:cBhvr>
                                        <p:cTn id="72" dur="1000" fill="hold"/>
                                        <p:tgtEl>
                                          <p:spTgt spid="2151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1513"/>
                                        </p:tgtEl>
                                        <p:attrNameLst>
                                          <p:attrName>style.visibility</p:attrName>
                                        </p:attrNameLst>
                                      </p:cBhvr>
                                      <p:to>
                                        <p:strVal val="visible"/>
                                      </p:to>
                                    </p:set>
                                    <p:animEffect transition="in" filter="fade">
                                      <p:cBhvr>
                                        <p:cTn id="75" dur="1000"/>
                                        <p:tgtEl>
                                          <p:spTgt spid="21513"/>
                                        </p:tgtEl>
                                      </p:cBhvr>
                                    </p:animEffect>
                                    <p:anim calcmode="lin" valueType="num">
                                      <p:cBhvr>
                                        <p:cTn id="76" dur="1000" fill="hold"/>
                                        <p:tgtEl>
                                          <p:spTgt spid="21513"/>
                                        </p:tgtEl>
                                        <p:attrNameLst>
                                          <p:attrName>ppt_x</p:attrName>
                                        </p:attrNameLst>
                                      </p:cBhvr>
                                      <p:tavLst>
                                        <p:tav tm="0">
                                          <p:val>
                                            <p:strVal val="#ppt_x"/>
                                          </p:val>
                                        </p:tav>
                                        <p:tav tm="100000">
                                          <p:val>
                                            <p:strVal val="#ppt_x"/>
                                          </p:val>
                                        </p:tav>
                                      </p:tavLst>
                                    </p:anim>
                                    <p:anim calcmode="lin" valueType="num">
                                      <p:cBhvr>
                                        <p:cTn id="77" dur="1000" fill="hold"/>
                                        <p:tgtEl>
                                          <p:spTgt spid="2151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1527"/>
                                        </p:tgtEl>
                                        <p:attrNameLst>
                                          <p:attrName>style.visibility</p:attrName>
                                        </p:attrNameLst>
                                      </p:cBhvr>
                                      <p:to>
                                        <p:strVal val="visible"/>
                                      </p:to>
                                    </p:set>
                                    <p:animEffect transition="in" filter="fade">
                                      <p:cBhvr>
                                        <p:cTn id="80" dur="1000"/>
                                        <p:tgtEl>
                                          <p:spTgt spid="21527"/>
                                        </p:tgtEl>
                                      </p:cBhvr>
                                    </p:animEffect>
                                    <p:anim calcmode="lin" valueType="num">
                                      <p:cBhvr>
                                        <p:cTn id="81" dur="1000" fill="hold"/>
                                        <p:tgtEl>
                                          <p:spTgt spid="21527"/>
                                        </p:tgtEl>
                                        <p:attrNameLst>
                                          <p:attrName>ppt_x</p:attrName>
                                        </p:attrNameLst>
                                      </p:cBhvr>
                                      <p:tavLst>
                                        <p:tav tm="0">
                                          <p:val>
                                            <p:strVal val="#ppt_x"/>
                                          </p:val>
                                        </p:tav>
                                        <p:tav tm="100000">
                                          <p:val>
                                            <p:strVal val="#ppt_x"/>
                                          </p:val>
                                        </p:tav>
                                      </p:tavLst>
                                    </p:anim>
                                    <p:anim calcmode="lin" valueType="num">
                                      <p:cBhvr>
                                        <p:cTn id="82" dur="1000" fill="hold"/>
                                        <p:tgtEl>
                                          <p:spTgt spid="215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1528"/>
                                        </p:tgtEl>
                                        <p:attrNameLst>
                                          <p:attrName>style.visibility</p:attrName>
                                        </p:attrNameLst>
                                      </p:cBhvr>
                                      <p:to>
                                        <p:strVal val="visible"/>
                                      </p:to>
                                    </p:set>
                                    <p:animEffect transition="in" filter="fade">
                                      <p:cBhvr>
                                        <p:cTn id="85" dur="1000"/>
                                        <p:tgtEl>
                                          <p:spTgt spid="21528"/>
                                        </p:tgtEl>
                                      </p:cBhvr>
                                    </p:animEffect>
                                    <p:anim calcmode="lin" valueType="num">
                                      <p:cBhvr>
                                        <p:cTn id="86" dur="1000" fill="hold"/>
                                        <p:tgtEl>
                                          <p:spTgt spid="21528"/>
                                        </p:tgtEl>
                                        <p:attrNameLst>
                                          <p:attrName>ppt_x</p:attrName>
                                        </p:attrNameLst>
                                      </p:cBhvr>
                                      <p:tavLst>
                                        <p:tav tm="0">
                                          <p:val>
                                            <p:strVal val="#ppt_x"/>
                                          </p:val>
                                        </p:tav>
                                        <p:tav tm="100000">
                                          <p:val>
                                            <p:strVal val="#ppt_x"/>
                                          </p:val>
                                        </p:tav>
                                      </p:tavLst>
                                    </p:anim>
                                    <p:anim calcmode="lin" valueType="num">
                                      <p:cBhvr>
                                        <p:cTn id="87" dur="1000" fill="hold"/>
                                        <p:tgtEl>
                                          <p:spTgt spid="2152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fade">
                                      <p:cBhvr>
                                        <p:cTn id="90" dur="1000"/>
                                        <p:tgtEl>
                                          <p:spTgt spid="2"/>
                                        </p:tgtEl>
                                      </p:cBhvr>
                                    </p:animEffect>
                                    <p:anim calcmode="lin" valueType="num">
                                      <p:cBhvr>
                                        <p:cTn id="91" dur="1000" fill="hold"/>
                                        <p:tgtEl>
                                          <p:spTgt spid="2"/>
                                        </p:tgtEl>
                                        <p:attrNameLst>
                                          <p:attrName>ppt_x</p:attrName>
                                        </p:attrNameLst>
                                      </p:cBhvr>
                                      <p:tavLst>
                                        <p:tav tm="0">
                                          <p:val>
                                            <p:strVal val="#ppt_x"/>
                                          </p:val>
                                        </p:tav>
                                        <p:tav tm="100000">
                                          <p:val>
                                            <p:strVal val="#ppt_x"/>
                                          </p:val>
                                        </p:tav>
                                      </p:tavLst>
                                    </p:anim>
                                    <p:anim calcmode="lin" valueType="num">
                                      <p:cBhvr>
                                        <p:cTn id="9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1000"/>
                                        <p:tgtEl>
                                          <p:spTgt spid="3"/>
                                        </p:tgtEl>
                                      </p:cBhvr>
                                    </p:animEffect>
                                    <p:anim calcmode="lin" valueType="num">
                                      <p:cBhvr>
                                        <p:cTn id="98" dur="1000" fill="hold"/>
                                        <p:tgtEl>
                                          <p:spTgt spid="3"/>
                                        </p:tgtEl>
                                        <p:attrNameLst>
                                          <p:attrName>ppt_x</p:attrName>
                                        </p:attrNameLst>
                                      </p:cBhvr>
                                      <p:tavLst>
                                        <p:tav tm="0">
                                          <p:val>
                                            <p:strVal val="#ppt_x"/>
                                          </p:val>
                                        </p:tav>
                                        <p:tav tm="100000">
                                          <p:val>
                                            <p:strVal val="#ppt_x"/>
                                          </p:val>
                                        </p:tav>
                                      </p:tavLst>
                                    </p:anim>
                                    <p:anim calcmode="lin" valueType="num">
                                      <p:cBhvr>
                                        <p:cTn id="9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fade">
                                      <p:cBhvr>
                                        <p:cTn id="10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21513" grpId="0" animBg="1"/>
      <p:bldP spid="6" grpId="0" animBg="1"/>
      <p:bldP spid="21528" grpId="0"/>
      <p:bldP spid="2" grpId="0"/>
      <p:bldP spid="3" grpId="0" animBg="1"/>
      <p:bldP spid="5" grpId="0" animBg="1"/>
      <p:bldP spid="5" grpId="1" animBg="1"/>
      <p:bldP spid="7" grpId="0" animBg="1"/>
      <p:bldP spid="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83AA89E3-21C5-4381-AEB0-BBDB3AC2B048}"/>
              </a:ext>
            </a:extLst>
          </p:cNvPr>
          <p:cNvSpPr/>
          <p:nvPr/>
        </p:nvSpPr>
        <p:spPr>
          <a:xfrm>
            <a:off x="351694"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pic>
        <p:nvPicPr>
          <p:cNvPr id="91" name="図 90">
            <a:extLst>
              <a:ext uri="{FF2B5EF4-FFF2-40B4-BE49-F238E27FC236}">
                <a16:creationId xmlns:a16="http://schemas.microsoft.com/office/drawing/2014/main" id="{76C24E8E-4DC5-4E2B-94DD-6E9EFA039817}"/>
              </a:ext>
            </a:extLst>
          </p:cNvPr>
          <p:cNvPicPr>
            <a:picLocks noChangeAspect="1"/>
          </p:cNvPicPr>
          <p:nvPr/>
        </p:nvPicPr>
        <p:blipFill>
          <a:blip r:embed="rId5"/>
          <a:stretch>
            <a:fillRect/>
          </a:stretch>
        </p:blipFill>
        <p:spPr>
          <a:xfrm>
            <a:off x="351692" y="920391"/>
            <a:ext cx="8031195" cy="5087173"/>
          </a:xfrm>
          <a:prstGeom prst="rect">
            <a:avLst/>
          </a:prstGeom>
        </p:spPr>
      </p:pic>
      <p:cxnSp>
        <p:nvCxnSpPr>
          <p:cNvPr id="57" name="直線コネクタ 56">
            <a:extLst>
              <a:ext uri="{FF2B5EF4-FFF2-40B4-BE49-F238E27FC236}">
                <a16:creationId xmlns:a16="http://schemas.microsoft.com/office/drawing/2014/main" id="{C3345B00-6C6D-4C82-B18B-111527C1CD2E}"/>
              </a:ext>
            </a:extLst>
          </p:cNvPr>
          <p:cNvCxnSpPr/>
          <p:nvPr/>
        </p:nvCxnSpPr>
        <p:spPr>
          <a:xfrm flipV="1">
            <a:off x="5727176" y="3589971"/>
            <a:ext cx="8116" cy="156638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C0A5AB-6CB5-4BC1-9AB7-0B3C827F2DF5}"/>
              </a:ext>
            </a:extLst>
          </p:cNvPr>
          <p:cNvCxnSpPr>
            <a:cxnSpLocks/>
          </p:cNvCxnSpPr>
          <p:nvPr/>
        </p:nvCxnSpPr>
        <p:spPr>
          <a:xfrm>
            <a:off x="5789396" y="2848711"/>
            <a:ext cx="0" cy="457199"/>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26A8D8BA-E96F-43F9-8319-843C0F0DC938}"/>
              </a:ext>
            </a:extLst>
          </p:cNvPr>
          <p:cNvCxnSpPr/>
          <p:nvPr/>
        </p:nvCxnSpPr>
        <p:spPr>
          <a:xfrm>
            <a:off x="6646987" y="3422238"/>
            <a:ext cx="194783" cy="0"/>
          </a:xfrm>
          <a:prstGeom prst="line">
            <a:avLst/>
          </a:prstGeom>
          <a:ln w="317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A86FB7B1-AD82-446D-AFD8-6754F817D85D}"/>
              </a:ext>
            </a:extLst>
          </p:cNvPr>
          <p:cNvCxnSpPr/>
          <p:nvPr/>
        </p:nvCxnSpPr>
        <p:spPr>
          <a:xfrm>
            <a:off x="6181669" y="3614847"/>
            <a:ext cx="0" cy="478842"/>
          </a:xfrm>
          <a:prstGeom prst="line">
            <a:avLst/>
          </a:prstGeom>
          <a:ln w="476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1">
            <a:extLst>
              <a:ext uri="{FF2B5EF4-FFF2-40B4-BE49-F238E27FC236}">
                <a16:creationId xmlns:a16="http://schemas.microsoft.com/office/drawing/2014/main" id="{9D13385A-CA0E-4F34-B8A2-F2D3646CBD02}"/>
              </a:ext>
            </a:extLst>
          </p:cNvPr>
          <p:cNvSpPr txBox="1"/>
          <p:nvPr/>
        </p:nvSpPr>
        <p:spPr>
          <a:xfrm>
            <a:off x="6103301" y="4091556"/>
            <a:ext cx="1252566" cy="359808"/>
          </a:xfrm>
          <a:prstGeom prst="rect">
            <a:avLst/>
          </a:prstGeom>
          <a:solidFill>
            <a:schemeClr val="lt1"/>
          </a:solidFill>
          <a:ln w="34925" cmpd="thickThi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a:latin typeface="HGS創英角ﾎﾟｯﾌﾟ体" panose="040B0A00000000000000" pitchFamily="50" charset="-128"/>
                <a:ea typeface="HGS創英角ﾎﾟｯﾌﾟ体" panose="040B0A00000000000000" pitchFamily="50" charset="-128"/>
              </a:rPr>
              <a:t>八名川まつり</a:t>
            </a:r>
          </a:p>
        </p:txBody>
      </p:sp>
      <p:sp>
        <p:nvSpPr>
          <p:cNvPr id="62" name="テキスト ボックス 2">
            <a:extLst>
              <a:ext uri="{FF2B5EF4-FFF2-40B4-BE49-F238E27FC236}">
                <a16:creationId xmlns:a16="http://schemas.microsoft.com/office/drawing/2014/main" id="{77CDD923-B523-4F0C-9A95-E32563D6341B}"/>
              </a:ext>
            </a:extLst>
          </p:cNvPr>
          <p:cNvSpPr txBox="1"/>
          <p:nvPr/>
        </p:nvSpPr>
        <p:spPr>
          <a:xfrm>
            <a:off x="2651220" y="6013940"/>
            <a:ext cx="957685" cy="215073"/>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環境の教育</a:t>
            </a:r>
          </a:p>
        </p:txBody>
      </p:sp>
      <p:sp>
        <p:nvSpPr>
          <p:cNvPr id="63" name="テキスト ボックス 3">
            <a:extLst>
              <a:ext uri="{FF2B5EF4-FFF2-40B4-BE49-F238E27FC236}">
                <a16:creationId xmlns:a16="http://schemas.microsoft.com/office/drawing/2014/main" id="{8E470BCB-1603-42E7-8F82-45F761C45BF3}"/>
              </a:ext>
            </a:extLst>
          </p:cNvPr>
          <p:cNvSpPr txBox="1"/>
          <p:nvPr/>
        </p:nvSpPr>
        <p:spPr>
          <a:xfrm>
            <a:off x="3752291" y="6013940"/>
            <a:ext cx="933337" cy="215073"/>
          </a:xfrm>
          <a:prstGeom prst="rect">
            <a:avLst/>
          </a:prstGeom>
          <a:solidFill>
            <a:srgbClr val="FFFF99"/>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多文化理解</a:t>
            </a:r>
          </a:p>
        </p:txBody>
      </p:sp>
      <p:sp>
        <p:nvSpPr>
          <p:cNvPr id="64" name="テキスト ボックス 4">
            <a:extLst>
              <a:ext uri="{FF2B5EF4-FFF2-40B4-BE49-F238E27FC236}">
                <a16:creationId xmlns:a16="http://schemas.microsoft.com/office/drawing/2014/main" id="{AA017D03-7DDD-48EB-A9A2-97AF596C772C}"/>
              </a:ext>
            </a:extLst>
          </p:cNvPr>
          <p:cNvSpPr txBox="1"/>
          <p:nvPr/>
        </p:nvSpPr>
        <p:spPr>
          <a:xfrm>
            <a:off x="4764080" y="6013942"/>
            <a:ext cx="1216025" cy="211014"/>
          </a:xfrm>
          <a:prstGeom prst="rect">
            <a:avLst/>
          </a:prstGeom>
          <a:solidFill>
            <a:srgbClr val="FCC8F5"/>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人権・命の教育</a:t>
            </a:r>
          </a:p>
        </p:txBody>
      </p:sp>
      <p:sp>
        <p:nvSpPr>
          <p:cNvPr id="65" name="テキスト ボックス 5">
            <a:extLst>
              <a:ext uri="{FF2B5EF4-FFF2-40B4-BE49-F238E27FC236}">
                <a16:creationId xmlns:a16="http://schemas.microsoft.com/office/drawing/2014/main" id="{76D5BCC5-8376-4BC6-81C5-38875ECC55D9}"/>
              </a:ext>
            </a:extLst>
          </p:cNvPr>
          <p:cNvSpPr txBox="1"/>
          <p:nvPr/>
        </p:nvSpPr>
        <p:spPr>
          <a:xfrm>
            <a:off x="6033113" y="6013940"/>
            <a:ext cx="982033" cy="215073"/>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dirty="0"/>
              <a:t>学習スキル</a:t>
            </a:r>
          </a:p>
        </p:txBody>
      </p:sp>
      <p:cxnSp>
        <p:nvCxnSpPr>
          <p:cNvPr id="66" name="直線コネクタ 65">
            <a:extLst>
              <a:ext uri="{FF2B5EF4-FFF2-40B4-BE49-F238E27FC236}">
                <a16:creationId xmlns:a16="http://schemas.microsoft.com/office/drawing/2014/main" id="{E2380EF6-4176-4FA3-B9BA-038764497468}"/>
              </a:ext>
            </a:extLst>
          </p:cNvPr>
          <p:cNvCxnSpPr/>
          <p:nvPr/>
        </p:nvCxnSpPr>
        <p:spPr>
          <a:xfrm flipH="1">
            <a:off x="4726205" y="1520397"/>
            <a:ext cx="8116" cy="1030729"/>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82EAD775-D89C-466C-8FBE-09E806A313E1}"/>
              </a:ext>
            </a:extLst>
          </p:cNvPr>
          <p:cNvCxnSpPr/>
          <p:nvPr/>
        </p:nvCxnSpPr>
        <p:spPr>
          <a:xfrm>
            <a:off x="4792487" y="3029966"/>
            <a:ext cx="666862" cy="27594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90">
            <a:extLst>
              <a:ext uri="{FF2B5EF4-FFF2-40B4-BE49-F238E27FC236}">
                <a16:creationId xmlns:a16="http://schemas.microsoft.com/office/drawing/2014/main" id="{8AA9F2B7-99EB-49A3-A4CF-3782A981E682}"/>
              </a:ext>
            </a:extLst>
          </p:cNvPr>
          <p:cNvSpPr txBox="1"/>
          <p:nvPr/>
        </p:nvSpPr>
        <p:spPr>
          <a:xfrm>
            <a:off x="6847876" y="3194991"/>
            <a:ext cx="1252565" cy="503190"/>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193" b="1" dirty="0"/>
              <a:t>世界が１００人の村だったら</a:t>
            </a:r>
          </a:p>
        </p:txBody>
      </p:sp>
      <p:cxnSp>
        <p:nvCxnSpPr>
          <p:cNvPr id="72" name="直線コネクタ 71">
            <a:extLst>
              <a:ext uri="{FF2B5EF4-FFF2-40B4-BE49-F238E27FC236}">
                <a16:creationId xmlns:a16="http://schemas.microsoft.com/office/drawing/2014/main" id="{58FF4F9E-66F5-4357-8184-20824830CFF4}"/>
              </a:ext>
            </a:extLst>
          </p:cNvPr>
          <p:cNvCxnSpPr>
            <a:cxnSpLocks/>
          </p:cNvCxnSpPr>
          <p:nvPr/>
        </p:nvCxnSpPr>
        <p:spPr>
          <a:xfrm flipV="1">
            <a:off x="5303159" y="2751319"/>
            <a:ext cx="408677" cy="909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円形吹き出し 8">
            <a:extLst>
              <a:ext uri="{FF2B5EF4-FFF2-40B4-BE49-F238E27FC236}">
                <a16:creationId xmlns:a16="http://schemas.microsoft.com/office/drawing/2014/main" id="{999A0B74-FA40-484F-A323-1D0A248EB872}"/>
              </a:ext>
            </a:extLst>
          </p:cNvPr>
          <p:cNvSpPr/>
          <p:nvPr/>
        </p:nvSpPr>
        <p:spPr>
          <a:xfrm>
            <a:off x="1819102" y="1203873"/>
            <a:ext cx="2014347" cy="711500"/>
          </a:xfrm>
          <a:prstGeom prst="wedgeEllipseCallout">
            <a:avLst>
              <a:gd name="adj1" fmla="val 61688"/>
              <a:gd name="adj2" fmla="val -2366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lang="ja-JP" altLang="en-US" sz="1193" b="1" dirty="0">
                <a:latin typeface="+mn-ea"/>
              </a:rPr>
              <a:t>①　</a:t>
            </a:r>
            <a:r>
              <a:rPr lang="en-US" altLang="ja-JP" sz="1193" b="1" dirty="0">
                <a:latin typeface="+mn-ea"/>
              </a:rPr>
              <a:t>SDGs</a:t>
            </a:r>
            <a:r>
              <a:rPr lang="ja-JP" altLang="en-US" sz="1193" b="1" dirty="0">
                <a:latin typeface="+mn-ea"/>
              </a:rPr>
              <a:t>の視点から未来について、自分の考えをもつ</a:t>
            </a:r>
            <a:endParaRPr lang="en-US" altLang="ja-JP" sz="1193" b="1" dirty="0">
              <a:latin typeface="+mn-ea"/>
            </a:endParaRPr>
          </a:p>
        </p:txBody>
      </p:sp>
      <p:sp>
        <p:nvSpPr>
          <p:cNvPr id="74" name="円形吹き出し 26">
            <a:extLst>
              <a:ext uri="{FF2B5EF4-FFF2-40B4-BE49-F238E27FC236}">
                <a16:creationId xmlns:a16="http://schemas.microsoft.com/office/drawing/2014/main" id="{766C939F-2EEF-4004-823B-8B36CBB251D8}"/>
              </a:ext>
            </a:extLst>
          </p:cNvPr>
          <p:cNvSpPr/>
          <p:nvPr/>
        </p:nvSpPr>
        <p:spPr>
          <a:xfrm>
            <a:off x="5213164" y="1569089"/>
            <a:ext cx="1780278" cy="795366"/>
          </a:xfrm>
          <a:prstGeom prst="wedgeEllipseCallout">
            <a:avLst>
              <a:gd name="adj1" fmla="val -1122"/>
              <a:gd name="adj2" fmla="val 7080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⑤　これからの　</a:t>
            </a:r>
            <a:endParaRPr lang="en-US" altLang="ja-JP" sz="1193" b="1" dirty="0">
              <a:latin typeface="+mn-ea"/>
            </a:endParaRPr>
          </a:p>
          <a:p>
            <a:pPr>
              <a:lnSpc>
                <a:spcPts val="1193"/>
              </a:lnSpc>
            </a:pPr>
            <a:r>
              <a:rPr lang="ja-JP" altLang="en-US" sz="1193" b="1" dirty="0">
                <a:latin typeface="+mn-ea"/>
              </a:rPr>
              <a:t>　日本について</a:t>
            </a:r>
            <a:endParaRPr lang="en-US" altLang="ja-JP" sz="1193" b="1" dirty="0">
              <a:latin typeface="+mn-ea"/>
            </a:endParaRPr>
          </a:p>
          <a:p>
            <a:pPr>
              <a:lnSpc>
                <a:spcPts val="1193"/>
              </a:lnSpc>
            </a:pPr>
            <a:r>
              <a:rPr lang="ja-JP" altLang="en-US" sz="1193" b="1" dirty="0">
                <a:latin typeface="+mn-ea"/>
              </a:rPr>
              <a:t>　考える</a:t>
            </a:r>
            <a:endParaRPr lang="en-US" altLang="ja-JP" sz="1193" b="1" dirty="0">
              <a:latin typeface="+mn-ea"/>
            </a:endParaRPr>
          </a:p>
        </p:txBody>
      </p:sp>
      <p:sp>
        <p:nvSpPr>
          <p:cNvPr id="75" name="円形吹き出し 27">
            <a:extLst>
              <a:ext uri="{FF2B5EF4-FFF2-40B4-BE49-F238E27FC236}">
                <a16:creationId xmlns:a16="http://schemas.microsoft.com/office/drawing/2014/main" id="{980492D1-4170-4DE1-91A2-9E8A442C0C05}"/>
              </a:ext>
            </a:extLst>
          </p:cNvPr>
          <p:cNvSpPr/>
          <p:nvPr/>
        </p:nvSpPr>
        <p:spPr>
          <a:xfrm>
            <a:off x="2540300" y="2242718"/>
            <a:ext cx="1358073" cy="819714"/>
          </a:xfrm>
          <a:prstGeom prst="wedgeEllipseCallout">
            <a:avLst>
              <a:gd name="adj1" fmla="val 62854"/>
              <a:gd name="adj2" fmla="val 7675"/>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a:latin typeface="+mn-ea"/>
              </a:rPr>
              <a:t>②　戦争中の生活や人々の願いを知る</a:t>
            </a:r>
            <a:endParaRPr lang="en-US" altLang="ja-JP" sz="1193" b="1">
              <a:latin typeface="+mn-ea"/>
            </a:endParaRPr>
          </a:p>
        </p:txBody>
      </p:sp>
      <p:sp>
        <p:nvSpPr>
          <p:cNvPr id="76" name="円形吹き出し 28">
            <a:extLst>
              <a:ext uri="{FF2B5EF4-FFF2-40B4-BE49-F238E27FC236}">
                <a16:creationId xmlns:a16="http://schemas.microsoft.com/office/drawing/2014/main" id="{0ADCE918-5FA4-4B41-8FA4-42ABC25AA333}"/>
              </a:ext>
            </a:extLst>
          </p:cNvPr>
          <p:cNvSpPr/>
          <p:nvPr/>
        </p:nvSpPr>
        <p:spPr>
          <a:xfrm>
            <a:off x="3255428" y="3146297"/>
            <a:ext cx="1808944" cy="873820"/>
          </a:xfrm>
          <a:prstGeom prst="wedgeEllipseCallout">
            <a:avLst>
              <a:gd name="adj1" fmla="val 74664"/>
              <a:gd name="adj2" fmla="val -14845"/>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193" b="1">
                <a:latin typeface="+mn-ea"/>
              </a:rPr>
              <a:t>③　将来の夢について考え、</a:t>
            </a:r>
            <a:endParaRPr lang="en-US" altLang="ja-JP" sz="1193" b="1">
              <a:latin typeface="+mn-ea"/>
            </a:endParaRPr>
          </a:p>
          <a:p>
            <a:pPr>
              <a:lnSpc>
                <a:spcPts val="1023"/>
              </a:lnSpc>
            </a:pPr>
            <a:r>
              <a:rPr lang="ja-JP" altLang="en-US" sz="1193" b="1">
                <a:latin typeface="+mn-ea"/>
              </a:rPr>
              <a:t>自分を見つめる</a:t>
            </a:r>
            <a:endParaRPr lang="en-US" altLang="ja-JP" sz="1193" b="1">
              <a:latin typeface="+mn-ea"/>
            </a:endParaRPr>
          </a:p>
        </p:txBody>
      </p:sp>
      <p:sp>
        <p:nvSpPr>
          <p:cNvPr id="77" name="円形吹き出し 29">
            <a:extLst>
              <a:ext uri="{FF2B5EF4-FFF2-40B4-BE49-F238E27FC236}">
                <a16:creationId xmlns:a16="http://schemas.microsoft.com/office/drawing/2014/main" id="{4AC1AAAA-5B09-484C-9CAC-BD7AE12F31F0}"/>
              </a:ext>
            </a:extLst>
          </p:cNvPr>
          <p:cNvSpPr/>
          <p:nvPr/>
        </p:nvSpPr>
        <p:spPr>
          <a:xfrm>
            <a:off x="3464593" y="4120214"/>
            <a:ext cx="2192246" cy="754786"/>
          </a:xfrm>
          <a:prstGeom prst="wedgeEllipseCallout">
            <a:avLst>
              <a:gd name="adj1" fmla="val 47518"/>
              <a:gd name="adj2" fmla="val -10728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⑥　自分がなりたい職業を選び、実現への道筋を調べる</a:t>
            </a:r>
            <a:endParaRPr lang="en-US" altLang="ja-JP" sz="1193" b="1" dirty="0">
              <a:latin typeface="+mn-ea"/>
            </a:endParaRPr>
          </a:p>
        </p:txBody>
      </p:sp>
      <p:sp>
        <p:nvSpPr>
          <p:cNvPr id="78" name="円形吹き出し 31">
            <a:extLst>
              <a:ext uri="{FF2B5EF4-FFF2-40B4-BE49-F238E27FC236}">
                <a16:creationId xmlns:a16="http://schemas.microsoft.com/office/drawing/2014/main" id="{60C9646B-A2A3-456F-A326-31C981DE47A1}"/>
              </a:ext>
            </a:extLst>
          </p:cNvPr>
          <p:cNvSpPr/>
          <p:nvPr/>
        </p:nvSpPr>
        <p:spPr>
          <a:xfrm>
            <a:off x="6630367" y="4494899"/>
            <a:ext cx="1829187" cy="684449"/>
          </a:xfrm>
          <a:prstGeom prst="wedgeEllipseCallout">
            <a:avLst>
              <a:gd name="adj1" fmla="val -37344"/>
              <a:gd name="adj2" fmla="val -5473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⑦　調べたことを地域・保護者に発表する</a:t>
            </a:r>
            <a:endParaRPr lang="en-US" altLang="ja-JP" sz="1193" b="1" dirty="0">
              <a:latin typeface="+mn-ea"/>
            </a:endParaRPr>
          </a:p>
        </p:txBody>
      </p:sp>
      <p:sp>
        <p:nvSpPr>
          <p:cNvPr id="79" name="円形吹き出し 32">
            <a:extLst>
              <a:ext uri="{FF2B5EF4-FFF2-40B4-BE49-F238E27FC236}">
                <a16:creationId xmlns:a16="http://schemas.microsoft.com/office/drawing/2014/main" id="{B54B538D-1C17-47BD-9AAB-47C80D364FA0}"/>
              </a:ext>
            </a:extLst>
          </p:cNvPr>
          <p:cNvSpPr/>
          <p:nvPr/>
        </p:nvSpPr>
        <p:spPr>
          <a:xfrm>
            <a:off x="3443882" y="4956160"/>
            <a:ext cx="1815273" cy="741259"/>
          </a:xfrm>
          <a:prstGeom prst="wedgeEllipseCallout">
            <a:avLst>
              <a:gd name="adj1" fmla="val 62855"/>
              <a:gd name="adj2" fmla="val -70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lang="ja-JP" altLang="en-US" sz="1193" b="1" dirty="0">
                <a:latin typeface="+mn-ea"/>
              </a:rPr>
              <a:t>④　将来の自分の姿を想像し、立体作品を作る</a:t>
            </a:r>
            <a:endParaRPr lang="en-US" altLang="ja-JP" sz="1193" b="1" dirty="0">
              <a:latin typeface="+mn-ea"/>
            </a:endParaRPr>
          </a:p>
          <a:p>
            <a:pPr>
              <a:lnSpc>
                <a:spcPts val="1108"/>
              </a:lnSpc>
            </a:pPr>
            <a:endParaRPr lang="en-US" altLang="ja-JP" sz="1193" b="1" dirty="0">
              <a:latin typeface="+mn-ea"/>
            </a:endParaRPr>
          </a:p>
          <a:p>
            <a:pPr>
              <a:lnSpc>
                <a:spcPts val="1108"/>
              </a:lnSpc>
            </a:pPr>
            <a:endParaRPr lang="en-US" altLang="ja-JP" sz="1193" b="1" dirty="0">
              <a:latin typeface="+mn-ea"/>
            </a:endParaRPr>
          </a:p>
        </p:txBody>
      </p:sp>
      <p:sp>
        <p:nvSpPr>
          <p:cNvPr id="81" name="テキスト ボックス 58">
            <a:extLst>
              <a:ext uri="{FF2B5EF4-FFF2-40B4-BE49-F238E27FC236}">
                <a16:creationId xmlns:a16="http://schemas.microsoft.com/office/drawing/2014/main" id="{02E215E8-0DFB-4F65-8725-94513ED33A0B}"/>
              </a:ext>
            </a:extLst>
          </p:cNvPr>
          <p:cNvSpPr txBox="1"/>
          <p:nvPr/>
        </p:nvSpPr>
        <p:spPr>
          <a:xfrm>
            <a:off x="5475581" y="2529482"/>
            <a:ext cx="1214691" cy="462611"/>
          </a:xfrm>
          <a:prstGeom prst="rect">
            <a:avLst/>
          </a:prstGeom>
          <a:solidFill>
            <a:srgbClr val="FFFF99"/>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779153">
              <a:defRPr/>
            </a:pPr>
            <a:r>
              <a:rPr lang="ja-JP" altLang="en-US" sz="1193" b="1" dirty="0"/>
              <a:t>新しい日本、平和な日本へ</a:t>
            </a:r>
            <a:endParaRPr lang="en-US" altLang="ja-JP" sz="1193" b="1" dirty="0"/>
          </a:p>
        </p:txBody>
      </p:sp>
      <p:sp>
        <p:nvSpPr>
          <p:cNvPr id="80" name="円形吹き出し 35">
            <a:extLst>
              <a:ext uri="{FF2B5EF4-FFF2-40B4-BE49-F238E27FC236}">
                <a16:creationId xmlns:a16="http://schemas.microsoft.com/office/drawing/2014/main" id="{EC79716B-7669-4218-89B2-B48E66077CB8}"/>
              </a:ext>
            </a:extLst>
          </p:cNvPr>
          <p:cNvSpPr/>
          <p:nvPr/>
        </p:nvSpPr>
        <p:spPr>
          <a:xfrm>
            <a:off x="6762122" y="2142620"/>
            <a:ext cx="1842327" cy="968505"/>
          </a:xfrm>
          <a:prstGeom prst="wedgeEllipseCallout">
            <a:avLst>
              <a:gd name="adj1" fmla="val 4905"/>
              <a:gd name="adj2" fmla="val 60489"/>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193" b="1" dirty="0">
                <a:latin typeface="+mn-ea"/>
              </a:rPr>
              <a:t>⑧　世界の現状を見つめ自分の生き方・学び方について考える</a:t>
            </a:r>
            <a:endParaRPr lang="en-US" altLang="ja-JP" sz="1193" b="1" dirty="0">
              <a:latin typeface="+mn-ea"/>
            </a:endParaRPr>
          </a:p>
        </p:txBody>
      </p:sp>
      <p:sp>
        <p:nvSpPr>
          <p:cNvPr id="82" name="テキスト ボックス 20">
            <a:extLst>
              <a:ext uri="{FF2B5EF4-FFF2-40B4-BE49-F238E27FC236}">
                <a16:creationId xmlns:a16="http://schemas.microsoft.com/office/drawing/2014/main" id="{239A98E4-3991-4501-81C5-2C8C313FE2EC}"/>
              </a:ext>
            </a:extLst>
          </p:cNvPr>
          <p:cNvSpPr txBox="1"/>
          <p:nvPr/>
        </p:nvSpPr>
        <p:spPr>
          <a:xfrm>
            <a:off x="4006589" y="1206577"/>
            <a:ext cx="1303967" cy="557297"/>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dirty="0"/>
              <a:t>未来がよりよくあるために</a:t>
            </a:r>
          </a:p>
        </p:txBody>
      </p:sp>
      <p:sp>
        <p:nvSpPr>
          <p:cNvPr id="87" name="正方形/長方形 86">
            <a:extLst>
              <a:ext uri="{FF2B5EF4-FFF2-40B4-BE49-F238E27FC236}">
                <a16:creationId xmlns:a16="http://schemas.microsoft.com/office/drawing/2014/main" id="{5B87A3CB-D690-4EE1-9466-6AB63C3323B5}"/>
              </a:ext>
            </a:extLst>
          </p:cNvPr>
          <p:cNvSpPr/>
          <p:nvPr/>
        </p:nvSpPr>
        <p:spPr>
          <a:xfrm>
            <a:off x="593710" y="392505"/>
            <a:ext cx="8010739" cy="415498"/>
          </a:xfrm>
          <a:prstGeom prst="rect">
            <a:avLst/>
          </a:prstGeom>
        </p:spPr>
        <p:txBody>
          <a:bodyPr wrap="square">
            <a:spAutoFit/>
          </a:bodyPr>
          <a:lstStyle/>
          <a:p>
            <a:r>
              <a:rPr lang="ja-JP" altLang="en-US" sz="1754" b="1" dirty="0">
                <a:solidFill>
                  <a:srgbClr val="000000"/>
                </a:solidFill>
                <a:latin typeface="ＭＳ Ｐゴシック" panose="020B0600070205080204" pitchFamily="50" charset="-128"/>
              </a:rPr>
              <a:t>第６学年　「未来にはばたけ」</a:t>
            </a:r>
            <a:r>
              <a:rPr lang="ja-JP" altLang="en-US" sz="2100" b="1" dirty="0">
                <a:solidFill>
                  <a:srgbClr val="000000"/>
                </a:solidFill>
                <a:highlight>
                  <a:srgbClr val="FFFF00"/>
                </a:highlight>
                <a:latin typeface="AR丸ゴシック体E" panose="020F0909000000000000" pitchFamily="49" charset="-128"/>
                <a:ea typeface="AR丸ゴシック体E" panose="020F0909000000000000" pitchFamily="49" charset="-128"/>
              </a:rPr>
              <a:t>ＥＳＤカレンダー</a:t>
            </a:r>
            <a:r>
              <a:rPr lang="ja-JP" altLang="en-US" sz="2100" dirty="0"/>
              <a:t>　　　</a:t>
            </a:r>
            <a:r>
              <a:rPr lang="ja-JP" altLang="en-US" sz="1363" b="1" dirty="0">
                <a:solidFill>
                  <a:srgbClr val="000000"/>
                </a:solidFill>
                <a:latin typeface="ＭＳ Ｐゴシック" panose="020B0600070205080204" pitchFamily="50" charset="-128"/>
              </a:rPr>
              <a:t>江東区立八名川小学校</a:t>
            </a:r>
            <a:r>
              <a:rPr lang="ja-JP" altLang="en-US" sz="1754" dirty="0"/>
              <a:t> </a:t>
            </a:r>
          </a:p>
        </p:txBody>
      </p:sp>
      <p:pic>
        <p:nvPicPr>
          <p:cNvPr id="2" name="02 ＰＰＡＰ（ペンパイナッポーアッポーペン）">
            <a:hlinkClick r:id="" action="ppaction://media"/>
            <a:extLst>
              <a:ext uri="{FF2B5EF4-FFF2-40B4-BE49-F238E27FC236}">
                <a16:creationId xmlns:a16="http://schemas.microsoft.com/office/drawing/2014/main" id="{1F21844A-6EDA-4ADC-A22B-B9A2DED446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29692" y="5928638"/>
            <a:ext cx="346281" cy="346281"/>
          </a:xfrm>
          <a:prstGeom prst="rect">
            <a:avLst/>
          </a:prstGeom>
        </p:spPr>
      </p:pic>
      <p:pic>
        <p:nvPicPr>
          <p:cNvPr id="4" name="図 3">
            <a:extLst>
              <a:ext uri="{FF2B5EF4-FFF2-40B4-BE49-F238E27FC236}">
                <a16:creationId xmlns:a16="http://schemas.microsoft.com/office/drawing/2014/main" id="{4B598820-0911-4DEF-9960-D84A65211FB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0982"/>
          <a:stretch/>
        </p:blipFill>
        <p:spPr>
          <a:xfrm>
            <a:off x="1103559" y="3589971"/>
            <a:ext cx="2361034" cy="2064163"/>
          </a:xfrm>
          <a:prstGeom prst="rect">
            <a:avLst/>
          </a:prstGeom>
        </p:spPr>
      </p:pic>
      <p:pic>
        <p:nvPicPr>
          <p:cNvPr id="36" name="図 35">
            <a:extLst>
              <a:ext uri="{FF2B5EF4-FFF2-40B4-BE49-F238E27FC236}">
                <a16:creationId xmlns:a16="http://schemas.microsoft.com/office/drawing/2014/main" id="{9AFA319A-B5CB-4ADB-8551-82DEE9A83644}"/>
              </a:ext>
            </a:extLst>
          </p:cNvPr>
          <p:cNvPicPr>
            <a:picLocks noChangeAspect="1"/>
          </p:cNvPicPr>
          <p:nvPr/>
        </p:nvPicPr>
        <p:blipFill rotWithShape="1">
          <a:blip r:embed="rId8">
            <a:extLst>
              <a:ext uri="{28A0092B-C50C-407E-A947-70E740481C1C}">
                <a14:useLocalDpi xmlns:a14="http://schemas.microsoft.com/office/drawing/2010/main" val="0"/>
              </a:ext>
            </a:extLst>
          </a:blip>
          <a:srcRect l="37458" t="37400" r="59634" b="18500"/>
          <a:stretch/>
        </p:blipFill>
        <p:spPr>
          <a:xfrm>
            <a:off x="5660119" y="3668810"/>
            <a:ext cx="154295" cy="1620102"/>
          </a:xfrm>
          <a:prstGeom prst="rect">
            <a:avLst/>
          </a:prstGeom>
        </p:spPr>
      </p:pic>
      <p:sp>
        <p:nvSpPr>
          <p:cNvPr id="69" name="テキスト ボックス 68">
            <a:extLst>
              <a:ext uri="{FF2B5EF4-FFF2-40B4-BE49-F238E27FC236}">
                <a16:creationId xmlns:a16="http://schemas.microsoft.com/office/drawing/2014/main" id="{59385FFA-CE01-46E9-901C-8F96DCB4EF73}"/>
              </a:ext>
            </a:extLst>
          </p:cNvPr>
          <p:cNvSpPr txBox="1"/>
          <p:nvPr/>
        </p:nvSpPr>
        <p:spPr>
          <a:xfrm>
            <a:off x="5456644" y="3192286"/>
            <a:ext cx="1306673" cy="527538"/>
          </a:xfrm>
          <a:prstGeom prst="rect">
            <a:avLst/>
          </a:prstGeom>
          <a:solidFill>
            <a:srgbClr val="FCC8F5"/>
          </a:solidFill>
          <a:ln w="2857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dirty="0">
                <a:latin typeface="AR P悠々ゴシック体E" panose="040B0900000000000000" pitchFamily="50" charset="-128"/>
                <a:ea typeface="AR P悠々ゴシック体E" panose="040B0900000000000000" pitchFamily="50" charset="-128"/>
              </a:rPr>
              <a:t>未来に</a:t>
            </a:r>
            <a:endParaRPr lang="en-US" altLang="ja-JP" sz="1363" b="1" dirty="0">
              <a:latin typeface="AR P悠々ゴシック体E" panose="040B0900000000000000" pitchFamily="50" charset="-128"/>
              <a:ea typeface="AR P悠々ゴシック体E" panose="040B0900000000000000" pitchFamily="50" charset="-128"/>
            </a:endParaRPr>
          </a:p>
          <a:p>
            <a:pPr algn="ctr"/>
            <a:r>
              <a:rPr lang="ja-JP" altLang="en-US" sz="1363" b="1" dirty="0">
                <a:latin typeface="AR P悠々ゴシック体E" panose="040B0900000000000000" pitchFamily="50" charset="-128"/>
                <a:ea typeface="AR P悠々ゴシック体E" panose="040B0900000000000000" pitchFamily="50" charset="-128"/>
              </a:rPr>
              <a:t>はばたけ！</a:t>
            </a:r>
          </a:p>
        </p:txBody>
      </p:sp>
      <p:sp>
        <p:nvSpPr>
          <p:cNvPr id="68" name="テキスト ボックス 85">
            <a:extLst>
              <a:ext uri="{FF2B5EF4-FFF2-40B4-BE49-F238E27FC236}">
                <a16:creationId xmlns:a16="http://schemas.microsoft.com/office/drawing/2014/main" id="{43E4AADF-CD5E-4450-B3EA-0C59AE6BCA79}"/>
              </a:ext>
            </a:extLst>
          </p:cNvPr>
          <p:cNvSpPr txBox="1"/>
          <p:nvPr/>
        </p:nvSpPr>
        <p:spPr>
          <a:xfrm>
            <a:off x="5416063" y="5134712"/>
            <a:ext cx="1274208" cy="284059"/>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193" b="1" dirty="0"/>
              <a:t>１２年後の私</a:t>
            </a:r>
          </a:p>
        </p:txBody>
      </p:sp>
      <p:sp>
        <p:nvSpPr>
          <p:cNvPr id="3" name="楕円 2">
            <a:extLst>
              <a:ext uri="{FF2B5EF4-FFF2-40B4-BE49-F238E27FC236}">
                <a16:creationId xmlns:a16="http://schemas.microsoft.com/office/drawing/2014/main" id="{8D4503DD-666A-4D9B-ACE1-4E84D811E94A}"/>
              </a:ext>
            </a:extLst>
          </p:cNvPr>
          <p:cNvSpPr/>
          <p:nvPr/>
        </p:nvSpPr>
        <p:spPr>
          <a:xfrm>
            <a:off x="2245588" y="5742829"/>
            <a:ext cx="4956332" cy="7412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6" name="テキスト ボックス 5">
            <a:extLst>
              <a:ext uri="{FF2B5EF4-FFF2-40B4-BE49-F238E27FC236}">
                <a16:creationId xmlns:a16="http://schemas.microsoft.com/office/drawing/2014/main" id="{631CABD3-5DB7-4D05-8F3D-FFB17168FDF4}"/>
              </a:ext>
            </a:extLst>
          </p:cNvPr>
          <p:cNvSpPr txBox="1"/>
          <p:nvPr/>
        </p:nvSpPr>
        <p:spPr>
          <a:xfrm>
            <a:off x="1716889" y="3859999"/>
            <a:ext cx="1325376" cy="1456104"/>
          </a:xfrm>
          <a:prstGeom prst="rect">
            <a:avLst/>
          </a:prstGeom>
          <a:noFill/>
        </p:spPr>
        <p:txBody>
          <a:bodyPr wrap="square" rtlCol="0">
            <a:spAutoFit/>
          </a:bodyPr>
          <a:lstStyle/>
          <a:p>
            <a:r>
              <a:rPr lang="ja-JP" altLang="en-US" sz="8862" dirty="0">
                <a:solidFill>
                  <a:srgbClr val="FF0000"/>
                </a:solidFill>
                <a:latin typeface="HG創英角ﾎﾟｯﾌﾟ体" panose="040B0A09000000000000" pitchFamily="49" charset="-128"/>
                <a:ea typeface="HG創英角ﾎﾟｯﾌﾟ体" panose="040B0A09000000000000" pitchFamily="49" charset="-128"/>
              </a:rPr>
              <a:t>？</a:t>
            </a:r>
          </a:p>
        </p:txBody>
      </p:sp>
      <p:sp>
        <p:nvSpPr>
          <p:cNvPr id="35" name="正方形/長方形 34">
            <a:extLst>
              <a:ext uri="{FF2B5EF4-FFF2-40B4-BE49-F238E27FC236}">
                <a16:creationId xmlns:a16="http://schemas.microsoft.com/office/drawing/2014/main" id="{37491373-C04E-4781-BEF4-3C498FA5CAC9}"/>
              </a:ext>
            </a:extLst>
          </p:cNvPr>
          <p:cNvSpPr/>
          <p:nvPr/>
        </p:nvSpPr>
        <p:spPr>
          <a:xfrm>
            <a:off x="1103559" y="3596347"/>
            <a:ext cx="2408660" cy="20641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86" dirty="0">
                <a:solidFill>
                  <a:sysClr val="windowText" lastClr="000000"/>
                </a:solidFill>
                <a:latin typeface="HGS創英角ﾎﾟｯﾌﾟ体" panose="040B0A00000000000000" pitchFamily="50" charset="-128"/>
                <a:ea typeface="HGS創英角ﾎﾟｯﾌﾟ体" panose="040B0A00000000000000" pitchFamily="50" charset="-128"/>
              </a:rPr>
              <a:t>カリキュラム・</a:t>
            </a:r>
            <a:endParaRPr lang="en-US" altLang="ja-JP" sz="2386"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2386" dirty="0">
                <a:solidFill>
                  <a:sysClr val="windowText" lastClr="000000"/>
                </a:solidFill>
                <a:latin typeface="HGS創英角ﾎﾟｯﾌﾟ体" panose="040B0A00000000000000" pitchFamily="50" charset="-128"/>
                <a:ea typeface="HGS創英角ﾎﾟｯﾌﾟ体" panose="040B0A00000000000000" pitchFamily="50" charset="-128"/>
              </a:rPr>
              <a:t>マネジメント</a:t>
            </a:r>
            <a:endParaRPr lang="en-US" altLang="ja-JP" sz="2386"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endParaRPr lang="en-US" altLang="ja-JP" sz="681"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従来の教科分断的な</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発想から、教科横断</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的な発想への飛躍が</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必要！</a:t>
            </a:r>
          </a:p>
        </p:txBody>
      </p:sp>
      <p:cxnSp>
        <p:nvCxnSpPr>
          <p:cNvPr id="40" name="直線コネクタ 39">
            <a:extLst>
              <a:ext uri="{FF2B5EF4-FFF2-40B4-BE49-F238E27FC236}">
                <a16:creationId xmlns:a16="http://schemas.microsoft.com/office/drawing/2014/main" id="{AE9B33CF-B554-4FFD-96D2-077C3E550A49}"/>
              </a:ext>
            </a:extLst>
          </p:cNvPr>
          <p:cNvCxnSpPr>
            <a:cxnSpLocks/>
          </p:cNvCxnSpPr>
          <p:nvPr/>
        </p:nvCxnSpPr>
        <p:spPr>
          <a:xfrm flipV="1">
            <a:off x="7344539" y="4261811"/>
            <a:ext cx="408677" cy="909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1">
            <a:extLst>
              <a:ext uri="{FF2B5EF4-FFF2-40B4-BE49-F238E27FC236}">
                <a16:creationId xmlns:a16="http://schemas.microsoft.com/office/drawing/2014/main" id="{D0086B43-2AC9-4C96-9DF8-B072284A007E}"/>
              </a:ext>
            </a:extLst>
          </p:cNvPr>
          <p:cNvSpPr txBox="1"/>
          <p:nvPr/>
        </p:nvSpPr>
        <p:spPr>
          <a:xfrm>
            <a:off x="7573446" y="4093689"/>
            <a:ext cx="801856" cy="359808"/>
          </a:xfrm>
          <a:prstGeom prst="rect">
            <a:avLst/>
          </a:prstGeom>
          <a:solidFill>
            <a:schemeClr val="lt1"/>
          </a:solidFill>
          <a:ln w="34925" cmpd="thickThi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a:latin typeface="HGS創英角ﾎﾟｯﾌﾟ体" panose="040B0A00000000000000" pitchFamily="50" charset="-128"/>
                <a:ea typeface="HGS創英角ﾎﾟｯﾌﾟ体" panose="040B0A00000000000000" pitchFamily="50" charset="-128"/>
              </a:rPr>
              <a:t>卒業式</a:t>
            </a:r>
            <a:endParaRPr lang="ja-JP" altLang="en-US" sz="1363" b="1" dirty="0">
              <a:latin typeface="HGS創英角ﾎﾟｯﾌﾟ体" panose="040B0A00000000000000" pitchFamily="50" charset="-128"/>
              <a:ea typeface="HGS創英角ﾎﾟｯﾌﾟ体" panose="040B0A00000000000000" pitchFamily="50" charset="-128"/>
            </a:endParaRPr>
          </a:p>
        </p:txBody>
      </p:sp>
      <p:sp>
        <p:nvSpPr>
          <p:cNvPr id="67" name="テキスト ボックス 41">
            <a:extLst>
              <a:ext uri="{FF2B5EF4-FFF2-40B4-BE49-F238E27FC236}">
                <a16:creationId xmlns:a16="http://schemas.microsoft.com/office/drawing/2014/main" id="{DAADB550-C0D3-4146-88C9-376B9E40AD23}"/>
              </a:ext>
            </a:extLst>
          </p:cNvPr>
          <p:cNvSpPr txBox="1"/>
          <p:nvPr/>
        </p:nvSpPr>
        <p:spPr>
          <a:xfrm>
            <a:off x="4091807" y="2499722"/>
            <a:ext cx="1297203" cy="530244"/>
          </a:xfrm>
          <a:prstGeom prst="rect">
            <a:avLst/>
          </a:prstGeom>
          <a:solidFill>
            <a:srgbClr val="FFFF99"/>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779153">
              <a:defRPr/>
            </a:pPr>
            <a:r>
              <a:rPr lang="ja-JP" altLang="en-US" sz="1193" b="1" dirty="0"/>
              <a:t>長く続いた戦争と人々の暮らし</a:t>
            </a:r>
          </a:p>
        </p:txBody>
      </p:sp>
    </p:spTree>
    <p:extLst>
      <p:ext uri="{BB962C8B-B14F-4D97-AF65-F5344CB8AC3E}">
        <p14:creationId xmlns:p14="http://schemas.microsoft.com/office/powerpoint/2010/main" val="228996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99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1000"/>
                                        <p:tgtEl>
                                          <p:spTgt spid="82"/>
                                        </p:tgtEl>
                                      </p:cBhvr>
                                    </p:animEffect>
                                    <p:anim calcmode="lin" valueType="num">
                                      <p:cBhvr>
                                        <p:cTn id="12" dur="1000" fill="hold"/>
                                        <p:tgtEl>
                                          <p:spTgt spid="82"/>
                                        </p:tgtEl>
                                        <p:attrNameLst>
                                          <p:attrName>ppt_x</p:attrName>
                                        </p:attrNameLst>
                                      </p:cBhvr>
                                      <p:tavLst>
                                        <p:tav tm="0">
                                          <p:val>
                                            <p:strVal val="#ppt_x"/>
                                          </p:val>
                                        </p:tav>
                                        <p:tav tm="100000">
                                          <p:val>
                                            <p:strVal val="#ppt_x"/>
                                          </p:val>
                                        </p:tav>
                                      </p:tavLst>
                                    </p:anim>
                                    <p:anim calcmode="lin" valueType="num">
                                      <p:cBhvr>
                                        <p:cTn id="13" dur="1000" fill="hold"/>
                                        <p:tgtEl>
                                          <p:spTgt spid="8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1000"/>
                                        <p:tgtEl>
                                          <p:spTgt spid="73"/>
                                        </p:tgtEl>
                                      </p:cBhvr>
                                    </p:animEffect>
                                    <p:anim calcmode="lin" valueType="num">
                                      <p:cBhvr>
                                        <p:cTn id="17" dur="1000" fill="hold"/>
                                        <p:tgtEl>
                                          <p:spTgt spid="73"/>
                                        </p:tgtEl>
                                        <p:attrNameLst>
                                          <p:attrName>ppt_x</p:attrName>
                                        </p:attrNameLst>
                                      </p:cBhvr>
                                      <p:tavLst>
                                        <p:tav tm="0">
                                          <p:val>
                                            <p:strVal val="#ppt_x"/>
                                          </p:val>
                                        </p:tav>
                                        <p:tav tm="100000">
                                          <p:val>
                                            <p:strVal val="#ppt_x"/>
                                          </p:val>
                                        </p:tav>
                                      </p:tavLst>
                                    </p:anim>
                                    <p:anim calcmode="lin" valueType="num">
                                      <p:cBhvr>
                                        <p:cTn id="18" dur="1000" fill="hold"/>
                                        <p:tgtEl>
                                          <p:spTgt spid="7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par>
                          <p:cTn id="26" fill="hold">
                            <p:stCondLst>
                              <p:cond delay="2000"/>
                            </p:stCondLst>
                            <p:childTnLst>
                              <p:par>
                                <p:cTn id="27" presetID="31" presetClass="exit" presetSubtype="0" fill="hold" nodeType="afterEffect">
                                  <p:stCondLst>
                                    <p:cond delay="0"/>
                                  </p:stCondLst>
                                  <p:childTnLst>
                                    <p:anim calcmode="lin" valueType="num">
                                      <p:cBhvr>
                                        <p:cTn id="28" dur="1000"/>
                                        <p:tgtEl>
                                          <p:spTgt spid="4"/>
                                        </p:tgtEl>
                                        <p:attrNameLst>
                                          <p:attrName>ppt_w</p:attrName>
                                        </p:attrNameLst>
                                      </p:cBhvr>
                                      <p:tavLst>
                                        <p:tav tm="0">
                                          <p:val>
                                            <p:strVal val="ppt_w"/>
                                          </p:val>
                                        </p:tav>
                                        <p:tav tm="100000">
                                          <p:val>
                                            <p:fltVal val="0"/>
                                          </p:val>
                                        </p:tav>
                                      </p:tavLst>
                                    </p:anim>
                                    <p:anim calcmode="lin" valueType="num">
                                      <p:cBhvr>
                                        <p:cTn id="29" dur="1000"/>
                                        <p:tgtEl>
                                          <p:spTgt spid="4"/>
                                        </p:tgtEl>
                                        <p:attrNameLst>
                                          <p:attrName>ppt_h</p:attrName>
                                        </p:attrNameLst>
                                      </p:cBhvr>
                                      <p:tavLst>
                                        <p:tav tm="0">
                                          <p:val>
                                            <p:strVal val="ppt_h"/>
                                          </p:val>
                                        </p:tav>
                                        <p:tav tm="100000">
                                          <p:val>
                                            <p:fltVal val="0"/>
                                          </p:val>
                                        </p:tav>
                                      </p:tavLst>
                                    </p:anim>
                                    <p:anim calcmode="lin" valueType="num">
                                      <p:cBhvr>
                                        <p:cTn id="30" dur="1000"/>
                                        <p:tgtEl>
                                          <p:spTgt spid="4"/>
                                        </p:tgtEl>
                                        <p:attrNameLst>
                                          <p:attrName>style.rotation</p:attrName>
                                        </p:attrNameLst>
                                      </p:cBhvr>
                                      <p:tavLst>
                                        <p:tav tm="0">
                                          <p:val>
                                            <p:fltVal val="0"/>
                                          </p:val>
                                        </p:tav>
                                        <p:tav tm="100000">
                                          <p:val>
                                            <p:fltVal val="90"/>
                                          </p:val>
                                        </p:tav>
                                      </p:tavLst>
                                    </p:anim>
                                    <p:animEffect transition="out" filter="fade">
                                      <p:cBhvr>
                                        <p:cTn id="31" dur="1000"/>
                                        <p:tgtEl>
                                          <p:spTgt spid="4"/>
                                        </p:tgtEl>
                                      </p:cBhvr>
                                    </p:animEffect>
                                    <p:set>
                                      <p:cBhvr>
                                        <p:cTn id="32" dur="1" fill="hold">
                                          <p:stCondLst>
                                            <p:cond delay="999"/>
                                          </p:stCondLst>
                                        </p:cTn>
                                        <p:tgtEl>
                                          <p:spTgt spid="4"/>
                                        </p:tgtEl>
                                        <p:attrNameLst>
                                          <p:attrName>style.visibility</p:attrName>
                                        </p:attrNameLst>
                                      </p:cBhvr>
                                      <p:to>
                                        <p:strVal val="hidden"/>
                                      </p:to>
                                    </p:set>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additive="base">
                                        <p:cTn id="36" dur="500" fill="hold"/>
                                        <p:tgtEl>
                                          <p:spTgt spid="66"/>
                                        </p:tgtEl>
                                        <p:attrNameLst>
                                          <p:attrName>ppt_x</p:attrName>
                                        </p:attrNameLst>
                                      </p:cBhvr>
                                      <p:tavLst>
                                        <p:tav tm="0">
                                          <p:val>
                                            <p:strVal val="#ppt_x"/>
                                          </p:val>
                                        </p:tav>
                                        <p:tav tm="100000">
                                          <p:val>
                                            <p:strVal val="#ppt_x"/>
                                          </p:val>
                                        </p:tav>
                                      </p:tavLst>
                                    </p:anim>
                                    <p:anim calcmode="lin" valueType="num">
                                      <p:cBhvr additive="base">
                                        <p:cTn id="37" dur="500" fill="hold"/>
                                        <p:tgtEl>
                                          <p:spTgt spid="66"/>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1000"/>
                                        <p:tgtEl>
                                          <p:spTgt spid="67"/>
                                        </p:tgtEl>
                                      </p:cBhvr>
                                    </p:animEffect>
                                    <p:anim calcmode="lin" valueType="num">
                                      <p:cBhvr>
                                        <p:cTn id="42" dur="1000" fill="hold"/>
                                        <p:tgtEl>
                                          <p:spTgt spid="67"/>
                                        </p:tgtEl>
                                        <p:attrNameLst>
                                          <p:attrName>ppt_x</p:attrName>
                                        </p:attrNameLst>
                                      </p:cBhvr>
                                      <p:tavLst>
                                        <p:tav tm="0">
                                          <p:val>
                                            <p:strVal val="#ppt_x"/>
                                          </p:val>
                                        </p:tav>
                                        <p:tav tm="100000">
                                          <p:val>
                                            <p:strVal val="#ppt_x"/>
                                          </p:val>
                                        </p:tav>
                                      </p:tavLst>
                                    </p:anim>
                                    <p:anim calcmode="lin" valueType="num">
                                      <p:cBhvr>
                                        <p:cTn id="43" dur="1000" fill="hold"/>
                                        <p:tgtEl>
                                          <p:spTgt spid="6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7" presetClass="entr" presetSubtype="0" fill="hold" grpId="0" nodeType="afterEffect">
                                  <p:stCondLst>
                                    <p:cond delay="100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anim calcmode="lin" valueType="num">
                                      <p:cBhvr>
                                        <p:cTn id="48" dur="1000" fill="hold"/>
                                        <p:tgtEl>
                                          <p:spTgt spid="75"/>
                                        </p:tgtEl>
                                        <p:attrNameLst>
                                          <p:attrName>ppt_x</p:attrName>
                                        </p:attrNameLst>
                                      </p:cBhvr>
                                      <p:tavLst>
                                        <p:tav tm="0">
                                          <p:val>
                                            <p:strVal val="#ppt_x"/>
                                          </p:val>
                                        </p:tav>
                                        <p:tav tm="100000">
                                          <p:val>
                                            <p:strVal val="#ppt_x"/>
                                          </p:val>
                                        </p:tav>
                                      </p:tavLst>
                                    </p:anim>
                                    <p:anim calcmode="lin" valueType="num">
                                      <p:cBhvr>
                                        <p:cTn id="49" dur="1000" fill="hold"/>
                                        <p:tgtEl>
                                          <p:spTgt spid="75"/>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 presetClass="entr" presetSubtype="9" fill="hold" nodeType="afterEffect">
                                  <p:stCondLst>
                                    <p:cond delay="100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1000" fill="hold"/>
                                        <p:tgtEl>
                                          <p:spTgt spid="70"/>
                                        </p:tgtEl>
                                        <p:attrNameLst>
                                          <p:attrName>ppt_x</p:attrName>
                                        </p:attrNameLst>
                                      </p:cBhvr>
                                      <p:tavLst>
                                        <p:tav tm="0">
                                          <p:val>
                                            <p:strVal val="0-#ppt_w/2"/>
                                          </p:val>
                                        </p:tav>
                                        <p:tav tm="100000">
                                          <p:val>
                                            <p:strVal val="#ppt_x"/>
                                          </p:val>
                                        </p:tav>
                                      </p:tavLst>
                                    </p:anim>
                                    <p:anim calcmode="lin" valueType="num">
                                      <p:cBhvr additive="base">
                                        <p:cTn id="54" dur="1000" fill="hold"/>
                                        <p:tgtEl>
                                          <p:spTgt spid="70"/>
                                        </p:tgtEl>
                                        <p:attrNameLst>
                                          <p:attrName>ppt_y</p:attrName>
                                        </p:attrNameLst>
                                      </p:cBhvr>
                                      <p:tavLst>
                                        <p:tav tm="0">
                                          <p:val>
                                            <p:strVal val="0-#ppt_h/2"/>
                                          </p:val>
                                        </p:tav>
                                        <p:tav tm="100000">
                                          <p:val>
                                            <p:strVal val="#ppt_y"/>
                                          </p:val>
                                        </p:tav>
                                      </p:tavLst>
                                    </p:anim>
                                  </p:childTnLst>
                                </p:cTn>
                              </p:par>
                            </p:childTnLst>
                          </p:cTn>
                        </p:par>
                        <p:par>
                          <p:cTn id="55" fill="hold">
                            <p:stCondLst>
                              <p:cond delay="8500"/>
                            </p:stCondLst>
                            <p:childTnLst>
                              <p:par>
                                <p:cTn id="56" presetID="2" presetClass="entr" presetSubtype="2" fill="hold" grpId="0" nodeType="afterEffect">
                                  <p:stCondLst>
                                    <p:cond delay="1000"/>
                                  </p:stCondLst>
                                  <p:childTnLst>
                                    <p:set>
                                      <p:cBhvr>
                                        <p:cTn id="57" dur="1" fill="hold">
                                          <p:stCondLst>
                                            <p:cond delay="0"/>
                                          </p:stCondLst>
                                        </p:cTn>
                                        <p:tgtEl>
                                          <p:spTgt spid="69"/>
                                        </p:tgtEl>
                                        <p:attrNameLst>
                                          <p:attrName>style.visibility</p:attrName>
                                        </p:attrNameLst>
                                      </p:cBhvr>
                                      <p:to>
                                        <p:strVal val="visible"/>
                                      </p:to>
                                    </p:set>
                                    <p:anim calcmode="lin" valueType="num">
                                      <p:cBhvr additive="base">
                                        <p:cTn id="58" dur="500" fill="hold"/>
                                        <p:tgtEl>
                                          <p:spTgt spid="69"/>
                                        </p:tgtEl>
                                        <p:attrNameLst>
                                          <p:attrName>ppt_x</p:attrName>
                                        </p:attrNameLst>
                                      </p:cBhvr>
                                      <p:tavLst>
                                        <p:tav tm="0">
                                          <p:val>
                                            <p:strVal val="1+#ppt_w/2"/>
                                          </p:val>
                                        </p:tav>
                                        <p:tav tm="100000">
                                          <p:val>
                                            <p:strVal val="#ppt_x"/>
                                          </p:val>
                                        </p:tav>
                                      </p:tavLst>
                                    </p:anim>
                                    <p:anim calcmode="lin" valueType="num">
                                      <p:cBhvr additive="base">
                                        <p:cTn id="59" dur="500" fill="hold"/>
                                        <p:tgtEl>
                                          <p:spTgt spid="69"/>
                                        </p:tgtEl>
                                        <p:attrNameLst>
                                          <p:attrName>ppt_y</p:attrName>
                                        </p:attrNameLst>
                                      </p:cBhvr>
                                      <p:tavLst>
                                        <p:tav tm="0">
                                          <p:val>
                                            <p:strVal val="#ppt_y"/>
                                          </p:val>
                                        </p:tav>
                                        <p:tav tm="100000">
                                          <p:val>
                                            <p:strVal val="#ppt_y"/>
                                          </p:val>
                                        </p:tav>
                                      </p:tavLst>
                                    </p:anim>
                                  </p:childTnLst>
                                </p:cTn>
                              </p:par>
                            </p:childTnLst>
                          </p:cTn>
                        </p:par>
                        <p:par>
                          <p:cTn id="60" fill="hold">
                            <p:stCondLst>
                              <p:cond delay="10000"/>
                            </p:stCondLst>
                            <p:childTnLst>
                              <p:par>
                                <p:cTn id="61" presetID="47" presetClass="entr" presetSubtype="0" fill="hold" grpId="0" nodeType="afterEffect">
                                  <p:stCondLst>
                                    <p:cond delay="100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2000"/>
                                        <p:tgtEl>
                                          <p:spTgt spid="76"/>
                                        </p:tgtEl>
                                      </p:cBhvr>
                                    </p:animEffect>
                                    <p:anim calcmode="lin" valueType="num">
                                      <p:cBhvr>
                                        <p:cTn id="64" dur="2000" fill="hold"/>
                                        <p:tgtEl>
                                          <p:spTgt spid="76"/>
                                        </p:tgtEl>
                                        <p:attrNameLst>
                                          <p:attrName>ppt_x</p:attrName>
                                        </p:attrNameLst>
                                      </p:cBhvr>
                                      <p:tavLst>
                                        <p:tav tm="0">
                                          <p:val>
                                            <p:strVal val="#ppt_x"/>
                                          </p:val>
                                        </p:tav>
                                        <p:tav tm="100000">
                                          <p:val>
                                            <p:strVal val="#ppt_x"/>
                                          </p:val>
                                        </p:tav>
                                      </p:tavLst>
                                    </p:anim>
                                    <p:anim calcmode="lin" valueType="num">
                                      <p:cBhvr>
                                        <p:cTn id="65" dur="2000" fill="hold"/>
                                        <p:tgtEl>
                                          <p:spTgt spid="76"/>
                                        </p:tgtEl>
                                        <p:attrNameLst>
                                          <p:attrName>ppt_y</p:attrName>
                                        </p:attrNameLst>
                                      </p:cBhvr>
                                      <p:tavLst>
                                        <p:tav tm="0">
                                          <p:val>
                                            <p:strVal val="#ppt_y-.1"/>
                                          </p:val>
                                        </p:tav>
                                        <p:tav tm="100000">
                                          <p:val>
                                            <p:strVal val="#ppt_y"/>
                                          </p:val>
                                        </p:tav>
                                      </p:tavLst>
                                    </p:anim>
                                  </p:childTnLst>
                                </p:cTn>
                              </p:par>
                            </p:childTnLst>
                          </p:cTn>
                        </p:par>
                        <p:par>
                          <p:cTn id="66" fill="hold">
                            <p:stCondLst>
                              <p:cond delay="13000"/>
                            </p:stCondLst>
                            <p:childTnLst>
                              <p:par>
                                <p:cTn id="67" presetID="2" presetClass="entr" presetSubtype="1" fill="hold" nodeType="after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additive="base">
                                        <p:cTn id="69" dur="1000" fill="hold"/>
                                        <p:tgtEl>
                                          <p:spTgt spid="57"/>
                                        </p:tgtEl>
                                        <p:attrNameLst>
                                          <p:attrName>ppt_x</p:attrName>
                                        </p:attrNameLst>
                                      </p:cBhvr>
                                      <p:tavLst>
                                        <p:tav tm="0">
                                          <p:val>
                                            <p:strVal val="#ppt_x"/>
                                          </p:val>
                                        </p:tav>
                                        <p:tav tm="100000">
                                          <p:val>
                                            <p:strVal val="#ppt_x"/>
                                          </p:val>
                                        </p:tav>
                                      </p:tavLst>
                                    </p:anim>
                                    <p:anim calcmode="lin" valueType="num">
                                      <p:cBhvr additive="base">
                                        <p:cTn id="70" dur="1000" fill="hold"/>
                                        <p:tgtEl>
                                          <p:spTgt spid="5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1000" fill="hold"/>
                                        <p:tgtEl>
                                          <p:spTgt spid="36"/>
                                        </p:tgtEl>
                                        <p:attrNameLst>
                                          <p:attrName>ppt_x</p:attrName>
                                        </p:attrNameLst>
                                      </p:cBhvr>
                                      <p:tavLst>
                                        <p:tav tm="0">
                                          <p:val>
                                            <p:strVal val="#ppt_x"/>
                                          </p:val>
                                        </p:tav>
                                        <p:tav tm="100000">
                                          <p:val>
                                            <p:strVal val="#ppt_x"/>
                                          </p:val>
                                        </p:tav>
                                      </p:tavLst>
                                    </p:anim>
                                    <p:anim calcmode="lin" valueType="num">
                                      <p:cBhvr additive="base">
                                        <p:cTn id="74" dur="1000" fill="hold"/>
                                        <p:tgtEl>
                                          <p:spTgt spid="36"/>
                                        </p:tgtEl>
                                        <p:attrNameLst>
                                          <p:attrName>ppt_y</p:attrName>
                                        </p:attrNameLst>
                                      </p:cBhvr>
                                      <p:tavLst>
                                        <p:tav tm="0">
                                          <p:val>
                                            <p:strVal val="0-#ppt_h/2"/>
                                          </p:val>
                                        </p:tav>
                                        <p:tav tm="100000">
                                          <p:val>
                                            <p:strVal val="#ppt_y"/>
                                          </p:val>
                                        </p:tav>
                                      </p:tavLst>
                                    </p:anim>
                                  </p:childTnLst>
                                </p:cTn>
                              </p:par>
                            </p:childTnLst>
                          </p:cTn>
                        </p:par>
                        <p:par>
                          <p:cTn id="75" fill="hold">
                            <p:stCondLst>
                              <p:cond delay="14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15000"/>
                            </p:stCondLst>
                            <p:childTnLst>
                              <p:par>
                                <p:cTn id="82" presetID="47" presetClass="entr" presetSubtype="0" fill="hold" grpId="0" nodeType="afterEffect">
                                  <p:stCondLst>
                                    <p:cond delay="1500"/>
                                  </p:stCondLst>
                                  <p:childTnLst>
                                    <p:set>
                                      <p:cBhvr>
                                        <p:cTn id="83" dur="1" fill="hold">
                                          <p:stCondLst>
                                            <p:cond delay="0"/>
                                          </p:stCondLst>
                                        </p:cTn>
                                        <p:tgtEl>
                                          <p:spTgt spid="79"/>
                                        </p:tgtEl>
                                        <p:attrNameLst>
                                          <p:attrName>style.visibility</p:attrName>
                                        </p:attrNameLst>
                                      </p:cBhvr>
                                      <p:to>
                                        <p:strVal val="visible"/>
                                      </p:to>
                                    </p:set>
                                    <p:animEffect transition="in" filter="fade">
                                      <p:cBhvr>
                                        <p:cTn id="84" dur="1000"/>
                                        <p:tgtEl>
                                          <p:spTgt spid="79"/>
                                        </p:tgtEl>
                                      </p:cBhvr>
                                    </p:animEffect>
                                    <p:anim calcmode="lin" valueType="num">
                                      <p:cBhvr>
                                        <p:cTn id="85" dur="1000" fill="hold"/>
                                        <p:tgtEl>
                                          <p:spTgt spid="79"/>
                                        </p:tgtEl>
                                        <p:attrNameLst>
                                          <p:attrName>ppt_x</p:attrName>
                                        </p:attrNameLst>
                                      </p:cBhvr>
                                      <p:tavLst>
                                        <p:tav tm="0">
                                          <p:val>
                                            <p:strVal val="#ppt_x"/>
                                          </p:val>
                                        </p:tav>
                                        <p:tav tm="100000">
                                          <p:val>
                                            <p:strVal val="#ppt_x"/>
                                          </p:val>
                                        </p:tav>
                                      </p:tavLst>
                                    </p:anim>
                                    <p:anim calcmode="lin" valueType="num">
                                      <p:cBhvr>
                                        <p:cTn id="86" dur="1000" fill="hold"/>
                                        <p:tgtEl>
                                          <p:spTgt spid="79"/>
                                        </p:tgtEl>
                                        <p:attrNameLst>
                                          <p:attrName>ppt_y</p:attrName>
                                        </p:attrNameLst>
                                      </p:cBhvr>
                                      <p:tavLst>
                                        <p:tav tm="0">
                                          <p:val>
                                            <p:strVal val="#ppt_y-.1"/>
                                          </p:val>
                                        </p:tav>
                                        <p:tav tm="100000">
                                          <p:val>
                                            <p:strVal val="#ppt_y"/>
                                          </p:val>
                                        </p:tav>
                                      </p:tavLst>
                                    </p:anim>
                                  </p:childTnLst>
                                </p:cTn>
                              </p:par>
                            </p:childTnLst>
                          </p:cTn>
                        </p:par>
                        <p:par>
                          <p:cTn id="87" fill="hold">
                            <p:stCondLst>
                              <p:cond delay="17500"/>
                            </p:stCondLst>
                            <p:childTnLst>
                              <p:par>
                                <p:cTn id="88" presetID="47" presetClass="entr" presetSubtype="0" fill="hold" nodeType="afterEffect">
                                  <p:stCondLst>
                                    <p:cond delay="1000"/>
                                  </p:stCondLst>
                                  <p:childTnLst>
                                    <p:set>
                                      <p:cBhvr>
                                        <p:cTn id="89" dur="1" fill="hold">
                                          <p:stCondLst>
                                            <p:cond delay="0"/>
                                          </p:stCondLst>
                                        </p:cTn>
                                        <p:tgtEl>
                                          <p:spTgt spid="72"/>
                                        </p:tgtEl>
                                        <p:attrNameLst>
                                          <p:attrName>style.visibility</p:attrName>
                                        </p:attrNameLst>
                                      </p:cBhvr>
                                      <p:to>
                                        <p:strVal val="visible"/>
                                      </p:to>
                                    </p:set>
                                    <p:animEffect transition="in" filter="fade">
                                      <p:cBhvr>
                                        <p:cTn id="90" dur="1000"/>
                                        <p:tgtEl>
                                          <p:spTgt spid="72"/>
                                        </p:tgtEl>
                                      </p:cBhvr>
                                    </p:animEffect>
                                    <p:anim calcmode="lin" valueType="num">
                                      <p:cBhvr>
                                        <p:cTn id="91" dur="1000" fill="hold"/>
                                        <p:tgtEl>
                                          <p:spTgt spid="72"/>
                                        </p:tgtEl>
                                        <p:attrNameLst>
                                          <p:attrName>ppt_x</p:attrName>
                                        </p:attrNameLst>
                                      </p:cBhvr>
                                      <p:tavLst>
                                        <p:tav tm="0">
                                          <p:val>
                                            <p:strVal val="#ppt_x"/>
                                          </p:val>
                                        </p:tav>
                                        <p:tav tm="100000">
                                          <p:val>
                                            <p:strVal val="#ppt_x"/>
                                          </p:val>
                                        </p:tav>
                                      </p:tavLst>
                                    </p:anim>
                                    <p:anim calcmode="lin" valueType="num">
                                      <p:cBhvr>
                                        <p:cTn id="92" dur="1000" fill="hold"/>
                                        <p:tgtEl>
                                          <p:spTgt spid="72"/>
                                        </p:tgtEl>
                                        <p:attrNameLst>
                                          <p:attrName>ppt_y</p:attrName>
                                        </p:attrNameLst>
                                      </p:cBhvr>
                                      <p:tavLst>
                                        <p:tav tm="0">
                                          <p:val>
                                            <p:strVal val="#ppt_y-.1"/>
                                          </p:val>
                                        </p:tav>
                                        <p:tav tm="100000">
                                          <p:val>
                                            <p:strVal val="#ppt_y"/>
                                          </p:val>
                                        </p:tav>
                                      </p:tavLst>
                                    </p:anim>
                                  </p:childTnLst>
                                </p:cTn>
                              </p:par>
                            </p:childTnLst>
                          </p:cTn>
                        </p:par>
                        <p:par>
                          <p:cTn id="93" fill="hold">
                            <p:stCondLst>
                              <p:cond delay="19500"/>
                            </p:stCondLst>
                            <p:childTnLst>
                              <p:par>
                                <p:cTn id="94" presetID="2" presetClass="entr" presetSubtype="2"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500" fill="hold"/>
                                        <p:tgtEl>
                                          <p:spTgt spid="81"/>
                                        </p:tgtEl>
                                        <p:attrNameLst>
                                          <p:attrName>ppt_x</p:attrName>
                                        </p:attrNameLst>
                                      </p:cBhvr>
                                      <p:tavLst>
                                        <p:tav tm="0">
                                          <p:val>
                                            <p:strVal val="1+#ppt_w/2"/>
                                          </p:val>
                                        </p:tav>
                                        <p:tav tm="100000">
                                          <p:val>
                                            <p:strVal val="#ppt_x"/>
                                          </p:val>
                                        </p:tav>
                                      </p:tavLst>
                                    </p:anim>
                                    <p:anim calcmode="lin" valueType="num">
                                      <p:cBhvr additive="base">
                                        <p:cTn id="97" dur="500" fill="hold"/>
                                        <p:tgtEl>
                                          <p:spTgt spid="81"/>
                                        </p:tgtEl>
                                        <p:attrNameLst>
                                          <p:attrName>ppt_y</p:attrName>
                                        </p:attrNameLst>
                                      </p:cBhvr>
                                      <p:tavLst>
                                        <p:tav tm="0">
                                          <p:val>
                                            <p:strVal val="#ppt_y"/>
                                          </p:val>
                                        </p:tav>
                                        <p:tav tm="100000">
                                          <p:val>
                                            <p:strVal val="#ppt_y"/>
                                          </p:val>
                                        </p:tav>
                                      </p:tavLst>
                                    </p:anim>
                                  </p:childTnLst>
                                </p:cTn>
                              </p:par>
                            </p:childTnLst>
                          </p:cTn>
                        </p:par>
                        <p:par>
                          <p:cTn id="98" fill="hold">
                            <p:stCondLst>
                              <p:cond delay="20000"/>
                            </p:stCondLst>
                            <p:childTnLst>
                              <p:par>
                                <p:cTn id="99" presetID="47" presetClass="entr" presetSubtype="0" fill="hold" grpId="0" nodeType="afterEffect">
                                  <p:stCondLst>
                                    <p:cond delay="100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2000"/>
                                        <p:tgtEl>
                                          <p:spTgt spid="74"/>
                                        </p:tgtEl>
                                      </p:cBhvr>
                                    </p:animEffect>
                                    <p:anim calcmode="lin" valueType="num">
                                      <p:cBhvr>
                                        <p:cTn id="102" dur="2000" fill="hold"/>
                                        <p:tgtEl>
                                          <p:spTgt spid="74"/>
                                        </p:tgtEl>
                                        <p:attrNameLst>
                                          <p:attrName>ppt_x</p:attrName>
                                        </p:attrNameLst>
                                      </p:cBhvr>
                                      <p:tavLst>
                                        <p:tav tm="0">
                                          <p:val>
                                            <p:strVal val="#ppt_x"/>
                                          </p:val>
                                        </p:tav>
                                        <p:tav tm="100000">
                                          <p:val>
                                            <p:strVal val="#ppt_x"/>
                                          </p:val>
                                        </p:tav>
                                      </p:tavLst>
                                    </p:anim>
                                    <p:anim calcmode="lin" valueType="num">
                                      <p:cBhvr>
                                        <p:cTn id="103" dur="2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1000"/>
                                        <p:tgtEl>
                                          <p:spTgt spid="58"/>
                                        </p:tgtEl>
                                      </p:cBhvr>
                                    </p:animEffect>
                                    <p:anim calcmode="lin" valueType="num">
                                      <p:cBhvr>
                                        <p:cTn id="107" dur="1000" fill="hold"/>
                                        <p:tgtEl>
                                          <p:spTgt spid="58"/>
                                        </p:tgtEl>
                                        <p:attrNameLst>
                                          <p:attrName>ppt_x</p:attrName>
                                        </p:attrNameLst>
                                      </p:cBhvr>
                                      <p:tavLst>
                                        <p:tav tm="0">
                                          <p:val>
                                            <p:strVal val="#ppt_x"/>
                                          </p:val>
                                        </p:tav>
                                        <p:tav tm="100000">
                                          <p:val>
                                            <p:strVal val="#ppt_x"/>
                                          </p:val>
                                        </p:tav>
                                      </p:tavLst>
                                    </p:anim>
                                    <p:anim calcmode="lin" valueType="num">
                                      <p:cBhvr>
                                        <p:cTn id="108" dur="1000" fill="hold"/>
                                        <p:tgtEl>
                                          <p:spTgt spid="58"/>
                                        </p:tgtEl>
                                        <p:attrNameLst>
                                          <p:attrName>ppt_y</p:attrName>
                                        </p:attrNameLst>
                                      </p:cBhvr>
                                      <p:tavLst>
                                        <p:tav tm="0">
                                          <p:val>
                                            <p:strVal val="#ppt_y-.1"/>
                                          </p:val>
                                        </p:tav>
                                        <p:tav tm="100000">
                                          <p:val>
                                            <p:strVal val="#ppt_y"/>
                                          </p:val>
                                        </p:tav>
                                      </p:tavLst>
                                    </p:anim>
                                  </p:childTnLst>
                                </p:cTn>
                              </p:par>
                            </p:childTnLst>
                          </p:cTn>
                        </p:par>
                        <p:par>
                          <p:cTn id="109" fill="hold">
                            <p:stCondLst>
                              <p:cond delay="23000"/>
                            </p:stCondLst>
                            <p:childTnLst>
                              <p:par>
                                <p:cTn id="110" presetID="42" presetClass="entr" presetSubtype="0" fill="hold" grpId="0" nodeType="afterEffect">
                                  <p:stCondLst>
                                    <p:cond delay="2000"/>
                                  </p:stCondLst>
                                  <p:childTnLst>
                                    <p:set>
                                      <p:cBhvr>
                                        <p:cTn id="111" dur="1" fill="hold">
                                          <p:stCondLst>
                                            <p:cond delay="0"/>
                                          </p:stCondLst>
                                        </p:cTn>
                                        <p:tgtEl>
                                          <p:spTgt spid="77"/>
                                        </p:tgtEl>
                                        <p:attrNameLst>
                                          <p:attrName>style.visibility</p:attrName>
                                        </p:attrNameLst>
                                      </p:cBhvr>
                                      <p:to>
                                        <p:strVal val="visible"/>
                                      </p:to>
                                    </p:set>
                                    <p:animEffect transition="in" filter="fade">
                                      <p:cBhvr>
                                        <p:cTn id="112" dur="1000"/>
                                        <p:tgtEl>
                                          <p:spTgt spid="77"/>
                                        </p:tgtEl>
                                      </p:cBhvr>
                                    </p:animEffect>
                                    <p:anim calcmode="lin" valueType="num">
                                      <p:cBhvr>
                                        <p:cTn id="113" dur="1000" fill="hold"/>
                                        <p:tgtEl>
                                          <p:spTgt spid="77"/>
                                        </p:tgtEl>
                                        <p:attrNameLst>
                                          <p:attrName>ppt_x</p:attrName>
                                        </p:attrNameLst>
                                      </p:cBhvr>
                                      <p:tavLst>
                                        <p:tav tm="0">
                                          <p:val>
                                            <p:strVal val="#ppt_x"/>
                                          </p:val>
                                        </p:tav>
                                        <p:tav tm="100000">
                                          <p:val>
                                            <p:strVal val="#ppt_x"/>
                                          </p:val>
                                        </p:tav>
                                      </p:tavLst>
                                    </p:anim>
                                    <p:anim calcmode="lin" valueType="num">
                                      <p:cBhvr>
                                        <p:cTn id="114" dur="1000" fill="hold"/>
                                        <p:tgtEl>
                                          <p:spTgt spid="77"/>
                                        </p:tgtEl>
                                        <p:attrNameLst>
                                          <p:attrName>ppt_y</p:attrName>
                                        </p:attrNameLst>
                                      </p:cBhvr>
                                      <p:tavLst>
                                        <p:tav tm="0">
                                          <p:val>
                                            <p:strVal val="#ppt_y+.1"/>
                                          </p:val>
                                        </p:tav>
                                        <p:tav tm="100000">
                                          <p:val>
                                            <p:strVal val="#ppt_y"/>
                                          </p:val>
                                        </p:tav>
                                      </p:tavLst>
                                    </p:anim>
                                  </p:childTnLst>
                                </p:cTn>
                              </p:par>
                            </p:childTnLst>
                          </p:cTn>
                        </p:par>
                        <p:par>
                          <p:cTn id="115" fill="hold">
                            <p:stCondLst>
                              <p:cond delay="26000"/>
                            </p:stCondLst>
                            <p:childTnLst>
                              <p:par>
                                <p:cTn id="116" presetID="47" presetClass="entr" presetSubtype="0" fill="hold" nodeType="afterEffect">
                                  <p:stCondLst>
                                    <p:cond delay="500"/>
                                  </p:stCondLst>
                                  <p:childTnLst>
                                    <p:set>
                                      <p:cBhvr>
                                        <p:cTn id="117" dur="1" fill="hold">
                                          <p:stCondLst>
                                            <p:cond delay="0"/>
                                          </p:stCondLst>
                                        </p:cTn>
                                        <p:tgtEl>
                                          <p:spTgt spid="60"/>
                                        </p:tgtEl>
                                        <p:attrNameLst>
                                          <p:attrName>style.visibility</p:attrName>
                                        </p:attrNameLst>
                                      </p:cBhvr>
                                      <p:to>
                                        <p:strVal val="visible"/>
                                      </p:to>
                                    </p:set>
                                    <p:animEffect transition="in" filter="fade">
                                      <p:cBhvr>
                                        <p:cTn id="118" dur="1000"/>
                                        <p:tgtEl>
                                          <p:spTgt spid="60"/>
                                        </p:tgtEl>
                                      </p:cBhvr>
                                    </p:animEffect>
                                    <p:anim calcmode="lin" valueType="num">
                                      <p:cBhvr>
                                        <p:cTn id="119" dur="1000" fill="hold"/>
                                        <p:tgtEl>
                                          <p:spTgt spid="60"/>
                                        </p:tgtEl>
                                        <p:attrNameLst>
                                          <p:attrName>ppt_x</p:attrName>
                                        </p:attrNameLst>
                                      </p:cBhvr>
                                      <p:tavLst>
                                        <p:tav tm="0">
                                          <p:val>
                                            <p:strVal val="#ppt_x"/>
                                          </p:val>
                                        </p:tav>
                                        <p:tav tm="100000">
                                          <p:val>
                                            <p:strVal val="#ppt_x"/>
                                          </p:val>
                                        </p:tav>
                                      </p:tavLst>
                                    </p:anim>
                                    <p:anim calcmode="lin" valueType="num">
                                      <p:cBhvr>
                                        <p:cTn id="120" dur="1000" fill="hold"/>
                                        <p:tgtEl>
                                          <p:spTgt spid="60"/>
                                        </p:tgtEl>
                                        <p:attrNameLst>
                                          <p:attrName>ppt_y</p:attrName>
                                        </p:attrNameLst>
                                      </p:cBhvr>
                                      <p:tavLst>
                                        <p:tav tm="0">
                                          <p:val>
                                            <p:strVal val="#ppt_y-.1"/>
                                          </p:val>
                                        </p:tav>
                                        <p:tav tm="100000">
                                          <p:val>
                                            <p:strVal val="#ppt_y"/>
                                          </p:val>
                                        </p:tav>
                                      </p:tavLst>
                                    </p:anim>
                                  </p:childTnLst>
                                </p:cTn>
                              </p:par>
                            </p:childTnLst>
                          </p:cTn>
                        </p:par>
                        <p:par>
                          <p:cTn id="121" fill="hold">
                            <p:stCondLst>
                              <p:cond delay="27500"/>
                            </p:stCondLst>
                            <p:childTnLst>
                              <p:par>
                                <p:cTn id="122" presetID="42" presetClass="entr" presetSubtype="0" fill="hold" grpId="0" nodeType="afterEffect">
                                  <p:stCondLst>
                                    <p:cond delay="500"/>
                                  </p:stCondLst>
                                  <p:childTnLst>
                                    <p:set>
                                      <p:cBhvr>
                                        <p:cTn id="123" dur="1" fill="hold">
                                          <p:stCondLst>
                                            <p:cond delay="0"/>
                                          </p:stCondLst>
                                        </p:cTn>
                                        <p:tgtEl>
                                          <p:spTgt spid="61"/>
                                        </p:tgtEl>
                                        <p:attrNameLst>
                                          <p:attrName>style.visibility</p:attrName>
                                        </p:attrNameLst>
                                      </p:cBhvr>
                                      <p:to>
                                        <p:strVal val="visible"/>
                                      </p:to>
                                    </p:set>
                                    <p:animEffect transition="in" filter="fade">
                                      <p:cBhvr>
                                        <p:cTn id="124" dur="1000"/>
                                        <p:tgtEl>
                                          <p:spTgt spid="61"/>
                                        </p:tgtEl>
                                      </p:cBhvr>
                                    </p:animEffect>
                                    <p:anim calcmode="lin" valueType="num">
                                      <p:cBhvr>
                                        <p:cTn id="125" dur="1000" fill="hold"/>
                                        <p:tgtEl>
                                          <p:spTgt spid="61"/>
                                        </p:tgtEl>
                                        <p:attrNameLst>
                                          <p:attrName>ppt_x</p:attrName>
                                        </p:attrNameLst>
                                      </p:cBhvr>
                                      <p:tavLst>
                                        <p:tav tm="0">
                                          <p:val>
                                            <p:strVal val="#ppt_x"/>
                                          </p:val>
                                        </p:tav>
                                        <p:tav tm="100000">
                                          <p:val>
                                            <p:strVal val="#ppt_x"/>
                                          </p:val>
                                        </p:tav>
                                      </p:tavLst>
                                    </p:anim>
                                    <p:anim calcmode="lin" valueType="num">
                                      <p:cBhvr>
                                        <p:cTn id="126" dur="1000" fill="hold"/>
                                        <p:tgtEl>
                                          <p:spTgt spid="61"/>
                                        </p:tgtEl>
                                        <p:attrNameLst>
                                          <p:attrName>ppt_y</p:attrName>
                                        </p:attrNameLst>
                                      </p:cBhvr>
                                      <p:tavLst>
                                        <p:tav tm="0">
                                          <p:val>
                                            <p:strVal val="#ppt_y+.1"/>
                                          </p:val>
                                        </p:tav>
                                        <p:tav tm="100000">
                                          <p:val>
                                            <p:strVal val="#ppt_y"/>
                                          </p:val>
                                        </p:tav>
                                      </p:tavLst>
                                    </p:anim>
                                  </p:childTnLst>
                                </p:cTn>
                              </p:par>
                            </p:childTnLst>
                          </p:cTn>
                        </p:par>
                        <p:par>
                          <p:cTn id="127" fill="hold">
                            <p:stCondLst>
                              <p:cond delay="29000"/>
                            </p:stCondLst>
                            <p:childTnLst>
                              <p:par>
                                <p:cTn id="128" presetID="47" presetClass="entr" presetSubtype="0" fill="hold" grpId="0" nodeType="afterEffect">
                                  <p:stCondLst>
                                    <p:cond delay="1000"/>
                                  </p:stCondLst>
                                  <p:childTnLst>
                                    <p:set>
                                      <p:cBhvr>
                                        <p:cTn id="129" dur="1" fill="hold">
                                          <p:stCondLst>
                                            <p:cond delay="0"/>
                                          </p:stCondLst>
                                        </p:cTn>
                                        <p:tgtEl>
                                          <p:spTgt spid="78"/>
                                        </p:tgtEl>
                                        <p:attrNameLst>
                                          <p:attrName>style.visibility</p:attrName>
                                        </p:attrNameLst>
                                      </p:cBhvr>
                                      <p:to>
                                        <p:strVal val="visible"/>
                                      </p:to>
                                    </p:set>
                                    <p:animEffect transition="in" filter="fade">
                                      <p:cBhvr>
                                        <p:cTn id="130" dur="1000"/>
                                        <p:tgtEl>
                                          <p:spTgt spid="78"/>
                                        </p:tgtEl>
                                      </p:cBhvr>
                                    </p:animEffect>
                                    <p:anim calcmode="lin" valueType="num">
                                      <p:cBhvr>
                                        <p:cTn id="131" dur="1000" fill="hold"/>
                                        <p:tgtEl>
                                          <p:spTgt spid="78"/>
                                        </p:tgtEl>
                                        <p:attrNameLst>
                                          <p:attrName>ppt_x</p:attrName>
                                        </p:attrNameLst>
                                      </p:cBhvr>
                                      <p:tavLst>
                                        <p:tav tm="0">
                                          <p:val>
                                            <p:strVal val="#ppt_x"/>
                                          </p:val>
                                        </p:tav>
                                        <p:tav tm="100000">
                                          <p:val>
                                            <p:strVal val="#ppt_x"/>
                                          </p:val>
                                        </p:tav>
                                      </p:tavLst>
                                    </p:anim>
                                    <p:anim calcmode="lin" valueType="num">
                                      <p:cBhvr>
                                        <p:cTn id="132" dur="1000" fill="hold"/>
                                        <p:tgtEl>
                                          <p:spTgt spid="78"/>
                                        </p:tgtEl>
                                        <p:attrNameLst>
                                          <p:attrName>ppt_y</p:attrName>
                                        </p:attrNameLst>
                                      </p:cBhvr>
                                      <p:tavLst>
                                        <p:tav tm="0">
                                          <p:val>
                                            <p:strVal val="#ppt_y-.1"/>
                                          </p:val>
                                        </p:tav>
                                        <p:tav tm="100000">
                                          <p:val>
                                            <p:strVal val="#ppt_y"/>
                                          </p:val>
                                        </p:tav>
                                      </p:tavLst>
                                    </p:anim>
                                  </p:childTnLst>
                                </p:cTn>
                              </p:par>
                            </p:childTnLst>
                          </p:cTn>
                        </p:par>
                        <p:par>
                          <p:cTn id="133" fill="hold">
                            <p:stCondLst>
                              <p:cond delay="31000"/>
                            </p:stCondLst>
                            <p:childTnLst>
                              <p:par>
                                <p:cTn id="134" presetID="47" presetClass="entr" presetSubtype="0" fill="hold" nodeType="after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fade">
                                      <p:cBhvr>
                                        <p:cTn id="136" dur="1000"/>
                                        <p:tgtEl>
                                          <p:spTgt spid="59"/>
                                        </p:tgtEl>
                                      </p:cBhvr>
                                    </p:animEffect>
                                    <p:anim calcmode="lin" valueType="num">
                                      <p:cBhvr>
                                        <p:cTn id="137" dur="1000" fill="hold"/>
                                        <p:tgtEl>
                                          <p:spTgt spid="59"/>
                                        </p:tgtEl>
                                        <p:attrNameLst>
                                          <p:attrName>ppt_x</p:attrName>
                                        </p:attrNameLst>
                                      </p:cBhvr>
                                      <p:tavLst>
                                        <p:tav tm="0">
                                          <p:val>
                                            <p:strVal val="#ppt_x"/>
                                          </p:val>
                                        </p:tav>
                                        <p:tav tm="100000">
                                          <p:val>
                                            <p:strVal val="#ppt_x"/>
                                          </p:val>
                                        </p:tav>
                                      </p:tavLst>
                                    </p:anim>
                                    <p:anim calcmode="lin" valueType="num">
                                      <p:cBhvr>
                                        <p:cTn id="138" dur="1000" fill="hold"/>
                                        <p:tgtEl>
                                          <p:spTgt spid="59"/>
                                        </p:tgtEl>
                                        <p:attrNameLst>
                                          <p:attrName>ppt_y</p:attrName>
                                        </p:attrNameLst>
                                      </p:cBhvr>
                                      <p:tavLst>
                                        <p:tav tm="0">
                                          <p:val>
                                            <p:strVal val="#ppt_y-.1"/>
                                          </p:val>
                                        </p:tav>
                                        <p:tav tm="100000">
                                          <p:val>
                                            <p:strVal val="#ppt_y"/>
                                          </p:val>
                                        </p:tav>
                                      </p:tavLst>
                                    </p:anim>
                                  </p:childTnLst>
                                </p:cTn>
                              </p:par>
                            </p:childTnLst>
                          </p:cTn>
                        </p:par>
                        <p:par>
                          <p:cTn id="139" fill="hold">
                            <p:stCondLst>
                              <p:cond delay="32000"/>
                            </p:stCondLst>
                            <p:childTnLst>
                              <p:par>
                                <p:cTn id="140" presetID="2" presetClass="entr" presetSubtype="2" fill="hold" grpId="0" nodeType="afterEffect">
                                  <p:stCondLst>
                                    <p:cond delay="0"/>
                                  </p:stCondLst>
                                  <p:childTnLst>
                                    <p:set>
                                      <p:cBhvr>
                                        <p:cTn id="141" dur="1" fill="hold">
                                          <p:stCondLst>
                                            <p:cond delay="0"/>
                                          </p:stCondLst>
                                        </p:cTn>
                                        <p:tgtEl>
                                          <p:spTgt spid="71"/>
                                        </p:tgtEl>
                                        <p:attrNameLst>
                                          <p:attrName>style.visibility</p:attrName>
                                        </p:attrNameLst>
                                      </p:cBhvr>
                                      <p:to>
                                        <p:strVal val="visible"/>
                                      </p:to>
                                    </p:set>
                                    <p:anim calcmode="lin" valueType="num">
                                      <p:cBhvr additive="base">
                                        <p:cTn id="142" dur="500" fill="hold"/>
                                        <p:tgtEl>
                                          <p:spTgt spid="71"/>
                                        </p:tgtEl>
                                        <p:attrNameLst>
                                          <p:attrName>ppt_x</p:attrName>
                                        </p:attrNameLst>
                                      </p:cBhvr>
                                      <p:tavLst>
                                        <p:tav tm="0">
                                          <p:val>
                                            <p:strVal val="1+#ppt_w/2"/>
                                          </p:val>
                                        </p:tav>
                                        <p:tav tm="100000">
                                          <p:val>
                                            <p:strVal val="#ppt_x"/>
                                          </p:val>
                                        </p:tav>
                                      </p:tavLst>
                                    </p:anim>
                                    <p:anim calcmode="lin" valueType="num">
                                      <p:cBhvr additive="base">
                                        <p:cTn id="143" dur="500" fill="hold"/>
                                        <p:tgtEl>
                                          <p:spTgt spid="71"/>
                                        </p:tgtEl>
                                        <p:attrNameLst>
                                          <p:attrName>ppt_y</p:attrName>
                                        </p:attrNameLst>
                                      </p:cBhvr>
                                      <p:tavLst>
                                        <p:tav tm="0">
                                          <p:val>
                                            <p:strVal val="#ppt_y"/>
                                          </p:val>
                                        </p:tav>
                                        <p:tav tm="100000">
                                          <p:val>
                                            <p:strVal val="#ppt_y"/>
                                          </p:val>
                                        </p:tav>
                                      </p:tavLst>
                                    </p:anim>
                                  </p:childTnLst>
                                </p:cTn>
                              </p:par>
                            </p:childTnLst>
                          </p:cTn>
                        </p:par>
                        <p:par>
                          <p:cTn id="144" fill="hold">
                            <p:stCondLst>
                              <p:cond delay="32500"/>
                            </p:stCondLst>
                            <p:childTnLst>
                              <p:par>
                                <p:cTn id="145" presetID="47" presetClass="entr" presetSubtype="0" fill="hold" grpId="0"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fade">
                                      <p:cBhvr>
                                        <p:cTn id="147" dur="1000"/>
                                        <p:tgtEl>
                                          <p:spTgt spid="80"/>
                                        </p:tgtEl>
                                      </p:cBhvr>
                                    </p:animEffect>
                                    <p:anim calcmode="lin" valueType="num">
                                      <p:cBhvr>
                                        <p:cTn id="148" dur="1000" fill="hold"/>
                                        <p:tgtEl>
                                          <p:spTgt spid="80"/>
                                        </p:tgtEl>
                                        <p:attrNameLst>
                                          <p:attrName>ppt_x</p:attrName>
                                        </p:attrNameLst>
                                      </p:cBhvr>
                                      <p:tavLst>
                                        <p:tav tm="0">
                                          <p:val>
                                            <p:strVal val="#ppt_x"/>
                                          </p:val>
                                        </p:tav>
                                        <p:tav tm="100000">
                                          <p:val>
                                            <p:strVal val="#ppt_x"/>
                                          </p:val>
                                        </p:tav>
                                      </p:tavLst>
                                    </p:anim>
                                    <p:anim calcmode="lin" valueType="num">
                                      <p:cBhvr>
                                        <p:cTn id="149" dur="1000" fill="hold"/>
                                        <p:tgtEl>
                                          <p:spTgt spid="80"/>
                                        </p:tgtEl>
                                        <p:attrNameLst>
                                          <p:attrName>ppt_y</p:attrName>
                                        </p:attrNameLst>
                                      </p:cBhvr>
                                      <p:tavLst>
                                        <p:tav tm="0">
                                          <p:val>
                                            <p:strVal val="#ppt_y-.1"/>
                                          </p:val>
                                        </p:tav>
                                        <p:tav tm="100000">
                                          <p:val>
                                            <p:strVal val="#ppt_y"/>
                                          </p:val>
                                        </p:tav>
                                      </p:tavLst>
                                    </p:anim>
                                  </p:childTnLst>
                                </p:cTn>
                              </p:par>
                            </p:childTnLst>
                          </p:cTn>
                        </p:par>
                        <p:par>
                          <p:cTn id="150" fill="hold">
                            <p:stCondLst>
                              <p:cond delay="33500"/>
                            </p:stCondLst>
                            <p:childTnLst>
                              <p:par>
                                <p:cTn id="151" presetID="47" presetClass="entr" presetSubtype="0" fill="hold" nodeType="afterEffect">
                                  <p:stCondLst>
                                    <p:cond delay="0"/>
                                  </p:stCondLst>
                                  <p:childTnLst>
                                    <p:set>
                                      <p:cBhvr>
                                        <p:cTn id="152" dur="1" fill="hold">
                                          <p:stCondLst>
                                            <p:cond delay="0"/>
                                          </p:stCondLst>
                                        </p:cTn>
                                        <p:tgtEl>
                                          <p:spTgt spid="40"/>
                                        </p:tgtEl>
                                        <p:attrNameLst>
                                          <p:attrName>style.visibility</p:attrName>
                                        </p:attrNameLst>
                                      </p:cBhvr>
                                      <p:to>
                                        <p:strVal val="visible"/>
                                      </p:to>
                                    </p:set>
                                    <p:animEffect transition="in" filter="fade">
                                      <p:cBhvr>
                                        <p:cTn id="153" dur="1000"/>
                                        <p:tgtEl>
                                          <p:spTgt spid="40"/>
                                        </p:tgtEl>
                                      </p:cBhvr>
                                    </p:animEffect>
                                    <p:anim calcmode="lin" valueType="num">
                                      <p:cBhvr>
                                        <p:cTn id="154" dur="1000" fill="hold"/>
                                        <p:tgtEl>
                                          <p:spTgt spid="40"/>
                                        </p:tgtEl>
                                        <p:attrNameLst>
                                          <p:attrName>ppt_x</p:attrName>
                                        </p:attrNameLst>
                                      </p:cBhvr>
                                      <p:tavLst>
                                        <p:tav tm="0">
                                          <p:val>
                                            <p:strVal val="#ppt_x"/>
                                          </p:val>
                                        </p:tav>
                                        <p:tav tm="100000">
                                          <p:val>
                                            <p:strVal val="#ppt_x"/>
                                          </p:val>
                                        </p:tav>
                                      </p:tavLst>
                                    </p:anim>
                                    <p:anim calcmode="lin" valueType="num">
                                      <p:cBhvr>
                                        <p:cTn id="155" dur="1000" fill="hold"/>
                                        <p:tgtEl>
                                          <p:spTgt spid="40"/>
                                        </p:tgtEl>
                                        <p:attrNameLst>
                                          <p:attrName>ppt_y</p:attrName>
                                        </p:attrNameLst>
                                      </p:cBhvr>
                                      <p:tavLst>
                                        <p:tav tm="0">
                                          <p:val>
                                            <p:strVal val="#ppt_y-.1"/>
                                          </p:val>
                                        </p:tav>
                                        <p:tav tm="100000">
                                          <p:val>
                                            <p:strVal val="#ppt_y"/>
                                          </p:val>
                                        </p:tav>
                                      </p:tavLst>
                                    </p:anim>
                                  </p:childTnLst>
                                </p:cTn>
                              </p:par>
                            </p:childTnLst>
                          </p:cTn>
                        </p:par>
                        <p:par>
                          <p:cTn id="156" fill="hold">
                            <p:stCondLst>
                              <p:cond delay="34500"/>
                            </p:stCondLst>
                            <p:childTnLst>
                              <p:par>
                                <p:cTn id="157" presetID="42"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animEffect transition="in" filter="fade">
                                      <p:cBhvr>
                                        <p:cTn id="159" dur="1000"/>
                                        <p:tgtEl>
                                          <p:spTgt spid="38"/>
                                        </p:tgtEl>
                                      </p:cBhvr>
                                    </p:animEffect>
                                    <p:anim calcmode="lin" valueType="num">
                                      <p:cBhvr>
                                        <p:cTn id="160" dur="1000" fill="hold"/>
                                        <p:tgtEl>
                                          <p:spTgt spid="38"/>
                                        </p:tgtEl>
                                        <p:attrNameLst>
                                          <p:attrName>ppt_x</p:attrName>
                                        </p:attrNameLst>
                                      </p:cBhvr>
                                      <p:tavLst>
                                        <p:tav tm="0">
                                          <p:val>
                                            <p:strVal val="#ppt_x"/>
                                          </p:val>
                                        </p:tav>
                                        <p:tav tm="100000">
                                          <p:val>
                                            <p:strVal val="#ppt_x"/>
                                          </p:val>
                                        </p:tav>
                                      </p:tavLst>
                                    </p:anim>
                                    <p:anim calcmode="lin" valueType="num">
                                      <p:cBhvr>
                                        <p:cTn id="161" dur="1000" fill="hold"/>
                                        <p:tgtEl>
                                          <p:spTgt spid="38"/>
                                        </p:tgtEl>
                                        <p:attrNameLst>
                                          <p:attrName>ppt_y</p:attrName>
                                        </p:attrNameLst>
                                      </p:cBhvr>
                                      <p:tavLst>
                                        <p:tav tm="0">
                                          <p:val>
                                            <p:strVal val="#ppt_y+.1"/>
                                          </p:val>
                                        </p:tav>
                                        <p:tav tm="100000">
                                          <p:val>
                                            <p:strVal val="#ppt_y"/>
                                          </p:val>
                                        </p:tav>
                                      </p:tavLst>
                                    </p:anim>
                                  </p:childTnLst>
                                </p:cTn>
                              </p:par>
                            </p:childTnLst>
                          </p:cTn>
                        </p:par>
                        <p:par>
                          <p:cTn id="162" fill="hold">
                            <p:stCondLst>
                              <p:cond delay="35500"/>
                            </p:stCondLst>
                            <p:childTnLst>
                              <p:par>
                                <p:cTn id="163" presetID="31" presetClass="exit" presetSubtype="0" fill="hold" nodeType="afterEffect">
                                  <p:stCondLst>
                                    <p:cond delay="0"/>
                                  </p:stCondLst>
                                  <p:childTnLst>
                                    <p:anim calcmode="lin" valueType="num">
                                      <p:cBhvr>
                                        <p:cTn id="164" dur="2000"/>
                                        <p:tgtEl>
                                          <p:spTgt spid="36"/>
                                        </p:tgtEl>
                                        <p:attrNameLst>
                                          <p:attrName>ppt_w</p:attrName>
                                        </p:attrNameLst>
                                      </p:cBhvr>
                                      <p:tavLst>
                                        <p:tav tm="0">
                                          <p:val>
                                            <p:strVal val="ppt_w"/>
                                          </p:val>
                                        </p:tav>
                                        <p:tav tm="100000">
                                          <p:val>
                                            <p:fltVal val="0"/>
                                          </p:val>
                                        </p:tav>
                                      </p:tavLst>
                                    </p:anim>
                                    <p:anim calcmode="lin" valueType="num">
                                      <p:cBhvr>
                                        <p:cTn id="165" dur="2000"/>
                                        <p:tgtEl>
                                          <p:spTgt spid="36"/>
                                        </p:tgtEl>
                                        <p:attrNameLst>
                                          <p:attrName>ppt_h</p:attrName>
                                        </p:attrNameLst>
                                      </p:cBhvr>
                                      <p:tavLst>
                                        <p:tav tm="0">
                                          <p:val>
                                            <p:strVal val="ppt_h"/>
                                          </p:val>
                                        </p:tav>
                                        <p:tav tm="100000">
                                          <p:val>
                                            <p:fltVal val="0"/>
                                          </p:val>
                                        </p:tav>
                                      </p:tavLst>
                                    </p:anim>
                                    <p:anim calcmode="lin" valueType="num">
                                      <p:cBhvr>
                                        <p:cTn id="166" dur="2000"/>
                                        <p:tgtEl>
                                          <p:spTgt spid="36"/>
                                        </p:tgtEl>
                                        <p:attrNameLst>
                                          <p:attrName>style.rotation</p:attrName>
                                        </p:attrNameLst>
                                      </p:cBhvr>
                                      <p:tavLst>
                                        <p:tav tm="0">
                                          <p:val>
                                            <p:fltVal val="0"/>
                                          </p:val>
                                        </p:tav>
                                        <p:tav tm="100000">
                                          <p:val>
                                            <p:fltVal val="90"/>
                                          </p:val>
                                        </p:tav>
                                      </p:tavLst>
                                    </p:anim>
                                    <p:animEffect transition="out" filter="fade">
                                      <p:cBhvr>
                                        <p:cTn id="167" dur="2000"/>
                                        <p:tgtEl>
                                          <p:spTgt spid="36"/>
                                        </p:tgtEl>
                                      </p:cBhvr>
                                    </p:animEffect>
                                    <p:set>
                                      <p:cBhvr>
                                        <p:cTn id="168" dur="1" fill="hold">
                                          <p:stCondLst>
                                            <p:cond delay="1999"/>
                                          </p:stCondLst>
                                        </p:cTn>
                                        <p:tgtEl>
                                          <p:spTgt spid="36"/>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42" presetClass="entr" presetSubtype="0" fill="hold" grpId="0" nodeType="clickEffect">
                                  <p:stCondLst>
                                    <p:cond delay="0"/>
                                  </p:stCondLst>
                                  <p:childTnLst>
                                    <p:set>
                                      <p:cBhvr>
                                        <p:cTn id="172" dur="1" fill="hold">
                                          <p:stCondLst>
                                            <p:cond delay="0"/>
                                          </p:stCondLst>
                                        </p:cTn>
                                        <p:tgtEl>
                                          <p:spTgt spid="6"/>
                                        </p:tgtEl>
                                        <p:attrNameLst>
                                          <p:attrName>style.visibility</p:attrName>
                                        </p:attrNameLst>
                                      </p:cBhvr>
                                      <p:to>
                                        <p:strVal val="visible"/>
                                      </p:to>
                                    </p:set>
                                    <p:animEffect transition="in" filter="fade">
                                      <p:cBhvr>
                                        <p:cTn id="173" dur="1000"/>
                                        <p:tgtEl>
                                          <p:spTgt spid="6"/>
                                        </p:tgtEl>
                                      </p:cBhvr>
                                    </p:animEffect>
                                    <p:anim calcmode="lin" valueType="num">
                                      <p:cBhvr>
                                        <p:cTn id="174" dur="1000" fill="hold"/>
                                        <p:tgtEl>
                                          <p:spTgt spid="6"/>
                                        </p:tgtEl>
                                        <p:attrNameLst>
                                          <p:attrName>ppt_x</p:attrName>
                                        </p:attrNameLst>
                                      </p:cBhvr>
                                      <p:tavLst>
                                        <p:tav tm="0">
                                          <p:val>
                                            <p:strVal val="#ppt_x"/>
                                          </p:val>
                                        </p:tav>
                                        <p:tav tm="100000">
                                          <p:val>
                                            <p:strVal val="#ppt_x"/>
                                          </p:val>
                                        </p:tav>
                                      </p:tavLst>
                                    </p:anim>
                                    <p:anim calcmode="lin" valueType="num">
                                      <p:cBhvr>
                                        <p:cTn id="17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31" presetClass="entr" presetSubtype="0" fill="hold" grpId="0" nodeType="clickEffect">
                                  <p:stCondLst>
                                    <p:cond delay="0"/>
                                  </p:stCondLst>
                                  <p:childTnLst>
                                    <p:set>
                                      <p:cBhvr>
                                        <p:cTn id="179" dur="1" fill="hold">
                                          <p:stCondLst>
                                            <p:cond delay="0"/>
                                          </p:stCondLst>
                                        </p:cTn>
                                        <p:tgtEl>
                                          <p:spTgt spid="35"/>
                                        </p:tgtEl>
                                        <p:attrNameLst>
                                          <p:attrName>style.visibility</p:attrName>
                                        </p:attrNameLst>
                                      </p:cBhvr>
                                      <p:to>
                                        <p:strVal val="visible"/>
                                      </p:to>
                                    </p:set>
                                    <p:anim calcmode="lin" valueType="num">
                                      <p:cBhvr>
                                        <p:cTn id="180" dur="1000" fill="hold"/>
                                        <p:tgtEl>
                                          <p:spTgt spid="35"/>
                                        </p:tgtEl>
                                        <p:attrNameLst>
                                          <p:attrName>ppt_w</p:attrName>
                                        </p:attrNameLst>
                                      </p:cBhvr>
                                      <p:tavLst>
                                        <p:tav tm="0">
                                          <p:val>
                                            <p:fltVal val="0"/>
                                          </p:val>
                                        </p:tav>
                                        <p:tav tm="100000">
                                          <p:val>
                                            <p:strVal val="#ppt_w"/>
                                          </p:val>
                                        </p:tav>
                                      </p:tavLst>
                                    </p:anim>
                                    <p:anim calcmode="lin" valueType="num">
                                      <p:cBhvr>
                                        <p:cTn id="181" dur="1000" fill="hold"/>
                                        <p:tgtEl>
                                          <p:spTgt spid="35"/>
                                        </p:tgtEl>
                                        <p:attrNameLst>
                                          <p:attrName>ppt_h</p:attrName>
                                        </p:attrNameLst>
                                      </p:cBhvr>
                                      <p:tavLst>
                                        <p:tav tm="0">
                                          <p:val>
                                            <p:fltVal val="0"/>
                                          </p:val>
                                        </p:tav>
                                        <p:tav tm="100000">
                                          <p:val>
                                            <p:strVal val="#ppt_h"/>
                                          </p:val>
                                        </p:tav>
                                      </p:tavLst>
                                    </p:anim>
                                    <p:anim calcmode="lin" valueType="num">
                                      <p:cBhvr>
                                        <p:cTn id="182" dur="1000" fill="hold"/>
                                        <p:tgtEl>
                                          <p:spTgt spid="35"/>
                                        </p:tgtEl>
                                        <p:attrNameLst>
                                          <p:attrName>style.rotation</p:attrName>
                                        </p:attrNameLst>
                                      </p:cBhvr>
                                      <p:tavLst>
                                        <p:tav tm="0">
                                          <p:val>
                                            <p:fltVal val="90"/>
                                          </p:val>
                                        </p:tav>
                                        <p:tav tm="100000">
                                          <p:val>
                                            <p:fltVal val="0"/>
                                          </p:val>
                                        </p:tav>
                                      </p:tavLst>
                                    </p:anim>
                                    <p:animEffect transition="in" filter="fade">
                                      <p:cBhvr>
                                        <p:cTn id="183" dur="1000"/>
                                        <p:tgtEl>
                                          <p:spTgt spid="35"/>
                                        </p:tgtEl>
                                      </p:cBhvr>
                                    </p:animEffect>
                                  </p:childTnLst>
                                </p:cTn>
                              </p:par>
                            </p:childTnLst>
                          </p:cTn>
                        </p:par>
                      </p:childTnLst>
                    </p:cTn>
                  </p:par>
                  <p:par>
                    <p:cTn id="184" fill="hold">
                      <p:stCondLst>
                        <p:cond delay="indefinite"/>
                      </p:stCondLst>
                      <p:childTnLst>
                        <p:par>
                          <p:cTn id="185" fill="hold">
                            <p:stCondLst>
                              <p:cond delay="0"/>
                            </p:stCondLst>
                            <p:childTnLst>
                              <p:par>
                                <p:cTn id="186" presetID="42" presetClass="entr" presetSubtype="0" fill="hold" grpId="0" nodeType="clickEffect">
                                  <p:stCondLst>
                                    <p:cond delay="0"/>
                                  </p:stCondLst>
                                  <p:childTnLst>
                                    <p:set>
                                      <p:cBhvr>
                                        <p:cTn id="187" dur="1" fill="hold">
                                          <p:stCondLst>
                                            <p:cond delay="0"/>
                                          </p:stCondLst>
                                        </p:cTn>
                                        <p:tgtEl>
                                          <p:spTgt spid="3"/>
                                        </p:tgtEl>
                                        <p:attrNameLst>
                                          <p:attrName>style.visibility</p:attrName>
                                        </p:attrNameLst>
                                      </p:cBhvr>
                                      <p:to>
                                        <p:strVal val="visible"/>
                                      </p:to>
                                    </p:set>
                                    <p:animEffect transition="in" filter="fade">
                                      <p:cBhvr>
                                        <p:cTn id="188" dur="1000"/>
                                        <p:tgtEl>
                                          <p:spTgt spid="3"/>
                                        </p:tgtEl>
                                      </p:cBhvr>
                                    </p:animEffect>
                                    <p:anim calcmode="lin" valueType="num">
                                      <p:cBhvr>
                                        <p:cTn id="189" dur="1000" fill="hold"/>
                                        <p:tgtEl>
                                          <p:spTgt spid="3"/>
                                        </p:tgtEl>
                                        <p:attrNameLst>
                                          <p:attrName>ppt_x</p:attrName>
                                        </p:attrNameLst>
                                      </p:cBhvr>
                                      <p:tavLst>
                                        <p:tav tm="0">
                                          <p:val>
                                            <p:strVal val="#ppt_x"/>
                                          </p:val>
                                        </p:tav>
                                        <p:tav tm="100000">
                                          <p:val>
                                            <p:strVal val="#ppt_x"/>
                                          </p:val>
                                        </p:tav>
                                      </p:tavLst>
                                    </p:anim>
                                    <p:anim calcmode="lin" valueType="num">
                                      <p:cBhvr>
                                        <p:cTn id="19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9388">
                <p:cTn id="191" fill="hold" display="0">
                  <p:stCondLst>
                    <p:cond delay="indefinite"/>
                  </p:stCondLst>
                  <p:endCondLst>
                    <p:cond evt="onStopAudio" delay="0">
                      <p:tgtEl>
                        <p:sldTgt/>
                      </p:tgtEl>
                    </p:cond>
                  </p:endCondLst>
                </p:cTn>
                <p:tgtEl>
                  <p:spTgt spid="2"/>
                </p:tgtEl>
              </p:cMediaNode>
            </p:audio>
          </p:childTnLst>
        </p:cTn>
      </p:par>
    </p:tnLst>
    <p:bldLst>
      <p:bldP spid="61" grpId="0" animBg="1"/>
      <p:bldP spid="71" grpId="0" animBg="1"/>
      <p:bldP spid="73" grpId="0" animBg="1"/>
      <p:bldP spid="74" grpId="0" animBg="1"/>
      <p:bldP spid="75" grpId="0" animBg="1"/>
      <p:bldP spid="76" grpId="0" animBg="1"/>
      <p:bldP spid="77" grpId="0" animBg="1"/>
      <p:bldP spid="78" grpId="0" animBg="1"/>
      <p:bldP spid="79" grpId="0" animBg="1"/>
      <p:bldP spid="81" grpId="0" animBg="1"/>
      <p:bldP spid="80" grpId="0" animBg="1"/>
      <p:bldP spid="82" grpId="0" animBg="1"/>
      <p:bldP spid="69" grpId="0" animBg="1"/>
      <p:bldP spid="68" grpId="0" animBg="1"/>
      <p:bldP spid="3" grpId="0" animBg="1"/>
      <p:bldP spid="6" grpId="0"/>
      <p:bldP spid="35" grpId="0" animBg="1"/>
      <p:bldP spid="38" grpId="0" animBg="1"/>
      <p:bldP spid="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F455F7A-6753-A9D3-39F4-9F30E72BF6CC}"/>
              </a:ext>
            </a:extLst>
          </p:cNvPr>
          <p:cNvPicPr>
            <a:picLocks noChangeAspect="1"/>
          </p:cNvPicPr>
          <p:nvPr/>
        </p:nvPicPr>
        <p:blipFill rotWithShape="1">
          <a:blip r:embed="rId2"/>
          <a:srcRect l="766"/>
          <a:stretch/>
        </p:blipFill>
        <p:spPr>
          <a:xfrm>
            <a:off x="1" y="417991"/>
            <a:ext cx="9078531" cy="6278646"/>
          </a:xfrm>
          <a:prstGeom prst="rect">
            <a:avLst/>
          </a:prstGeom>
        </p:spPr>
      </p:pic>
      <p:sp>
        <p:nvSpPr>
          <p:cNvPr id="2" name="テキスト ボックス 1">
            <a:extLst>
              <a:ext uri="{FF2B5EF4-FFF2-40B4-BE49-F238E27FC236}">
                <a16:creationId xmlns:a16="http://schemas.microsoft.com/office/drawing/2014/main" id="{5421F904-47AA-19CC-0A0A-9925F46F2DC6}"/>
              </a:ext>
            </a:extLst>
          </p:cNvPr>
          <p:cNvSpPr txBox="1"/>
          <p:nvPr/>
        </p:nvSpPr>
        <p:spPr>
          <a:xfrm>
            <a:off x="2500312" y="48659"/>
            <a:ext cx="6643688" cy="369332"/>
          </a:xfrm>
          <a:prstGeom prst="rect">
            <a:avLst/>
          </a:prstGeom>
          <a:noFill/>
        </p:spPr>
        <p:txBody>
          <a:bodyPr wrap="square" rtlCol="0">
            <a:spAutoFit/>
          </a:bodyPr>
          <a:lstStyle/>
          <a:p>
            <a:r>
              <a:rPr kumimoji="1" lang="ja-JP" altLang="en-US" dirty="0"/>
              <a:t>秋田県大仙市立大曲南中学校　　　</a:t>
            </a:r>
            <a:r>
              <a:rPr kumimoji="1" lang="en-US" altLang="ja-JP" dirty="0"/>
              <a:t>2024</a:t>
            </a:r>
            <a:r>
              <a:rPr kumimoji="1" lang="ja-JP" altLang="en-US" dirty="0"/>
              <a:t>年</a:t>
            </a:r>
            <a:r>
              <a:rPr kumimoji="1" lang="en-US" altLang="ja-JP" dirty="0"/>
              <a:t>11</a:t>
            </a:r>
            <a:r>
              <a:rPr kumimoji="1" lang="ja-JP" altLang="en-US" dirty="0"/>
              <a:t>月</a:t>
            </a:r>
            <a:r>
              <a:rPr kumimoji="1" lang="en-US" altLang="ja-JP" dirty="0"/>
              <a:t>22</a:t>
            </a:r>
            <a:r>
              <a:rPr kumimoji="1" lang="ja-JP" altLang="en-US" dirty="0"/>
              <a:t>日　研究発表</a:t>
            </a:r>
          </a:p>
        </p:txBody>
      </p:sp>
      <p:sp>
        <p:nvSpPr>
          <p:cNvPr id="4" name="正方形/長方形 3">
            <a:extLst>
              <a:ext uri="{FF2B5EF4-FFF2-40B4-BE49-F238E27FC236}">
                <a16:creationId xmlns:a16="http://schemas.microsoft.com/office/drawing/2014/main" id="{479FEE6F-9C04-6880-9808-BA16A1B6EE60}"/>
              </a:ext>
            </a:extLst>
          </p:cNvPr>
          <p:cNvSpPr/>
          <p:nvPr/>
        </p:nvSpPr>
        <p:spPr>
          <a:xfrm>
            <a:off x="5986464" y="48660"/>
            <a:ext cx="3092068"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CFBCC09-794C-5ABB-05EF-0F82FE54B701}"/>
              </a:ext>
            </a:extLst>
          </p:cNvPr>
          <p:cNvSpPr txBox="1"/>
          <p:nvPr/>
        </p:nvSpPr>
        <p:spPr>
          <a:xfrm>
            <a:off x="188259" y="57196"/>
            <a:ext cx="2113079" cy="415498"/>
          </a:xfrm>
          <a:prstGeom prst="rect">
            <a:avLst/>
          </a:prstGeom>
          <a:noFill/>
        </p:spPr>
        <p:txBody>
          <a:bodyPr wrap="none" rtlCol="0">
            <a:spAutoFit/>
          </a:bodyPr>
          <a:lstStyle/>
          <a:p>
            <a:r>
              <a:rPr kumimoji="1" lang="ja-JP" altLang="en-US" sz="2100" b="1" dirty="0">
                <a:highlight>
                  <a:srgbClr val="FFFF00"/>
                </a:highlight>
                <a:latin typeface="AR P丸ゴシック体E" panose="020F0900000000000000" pitchFamily="50" charset="-128"/>
                <a:ea typeface="AR P丸ゴシック体E" panose="020F0900000000000000" pitchFamily="50" charset="-128"/>
              </a:rPr>
              <a:t>ストーリーマップ</a:t>
            </a:r>
          </a:p>
        </p:txBody>
      </p:sp>
    </p:spTree>
    <p:extLst>
      <p:ext uri="{BB962C8B-B14F-4D97-AF65-F5344CB8AC3E}">
        <p14:creationId xmlns:p14="http://schemas.microsoft.com/office/powerpoint/2010/main" val="200931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1+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9E00066-A52B-B8F9-B150-59615A69B54A}"/>
              </a:ext>
            </a:extLst>
          </p:cNvPr>
          <p:cNvPicPr>
            <a:picLocks noChangeAspect="1"/>
          </p:cNvPicPr>
          <p:nvPr/>
        </p:nvPicPr>
        <p:blipFill>
          <a:blip r:embed="rId2"/>
          <a:stretch>
            <a:fillRect/>
          </a:stretch>
        </p:blipFill>
        <p:spPr>
          <a:xfrm>
            <a:off x="90118" y="421904"/>
            <a:ext cx="8983250" cy="6199095"/>
          </a:xfrm>
          <a:prstGeom prst="rect">
            <a:avLst/>
          </a:prstGeom>
        </p:spPr>
      </p:pic>
      <p:sp>
        <p:nvSpPr>
          <p:cNvPr id="2" name="テキスト ボックス 1">
            <a:extLst>
              <a:ext uri="{FF2B5EF4-FFF2-40B4-BE49-F238E27FC236}">
                <a16:creationId xmlns:a16="http://schemas.microsoft.com/office/drawing/2014/main" id="{E5098138-B9B1-19A1-0492-2D5E107B5181}"/>
              </a:ext>
            </a:extLst>
          </p:cNvPr>
          <p:cNvSpPr txBox="1"/>
          <p:nvPr/>
        </p:nvSpPr>
        <p:spPr>
          <a:xfrm>
            <a:off x="2500312" y="48659"/>
            <a:ext cx="6643688" cy="369332"/>
          </a:xfrm>
          <a:prstGeom prst="rect">
            <a:avLst/>
          </a:prstGeom>
          <a:noFill/>
        </p:spPr>
        <p:txBody>
          <a:bodyPr wrap="square" rtlCol="0">
            <a:spAutoFit/>
          </a:bodyPr>
          <a:lstStyle/>
          <a:p>
            <a:r>
              <a:rPr kumimoji="1" lang="ja-JP" altLang="en-US" dirty="0"/>
              <a:t>秋田県大仙市立大曲南中学校　　　</a:t>
            </a:r>
            <a:r>
              <a:rPr kumimoji="1" lang="en-US" altLang="ja-JP" dirty="0"/>
              <a:t>2024</a:t>
            </a:r>
            <a:r>
              <a:rPr kumimoji="1" lang="ja-JP" altLang="en-US" dirty="0"/>
              <a:t>年</a:t>
            </a:r>
            <a:r>
              <a:rPr kumimoji="1" lang="en-US" altLang="ja-JP" dirty="0"/>
              <a:t>11</a:t>
            </a:r>
            <a:r>
              <a:rPr kumimoji="1" lang="ja-JP" altLang="en-US" dirty="0"/>
              <a:t>月</a:t>
            </a:r>
            <a:r>
              <a:rPr kumimoji="1" lang="en-US" altLang="ja-JP" dirty="0"/>
              <a:t>22</a:t>
            </a:r>
            <a:r>
              <a:rPr kumimoji="1" lang="ja-JP" altLang="en-US" dirty="0"/>
              <a:t>日　研究発表</a:t>
            </a:r>
          </a:p>
        </p:txBody>
      </p:sp>
    </p:spTree>
    <p:extLst>
      <p:ext uri="{BB962C8B-B14F-4D97-AF65-F5344CB8AC3E}">
        <p14:creationId xmlns:p14="http://schemas.microsoft.com/office/powerpoint/2010/main" val="637319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BB9D6963-ED29-050F-7A90-1F252061CED3}"/>
              </a:ext>
            </a:extLst>
          </p:cNvPr>
          <p:cNvSpPr/>
          <p:nvPr/>
        </p:nvSpPr>
        <p:spPr>
          <a:xfrm>
            <a:off x="385757" y="528632"/>
            <a:ext cx="8372475" cy="5872162"/>
          </a:xfrm>
          <a:prstGeom prst="roundRect">
            <a:avLst/>
          </a:prstGeom>
          <a:solidFill>
            <a:srgbClr val="B9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858EE993-C996-49EF-437D-10E0004E9EFA}"/>
              </a:ext>
            </a:extLst>
          </p:cNvPr>
          <p:cNvSpPr txBox="1"/>
          <p:nvPr/>
        </p:nvSpPr>
        <p:spPr>
          <a:xfrm>
            <a:off x="885820" y="1104150"/>
            <a:ext cx="7704353" cy="5078313"/>
          </a:xfrm>
          <a:prstGeom prst="rect">
            <a:avLst/>
          </a:prstGeom>
          <a:noFill/>
        </p:spPr>
        <p:txBody>
          <a:bodyPr wrap="none" rtlCol="0">
            <a:spAutoFit/>
          </a:bodyPr>
          <a:lstStyle/>
          <a:p>
            <a:r>
              <a:rPr kumimoji="1" lang="ja-JP" altLang="en-US" sz="3600" dirty="0">
                <a:latin typeface="AR P丸ゴシック体E" panose="020F0900000000000000" pitchFamily="50" charset="-128"/>
                <a:ea typeface="AR P丸ゴシック体E" panose="020F0900000000000000" pitchFamily="50" charset="-128"/>
              </a:rPr>
              <a:t>大仙市立大曲南中学校のストーリー</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マップは、全国の様々な学校で参考に</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され、広がりをみせています。</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東京都小平市立小平第五小学校の</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取り組みもその一例です。</a:t>
            </a:r>
          </a:p>
        </p:txBody>
      </p:sp>
    </p:spTree>
    <p:extLst>
      <p:ext uri="{BB962C8B-B14F-4D97-AF65-F5344CB8AC3E}">
        <p14:creationId xmlns:p14="http://schemas.microsoft.com/office/powerpoint/2010/main" val="289448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16153BE0-EA5B-3773-FCC1-20DEAE3AB873}"/>
              </a:ext>
            </a:extLst>
          </p:cNvPr>
          <p:cNvSpPr/>
          <p:nvPr/>
        </p:nvSpPr>
        <p:spPr>
          <a:xfrm>
            <a:off x="8212532" y="626344"/>
            <a:ext cx="1055351"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C725178-9EF2-CEC6-6A62-48D41E402392}"/>
              </a:ext>
            </a:extLst>
          </p:cNvPr>
          <p:cNvSpPr/>
          <p:nvPr/>
        </p:nvSpPr>
        <p:spPr>
          <a:xfrm>
            <a:off x="6589579" y="623884"/>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77D58EB9-E49C-885E-1AB2-0F07D67C1535}"/>
              </a:ext>
            </a:extLst>
          </p:cNvPr>
          <p:cNvSpPr/>
          <p:nvPr/>
        </p:nvSpPr>
        <p:spPr>
          <a:xfrm>
            <a:off x="4965555"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ABFA3B2C-1636-8A74-26CF-4858BFD3EB11}"/>
              </a:ext>
            </a:extLst>
          </p:cNvPr>
          <p:cNvSpPr/>
          <p:nvPr/>
        </p:nvSpPr>
        <p:spPr>
          <a:xfrm>
            <a:off x="3355295"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B92C535-BA18-5722-F888-35470A474959}"/>
              </a:ext>
            </a:extLst>
          </p:cNvPr>
          <p:cNvSpPr/>
          <p:nvPr/>
        </p:nvSpPr>
        <p:spPr>
          <a:xfrm>
            <a:off x="1728808"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E2C8352E-27CE-DF81-5205-D7328A78E399}"/>
              </a:ext>
            </a:extLst>
          </p:cNvPr>
          <p:cNvSpPr/>
          <p:nvPr/>
        </p:nvSpPr>
        <p:spPr>
          <a:xfrm>
            <a:off x="105574" y="32861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６月</a:t>
            </a:r>
          </a:p>
        </p:txBody>
      </p:sp>
      <p:sp>
        <p:nvSpPr>
          <p:cNvPr id="13" name="正方形/長方形 12">
            <a:extLst>
              <a:ext uri="{FF2B5EF4-FFF2-40B4-BE49-F238E27FC236}">
                <a16:creationId xmlns:a16="http://schemas.microsoft.com/office/drawing/2014/main" id="{A372FF64-B607-9C7F-A185-20A28CD8A7EF}"/>
              </a:ext>
            </a:extLst>
          </p:cNvPr>
          <p:cNvSpPr/>
          <p:nvPr/>
        </p:nvSpPr>
        <p:spPr>
          <a:xfrm>
            <a:off x="105574"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四角形 6">
            <a:extLst>
              <a:ext uri="{FF2B5EF4-FFF2-40B4-BE49-F238E27FC236}">
                <a16:creationId xmlns:a16="http://schemas.microsoft.com/office/drawing/2014/main" id="{2445C7C4-4CA0-4C32-EFFF-D7A0304C5936}"/>
              </a:ext>
            </a:extLst>
          </p:cNvPr>
          <p:cNvSpPr/>
          <p:nvPr/>
        </p:nvSpPr>
        <p:spPr>
          <a:xfrm>
            <a:off x="105574" y="790454"/>
            <a:ext cx="1894677" cy="2623929"/>
          </a:xfrm>
          <a:prstGeom prst="wedgeRectCallout">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・夢の給食メニュー</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・給食にはたくさんの工夫や努力が込められている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・自分たちも食べ残しで食品ロスに関わっている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・身の回りにどんな食品ロスがあるか予想し、実際に調べたい</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・実際に調査し、まとめる</a:t>
            </a:r>
          </a:p>
        </p:txBody>
      </p:sp>
      <p:sp>
        <p:nvSpPr>
          <p:cNvPr id="8" name="吹き出し: 四角形 7">
            <a:extLst>
              <a:ext uri="{FF2B5EF4-FFF2-40B4-BE49-F238E27FC236}">
                <a16:creationId xmlns:a16="http://schemas.microsoft.com/office/drawing/2014/main" id="{04960EAC-71F4-44FF-355D-658593C806CD}"/>
              </a:ext>
            </a:extLst>
          </p:cNvPr>
          <p:cNvSpPr/>
          <p:nvPr/>
        </p:nvSpPr>
        <p:spPr>
          <a:xfrm>
            <a:off x="2152651" y="790454"/>
            <a:ext cx="1894677" cy="2200698"/>
          </a:xfrm>
          <a:prstGeom prst="wedgeRectCallout">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・地域の農家やスーパーにはどのような食品ロス問題があり、どのような工夫や対策をしているのか、見学を通して調べる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・家庭での食品ロスについて調べまとめる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・自分たちにできそうなことを考える</a:t>
            </a:r>
          </a:p>
        </p:txBody>
      </p:sp>
      <p:sp>
        <p:nvSpPr>
          <p:cNvPr id="9" name="吹き出し: 四角形 8">
            <a:extLst>
              <a:ext uri="{FF2B5EF4-FFF2-40B4-BE49-F238E27FC236}">
                <a16:creationId xmlns:a16="http://schemas.microsoft.com/office/drawing/2014/main" id="{CC57D918-FA47-9ECF-E171-AE05F84B78A6}"/>
              </a:ext>
            </a:extLst>
          </p:cNvPr>
          <p:cNvSpPr/>
          <p:nvPr/>
        </p:nvSpPr>
        <p:spPr>
          <a:xfrm>
            <a:off x="4276739" y="785686"/>
            <a:ext cx="1894677" cy="1612244"/>
          </a:xfrm>
          <a:prstGeom prst="wedgeRectCallout">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・段ボールコンポストの役割や可能性について知り、実際に作って使ってみる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・地域の農家やスーパーの取り組みの意味について話し合う</a:t>
            </a:r>
          </a:p>
        </p:txBody>
      </p:sp>
      <p:sp>
        <p:nvSpPr>
          <p:cNvPr id="10" name="吹き出し: 四角形 9">
            <a:extLst>
              <a:ext uri="{FF2B5EF4-FFF2-40B4-BE49-F238E27FC236}">
                <a16:creationId xmlns:a16="http://schemas.microsoft.com/office/drawing/2014/main" id="{CF24D7F2-53BE-784A-2A35-B650CAE9ABAB}"/>
              </a:ext>
            </a:extLst>
          </p:cNvPr>
          <p:cNvSpPr/>
          <p:nvPr/>
        </p:nvSpPr>
        <p:spPr>
          <a:xfrm>
            <a:off x="6400826" y="775600"/>
            <a:ext cx="1894677" cy="1355276"/>
          </a:xfrm>
          <a:prstGeom prst="wedgeRectCallout">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・段ボールコンポストで作ったたい肥の活用</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・地域の農家やスーパーの取り組みの意味について発信する</a:t>
            </a:r>
          </a:p>
        </p:txBody>
      </p:sp>
      <p:sp>
        <p:nvSpPr>
          <p:cNvPr id="14" name="正方形/長方形 13">
            <a:extLst>
              <a:ext uri="{FF2B5EF4-FFF2-40B4-BE49-F238E27FC236}">
                <a16:creationId xmlns:a16="http://schemas.microsoft.com/office/drawing/2014/main" id="{217F9FDE-8B39-6809-0B5F-90042F5AAB7C}"/>
              </a:ext>
            </a:extLst>
          </p:cNvPr>
          <p:cNvSpPr/>
          <p:nvPr/>
        </p:nvSpPr>
        <p:spPr>
          <a:xfrm>
            <a:off x="1728302" y="32861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７月</a:t>
            </a:r>
          </a:p>
        </p:txBody>
      </p:sp>
      <p:sp>
        <p:nvSpPr>
          <p:cNvPr id="16" name="正方形/長方形 15">
            <a:extLst>
              <a:ext uri="{FF2B5EF4-FFF2-40B4-BE49-F238E27FC236}">
                <a16:creationId xmlns:a16="http://schemas.microsoft.com/office/drawing/2014/main" id="{1629ED10-4CE6-D1AD-0BA7-E45DDC4D8CB5}"/>
              </a:ext>
            </a:extLst>
          </p:cNvPr>
          <p:cNvSpPr/>
          <p:nvPr/>
        </p:nvSpPr>
        <p:spPr>
          <a:xfrm>
            <a:off x="3355295" y="32861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８月</a:t>
            </a:r>
          </a:p>
        </p:txBody>
      </p:sp>
      <p:sp>
        <p:nvSpPr>
          <p:cNvPr id="18" name="正方形/長方形 17">
            <a:extLst>
              <a:ext uri="{FF2B5EF4-FFF2-40B4-BE49-F238E27FC236}">
                <a16:creationId xmlns:a16="http://schemas.microsoft.com/office/drawing/2014/main" id="{37039102-9372-052D-8598-D370CF4DC956}"/>
              </a:ext>
            </a:extLst>
          </p:cNvPr>
          <p:cNvSpPr/>
          <p:nvPr/>
        </p:nvSpPr>
        <p:spPr>
          <a:xfrm>
            <a:off x="4978510" y="326323"/>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９月</a:t>
            </a:r>
          </a:p>
        </p:txBody>
      </p:sp>
      <p:sp>
        <p:nvSpPr>
          <p:cNvPr id="20" name="正方形/長方形 19">
            <a:extLst>
              <a:ext uri="{FF2B5EF4-FFF2-40B4-BE49-F238E27FC236}">
                <a16:creationId xmlns:a16="http://schemas.microsoft.com/office/drawing/2014/main" id="{76F898EA-E2D7-AC8C-AD63-E0A9F518B2A4}"/>
              </a:ext>
            </a:extLst>
          </p:cNvPr>
          <p:cNvSpPr/>
          <p:nvPr/>
        </p:nvSpPr>
        <p:spPr>
          <a:xfrm>
            <a:off x="6588246" y="32155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１０月</a:t>
            </a:r>
          </a:p>
        </p:txBody>
      </p:sp>
      <p:sp>
        <p:nvSpPr>
          <p:cNvPr id="24" name="正方形/長方形 23">
            <a:extLst>
              <a:ext uri="{FF2B5EF4-FFF2-40B4-BE49-F238E27FC236}">
                <a16:creationId xmlns:a16="http://schemas.microsoft.com/office/drawing/2014/main" id="{80E209E9-B51B-388C-DDFC-350AFDCF542F}"/>
              </a:ext>
            </a:extLst>
          </p:cNvPr>
          <p:cNvSpPr/>
          <p:nvPr/>
        </p:nvSpPr>
        <p:spPr>
          <a:xfrm>
            <a:off x="8210974" y="331075"/>
            <a:ext cx="933027"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１１</a:t>
            </a:r>
          </a:p>
        </p:txBody>
      </p:sp>
      <p:sp>
        <p:nvSpPr>
          <p:cNvPr id="26" name="吹き出し: 角を丸めた四角形 25">
            <a:extLst>
              <a:ext uri="{FF2B5EF4-FFF2-40B4-BE49-F238E27FC236}">
                <a16:creationId xmlns:a16="http://schemas.microsoft.com/office/drawing/2014/main" id="{F51FE94B-0269-158E-0BE3-3366E0CA6D9C}"/>
              </a:ext>
            </a:extLst>
          </p:cNvPr>
          <p:cNvSpPr/>
          <p:nvPr/>
        </p:nvSpPr>
        <p:spPr>
          <a:xfrm>
            <a:off x="3316805" y="4439661"/>
            <a:ext cx="2228957" cy="1446791"/>
          </a:xfrm>
          <a:prstGeom prst="wedgeRoundRectCallout">
            <a:avLst>
              <a:gd name="adj1" fmla="val -32833"/>
              <a:gd name="adj2" fmla="val -66515"/>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国語</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メモの工夫・伝えたいことをはっきりさせて書こう・お礼の手紙</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道徳</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インタビューのマナー</a:t>
            </a:r>
          </a:p>
        </p:txBody>
      </p:sp>
      <p:sp>
        <p:nvSpPr>
          <p:cNvPr id="27" name="吹き出し: 角を丸めた四角形 26">
            <a:extLst>
              <a:ext uri="{FF2B5EF4-FFF2-40B4-BE49-F238E27FC236}">
                <a16:creationId xmlns:a16="http://schemas.microsoft.com/office/drawing/2014/main" id="{26429F7B-7369-DC9E-2B2D-B88EA99C0CD6}"/>
              </a:ext>
            </a:extLst>
          </p:cNvPr>
          <p:cNvSpPr/>
          <p:nvPr/>
        </p:nvSpPr>
        <p:spPr>
          <a:xfrm>
            <a:off x="1981018" y="4787353"/>
            <a:ext cx="1109039" cy="726974"/>
          </a:xfrm>
          <a:prstGeom prst="wedgeRoundRectCallout">
            <a:avLst>
              <a:gd name="adj1" fmla="val 15245"/>
              <a:gd name="adj2" fmla="val -85531"/>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社会</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はたらく人のしごと</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29" name="吹き出し: 四角形 28">
            <a:extLst>
              <a:ext uri="{FF2B5EF4-FFF2-40B4-BE49-F238E27FC236}">
                <a16:creationId xmlns:a16="http://schemas.microsoft.com/office/drawing/2014/main" id="{54E0C024-BD6D-6D0C-AE28-1AA501FC5CC9}"/>
              </a:ext>
            </a:extLst>
          </p:cNvPr>
          <p:cNvSpPr/>
          <p:nvPr/>
        </p:nvSpPr>
        <p:spPr>
          <a:xfrm>
            <a:off x="153708" y="5915028"/>
            <a:ext cx="2165158" cy="726974"/>
          </a:xfrm>
          <a:prstGeom prst="wedgeRectCallout">
            <a:avLst>
              <a:gd name="adj1" fmla="val -32046"/>
              <a:gd name="adj2" fmla="val -175306"/>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栄養士・給食調理員</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給食には様々な工夫や努力が込められている</a:t>
            </a:r>
          </a:p>
        </p:txBody>
      </p:sp>
      <p:sp>
        <p:nvSpPr>
          <p:cNvPr id="30" name="吹き出し: 角を丸めた四角形 29">
            <a:extLst>
              <a:ext uri="{FF2B5EF4-FFF2-40B4-BE49-F238E27FC236}">
                <a16:creationId xmlns:a16="http://schemas.microsoft.com/office/drawing/2014/main" id="{10DA1A1C-F24E-05A0-90C8-957EE650E0E4}"/>
              </a:ext>
            </a:extLst>
          </p:cNvPr>
          <p:cNvSpPr/>
          <p:nvPr/>
        </p:nvSpPr>
        <p:spPr>
          <a:xfrm>
            <a:off x="911641" y="4961497"/>
            <a:ext cx="982633" cy="574574"/>
          </a:xfrm>
          <a:prstGeom prst="wedgeRoundRectCallout">
            <a:avLst>
              <a:gd name="adj1" fmla="val -34998"/>
              <a:gd name="adj2" fmla="val -80558"/>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理科</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たねまき</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31" name="吹き出し: 四角形 30">
            <a:extLst>
              <a:ext uri="{FF2B5EF4-FFF2-40B4-BE49-F238E27FC236}">
                <a16:creationId xmlns:a16="http://schemas.microsoft.com/office/drawing/2014/main" id="{14328FD3-A9B3-09AA-AAE5-D797487778BB}"/>
              </a:ext>
            </a:extLst>
          </p:cNvPr>
          <p:cNvSpPr/>
          <p:nvPr/>
        </p:nvSpPr>
        <p:spPr>
          <a:xfrm>
            <a:off x="2406842" y="5936452"/>
            <a:ext cx="2003759" cy="726974"/>
          </a:xfrm>
          <a:prstGeom prst="wedgeRectCallout">
            <a:avLst>
              <a:gd name="adj1" fmla="val -8422"/>
              <a:gd name="adj2" fmla="val -263747"/>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地域の農家・スーパー</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農作業体験、店の見学</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32" name="テキスト ボックス 31">
            <a:extLst>
              <a:ext uri="{FF2B5EF4-FFF2-40B4-BE49-F238E27FC236}">
                <a16:creationId xmlns:a16="http://schemas.microsoft.com/office/drawing/2014/main" id="{594A2E9E-B3BE-3837-8B79-A117CF4C50C2}"/>
              </a:ext>
            </a:extLst>
          </p:cNvPr>
          <p:cNvSpPr txBox="1"/>
          <p:nvPr/>
        </p:nvSpPr>
        <p:spPr>
          <a:xfrm>
            <a:off x="144043" y="7230"/>
            <a:ext cx="5057795" cy="307777"/>
          </a:xfrm>
          <a:prstGeom prst="rect">
            <a:avLst/>
          </a:prstGeom>
          <a:noFill/>
        </p:spPr>
        <p:txBody>
          <a:bodyPr wrap="none" rtlCol="0">
            <a:spAutoFit/>
          </a:bodyPr>
          <a:lstStyle/>
          <a:p>
            <a:r>
              <a:rPr kumimoji="1" lang="ja-JP" altLang="en-US" sz="1400" b="1" dirty="0">
                <a:latin typeface="AR P丸ゴシック体M" panose="020F0600000000000000" pitchFamily="50" charset="-128"/>
                <a:ea typeface="AR P丸ゴシック体M" panose="020F0600000000000000" pitchFamily="50" charset="-128"/>
              </a:rPr>
              <a:t>２０２４年度　３年 ＥＳＤストーリーマップ「食品ロスって何だろう」</a:t>
            </a:r>
          </a:p>
        </p:txBody>
      </p:sp>
      <p:sp>
        <p:nvSpPr>
          <p:cNvPr id="33" name="テキスト ボックス 32">
            <a:extLst>
              <a:ext uri="{FF2B5EF4-FFF2-40B4-BE49-F238E27FC236}">
                <a16:creationId xmlns:a16="http://schemas.microsoft.com/office/drawing/2014/main" id="{8FBADBD4-F89A-2FF7-CE22-E496A34828DE}"/>
              </a:ext>
            </a:extLst>
          </p:cNvPr>
          <p:cNvSpPr txBox="1"/>
          <p:nvPr/>
        </p:nvSpPr>
        <p:spPr>
          <a:xfrm>
            <a:off x="5196314" y="1"/>
            <a:ext cx="4071567" cy="307777"/>
          </a:xfrm>
          <a:prstGeom prst="rect">
            <a:avLst/>
          </a:prstGeom>
          <a:noFill/>
        </p:spPr>
        <p:txBody>
          <a:bodyPr wrap="square" rtlCol="0">
            <a:spAutoFit/>
          </a:bodyPr>
          <a:lstStyle/>
          <a:p>
            <a:r>
              <a:rPr kumimoji="1" lang="ja-JP" altLang="en-US" sz="1400" b="1" dirty="0">
                <a:latin typeface="AR P丸ゴシック体M" panose="020F0600000000000000" pitchFamily="50" charset="-128"/>
                <a:ea typeface="AR P丸ゴシック体M" panose="020F0600000000000000" pitchFamily="50" charset="-128"/>
              </a:rPr>
              <a:t>小平市立第五小学校　２０２４年１１月１５日研究発表</a:t>
            </a:r>
          </a:p>
        </p:txBody>
      </p:sp>
      <p:sp>
        <p:nvSpPr>
          <p:cNvPr id="5" name="吹き出し: 四角形 4">
            <a:extLst>
              <a:ext uri="{FF2B5EF4-FFF2-40B4-BE49-F238E27FC236}">
                <a16:creationId xmlns:a16="http://schemas.microsoft.com/office/drawing/2014/main" id="{86C4E99B-D65E-63C9-A8F4-A376AE907D13}"/>
              </a:ext>
            </a:extLst>
          </p:cNvPr>
          <p:cNvSpPr/>
          <p:nvPr/>
        </p:nvSpPr>
        <p:spPr>
          <a:xfrm>
            <a:off x="5599621" y="5637057"/>
            <a:ext cx="1749405" cy="1004945"/>
          </a:xfrm>
          <a:prstGeom prst="wedgeRectCallout">
            <a:avLst>
              <a:gd name="adj1" fmla="val 51809"/>
              <a:gd name="adj2" fmla="val -275875"/>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スーパー</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売り場へのポップなどの掲示</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11" name="吹き出し: 四角形 10">
            <a:extLst>
              <a:ext uri="{FF2B5EF4-FFF2-40B4-BE49-F238E27FC236}">
                <a16:creationId xmlns:a16="http://schemas.microsoft.com/office/drawing/2014/main" id="{ACF19F59-8AF0-2642-CEA0-B19A9F962113}"/>
              </a:ext>
            </a:extLst>
          </p:cNvPr>
          <p:cNvSpPr/>
          <p:nvPr/>
        </p:nvSpPr>
        <p:spPr>
          <a:xfrm>
            <a:off x="7485783" y="5357813"/>
            <a:ext cx="1547435" cy="1291325"/>
          </a:xfrm>
          <a:prstGeom prst="wedgeRectCallout">
            <a:avLst>
              <a:gd name="adj1" fmla="val -28168"/>
              <a:gd name="adj2" fmla="val -213972"/>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保護者や青対小・農家など地域の方を招き、「もったいないを広げよう」の会、開催</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22" name="矢印: 五方向 21">
            <a:extLst>
              <a:ext uri="{FF2B5EF4-FFF2-40B4-BE49-F238E27FC236}">
                <a16:creationId xmlns:a16="http://schemas.microsoft.com/office/drawing/2014/main" id="{3C446D65-6371-FA5F-FCC5-8F37D1E0F184}"/>
              </a:ext>
            </a:extLst>
          </p:cNvPr>
          <p:cNvSpPr/>
          <p:nvPr/>
        </p:nvSpPr>
        <p:spPr>
          <a:xfrm rot="20755224">
            <a:off x="201080" y="3704512"/>
            <a:ext cx="2520640" cy="1096454"/>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第１次（１０時間）</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身近な食品ロスについて</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問題に気づこう</a:t>
            </a:r>
            <a:endParaRPr kumimoji="1" lang="ja-JP" altLang="en-US" b="1" dirty="0">
              <a:solidFill>
                <a:schemeClr val="tx1"/>
              </a:solidFill>
            </a:endParaRPr>
          </a:p>
        </p:txBody>
      </p:sp>
      <p:sp>
        <p:nvSpPr>
          <p:cNvPr id="23" name="矢印: 山形 22">
            <a:extLst>
              <a:ext uri="{FF2B5EF4-FFF2-40B4-BE49-F238E27FC236}">
                <a16:creationId xmlns:a16="http://schemas.microsoft.com/office/drawing/2014/main" id="{6B1CB018-5EA4-60F6-9790-8289B88D6503}"/>
              </a:ext>
            </a:extLst>
          </p:cNvPr>
          <p:cNvSpPr/>
          <p:nvPr/>
        </p:nvSpPr>
        <p:spPr>
          <a:xfrm rot="20755224">
            <a:off x="2255401" y="3163078"/>
            <a:ext cx="2729586" cy="1096454"/>
          </a:xfrm>
          <a:prstGeom prst="chevr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第２次（２０時間）</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地域の食品ロスについて</a:t>
            </a: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調べよう</a:t>
            </a:r>
          </a:p>
        </p:txBody>
      </p:sp>
      <p:sp>
        <p:nvSpPr>
          <p:cNvPr id="34" name="矢印: 山形 33">
            <a:extLst>
              <a:ext uri="{FF2B5EF4-FFF2-40B4-BE49-F238E27FC236}">
                <a16:creationId xmlns:a16="http://schemas.microsoft.com/office/drawing/2014/main" id="{8F6481F6-0662-398E-B465-7E20F81D97F5}"/>
              </a:ext>
            </a:extLst>
          </p:cNvPr>
          <p:cNvSpPr/>
          <p:nvPr/>
        </p:nvSpPr>
        <p:spPr>
          <a:xfrm rot="20755224">
            <a:off x="4500251" y="2584627"/>
            <a:ext cx="2910519" cy="1096454"/>
          </a:xfrm>
          <a:prstGeom prst="chevr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第３次（１０時間）</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地域の方たちに何をどう、伝えたらいいのか案を出し合い、検討しよう</a:t>
            </a:r>
          </a:p>
        </p:txBody>
      </p:sp>
      <p:sp>
        <p:nvSpPr>
          <p:cNvPr id="35" name="矢印: 山形 34">
            <a:extLst>
              <a:ext uri="{FF2B5EF4-FFF2-40B4-BE49-F238E27FC236}">
                <a16:creationId xmlns:a16="http://schemas.microsoft.com/office/drawing/2014/main" id="{70C8687A-1410-AB1D-AD7B-7D32DD3241E8}"/>
              </a:ext>
            </a:extLst>
          </p:cNvPr>
          <p:cNvSpPr/>
          <p:nvPr/>
        </p:nvSpPr>
        <p:spPr>
          <a:xfrm rot="20755224">
            <a:off x="6912756" y="2074324"/>
            <a:ext cx="2255640" cy="1096454"/>
          </a:xfrm>
          <a:prstGeom prst="chevro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第４次</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（家庭や地域に向けて発信しよう）</a:t>
            </a:r>
            <a:endParaRPr kumimoji="1" lang="en-US" altLang="ja-JP" sz="1400" b="1" dirty="0">
              <a:solidFill>
                <a:schemeClr val="tx1"/>
              </a:solidFill>
              <a:latin typeface="AR P丸ゴシック体M" panose="020F0600000000000000" pitchFamily="50" charset="-128"/>
              <a:ea typeface="AR P丸ゴシック体M" panose="020F0600000000000000" pitchFamily="50" charset="-128"/>
            </a:endParaRPr>
          </a:p>
        </p:txBody>
      </p:sp>
      <p:sp>
        <p:nvSpPr>
          <p:cNvPr id="36" name="吹き出し: 角を丸めた四角形 35">
            <a:extLst>
              <a:ext uri="{FF2B5EF4-FFF2-40B4-BE49-F238E27FC236}">
                <a16:creationId xmlns:a16="http://schemas.microsoft.com/office/drawing/2014/main" id="{746DAA62-196D-8AA6-A799-85FD73EEA005}"/>
              </a:ext>
            </a:extLst>
          </p:cNvPr>
          <p:cNvSpPr/>
          <p:nvPr/>
        </p:nvSpPr>
        <p:spPr>
          <a:xfrm>
            <a:off x="5515165" y="3890091"/>
            <a:ext cx="1332833" cy="655708"/>
          </a:xfrm>
          <a:prstGeom prst="wedgeRoundRectCallout">
            <a:avLst>
              <a:gd name="adj1" fmla="val 8813"/>
              <a:gd name="adj2" fmla="val -98605"/>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算数</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表と棒グラフ</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Tree>
    <p:extLst>
      <p:ext uri="{BB962C8B-B14F-4D97-AF65-F5344CB8AC3E}">
        <p14:creationId xmlns:p14="http://schemas.microsoft.com/office/powerpoint/2010/main" val="143444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anim calcmode="lin" valueType="num">
                                      <p:cBhvr>
                                        <p:cTn id="85" dur="1000" fill="hold"/>
                                        <p:tgtEl>
                                          <p:spTgt spid="27"/>
                                        </p:tgtEl>
                                        <p:attrNameLst>
                                          <p:attrName>ppt_x</p:attrName>
                                        </p:attrNameLst>
                                      </p:cBhvr>
                                      <p:tavLst>
                                        <p:tav tm="0">
                                          <p:val>
                                            <p:strVal val="#ppt_x"/>
                                          </p:val>
                                        </p:tav>
                                        <p:tav tm="100000">
                                          <p:val>
                                            <p:strVal val="#ppt_x"/>
                                          </p:val>
                                        </p:tav>
                                      </p:tavLst>
                                    </p:anim>
                                    <p:anim calcmode="lin" valueType="num">
                                      <p:cBhvr>
                                        <p:cTn id="8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0"/>
                                        <p:tgtEl>
                                          <p:spTgt spid="26"/>
                                        </p:tgtEl>
                                      </p:cBhvr>
                                    </p:animEffect>
                                    <p:anim calcmode="lin" valueType="num">
                                      <p:cBhvr>
                                        <p:cTn id="92" dur="1000" fill="hold"/>
                                        <p:tgtEl>
                                          <p:spTgt spid="26"/>
                                        </p:tgtEl>
                                        <p:attrNameLst>
                                          <p:attrName>ppt_x</p:attrName>
                                        </p:attrNameLst>
                                      </p:cBhvr>
                                      <p:tavLst>
                                        <p:tav tm="0">
                                          <p:val>
                                            <p:strVal val="#ppt_x"/>
                                          </p:val>
                                        </p:tav>
                                        <p:tav tm="100000">
                                          <p:val>
                                            <p:strVal val="#ppt_x"/>
                                          </p:val>
                                        </p:tav>
                                      </p:tavLst>
                                    </p:anim>
                                    <p:anim calcmode="lin" valueType="num">
                                      <p:cBhvr>
                                        <p:cTn id="9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1000"/>
                                        <p:tgtEl>
                                          <p:spTgt spid="36"/>
                                        </p:tgtEl>
                                      </p:cBhvr>
                                    </p:animEffect>
                                    <p:anim calcmode="lin" valueType="num">
                                      <p:cBhvr>
                                        <p:cTn id="99" dur="1000" fill="hold"/>
                                        <p:tgtEl>
                                          <p:spTgt spid="36"/>
                                        </p:tgtEl>
                                        <p:attrNameLst>
                                          <p:attrName>ppt_x</p:attrName>
                                        </p:attrNameLst>
                                      </p:cBhvr>
                                      <p:tavLst>
                                        <p:tav tm="0">
                                          <p:val>
                                            <p:strVal val="#ppt_x"/>
                                          </p:val>
                                        </p:tav>
                                        <p:tav tm="100000">
                                          <p:val>
                                            <p:strVal val="#ppt_x"/>
                                          </p:val>
                                        </p:tav>
                                      </p:tavLst>
                                    </p:anim>
                                    <p:anim calcmode="lin" valueType="num">
                                      <p:cBhvr>
                                        <p:cTn id="10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1000"/>
                                        <p:tgtEl>
                                          <p:spTgt spid="29"/>
                                        </p:tgtEl>
                                      </p:cBhvr>
                                    </p:animEffect>
                                    <p:anim calcmode="lin" valueType="num">
                                      <p:cBhvr>
                                        <p:cTn id="106" dur="1000" fill="hold"/>
                                        <p:tgtEl>
                                          <p:spTgt spid="29"/>
                                        </p:tgtEl>
                                        <p:attrNameLst>
                                          <p:attrName>ppt_x</p:attrName>
                                        </p:attrNameLst>
                                      </p:cBhvr>
                                      <p:tavLst>
                                        <p:tav tm="0">
                                          <p:val>
                                            <p:strVal val="#ppt_x"/>
                                          </p:val>
                                        </p:tav>
                                        <p:tav tm="100000">
                                          <p:val>
                                            <p:strVal val="#ppt_x"/>
                                          </p:val>
                                        </p:tav>
                                      </p:tavLst>
                                    </p:anim>
                                    <p:anim calcmode="lin" valueType="num">
                                      <p:cBhvr>
                                        <p:cTn id="10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1000"/>
                                        <p:tgtEl>
                                          <p:spTgt spid="31"/>
                                        </p:tgtEl>
                                      </p:cBhvr>
                                    </p:animEffect>
                                    <p:anim calcmode="lin" valueType="num">
                                      <p:cBhvr>
                                        <p:cTn id="113" dur="1000" fill="hold"/>
                                        <p:tgtEl>
                                          <p:spTgt spid="31"/>
                                        </p:tgtEl>
                                        <p:attrNameLst>
                                          <p:attrName>ppt_x</p:attrName>
                                        </p:attrNameLst>
                                      </p:cBhvr>
                                      <p:tavLst>
                                        <p:tav tm="0">
                                          <p:val>
                                            <p:strVal val="#ppt_x"/>
                                          </p:val>
                                        </p:tav>
                                        <p:tav tm="100000">
                                          <p:val>
                                            <p:strVal val="#ppt_x"/>
                                          </p:val>
                                        </p:tav>
                                      </p:tavLst>
                                    </p:anim>
                                    <p:anim calcmode="lin" valueType="num">
                                      <p:cBhvr>
                                        <p:cTn id="1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fade">
                                      <p:cBhvr>
                                        <p:cTn id="119" dur="1000"/>
                                        <p:tgtEl>
                                          <p:spTgt spid="5"/>
                                        </p:tgtEl>
                                      </p:cBhvr>
                                    </p:animEffect>
                                    <p:anim calcmode="lin" valueType="num">
                                      <p:cBhvr>
                                        <p:cTn id="120" dur="1000" fill="hold"/>
                                        <p:tgtEl>
                                          <p:spTgt spid="5"/>
                                        </p:tgtEl>
                                        <p:attrNameLst>
                                          <p:attrName>ppt_x</p:attrName>
                                        </p:attrNameLst>
                                      </p:cBhvr>
                                      <p:tavLst>
                                        <p:tav tm="0">
                                          <p:val>
                                            <p:strVal val="#ppt_x"/>
                                          </p:val>
                                        </p:tav>
                                        <p:tav tm="100000">
                                          <p:val>
                                            <p:strVal val="#ppt_x"/>
                                          </p:val>
                                        </p:tav>
                                      </p:tavLst>
                                    </p:anim>
                                    <p:anim calcmode="lin" valueType="num">
                                      <p:cBhvr>
                                        <p:cTn id="1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1"/>
                                        </p:tgtEl>
                                        <p:attrNameLst>
                                          <p:attrName>style.visibility</p:attrName>
                                        </p:attrNameLst>
                                      </p:cBhvr>
                                      <p:to>
                                        <p:strVal val="visible"/>
                                      </p:to>
                                    </p:set>
                                    <p:animEffect transition="in" filter="fade">
                                      <p:cBhvr>
                                        <p:cTn id="126" dur="1000"/>
                                        <p:tgtEl>
                                          <p:spTgt spid="11"/>
                                        </p:tgtEl>
                                      </p:cBhvr>
                                    </p:animEffect>
                                    <p:anim calcmode="lin" valueType="num">
                                      <p:cBhvr>
                                        <p:cTn id="127" dur="1000" fill="hold"/>
                                        <p:tgtEl>
                                          <p:spTgt spid="11"/>
                                        </p:tgtEl>
                                        <p:attrNameLst>
                                          <p:attrName>ppt_x</p:attrName>
                                        </p:attrNameLst>
                                      </p:cBhvr>
                                      <p:tavLst>
                                        <p:tav tm="0">
                                          <p:val>
                                            <p:strVal val="#ppt_x"/>
                                          </p:val>
                                        </p:tav>
                                        <p:tav tm="100000">
                                          <p:val>
                                            <p:strVal val="#ppt_x"/>
                                          </p:val>
                                        </p:tav>
                                      </p:tavLst>
                                    </p:anim>
                                    <p:anim calcmode="lin" valueType="num">
                                      <p:cBhvr>
                                        <p:cTn id="1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6" grpId="0" animBg="1"/>
      <p:bldP spid="27" grpId="0" animBg="1"/>
      <p:bldP spid="29" grpId="0" animBg="1"/>
      <p:bldP spid="30" grpId="0" animBg="1"/>
      <p:bldP spid="31" grpId="0" animBg="1"/>
      <p:bldP spid="32" grpId="0"/>
      <p:bldP spid="33" grpId="0"/>
      <p:bldP spid="5" grpId="0" animBg="1"/>
      <p:bldP spid="11" grpId="0" animBg="1"/>
      <p:bldP spid="22" grpId="0" animBg="1"/>
      <p:bldP spid="23" grpId="0" animBg="1"/>
      <p:bldP spid="34" grpId="0" animBg="1"/>
      <p:bldP spid="35" grpId="0" animBg="1"/>
      <p:bldP spid="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16153BE0-EA5B-3773-FCC1-20DEAE3AB873}"/>
              </a:ext>
            </a:extLst>
          </p:cNvPr>
          <p:cNvSpPr/>
          <p:nvPr/>
        </p:nvSpPr>
        <p:spPr>
          <a:xfrm>
            <a:off x="8212532" y="626344"/>
            <a:ext cx="1055351"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C725178-9EF2-CEC6-6A62-48D41E402392}"/>
              </a:ext>
            </a:extLst>
          </p:cNvPr>
          <p:cNvSpPr/>
          <p:nvPr/>
        </p:nvSpPr>
        <p:spPr>
          <a:xfrm>
            <a:off x="6589579" y="623884"/>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77D58EB9-E49C-885E-1AB2-0F07D67C1535}"/>
              </a:ext>
            </a:extLst>
          </p:cNvPr>
          <p:cNvSpPr/>
          <p:nvPr/>
        </p:nvSpPr>
        <p:spPr>
          <a:xfrm>
            <a:off x="4965555"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ABFA3B2C-1636-8A74-26CF-4858BFD3EB11}"/>
              </a:ext>
            </a:extLst>
          </p:cNvPr>
          <p:cNvSpPr/>
          <p:nvPr/>
        </p:nvSpPr>
        <p:spPr>
          <a:xfrm>
            <a:off x="3355295"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B92C535-BA18-5722-F888-35470A474959}"/>
              </a:ext>
            </a:extLst>
          </p:cNvPr>
          <p:cNvSpPr/>
          <p:nvPr/>
        </p:nvSpPr>
        <p:spPr>
          <a:xfrm>
            <a:off x="1728808"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E2C8352E-27CE-DF81-5205-D7328A78E399}"/>
              </a:ext>
            </a:extLst>
          </p:cNvPr>
          <p:cNvSpPr/>
          <p:nvPr/>
        </p:nvSpPr>
        <p:spPr>
          <a:xfrm>
            <a:off x="105574" y="32861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６月</a:t>
            </a:r>
          </a:p>
        </p:txBody>
      </p:sp>
      <p:sp>
        <p:nvSpPr>
          <p:cNvPr id="13" name="正方形/長方形 12">
            <a:extLst>
              <a:ext uri="{FF2B5EF4-FFF2-40B4-BE49-F238E27FC236}">
                <a16:creationId xmlns:a16="http://schemas.microsoft.com/office/drawing/2014/main" id="{A372FF64-B607-9C7F-A185-20A28CD8A7EF}"/>
              </a:ext>
            </a:extLst>
          </p:cNvPr>
          <p:cNvSpPr/>
          <p:nvPr/>
        </p:nvSpPr>
        <p:spPr>
          <a:xfrm>
            <a:off x="105574" y="628652"/>
            <a:ext cx="1623215" cy="6115050"/>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四角形 6">
            <a:extLst>
              <a:ext uri="{FF2B5EF4-FFF2-40B4-BE49-F238E27FC236}">
                <a16:creationId xmlns:a16="http://schemas.microsoft.com/office/drawing/2014/main" id="{2445C7C4-4CA0-4C32-EFFF-D7A0304C5936}"/>
              </a:ext>
            </a:extLst>
          </p:cNvPr>
          <p:cNvSpPr/>
          <p:nvPr/>
        </p:nvSpPr>
        <p:spPr>
          <a:xfrm>
            <a:off x="105573" y="736667"/>
            <a:ext cx="1979317" cy="2200698"/>
          </a:xfrm>
          <a:prstGeom prst="wedgeRectCallout">
            <a:avLst>
              <a:gd name="adj1" fmla="val -22192"/>
              <a:gd name="adj2" fmla="val 57612"/>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・夢の給食メニュー</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・給食にはたくさんの工夫や努力が込められている</a:t>
            </a:r>
            <a:r>
              <a:rPr kumimoji="1" lang="en-US" altLang="ja-JP" sz="1400" dirty="0">
                <a:solidFill>
                  <a:schemeClr val="tx1"/>
                </a:solidFill>
                <a:latin typeface="AR P丸ゴシック体M" panose="020F0600000000000000" pitchFamily="50" charset="-128"/>
                <a:ea typeface="AR P丸ゴシック体M" panose="020F0600000000000000" pitchFamily="50" charset="-128"/>
              </a:rPr>
              <a:t>.</a:t>
            </a: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・自分たちも食べ残しで食品ロスに関わっている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・身の回りにどんな食品ロスがあるか予想し、実際に調べたい</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・実際に調査しまとめる</a:t>
            </a:r>
          </a:p>
        </p:txBody>
      </p:sp>
      <p:sp>
        <p:nvSpPr>
          <p:cNvPr id="8" name="吹き出し: 四角形 7">
            <a:extLst>
              <a:ext uri="{FF2B5EF4-FFF2-40B4-BE49-F238E27FC236}">
                <a16:creationId xmlns:a16="http://schemas.microsoft.com/office/drawing/2014/main" id="{04960EAC-71F4-44FF-355D-658593C806CD}"/>
              </a:ext>
            </a:extLst>
          </p:cNvPr>
          <p:cNvSpPr/>
          <p:nvPr/>
        </p:nvSpPr>
        <p:spPr>
          <a:xfrm>
            <a:off x="2152651" y="736667"/>
            <a:ext cx="1894677" cy="2200698"/>
          </a:xfrm>
          <a:prstGeom prst="wedgeRectCallout">
            <a:avLst>
              <a:gd name="adj1" fmla="val -20833"/>
              <a:gd name="adj2" fmla="val 60056"/>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・地域の農家やスーパーにはどのような食品ロス問題があり、どのような工夫や対策をしているのか、見学を通して調べる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・家庭での食品ロスについて調べまとめる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・自分たちにできそうなことを考える</a:t>
            </a:r>
          </a:p>
        </p:txBody>
      </p:sp>
      <p:sp>
        <p:nvSpPr>
          <p:cNvPr id="9" name="吹き出し: 四角形 8">
            <a:extLst>
              <a:ext uri="{FF2B5EF4-FFF2-40B4-BE49-F238E27FC236}">
                <a16:creationId xmlns:a16="http://schemas.microsoft.com/office/drawing/2014/main" id="{CC57D918-FA47-9ECF-E171-AE05F84B78A6}"/>
              </a:ext>
            </a:extLst>
          </p:cNvPr>
          <p:cNvSpPr/>
          <p:nvPr/>
        </p:nvSpPr>
        <p:spPr>
          <a:xfrm>
            <a:off x="4276739" y="731899"/>
            <a:ext cx="1894677" cy="1612244"/>
          </a:xfrm>
          <a:prstGeom prst="wedgeRectCallout">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・段ボールコンポストの役割や可能性について知り、実際に作って使ってみる</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・地域の農家やスーパーの取り組みの意味について話し合う</a:t>
            </a:r>
          </a:p>
        </p:txBody>
      </p:sp>
      <p:sp>
        <p:nvSpPr>
          <p:cNvPr id="10" name="吹き出し: 四角形 9">
            <a:extLst>
              <a:ext uri="{FF2B5EF4-FFF2-40B4-BE49-F238E27FC236}">
                <a16:creationId xmlns:a16="http://schemas.microsoft.com/office/drawing/2014/main" id="{CF24D7F2-53BE-784A-2A35-B650CAE9ABAB}"/>
              </a:ext>
            </a:extLst>
          </p:cNvPr>
          <p:cNvSpPr/>
          <p:nvPr/>
        </p:nvSpPr>
        <p:spPr>
          <a:xfrm>
            <a:off x="6400826" y="721813"/>
            <a:ext cx="1894677" cy="1355276"/>
          </a:xfrm>
          <a:prstGeom prst="wedgeRectCallout">
            <a:avLst/>
          </a:prstGeom>
          <a:solidFill>
            <a:srgbClr val="E5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・段ボールコンポストで作ったたい肥の活用</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・地域の農家やスーパーの取り組みの意味について発信する</a:t>
            </a:r>
          </a:p>
        </p:txBody>
      </p:sp>
      <p:sp>
        <p:nvSpPr>
          <p:cNvPr id="14" name="正方形/長方形 13">
            <a:extLst>
              <a:ext uri="{FF2B5EF4-FFF2-40B4-BE49-F238E27FC236}">
                <a16:creationId xmlns:a16="http://schemas.microsoft.com/office/drawing/2014/main" id="{217F9FDE-8B39-6809-0B5F-90042F5AAB7C}"/>
              </a:ext>
            </a:extLst>
          </p:cNvPr>
          <p:cNvSpPr/>
          <p:nvPr/>
        </p:nvSpPr>
        <p:spPr>
          <a:xfrm>
            <a:off x="1728302" y="32861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７月</a:t>
            </a:r>
          </a:p>
        </p:txBody>
      </p:sp>
      <p:sp>
        <p:nvSpPr>
          <p:cNvPr id="16" name="正方形/長方形 15">
            <a:extLst>
              <a:ext uri="{FF2B5EF4-FFF2-40B4-BE49-F238E27FC236}">
                <a16:creationId xmlns:a16="http://schemas.microsoft.com/office/drawing/2014/main" id="{1629ED10-4CE6-D1AD-0BA7-E45DDC4D8CB5}"/>
              </a:ext>
            </a:extLst>
          </p:cNvPr>
          <p:cNvSpPr/>
          <p:nvPr/>
        </p:nvSpPr>
        <p:spPr>
          <a:xfrm>
            <a:off x="3355295" y="32861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８月</a:t>
            </a:r>
          </a:p>
        </p:txBody>
      </p:sp>
      <p:sp>
        <p:nvSpPr>
          <p:cNvPr id="18" name="正方形/長方形 17">
            <a:extLst>
              <a:ext uri="{FF2B5EF4-FFF2-40B4-BE49-F238E27FC236}">
                <a16:creationId xmlns:a16="http://schemas.microsoft.com/office/drawing/2014/main" id="{37039102-9372-052D-8598-D370CF4DC956}"/>
              </a:ext>
            </a:extLst>
          </p:cNvPr>
          <p:cNvSpPr/>
          <p:nvPr/>
        </p:nvSpPr>
        <p:spPr>
          <a:xfrm>
            <a:off x="4978510" y="326323"/>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９月</a:t>
            </a:r>
          </a:p>
        </p:txBody>
      </p:sp>
      <p:sp>
        <p:nvSpPr>
          <p:cNvPr id="20" name="正方形/長方形 19">
            <a:extLst>
              <a:ext uri="{FF2B5EF4-FFF2-40B4-BE49-F238E27FC236}">
                <a16:creationId xmlns:a16="http://schemas.microsoft.com/office/drawing/2014/main" id="{76F898EA-E2D7-AC8C-AD63-E0A9F518B2A4}"/>
              </a:ext>
            </a:extLst>
          </p:cNvPr>
          <p:cNvSpPr/>
          <p:nvPr/>
        </p:nvSpPr>
        <p:spPr>
          <a:xfrm>
            <a:off x="6588246" y="321555"/>
            <a:ext cx="1623215"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１０月</a:t>
            </a:r>
          </a:p>
        </p:txBody>
      </p:sp>
      <p:sp>
        <p:nvSpPr>
          <p:cNvPr id="24" name="正方形/長方形 23">
            <a:extLst>
              <a:ext uri="{FF2B5EF4-FFF2-40B4-BE49-F238E27FC236}">
                <a16:creationId xmlns:a16="http://schemas.microsoft.com/office/drawing/2014/main" id="{80E209E9-B51B-388C-DDFC-350AFDCF542F}"/>
              </a:ext>
            </a:extLst>
          </p:cNvPr>
          <p:cNvSpPr/>
          <p:nvPr/>
        </p:nvSpPr>
        <p:spPr>
          <a:xfrm>
            <a:off x="8210974" y="331075"/>
            <a:ext cx="933027" cy="300038"/>
          </a:xfrm>
          <a:prstGeom prst="rect">
            <a:avLst/>
          </a:prstGeom>
          <a:solidFill>
            <a:srgbClr val="F7FDB9"/>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１１</a:t>
            </a:r>
          </a:p>
        </p:txBody>
      </p:sp>
      <p:sp>
        <p:nvSpPr>
          <p:cNvPr id="26" name="吹き出し: 角を丸めた四角形 25">
            <a:extLst>
              <a:ext uri="{FF2B5EF4-FFF2-40B4-BE49-F238E27FC236}">
                <a16:creationId xmlns:a16="http://schemas.microsoft.com/office/drawing/2014/main" id="{F51FE94B-0269-158E-0BE3-3366E0CA6D9C}"/>
              </a:ext>
            </a:extLst>
          </p:cNvPr>
          <p:cNvSpPr/>
          <p:nvPr/>
        </p:nvSpPr>
        <p:spPr>
          <a:xfrm>
            <a:off x="3330466" y="4584844"/>
            <a:ext cx="2228957" cy="1204796"/>
          </a:xfrm>
          <a:prstGeom prst="wedgeRoundRectCallout">
            <a:avLst>
              <a:gd name="adj1" fmla="val -26197"/>
              <a:gd name="adj2" fmla="val -75443"/>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国語</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メモの工夫・伝えたいことをはっきりさせて書こう・</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道徳</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インタビューのマナー</a:t>
            </a:r>
          </a:p>
        </p:txBody>
      </p:sp>
      <p:sp>
        <p:nvSpPr>
          <p:cNvPr id="27" name="吹き出し: 角を丸めた四角形 26">
            <a:extLst>
              <a:ext uri="{FF2B5EF4-FFF2-40B4-BE49-F238E27FC236}">
                <a16:creationId xmlns:a16="http://schemas.microsoft.com/office/drawing/2014/main" id="{26429F7B-7369-DC9E-2B2D-B88EA99C0CD6}"/>
              </a:ext>
            </a:extLst>
          </p:cNvPr>
          <p:cNvSpPr/>
          <p:nvPr/>
        </p:nvSpPr>
        <p:spPr>
          <a:xfrm>
            <a:off x="1860371" y="4559571"/>
            <a:ext cx="1109039" cy="726974"/>
          </a:xfrm>
          <a:prstGeom prst="wedgeRoundRectCallout">
            <a:avLst>
              <a:gd name="adj1" fmla="val 15245"/>
              <a:gd name="adj2" fmla="val -85531"/>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社会</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はたらく人のしごと</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29" name="吹き出し: 四角形 28">
            <a:extLst>
              <a:ext uri="{FF2B5EF4-FFF2-40B4-BE49-F238E27FC236}">
                <a16:creationId xmlns:a16="http://schemas.microsoft.com/office/drawing/2014/main" id="{54E0C024-BD6D-6D0C-AE28-1AA501FC5CC9}"/>
              </a:ext>
            </a:extLst>
          </p:cNvPr>
          <p:cNvSpPr/>
          <p:nvPr/>
        </p:nvSpPr>
        <p:spPr>
          <a:xfrm>
            <a:off x="153708" y="5915028"/>
            <a:ext cx="2165158" cy="726974"/>
          </a:xfrm>
          <a:prstGeom prst="wedgeRectCallout">
            <a:avLst>
              <a:gd name="adj1" fmla="val -36393"/>
              <a:gd name="adj2" fmla="val -273342"/>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栄養士・給食調理員</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給食には様々な工夫や努力が込められている</a:t>
            </a:r>
          </a:p>
        </p:txBody>
      </p:sp>
      <p:sp>
        <p:nvSpPr>
          <p:cNvPr id="30" name="吹き出し: 角を丸めた四角形 29">
            <a:extLst>
              <a:ext uri="{FF2B5EF4-FFF2-40B4-BE49-F238E27FC236}">
                <a16:creationId xmlns:a16="http://schemas.microsoft.com/office/drawing/2014/main" id="{10DA1A1C-F24E-05A0-90C8-957EE650E0E4}"/>
              </a:ext>
            </a:extLst>
          </p:cNvPr>
          <p:cNvSpPr/>
          <p:nvPr/>
        </p:nvSpPr>
        <p:spPr>
          <a:xfrm>
            <a:off x="739698" y="4574835"/>
            <a:ext cx="982633" cy="574574"/>
          </a:xfrm>
          <a:prstGeom prst="wedgeRoundRectCallout">
            <a:avLst>
              <a:gd name="adj1" fmla="val -22682"/>
              <a:gd name="adj2" fmla="val -99281"/>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理科</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たねまき</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31" name="吹き出し: 四角形 30">
            <a:extLst>
              <a:ext uri="{FF2B5EF4-FFF2-40B4-BE49-F238E27FC236}">
                <a16:creationId xmlns:a16="http://schemas.microsoft.com/office/drawing/2014/main" id="{14328FD3-A9B3-09AA-AAE5-D797487778BB}"/>
              </a:ext>
            </a:extLst>
          </p:cNvPr>
          <p:cNvSpPr/>
          <p:nvPr/>
        </p:nvSpPr>
        <p:spPr>
          <a:xfrm>
            <a:off x="2406842" y="5936452"/>
            <a:ext cx="2003759" cy="726974"/>
          </a:xfrm>
          <a:prstGeom prst="wedgeRectCallout">
            <a:avLst>
              <a:gd name="adj1" fmla="val -7751"/>
              <a:gd name="adj2" fmla="val -276695"/>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地域の農家・スーパー</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農作業体験、店の見学</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32" name="テキスト ボックス 31">
            <a:extLst>
              <a:ext uri="{FF2B5EF4-FFF2-40B4-BE49-F238E27FC236}">
                <a16:creationId xmlns:a16="http://schemas.microsoft.com/office/drawing/2014/main" id="{594A2E9E-B3BE-3837-8B79-A117CF4C50C2}"/>
              </a:ext>
            </a:extLst>
          </p:cNvPr>
          <p:cNvSpPr txBox="1"/>
          <p:nvPr/>
        </p:nvSpPr>
        <p:spPr>
          <a:xfrm>
            <a:off x="144043" y="7230"/>
            <a:ext cx="5057795" cy="307777"/>
          </a:xfrm>
          <a:prstGeom prst="rect">
            <a:avLst/>
          </a:prstGeom>
          <a:noFill/>
        </p:spPr>
        <p:txBody>
          <a:bodyPr wrap="none" rtlCol="0">
            <a:spAutoFit/>
          </a:bodyPr>
          <a:lstStyle/>
          <a:p>
            <a:r>
              <a:rPr kumimoji="1" lang="ja-JP" altLang="en-US" sz="1400" b="1" dirty="0">
                <a:latin typeface="AR P丸ゴシック体M" panose="020F0600000000000000" pitchFamily="50" charset="-128"/>
                <a:ea typeface="AR P丸ゴシック体M" panose="020F0600000000000000" pitchFamily="50" charset="-128"/>
              </a:rPr>
              <a:t>２０２４年度　３年 </a:t>
            </a:r>
            <a:r>
              <a:rPr kumimoji="1" lang="ja-JP" altLang="en-US" sz="1400" b="1" dirty="0">
                <a:highlight>
                  <a:srgbClr val="FFFF00"/>
                </a:highlight>
                <a:latin typeface="AR P丸ゴシック体M" panose="020F0600000000000000" pitchFamily="50" charset="-128"/>
                <a:ea typeface="AR P丸ゴシック体M" panose="020F0600000000000000" pitchFamily="50" charset="-128"/>
              </a:rPr>
              <a:t>ＥＳＤストーリーマップ</a:t>
            </a:r>
            <a:r>
              <a:rPr kumimoji="1" lang="ja-JP" altLang="en-US" sz="1400" b="1" dirty="0">
                <a:latin typeface="AR P丸ゴシック体M" panose="020F0600000000000000" pitchFamily="50" charset="-128"/>
                <a:ea typeface="AR P丸ゴシック体M" panose="020F0600000000000000" pitchFamily="50" charset="-128"/>
              </a:rPr>
              <a:t>「食品ロスって何だろう」</a:t>
            </a:r>
          </a:p>
        </p:txBody>
      </p:sp>
      <p:sp>
        <p:nvSpPr>
          <p:cNvPr id="33" name="テキスト ボックス 32">
            <a:extLst>
              <a:ext uri="{FF2B5EF4-FFF2-40B4-BE49-F238E27FC236}">
                <a16:creationId xmlns:a16="http://schemas.microsoft.com/office/drawing/2014/main" id="{8FBADBD4-F89A-2FF7-CE22-E496A34828DE}"/>
              </a:ext>
            </a:extLst>
          </p:cNvPr>
          <p:cNvSpPr txBox="1"/>
          <p:nvPr/>
        </p:nvSpPr>
        <p:spPr>
          <a:xfrm>
            <a:off x="5196314" y="1"/>
            <a:ext cx="4071567" cy="307777"/>
          </a:xfrm>
          <a:prstGeom prst="rect">
            <a:avLst/>
          </a:prstGeom>
          <a:noFill/>
        </p:spPr>
        <p:txBody>
          <a:bodyPr wrap="square" rtlCol="0">
            <a:spAutoFit/>
          </a:bodyPr>
          <a:lstStyle/>
          <a:p>
            <a:r>
              <a:rPr kumimoji="1" lang="ja-JP" altLang="en-US" sz="1400" b="1" dirty="0">
                <a:latin typeface="AR P丸ゴシック体M" panose="020F0600000000000000" pitchFamily="50" charset="-128"/>
                <a:ea typeface="AR P丸ゴシック体M" panose="020F0600000000000000" pitchFamily="50" charset="-128"/>
              </a:rPr>
              <a:t>小平市立第五小学校　２０２４年１１月１５日研究発表</a:t>
            </a:r>
          </a:p>
        </p:txBody>
      </p:sp>
      <p:sp>
        <p:nvSpPr>
          <p:cNvPr id="5" name="吹き出し: 四角形 4">
            <a:extLst>
              <a:ext uri="{FF2B5EF4-FFF2-40B4-BE49-F238E27FC236}">
                <a16:creationId xmlns:a16="http://schemas.microsoft.com/office/drawing/2014/main" id="{86C4E99B-D65E-63C9-A8F4-A376AE907D13}"/>
              </a:ext>
            </a:extLst>
          </p:cNvPr>
          <p:cNvSpPr/>
          <p:nvPr/>
        </p:nvSpPr>
        <p:spPr>
          <a:xfrm>
            <a:off x="5599549" y="5628535"/>
            <a:ext cx="1749405" cy="1004945"/>
          </a:xfrm>
          <a:prstGeom prst="wedgeRectCallout">
            <a:avLst>
              <a:gd name="adj1" fmla="val 71795"/>
              <a:gd name="adj2" fmla="val -188900"/>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スーパー</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売り場へのポップなどの掲示</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11" name="吹き出し: 四角形 10">
            <a:extLst>
              <a:ext uri="{FF2B5EF4-FFF2-40B4-BE49-F238E27FC236}">
                <a16:creationId xmlns:a16="http://schemas.microsoft.com/office/drawing/2014/main" id="{ACF19F59-8AF0-2642-CEA0-B19A9F962113}"/>
              </a:ext>
            </a:extLst>
          </p:cNvPr>
          <p:cNvSpPr/>
          <p:nvPr/>
        </p:nvSpPr>
        <p:spPr>
          <a:xfrm>
            <a:off x="7485783" y="5357813"/>
            <a:ext cx="1547435" cy="1291325"/>
          </a:xfrm>
          <a:prstGeom prst="wedgeRectCallout">
            <a:avLst>
              <a:gd name="adj1" fmla="val 3116"/>
              <a:gd name="adj2" fmla="val -133789"/>
            </a:avLst>
          </a:prstGeom>
          <a:solidFill>
            <a:srgbClr val="CDFA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保護者や青対小・農家など地域の方を招き、「もったいないを広げよう」の会、開催</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22" name="矢印: 五方向 21">
            <a:extLst>
              <a:ext uri="{FF2B5EF4-FFF2-40B4-BE49-F238E27FC236}">
                <a16:creationId xmlns:a16="http://schemas.microsoft.com/office/drawing/2014/main" id="{3C446D65-6371-FA5F-FCC5-8F37D1E0F184}"/>
              </a:ext>
            </a:extLst>
          </p:cNvPr>
          <p:cNvSpPr/>
          <p:nvPr/>
        </p:nvSpPr>
        <p:spPr>
          <a:xfrm>
            <a:off x="120150" y="3152869"/>
            <a:ext cx="2520640" cy="1096454"/>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第１次（１０時間）</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身近な食品ロスについて</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b="1" dirty="0">
                <a:solidFill>
                  <a:schemeClr val="tx1"/>
                </a:solidFill>
                <a:highlight>
                  <a:srgbClr val="FFFF00"/>
                </a:highlight>
                <a:latin typeface="AR P丸ゴシック体M" panose="020F0600000000000000" pitchFamily="50" charset="-128"/>
                <a:ea typeface="AR P丸ゴシック体M" panose="020F0600000000000000" pitchFamily="50" charset="-128"/>
              </a:rPr>
              <a:t>問題に気づこう</a:t>
            </a:r>
            <a:endParaRPr kumimoji="1" lang="ja-JP" altLang="en-US" b="1" dirty="0">
              <a:solidFill>
                <a:schemeClr val="tx1"/>
              </a:solidFill>
              <a:highlight>
                <a:srgbClr val="FFFF00"/>
              </a:highlight>
            </a:endParaRPr>
          </a:p>
        </p:txBody>
      </p:sp>
      <p:sp>
        <p:nvSpPr>
          <p:cNvPr id="23" name="矢印: 山形 22">
            <a:extLst>
              <a:ext uri="{FF2B5EF4-FFF2-40B4-BE49-F238E27FC236}">
                <a16:creationId xmlns:a16="http://schemas.microsoft.com/office/drawing/2014/main" id="{6B1CB018-5EA4-60F6-9790-8289B88D6503}"/>
              </a:ext>
            </a:extLst>
          </p:cNvPr>
          <p:cNvSpPr/>
          <p:nvPr/>
        </p:nvSpPr>
        <p:spPr>
          <a:xfrm>
            <a:off x="2201614" y="3163078"/>
            <a:ext cx="2729586" cy="1096454"/>
          </a:xfrm>
          <a:prstGeom prst="chevr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第２次（２０時間）</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地域の食品ロスについて</a:t>
            </a:r>
            <a:r>
              <a:rPr kumimoji="1" lang="ja-JP" altLang="en-US" sz="1400" b="1" dirty="0">
                <a:solidFill>
                  <a:schemeClr val="tx1"/>
                </a:solidFill>
                <a:highlight>
                  <a:srgbClr val="FFFF00"/>
                </a:highlight>
                <a:latin typeface="AR P丸ゴシック体M" panose="020F0600000000000000" pitchFamily="50" charset="-128"/>
                <a:ea typeface="AR P丸ゴシック体M" panose="020F0600000000000000" pitchFamily="50" charset="-128"/>
              </a:rPr>
              <a:t>調べよう</a:t>
            </a:r>
          </a:p>
        </p:txBody>
      </p:sp>
      <p:sp>
        <p:nvSpPr>
          <p:cNvPr id="34" name="矢印: 山形 33">
            <a:extLst>
              <a:ext uri="{FF2B5EF4-FFF2-40B4-BE49-F238E27FC236}">
                <a16:creationId xmlns:a16="http://schemas.microsoft.com/office/drawing/2014/main" id="{8F6481F6-0662-398E-B465-7E20F81D97F5}"/>
              </a:ext>
            </a:extLst>
          </p:cNvPr>
          <p:cNvSpPr/>
          <p:nvPr/>
        </p:nvSpPr>
        <p:spPr>
          <a:xfrm>
            <a:off x="4501879" y="3163078"/>
            <a:ext cx="2910519" cy="1096454"/>
          </a:xfrm>
          <a:prstGeom prst="chevr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第３次（１０時間）</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地域の方たちに何をどう、伝えたらいいのか</a:t>
            </a:r>
            <a:r>
              <a:rPr kumimoji="1" lang="ja-JP" altLang="en-US" sz="1400" b="1" dirty="0">
                <a:solidFill>
                  <a:schemeClr val="tx1"/>
                </a:solidFill>
                <a:highlight>
                  <a:srgbClr val="FFFF00"/>
                </a:highlight>
                <a:latin typeface="AR P丸ゴシック体M" panose="020F0600000000000000" pitchFamily="50" charset="-128"/>
                <a:ea typeface="AR P丸ゴシック体M" panose="020F0600000000000000" pitchFamily="50" charset="-128"/>
              </a:rPr>
              <a:t>案を出し合い、検討しよう</a:t>
            </a:r>
          </a:p>
        </p:txBody>
      </p:sp>
      <p:sp>
        <p:nvSpPr>
          <p:cNvPr id="35" name="矢印: 山形 34">
            <a:extLst>
              <a:ext uri="{FF2B5EF4-FFF2-40B4-BE49-F238E27FC236}">
                <a16:creationId xmlns:a16="http://schemas.microsoft.com/office/drawing/2014/main" id="{70C8687A-1410-AB1D-AD7B-7D32DD3241E8}"/>
              </a:ext>
            </a:extLst>
          </p:cNvPr>
          <p:cNvSpPr/>
          <p:nvPr/>
        </p:nvSpPr>
        <p:spPr>
          <a:xfrm>
            <a:off x="6964968" y="3152869"/>
            <a:ext cx="2179032" cy="1096454"/>
          </a:xfrm>
          <a:prstGeom prst="chevr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第４次</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（家庭や地域に向けて</a:t>
            </a:r>
            <a:r>
              <a:rPr kumimoji="1" lang="ja-JP" altLang="en-US" sz="1400" b="1" dirty="0">
                <a:solidFill>
                  <a:schemeClr val="tx1"/>
                </a:solidFill>
                <a:highlight>
                  <a:srgbClr val="FFFF00"/>
                </a:highlight>
                <a:latin typeface="AR P丸ゴシック体M" panose="020F0600000000000000" pitchFamily="50" charset="-128"/>
                <a:ea typeface="AR P丸ゴシック体M" panose="020F0600000000000000" pitchFamily="50" charset="-128"/>
              </a:rPr>
              <a:t>発信しよう</a:t>
            </a:r>
            <a:r>
              <a:rPr kumimoji="1" lang="ja-JP" altLang="en-US" sz="1400" b="1" dirty="0">
                <a:solidFill>
                  <a:schemeClr val="tx1"/>
                </a:solidFill>
                <a:latin typeface="AR P丸ゴシック体M" panose="020F0600000000000000" pitchFamily="50" charset="-128"/>
                <a:ea typeface="AR P丸ゴシック体M" panose="020F0600000000000000" pitchFamily="50" charset="-128"/>
              </a:rPr>
              <a:t>）</a:t>
            </a:r>
            <a:endParaRPr kumimoji="1" lang="en-US" altLang="ja-JP" sz="1400" b="1" dirty="0">
              <a:solidFill>
                <a:schemeClr val="tx1"/>
              </a:solidFill>
              <a:latin typeface="AR P丸ゴシック体M" panose="020F0600000000000000" pitchFamily="50" charset="-128"/>
              <a:ea typeface="AR P丸ゴシック体M" panose="020F0600000000000000" pitchFamily="50" charset="-128"/>
            </a:endParaRPr>
          </a:p>
        </p:txBody>
      </p:sp>
      <p:sp>
        <p:nvSpPr>
          <p:cNvPr id="36" name="吹き出し: 角を丸めた四角形 35">
            <a:extLst>
              <a:ext uri="{FF2B5EF4-FFF2-40B4-BE49-F238E27FC236}">
                <a16:creationId xmlns:a16="http://schemas.microsoft.com/office/drawing/2014/main" id="{746DAA62-196D-8AA6-A799-85FD73EEA005}"/>
              </a:ext>
            </a:extLst>
          </p:cNvPr>
          <p:cNvSpPr/>
          <p:nvPr/>
        </p:nvSpPr>
        <p:spPr>
          <a:xfrm>
            <a:off x="5599549" y="4581193"/>
            <a:ext cx="1332833" cy="655708"/>
          </a:xfrm>
          <a:prstGeom prst="wedgeRoundRectCallout">
            <a:avLst>
              <a:gd name="adj1" fmla="val 8813"/>
              <a:gd name="adj2" fmla="val -98605"/>
              <a:gd name="adj3" fmla="val 16667"/>
            </a:avLst>
          </a:prstGeom>
          <a:solidFill>
            <a:srgbClr val="FFF2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算数</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1400" dirty="0">
                <a:solidFill>
                  <a:schemeClr val="tx1"/>
                </a:solidFill>
                <a:latin typeface="AR P丸ゴシック体M" panose="020F0600000000000000" pitchFamily="50" charset="-128"/>
                <a:ea typeface="AR P丸ゴシック体M" panose="020F0600000000000000" pitchFamily="50" charset="-128"/>
              </a:rPr>
              <a:t>表と棒グラフ</a:t>
            </a:r>
            <a:endParaRPr kumimoji="1" lang="en-US" altLang="ja-JP" sz="1400" dirty="0">
              <a:solidFill>
                <a:schemeClr val="tx1"/>
              </a:solidFill>
              <a:latin typeface="AR P丸ゴシック体M" panose="020F0600000000000000" pitchFamily="50" charset="-128"/>
              <a:ea typeface="AR P丸ゴシック体M" panose="020F0600000000000000" pitchFamily="50" charset="-128"/>
            </a:endParaRPr>
          </a:p>
        </p:txBody>
      </p:sp>
      <p:sp>
        <p:nvSpPr>
          <p:cNvPr id="2" name="テキスト ボックス 1">
            <a:extLst>
              <a:ext uri="{FF2B5EF4-FFF2-40B4-BE49-F238E27FC236}">
                <a16:creationId xmlns:a16="http://schemas.microsoft.com/office/drawing/2014/main" id="{69EDDBF7-23F5-BDC1-B34C-94AB97EBF327}"/>
              </a:ext>
            </a:extLst>
          </p:cNvPr>
          <p:cNvSpPr txBox="1"/>
          <p:nvPr/>
        </p:nvSpPr>
        <p:spPr>
          <a:xfrm>
            <a:off x="594171" y="3195106"/>
            <a:ext cx="5464958" cy="461665"/>
          </a:xfrm>
          <a:prstGeom prst="rect">
            <a:avLst/>
          </a:prstGeom>
          <a:solidFill>
            <a:srgbClr val="FFFF00"/>
          </a:solidFill>
          <a:ln>
            <a:solidFill>
              <a:schemeClr val="tx1"/>
            </a:solidFill>
          </a:ln>
        </p:spPr>
        <p:txBody>
          <a:bodyPr wrap="non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探究的・問題解決的な学習過程があって</a:t>
            </a:r>
          </a:p>
        </p:txBody>
      </p:sp>
      <p:sp>
        <p:nvSpPr>
          <p:cNvPr id="3" name="テキスト ボックス 2">
            <a:extLst>
              <a:ext uri="{FF2B5EF4-FFF2-40B4-BE49-F238E27FC236}">
                <a16:creationId xmlns:a16="http://schemas.microsoft.com/office/drawing/2014/main" id="{B5A69691-062C-89EF-9D9F-B87D8D902BC6}"/>
              </a:ext>
            </a:extLst>
          </p:cNvPr>
          <p:cNvSpPr txBox="1"/>
          <p:nvPr/>
        </p:nvSpPr>
        <p:spPr>
          <a:xfrm>
            <a:off x="542500" y="954270"/>
            <a:ext cx="4849404" cy="461665"/>
          </a:xfrm>
          <a:prstGeom prst="rect">
            <a:avLst/>
          </a:prstGeom>
          <a:solidFill>
            <a:srgbClr val="FFFF00"/>
          </a:solidFill>
          <a:ln>
            <a:solidFill>
              <a:schemeClr val="tx1"/>
            </a:solidFill>
          </a:ln>
        </p:spPr>
        <p:txBody>
          <a:bodyPr wrap="non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主体的・対話的な学習活動があって</a:t>
            </a:r>
          </a:p>
        </p:txBody>
      </p:sp>
      <p:sp>
        <p:nvSpPr>
          <p:cNvPr id="4" name="テキスト ボックス 3">
            <a:extLst>
              <a:ext uri="{FF2B5EF4-FFF2-40B4-BE49-F238E27FC236}">
                <a16:creationId xmlns:a16="http://schemas.microsoft.com/office/drawing/2014/main" id="{386B5F0F-A95B-A48A-9F8E-E44AE686CA83}"/>
              </a:ext>
            </a:extLst>
          </p:cNvPr>
          <p:cNvSpPr txBox="1"/>
          <p:nvPr/>
        </p:nvSpPr>
        <p:spPr>
          <a:xfrm>
            <a:off x="604556" y="4922493"/>
            <a:ext cx="4825360" cy="461665"/>
          </a:xfrm>
          <a:prstGeom prst="rect">
            <a:avLst/>
          </a:prstGeom>
          <a:solidFill>
            <a:srgbClr val="FFFF00"/>
          </a:solidFill>
          <a:ln>
            <a:solidFill>
              <a:schemeClr val="tx1"/>
            </a:solidFill>
          </a:ln>
        </p:spPr>
        <p:txBody>
          <a:bodyPr wrap="none" rtlCol="0">
            <a:spAutoFit/>
          </a:bodyPr>
          <a:lstStyle/>
          <a:p>
            <a:r>
              <a:rPr kumimoji="1" lang="ja-JP" altLang="en-US" sz="2400">
                <a:latin typeface="AR P丸ゴシック体E" panose="020F0900000000000000" pitchFamily="50" charset="-128"/>
                <a:ea typeface="AR P丸ゴシック体E" panose="020F0900000000000000" pitchFamily="50" charset="-128"/>
              </a:rPr>
              <a:t>教科・領域での学びの活用が</a:t>
            </a:r>
            <a:r>
              <a:rPr kumimoji="1" lang="ja-JP" altLang="en-US" sz="2400" dirty="0">
                <a:latin typeface="AR P丸ゴシック体E" panose="020F0900000000000000" pitchFamily="50" charset="-128"/>
                <a:ea typeface="AR P丸ゴシック体E" panose="020F0900000000000000" pitchFamily="50" charset="-128"/>
              </a:rPr>
              <a:t>あって</a:t>
            </a:r>
          </a:p>
        </p:txBody>
      </p:sp>
      <p:sp>
        <p:nvSpPr>
          <p:cNvPr id="6" name="テキスト ボックス 5">
            <a:extLst>
              <a:ext uri="{FF2B5EF4-FFF2-40B4-BE49-F238E27FC236}">
                <a16:creationId xmlns:a16="http://schemas.microsoft.com/office/drawing/2014/main" id="{13EB0B79-AB0B-7FCC-C2EC-9734FA18DD7C}"/>
              </a:ext>
            </a:extLst>
          </p:cNvPr>
          <p:cNvSpPr txBox="1"/>
          <p:nvPr/>
        </p:nvSpPr>
        <p:spPr>
          <a:xfrm>
            <a:off x="507216" y="6214715"/>
            <a:ext cx="7402989" cy="461665"/>
          </a:xfrm>
          <a:prstGeom prst="rect">
            <a:avLst/>
          </a:prstGeom>
          <a:solidFill>
            <a:srgbClr val="FFFF00"/>
          </a:solidFill>
          <a:ln>
            <a:solidFill>
              <a:schemeClr val="tx1"/>
            </a:solidFill>
          </a:ln>
        </p:spPr>
        <p:txBody>
          <a:bodyPr wrap="non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保護者・地域・企業や関係機関や</a:t>
            </a:r>
            <a:r>
              <a:rPr kumimoji="1" lang="ja-JP" altLang="en-US" sz="2400" dirty="0">
                <a:highlight>
                  <a:srgbClr val="FF0000"/>
                </a:highlight>
                <a:latin typeface="AR P丸ゴシック体E" panose="020F0900000000000000" pitchFamily="50" charset="-128"/>
                <a:ea typeface="AR P丸ゴシック体E" panose="020F0900000000000000" pitchFamily="50" charset="-128"/>
              </a:rPr>
              <a:t>世界と</a:t>
            </a:r>
            <a:r>
              <a:rPr kumimoji="1" lang="ja-JP" altLang="en-US" sz="2400" dirty="0">
                <a:latin typeface="AR P丸ゴシック体E" panose="020F0900000000000000" pitchFamily="50" charset="-128"/>
                <a:ea typeface="AR P丸ゴシック体E" panose="020F0900000000000000" pitchFamily="50" charset="-128"/>
              </a:rPr>
              <a:t>連携した学び</a:t>
            </a:r>
          </a:p>
        </p:txBody>
      </p:sp>
    </p:spTree>
    <p:extLst>
      <p:ext uri="{BB962C8B-B14F-4D97-AF65-F5344CB8AC3E}">
        <p14:creationId xmlns:p14="http://schemas.microsoft.com/office/powerpoint/2010/main" val="288937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1000"/>
                                        <p:tgtEl>
                                          <p:spTgt spid="5"/>
                                        </p:tgtEl>
                                      </p:cBhvr>
                                    </p:animEffect>
                                    <p:anim calcmode="lin" valueType="num">
                                      <p:cBhvr>
                                        <p:cTn id="84" dur="1000" fill="hold"/>
                                        <p:tgtEl>
                                          <p:spTgt spid="5"/>
                                        </p:tgtEl>
                                        <p:attrNameLst>
                                          <p:attrName>ppt_x</p:attrName>
                                        </p:attrNameLst>
                                      </p:cBhvr>
                                      <p:tavLst>
                                        <p:tav tm="0">
                                          <p:val>
                                            <p:strVal val="#ppt_x"/>
                                          </p:val>
                                        </p:tav>
                                        <p:tav tm="100000">
                                          <p:val>
                                            <p:strVal val="#ppt_x"/>
                                          </p:val>
                                        </p:tav>
                                      </p:tavLst>
                                    </p:anim>
                                    <p:anim calcmode="lin" valueType="num">
                                      <p:cBhvr>
                                        <p:cTn id="85" dur="1000" fill="hold"/>
                                        <p:tgtEl>
                                          <p:spTgt spid="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1000"/>
                                        <p:tgtEl>
                                          <p:spTgt spid="11"/>
                                        </p:tgtEl>
                                      </p:cBhvr>
                                    </p:animEffect>
                                    <p:anim calcmode="lin" valueType="num">
                                      <p:cBhvr>
                                        <p:cTn id="89" dur="1000" fill="hold"/>
                                        <p:tgtEl>
                                          <p:spTgt spid="11"/>
                                        </p:tgtEl>
                                        <p:attrNameLst>
                                          <p:attrName>ppt_x</p:attrName>
                                        </p:attrNameLst>
                                      </p:cBhvr>
                                      <p:tavLst>
                                        <p:tav tm="0">
                                          <p:val>
                                            <p:strVal val="#ppt_x"/>
                                          </p:val>
                                        </p:tav>
                                        <p:tav tm="100000">
                                          <p:val>
                                            <p:strVal val="#ppt_x"/>
                                          </p:val>
                                        </p:tav>
                                      </p:tavLst>
                                    </p:anim>
                                    <p:anim calcmode="lin" valueType="num">
                                      <p:cBhvr>
                                        <p:cTn id="9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additive="base">
                                        <p:cTn id="95" dur="500" fill="hold"/>
                                        <p:tgtEl>
                                          <p:spTgt spid="2"/>
                                        </p:tgtEl>
                                        <p:attrNameLst>
                                          <p:attrName>ppt_x</p:attrName>
                                        </p:attrNameLst>
                                      </p:cBhvr>
                                      <p:tavLst>
                                        <p:tav tm="0">
                                          <p:val>
                                            <p:strVal val="0-#ppt_w/2"/>
                                          </p:val>
                                        </p:tav>
                                        <p:tav tm="100000">
                                          <p:val>
                                            <p:strVal val="#ppt_x"/>
                                          </p:val>
                                        </p:tav>
                                      </p:tavLst>
                                    </p:anim>
                                    <p:anim calcmode="lin" valueType="num">
                                      <p:cBhvr additive="base">
                                        <p:cTn id="9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3"/>
                                        </p:tgtEl>
                                        <p:attrNameLst>
                                          <p:attrName>style.visibility</p:attrName>
                                        </p:attrNameLst>
                                      </p:cBhvr>
                                      <p:to>
                                        <p:strVal val="visible"/>
                                      </p:to>
                                    </p:set>
                                    <p:anim calcmode="lin" valueType="num">
                                      <p:cBhvr additive="base">
                                        <p:cTn id="101" dur="500" fill="hold"/>
                                        <p:tgtEl>
                                          <p:spTgt spid="3"/>
                                        </p:tgtEl>
                                        <p:attrNameLst>
                                          <p:attrName>ppt_x</p:attrName>
                                        </p:attrNameLst>
                                      </p:cBhvr>
                                      <p:tavLst>
                                        <p:tav tm="0">
                                          <p:val>
                                            <p:strVal val="0-#ppt_w/2"/>
                                          </p:val>
                                        </p:tav>
                                        <p:tav tm="100000">
                                          <p:val>
                                            <p:strVal val="#ppt_x"/>
                                          </p:val>
                                        </p:tav>
                                      </p:tavLst>
                                    </p:anim>
                                    <p:anim calcmode="lin" valueType="num">
                                      <p:cBhvr additive="base">
                                        <p:cTn id="10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additive="base">
                                        <p:cTn id="107" dur="500" fill="hold"/>
                                        <p:tgtEl>
                                          <p:spTgt spid="4"/>
                                        </p:tgtEl>
                                        <p:attrNameLst>
                                          <p:attrName>ppt_x</p:attrName>
                                        </p:attrNameLst>
                                      </p:cBhvr>
                                      <p:tavLst>
                                        <p:tav tm="0">
                                          <p:val>
                                            <p:strVal val="0-#ppt_w/2"/>
                                          </p:val>
                                        </p:tav>
                                        <p:tav tm="100000">
                                          <p:val>
                                            <p:strVal val="#ppt_x"/>
                                          </p:val>
                                        </p:tav>
                                      </p:tavLst>
                                    </p:anim>
                                    <p:anim calcmode="lin" valueType="num">
                                      <p:cBhvr additive="base">
                                        <p:cTn id="10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6"/>
                                        </p:tgtEl>
                                        <p:attrNameLst>
                                          <p:attrName>style.visibility</p:attrName>
                                        </p:attrNameLst>
                                      </p:cBhvr>
                                      <p:to>
                                        <p:strVal val="visible"/>
                                      </p:to>
                                    </p:set>
                                    <p:anim calcmode="lin" valueType="num">
                                      <p:cBhvr additive="base">
                                        <p:cTn id="113" dur="500" fill="hold"/>
                                        <p:tgtEl>
                                          <p:spTgt spid="6"/>
                                        </p:tgtEl>
                                        <p:attrNameLst>
                                          <p:attrName>ppt_x</p:attrName>
                                        </p:attrNameLst>
                                      </p:cBhvr>
                                      <p:tavLst>
                                        <p:tav tm="0">
                                          <p:val>
                                            <p:strVal val="0-#ppt_w/2"/>
                                          </p:val>
                                        </p:tav>
                                        <p:tav tm="100000">
                                          <p:val>
                                            <p:strVal val="#ppt_x"/>
                                          </p:val>
                                        </p:tav>
                                      </p:tavLst>
                                    </p:anim>
                                    <p:anim calcmode="lin" valueType="num">
                                      <p:cBhvr additive="base">
                                        <p:cTn id="1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6" grpId="0" animBg="1"/>
      <p:bldP spid="27" grpId="0" animBg="1"/>
      <p:bldP spid="29" grpId="0" animBg="1"/>
      <p:bldP spid="30" grpId="0" animBg="1"/>
      <p:bldP spid="31" grpId="0" animBg="1"/>
      <p:bldP spid="5" grpId="0" animBg="1"/>
      <p:bldP spid="11" grpId="0" animBg="1"/>
      <p:bldP spid="22" grpId="0" animBg="1"/>
      <p:bldP spid="23" grpId="0" animBg="1"/>
      <p:bldP spid="34" grpId="0" animBg="1"/>
      <p:bldP spid="35" grpId="0" animBg="1"/>
      <p:bldP spid="36" grpId="0" animBg="1"/>
      <p:bldP spid="2" grpId="0" animBg="1"/>
      <p:bldP spid="3" grpId="0" animBg="1"/>
      <p:bldP spid="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2821E-7520-BA7F-F9C0-1EF9EAA936B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F7A5680-43EF-079B-82F9-0738CEA9F590}"/>
              </a:ext>
            </a:extLst>
          </p:cNvPr>
          <p:cNvSpPr txBox="1"/>
          <p:nvPr/>
        </p:nvSpPr>
        <p:spPr>
          <a:xfrm>
            <a:off x="303400" y="138470"/>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18F9BD94-1094-6BA4-5000-F44001B0348B}"/>
              </a:ext>
            </a:extLst>
          </p:cNvPr>
          <p:cNvPicPr>
            <a:picLocks noChangeAspect="1"/>
          </p:cNvPicPr>
          <p:nvPr/>
        </p:nvPicPr>
        <p:blipFill>
          <a:blip r:embed="rId2"/>
          <a:stretch>
            <a:fillRect/>
          </a:stretch>
        </p:blipFill>
        <p:spPr>
          <a:xfrm>
            <a:off x="85170" y="831794"/>
            <a:ext cx="8973660" cy="5770712"/>
          </a:xfrm>
          <a:prstGeom prst="rect">
            <a:avLst/>
          </a:prstGeom>
        </p:spPr>
      </p:pic>
      <p:sp>
        <p:nvSpPr>
          <p:cNvPr id="5" name="楕円 4">
            <a:extLst>
              <a:ext uri="{FF2B5EF4-FFF2-40B4-BE49-F238E27FC236}">
                <a16:creationId xmlns:a16="http://schemas.microsoft.com/office/drawing/2014/main" id="{E3E1025F-884A-E65F-4196-C84838669A9E}"/>
              </a:ext>
            </a:extLst>
          </p:cNvPr>
          <p:cNvSpPr/>
          <p:nvPr/>
        </p:nvSpPr>
        <p:spPr>
          <a:xfrm>
            <a:off x="2399744" y="1254777"/>
            <a:ext cx="4358244" cy="145228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F25B451-8D8A-31A4-ECB7-5CEDADD8086C}"/>
              </a:ext>
            </a:extLst>
          </p:cNvPr>
          <p:cNvSpPr txBox="1"/>
          <p:nvPr/>
        </p:nvSpPr>
        <p:spPr>
          <a:xfrm>
            <a:off x="6501498" y="515910"/>
            <a:ext cx="2339102" cy="461665"/>
          </a:xfrm>
          <a:prstGeom prst="rect">
            <a:avLst/>
          </a:prstGeom>
          <a:noFill/>
        </p:spPr>
        <p:txBody>
          <a:bodyPr wrap="none" rtlCol="0">
            <a:spAutoFit/>
          </a:bodyPr>
          <a:lstStyle/>
          <a:p>
            <a:r>
              <a:rPr kumimoji="1" lang="ja-JP" altLang="en-US" sz="2400" b="1" dirty="0">
                <a:latin typeface="AR P丸ゴシック体E" panose="020F0900000000000000" pitchFamily="50" charset="-128"/>
                <a:ea typeface="AR P丸ゴシック体E" panose="020F0900000000000000" pitchFamily="50" charset="-128"/>
              </a:rPr>
              <a:t>小平第五小学校</a:t>
            </a:r>
          </a:p>
        </p:txBody>
      </p:sp>
      <p:sp>
        <p:nvSpPr>
          <p:cNvPr id="7" name="テキスト ボックス 6">
            <a:extLst>
              <a:ext uri="{FF2B5EF4-FFF2-40B4-BE49-F238E27FC236}">
                <a16:creationId xmlns:a16="http://schemas.microsoft.com/office/drawing/2014/main" id="{45D78038-3832-779C-1463-23ABDBB3D629}"/>
              </a:ext>
            </a:extLst>
          </p:cNvPr>
          <p:cNvSpPr txBox="1"/>
          <p:nvPr/>
        </p:nvSpPr>
        <p:spPr>
          <a:xfrm>
            <a:off x="3754237" y="953678"/>
            <a:ext cx="2031325" cy="461665"/>
          </a:xfrm>
          <a:prstGeom prst="rect">
            <a:avLst/>
          </a:prstGeom>
          <a:noFill/>
        </p:spPr>
        <p:txBody>
          <a:bodyPr wrap="none" rtlCol="0">
            <a:spAutoFit/>
          </a:bodyPr>
          <a:lstStyle/>
          <a:p>
            <a:r>
              <a:rPr kumimoji="1" lang="ja-JP" altLang="en-US" sz="2400" b="1" dirty="0">
                <a:latin typeface="AR P丸ゴシック体E" panose="020F0900000000000000" pitchFamily="50" charset="-128"/>
                <a:ea typeface="AR P丸ゴシック体E" panose="020F0900000000000000" pitchFamily="50" charset="-128"/>
              </a:rPr>
              <a:t>特別支援学級</a:t>
            </a:r>
          </a:p>
        </p:txBody>
      </p:sp>
    </p:spTree>
    <p:extLst>
      <p:ext uri="{BB962C8B-B14F-4D97-AF65-F5344CB8AC3E}">
        <p14:creationId xmlns:p14="http://schemas.microsoft.com/office/powerpoint/2010/main" val="69544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A93F3DF-FF62-055A-F15D-1136BAA68B64}"/>
              </a:ext>
            </a:extLst>
          </p:cNvPr>
          <p:cNvPicPr>
            <a:picLocks noChangeAspect="1"/>
          </p:cNvPicPr>
          <p:nvPr/>
        </p:nvPicPr>
        <p:blipFill>
          <a:blip r:embed="rId2"/>
          <a:stretch>
            <a:fillRect/>
          </a:stretch>
        </p:blipFill>
        <p:spPr>
          <a:xfrm>
            <a:off x="250722" y="242888"/>
            <a:ext cx="8642555" cy="4186237"/>
          </a:xfrm>
          <a:prstGeom prst="rect">
            <a:avLst/>
          </a:prstGeom>
        </p:spPr>
      </p:pic>
      <p:pic>
        <p:nvPicPr>
          <p:cNvPr id="3" name="図 2">
            <a:extLst>
              <a:ext uri="{FF2B5EF4-FFF2-40B4-BE49-F238E27FC236}">
                <a16:creationId xmlns:a16="http://schemas.microsoft.com/office/drawing/2014/main" id="{64D084DD-8167-A03C-31E5-35067E31D3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l="18315" t="55063" r="36058" b="24459"/>
          <a:stretch/>
        </p:blipFill>
        <p:spPr>
          <a:xfrm>
            <a:off x="168586" y="4614863"/>
            <a:ext cx="8642554" cy="1878816"/>
          </a:xfrm>
          <a:prstGeom prst="rect">
            <a:avLst/>
          </a:prstGeom>
        </p:spPr>
      </p:pic>
      <p:sp>
        <p:nvSpPr>
          <p:cNvPr id="4" name="四角形: 角を丸くする 3">
            <a:extLst>
              <a:ext uri="{FF2B5EF4-FFF2-40B4-BE49-F238E27FC236}">
                <a16:creationId xmlns:a16="http://schemas.microsoft.com/office/drawing/2014/main" id="{210E5380-9045-255C-194F-82BC67EAB818}"/>
              </a:ext>
            </a:extLst>
          </p:cNvPr>
          <p:cNvSpPr/>
          <p:nvPr/>
        </p:nvSpPr>
        <p:spPr>
          <a:xfrm>
            <a:off x="1771653" y="2528889"/>
            <a:ext cx="4157662" cy="814387"/>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B2EA54E9-21DF-9FAA-714A-2F42425AEBA8}"/>
              </a:ext>
            </a:extLst>
          </p:cNvPr>
          <p:cNvSpPr/>
          <p:nvPr/>
        </p:nvSpPr>
        <p:spPr>
          <a:xfrm>
            <a:off x="168586" y="4643439"/>
            <a:ext cx="8806828" cy="1700212"/>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6F01A3C5-1EDC-385E-163F-2F84DCC0E49C}"/>
              </a:ext>
            </a:extLst>
          </p:cNvPr>
          <p:cNvSpPr/>
          <p:nvPr/>
        </p:nvSpPr>
        <p:spPr>
          <a:xfrm>
            <a:off x="640561" y="5554271"/>
            <a:ext cx="2262184" cy="532204"/>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111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744E9-11B0-5EBF-8218-A17DF3DE40B8}"/>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745B515-7D0A-204F-EF69-5814E2C7B9B8}"/>
              </a:ext>
            </a:extLst>
          </p:cNvPr>
          <p:cNvSpPr txBox="1"/>
          <p:nvPr/>
        </p:nvSpPr>
        <p:spPr>
          <a:xfrm>
            <a:off x="1546412" y="0"/>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2BF6C0AE-BC90-142C-2571-215772086B33}"/>
              </a:ext>
            </a:extLst>
          </p:cNvPr>
          <p:cNvPicPr>
            <a:picLocks noChangeAspect="1"/>
          </p:cNvPicPr>
          <p:nvPr/>
        </p:nvPicPr>
        <p:blipFill>
          <a:blip r:embed="rId2"/>
          <a:stretch>
            <a:fillRect/>
          </a:stretch>
        </p:blipFill>
        <p:spPr>
          <a:xfrm>
            <a:off x="80682" y="523220"/>
            <a:ext cx="9087227" cy="6334780"/>
          </a:xfrm>
          <a:prstGeom prst="rect">
            <a:avLst/>
          </a:prstGeom>
        </p:spPr>
      </p:pic>
      <p:sp>
        <p:nvSpPr>
          <p:cNvPr id="5" name="楕円 4">
            <a:extLst>
              <a:ext uri="{FF2B5EF4-FFF2-40B4-BE49-F238E27FC236}">
                <a16:creationId xmlns:a16="http://schemas.microsoft.com/office/drawing/2014/main" id="{86973ACC-7A0B-E7BC-F030-B64DE23696A7}"/>
              </a:ext>
            </a:extLst>
          </p:cNvPr>
          <p:cNvSpPr/>
          <p:nvPr/>
        </p:nvSpPr>
        <p:spPr>
          <a:xfrm>
            <a:off x="121025" y="1237128"/>
            <a:ext cx="2312894" cy="344244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9B361A38-3E91-E819-3F96-BAA78AD277F3}"/>
              </a:ext>
            </a:extLst>
          </p:cNvPr>
          <p:cNvSpPr/>
          <p:nvPr/>
        </p:nvSpPr>
        <p:spPr>
          <a:xfrm rot="5021739">
            <a:off x="5660487" y="2428022"/>
            <a:ext cx="1541215" cy="526236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5150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7ACE7-B692-7724-48A4-AFAF76DF7536}"/>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2C49C68-3950-9F79-CA2B-9DFCD3930F39}"/>
              </a:ext>
            </a:extLst>
          </p:cNvPr>
          <p:cNvSpPr txBox="1"/>
          <p:nvPr/>
        </p:nvSpPr>
        <p:spPr>
          <a:xfrm>
            <a:off x="1546412" y="0"/>
            <a:ext cx="6051176" cy="523220"/>
          </a:xfrm>
          <a:prstGeom prst="rect">
            <a:avLst/>
          </a:prstGeom>
          <a:no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４，カリキュラム・マネジメントの具体例</a:t>
            </a:r>
            <a:endParaRPr kumimoji="1" lang="en-US" altLang="ja-JP" sz="28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8AFF1F2D-3736-5CC2-68CA-02D61755EFE1}"/>
              </a:ext>
            </a:extLst>
          </p:cNvPr>
          <p:cNvPicPr>
            <a:picLocks noChangeAspect="1"/>
          </p:cNvPicPr>
          <p:nvPr/>
        </p:nvPicPr>
        <p:blipFill>
          <a:blip r:embed="rId2"/>
          <a:stretch>
            <a:fillRect/>
          </a:stretch>
        </p:blipFill>
        <p:spPr>
          <a:xfrm>
            <a:off x="13447" y="940497"/>
            <a:ext cx="9144000" cy="5703147"/>
          </a:xfrm>
          <a:prstGeom prst="rect">
            <a:avLst/>
          </a:prstGeom>
        </p:spPr>
      </p:pic>
      <p:sp>
        <p:nvSpPr>
          <p:cNvPr id="5" name="楕円 4">
            <a:extLst>
              <a:ext uri="{FF2B5EF4-FFF2-40B4-BE49-F238E27FC236}">
                <a16:creationId xmlns:a16="http://schemas.microsoft.com/office/drawing/2014/main" id="{B7BFD25E-64D8-79E0-E124-E1B469077D60}"/>
              </a:ext>
            </a:extLst>
          </p:cNvPr>
          <p:cNvSpPr/>
          <p:nvPr/>
        </p:nvSpPr>
        <p:spPr>
          <a:xfrm rot="5400000">
            <a:off x="3463417" y="1041348"/>
            <a:ext cx="2164975" cy="90918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308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E054C171-2A36-5280-93DC-1CC080F9F471}"/>
              </a:ext>
            </a:extLst>
          </p:cNvPr>
          <p:cNvSpPr/>
          <p:nvPr/>
        </p:nvSpPr>
        <p:spPr>
          <a:xfrm>
            <a:off x="331614" y="1843483"/>
            <a:ext cx="6980773" cy="1407682"/>
          </a:xfrm>
          <a:prstGeom prst="roundRect">
            <a:avLst>
              <a:gd name="adj" fmla="val 305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 name="四角形: 角を丸くする 3">
            <a:extLst>
              <a:ext uri="{FF2B5EF4-FFF2-40B4-BE49-F238E27FC236}">
                <a16:creationId xmlns:a16="http://schemas.microsoft.com/office/drawing/2014/main" id="{3A68604F-C96C-98F9-9081-452D84676C7A}"/>
              </a:ext>
            </a:extLst>
          </p:cNvPr>
          <p:cNvSpPr/>
          <p:nvPr/>
        </p:nvSpPr>
        <p:spPr>
          <a:xfrm>
            <a:off x="331614" y="4275287"/>
            <a:ext cx="7783685" cy="1435235"/>
          </a:xfrm>
          <a:prstGeom prst="roundRect">
            <a:avLst>
              <a:gd name="adj" fmla="val 2142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テキスト ボックス 1">
            <a:extLst>
              <a:ext uri="{FF2B5EF4-FFF2-40B4-BE49-F238E27FC236}">
                <a16:creationId xmlns:a16="http://schemas.microsoft.com/office/drawing/2014/main" id="{EADA3E35-30E3-C04C-E10D-1EC8F1EF5C45}"/>
              </a:ext>
            </a:extLst>
          </p:cNvPr>
          <p:cNvSpPr txBox="1"/>
          <p:nvPr/>
        </p:nvSpPr>
        <p:spPr>
          <a:xfrm>
            <a:off x="323522" y="1512760"/>
            <a:ext cx="8839279" cy="5232202"/>
          </a:xfrm>
          <a:prstGeom prst="rect">
            <a:avLst/>
          </a:prstGeom>
          <a:noFill/>
        </p:spPr>
        <p:txBody>
          <a:bodyPr wrap="square" rtlCol="0">
            <a:spAutoFit/>
          </a:bodyPr>
          <a:lstStyle/>
          <a:p>
            <a:endParaRPr lang="en-US" altLang="ja-JP" sz="1500" b="1" dirty="0"/>
          </a:p>
          <a:p>
            <a:endParaRPr lang="en-US" altLang="ja-JP" sz="1500" b="1" dirty="0"/>
          </a:p>
          <a:p>
            <a:r>
              <a:rPr lang="ja-JP" altLang="en-US" sz="3600" b="1" dirty="0">
                <a:latin typeface="+mn-ea"/>
              </a:rPr>
              <a:t>・答え合わせをして、</a:t>
            </a:r>
            <a:endParaRPr lang="en-US" altLang="ja-JP" sz="3600" b="1" dirty="0">
              <a:latin typeface="+mn-ea"/>
            </a:endParaRPr>
          </a:p>
          <a:p>
            <a:r>
              <a:rPr lang="ja-JP" altLang="en-US" sz="3600" b="1" dirty="0">
                <a:latin typeface="+mn-ea"/>
              </a:rPr>
              <a:t>　　</a:t>
            </a:r>
            <a:r>
              <a:rPr lang="ja-JP" altLang="en-US" sz="3600" b="1" dirty="0">
                <a:solidFill>
                  <a:srgbClr val="FF0000"/>
                </a:solidFill>
                <a:latin typeface="+mn-ea"/>
              </a:rPr>
              <a:t>◎</a:t>
            </a:r>
            <a:r>
              <a:rPr lang="ja-JP" altLang="en-US" sz="3600" b="1" dirty="0">
                <a:latin typeface="+mn-ea"/>
              </a:rPr>
              <a:t>をもらうと安心できた。</a:t>
            </a:r>
            <a:endParaRPr lang="en-US" altLang="ja-JP" sz="3600" b="1" dirty="0">
              <a:latin typeface="+mn-ea"/>
            </a:endParaRPr>
          </a:p>
          <a:p>
            <a:endParaRPr lang="en-US" altLang="ja-JP" sz="3200" b="1" dirty="0"/>
          </a:p>
          <a:p>
            <a:endParaRPr lang="en-US" altLang="ja-JP" b="1" dirty="0"/>
          </a:p>
          <a:p>
            <a:r>
              <a:rPr lang="ja-JP" altLang="en-US" b="1" dirty="0"/>
              <a:t>　</a:t>
            </a:r>
            <a:endParaRPr lang="en-US" altLang="ja-JP" b="1" dirty="0"/>
          </a:p>
          <a:p>
            <a:endParaRPr lang="en-US" altLang="ja-JP" sz="2400" b="1" dirty="0"/>
          </a:p>
          <a:p>
            <a:r>
              <a:rPr lang="ja-JP" altLang="en-US" sz="3600" b="1" dirty="0"/>
              <a:t>・１００点を取ることや上位の成績</a:t>
            </a:r>
            <a:endParaRPr lang="en-US" altLang="ja-JP" sz="3600" b="1" dirty="0"/>
          </a:p>
          <a:p>
            <a:r>
              <a:rPr lang="ja-JP" altLang="en-US" sz="3600" b="1" dirty="0"/>
              <a:t>　を得ることを目指して勉強した。</a:t>
            </a:r>
            <a:endParaRPr lang="en-US" altLang="ja-JP" sz="3600" b="1" dirty="0"/>
          </a:p>
          <a:p>
            <a:endParaRPr kumimoji="1" lang="en-US" altLang="ja-JP" b="1" dirty="0"/>
          </a:p>
          <a:p>
            <a:endParaRPr kumimoji="1" lang="en-US" altLang="ja-JP" sz="1400" b="1" dirty="0"/>
          </a:p>
          <a:p>
            <a:endParaRPr kumimoji="1" lang="en-US" altLang="ja-JP" sz="600" b="1" dirty="0"/>
          </a:p>
          <a:p>
            <a:r>
              <a:rPr kumimoji="1" lang="ja-JP" altLang="en-US" b="1" dirty="0"/>
              <a:t>　　</a:t>
            </a:r>
          </a:p>
        </p:txBody>
      </p:sp>
      <p:sp>
        <p:nvSpPr>
          <p:cNvPr id="9" name="テキスト ボックス 8">
            <a:extLst>
              <a:ext uri="{FF2B5EF4-FFF2-40B4-BE49-F238E27FC236}">
                <a16:creationId xmlns:a16="http://schemas.microsoft.com/office/drawing/2014/main" id="{9F984272-B2CF-36E1-8F26-8D588582BBAD}"/>
              </a:ext>
            </a:extLst>
          </p:cNvPr>
          <p:cNvSpPr txBox="1"/>
          <p:nvPr/>
        </p:nvSpPr>
        <p:spPr>
          <a:xfrm>
            <a:off x="3984770" y="3482013"/>
            <a:ext cx="4254603" cy="523220"/>
          </a:xfrm>
          <a:prstGeom prst="rect">
            <a:avLst/>
          </a:prstGeom>
          <a:noFill/>
        </p:spPr>
        <p:txBody>
          <a:bodyPr wrap="square" rtlCol="0">
            <a:spAutoFit/>
          </a:bodyPr>
          <a:lstStyle/>
          <a:p>
            <a:r>
              <a:rPr kumimoji="1" lang="ja-JP" altLang="en-US" sz="2800" dirty="0">
                <a:solidFill>
                  <a:srgbClr val="C00000"/>
                </a:solidFill>
                <a:latin typeface="AR丸ゴシック体E" panose="020F0909000000000000" pitchFamily="49" charset="-128"/>
                <a:ea typeface="AR丸ゴシック体E" panose="020F0909000000000000" pitchFamily="49" charset="-128"/>
              </a:rPr>
              <a:t>正解がある　</a:t>
            </a:r>
            <a:r>
              <a:rPr lang="ja-JP" altLang="en-US" sz="2800" dirty="0">
                <a:solidFill>
                  <a:srgbClr val="C00000"/>
                </a:solidFill>
                <a:latin typeface="AR丸ゴシック体E" panose="020F0909000000000000" pitchFamily="49" charset="-128"/>
                <a:ea typeface="AR丸ゴシック体E" panose="020F0909000000000000" pitchFamily="49" charset="-128"/>
              </a:rPr>
              <a:t>基礎・基本</a:t>
            </a:r>
            <a:endParaRPr kumimoji="1" lang="ja-JP" altLang="en-US" sz="2800" dirty="0">
              <a:solidFill>
                <a:srgbClr val="C00000"/>
              </a:solidFill>
              <a:latin typeface="AR丸ゴシック体E" panose="020F0909000000000000" pitchFamily="49" charset="-128"/>
              <a:ea typeface="AR丸ゴシック体E" panose="020F0909000000000000" pitchFamily="49" charset="-128"/>
            </a:endParaRPr>
          </a:p>
        </p:txBody>
      </p:sp>
      <p:sp>
        <p:nvSpPr>
          <p:cNvPr id="10" name="テキスト ボックス 9">
            <a:extLst>
              <a:ext uri="{FF2B5EF4-FFF2-40B4-BE49-F238E27FC236}">
                <a16:creationId xmlns:a16="http://schemas.microsoft.com/office/drawing/2014/main" id="{B0CA6756-A154-BA14-E666-1E5F7B0261FE}"/>
              </a:ext>
            </a:extLst>
          </p:cNvPr>
          <p:cNvSpPr txBox="1"/>
          <p:nvPr/>
        </p:nvSpPr>
        <p:spPr>
          <a:xfrm>
            <a:off x="3984774" y="6091511"/>
            <a:ext cx="5321363" cy="523220"/>
          </a:xfrm>
          <a:prstGeom prst="rect">
            <a:avLst/>
          </a:prstGeom>
          <a:noFill/>
        </p:spPr>
        <p:txBody>
          <a:bodyPr wrap="square" rtlCol="0">
            <a:spAutoFit/>
          </a:bodyPr>
          <a:lstStyle/>
          <a:p>
            <a:r>
              <a:rPr kumimoji="1" lang="ja-JP" altLang="en-US" sz="2800" dirty="0">
                <a:solidFill>
                  <a:srgbClr val="C00000"/>
                </a:solidFill>
                <a:latin typeface="AR丸ゴシック体E" panose="020F0909000000000000" pitchFamily="49" charset="-128"/>
                <a:ea typeface="AR丸ゴシック体E" panose="020F0909000000000000" pitchFamily="49" charset="-128"/>
              </a:rPr>
              <a:t>点数や順位で評価されていた</a:t>
            </a:r>
          </a:p>
        </p:txBody>
      </p:sp>
      <p:sp>
        <p:nvSpPr>
          <p:cNvPr id="19" name="テキスト ボックス 18">
            <a:extLst>
              <a:ext uri="{FF2B5EF4-FFF2-40B4-BE49-F238E27FC236}">
                <a16:creationId xmlns:a16="http://schemas.microsoft.com/office/drawing/2014/main" id="{8517CFC3-9FD6-A9EC-0D2E-07838FA71411}"/>
              </a:ext>
            </a:extLst>
          </p:cNvPr>
          <p:cNvSpPr txBox="1"/>
          <p:nvPr/>
        </p:nvSpPr>
        <p:spPr>
          <a:xfrm>
            <a:off x="997031" y="6023713"/>
            <a:ext cx="2236510" cy="584775"/>
          </a:xfrm>
          <a:prstGeom prst="rect">
            <a:avLst/>
          </a:prstGeom>
          <a:solidFill>
            <a:srgbClr val="FFFF00"/>
          </a:solid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到達度評価</a:t>
            </a:r>
          </a:p>
        </p:txBody>
      </p:sp>
      <p:sp>
        <p:nvSpPr>
          <p:cNvPr id="20" name="テキスト ボックス 19">
            <a:extLst>
              <a:ext uri="{FF2B5EF4-FFF2-40B4-BE49-F238E27FC236}">
                <a16:creationId xmlns:a16="http://schemas.microsoft.com/office/drawing/2014/main" id="{93F727E0-5D77-076B-16A9-64BAA39EC43C}"/>
              </a:ext>
            </a:extLst>
          </p:cNvPr>
          <p:cNvSpPr txBox="1"/>
          <p:nvPr/>
        </p:nvSpPr>
        <p:spPr>
          <a:xfrm>
            <a:off x="997029" y="3367154"/>
            <a:ext cx="2156596" cy="584775"/>
          </a:xfrm>
          <a:prstGeom prst="rect">
            <a:avLst/>
          </a:prstGeom>
          <a:solidFill>
            <a:srgbClr val="FFFF00"/>
          </a:solidFill>
        </p:spPr>
        <p:txBody>
          <a:bodyPr wrap="squar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知識・理解</a:t>
            </a:r>
          </a:p>
        </p:txBody>
      </p:sp>
      <p:sp>
        <p:nvSpPr>
          <p:cNvPr id="25" name="テキスト ボックス 24">
            <a:extLst>
              <a:ext uri="{FF2B5EF4-FFF2-40B4-BE49-F238E27FC236}">
                <a16:creationId xmlns:a16="http://schemas.microsoft.com/office/drawing/2014/main" id="{7CAC8A0D-2C48-5E82-2A58-38F608285934}"/>
              </a:ext>
            </a:extLst>
          </p:cNvPr>
          <p:cNvSpPr txBox="1"/>
          <p:nvPr/>
        </p:nvSpPr>
        <p:spPr>
          <a:xfrm>
            <a:off x="423079" y="1147478"/>
            <a:ext cx="8592670" cy="584775"/>
          </a:xfrm>
          <a:prstGeom prst="rect">
            <a:avLst/>
          </a:prstGeom>
          <a:noFill/>
        </p:spPr>
        <p:txBody>
          <a:bodyPr wrap="square">
            <a:spAutoFit/>
          </a:bodyPr>
          <a:lstStyle/>
          <a:p>
            <a:r>
              <a:rPr kumimoji="1" lang="ja-JP" altLang="en-US" sz="3200" b="1" dirty="0">
                <a:solidFill>
                  <a:schemeClr val="accent1">
                    <a:lumMod val="75000"/>
                  </a:schemeClr>
                </a:solidFill>
              </a:rPr>
              <a:t>私たちは、古い教育観の中で育ってきました。　</a:t>
            </a:r>
            <a:endParaRPr lang="en-US" altLang="ja-JP" sz="3200" b="1" dirty="0"/>
          </a:p>
        </p:txBody>
      </p:sp>
      <p:sp>
        <p:nvSpPr>
          <p:cNvPr id="11" name="テキスト ボックス 10">
            <a:extLst>
              <a:ext uri="{FF2B5EF4-FFF2-40B4-BE49-F238E27FC236}">
                <a16:creationId xmlns:a16="http://schemas.microsoft.com/office/drawing/2014/main" id="{5E6522C4-20BE-FE2C-D825-5532D1479CF9}"/>
              </a:ext>
            </a:extLst>
          </p:cNvPr>
          <p:cNvSpPr txBox="1"/>
          <p:nvPr/>
        </p:nvSpPr>
        <p:spPr>
          <a:xfrm>
            <a:off x="732750" y="123807"/>
            <a:ext cx="7506626" cy="646331"/>
          </a:xfrm>
          <a:prstGeom prst="rect">
            <a:avLst/>
          </a:prstGeom>
          <a:noFill/>
        </p:spPr>
        <p:txBody>
          <a:bodyPr wrap="square">
            <a:spAutoFit/>
          </a:bodyPr>
          <a:lstStyle/>
          <a:p>
            <a:r>
              <a:rPr kumimoji="1" lang="ja-JP" altLang="en-US" sz="3600" dirty="0">
                <a:latin typeface="AR P丸ゴシック体E" panose="020F0900000000000000" pitchFamily="50" charset="-128"/>
                <a:ea typeface="AR P丸ゴシック体E" panose="020F0900000000000000" pitchFamily="50" charset="-128"/>
              </a:rPr>
              <a:t>④主体的・対話的で深い学びの実現</a:t>
            </a:r>
            <a:endParaRPr lang="ja-JP" altLang="en-US" sz="3600" dirty="0"/>
          </a:p>
        </p:txBody>
      </p:sp>
    </p:spTree>
    <p:extLst>
      <p:ext uri="{BB962C8B-B14F-4D97-AF65-F5344CB8AC3E}">
        <p14:creationId xmlns:p14="http://schemas.microsoft.com/office/powerpoint/2010/main" val="145754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fade">
                                      <p:cBhvr>
                                        <p:cTn id="48" dur="1000"/>
                                        <p:tgtEl>
                                          <p:spTgt spid="2">
                                            <p:txEl>
                                              <p:pRg st="8" end="8"/>
                                            </p:txEl>
                                          </p:spTgt>
                                        </p:tgtEl>
                                      </p:cBhvr>
                                    </p:animEffect>
                                    <p:anim calcmode="lin" valueType="num">
                                      <p:cBhvr>
                                        <p:cTn id="4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Effect transition="in" filter="fade">
                                      <p:cBhvr>
                                        <p:cTn id="53" dur="1000"/>
                                        <p:tgtEl>
                                          <p:spTgt spid="2">
                                            <p:txEl>
                                              <p:pRg st="9" end="9"/>
                                            </p:txEl>
                                          </p:spTgt>
                                        </p:tgtEl>
                                      </p:cBhvr>
                                    </p:animEffect>
                                    <p:anim calcmode="lin" valueType="num">
                                      <p:cBhvr>
                                        <p:cTn id="5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10" grpId="0"/>
      <p:bldP spid="19" grpId="0" animBg="1"/>
      <p:bldP spid="20" grpId="0" animBg="1"/>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3D003DE7-F118-52DD-E1ED-7EF609BB10E3}"/>
              </a:ext>
            </a:extLst>
          </p:cNvPr>
          <p:cNvSpPr/>
          <p:nvPr/>
        </p:nvSpPr>
        <p:spPr>
          <a:xfrm>
            <a:off x="1566332" y="1832442"/>
            <a:ext cx="7417359" cy="1522123"/>
          </a:xfrm>
          <a:prstGeom prst="roundRect">
            <a:avLst>
              <a:gd name="adj" fmla="val 27083"/>
            </a:avLst>
          </a:prstGeom>
          <a:solidFill>
            <a:srgbClr val="FB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dirty="0"/>
          </a:p>
        </p:txBody>
      </p:sp>
      <p:sp>
        <p:nvSpPr>
          <p:cNvPr id="5" name="四角形: 角を丸くする 4">
            <a:extLst>
              <a:ext uri="{FF2B5EF4-FFF2-40B4-BE49-F238E27FC236}">
                <a16:creationId xmlns:a16="http://schemas.microsoft.com/office/drawing/2014/main" id="{A7014637-2E2A-EB78-BC92-0E97611AB1A8}"/>
              </a:ext>
            </a:extLst>
          </p:cNvPr>
          <p:cNvSpPr/>
          <p:nvPr/>
        </p:nvSpPr>
        <p:spPr>
          <a:xfrm>
            <a:off x="1566332" y="243831"/>
            <a:ext cx="7417359" cy="1208453"/>
          </a:xfrm>
          <a:prstGeom prst="roundRect">
            <a:avLst>
              <a:gd name="adj" fmla="val 27083"/>
            </a:avLst>
          </a:prstGeom>
          <a:solidFill>
            <a:srgbClr val="FB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dirty="0"/>
          </a:p>
        </p:txBody>
      </p:sp>
      <p:sp>
        <p:nvSpPr>
          <p:cNvPr id="6" name="四角形: 角を丸くする 5">
            <a:extLst>
              <a:ext uri="{FF2B5EF4-FFF2-40B4-BE49-F238E27FC236}">
                <a16:creationId xmlns:a16="http://schemas.microsoft.com/office/drawing/2014/main" id="{BDDA51D7-24E5-92E8-9501-FAAC5F400682}"/>
              </a:ext>
            </a:extLst>
          </p:cNvPr>
          <p:cNvSpPr/>
          <p:nvPr/>
        </p:nvSpPr>
        <p:spPr>
          <a:xfrm>
            <a:off x="1573306" y="3802107"/>
            <a:ext cx="7467506" cy="1208452"/>
          </a:xfrm>
          <a:prstGeom prst="roundRect">
            <a:avLst>
              <a:gd name="adj" fmla="val 19671"/>
            </a:avLst>
          </a:prstGeom>
          <a:solidFill>
            <a:srgbClr val="FB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a:p>
        </p:txBody>
      </p:sp>
      <p:sp>
        <p:nvSpPr>
          <p:cNvPr id="8" name="四角形: 角を丸くする 7">
            <a:extLst>
              <a:ext uri="{FF2B5EF4-FFF2-40B4-BE49-F238E27FC236}">
                <a16:creationId xmlns:a16="http://schemas.microsoft.com/office/drawing/2014/main" id="{585BFB9B-3087-04A4-78F9-55786FF82F15}"/>
              </a:ext>
            </a:extLst>
          </p:cNvPr>
          <p:cNvSpPr/>
          <p:nvPr/>
        </p:nvSpPr>
        <p:spPr>
          <a:xfrm>
            <a:off x="1569933" y="5538783"/>
            <a:ext cx="7457861" cy="1090618"/>
          </a:xfrm>
          <a:prstGeom prst="roundRect">
            <a:avLst>
              <a:gd name="adj" fmla="val 32099"/>
            </a:avLst>
          </a:prstGeom>
          <a:solidFill>
            <a:srgbClr val="FB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a:p>
        </p:txBody>
      </p:sp>
      <p:sp>
        <p:nvSpPr>
          <p:cNvPr id="2" name="テキスト ボックス 1">
            <a:extLst>
              <a:ext uri="{FF2B5EF4-FFF2-40B4-BE49-F238E27FC236}">
                <a16:creationId xmlns:a16="http://schemas.microsoft.com/office/drawing/2014/main" id="{EADA3E35-30E3-C04C-E10D-1EC8F1EF5C45}"/>
              </a:ext>
            </a:extLst>
          </p:cNvPr>
          <p:cNvSpPr txBox="1"/>
          <p:nvPr/>
        </p:nvSpPr>
        <p:spPr>
          <a:xfrm>
            <a:off x="1472916" y="274292"/>
            <a:ext cx="8257375" cy="6309420"/>
          </a:xfrm>
          <a:prstGeom prst="rect">
            <a:avLst/>
          </a:prstGeom>
          <a:noFill/>
        </p:spPr>
        <p:txBody>
          <a:bodyPr wrap="square" rtlCol="0">
            <a:spAutoFit/>
          </a:bodyPr>
          <a:lstStyle/>
          <a:p>
            <a:endParaRPr kumimoji="1" lang="en-US" altLang="ja-JP" sz="600" b="1" dirty="0"/>
          </a:p>
          <a:p>
            <a:r>
              <a:rPr kumimoji="1" lang="ja-JP" altLang="en-US" b="1" dirty="0"/>
              <a:t>　  </a:t>
            </a:r>
            <a:r>
              <a:rPr kumimoji="1" lang="ja-JP" altLang="en-US" sz="3000" b="1" dirty="0"/>
              <a:t>自分たちで問題を発見し、その問題の</a:t>
            </a:r>
            <a:endParaRPr kumimoji="1" lang="en-US" altLang="ja-JP" sz="3000" b="1" dirty="0"/>
          </a:p>
          <a:p>
            <a:r>
              <a:rPr kumimoji="1" lang="ja-JP" altLang="en-US" sz="3000" b="1" dirty="0"/>
              <a:t>　解決のために学ぶ。</a:t>
            </a:r>
            <a:endParaRPr kumimoji="1" lang="en-US" altLang="ja-JP" sz="3000" b="1" dirty="0"/>
          </a:p>
          <a:p>
            <a:endParaRPr kumimoji="1" lang="en-US" altLang="ja-JP" sz="4000" b="1" dirty="0"/>
          </a:p>
          <a:p>
            <a:r>
              <a:rPr kumimoji="1" lang="ja-JP" altLang="en-US" sz="3000" b="1" dirty="0"/>
              <a:t>　誰にも答えのわからない問題について、</a:t>
            </a:r>
            <a:endParaRPr kumimoji="1" lang="en-US" altLang="ja-JP" sz="3000" b="1" dirty="0"/>
          </a:p>
          <a:p>
            <a:r>
              <a:rPr kumimoji="1" lang="ja-JP" altLang="en-US" sz="3000" b="1" dirty="0"/>
              <a:t>　調べ、考え、話し合って、みんなが納得</a:t>
            </a:r>
            <a:endParaRPr kumimoji="1" lang="en-US" altLang="ja-JP" sz="3000" b="1" dirty="0"/>
          </a:p>
          <a:p>
            <a:r>
              <a:rPr kumimoji="1" lang="ja-JP" altLang="en-US" sz="3000" b="1" dirty="0"/>
              <a:t>　するような答えを探す。</a:t>
            </a:r>
            <a:endParaRPr kumimoji="1" lang="en-US" altLang="ja-JP" sz="3000" b="1" dirty="0"/>
          </a:p>
          <a:p>
            <a:endParaRPr kumimoji="1" lang="en-US" altLang="ja-JP" sz="3600" b="1" dirty="0"/>
          </a:p>
          <a:p>
            <a:endParaRPr kumimoji="1" lang="en-US" altLang="ja-JP" sz="1000" b="1" dirty="0"/>
          </a:p>
          <a:p>
            <a:r>
              <a:rPr kumimoji="1" lang="ja-JP" altLang="en-US" sz="3000" b="1" dirty="0"/>
              <a:t>　色々な教科等で学んだことを活かして、</a:t>
            </a:r>
            <a:endParaRPr kumimoji="1" lang="en-US" altLang="ja-JP" sz="3000" b="1" dirty="0"/>
          </a:p>
          <a:p>
            <a:r>
              <a:rPr kumimoji="1" lang="ja-JP" altLang="en-US" sz="3000" b="1" dirty="0"/>
              <a:t>　問題を解く。</a:t>
            </a:r>
            <a:endParaRPr kumimoji="1" lang="en-US" altLang="ja-JP" sz="3000" b="1" dirty="0"/>
          </a:p>
          <a:p>
            <a:endParaRPr kumimoji="1" lang="en-US" altLang="ja-JP" sz="3000" b="1" dirty="0"/>
          </a:p>
          <a:p>
            <a:endParaRPr kumimoji="1" lang="en-US" altLang="ja-JP" sz="1200" b="1" dirty="0"/>
          </a:p>
          <a:p>
            <a:r>
              <a:rPr kumimoji="1" lang="ja-JP" altLang="en-US" sz="3000" b="1" dirty="0"/>
              <a:t>　学んだことを元に、自分たちの行動を</a:t>
            </a:r>
            <a:endParaRPr kumimoji="1" lang="en-US" altLang="ja-JP" sz="3000" b="1" dirty="0"/>
          </a:p>
          <a:p>
            <a:r>
              <a:rPr kumimoji="1" lang="ja-JP" altLang="en-US" sz="3000" b="1" dirty="0"/>
              <a:t>　変容する。</a:t>
            </a:r>
            <a:endParaRPr kumimoji="1" lang="en-US" altLang="ja-JP" sz="3000" b="1" dirty="0"/>
          </a:p>
        </p:txBody>
      </p:sp>
      <p:sp>
        <p:nvSpPr>
          <p:cNvPr id="15" name="テキスト ボックス 14">
            <a:extLst>
              <a:ext uri="{FF2B5EF4-FFF2-40B4-BE49-F238E27FC236}">
                <a16:creationId xmlns:a16="http://schemas.microsoft.com/office/drawing/2014/main" id="{B4BDC0AC-EBFF-4EA7-7347-269F97685689}"/>
              </a:ext>
            </a:extLst>
          </p:cNvPr>
          <p:cNvSpPr txBox="1"/>
          <p:nvPr/>
        </p:nvSpPr>
        <p:spPr>
          <a:xfrm>
            <a:off x="71994" y="555669"/>
            <a:ext cx="1438276" cy="584775"/>
          </a:xfrm>
          <a:prstGeom prst="rect">
            <a:avLst/>
          </a:prstGeom>
          <a:solidFill>
            <a:srgbClr val="FFFF00"/>
          </a:solidFill>
        </p:spPr>
        <p:txBody>
          <a:bodyPr wrap="squar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主体的</a:t>
            </a:r>
          </a:p>
        </p:txBody>
      </p:sp>
      <p:sp>
        <p:nvSpPr>
          <p:cNvPr id="16" name="テキスト ボックス 15">
            <a:extLst>
              <a:ext uri="{FF2B5EF4-FFF2-40B4-BE49-F238E27FC236}">
                <a16:creationId xmlns:a16="http://schemas.microsoft.com/office/drawing/2014/main" id="{08479A0A-0FDF-D8FA-FEB2-D657151C933B}"/>
              </a:ext>
            </a:extLst>
          </p:cNvPr>
          <p:cNvSpPr txBox="1"/>
          <p:nvPr/>
        </p:nvSpPr>
        <p:spPr>
          <a:xfrm>
            <a:off x="86223" y="2301115"/>
            <a:ext cx="1438276" cy="584775"/>
          </a:xfrm>
          <a:prstGeom prst="rect">
            <a:avLst/>
          </a:prstGeom>
          <a:solidFill>
            <a:srgbClr val="FFFF00"/>
          </a:solidFill>
        </p:spPr>
        <p:txBody>
          <a:bodyPr wrap="square" rtlCol="0">
            <a:spAutoFit/>
          </a:bodyPr>
          <a:lstStyle/>
          <a:p>
            <a:r>
              <a:rPr lang="ja-JP" altLang="en-US" sz="3200" dirty="0">
                <a:latin typeface="AR P丸ゴシック体E" panose="020F0900000000000000" pitchFamily="50" charset="-128"/>
                <a:ea typeface="AR P丸ゴシック体E" panose="020F0900000000000000" pitchFamily="50" charset="-128"/>
              </a:rPr>
              <a:t>対話</a:t>
            </a:r>
            <a:r>
              <a:rPr kumimoji="1" lang="ja-JP" altLang="en-US" sz="3200" dirty="0">
                <a:latin typeface="AR P丸ゴシック体E" panose="020F0900000000000000" pitchFamily="50" charset="-128"/>
                <a:ea typeface="AR P丸ゴシック体E" panose="020F0900000000000000" pitchFamily="50" charset="-128"/>
              </a:rPr>
              <a:t>的</a:t>
            </a:r>
          </a:p>
        </p:txBody>
      </p:sp>
      <p:sp>
        <p:nvSpPr>
          <p:cNvPr id="17" name="テキスト ボックス 16">
            <a:extLst>
              <a:ext uri="{FF2B5EF4-FFF2-40B4-BE49-F238E27FC236}">
                <a16:creationId xmlns:a16="http://schemas.microsoft.com/office/drawing/2014/main" id="{5B2F688F-9FF1-4C0F-8BAF-D34E8896AF2C}"/>
              </a:ext>
            </a:extLst>
          </p:cNvPr>
          <p:cNvSpPr txBox="1"/>
          <p:nvPr/>
        </p:nvSpPr>
        <p:spPr>
          <a:xfrm>
            <a:off x="97458" y="4065082"/>
            <a:ext cx="1438276" cy="584775"/>
          </a:xfrm>
          <a:prstGeom prst="rect">
            <a:avLst/>
          </a:prstGeom>
          <a:solidFill>
            <a:srgbClr val="FFFF00"/>
          </a:solidFill>
        </p:spPr>
        <p:txBody>
          <a:bodyPr wrap="square" rtlCol="0">
            <a:spAutoFit/>
          </a:bodyPr>
          <a:lstStyle/>
          <a:p>
            <a:r>
              <a:rPr lang="ja-JP" altLang="en-US" sz="3200" dirty="0">
                <a:latin typeface="AR P丸ゴシック体E" panose="020F0900000000000000" pitchFamily="50" charset="-128"/>
                <a:ea typeface="AR P丸ゴシック体E" panose="020F0900000000000000" pitchFamily="50" charset="-128"/>
              </a:rPr>
              <a:t>横断</a:t>
            </a:r>
            <a:r>
              <a:rPr kumimoji="1" lang="ja-JP" altLang="en-US" sz="3200" dirty="0">
                <a:latin typeface="AR P丸ゴシック体E" panose="020F0900000000000000" pitchFamily="50" charset="-128"/>
                <a:ea typeface="AR P丸ゴシック体E" panose="020F0900000000000000" pitchFamily="50" charset="-128"/>
              </a:rPr>
              <a:t>的</a:t>
            </a:r>
          </a:p>
        </p:txBody>
      </p:sp>
      <p:sp>
        <p:nvSpPr>
          <p:cNvPr id="18" name="テキスト ボックス 17">
            <a:extLst>
              <a:ext uri="{FF2B5EF4-FFF2-40B4-BE49-F238E27FC236}">
                <a16:creationId xmlns:a16="http://schemas.microsoft.com/office/drawing/2014/main" id="{D7F48FB1-B0EE-F914-A514-BFC85CA1AB6F}"/>
              </a:ext>
            </a:extLst>
          </p:cNvPr>
          <p:cNvSpPr txBox="1"/>
          <p:nvPr/>
        </p:nvSpPr>
        <p:spPr>
          <a:xfrm>
            <a:off x="80008" y="5717560"/>
            <a:ext cx="1235546" cy="584775"/>
          </a:xfrm>
          <a:prstGeom prst="rect">
            <a:avLst/>
          </a:prstGeom>
          <a:solidFill>
            <a:srgbClr val="FFFF00"/>
          </a:solidFill>
        </p:spPr>
        <p:txBody>
          <a:bodyPr wrap="square" rtlCol="0">
            <a:spAutoFit/>
          </a:bodyPr>
          <a:lstStyle/>
          <a:p>
            <a:r>
              <a:rPr lang="ja-JP" altLang="en-US" sz="3200" dirty="0">
                <a:latin typeface="AR P丸ゴシック体E" panose="020F0900000000000000" pitchFamily="50" charset="-128"/>
                <a:ea typeface="AR P丸ゴシック体E" panose="020F0900000000000000" pitchFamily="50" charset="-128"/>
              </a:rPr>
              <a:t>深</a:t>
            </a:r>
            <a:r>
              <a:rPr lang="en-US" altLang="ja-JP" sz="3200" dirty="0">
                <a:latin typeface="AR P丸ゴシック体E" panose="020F0900000000000000" pitchFamily="50" charset="-128"/>
                <a:ea typeface="AR P丸ゴシック体E" panose="020F0900000000000000" pitchFamily="50" charset="-128"/>
              </a:rPr>
              <a:t> </a:t>
            </a:r>
            <a:r>
              <a:rPr lang="ja-JP" altLang="en-US" sz="3200" dirty="0">
                <a:latin typeface="AR P丸ゴシック体E" panose="020F0900000000000000" pitchFamily="50" charset="-128"/>
                <a:ea typeface="AR P丸ゴシック体E" panose="020F0900000000000000" pitchFamily="50" charset="-128"/>
              </a:rPr>
              <a:t>い</a:t>
            </a:r>
            <a:endParaRPr kumimoji="1" lang="ja-JP" altLang="en-US" sz="3200" dirty="0">
              <a:latin typeface="AR P丸ゴシック体E" panose="020F0900000000000000" pitchFamily="50" charset="-128"/>
              <a:ea typeface="AR P丸ゴシック体E" panose="020F0900000000000000" pitchFamily="50" charset="-128"/>
            </a:endParaRPr>
          </a:p>
        </p:txBody>
      </p:sp>
      <p:sp>
        <p:nvSpPr>
          <p:cNvPr id="3" name="正方形/長方形 2">
            <a:extLst>
              <a:ext uri="{FF2B5EF4-FFF2-40B4-BE49-F238E27FC236}">
                <a16:creationId xmlns:a16="http://schemas.microsoft.com/office/drawing/2014/main" id="{767F018C-2879-3070-84DD-0FDCDF7A06F2}"/>
              </a:ext>
            </a:extLst>
          </p:cNvPr>
          <p:cNvSpPr/>
          <p:nvPr/>
        </p:nvSpPr>
        <p:spPr>
          <a:xfrm>
            <a:off x="3741023" y="375108"/>
            <a:ext cx="1983783"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79F338EC-2EFA-6E7A-F9ED-94545405B575}"/>
              </a:ext>
            </a:extLst>
          </p:cNvPr>
          <p:cNvSpPr/>
          <p:nvPr/>
        </p:nvSpPr>
        <p:spPr>
          <a:xfrm>
            <a:off x="1784136" y="852294"/>
            <a:ext cx="985960"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6525249-1BBB-D5D6-04AE-BC73C8C7C741}"/>
              </a:ext>
            </a:extLst>
          </p:cNvPr>
          <p:cNvSpPr/>
          <p:nvPr/>
        </p:nvSpPr>
        <p:spPr>
          <a:xfrm>
            <a:off x="1784135" y="1899102"/>
            <a:ext cx="5181441"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CE249B2-8557-D059-4036-7F3E450A6E51}"/>
              </a:ext>
            </a:extLst>
          </p:cNvPr>
          <p:cNvSpPr/>
          <p:nvPr/>
        </p:nvSpPr>
        <p:spPr>
          <a:xfrm>
            <a:off x="6333567" y="2386524"/>
            <a:ext cx="2596337"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D0C412F-BDA2-18CF-54E9-BF0062945560}"/>
              </a:ext>
            </a:extLst>
          </p:cNvPr>
          <p:cNvSpPr/>
          <p:nvPr/>
        </p:nvSpPr>
        <p:spPr>
          <a:xfrm>
            <a:off x="3010881" y="3966225"/>
            <a:ext cx="4990120"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0D642FB-1047-5B30-2695-A2A41478026E}"/>
              </a:ext>
            </a:extLst>
          </p:cNvPr>
          <p:cNvSpPr/>
          <p:nvPr/>
        </p:nvSpPr>
        <p:spPr>
          <a:xfrm>
            <a:off x="1826076" y="5985363"/>
            <a:ext cx="985960"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ADC2513-683A-BC4D-688A-BEC3AC7AA4BC}"/>
              </a:ext>
            </a:extLst>
          </p:cNvPr>
          <p:cNvSpPr/>
          <p:nvPr/>
        </p:nvSpPr>
        <p:spPr>
          <a:xfrm>
            <a:off x="7252604" y="5527017"/>
            <a:ext cx="1205595" cy="4804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562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1000"/>
                                        <p:tgtEl>
                                          <p:spTgt spid="2">
                                            <p:txEl>
                                              <p:pRg st="9" end="9"/>
                                            </p:txEl>
                                          </p:spTgt>
                                        </p:tgtEl>
                                      </p:cBhvr>
                                    </p:animEffect>
                                    <p:anim calcmode="lin" valueType="num">
                                      <p:cBhvr>
                                        <p:cTn id="3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1000"/>
                                        <p:tgtEl>
                                          <p:spTgt spid="2">
                                            <p:txEl>
                                              <p:pRg st="10" end="10"/>
                                            </p:txEl>
                                          </p:spTgt>
                                        </p:tgtEl>
                                      </p:cBhvr>
                                    </p:animEffect>
                                    <p:anim calcmode="lin" valueType="num">
                                      <p:cBhvr>
                                        <p:cTn id="3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animEffect transition="in" filter="fade">
                                      <p:cBhvr>
                                        <p:cTn id="42" dur="1000"/>
                                        <p:tgtEl>
                                          <p:spTgt spid="2">
                                            <p:txEl>
                                              <p:pRg st="13" end="13"/>
                                            </p:txEl>
                                          </p:spTgt>
                                        </p:tgtEl>
                                      </p:cBhvr>
                                    </p:animEffect>
                                    <p:anim calcmode="lin" valueType="num">
                                      <p:cBhvr>
                                        <p:cTn id="43"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animEffect transition="in" filter="fade">
                                      <p:cBhvr>
                                        <p:cTn id="47" dur="1000"/>
                                        <p:tgtEl>
                                          <p:spTgt spid="2">
                                            <p:txEl>
                                              <p:pRg st="14" end="14"/>
                                            </p:txEl>
                                          </p:spTgt>
                                        </p:tgtEl>
                                      </p:cBhvr>
                                    </p:animEffect>
                                    <p:anim calcmode="lin" valueType="num">
                                      <p:cBhvr>
                                        <p:cTn id="48"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anim calcmode="lin" valueType="num">
                                      <p:cBhvr>
                                        <p:cTn id="67" dur="1000" fill="hold"/>
                                        <p:tgtEl>
                                          <p:spTgt spid="3"/>
                                        </p:tgtEl>
                                        <p:attrNameLst>
                                          <p:attrName>ppt_x</p:attrName>
                                        </p:attrNameLst>
                                      </p:cBhvr>
                                      <p:tavLst>
                                        <p:tav tm="0">
                                          <p:val>
                                            <p:strVal val="#ppt_x"/>
                                          </p:val>
                                        </p:tav>
                                        <p:tav tm="100000">
                                          <p:val>
                                            <p:strVal val="#ppt_x"/>
                                          </p:val>
                                        </p:tav>
                                      </p:tavLst>
                                    </p:anim>
                                    <p:anim calcmode="lin" valueType="num">
                                      <p:cBhvr>
                                        <p:cTn id="68" dur="1000" fill="hold"/>
                                        <p:tgtEl>
                                          <p:spTgt spid="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1000"/>
                                        <p:tgtEl>
                                          <p:spTgt spid="21"/>
                                        </p:tgtEl>
                                      </p:cBhvr>
                                    </p:animEffect>
                                    <p:anim calcmode="lin" valueType="num">
                                      <p:cBhvr>
                                        <p:cTn id="79" dur="1000" fill="hold"/>
                                        <p:tgtEl>
                                          <p:spTgt spid="21"/>
                                        </p:tgtEl>
                                        <p:attrNameLst>
                                          <p:attrName>ppt_x</p:attrName>
                                        </p:attrNameLst>
                                      </p:cBhvr>
                                      <p:tavLst>
                                        <p:tav tm="0">
                                          <p:val>
                                            <p:strVal val="#ppt_x"/>
                                          </p:val>
                                        </p:tav>
                                        <p:tav tm="100000">
                                          <p:val>
                                            <p:strVal val="#ppt_x"/>
                                          </p:val>
                                        </p:tav>
                                      </p:tavLst>
                                    </p:anim>
                                    <p:anim calcmode="lin" valueType="num">
                                      <p:cBhvr>
                                        <p:cTn id="80" dur="1000" fill="hold"/>
                                        <p:tgtEl>
                                          <p:spTgt spid="2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1000"/>
                                        <p:tgtEl>
                                          <p:spTgt spid="16"/>
                                        </p:tgtEl>
                                      </p:cBhvr>
                                    </p:animEffect>
                                    <p:anim calcmode="lin" valueType="num">
                                      <p:cBhvr>
                                        <p:cTn id="84" dur="1000" fill="hold"/>
                                        <p:tgtEl>
                                          <p:spTgt spid="16"/>
                                        </p:tgtEl>
                                        <p:attrNameLst>
                                          <p:attrName>ppt_x</p:attrName>
                                        </p:attrNameLst>
                                      </p:cBhvr>
                                      <p:tavLst>
                                        <p:tav tm="0">
                                          <p:val>
                                            <p:strVal val="#ppt_x"/>
                                          </p:val>
                                        </p:tav>
                                        <p:tav tm="100000">
                                          <p:val>
                                            <p:strVal val="#ppt_x"/>
                                          </p:val>
                                        </p:tav>
                                      </p:tavLst>
                                    </p:anim>
                                    <p:anim calcmode="lin" valueType="num">
                                      <p:cBhvr>
                                        <p:cTn id="8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1000"/>
                                        <p:tgtEl>
                                          <p:spTgt spid="7"/>
                                        </p:tgtEl>
                                      </p:cBhvr>
                                    </p:animEffect>
                                    <p:anim calcmode="lin" valueType="num">
                                      <p:cBhvr>
                                        <p:cTn id="91" dur="1000" fill="hold"/>
                                        <p:tgtEl>
                                          <p:spTgt spid="7"/>
                                        </p:tgtEl>
                                        <p:attrNameLst>
                                          <p:attrName>ppt_x</p:attrName>
                                        </p:attrNameLst>
                                      </p:cBhvr>
                                      <p:tavLst>
                                        <p:tav tm="0">
                                          <p:val>
                                            <p:strVal val="#ppt_x"/>
                                          </p:val>
                                        </p:tav>
                                        <p:tav tm="100000">
                                          <p:val>
                                            <p:strVal val="#ppt_x"/>
                                          </p:val>
                                        </p:tav>
                                      </p:tavLst>
                                    </p:anim>
                                    <p:anim calcmode="lin" valueType="num">
                                      <p:cBhvr>
                                        <p:cTn id="92" dur="1000" fill="hold"/>
                                        <p:tgtEl>
                                          <p:spTgt spid="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1000"/>
                                        <p:tgtEl>
                                          <p:spTgt spid="9"/>
                                        </p:tgtEl>
                                      </p:cBhvr>
                                    </p:animEffect>
                                    <p:anim calcmode="lin" valueType="num">
                                      <p:cBhvr>
                                        <p:cTn id="96" dur="1000" fill="hold"/>
                                        <p:tgtEl>
                                          <p:spTgt spid="9"/>
                                        </p:tgtEl>
                                        <p:attrNameLst>
                                          <p:attrName>ppt_x</p:attrName>
                                        </p:attrNameLst>
                                      </p:cBhvr>
                                      <p:tavLst>
                                        <p:tav tm="0">
                                          <p:val>
                                            <p:strVal val="#ppt_x"/>
                                          </p:val>
                                        </p:tav>
                                        <p:tav tm="100000">
                                          <p:val>
                                            <p:strVal val="#ppt_x"/>
                                          </p:val>
                                        </p:tav>
                                      </p:tavLst>
                                    </p:anim>
                                    <p:anim calcmode="lin" valueType="num">
                                      <p:cBhvr>
                                        <p:cTn id="9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6"/>
                                        </p:tgtEl>
                                        <p:attrNameLst>
                                          <p:attrName>style.visibility</p:attrName>
                                        </p:attrNameLst>
                                      </p:cBhvr>
                                      <p:to>
                                        <p:strVal val="visible"/>
                                      </p:to>
                                    </p:set>
                                    <p:animEffect transition="in" filter="fade">
                                      <p:cBhvr>
                                        <p:cTn id="102" dur="1000"/>
                                        <p:tgtEl>
                                          <p:spTgt spid="6"/>
                                        </p:tgtEl>
                                      </p:cBhvr>
                                    </p:animEffect>
                                    <p:anim calcmode="lin" valueType="num">
                                      <p:cBhvr>
                                        <p:cTn id="103" dur="1000" fill="hold"/>
                                        <p:tgtEl>
                                          <p:spTgt spid="6"/>
                                        </p:tgtEl>
                                        <p:attrNameLst>
                                          <p:attrName>ppt_x</p:attrName>
                                        </p:attrNameLst>
                                      </p:cBhvr>
                                      <p:tavLst>
                                        <p:tav tm="0">
                                          <p:val>
                                            <p:strVal val="#ppt_x"/>
                                          </p:val>
                                        </p:tav>
                                        <p:tav tm="100000">
                                          <p:val>
                                            <p:strVal val="#ppt_x"/>
                                          </p:val>
                                        </p:tav>
                                      </p:tavLst>
                                    </p:anim>
                                    <p:anim calcmode="lin" valueType="num">
                                      <p:cBhvr>
                                        <p:cTn id="104" dur="1000" fill="hold"/>
                                        <p:tgtEl>
                                          <p:spTgt spid="6"/>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1000"/>
                                        <p:tgtEl>
                                          <p:spTgt spid="17"/>
                                        </p:tgtEl>
                                      </p:cBhvr>
                                    </p:animEffect>
                                    <p:anim calcmode="lin" valueType="num">
                                      <p:cBhvr>
                                        <p:cTn id="108" dur="1000" fill="hold"/>
                                        <p:tgtEl>
                                          <p:spTgt spid="17"/>
                                        </p:tgtEl>
                                        <p:attrNameLst>
                                          <p:attrName>ppt_x</p:attrName>
                                        </p:attrNameLst>
                                      </p:cBhvr>
                                      <p:tavLst>
                                        <p:tav tm="0">
                                          <p:val>
                                            <p:strVal val="#ppt_x"/>
                                          </p:val>
                                        </p:tav>
                                        <p:tav tm="100000">
                                          <p:val>
                                            <p:strVal val="#ppt_x"/>
                                          </p:val>
                                        </p:tav>
                                      </p:tavLst>
                                    </p:anim>
                                    <p:anim calcmode="lin" valueType="num">
                                      <p:cBhvr>
                                        <p:cTn id="10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fade">
                                      <p:cBhvr>
                                        <p:cTn id="114" dur="1000"/>
                                        <p:tgtEl>
                                          <p:spTgt spid="10"/>
                                        </p:tgtEl>
                                      </p:cBhvr>
                                    </p:animEffect>
                                    <p:anim calcmode="lin" valueType="num">
                                      <p:cBhvr>
                                        <p:cTn id="115" dur="1000" fill="hold"/>
                                        <p:tgtEl>
                                          <p:spTgt spid="10"/>
                                        </p:tgtEl>
                                        <p:attrNameLst>
                                          <p:attrName>ppt_x</p:attrName>
                                        </p:attrNameLst>
                                      </p:cBhvr>
                                      <p:tavLst>
                                        <p:tav tm="0">
                                          <p:val>
                                            <p:strVal val="#ppt_x"/>
                                          </p:val>
                                        </p:tav>
                                        <p:tav tm="100000">
                                          <p:val>
                                            <p:strVal val="#ppt_x"/>
                                          </p:val>
                                        </p:tav>
                                      </p:tavLst>
                                    </p:anim>
                                    <p:anim calcmode="lin" valueType="num">
                                      <p:cBhvr>
                                        <p:cTn id="1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8"/>
                                        </p:tgtEl>
                                        <p:attrNameLst>
                                          <p:attrName>style.visibility</p:attrName>
                                        </p:attrNameLst>
                                      </p:cBhvr>
                                      <p:to>
                                        <p:strVal val="visible"/>
                                      </p:to>
                                    </p:set>
                                    <p:animEffect transition="in" filter="fade">
                                      <p:cBhvr>
                                        <p:cTn id="121" dur="1000"/>
                                        <p:tgtEl>
                                          <p:spTgt spid="8"/>
                                        </p:tgtEl>
                                      </p:cBhvr>
                                    </p:animEffect>
                                    <p:anim calcmode="lin" valueType="num">
                                      <p:cBhvr>
                                        <p:cTn id="122" dur="1000" fill="hold"/>
                                        <p:tgtEl>
                                          <p:spTgt spid="8"/>
                                        </p:tgtEl>
                                        <p:attrNameLst>
                                          <p:attrName>ppt_x</p:attrName>
                                        </p:attrNameLst>
                                      </p:cBhvr>
                                      <p:tavLst>
                                        <p:tav tm="0">
                                          <p:val>
                                            <p:strVal val="#ppt_x"/>
                                          </p:val>
                                        </p:tav>
                                        <p:tav tm="100000">
                                          <p:val>
                                            <p:strVal val="#ppt_x"/>
                                          </p:val>
                                        </p:tav>
                                      </p:tavLst>
                                    </p:anim>
                                    <p:anim calcmode="lin" valueType="num">
                                      <p:cBhvr>
                                        <p:cTn id="123" dur="1000" fill="hold"/>
                                        <p:tgtEl>
                                          <p:spTgt spid="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11"/>
                                        </p:tgtEl>
                                        <p:attrNameLst>
                                          <p:attrName>style.visibility</p:attrName>
                                        </p:attrNameLst>
                                      </p:cBhvr>
                                      <p:to>
                                        <p:strVal val="visible"/>
                                      </p:to>
                                    </p:set>
                                    <p:animEffect transition="in" filter="fade">
                                      <p:cBhvr>
                                        <p:cTn id="133" dur="1000"/>
                                        <p:tgtEl>
                                          <p:spTgt spid="11"/>
                                        </p:tgtEl>
                                      </p:cBhvr>
                                    </p:animEffect>
                                    <p:anim calcmode="lin" valueType="num">
                                      <p:cBhvr>
                                        <p:cTn id="134" dur="1000" fill="hold"/>
                                        <p:tgtEl>
                                          <p:spTgt spid="11"/>
                                        </p:tgtEl>
                                        <p:attrNameLst>
                                          <p:attrName>ppt_x</p:attrName>
                                        </p:attrNameLst>
                                      </p:cBhvr>
                                      <p:tavLst>
                                        <p:tav tm="0">
                                          <p:val>
                                            <p:strVal val="#ppt_x"/>
                                          </p:val>
                                        </p:tav>
                                        <p:tav tm="100000">
                                          <p:val>
                                            <p:strVal val="#ppt_x"/>
                                          </p:val>
                                        </p:tav>
                                      </p:tavLst>
                                    </p:anim>
                                    <p:anim calcmode="lin" valueType="num">
                                      <p:cBhvr>
                                        <p:cTn id="135" dur="1000" fill="hold"/>
                                        <p:tgtEl>
                                          <p:spTgt spid="11"/>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12"/>
                                        </p:tgtEl>
                                        <p:attrNameLst>
                                          <p:attrName>style.visibility</p:attrName>
                                        </p:attrNameLst>
                                      </p:cBhvr>
                                      <p:to>
                                        <p:strVal val="visible"/>
                                      </p:to>
                                    </p:set>
                                    <p:animEffect transition="in" filter="fade">
                                      <p:cBhvr>
                                        <p:cTn id="138" dur="1000"/>
                                        <p:tgtEl>
                                          <p:spTgt spid="12"/>
                                        </p:tgtEl>
                                      </p:cBhvr>
                                    </p:animEffect>
                                    <p:anim calcmode="lin" valueType="num">
                                      <p:cBhvr>
                                        <p:cTn id="139" dur="1000" fill="hold"/>
                                        <p:tgtEl>
                                          <p:spTgt spid="12"/>
                                        </p:tgtEl>
                                        <p:attrNameLst>
                                          <p:attrName>ppt_x</p:attrName>
                                        </p:attrNameLst>
                                      </p:cBhvr>
                                      <p:tavLst>
                                        <p:tav tm="0">
                                          <p:val>
                                            <p:strVal val="#ppt_x"/>
                                          </p:val>
                                        </p:tav>
                                        <p:tav tm="100000">
                                          <p:val>
                                            <p:strVal val="#ppt_x"/>
                                          </p:val>
                                        </p:tav>
                                      </p:tavLst>
                                    </p:anim>
                                    <p:anim calcmode="lin" valueType="num">
                                      <p:cBhvr>
                                        <p:cTn id="1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animBg="1"/>
      <p:bldP spid="6" grpId="0" animBg="1"/>
      <p:bldP spid="8" grpId="0" animBg="1"/>
      <p:bldP spid="15" grpId="0" animBg="1"/>
      <p:bldP spid="16" grpId="0" animBg="1"/>
      <p:bldP spid="17" grpId="0" animBg="1"/>
      <p:bldP spid="18" grpId="0" animBg="1"/>
      <p:bldP spid="3" grpId="0" animBg="1"/>
      <p:bldP spid="4" grpId="0" animBg="1"/>
      <p:bldP spid="7" grpId="0" animBg="1"/>
      <p:bldP spid="9"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28D363-497F-A02B-192C-13D3DFC28498}"/>
              </a:ext>
            </a:extLst>
          </p:cNvPr>
          <p:cNvSpPr txBox="1"/>
          <p:nvPr/>
        </p:nvSpPr>
        <p:spPr>
          <a:xfrm>
            <a:off x="3856725" y="4403405"/>
            <a:ext cx="5220874" cy="1200329"/>
          </a:xfrm>
          <a:prstGeom prst="rect">
            <a:avLst/>
          </a:prstGeom>
          <a:noFill/>
        </p:spPr>
        <p:txBody>
          <a:bodyPr wrap="square" rtlCol="0">
            <a:spAutoFit/>
          </a:bodyPr>
          <a:lstStyle/>
          <a:p>
            <a:r>
              <a:rPr kumimoji="1" lang="ja-JP" altLang="en-US" sz="2400" b="1" dirty="0"/>
              <a:t>〇</a:t>
            </a:r>
            <a:r>
              <a:rPr kumimoji="1" lang="ja-JP" altLang="en-US" sz="2400" dirty="0"/>
              <a:t>　</a:t>
            </a:r>
            <a:r>
              <a:rPr kumimoji="1" lang="ja-JP" altLang="en-US" sz="2400" b="1" dirty="0"/>
              <a:t>主体的な学習をしたことがある</a:t>
            </a:r>
            <a:endParaRPr kumimoji="1" lang="en-US" altLang="ja-JP" sz="2400" b="1" dirty="0"/>
          </a:p>
          <a:p>
            <a:r>
              <a:rPr kumimoji="1" lang="en-US" altLang="ja-JP" sz="2400" b="1" dirty="0">
                <a:latin typeface="AR Pゴシック体S" panose="020B0A00000000000000" pitchFamily="50" charset="-128"/>
                <a:ea typeface="AR Pゴシック体S" panose="020B0A00000000000000" pitchFamily="50" charset="-128"/>
              </a:rPr>
              <a:t>×</a:t>
            </a:r>
            <a:r>
              <a:rPr kumimoji="1" lang="ja-JP" altLang="en-US" sz="2400" dirty="0"/>
              <a:t>　</a:t>
            </a:r>
            <a:r>
              <a:rPr kumimoji="1" lang="ja-JP" altLang="en-US" sz="2400" b="1" dirty="0"/>
              <a:t>そのような学習経験は</a:t>
            </a:r>
            <a:r>
              <a:rPr lang="ja-JP" altLang="en-US" sz="2400" b="1" dirty="0"/>
              <a:t>ない</a:t>
            </a:r>
            <a:endParaRPr kumimoji="1" lang="en-US" altLang="ja-JP" sz="2400" b="1" dirty="0"/>
          </a:p>
          <a:p>
            <a:r>
              <a:rPr lang="ja-JP" altLang="en-US" sz="2400" b="1" dirty="0">
                <a:latin typeface="AR Pペン楷書体L" panose="03000300000000000000" pitchFamily="66" charset="-128"/>
                <a:ea typeface="AR Pペン楷書体L" panose="03000300000000000000" pitchFamily="66" charset="-128"/>
              </a:rPr>
              <a:t>△</a:t>
            </a:r>
            <a:r>
              <a:rPr lang="ja-JP" altLang="en-US" sz="2400" dirty="0"/>
              <a:t>　</a:t>
            </a:r>
            <a:r>
              <a:rPr lang="ja-JP" altLang="en-US" sz="2400" b="1" dirty="0"/>
              <a:t>無回答</a:t>
            </a:r>
            <a:r>
              <a:rPr lang="ja-JP" altLang="en-US" sz="2400" dirty="0"/>
              <a:t>　</a:t>
            </a:r>
            <a:endParaRPr kumimoji="1" lang="en-US" altLang="ja-JP" sz="2400" dirty="0"/>
          </a:p>
        </p:txBody>
      </p:sp>
      <p:pic>
        <p:nvPicPr>
          <p:cNvPr id="1026" name="図 21">
            <a:extLst>
              <a:ext uri="{FF2B5EF4-FFF2-40B4-BE49-F238E27FC236}">
                <a16:creationId xmlns:a16="http://schemas.microsoft.com/office/drawing/2014/main" id="{96FBB43B-C13C-DEF1-5F93-0F9D100F03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749" t="40696" r="42178" b="31944"/>
          <a:stretch/>
        </p:blipFill>
        <p:spPr bwMode="auto">
          <a:xfrm>
            <a:off x="141997" y="152639"/>
            <a:ext cx="4013108" cy="40966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9811572-9444-D316-8445-7F4DC07BB8CC}"/>
              </a:ext>
            </a:extLst>
          </p:cNvPr>
          <p:cNvSpPr>
            <a:spLocks noChangeArrowheads="1"/>
          </p:cNvSpPr>
          <p:nvPr/>
        </p:nvSpPr>
        <p:spPr bwMode="auto">
          <a:xfrm>
            <a:off x="1143001" y="89020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6" name="Rectangle 4">
            <a:extLst>
              <a:ext uri="{FF2B5EF4-FFF2-40B4-BE49-F238E27FC236}">
                <a16:creationId xmlns:a16="http://schemas.microsoft.com/office/drawing/2014/main" id="{6A0504DC-653D-A450-B2C8-8654D4D839DF}"/>
              </a:ext>
            </a:extLst>
          </p:cNvPr>
          <p:cNvSpPr>
            <a:spLocks noChangeArrowheads="1"/>
          </p:cNvSpPr>
          <p:nvPr/>
        </p:nvSpPr>
        <p:spPr bwMode="auto">
          <a:xfrm>
            <a:off x="1143000" y="3189397"/>
            <a:ext cx="253916"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766" eaLnBrk="0" fontAlgn="base" hangingPunct="0">
              <a:spcBef>
                <a:spcPct val="0"/>
              </a:spcBef>
              <a:spcAft>
                <a:spcPct val="0"/>
              </a:spcAft>
            </a:pPr>
            <a:r>
              <a:rPr lang="ja-JP" altLang="ja-JP" sz="900" b="1">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350">
              <a:latin typeface="Arial" panose="020B0604020202020204" pitchFamily="34" charset="0"/>
            </a:endParaRPr>
          </a:p>
        </p:txBody>
      </p:sp>
      <p:sp>
        <p:nvSpPr>
          <p:cNvPr id="7" name="Rectangle 5">
            <a:extLst>
              <a:ext uri="{FF2B5EF4-FFF2-40B4-BE49-F238E27FC236}">
                <a16:creationId xmlns:a16="http://schemas.microsoft.com/office/drawing/2014/main" id="{7264E44D-13DD-3889-1508-DE0934A0EFEE}"/>
              </a:ext>
            </a:extLst>
          </p:cNvPr>
          <p:cNvSpPr>
            <a:spLocks noChangeArrowheads="1"/>
          </p:cNvSpPr>
          <p:nvPr/>
        </p:nvSpPr>
        <p:spPr bwMode="auto">
          <a:xfrm>
            <a:off x="1143001" y="486507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8" name="テキスト ボックス 7">
            <a:extLst>
              <a:ext uri="{FF2B5EF4-FFF2-40B4-BE49-F238E27FC236}">
                <a16:creationId xmlns:a16="http://schemas.microsoft.com/office/drawing/2014/main" id="{AED8A392-B635-87CC-2847-505C43D5C1B5}"/>
              </a:ext>
            </a:extLst>
          </p:cNvPr>
          <p:cNvSpPr txBox="1"/>
          <p:nvPr/>
        </p:nvSpPr>
        <p:spPr>
          <a:xfrm>
            <a:off x="4221507" y="1166936"/>
            <a:ext cx="4922494" cy="1938992"/>
          </a:xfrm>
          <a:prstGeom prst="rect">
            <a:avLst/>
          </a:prstGeom>
          <a:noFill/>
        </p:spPr>
        <p:txBody>
          <a:bodyPr wrap="square" rtlCol="0">
            <a:spAutoFit/>
          </a:bodyPr>
          <a:lstStyle/>
          <a:p>
            <a:r>
              <a:rPr lang="ja-JP" altLang="en-US" sz="2400" dirty="0">
                <a:latin typeface="AR P丸ゴシック体E" panose="020F0900000000000000" pitchFamily="50" charset="-128"/>
                <a:ea typeface="AR P丸ゴシック体E" panose="020F0900000000000000" pitchFamily="50" charset="-128"/>
              </a:rPr>
              <a:t>「主体的な学習体験の有無」</a:t>
            </a:r>
            <a:endParaRPr lang="en-US" altLang="ja-JP" sz="2400" dirty="0">
              <a:latin typeface="AR P丸ゴシック体E" panose="020F0900000000000000" pitchFamily="50" charset="-128"/>
              <a:ea typeface="AR P丸ゴシック体E" panose="020F0900000000000000" pitchFamily="50" charset="-128"/>
            </a:endParaRPr>
          </a:p>
          <a:p>
            <a:r>
              <a:rPr kumimoji="1" lang="en-US" altLang="ja-JP" sz="2400" dirty="0"/>
              <a:t> </a:t>
            </a:r>
          </a:p>
          <a:p>
            <a:r>
              <a:rPr kumimoji="1" lang="ja-JP" altLang="en-US" sz="2400" b="1" dirty="0"/>
              <a:t>ある大学の教育学部   ３年生</a:t>
            </a:r>
            <a:endParaRPr lang="en-US" altLang="ja-JP" sz="2400" b="1" dirty="0"/>
          </a:p>
          <a:p>
            <a:r>
              <a:rPr kumimoji="1" lang="ja-JP" altLang="en-US" sz="2400" b="1" dirty="0"/>
              <a:t>１８０名へのアンケート調査結果</a:t>
            </a:r>
            <a:endParaRPr kumimoji="1" lang="en-US" altLang="ja-JP" sz="2400" b="1" dirty="0"/>
          </a:p>
          <a:p>
            <a:r>
              <a:rPr lang="ja-JP" altLang="en-US" sz="2400" b="1" dirty="0"/>
              <a:t>　　　　</a:t>
            </a:r>
            <a:r>
              <a:rPr lang="en-US" altLang="ja-JP" sz="2400" b="1" dirty="0"/>
              <a:t>2022</a:t>
            </a:r>
            <a:r>
              <a:rPr lang="ja-JP" altLang="en-US" sz="2400" b="1" dirty="0"/>
              <a:t>年</a:t>
            </a:r>
            <a:r>
              <a:rPr lang="en-US" altLang="ja-JP" sz="2400" b="1" dirty="0"/>
              <a:t>8</a:t>
            </a:r>
            <a:r>
              <a:rPr lang="ja-JP" altLang="en-US" sz="2400" b="1" dirty="0"/>
              <a:t>月</a:t>
            </a:r>
            <a:r>
              <a:rPr lang="en-US" altLang="ja-JP" sz="2400" b="1" dirty="0"/>
              <a:t>9</a:t>
            </a:r>
            <a:r>
              <a:rPr lang="ja-JP" altLang="en-US" sz="2400" b="1" dirty="0"/>
              <a:t>日　手島利夫</a:t>
            </a:r>
            <a:endParaRPr kumimoji="1" lang="ja-JP" altLang="en-US" sz="2400" b="1" dirty="0"/>
          </a:p>
        </p:txBody>
      </p:sp>
      <p:sp>
        <p:nvSpPr>
          <p:cNvPr id="3" name="テキスト ボックス 2">
            <a:extLst>
              <a:ext uri="{FF2B5EF4-FFF2-40B4-BE49-F238E27FC236}">
                <a16:creationId xmlns:a16="http://schemas.microsoft.com/office/drawing/2014/main" id="{97594608-5172-66B8-7B96-F212DA589016}"/>
              </a:ext>
            </a:extLst>
          </p:cNvPr>
          <p:cNvSpPr txBox="1"/>
          <p:nvPr/>
        </p:nvSpPr>
        <p:spPr>
          <a:xfrm>
            <a:off x="2915631" y="5836140"/>
            <a:ext cx="5609561" cy="830997"/>
          </a:xfrm>
          <a:prstGeom prst="rect">
            <a:avLst/>
          </a:prstGeom>
          <a:solidFill>
            <a:srgbClr val="FFFF66"/>
          </a:solidFill>
        </p:spPr>
        <p:txBody>
          <a:bodyPr wrap="square" rtlCol="0">
            <a:spAutoFit/>
          </a:bodyPr>
          <a:lstStyle/>
          <a:p>
            <a:r>
              <a:rPr kumimoji="1" lang="en-US" altLang="ja-JP" sz="2400" dirty="0">
                <a:latin typeface="AR丸ゴシック体E" panose="020F0909000000000000" pitchFamily="49" charset="-128"/>
                <a:ea typeface="AR丸ゴシック体E" panose="020F0909000000000000" pitchFamily="49" charset="-128"/>
              </a:rPr>
              <a:t>※</a:t>
            </a:r>
            <a:r>
              <a:rPr kumimoji="1" lang="ja-JP" altLang="en-US" sz="2400" dirty="0">
                <a:latin typeface="AR丸ゴシック体E" panose="020F0909000000000000" pitchFamily="49" charset="-128"/>
                <a:ea typeface="AR丸ゴシック体E" panose="020F0909000000000000" pitchFamily="49" charset="-128"/>
              </a:rPr>
              <a:t>　先生方は主体的な学びになるよう、</a:t>
            </a:r>
            <a:endParaRPr kumimoji="1" lang="en-US" altLang="ja-JP" sz="2400" dirty="0">
              <a:latin typeface="AR丸ゴシック体E" panose="020F0909000000000000" pitchFamily="49" charset="-128"/>
              <a:ea typeface="AR丸ゴシック体E" panose="020F0909000000000000" pitchFamily="49" charset="-128"/>
            </a:endParaRPr>
          </a:p>
          <a:p>
            <a:r>
              <a:rPr kumimoji="1" lang="ja-JP" altLang="en-US" sz="2400" dirty="0">
                <a:latin typeface="AR丸ゴシック体E" panose="020F0909000000000000" pitchFamily="49" charset="-128"/>
                <a:ea typeface="AR丸ゴシック体E" panose="020F0909000000000000" pitchFamily="49" charset="-128"/>
              </a:rPr>
              <a:t>　　工夫を重ねていたのに・・・</a:t>
            </a:r>
          </a:p>
        </p:txBody>
      </p:sp>
      <p:sp>
        <p:nvSpPr>
          <p:cNvPr id="4" name="テキスト ボックス 3">
            <a:extLst>
              <a:ext uri="{FF2B5EF4-FFF2-40B4-BE49-F238E27FC236}">
                <a16:creationId xmlns:a16="http://schemas.microsoft.com/office/drawing/2014/main" id="{B6D6075D-E4D6-C5C3-0408-657A2EE0F03D}"/>
              </a:ext>
            </a:extLst>
          </p:cNvPr>
          <p:cNvSpPr txBox="1"/>
          <p:nvPr/>
        </p:nvSpPr>
        <p:spPr>
          <a:xfrm>
            <a:off x="2007370" y="4403404"/>
            <a:ext cx="1816523" cy="1200329"/>
          </a:xfrm>
          <a:prstGeom prst="rect">
            <a:avLst/>
          </a:prstGeom>
          <a:noFill/>
        </p:spPr>
        <p:txBody>
          <a:bodyPr wrap="non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　  ４人・・・</a:t>
            </a:r>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　１６１人・・・</a:t>
            </a:r>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　</a:t>
            </a:r>
            <a:r>
              <a:rPr kumimoji="1" lang="ja-JP" altLang="en-US" sz="800" dirty="0">
                <a:latin typeface="AR P丸ゴシック体E" panose="020F0900000000000000" pitchFamily="50" charset="-128"/>
                <a:ea typeface="AR P丸ゴシック体E" panose="020F0900000000000000" pitchFamily="50" charset="-128"/>
              </a:rPr>
              <a:t> </a:t>
            </a:r>
            <a:r>
              <a:rPr kumimoji="1" lang="ja-JP" altLang="en-US" sz="2400" dirty="0">
                <a:latin typeface="AR P丸ゴシック体E" panose="020F0900000000000000" pitchFamily="50" charset="-128"/>
                <a:ea typeface="AR P丸ゴシック体E" panose="020F0900000000000000" pitchFamily="50" charset="-128"/>
              </a:rPr>
              <a:t> １５人・・・</a:t>
            </a:r>
          </a:p>
        </p:txBody>
      </p:sp>
    </p:spTree>
    <p:extLst>
      <p:ext uri="{BB962C8B-B14F-4D97-AF65-F5344CB8AC3E}">
        <p14:creationId xmlns:p14="http://schemas.microsoft.com/office/powerpoint/2010/main" val="8499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3D43ADF-0637-3260-F795-1FC965205C22}"/>
              </a:ext>
            </a:extLst>
          </p:cNvPr>
          <p:cNvSpPr/>
          <p:nvPr/>
        </p:nvSpPr>
        <p:spPr>
          <a:xfrm>
            <a:off x="322730" y="268942"/>
            <a:ext cx="8458199" cy="6347012"/>
          </a:xfrm>
          <a:prstGeom prst="roundRect">
            <a:avLst>
              <a:gd name="adj" fmla="val 4028"/>
            </a:avLst>
          </a:prstGeom>
          <a:solidFill>
            <a:srgbClr val="E5F3F7"/>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4" name="図 3">
            <a:extLst>
              <a:ext uri="{FF2B5EF4-FFF2-40B4-BE49-F238E27FC236}">
                <a16:creationId xmlns:a16="http://schemas.microsoft.com/office/drawing/2014/main" id="{81675100-5494-4292-22B2-C995C0A88192}"/>
              </a:ext>
            </a:extLst>
          </p:cNvPr>
          <p:cNvPicPr>
            <a:picLocks noChangeAspect="1"/>
          </p:cNvPicPr>
          <p:nvPr/>
        </p:nvPicPr>
        <p:blipFill>
          <a:blip r:embed="rId2"/>
          <a:stretch>
            <a:fillRect/>
          </a:stretch>
        </p:blipFill>
        <p:spPr>
          <a:xfrm>
            <a:off x="268943" y="578224"/>
            <a:ext cx="8370617" cy="7019365"/>
          </a:xfrm>
          <a:prstGeom prst="rect">
            <a:avLst/>
          </a:prstGeom>
        </p:spPr>
      </p:pic>
    </p:spTree>
    <p:extLst>
      <p:ext uri="{BB962C8B-B14F-4D97-AF65-F5344CB8AC3E}">
        <p14:creationId xmlns:p14="http://schemas.microsoft.com/office/powerpoint/2010/main" val="2041263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60456FE-A865-AC8E-5579-5B760FF3349A}"/>
              </a:ext>
            </a:extLst>
          </p:cNvPr>
          <p:cNvSpPr txBox="1"/>
          <p:nvPr/>
        </p:nvSpPr>
        <p:spPr>
          <a:xfrm>
            <a:off x="1933857" y="390196"/>
            <a:ext cx="5193086" cy="707886"/>
          </a:xfrm>
          <a:prstGeom prst="rect">
            <a:avLst/>
          </a:prstGeom>
          <a:solidFill>
            <a:srgbClr val="CCFFCC"/>
          </a:solidFill>
          <a:ln w="76200">
            <a:solidFill>
              <a:schemeClr val="accent6">
                <a:lumMod val="75000"/>
              </a:schemeClr>
            </a:solidFill>
          </a:ln>
        </p:spPr>
        <p:txBody>
          <a:bodyPr wrap="square">
            <a:spAutoFit/>
          </a:bodyPr>
          <a:lstStyle/>
          <a:p>
            <a:r>
              <a:rPr kumimoji="1" lang="ja-JP" altLang="en-US" sz="4000" b="1" dirty="0">
                <a:latin typeface="AR丸ゴシック体E" panose="020F0909000000000000" pitchFamily="49" charset="-128"/>
                <a:ea typeface="AR丸ゴシック体E" panose="020F0909000000000000" pitchFamily="49" charset="-128"/>
              </a:rPr>
              <a:t> 学ぶ心に火をつける</a:t>
            </a:r>
            <a:endParaRPr lang="ja-JP" altLang="en-US" sz="4000" dirty="0"/>
          </a:p>
        </p:txBody>
      </p:sp>
      <p:sp>
        <p:nvSpPr>
          <p:cNvPr id="6" name="四角形: 角を丸くする 5">
            <a:extLst>
              <a:ext uri="{FF2B5EF4-FFF2-40B4-BE49-F238E27FC236}">
                <a16:creationId xmlns:a16="http://schemas.microsoft.com/office/drawing/2014/main" id="{C9AB763B-D346-CA88-FD67-D418B06FA77D}"/>
              </a:ext>
            </a:extLst>
          </p:cNvPr>
          <p:cNvSpPr/>
          <p:nvPr/>
        </p:nvSpPr>
        <p:spPr>
          <a:xfrm>
            <a:off x="408758" y="1385888"/>
            <a:ext cx="3877491" cy="4914900"/>
          </a:xfrm>
          <a:prstGeom prst="roundRect">
            <a:avLst/>
          </a:prstGeom>
          <a:solidFill>
            <a:srgbClr val="FFEBFF"/>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54977D4-905D-9CDE-EF4E-3EA4C8E781B3}"/>
              </a:ext>
            </a:extLst>
          </p:cNvPr>
          <p:cNvSpPr txBox="1"/>
          <p:nvPr/>
        </p:nvSpPr>
        <p:spPr>
          <a:xfrm>
            <a:off x="466466" y="1575379"/>
            <a:ext cx="3978974" cy="4862870"/>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　 外発的な動機　　</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・良い評価を得たい</a:t>
            </a:r>
            <a:endParaRPr kumimoji="1" lang="en-US" altLang="ja-JP" dirty="0">
              <a:latin typeface="AR P丸ゴシック体E" panose="020F0900000000000000" pitchFamily="50" charset="-128"/>
              <a:ea typeface="AR P丸ゴシック体E" panose="020F0900000000000000" pitchFamily="50" charset="-128"/>
            </a:endParaRPr>
          </a:p>
          <a:p>
            <a:endParaRPr kumimoji="1" lang="en-US" altLang="ja-JP"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・教師への忖度</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・親に褒められたい</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・受験に備えたい</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ja-JP" altLang="en-US" sz="3200" dirty="0">
              <a:latin typeface="AR P丸ゴシック体E" panose="020F0900000000000000" pitchFamily="50" charset="-128"/>
              <a:ea typeface="AR P丸ゴシック体E" panose="020F0900000000000000" pitchFamily="50" charset="-128"/>
            </a:endParaRPr>
          </a:p>
        </p:txBody>
      </p:sp>
      <p:sp>
        <p:nvSpPr>
          <p:cNvPr id="7" name="四角形: 角を丸くする 6">
            <a:extLst>
              <a:ext uri="{FF2B5EF4-FFF2-40B4-BE49-F238E27FC236}">
                <a16:creationId xmlns:a16="http://schemas.microsoft.com/office/drawing/2014/main" id="{DE693F99-68CE-9F57-876E-AF3EFC3E5F97}"/>
              </a:ext>
            </a:extLst>
          </p:cNvPr>
          <p:cNvSpPr/>
          <p:nvPr/>
        </p:nvSpPr>
        <p:spPr>
          <a:xfrm>
            <a:off x="4499781" y="1385887"/>
            <a:ext cx="4177753" cy="4914900"/>
          </a:xfrm>
          <a:prstGeom prst="roundRect">
            <a:avLst/>
          </a:prstGeom>
          <a:solidFill>
            <a:srgbClr val="CCFFCC"/>
          </a:solid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7016422-1AB1-45D4-145A-3437DEB32F76}"/>
              </a:ext>
            </a:extLst>
          </p:cNvPr>
          <p:cNvSpPr txBox="1"/>
          <p:nvPr/>
        </p:nvSpPr>
        <p:spPr>
          <a:xfrm>
            <a:off x="4504597" y="1561091"/>
            <a:ext cx="4262705" cy="4524315"/>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　　内発的な動機　　</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・エ～ッ</a:t>
            </a:r>
            <a:r>
              <a:rPr kumimoji="1" lang="ja-JP" altLang="en-US" sz="3200" i="1" dirty="0">
                <a:latin typeface="AR P丸ゴシック体E" panose="020F0900000000000000" pitchFamily="50" charset="-128"/>
                <a:ea typeface="AR P丸ゴシック体E" panose="020F0900000000000000" pitchFamily="50" charset="-128"/>
              </a:rPr>
              <a:t>！</a:t>
            </a:r>
            <a:r>
              <a:rPr kumimoji="1" lang="ja-JP" altLang="en-US" sz="3200" dirty="0">
                <a:latin typeface="AR P丸ゴシック体E" panose="020F0900000000000000" pitchFamily="50" charset="-128"/>
                <a:ea typeface="AR P丸ゴシック体E" panose="020F0900000000000000" pitchFamily="50" charset="-128"/>
              </a:rPr>
              <a:t>、うそだろ？</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（驚き・感心）</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・どうしてですか</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（疑問）</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・おもしろそうだなぁ</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やってみたいなぁ</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（興味・関心・意欲）</a:t>
            </a:r>
          </a:p>
        </p:txBody>
      </p:sp>
      <p:sp>
        <p:nvSpPr>
          <p:cNvPr id="2" name="テキスト ボックス 1">
            <a:extLst>
              <a:ext uri="{FF2B5EF4-FFF2-40B4-BE49-F238E27FC236}">
                <a16:creationId xmlns:a16="http://schemas.microsoft.com/office/drawing/2014/main" id="{82134F75-83BC-EFD9-D6BD-AC77AE8314E9}"/>
              </a:ext>
            </a:extLst>
          </p:cNvPr>
          <p:cNvSpPr txBox="1"/>
          <p:nvPr/>
        </p:nvSpPr>
        <p:spPr>
          <a:xfrm>
            <a:off x="2865205" y="301796"/>
            <a:ext cx="3171544" cy="707886"/>
          </a:xfrm>
          <a:prstGeom prst="rect">
            <a:avLst/>
          </a:prstGeom>
          <a:solidFill>
            <a:srgbClr val="FFFFFF"/>
          </a:solidFill>
          <a:ln w="28575">
            <a:solidFill>
              <a:schemeClr val="tx1"/>
            </a:solidFill>
          </a:ln>
        </p:spPr>
        <p:txBody>
          <a:bodyPr wrap="square">
            <a:spAutoFit/>
          </a:bodyPr>
          <a:lstStyle/>
          <a:p>
            <a:r>
              <a:rPr kumimoji="1" lang="ja-JP" altLang="en-US" sz="4000" b="1" dirty="0">
                <a:latin typeface="AR丸ゴシック体E" panose="020F0909000000000000" pitchFamily="49" charset="-128"/>
                <a:ea typeface="AR丸ゴシック体E" panose="020F0909000000000000" pitchFamily="49" charset="-128"/>
              </a:rPr>
              <a:t> 学びの動機</a:t>
            </a:r>
            <a:endParaRPr lang="ja-JP" altLang="en-US" sz="4000" dirty="0"/>
          </a:p>
        </p:txBody>
      </p:sp>
    </p:spTree>
    <p:extLst>
      <p:ext uri="{BB962C8B-B14F-4D97-AF65-F5344CB8AC3E}">
        <p14:creationId xmlns:p14="http://schemas.microsoft.com/office/powerpoint/2010/main" val="66379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000"/>
                                        <p:tgtEl>
                                          <p:spTgt spid="4">
                                            <p:txEl>
                                              <p:pRg st="6" end="6"/>
                                            </p:txEl>
                                          </p:spTgt>
                                        </p:tgtEl>
                                      </p:cBhvr>
                                    </p:animEffect>
                                    <p:anim calcmode="lin" valueType="num">
                                      <p:cBhvr>
                                        <p:cTn id="2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1000"/>
                                        <p:tgtEl>
                                          <p:spTgt spid="4">
                                            <p:txEl>
                                              <p:pRg st="8" end="8"/>
                                            </p:txEl>
                                          </p:spTgt>
                                        </p:tgtEl>
                                      </p:cBhvr>
                                    </p:animEffect>
                                    <p:anim calcmode="lin" valueType="num">
                                      <p:cBhvr>
                                        <p:cTn id="2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1000"/>
                                        <p:tgtEl>
                                          <p:spTgt spid="4">
                                            <p:txEl>
                                              <p:pRg st="0" end="0"/>
                                            </p:txEl>
                                          </p:spTgt>
                                        </p:tgtEl>
                                      </p:cBhvr>
                                    </p:animEffect>
                                    <p:anim calcmode="lin" valueType="num">
                                      <p:cBhvr>
                                        <p:cTn id="3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fade">
                                      <p:cBhvr>
                                        <p:cTn id="46" dur="1000"/>
                                        <p:tgtEl>
                                          <p:spTgt spid="5">
                                            <p:txEl>
                                              <p:pRg st="2" end="2"/>
                                            </p:txEl>
                                          </p:spTgt>
                                        </p:tgtEl>
                                      </p:cBhvr>
                                    </p:animEffect>
                                    <p:anim calcmode="lin" valueType="num">
                                      <p:cBhvr>
                                        <p:cTn id="4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2" end="2"/>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fade">
                                      <p:cBhvr>
                                        <p:cTn id="51" dur="1000"/>
                                        <p:tgtEl>
                                          <p:spTgt spid="5">
                                            <p:txEl>
                                              <p:pRg st="3" end="3"/>
                                            </p:txEl>
                                          </p:spTgt>
                                        </p:tgtEl>
                                      </p:cBhvr>
                                    </p:animEffect>
                                    <p:anim calcmode="lin" valueType="num">
                                      <p:cBhvr>
                                        <p:cTn id="5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3" end="3"/>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fade">
                                      <p:cBhvr>
                                        <p:cTn id="56" dur="1000"/>
                                        <p:tgtEl>
                                          <p:spTgt spid="5">
                                            <p:txEl>
                                              <p:pRg st="4" end="4"/>
                                            </p:txEl>
                                          </p:spTgt>
                                        </p:tgtEl>
                                      </p:cBhvr>
                                    </p:animEffect>
                                    <p:anim calcmode="lin" valueType="num">
                                      <p:cBhvr>
                                        <p:cTn id="5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4" end="4"/>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Effect transition="in" filter="fade">
                                      <p:cBhvr>
                                        <p:cTn id="61" dur="1000"/>
                                        <p:tgtEl>
                                          <p:spTgt spid="5">
                                            <p:txEl>
                                              <p:pRg st="5" end="5"/>
                                            </p:txEl>
                                          </p:spTgt>
                                        </p:tgtEl>
                                      </p:cBhvr>
                                    </p:animEffect>
                                    <p:anim calcmode="lin" valueType="num">
                                      <p:cBhvr>
                                        <p:cTn id="6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5" end="5"/>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Effect transition="in" filter="fade">
                                      <p:cBhvr>
                                        <p:cTn id="66" dur="1000"/>
                                        <p:tgtEl>
                                          <p:spTgt spid="5">
                                            <p:txEl>
                                              <p:pRg st="6" end="6"/>
                                            </p:txEl>
                                          </p:spTgt>
                                        </p:tgtEl>
                                      </p:cBhvr>
                                    </p:animEffect>
                                    <p:anim calcmode="lin" valueType="num">
                                      <p:cBhvr>
                                        <p:cTn id="6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8" dur="1000" fill="hold"/>
                                        <p:tgtEl>
                                          <p:spTgt spid="5">
                                            <p:txEl>
                                              <p:pRg st="6" end="6"/>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5">
                                            <p:txEl>
                                              <p:pRg st="7" end="7"/>
                                            </p:txEl>
                                          </p:spTgt>
                                        </p:tgtEl>
                                        <p:attrNameLst>
                                          <p:attrName>style.visibility</p:attrName>
                                        </p:attrNameLst>
                                      </p:cBhvr>
                                      <p:to>
                                        <p:strVal val="visible"/>
                                      </p:to>
                                    </p:set>
                                    <p:animEffect transition="in" filter="fade">
                                      <p:cBhvr>
                                        <p:cTn id="71" dur="1000"/>
                                        <p:tgtEl>
                                          <p:spTgt spid="5">
                                            <p:txEl>
                                              <p:pRg st="7" end="7"/>
                                            </p:txEl>
                                          </p:spTgt>
                                        </p:tgtEl>
                                      </p:cBhvr>
                                    </p:animEffect>
                                    <p:anim calcmode="lin" valueType="num">
                                      <p:cBhvr>
                                        <p:cTn id="7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5">
                                            <p:txEl>
                                              <p:pRg st="7" end="7"/>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5">
                                            <p:txEl>
                                              <p:pRg st="8" end="8"/>
                                            </p:txEl>
                                          </p:spTgt>
                                        </p:tgtEl>
                                        <p:attrNameLst>
                                          <p:attrName>style.visibility</p:attrName>
                                        </p:attrNameLst>
                                      </p:cBhvr>
                                      <p:to>
                                        <p:strVal val="visible"/>
                                      </p:to>
                                    </p:set>
                                    <p:animEffect transition="in" filter="fade">
                                      <p:cBhvr>
                                        <p:cTn id="76" dur="1000"/>
                                        <p:tgtEl>
                                          <p:spTgt spid="5">
                                            <p:txEl>
                                              <p:pRg st="8" end="8"/>
                                            </p:txEl>
                                          </p:spTgt>
                                        </p:tgtEl>
                                      </p:cBhvr>
                                    </p:animEffect>
                                    <p:anim calcmode="lin" valueType="num">
                                      <p:cBhvr>
                                        <p:cTn id="77"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78"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5">
                                            <p:txEl>
                                              <p:pRg st="0" end="0"/>
                                            </p:txEl>
                                          </p:spTgt>
                                        </p:tgtEl>
                                        <p:attrNameLst>
                                          <p:attrName>style.visibility</p:attrName>
                                        </p:attrNameLst>
                                      </p:cBhvr>
                                      <p:to>
                                        <p:strVal val="visible"/>
                                      </p:to>
                                    </p:set>
                                    <p:animEffect transition="in" filter="fade">
                                      <p:cBhvr>
                                        <p:cTn id="83" dur="1000"/>
                                        <p:tgtEl>
                                          <p:spTgt spid="5">
                                            <p:txEl>
                                              <p:pRg st="0" end="0"/>
                                            </p:txEl>
                                          </p:spTgt>
                                        </p:tgtEl>
                                      </p:cBhvr>
                                    </p:animEffect>
                                    <p:anim calcmode="lin" valueType="num">
                                      <p:cBhvr>
                                        <p:cTn id="8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8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xit" presetSubtype="0" fill="hold" grpId="0" nodeType="clickEffect">
                                  <p:stCondLst>
                                    <p:cond delay="0"/>
                                  </p:stCondLst>
                                  <p:childTnLst>
                                    <p:animEffect transition="out" filter="fade">
                                      <p:cBhvr>
                                        <p:cTn id="89" dur="1000"/>
                                        <p:tgtEl>
                                          <p:spTgt spid="2"/>
                                        </p:tgtEl>
                                      </p:cBhvr>
                                    </p:animEffect>
                                    <p:anim calcmode="lin" valueType="num">
                                      <p:cBhvr>
                                        <p:cTn id="90" dur="1000"/>
                                        <p:tgtEl>
                                          <p:spTgt spid="2"/>
                                        </p:tgtEl>
                                        <p:attrNameLst>
                                          <p:attrName>ppt_x</p:attrName>
                                        </p:attrNameLst>
                                      </p:cBhvr>
                                      <p:tavLst>
                                        <p:tav tm="0">
                                          <p:val>
                                            <p:strVal val="ppt_x"/>
                                          </p:val>
                                        </p:tav>
                                        <p:tav tm="100000">
                                          <p:val>
                                            <p:strVal val="ppt_x"/>
                                          </p:val>
                                        </p:tav>
                                      </p:tavLst>
                                    </p:anim>
                                    <p:anim calcmode="lin" valueType="num">
                                      <p:cBhvr>
                                        <p:cTn id="91" dur="1000"/>
                                        <p:tgtEl>
                                          <p:spTgt spid="2"/>
                                        </p:tgtEl>
                                        <p:attrNameLst>
                                          <p:attrName>ppt_y</p:attrName>
                                        </p:attrNameLst>
                                      </p:cBhvr>
                                      <p:tavLst>
                                        <p:tav tm="0">
                                          <p:val>
                                            <p:strVal val="ppt_y"/>
                                          </p:val>
                                        </p:tav>
                                        <p:tav tm="100000">
                                          <p:val>
                                            <p:strVal val="ppt_y-.1"/>
                                          </p:val>
                                        </p:tav>
                                      </p:tavLst>
                                    </p:anim>
                                    <p:set>
                                      <p:cBhvr>
                                        <p:cTn id="92" dur="1" fill="hold">
                                          <p:stCondLst>
                                            <p:cond delay="999"/>
                                          </p:stCondLst>
                                        </p:cTn>
                                        <p:tgtEl>
                                          <p:spTgt spid="2"/>
                                        </p:tgtEl>
                                        <p:attrNameLst>
                                          <p:attrName>style.visibility</p:attrName>
                                        </p:attrNameLst>
                                      </p:cBhvr>
                                      <p:to>
                                        <p:strVal val="hidden"/>
                                      </p:to>
                                    </p:set>
                                  </p:childTnLst>
                                </p:cTn>
                              </p:par>
                              <p:par>
                                <p:cTn id="93" presetID="42" presetClass="entr" presetSubtype="0" fill="hold" grpId="0" nodeType="withEffect">
                                  <p:stCondLst>
                                    <p:cond delay="0"/>
                                  </p:stCondLst>
                                  <p:childTnLst>
                                    <p:set>
                                      <p:cBhvr>
                                        <p:cTn id="94" dur="1" fill="hold">
                                          <p:stCondLst>
                                            <p:cond delay="0"/>
                                          </p:stCondLst>
                                        </p:cTn>
                                        <p:tgtEl>
                                          <p:spTgt spid="3"/>
                                        </p:tgtEl>
                                        <p:attrNameLst>
                                          <p:attrName>style.visibility</p:attrName>
                                        </p:attrNameLst>
                                      </p:cBhvr>
                                      <p:to>
                                        <p:strVal val="visible"/>
                                      </p:to>
                                    </p:set>
                                    <p:animEffect transition="in" filter="fade">
                                      <p:cBhvr>
                                        <p:cTn id="95" dur="1000"/>
                                        <p:tgtEl>
                                          <p:spTgt spid="3"/>
                                        </p:tgtEl>
                                      </p:cBhvr>
                                    </p:animEffect>
                                    <p:anim calcmode="lin" valueType="num">
                                      <p:cBhvr>
                                        <p:cTn id="96" dur="1000" fill="hold"/>
                                        <p:tgtEl>
                                          <p:spTgt spid="3"/>
                                        </p:tgtEl>
                                        <p:attrNameLst>
                                          <p:attrName>ppt_x</p:attrName>
                                        </p:attrNameLst>
                                      </p:cBhvr>
                                      <p:tavLst>
                                        <p:tav tm="0">
                                          <p:val>
                                            <p:strVal val="#ppt_x"/>
                                          </p:val>
                                        </p:tav>
                                        <p:tav tm="100000">
                                          <p:val>
                                            <p:strVal val="#ppt_x"/>
                                          </p:val>
                                        </p:tav>
                                      </p:tavLst>
                                    </p:anim>
                                    <p:anim calcmode="lin" valueType="num">
                                      <p:cBhvr>
                                        <p:cTn id="9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595265" y="1588027"/>
            <a:ext cx="1953288" cy="2061456"/>
          </a:xfrm>
          <a:prstGeom prst="roundRect">
            <a:avLst>
              <a:gd name="adj" fmla="val 8880"/>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23">
              <a:defRPr/>
            </a:pPr>
            <a:r>
              <a:rPr lang="ja-JP" altLang="en-US" sz="681" dirty="0">
                <a:solidFill>
                  <a:schemeClr val="tx1"/>
                </a:solidFill>
                <a:latin typeface="AR P丸ゴシック体E" panose="020F0900000000000000" pitchFamily="50" charset="-128"/>
                <a:ea typeface="AR P丸ゴシック体E" panose="020F0900000000000000" pitchFamily="50" charset="-128"/>
              </a:rPr>
              <a:t>　</a:t>
            </a:r>
            <a:endParaRPr lang="en-US" altLang="ja-JP" sz="1363" dirty="0">
              <a:solidFill>
                <a:schemeClr val="tx1"/>
              </a:solidFill>
              <a:latin typeface="+mn-ea"/>
            </a:endParaRPr>
          </a:p>
          <a:p>
            <a:pPr defTabSz="815723">
              <a:defRPr/>
            </a:pPr>
            <a:r>
              <a:rPr lang="ja-JP" altLang="en-US" sz="1292" b="1" dirty="0">
                <a:solidFill>
                  <a:schemeClr val="tx1"/>
                </a:solidFill>
                <a:latin typeface="+mn-ea"/>
              </a:rPr>
              <a:t>「</a:t>
            </a:r>
            <a:r>
              <a:rPr lang="ja-JP" altLang="en-US" sz="1363" b="1" dirty="0">
                <a:solidFill>
                  <a:schemeClr val="tx1"/>
                </a:solidFill>
                <a:latin typeface="+mn-ea"/>
              </a:rPr>
              <a:t>計画する→調べる」というステップ。予想を立て、何時間で、どんな方法で、だれに聞いて、どこに行って、どうやって調べるか、どのようにまとめ、それを誰に伝えるかなど</a:t>
            </a:r>
            <a:endParaRPr lang="en-US" altLang="ja-JP" sz="1363" b="1" dirty="0">
              <a:solidFill>
                <a:schemeClr val="tx1"/>
              </a:solidFill>
              <a:latin typeface="+mn-ea"/>
            </a:endParaRPr>
          </a:p>
          <a:p>
            <a:pPr defTabSz="815723">
              <a:defRPr/>
            </a:pPr>
            <a:endParaRPr lang="en-US" altLang="ja-JP" sz="1363" b="1" dirty="0">
              <a:solidFill>
                <a:schemeClr val="tx1"/>
              </a:solidFill>
              <a:latin typeface="+mn-ea"/>
            </a:endParaRPr>
          </a:p>
          <a:p>
            <a:pPr defTabSz="815723">
              <a:defRPr/>
            </a:pPr>
            <a:endParaRPr lang="en-US" altLang="ja-JP" sz="1363" dirty="0">
              <a:solidFill>
                <a:schemeClr val="tx1"/>
              </a:solidFill>
            </a:endParaRPr>
          </a:p>
          <a:p>
            <a:pPr defTabSz="815723">
              <a:defRPr/>
            </a:pPr>
            <a:endParaRPr lang="en-US" altLang="ja-JP" sz="1363" dirty="0">
              <a:solidFill>
                <a:schemeClr val="tx1"/>
              </a:solidFill>
            </a:endParaRPr>
          </a:p>
        </p:txBody>
      </p:sp>
      <p:sp>
        <p:nvSpPr>
          <p:cNvPr id="3" name="角丸四角形 2"/>
          <p:cNvSpPr/>
          <p:nvPr/>
        </p:nvSpPr>
        <p:spPr>
          <a:xfrm>
            <a:off x="4632873" y="1588030"/>
            <a:ext cx="2024935" cy="2024935"/>
          </a:xfrm>
          <a:prstGeom prst="roundRect">
            <a:avLst>
              <a:gd name="adj" fmla="val 8880"/>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23">
              <a:defRPr/>
            </a:pPr>
            <a:endParaRPr lang="en-US" altLang="ja-JP" sz="681" b="1" dirty="0">
              <a:solidFill>
                <a:schemeClr val="tx1"/>
              </a:solidFill>
            </a:endParaRPr>
          </a:p>
          <a:p>
            <a:pPr defTabSz="815723">
              <a:defRPr/>
            </a:pPr>
            <a:r>
              <a:rPr lang="ja-JP" altLang="en-US" sz="1363" b="1" dirty="0">
                <a:solidFill>
                  <a:schemeClr val="tx1"/>
                </a:solidFill>
                <a:latin typeface="+mn-ea"/>
              </a:rPr>
              <a:t>ポートフォリオ等を活用しながら、効率よくまとめる。</a:t>
            </a:r>
            <a:endParaRPr lang="en-US" altLang="ja-JP" sz="1363" b="1" dirty="0">
              <a:solidFill>
                <a:schemeClr val="tx1"/>
              </a:solidFill>
              <a:latin typeface="+mn-ea"/>
            </a:endParaRPr>
          </a:p>
          <a:p>
            <a:pPr defTabSz="815723">
              <a:defRPr/>
            </a:pPr>
            <a:r>
              <a:rPr lang="ja-JP" altLang="en-US" sz="1363" b="1" dirty="0">
                <a:solidFill>
                  <a:schemeClr val="tx1"/>
                </a:solidFill>
                <a:latin typeface="+mn-ea"/>
              </a:rPr>
              <a:t>発表練習では、助言カード等を活用する。友達と練習の交流をさせることで、説得力のある結論が導き出せる。</a:t>
            </a:r>
            <a:endParaRPr lang="en-US" altLang="ja-JP" sz="1363" b="1" dirty="0">
              <a:solidFill>
                <a:schemeClr val="tx1"/>
              </a:solidFill>
              <a:latin typeface="+mn-ea"/>
            </a:endParaRPr>
          </a:p>
        </p:txBody>
      </p:sp>
      <p:sp>
        <p:nvSpPr>
          <p:cNvPr id="4" name="角丸四角形 3"/>
          <p:cNvSpPr/>
          <p:nvPr/>
        </p:nvSpPr>
        <p:spPr>
          <a:xfrm>
            <a:off x="6780900" y="1588030"/>
            <a:ext cx="1901844" cy="2024935"/>
          </a:xfrm>
          <a:prstGeom prst="roundRect">
            <a:avLst>
              <a:gd name="adj" fmla="val 8880"/>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nchor="b"/>
          <a:lstStyle/>
          <a:p>
            <a:pPr defTabSz="815723">
              <a:defRPr/>
            </a:pPr>
            <a:r>
              <a:rPr lang="ja-JP" altLang="en-US" sz="681" dirty="0">
                <a:solidFill>
                  <a:schemeClr val="tx1"/>
                </a:solidFill>
              </a:rPr>
              <a:t>　</a:t>
            </a:r>
            <a:r>
              <a:rPr lang="ja-JP" altLang="en-US" sz="1363" b="1" dirty="0">
                <a:solidFill>
                  <a:schemeClr val="tx1"/>
                </a:solidFill>
                <a:latin typeface="+mn-ea"/>
              </a:rPr>
              <a:t>○○報告会、八名川まつり（ＥＳＤ学習まつり）など、子どもたちが、学年や学校・地域を越えて発表したり、行動したりする場を設定する。自ら考えたことを進んで実行させる。</a:t>
            </a:r>
            <a:endParaRPr lang="en-US" altLang="ja-JP" sz="1363" b="1" dirty="0">
              <a:solidFill>
                <a:schemeClr val="tx1"/>
              </a:solidFill>
              <a:latin typeface="+mn-ea"/>
            </a:endParaRPr>
          </a:p>
        </p:txBody>
      </p:sp>
      <p:sp>
        <p:nvSpPr>
          <p:cNvPr id="8" name="角丸四角形 7"/>
          <p:cNvSpPr/>
          <p:nvPr/>
        </p:nvSpPr>
        <p:spPr>
          <a:xfrm>
            <a:off x="503190" y="1601477"/>
            <a:ext cx="1953288" cy="2024935"/>
          </a:xfrm>
          <a:prstGeom prst="roundRect">
            <a:avLst>
              <a:gd name="adj" fmla="val 8880"/>
            </a:avLst>
          </a:prstGeom>
          <a:solidFill>
            <a:srgbClr val="FDE3F2"/>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23">
              <a:defRPr/>
            </a:pPr>
            <a:r>
              <a:rPr lang="ja-JP" altLang="en-US" sz="681" dirty="0">
                <a:solidFill>
                  <a:schemeClr val="tx1"/>
                </a:solidFill>
              </a:rPr>
              <a:t>　</a:t>
            </a:r>
            <a:endParaRPr lang="en-US" altLang="ja-JP" sz="681" dirty="0">
              <a:solidFill>
                <a:schemeClr val="tx1"/>
              </a:solidFill>
            </a:endParaRPr>
          </a:p>
          <a:p>
            <a:pPr defTabSz="815723">
              <a:defRPr/>
            </a:pPr>
            <a:r>
              <a:rPr lang="ja-JP" altLang="en-US" sz="1363" b="1" dirty="0">
                <a:solidFill>
                  <a:schemeClr val="tx1"/>
                </a:solidFill>
                <a:latin typeface="AR P丸ゴシック体E" panose="020F0900000000000000" pitchFamily="50" charset="-128"/>
                <a:ea typeface="AR P丸ゴシック体E" panose="020F0900000000000000" pitchFamily="50" charset="-128"/>
              </a:rPr>
              <a:t>単元全体に関わる大きな問題意識を共有することが重要</a:t>
            </a:r>
            <a:r>
              <a:rPr lang="ja-JP" altLang="en-US" sz="1363" b="1" dirty="0">
                <a:solidFill>
                  <a:schemeClr val="tx1"/>
                </a:solidFill>
                <a:latin typeface="+mn-ea"/>
              </a:rPr>
              <a:t>。目標に向けて、教師の仕掛ける能力が成否を分ける。</a:t>
            </a:r>
            <a:endParaRPr lang="en-US" altLang="ja-JP" sz="1363" b="1" dirty="0">
              <a:solidFill>
                <a:schemeClr val="tx1"/>
              </a:solidFill>
              <a:latin typeface="+mn-ea"/>
            </a:endParaRPr>
          </a:p>
          <a:p>
            <a:pPr defTabSz="815723">
              <a:defRPr/>
            </a:pPr>
            <a:r>
              <a:rPr lang="ja-JP" altLang="en-US" sz="1363" b="1" dirty="0">
                <a:solidFill>
                  <a:schemeClr val="tx1"/>
                </a:solidFill>
                <a:latin typeface="+mn-ea"/>
              </a:rPr>
              <a:t>下に示した「火をつける３つのステップ」を意識して指導する。</a:t>
            </a:r>
            <a:endParaRPr lang="en-US" altLang="ja-JP" sz="1363" b="1" dirty="0">
              <a:solidFill>
                <a:schemeClr val="tx1"/>
              </a:solidFill>
              <a:latin typeface="+mn-ea"/>
            </a:endParaRPr>
          </a:p>
          <a:p>
            <a:pPr defTabSz="815723">
              <a:defRPr/>
            </a:pPr>
            <a:endParaRPr lang="en-US" altLang="ja-JP" sz="1363" dirty="0">
              <a:solidFill>
                <a:schemeClr val="tx1"/>
              </a:solidFill>
            </a:endParaRPr>
          </a:p>
          <a:p>
            <a:pPr defTabSz="815723">
              <a:defRPr/>
            </a:pPr>
            <a:endParaRPr lang="en-US" altLang="ja-JP" sz="1363" dirty="0">
              <a:solidFill>
                <a:schemeClr val="tx1"/>
              </a:solidFill>
            </a:endParaRPr>
          </a:p>
        </p:txBody>
      </p:sp>
      <p:sp>
        <p:nvSpPr>
          <p:cNvPr id="3082" name="正方形/長方形 12"/>
          <p:cNvSpPr>
            <a:spLocks noChangeArrowheads="1"/>
          </p:cNvSpPr>
          <p:nvPr/>
        </p:nvSpPr>
        <p:spPr bwMode="auto">
          <a:xfrm>
            <a:off x="337110" y="1125417"/>
            <a:ext cx="2045753" cy="354584"/>
          </a:xfrm>
          <a:prstGeom prst="rect">
            <a:avLst/>
          </a:prstGeom>
          <a:solidFill>
            <a:srgbClr val="FFFF00"/>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b="1" dirty="0">
                <a:latin typeface="AR P丸ゴシック体E" panose="020F0900000000000000" pitchFamily="50" charset="-128"/>
                <a:ea typeface="AR P丸ゴシック体E" panose="020F0900000000000000" pitchFamily="50" charset="-128"/>
              </a:rPr>
              <a:t>学びに火をつける</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3083" name="正方形/長方形 13"/>
          <p:cNvSpPr>
            <a:spLocks noChangeArrowheads="1"/>
          </p:cNvSpPr>
          <p:nvPr/>
        </p:nvSpPr>
        <p:spPr bwMode="auto">
          <a:xfrm>
            <a:off x="2995058" y="1125417"/>
            <a:ext cx="1010213" cy="354584"/>
          </a:xfrm>
          <a:prstGeom prst="rect">
            <a:avLst/>
          </a:prstGeom>
          <a:solidFill>
            <a:srgbClr val="FFFFCC"/>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調べる</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3084" name="正方形/長方形 14"/>
          <p:cNvSpPr>
            <a:spLocks noChangeArrowheads="1"/>
          </p:cNvSpPr>
          <p:nvPr/>
        </p:nvSpPr>
        <p:spPr bwMode="auto">
          <a:xfrm>
            <a:off x="4488430" y="1125419"/>
            <a:ext cx="2389862" cy="354584"/>
          </a:xfrm>
          <a:prstGeom prst="rect">
            <a:avLst/>
          </a:prstGeom>
          <a:solidFill>
            <a:srgbClr val="FFFFCC"/>
          </a:solidFill>
          <a:ln>
            <a:noFill/>
          </a:ln>
        </p:spPr>
        <p:txBody>
          <a:bodyPr wrap="square">
            <a:spAutoFit/>
          </a:bodyPr>
          <a:lstStyle/>
          <a:p>
            <a:pPr eaLnBrk="1" hangingPunct="1"/>
            <a:r>
              <a:rPr lang="ja-JP" altLang="en-US" sz="1292" dirty="0">
                <a:latin typeface="AR P丸ゴシック体E" panose="020F0900000000000000" pitchFamily="50" charset="-128"/>
                <a:ea typeface="AR P丸ゴシック体E" panose="020F0900000000000000" pitchFamily="50" charset="-128"/>
              </a:rPr>
              <a:t>　</a:t>
            </a:r>
            <a:r>
              <a:rPr lang="en-US" altLang="ja-JP" sz="1292"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まとめる</a:t>
            </a:r>
            <a:r>
              <a:rPr lang="ja-JP" altLang="en-US" sz="1015"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実行する</a:t>
            </a:r>
            <a:r>
              <a:rPr lang="en-US" altLang="ja-JP" sz="1292" dirty="0">
                <a:latin typeface="AR P丸ゴシック体E" panose="020F0900000000000000" pitchFamily="50" charset="-128"/>
                <a:ea typeface="AR P丸ゴシック体E" panose="020F0900000000000000" pitchFamily="50" charset="-128"/>
              </a:rPr>
              <a:t>】</a:t>
            </a:r>
          </a:p>
        </p:txBody>
      </p:sp>
      <p:sp>
        <p:nvSpPr>
          <p:cNvPr id="3085" name="正方形/長方形 15"/>
          <p:cNvSpPr>
            <a:spLocks noChangeArrowheads="1"/>
          </p:cNvSpPr>
          <p:nvPr/>
        </p:nvSpPr>
        <p:spPr bwMode="auto">
          <a:xfrm>
            <a:off x="7204284" y="1125417"/>
            <a:ext cx="1208985" cy="354584"/>
          </a:xfrm>
          <a:prstGeom prst="rect">
            <a:avLst/>
          </a:prstGeom>
          <a:solidFill>
            <a:srgbClr val="FFFFCC"/>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伝え合う</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18" name="テキスト ボックス 1"/>
          <p:cNvSpPr txBox="1">
            <a:spLocks noChangeArrowheads="1"/>
          </p:cNvSpPr>
          <p:nvPr/>
        </p:nvSpPr>
        <p:spPr bwMode="auto">
          <a:xfrm>
            <a:off x="300380" y="4373250"/>
            <a:ext cx="1348605" cy="1993944"/>
          </a:xfrm>
          <a:prstGeom prst="rect">
            <a:avLst/>
          </a:prstGeom>
          <a:solidFill>
            <a:srgbClr val="FEFDD3"/>
          </a:solidFill>
          <a:ln>
            <a:solidFill>
              <a:schemeClr val="tx1">
                <a:lumMod val="65000"/>
                <a:lumOff val="35000"/>
              </a:schemeClr>
            </a:solidFill>
          </a:ln>
        </p:spPr>
        <p:txBody>
          <a:bodyPr>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defRPr/>
            </a:pPr>
            <a:r>
              <a:rPr lang="ja-JP" altLang="en-US" sz="1193" b="1" dirty="0">
                <a:latin typeface="+mn-ea"/>
                <a:ea typeface="+mn-ea"/>
              </a:rPr>
              <a:t>①体験活動や資料をもとに基本的な事実と出会い</a:t>
            </a:r>
            <a:r>
              <a:rPr lang="en-US" altLang="ja-JP" sz="1193" b="1" dirty="0">
                <a:latin typeface="+mn-ea"/>
                <a:ea typeface="+mn-ea"/>
              </a:rPr>
              <a:t>, </a:t>
            </a:r>
            <a:r>
              <a:rPr lang="ja-JP" altLang="en-US" sz="1193" b="1" dirty="0">
                <a:latin typeface="+mn-ea"/>
                <a:ea typeface="+mn-ea"/>
              </a:rPr>
              <a:t>共有する</a:t>
            </a:r>
            <a:endParaRPr lang="en-US" altLang="ja-JP" sz="1193" b="1" dirty="0">
              <a:latin typeface="+mn-ea"/>
              <a:ea typeface="+mn-ea"/>
            </a:endParaRPr>
          </a:p>
          <a:p>
            <a:pPr eaLnBrk="1" hangingPunct="1">
              <a:lnSpc>
                <a:spcPct val="150000"/>
              </a:lnSpc>
              <a:defRPr/>
            </a:pPr>
            <a:r>
              <a:rPr lang="ja-JP" altLang="en-US" sz="1193" b="1" dirty="0">
                <a:latin typeface="+mn-ea"/>
                <a:ea typeface="+mn-ea"/>
              </a:rPr>
              <a:t>②多様な気づきや感想を共有する</a:t>
            </a:r>
            <a:endParaRPr lang="en-US" altLang="ja-JP" sz="1193" b="1" dirty="0">
              <a:latin typeface="+mn-ea"/>
              <a:ea typeface="+mn-ea"/>
            </a:endParaRPr>
          </a:p>
        </p:txBody>
      </p:sp>
      <p:sp>
        <p:nvSpPr>
          <p:cNvPr id="19" name="正方形/長方形 18"/>
          <p:cNvSpPr>
            <a:spLocks noChangeArrowheads="1"/>
          </p:cNvSpPr>
          <p:nvPr/>
        </p:nvSpPr>
        <p:spPr bwMode="auto">
          <a:xfrm>
            <a:off x="1778913" y="4377309"/>
            <a:ext cx="1458321" cy="1993944"/>
          </a:xfrm>
          <a:prstGeom prst="rect">
            <a:avLst/>
          </a:prstGeom>
          <a:solidFill>
            <a:srgbClr val="FEFDD3"/>
          </a:solidFill>
          <a:ln>
            <a:solidFill>
              <a:schemeClr val="tx1">
                <a:lumMod val="65000"/>
                <a:lumOff val="35000"/>
              </a:schemeClr>
            </a:solidFill>
          </a:ln>
        </p:spPr>
        <p:txBody>
          <a:bodyPr wrap="square">
            <a:spAutoFit/>
          </a:bodyPr>
          <a:lstStyle/>
          <a:p>
            <a:pPr eaLnBrk="1" hangingPunct="1">
              <a:lnSpc>
                <a:spcPct val="150000"/>
              </a:lnSpc>
              <a:defRPr/>
            </a:pPr>
            <a:r>
              <a:rPr lang="ja-JP" altLang="en-US" sz="1193" b="1" dirty="0">
                <a:latin typeface="+mn-ea"/>
              </a:rPr>
              <a:t>①教師が提示したり、子どもが調べたりして合った矛盾する事実や意表をつく話や資料等から疑問を感じ、書き出す</a:t>
            </a:r>
            <a:endParaRPr lang="en-US" altLang="ja-JP" sz="1193" b="1" dirty="0">
              <a:latin typeface="+mn-ea"/>
            </a:endParaRPr>
          </a:p>
        </p:txBody>
      </p:sp>
      <p:sp>
        <p:nvSpPr>
          <p:cNvPr id="20" name="正方形/長方形 6"/>
          <p:cNvSpPr>
            <a:spLocks noChangeArrowheads="1"/>
          </p:cNvSpPr>
          <p:nvPr/>
        </p:nvSpPr>
        <p:spPr bwMode="auto">
          <a:xfrm>
            <a:off x="378835" y="4090542"/>
            <a:ext cx="1270151" cy="275909"/>
          </a:xfrm>
          <a:prstGeom prst="rect">
            <a:avLst/>
          </a:prstGeom>
          <a:solidFill>
            <a:srgbClr val="FFFF00"/>
          </a:solidFill>
          <a:ln>
            <a:noFill/>
          </a:ln>
        </p:spPr>
        <p:txBody>
          <a:bodyPr>
            <a:spAutoFit/>
          </a:bodyPr>
          <a:lstStyle/>
          <a:p>
            <a:pPr>
              <a:defRPr/>
            </a:pPr>
            <a:r>
              <a:rPr lang="ja-JP" altLang="en-US" sz="1193" b="1" dirty="0">
                <a:latin typeface="+mj-ea"/>
                <a:ea typeface="+mj-ea"/>
              </a:rPr>
              <a:t>１</a:t>
            </a:r>
            <a:r>
              <a:rPr lang="en-US" altLang="ja-JP" sz="1193" dirty="0">
                <a:latin typeface="HGS創英角ﾎﾟｯﾌﾟ体" panose="040B0A00000000000000" pitchFamily="50" charset="-128"/>
                <a:ea typeface="HGS創英角ﾎﾟｯﾌﾟ体" panose="040B0A00000000000000" pitchFamily="50" charset="-128"/>
              </a:rPr>
              <a:t>,</a:t>
            </a:r>
            <a:r>
              <a:rPr lang="ja-JP" altLang="en-US" sz="1193" dirty="0">
                <a:latin typeface="HGS創英角ﾎﾟｯﾌﾟ体" panose="040B0A00000000000000" pitchFamily="50" charset="-128"/>
                <a:ea typeface="HGS創英角ﾎﾟｯﾌﾟ体" panose="040B0A00000000000000" pitchFamily="50" charset="-128"/>
              </a:rPr>
              <a:t> 出 会 う　</a:t>
            </a:r>
            <a:r>
              <a:rPr lang="ja-JP" altLang="en-US" sz="1193" b="1" dirty="0">
                <a:latin typeface="+mj-ea"/>
                <a:ea typeface="+mj-ea"/>
              </a:rPr>
              <a:t>　</a:t>
            </a:r>
          </a:p>
        </p:txBody>
      </p:sp>
      <p:sp>
        <p:nvSpPr>
          <p:cNvPr id="21" name="正方形/長方形 9"/>
          <p:cNvSpPr>
            <a:spLocks noChangeArrowheads="1"/>
          </p:cNvSpPr>
          <p:nvPr/>
        </p:nvSpPr>
        <p:spPr bwMode="auto">
          <a:xfrm>
            <a:off x="1907416" y="4093248"/>
            <a:ext cx="1099715" cy="275909"/>
          </a:xfrm>
          <a:prstGeom prst="rect">
            <a:avLst/>
          </a:prstGeom>
          <a:solidFill>
            <a:srgbClr val="FFFF00"/>
          </a:solidFill>
          <a:ln>
            <a:noFill/>
          </a:ln>
        </p:spPr>
        <p:txBody>
          <a:bodyPr>
            <a:spAutoFit/>
          </a:bodyPr>
          <a:lstStyle/>
          <a:p>
            <a:pPr>
              <a:defRPr/>
            </a:pPr>
            <a:r>
              <a:rPr lang="ja-JP" altLang="en-US" sz="1193" b="1" dirty="0">
                <a:latin typeface="+mj-ea"/>
                <a:ea typeface="+mj-ea"/>
              </a:rPr>
              <a:t>２</a:t>
            </a:r>
            <a:r>
              <a:rPr lang="en-US" altLang="ja-JP" sz="1193" dirty="0">
                <a:latin typeface="HGS創英角ﾎﾟｯﾌﾟ体" panose="040B0A00000000000000" pitchFamily="50" charset="-128"/>
                <a:ea typeface="HGS創英角ﾎﾟｯﾌﾟ体" panose="040B0A00000000000000" pitchFamily="50" charset="-128"/>
              </a:rPr>
              <a:t>,</a:t>
            </a:r>
            <a:r>
              <a:rPr lang="ja-JP" altLang="en-US" sz="1193" dirty="0">
                <a:latin typeface="HGS創英角ﾎﾟｯﾌﾟ体" panose="040B0A00000000000000" pitchFamily="50" charset="-128"/>
                <a:ea typeface="HGS創英角ﾎﾟｯﾌﾟ体" panose="040B0A00000000000000" pitchFamily="50" charset="-128"/>
              </a:rPr>
              <a:t> 気 付 く</a:t>
            </a:r>
            <a:r>
              <a:rPr lang="ja-JP" altLang="en-US" sz="1193" b="1" dirty="0">
                <a:latin typeface="+mj-ea"/>
                <a:ea typeface="+mj-ea"/>
              </a:rPr>
              <a:t>　　</a:t>
            </a:r>
          </a:p>
        </p:txBody>
      </p:sp>
      <p:sp>
        <p:nvSpPr>
          <p:cNvPr id="22" name="正方形/長方形 21"/>
          <p:cNvSpPr>
            <a:spLocks noChangeArrowheads="1"/>
          </p:cNvSpPr>
          <p:nvPr/>
        </p:nvSpPr>
        <p:spPr bwMode="auto">
          <a:xfrm>
            <a:off x="3311021" y="4373249"/>
            <a:ext cx="1400007" cy="2037096"/>
          </a:xfrm>
          <a:prstGeom prst="rect">
            <a:avLst/>
          </a:prstGeom>
          <a:solidFill>
            <a:srgbClr val="FEFDD3"/>
          </a:solidFill>
          <a:ln>
            <a:solidFill>
              <a:schemeClr val="tx1">
                <a:lumMod val="65000"/>
                <a:lumOff val="35000"/>
              </a:schemeClr>
            </a:solidFill>
          </a:ln>
        </p:spPr>
        <p:txBody>
          <a:bodyPr>
            <a:spAutoFit/>
          </a:bodyPr>
          <a:lstStyle/>
          <a:p>
            <a:pPr eaLnBrk="1" hangingPunct="1">
              <a:lnSpc>
                <a:spcPct val="150000"/>
              </a:lnSpc>
              <a:defRPr/>
            </a:pPr>
            <a:r>
              <a:rPr lang="ja-JP" altLang="en-US" sz="1193" b="1" dirty="0">
                <a:latin typeface="+mn-ea"/>
              </a:rPr>
              <a:t>①グループや学級全体で疑問を出し合い、分類・整理して学習問題化する</a:t>
            </a:r>
          </a:p>
          <a:p>
            <a:pPr eaLnBrk="1" hangingPunct="1">
              <a:lnSpc>
                <a:spcPct val="150000"/>
              </a:lnSpc>
              <a:defRPr/>
            </a:pPr>
            <a:r>
              <a:rPr lang="ja-JP" altLang="en-US" sz="1193" b="1" dirty="0">
                <a:latin typeface="+mn-ea"/>
              </a:rPr>
              <a:t>②問題について予想をする</a:t>
            </a:r>
            <a:r>
              <a:rPr lang="ja-JP" altLang="en-US" sz="1400" b="1" dirty="0">
                <a:latin typeface="+mn-ea"/>
              </a:rPr>
              <a:t>　</a:t>
            </a:r>
            <a:endParaRPr lang="en-US" altLang="ja-JP" sz="1400" b="1" dirty="0">
              <a:latin typeface="+mn-ea"/>
            </a:endParaRPr>
          </a:p>
        </p:txBody>
      </p:sp>
      <p:sp>
        <p:nvSpPr>
          <p:cNvPr id="23" name="正方形/長方形 10"/>
          <p:cNvSpPr>
            <a:spLocks noChangeArrowheads="1"/>
          </p:cNvSpPr>
          <p:nvPr/>
        </p:nvSpPr>
        <p:spPr bwMode="auto">
          <a:xfrm>
            <a:off x="3286227" y="4077015"/>
            <a:ext cx="1481496" cy="275909"/>
          </a:xfrm>
          <a:prstGeom prst="rect">
            <a:avLst/>
          </a:prstGeom>
          <a:solidFill>
            <a:srgbClr val="FFFF00"/>
          </a:solidFill>
          <a:ln>
            <a:noFill/>
          </a:ln>
        </p:spPr>
        <p:txBody>
          <a:bodyPr wrap="none">
            <a:spAutoFit/>
          </a:bodyPr>
          <a:lstStyle/>
          <a:p>
            <a:pPr>
              <a:defRPr/>
            </a:pPr>
            <a:r>
              <a:rPr lang="ja-JP" altLang="en-US" sz="1193" b="1" dirty="0">
                <a:latin typeface="+mj-ea"/>
                <a:ea typeface="+mj-ea"/>
              </a:rPr>
              <a:t>３</a:t>
            </a:r>
            <a:r>
              <a:rPr lang="en-US" altLang="ja-JP" sz="1193" dirty="0">
                <a:latin typeface="HGS創英角ﾎﾟｯﾌﾟ体" panose="040B0A00000000000000" pitchFamily="50" charset="-128"/>
                <a:ea typeface="HGS創英角ﾎﾟｯﾌﾟ体" panose="040B0A00000000000000" pitchFamily="50" charset="-128"/>
              </a:rPr>
              <a:t>,</a:t>
            </a:r>
            <a:r>
              <a:rPr lang="ja-JP" altLang="en-US" sz="1193" dirty="0">
                <a:latin typeface="HGS創英角ﾎﾟｯﾌﾟ体" panose="040B0A00000000000000" pitchFamily="50" charset="-128"/>
                <a:ea typeface="HGS創英角ﾎﾟｯﾌﾟ体" panose="040B0A00000000000000" pitchFamily="50" charset="-128"/>
              </a:rPr>
              <a:t> 問題意識をもつ</a:t>
            </a:r>
          </a:p>
        </p:txBody>
      </p:sp>
      <p:sp>
        <p:nvSpPr>
          <p:cNvPr id="24" name="右中かっこ 23"/>
          <p:cNvSpPr/>
          <p:nvPr/>
        </p:nvSpPr>
        <p:spPr>
          <a:xfrm rot="16200000">
            <a:off x="2428633" y="1688796"/>
            <a:ext cx="417972" cy="4317551"/>
          </a:xfrm>
          <a:prstGeom prst="rightBrace">
            <a:avLst>
              <a:gd name="adj1" fmla="val 8333"/>
              <a:gd name="adj2" fmla="val 1779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534"/>
          </a:p>
        </p:txBody>
      </p:sp>
      <p:grpSp>
        <p:nvGrpSpPr>
          <p:cNvPr id="12" name="グループ化 11">
            <a:extLst>
              <a:ext uri="{FF2B5EF4-FFF2-40B4-BE49-F238E27FC236}">
                <a16:creationId xmlns:a16="http://schemas.microsoft.com/office/drawing/2014/main" id="{41A0CB0E-92B6-54D8-7627-2345C30F5C2F}"/>
              </a:ext>
            </a:extLst>
          </p:cNvPr>
          <p:cNvGrpSpPr/>
          <p:nvPr/>
        </p:nvGrpSpPr>
        <p:grpSpPr>
          <a:xfrm>
            <a:off x="1479834" y="110750"/>
            <a:ext cx="6312912" cy="645636"/>
            <a:chOff x="641914" y="202037"/>
            <a:chExt cx="8417216" cy="860848"/>
          </a:xfrm>
        </p:grpSpPr>
        <p:pic>
          <p:nvPicPr>
            <p:cNvPr id="3094" name="図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1914" y="251521"/>
              <a:ext cx="5535249" cy="793435"/>
            </a:xfrm>
            <a:prstGeom prst="rect">
              <a:avLst/>
            </a:prstGeom>
            <a:solidFill>
              <a:srgbClr val="FF0000"/>
            </a:solidFill>
            <a:ln>
              <a:noFill/>
            </a:ln>
          </p:spPr>
        </p:pic>
        <p:pic>
          <p:nvPicPr>
            <p:cNvPr id="3095" name="図 2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1" y="202037"/>
              <a:ext cx="2963129" cy="86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右矢印 5"/>
          <p:cNvSpPr/>
          <p:nvPr/>
        </p:nvSpPr>
        <p:spPr>
          <a:xfrm>
            <a:off x="6954043" y="1199037"/>
            <a:ext cx="284059" cy="200194"/>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sp>
        <p:nvSpPr>
          <p:cNvPr id="5" name="右矢印 4"/>
          <p:cNvSpPr/>
          <p:nvPr/>
        </p:nvSpPr>
        <p:spPr>
          <a:xfrm>
            <a:off x="4204077" y="1210634"/>
            <a:ext cx="286765" cy="193431"/>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sp>
        <p:nvSpPr>
          <p:cNvPr id="9" name="右矢印 8"/>
          <p:cNvSpPr/>
          <p:nvPr/>
        </p:nvSpPr>
        <p:spPr>
          <a:xfrm>
            <a:off x="2663551" y="1186286"/>
            <a:ext cx="285413" cy="193431"/>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grpSp>
        <p:nvGrpSpPr>
          <p:cNvPr id="14" name="グループ化 13">
            <a:extLst>
              <a:ext uri="{FF2B5EF4-FFF2-40B4-BE49-F238E27FC236}">
                <a16:creationId xmlns:a16="http://schemas.microsoft.com/office/drawing/2014/main" id="{B1C0F262-9E0C-451C-F21C-66B0B8371F22}"/>
              </a:ext>
            </a:extLst>
          </p:cNvPr>
          <p:cNvGrpSpPr/>
          <p:nvPr/>
        </p:nvGrpSpPr>
        <p:grpSpPr>
          <a:xfrm>
            <a:off x="4805328" y="3815915"/>
            <a:ext cx="4438150" cy="2791431"/>
            <a:chOff x="6127189" y="5087887"/>
            <a:chExt cx="5917533" cy="3721908"/>
          </a:xfrm>
        </p:grpSpPr>
        <p:pic>
          <p:nvPicPr>
            <p:cNvPr id="3074" name="図 15"/>
            <p:cNvPicPr>
              <a:picLocks noChangeAspect="1"/>
            </p:cNvPicPr>
            <p:nvPr/>
          </p:nvPicPr>
          <p:blipFill>
            <a:blip r:embed="rId5" cstate="screen">
              <a:extLst>
                <a:ext uri="{28A0092B-C50C-407E-A947-70E740481C1C}">
                  <a14:useLocalDpi xmlns:a14="http://schemas.microsoft.com/office/drawing/2010/main"/>
                </a:ext>
              </a:extLst>
            </a:blip>
            <a:srcRect r="16971" b="12401"/>
            <a:stretch>
              <a:fillRect/>
            </a:stretch>
          </p:blipFill>
          <p:spPr bwMode="auto">
            <a:xfrm rot="161692">
              <a:off x="6127189" y="5087887"/>
              <a:ext cx="5917533" cy="3721908"/>
            </a:xfrm>
            <a:prstGeom prst="rect">
              <a:avLst/>
            </a:prstGeom>
            <a:solidFill>
              <a:srgbClr val="FFFF79"/>
            </a:solidFill>
            <a:ln>
              <a:noFill/>
            </a:ln>
          </p:spPr>
        </p:pic>
        <p:sp>
          <p:nvSpPr>
            <p:cNvPr id="3093" name="テキスト ボックス 11"/>
            <p:cNvSpPr txBox="1">
              <a:spLocks noChangeArrowheads="1"/>
            </p:cNvSpPr>
            <p:nvPr/>
          </p:nvSpPr>
          <p:spPr bwMode="auto">
            <a:xfrm>
              <a:off x="6936368" y="5878860"/>
              <a:ext cx="4309709" cy="176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2000" b="1" dirty="0">
                  <a:latin typeface="AR丸ゴシック体E" panose="020F0909000000000000" pitchFamily="49" charset="-128"/>
                  <a:ea typeface="AR丸ゴシック体E" panose="020F0909000000000000" pitchFamily="49" charset="-128"/>
                </a:rPr>
                <a:t>従来「調べ学習」と称して、調べ</a:t>
              </a:r>
              <a:r>
                <a:rPr lang="ja-JP" altLang="en-US" sz="2000" b="1" dirty="0">
                  <a:solidFill>
                    <a:srgbClr val="FF0000"/>
                  </a:solidFill>
                  <a:latin typeface="AR丸ゴシック体E" panose="020F0909000000000000" pitchFamily="49" charset="-128"/>
                  <a:ea typeface="AR丸ゴシック体E" panose="020F0909000000000000" pitchFamily="49" charset="-128"/>
                </a:rPr>
                <a:t>させ</a:t>
              </a:r>
              <a:r>
                <a:rPr lang="ja-JP" altLang="en-US" sz="2000" b="1" dirty="0">
                  <a:latin typeface="AR丸ゴシック体E" panose="020F0909000000000000" pitchFamily="49" charset="-128"/>
                  <a:ea typeface="AR丸ゴシック体E" panose="020F0909000000000000" pitchFamily="49" charset="-128"/>
                </a:rPr>
                <a:t>、まとめ</a:t>
              </a:r>
              <a:r>
                <a:rPr lang="ja-JP" altLang="en-US" sz="2000" b="1" dirty="0">
                  <a:solidFill>
                    <a:srgbClr val="FF0000"/>
                  </a:solidFill>
                  <a:latin typeface="AR丸ゴシック体E" panose="020F0909000000000000" pitchFamily="49" charset="-128"/>
                  <a:ea typeface="AR丸ゴシック体E" panose="020F0909000000000000" pitchFamily="49" charset="-128"/>
                </a:rPr>
                <a:t>させ</a:t>
              </a:r>
              <a:r>
                <a:rPr lang="ja-JP" altLang="en-US" sz="2000" b="1" dirty="0">
                  <a:latin typeface="AR丸ゴシック体E" panose="020F0909000000000000" pitchFamily="49" charset="-128"/>
                  <a:ea typeface="AR丸ゴシック体E" panose="020F0909000000000000" pitchFamily="49" charset="-128"/>
                </a:rPr>
                <a:t>、発表</a:t>
              </a:r>
              <a:r>
                <a:rPr lang="ja-JP" altLang="en-US" sz="2000" b="1" dirty="0">
                  <a:solidFill>
                    <a:srgbClr val="FF0000"/>
                  </a:solidFill>
                  <a:latin typeface="AR丸ゴシック体E" panose="020F0909000000000000" pitchFamily="49" charset="-128"/>
                  <a:ea typeface="AR丸ゴシック体E" panose="020F0909000000000000" pitchFamily="49" charset="-128"/>
                </a:rPr>
                <a:t>させ</a:t>
              </a:r>
              <a:r>
                <a:rPr lang="ja-JP" altLang="en-US" sz="2000" b="1" dirty="0">
                  <a:latin typeface="AR丸ゴシック体E" panose="020F0909000000000000" pitchFamily="49" charset="-128"/>
                  <a:ea typeface="AR丸ゴシック体E" panose="020F0909000000000000" pitchFamily="49" charset="-128"/>
                </a:rPr>
                <a:t>ていたのは「主体的な学び」とは言えません。</a:t>
              </a:r>
              <a:endParaRPr lang="en-US" altLang="ja-JP" sz="2000" b="1" dirty="0">
                <a:latin typeface="AR丸ゴシック体E" panose="020F0909000000000000" pitchFamily="49" charset="-128"/>
                <a:ea typeface="AR丸ゴシック体E" panose="020F0909000000000000" pitchFamily="49" charset="-128"/>
              </a:endParaRPr>
            </a:p>
          </p:txBody>
        </p:sp>
      </p:grpSp>
      <p:sp>
        <p:nvSpPr>
          <p:cNvPr id="15" name="テキスト ボックス 14">
            <a:extLst>
              <a:ext uri="{FF2B5EF4-FFF2-40B4-BE49-F238E27FC236}">
                <a16:creationId xmlns:a16="http://schemas.microsoft.com/office/drawing/2014/main" id="{C7B0C5F5-3A3A-5923-A4A1-FE40FE0D242A}"/>
              </a:ext>
            </a:extLst>
          </p:cNvPr>
          <p:cNvSpPr txBox="1"/>
          <p:nvPr/>
        </p:nvSpPr>
        <p:spPr>
          <a:xfrm flipH="1">
            <a:off x="4880889" y="5835710"/>
            <a:ext cx="4128247" cy="830997"/>
          </a:xfrm>
          <a:prstGeom prst="rect">
            <a:avLst/>
          </a:prstGeom>
          <a:solidFill>
            <a:srgbClr val="FFFF00"/>
          </a:solidFill>
        </p:spPr>
        <p:txBody>
          <a:bodyPr wrap="square" rtlCol="0">
            <a:spAutoFit/>
          </a:bodyPr>
          <a:lstStyle/>
          <a:p>
            <a:r>
              <a:rPr kumimoji="1" lang="ja-JP" altLang="en-US" sz="2400" dirty="0">
                <a:latin typeface="AR P丸ゴシック体E" panose="020F0900000000000000" pitchFamily="50" charset="-128"/>
                <a:ea typeface="AR P丸ゴシック体E" panose="020F0900000000000000" pitchFamily="50" charset="-128"/>
              </a:rPr>
              <a:t>学びへの動機づけ無しに主体的な学びなんてありえない！</a:t>
            </a:r>
          </a:p>
        </p:txBody>
      </p:sp>
      <p:sp>
        <p:nvSpPr>
          <p:cNvPr id="7" name="正方形/長方形 6">
            <a:extLst>
              <a:ext uri="{FF2B5EF4-FFF2-40B4-BE49-F238E27FC236}">
                <a16:creationId xmlns:a16="http://schemas.microsoft.com/office/drawing/2014/main" id="{9C94E07E-EB5B-C26B-280D-0A2F84E6532C}"/>
              </a:ext>
            </a:extLst>
          </p:cNvPr>
          <p:cNvSpPr/>
          <p:nvPr/>
        </p:nvSpPr>
        <p:spPr>
          <a:xfrm>
            <a:off x="1848" y="1530082"/>
            <a:ext cx="9142152" cy="519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97144CB-7835-E920-738E-676A33EA7CFC}"/>
              </a:ext>
            </a:extLst>
          </p:cNvPr>
          <p:cNvSpPr txBox="1"/>
          <p:nvPr/>
        </p:nvSpPr>
        <p:spPr>
          <a:xfrm>
            <a:off x="3034024" y="686450"/>
            <a:ext cx="5310461" cy="369332"/>
          </a:xfrm>
          <a:prstGeom prst="rect">
            <a:avLst/>
          </a:prstGeom>
          <a:solidFill>
            <a:schemeClr val="tx2">
              <a:lumMod val="20000"/>
              <a:lumOff val="80000"/>
            </a:schemeClr>
          </a:solidFill>
        </p:spPr>
        <p:txBody>
          <a:bodyPr wrap="square" rtlCol="0">
            <a:spAutoFit/>
          </a:bodyPr>
          <a:lstStyle/>
          <a:p>
            <a:pPr algn="dist"/>
            <a:r>
              <a:rPr lang="ja-JP" altLang="en-US" dirty="0"/>
              <a:t>　　</a:t>
            </a:r>
            <a:r>
              <a:rPr lang="ja-JP" altLang="en-US" sz="1600" b="1" dirty="0"/>
              <a:t>調べ学習</a:t>
            </a:r>
            <a:r>
              <a:rPr kumimoji="1" lang="ja-JP" altLang="en-US" sz="1600" b="1" dirty="0"/>
              <a:t>　</a:t>
            </a:r>
            <a:r>
              <a:rPr kumimoji="1" lang="ja-JP" altLang="en-US" dirty="0">
                <a:solidFill>
                  <a:schemeClr val="tx2">
                    <a:lumMod val="40000"/>
                    <a:lumOff val="60000"/>
                  </a:schemeClr>
                </a:solidFill>
              </a:rPr>
              <a:t>。</a:t>
            </a:r>
          </a:p>
        </p:txBody>
      </p:sp>
      <p:sp>
        <p:nvSpPr>
          <p:cNvPr id="11" name="正方形/長方形 10">
            <a:extLst>
              <a:ext uri="{FF2B5EF4-FFF2-40B4-BE49-F238E27FC236}">
                <a16:creationId xmlns:a16="http://schemas.microsoft.com/office/drawing/2014/main" id="{94531630-4E3B-C779-8B61-ABCDD289D9DC}"/>
              </a:ext>
            </a:extLst>
          </p:cNvPr>
          <p:cNvSpPr/>
          <p:nvPr/>
        </p:nvSpPr>
        <p:spPr>
          <a:xfrm>
            <a:off x="-40612" y="3676012"/>
            <a:ext cx="4879041" cy="3297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5C5F986-FD31-AC06-4F3F-83B1A398FC97}"/>
              </a:ext>
            </a:extLst>
          </p:cNvPr>
          <p:cNvSpPr txBox="1"/>
          <p:nvPr/>
        </p:nvSpPr>
        <p:spPr>
          <a:xfrm>
            <a:off x="3034024" y="659209"/>
            <a:ext cx="5310461" cy="415498"/>
          </a:xfrm>
          <a:prstGeom prst="rect">
            <a:avLst/>
          </a:prstGeom>
          <a:solidFill>
            <a:schemeClr val="tx2">
              <a:lumMod val="20000"/>
              <a:lumOff val="80000"/>
            </a:schemeClr>
          </a:solidFill>
        </p:spPr>
        <p:txBody>
          <a:bodyPr wrap="square" rtlCol="0">
            <a:spAutoFit/>
          </a:bodyPr>
          <a:lstStyle/>
          <a:p>
            <a:pPr algn="dist"/>
            <a:r>
              <a:rPr lang="ja-JP" altLang="en-US" dirty="0"/>
              <a:t>　　</a:t>
            </a:r>
            <a:r>
              <a:rPr lang="ja-JP" altLang="en-US" sz="2100" b="1" dirty="0"/>
              <a:t>調べ</a:t>
            </a:r>
            <a:r>
              <a:rPr lang="ja-JP" altLang="en-US" sz="2100" b="1" dirty="0">
                <a:solidFill>
                  <a:srgbClr val="FF0000"/>
                </a:solidFill>
              </a:rPr>
              <a:t>させられた</a:t>
            </a:r>
            <a:r>
              <a:rPr lang="ja-JP" altLang="en-US" sz="2100" b="1" dirty="0"/>
              <a:t>学習</a:t>
            </a:r>
            <a:r>
              <a:rPr kumimoji="1" lang="ja-JP" altLang="en-US" sz="2100" b="1" dirty="0"/>
              <a:t>　</a:t>
            </a:r>
            <a:r>
              <a:rPr kumimoji="1" lang="ja-JP" altLang="en-US" dirty="0">
                <a:solidFill>
                  <a:schemeClr val="tx2">
                    <a:lumMod val="40000"/>
                    <a:lumOff val="60000"/>
                  </a:schemeClr>
                </a:solidFill>
              </a:rPr>
              <a:t>。</a:t>
            </a:r>
          </a:p>
        </p:txBody>
      </p:sp>
      <p:sp>
        <p:nvSpPr>
          <p:cNvPr id="16" name="正方形/長方形 13">
            <a:extLst>
              <a:ext uri="{FF2B5EF4-FFF2-40B4-BE49-F238E27FC236}">
                <a16:creationId xmlns:a16="http://schemas.microsoft.com/office/drawing/2014/main" id="{29AEA88C-661D-BDDB-9182-8AD10447DB72}"/>
              </a:ext>
            </a:extLst>
          </p:cNvPr>
          <p:cNvSpPr>
            <a:spLocks noChangeArrowheads="1"/>
          </p:cNvSpPr>
          <p:nvPr/>
        </p:nvSpPr>
        <p:spPr bwMode="auto">
          <a:xfrm>
            <a:off x="1484092" y="1131504"/>
            <a:ext cx="1024639" cy="354584"/>
          </a:xfrm>
          <a:prstGeom prst="rect">
            <a:avLst/>
          </a:prstGeom>
          <a:solidFill>
            <a:srgbClr val="FFFFCC"/>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つかむ</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17" name="正方形/長方形 16">
            <a:extLst>
              <a:ext uri="{FF2B5EF4-FFF2-40B4-BE49-F238E27FC236}">
                <a16:creationId xmlns:a16="http://schemas.microsoft.com/office/drawing/2014/main" id="{693ED5A8-4CF3-5557-A2AA-81CD3E90A4F5}"/>
              </a:ext>
            </a:extLst>
          </p:cNvPr>
          <p:cNvSpPr/>
          <p:nvPr/>
        </p:nvSpPr>
        <p:spPr>
          <a:xfrm>
            <a:off x="0" y="914400"/>
            <a:ext cx="1479834" cy="6736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409762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42"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par>
                                <p:cTn id="58" presetID="42" presetClass="entr" presetSubtype="0" fill="hold" grpId="0" nodeType="withEffect">
                                  <p:stCondLst>
                                    <p:cond delay="0"/>
                                  </p:stCondLst>
                                  <p:childTnLst>
                                    <p:set>
                                      <p:cBhvr>
                                        <p:cTn id="59" dur="1" fill="hold">
                                          <p:stCondLst>
                                            <p:cond delay="0"/>
                                          </p:stCondLst>
                                        </p:cTn>
                                        <p:tgtEl>
                                          <p:spTgt spid="3082"/>
                                        </p:tgtEl>
                                        <p:attrNameLst>
                                          <p:attrName>style.visibility</p:attrName>
                                        </p:attrNameLst>
                                      </p:cBhvr>
                                      <p:to>
                                        <p:strVal val="visible"/>
                                      </p:to>
                                    </p:set>
                                    <p:animEffect transition="in" filter="fade">
                                      <p:cBhvr>
                                        <p:cTn id="60" dur="1000"/>
                                        <p:tgtEl>
                                          <p:spTgt spid="3082"/>
                                        </p:tgtEl>
                                      </p:cBhvr>
                                    </p:animEffect>
                                    <p:anim calcmode="lin" valueType="num">
                                      <p:cBhvr>
                                        <p:cTn id="61" dur="1000" fill="hold"/>
                                        <p:tgtEl>
                                          <p:spTgt spid="3082"/>
                                        </p:tgtEl>
                                        <p:attrNameLst>
                                          <p:attrName>ppt_x</p:attrName>
                                        </p:attrNameLst>
                                      </p:cBhvr>
                                      <p:tavLst>
                                        <p:tav tm="0">
                                          <p:val>
                                            <p:strVal val="#ppt_x"/>
                                          </p:val>
                                        </p:tav>
                                        <p:tav tm="100000">
                                          <p:val>
                                            <p:strVal val="#ppt_x"/>
                                          </p:val>
                                        </p:tav>
                                      </p:tavLst>
                                    </p:anim>
                                    <p:anim calcmode="lin" valueType="num">
                                      <p:cBhvr>
                                        <p:cTn id="62" dur="1000" fill="hold"/>
                                        <p:tgtEl>
                                          <p:spTgt spid="308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xit" presetSubtype="0" fill="hold" grpId="0" nodeType="clickEffect">
                                  <p:stCondLst>
                                    <p:cond delay="0"/>
                                  </p:stCondLst>
                                  <p:childTnLst>
                                    <p:animEffect transition="out" filter="fade">
                                      <p:cBhvr>
                                        <p:cTn id="73" dur="1000"/>
                                        <p:tgtEl>
                                          <p:spTgt spid="11"/>
                                        </p:tgtEl>
                                      </p:cBhvr>
                                    </p:animEffect>
                                    <p:anim calcmode="lin" valueType="num">
                                      <p:cBhvr>
                                        <p:cTn id="74" dur="1000"/>
                                        <p:tgtEl>
                                          <p:spTgt spid="11"/>
                                        </p:tgtEl>
                                        <p:attrNameLst>
                                          <p:attrName>ppt_x</p:attrName>
                                        </p:attrNameLst>
                                      </p:cBhvr>
                                      <p:tavLst>
                                        <p:tav tm="0">
                                          <p:val>
                                            <p:strVal val="ppt_x"/>
                                          </p:val>
                                        </p:tav>
                                        <p:tav tm="100000">
                                          <p:val>
                                            <p:strVal val="ppt_x"/>
                                          </p:val>
                                        </p:tav>
                                      </p:tavLst>
                                    </p:anim>
                                    <p:anim calcmode="lin" valueType="num">
                                      <p:cBhvr>
                                        <p:cTn id="75" dur="1000"/>
                                        <p:tgtEl>
                                          <p:spTgt spid="11"/>
                                        </p:tgtEl>
                                        <p:attrNameLst>
                                          <p:attrName>ppt_y</p:attrName>
                                        </p:attrNameLst>
                                      </p:cBhvr>
                                      <p:tavLst>
                                        <p:tav tm="0">
                                          <p:val>
                                            <p:strVal val="ppt_y"/>
                                          </p:val>
                                        </p:tav>
                                        <p:tav tm="100000">
                                          <p:val>
                                            <p:strVal val="ppt_y+.1"/>
                                          </p:val>
                                        </p:tav>
                                      </p:tavLst>
                                    </p:anim>
                                    <p:set>
                                      <p:cBhvr>
                                        <p:cTn id="76" dur="1" fill="hold">
                                          <p:stCondLst>
                                            <p:cond delay="999"/>
                                          </p:stCondLst>
                                        </p:cTn>
                                        <p:tgtEl>
                                          <p:spTgt spid="1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1000"/>
                                        <p:tgtEl>
                                          <p:spTgt spid="21"/>
                                        </p:tgtEl>
                                      </p:cBhvr>
                                    </p:animEffect>
                                    <p:anim calcmode="lin" valueType="num">
                                      <p:cBhvr>
                                        <p:cTn id="94" dur="1000" fill="hold"/>
                                        <p:tgtEl>
                                          <p:spTgt spid="21"/>
                                        </p:tgtEl>
                                        <p:attrNameLst>
                                          <p:attrName>ppt_x</p:attrName>
                                        </p:attrNameLst>
                                      </p:cBhvr>
                                      <p:tavLst>
                                        <p:tav tm="0">
                                          <p:val>
                                            <p:strVal val="#ppt_x"/>
                                          </p:val>
                                        </p:tav>
                                        <p:tav tm="100000">
                                          <p:val>
                                            <p:strVal val="#ppt_x"/>
                                          </p:val>
                                        </p:tav>
                                      </p:tavLst>
                                    </p:anim>
                                    <p:anim calcmode="lin" valueType="num">
                                      <p:cBhvr>
                                        <p:cTn id="95" dur="1000" fill="hold"/>
                                        <p:tgtEl>
                                          <p:spTgt spid="21"/>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1000"/>
                                        <p:tgtEl>
                                          <p:spTgt spid="19"/>
                                        </p:tgtEl>
                                      </p:cBhvr>
                                    </p:animEffect>
                                    <p:anim calcmode="lin" valueType="num">
                                      <p:cBhvr>
                                        <p:cTn id="99" dur="1000" fill="hold"/>
                                        <p:tgtEl>
                                          <p:spTgt spid="19"/>
                                        </p:tgtEl>
                                        <p:attrNameLst>
                                          <p:attrName>ppt_x</p:attrName>
                                        </p:attrNameLst>
                                      </p:cBhvr>
                                      <p:tavLst>
                                        <p:tav tm="0">
                                          <p:val>
                                            <p:strVal val="#ppt_x"/>
                                          </p:val>
                                        </p:tav>
                                        <p:tav tm="100000">
                                          <p:val>
                                            <p:strVal val="#ppt_x"/>
                                          </p:val>
                                        </p:tav>
                                      </p:tavLst>
                                    </p:anim>
                                    <p:anim calcmode="lin" valueType="num">
                                      <p:cBhvr>
                                        <p:cTn id="10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1000"/>
                                        <p:tgtEl>
                                          <p:spTgt spid="23"/>
                                        </p:tgtEl>
                                      </p:cBhvr>
                                    </p:animEffect>
                                    <p:anim calcmode="lin" valueType="num">
                                      <p:cBhvr>
                                        <p:cTn id="106" dur="1000" fill="hold"/>
                                        <p:tgtEl>
                                          <p:spTgt spid="23"/>
                                        </p:tgtEl>
                                        <p:attrNameLst>
                                          <p:attrName>ppt_x</p:attrName>
                                        </p:attrNameLst>
                                      </p:cBhvr>
                                      <p:tavLst>
                                        <p:tav tm="0">
                                          <p:val>
                                            <p:strVal val="#ppt_x"/>
                                          </p:val>
                                        </p:tav>
                                        <p:tav tm="100000">
                                          <p:val>
                                            <p:strVal val="#ppt_x"/>
                                          </p:val>
                                        </p:tav>
                                      </p:tavLst>
                                    </p:anim>
                                    <p:anim calcmode="lin" valueType="num">
                                      <p:cBhvr>
                                        <p:cTn id="107" dur="1000" fill="hold"/>
                                        <p:tgtEl>
                                          <p:spTgt spid="23"/>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1000"/>
                                        <p:tgtEl>
                                          <p:spTgt spid="22"/>
                                        </p:tgtEl>
                                      </p:cBhvr>
                                    </p:animEffect>
                                    <p:anim calcmode="lin" valueType="num">
                                      <p:cBhvr>
                                        <p:cTn id="111" dur="1000" fill="hold"/>
                                        <p:tgtEl>
                                          <p:spTgt spid="22"/>
                                        </p:tgtEl>
                                        <p:attrNameLst>
                                          <p:attrName>ppt_x</p:attrName>
                                        </p:attrNameLst>
                                      </p:cBhvr>
                                      <p:tavLst>
                                        <p:tav tm="0">
                                          <p:val>
                                            <p:strVal val="#ppt_x"/>
                                          </p:val>
                                        </p:tav>
                                        <p:tav tm="100000">
                                          <p:val>
                                            <p:strVal val="#ppt_x"/>
                                          </p:val>
                                        </p:tav>
                                      </p:tavLst>
                                    </p:anim>
                                    <p:anim calcmode="lin" valueType="num">
                                      <p:cBhvr>
                                        <p:cTn id="11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82" grpId="0" animBg="1"/>
      <p:bldP spid="18" grpId="0" animBg="1"/>
      <p:bldP spid="19" grpId="0" animBg="1"/>
      <p:bldP spid="20" grpId="0" animBg="1"/>
      <p:bldP spid="21" grpId="0" animBg="1"/>
      <p:bldP spid="22" grpId="0" animBg="1"/>
      <p:bldP spid="23" grpId="0" animBg="1"/>
      <p:bldP spid="9" grpId="0" animBg="1"/>
      <p:bldP spid="15" grpId="0" animBg="1"/>
      <p:bldP spid="7" grpId="0" animBg="1"/>
      <p:bldP spid="10" grpId="0" animBg="1"/>
      <p:bldP spid="11" grpId="0" animBg="1"/>
      <p:bldP spid="13" grpId="0" animBg="1"/>
      <p:bldP spid="16" grpId="0" animBg="1"/>
      <p:bldP spid="16" grpId="1"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9829" y="546248"/>
            <a:ext cx="8375084" cy="490134"/>
          </a:xfrm>
          <a:prstGeom prst="rect">
            <a:avLst/>
          </a:prstGeom>
          <a:solidFill>
            <a:srgbClr val="F6FCA6"/>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2585" b="1" spc="46" dirty="0">
                <a:ln w="11430"/>
                <a:latin typeface="AR P丸ゴシック体E" panose="020F0900000000000000" pitchFamily="50" charset="-128"/>
                <a:ea typeface="AR P丸ゴシック体E" panose="020F0900000000000000" pitchFamily="50" charset="-128"/>
              </a:rPr>
              <a:t>　</a:t>
            </a:r>
            <a:r>
              <a:rPr lang="en-US" altLang="ja-JP" sz="2585" b="1" spc="46" dirty="0">
                <a:ln w="11430"/>
                <a:latin typeface="AR P丸ゴシック体E" panose="020F0900000000000000" pitchFamily="50" charset="-128"/>
                <a:ea typeface="AR P丸ゴシック体E" panose="020F0900000000000000" pitchFamily="50" charset="-128"/>
              </a:rPr>
              <a:t>『</a:t>
            </a:r>
            <a:r>
              <a:rPr lang="ja-JP" altLang="en-US" sz="2585" b="1" spc="46" dirty="0">
                <a:ln w="11430"/>
                <a:highlight>
                  <a:srgbClr val="FFFF00"/>
                </a:highlight>
                <a:latin typeface="AR P丸ゴシック体E" panose="020F0900000000000000" pitchFamily="50" charset="-128"/>
                <a:ea typeface="AR P丸ゴシック体E" panose="020F0900000000000000" pitchFamily="50" charset="-128"/>
              </a:rPr>
              <a:t>こどもの学びに火をつける</a:t>
            </a:r>
            <a:r>
              <a:rPr lang="en-US" altLang="ja-JP" sz="2585" b="1" spc="46" dirty="0">
                <a:ln w="11430"/>
                <a:latin typeface="AR P丸ゴシック体E" panose="020F0900000000000000" pitchFamily="50" charset="-128"/>
                <a:ea typeface="AR P丸ゴシック体E" panose="020F0900000000000000" pitchFamily="50" charset="-128"/>
              </a:rPr>
              <a:t>』</a:t>
            </a:r>
            <a:r>
              <a:rPr lang="ja-JP" altLang="en-US" sz="2585" b="1" spc="46" dirty="0">
                <a:ln w="11430"/>
                <a:latin typeface="AR P丸ゴシック体E" panose="020F0900000000000000" pitchFamily="50" charset="-128"/>
                <a:ea typeface="AR P丸ゴシック体E" panose="020F0900000000000000" pitchFamily="50" charset="-128"/>
              </a:rPr>
              <a:t>際の３つのステップ</a:t>
            </a:r>
          </a:p>
        </p:txBody>
      </p:sp>
      <p:sp>
        <p:nvSpPr>
          <p:cNvPr id="73731" name="正方形/長方形 2"/>
          <p:cNvSpPr>
            <a:spLocks noChangeArrowheads="1"/>
          </p:cNvSpPr>
          <p:nvPr/>
        </p:nvSpPr>
        <p:spPr bwMode="auto">
          <a:xfrm>
            <a:off x="65805" y="1318509"/>
            <a:ext cx="2640466" cy="376385"/>
          </a:xfrm>
          <a:prstGeom prst="rect">
            <a:avLst/>
          </a:prstGeom>
          <a:solidFill>
            <a:srgbClr val="99FF99"/>
          </a:solidFill>
          <a:ln w="9525">
            <a:solidFill>
              <a:srgbClr val="000000"/>
            </a:solidFill>
            <a:miter lim="800000"/>
            <a:headEnd/>
            <a:tailEnd/>
          </a:ln>
        </p:spPr>
        <p:txBody>
          <a:bodyPr wrap="square">
            <a:spAutoFit/>
          </a:bodyPr>
          <a:lstStyle/>
          <a:p>
            <a:pPr algn="ctr" eaLnBrk="1" hangingPunct="1"/>
            <a:r>
              <a:rPr lang="ja-JP" altLang="en-US" sz="1846" dirty="0">
                <a:latin typeface="HG明朝B" panose="02020809000000000000" pitchFamily="17" charset="-128"/>
                <a:ea typeface="HG明朝B" panose="02020809000000000000" pitchFamily="17" charset="-128"/>
              </a:rPr>
              <a:t>＜</a:t>
            </a:r>
            <a:r>
              <a:rPr lang="ja-JP" altLang="en-US" sz="1846" b="1" dirty="0">
                <a:latin typeface="ＤＦ平成ゴシック体W5" panose="02010609000101010101" pitchFamily="1" charset="-128"/>
                <a:ea typeface="ＤＦ平成ゴシック体W5" panose="02010609000101010101" pitchFamily="1" charset="-128"/>
              </a:rPr>
              <a:t>問題に気づかせる</a:t>
            </a:r>
            <a:r>
              <a:rPr lang="ja-JP" altLang="en-US" sz="1846" dirty="0">
                <a:latin typeface="HG明朝B" panose="02020809000000000000" pitchFamily="17" charset="-128"/>
                <a:ea typeface="HG明朝B" panose="02020809000000000000" pitchFamily="17" charset="-128"/>
              </a:rPr>
              <a:t>＞</a:t>
            </a:r>
            <a:endParaRPr lang="en-US" altLang="ja-JP" sz="1846" dirty="0">
              <a:latin typeface="HG明朝B" panose="02020809000000000000" pitchFamily="17" charset="-128"/>
              <a:ea typeface="HG明朝B" panose="02020809000000000000" pitchFamily="17" charset="-128"/>
            </a:endParaRPr>
          </a:p>
        </p:txBody>
      </p:sp>
      <p:sp>
        <p:nvSpPr>
          <p:cNvPr id="73732" name="テキスト ボックス 1"/>
          <p:cNvSpPr txBox="1">
            <a:spLocks noChangeArrowheads="1"/>
          </p:cNvSpPr>
          <p:nvPr/>
        </p:nvSpPr>
        <p:spPr bwMode="auto">
          <a:xfrm>
            <a:off x="82796" y="1999996"/>
            <a:ext cx="2640466" cy="3434402"/>
          </a:xfrm>
          <a:prstGeom prst="rect">
            <a:avLst/>
          </a:prstGeom>
          <a:solidFill>
            <a:schemeClr val="bg1"/>
          </a:solidFill>
          <a:ln>
            <a:solidFill>
              <a:schemeClr val="tx1"/>
            </a:solidFill>
          </a:ln>
        </p:spPr>
        <p:txBody>
          <a:bodyPr wrap="square">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en-US" altLang="ja-JP" sz="1846" dirty="0">
                <a:latin typeface="HG明朝B" panose="02020809000000000000" pitchFamily="17" charset="-128"/>
                <a:ea typeface="HG明朝B" panose="02020809000000000000" pitchFamily="17" charset="-128"/>
              </a:rPr>
              <a:t>1)</a:t>
            </a:r>
            <a:r>
              <a:rPr lang="ja-JP" altLang="en-US" sz="1846" dirty="0">
                <a:latin typeface="HG明朝B" panose="02020809000000000000" pitchFamily="17" charset="-128"/>
                <a:ea typeface="HG明朝B" panose="02020809000000000000" pitchFamily="17" charset="-128"/>
              </a:rPr>
              <a:t>体験活動や提示資料　</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をもとに</a:t>
            </a:r>
            <a:r>
              <a:rPr lang="ja-JP" altLang="en-US" sz="1846" dirty="0">
                <a:latin typeface="HGSｺﾞｼｯｸE" panose="020B0900000000000000" pitchFamily="50" charset="-128"/>
                <a:ea typeface="HGSｺﾞｼｯｸE" panose="020B0900000000000000" pitchFamily="50" charset="-128"/>
              </a:rPr>
              <a:t>基本的な</a:t>
            </a:r>
            <a:endParaRPr lang="en-US" altLang="ja-JP" sz="1846" dirty="0">
              <a:latin typeface="HGSｺﾞｼｯｸE" panose="020B0900000000000000" pitchFamily="50" charset="-128"/>
              <a:ea typeface="HGSｺﾞｼｯｸE" panose="020B0900000000000000" pitchFamily="50"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a:t>
            </a:r>
            <a:r>
              <a:rPr lang="ja-JP" altLang="en-US" sz="1846" dirty="0">
                <a:latin typeface="HGSｺﾞｼｯｸE" panose="020B0900000000000000" pitchFamily="50" charset="-128"/>
                <a:ea typeface="HGSｺﾞｼｯｸE" panose="020B0900000000000000" pitchFamily="50" charset="-128"/>
              </a:rPr>
              <a:t>事実と出会う</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en-US" altLang="ja-JP" sz="1846" dirty="0">
                <a:latin typeface="HG明朝B" panose="02020809000000000000" pitchFamily="17" charset="-128"/>
                <a:ea typeface="HG明朝B" panose="02020809000000000000" pitchFamily="17" charset="-128"/>
              </a:rPr>
              <a:t>2)</a:t>
            </a:r>
            <a:r>
              <a:rPr lang="ja-JP" altLang="en-US" sz="1846" dirty="0">
                <a:latin typeface="HG明朝B" panose="02020809000000000000" pitchFamily="17" charset="-128"/>
                <a:ea typeface="HG明朝B" panose="02020809000000000000" pitchFamily="17" charset="-128"/>
              </a:rPr>
              <a:t>体験したり資料を見　</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たりしたことから、</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多様な気づきや感想　</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などをもち、それを</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a:t>
            </a:r>
            <a:r>
              <a:rPr lang="ja-JP" altLang="en-US" sz="1846" dirty="0">
                <a:latin typeface="HGPｺﾞｼｯｸE" panose="020B0900000000000000" pitchFamily="50" charset="-128"/>
                <a:ea typeface="HGPｺﾞｼｯｸE" panose="020B0900000000000000" pitchFamily="50" charset="-128"/>
              </a:rPr>
              <a:t>共有する・</a:t>
            </a:r>
            <a:endParaRPr lang="en-US" altLang="ja-JP" sz="1846" dirty="0">
              <a:latin typeface="HGPｺﾞｼｯｸE" panose="020B0900000000000000" pitchFamily="50" charset="-128"/>
              <a:ea typeface="HGPｺﾞｼｯｸE" panose="020B0900000000000000" pitchFamily="50" charset="-128"/>
            </a:endParaRPr>
          </a:p>
        </p:txBody>
      </p:sp>
      <p:sp>
        <p:nvSpPr>
          <p:cNvPr id="5" name="正方形/長方形 4"/>
          <p:cNvSpPr>
            <a:spLocks noChangeArrowheads="1"/>
          </p:cNvSpPr>
          <p:nvPr/>
        </p:nvSpPr>
        <p:spPr bwMode="auto">
          <a:xfrm>
            <a:off x="2858188" y="1318509"/>
            <a:ext cx="2910254" cy="376385"/>
          </a:xfrm>
          <a:prstGeom prst="rect">
            <a:avLst/>
          </a:prstGeom>
          <a:solidFill>
            <a:srgbClr val="99FF99"/>
          </a:solidFill>
          <a:ln w="9525">
            <a:solidFill>
              <a:srgbClr val="000000"/>
            </a:solidFill>
            <a:miter lim="800000"/>
            <a:headEnd/>
            <a:tailEnd/>
          </a:ln>
        </p:spPr>
        <p:txBody>
          <a:bodyPr wrap="square">
            <a:spAutoFit/>
          </a:bodyPr>
          <a:lstStyle/>
          <a:p>
            <a:pPr algn="ctr" eaLnBrk="1" hangingPunct="1"/>
            <a:r>
              <a:rPr lang="ja-JP" altLang="en-US" sz="1846" dirty="0">
                <a:latin typeface="HG明朝B" panose="02020809000000000000" pitchFamily="17" charset="-128"/>
                <a:ea typeface="HG明朝B" panose="02020809000000000000" pitchFamily="17" charset="-128"/>
              </a:rPr>
              <a:t>＜　</a:t>
            </a:r>
            <a:r>
              <a:rPr lang="ja-JP" altLang="en-US" sz="1846" b="1" dirty="0">
                <a:latin typeface="ＤＦ平成ゴシック体W5" panose="02010609000101010101" pitchFamily="1" charset="-128"/>
                <a:ea typeface="ＤＦ平成ゴシック体W5" panose="02010609000101010101" pitchFamily="1" charset="-128"/>
              </a:rPr>
              <a:t>火をつける　</a:t>
            </a:r>
            <a:r>
              <a:rPr lang="ja-JP" altLang="en-US" sz="1846" dirty="0">
                <a:latin typeface="HG明朝B" panose="02020809000000000000" pitchFamily="17" charset="-128"/>
                <a:ea typeface="HG明朝B" panose="02020809000000000000" pitchFamily="17" charset="-128"/>
              </a:rPr>
              <a:t>＞</a:t>
            </a:r>
            <a:endParaRPr lang="en-US" altLang="ja-JP" sz="1846" dirty="0">
              <a:latin typeface="HG明朝B" panose="02020809000000000000" pitchFamily="17" charset="-128"/>
              <a:ea typeface="HG明朝B" panose="02020809000000000000" pitchFamily="17" charset="-128"/>
            </a:endParaRPr>
          </a:p>
        </p:txBody>
      </p:sp>
      <p:sp>
        <p:nvSpPr>
          <p:cNvPr id="6" name="正方形/長方形 5"/>
          <p:cNvSpPr>
            <a:spLocks noChangeArrowheads="1"/>
          </p:cNvSpPr>
          <p:nvPr/>
        </p:nvSpPr>
        <p:spPr bwMode="auto">
          <a:xfrm>
            <a:off x="2858188" y="1999996"/>
            <a:ext cx="2910254" cy="3434402"/>
          </a:xfrm>
          <a:prstGeom prst="rect">
            <a:avLst/>
          </a:prstGeom>
          <a:solidFill>
            <a:schemeClr val="bg1"/>
          </a:solidFill>
          <a:ln>
            <a:solidFill>
              <a:schemeClr val="tx1"/>
            </a:solidFill>
          </a:ln>
        </p:spPr>
        <p:txBody>
          <a:bodyPr>
            <a:spAutoFit/>
          </a:bodyPr>
          <a:lstStyle/>
          <a:p>
            <a:pPr eaLnBrk="1" hangingPunct="1">
              <a:lnSpc>
                <a:spcPct val="150000"/>
              </a:lnSpc>
            </a:pPr>
            <a:r>
              <a:rPr lang="en-US" altLang="ja-JP" sz="1846" dirty="0">
                <a:latin typeface="HG明朝B" panose="02020809000000000000" pitchFamily="17" charset="-128"/>
                <a:ea typeface="HG明朝B" panose="02020809000000000000" pitchFamily="17" charset="-128"/>
              </a:rPr>
              <a:t>3)</a:t>
            </a:r>
            <a:r>
              <a:rPr lang="ja-JP" altLang="en-US" sz="1846" dirty="0">
                <a:latin typeface="HG明朝B" panose="02020809000000000000" pitchFamily="17" charset="-128"/>
                <a:ea typeface="HG明朝B" panose="02020809000000000000" pitchFamily="17" charset="-128"/>
              </a:rPr>
              <a:t>教師が提示したり、子</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どもが調べたりして出</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合った</a:t>
            </a:r>
            <a:r>
              <a:rPr lang="ja-JP" altLang="en-US" sz="1846" dirty="0">
                <a:latin typeface="HGSｺﾞｼｯｸE" panose="020B0900000000000000" pitchFamily="50" charset="-128"/>
                <a:ea typeface="HGSｺﾞｼｯｸE" panose="020B0900000000000000" pitchFamily="50" charset="-128"/>
              </a:rPr>
              <a:t>矛盾する事実</a:t>
            </a:r>
            <a:r>
              <a:rPr lang="ja-JP" altLang="en-US" sz="1846" dirty="0">
                <a:latin typeface="HG明朝B" panose="02020809000000000000" pitchFamily="17" charset="-128"/>
                <a:ea typeface="HG明朝B" panose="02020809000000000000" pitchFamily="17" charset="-128"/>
              </a:rPr>
              <a:t>や</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a:t>
            </a:r>
            <a:r>
              <a:rPr lang="ja-JP" altLang="en-US" sz="1846" dirty="0">
                <a:latin typeface="HGSｺﾞｼｯｸE" panose="020B0900000000000000" pitchFamily="50" charset="-128"/>
                <a:ea typeface="HGSｺﾞｼｯｸE" panose="020B0900000000000000" pitchFamily="50" charset="-128"/>
              </a:rPr>
              <a:t>意表をつく話</a:t>
            </a:r>
            <a:r>
              <a:rPr lang="ja-JP" altLang="en-US" sz="1846" dirty="0">
                <a:latin typeface="HG明朝B" panose="02020809000000000000" pitchFamily="17" charset="-128"/>
                <a:ea typeface="HG明朝B" panose="02020809000000000000" pitchFamily="17" charset="-128"/>
              </a:rPr>
              <a:t>や資料等</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から</a:t>
            </a:r>
            <a:r>
              <a:rPr lang="ja-JP" altLang="en-US" sz="1846" dirty="0">
                <a:latin typeface="AR P丸ゴシック体E" panose="020F0900000000000000" pitchFamily="50" charset="-128"/>
                <a:ea typeface="AR P丸ゴシック体E" panose="020F0900000000000000" pitchFamily="50" charset="-128"/>
              </a:rPr>
              <a:t>疑問を感じ</a:t>
            </a:r>
            <a:r>
              <a:rPr lang="ja-JP" altLang="en-US" sz="1846" dirty="0">
                <a:latin typeface="HG明朝B" panose="02020809000000000000" pitchFamily="17" charset="-128"/>
                <a:ea typeface="HG明朝B" panose="02020809000000000000" pitchFamily="17" charset="-128"/>
              </a:rPr>
              <a:t>、書き　</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出す　</a:t>
            </a:r>
            <a:endParaRPr lang="en-US" altLang="ja-JP" sz="1846" dirty="0">
              <a:latin typeface="HG明朝B" panose="02020809000000000000" pitchFamily="17" charset="-128"/>
              <a:ea typeface="HG明朝B" panose="02020809000000000000" pitchFamily="17" charset="-128"/>
            </a:endParaRPr>
          </a:p>
          <a:p>
            <a:pPr>
              <a:lnSpc>
                <a:spcPct val="150000"/>
              </a:lnSpc>
            </a:pPr>
            <a:r>
              <a:rPr lang="ja-JP" altLang="en-US" sz="1846" dirty="0">
                <a:latin typeface="HGPｺﾞｼｯｸE" panose="020B0900000000000000" pitchFamily="50" charset="-128"/>
                <a:ea typeface="HGPｺﾞｼｯｸE" panose="020B0900000000000000" pitchFamily="50" charset="-128"/>
              </a:rPr>
              <a:t>　自分ごとに感じさせる</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endParaRPr lang="en-US" altLang="ja-JP" sz="1846" dirty="0">
              <a:latin typeface="HG明朝B" panose="02020809000000000000" pitchFamily="17" charset="-128"/>
              <a:ea typeface="HG明朝B" panose="02020809000000000000" pitchFamily="17" charset="-128"/>
            </a:endParaRPr>
          </a:p>
        </p:txBody>
      </p:sp>
      <p:sp>
        <p:nvSpPr>
          <p:cNvPr id="7" name="正方形/長方形 6"/>
          <p:cNvSpPr>
            <a:spLocks noChangeArrowheads="1"/>
          </p:cNvSpPr>
          <p:nvPr/>
        </p:nvSpPr>
        <p:spPr bwMode="auto">
          <a:xfrm>
            <a:off x="6014066" y="1299460"/>
            <a:ext cx="3011238" cy="376385"/>
          </a:xfrm>
          <a:prstGeom prst="rect">
            <a:avLst/>
          </a:prstGeom>
          <a:solidFill>
            <a:srgbClr val="99FF99"/>
          </a:solidFill>
          <a:ln w="9525">
            <a:solidFill>
              <a:srgbClr val="000000"/>
            </a:solidFill>
            <a:miter lim="800000"/>
            <a:headEnd/>
            <a:tailEnd/>
          </a:ln>
        </p:spPr>
        <p:txBody>
          <a:bodyPr wrap="square">
            <a:spAutoFit/>
          </a:bodyPr>
          <a:lstStyle/>
          <a:p>
            <a:pPr algn="ctr" eaLnBrk="1" hangingPunct="1"/>
            <a:r>
              <a:rPr lang="ja-JP" altLang="en-US" sz="1846" dirty="0">
                <a:latin typeface="HG明朝B" panose="02020809000000000000" pitchFamily="17" charset="-128"/>
                <a:ea typeface="HG明朝B" panose="02020809000000000000" pitchFamily="17" charset="-128"/>
              </a:rPr>
              <a:t>＜</a:t>
            </a:r>
            <a:r>
              <a:rPr lang="ja-JP" altLang="en-US" sz="1846" b="1" dirty="0">
                <a:latin typeface="ＤＦ平成ゴシック体W5" panose="02010609000101010101" pitchFamily="1" charset="-128"/>
                <a:ea typeface="ＤＦ平成ゴシック体W5" panose="02010609000101010101" pitchFamily="1" charset="-128"/>
              </a:rPr>
              <a:t>テーマを決める</a:t>
            </a:r>
            <a:r>
              <a:rPr lang="ja-JP" altLang="en-US" sz="1846" dirty="0">
                <a:latin typeface="HG明朝B" panose="02020809000000000000" pitchFamily="17" charset="-128"/>
                <a:ea typeface="HG明朝B" panose="02020809000000000000" pitchFamily="17" charset="-128"/>
              </a:rPr>
              <a:t>＞</a:t>
            </a:r>
            <a:endParaRPr lang="en-US" altLang="ja-JP" sz="1846" dirty="0">
              <a:latin typeface="HG明朝B" panose="02020809000000000000" pitchFamily="17" charset="-128"/>
              <a:ea typeface="HG明朝B" panose="02020809000000000000" pitchFamily="17" charset="-128"/>
            </a:endParaRPr>
          </a:p>
        </p:txBody>
      </p:sp>
      <p:sp>
        <p:nvSpPr>
          <p:cNvPr id="8" name="正方形/長方形 7"/>
          <p:cNvSpPr>
            <a:spLocks noChangeArrowheads="1"/>
          </p:cNvSpPr>
          <p:nvPr/>
        </p:nvSpPr>
        <p:spPr bwMode="auto">
          <a:xfrm>
            <a:off x="6014066" y="2000968"/>
            <a:ext cx="3011238" cy="3434402"/>
          </a:xfrm>
          <a:prstGeom prst="rect">
            <a:avLst/>
          </a:prstGeom>
          <a:solidFill>
            <a:schemeClr val="bg1"/>
          </a:solidFill>
          <a:ln>
            <a:solidFill>
              <a:schemeClr val="tx1"/>
            </a:solidFill>
          </a:ln>
        </p:spPr>
        <p:txBody>
          <a:bodyPr wrap="square">
            <a:spAutoFit/>
          </a:bodyPr>
          <a:lstStyle/>
          <a:p>
            <a:pPr eaLnBrk="1" hangingPunct="1">
              <a:lnSpc>
                <a:spcPct val="150000"/>
              </a:lnSpc>
            </a:pPr>
            <a:r>
              <a:rPr lang="en-US" altLang="ja-JP" sz="1846" dirty="0">
                <a:latin typeface="HG明朝B" panose="02020809000000000000" pitchFamily="17" charset="-128"/>
                <a:ea typeface="HG明朝B" panose="02020809000000000000" pitchFamily="17" charset="-128"/>
              </a:rPr>
              <a:t>4)</a:t>
            </a:r>
            <a:r>
              <a:rPr lang="ja-JP" altLang="en-US" sz="1846" dirty="0">
                <a:latin typeface="HG明朝B" panose="02020809000000000000" pitchFamily="17" charset="-128"/>
                <a:ea typeface="HG明朝B" panose="02020809000000000000" pitchFamily="17" charset="-128"/>
              </a:rPr>
              <a:t>グループや学級全体で</a:t>
            </a:r>
            <a:r>
              <a:rPr lang="ja-JP" altLang="en-US" sz="1846" dirty="0">
                <a:latin typeface="AR P丸ゴシック体E" panose="020F0900000000000000" pitchFamily="50" charset="-128"/>
                <a:ea typeface="AR P丸ゴシック体E" panose="020F0900000000000000" pitchFamily="50" charset="-128"/>
              </a:rPr>
              <a:t>疑　</a:t>
            </a:r>
            <a:endParaRPr lang="en-US" altLang="ja-JP" sz="1846" dirty="0">
              <a:latin typeface="AR P丸ゴシック体E" panose="020F0900000000000000" pitchFamily="50" charset="-128"/>
              <a:ea typeface="AR P丸ゴシック体E" panose="020F0900000000000000" pitchFamily="50" charset="-128"/>
            </a:endParaRPr>
          </a:p>
          <a:p>
            <a:pPr eaLnBrk="1" hangingPunct="1">
              <a:lnSpc>
                <a:spcPct val="150000"/>
              </a:lnSpc>
            </a:pPr>
            <a:r>
              <a:rPr lang="ja-JP" altLang="en-US" sz="1846" dirty="0">
                <a:latin typeface="AR P丸ゴシック体E" panose="020F0900000000000000" pitchFamily="50" charset="-128"/>
                <a:ea typeface="AR P丸ゴシック体E" panose="020F0900000000000000" pitchFamily="50" charset="-128"/>
              </a:rPr>
              <a:t>　問を出し合い</a:t>
            </a:r>
            <a:r>
              <a:rPr lang="ja-JP" altLang="en-US" sz="1846" dirty="0">
                <a:latin typeface="HG明朝B" panose="02020809000000000000" pitchFamily="17" charset="-128"/>
                <a:ea typeface="HG明朝B" panose="02020809000000000000" pitchFamily="17" charset="-128"/>
              </a:rPr>
              <a:t>、</a:t>
            </a:r>
            <a:r>
              <a:rPr lang="ja-JP" altLang="en-US" sz="1846" dirty="0">
                <a:latin typeface="HGSｺﾞｼｯｸE" panose="020B0900000000000000" pitchFamily="50" charset="-128"/>
                <a:ea typeface="HGSｺﾞｼｯｸE" panose="020B0900000000000000" pitchFamily="50" charset="-128"/>
              </a:rPr>
              <a:t>分類・整</a:t>
            </a:r>
            <a:endParaRPr lang="en-US" altLang="ja-JP" sz="1846" dirty="0">
              <a:latin typeface="HGSｺﾞｼｯｸE" panose="020B0900000000000000" pitchFamily="50" charset="-128"/>
              <a:ea typeface="HGSｺﾞｼｯｸE" panose="020B0900000000000000" pitchFamily="50" charset="-128"/>
            </a:endParaRPr>
          </a:p>
          <a:p>
            <a:pPr eaLnBrk="1" hangingPunct="1">
              <a:lnSpc>
                <a:spcPct val="150000"/>
              </a:lnSpc>
            </a:pPr>
            <a:r>
              <a:rPr lang="ja-JP" altLang="en-US" sz="1846" dirty="0">
                <a:latin typeface="HGSｺﾞｼｯｸE" panose="020B0900000000000000" pitchFamily="50" charset="-128"/>
                <a:ea typeface="HGSｺﾞｼｯｸE" panose="020B0900000000000000" pitchFamily="50" charset="-128"/>
              </a:rPr>
              <a:t>　</a:t>
            </a:r>
            <a:r>
              <a:rPr lang="ja-JP" altLang="en-US" sz="1846" dirty="0" err="1">
                <a:latin typeface="HGSｺﾞｼｯｸE" panose="020B0900000000000000" pitchFamily="50" charset="-128"/>
                <a:ea typeface="HGSｺﾞｼｯｸE" panose="020B0900000000000000" pitchFamily="50" charset="-128"/>
              </a:rPr>
              <a:t>理して</a:t>
            </a:r>
            <a:r>
              <a:rPr lang="ja-JP" altLang="en-US" sz="1846" dirty="0">
                <a:latin typeface="HG明朝B" panose="02020809000000000000" pitchFamily="17" charset="-128"/>
                <a:ea typeface="HG明朝B" panose="02020809000000000000" pitchFamily="17" charset="-128"/>
              </a:rPr>
              <a:t>まとめ、</a:t>
            </a:r>
            <a:r>
              <a:rPr lang="ja-JP" altLang="en-US" sz="1846" b="1" dirty="0">
                <a:latin typeface="HGSｺﾞｼｯｸE" panose="020B0900000000000000" pitchFamily="50" charset="-128"/>
                <a:ea typeface="HGSｺﾞｼｯｸE" panose="020B0900000000000000" pitchFamily="50" charset="-128"/>
              </a:rPr>
              <a:t>学習問題</a:t>
            </a:r>
            <a:endParaRPr lang="en-US" altLang="ja-JP" sz="1846" b="1" dirty="0">
              <a:latin typeface="HGSｺﾞｼｯｸE" panose="020B0900000000000000" pitchFamily="50" charset="-128"/>
              <a:ea typeface="HGSｺﾞｼｯｸE" panose="020B0900000000000000" pitchFamily="50" charset="-128"/>
            </a:endParaRPr>
          </a:p>
          <a:p>
            <a:pPr eaLnBrk="1" hangingPunct="1">
              <a:lnSpc>
                <a:spcPct val="150000"/>
              </a:lnSpc>
            </a:pPr>
            <a:r>
              <a:rPr lang="ja-JP" altLang="en-US" sz="1846" b="1" dirty="0">
                <a:latin typeface="HGSｺﾞｼｯｸE" panose="020B0900000000000000" pitchFamily="50" charset="-128"/>
                <a:ea typeface="HGSｺﾞｼｯｸE" panose="020B0900000000000000" pitchFamily="50" charset="-128"/>
              </a:rPr>
              <a:t>　をつくる</a:t>
            </a:r>
            <a:endParaRPr lang="en-US" altLang="ja-JP" sz="1846" b="1" dirty="0">
              <a:latin typeface="HGSｺﾞｼｯｸE" panose="020B0900000000000000" pitchFamily="50" charset="-128"/>
              <a:ea typeface="HGSｺﾞｼｯｸE" panose="020B0900000000000000" pitchFamily="50" charset="-128"/>
            </a:endParaRPr>
          </a:p>
          <a:p>
            <a:pPr eaLnBrk="1" hangingPunct="1">
              <a:lnSpc>
                <a:spcPct val="150000"/>
              </a:lnSpc>
            </a:pP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en-US" altLang="ja-JP" sz="1846" dirty="0">
                <a:latin typeface="HG明朝B" panose="02020809000000000000" pitchFamily="17" charset="-128"/>
                <a:ea typeface="HG明朝B" panose="02020809000000000000" pitchFamily="17" charset="-128"/>
              </a:rPr>
              <a:t>5)</a:t>
            </a:r>
            <a:r>
              <a:rPr lang="ja-JP" altLang="en-US" sz="1846" dirty="0">
                <a:latin typeface="HG明朝B" panose="02020809000000000000" pitchFamily="17" charset="-128"/>
                <a:ea typeface="HG明朝B" panose="02020809000000000000" pitchFamily="17" charset="-128"/>
              </a:rPr>
              <a:t>問題について、自分なり</a:t>
            </a:r>
            <a:endParaRPr lang="en-US" altLang="ja-JP" sz="1846" dirty="0">
              <a:latin typeface="HG明朝B" panose="02020809000000000000" pitchFamily="17" charset="-128"/>
              <a:ea typeface="HG明朝B" panose="02020809000000000000" pitchFamily="17" charset="-128"/>
            </a:endParaRPr>
          </a:p>
          <a:p>
            <a:pPr eaLnBrk="1" hangingPunct="1">
              <a:lnSpc>
                <a:spcPct val="150000"/>
              </a:lnSpc>
            </a:pPr>
            <a:r>
              <a:rPr lang="ja-JP" altLang="en-US" sz="1846" dirty="0">
                <a:latin typeface="HG明朝B" panose="02020809000000000000" pitchFamily="17" charset="-128"/>
                <a:ea typeface="HG明朝B" panose="02020809000000000000" pitchFamily="17" charset="-128"/>
              </a:rPr>
              <a:t>　の</a:t>
            </a:r>
            <a:r>
              <a:rPr lang="ja-JP" altLang="en-US" sz="1846" dirty="0">
                <a:latin typeface="HGSｺﾞｼｯｸE" panose="020B0900000000000000" pitchFamily="50" charset="-128"/>
                <a:ea typeface="HGSｺﾞｼｯｸE" panose="020B0900000000000000" pitchFamily="50" charset="-128"/>
              </a:rPr>
              <a:t>予想</a:t>
            </a:r>
            <a:r>
              <a:rPr lang="ja-JP" altLang="en-US" sz="1846" dirty="0">
                <a:latin typeface="HG明朝B" panose="02020809000000000000" pitchFamily="17" charset="-128"/>
                <a:ea typeface="HG明朝B" panose="02020809000000000000" pitchFamily="17" charset="-128"/>
              </a:rPr>
              <a:t>をする</a:t>
            </a:r>
            <a:endParaRPr lang="en-US" altLang="ja-JP" sz="1846" dirty="0">
              <a:latin typeface="HG明朝B" panose="02020809000000000000" pitchFamily="17" charset="-128"/>
              <a:ea typeface="HG明朝B" panose="02020809000000000000" pitchFamily="17" charset="-128"/>
            </a:endParaRPr>
          </a:p>
        </p:txBody>
      </p:sp>
      <p:sp>
        <p:nvSpPr>
          <p:cNvPr id="3" name="テキスト ボックス 2">
            <a:extLst>
              <a:ext uri="{FF2B5EF4-FFF2-40B4-BE49-F238E27FC236}">
                <a16:creationId xmlns:a16="http://schemas.microsoft.com/office/drawing/2014/main" id="{A5AB77DE-8FF1-4D2E-BD07-82B070E8C7FD}"/>
              </a:ext>
            </a:extLst>
          </p:cNvPr>
          <p:cNvSpPr txBox="1"/>
          <p:nvPr/>
        </p:nvSpPr>
        <p:spPr>
          <a:xfrm>
            <a:off x="144167" y="5887585"/>
            <a:ext cx="2480685" cy="707886"/>
          </a:xfrm>
          <a:prstGeom prst="rect">
            <a:avLst/>
          </a:prstGeom>
          <a:solidFill>
            <a:srgbClr val="FFD5D1"/>
          </a:solidFill>
          <a:ln w="28575">
            <a:solidFill>
              <a:schemeClr val="accent1">
                <a:lumMod val="50000"/>
              </a:schemeClr>
            </a:solidFill>
          </a:ln>
        </p:spPr>
        <p:txBody>
          <a:bodyPr wrap="square" rtlCol="0">
            <a:spAutoFit/>
          </a:bodyPr>
          <a:lstStyle/>
          <a:p>
            <a:r>
              <a:rPr lang="ja-JP" altLang="en-US" sz="2000" b="1" dirty="0"/>
              <a:t>親しみ・憧れ・共感</a:t>
            </a:r>
            <a:endParaRPr lang="en-US" altLang="ja-JP" sz="2000" b="1" dirty="0"/>
          </a:p>
          <a:p>
            <a:r>
              <a:rPr lang="ja-JP" altLang="en-US" sz="2000" b="1" dirty="0"/>
              <a:t>不安・危機感</a:t>
            </a:r>
          </a:p>
        </p:txBody>
      </p:sp>
      <p:cxnSp>
        <p:nvCxnSpPr>
          <p:cNvPr id="10" name="直線コネクタ 9">
            <a:extLst>
              <a:ext uri="{FF2B5EF4-FFF2-40B4-BE49-F238E27FC236}">
                <a16:creationId xmlns:a16="http://schemas.microsoft.com/office/drawing/2014/main" id="{4E08A142-D80C-4726-8315-7EA6EC05B21E}"/>
              </a:ext>
            </a:extLst>
          </p:cNvPr>
          <p:cNvCxnSpPr/>
          <p:nvPr/>
        </p:nvCxnSpPr>
        <p:spPr>
          <a:xfrm>
            <a:off x="3918108" y="3279557"/>
            <a:ext cx="131858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9A08AFE-8213-4BC2-9739-0B5D30416B19}"/>
              </a:ext>
            </a:extLst>
          </p:cNvPr>
          <p:cNvCxnSpPr>
            <a:cxnSpLocks/>
          </p:cNvCxnSpPr>
          <p:nvPr/>
        </p:nvCxnSpPr>
        <p:spPr>
          <a:xfrm>
            <a:off x="3148789" y="3678369"/>
            <a:ext cx="148968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6D99194-D426-4D0D-8FFC-B796225056A9}"/>
              </a:ext>
            </a:extLst>
          </p:cNvPr>
          <p:cNvCxnSpPr/>
          <p:nvPr/>
        </p:nvCxnSpPr>
        <p:spPr>
          <a:xfrm>
            <a:off x="3574967" y="4143653"/>
            <a:ext cx="131858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7A2B589E-702E-4DDC-85E4-FB6CCC14E662}"/>
              </a:ext>
            </a:extLst>
          </p:cNvPr>
          <p:cNvCxnSpPr>
            <a:cxnSpLocks/>
          </p:cNvCxnSpPr>
          <p:nvPr/>
        </p:nvCxnSpPr>
        <p:spPr>
          <a:xfrm>
            <a:off x="7961916" y="3279557"/>
            <a:ext cx="1056401" cy="984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5555967-C08A-43A8-B445-F82C7DD9617A}"/>
              </a:ext>
            </a:extLst>
          </p:cNvPr>
          <p:cNvCxnSpPr>
            <a:cxnSpLocks/>
          </p:cNvCxnSpPr>
          <p:nvPr/>
        </p:nvCxnSpPr>
        <p:spPr>
          <a:xfrm>
            <a:off x="6368702" y="3737375"/>
            <a:ext cx="1056401" cy="984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FE2D0853-06E8-4A3B-AE71-FE23D61F687E}"/>
              </a:ext>
            </a:extLst>
          </p:cNvPr>
          <p:cNvSpPr txBox="1"/>
          <p:nvPr/>
        </p:nvSpPr>
        <p:spPr>
          <a:xfrm>
            <a:off x="3125418" y="5887585"/>
            <a:ext cx="2764047" cy="400110"/>
          </a:xfrm>
          <a:prstGeom prst="rect">
            <a:avLst/>
          </a:prstGeom>
          <a:solidFill>
            <a:srgbClr val="FFD5D1"/>
          </a:solidFill>
          <a:ln w="28575">
            <a:solidFill>
              <a:schemeClr val="accent1">
                <a:lumMod val="50000"/>
              </a:schemeClr>
            </a:solidFill>
          </a:ln>
        </p:spPr>
        <p:txBody>
          <a:bodyPr wrap="square" rtlCol="0">
            <a:spAutoFit/>
          </a:bodyPr>
          <a:lstStyle/>
          <a:p>
            <a:r>
              <a:rPr lang="ja-JP" altLang="en-US" sz="2000" b="1" dirty="0"/>
              <a:t>それらをひっくり返す</a:t>
            </a:r>
          </a:p>
        </p:txBody>
      </p:sp>
      <p:sp>
        <p:nvSpPr>
          <p:cNvPr id="23" name="テキスト ボックス 22">
            <a:extLst>
              <a:ext uri="{FF2B5EF4-FFF2-40B4-BE49-F238E27FC236}">
                <a16:creationId xmlns:a16="http://schemas.microsoft.com/office/drawing/2014/main" id="{3EA7C751-F9A3-4DC9-BF70-500679FDB1A4}"/>
              </a:ext>
            </a:extLst>
          </p:cNvPr>
          <p:cNvSpPr txBox="1"/>
          <p:nvPr/>
        </p:nvSpPr>
        <p:spPr>
          <a:xfrm>
            <a:off x="6412066" y="5882046"/>
            <a:ext cx="2587768" cy="400110"/>
          </a:xfrm>
          <a:prstGeom prst="rect">
            <a:avLst/>
          </a:prstGeom>
          <a:solidFill>
            <a:srgbClr val="FFD5D1"/>
          </a:solidFill>
          <a:ln w="28575">
            <a:solidFill>
              <a:schemeClr val="accent1">
                <a:lumMod val="50000"/>
              </a:schemeClr>
            </a:solidFill>
          </a:ln>
        </p:spPr>
        <p:txBody>
          <a:bodyPr wrap="square" rtlCol="0">
            <a:spAutoFit/>
          </a:bodyPr>
          <a:lstStyle/>
          <a:p>
            <a:pPr algn="ctr"/>
            <a:r>
              <a:rPr lang="ja-JP" altLang="en-US" sz="2000" b="1" dirty="0"/>
              <a:t>疑問から学習問題へ</a:t>
            </a:r>
          </a:p>
        </p:txBody>
      </p:sp>
      <p:cxnSp>
        <p:nvCxnSpPr>
          <p:cNvPr id="4" name="直線コネクタ 3">
            <a:extLst>
              <a:ext uri="{FF2B5EF4-FFF2-40B4-BE49-F238E27FC236}">
                <a16:creationId xmlns:a16="http://schemas.microsoft.com/office/drawing/2014/main" id="{BA78F605-3E5F-A6EF-24DF-D58695C056DA}"/>
              </a:ext>
            </a:extLst>
          </p:cNvPr>
          <p:cNvCxnSpPr>
            <a:cxnSpLocks/>
          </p:cNvCxnSpPr>
          <p:nvPr/>
        </p:nvCxnSpPr>
        <p:spPr>
          <a:xfrm>
            <a:off x="1315843" y="2858586"/>
            <a:ext cx="95190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AE5F93DF-0DDB-B9BE-9738-9053FE959909}"/>
              </a:ext>
            </a:extLst>
          </p:cNvPr>
          <p:cNvCxnSpPr>
            <a:cxnSpLocks/>
          </p:cNvCxnSpPr>
          <p:nvPr/>
        </p:nvCxnSpPr>
        <p:spPr>
          <a:xfrm>
            <a:off x="363941" y="3289403"/>
            <a:ext cx="147175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37D331B-79E9-6E58-B707-B196D9FFCFED}"/>
              </a:ext>
            </a:extLst>
          </p:cNvPr>
          <p:cNvCxnSpPr>
            <a:cxnSpLocks/>
          </p:cNvCxnSpPr>
          <p:nvPr/>
        </p:nvCxnSpPr>
        <p:spPr>
          <a:xfrm>
            <a:off x="363940" y="4586778"/>
            <a:ext cx="198369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78DF0C0-D254-C652-3A2C-912025718CE3}"/>
              </a:ext>
            </a:extLst>
          </p:cNvPr>
          <p:cNvCxnSpPr>
            <a:cxnSpLocks/>
          </p:cNvCxnSpPr>
          <p:nvPr/>
        </p:nvCxnSpPr>
        <p:spPr>
          <a:xfrm>
            <a:off x="379738" y="5386682"/>
            <a:ext cx="95190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EFC49B11-2CE8-DC78-3B73-C81DA7003336}"/>
              </a:ext>
            </a:extLst>
          </p:cNvPr>
          <p:cNvCxnSpPr>
            <a:cxnSpLocks/>
          </p:cNvCxnSpPr>
          <p:nvPr/>
        </p:nvCxnSpPr>
        <p:spPr>
          <a:xfrm>
            <a:off x="3188050" y="5018826"/>
            <a:ext cx="95190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矢印: 右 11">
            <a:extLst>
              <a:ext uri="{FF2B5EF4-FFF2-40B4-BE49-F238E27FC236}">
                <a16:creationId xmlns:a16="http://schemas.microsoft.com/office/drawing/2014/main" id="{935E3009-B6EA-E58F-BDF2-FD20014EED4E}"/>
              </a:ext>
            </a:extLst>
          </p:cNvPr>
          <p:cNvSpPr/>
          <p:nvPr/>
        </p:nvSpPr>
        <p:spPr>
          <a:xfrm>
            <a:off x="2703357" y="5974089"/>
            <a:ext cx="375625" cy="216024"/>
          </a:xfrm>
          <a:prstGeom prst="rightArrow">
            <a:avLst/>
          </a:prstGeom>
          <a:solidFill>
            <a:srgbClr val="F4AC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B8F440F9-9042-C3A9-AFA2-196C73DBEE12}"/>
              </a:ext>
            </a:extLst>
          </p:cNvPr>
          <p:cNvSpPr/>
          <p:nvPr/>
        </p:nvSpPr>
        <p:spPr>
          <a:xfrm>
            <a:off x="5957937" y="5974089"/>
            <a:ext cx="375625" cy="216024"/>
          </a:xfrm>
          <a:prstGeom prst="rightArrow">
            <a:avLst/>
          </a:prstGeom>
          <a:solidFill>
            <a:srgbClr val="F4AC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BBDFFF4-034E-6BA7-EB43-5516D4EA9871}"/>
              </a:ext>
            </a:extLst>
          </p:cNvPr>
          <p:cNvSpPr txBox="1"/>
          <p:nvPr/>
        </p:nvSpPr>
        <p:spPr>
          <a:xfrm rot="21143940">
            <a:off x="4248413" y="4130254"/>
            <a:ext cx="1289231" cy="461665"/>
          </a:xfrm>
          <a:prstGeom prst="rect">
            <a:avLst/>
          </a:prstGeom>
          <a:solidFill>
            <a:srgbClr val="FFFF00"/>
          </a:solidFill>
        </p:spPr>
        <p:txBody>
          <a:bodyPr wrap="square" rtlCol="0">
            <a:spAutoFit/>
          </a:bodyPr>
          <a:lstStyle/>
          <a:p>
            <a:r>
              <a:rPr kumimoji="1" lang="ja-JP" altLang="en-US" sz="2400" dirty="0">
                <a:solidFill>
                  <a:srgbClr val="C00000"/>
                </a:solidFill>
                <a:latin typeface="HGP創英角ﾎﾟｯﾌﾟ体" panose="040B0A00000000000000" pitchFamily="50" charset="-128"/>
                <a:ea typeface="HGP創英角ﾎﾟｯﾌﾟ体" panose="040B0A00000000000000" pitchFamily="50" charset="-128"/>
              </a:rPr>
              <a:t>エ～ッ！</a:t>
            </a:r>
          </a:p>
        </p:txBody>
      </p:sp>
    </p:spTree>
    <p:extLst>
      <p:ext uri="{BB962C8B-B14F-4D97-AF65-F5344CB8AC3E}">
        <p14:creationId xmlns:p14="http://schemas.microsoft.com/office/powerpoint/2010/main" val="587222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42" presetClass="entr" presetSubtype="0"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par>
                          <p:cTn id="57" fill="hold">
                            <p:stCondLst>
                              <p:cond delay="2000"/>
                            </p:stCondLst>
                            <p:childTnLst>
                              <p:par>
                                <p:cTn id="58" presetID="42"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par>
                          <p:cTn id="63" fill="hold">
                            <p:stCondLst>
                              <p:cond delay="3000"/>
                            </p:stCondLst>
                            <p:childTnLst>
                              <p:par>
                                <p:cTn id="64" presetID="42"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ppt_y"/>
                                          </p:val>
                                        </p:tav>
                                        <p:tav tm="100000">
                                          <p:val>
                                            <p:strVal val="#ppt_y"/>
                                          </p:val>
                                        </p:tav>
                                      </p:tavLst>
                                    </p:anim>
                                  </p:childTnLst>
                                </p:cTn>
                              </p:par>
                            </p:childTnLst>
                          </p:cTn>
                        </p:par>
                        <p:par>
                          <p:cTn id="75" fill="hold">
                            <p:stCondLst>
                              <p:cond delay="500"/>
                            </p:stCondLst>
                            <p:childTnLst>
                              <p:par>
                                <p:cTn id="76" presetID="42" presetClass="entr" presetSubtype="0"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1000"/>
                                        <p:tgtEl>
                                          <p:spTgt spid="22"/>
                                        </p:tgtEl>
                                      </p:cBhvr>
                                    </p:animEffect>
                                    <p:anim calcmode="lin" valueType="num">
                                      <p:cBhvr>
                                        <p:cTn id="79" dur="1000" fill="hold"/>
                                        <p:tgtEl>
                                          <p:spTgt spid="22"/>
                                        </p:tgtEl>
                                        <p:attrNameLst>
                                          <p:attrName>ppt_x</p:attrName>
                                        </p:attrNameLst>
                                      </p:cBhvr>
                                      <p:tavLst>
                                        <p:tav tm="0">
                                          <p:val>
                                            <p:strVal val="#ppt_x"/>
                                          </p:val>
                                        </p:tav>
                                        <p:tav tm="100000">
                                          <p:val>
                                            <p:strVal val="#ppt_x"/>
                                          </p:val>
                                        </p:tav>
                                      </p:tavLst>
                                    </p:anim>
                                    <p:anim calcmode="lin" valueType="num">
                                      <p:cBhvr>
                                        <p:cTn id="8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7"/>
                                        </p:tgtEl>
                                        <p:attrNameLst>
                                          <p:attrName>style.visibility</p:attrName>
                                        </p:attrNameLst>
                                      </p:cBhvr>
                                      <p:to>
                                        <p:strVal val="visible"/>
                                      </p:to>
                                    </p:set>
                                    <p:anim calcmode="lin" valueType="num">
                                      <p:cBhvr additive="base">
                                        <p:cTn id="92" dur="500" fill="hold"/>
                                        <p:tgtEl>
                                          <p:spTgt spid="7"/>
                                        </p:tgtEl>
                                        <p:attrNameLst>
                                          <p:attrName>ppt_x</p:attrName>
                                        </p:attrNameLst>
                                      </p:cBhvr>
                                      <p:tavLst>
                                        <p:tav tm="0">
                                          <p:val>
                                            <p:strVal val="#ppt_x"/>
                                          </p:val>
                                        </p:tav>
                                        <p:tav tm="100000">
                                          <p:val>
                                            <p:strVal val="#ppt_x"/>
                                          </p:val>
                                        </p:tav>
                                      </p:tavLst>
                                    </p:anim>
                                    <p:anim calcmode="lin" valueType="num">
                                      <p:cBhvr additive="base">
                                        <p:cTn id="93" dur="500" fill="hold"/>
                                        <p:tgtEl>
                                          <p:spTgt spid="7"/>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8"/>
                                        </p:tgtEl>
                                        <p:attrNameLst>
                                          <p:attrName>style.visibility</p:attrName>
                                        </p:attrNameLst>
                                      </p:cBhvr>
                                      <p:to>
                                        <p:strVal val="visible"/>
                                      </p:to>
                                    </p:set>
                                    <p:anim calcmode="lin" valueType="num">
                                      <p:cBhvr additive="base">
                                        <p:cTn id="96" dur="500" fill="hold"/>
                                        <p:tgtEl>
                                          <p:spTgt spid="8"/>
                                        </p:tgtEl>
                                        <p:attrNameLst>
                                          <p:attrName>ppt_x</p:attrName>
                                        </p:attrNameLst>
                                      </p:cBhvr>
                                      <p:tavLst>
                                        <p:tav tm="0">
                                          <p:val>
                                            <p:strVal val="#ppt_x"/>
                                          </p:val>
                                        </p:tav>
                                        <p:tav tm="100000">
                                          <p:val>
                                            <p:strVal val="#ppt_x"/>
                                          </p:val>
                                        </p:tav>
                                      </p:tavLst>
                                    </p:anim>
                                    <p:anim calcmode="lin" valueType="num">
                                      <p:cBhvr additive="base">
                                        <p:cTn id="9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1000"/>
                                        <p:tgtEl>
                                          <p:spTgt spid="20"/>
                                        </p:tgtEl>
                                      </p:cBhvr>
                                    </p:animEffect>
                                    <p:anim calcmode="lin" valueType="num">
                                      <p:cBhvr>
                                        <p:cTn id="103" dur="1000" fill="hold"/>
                                        <p:tgtEl>
                                          <p:spTgt spid="20"/>
                                        </p:tgtEl>
                                        <p:attrNameLst>
                                          <p:attrName>ppt_x</p:attrName>
                                        </p:attrNameLst>
                                      </p:cBhvr>
                                      <p:tavLst>
                                        <p:tav tm="0">
                                          <p:val>
                                            <p:strVal val="#ppt_x"/>
                                          </p:val>
                                        </p:tav>
                                        <p:tav tm="100000">
                                          <p:val>
                                            <p:strVal val="#ppt_x"/>
                                          </p:val>
                                        </p:tav>
                                      </p:tavLst>
                                    </p:anim>
                                    <p:anim calcmode="lin" valueType="num">
                                      <p:cBhvr>
                                        <p:cTn id="104" dur="1000" fill="hold"/>
                                        <p:tgtEl>
                                          <p:spTgt spid="20"/>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1000"/>
                                        <p:tgtEl>
                                          <p:spTgt spid="21"/>
                                        </p:tgtEl>
                                      </p:cBhvr>
                                    </p:animEffect>
                                    <p:anim calcmode="lin" valueType="num">
                                      <p:cBhvr>
                                        <p:cTn id="108" dur="1000" fill="hold"/>
                                        <p:tgtEl>
                                          <p:spTgt spid="21"/>
                                        </p:tgtEl>
                                        <p:attrNameLst>
                                          <p:attrName>ppt_x</p:attrName>
                                        </p:attrNameLst>
                                      </p:cBhvr>
                                      <p:tavLst>
                                        <p:tav tm="0">
                                          <p:val>
                                            <p:strVal val="#ppt_x"/>
                                          </p:val>
                                        </p:tav>
                                        <p:tav tm="100000">
                                          <p:val>
                                            <p:strVal val="#ppt_x"/>
                                          </p:val>
                                        </p:tav>
                                      </p:tavLst>
                                    </p:anim>
                                    <p:anim calcmode="lin" valueType="num">
                                      <p:cBhvr>
                                        <p:cTn id="10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8" fill="hold" grpId="0" nodeType="clickEffect">
                                  <p:stCondLst>
                                    <p:cond delay="0"/>
                                  </p:stCondLst>
                                  <p:childTnLst>
                                    <p:set>
                                      <p:cBhvr>
                                        <p:cTn id="113" dur="1" fill="hold">
                                          <p:stCondLst>
                                            <p:cond delay="0"/>
                                          </p:stCondLst>
                                        </p:cTn>
                                        <p:tgtEl>
                                          <p:spTgt spid="14"/>
                                        </p:tgtEl>
                                        <p:attrNameLst>
                                          <p:attrName>style.visibility</p:attrName>
                                        </p:attrNameLst>
                                      </p:cBhvr>
                                      <p:to>
                                        <p:strVal val="visible"/>
                                      </p:to>
                                    </p:set>
                                    <p:anim calcmode="lin" valueType="num">
                                      <p:cBhvr additive="base">
                                        <p:cTn id="114" dur="500" fill="hold"/>
                                        <p:tgtEl>
                                          <p:spTgt spid="14"/>
                                        </p:tgtEl>
                                        <p:attrNameLst>
                                          <p:attrName>ppt_x</p:attrName>
                                        </p:attrNameLst>
                                      </p:cBhvr>
                                      <p:tavLst>
                                        <p:tav tm="0">
                                          <p:val>
                                            <p:strVal val="0-#ppt_w/2"/>
                                          </p:val>
                                        </p:tav>
                                        <p:tav tm="100000">
                                          <p:val>
                                            <p:strVal val="#ppt_x"/>
                                          </p:val>
                                        </p:tav>
                                      </p:tavLst>
                                    </p:anim>
                                    <p:anim calcmode="lin" valueType="num">
                                      <p:cBhvr additive="base">
                                        <p:cTn id="115" dur="500" fill="hold"/>
                                        <p:tgtEl>
                                          <p:spTgt spid="14"/>
                                        </p:tgtEl>
                                        <p:attrNameLst>
                                          <p:attrName>ppt_y</p:attrName>
                                        </p:attrNameLst>
                                      </p:cBhvr>
                                      <p:tavLst>
                                        <p:tav tm="0">
                                          <p:val>
                                            <p:strVal val="#ppt_y"/>
                                          </p:val>
                                        </p:tav>
                                        <p:tav tm="100000">
                                          <p:val>
                                            <p:strVal val="#ppt_y"/>
                                          </p:val>
                                        </p:tav>
                                      </p:tavLst>
                                    </p:anim>
                                  </p:childTnLst>
                                </p:cTn>
                              </p:par>
                            </p:childTnLst>
                          </p:cTn>
                        </p:par>
                        <p:par>
                          <p:cTn id="116" fill="hold">
                            <p:stCondLst>
                              <p:cond delay="500"/>
                            </p:stCondLst>
                            <p:childTnLst>
                              <p:par>
                                <p:cTn id="117" presetID="42" presetClass="entr" presetSubtype="0" fill="hold" grpId="0" nodeType="after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1000"/>
                                        <p:tgtEl>
                                          <p:spTgt spid="23"/>
                                        </p:tgtEl>
                                      </p:cBhvr>
                                    </p:animEffect>
                                    <p:anim calcmode="lin" valueType="num">
                                      <p:cBhvr>
                                        <p:cTn id="120" dur="1000" fill="hold"/>
                                        <p:tgtEl>
                                          <p:spTgt spid="23"/>
                                        </p:tgtEl>
                                        <p:attrNameLst>
                                          <p:attrName>ppt_x</p:attrName>
                                        </p:attrNameLst>
                                      </p:cBhvr>
                                      <p:tavLst>
                                        <p:tav tm="0">
                                          <p:val>
                                            <p:strVal val="#ppt_x"/>
                                          </p:val>
                                        </p:tav>
                                        <p:tav tm="100000">
                                          <p:val>
                                            <p:strVal val="#ppt_x"/>
                                          </p:val>
                                        </p:tav>
                                      </p:tavLst>
                                    </p:anim>
                                    <p:anim calcmode="lin" valueType="num">
                                      <p:cBhvr>
                                        <p:cTn id="1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animBg="1"/>
      <p:bldP spid="22" grpId="0" animBg="1"/>
      <p:bldP spid="23" grpId="0" animBg="1"/>
      <p:bldP spid="12" grpId="0" animBg="1"/>
      <p:bldP spid="14" grpId="0" animBg="1"/>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C02FD16-FDE7-EADD-0E28-0678DF1CF894}"/>
              </a:ext>
            </a:extLst>
          </p:cNvPr>
          <p:cNvSpPr txBox="1"/>
          <p:nvPr/>
        </p:nvSpPr>
        <p:spPr>
          <a:xfrm>
            <a:off x="327163" y="215153"/>
            <a:ext cx="8910966" cy="6370975"/>
          </a:xfrm>
          <a:prstGeom prst="rect">
            <a:avLst/>
          </a:prstGeom>
          <a:noFill/>
        </p:spPr>
        <p:txBody>
          <a:bodyPr wrap="square" rtlCol="0">
            <a:spAutoFit/>
          </a:bodyPr>
          <a:lstStyle/>
          <a:p>
            <a:r>
              <a:rPr kumimoji="1" lang="ja-JP" altLang="en-US" sz="2400" dirty="0">
                <a:highlight>
                  <a:srgbClr val="FFFF00"/>
                </a:highlight>
                <a:latin typeface="AR P丸ゴシック体E" panose="020F0900000000000000" pitchFamily="50" charset="-128"/>
                <a:ea typeface="AR P丸ゴシック体E" panose="020F0900000000000000" pitchFamily="50" charset="-128"/>
              </a:rPr>
              <a:t>⑤授業の「改善」ではなく「改革」を進める</a:t>
            </a:r>
            <a:endParaRPr kumimoji="1" lang="en-US" altLang="ja-JP" sz="2400" dirty="0">
              <a:highlight>
                <a:srgbClr val="FFFF00"/>
              </a:highlight>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大仙市立大曲南中学校の研究発表をごらんいただき、「まだ不十</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分だな」と感じていただける所があったとしたら、先生方の中に</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「改革の方向性が見えてきた」ということだと思います。ご一緒に</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学びの改革を進めましょう。大事なことは、大曲南中学校がどんな</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実践をして、どんな子どもさんを育てているかだけではありません。</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皆さんの市の全ての学校で、全ての教室で「持続可能な社会の創</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り手」の</a:t>
            </a:r>
            <a:r>
              <a:rPr kumimoji="1" lang="ja-JP" altLang="en-US" sz="2400">
                <a:latin typeface="AR P丸ゴシック体E" panose="020F0900000000000000" pitchFamily="50" charset="-128"/>
                <a:ea typeface="AR P丸ゴシック体E" panose="020F0900000000000000" pitchFamily="50" charset="-128"/>
              </a:rPr>
              <a:t>育成が進み</a:t>
            </a:r>
            <a:r>
              <a:rPr kumimoji="1" lang="ja-JP" altLang="en-US" sz="2400" dirty="0">
                <a:latin typeface="AR P丸ゴシック体E" panose="020F0900000000000000" pitchFamily="50" charset="-128"/>
                <a:ea typeface="AR P丸ゴシック体E" panose="020F0900000000000000" pitchFamily="50" charset="-128"/>
              </a:rPr>
              <a:t>、より良い未来が実現し続ける事です。</a:t>
            </a:r>
            <a:endParaRPr kumimoji="1" lang="en-US" altLang="ja-JP" sz="2400" dirty="0">
              <a:latin typeface="AR P丸ゴシック体E" panose="020F0900000000000000" pitchFamily="50" charset="-128"/>
              <a:ea typeface="AR P丸ゴシック体E" panose="020F0900000000000000" pitchFamily="50" charset="-128"/>
            </a:endParaRPr>
          </a:p>
          <a:p>
            <a:endParaRPr kumimoji="1" lang="en-US" altLang="ja-JP" sz="2400" dirty="0">
              <a:latin typeface="AR P丸ゴシック体E" panose="020F0900000000000000" pitchFamily="50" charset="-128"/>
              <a:ea typeface="AR P丸ゴシック体E" panose="020F0900000000000000" pitchFamily="50" charset="-128"/>
            </a:endParaRPr>
          </a:p>
          <a:p>
            <a:r>
              <a:rPr kumimoji="1" lang="ja-JP" altLang="en-US" sz="2400" dirty="0">
                <a:latin typeface="AR P丸ゴシック体E" panose="020F0900000000000000" pitchFamily="50" charset="-128"/>
                <a:ea typeface="AR P丸ゴシック体E" panose="020F0900000000000000" pitchFamily="50" charset="-128"/>
              </a:rPr>
              <a:t>「授業改善」では届きません。「学びの改革」を進めましょう。</a:t>
            </a:r>
            <a:endParaRPr kumimoji="1" lang="en-US" altLang="ja-JP" sz="24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83652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54279-675B-6677-F4E2-989275B709C2}"/>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38897DF1-2ABD-4C50-67BE-1C595EA4153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l="14561" t="935" r="9828" b="41822"/>
          <a:stretch/>
        </p:blipFill>
        <p:spPr>
          <a:xfrm>
            <a:off x="435768" y="-228597"/>
            <a:ext cx="8272463" cy="6272708"/>
          </a:xfrm>
          <a:prstGeom prst="rect">
            <a:avLst/>
          </a:prstGeom>
        </p:spPr>
      </p:pic>
      <p:sp>
        <p:nvSpPr>
          <p:cNvPr id="5" name="テキスト ボックス 4">
            <a:extLst>
              <a:ext uri="{FF2B5EF4-FFF2-40B4-BE49-F238E27FC236}">
                <a16:creationId xmlns:a16="http://schemas.microsoft.com/office/drawing/2014/main" id="{95572D9A-9DAF-612B-1E9E-89C5E0BA0457}"/>
              </a:ext>
            </a:extLst>
          </p:cNvPr>
          <p:cNvSpPr txBox="1"/>
          <p:nvPr/>
        </p:nvSpPr>
        <p:spPr>
          <a:xfrm>
            <a:off x="71437" y="6317215"/>
            <a:ext cx="9001126" cy="369332"/>
          </a:xfrm>
          <a:prstGeom prst="rect">
            <a:avLst/>
          </a:prstGeom>
          <a:noFill/>
        </p:spPr>
        <p:txBody>
          <a:bodyPr wrap="square">
            <a:spAutoFit/>
          </a:bodyPr>
          <a:lstStyle/>
          <a:p>
            <a:pPr indent="400050" algn="just"/>
            <a:r>
              <a:rPr lang="en-US" altLang="ja-JP" sz="1800" u="sng" kern="100" dirty="0" err="1">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4"/>
              </a:rPr>
              <a:t>確かな学力</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5"/>
              </a:rPr>
              <a:t>https://www.mext.go.jp/a_menu/shotou/gakuryoku/korekara.htm</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B1723AAA-02A0-5DC1-CA47-7DFBC0E48DF4}"/>
              </a:ext>
            </a:extLst>
          </p:cNvPr>
          <p:cNvSpPr txBox="1"/>
          <p:nvPr/>
        </p:nvSpPr>
        <p:spPr>
          <a:xfrm>
            <a:off x="435768" y="5901231"/>
            <a:ext cx="4493538" cy="461665"/>
          </a:xfrm>
          <a:prstGeom prst="rect">
            <a:avLst/>
          </a:prstGeom>
          <a:noFill/>
        </p:spPr>
        <p:txBody>
          <a:bodyPr wrap="none" rtlCol="0">
            <a:spAutoFit/>
          </a:bodyPr>
          <a:lstStyle/>
          <a:p>
            <a:r>
              <a:rPr kumimoji="1" lang="ja-JP" altLang="en-US" sz="2400" b="1" dirty="0"/>
              <a:t>文部科学省のホームページより</a:t>
            </a:r>
          </a:p>
        </p:txBody>
      </p:sp>
      <p:sp>
        <p:nvSpPr>
          <p:cNvPr id="4" name="テキスト ボックス 3">
            <a:extLst>
              <a:ext uri="{FF2B5EF4-FFF2-40B4-BE49-F238E27FC236}">
                <a16:creationId xmlns:a16="http://schemas.microsoft.com/office/drawing/2014/main" id="{6126A0A1-4323-DF0B-AAD8-EF3AA4447BB4}"/>
              </a:ext>
            </a:extLst>
          </p:cNvPr>
          <p:cNvSpPr txBox="1"/>
          <p:nvPr/>
        </p:nvSpPr>
        <p:spPr>
          <a:xfrm>
            <a:off x="3496865" y="1328739"/>
            <a:ext cx="1918098" cy="523220"/>
          </a:xfrm>
          <a:prstGeom prst="rect">
            <a:avLst/>
          </a:prstGeom>
          <a:solidFill>
            <a:srgbClr val="76E3FF"/>
          </a:solidFill>
        </p:spPr>
        <p:txBody>
          <a:bodyPr wrap="square" rtlCol="0">
            <a:spAutoFit/>
          </a:bodyPr>
          <a:lstStyle/>
          <a:p>
            <a:r>
              <a:rPr kumimoji="1" lang="ja-JP" altLang="en-US" sz="2800" dirty="0">
                <a:latin typeface="AR P丸ゴシック体E" panose="020F0900000000000000" pitchFamily="50" charset="-128"/>
                <a:ea typeface="AR P丸ゴシック体E" panose="020F0900000000000000" pitchFamily="50" charset="-128"/>
              </a:rPr>
              <a:t>確かな学力</a:t>
            </a:r>
          </a:p>
        </p:txBody>
      </p:sp>
    </p:spTree>
    <p:extLst>
      <p:ext uri="{BB962C8B-B14F-4D97-AF65-F5344CB8AC3E}">
        <p14:creationId xmlns:p14="http://schemas.microsoft.com/office/powerpoint/2010/main" val="139353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BAAC3B-97FA-9FE0-449D-474AF784F7FE}"/>
              </a:ext>
            </a:extLst>
          </p:cNvPr>
          <p:cNvSpPr txBox="1"/>
          <p:nvPr/>
        </p:nvSpPr>
        <p:spPr>
          <a:xfrm>
            <a:off x="428625" y="371475"/>
            <a:ext cx="6796703" cy="2185214"/>
          </a:xfrm>
          <a:prstGeom prst="rect">
            <a:avLst/>
          </a:prstGeom>
          <a:noFill/>
        </p:spPr>
        <p:txBody>
          <a:bodyPr wrap="square" rtlCol="0">
            <a:spAutoFit/>
          </a:bodyPr>
          <a:lstStyle/>
          <a:p>
            <a:r>
              <a:rPr kumimoji="1" lang="ja-JP" altLang="en-US" dirty="0"/>
              <a:t>　</a:t>
            </a:r>
            <a:r>
              <a:rPr kumimoji="1" lang="ja-JP" altLang="en-US" sz="2800" dirty="0">
                <a:latin typeface="AR P丸ゴシック体E" panose="020F0900000000000000" pitchFamily="50" charset="-128"/>
                <a:ea typeface="AR P丸ゴシック体E" panose="020F0900000000000000" pitchFamily="50" charset="-128"/>
              </a:rPr>
              <a:t>本日のプレゼンデータ（パワーポイント版）</a:t>
            </a:r>
            <a:endParaRPr kumimoji="1" lang="en-US" altLang="ja-JP" sz="2800" dirty="0">
              <a:latin typeface="AR P丸ゴシック体E" panose="020F0900000000000000" pitchFamily="50" charset="-128"/>
              <a:ea typeface="AR P丸ゴシック体E" panose="020F0900000000000000" pitchFamily="50" charset="-128"/>
            </a:endParaRPr>
          </a:p>
          <a:p>
            <a:r>
              <a:rPr kumimoji="1" lang="en-US" altLang="ja-JP" dirty="0">
                <a:hlinkClick r:id="rId2"/>
              </a:rPr>
              <a:t>https://view.officeapps.live.com/op/view.aspx?src=https%3A%2F%2Fwww.esd-tejima.com%2F10-230-2.pptx&amp;wdOrigin=BROWSELINK</a:t>
            </a:r>
            <a:endParaRPr kumimoji="1" lang="en-US" altLang="ja-JP" dirty="0"/>
          </a:p>
          <a:p>
            <a:endParaRPr kumimoji="1" lang="en-US" altLang="ja-JP" dirty="0"/>
          </a:p>
          <a:p>
            <a:endParaRPr kumimoji="1" lang="en-US" altLang="ja-JP" dirty="0"/>
          </a:p>
          <a:p>
            <a:endParaRPr kumimoji="1" lang="en-US" altLang="ja-JP" dirty="0"/>
          </a:p>
          <a:p>
            <a:r>
              <a:rPr kumimoji="1" lang="ja-JP" altLang="en-US" dirty="0"/>
              <a:t>　　　　　　　　　　　　</a:t>
            </a:r>
          </a:p>
        </p:txBody>
      </p:sp>
      <p:pic>
        <p:nvPicPr>
          <p:cNvPr id="4" name="図 3">
            <a:extLst>
              <a:ext uri="{FF2B5EF4-FFF2-40B4-BE49-F238E27FC236}">
                <a16:creationId xmlns:a16="http://schemas.microsoft.com/office/drawing/2014/main" id="{AFF76E4C-F518-6638-B5F0-8AB425D104E1}"/>
              </a:ext>
            </a:extLst>
          </p:cNvPr>
          <p:cNvPicPr>
            <a:picLocks noChangeAspect="1"/>
          </p:cNvPicPr>
          <p:nvPr/>
        </p:nvPicPr>
        <p:blipFill>
          <a:blip r:embed="rId3"/>
          <a:stretch>
            <a:fillRect/>
          </a:stretch>
        </p:blipFill>
        <p:spPr>
          <a:xfrm>
            <a:off x="5531801" y="1848370"/>
            <a:ext cx="2497774" cy="2452942"/>
          </a:xfrm>
          <a:prstGeom prst="rect">
            <a:avLst/>
          </a:prstGeom>
        </p:spPr>
      </p:pic>
      <p:pic>
        <p:nvPicPr>
          <p:cNvPr id="6" name="図 5">
            <a:extLst>
              <a:ext uri="{FF2B5EF4-FFF2-40B4-BE49-F238E27FC236}">
                <a16:creationId xmlns:a16="http://schemas.microsoft.com/office/drawing/2014/main" id="{A1650CB1-09D0-73B7-DAC1-04138DDCDB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625" y="2017264"/>
            <a:ext cx="3526788" cy="4683574"/>
          </a:xfrm>
          <a:prstGeom prst="rect">
            <a:avLst/>
          </a:prstGeom>
          <a:ln>
            <a:solidFill>
              <a:schemeClr val="bg1">
                <a:lumMod val="50000"/>
              </a:schemeClr>
            </a:solidFill>
          </a:ln>
        </p:spPr>
      </p:pic>
      <p:sp>
        <p:nvSpPr>
          <p:cNvPr id="7" name="テキスト ボックス 6">
            <a:extLst>
              <a:ext uri="{FF2B5EF4-FFF2-40B4-BE49-F238E27FC236}">
                <a16:creationId xmlns:a16="http://schemas.microsoft.com/office/drawing/2014/main" id="{363CEFC3-0139-93B7-7A0E-FAC7C17CD76A}"/>
              </a:ext>
            </a:extLst>
          </p:cNvPr>
          <p:cNvSpPr txBox="1"/>
          <p:nvPr/>
        </p:nvSpPr>
        <p:spPr>
          <a:xfrm>
            <a:off x="4095095" y="4946512"/>
            <a:ext cx="4622505" cy="1754326"/>
          </a:xfrm>
          <a:prstGeom prst="rect">
            <a:avLst/>
          </a:prstGeom>
          <a:solidFill>
            <a:srgbClr val="EBFFEB"/>
          </a:solidFill>
        </p:spPr>
        <p:txBody>
          <a:bodyPr wrap="square" rtlCol="0">
            <a:spAutoFit/>
          </a:bodyPr>
          <a:lstStyle/>
          <a:p>
            <a:r>
              <a:rPr kumimoji="1" lang="ja-JP" altLang="en-US" dirty="0">
                <a:latin typeface="AR P丸ゴシック体E" panose="020F0900000000000000" pitchFamily="50" charset="-128"/>
                <a:ea typeface="AR P丸ゴシック体E" panose="020F0900000000000000" pitchFamily="50" charset="-128"/>
              </a:rPr>
              <a:t>　教育出版社</a:t>
            </a:r>
            <a:endParaRPr kumimoji="1" lang="en-US" altLang="ja-JP" dirty="0">
              <a:latin typeface="AR P丸ゴシック体E" panose="020F0900000000000000" pitchFamily="50" charset="-128"/>
              <a:ea typeface="AR P丸ゴシック体E" panose="020F0900000000000000" pitchFamily="50" charset="-128"/>
            </a:endParaRPr>
          </a:p>
          <a:p>
            <a:r>
              <a:rPr kumimoji="1" lang="ja-JP" altLang="en-US" dirty="0">
                <a:latin typeface="AR P丸ゴシック体E" panose="020F0900000000000000" pitchFamily="50" charset="-128"/>
                <a:ea typeface="AR P丸ゴシック体E" panose="020F0900000000000000" pitchFamily="50" charset="-128"/>
              </a:rPr>
              <a:t>　「学校発・ＥＳＤの学び」手島利夫</a:t>
            </a:r>
            <a:endParaRPr kumimoji="1" lang="en-US" altLang="ja-JP" dirty="0">
              <a:latin typeface="AR P丸ゴシック体E" panose="020F0900000000000000" pitchFamily="50" charset="-128"/>
              <a:ea typeface="AR P丸ゴシック体E" panose="020F0900000000000000" pitchFamily="50" charset="-128"/>
            </a:endParaRPr>
          </a:p>
          <a:p>
            <a:endParaRPr kumimoji="1" lang="en-US" altLang="ja-JP" dirty="0">
              <a:latin typeface="AR P丸ゴシック体E" panose="020F0900000000000000" pitchFamily="50" charset="-128"/>
              <a:ea typeface="AR P丸ゴシック体E" panose="020F0900000000000000" pitchFamily="50" charset="-128"/>
            </a:endParaRPr>
          </a:p>
          <a:p>
            <a:r>
              <a:rPr kumimoji="1" lang="ja-JP" altLang="en-US" dirty="0">
                <a:latin typeface="AR P丸ゴシック体E" panose="020F0900000000000000" pitchFamily="50" charset="-128"/>
                <a:ea typeface="AR P丸ゴシック体E" panose="020F0900000000000000" pitchFamily="50" charset="-128"/>
              </a:rPr>
              <a:t>　この本の出版をご縁に、教育出版社の小・</a:t>
            </a:r>
            <a:endParaRPr kumimoji="1" lang="en-US" altLang="ja-JP" dirty="0">
              <a:latin typeface="AR P丸ゴシック体E" panose="020F0900000000000000" pitchFamily="50" charset="-128"/>
              <a:ea typeface="AR P丸ゴシック体E" panose="020F0900000000000000" pitchFamily="50" charset="-128"/>
            </a:endParaRPr>
          </a:p>
          <a:p>
            <a:r>
              <a:rPr kumimoji="1" lang="ja-JP" altLang="en-US" dirty="0">
                <a:latin typeface="AR P丸ゴシック体E" panose="020F0900000000000000" pitchFamily="50" charset="-128"/>
                <a:ea typeface="AR P丸ゴシック体E" panose="020F0900000000000000" pitchFamily="50" charset="-128"/>
              </a:rPr>
              <a:t>　中学校用の教科書のＳＤＧｓとＥＳＤに関す</a:t>
            </a:r>
            <a:endParaRPr kumimoji="1" lang="en-US" altLang="ja-JP" dirty="0">
              <a:latin typeface="AR P丸ゴシック体E" panose="020F0900000000000000" pitchFamily="50" charset="-128"/>
              <a:ea typeface="AR P丸ゴシック体E" panose="020F0900000000000000" pitchFamily="50" charset="-128"/>
            </a:endParaRPr>
          </a:p>
          <a:p>
            <a:r>
              <a:rPr kumimoji="1" lang="ja-JP" altLang="en-US" dirty="0">
                <a:latin typeface="AR P丸ゴシック体E" panose="020F0900000000000000" pitchFamily="50" charset="-128"/>
                <a:ea typeface="AR P丸ゴシック体E" panose="020F0900000000000000" pitchFamily="50" charset="-128"/>
              </a:rPr>
              <a:t>　る監修等をさせていただいています。</a:t>
            </a:r>
          </a:p>
        </p:txBody>
      </p:sp>
    </p:spTree>
    <p:extLst>
      <p:ext uri="{BB962C8B-B14F-4D97-AF65-F5344CB8AC3E}">
        <p14:creationId xmlns:p14="http://schemas.microsoft.com/office/powerpoint/2010/main" val="1690757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7EA31-D776-8AB5-C63A-14172557DDC2}"/>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5B3C45CB-93B8-E1CE-893E-BBA567A25D3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4293" r="5775"/>
          <a:stretch/>
        </p:blipFill>
        <p:spPr bwMode="auto">
          <a:xfrm>
            <a:off x="121131" y="0"/>
            <a:ext cx="8901737" cy="7042337"/>
          </a:xfrm>
          <a:prstGeom prst="rect">
            <a:avLst/>
          </a:prstGeom>
          <a:ln>
            <a:noFill/>
          </a:ln>
          <a:extLst>
            <a:ext uri="{53640926-AAD7-44D8-BBD7-CCE9431645EC}">
              <a14:shadowObscured xmlns:a14="http://schemas.microsoft.com/office/drawing/2010/main"/>
            </a:ext>
          </a:extLst>
        </p:spPr>
      </p:pic>
      <p:sp>
        <p:nvSpPr>
          <p:cNvPr id="5" name="楕円 4">
            <a:extLst>
              <a:ext uri="{FF2B5EF4-FFF2-40B4-BE49-F238E27FC236}">
                <a16:creationId xmlns:a16="http://schemas.microsoft.com/office/drawing/2014/main" id="{1CF77223-659C-D518-DC51-2CD63565B22A}"/>
              </a:ext>
            </a:extLst>
          </p:cNvPr>
          <p:cNvSpPr/>
          <p:nvPr/>
        </p:nvSpPr>
        <p:spPr>
          <a:xfrm>
            <a:off x="3872754" y="4316506"/>
            <a:ext cx="1653988" cy="75303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949FD1C0-EE2F-98CD-5F7F-39F27EDEC3AF}"/>
              </a:ext>
            </a:extLst>
          </p:cNvPr>
          <p:cNvPicPr>
            <a:picLocks noChangeAspect="1"/>
          </p:cNvPicPr>
          <p:nvPr/>
        </p:nvPicPr>
        <p:blipFill>
          <a:blip r:embed="rId4"/>
          <a:srcRect l="5112" t="18736" r="23401" b="25059"/>
          <a:stretch/>
        </p:blipFill>
        <p:spPr>
          <a:xfrm>
            <a:off x="5526742" y="4425587"/>
            <a:ext cx="2886076" cy="534872"/>
          </a:xfrm>
          <a:prstGeom prst="rect">
            <a:avLst/>
          </a:prstGeom>
        </p:spPr>
      </p:pic>
      <p:sp>
        <p:nvSpPr>
          <p:cNvPr id="3" name="正方形/長方形 2">
            <a:extLst>
              <a:ext uri="{FF2B5EF4-FFF2-40B4-BE49-F238E27FC236}">
                <a16:creationId xmlns:a16="http://schemas.microsoft.com/office/drawing/2014/main" id="{BD3B106D-A807-147E-84BB-ADB49407DA75}"/>
              </a:ext>
            </a:extLst>
          </p:cNvPr>
          <p:cNvSpPr/>
          <p:nvPr/>
        </p:nvSpPr>
        <p:spPr>
          <a:xfrm>
            <a:off x="3912255" y="4314825"/>
            <a:ext cx="4500563" cy="228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4000" dirty="0">
                <a:solidFill>
                  <a:srgbClr val="0070C0"/>
                </a:solidFill>
                <a:latin typeface="AR P丸ゴシック体E" panose="020F0900000000000000" pitchFamily="50" charset="-128"/>
                <a:ea typeface="AR P丸ゴシック体E" panose="020F0900000000000000" pitchFamily="50" charset="-128"/>
              </a:rPr>
              <a:t>　　　</a:t>
            </a:r>
            <a:r>
              <a:rPr kumimoji="1" lang="ja-JP" altLang="en-US" sz="2400" dirty="0">
                <a:solidFill>
                  <a:srgbClr val="0070C0"/>
                </a:solidFill>
                <a:latin typeface="AR P丸ゴシック体E" panose="020F0900000000000000" pitchFamily="50" charset="-128"/>
                <a:ea typeface="AR P丸ゴシック体E" panose="020F0900000000000000" pitchFamily="50" charset="-128"/>
              </a:rPr>
              <a:t>　</a:t>
            </a:r>
            <a:r>
              <a:rPr kumimoji="1" lang="ja-JP" altLang="en-US" sz="4000" dirty="0">
                <a:solidFill>
                  <a:srgbClr val="0070C0"/>
                </a:solidFill>
                <a:latin typeface="AR P丸ゴシック体E" panose="020F0900000000000000" pitchFamily="50" charset="-128"/>
                <a:ea typeface="AR P丸ゴシック体E" panose="020F0900000000000000" pitchFamily="50" charset="-128"/>
              </a:rPr>
              <a:t>等</a:t>
            </a:r>
          </a:p>
        </p:txBody>
      </p:sp>
      <p:sp>
        <p:nvSpPr>
          <p:cNvPr id="10" name="四角形: 角を丸くする 9">
            <a:extLst>
              <a:ext uri="{FF2B5EF4-FFF2-40B4-BE49-F238E27FC236}">
                <a16:creationId xmlns:a16="http://schemas.microsoft.com/office/drawing/2014/main" id="{C375C44D-DD79-23C8-90B7-47C7675920B6}"/>
              </a:ext>
            </a:extLst>
          </p:cNvPr>
          <p:cNvSpPr/>
          <p:nvPr/>
        </p:nvSpPr>
        <p:spPr>
          <a:xfrm>
            <a:off x="1000600" y="3314701"/>
            <a:ext cx="1499713" cy="449352"/>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54D2352A-BF0E-60B6-FDA1-3361A111A0C8}"/>
              </a:ext>
            </a:extLst>
          </p:cNvPr>
          <p:cNvSpPr/>
          <p:nvPr/>
        </p:nvSpPr>
        <p:spPr>
          <a:xfrm>
            <a:off x="1000600" y="3764053"/>
            <a:ext cx="1276941" cy="422185"/>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8C95D4DF-F6B8-AA94-28CD-2EEA272B8D26}"/>
              </a:ext>
            </a:extLst>
          </p:cNvPr>
          <p:cNvSpPr/>
          <p:nvPr/>
        </p:nvSpPr>
        <p:spPr>
          <a:xfrm>
            <a:off x="966198" y="4157663"/>
            <a:ext cx="2906556" cy="422185"/>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A11DD7E1-6C40-2986-6925-2F38966C9867}"/>
              </a:ext>
            </a:extLst>
          </p:cNvPr>
          <p:cNvSpPr/>
          <p:nvPr/>
        </p:nvSpPr>
        <p:spPr>
          <a:xfrm>
            <a:off x="967256" y="4545109"/>
            <a:ext cx="1276941" cy="422185"/>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9E119F4D-5621-7101-6EBA-3C21C534F345}"/>
              </a:ext>
            </a:extLst>
          </p:cNvPr>
          <p:cNvSpPr/>
          <p:nvPr/>
        </p:nvSpPr>
        <p:spPr>
          <a:xfrm>
            <a:off x="945094" y="4938720"/>
            <a:ext cx="983413" cy="38744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5E262BFC-0ED3-95C7-54B4-755920B7FFC6}"/>
              </a:ext>
            </a:extLst>
          </p:cNvPr>
          <p:cNvSpPr/>
          <p:nvPr/>
        </p:nvSpPr>
        <p:spPr>
          <a:xfrm>
            <a:off x="2008606" y="4963371"/>
            <a:ext cx="983413" cy="38744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88DCF598-392C-8E51-8400-1054B4A7B645}"/>
              </a:ext>
            </a:extLst>
          </p:cNvPr>
          <p:cNvSpPr/>
          <p:nvPr/>
        </p:nvSpPr>
        <p:spPr>
          <a:xfrm>
            <a:off x="1821925" y="5346894"/>
            <a:ext cx="2207150" cy="38744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3ADE22C5-877A-4EF0-F769-F09DE62D6785}"/>
              </a:ext>
            </a:extLst>
          </p:cNvPr>
          <p:cNvSpPr/>
          <p:nvPr/>
        </p:nvSpPr>
        <p:spPr>
          <a:xfrm>
            <a:off x="809654" y="3112993"/>
            <a:ext cx="3358823" cy="31600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F1C391CE-5F75-3EA0-54C9-F7FEC1CEB30B}"/>
              </a:ext>
            </a:extLst>
          </p:cNvPr>
          <p:cNvSpPr txBox="1"/>
          <p:nvPr/>
        </p:nvSpPr>
        <p:spPr>
          <a:xfrm>
            <a:off x="425643" y="370805"/>
            <a:ext cx="8597225" cy="584775"/>
          </a:xfrm>
          <a:prstGeom prst="rect">
            <a:avLst/>
          </a:prstGeom>
          <a:noFill/>
        </p:spPr>
        <p:txBody>
          <a:bodyPr wrap="non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確かな学力の中心概念は「基礎・基本」ですか？</a:t>
            </a:r>
          </a:p>
        </p:txBody>
      </p:sp>
    </p:spTree>
    <p:extLst>
      <p:ext uri="{BB962C8B-B14F-4D97-AF65-F5344CB8AC3E}">
        <p14:creationId xmlns:p14="http://schemas.microsoft.com/office/powerpoint/2010/main" val="253295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grpId="0" nodeType="clickEffect">
                                  <p:stCondLst>
                                    <p:cond delay="0"/>
                                  </p:stCondLst>
                                  <p:childTnLst>
                                    <p:animEffect transition="out" filter="fade">
                                      <p:cBhvr>
                                        <p:cTn id="62" dur="1000"/>
                                        <p:tgtEl>
                                          <p:spTgt spid="3"/>
                                        </p:tgtEl>
                                      </p:cBhvr>
                                    </p:animEffect>
                                    <p:anim calcmode="lin" valueType="num">
                                      <p:cBhvr>
                                        <p:cTn id="63" dur="1000"/>
                                        <p:tgtEl>
                                          <p:spTgt spid="3"/>
                                        </p:tgtEl>
                                        <p:attrNameLst>
                                          <p:attrName>ppt_x</p:attrName>
                                        </p:attrNameLst>
                                      </p:cBhvr>
                                      <p:tavLst>
                                        <p:tav tm="0">
                                          <p:val>
                                            <p:strVal val="ppt_x"/>
                                          </p:val>
                                        </p:tav>
                                        <p:tav tm="100000">
                                          <p:val>
                                            <p:strVal val="ppt_x"/>
                                          </p:val>
                                        </p:tav>
                                      </p:tavLst>
                                    </p:anim>
                                    <p:anim calcmode="lin" valueType="num">
                                      <p:cBhvr>
                                        <p:cTn id="64" dur="1000"/>
                                        <p:tgtEl>
                                          <p:spTgt spid="3"/>
                                        </p:tgtEl>
                                        <p:attrNameLst>
                                          <p:attrName>ppt_y</p:attrName>
                                        </p:attrNameLst>
                                      </p:cBhvr>
                                      <p:tavLst>
                                        <p:tav tm="0">
                                          <p:val>
                                            <p:strVal val="ppt_y"/>
                                          </p:val>
                                        </p:tav>
                                        <p:tav tm="100000">
                                          <p:val>
                                            <p:strVal val="ppt_y+.1"/>
                                          </p:val>
                                        </p:tav>
                                      </p:tavLst>
                                    </p:anim>
                                    <p:set>
                                      <p:cBhvr>
                                        <p:cTn id="65" dur="1" fill="hold">
                                          <p:stCondLst>
                                            <p:cond delay="999"/>
                                          </p:stCondLst>
                                        </p:cTn>
                                        <p:tgtEl>
                                          <p:spTgt spid="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anim calcmode="lin" valueType="num">
                                      <p:cBhvr>
                                        <p:cTn id="78" dur="1000" fill="hold"/>
                                        <p:tgtEl>
                                          <p:spTgt spid="5"/>
                                        </p:tgtEl>
                                        <p:attrNameLst>
                                          <p:attrName>ppt_x</p:attrName>
                                        </p:attrNameLst>
                                      </p:cBhvr>
                                      <p:tavLst>
                                        <p:tav tm="0">
                                          <p:val>
                                            <p:strVal val="#ppt_x"/>
                                          </p:val>
                                        </p:tav>
                                        <p:tav tm="100000">
                                          <p:val>
                                            <p:strVal val="#ppt_x"/>
                                          </p:val>
                                        </p:tav>
                                      </p:tavLst>
                                    </p:anim>
                                    <p:anim calcmode="lin" valueType="num">
                                      <p:cBhvr>
                                        <p:cTn id="7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1000"/>
                                        <p:tgtEl>
                                          <p:spTgt spid="9"/>
                                        </p:tgtEl>
                                      </p:cBhvr>
                                    </p:animEffect>
                                    <p:anim calcmode="lin" valueType="num">
                                      <p:cBhvr>
                                        <p:cTn id="85" dur="1000" fill="hold"/>
                                        <p:tgtEl>
                                          <p:spTgt spid="9"/>
                                        </p:tgtEl>
                                        <p:attrNameLst>
                                          <p:attrName>ppt_x</p:attrName>
                                        </p:attrNameLst>
                                      </p:cBhvr>
                                      <p:tavLst>
                                        <p:tav tm="0">
                                          <p:val>
                                            <p:strVal val="#ppt_x"/>
                                          </p:val>
                                        </p:tav>
                                        <p:tav tm="100000">
                                          <p:val>
                                            <p:strVal val="#ppt_x"/>
                                          </p:val>
                                        </p:tav>
                                      </p:tavLst>
                                    </p:anim>
                                    <p:anim calcmode="lin" valueType="num">
                                      <p:cBhvr>
                                        <p:cTn id="8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0" grpId="0" animBg="1"/>
      <p:bldP spid="11" grpId="0" animBg="1"/>
      <p:bldP spid="12" grpId="0" animBg="1"/>
      <p:bldP spid="13" grpId="0" animBg="1"/>
      <p:bldP spid="15" grpId="0" animBg="1"/>
      <p:bldP spid="16" grpId="0" animBg="1"/>
      <p:bldP spid="17" grpId="0" animBg="1"/>
      <p:bldP spid="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5FE33-08F5-5F3C-9C65-1C8D34ED82D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7DA3DB7-A1B6-756C-EFD7-04666DB69E93}"/>
              </a:ext>
            </a:extLst>
          </p:cNvPr>
          <p:cNvSpPr txBox="1"/>
          <p:nvPr/>
        </p:nvSpPr>
        <p:spPr>
          <a:xfrm>
            <a:off x="214312" y="385754"/>
            <a:ext cx="8715375" cy="6001643"/>
          </a:xfrm>
          <a:prstGeom prst="rect">
            <a:avLst/>
          </a:prstGeom>
          <a:noFill/>
        </p:spPr>
        <p:txBody>
          <a:bodyPr wrap="square" rtlCol="0">
            <a:spAutoFit/>
          </a:bodyPr>
          <a:lstStyle/>
          <a:p>
            <a:pPr algn="ctr"/>
            <a:r>
              <a:rPr kumimoji="1" lang="ja-JP" altLang="en-US" sz="3600" dirty="0">
                <a:latin typeface="AR P丸ゴシック体E" panose="020F0900000000000000" pitchFamily="50" charset="-128"/>
                <a:ea typeface="AR P丸ゴシック体E" panose="020F0900000000000000" pitchFamily="50" charset="-128"/>
              </a:rPr>
              <a:t>大仙市立大曲南中学校　研究主題</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 </a:t>
            </a:r>
            <a:r>
              <a:rPr kumimoji="1" lang="ja-JP" altLang="en-US" sz="3600" dirty="0">
                <a:highlight>
                  <a:srgbClr val="FFFF00"/>
                </a:highlight>
                <a:latin typeface="AR P丸ゴシック体E" panose="020F0900000000000000" pitchFamily="50" charset="-128"/>
                <a:ea typeface="AR P丸ゴシック体E" panose="020F0900000000000000" pitchFamily="50" charset="-128"/>
              </a:rPr>
              <a:t>自ら「問い」を発し</a:t>
            </a:r>
            <a:r>
              <a:rPr kumimoji="1" lang="ja-JP" altLang="en-US" sz="3600" dirty="0">
                <a:latin typeface="AR P丸ゴシック体E" panose="020F0900000000000000" pitchFamily="50" charset="-128"/>
                <a:ea typeface="AR P丸ゴシック体E" panose="020F0900000000000000" pitchFamily="50" charset="-128"/>
              </a:rPr>
              <a:t>、多様な</a:t>
            </a:r>
            <a:r>
              <a:rPr kumimoji="1" lang="ja-JP" altLang="en-US" sz="3600" dirty="0">
                <a:highlight>
                  <a:srgbClr val="FFFF00"/>
                </a:highlight>
                <a:latin typeface="AR P丸ゴシック体E" panose="020F0900000000000000" pitchFamily="50" charset="-128"/>
                <a:ea typeface="AR P丸ゴシック体E" panose="020F0900000000000000" pitchFamily="50" charset="-128"/>
              </a:rPr>
              <a:t>他者と協働</a:t>
            </a:r>
            <a:r>
              <a:rPr kumimoji="1" lang="ja-JP" altLang="en-US" sz="3600" dirty="0">
                <a:latin typeface="AR P丸ゴシック体E" panose="020F0900000000000000" pitchFamily="50" charset="-128"/>
                <a:ea typeface="AR P丸ゴシック体E" panose="020F0900000000000000" pitchFamily="50" charset="-128"/>
              </a:rPr>
              <a:t>した</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 「探究」を通じて、</a:t>
            </a:r>
            <a:r>
              <a:rPr kumimoji="1" lang="ja-JP" altLang="en-US" sz="3600" dirty="0">
                <a:highlight>
                  <a:srgbClr val="FFFF00"/>
                </a:highlight>
                <a:latin typeface="AR P丸ゴシック体E" panose="020F0900000000000000" pitchFamily="50" charset="-128"/>
                <a:ea typeface="AR P丸ゴシック体E" panose="020F0900000000000000" pitchFamily="50" charset="-128"/>
              </a:rPr>
              <a:t>主体的に学び続け</a:t>
            </a:r>
            <a:r>
              <a:rPr kumimoji="1" lang="ja-JP" altLang="en-US" sz="3600" dirty="0">
                <a:latin typeface="AR P丸ゴシック体E" panose="020F0900000000000000" pitchFamily="50" charset="-128"/>
                <a:ea typeface="AR P丸ゴシック体E" panose="020F0900000000000000" pitchFamily="50" charset="-128"/>
              </a:rPr>
              <a:t>ようと</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 する生徒の育成</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a:t>
            </a:r>
            <a:r>
              <a:rPr kumimoji="1" lang="ja-JP" altLang="en-US" sz="3200" dirty="0">
                <a:highlight>
                  <a:srgbClr val="FFFF00"/>
                </a:highlight>
                <a:latin typeface="AR P丸ゴシック体E" panose="020F0900000000000000" pitchFamily="50" charset="-128"/>
                <a:ea typeface="AR P丸ゴシック体E" panose="020F0900000000000000" pitchFamily="50" charset="-128"/>
              </a:rPr>
              <a:t>探究型の授業の基本プロセス</a:t>
            </a:r>
            <a:r>
              <a:rPr kumimoji="1" lang="ja-JP" altLang="en-US" sz="3200" dirty="0">
                <a:latin typeface="AR P丸ゴシック体E" panose="020F0900000000000000" pitchFamily="50" charset="-128"/>
                <a:ea typeface="AR P丸ゴシック体E" panose="020F0900000000000000" pitchFamily="50" charset="-128"/>
              </a:rPr>
              <a:t>の質を高めた</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授業改善による</a:t>
            </a:r>
            <a:r>
              <a:rPr kumimoji="1" lang="ja-JP" altLang="en-US" sz="3200" dirty="0">
                <a:highlight>
                  <a:srgbClr val="FFFF00"/>
                </a:highlight>
                <a:latin typeface="AR P丸ゴシック体E" panose="020F0900000000000000" pitchFamily="50" charset="-128"/>
                <a:ea typeface="AR P丸ゴシック体E" panose="020F0900000000000000" pitchFamily="50" charset="-128"/>
              </a:rPr>
              <a:t>「主体的・対話的で深い学び」</a:t>
            </a:r>
            <a:endParaRPr kumimoji="1" lang="en-US" altLang="ja-JP" sz="3200" dirty="0">
              <a:highlight>
                <a:srgbClr val="FFFF00"/>
              </a:highlight>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の実現～</a:t>
            </a:r>
            <a:endParaRPr kumimoji="1" lang="en-US" altLang="ja-JP" sz="3200" dirty="0">
              <a:latin typeface="AR P丸ゴシック体E" panose="020F0900000000000000" pitchFamily="50" charset="-128"/>
              <a:ea typeface="AR P丸ゴシック体E" panose="020F0900000000000000" pitchFamily="50" charset="-128"/>
            </a:endParaRPr>
          </a:p>
          <a:p>
            <a:endParaRPr kumimoji="1" lang="ja-JP" altLang="en-US" sz="3600" dirty="0">
              <a:latin typeface="AR P丸ゴシック体E" panose="020F0900000000000000" pitchFamily="50" charset="-128"/>
              <a:ea typeface="AR P丸ゴシック体E" panose="020F0900000000000000" pitchFamily="50" charset="-128"/>
            </a:endParaRPr>
          </a:p>
        </p:txBody>
      </p:sp>
      <p:sp>
        <p:nvSpPr>
          <p:cNvPr id="3" name="四角形: 角を丸くする 2">
            <a:extLst>
              <a:ext uri="{FF2B5EF4-FFF2-40B4-BE49-F238E27FC236}">
                <a16:creationId xmlns:a16="http://schemas.microsoft.com/office/drawing/2014/main" id="{B90D60D4-1191-D082-FADC-5CA6E191A579}"/>
              </a:ext>
            </a:extLst>
          </p:cNvPr>
          <p:cNvSpPr/>
          <p:nvPr/>
        </p:nvSpPr>
        <p:spPr>
          <a:xfrm>
            <a:off x="214312" y="1528745"/>
            <a:ext cx="3857626" cy="628650"/>
          </a:xfrm>
          <a:prstGeom prst="roundRect">
            <a:avLst/>
          </a:prstGeom>
          <a:noFill/>
          <a:ln w="571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A801CB34-4CB7-B5DF-96CF-011DF7D00F6C}"/>
              </a:ext>
            </a:extLst>
          </p:cNvPr>
          <p:cNvSpPr/>
          <p:nvPr/>
        </p:nvSpPr>
        <p:spPr>
          <a:xfrm>
            <a:off x="5629274" y="1527942"/>
            <a:ext cx="2314578" cy="628650"/>
          </a:xfrm>
          <a:prstGeom prst="roundRect">
            <a:avLst/>
          </a:prstGeom>
          <a:noFill/>
          <a:ln w="571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BA65B983-BAFB-4D51-872D-9561CCA98F85}"/>
              </a:ext>
            </a:extLst>
          </p:cNvPr>
          <p:cNvSpPr/>
          <p:nvPr/>
        </p:nvSpPr>
        <p:spPr>
          <a:xfrm>
            <a:off x="3700461" y="2362957"/>
            <a:ext cx="3857626" cy="628650"/>
          </a:xfrm>
          <a:prstGeom prst="roundRect">
            <a:avLst/>
          </a:prstGeom>
          <a:noFill/>
          <a:ln w="571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BDF4A16C-259E-EF90-339E-363A59B752C6}"/>
              </a:ext>
            </a:extLst>
          </p:cNvPr>
          <p:cNvSpPr/>
          <p:nvPr/>
        </p:nvSpPr>
        <p:spPr>
          <a:xfrm>
            <a:off x="214312" y="4165860"/>
            <a:ext cx="8586788" cy="1777739"/>
          </a:xfrm>
          <a:prstGeom prst="roundRect">
            <a:avLst/>
          </a:prstGeom>
          <a:noFill/>
          <a:ln w="571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6F00D81-088A-9D1B-F6FA-770444BDBEBB}"/>
              </a:ext>
            </a:extLst>
          </p:cNvPr>
          <p:cNvSpPr txBox="1"/>
          <p:nvPr/>
        </p:nvSpPr>
        <p:spPr>
          <a:xfrm>
            <a:off x="542924" y="6145385"/>
            <a:ext cx="8058149" cy="523220"/>
          </a:xfrm>
          <a:prstGeom prst="rect">
            <a:avLst/>
          </a:prstGeom>
          <a:solidFill>
            <a:srgbClr val="FF6600"/>
          </a:solidFill>
        </p:spPr>
        <p:txBody>
          <a:bodyPr wrap="square">
            <a:spAutoFit/>
          </a:bodyPr>
          <a:lstStyle/>
          <a:p>
            <a:r>
              <a:rPr kumimoji="1" lang="ja-JP" altLang="en-US" sz="2800" dirty="0">
                <a:latin typeface="AR P丸ゴシック体E" panose="020F0900000000000000" pitchFamily="50" charset="-128"/>
                <a:ea typeface="AR P丸ゴシック体E" panose="020F0900000000000000" pitchFamily="50" charset="-128"/>
              </a:rPr>
              <a:t> ②世界の課題や 日本の「学習指導要領」との関係</a:t>
            </a:r>
            <a:endParaRPr kumimoji="1" lang="en-US" altLang="ja-JP" sz="28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79436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485E159-AABB-2B78-34A3-ACFA685C2330}"/>
              </a:ext>
            </a:extLst>
          </p:cNvPr>
          <p:cNvPicPr>
            <a:picLocks noChangeAspect="1"/>
          </p:cNvPicPr>
          <p:nvPr/>
        </p:nvPicPr>
        <p:blipFill>
          <a:blip r:embed="rId2"/>
          <a:stretch>
            <a:fillRect/>
          </a:stretch>
        </p:blipFill>
        <p:spPr>
          <a:xfrm>
            <a:off x="0" y="815228"/>
            <a:ext cx="9144000" cy="5227544"/>
          </a:xfrm>
          <a:prstGeom prst="rect">
            <a:avLst/>
          </a:prstGeom>
        </p:spPr>
      </p:pic>
    </p:spTree>
    <p:extLst>
      <p:ext uri="{BB962C8B-B14F-4D97-AF65-F5344CB8AC3E}">
        <p14:creationId xmlns:p14="http://schemas.microsoft.com/office/powerpoint/2010/main" val="147757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20B848C-6D98-C050-A80E-831C3EBCA21C}"/>
              </a:ext>
            </a:extLst>
          </p:cNvPr>
          <p:cNvSpPr txBox="1"/>
          <p:nvPr/>
        </p:nvSpPr>
        <p:spPr>
          <a:xfrm>
            <a:off x="282088" y="2619597"/>
            <a:ext cx="3813907" cy="4031873"/>
          </a:xfrm>
          <a:prstGeom prst="rect">
            <a:avLst/>
          </a:prstGeom>
          <a:noFill/>
        </p:spPr>
        <p:txBody>
          <a:bodyPr wrap="square" rtlCol="0">
            <a:spAutoFit/>
          </a:bodyPr>
          <a:lstStyle/>
          <a:p>
            <a:r>
              <a:rPr kumimoji="1" lang="ja-JP" altLang="en-US" sz="3200" dirty="0">
                <a:highlight>
                  <a:srgbClr val="FFFF00"/>
                </a:highlight>
                <a:latin typeface="AR P丸ゴシック体E" panose="020F0900000000000000" pitchFamily="50" charset="-128"/>
                <a:ea typeface="AR P丸ゴシック体E" panose="020F0900000000000000" pitchFamily="50" charset="-128"/>
              </a:rPr>
              <a:t>国際連合</a:t>
            </a:r>
            <a:endParaRPr kumimoji="1" lang="en-US" altLang="ja-JP" sz="3200" dirty="0">
              <a:highlight>
                <a:srgbClr val="FFFF00"/>
              </a:highlight>
              <a:latin typeface="AR P丸ゴシック体E" panose="020F0900000000000000" pitchFamily="50" charset="-128"/>
              <a:ea typeface="AR P丸ゴシック体E" panose="020F0900000000000000" pitchFamily="50" charset="-128"/>
            </a:endParaRPr>
          </a:p>
          <a:p>
            <a:r>
              <a:rPr kumimoji="1" lang="ja-JP" altLang="en-US" sz="3200" dirty="0">
                <a:highlight>
                  <a:srgbClr val="FFFF00"/>
                </a:highlight>
                <a:latin typeface="AR P丸ゴシック体E" panose="020F0900000000000000" pitchFamily="50" charset="-128"/>
                <a:ea typeface="AR P丸ゴシック体E" panose="020F0900000000000000" pitchFamily="50" charset="-128"/>
              </a:rPr>
              <a:t>ユネスコの教育観</a:t>
            </a:r>
            <a:endParaRPr kumimoji="1" lang="en-US" altLang="ja-JP" sz="3200" dirty="0">
              <a:highlight>
                <a:srgbClr val="FFFF00"/>
              </a:highlight>
              <a:latin typeface="AR P丸ゴシック体E" panose="020F0900000000000000" pitchFamily="50" charset="-128"/>
              <a:ea typeface="AR P丸ゴシック体E" panose="020F0900000000000000" pitchFamily="50" charset="-128"/>
            </a:endParaRPr>
          </a:p>
          <a:p>
            <a:endParaRPr kumimoji="1" lang="en-US" altLang="ja-JP" sz="3200" dirty="0">
              <a:highlight>
                <a:srgbClr val="FFFF00"/>
              </a:highlight>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  </a:t>
            </a:r>
            <a:r>
              <a:rPr kumimoji="1" lang="en-US" altLang="ja-JP" sz="3200" dirty="0">
                <a:highlight>
                  <a:srgbClr val="FFFF00"/>
                </a:highlight>
                <a:latin typeface="AR P丸ゴシック体E" panose="020F0900000000000000" pitchFamily="50" charset="-128"/>
                <a:ea typeface="AR P丸ゴシック体E" panose="020F0900000000000000" pitchFamily="50" charset="-128"/>
              </a:rPr>
              <a:t>ESD for 2030</a:t>
            </a:r>
          </a:p>
          <a:p>
            <a:endParaRPr kumimoji="1" lang="en-US" altLang="ja-JP" sz="3200" dirty="0">
              <a:highlight>
                <a:srgbClr val="FFFF00"/>
              </a:highlight>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という視点をもって</a:t>
            </a:r>
            <a:endParaRPr kumimoji="1" lang="en-US" altLang="ja-JP" sz="3200" dirty="0">
              <a:latin typeface="AR P丸ゴシック体E" panose="020F0900000000000000" pitchFamily="50" charset="-128"/>
              <a:ea typeface="AR P丸ゴシック体E" panose="020F0900000000000000" pitchFamily="50" charset="-128"/>
            </a:endParaRPr>
          </a:p>
          <a:p>
            <a:r>
              <a:rPr kumimoji="1" lang="ja-JP" altLang="en-US" sz="3200" dirty="0">
                <a:latin typeface="AR P丸ゴシック体E" panose="020F0900000000000000" pitchFamily="50" charset="-128"/>
                <a:ea typeface="AR P丸ゴシック体E" panose="020F0900000000000000" pitchFamily="50" charset="-128"/>
              </a:rPr>
              <a:t>学校教育・</a:t>
            </a:r>
            <a:r>
              <a:rPr kumimoji="1" lang="en-US" altLang="ja-JP" sz="3200" dirty="0">
                <a:latin typeface="AR P丸ゴシック体E" panose="020F0900000000000000" pitchFamily="50" charset="-128"/>
                <a:ea typeface="AR P丸ゴシック体E" panose="020F0900000000000000" pitchFamily="50" charset="-128"/>
              </a:rPr>
              <a:t>ESD</a:t>
            </a:r>
          </a:p>
          <a:p>
            <a:r>
              <a:rPr kumimoji="1" lang="ja-JP" altLang="en-US" sz="3200" dirty="0">
                <a:latin typeface="AR P丸ゴシック体E" panose="020F0900000000000000" pitchFamily="50" charset="-128"/>
                <a:ea typeface="AR P丸ゴシック体E" panose="020F0900000000000000" pitchFamily="50" charset="-128"/>
              </a:rPr>
              <a:t>を進める</a:t>
            </a:r>
            <a:endParaRPr kumimoji="1" lang="en-US" altLang="ja-JP" sz="3200" dirty="0">
              <a:latin typeface="AR P丸ゴシック体E" panose="020F0900000000000000" pitchFamily="50" charset="-128"/>
              <a:ea typeface="AR P丸ゴシック体E" panose="020F0900000000000000" pitchFamily="50" charset="-128"/>
            </a:endParaRPr>
          </a:p>
        </p:txBody>
      </p:sp>
      <p:pic>
        <p:nvPicPr>
          <p:cNvPr id="4" name="図 3">
            <a:extLst>
              <a:ext uri="{FF2B5EF4-FFF2-40B4-BE49-F238E27FC236}">
                <a16:creationId xmlns:a16="http://schemas.microsoft.com/office/drawing/2014/main" id="{A755D16A-930B-13C9-57FD-A0CEF57647BD}"/>
              </a:ext>
            </a:extLst>
          </p:cNvPr>
          <p:cNvPicPr>
            <a:picLocks noChangeAspect="1"/>
          </p:cNvPicPr>
          <p:nvPr/>
        </p:nvPicPr>
        <p:blipFill>
          <a:blip r:embed="rId2"/>
          <a:stretch>
            <a:fillRect/>
          </a:stretch>
        </p:blipFill>
        <p:spPr>
          <a:xfrm>
            <a:off x="4077583" y="-17167"/>
            <a:ext cx="4784329" cy="6875167"/>
          </a:xfrm>
          <a:prstGeom prst="rect">
            <a:avLst/>
          </a:prstGeom>
        </p:spPr>
      </p:pic>
      <p:pic>
        <p:nvPicPr>
          <p:cNvPr id="5" name="図 4">
            <a:extLst>
              <a:ext uri="{FF2B5EF4-FFF2-40B4-BE49-F238E27FC236}">
                <a16:creationId xmlns:a16="http://schemas.microsoft.com/office/drawing/2014/main" id="{F8827E3B-0AD0-0975-580A-88A98B100756}"/>
              </a:ext>
            </a:extLst>
          </p:cNvPr>
          <p:cNvPicPr>
            <a:picLocks noChangeAspect="1"/>
          </p:cNvPicPr>
          <p:nvPr/>
        </p:nvPicPr>
        <p:blipFill>
          <a:blip r:embed="rId3"/>
          <a:stretch>
            <a:fillRect/>
          </a:stretch>
        </p:blipFill>
        <p:spPr>
          <a:xfrm>
            <a:off x="282088" y="51945"/>
            <a:ext cx="3561250" cy="2361122"/>
          </a:xfrm>
          <a:prstGeom prst="rect">
            <a:avLst/>
          </a:prstGeom>
        </p:spPr>
      </p:pic>
    </p:spTree>
    <p:extLst>
      <p:ext uri="{BB962C8B-B14F-4D97-AF65-F5344CB8AC3E}">
        <p14:creationId xmlns:p14="http://schemas.microsoft.com/office/powerpoint/2010/main" val="269445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EEFC497-A2DB-6944-BAFB-30507888997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r="33615"/>
          <a:stretch/>
        </p:blipFill>
        <p:spPr>
          <a:xfrm>
            <a:off x="842734" y="181536"/>
            <a:ext cx="7117927" cy="6494928"/>
          </a:xfrm>
          <a:prstGeom prst="rect">
            <a:avLst/>
          </a:prstGeom>
        </p:spPr>
      </p:pic>
      <p:sp>
        <p:nvSpPr>
          <p:cNvPr id="2" name="楕円 1">
            <a:extLst>
              <a:ext uri="{FF2B5EF4-FFF2-40B4-BE49-F238E27FC236}">
                <a16:creationId xmlns:a16="http://schemas.microsoft.com/office/drawing/2014/main" id="{42A55568-D6E1-43B9-5EBD-66AFFD679665}"/>
              </a:ext>
            </a:extLst>
          </p:cNvPr>
          <p:cNvSpPr/>
          <p:nvPr/>
        </p:nvSpPr>
        <p:spPr>
          <a:xfrm>
            <a:off x="4401697" y="3644153"/>
            <a:ext cx="215153" cy="188259"/>
          </a:xfrm>
          <a:prstGeom prst="ellipse">
            <a:avLst/>
          </a:prstGeom>
          <a:solidFill>
            <a:srgbClr val="FF0000"/>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5" name="直線コネクタ 4">
            <a:extLst>
              <a:ext uri="{FF2B5EF4-FFF2-40B4-BE49-F238E27FC236}">
                <a16:creationId xmlns:a16="http://schemas.microsoft.com/office/drawing/2014/main" id="{0D99C66B-7447-81B6-93FA-E6C29FC83C81}"/>
              </a:ext>
            </a:extLst>
          </p:cNvPr>
          <p:cNvCxnSpPr>
            <a:cxnSpLocks/>
          </p:cNvCxnSpPr>
          <p:nvPr/>
        </p:nvCxnSpPr>
        <p:spPr>
          <a:xfrm>
            <a:off x="4751318" y="1828801"/>
            <a:ext cx="0" cy="4329953"/>
          </a:xfrm>
          <a:prstGeom prst="line">
            <a:avLst/>
          </a:prstGeom>
          <a:ln w="571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B4957CAF-400B-1EBC-BF7C-549488443FB1}"/>
              </a:ext>
            </a:extLst>
          </p:cNvPr>
          <p:cNvSpPr txBox="1"/>
          <p:nvPr/>
        </p:nvSpPr>
        <p:spPr>
          <a:xfrm>
            <a:off x="4428591" y="1509445"/>
            <a:ext cx="755335" cy="369332"/>
          </a:xfrm>
          <a:prstGeom prst="rect">
            <a:avLst/>
          </a:prstGeom>
          <a:noFill/>
        </p:spPr>
        <p:txBody>
          <a:bodyPr wrap="none" rtlCol="0">
            <a:spAutoFit/>
          </a:bodyPr>
          <a:lstStyle/>
          <a:p>
            <a:r>
              <a:rPr kumimoji="1" lang="en-US" altLang="ja-JP" dirty="0">
                <a:latin typeface="AR P丸ゴシック体E" panose="020F0900000000000000" pitchFamily="50" charset="-128"/>
                <a:ea typeface="AR P丸ゴシック体E" panose="020F0900000000000000" pitchFamily="50" charset="-128"/>
              </a:rPr>
              <a:t>2030</a:t>
            </a:r>
            <a:endParaRPr kumimoji="1" lang="ja-JP" altLang="en-US" dirty="0">
              <a:latin typeface="AR P丸ゴシック体E" panose="020F0900000000000000" pitchFamily="50" charset="-128"/>
              <a:ea typeface="AR P丸ゴシック体E" panose="020F0900000000000000" pitchFamily="50" charset="-128"/>
            </a:endParaRPr>
          </a:p>
        </p:txBody>
      </p:sp>
      <p:sp>
        <p:nvSpPr>
          <p:cNvPr id="8" name="楕円 7">
            <a:extLst>
              <a:ext uri="{FF2B5EF4-FFF2-40B4-BE49-F238E27FC236}">
                <a16:creationId xmlns:a16="http://schemas.microsoft.com/office/drawing/2014/main" id="{BD9C2F02-7A93-4A52-489D-D3BBDA8515A6}"/>
              </a:ext>
            </a:extLst>
          </p:cNvPr>
          <p:cNvSpPr/>
          <p:nvPr/>
        </p:nvSpPr>
        <p:spPr>
          <a:xfrm>
            <a:off x="4099148" y="3933261"/>
            <a:ext cx="215153" cy="188259"/>
          </a:xfrm>
          <a:prstGeom prst="ellipse">
            <a:avLst/>
          </a:prstGeom>
          <a:solidFill>
            <a:schemeClr val="accent1">
              <a:lumMod val="40000"/>
              <a:lumOff val="60000"/>
            </a:schemeClr>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8301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520</TotalTime>
  <Words>3310</Words>
  <Application>Microsoft Office PowerPoint</Application>
  <PresentationFormat>画面に合わせる (4:3)</PresentationFormat>
  <Paragraphs>545</Paragraphs>
  <Slides>40</Slides>
  <Notes>15</Notes>
  <HiddenSlides>0</HiddenSlides>
  <MMClips>1</MMClips>
  <ScaleCrop>false</ScaleCrop>
  <HeadingPairs>
    <vt:vector size="6" baseType="variant">
      <vt:variant>
        <vt:lpstr>使用されているフォント</vt:lpstr>
      </vt:variant>
      <vt:variant>
        <vt:i4>22</vt:i4>
      </vt:variant>
      <vt:variant>
        <vt:lpstr>テーマ</vt:lpstr>
      </vt:variant>
      <vt:variant>
        <vt:i4>1</vt:i4>
      </vt:variant>
      <vt:variant>
        <vt:lpstr>スライド タイトル</vt:lpstr>
      </vt:variant>
      <vt:variant>
        <vt:i4>40</vt:i4>
      </vt:variant>
    </vt:vector>
  </HeadingPairs>
  <TitlesOfParts>
    <vt:vector size="63" baseType="lpstr">
      <vt:lpstr>AR Pゴシック体S</vt:lpstr>
      <vt:lpstr>AR Pペン楷書体L</vt:lpstr>
      <vt:lpstr>AR P丸ゴシック体E</vt:lpstr>
      <vt:lpstr>AR P丸ゴシック体M</vt:lpstr>
      <vt:lpstr>AR P悠々ゴシック体E</vt:lpstr>
      <vt:lpstr>AR P楷書体M</vt:lpstr>
      <vt:lpstr>AR丸ゴシック体E</vt:lpstr>
      <vt:lpstr>ＤＦ平成ゴシック体W5</vt:lpstr>
      <vt:lpstr>HGPｺﾞｼｯｸE</vt:lpstr>
      <vt:lpstr>HGP創英角ﾎﾟｯﾌﾟ体</vt:lpstr>
      <vt:lpstr>HGSｺﾞｼｯｸE</vt:lpstr>
      <vt:lpstr>HGS創英角ﾎﾟｯﾌﾟ体</vt:lpstr>
      <vt:lpstr>HG創英角ﾎﾟｯﾌﾟ体</vt:lpstr>
      <vt:lpstr>HG明朝B</vt:lpstr>
      <vt:lpstr>ＭＳ Ｐゴシック</vt:lpstr>
      <vt:lpstr>ＭＳ ゴシック</vt:lpstr>
      <vt:lpstr>ＭＳ 明朝</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利夫 手島</dc:creator>
  <cp:lastModifiedBy>利夫 手島</cp:lastModifiedBy>
  <cp:revision>3</cp:revision>
  <cp:lastPrinted>2024-11-18T11:52:32Z</cp:lastPrinted>
  <dcterms:created xsi:type="dcterms:W3CDTF">2024-11-18T06:43:01Z</dcterms:created>
  <dcterms:modified xsi:type="dcterms:W3CDTF">2024-11-20T06:40:24Z</dcterms:modified>
</cp:coreProperties>
</file>