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3255" r:id="rId2"/>
    <p:sldId id="3242" r:id="rId3"/>
    <p:sldId id="3237" r:id="rId4"/>
    <p:sldId id="3240" r:id="rId5"/>
    <p:sldId id="3284" r:id="rId6"/>
    <p:sldId id="3246" r:id="rId7"/>
    <p:sldId id="3245" r:id="rId8"/>
    <p:sldId id="3344" r:id="rId9"/>
    <p:sldId id="2933" r:id="rId10"/>
    <p:sldId id="3357" r:id="rId11"/>
    <p:sldId id="3205" r:id="rId12"/>
    <p:sldId id="3220" r:id="rId13"/>
    <p:sldId id="3283" r:id="rId14"/>
    <p:sldId id="841" r:id="rId15"/>
    <p:sldId id="2891" r:id="rId16"/>
    <p:sldId id="3330" r:id="rId17"/>
    <p:sldId id="1965" r:id="rId18"/>
    <p:sldId id="3273" r:id="rId19"/>
    <p:sldId id="3275" r:id="rId20"/>
    <p:sldId id="1945" r:id="rId21"/>
    <p:sldId id="2940" r:id="rId22"/>
    <p:sldId id="2912" r:id="rId23"/>
    <p:sldId id="2914" r:id="rId24"/>
    <p:sldId id="2231" r:id="rId25"/>
    <p:sldId id="2915" r:id="rId26"/>
    <p:sldId id="3234" r:id="rId27"/>
    <p:sldId id="2917" r:id="rId28"/>
    <p:sldId id="2918" r:id="rId29"/>
    <p:sldId id="2904" r:id="rId30"/>
    <p:sldId id="2786" r:id="rId31"/>
    <p:sldId id="263" r:id="rId32"/>
    <p:sldId id="264" r:id="rId33"/>
    <p:sldId id="278" r:id="rId34"/>
    <p:sldId id="279" r:id="rId35"/>
    <p:sldId id="280" r:id="rId36"/>
    <p:sldId id="281" r:id="rId37"/>
    <p:sldId id="282" r:id="rId38"/>
    <p:sldId id="283" r:id="rId39"/>
    <p:sldId id="284" r:id="rId40"/>
    <p:sldId id="285" r:id="rId41"/>
    <p:sldId id="286" r:id="rId42"/>
    <p:sldId id="288" r:id="rId43"/>
    <p:sldId id="289" r:id="rId44"/>
    <p:sldId id="291" r:id="rId45"/>
    <p:sldId id="292" r:id="rId46"/>
    <p:sldId id="293" r:id="rId47"/>
    <p:sldId id="294" r:id="rId48"/>
    <p:sldId id="295" r:id="rId49"/>
    <p:sldId id="296" r:id="rId50"/>
    <p:sldId id="297" r:id="rId51"/>
    <p:sldId id="298" r:id="rId52"/>
    <p:sldId id="299" r:id="rId53"/>
    <p:sldId id="2784" r:id="rId54"/>
    <p:sldId id="2785" r:id="rId55"/>
    <p:sldId id="2778" r:id="rId56"/>
    <p:sldId id="2983" r:id="rId57"/>
    <p:sldId id="2928" r:id="rId58"/>
    <p:sldId id="276" r:id="rId59"/>
    <p:sldId id="3216" r:id="rId60"/>
    <p:sldId id="2160" r:id="rId61"/>
    <p:sldId id="2161" r:id="rId62"/>
    <p:sldId id="3260" r:id="rId63"/>
    <p:sldId id="3277" r:id="rId64"/>
    <p:sldId id="3278" r:id="rId65"/>
    <p:sldId id="3269" r:id="rId66"/>
    <p:sldId id="3337" r:id="rId67"/>
    <p:sldId id="1923" r:id="rId68"/>
    <p:sldId id="3281" r:id="rId69"/>
    <p:sldId id="3282" r:id="rId70"/>
    <p:sldId id="3285" r:id="rId71"/>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手島 利夫" initials="手島" lastIdx="16" clrIdx="0">
    <p:extLst>
      <p:ext uri="{19B8F6BF-5375-455C-9EA6-DF929625EA0E}">
        <p15:presenceInfo xmlns:p15="http://schemas.microsoft.com/office/powerpoint/2012/main" userId="0a6a7baf70163a04" providerId="Windows Live"/>
      </p:ext>
    </p:extLst>
  </p:cmAuthor>
  <p:cmAuthor id="2" name="oa" initials="o" lastIdx="37" clrIdx="1">
    <p:extLst>
      <p:ext uri="{19B8F6BF-5375-455C-9EA6-DF929625EA0E}">
        <p15:presenceInfo xmlns:p15="http://schemas.microsoft.com/office/powerpoint/2012/main" userId="oa" providerId="None"/>
      </p:ext>
    </p:extLst>
  </p:cmAuthor>
  <p:cmAuthor id="3" name="佐々木　香" initials="佐々木　香" lastIdx="1" clrIdx="2">
    <p:extLst>
      <p:ext uri="{19B8F6BF-5375-455C-9EA6-DF929625EA0E}">
        <p15:presenceInfo xmlns:p15="http://schemas.microsoft.com/office/powerpoint/2012/main" userId="S::sasaki7587@aichi-c.ed.jp::dcacbb38-0ebc-42d1-a530-f7e5d0d593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2FC"/>
    <a:srgbClr val="FFFFFF"/>
    <a:srgbClr val="B7DBFF"/>
    <a:srgbClr val="4472C4"/>
    <a:srgbClr val="E8FDCF"/>
    <a:srgbClr val="FFFF79"/>
    <a:srgbClr val="FFFF81"/>
    <a:srgbClr val="FF66FF"/>
    <a:srgbClr val="FEFDD3"/>
    <a:srgbClr val="CD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2" autoAdjust="0"/>
    <p:restoredTop sz="94195" autoAdjust="0"/>
  </p:normalViewPr>
  <p:slideViewPr>
    <p:cSldViewPr snapToGrid="0">
      <p:cViewPr varScale="1">
        <p:scale>
          <a:sx n="71" d="100"/>
          <a:sy n="71" d="100"/>
        </p:scale>
        <p:origin x="666" y="72"/>
      </p:cViewPr>
      <p:guideLst/>
    </p:cSldViewPr>
  </p:slideViewPr>
  <p:notesTextViewPr>
    <p:cViewPr>
      <p:scale>
        <a:sx n="1" d="1"/>
        <a:sy n="1" d="1"/>
      </p:scale>
      <p:origin x="0" y="0"/>
    </p:cViewPr>
  </p:notesTextViewPr>
  <p:notesViewPr>
    <p:cSldViewPr snapToGrid="0">
      <p:cViewPr varScale="1">
        <p:scale>
          <a:sx n="62" d="100"/>
          <a:sy n="62" d="100"/>
        </p:scale>
        <p:origin x="184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1"/>
            <a:ext cx="2984871" cy="502755"/>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2025/5/13</a:t>
            </a:fld>
            <a:endParaRPr kumimoji="1" lang="ja-JP" altLang="en-US"/>
          </a:p>
        </p:txBody>
      </p:sp>
      <p:sp>
        <p:nvSpPr>
          <p:cNvPr id="4" name="スライド イメージ プレースホルダー 3"/>
          <p:cNvSpPr>
            <a:spLocks noGrp="1" noRot="1" noChangeAspect="1"/>
          </p:cNvSpPr>
          <p:nvPr>
            <p:ph type="sldImg" idx="2"/>
          </p:nvPr>
        </p:nvSpPr>
        <p:spPr>
          <a:xfrm>
            <a:off x="1189038" y="1250950"/>
            <a:ext cx="4510087" cy="3384550"/>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70"/>
            <a:ext cx="5510530" cy="3945494"/>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8"/>
            <a:ext cx="2984871" cy="50275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8"/>
            <a:ext cx="2984871" cy="50275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191021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23</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153876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24</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25</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449388" y="803275"/>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225543" y="4052193"/>
            <a:ext cx="5040591" cy="5660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26</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27</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28</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29</a:t>
            </a:fld>
            <a:endParaRPr kumimoji="1" lang="ja-JP" altLang="en-US"/>
          </a:p>
        </p:txBody>
      </p:sp>
    </p:spTree>
    <p:extLst>
      <p:ext uri="{BB962C8B-B14F-4D97-AF65-F5344CB8AC3E}">
        <p14:creationId xmlns:p14="http://schemas.microsoft.com/office/powerpoint/2010/main" val="109905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30</a:t>
            </a:fld>
            <a:endParaRPr kumimoji="1" lang="ja-JP" altLang="en-US"/>
          </a:p>
        </p:txBody>
      </p:sp>
    </p:spTree>
    <p:extLst>
      <p:ext uri="{BB962C8B-B14F-4D97-AF65-F5344CB8AC3E}">
        <p14:creationId xmlns:p14="http://schemas.microsoft.com/office/powerpoint/2010/main" val="371108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21</a:t>
            </a:r>
            <a:r>
              <a:rPr lang="ja-JP" altLang="en-US" dirty="0">
                <a:latin typeface="AR P丸ゴシック体E" panose="020F0900000000000000" pitchFamily="50" charset="-128"/>
                <a:ea typeface="AR P丸ゴシック体E" panose="020F0900000000000000" pitchFamily="50" charset="-128"/>
              </a:rPr>
              <a:t>日付け、朝日小学生新聞記事です。　</a:t>
            </a:r>
            <a:r>
              <a:rPr lang="ja-JP" altLang="en-US" dirty="0">
                <a:latin typeface="AR丸ゴシック体E" panose="020F0909000000000000" pitchFamily="49" charset="-128"/>
                <a:ea typeface="AR丸ゴシック体E" panose="020F0909000000000000" pitchFamily="49" charset="-128"/>
              </a:rPr>
              <a:t>新型肺炎が中国から広がった。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国内にも感染者が出ていることが伝えられていますが、まだ、</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新型コロナウイルスの恐ろしさは、専門家にも分かっていません</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でした。</a:t>
            </a:r>
            <a:endParaRPr lang="ja-JP" altLang="en-US" dirty="0">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31</a:t>
            </a:fld>
            <a:endParaRPr kumimoji="1" lang="ja-JP" altLang="en-US"/>
          </a:p>
        </p:txBody>
      </p:sp>
    </p:spTree>
    <p:extLst>
      <p:ext uri="{BB962C8B-B14F-4D97-AF65-F5344CB8AC3E}">
        <p14:creationId xmlns:p14="http://schemas.microsoft.com/office/powerpoint/2010/main" val="1904730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日　世界保健機関ＷＨＯ　が緊急事態宣言を出しました。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１２月には中国で感染が広がっているのはわかっていましたが、</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世界的な拡大になるかどうか見極めていたのですね。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32</a:t>
            </a:fld>
            <a:endParaRPr kumimoji="1" lang="ja-JP" altLang="en-US"/>
          </a:p>
        </p:txBody>
      </p:sp>
    </p:spTree>
    <p:extLst>
      <p:ext uri="{BB962C8B-B14F-4D97-AF65-F5344CB8AC3E}">
        <p14:creationId xmlns:p14="http://schemas.microsoft.com/office/powerpoint/2010/main" val="234417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9</a:t>
            </a:fld>
            <a:endParaRPr lang="ja-JP" altLang="en-US"/>
          </a:p>
        </p:txBody>
      </p:sp>
    </p:spTree>
    <p:extLst>
      <p:ext uri="{BB962C8B-B14F-4D97-AF65-F5344CB8AC3E}">
        <p14:creationId xmlns:p14="http://schemas.microsoft.com/office/powerpoint/2010/main" val="83881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日　マスクや消毒薬が、品切れになった。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a:t>
            </a:r>
            <a:r>
              <a:rPr lang="ja-JP" altLang="en-US" dirty="0">
                <a:solidFill>
                  <a:schemeClr val="accent1"/>
                </a:solidFill>
                <a:latin typeface="AR P丸ゴシック体E" panose="020F0900000000000000" pitchFamily="50" charset="-128"/>
                <a:ea typeface="AR P丸ゴシック体E" panose="020F0900000000000000" pitchFamily="50" charset="-128"/>
              </a:rPr>
              <a:t>この頃になって新型コロナウイルスの恐ろしさが、分かってきたのです</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33</a:t>
            </a:fld>
            <a:endParaRPr kumimoji="1" lang="ja-JP" altLang="en-US"/>
          </a:p>
        </p:txBody>
      </p:sp>
    </p:spTree>
    <p:extLst>
      <p:ext uri="{BB962C8B-B14F-4D97-AF65-F5344CB8AC3E}">
        <p14:creationId xmlns:p14="http://schemas.microsoft.com/office/powerpoint/2010/main" val="3558278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月１３日　新型ウイルスの感染者のお世話をしている人や家族にからかいや</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いじめがあった。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みんなの健康を守るために、病気に立ち向かっている人を</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からかったり、いじめるなんて、失礼な話ですね</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34</a:t>
            </a:fld>
            <a:endParaRPr kumimoji="1" lang="ja-JP" altLang="en-US"/>
          </a:p>
        </p:txBody>
      </p:sp>
    </p:spTree>
    <p:extLst>
      <p:ext uri="{BB962C8B-B14F-4D97-AF65-F5344CB8AC3E}">
        <p14:creationId xmlns:p14="http://schemas.microsoft.com/office/powerpoint/2010/main" val="3528342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月２８日　具合が悪くても、なかなかＰＣＲ検査を受けられない人がいる。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咳が出て熱もあるのに、検査が受けられないで、断られたら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どんな思いで過ごしていたのでしょう。</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35</a:t>
            </a:fld>
            <a:endParaRPr kumimoji="1" lang="ja-JP" altLang="en-US"/>
          </a:p>
        </p:txBody>
      </p:sp>
    </p:spTree>
    <p:extLst>
      <p:ext uri="{BB962C8B-B14F-4D97-AF65-F5344CB8AC3E}">
        <p14:creationId xmlns:p14="http://schemas.microsoft.com/office/powerpoint/2010/main" val="2458895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月２９日　全国の学校がお休みになってしまった。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突然のことで、先生たちも、子どもたちも、お家の方々も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大変だったでしょうね。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36</a:t>
            </a:fld>
            <a:endParaRPr kumimoji="1" lang="ja-JP" altLang="en-US"/>
          </a:p>
        </p:txBody>
      </p:sp>
    </p:spTree>
    <p:extLst>
      <p:ext uri="{BB962C8B-B14F-4D97-AF65-F5344CB8AC3E}">
        <p14:creationId xmlns:p14="http://schemas.microsoft.com/office/powerpoint/2010/main" val="3982829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３月１日　予定していた卒業式ができそうもない。　観光地も次々に休園になった。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最後の学校生活、残り一カ月・・・子どもたちは、くやしい３月に</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なったことでしょうね。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37</a:t>
            </a:fld>
            <a:endParaRPr kumimoji="1" lang="ja-JP" altLang="en-US"/>
          </a:p>
        </p:txBody>
      </p:sp>
    </p:spTree>
    <p:extLst>
      <p:ext uri="{BB962C8B-B14F-4D97-AF65-F5344CB8AC3E}">
        <p14:creationId xmlns:p14="http://schemas.microsoft.com/office/powerpoint/2010/main" val="2493248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３月４日　相撲や野球などが中止や延期、無観客になった。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スポーツをみんなで応援し、盛り上がり、元気になれるのに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 P丸ゴシック体E" panose="020F0900000000000000" pitchFamily="50" charset="-128"/>
                <a:ea typeface="AR P丸ゴシック体E" panose="020F0900000000000000" pitchFamily="50" charset="-128"/>
              </a:rPr>
              <a:t>残念ですね。</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38</a:t>
            </a:fld>
            <a:endParaRPr kumimoji="1" lang="ja-JP" altLang="en-US"/>
          </a:p>
        </p:txBody>
      </p:sp>
    </p:spTree>
    <p:extLst>
      <p:ext uri="{BB962C8B-B14F-4D97-AF65-F5344CB8AC3E}">
        <p14:creationId xmlns:p14="http://schemas.microsoft.com/office/powerpoint/2010/main" val="2052640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３月５日　　買い占めで、トイレットペーパーが店先から消えました。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うわさが人の心に不安をかき立てて</a:t>
            </a:r>
            <a:r>
              <a:rPr lang="ja-JP" altLang="en-US" u="sng" dirty="0">
                <a:solidFill>
                  <a:schemeClr val="accent1"/>
                </a:solidFill>
                <a:latin typeface="AR丸ゴシック体E" panose="020F0909000000000000" pitchFamily="49" charset="-128"/>
                <a:ea typeface="AR丸ゴシック体E" panose="020F0909000000000000" pitchFamily="49" charset="-128"/>
              </a:rPr>
              <a:t>、</a:t>
            </a:r>
            <a:r>
              <a:rPr lang="ja-JP" altLang="en-US" b="1" u="sng" dirty="0">
                <a:solidFill>
                  <a:srgbClr val="FF0000"/>
                </a:solidFill>
                <a:latin typeface="AR丸ゴシック体E" panose="020F0909000000000000" pitchFamily="49" charset="-128"/>
                <a:ea typeface="AR丸ゴシック体E" panose="020F0909000000000000" pitchFamily="49" charset="-128"/>
              </a:rPr>
              <a:t>買いだめに走らせるのでしょうね。</a:t>
            </a:r>
            <a:endParaRPr kumimoji="1" lang="ja-JP" altLang="en-US" b="1" u="sng" dirty="0">
              <a:solidFill>
                <a:srgbClr val="FF0000"/>
              </a:solidFill>
            </a:endParaRP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39</a:t>
            </a:fld>
            <a:endParaRPr kumimoji="1" lang="ja-JP" altLang="en-US"/>
          </a:p>
        </p:txBody>
      </p:sp>
    </p:spTree>
    <p:extLst>
      <p:ext uri="{BB962C8B-B14F-4D97-AF65-F5344CB8AC3E}">
        <p14:creationId xmlns:p14="http://schemas.microsoft.com/office/powerpoint/2010/main" val="2688969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（３月１０日　）　</a:t>
            </a:r>
            <a:r>
              <a:rPr lang="en-US" altLang="ja-JP" b="1" u="sng" dirty="0">
                <a:latin typeface="AR P丸ゴシック体E" panose="020F0900000000000000" pitchFamily="50" charset="-128"/>
                <a:ea typeface="AR P丸ゴシック体E" panose="020F0900000000000000" pitchFamily="50" charset="-128"/>
              </a:rPr>
              <a:t>3</a:t>
            </a:r>
            <a:r>
              <a:rPr lang="ja-JP" altLang="en-US" b="1" u="sng" dirty="0">
                <a:latin typeface="AR P丸ゴシック体E" panose="020F0900000000000000" pitchFamily="50" charset="-128"/>
                <a:ea typeface="AR P丸ゴシック体E" panose="020F0900000000000000" pitchFamily="50" charset="-128"/>
              </a:rPr>
              <a:t>月</a:t>
            </a:r>
            <a:r>
              <a:rPr lang="en-US" altLang="ja-JP" b="1" u="sng" dirty="0">
                <a:latin typeface="AR P丸ゴシック体E" panose="020F0900000000000000" pitchFamily="50" charset="-128"/>
                <a:ea typeface="AR P丸ゴシック体E" panose="020F0900000000000000" pitchFamily="50" charset="-128"/>
              </a:rPr>
              <a:t>7</a:t>
            </a:r>
            <a:r>
              <a:rPr lang="ja-JP" altLang="en-US" b="1" u="sng" dirty="0">
                <a:latin typeface="AR P丸ゴシック体E" panose="020F0900000000000000" pitchFamily="50" charset="-128"/>
                <a:ea typeface="AR P丸ゴシック体E" panose="020F0900000000000000" pitchFamily="50" charset="-128"/>
              </a:rPr>
              <a:t>日に感染者が世界で</a:t>
            </a:r>
            <a:r>
              <a:rPr lang="en-US" altLang="ja-JP" b="1" u="sng" dirty="0">
                <a:latin typeface="AR P丸ゴシック体E" panose="020F0900000000000000" pitchFamily="50" charset="-128"/>
                <a:ea typeface="AR P丸ゴシック体E" panose="020F0900000000000000" pitchFamily="50" charset="-128"/>
              </a:rPr>
              <a:t>10</a:t>
            </a:r>
            <a:r>
              <a:rPr lang="ja-JP" altLang="en-US" b="1" u="sng" dirty="0">
                <a:latin typeface="AR P丸ゴシック体E" panose="020F0900000000000000" pitchFamily="50" charset="-128"/>
                <a:ea typeface="AR P丸ゴシック体E" panose="020F0900000000000000" pitchFamily="50" charset="-128"/>
              </a:rPr>
              <a:t>万人を越えました。</a:t>
            </a:r>
          </a:p>
          <a:p>
            <a:endParaRPr lang="en-US" altLang="ja-JP" b="1" u="sng" dirty="0"/>
          </a:p>
          <a:p>
            <a:r>
              <a:rPr lang="ja-JP" altLang="en-US" b="1" u="sng" dirty="0">
                <a:solidFill>
                  <a:schemeClr val="accent1"/>
                </a:solidFill>
                <a:latin typeface="AR丸ゴシック体E" panose="020F0909000000000000" pitchFamily="49" charset="-128"/>
                <a:ea typeface="AR丸ゴシック体E" panose="020F0909000000000000" pitchFamily="49" charset="-128"/>
              </a:rPr>
              <a:t>松尾： 　イタリアのミラノやベネチアなど世界的な観光地に出入りできなくなったのですね。</a:t>
            </a:r>
            <a:endParaRPr kumimoji="1" lang="ja-JP" altLang="en-US" b="1" u="sng"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40</a:t>
            </a:fld>
            <a:endParaRPr kumimoji="1" lang="ja-JP" altLang="en-US"/>
          </a:p>
        </p:txBody>
      </p:sp>
    </p:spTree>
    <p:extLst>
      <p:ext uri="{BB962C8B-B14F-4D97-AF65-F5344CB8AC3E}">
        <p14:creationId xmlns:p14="http://schemas.microsoft.com/office/powerpoint/2010/main" val="1150189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a:t>
            </a:r>
            <a:r>
              <a:rPr lang="en-US" altLang="ja-JP" dirty="0">
                <a:latin typeface="AR P丸ゴシック体E" panose="020F0900000000000000" pitchFamily="50" charset="-128"/>
                <a:ea typeface="AR P丸ゴシック体E" panose="020F0900000000000000" pitchFamily="50" charset="-128"/>
              </a:rPr>
              <a:t>26</a:t>
            </a:r>
            <a:r>
              <a:rPr lang="ja-JP" altLang="en-US" dirty="0">
                <a:latin typeface="AR P丸ゴシック体E" panose="020F0900000000000000" pitchFamily="50" charset="-128"/>
                <a:ea typeface="AR P丸ゴシック体E" panose="020F0900000000000000" pitchFamily="50" charset="-128"/>
              </a:rPr>
              <a:t>日　オリンピック・パラリンピックが　１ 年延期になりました。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出場や応援を</a:t>
            </a:r>
            <a:r>
              <a:rPr lang="ja-JP" altLang="en-US" dirty="0">
                <a:solidFill>
                  <a:schemeClr val="accent1"/>
                </a:solidFill>
                <a:latin typeface="AR P丸ゴシック体E" panose="020F0900000000000000" pitchFamily="50" charset="-128"/>
                <a:ea typeface="AR P丸ゴシック体E" panose="020F0900000000000000" pitchFamily="50" charset="-128"/>
              </a:rPr>
              <a:t>楽しみにしていた人たちが、がっかりしていましたね。</a:t>
            </a:r>
            <a:endParaRPr lang="ja-JP" altLang="en-US" dirty="0">
              <a:solidFill>
                <a:schemeClr val="accent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41</a:t>
            </a:fld>
            <a:endParaRPr kumimoji="1" lang="ja-JP" altLang="en-US"/>
          </a:p>
        </p:txBody>
      </p:sp>
    </p:spTree>
    <p:extLst>
      <p:ext uri="{BB962C8B-B14F-4D97-AF65-F5344CB8AC3E}">
        <p14:creationId xmlns:p14="http://schemas.microsoft.com/office/powerpoint/2010/main" val="4431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３日　志村けんさんが新型コロナで亡くなりました。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志村さんはみんなの人気者だから、アイ～ン！</a:t>
            </a:r>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丸ゴシック体E" panose="020F0909000000000000" pitchFamily="49" charset="-128"/>
                <a:ea typeface="AR丸ゴシック体E" panose="020F0909000000000000" pitchFamily="49" charset="-128"/>
              </a:rPr>
              <a:t>新型コロナのこわ</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さが、他人事でなく感じられたようですね。アイ～ン！</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42</a:t>
            </a:fld>
            <a:endParaRPr kumimoji="1" lang="ja-JP" altLang="en-US"/>
          </a:p>
        </p:txBody>
      </p:sp>
    </p:spTree>
    <p:extLst>
      <p:ext uri="{BB962C8B-B14F-4D97-AF65-F5344CB8AC3E}">
        <p14:creationId xmlns:p14="http://schemas.microsoft.com/office/powerpoint/2010/main" val="242718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98D05688-E357-435B-966D-FEC0BAEF9F20}" type="slidenum">
              <a:rPr lang="ja-JP" altLang="en-US" sz="1700"/>
              <a:pPr>
                <a:spcBef>
                  <a:spcPct val="30000"/>
                </a:spcBef>
              </a:pPr>
              <a:t>14</a:t>
            </a:fld>
            <a:endParaRPr lang="en-US" altLang="ja-JP" sz="1700"/>
          </a:p>
        </p:txBody>
      </p:sp>
      <p:sp>
        <p:nvSpPr>
          <p:cNvPr id="97284" name="スライド イメージ プレースホルダー 3"/>
          <p:cNvSpPr>
            <a:spLocks noGrp="1" noRot="1" noChangeAspect="1" noTextEdit="1"/>
          </p:cNvSpPr>
          <p:nvPr>
            <p:ph type="sldImg"/>
          </p:nvPr>
        </p:nvSpPr>
        <p:spPr bwMode="auto">
          <a:xfrm>
            <a:off x="714375" y="823913"/>
            <a:ext cx="5489575" cy="41179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ノート プレースホルダー 1">
            <a:extLst>
              <a:ext uri="{FF2B5EF4-FFF2-40B4-BE49-F238E27FC236}">
                <a16:creationId xmlns:a16="http://schemas.microsoft.com/office/drawing/2014/main" id="{A6D66919-DB19-42C8-8668-A49B70E035C6}"/>
              </a:ext>
            </a:extLst>
          </p:cNvPr>
          <p:cNvSpPr>
            <a:spLocks noGrp="1"/>
          </p:cNvSpPr>
          <p:nvPr>
            <p:ph type="body" sz="quarter" idx="3"/>
          </p:nvPr>
        </p:nvSpPr>
        <p:spPr/>
        <p:txBody>
          <a:bodyPr/>
          <a:lstStyle/>
          <a:p>
            <a:endParaRPr kumimoji="1" lang="ja-JP" altLang="en-US"/>
          </a:p>
        </p:txBody>
      </p:sp>
    </p:spTree>
    <p:extLst>
      <p:ext uri="{BB962C8B-B14F-4D97-AF65-F5344CB8AC3E}">
        <p14:creationId xmlns:p14="http://schemas.microsoft.com/office/powerpoint/2010/main" val="87347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９ 日　日本政府が、</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都道府県に緊急事態宣言を出しました。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外国のような、強制的なロックダウン（都市封鎖）には</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しないで、みんなに協力を呼び掛ける形になっているんですね。</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43</a:t>
            </a:fld>
            <a:endParaRPr kumimoji="1" lang="ja-JP" altLang="en-US"/>
          </a:p>
        </p:txBody>
      </p:sp>
    </p:spTree>
    <p:extLst>
      <p:ext uri="{BB962C8B-B14F-4D97-AF65-F5344CB8AC3E}">
        <p14:creationId xmlns:p14="http://schemas.microsoft.com/office/powerpoint/2010/main" val="2131392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１６ 日　世界の経済予測が、最悪になりました。失業や企業の倒産も広がりそ</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そうなると、企業だけでなく、国の収入も落ち込みますね。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44</a:t>
            </a:fld>
            <a:endParaRPr kumimoji="1" lang="ja-JP" altLang="en-US"/>
          </a:p>
        </p:txBody>
      </p:sp>
    </p:spTree>
    <p:extLst>
      <p:ext uri="{BB962C8B-B14F-4D97-AF65-F5344CB8AC3E}">
        <p14:creationId xmlns:p14="http://schemas.microsoft.com/office/powerpoint/2010/main" val="889890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 ８日　緊急事態宣言が全国に広がりました。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県の境を越えての移動は、自粛するよう求められました。これで</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今年のゴールデンウィークは、お家の中ということになりました。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45</a:t>
            </a:fld>
            <a:endParaRPr kumimoji="1" lang="ja-JP" altLang="en-US"/>
          </a:p>
        </p:txBody>
      </p:sp>
    </p:spTree>
    <p:extLst>
      <p:ext uri="{BB962C8B-B14F-4D97-AF65-F5344CB8AC3E}">
        <p14:creationId xmlns:p14="http://schemas.microsoft.com/office/powerpoint/2010/main" val="1596679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975" y="4822825"/>
            <a:ext cx="5700808" cy="3944938"/>
          </a:xfrm>
        </p:spPr>
        <p:txBody>
          <a:bodyPr/>
          <a:lstStyle/>
          <a:p>
            <a:r>
              <a:rPr lang="ja-JP" altLang="en-US" dirty="0">
                <a:latin typeface="AR P丸ゴシック体E" panose="020F0900000000000000" pitchFamily="50" charset="-128"/>
                <a:ea typeface="AR P丸ゴシック体E" panose="020F0900000000000000" pitchFamily="50" charset="-128"/>
              </a:rPr>
              <a:t>４月 ２２ 日　閉鎖中の動物園がネット配信を始めました。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動物園だけでなく、博物館や、ライブコンサートから、読みきかせ　　　　</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まで、ネット配信が進んでいるのですね。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46</a:t>
            </a:fld>
            <a:endParaRPr kumimoji="1" lang="ja-JP" altLang="en-US"/>
          </a:p>
        </p:txBody>
      </p:sp>
    </p:spTree>
    <p:extLst>
      <p:ext uri="{BB962C8B-B14F-4D97-AF65-F5344CB8AC3E}">
        <p14:creationId xmlns:p14="http://schemas.microsoft.com/office/powerpoint/2010/main" val="356703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２３ 日　テレワークが広がりました。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通勤の電車内や、会社での三密を防ぐ工夫ですね。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47</a:t>
            </a:fld>
            <a:endParaRPr kumimoji="1" lang="ja-JP" altLang="en-US"/>
          </a:p>
        </p:txBody>
      </p:sp>
    </p:spTree>
    <p:extLst>
      <p:ext uri="{BB962C8B-B14F-4D97-AF65-F5344CB8AC3E}">
        <p14:creationId xmlns:p14="http://schemas.microsoft.com/office/powerpoint/2010/main" val="3084319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スーパーなどで入店規制が広がりました。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お客さんも、協力しているようですね。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48</a:t>
            </a:fld>
            <a:endParaRPr kumimoji="1" lang="ja-JP" altLang="en-US"/>
          </a:p>
        </p:txBody>
      </p:sp>
    </p:spTree>
    <p:extLst>
      <p:ext uri="{BB962C8B-B14F-4D97-AF65-F5344CB8AC3E}">
        <p14:creationId xmlns:p14="http://schemas.microsoft.com/office/powerpoint/2010/main" val="3451671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252538"/>
            <a:ext cx="4510088" cy="3381375"/>
          </a:xfrm>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ＰＣＲ検査のやり方が、改善され始めました。</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ドライブスルー方式などの工夫が広がっているのね。</a:t>
            </a:r>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49</a:t>
            </a:fld>
            <a:endParaRPr kumimoji="1" lang="ja-JP" altLang="en-US"/>
          </a:p>
        </p:txBody>
      </p:sp>
    </p:spTree>
    <p:extLst>
      <p:ext uri="{BB962C8B-B14F-4D97-AF65-F5344CB8AC3E}">
        <p14:creationId xmlns:p14="http://schemas.microsoft.com/office/powerpoint/2010/main" val="3125679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２８ 日　ワクチンの開発が大急ぎで進められています。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でも、早くて半年くらいはかかるんでしょう？世界中で使える</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ようになるには、まだまだ大変そうですね。</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50</a:t>
            </a:fld>
            <a:endParaRPr kumimoji="1" lang="ja-JP" altLang="en-US"/>
          </a:p>
        </p:txBody>
      </p:sp>
    </p:spTree>
    <p:extLst>
      <p:ext uri="{BB962C8B-B14F-4D97-AF65-F5344CB8AC3E}">
        <p14:creationId xmlns:p14="http://schemas.microsoft.com/office/powerpoint/2010/main" val="3363394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２９ 日　三密（密閉・密集・密接）を防ぐ工夫が広がりました。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三密のない学校生活を作るのは、どうしたらいいのかしら。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難しそうですね。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51</a:t>
            </a:fld>
            <a:endParaRPr kumimoji="1" lang="ja-JP" altLang="en-US"/>
          </a:p>
        </p:txBody>
      </p:sp>
    </p:spTree>
    <p:extLst>
      <p:ext uri="{BB962C8B-B14F-4D97-AF65-F5344CB8AC3E}">
        <p14:creationId xmlns:p14="http://schemas.microsoft.com/office/powerpoint/2010/main" val="2617399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２日　　</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10</a:t>
            </a:r>
            <a:r>
              <a:rPr lang="ja-JP" altLang="en-US" dirty="0">
                <a:latin typeface="AR P丸ゴシック体E" panose="020F0900000000000000" pitchFamily="50" charset="-128"/>
                <a:ea typeface="AR P丸ゴシック体E" panose="020F0900000000000000" pitchFamily="50" charset="-128"/>
              </a:rPr>
              <a:t>日現在で世界の感染者数が</a:t>
            </a:r>
            <a:r>
              <a:rPr lang="en-US" altLang="ja-JP" dirty="0">
                <a:latin typeface="AR P丸ゴシック体E" panose="020F0900000000000000" pitchFamily="50" charset="-128"/>
                <a:ea typeface="AR P丸ゴシック体E" panose="020F0900000000000000" pitchFamily="50" charset="-128"/>
              </a:rPr>
              <a:t>400</a:t>
            </a:r>
            <a:r>
              <a:rPr lang="ja-JP" altLang="en-US" dirty="0">
                <a:latin typeface="AR P丸ゴシック体E" panose="020F0900000000000000" pitchFamily="50" charset="-128"/>
                <a:ea typeface="AR P丸ゴシック体E" panose="020F0900000000000000" pitchFamily="50" charset="-128"/>
              </a:rPr>
              <a:t>万人を越えました。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すごい勢いで、感染が進んでいますね。アメリカの</a:t>
            </a:r>
            <a:r>
              <a:rPr lang="en-US" altLang="ja-JP" dirty="0">
                <a:solidFill>
                  <a:schemeClr val="accent1"/>
                </a:solidFill>
                <a:latin typeface="AR丸ゴシック体E" panose="020F0909000000000000" pitchFamily="49" charset="-128"/>
                <a:ea typeface="AR丸ゴシック体E" panose="020F0909000000000000" pitchFamily="49" charset="-128"/>
              </a:rPr>
              <a:t>130</a:t>
            </a:r>
            <a:r>
              <a:rPr lang="ja-JP" altLang="en-US" dirty="0">
                <a:solidFill>
                  <a:schemeClr val="accent1"/>
                </a:solidFill>
                <a:latin typeface="AR丸ゴシック体E" panose="020F0909000000000000" pitchFamily="49" charset="-128"/>
                <a:ea typeface="AR丸ゴシック体E" panose="020F0909000000000000" pitchFamily="49" charset="-128"/>
              </a:rPr>
              <a:t>万人って、</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恐ろしい数ですね。</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52</a:t>
            </a:fld>
            <a:endParaRPr kumimoji="1" lang="ja-JP" altLang="en-US"/>
          </a:p>
        </p:txBody>
      </p:sp>
    </p:spTree>
    <p:extLst>
      <p:ext uri="{BB962C8B-B14F-4D97-AF65-F5344CB8AC3E}">
        <p14:creationId xmlns:p14="http://schemas.microsoft.com/office/powerpoint/2010/main" val="246391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C72674A-482D-4750-9048-9104B821DB9D}" type="slidenum">
              <a:rPr lang="ja-JP" altLang="en-US" sz="1300">
                <a:latin typeface="Calibri" panose="020F0502020204030204" pitchFamily="34" charset="0"/>
              </a:rPr>
              <a:pPr/>
              <a:t>15</a:t>
            </a:fld>
            <a:endParaRPr lang="ja-JP" altLang="en-US" sz="1300">
              <a:latin typeface="Calibri" panose="020F0502020204030204" pitchFamily="34" charset="0"/>
            </a:endParaRPr>
          </a:p>
        </p:txBody>
      </p:sp>
    </p:spTree>
    <p:extLst>
      <p:ext uri="{BB962C8B-B14F-4D97-AF65-F5344CB8AC3E}">
        <p14:creationId xmlns:p14="http://schemas.microsoft.com/office/powerpoint/2010/main" val="627170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53</a:t>
            </a:fld>
            <a:endParaRPr kumimoji="1" lang="ja-JP" altLang="en-US"/>
          </a:p>
        </p:txBody>
      </p:sp>
      <p:sp>
        <p:nvSpPr>
          <p:cNvPr id="6" name="ノート プレースホルダー 5">
            <a:extLst>
              <a:ext uri="{FF2B5EF4-FFF2-40B4-BE49-F238E27FC236}">
                <a16:creationId xmlns:a16="http://schemas.microsoft.com/office/drawing/2014/main" id="{E37361B6-1A9E-41C8-95F8-3CA5F5D433B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085029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54</a:t>
            </a:fld>
            <a:endParaRPr kumimoji="1" lang="ja-JP" altLang="en-US"/>
          </a:p>
        </p:txBody>
      </p:sp>
      <p:sp>
        <p:nvSpPr>
          <p:cNvPr id="6" name="ノート プレースホルダー 5">
            <a:extLst>
              <a:ext uri="{FF2B5EF4-FFF2-40B4-BE49-F238E27FC236}">
                <a16:creationId xmlns:a16="http://schemas.microsoft.com/office/drawing/2014/main" id="{14801961-3E40-4943-AA87-F8EF89D13C1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21186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55</a:t>
            </a:fld>
            <a:endParaRPr kumimoji="1" lang="ja-JP" altLang="en-US"/>
          </a:p>
        </p:txBody>
      </p:sp>
    </p:spTree>
    <p:extLst>
      <p:ext uri="{BB962C8B-B14F-4D97-AF65-F5344CB8AC3E}">
        <p14:creationId xmlns:p14="http://schemas.microsoft.com/office/powerpoint/2010/main" val="2715220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E42596-E961-4D2F-8846-B04E6E772D27}" type="slidenum">
              <a:rPr kumimoji="1" lang="ja-JP" altLang="en-US" smtClean="0"/>
              <a:t>56</a:t>
            </a:fld>
            <a:endParaRPr kumimoji="1" lang="ja-JP" altLang="en-US"/>
          </a:p>
        </p:txBody>
      </p:sp>
    </p:spTree>
    <p:extLst>
      <p:ext uri="{BB962C8B-B14F-4D97-AF65-F5344CB8AC3E}">
        <p14:creationId xmlns:p14="http://schemas.microsoft.com/office/powerpoint/2010/main" val="1805836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823913"/>
            <a:ext cx="5489575" cy="4117975"/>
          </a:xfrm>
        </p:spPr>
      </p:sp>
      <p:sp>
        <p:nvSpPr>
          <p:cNvPr id="3" name="ノート プレースホルダー 2"/>
          <p:cNvSpPr>
            <a:spLocks noGrp="1"/>
          </p:cNvSpPr>
          <p:nvPr>
            <p:ph type="body" idx="1"/>
          </p:nvPr>
        </p:nvSpPr>
        <p:spPr>
          <a:xfrm>
            <a:off x="603585" y="5963243"/>
            <a:ext cx="5510530" cy="3945494"/>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57</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B7A1F31A-6F35-E829-CA19-51B8A61BEB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FB4D4D62-F694-DD4D-A7DF-74F23070A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124" name="スライド番号プレースホルダー 3">
            <a:extLst>
              <a:ext uri="{FF2B5EF4-FFF2-40B4-BE49-F238E27FC236}">
                <a16:creationId xmlns:a16="http://schemas.microsoft.com/office/drawing/2014/main" id="{59C3D128-5702-9E92-C52F-A0DD39C0C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defTabSz="1351946">
              <a:defRPr kumimoji="1" sz="2000">
                <a:solidFill>
                  <a:schemeClr val="tx1"/>
                </a:solidFill>
                <a:latin typeface="Arial" panose="020B0604020202020204" pitchFamily="34" charset="0"/>
                <a:ea typeface="ＭＳ Ｐゴシック" panose="020B0600070205080204" pitchFamily="50" charset="-128"/>
              </a:defRPr>
            </a:lvl2pPr>
            <a:lvl3pPr defTabSz="1351946">
              <a:defRPr kumimoji="1" sz="2000">
                <a:solidFill>
                  <a:schemeClr val="tx1"/>
                </a:solidFill>
                <a:latin typeface="Arial" panose="020B0604020202020204" pitchFamily="34" charset="0"/>
                <a:ea typeface="ＭＳ Ｐゴシック" panose="020B0600070205080204" pitchFamily="50" charset="-128"/>
              </a:defRPr>
            </a:lvl3pPr>
            <a:lvl4pPr defTabSz="1351946">
              <a:defRPr kumimoji="1" sz="2000">
                <a:solidFill>
                  <a:schemeClr val="tx1"/>
                </a:solidFill>
                <a:latin typeface="Arial" panose="020B0604020202020204" pitchFamily="34" charset="0"/>
                <a:ea typeface="ＭＳ Ｐゴシック" panose="020B0600070205080204" pitchFamily="50" charset="-128"/>
              </a:defRPr>
            </a:lvl4pPr>
            <a:lvl5pPr defTabSz="1351946">
              <a:defRPr kumimoji="1" sz="2000">
                <a:solidFill>
                  <a:schemeClr val="tx1"/>
                </a:solidFill>
                <a:latin typeface="Arial" panose="020B0604020202020204" pitchFamily="34" charset="0"/>
                <a:ea typeface="ＭＳ Ｐゴシック" panose="020B0600070205080204" pitchFamily="50" charset="-128"/>
              </a:defRPr>
            </a:lvl5pPr>
            <a:lvl6pPr marL="2505965"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89042"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72120"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55197"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29B8C26-A055-400B-BDC2-E3AA1F32D44C}" type="slidenum">
              <a:rPr lang="ja-JP" altLang="en-US" sz="1300">
                <a:latin typeface="Calibri" panose="020F0502020204030204" pitchFamily="34" charset="0"/>
              </a:rPr>
              <a:pPr/>
              <a:t>58</a:t>
            </a:fld>
            <a:endParaRPr lang="ja-JP" altLang="en-US" sz="130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1277938" y="1092200"/>
            <a:ext cx="7289801" cy="5468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59</a:t>
            </a:fld>
            <a:endParaRPr lang="ja-JP" altLang="en-US" sz="1200">
              <a:latin typeface="Calibri" panose="020F0502020204030204" pitchFamily="34" charset="0"/>
            </a:endParaRPr>
          </a:p>
        </p:txBody>
      </p:sp>
    </p:spTree>
    <p:extLst>
      <p:ext uri="{BB962C8B-B14F-4D97-AF65-F5344CB8AC3E}">
        <p14:creationId xmlns:p14="http://schemas.microsoft.com/office/powerpoint/2010/main" val="2905532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7788" y="288925"/>
            <a:ext cx="3100387" cy="2325688"/>
          </a:xfrm>
        </p:spPr>
      </p:sp>
      <p:sp>
        <p:nvSpPr>
          <p:cNvPr id="3" name="ノート プレースホルダー 2"/>
          <p:cNvSpPr>
            <a:spLocks noGrp="1"/>
          </p:cNvSpPr>
          <p:nvPr>
            <p:ph type="body" idx="1"/>
          </p:nvPr>
        </p:nvSpPr>
        <p:spPr>
          <a:xfrm>
            <a:off x="2424479" y="2912177"/>
            <a:ext cx="6500945" cy="3630384"/>
          </a:xfrm>
        </p:spPr>
        <p:txBody>
          <a:bodyPr/>
          <a:lstStyle/>
          <a:p>
            <a:r>
              <a:rPr lang="ja-JP" altLang="en-US" sz="1400" dirty="0">
                <a:latin typeface="AR P丸ゴシック体E" panose="020F0900000000000000" pitchFamily="50" charset="-128"/>
                <a:ea typeface="AR P丸ゴシック体E" panose="020F0900000000000000" pitchFamily="50" charset="-128"/>
              </a:rPr>
              <a:t>前回、中学校の実践についての疑問をお話しましたが、もちろん素晴らしい実践を続けている学校がたくさんあることも承知しています。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でも、全国で平均すると、克服すべき課題があると思うのです。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latin typeface="AR P丸ゴシック体E" panose="020F0900000000000000" pitchFamily="50" charset="-128"/>
                <a:ea typeface="AR P丸ゴシック体E" panose="020F0900000000000000" pitchFamily="50" charset="-128"/>
              </a:rPr>
              <a:t>つまり、中学校でカリキュラム・マネジメントを進めにくい、次のような事情があるのだと思います。</a:t>
            </a:r>
            <a:endParaRPr lang="en-US" altLang="ja-JP" sz="1400"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それは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①　教科担任制で指導することが多いので、生徒全員のことは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理解しやすいが、教科・領域の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r>
              <a:rPr lang="ja-JP" altLang="en-US" sz="1400" dirty="0">
                <a:latin typeface="AR P丸ゴシック体E" panose="020F0900000000000000" pitchFamily="50" charset="-128"/>
                <a:ea typeface="AR P丸ゴシック体E" panose="020F0900000000000000" pitchFamily="50" charset="-128"/>
              </a:rPr>
              <a:t>。</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②　教師も生徒も、</a:t>
            </a:r>
            <a:r>
              <a:rPr lang="en-US" altLang="ja-JP" sz="1400" dirty="0">
                <a:latin typeface="AR P丸ゴシック体E" panose="020F0900000000000000" pitchFamily="50" charset="-128"/>
                <a:ea typeface="AR P丸ゴシック体E" panose="020F0900000000000000" pitchFamily="50" charset="-128"/>
              </a:rPr>
              <a:t>3</a:t>
            </a:r>
            <a:r>
              <a:rPr lang="ja-JP" altLang="en-US" sz="1400" dirty="0">
                <a:latin typeface="AR P丸ゴシック体E" panose="020F0900000000000000" pitchFamily="50" charset="-128"/>
                <a:ea typeface="AR P丸ゴシック体E" panose="020F0900000000000000" pitchFamily="50" charset="-128"/>
              </a:rPr>
              <a:t>年後の</a:t>
            </a:r>
            <a:r>
              <a:rPr lang="ja-JP" altLang="en-US" sz="1400" u="sng" dirty="0">
                <a:latin typeface="AR P丸ゴシック体E" panose="020F0900000000000000" pitchFamily="50" charset="-128"/>
                <a:ea typeface="AR P丸ゴシック体E" panose="020F0900000000000000" pitchFamily="50" charset="-128"/>
              </a:rPr>
              <a:t>受験を尺度に学びを捉えがち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であり、学びに対する意識が狭くなりがちである。</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③　評価の公平性を考えるあまり、決まりきった内容をどれだけ</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答えられるか、</a:t>
            </a:r>
            <a:r>
              <a:rPr lang="ja-JP" altLang="en-US" sz="1400" u="sng" dirty="0">
                <a:latin typeface="AR P丸ゴシック体E" panose="020F0900000000000000" pitchFamily="50" charset="-128"/>
                <a:ea typeface="AR P丸ゴシック体E" panose="020F0900000000000000" pitchFamily="50" charset="-128"/>
              </a:rPr>
              <a:t>数値化できる内容での授業を重視し、それを評価しがち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　　だということです。　いかがですか。　　★</a:t>
            </a:r>
            <a:endParaRPr lang="en-US" altLang="ja-JP" sz="1400" u="sng"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60</a:t>
            </a:fld>
            <a:endParaRPr kumimoji="1" lang="ja-JP" altLang="en-US"/>
          </a:p>
        </p:txBody>
      </p:sp>
    </p:spTree>
    <p:extLst>
      <p:ext uri="{BB962C8B-B14F-4D97-AF65-F5344CB8AC3E}">
        <p14:creationId xmlns:p14="http://schemas.microsoft.com/office/powerpoint/2010/main" val="173043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02038" y="374650"/>
            <a:ext cx="3100387" cy="2325688"/>
          </a:xfrm>
        </p:spPr>
      </p:sp>
      <p:sp>
        <p:nvSpPr>
          <p:cNvPr id="3" name="ノート プレースホルダー 2"/>
          <p:cNvSpPr>
            <a:spLocks noGrp="1"/>
          </p:cNvSpPr>
          <p:nvPr>
            <p:ph type="body" idx="1"/>
          </p:nvPr>
        </p:nvSpPr>
        <p:spPr>
          <a:xfrm>
            <a:off x="2924664" y="2998951"/>
            <a:ext cx="4455089" cy="3244996"/>
          </a:xfrm>
        </p:spPr>
        <p:txBody>
          <a:bodyPr/>
          <a:lstStyle/>
          <a:p>
            <a:r>
              <a:rPr lang="ja-JP" altLang="en-US" sz="1400" dirty="0">
                <a:latin typeface="AR P丸ゴシック体E" panose="020F0900000000000000" pitchFamily="50" charset="-128"/>
                <a:ea typeface="AR P丸ゴシック体E" panose="020F0900000000000000" pitchFamily="50" charset="-128"/>
              </a:rPr>
              <a:t>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という課題も、解決する方法をご紹介しましょう。</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中学校・高等学校でカリキュラム・マネジメントを</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進めるのに、有効な話です。</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研修会に、</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お使いになっている教科書を持ち寄ってください。</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あてはめてみよう。（現行の教科書でもできますよ。）</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rPr>
              <a:t>ＳＤＧｓの何番に当てはまるのか、分かりにくいのも、あると思いますが、お仲間と一緒に考えたらいいと思います。</a:t>
            </a:r>
          </a:p>
          <a:p>
            <a:endParaRPr lang="ja-JP" altLang="en-US"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61</a:t>
            </a:fld>
            <a:endParaRPr kumimoji="1" lang="ja-JP" altLang="en-US"/>
          </a:p>
        </p:txBody>
      </p:sp>
    </p:spTree>
    <p:extLst>
      <p:ext uri="{BB962C8B-B14F-4D97-AF65-F5344CB8AC3E}">
        <p14:creationId xmlns:p14="http://schemas.microsoft.com/office/powerpoint/2010/main" val="2309678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009B564-9931-4656-B08C-25936463875F}" type="slidenum">
              <a:rPr kumimoji="1" lang="ja-JP" altLang="en-US" smtClean="0"/>
              <a:t>65</a:t>
            </a:fld>
            <a:endParaRPr kumimoji="1" lang="ja-JP" altLang="en-US"/>
          </a:p>
        </p:txBody>
      </p:sp>
    </p:spTree>
    <p:extLst>
      <p:ext uri="{BB962C8B-B14F-4D97-AF65-F5344CB8AC3E}">
        <p14:creationId xmlns:p14="http://schemas.microsoft.com/office/powerpoint/2010/main" val="39680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44838" y="565150"/>
            <a:ext cx="3773487" cy="283210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810F2ABE-3FBE-41A3-AF4B-3AFF37292D0F}" type="slidenum">
              <a:rPr lang="ja-JP" altLang="en-US" smtClean="0"/>
              <a:pPr>
                <a:defRPr/>
              </a:pPr>
              <a:t>16</a:t>
            </a:fld>
            <a:endParaRPr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009B564-9931-4656-B08C-25936463875F}" type="slidenum">
              <a:rPr kumimoji="1" lang="ja-JP" altLang="en-US" smtClean="0"/>
              <a:t>66</a:t>
            </a:fld>
            <a:endParaRPr kumimoji="1" lang="ja-JP" altLang="en-US"/>
          </a:p>
        </p:txBody>
      </p:sp>
    </p:spTree>
    <p:extLst>
      <p:ext uri="{BB962C8B-B14F-4D97-AF65-F5344CB8AC3E}">
        <p14:creationId xmlns:p14="http://schemas.microsoft.com/office/powerpoint/2010/main" val="1465319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67</a:t>
            </a:fld>
            <a:endParaRPr kumimoji="1" lang="ja-JP" altLang="en-US"/>
          </a:p>
        </p:txBody>
      </p:sp>
    </p:spTree>
    <p:extLst>
      <p:ext uri="{BB962C8B-B14F-4D97-AF65-F5344CB8AC3E}">
        <p14:creationId xmlns:p14="http://schemas.microsoft.com/office/powerpoint/2010/main" val="3660807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70</a:t>
            </a:fld>
            <a:endParaRPr kumimoji="1" lang="ja-JP" altLang="en-US"/>
          </a:p>
        </p:txBody>
      </p:sp>
    </p:spTree>
    <p:extLst>
      <p:ext uri="{BB962C8B-B14F-4D97-AF65-F5344CB8AC3E}">
        <p14:creationId xmlns:p14="http://schemas.microsoft.com/office/powerpoint/2010/main" val="341166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17</a:t>
            </a:fld>
            <a:endParaRPr kumimoji="1" lang="ja-JP" altLang="en-US"/>
          </a:p>
        </p:txBody>
      </p:sp>
    </p:spTree>
    <p:extLst>
      <p:ext uri="{BB962C8B-B14F-4D97-AF65-F5344CB8AC3E}">
        <p14:creationId xmlns:p14="http://schemas.microsoft.com/office/powerpoint/2010/main" val="156868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20</a:t>
            </a:fld>
            <a:endParaRPr kumimoji="1" lang="ja-JP" altLang="en-US"/>
          </a:p>
        </p:txBody>
      </p:sp>
    </p:spTree>
    <p:extLst>
      <p:ext uri="{BB962C8B-B14F-4D97-AF65-F5344CB8AC3E}">
        <p14:creationId xmlns:p14="http://schemas.microsoft.com/office/powerpoint/2010/main" val="3932547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21</a:t>
            </a:fld>
            <a:endParaRPr kumimoji="1" lang="ja-JP" altLang="en-US"/>
          </a:p>
        </p:txBody>
      </p:sp>
    </p:spTree>
    <p:extLst>
      <p:ext uri="{BB962C8B-B14F-4D97-AF65-F5344CB8AC3E}">
        <p14:creationId xmlns:p14="http://schemas.microsoft.com/office/powerpoint/2010/main" val="206172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22</a:t>
            </a:fld>
            <a:endParaRPr kumimoji="1" lang="ja-JP" altLang="en-US"/>
          </a:p>
        </p:txBody>
      </p:sp>
    </p:spTree>
    <p:extLst>
      <p:ext uri="{BB962C8B-B14F-4D97-AF65-F5344CB8AC3E}">
        <p14:creationId xmlns:p14="http://schemas.microsoft.com/office/powerpoint/2010/main" val="13463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2025/5/13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2025/5/13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www.keidanrensdgs.com/home-j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7.xml"/><Relationship Id="rId7" Type="http://schemas.openxmlformats.org/officeDocument/2006/relationships/image" Target="../media/image55.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4.png"/><Relationship Id="rId5" Type="http://schemas.openxmlformats.org/officeDocument/2006/relationships/image" Target="../media/image53.wmf"/><Relationship Id="rId4"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hyperlink" Target="http://www.ugokuugokasu.jp/imgs/goal07.jpg" TargetMode="External"/><Relationship Id="rId18" Type="http://schemas.openxmlformats.org/officeDocument/2006/relationships/image" Target="../media/image64.jpeg"/><Relationship Id="rId26" Type="http://schemas.openxmlformats.org/officeDocument/2006/relationships/image" Target="../media/image68.jpeg"/><Relationship Id="rId3" Type="http://schemas.openxmlformats.org/officeDocument/2006/relationships/hyperlink" Target="http://www.ugokuugokasu.jp/imgs/goal01.jpg" TargetMode="External"/><Relationship Id="rId21" Type="http://schemas.openxmlformats.org/officeDocument/2006/relationships/hyperlink" Target="http://www.ugokuugokasu.jp/imgs/goal12.jpg" TargetMode="External"/><Relationship Id="rId34" Type="http://schemas.openxmlformats.org/officeDocument/2006/relationships/hyperlink" Target="http://www.ugokuugokasu.jp/imgs/goal04.jpg" TargetMode="External"/><Relationship Id="rId7" Type="http://schemas.openxmlformats.org/officeDocument/2006/relationships/hyperlink" Target="http://www.ugokuugokasu.jp/imgs/goal03.jpg" TargetMode="External"/><Relationship Id="rId12" Type="http://schemas.openxmlformats.org/officeDocument/2006/relationships/image" Target="../media/image61.jpeg"/><Relationship Id="rId17" Type="http://schemas.openxmlformats.org/officeDocument/2006/relationships/hyperlink" Target="http://www.ugokuugokasu.jp/imgs/goal09.jpg" TargetMode="External"/><Relationship Id="rId25" Type="http://schemas.openxmlformats.org/officeDocument/2006/relationships/hyperlink" Target="http://www.ugokuugokasu.jp/imgs/goal14.jpg" TargetMode="External"/><Relationship Id="rId33" Type="http://schemas.openxmlformats.org/officeDocument/2006/relationships/image" Target="../media/image72.png"/><Relationship Id="rId38" Type="http://schemas.openxmlformats.org/officeDocument/2006/relationships/image" Target="../media/image76.png"/><Relationship Id="rId2" Type="http://schemas.openxmlformats.org/officeDocument/2006/relationships/notesSlide" Target="../notesSlides/notesSlide45.xml"/><Relationship Id="rId16" Type="http://schemas.openxmlformats.org/officeDocument/2006/relationships/image" Target="../media/image63.jpeg"/><Relationship Id="rId20" Type="http://schemas.openxmlformats.org/officeDocument/2006/relationships/image" Target="../media/image65.jpeg"/><Relationship Id="rId29" Type="http://schemas.openxmlformats.org/officeDocument/2006/relationships/hyperlink" Target="http://www.ugokuugokasu.jp/imgs/goal16.jpg" TargetMode="External"/><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hyperlink" Target="http://www.ugokuugokasu.jp/imgs/goal06.jpg" TargetMode="External"/><Relationship Id="rId24" Type="http://schemas.openxmlformats.org/officeDocument/2006/relationships/image" Target="../media/image67.jpeg"/><Relationship Id="rId32" Type="http://schemas.openxmlformats.org/officeDocument/2006/relationships/image" Target="../media/image71.jpeg"/><Relationship Id="rId37" Type="http://schemas.openxmlformats.org/officeDocument/2006/relationships/image" Target="../media/image75.jpeg"/><Relationship Id="rId5" Type="http://schemas.openxmlformats.org/officeDocument/2006/relationships/hyperlink" Target="http://www.ugokuugokasu.jp/imgs/goal02.jpg" TargetMode="External"/><Relationship Id="rId15" Type="http://schemas.openxmlformats.org/officeDocument/2006/relationships/hyperlink" Target="http://www.ugokuugokasu.jp/imgs/goal08.jpg" TargetMode="External"/><Relationship Id="rId23" Type="http://schemas.openxmlformats.org/officeDocument/2006/relationships/hyperlink" Target="http://www.ugokuugokasu.jp/imgs/goal13.jpg" TargetMode="External"/><Relationship Id="rId28" Type="http://schemas.openxmlformats.org/officeDocument/2006/relationships/image" Target="../media/image69.jpeg"/><Relationship Id="rId36" Type="http://schemas.openxmlformats.org/officeDocument/2006/relationships/image" Target="../media/image74.jpeg"/><Relationship Id="rId10" Type="http://schemas.openxmlformats.org/officeDocument/2006/relationships/image" Target="../media/image60.jpeg"/><Relationship Id="rId19" Type="http://schemas.openxmlformats.org/officeDocument/2006/relationships/hyperlink" Target="http://www.ugokuugokasu.jp/imgs/goal11.jpg" TargetMode="External"/><Relationship Id="rId31" Type="http://schemas.openxmlformats.org/officeDocument/2006/relationships/hyperlink" Target="http://www.ugokuugokasu.jp/imgs/goal17.jpg" TargetMode="External"/><Relationship Id="rId4" Type="http://schemas.openxmlformats.org/officeDocument/2006/relationships/image" Target="../media/image57.jpeg"/><Relationship Id="rId9" Type="http://schemas.openxmlformats.org/officeDocument/2006/relationships/hyperlink" Target="http://www.ugokuugokasu.jp/imgs/goal05.jpg" TargetMode="External"/><Relationship Id="rId14" Type="http://schemas.openxmlformats.org/officeDocument/2006/relationships/image" Target="../media/image62.jpeg"/><Relationship Id="rId22" Type="http://schemas.openxmlformats.org/officeDocument/2006/relationships/image" Target="../media/image66.jpeg"/><Relationship Id="rId27" Type="http://schemas.openxmlformats.org/officeDocument/2006/relationships/hyperlink" Target="http://www.ugokuugokasu.jp/imgs/goal15.jpg" TargetMode="External"/><Relationship Id="rId30" Type="http://schemas.openxmlformats.org/officeDocument/2006/relationships/image" Target="../media/image70.jpeg"/><Relationship Id="rId35"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2.wdp"/><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89D34EB-23B1-202B-2698-D241B9996F9D}"/>
              </a:ext>
            </a:extLst>
          </p:cNvPr>
          <p:cNvGrpSpPr/>
          <p:nvPr/>
        </p:nvGrpSpPr>
        <p:grpSpPr>
          <a:xfrm>
            <a:off x="0" y="0"/>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04787" y="213306"/>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301365" y="320461"/>
              <a:ext cx="8762999" cy="3970318"/>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宇都宮大学・群馬大学　共同教育学部　</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endParaRPr lang="en-US" altLang="ja-JP" sz="20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6000" b="1" dirty="0">
                  <a:solidFill>
                    <a:schemeClr val="bg1"/>
                  </a:solidFill>
                  <a:latin typeface="AR P丸ゴシック体E" panose="020F0900000000000000" pitchFamily="50" charset="-128"/>
                  <a:ea typeface="AR P丸ゴシック体E" panose="020F0900000000000000" pitchFamily="50" charset="-128"/>
                </a:rPr>
                <a:t>　　</a:t>
              </a:r>
              <a:r>
                <a:rPr lang="ja-JP" altLang="ja-JP" sz="6000" b="1" dirty="0">
                  <a:solidFill>
                    <a:schemeClr val="bg1"/>
                  </a:solidFill>
                  <a:latin typeface="AR P丸ゴシック体E" panose="020F0900000000000000" pitchFamily="50" charset="-128"/>
                  <a:ea typeface="AR P丸ゴシック体E" panose="020F0900000000000000" pitchFamily="50" charset="-128"/>
                </a:rPr>
                <a:t>「</a:t>
              </a:r>
              <a:r>
                <a:rPr lang="ja-JP" altLang="en-US" sz="6000" b="1" dirty="0">
                  <a:solidFill>
                    <a:schemeClr val="bg1"/>
                  </a:solidFill>
                  <a:latin typeface="AR P丸ゴシック体E" panose="020F0900000000000000" pitchFamily="50" charset="-128"/>
                  <a:ea typeface="AR P丸ゴシック体E" panose="020F0900000000000000" pitchFamily="50" charset="-128"/>
                </a:rPr>
                <a:t>ＥＳＤ教育法</a:t>
              </a:r>
              <a:r>
                <a:rPr lang="ja-JP" altLang="ja-JP" sz="6000" b="1" dirty="0">
                  <a:solidFill>
                    <a:schemeClr val="bg1"/>
                  </a:solidFill>
                  <a:latin typeface="AR P丸ゴシック体E" panose="020F0900000000000000" pitchFamily="50" charset="-128"/>
                  <a:ea typeface="AR P丸ゴシック体E" panose="020F0900000000000000" pitchFamily="50" charset="-128"/>
                </a:rPr>
                <a:t>」 </a:t>
              </a:r>
              <a:r>
                <a:rPr lang="ja-JP" altLang="en-US" sz="6000" b="1" dirty="0">
                  <a:solidFill>
                    <a:schemeClr val="bg1"/>
                  </a:solidFill>
                  <a:latin typeface="AR P丸ゴシック体E" panose="020F0900000000000000" pitchFamily="50" charset="-128"/>
                  <a:ea typeface="AR P丸ゴシック体E" panose="020F0900000000000000" pitchFamily="50" charset="-128"/>
                </a:rPr>
                <a:t>①</a:t>
              </a:r>
              <a:r>
                <a:rPr lang="ja-JP" altLang="ja-JP" sz="2200" dirty="0">
                  <a:solidFill>
                    <a:schemeClr val="bg1"/>
                  </a:solidFill>
                  <a:latin typeface="+mn-ea"/>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lang="en-US" altLang="ja-JP" b="1" dirty="0">
                <a:solidFill>
                  <a:schemeClr val="bg1"/>
                </a:solidFill>
                <a:latin typeface="AR P丸ゴシック体E" panose="020F0900000000000000" pitchFamily="50" charset="-128"/>
                <a:ea typeface="AR P丸ゴシック体E" panose="020F0900000000000000" pitchFamily="50" charset="-128"/>
              </a:endParaRPr>
            </a:p>
            <a:p>
              <a:r>
                <a:rPr lang="en-US" altLang="ja-JP" sz="3600" b="1" dirty="0">
                  <a:solidFill>
                    <a:schemeClr val="bg1"/>
                  </a:solidFill>
                  <a:latin typeface="AR P丸ゴシック体E" panose="020F0900000000000000" pitchFamily="50" charset="-128"/>
                  <a:ea typeface="AR P丸ゴシック体E" panose="020F0900000000000000" pitchFamily="50" charset="-128"/>
                </a:rPr>
                <a:t> </a:t>
              </a:r>
              <a:r>
                <a:rPr lang="ja-JP" altLang="en-US" sz="3600" b="1" dirty="0">
                  <a:solidFill>
                    <a:srgbClr val="FFFF00"/>
                  </a:solidFill>
                  <a:latin typeface="AR P丸ゴシック体E" panose="020F0900000000000000" pitchFamily="50" charset="-128"/>
                  <a:ea typeface="AR P丸ゴシック体E" panose="020F0900000000000000" pitchFamily="50" charset="-128"/>
                </a:rPr>
                <a:t>～ </a:t>
              </a:r>
              <a:r>
                <a:rPr lang="en-US" altLang="ja-JP" sz="3600" b="1" dirty="0">
                  <a:solidFill>
                    <a:srgbClr val="FFFF00"/>
                  </a:solidFill>
                  <a:latin typeface="AR P丸ゴシック体E" panose="020F0900000000000000" pitchFamily="50" charset="-128"/>
                  <a:ea typeface="AR P丸ゴシック体E" panose="020F0900000000000000" pitchFamily="50" charset="-128"/>
                </a:rPr>
                <a:t>SDG</a:t>
              </a:r>
              <a:r>
                <a:rPr lang="ja-JP" altLang="en-US" sz="3600" b="1" dirty="0">
                  <a:solidFill>
                    <a:srgbClr val="FFFF00"/>
                  </a:solidFill>
                  <a:latin typeface="AR P丸ゴシック体E" panose="020F0900000000000000" pitchFamily="50" charset="-128"/>
                  <a:ea typeface="AR P丸ゴシック体E" panose="020F0900000000000000" pitchFamily="50" charset="-128"/>
                </a:rPr>
                <a:t>ｓと学習指導要領を踏まえた</a:t>
              </a:r>
              <a:endParaRPr lang="en-US" altLang="ja-JP" sz="3600" b="1" dirty="0">
                <a:solidFill>
                  <a:srgbClr val="FFFF00"/>
                </a:solidFill>
                <a:latin typeface="AR P丸ゴシック体E" panose="020F0900000000000000" pitchFamily="50" charset="-128"/>
                <a:ea typeface="AR P丸ゴシック体E" panose="020F0900000000000000" pitchFamily="50" charset="-128"/>
              </a:endParaRPr>
            </a:p>
            <a:p>
              <a:r>
                <a:rPr lang="ja-JP" altLang="en-US" sz="3600" b="1" dirty="0">
                  <a:solidFill>
                    <a:srgbClr val="FFFF00"/>
                  </a:solidFill>
                  <a:latin typeface="AR P丸ゴシック体E" panose="020F0900000000000000" pitchFamily="50" charset="-128"/>
                  <a:ea typeface="AR P丸ゴシック体E" panose="020F0900000000000000" pitchFamily="50" charset="-128"/>
                </a:rPr>
                <a:t>　　　　　　　　   　　教育の推進～</a:t>
              </a:r>
              <a:r>
                <a:rPr kumimoji="1" lang="ja-JP" altLang="en-US" sz="36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36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4682163" y="4420227"/>
              <a:ext cx="4461836" cy="2092881"/>
            </a:xfrm>
            <a:prstGeom prst="rect">
              <a:avLst/>
            </a:prstGeom>
            <a:noFill/>
          </p:spPr>
          <p:txBody>
            <a:bodyPr wrap="square" rtlCol="0">
              <a:spAutoFit/>
            </a:bodyPr>
            <a:lstStyle/>
            <a:p>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令和７年５月１７日（土）　</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　　　　　　　　１０：２０～１１：５０</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 元校長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881" y="4320988"/>
              <a:ext cx="3651108" cy="2216551"/>
            </a:xfrm>
            <a:prstGeom prst="rect">
              <a:avLst/>
            </a:prstGeom>
          </p:spPr>
        </p:pic>
      </p:grpSp>
    </p:spTree>
    <p:extLst>
      <p:ext uri="{BB962C8B-B14F-4D97-AF65-F5344CB8AC3E}">
        <p14:creationId xmlns:p14="http://schemas.microsoft.com/office/powerpoint/2010/main" val="3909312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EBAC46-CD76-34AA-1BA3-1F2A1EB7EB45}"/>
              </a:ext>
            </a:extLst>
          </p:cNvPr>
          <p:cNvPicPr>
            <a:picLocks noChangeAspect="1"/>
          </p:cNvPicPr>
          <p:nvPr/>
        </p:nvPicPr>
        <p:blipFill rotWithShape="1">
          <a:blip r:embed="rId2"/>
          <a:srcRect l="2558" t="39381"/>
          <a:stretch/>
        </p:blipFill>
        <p:spPr>
          <a:xfrm>
            <a:off x="739590" y="770656"/>
            <a:ext cx="8083331" cy="5845268"/>
          </a:xfrm>
          <a:prstGeom prst="rect">
            <a:avLst/>
          </a:prstGeom>
        </p:spPr>
      </p:pic>
      <p:pic>
        <p:nvPicPr>
          <p:cNvPr id="5" name="図 4">
            <a:extLst>
              <a:ext uri="{FF2B5EF4-FFF2-40B4-BE49-F238E27FC236}">
                <a16:creationId xmlns:a16="http://schemas.microsoft.com/office/drawing/2014/main" id="{0570E1C2-1A57-28AF-8484-0B974D1AA628}"/>
              </a:ext>
            </a:extLst>
          </p:cNvPr>
          <p:cNvPicPr>
            <a:picLocks noChangeAspect="1"/>
          </p:cNvPicPr>
          <p:nvPr/>
        </p:nvPicPr>
        <p:blipFill rotWithShape="1">
          <a:blip r:embed="rId2"/>
          <a:srcRect l="1780" t="-184" r="35778" b="92924"/>
          <a:stretch/>
        </p:blipFill>
        <p:spPr>
          <a:xfrm>
            <a:off x="321081" y="94129"/>
            <a:ext cx="5074994" cy="685800"/>
          </a:xfrm>
          <a:prstGeom prst="rect">
            <a:avLst/>
          </a:prstGeom>
        </p:spPr>
      </p:pic>
      <p:sp>
        <p:nvSpPr>
          <p:cNvPr id="2" name="楕円 1">
            <a:extLst>
              <a:ext uri="{FF2B5EF4-FFF2-40B4-BE49-F238E27FC236}">
                <a16:creationId xmlns:a16="http://schemas.microsoft.com/office/drawing/2014/main" id="{37A34E23-4D36-4017-377C-FB3C3E493213}"/>
              </a:ext>
            </a:extLst>
          </p:cNvPr>
          <p:cNvSpPr/>
          <p:nvPr/>
        </p:nvSpPr>
        <p:spPr>
          <a:xfrm>
            <a:off x="995083" y="2043937"/>
            <a:ext cx="3267635" cy="22994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楕円 3">
            <a:extLst>
              <a:ext uri="{FF2B5EF4-FFF2-40B4-BE49-F238E27FC236}">
                <a16:creationId xmlns:a16="http://schemas.microsoft.com/office/drawing/2014/main" id="{90C364EB-8993-52ED-27B8-DF94A14DA7A7}"/>
              </a:ext>
            </a:extLst>
          </p:cNvPr>
          <p:cNvSpPr/>
          <p:nvPr/>
        </p:nvSpPr>
        <p:spPr>
          <a:xfrm>
            <a:off x="3762257" y="3307946"/>
            <a:ext cx="3267635" cy="22994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6" name="楕円 5">
            <a:extLst>
              <a:ext uri="{FF2B5EF4-FFF2-40B4-BE49-F238E27FC236}">
                <a16:creationId xmlns:a16="http://schemas.microsoft.com/office/drawing/2014/main" id="{FE057174-8F58-088C-FB4E-B7B54D855FA7}"/>
              </a:ext>
            </a:extLst>
          </p:cNvPr>
          <p:cNvSpPr/>
          <p:nvPr/>
        </p:nvSpPr>
        <p:spPr>
          <a:xfrm>
            <a:off x="5651568" y="1867009"/>
            <a:ext cx="3267635" cy="22994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 name="楕円 6">
            <a:extLst>
              <a:ext uri="{FF2B5EF4-FFF2-40B4-BE49-F238E27FC236}">
                <a16:creationId xmlns:a16="http://schemas.microsoft.com/office/drawing/2014/main" id="{8979F3CB-A974-4290-6F19-A0B163BDC083}"/>
              </a:ext>
            </a:extLst>
          </p:cNvPr>
          <p:cNvSpPr/>
          <p:nvPr/>
        </p:nvSpPr>
        <p:spPr>
          <a:xfrm>
            <a:off x="3323326" y="376495"/>
            <a:ext cx="3267635" cy="22994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8" name="四角形: 角を丸くする 7">
            <a:extLst>
              <a:ext uri="{FF2B5EF4-FFF2-40B4-BE49-F238E27FC236}">
                <a16:creationId xmlns:a16="http://schemas.microsoft.com/office/drawing/2014/main" id="{82304F50-3163-8371-A3D0-4AD4DE584654}"/>
              </a:ext>
            </a:extLst>
          </p:cNvPr>
          <p:cNvSpPr/>
          <p:nvPr/>
        </p:nvSpPr>
        <p:spPr>
          <a:xfrm>
            <a:off x="5056094" y="5257800"/>
            <a:ext cx="1534866" cy="34959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四角形: 角を丸くする 8">
            <a:extLst>
              <a:ext uri="{FF2B5EF4-FFF2-40B4-BE49-F238E27FC236}">
                <a16:creationId xmlns:a16="http://schemas.microsoft.com/office/drawing/2014/main" id="{A398FE26-04A7-EB05-400D-EDEDE95E02E6}"/>
              </a:ext>
            </a:extLst>
          </p:cNvPr>
          <p:cNvSpPr/>
          <p:nvPr/>
        </p:nvSpPr>
        <p:spPr>
          <a:xfrm>
            <a:off x="5396074" y="5620856"/>
            <a:ext cx="2672162" cy="34959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四角形: 角を丸くする 9">
            <a:extLst>
              <a:ext uri="{FF2B5EF4-FFF2-40B4-BE49-F238E27FC236}">
                <a16:creationId xmlns:a16="http://schemas.microsoft.com/office/drawing/2014/main" id="{42D4DD58-CD84-8DE9-D434-D56BECDC88E9}"/>
              </a:ext>
            </a:extLst>
          </p:cNvPr>
          <p:cNvSpPr/>
          <p:nvPr/>
        </p:nvSpPr>
        <p:spPr>
          <a:xfrm>
            <a:off x="1069047" y="5318313"/>
            <a:ext cx="1405212" cy="34959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テキスト ボックス 10">
            <a:extLst>
              <a:ext uri="{FF2B5EF4-FFF2-40B4-BE49-F238E27FC236}">
                <a16:creationId xmlns:a16="http://schemas.microsoft.com/office/drawing/2014/main" id="{AC5AB8BC-468F-48B2-6ABB-ECC4DC5007A3}"/>
              </a:ext>
            </a:extLst>
          </p:cNvPr>
          <p:cNvSpPr txBox="1"/>
          <p:nvPr/>
        </p:nvSpPr>
        <p:spPr>
          <a:xfrm>
            <a:off x="3884106" y="1225707"/>
            <a:ext cx="2097049" cy="1015663"/>
          </a:xfrm>
          <a:prstGeom prst="rect">
            <a:avLst/>
          </a:prstGeom>
          <a:solidFill>
            <a:schemeClr val="bg1"/>
          </a:solidFill>
          <a:ln w="76200">
            <a:solidFill>
              <a:srgbClr val="FF0000"/>
            </a:solidFill>
          </a:ln>
        </p:spPr>
        <p:txBody>
          <a:bodyPr wrap="none" rtlCol="0">
            <a:spAutoFit/>
          </a:bodyPr>
          <a:lstStyle/>
          <a:p>
            <a:r>
              <a:rPr kumimoji="1" lang="ja-JP" altLang="en-US" sz="3000" dirty="0">
                <a:latin typeface="AR P丸ゴシック体E" panose="020F0900000000000000" pitchFamily="50" charset="-128"/>
                <a:ea typeface="AR P丸ゴシック体E" panose="020F0900000000000000" pitchFamily="50" charset="-128"/>
              </a:rPr>
              <a:t>持続可能な</a:t>
            </a:r>
            <a:endParaRPr kumimoji="1" lang="en-US" altLang="ja-JP" sz="3000" dirty="0">
              <a:latin typeface="AR P丸ゴシック体E" panose="020F0900000000000000" pitchFamily="50" charset="-128"/>
              <a:ea typeface="AR P丸ゴシック体E" panose="020F0900000000000000" pitchFamily="50" charset="-128"/>
            </a:endParaRPr>
          </a:p>
          <a:p>
            <a:r>
              <a:rPr kumimoji="1" lang="ja-JP" altLang="en-US" sz="3000" dirty="0">
                <a:latin typeface="AR P丸ゴシック体E" panose="020F0900000000000000" pitchFamily="50" charset="-128"/>
                <a:ea typeface="AR P丸ゴシック体E" panose="020F0900000000000000" pitchFamily="50" charset="-128"/>
              </a:rPr>
              <a:t>世界の実現</a:t>
            </a:r>
          </a:p>
        </p:txBody>
      </p:sp>
      <p:sp>
        <p:nvSpPr>
          <p:cNvPr id="12" name="テキスト ボックス 11">
            <a:extLst>
              <a:ext uri="{FF2B5EF4-FFF2-40B4-BE49-F238E27FC236}">
                <a16:creationId xmlns:a16="http://schemas.microsoft.com/office/drawing/2014/main" id="{E4A42C82-8516-90F4-B594-01A899A79AC4}"/>
              </a:ext>
            </a:extLst>
          </p:cNvPr>
          <p:cNvSpPr txBox="1"/>
          <p:nvPr/>
        </p:nvSpPr>
        <p:spPr>
          <a:xfrm>
            <a:off x="4120794" y="4041043"/>
            <a:ext cx="3034805" cy="1015663"/>
          </a:xfrm>
          <a:prstGeom prst="rect">
            <a:avLst/>
          </a:prstGeom>
          <a:solidFill>
            <a:schemeClr val="bg1"/>
          </a:solidFill>
          <a:ln w="76200">
            <a:solidFill>
              <a:srgbClr val="FF0000"/>
            </a:solidFill>
          </a:ln>
        </p:spPr>
        <p:txBody>
          <a:bodyPr wrap="none" rtlCol="0">
            <a:spAutoFit/>
          </a:bodyPr>
          <a:lstStyle/>
          <a:p>
            <a:r>
              <a:rPr kumimoji="1" lang="ja-JP" altLang="en-US" sz="3000" dirty="0">
                <a:latin typeface="AR P丸ゴシック体E" panose="020F0900000000000000" pitchFamily="50" charset="-128"/>
                <a:ea typeface="AR P丸ゴシック体E" panose="020F0900000000000000" pitchFamily="50" charset="-128"/>
              </a:rPr>
              <a:t>全ての学びを</a:t>
            </a:r>
            <a:endParaRPr kumimoji="1" lang="en-US" altLang="ja-JP" sz="3000" dirty="0">
              <a:latin typeface="AR P丸ゴシック体E" panose="020F0900000000000000" pitchFamily="50" charset="-128"/>
              <a:ea typeface="AR P丸ゴシック体E" panose="020F0900000000000000" pitchFamily="50" charset="-128"/>
            </a:endParaRPr>
          </a:p>
          <a:p>
            <a:r>
              <a:rPr kumimoji="1" lang="en-US" altLang="ja-JP" sz="3000" dirty="0">
                <a:latin typeface="AR P丸ゴシック体E" panose="020F0900000000000000" pitchFamily="50" charset="-128"/>
                <a:ea typeface="AR P丸ゴシック体E" panose="020F0900000000000000" pitchFamily="50" charset="-128"/>
              </a:rPr>
              <a:t>SDG</a:t>
            </a:r>
            <a:r>
              <a:rPr kumimoji="1" lang="ja-JP" altLang="en-US" sz="3000" dirty="0">
                <a:latin typeface="AR P丸ゴシック体E" panose="020F0900000000000000" pitchFamily="50" charset="-128"/>
                <a:ea typeface="AR P丸ゴシック体E" panose="020F0900000000000000" pitchFamily="50" charset="-128"/>
              </a:rPr>
              <a:t>ｓにつなげる</a:t>
            </a:r>
          </a:p>
        </p:txBody>
      </p:sp>
      <p:sp>
        <p:nvSpPr>
          <p:cNvPr id="13" name="テキスト ボックス 12">
            <a:extLst>
              <a:ext uri="{FF2B5EF4-FFF2-40B4-BE49-F238E27FC236}">
                <a16:creationId xmlns:a16="http://schemas.microsoft.com/office/drawing/2014/main" id="{BDADAF5A-6FC0-0C75-F784-735B5121580D}"/>
              </a:ext>
            </a:extLst>
          </p:cNvPr>
          <p:cNvSpPr txBox="1"/>
          <p:nvPr/>
        </p:nvSpPr>
        <p:spPr>
          <a:xfrm>
            <a:off x="5555574" y="2716717"/>
            <a:ext cx="3570208" cy="1015663"/>
          </a:xfrm>
          <a:prstGeom prst="rect">
            <a:avLst/>
          </a:prstGeom>
          <a:solidFill>
            <a:schemeClr val="bg1"/>
          </a:solidFill>
          <a:ln w="76200">
            <a:solidFill>
              <a:srgbClr val="FF0000"/>
            </a:solidFill>
          </a:ln>
        </p:spPr>
        <p:txBody>
          <a:bodyPr wrap="none" rtlCol="0">
            <a:spAutoFit/>
          </a:bodyPr>
          <a:lstStyle/>
          <a:p>
            <a:r>
              <a:rPr kumimoji="1" lang="ja-JP" altLang="en-US" sz="3000" dirty="0">
                <a:latin typeface="AR P丸ゴシック体E" panose="020F0900000000000000" pitchFamily="50" charset="-128"/>
                <a:ea typeface="AR P丸ゴシック体E" panose="020F0900000000000000" pitchFamily="50" charset="-128"/>
              </a:rPr>
              <a:t>社会の変革に向けた</a:t>
            </a:r>
            <a:endParaRPr kumimoji="1" lang="en-US" altLang="ja-JP" sz="3000" dirty="0">
              <a:latin typeface="AR P丸ゴシック体E" panose="020F0900000000000000" pitchFamily="50" charset="-128"/>
              <a:ea typeface="AR P丸ゴシック体E" panose="020F0900000000000000" pitchFamily="50" charset="-128"/>
            </a:endParaRPr>
          </a:p>
          <a:p>
            <a:pPr algn="ctr"/>
            <a:r>
              <a:rPr kumimoji="1" lang="ja-JP" altLang="en-US" sz="3000" dirty="0">
                <a:latin typeface="AR P丸ゴシック体E" panose="020F0900000000000000" pitchFamily="50" charset="-128"/>
                <a:ea typeface="AR P丸ゴシック体E" panose="020F0900000000000000" pitchFamily="50" charset="-128"/>
              </a:rPr>
              <a:t>行動変容</a:t>
            </a:r>
            <a:endParaRPr kumimoji="1" lang="en-US" altLang="ja-JP" sz="3000" dirty="0">
              <a:latin typeface="AR P丸ゴシック体E" panose="020F0900000000000000" pitchFamily="50" charset="-128"/>
              <a:ea typeface="AR P丸ゴシック体E" panose="020F0900000000000000" pitchFamily="50" charset="-128"/>
            </a:endParaRPr>
          </a:p>
        </p:txBody>
      </p:sp>
      <p:sp>
        <p:nvSpPr>
          <p:cNvPr id="14" name="テキスト ボックス 13">
            <a:extLst>
              <a:ext uri="{FF2B5EF4-FFF2-40B4-BE49-F238E27FC236}">
                <a16:creationId xmlns:a16="http://schemas.microsoft.com/office/drawing/2014/main" id="{198C8C7F-1A74-5E4D-19E1-F664DE4CB666}"/>
              </a:ext>
            </a:extLst>
          </p:cNvPr>
          <p:cNvSpPr txBox="1"/>
          <p:nvPr/>
        </p:nvSpPr>
        <p:spPr>
          <a:xfrm>
            <a:off x="600565" y="2649452"/>
            <a:ext cx="3478837" cy="1477328"/>
          </a:xfrm>
          <a:prstGeom prst="rect">
            <a:avLst/>
          </a:prstGeom>
          <a:solidFill>
            <a:schemeClr val="bg1"/>
          </a:solidFill>
          <a:ln w="76200">
            <a:solidFill>
              <a:srgbClr val="FF0000"/>
            </a:solidFill>
          </a:ln>
        </p:spPr>
        <p:txBody>
          <a:bodyPr wrap="none" rtlCol="0">
            <a:spAutoFit/>
          </a:bodyPr>
          <a:lstStyle/>
          <a:p>
            <a:pPr algn="ctr"/>
            <a:r>
              <a:rPr kumimoji="1" lang="ja-JP" altLang="en-US" sz="3000" dirty="0">
                <a:latin typeface="AR P丸ゴシック体E" panose="020F0900000000000000" pitchFamily="50" charset="-128"/>
                <a:ea typeface="AR P丸ゴシック体E" panose="020F0900000000000000" pitchFamily="50" charset="-128"/>
              </a:rPr>
              <a:t>主体的・対話的で</a:t>
            </a:r>
            <a:endParaRPr kumimoji="1" lang="en-US" altLang="ja-JP" sz="3000" dirty="0">
              <a:latin typeface="AR P丸ゴシック体E" panose="020F0900000000000000" pitchFamily="50" charset="-128"/>
              <a:ea typeface="AR P丸ゴシック体E" panose="020F0900000000000000" pitchFamily="50" charset="-128"/>
            </a:endParaRPr>
          </a:p>
          <a:p>
            <a:pPr algn="ctr"/>
            <a:r>
              <a:rPr kumimoji="1" lang="ja-JP" altLang="en-US" sz="3000" dirty="0">
                <a:latin typeface="AR P丸ゴシック体E" panose="020F0900000000000000" pitchFamily="50" charset="-128"/>
                <a:ea typeface="AR P丸ゴシック体E" panose="020F0900000000000000" pitchFamily="50" charset="-128"/>
              </a:rPr>
              <a:t>深い学び</a:t>
            </a:r>
            <a:endParaRPr kumimoji="1" lang="en-US" altLang="ja-JP" sz="3000" dirty="0">
              <a:latin typeface="AR P丸ゴシック体E" panose="020F0900000000000000" pitchFamily="50" charset="-128"/>
              <a:ea typeface="AR P丸ゴシック体E" panose="020F0900000000000000" pitchFamily="50" charset="-128"/>
            </a:endParaRPr>
          </a:p>
          <a:p>
            <a:pPr algn="ctr"/>
            <a:r>
              <a:rPr kumimoji="1" lang="ja-JP" altLang="en-US" sz="3000" dirty="0">
                <a:latin typeface="AR P丸ゴシック体E" panose="020F0900000000000000" pitchFamily="50" charset="-128"/>
                <a:ea typeface="AR P丸ゴシック体E" panose="020F0900000000000000" pitchFamily="50" charset="-128"/>
              </a:rPr>
              <a:t>探究的・問題解決型</a:t>
            </a:r>
          </a:p>
        </p:txBody>
      </p:sp>
      <p:sp>
        <p:nvSpPr>
          <p:cNvPr id="15" name="テキスト ボックス 14">
            <a:extLst>
              <a:ext uri="{FF2B5EF4-FFF2-40B4-BE49-F238E27FC236}">
                <a16:creationId xmlns:a16="http://schemas.microsoft.com/office/drawing/2014/main" id="{6A765A37-2949-9A2F-9EB4-2BDB81C04005}"/>
              </a:ext>
            </a:extLst>
          </p:cNvPr>
          <p:cNvSpPr txBox="1"/>
          <p:nvPr/>
        </p:nvSpPr>
        <p:spPr>
          <a:xfrm>
            <a:off x="5312102" y="231699"/>
            <a:ext cx="3557384" cy="507831"/>
          </a:xfrm>
          <a:prstGeom prst="rect">
            <a:avLst/>
          </a:prstGeom>
          <a:solidFill>
            <a:srgbClr val="CAE739"/>
          </a:solidFill>
        </p:spPr>
        <p:txBody>
          <a:bodyPr wrap="none" rtlCol="0">
            <a:spAutoFit/>
          </a:bodyPr>
          <a:lstStyle/>
          <a:p>
            <a:r>
              <a:rPr kumimoji="1" lang="ja-JP" altLang="en-US" sz="2700" dirty="0">
                <a:latin typeface="AR P丸ゴシック体E" panose="020F0900000000000000" pitchFamily="50" charset="-128"/>
                <a:ea typeface="AR P丸ゴシック体E" panose="020F0900000000000000" pitchFamily="50" charset="-128"/>
              </a:rPr>
              <a:t>学校教育の</a:t>
            </a:r>
            <a:r>
              <a:rPr kumimoji="1" lang="en-US" altLang="ja-JP" sz="2700" dirty="0">
                <a:latin typeface="AR P丸ゴシック体E" panose="020F0900000000000000" pitchFamily="50" charset="-128"/>
                <a:ea typeface="AR P丸ゴシック体E" panose="020F0900000000000000" pitchFamily="50" charset="-128"/>
              </a:rPr>
              <a:t>Goal</a:t>
            </a:r>
            <a:r>
              <a:rPr kumimoji="1" lang="ja-JP" altLang="en-US" sz="2700" dirty="0">
                <a:latin typeface="AR P丸ゴシック体E" panose="020F0900000000000000" pitchFamily="50" charset="-128"/>
                <a:ea typeface="AR P丸ゴシック体E" panose="020F0900000000000000" pitchFamily="50" charset="-128"/>
              </a:rPr>
              <a:t>・目標</a:t>
            </a:r>
          </a:p>
        </p:txBody>
      </p:sp>
    </p:spTree>
    <p:extLst>
      <p:ext uri="{BB962C8B-B14F-4D97-AF65-F5344CB8AC3E}">
        <p14:creationId xmlns:p14="http://schemas.microsoft.com/office/powerpoint/2010/main" val="82121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10" presetClass="exit" presetSubtype="0" fill="hold" grpId="1" nodeType="with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par>
                                <p:cTn id="62" presetID="10" presetClass="exit" presetSubtype="0" fill="hold" grpId="1"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anim calcmode="lin" valueType="num">
                                      <p:cBhvr>
                                        <p:cTn id="70" dur="1000" fill="hold"/>
                                        <p:tgtEl>
                                          <p:spTgt spid="6"/>
                                        </p:tgtEl>
                                        <p:attrNameLst>
                                          <p:attrName>ppt_x</p:attrName>
                                        </p:attrNameLst>
                                      </p:cBhvr>
                                      <p:tavLst>
                                        <p:tav tm="0">
                                          <p:val>
                                            <p:strVal val="#ppt_x"/>
                                          </p:val>
                                        </p:tav>
                                        <p:tav tm="100000">
                                          <p:val>
                                            <p:strVal val="#ppt_x"/>
                                          </p:val>
                                        </p:tav>
                                      </p:tavLst>
                                    </p:anim>
                                    <p:anim calcmode="lin" valueType="num">
                                      <p:cBhvr>
                                        <p:cTn id="7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par>
                                <p:cTn id="79" presetID="10" presetClass="exit" presetSubtype="0" fill="hold" grpId="1"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1000"/>
                                        <p:tgtEl>
                                          <p:spTgt spid="7"/>
                                        </p:tgtEl>
                                      </p:cBhvr>
                                    </p:animEffect>
                                    <p:anim calcmode="lin" valueType="num">
                                      <p:cBhvr>
                                        <p:cTn id="87" dur="1000" fill="hold"/>
                                        <p:tgtEl>
                                          <p:spTgt spid="7"/>
                                        </p:tgtEl>
                                        <p:attrNameLst>
                                          <p:attrName>ppt_x</p:attrName>
                                        </p:attrNameLst>
                                      </p:cBhvr>
                                      <p:tavLst>
                                        <p:tav tm="0">
                                          <p:val>
                                            <p:strVal val="#ppt_x"/>
                                          </p:val>
                                        </p:tav>
                                        <p:tav tm="100000">
                                          <p:val>
                                            <p:strVal val="#ppt_x"/>
                                          </p:val>
                                        </p:tav>
                                      </p:tavLst>
                                    </p:anim>
                                    <p:anim calcmode="lin" valueType="num">
                                      <p:cBhvr>
                                        <p:cTn id="8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1000" fill="hold"/>
                                        <p:tgtEl>
                                          <p:spTgt spid="11"/>
                                        </p:tgtEl>
                                        <p:attrNameLst>
                                          <p:attrName>ppt_y</p:attrName>
                                        </p:attrNameLst>
                                      </p:cBhvr>
                                      <p:tavLst>
                                        <p:tav tm="0">
                                          <p:val>
                                            <p:strVal val="#ppt_y+.1"/>
                                          </p:val>
                                        </p:tav>
                                        <p:tav tm="100000">
                                          <p:val>
                                            <p:strVal val="#ppt_y"/>
                                          </p:val>
                                        </p:tav>
                                      </p:tavLst>
                                    </p:anim>
                                  </p:childTnLst>
                                </p:cTn>
                              </p:par>
                              <p:par>
                                <p:cTn id="96" presetID="10" presetClass="exit" presetSubtype="0" fill="hold" grpId="1" nodeType="withEffect">
                                  <p:stCondLst>
                                    <p:cond delay="0"/>
                                  </p:stCondLst>
                                  <p:childTnLst>
                                    <p:animEffect transition="out" filter="fade">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P spid="6" grpId="1" animBg="1"/>
      <p:bldP spid="7" grpId="0" animBg="1"/>
      <p:bldP spid="7" grpId="1"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91306A-5F9B-B92B-4D73-007D55CEAA79}"/>
              </a:ext>
            </a:extLst>
          </p:cNvPr>
          <p:cNvSpPr txBox="1"/>
          <p:nvPr/>
        </p:nvSpPr>
        <p:spPr>
          <a:xfrm>
            <a:off x="0" y="0"/>
            <a:ext cx="9144000" cy="8402300"/>
          </a:xfrm>
          <a:prstGeom prst="rect">
            <a:avLst/>
          </a:prstGeom>
          <a:gradFill>
            <a:gsLst>
              <a:gs pos="0">
                <a:srgbClr val="FF0000"/>
              </a:gs>
              <a:gs pos="30000">
                <a:srgbClr val="FFFF00"/>
              </a:gs>
              <a:gs pos="48000">
                <a:srgbClr val="FFFFCC"/>
              </a:gs>
              <a:gs pos="70000">
                <a:srgbClr val="FFFF66"/>
              </a:gs>
              <a:gs pos="100000">
                <a:srgbClr val="FF0000"/>
              </a:gs>
            </a:gsLst>
            <a:lin ang="5400000" scaled="1"/>
          </a:gradFill>
        </p:spPr>
        <p:txBody>
          <a:bodyPr wrap="square" rtlCol="0">
            <a:spAutoFit/>
          </a:bodyPr>
          <a:lstStyle/>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r>
              <a:rPr kumimoji="1" lang="ja-JP" altLang="en-US" sz="3600" dirty="0">
                <a:solidFill>
                  <a:srgbClr val="C00000"/>
                </a:solidFill>
                <a:latin typeface="AR丸ゴシック体E" panose="020F0909000000000000" pitchFamily="49" charset="-128"/>
                <a:ea typeface="AR丸ゴシック体E" panose="020F0909000000000000" pitchFamily="49" charset="-128"/>
              </a:rPr>
              <a:t>　　</a:t>
            </a:r>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r>
              <a:rPr kumimoji="1" lang="ja-JP" altLang="en-US" sz="3600" dirty="0">
                <a:solidFill>
                  <a:srgbClr val="C00000"/>
                </a:solidFill>
                <a:latin typeface="AR丸ゴシック体E" panose="020F0909000000000000" pitchFamily="49" charset="-128"/>
                <a:ea typeface="AR丸ゴシック体E" panose="020F0909000000000000" pitchFamily="49" charset="-128"/>
              </a:rPr>
              <a:t>　　</a:t>
            </a:r>
            <a:r>
              <a:rPr kumimoji="1" lang="ja-JP" altLang="en-US" sz="3600" dirty="0">
                <a:solidFill>
                  <a:srgbClr val="C00000"/>
                </a:solidFill>
                <a:latin typeface="AR Pゴシック体S" panose="020B0A00000000000000" pitchFamily="50" charset="-128"/>
                <a:ea typeface="AR Pゴシック体S" panose="020B0A00000000000000" pitchFamily="50" charset="-128"/>
              </a:rPr>
              <a:t>何とかしてくれ～、この暑さ！</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もう、お忘れですか？あの日々を</a:t>
            </a:r>
            <a:r>
              <a:rPr kumimoji="1" lang="en-US" altLang="ja-JP" sz="3600" dirty="0">
                <a:solidFill>
                  <a:srgbClr val="C00000"/>
                </a:solidFill>
                <a:latin typeface="AR Pゴシック体S" panose="020B0A00000000000000" pitchFamily="50" charset="-128"/>
                <a:ea typeface="AR Pゴシック体S" panose="020B0A00000000000000" pitchFamily="50" charset="-128"/>
              </a:rPr>
              <a:t>…</a:t>
            </a: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a:t>
            </a:r>
            <a:r>
              <a:rPr kumimoji="1" lang="en-US" altLang="ja-JP" sz="3600" dirty="0">
                <a:solidFill>
                  <a:srgbClr val="C00000"/>
                </a:solidFill>
                <a:latin typeface="AR Pゴシック体S" panose="020B0A00000000000000" pitchFamily="50" charset="-128"/>
                <a:ea typeface="AR Pゴシック体S" panose="020B0A00000000000000" pitchFamily="50" charset="-128"/>
              </a:rPr>
              <a:t>2023</a:t>
            </a:r>
            <a:r>
              <a:rPr kumimoji="1" lang="ja-JP" altLang="en-US" sz="3600" dirty="0">
                <a:solidFill>
                  <a:srgbClr val="C00000"/>
                </a:solidFill>
                <a:latin typeface="AR Pゴシック体S" panose="020B0A00000000000000" pitchFamily="50" charset="-128"/>
                <a:ea typeface="AR Pゴシック体S" panose="020B0A00000000000000" pitchFamily="50" charset="-128"/>
              </a:rPr>
              <a:t>年、２０２４年と続いた</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夏の焼けるような日差し</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ja-JP" altLang="en-US" sz="3600" dirty="0">
              <a:solidFill>
                <a:srgbClr val="C00000"/>
              </a:solidFill>
              <a:latin typeface="AR丸ゴシック体E" panose="020F0909000000000000" pitchFamily="49" charset="-128"/>
              <a:ea typeface="AR丸ゴシック体E" panose="020F0909000000000000" pitchFamily="49" charset="-128"/>
            </a:endParaRPr>
          </a:p>
        </p:txBody>
      </p:sp>
      <p:sp>
        <p:nvSpPr>
          <p:cNvPr id="6" name="テキスト ボックス 5">
            <a:extLst>
              <a:ext uri="{FF2B5EF4-FFF2-40B4-BE49-F238E27FC236}">
                <a16:creationId xmlns:a16="http://schemas.microsoft.com/office/drawing/2014/main" id="{3A8F625A-2D3F-95D1-26A2-2737303485E4}"/>
              </a:ext>
            </a:extLst>
          </p:cNvPr>
          <p:cNvSpPr txBox="1"/>
          <p:nvPr/>
        </p:nvSpPr>
        <p:spPr>
          <a:xfrm>
            <a:off x="2702858" y="282388"/>
            <a:ext cx="6320118"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 ②ＳＤＧｓが求められている世界の現状や課題</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73314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00"/>
                                        <p:tgtEl>
                                          <p:spTgt spid="2">
                                            <p:txEl>
                                              <p:pRg st="7" end="7"/>
                                            </p:txEl>
                                          </p:spTgt>
                                        </p:tgtEl>
                                      </p:cBhvr>
                                    </p:animEffect>
                                    <p:anim calcmode="lin" valueType="num">
                                      <p:cBhvr>
                                        <p:cTn id="2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fade">
                                      <p:cBhvr>
                                        <p:cTn id="35" dur="1000"/>
                                        <p:tgtEl>
                                          <p:spTgt spid="2">
                                            <p:txEl>
                                              <p:pRg st="9" end="9"/>
                                            </p:txEl>
                                          </p:spTgt>
                                        </p:tgtEl>
                                      </p:cBhvr>
                                    </p:animEffect>
                                    <p:anim calcmode="lin" valueType="num">
                                      <p:cBhvr>
                                        <p:cTn id="36"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622AEE-DE82-C562-2D77-E40CE7E462F6}"/>
              </a:ext>
            </a:extLst>
          </p:cNvPr>
          <p:cNvPicPr>
            <a:picLocks noChangeAspect="1"/>
          </p:cNvPicPr>
          <p:nvPr/>
        </p:nvPicPr>
        <p:blipFill>
          <a:blip r:embed="rId2"/>
          <a:stretch>
            <a:fillRect/>
          </a:stretch>
        </p:blipFill>
        <p:spPr>
          <a:xfrm>
            <a:off x="937260" y="1"/>
            <a:ext cx="7498080" cy="6864602"/>
          </a:xfrm>
          <a:prstGeom prst="rect">
            <a:avLst/>
          </a:prstGeom>
        </p:spPr>
      </p:pic>
      <p:pic>
        <p:nvPicPr>
          <p:cNvPr id="4" name="図 3">
            <a:extLst>
              <a:ext uri="{FF2B5EF4-FFF2-40B4-BE49-F238E27FC236}">
                <a16:creationId xmlns:a16="http://schemas.microsoft.com/office/drawing/2014/main" id="{4751D11F-DE85-9A45-6F73-F92D1A0D21E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rcRect t="31747" r="57825" b="15137"/>
          <a:stretch/>
        </p:blipFill>
        <p:spPr>
          <a:xfrm>
            <a:off x="358140" y="63981"/>
            <a:ext cx="5836920" cy="6730039"/>
          </a:xfrm>
          <a:prstGeom prst="rect">
            <a:avLst/>
          </a:prstGeom>
        </p:spPr>
      </p:pic>
      <p:sp>
        <p:nvSpPr>
          <p:cNvPr id="2" name="四角形: 角を丸くする 1">
            <a:extLst>
              <a:ext uri="{FF2B5EF4-FFF2-40B4-BE49-F238E27FC236}">
                <a16:creationId xmlns:a16="http://schemas.microsoft.com/office/drawing/2014/main" id="{DA06445E-8882-A677-F003-C5962D5508B6}"/>
              </a:ext>
            </a:extLst>
          </p:cNvPr>
          <p:cNvSpPr/>
          <p:nvPr/>
        </p:nvSpPr>
        <p:spPr>
          <a:xfrm>
            <a:off x="2309534" y="1028030"/>
            <a:ext cx="251460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737B1E13-5F55-3C47-CE8B-62623D2A29FC}"/>
              </a:ext>
            </a:extLst>
          </p:cNvPr>
          <p:cNvSpPr/>
          <p:nvPr/>
        </p:nvSpPr>
        <p:spPr>
          <a:xfrm>
            <a:off x="2058074" y="2833970"/>
            <a:ext cx="292608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53426A1A-5EDA-5FE8-9386-EAD651DC8C70}"/>
              </a:ext>
            </a:extLst>
          </p:cNvPr>
          <p:cNvSpPr/>
          <p:nvPr/>
        </p:nvSpPr>
        <p:spPr>
          <a:xfrm>
            <a:off x="1760894" y="4639912"/>
            <a:ext cx="373761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1B23230-8B77-66B6-6284-34C3D0754AE6}"/>
              </a:ext>
            </a:extLst>
          </p:cNvPr>
          <p:cNvSpPr/>
          <p:nvPr/>
        </p:nvSpPr>
        <p:spPr>
          <a:xfrm>
            <a:off x="349625" y="1028030"/>
            <a:ext cx="811530" cy="1417320"/>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75968CDA-C7EB-874F-4813-CE67165320B3}"/>
              </a:ext>
            </a:extLst>
          </p:cNvPr>
          <p:cNvSpPr/>
          <p:nvPr/>
        </p:nvSpPr>
        <p:spPr>
          <a:xfrm>
            <a:off x="5616844" y="1067408"/>
            <a:ext cx="388620" cy="1417320"/>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AFF3BDC-D896-5AD1-10E7-28BA5088BEA3}"/>
              </a:ext>
            </a:extLst>
          </p:cNvPr>
          <p:cNvSpPr txBox="1"/>
          <p:nvPr/>
        </p:nvSpPr>
        <p:spPr>
          <a:xfrm>
            <a:off x="299946" y="1786158"/>
            <a:ext cx="6474849"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６月　　 ７月 　　８月　　 ９月　　</a:t>
            </a:r>
            <a:r>
              <a:rPr kumimoji="1" lang="en-US" altLang="ja-JP" sz="2800" dirty="0">
                <a:latin typeface="AR P丸ゴシック体E" panose="020F0900000000000000" pitchFamily="50" charset="-128"/>
                <a:ea typeface="AR P丸ゴシック体E" panose="020F0900000000000000" pitchFamily="50" charset="-128"/>
              </a:rPr>
              <a:t>10</a:t>
            </a:r>
            <a:r>
              <a:rPr kumimoji="1" lang="ja-JP" altLang="en-US" sz="2800" dirty="0">
                <a:latin typeface="AR P丸ゴシック体E" panose="020F0900000000000000" pitchFamily="50" charset="-128"/>
                <a:ea typeface="AR P丸ゴシック体E" panose="020F0900000000000000" pitchFamily="50" charset="-128"/>
              </a:rPr>
              <a:t>月</a:t>
            </a:r>
          </a:p>
        </p:txBody>
      </p:sp>
      <p:sp>
        <p:nvSpPr>
          <p:cNvPr id="10" name="テキスト ボックス 9">
            <a:extLst>
              <a:ext uri="{FF2B5EF4-FFF2-40B4-BE49-F238E27FC236}">
                <a16:creationId xmlns:a16="http://schemas.microsoft.com/office/drawing/2014/main" id="{6F2A813D-19C8-C855-6F89-1CC2746B4E8C}"/>
              </a:ext>
            </a:extLst>
          </p:cNvPr>
          <p:cNvSpPr txBox="1"/>
          <p:nvPr/>
        </p:nvSpPr>
        <p:spPr>
          <a:xfrm>
            <a:off x="1740275" y="635770"/>
            <a:ext cx="2462534" cy="523220"/>
          </a:xfrm>
          <a:prstGeom prst="rect">
            <a:avLst/>
          </a:prstGeom>
          <a:solidFill>
            <a:srgbClr val="FEE2FC"/>
          </a:solid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１９０１～１９２０年</a:t>
            </a:r>
          </a:p>
        </p:txBody>
      </p:sp>
      <p:sp>
        <p:nvSpPr>
          <p:cNvPr id="11" name="テキスト ボックス 10">
            <a:extLst>
              <a:ext uri="{FF2B5EF4-FFF2-40B4-BE49-F238E27FC236}">
                <a16:creationId xmlns:a16="http://schemas.microsoft.com/office/drawing/2014/main" id="{602A106E-4F2E-2236-20B8-D88C535B56B4}"/>
              </a:ext>
            </a:extLst>
          </p:cNvPr>
          <p:cNvSpPr txBox="1"/>
          <p:nvPr/>
        </p:nvSpPr>
        <p:spPr>
          <a:xfrm>
            <a:off x="1740275" y="2501777"/>
            <a:ext cx="2686954" cy="523220"/>
          </a:xfrm>
          <a:prstGeom prst="rect">
            <a:avLst/>
          </a:prstGeom>
          <a:solidFill>
            <a:srgbClr val="FEE2FC"/>
          </a:solid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２００１～２０２０年</a:t>
            </a:r>
          </a:p>
        </p:txBody>
      </p:sp>
      <p:sp>
        <p:nvSpPr>
          <p:cNvPr id="12" name="テキスト ボックス 11">
            <a:extLst>
              <a:ext uri="{FF2B5EF4-FFF2-40B4-BE49-F238E27FC236}">
                <a16:creationId xmlns:a16="http://schemas.microsoft.com/office/drawing/2014/main" id="{EC885034-6791-8E66-63DD-B967835CF237}"/>
              </a:ext>
            </a:extLst>
          </p:cNvPr>
          <p:cNvSpPr txBox="1"/>
          <p:nvPr/>
        </p:nvSpPr>
        <p:spPr>
          <a:xfrm>
            <a:off x="2945733" y="4288853"/>
            <a:ext cx="1481496" cy="523220"/>
          </a:xfrm>
          <a:prstGeom prst="rect">
            <a:avLst/>
          </a:prstGeom>
          <a:solidFill>
            <a:srgbClr val="FEE2FC"/>
          </a:solid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２０２３年</a:t>
            </a:r>
          </a:p>
        </p:txBody>
      </p:sp>
    </p:spTree>
    <p:extLst>
      <p:ext uri="{BB962C8B-B14F-4D97-AF65-F5344CB8AC3E}">
        <p14:creationId xmlns:p14="http://schemas.microsoft.com/office/powerpoint/2010/main" val="6509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0-#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0-#ppt_w/2"/>
                                          </p:val>
                                        </p:tav>
                                        <p:tav tm="100000">
                                          <p:val>
                                            <p:strVal val="#ppt_x"/>
                                          </p:val>
                                        </p:tav>
                                      </p:tavLst>
                                    </p:anim>
                                    <p:anim calcmode="lin" valueType="num">
                                      <p:cBhvr additive="base">
                                        <p:cTn id="6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C85DEC-453C-C29E-B66A-7C0ECFA4904B}"/>
              </a:ext>
            </a:extLst>
          </p:cNvPr>
          <p:cNvSpPr txBox="1">
            <a:spLocks/>
          </p:cNvSpPr>
          <p:nvPr/>
        </p:nvSpPr>
        <p:spPr>
          <a:xfrm>
            <a:off x="1866815" y="559045"/>
            <a:ext cx="7280031" cy="122359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latin typeface="AR丸ゴシック体E" panose="020F0909000000000000" pitchFamily="49" charset="-128"/>
                <a:ea typeface="AR丸ゴシック体E" panose="020F0909000000000000" pitchFamily="49" charset="-128"/>
              </a:rPr>
              <a:t>21</a:t>
            </a:r>
            <a:r>
              <a:rPr lang="ja-JP" altLang="en-US" sz="4000" b="1" dirty="0">
                <a:latin typeface="AR丸ゴシック体E" panose="020F0909000000000000" pitchFamily="49" charset="-128"/>
                <a:ea typeface="AR丸ゴシック体E" panose="020F0909000000000000" pitchFamily="49" charset="-128"/>
              </a:rPr>
              <a:t>世紀末に最大で</a:t>
            </a:r>
            <a:r>
              <a:rPr lang="en-US" altLang="ja-JP" sz="4000" b="1" dirty="0">
                <a:latin typeface="AR丸ゴシック体E" panose="020F0909000000000000" pitchFamily="49" charset="-128"/>
                <a:ea typeface="AR丸ゴシック体E" panose="020F0909000000000000" pitchFamily="49" charset="-128"/>
              </a:rPr>
              <a:t>4.8</a:t>
            </a:r>
            <a:r>
              <a:rPr lang="ja-JP" altLang="en-US" sz="4000" b="1" dirty="0">
                <a:latin typeface="AR丸ゴシック体E" panose="020F0909000000000000" pitchFamily="49" charset="-128"/>
                <a:ea typeface="AR丸ゴシック体E" panose="020F0909000000000000" pitchFamily="49" charset="-128"/>
              </a:rPr>
              <a:t>℃上昇</a:t>
            </a:r>
          </a:p>
        </p:txBody>
      </p:sp>
      <p:sp>
        <p:nvSpPr>
          <p:cNvPr id="3" name="テキスト ボックス 25">
            <a:extLst>
              <a:ext uri="{FF2B5EF4-FFF2-40B4-BE49-F238E27FC236}">
                <a16:creationId xmlns:a16="http://schemas.microsoft.com/office/drawing/2014/main" id="{F68C8096-F8C6-45D8-46AE-1524C4D9C0D9}"/>
              </a:ext>
            </a:extLst>
          </p:cNvPr>
          <p:cNvSpPr txBox="1">
            <a:spLocks noChangeArrowheads="1"/>
          </p:cNvSpPr>
          <p:nvPr/>
        </p:nvSpPr>
        <p:spPr bwMode="auto">
          <a:xfrm>
            <a:off x="3093429" y="6188320"/>
            <a:ext cx="5665177"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ja-JP" altLang="en-US" sz="923">
                <a:latin typeface="ＭＳ Ｐゴシック" charset="-128"/>
              </a:rPr>
              <a:t>出典：</a:t>
            </a:r>
            <a:r>
              <a:rPr lang="en-US" altLang="ja-JP" sz="923">
                <a:latin typeface="ＭＳ Ｐゴシック" charset="-128"/>
              </a:rPr>
              <a:t>IPCC AR5 WG1 </a:t>
            </a:r>
            <a:r>
              <a:rPr lang="ja-JP" altLang="en-US" sz="923">
                <a:latin typeface="ＭＳ Ｐゴシック" charset="-128"/>
              </a:rPr>
              <a:t>政策決定者向け要約　図</a:t>
            </a:r>
            <a:r>
              <a:rPr lang="en-US" altLang="ja-JP" sz="923">
                <a:latin typeface="ＭＳ Ｐゴシック" charset="-128"/>
              </a:rPr>
              <a:t> SPM.7</a:t>
            </a:r>
            <a:endParaRPr lang="ja-JP" altLang="en-US" sz="923">
              <a:latin typeface="ＭＳ Ｐゴシック" charset="-128"/>
            </a:endParaRPr>
          </a:p>
        </p:txBody>
      </p:sp>
      <p:pic>
        <p:nvPicPr>
          <p:cNvPr id="4" name="Picture 20">
            <a:extLst>
              <a:ext uri="{FF2B5EF4-FFF2-40B4-BE49-F238E27FC236}">
                <a16:creationId xmlns:a16="http://schemas.microsoft.com/office/drawing/2014/main" id="{8BC1420A-9CBC-EC4F-9099-3D85F05E56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9358" y="1837594"/>
            <a:ext cx="8030308" cy="417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コネクタ 4">
            <a:extLst>
              <a:ext uri="{FF2B5EF4-FFF2-40B4-BE49-F238E27FC236}">
                <a16:creationId xmlns:a16="http://schemas.microsoft.com/office/drawing/2014/main" id="{3028FDCE-F150-1A10-B7B4-8AE361BC66AF}"/>
              </a:ext>
            </a:extLst>
          </p:cNvPr>
          <p:cNvCxnSpPr/>
          <p:nvPr/>
        </p:nvCxnSpPr>
        <p:spPr>
          <a:xfrm flipH="1" flipV="1">
            <a:off x="6841883" y="4303836"/>
            <a:ext cx="2931" cy="788377"/>
          </a:xfrm>
          <a:prstGeom prst="line">
            <a:avLst/>
          </a:prstGeom>
          <a:ln w="635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C54869C8-52DA-41C8-8341-F62F584B66B6}"/>
              </a:ext>
            </a:extLst>
          </p:cNvPr>
          <p:cNvCxnSpPr/>
          <p:nvPr/>
        </p:nvCxnSpPr>
        <p:spPr>
          <a:xfrm flipH="1" flipV="1">
            <a:off x="5971443" y="3028950"/>
            <a:ext cx="873369" cy="0"/>
          </a:xfrm>
          <a:prstGeom prst="line">
            <a:avLst/>
          </a:prstGeom>
          <a:ln w="635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C31F3214-8802-581F-99BB-384FCC10B498}"/>
              </a:ext>
            </a:extLst>
          </p:cNvPr>
          <p:cNvSpPr/>
          <p:nvPr/>
        </p:nvSpPr>
        <p:spPr>
          <a:xfrm>
            <a:off x="754673" y="5581651"/>
            <a:ext cx="2620108" cy="164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chemeClr val="tx1">
                    <a:lumMod val="75000"/>
                    <a:lumOff val="25000"/>
                  </a:schemeClr>
                </a:solidFill>
                <a:latin typeface="Meiryo UI" pitchFamily="50" charset="-128"/>
                <a:ea typeface="Meiryo UI" pitchFamily="50" charset="-128"/>
                <a:cs typeface="Meiryo UI" pitchFamily="50" charset="-128"/>
              </a:rPr>
              <a:t>再現値</a:t>
            </a:r>
          </a:p>
        </p:txBody>
      </p:sp>
      <p:sp>
        <p:nvSpPr>
          <p:cNvPr id="8" name="テキスト ボックス 27">
            <a:extLst>
              <a:ext uri="{FF2B5EF4-FFF2-40B4-BE49-F238E27FC236}">
                <a16:creationId xmlns:a16="http://schemas.microsoft.com/office/drawing/2014/main" id="{AF0F0604-B6DF-8D43-1B86-85EFE6B96D0F}"/>
              </a:ext>
            </a:extLst>
          </p:cNvPr>
          <p:cNvSpPr txBox="1">
            <a:spLocks noChangeArrowheads="1"/>
          </p:cNvSpPr>
          <p:nvPr/>
        </p:nvSpPr>
        <p:spPr bwMode="auto">
          <a:xfrm>
            <a:off x="378071" y="1156190"/>
            <a:ext cx="8333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585" dirty="0">
                <a:latin typeface="HGP創英角ｺﾞｼｯｸUB" pitchFamily="50" charset="-128"/>
                <a:ea typeface="HGP創英角ｺﾞｼｯｸUB" pitchFamily="50" charset="-128"/>
              </a:rPr>
              <a:t>世界の平均気温の変化の予測</a:t>
            </a:r>
            <a:endParaRPr lang="en-US" altLang="ja-JP" sz="2585" dirty="0">
              <a:latin typeface="HGP創英角ｺﾞｼｯｸUB" pitchFamily="50" charset="-128"/>
              <a:ea typeface="HGP創英角ｺﾞｼｯｸUB" pitchFamily="50" charset="-128"/>
            </a:endParaRPr>
          </a:p>
          <a:p>
            <a:pPr algn="ctr"/>
            <a:r>
              <a:rPr lang="ja-JP" altLang="en-US" sz="2215" dirty="0">
                <a:latin typeface="HGP創英角ｺﾞｼｯｸUB" pitchFamily="50" charset="-128"/>
                <a:ea typeface="HGP創英角ｺﾞｼｯｸUB" pitchFamily="50" charset="-128"/>
              </a:rPr>
              <a:t>　</a:t>
            </a:r>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a:t>
            </a:r>
            <a:r>
              <a:rPr lang="en-US" altLang="ja-JP" sz="1754" dirty="0">
                <a:latin typeface="HGP創英角ｺﾞｼｯｸUB" pitchFamily="50" charset="-128"/>
                <a:ea typeface="HGP創英角ｺﾞｼｯｸUB" pitchFamily="50" charset="-128"/>
              </a:rPr>
              <a:t>21</a:t>
            </a:r>
            <a:r>
              <a:rPr lang="ja-JP" altLang="en-US" sz="1754" dirty="0">
                <a:latin typeface="HGP創英角ｺﾞｼｯｸUB" pitchFamily="50" charset="-128"/>
                <a:ea typeface="HGP創英角ｺﾞｼｯｸUB" pitchFamily="50" charset="-128"/>
              </a:rPr>
              <a:t>世紀末の変化）</a:t>
            </a:r>
            <a:endParaRPr lang="ja-JP" altLang="en-US" sz="1754" dirty="0">
              <a:latin typeface="HGP創英角ｺﾞｼｯｸUB" pitchFamily="50" charset="-128"/>
              <a:ea typeface="HGP創英角ｺﾞｼｯｸUB" pitchFamily="50" charset="-128"/>
              <a:cs typeface="メイリオ" pitchFamily="50" charset="-128"/>
            </a:endParaRPr>
          </a:p>
        </p:txBody>
      </p:sp>
      <p:sp>
        <p:nvSpPr>
          <p:cNvPr id="9" name="正方形/長方形 8">
            <a:extLst>
              <a:ext uri="{FF2B5EF4-FFF2-40B4-BE49-F238E27FC236}">
                <a16:creationId xmlns:a16="http://schemas.microsoft.com/office/drawing/2014/main" id="{35791B6D-34F2-14D7-7A90-04A97118E7DA}"/>
              </a:ext>
            </a:extLst>
          </p:cNvPr>
          <p:cNvSpPr/>
          <p:nvPr/>
        </p:nvSpPr>
        <p:spPr>
          <a:xfrm>
            <a:off x="3374783" y="5587512"/>
            <a:ext cx="4522177" cy="158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rgbClr val="FF6E25"/>
                </a:solidFill>
                <a:latin typeface="Meiryo UI" pitchFamily="50" charset="-128"/>
                <a:ea typeface="Meiryo UI" pitchFamily="50" charset="-128"/>
                <a:cs typeface="Meiryo UI" pitchFamily="50" charset="-128"/>
              </a:rPr>
              <a:t>予測値</a:t>
            </a:r>
          </a:p>
        </p:txBody>
      </p:sp>
      <p:sp>
        <p:nvSpPr>
          <p:cNvPr id="10" name="正方形/長方形 9">
            <a:extLst>
              <a:ext uri="{FF2B5EF4-FFF2-40B4-BE49-F238E27FC236}">
                <a16:creationId xmlns:a16="http://schemas.microsoft.com/office/drawing/2014/main" id="{89F49652-877C-543A-36BA-AB6A4EC6B721}"/>
              </a:ext>
            </a:extLst>
          </p:cNvPr>
          <p:cNvSpPr/>
          <p:nvPr/>
        </p:nvSpPr>
        <p:spPr>
          <a:xfrm>
            <a:off x="6222024" y="4648200"/>
            <a:ext cx="373674" cy="21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1" name="正方形/長方形 10">
            <a:extLst>
              <a:ext uri="{FF2B5EF4-FFF2-40B4-BE49-F238E27FC236}">
                <a16:creationId xmlns:a16="http://schemas.microsoft.com/office/drawing/2014/main" id="{7ECC7A94-64D2-8804-3F84-F5FF10D86191}"/>
              </a:ext>
            </a:extLst>
          </p:cNvPr>
          <p:cNvSpPr/>
          <p:nvPr/>
        </p:nvSpPr>
        <p:spPr>
          <a:xfrm>
            <a:off x="5169877" y="3270740"/>
            <a:ext cx="375138" cy="15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2" name="テキスト ボックス 34">
            <a:extLst>
              <a:ext uri="{FF2B5EF4-FFF2-40B4-BE49-F238E27FC236}">
                <a16:creationId xmlns:a16="http://schemas.microsoft.com/office/drawing/2014/main" id="{C1EA9AF5-5750-7496-9DC4-047838790842}"/>
              </a:ext>
            </a:extLst>
          </p:cNvPr>
          <p:cNvSpPr txBox="1">
            <a:spLocks noChangeArrowheads="1"/>
          </p:cNvSpPr>
          <p:nvPr/>
        </p:nvSpPr>
        <p:spPr bwMode="auto">
          <a:xfrm>
            <a:off x="7996604" y="1582617"/>
            <a:ext cx="48122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en-US" altLang="ja-JP" sz="1108" b="1">
                <a:latin typeface="HGP創英角ｺﾞｼｯｸUB" pitchFamily="50" charset="-128"/>
                <a:ea typeface="HGP創英角ｺﾞｼｯｸUB" pitchFamily="50" charset="-128"/>
              </a:rPr>
              <a:t>(</a:t>
            </a:r>
            <a:r>
              <a:rPr lang="ja-JP" altLang="en-US" sz="1108" b="1">
                <a:latin typeface="HGP創英角ｺﾞｼｯｸUB" pitchFamily="50" charset="-128"/>
                <a:ea typeface="HGP創英角ｺﾞｼｯｸUB" pitchFamily="50" charset="-128"/>
              </a:rPr>
              <a:t>℃</a:t>
            </a:r>
            <a:r>
              <a:rPr lang="en-US" altLang="ja-JP" sz="1108" b="1">
                <a:latin typeface="HGP創英角ｺﾞｼｯｸUB" pitchFamily="50" charset="-128"/>
                <a:ea typeface="HGP創英角ｺﾞｼｯｸUB" pitchFamily="50" charset="-128"/>
              </a:rPr>
              <a:t>)</a:t>
            </a:r>
            <a:endParaRPr lang="ja-JP" altLang="en-US" sz="1108" b="1">
              <a:latin typeface="HGP創英角ｺﾞｼｯｸUB" pitchFamily="50" charset="-128"/>
              <a:ea typeface="HGP創英角ｺﾞｼｯｸUB" pitchFamily="50" charset="-128"/>
            </a:endParaRPr>
          </a:p>
        </p:txBody>
      </p:sp>
      <p:sp>
        <p:nvSpPr>
          <p:cNvPr id="13" name="正方形/長方形 12">
            <a:extLst>
              <a:ext uri="{FF2B5EF4-FFF2-40B4-BE49-F238E27FC236}">
                <a16:creationId xmlns:a16="http://schemas.microsoft.com/office/drawing/2014/main" id="{0DFC1F84-2AB1-CD5D-6B60-ABD6697149E2}"/>
              </a:ext>
            </a:extLst>
          </p:cNvPr>
          <p:cNvSpPr/>
          <p:nvPr/>
        </p:nvSpPr>
        <p:spPr>
          <a:xfrm>
            <a:off x="1947497" y="4273063"/>
            <a:ext cx="375138" cy="278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4" name="正方形/長方形 13">
            <a:extLst>
              <a:ext uri="{FF2B5EF4-FFF2-40B4-BE49-F238E27FC236}">
                <a16:creationId xmlns:a16="http://schemas.microsoft.com/office/drawing/2014/main" id="{2AC959A0-A806-213C-0CD6-6EBFB0741D6C}"/>
              </a:ext>
            </a:extLst>
          </p:cNvPr>
          <p:cNvSpPr/>
          <p:nvPr/>
        </p:nvSpPr>
        <p:spPr>
          <a:xfrm>
            <a:off x="3392366" y="2198078"/>
            <a:ext cx="2596662" cy="107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現状以上の温暖化対策を</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とらなかった場合、</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en-US" altLang="ja-JP" sz="2585" b="1" dirty="0">
                <a:solidFill>
                  <a:srgbClr val="FF0000"/>
                </a:solidFill>
                <a:latin typeface="Meiryo UI" pitchFamily="50" charset="-128"/>
                <a:ea typeface="Meiryo UI" pitchFamily="50" charset="-128"/>
                <a:cs typeface="Meiryo UI" pitchFamily="50" charset="-128"/>
              </a:rPr>
              <a:t>2.6</a:t>
            </a:r>
            <a:r>
              <a:rPr lang="ja-JP" altLang="en-US" sz="2585" b="1" dirty="0">
                <a:solidFill>
                  <a:srgbClr val="FF0000"/>
                </a:solidFill>
                <a:latin typeface="Meiryo UI" pitchFamily="50" charset="-128"/>
                <a:ea typeface="Meiryo UI" pitchFamily="50" charset="-128"/>
                <a:cs typeface="Meiryo UI" pitchFamily="50" charset="-128"/>
              </a:rPr>
              <a:t>～</a:t>
            </a:r>
            <a:r>
              <a:rPr lang="en-US" altLang="ja-JP" sz="2585" b="1" dirty="0">
                <a:solidFill>
                  <a:srgbClr val="FF0000"/>
                </a:solidFill>
                <a:latin typeface="Meiryo UI" pitchFamily="50" charset="-128"/>
                <a:ea typeface="Meiryo UI" pitchFamily="50" charset="-128"/>
                <a:cs typeface="Meiryo UI" pitchFamily="50" charset="-128"/>
              </a:rPr>
              <a:t>4.8</a:t>
            </a:r>
            <a:r>
              <a:rPr lang="ja-JP" altLang="en-US" sz="2585" b="1" dirty="0">
                <a:solidFill>
                  <a:srgbClr val="FF0000"/>
                </a:solidFill>
                <a:latin typeface="Meiryo UI" pitchFamily="50" charset="-128"/>
                <a:ea typeface="Meiryo UI" pitchFamily="50" charset="-128"/>
                <a:cs typeface="Meiryo UI" pitchFamily="50" charset="-128"/>
              </a:rPr>
              <a:t>℃上昇</a:t>
            </a:r>
          </a:p>
        </p:txBody>
      </p:sp>
      <p:sp>
        <p:nvSpPr>
          <p:cNvPr id="15" name="正方形/長方形 14">
            <a:extLst>
              <a:ext uri="{FF2B5EF4-FFF2-40B4-BE49-F238E27FC236}">
                <a16:creationId xmlns:a16="http://schemas.microsoft.com/office/drawing/2014/main" id="{A3C77E04-7F15-BA95-4F52-A7C8A7CF7EF9}"/>
              </a:ext>
            </a:extLst>
          </p:cNvPr>
          <p:cNvSpPr/>
          <p:nvPr/>
        </p:nvSpPr>
        <p:spPr>
          <a:xfrm>
            <a:off x="1405304" y="5092213"/>
            <a:ext cx="6112119" cy="3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846" b="1" dirty="0">
                <a:solidFill>
                  <a:srgbClr val="002060"/>
                </a:solidFill>
                <a:latin typeface="Meiryo UI" pitchFamily="50" charset="-128"/>
                <a:ea typeface="Meiryo UI" pitchFamily="50" charset="-128"/>
                <a:cs typeface="Meiryo UI" pitchFamily="50" charset="-128"/>
              </a:rPr>
              <a:t>厳しい温暖化対策をとった場合、</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上昇</a:t>
            </a:r>
          </a:p>
        </p:txBody>
      </p:sp>
      <p:sp>
        <p:nvSpPr>
          <p:cNvPr id="16" name="テキスト ボックス 20">
            <a:extLst>
              <a:ext uri="{FF2B5EF4-FFF2-40B4-BE49-F238E27FC236}">
                <a16:creationId xmlns:a16="http://schemas.microsoft.com/office/drawing/2014/main" id="{FD53D113-E53A-427D-5E12-7914491E8B5F}"/>
              </a:ext>
            </a:extLst>
          </p:cNvPr>
          <p:cNvSpPr txBox="1">
            <a:spLocks noChangeArrowheads="1"/>
          </p:cNvSpPr>
          <p:nvPr/>
        </p:nvSpPr>
        <p:spPr bwMode="auto">
          <a:xfrm>
            <a:off x="7951178" y="5933344"/>
            <a:ext cx="905608"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754" b="1">
                <a:latin typeface="メイリオ" pitchFamily="50" charset="-128"/>
                <a:ea typeface="メイリオ" pitchFamily="50" charset="-128"/>
                <a:cs typeface="メイリオ" pitchFamily="50" charset="-128"/>
              </a:rPr>
              <a:t>（年）</a:t>
            </a:r>
          </a:p>
        </p:txBody>
      </p:sp>
      <p:sp>
        <p:nvSpPr>
          <p:cNvPr id="17" name="正方形/長方形 16">
            <a:extLst>
              <a:ext uri="{FF2B5EF4-FFF2-40B4-BE49-F238E27FC236}">
                <a16:creationId xmlns:a16="http://schemas.microsoft.com/office/drawing/2014/main" id="{10E51ADA-D4D7-B761-E110-8601BD1592EE}"/>
              </a:ext>
            </a:extLst>
          </p:cNvPr>
          <p:cNvSpPr/>
          <p:nvPr/>
        </p:nvSpPr>
        <p:spPr>
          <a:xfrm>
            <a:off x="644283" y="353158"/>
            <a:ext cx="1015021" cy="632224"/>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a:defRPr/>
            </a:pPr>
            <a:r>
              <a:rPr lang="en-US" altLang="ja-JP" sz="1754" b="1" dirty="0">
                <a:solidFill>
                  <a:schemeClr val="bg1"/>
                </a:solidFill>
                <a:latin typeface="Meiryo UI" pitchFamily="50" charset="-128"/>
                <a:ea typeface="Meiryo UI" pitchFamily="50" charset="-128"/>
                <a:cs typeface="Meiryo UI" pitchFamily="50" charset="-128"/>
              </a:rPr>
              <a:t>IPCC</a:t>
            </a:r>
          </a:p>
          <a:p>
            <a:pPr algn="ctr">
              <a:defRPr/>
            </a:pPr>
            <a:r>
              <a:rPr lang="en-US" altLang="ja-JP" sz="1754" b="1" dirty="0">
                <a:solidFill>
                  <a:schemeClr val="bg1"/>
                </a:solidFill>
                <a:latin typeface="Meiryo UI" pitchFamily="50" charset="-128"/>
                <a:ea typeface="Meiryo UI" pitchFamily="50" charset="-128"/>
                <a:cs typeface="Meiryo UI" pitchFamily="50" charset="-128"/>
              </a:rPr>
              <a:t>AR5</a:t>
            </a:r>
            <a:r>
              <a:rPr lang="ja-JP" altLang="en-US" sz="1754" b="1" dirty="0">
                <a:solidFill>
                  <a:schemeClr val="bg1"/>
                </a:solidFill>
                <a:latin typeface="Meiryo UI" pitchFamily="50" charset="-128"/>
                <a:ea typeface="Meiryo UI" pitchFamily="50" charset="-128"/>
                <a:cs typeface="Meiryo UI" pitchFamily="50" charset="-128"/>
              </a:rPr>
              <a:t>より</a:t>
            </a:r>
          </a:p>
        </p:txBody>
      </p:sp>
      <p:cxnSp>
        <p:nvCxnSpPr>
          <p:cNvPr id="18" name="直線コネクタ 17">
            <a:extLst>
              <a:ext uri="{FF2B5EF4-FFF2-40B4-BE49-F238E27FC236}">
                <a16:creationId xmlns:a16="http://schemas.microsoft.com/office/drawing/2014/main" id="{1FF5614E-3F34-148C-F029-CEF576B35443}"/>
              </a:ext>
            </a:extLst>
          </p:cNvPr>
          <p:cNvCxnSpPr/>
          <p:nvPr/>
        </p:nvCxnSpPr>
        <p:spPr>
          <a:xfrm flipH="1">
            <a:off x="4290967" y="1993048"/>
            <a:ext cx="23126" cy="3601915"/>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F04595E-778E-E754-FC09-95D216E989B0}"/>
              </a:ext>
            </a:extLst>
          </p:cNvPr>
          <p:cNvSpPr txBox="1"/>
          <p:nvPr/>
        </p:nvSpPr>
        <p:spPr>
          <a:xfrm>
            <a:off x="3451073" y="6491633"/>
            <a:ext cx="5900974" cy="307777"/>
          </a:xfrm>
          <a:prstGeom prst="rect">
            <a:avLst/>
          </a:prstGeom>
          <a:noFill/>
        </p:spPr>
        <p:txBody>
          <a:bodyPr wrap="none" rtlCol="0">
            <a:spAutoFit/>
          </a:bodyPr>
          <a:lstStyle/>
          <a:p>
            <a:r>
              <a:rPr kumimoji="1" lang="ja-JP" altLang="en-US" sz="1400" dirty="0"/>
              <a:t>（</a:t>
            </a:r>
            <a:r>
              <a:rPr kumimoji="1" lang="en-US" altLang="ja-JP" sz="1400" dirty="0"/>
              <a:t>IPCC</a:t>
            </a:r>
            <a:r>
              <a:rPr kumimoji="1" lang="ja-JP" altLang="en-US" sz="1400" dirty="0"/>
              <a:t>のレポートコミュニケータとして手島がダウンロードして使用）</a:t>
            </a:r>
          </a:p>
        </p:txBody>
      </p:sp>
      <p:sp>
        <p:nvSpPr>
          <p:cNvPr id="20" name="テキスト ボックス 19">
            <a:extLst>
              <a:ext uri="{FF2B5EF4-FFF2-40B4-BE49-F238E27FC236}">
                <a16:creationId xmlns:a16="http://schemas.microsoft.com/office/drawing/2014/main" id="{C0F6E2DB-152E-649D-2F17-D93579FB1AEC}"/>
              </a:ext>
            </a:extLst>
          </p:cNvPr>
          <p:cNvSpPr txBox="1"/>
          <p:nvPr/>
        </p:nvSpPr>
        <p:spPr>
          <a:xfrm>
            <a:off x="1752951" y="71959"/>
            <a:ext cx="7353295" cy="369332"/>
          </a:xfrm>
          <a:prstGeom prst="rect">
            <a:avLst/>
          </a:prstGeom>
          <a:solidFill>
            <a:srgbClr val="FDC3F7"/>
          </a:solidFill>
        </p:spPr>
        <p:txBody>
          <a:bodyPr wrap="none" rtlCol="0">
            <a:spAutoFit/>
          </a:bodyPr>
          <a:lstStyle/>
          <a:p>
            <a:r>
              <a:rPr kumimoji="1" lang="en-US" altLang="ja-JP" b="1" dirty="0"/>
              <a:t>2006</a:t>
            </a:r>
            <a:r>
              <a:rPr kumimoji="1" lang="ja-JP" altLang="en-US" b="1" dirty="0"/>
              <a:t>年の予測データからは、</a:t>
            </a:r>
            <a:r>
              <a:rPr kumimoji="1" lang="en-US" altLang="ja-JP" b="1" dirty="0"/>
              <a:t>2023</a:t>
            </a:r>
            <a:r>
              <a:rPr kumimoji="1" lang="ja-JP" altLang="en-US" b="1" dirty="0"/>
              <a:t>年の猛暑も十分予測できていました</a:t>
            </a:r>
          </a:p>
        </p:txBody>
      </p:sp>
    </p:spTree>
    <p:extLst>
      <p:ext uri="{BB962C8B-B14F-4D97-AF65-F5344CB8AC3E}">
        <p14:creationId xmlns:p14="http://schemas.microsoft.com/office/powerpoint/2010/main" val="30113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457200" y="628650"/>
            <a:ext cx="7280031" cy="1223597"/>
          </a:xfrm>
        </p:spPr>
        <p:txBody>
          <a:bodyPr/>
          <a:lstStyle/>
          <a:p>
            <a:pPr eaLnBrk="1" hangingPunct="1"/>
            <a:r>
              <a:rPr lang="en-US" altLang="ja-JP" sz="2769" dirty="0">
                <a:latin typeface="AR丸ゴシック体E" panose="020F0909000000000000" pitchFamily="49" charset="-128"/>
                <a:ea typeface="AR丸ゴシック体E" panose="020F0909000000000000" pitchFamily="49" charset="-128"/>
              </a:rPr>
              <a:t>2100</a:t>
            </a:r>
            <a:r>
              <a:rPr lang="ja-JP" altLang="en-US" sz="2769" dirty="0">
                <a:latin typeface="AR丸ゴシック体E" panose="020F0909000000000000" pitchFamily="49" charset="-128"/>
                <a:ea typeface="AR丸ゴシック体E" panose="020F0909000000000000" pitchFamily="49" charset="-128"/>
              </a:rPr>
              <a:t>年までの気温変化の予測</a:t>
            </a:r>
          </a:p>
        </p:txBody>
      </p:sp>
      <p:sp>
        <p:nvSpPr>
          <p:cNvPr id="65539" name="正方形/長方形 12"/>
          <p:cNvSpPr>
            <a:spLocks noChangeArrowheads="1"/>
          </p:cNvSpPr>
          <p:nvPr/>
        </p:nvSpPr>
        <p:spPr bwMode="auto">
          <a:xfrm>
            <a:off x="4759569" y="1607360"/>
            <a:ext cx="3985846"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現状以上の温暖化対策を</a:t>
            </a:r>
            <a:endParaRPr lang="en-US" altLang="ja-JP" sz="2215" b="1">
              <a:latin typeface="Meiryo UI" pitchFamily="50" charset="-128"/>
              <a:ea typeface="Meiryo UI" pitchFamily="50" charset="-128"/>
              <a:cs typeface="Meiryo UI" pitchFamily="50" charset="-128"/>
            </a:endParaRPr>
          </a:p>
          <a:p>
            <a:pPr algn="ctr" eaLnBrk="1" hangingPunct="1"/>
            <a:r>
              <a:rPr lang="ja-JP" altLang="en-US" sz="2215" b="1">
                <a:latin typeface="Meiryo UI" pitchFamily="50" charset="-128"/>
                <a:ea typeface="Meiryo UI" pitchFamily="50" charset="-128"/>
                <a:cs typeface="Meiryo UI" pitchFamily="50" charset="-128"/>
              </a:rPr>
              <a:t>取らなかった場合</a:t>
            </a:r>
            <a:endParaRPr lang="en-US" altLang="ja-JP" sz="2215" b="1">
              <a:latin typeface="Meiryo UI" pitchFamily="50" charset="-128"/>
              <a:ea typeface="Meiryo UI" pitchFamily="50" charset="-128"/>
              <a:cs typeface="Meiryo UI" pitchFamily="50" charset="-128"/>
            </a:endParaRPr>
          </a:p>
        </p:txBody>
      </p:sp>
      <p:sp>
        <p:nvSpPr>
          <p:cNvPr id="65540" name="正方形/長方形 11"/>
          <p:cNvSpPr>
            <a:spLocks noChangeArrowheads="1"/>
          </p:cNvSpPr>
          <p:nvPr/>
        </p:nvSpPr>
        <p:spPr bwMode="auto">
          <a:xfrm>
            <a:off x="4664314" y="541068"/>
            <a:ext cx="3768980"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年を基準とした変化</a:t>
            </a:r>
            <a:endParaRPr lang="en-US" altLang="ja-JP" sz="1754" dirty="0">
              <a:latin typeface="HGP創英角ｺﾞｼｯｸUB" pitchFamily="50" charset="-128"/>
              <a:ea typeface="HGP創英角ｺﾞｼｯｸUB" pitchFamily="50" charset="-128"/>
            </a:endParaRPr>
          </a:p>
        </p:txBody>
      </p:sp>
      <p:pic>
        <p:nvPicPr>
          <p:cNvPr id="65541" name="図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9050" y="2593812"/>
            <a:ext cx="4315282" cy="287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テキスト ボックス 6"/>
          <p:cNvSpPr txBox="1">
            <a:spLocks noChangeArrowheads="1"/>
          </p:cNvSpPr>
          <p:nvPr/>
        </p:nvSpPr>
        <p:spPr bwMode="auto">
          <a:xfrm>
            <a:off x="4600195" y="5566191"/>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pic>
        <p:nvPicPr>
          <p:cNvPr id="65544" name="図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711" y="2612373"/>
            <a:ext cx="4394970" cy="28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テキスト ボックス 6"/>
          <p:cNvSpPr txBox="1">
            <a:spLocks noChangeArrowheads="1"/>
          </p:cNvSpPr>
          <p:nvPr/>
        </p:nvSpPr>
        <p:spPr bwMode="auto">
          <a:xfrm>
            <a:off x="84711" y="5546715"/>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sp>
        <p:nvSpPr>
          <p:cNvPr id="65546" name="正方形/長方形 12"/>
          <p:cNvSpPr>
            <a:spLocks noChangeArrowheads="1"/>
          </p:cNvSpPr>
          <p:nvPr/>
        </p:nvSpPr>
        <p:spPr bwMode="auto">
          <a:xfrm>
            <a:off x="457200" y="1777791"/>
            <a:ext cx="3985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厳しい温暖化対策を取った場合</a:t>
            </a:r>
            <a:endParaRPr lang="en-US" altLang="ja-JP" sz="2215" b="1">
              <a:latin typeface="Meiryo UI" pitchFamily="50" charset="-128"/>
              <a:ea typeface="Meiryo UI" pitchFamily="50" charset="-128"/>
              <a:cs typeface="Meiryo UI" pitchFamily="50" charset="-128"/>
            </a:endParaRPr>
          </a:p>
        </p:txBody>
      </p:sp>
      <p:sp>
        <p:nvSpPr>
          <p:cNvPr id="11" name="テキスト ボックス 10">
            <a:extLst>
              <a:ext uri="{FF2B5EF4-FFF2-40B4-BE49-F238E27FC236}">
                <a16:creationId xmlns:a16="http://schemas.microsoft.com/office/drawing/2014/main" id="{268E0E6F-9B55-4D4E-937C-E4AED6ECE4DE}"/>
              </a:ext>
            </a:extLst>
          </p:cNvPr>
          <p:cNvSpPr txBox="1"/>
          <p:nvPr/>
        </p:nvSpPr>
        <p:spPr>
          <a:xfrm>
            <a:off x="3451073" y="6491633"/>
            <a:ext cx="5900974" cy="307777"/>
          </a:xfrm>
          <a:prstGeom prst="rect">
            <a:avLst/>
          </a:prstGeom>
          <a:noFill/>
        </p:spPr>
        <p:txBody>
          <a:bodyPr wrap="none" rtlCol="0">
            <a:spAutoFit/>
          </a:bodyPr>
          <a:lstStyle/>
          <a:p>
            <a:r>
              <a:rPr kumimoji="1" lang="ja-JP" altLang="en-US" sz="1400" dirty="0"/>
              <a:t>（</a:t>
            </a:r>
            <a:r>
              <a:rPr kumimoji="1" lang="en-US" altLang="ja-JP" sz="1400" dirty="0"/>
              <a:t>IPCC</a:t>
            </a:r>
            <a:r>
              <a:rPr kumimoji="1" lang="ja-JP" altLang="en-US" sz="1400" dirty="0"/>
              <a:t>のレポートコミュニケータとして手島がダウンロードして使用）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ppt_x"/>
                                          </p:val>
                                        </p:tav>
                                        <p:tav tm="100000">
                                          <p:val>
                                            <p:strVal val="#ppt_x"/>
                                          </p:val>
                                        </p:tav>
                                      </p:tavLst>
                                    </p:anim>
                                    <p:anim calcmode="lin" valueType="num">
                                      <p:cBhvr additive="base">
                                        <p:cTn id="8" dur="500" fill="hold"/>
                                        <p:tgtEl>
                                          <p:spTgt spid="655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45"/>
                                        </p:tgtEl>
                                        <p:attrNameLst>
                                          <p:attrName>style.visibility</p:attrName>
                                        </p:attrNameLst>
                                      </p:cBhvr>
                                      <p:to>
                                        <p:strVal val="visible"/>
                                      </p:to>
                                    </p:set>
                                    <p:anim calcmode="lin" valueType="num">
                                      <p:cBhvr additive="base">
                                        <p:cTn id="11" dur="500" fill="hold"/>
                                        <p:tgtEl>
                                          <p:spTgt spid="65545"/>
                                        </p:tgtEl>
                                        <p:attrNameLst>
                                          <p:attrName>ppt_x</p:attrName>
                                        </p:attrNameLst>
                                      </p:cBhvr>
                                      <p:tavLst>
                                        <p:tav tm="0">
                                          <p:val>
                                            <p:strVal val="#ppt_x"/>
                                          </p:val>
                                        </p:tav>
                                        <p:tav tm="100000">
                                          <p:val>
                                            <p:strVal val="#ppt_x"/>
                                          </p:val>
                                        </p:tav>
                                      </p:tavLst>
                                    </p:anim>
                                    <p:anim calcmode="lin" valueType="num">
                                      <p:cBhvr additive="base">
                                        <p:cTn id="12" dur="500" fill="hold"/>
                                        <p:tgtEl>
                                          <p:spTgt spid="655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anim calcmode="lin" valueType="num">
                                      <p:cBhvr additive="base">
                                        <p:cTn id="15" dur="500" fill="hold"/>
                                        <p:tgtEl>
                                          <p:spTgt spid="65546"/>
                                        </p:tgtEl>
                                        <p:attrNameLst>
                                          <p:attrName>ppt_x</p:attrName>
                                        </p:attrNameLst>
                                      </p:cBhvr>
                                      <p:tavLst>
                                        <p:tav tm="0">
                                          <p:val>
                                            <p:strVal val="#ppt_x"/>
                                          </p:val>
                                        </p:tav>
                                        <p:tav tm="100000">
                                          <p:val>
                                            <p:strVal val="#ppt_x"/>
                                          </p:val>
                                        </p:tav>
                                      </p:tavLst>
                                    </p:anim>
                                    <p:anim calcmode="lin" valueType="num">
                                      <p:cBhvr additive="base">
                                        <p:cTn id="16" dur="500" fill="hold"/>
                                        <p:tgtEl>
                                          <p:spTgt spid="655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5539"/>
                                        </p:tgtEl>
                                        <p:attrNameLst>
                                          <p:attrName>style.visibility</p:attrName>
                                        </p:attrNameLst>
                                      </p:cBhvr>
                                      <p:to>
                                        <p:strVal val="visible"/>
                                      </p:to>
                                    </p:set>
                                    <p:anim calcmode="lin" valueType="num">
                                      <p:cBhvr additive="base">
                                        <p:cTn id="21" dur="500" fill="hold"/>
                                        <p:tgtEl>
                                          <p:spTgt spid="65539"/>
                                        </p:tgtEl>
                                        <p:attrNameLst>
                                          <p:attrName>ppt_x</p:attrName>
                                        </p:attrNameLst>
                                      </p:cBhvr>
                                      <p:tavLst>
                                        <p:tav tm="0">
                                          <p:val>
                                            <p:strVal val="#ppt_x"/>
                                          </p:val>
                                        </p:tav>
                                        <p:tav tm="100000">
                                          <p:val>
                                            <p:strVal val="#ppt_x"/>
                                          </p:val>
                                        </p:tav>
                                      </p:tavLst>
                                    </p:anim>
                                    <p:anim calcmode="lin" valueType="num">
                                      <p:cBhvr additive="base">
                                        <p:cTn id="22" dur="500" fill="hold"/>
                                        <p:tgtEl>
                                          <p:spTgt spid="655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5541"/>
                                        </p:tgtEl>
                                        <p:attrNameLst>
                                          <p:attrName>style.visibility</p:attrName>
                                        </p:attrNameLst>
                                      </p:cBhvr>
                                      <p:to>
                                        <p:strVal val="visible"/>
                                      </p:to>
                                    </p:set>
                                    <p:anim calcmode="lin" valueType="num">
                                      <p:cBhvr additive="base">
                                        <p:cTn id="25" dur="500" fill="hold"/>
                                        <p:tgtEl>
                                          <p:spTgt spid="65541"/>
                                        </p:tgtEl>
                                        <p:attrNameLst>
                                          <p:attrName>ppt_x</p:attrName>
                                        </p:attrNameLst>
                                      </p:cBhvr>
                                      <p:tavLst>
                                        <p:tav tm="0">
                                          <p:val>
                                            <p:strVal val="#ppt_x"/>
                                          </p:val>
                                        </p:tav>
                                        <p:tav tm="100000">
                                          <p:val>
                                            <p:strVal val="#ppt_x"/>
                                          </p:val>
                                        </p:tav>
                                      </p:tavLst>
                                    </p:anim>
                                    <p:anim calcmode="lin" valueType="num">
                                      <p:cBhvr additive="base">
                                        <p:cTn id="26" dur="500" fill="hold"/>
                                        <p:tgtEl>
                                          <p:spTgt spid="655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5542"/>
                                        </p:tgtEl>
                                        <p:attrNameLst>
                                          <p:attrName>style.visibility</p:attrName>
                                        </p:attrNameLst>
                                      </p:cBhvr>
                                      <p:to>
                                        <p:strVal val="visible"/>
                                      </p:to>
                                    </p:set>
                                    <p:anim calcmode="lin" valueType="num">
                                      <p:cBhvr additive="base">
                                        <p:cTn id="29" dur="500" fill="hold"/>
                                        <p:tgtEl>
                                          <p:spTgt spid="65542"/>
                                        </p:tgtEl>
                                        <p:attrNameLst>
                                          <p:attrName>ppt_x</p:attrName>
                                        </p:attrNameLst>
                                      </p:cBhvr>
                                      <p:tavLst>
                                        <p:tav tm="0">
                                          <p:val>
                                            <p:strVal val="#ppt_x"/>
                                          </p:val>
                                        </p:tav>
                                        <p:tav tm="100000">
                                          <p:val>
                                            <p:strVal val="#ppt_x"/>
                                          </p:val>
                                        </p:tav>
                                      </p:tavLst>
                                    </p:anim>
                                    <p:anim calcmode="lin" valueType="num">
                                      <p:cBhvr additive="base">
                                        <p:cTn id="30"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2" grpId="0" animBg="1"/>
      <p:bldP spid="65545" grpId="0" animBg="1"/>
      <p:bldP spid="655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a:grpSpLocks/>
          </p:cNvGrpSpPr>
          <p:nvPr/>
        </p:nvGrpSpPr>
        <p:grpSpPr bwMode="auto">
          <a:xfrm>
            <a:off x="3850781" y="5985839"/>
            <a:ext cx="1471697" cy="789955"/>
            <a:chOff x="7689304" y="4086737"/>
            <a:chExt cx="1728192" cy="926439"/>
          </a:xfrm>
        </p:grpSpPr>
        <p:sp>
          <p:nvSpPr>
            <p:cNvPr id="37908" name="テキスト ボックス 6"/>
            <p:cNvSpPr txBox="1">
              <a:spLocks noChangeArrowheads="1"/>
            </p:cNvSpPr>
            <p:nvPr/>
          </p:nvSpPr>
          <p:spPr bwMode="auto">
            <a:xfrm>
              <a:off x="7943075" y="4165237"/>
              <a:ext cx="21692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sz="3750" b="1" dirty="0"/>
            </a:p>
          </p:txBody>
        </p:sp>
        <p:sp>
          <p:nvSpPr>
            <p:cNvPr id="14" name="円/楕円 13"/>
            <p:cNvSpPr/>
            <p:nvPr/>
          </p:nvSpPr>
          <p:spPr>
            <a:xfrm>
              <a:off x="7689304" y="4086737"/>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震災</a:t>
              </a:r>
            </a:p>
          </p:txBody>
        </p:sp>
      </p:grpSp>
      <p:pic>
        <p:nvPicPr>
          <p:cNvPr id="4" name="図 3">
            <a:extLst>
              <a:ext uri="{FF2B5EF4-FFF2-40B4-BE49-F238E27FC236}">
                <a16:creationId xmlns:a16="http://schemas.microsoft.com/office/drawing/2014/main" id="{9CB9502E-AFF7-4776-96D0-3A32FCACCE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4447" y="1589617"/>
            <a:ext cx="5392122" cy="3744274"/>
          </a:xfrm>
          <a:prstGeom prst="rect">
            <a:avLst/>
          </a:prstGeom>
        </p:spPr>
      </p:pic>
      <p:grpSp>
        <p:nvGrpSpPr>
          <p:cNvPr id="65" name="グループ化 64">
            <a:extLst>
              <a:ext uri="{FF2B5EF4-FFF2-40B4-BE49-F238E27FC236}">
                <a16:creationId xmlns:a16="http://schemas.microsoft.com/office/drawing/2014/main" id="{FEC58A75-CF0A-4E3D-8503-7AE65E4DC0BB}"/>
              </a:ext>
            </a:extLst>
          </p:cNvPr>
          <p:cNvGrpSpPr>
            <a:grpSpLocks/>
          </p:cNvGrpSpPr>
          <p:nvPr/>
        </p:nvGrpSpPr>
        <p:grpSpPr bwMode="auto">
          <a:xfrm rot="411564">
            <a:off x="-181881" y="2538036"/>
            <a:ext cx="2385446" cy="1151535"/>
            <a:chOff x="1413690" y="959583"/>
            <a:chExt cx="2439940" cy="1285032"/>
          </a:xfrm>
          <a:solidFill>
            <a:srgbClr val="E9FED2"/>
          </a:solidFill>
        </p:grpSpPr>
        <p:sp>
          <p:nvSpPr>
            <p:cNvPr id="66" name="円/楕円 18">
              <a:extLst>
                <a:ext uri="{FF2B5EF4-FFF2-40B4-BE49-F238E27FC236}">
                  <a16:creationId xmlns:a16="http://schemas.microsoft.com/office/drawing/2014/main" id="{7D536D8B-EB70-4FB0-BE72-A9AB8C70568E}"/>
                </a:ext>
              </a:extLst>
            </p:cNvPr>
            <p:cNvSpPr/>
            <p:nvPr/>
          </p:nvSpPr>
          <p:spPr>
            <a:xfrm>
              <a:off x="1413690" y="959583"/>
              <a:ext cx="2439940" cy="128503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7" name="テキスト ボックス 1">
              <a:extLst>
                <a:ext uri="{FF2B5EF4-FFF2-40B4-BE49-F238E27FC236}">
                  <a16:creationId xmlns:a16="http://schemas.microsoft.com/office/drawing/2014/main" id="{25A140F2-7291-4940-B8F0-9F6ABD4D6DFB}"/>
                </a:ext>
              </a:extLst>
            </p:cNvPr>
            <p:cNvSpPr txBox="1">
              <a:spLocks noChangeArrowheads="1"/>
            </p:cNvSpPr>
            <p:nvPr/>
          </p:nvSpPr>
          <p:spPr bwMode="auto">
            <a:xfrm>
              <a:off x="1841033" y="1197328"/>
              <a:ext cx="1579044" cy="92733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b="1" dirty="0"/>
                <a:t>ドローン　　</a:t>
              </a:r>
              <a:endParaRPr lang="en-US" altLang="ja-JP" sz="2400" b="1" dirty="0"/>
            </a:p>
            <a:p>
              <a:r>
                <a:rPr lang="ja-JP" altLang="en-US" sz="2400" b="1" dirty="0"/>
                <a:t>　攻撃</a:t>
              </a:r>
            </a:p>
          </p:txBody>
        </p:sp>
      </p:grpSp>
      <p:grpSp>
        <p:nvGrpSpPr>
          <p:cNvPr id="47" name="グループ化 46">
            <a:extLst>
              <a:ext uri="{FF2B5EF4-FFF2-40B4-BE49-F238E27FC236}">
                <a16:creationId xmlns:a16="http://schemas.microsoft.com/office/drawing/2014/main" id="{95068D73-9463-401F-89C7-9F047A0282D6}"/>
              </a:ext>
            </a:extLst>
          </p:cNvPr>
          <p:cNvGrpSpPr>
            <a:grpSpLocks/>
          </p:cNvGrpSpPr>
          <p:nvPr/>
        </p:nvGrpSpPr>
        <p:grpSpPr bwMode="auto">
          <a:xfrm>
            <a:off x="37405" y="3813324"/>
            <a:ext cx="1835602" cy="904770"/>
            <a:chOff x="2528425" y="5540564"/>
            <a:chExt cx="1728192" cy="926439"/>
          </a:xfrm>
          <a:solidFill>
            <a:srgbClr val="E9FED2"/>
          </a:solidFill>
        </p:grpSpPr>
        <p:sp>
          <p:nvSpPr>
            <p:cNvPr id="48" name="円/楕円 20">
              <a:extLst>
                <a:ext uri="{FF2B5EF4-FFF2-40B4-BE49-F238E27FC236}">
                  <a16:creationId xmlns:a16="http://schemas.microsoft.com/office/drawing/2014/main" id="{DDFE4C14-6E46-4F1B-AC0F-9E17CF08DE33}"/>
                </a:ext>
              </a:extLst>
            </p:cNvPr>
            <p:cNvSpPr/>
            <p:nvPr/>
          </p:nvSpPr>
          <p:spPr>
            <a:xfrm>
              <a:off x="2528425" y="554056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9" name="テキスト ボックス 21">
              <a:extLst>
                <a:ext uri="{FF2B5EF4-FFF2-40B4-BE49-F238E27FC236}">
                  <a16:creationId xmlns:a16="http://schemas.microsoft.com/office/drawing/2014/main" id="{5CDD2A61-CEB4-4AC1-AFA5-269CE1F34D67}"/>
                </a:ext>
              </a:extLst>
            </p:cNvPr>
            <p:cNvSpPr txBox="1">
              <a:spLocks noChangeArrowheads="1"/>
            </p:cNvSpPr>
            <p:nvPr/>
          </p:nvSpPr>
          <p:spPr bwMode="auto">
            <a:xfrm>
              <a:off x="2813696" y="5769924"/>
              <a:ext cx="1386854" cy="5987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200" b="1" dirty="0">
                  <a:solidFill>
                    <a:srgbClr val="FF0000"/>
                  </a:solidFill>
                </a:rPr>
                <a:t>温暖化</a:t>
              </a:r>
            </a:p>
          </p:txBody>
        </p:sp>
      </p:grpSp>
      <p:grpSp>
        <p:nvGrpSpPr>
          <p:cNvPr id="41" name="グループ化 40">
            <a:extLst>
              <a:ext uri="{FF2B5EF4-FFF2-40B4-BE49-F238E27FC236}">
                <a16:creationId xmlns:a16="http://schemas.microsoft.com/office/drawing/2014/main" id="{CC8ECF19-EA6E-4CDA-B6B3-8A296141CCEA}"/>
              </a:ext>
            </a:extLst>
          </p:cNvPr>
          <p:cNvGrpSpPr>
            <a:grpSpLocks/>
          </p:cNvGrpSpPr>
          <p:nvPr/>
        </p:nvGrpSpPr>
        <p:grpSpPr bwMode="auto">
          <a:xfrm>
            <a:off x="3300080" y="94763"/>
            <a:ext cx="3085015" cy="858598"/>
            <a:chOff x="1403620" y="1029436"/>
            <a:chExt cx="3569766" cy="770611"/>
          </a:xfrm>
          <a:solidFill>
            <a:srgbClr val="E9FED2"/>
          </a:solidFill>
        </p:grpSpPr>
        <p:sp>
          <p:nvSpPr>
            <p:cNvPr id="42" name="円/楕円 32">
              <a:extLst>
                <a:ext uri="{FF2B5EF4-FFF2-40B4-BE49-F238E27FC236}">
                  <a16:creationId xmlns:a16="http://schemas.microsoft.com/office/drawing/2014/main" id="{7007ED23-F3D9-43F3-B36A-CED33C32FA38}"/>
                </a:ext>
              </a:extLst>
            </p:cNvPr>
            <p:cNvSpPr/>
            <p:nvPr/>
          </p:nvSpPr>
          <p:spPr>
            <a:xfrm>
              <a:off x="1403620" y="1029436"/>
              <a:ext cx="3569766" cy="7706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3" name="テキスト ボックス 1">
              <a:extLst>
                <a:ext uri="{FF2B5EF4-FFF2-40B4-BE49-F238E27FC236}">
                  <a16:creationId xmlns:a16="http://schemas.microsoft.com/office/drawing/2014/main" id="{FE22C671-0785-4E8A-9486-7F55B25C5B84}"/>
                </a:ext>
              </a:extLst>
            </p:cNvPr>
            <p:cNvSpPr txBox="1">
              <a:spLocks noChangeArrowheads="1"/>
            </p:cNvSpPr>
            <p:nvPr/>
          </p:nvSpPr>
          <p:spPr bwMode="auto">
            <a:xfrm>
              <a:off x="1828014" y="1224465"/>
              <a:ext cx="2925066" cy="43990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585" b="1" dirty="0"/>
                <a:t>インターネット</a:t>
              </a:r>
              <a:endParaRPr lang="en-US" altLang="ja-JP" sz="2585" b="1" dirty="0"/>
            </a:p>
          </p:txBody>
        </p:sp>
      </p:grpSp>
      <p:grpSp>
        <p:nvGrpSpPr>
          <p:cNvPr id="35" name="グループ化 34">
            <a:extLst>
              <a:ext uri="{FF2B5EF4-FFF2-40B4-BE49-F238E27FC236}">
                <a16:creationId xmlns:a16="http://schemas.microsoft.com/office/drawing/2014/main" id="{6EB0EE2F-4938-4E54-9E15-2769538F732A}"/>
              </a:ext>
            </a:extLst>
          </p:cNvPr>
          <p:cNvGrpSpPr>
            <a:grpSpLocks/>
          </p:cNvGrpSpPr>
          <p:nvPr/>
        </p:nvGrpSpPr>
        <p:grpSpPr bwMode="auto">
          <a:xfrm rot="203925">
            <a:off x="7823518" y="1918513"/>
            <a:ext cx="1473050" cy="789955"/>
            <a:chOff x="6544291" y="717708"/>
            <a:chExt cx="1728192" cy="926439"/>
          </a:xfrm>
          <a:solidFill>
            <a:srgbClr val="E9FED2"/>
          </a:solidFill>
        </p:grpSpPr>
        <p:sp>
          <p:nvSpPr>
            <p:cNvPr id="36" name="円/楕円 15">
              <a:extLst>
                <a:ext uri="{FF2B5EF4-FFF2-40B4-BE49-F238E27FC236}">
                  <a16:creationId xmlns:a16="http://schemas.microsoft.com/office/drawing/2014/main" id="{78025DF8-B67E-4B7B-A1BA-9574A5EE4849}"/>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 name="テキスト ボックス 8">
              <a:extLst>
                <a:ext uri="{FF2B5EF4-FFF2-40B4-BE49-F238E27FC236}">
                  <a16:creationId xmlns:a16="http://schemas.microsoft.com/office/drawing/2014/main" id="{AC235A86-B75D-4530-8BBC-F8FE25F0E707}"/>
                </a:ext>
              </a:extLst>
            </p:cNvPr>
            <p:cNvSpPr txBox="1">
              <a:spLocks noChangeArrowheads="1"/>
            </p:cNvSpPr>
            <p:nvPr/>
          </p:nvSpPr>
          <p:spPr bwMode="auto">
            <a:xfrm>
              <a:off x="6902078" y="898144"/>
              <a:ext cx="1108081" cy="641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t>家族</a:t>
              </a:r>
            </a:p>
          </p:txBody>
        </p:sp>
      </p:grpSp>
      <p:grpSp>
        <p:nvGrpSpPr>
          <p:cNvPr id="38" name="グループ化 37">
            <a:extLst>
              <a:ext uri="{FF2B5EF4-FFF2-40B4-BE49-F238E27FC236}">
                <a16:creationId xmlns:a16="http://schemas.microsoft.com/office/drawing/2014/main" id="{7AAF9A99-F7D8-4154-AB69-714112B08953}"/>
              </a:ext>
            </a:extLst>
          </p:cNvPr>
          <p:cNvGrpSpPr>
            <a:grpSpLocks/>
          </p:cNvGrpSpPr>
          <p:nvPr/>
        </p:nvGrpSpPr>
        <p:grpSpPr bwMode="auto">
          <a:xfrm rot="1123162">
            <a:off x="7839118" y="494595"/>
            <a:ext cx="1473050" cy="789955"/>
            <a:chOff x="6544291" y="717708"/>
            <a:chExt cx="1728192" cy="926439"/>
          </a:xfrm>
          <a:solidFill>
            <a:srgbClr val="E9FED2"/>
          </a:solidFill>
        </p:grpSpPr>
        <p:sp>
          <p:nvSpPr>
            <p:cNvPr id="39" name="円/楕円 15">
              <a:extLst>
                <a:ext uri="{FF2B5EF4-FFF2-40B4-BE49-F238E27FC236}">
                  <a16:creationId xmlns:a16="http://schemas.microsoft.com/office/drawing/2014/main" id="{3C048DAE-C7FF-4BE1-BFE7-5EDE2576DE5E}"/>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0" name="テキスト ボックス 8">
              <a:extLst>
                <a:ext uri="{FF2B5EF4-FFF2-40B4-BE49-F238E27FC236}">
                  <a16:creationId xmlns:a16="http://schemas.microsoft.com/office/drawing/2014/main" id="{87CB9894-6DEC-4BB8-AE2A-1F10313A2BC7}"/>
                </a:ext>
              </a:extLst>
            </p:cNvPr>
            <p:cNvSpPr txBox="1">
              <a:spLocks noChangeArrowheads="1"/>
            </p:cNvSpPr>
            <p:nvPr/>
          </p:nvSpPr>
          <p:spPr bwMode="auto">
            <a:xfrm>
              <a:off x="6806878" y="871686"/>
              <a:ext cx="1220921" cy="7079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地域</a:t>
              </a:r>
            </a:p>
          </p:txBody>
        </p:sp>
      </p:grpSp>
      <p:grpSp>
        <p:nvGrpSpPr>
          <p:cNvPr id="44" name="グループ化 43">
            <a:extLst>
              <a:ext uri="{FF2B5EF4-FFF2-40B4-BE49-F238E27FC236}">
                <a16:creationId xmlns:a16="http://schemas.microsoft.com/office/drawing/2014/main" id="{9261D059-5F5A-4EFC-91FB-98676B5E6711}"/>
              </a:ext>
            </a:extLst>
          </p:cNvPr>
          <p:cNvGrpSpPr>
            <a:grpSpLocks/>
          </p:cNvGrpSpPr>
          <p:nvPr/>
        </p:nvGrpSpPr>
        <p:grpSpPr bwMode="auto">
          <a:xfrm rot="21023088">
            <a:off x="-79781" y="1554216"/>
            <a:ext cx="2385446" cy="876952"/>
            <a:chOff x="1413690" y="959583"/>
            <a:chExt cx="2439940" cy="978617"/>
          </a:xfrm>
          <a:solidFill>
            <a:srgbClr val="E9FED2"/>
          </a:solidFill>
        </p:grpSpPr>
        <p:sp>
          <p:nvSpPr>
            <p:cNvPr id="45" name="円/楕円 18">
              <a:extLst>
                <a:ext uri="{FF2B5EF4-FFF2-40B4-BE49-F238E27FC236}">
                  <a16:creationId xmlns:a16="http://schemas.microsoft.com/office/drawing/2014/main" id="{E2096361-B81D-484B-B29D-9333B9EC6E65}"/>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6" name="テキスト ボックス 1">
              <a:extLst>
                <a:ext uri="{FF2B5EF4-FFF2-40B4-BE49-F238E27FC236}">
                  <a16:creationId xmlns:a16="http://schemas.microsoft.com/office/drawing/2014/main" id="{6779D9D5-84EE-4098-A632-7871062C33AE}"/>
                </a:ext>
              </a:extLst>
            </p:cNvPr>
            <p:cNvSpPr txBox="1">
              <a:spLocks noChangeArrowheads="1"/>
            </p:cNvSpPr>
            <p:nvPr/>
          </p:nvSpPr>
          <p:spPr bwMode="auto">
            <a:xfrm>
              <a:off x="1808406" y="1161319"/>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自動運転</a:t>
              </a:r>
            </a:p>
          </p:txBody>
        </p:sp>
      </p:grpSp>
      <p:grpSp>
        <p:nvGrpSpPr>
          <p:cNvPr id="24" name="グループ化 23"/>
          <p:cNvGrpSpPr>
            <a:grpSpLocks/>
          </p:cNvGrpSpPr>
          <p:nvPr/>
        </p:nvGrpSpPr>
        <p:grpSpPr bwMode="auto">
          <a:xfrm>
            <a:off x="947179" y="2126294"/>
            <a:ext cx="1471697" cy="789955"/>
            <a:chOff x="1496616" y="1011761"/>
            <a:chExt cx="1728192" cy="926439"/>
          </a:xfrm>
        </p:grpSpPr>
        <p:sp>
          <p:nvSpPr>
            <p:cNvPr id="19" name="円/楕円 18"/>
            <p:cNvSpPr/>
            <p:nvPr/>
          </p:nvSpPr>
          <p:spPr>
            <a:xfrm>
              <a:off x="1496616"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8" name="テキスト ボックス 1"/>
            <p:cNvSpPr txBox="1">
              <a:spLocks noChangeArrowheads="1"/>
            </p:cNvSpPr>
            <p:nvPr/>
          </p:nvSpPr>
          <p:spPr bwMode="auto">
            <a:xfrm>
              <a:off x="1725287" y="1073172"/>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交通</a:t>
              </a:r>
            </a:p>
          </p:txBody>
        </p:sp>
      </p:grpSp>
      <p:grpSp>
        <p:nvGrpSpPr>
          <p:cNvPr id="25" name="グループ化 24"/>
          <p:cNvGrpSpPr>
            <a:grpSpLocks/>
          </p:cNvGrpSpPr>
          <p:nvPr/>
        </p:nvGrpSpPr>
        <p:grpSpPr bwMode="auto">
          <a:xfrm>
            <a:off x="3375750" y="897817"/>
            <a:ext cx="2852126" cy="831887"/>
            <a:chOff x="3569273" y="332999"/>
            <a:chExt cx="3346955" cy="975790"/>
          </a:xfrm>
        </p:grpSpPr>
        <p:sp>
          <p:nvSpPr>
            <p:cNvPr id="10" name="円/楕円 9"/>
            <p:cNvSpPr/>
            <p:nvPr/>
          </p:nvSpPr>
          <p:spPr>
            <a:xfrm>
              <a:off x="3569273" y="332999"/>
              <a:ext cx="3346955" cy="97579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chemeClr val="tx1"/>
                  </a:solidFill>
                </a:rPr>
                <a:t>核の脅威</a:t>
              </a:r>
            </a:p>
          </p:txBody>
        </p:sp>
        <p:sp>
          <p:nvSpPr>
            <p:cNvPr id="37916" name="テキスト ボックス 2"/>
            <p:cNvSpPr txBox="1">
              <a:spLocks noChangeArrowheads="1"/>
            </p:cNvSpPr>
            <p:nvPr/>
          </p:nvSpPr>
          <p:spPr bwMode="auto">
            <a:xfrm>
              <a:off x="3972704" y="465857"/>
              <a:ext cx="216781" cy="78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sz="3750" b="1" dirty="0"/>
            </a:p>
          </p:txBody>
        </p:sp>
      </p:grpSp>
      <p:grpSp>
        <p:nvGrpSpPr>
          <p:cNvPr id="11" name="グループ化 10"/>
          <p:cNvGrpSpPr>
            <a:grpSpLocks/>
          </p:cNvGrpSpPr>
          <p:nvPr/>
        </p:nvGrpSpPr>
        <p:grpSpPr bwMode="auto">
          <a:xfrm rot="342148">
            <a:off x="6236273" y="1164681"/>
            <a:ext cx="2681909" cy="681047"/>
            <a:chOff x="430776" y="2564904"/>
            <a:chExt cx="3146019" cy="800084"/>
          </a:xfrm>
        </p:grpSpPr>
        <p:sp>
          <p:nvSpPr>
            <p:cNvPr id="18" name="円/楕円 17"/>
            <p:cNvSpPr/>
            <p:nvPr/>
          </p:nvSpPr>
          <p:spPr>
            <a:xfrm>
              <a:off x="430776" y="2564904"/>
              <a:ext cx="3105529" cy="80008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4" name="テキスト ボックス 3"/>
            <p:cNvSpPr txBox="1">
              <a:spLocks noChangeArrowheads="1"/>
            </p:cNvSpPr>
            <p:nvPr/>
          </p:nvSpPr>
          <p:spPr bwMode="auto">
            <a:xfrm>
              <a:off x="684030" y="2690899"/>
              <a:ext cx="2892765" cy="6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800" b="1" dirty="0"/>
                <a:t>ユーチューブ</a:t>
              </a:r>
            </a:p>
          </p:txBody>
        </p:sp>
      </p:grpSp>
      <p:grpSp>
        <p:nvGrpSpPr>
          <p:cNvPr id="31" name="グループ化 30"/>
          <p:cNvGrpSpPr>
            <a:grpSpLocks/>
          </p:cNvGrpSpPr>
          <p:nvPr/>
        </p:nvGrpSpPr>
        <p:grpSpPr bwMode="auto">
          <a:xfrm>
            <a:off x="6971714" y="2987262"/>
            <a:ext cx="2339102" cy="789955"/>
            <a:chOff x="-43941" y="4254969"/>
            <a:chExt cx="2745849" cy="926439"/>
          </a:xfrm>
        </p:grpSpPr>
        <p:sp>
          <p:nvSpPr>
            <p:cNvPr id="17" name="円/楕円 16"/>
            <p:cNvSpPr/>
            <p:nvPr/>
          </p:nvSpPr>
          <p:spPr>
            <a:xfrm>
              <a:off x="-21168" y="4254969"/>
              <a:ext cx="2584960"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2" name="テキスト ボックス 4"/>
            <p:cNvSpPr txBox="1">
              <a:spLocks noChangeArrowheads="1"/>
            </p:cNvSpPr>
            <p:nvPr/>
          </p:nvSpPr>
          <p:spPr bwMode="auto">
            <a:xfrm>
              <a:off x="-43941" y="4473525"/>
              <a:ext cx="2745849" cy="61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800" b="1" dirty="0"/>
                <a:t>ギガスクール</a:t>
              </a:r>
            </a:p>
          </p:txBody>
        </p:sp>
      </p:grpSp>
      <p:grpSp>
        <p:nvGrpSpPr>
          <p:cNvPr id="27" name="グループ化 26"/>
          <p:cNvGrpSpPr>
            <a:grpSpLocks/>
          </p:cNvGrpSpPr>
          <p:nvPr/>
        </p:nvGrpSpPr>
        <p:grpSpPr bwMode="auto">
          <a:xfrm>
            <a:off x="2637565" y="5090575"/>
            <a:ext cx="2360599" cy="922516"/>
            <a:chOff x="7583801" y="1986456"/>
            <a:chExt cx="2006289" cy="1082504"/>
          </a:xfrm>
        </p:grpSpPr>
        <p:sp>
          <p:nvSpPr>
            <p:cNvPr id="15" name="円/楕円 14"/>
            <p:cNvSpPr/>
            <p:nvPr/>
          </p:nvSpPr>
          <p:spPr>
            <a:xfrm>
              <a:off x="7583801" y="1986456"/>
              <a:ext cx="1982940"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0" name="テキスト ボックス 5"/>
            <p:cNvSpPr txBox="1">
              <a:spLocks noChangeArrowheads="1"/>
            </p:cNvSpPr>
            <p:nvPr/>
          </p:nvSpPr>
          <p:spPr bwMode="auto">
            <a:xfrm>
              <a:off x="7798258" y="2200921"/>
              <a:ext cx="1791832"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コロナ等</a:t>
              </a:r>
            </a:p>
          </p:txBody>
        </p:sp>
      </p:grpSp>
      <p:grpSp>
        <p:nvGrpSpPr>
          <p:cNvPr id="29" name="グループ化 28"/>
          <p:cNvGrpSpPr>
            <a:grpSpLocks/>
          </p:cNvGrpSpPr>
          <p:nvPr/>
        </p:nvGrpSpPr>
        <p:grpSpPr bwMode="auto">
          <a:xfrm>
            <a:off x="5893594" y="6006425"/>
            <a:ext cx="2552474" cy="922516"/>
            <a:chOff x="4910119" y="5370832"/>
            <a:chExt cx="2995209" cy="1082504"/>
          </a:xfrm>
        </p:grpSpPr>
        <p:sp>
          <p:nvSpPr>
            <p:cNvPr id="13" name="円/楕円 12"/>
            <p:cNvSpPr/>
            <p:nvPr/>
          </p:nvSpPr>
          <p:spPr>
            <a:xfrm>
              <a:off x="4910119" y="5370832"/>
              <a:ext cx="2995209"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6" name="テキスト ボックス 7"/>
            <p:cNvSpPr txBox="1">
              <a:spLocks noChangeArrowheads="1"/>
            </p:cNvSpPr>
            <p:nvPr/>
          </p:nvSpPr>
          <p:spPr bwMode="auto">
            <a:xfrm>
              <a:off x="5223791" y="5517233"/>
              <a:ext cx="2473955"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人口爆発</a:t>
              </a:r>
            </a:p>
          </p:txBody>
        </p:sp>
      </p:grpSp>
      <p:grpSp>
        <p:nvGrpSpPr>
          <p:cNvPr id="26" name="グループ化 25"/>
          <p:cNvGrpSpPr>
            <a:grpSpLocks/>
          </p:cNvGrpSpPr>
          <p:nvPr/>
        </p:nvGrpSpPr>
        <p:grpSpPr bwMode="auto">
          <a:xfrm>
            <a:off x="6680102" y="1985096"/>
            <a:ext cx="1473050" cy="789955"/>
            <a:chOff x="6544291" y="717708"/>
            <a:chExt cx="1728192" cy="926439"/>
          </a:xfrm>
        </p:grpSpPr>
        <p:sp>
          <p:nvSpPr>
            <p:cNvPr id="16" name="円/楕円 15"/>
            <p:cNvSpPr/>
            <p:nvPr/>
          </p:nvSpPr>
          <p:spPr>
            <a:xfrm>
              <a:off x="6544291" y="717708"/>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4" name="テキスト ボックス 8"/>
            <p:cNvSpPr txBox="1">
              <a:spLocks noChangeArrowheads="1"/>
            </p:cNvSpPr>
            <p:nvPr/>
          </p:nvSpPr>
          <p:spPr bwMode="auto">
            <a:xfrm>
              <a:off x="6821026" y="801443"/>
              <a:ext cx="132623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遊び</a:t>
              </a:r>
            </a:p>
          </p:txBody>
        </p:sp>
      </p:grpSp>
      <p:grpSp>
        <p:nvGrpSpPr>
          <p:cNvPr id="30" name="グループ化 29"/>
          <p:cNvGrpSpPr>
            <a:grpSpLocks/>
          </p:cNvGrpSpPr>
          <p:nvPr/>
        </p:nvGrpSpPr>
        <p:grpSpPr bwMode="auto">
          <a:xfrm>
            <a:off x="1587379" y="4337706"/>
            <a:ext cx="1473049" cy="788603"/>
            <a:chOff x="2576736" y="5511584"/>
            <a:chExt cx="1728192" cy="926439"/>
          </a:xfrm>
        </p:grpSpPr>
        <p:sp>
          <p:nvSpPr>
            <p:cNvPr id="21" name="円/楕円 20"/>
            <p:cNvSpPr/>
            <p:nvPr/>
          </p:nvSpPr>
          <p:spPr>
            <a:xfrm>
              <a:off x="2576736" y="5511584"/>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2" name="テキスト ボックス 21"/>
            <p:cNvSpPr txBox="1">
              <a:spLocks noChangeArrowheads="1"/>
            </p:cNvSpPr>
            <p:nvPr/>
          </p:nvSpPr>
          <p:spPr bwMode="auto">
            <a:xfrm>
              <a:off x="2780927" y="5629680"/>
              <a:ext cx="1345045"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海も</a:t>
              </a:r>
            </a:p>
          </p:txBody>
        </p:sp>
      </p:grpSp>
      <p:sp>
        <p:nvSpPr>
          <p:cNvPr id="20" name="テキスト ボックス 19"/>
          <p:cNvSpPr txBox="1">
            <a:spLocks noChangeArrowheads="1"/>
          </p:cNvSpPr>
          <p:nvPr/>
        </p:nvSpPr>
        <p:spPr bwMode="auto">
          <a:xfrm>
            <a:off x="2056608" y="2480687"/>
            <a:ext cx="5163594" cy="215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750" dirty="0">
                <a:solidFill>
                  <a:srgbClr val="FFFF81"/>
                </a:solidFill>
                <a:latin typeface="HGP創英角ﾎﾟｯﾌﾟ体" panose="040B0A00000000000000" pitchFamily="50" charset="-128"/>
                <a:ea typeface="HGP創英角ﾎﾟｯﾌﾟ体" panose="040B0A00000000000000" pitchFamily="50" charset="-128"/>
              </a:rPr>
              <a:t>暑さだけではない。</a:t>
            </a:r>
            <a:endParaRPr lang="en-US" altLang="ja-JP" sz="3750" dirty="0">
              <a:solidFill>
                <a:srgbClr val="FFFF81"/>
              </a:solidFill>
              <a:latin typeface="HGP創英角ﾎﾟｯﾌﾟ体" panose="040B0A00000000000000" pitchFamily="50" charset="-128"/>
              <a:ea typeface="HGP創英角ﾎﾟｯﾌﾟ体" panose="040B0A00000000000000" pitchFamily="50" charset="-128"/>
            </a:endParaRPr>
          </a:p>
          <a:p>
            <a:pPr algn="ctr"/>
            <a:endParaRPr lang="en-US" altLang="ja-JP" sz="1193" dirty="0">
              <a:solidFill>
                <a:srgbClr val="FFFF00"/>
              </a:solidFill>
              <a:latin typeface="HGP創英角ﾎﾟｯﾌﾟ体" panose="040B0A00000000000000" pitchFamily="50" charset="-128"/>
              <a:ea typeface="HGP創英角ﾎﾟｯﾌﾟ体" panose="040B0A00000000000000" pitchFamily="50" charset="-128"/>
            </a:endParaRPr>
          </a:p>
          <a:p>
            <a:pPr algn="ct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どれが</a:t>
            </a:r>
            <a:r>
              <a:rPr lang="en-US" altLang="ja-JP" sz="3750" dirty="0">
                <a:solidFill>
                  <a:srgbClr val="FFFF00"/>
                </a:solidFill>
                <a:latin typeface="HGP創英角ﾎﾟｯﾌﾟ体" panose="040B0A00000000000000" pitchFamily="50" charset="-128"/>
                <a:ea typeface="HGP創英角ﾎﾟｯﾌﾟ体" panose="040B0A00000000000000" pitchFamily="50" charset="-128"/>
              </a:rPr>
              <a:t>1</a:t>
            </a: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番重要な課題？</a:t>
            </a:r>
            <a:endParaRPr lang="en-US" altLang="ja-JP" sz="3750" b="1" dirty="0">
              <a:solidFill>
                <a:srgbClr val="FFFF00"/>
              </a:solidFill>
              <a:latin typeface="AR P丸ゴシック体E" panose="020F0900000000000000" pitchFamily="50" charset="-128"/>
              <a:ea typeface="AR P丸ゴシック体E" panose="020F0900000000000000" pitchFamily="50" charset="-128"/>
            </a:endParaRPr>
          </a:p>
          <a:p>
            <a:pPr algn="ctr"/>
            <a:endParaRPr lang="en-US" altLang="ja-JP" sz="937" dirty="0">
              <a:solidFill>
                <a:srgbClr val="FFFF00"/>
              </a:solidFill>
              <a:latin typeface="AR P丸ゴシック体E" panose="020F0900000000000000" pitchFamily="50" charset="-128"/>
              <a:ea typeface="AR P丸ゴシック体E" panose="020F0900000000000000" pitchFamily="50" charset="-128"/>
            </a:endParaRPr>
          </a:p>
          <a:p>
            <a:pPr algn="ctr"/>
            <a:r>
              <a:rPr lang="ja-JP" altLang="en-US" sz="3750" b="1" dirty="0">
                <a:solidFill>
                  <a:srgbClr val="FFFF00"/>
                </a:solidFill>
                <a:latin typeface="AR P丸ゴシック体E" panose="020F0900000000000000" pitchFamily="50" charset="-128"/>
                <a:ea typeface="AR P丸ゴシック体E" panose="020F0900000000000000" pitchFamily="50" charset="-128"/>
              </a:rPr>
              <a:t>相互に関連</a:t>
            </a:r>
          </a:p>
        </p:txBody>
      </p:sp>
      <p:grpSp>
        <p:nvGrpSpPr>
          <p:cNvPr id="50" name="グループ化 49">
            <a:extLst>
              <a:ext uri="{FF2B5EF4-FFF2-40B4-BE49-F238E27FC236}">
                <a16:creationId xmlns:a16="http://schemas.microsoft.com/office/drawing/2014/main" id="{F1C19A2F-E491-42DD-B027-B1CB3C828D64}"/>
              </a:ext>
            </a:extLst>
          </p:cNvPr>
          <p:cNvGrpSpPr>
            <a:grpSpLocks/>
          </p:cNvGrpSpPr>
          <p:nvPr/>
        </p:nvGrpSpPr>
        <p:grpSpPr bwMode="auto">
          <a:xfrm>
            <a:off x="282065" y="5003633"/>
            <a:ext cx="2136808" cy="788603"/>
            <a:chOff x="2576736" y="5511584"/>
            <a:chExt cx="1728192" cy="926439"/>
          </a:xfrm>
          <a:solidFill>
            <a:srgbClr val="E9FED2"/>
          </a:solidFill>
        </p:grpSpPr>
        <p:sp>
          <p:nvSpPr>
            <p:cNvPr id="51" name="円/楕円 20">
              <a:extLst>
                <a:ext uri="{FF2B5EF4-FFF2-40B4-BE49-F238E27FC236}">
                  <a16:creationId xmlns:a16="http://schemas.microsoft.com/office/drawing/2014/main" id="{557418F3-2F63-44CF-B10A-3C786C5CD693}"/>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2" name="テキスト ボックス 21">
              <a:extLst>
                <a:ext uri="{FF2B5EF4-FFF2-40B4-BE49-F238E27FC236}">
                  <a16:creationId xmlns:a16="http://schemas.microsoft.com/office/drawing/2014/main" id="{D264B460-B2DD-4D1A-9977-BBA1783F24EC}"/>
                </a:ext>
              </a:extLst>
            </p:cNvPr>
            <p:cNvSpPr txBox="1">
              <a:spLocks noChangeArrowheads="1"/>
            </p:cNvSpPr>
            <p:nvPr/>
          </p:nvSpPr>
          <p:spPr bwMode="auto">
            <a:xfrm>
              <a:off x="2694765" y="5664779"/>
              <a:ext cx="1528792" cy="7092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巨大台風</a:t>
              </a:r>
            </a:p>
          </p:txBody>
        </p:sp>
      </p:grpSp>
      <p:grpSp>
        <p:nvGrpSpPr>
          <p:cNvPr id="53" name="グループ化 52">
            <a:extLst>
              <a:ext uri="{FF2B5EF4-FFF2-40B4-BE49-F238E27FC236}">
                <a16:creationId xmlns:a16="http://schemas.microsoft.com/office/drawing/2014/main" id="{A3E9003F-836D-4C63-A1C7-A5DDA95894CA}"/>
              </a:ext>
            </a:extLst>
          </p:cNvPr>
          <p:cNvGrpSpPr>
            <a:grpSpLocks/>
          </p:cNvGrpSpPr>
          <p:nvPr/>
        </p:nvGrpSpPr>
        <p:grpSpPr bwMode="auto">
          <a:xfrm>
            <a:off x="1455783" y="6099818"/>
            <a:ext cx="2485423" cy="807294"/>
            <a:chOff x="2576736" y="5511584"/>
            <a:chExt cx="2725279" cy="926439"/>
          </a:xfrm>
          <a:solidFill>
            <a:srgbClr val="E9FED2"/>
          </a:solidFill>
        </p:grpSpPr>
        <p:sp>
          <p:nvSpPr>
            <p:cNvPr id="54" name="円/楕円 20">
              <a:extLst>
                <a:ext uri="{FF2B5EF4-FFF2-40B4-BE49-F238E27FC236}">
                  <a16:creationId xmlns:a16="http://schemas.microsoft.com/office/drawing/2014/main" id="{32033CA0-EE04-4D10-8EA3-D4C4D652050D}"/>
                </a:ext>
              </a:extLst>
            </p:cNvPr>
            <p:cNvSpPr/>
            <p:nvPr/>
          </p:nvSpPr>
          <p:spPr>
            <a:xfrm>
              <a:off x="2576736" y="5511584"/>
              <a:ext cx="2725279"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5" name="テキスト ボックス 21">
              <a:extLst>
                <a:ext uri="{FF2B5EF4-FFF2-40B4-BE49-F238E27FC236}">
                  <a16:creationId xmlns:a16="http://schemas.microsoft.com/office/drawing/2014/main" id="{73BD7EB3-A890-4701-A45D-ACB5F662264D}"/>
                </a:ext>
              </a:extLst>
            </p:cNvPr>
            <p:cNvSpPr txBox="1">
              <a:spLocks noChangeArrowheads="1"/>
            </p:cNvSpPr>
            <p:nvPr/>
          </p:nvSpPr>
          <p:spPr bwMode="auto">
            <a:xfrm>
              <a:off x="2758237" y="5674127"/>
              <a:ext cx="2459458" cy="66033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139" b="1" dirty="0"/>
                <a:t>豪雨・豪雪</a:t>
              </a:r>
            </a:p>
          </p:txBody>
        </p:sp>
      </p:grpSp>
      <p:grpSp>
        <p:nvGrpSpPr>
          <p:cNvPr id="56" name="グループ化 55">
            <a:extLst>
              <a:ext uri="{FF2B5EF4-FFF2-40B4-BE49-F238E27FC236}">
                <a16:creationId xmlns:a16="http://schemas.microsoft.com/office/drawing/2014/main" id="{1225775B-5210-4AA6-A3A7-57C693F561BA}"/>
              </a:ext>
            </a:extLst>
          </p:cNvPr>
          <p:cNvGrpSpPr>
            <a:grpSpLocks/>
          </p:cNvGrpSpPr>
          <p:nvPr/>
        </p:nvGrpSpPr>
        <p:grpSpPr bwMode="auto">
          <a:xfrm>
            <a:off x="6766188" y="3958705"/>
            <a:ext cx="2342275" cy="989097"/>
            <a:chOff x="113124" y="4331069"/>
            <a:chExt cx="2319889" cy="926439"/>
          </a:xfrm>
          <a:solidFill>
            <a:schemeClr val="accent6">
              <a:lumMod val="40000"/>
              <a:lumOff val="60000"/>
            </a:schemeClr>
          </a:solidFill>
        </p:grpSpPr>
        <p:sp>
          <p:nvSpPr>
            <p:cNvPr id="57" name="円/楕円 16">
              <a:extLst>
                <a:ext uri="{FF2B5EF4-FFF2-40B4-BE49-F238E27FC236}">
                  <a16:creationId xmlns:a16="http://schemas.microsoft.com/office/drawing/2014/main" id="{12F1982C-A606-4273-9FBF-DA51F446383D}"/>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8" name="テキスト ボックス 4">
              <a:extLst>
                <a:ext uri="{FF2B5EF4-FFF2-40B4-BE49-F238E27FC236}">
                  <a16:creationId xmlns:a16="http://schemas.microsoft.com/office/drawing/2014/main" id="{5602B5DA-773B-474C-A09D-5805A53EBE91}"/>
                </a:ext>
              </a:extLst>
            </p:cNvPr>
            <p:cNvSpPr txBox="1">
              <a:spLocks noChangeArrowheads="1"/>
            </p:cNvSpPr>
            <p:nvPr/>
          </p:nvSpPr>
          <p:spPr bwMode="auto">
            <a:xfrm>
              <a:off x="416522" y="4535030"/>
              <a:ext cx="1893180" cy="5654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侵略戦争</a:t>
              </a:r>
            </a:p>
          </p:txBody>
        </p:sp>
      </p:grpSp>
      <p:grpSp>
        <p:nvGrpSpPr>
          <p:cNvPr id="59" name="グループ化 58">
            <a:extLst>
              <a:ext uri="{FF2B5EF4-FFF2-40B4-BE49-F238E27FC236}">
                <a16:creationId xmlns:a16="http://schemas.microsoft.com/office/drawing/2014/main" id="{3B7E14B5-EEEC-48EC-8EE2-1F74DA76F449}"/>
              </a:ext>
            </a:extLst>
          </p:cNvPr>
          <p:cNvGrpSpPr>
            <a:grpSpLocks/>
          </p:cNvGrpSpPr>
          <p:nvPr/>
        </p:nvGrpSpPr>
        <p:grpSpPr bwMode="auto">
          <a:xfrm>
            <a:off x="5123838" y="5149315"/>
            <a:ext cx="2723511" cy="922516"/>
            <a:chOff x="7583800" y="1986456"/>
            <a:chExt cx="3196589" cy="1082504"/>
          </a:xfrm>
        </p:grpSpPr>
        <p:sp>
          <p:nvSpPr>
            <p:cNvPr id="60" name="円/楕円 14">
              <a:extLst>
                <a:ext uri="{FF2B5EF4-FFF2-40B4-BE49-F238E27FC236}">
                  <a16:creationId xmlns:a16="http://schemas.microsoft.com/office/drawing/2014/main" id="{966B3655-EFA8-4F5B-A11F-A0B091E8A39C}"/>
                </a:ext>
              </a:extLst>
            </p:cNvPr>
            <p:cNvSpPr/>
            <p:nvPr/>
          </p:nvSpPr>
          <p:spPr>
            <a:xfrm>
              <a:off x="7583800" y="1986456"/>
              <a:ext cx="3196589" cy="1082504"/>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1" name="テキスト ボックス 5">
              <a:extLst>
                <a:ext uri="{FF2B5EF4-FFF2-40B4-BE49-F238E27FC236}">
                  <a16:creationId xmlns:a16="http://schemas.microsoft.com/office/drawing/2014/main" id="{E2CD43A9-68B4-405F-A4CC-84F73A66CE23}"/>
                </a:ext>
              </a:extLst>
            </p:cNvPr>
            <p:cNvSpPr txBox="1">
              <a:spLocks noChangeArrowheads="1"/>
            </p:cNvSpPr>
            <p:nvPr/>
          </p:nvSpPr>
          <p:spPr bwMode="auto">
            <a:xfrm>
              <a:off x="7903669" y="2136045"/>
              <a:ext cx="2474479"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食糧不足</a:t>
              </a:r>
            </a:p>
          </p:txBody>
        </p:sp>
      </p:grpSp>
      <p:grpSp>
        <p:nvGrpSpPr>
          <p:cNvPr id="62" name="グループ化 61">
            <a:extLst>
              <a:ext uri="{FF2B5EF4-FFF2-40B4-BE49-F238E27FC236}">
                <a16:creationId xmlns:a16="http://schemas.microsoft.com/office/drawing/2014/main" id="{AED06205-5C55-4AF1-9567-B82E23024D37}"/>
              </a:ext>
            </a:extLst>
          </p:cNvPr>
          <p:cNvGrpSpPr>
            <a:grpSpLocks/>
          </p:cNvGrpSpPr>
          <p:nvPr/>
        </p:nvGrpSpPr>
        <p:grpSpPr bwMode="auto">
          <a:xfrm rot="20753728">
            <a:off x="262650" y="373305"/>
            <a:ext cx="2824268" cy="1032219"/>
            <a:chOff x="1496615" y="1011761"/>
            <a:chExt cx="2874293" cy="926439"/>
          </a:xfrm>
          <a:solidFill>
            <a:srgbClr val="E9FED2"/>
          </a:solidFill>
        </p:grpSpPr>
        <p:sp>
          <p:nvSpPr>
            <p:cNvPr id="63" name="円/楕円 32">
              <a:extLst>
                <a:ext uri="{FF2B5EF4-FFF2-40B4-BE49-F238E27FC236}">
                  <a16:creationId xmlns:a16="http://schemas.microsoft.com/office/drawing/2014/main" id="{94E7C177-CFAE-441A-BE19-FDACD7A34B30}"/>
                </a:ext>
              </a:extLst>
            </p:cNvPr>
            <p:cNvSpPr/>
            <p:nvPr/>
          </p:nvSpPr>
          <p:spPr>
            <a:xfrm>
              <a:off x="1496615" y="1011761"/>
              <a:ext cx="2874293"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4" name="テキスト ボックス 1">
              <a:extLst>
                <a:ext uri="{FF2B5EF4-FFF2-40B4-BE49-F238E27FC236}">
                  <a16:creationId xmlns:a16="http://schemas.microsoft.com/office/drawing/2014/main" id="{C2E0CA95-FE88-44E6-9FCD-5F7F8B9F43CF}"/>
                </a:ext>
              </a:extLst>
            </p:cNvPr>
            <p:cNvSpPr txBox="1">
              <a:spLocks noChangeArrowheads="1"/>
            </p:cNvSpPr>
            <p:nvPr/>
          </p:nvSpPr>
          <p:spPr bwMode="auto">
            <a:xfrm>
              <a:off x="1818949" y="1187441"/>
              <a:ext cx="2137674" cy="5418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3323" b="1" dirty="0"/>
                <a:t>Society5.0</a:t>
              </a:r>
            </a:p>
          </p:txBody>
        </p:sp>
      </p:grpSp>
      <p:grpSp>
        <p:nvGrpSpPr>
          <p:cNvPr id="32" name="グループ化 31"/>
          <p:cNvGrpSpPr>
            <a:grpSpLocks/>
          </p:cNvGrpSpPr>
          <p:nvPr/>
        </p:nvGrpSpPr>
        <p:grpSpPr bwMode="auto">
          <a:xfrm>
            <a:off x="1907704" y="1054012"/>
            <a:ext cx="1471697" cy="789955"/>
            <a:chOff x="1448798" y="1011761"/>
            <a:chExt cx="1728192" cy="926439"/>
          </a:xfrm>
        </p:grpSpPr>
        <p:sp>
          <p:nvSpPr>
            <p:cNvPr id="33" name="円/楕円 32"/>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4" name="テキスト ボックス 1"/>
            <p:cNvSpPr txBox="1">
              <a:spLocks noChangeArrowheads="1"/>
            </p:cNvSpPr>
            <p:nvPr/>
          </p:nvSpPr>
          <p:spPr bwMode="auto">
            <a:xfrm>
              <a:off x="1867523" y="1102012"/>
              <a:ext cx="935921"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Ａ Ｉ</a:t>
              </a:r>
            </a:p>
          </p:txBody>
        </p:sp>
      </p:grpSp>
      <p:sp>
        <p:nvSpPr>
          <p:cNvPr id="2" name="楕円 1">
            <a:extLst>
              <a:ext uri="{FF2B5EF4-FFF2-40B4-BE49-F238E27FC236}">
                <a16:creationId xmlns:a16="http://schemas.microsoft.com/office/drawing/2014/main" id="{670636AE-58CE-4747-A358-DBD511C79C41}"/>
              </a:ext>
            </a:extLst>
          </p:cNvPr>
          <p:cNvSpPr/>
          <p:nvPr/>
        </p:nvSpPr>
        <p:spPr>
          <a:xfrm rot="1453367">
            <a:off x="-196732" y="4066486"/>
            <a:ext cx="5234865" cy="2697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CB6F5B78-7636-46A9-B28B-A6164DEE8731}"/>
              </a:ext>
            </a:extLst>
          </p:cNvPr>
          <p:cNvSpPr/>
          <p:nvPr/>
        </p:nvSpPr>
        <p:spPr>
          <a:xfrm rot="20686046">
            <a:off x="-1163557" y="14333"/>
            <a:ext cx="8579500" cy="28905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F2650924-9924-4AE4-A39D-6118EF0CB8EC}"/>
              </a:ext>
            </a:extLst>
          </p:cNvPr>
          <p:cNvSpPr/>
          <p:nvPr/>
        </p:nvSpPr>
        <p:spPr>
          <a:xfrm rot="5400000">
            <a:off x="5791728" y="515313"/>
            <a:ext cx="4153758" cy="3074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4A70A7AC-7A83-4F03-8E59-92DB8AD18E30}"/>
              </a:ext>
            </a:extLst>
          </p:cNvPr>
          <p:cNvSpPr/>
          <p:nvPr/>
        </p:nvSpPr>
        <p:spPr>
          <a:xfrm rot="9706764">
            <a:off x="5218879" y="3908681"/>
            <a:ext cx="4304538" cy="3146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53CDD18B-BBE9-4E5F-BEF6-1B6E76381336}"/>
              </a:ext>
            </a:extLst>
          </p:cNvPr>
          <p:cNvGrpSpPr>
            <a:grpSpLocks/>
          </p:cNvGrpSpPr>
          <p:nvPr/>
        </p:nvGrpSpPr>
        <p:grpSpPr bwMode="auto">
          <a:xfrm rot="342148">
            <a:off x="6469492" y="154480"/>
            <a:ext cx="1726972" cy="977994"/>
            <a:chOff x="430777" y="2564904"/>
            <a:chExt cx="1873001" cy="926439"/>
          </a:xfrm>
        </p:grpSpPr>
        <p:sp>
          <p:nvSpPr>
            <p:cNvPr id="72" name="円/楕円 17">
              <a:extLst>
                <a:ext uri="{FF2B5EF4-FFF2-40B4-BE49-F238E27FC236}">
                  <a16:creationId xmlns:a16="http://schemas.microsoft.com/office/drawing/2014/main" id="{593D2C70-9655-419C-96DA-81BA101A1A75}"/>
                </a:ext>
              </a:extLst>
            </p:cNvPr>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3" name="テキスト ボックス 3">
              <a:extLst>
                <a:ext uri="{FF2B5EF4-FFF2-40B4-BE49-F238E27FC236}">
                  <a16:creationId xmlns:a16="http://schemas.microsoft.com/office/drawing/2014/main" id="{E93CCDE2-8C8E-4C92-A863-0187EA339B03}"/>
                </a:ext>
              </a:extLst>
            </p:cNvPr>
            <p:cNvSpPr txBox="1">
              <a:spLocks noChangeArrowheads="1"/>
            </p:cNvSpPr>
            <p:nvPr/>
          </p:nvSpPr>
          <p:spPr bwMode="auto">
            <a:xfrm>
              <a:off x="439919" y="2765341"/>
              <a:ext cx="1863859" cy="6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b="1" dirty="0"/>
                <a:t>Web</a:t>
              </a:r>
              <a:r>
                <a:rPr lang="ja-JP" altLang="en-US" sz="2800" b="1" dirty="0"/>
                <a:t>会議</a:t>
              </a:r>
            </a:p>
          </p:txBody>
        </p:sp>
      </p:grpSp>
      <p:grpSp>
        <p:nvGrpSpPr>
          <p:cNvPr id="74" name="グループ化 73">
            <a:extLst>
              <a:ext uri="{FF2B5EF4-FFF2-40B4-BE49-F238E27FC236}">
                <a16:creationId xmlns:a16="http://schemas.microsoft.com/office/drawing/2014/main" id="{5F76D2DE-6A6E-445B-9A14-46BC40B7EE1D}"/>
              </a:ext>
            </a:extLst>
          </p:cNvPr>
          <p:cNvGrpSpPr>
            <a:grpSpLocks/>
          </p:cNvGrpSpPr>
          <p:nvPr/>
        </p:nvGrpSpPr>
        <p:grpSpPr bwMode="auto">
          <a:xfrm>
            <a:off x="1841166" y="1626478"/>
            <a:ext cx="1345928" cy="794130"/>
            <a:chOff x="1448798" y="1011761"/>
            <a:chExt cx="1728192" cy="926439"/>
          </a:xfrm>
        </p:grpSpPr>
        <p:sp>
          <p:nvSpPr>
            <p:cNvPr id="75" name="円/楕円 32">
              <a:extLst>
                <a:ext uri="{FF2B5EF4-FFF2-40B4-BE49-F238E27FC236}">
                  <a16:creationId xmlns:a16="http://schemas.microsoft.com/office/drawing/2014/main" id="{CDD77AA4-2EDA-40C8-B666-9CE688A9E252}"/>
                </a:ext>
              </a:extLst>
            </p:cNvPr>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6" name="テキスト ボックス 1">
              <a:extLst>
                <a:ext uri="{FF2B5EF4-FFF2-40B4-BE49-F238E27FC236}">
                  <a16:creationId xmlns:a16="http://schemas.microsoft.com/office/drawing/2014/main" id="{0D0029AE-A3B6-4ACE-A425-54B911D7FFAD}"/>
                </a:ext>
              </a:extLst>
            </p:cNvPr>
            <p:cNvSpPr txBox="1">
              <a:spLocks noChangeArrowheads="1"/>
            </p:cNvSpPr>
            <p:nvPr/>
          </p:nvSpPr>
          <p:spPr bwMode="auto">
            <a:xfrm>
              <a:off x="1731397" y="1102012"/>
              <a:ext cx="1078003"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 </a:t>
              </a:r>
              <a:r>
                <a:rPr lang="en-US" altLang="ja-JP" sz="3750" b="1" dirty="0"/>
                <a:t>ICT</a:t>
              </a:r>
              <a:endParaRPr lang="ja-JP" altLang="en-US" sz="3750" b="1" dirty="0"/>
            </a:p>
          </p:txBody>
        </p:sp>
      </p:grpSp>
      <p:grpSp>
        <p:nvGrpSpPr>
          <p:cNvPr id="77" name="グループ化 76">
            <a:extLst>
              <a:ext uri="{FF2B5EF4-FFF2-40B4-BE49-F238E27FC236}">
                <a16:creationId xmlns:a16="http://schemas.microsoft.com/office/drawing/2014/main" id="{13A18137-9D22-4724-BB7B-76C6F2654453}"/>
              </a:ext>
            </a:extLst>
          </p:cNvPr>
          <p:cNvGrpSpPr>
            <a:grpSpLocks/>
          </p:cNvGrpSpPr>
          <p:nvPr/>
        </p:nvGrpSpPr>
        <p:grpSpPr bwMode="auto">
          <a:xfrm>
            <a:off x="-40937" y="5767668"/>
            <a:ext cx="1896941" cy="807294"/>
            <a:chOff x="1059709" y="5681055"/>
            <a:chExt cx="1983579" cy="926439"/>
          </a:xfrm>
          <a:solidFill>
            <a:srgbClr val="E9FED2"/>
          </a:solidFill>
        </p:grpSpPr>
        <p:sp>
          <p:nvSpPr>
            <p:cNvPr id="78" name="円/楕円 20">
              <a:extLst>
                <a:ext uri="{FF2B5EF4-FFF2-40B4-BE49-F238E27FC236}">
                  <a16:creationId xmlns:a16="http://schemas.microsoft.com/office/drawing/2014/main" id="{EA006F59-A54E-4220-B3E8-4CBB1F44D075}"/>
                </a:ext>
              </a:extLst>
            </p:cNvPr>
            <p:cNvSpPr/>
            <p:nvPr/>
          </p:nvSpPr>
          <p:spPr>
            <a:xfrm>
              <a:off x="1059709" y="5681055"/>
              <a:ext cx="1983579"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9" name="テキスト ボックス 21">
              <a:extLst>
                <a:ext uri="{FF2B5EF4-FFF2-40B4-BE49-F238E27FC236}">
                  <a16:creationId xmlns:a16="http://schemas.microsoft.com/office/drawing/2014/main" id="{49FA60C8-31A9-4BF9-AB8B-D243CFD16A45}"/>
                </a:ext>
              </a:extLst>
            </p:cNvPr>
            <p:cNvSpPr txBox="1">
              <a:spLocks noChangeArrowheads="1"/>
            </p:cNvSpPr>
            <p:nvPr/>
          </p:nvSpPr>
          <p:spPr bwMode="auto">
            <a:xfrm>
              <a:off x="1105626" y="5886577"/>
              <a:ext cx="1786804" cy="529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b="1" dirty="0"/>
                <a:t>線状降水帯</a:t>
              </a:r>
            </a:p>
          </p:txBody>
        </p:sp>
      </p:grpSp>
      <p:grpSp>
        <p:nvGrpSpPr>
          <p:cNvPr id="80" name="グループ化 79">
            <a:extLst>
              <a:ext uri="{FF2B5EF4-FFF2-40B4-BE49-F238E27FC236}">
                <a16:creationId xmlns:a16="http://schemas.microsoft.com/office/drawing/2014/main" id="{AD548D8E-EEFE-42D2-BF4E-4C34289016BD}"/>
              </a:ext>
            </a:extLst>
          </p:cNvPr>
          <p:cNvGrpSpPr>
            <a:grpSpLocks/>
          </p:cNvGrpSpPr>
          <p:nvPr/>
        </p:nvGrpSpPr>
        <p:grpSpPr bwMode="auto">
          <a:xfrm>
            <a:off x="7386801" y="4790995"/>
            <a:ext cx="1652581" cy="989097"/>
            <a:chOff x="113124" y="4331069"/>
            <a:chExt cx="2319889" cy="926439"/>
          </a:xfrm>
          <a:solidFill>
            <a:schemeClr val="accent6">
              <a:lumMod val="40000"/>
              <a:lumOff val="60000"/>
            </a:schemeClr>
          </a:solidFill>
        </p:grpSpPr>
        <p:sp>
          <p:nvSpPr>
            <p:cNvPr id="81" name="円/楕円 16">
              <a:extLst>
                <a:ext uri="{FF2B5EF4-FFF2-40B4-BE49-F238E27FC236}">
                  <a16:creationId xmlns:a16="http://schemas.microsoft.com/office/drawing/2014/main" id="{4B8A69C7-E2D0-41A8-98F8-B4CE827C2754}"/>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82" name="テキスト ボックス 4">
              <a:extLst>
                <a:ext uri="{FF2B5EF4-FFF2-40B4-BE49-F238E27FC236}">
                  <a16:creationId xmlns:a16="http://schemas.microsoft.com/office/drawing/2014/main" id="{4D86BB9F-C29F-4C79-89BF-922566DAEAFE}"/>
                </a:ext>
              </a:extLst>
            </p:cNvPr>
            <p:cNvSpPr txBox="1">
              <a:spLocks noChangeArrowheads="1"/>
            </p:cNvSpPr>
            <p:nvPr/>
          </p:nvSpPr>
          <p:spPr bwMode="auto">
            <a:xfrm>
              <a:off x="556355" y="4522053"/>
              <a:ext cx="1861686" cy="5654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難民</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ppt_x"/>
                                          </p:val>
                                        </p:tav>
                                        <p:tav tm="100000">
                                          <p:val>
                                            <p:strVal val="#ppt_x"/>
                                          </p:val>
                                        </p:tav>
                                      </p:tavLst>
                                    </p:anim>
                                    <p:anim calcmode="lin" valueType="num">
                                      <p:cBhvr additive="base">
                                        <p:cTn id="25" dur="500" fill="hold"/>
                                        <p:tgtEl>
                                          <p:spTgt spid="53"/>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ppt_x"/>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additive="base">
                                        <p:cTn id="47" dur="500" fill="hold"/>
                                        <p:tgtEl>
                                          <p:spTgt spid="71"/>
                                        </p:tgtEl>
                                        <p:attrNameLst>
                                          <p:attrName>ppt_x</p:attrName>
                                        </p:attrNameLst>
                                      </p:cBhvr>
                                      <p:tavLst>
                                        <p:tav tm="0">
                                          <p:val>
                                            <p:strVal val="#ppt_x"/>
                                          </p:val>
                                        </p:tav>
                                        <p:tav tm="100000">
                                          <p:val>
                                            <p:strVal val="#ppt_x"/>
                                          </p:val>
                                        </p:tav>
                                      </p:tavLst>
                                    </p:anim>
                                    <p:anim calcmode="lin" valueType="num">
                                      <p:cBhvr additive="base">
                                        <p:cTn id="48" dur="500" fill="hold"/>
                                        <p:tgtEl>
                                          <p:spTgt spid="71"/>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4"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500" fill="hold"/>
                                        <p:tgtEl>
                                          <p:spTgt spid="62"/>
                                        </p:tgtEl>
                                        <p:attrNameLst>
                                          <p:attrName>ppt_x</p:attrName>
                                        </p:attrNameLst>
                                      </p:cBhvr>
                                      <p:tavLst>
                                        <p:tav tm="0">
                                          <p:val>
                                            <p:strVal val="#ppt_x"/>
                                          </p:val>
                                        </p:tav>
                                        <p:tav tm="100000">
                                          <p:val>
                                            <p:strVal val="#ppt_x"/>
                                          </p:val>
                                        </p:tav>
                                      </p:tavLst>
                                    </p:anim>
                                    <p:anim calcmode="lin" valueType="num">
                                      <p:cBhvr additive="base">
                                        <p:cTn id="59" dur="500" fill="hold"/>
                                        <p:tgtEl>
                                          <p:spTgt spid="62"/>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4"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 presetClass="entr" presetSubtype="4"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500" fill="hold"/>
                                        <p:tgtEl>
                                          <p:spTgt spid="35"/>
                                        </p:tgtEl>
                                        <p:attrNameLst>
                                          <p:attrName>ppt_x</p:attrName>
                                        </p:attrNameLst>
                                      </p:cBhvr>
                                      <p:tavLst>
                                        <p:tav tm="0">
                                          <p:val>
                                            <p:strVal val="#ppt_x"/>
                                          </p:val>
                                        </p:tav>
                                        <p:tav tm="100000">
                                          <p:val>
                                            <p:strVal val="#ppt_x"/>
                                          </p:val>
                                        </p:tav>
                                      </p:tavLst>
                                    </p:anim>
                                    <p:anim calcmode="lin" valueType="num">
                                      <p:cBhvr additive="base">
                                        <p:cTn id="6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500" fill="hold"/>
                                        <p:tgtEl>
                                          <p:spTgt spid="38"/>
                                        </p:tgtEl>
                                        <p:attrNameLst>
                                          <p:attrName>ppt_x</p:attrName>
                                        </p:attrNameLst>
                                      </p:cBhvr>
                                      <p:tavLst>
                                        <p:tav tm="0">
                                          <p:val>
                                            <p:strVal val="#ppt_x"/>
                                          </p:val>
                                        </p:tav>
                                        <p:tav tm="100000">
                                          <p:val>
                                            <p:strVal val="#ppt_x"/>
                                          </p:val>
                                        </p:tav>
                                      </p:tavLst>
                                    </p:anim>
                                    <p:anim calcmode="lin" valueType="num">
                                      <p:cBhvr additive="base">
                                        <p:cTn id="75" dur="500" fill="hold"/>
                                        <p:tgtEl>
                                          <p:spTgt spid="38"/>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2" presetClass="entr" presetSubtype="4"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par>
                          <p:cTn id="87" fill="hold">
                            <p:stCondLst>
                              <p:cond delay="500"/>
                            </p:stCondLst>
                            <p:childTnLst>
                              <p:par>
                                <p:cTn id="88" presetID="2" presetClass="entr" presetSubtype="4" fill="hold" nodeType="afterEffect">
                                  <p:stCondLst>
                                    <p:cond delay="0"/>
                                  </p:stCondLst>
                                  <p:childTnLst>
                                    <p:set>
                                      <p:cBhvr>
                                        <p:cTn id="89" dur="1" fill="hold">
                                          <p:stCondLst>
                                            <p:cond delay="0"/>
                                          </p:stCondLst>
                                        </p:cTn>
                                        <p:tgtEl>
                                          <p:spTgt spid="74"/>
                                        </p:tgtEl>
                                        <p:attrNameLst>
                                          <p:attrName>style.visibility</p:attrName>
                                        </p:attrNameLst>
                                      </p:cBhvr>
                                      <p:to>
                                        <p:strVal val="visible"/>
                                      </p:to>
                                    </p:set>
                                    <p:anim calcmode="lin" valueType="num">
                                      <p:cBhvr additive="base">
                                        <p:cTn id="90" dur="500" fill="hold"/>
                                        <p:tgtEl>
                                          <p:spTgt spid="74"/>
                                        </p:tgtEl>
                                        <p:attrNameLst>
                                          <p:attrName>ppt_x</p:attrName>
                                        </p:attrNameLst>
                                      </p:cBhvr>
                                      <p:tavLst>
                                        <p:tav tm="0">
                                          <p:val>
                                            <p:strVal val="#ppt_x"/>
                                          </p:val>
                                        </p:tav>
                                        <p:tav tm="100000">
                                          <p:val>
                                            <p:strVal val="#ppt_x"/>
                                          </p:val>
                                        </p:tav>
                                      </p:tavLst>
                                    </p:anim>
                                    <p:anim calcmode="lin" valueType="num">
                                      <p:cBhvr additive="base">
                                        <p:cTn id="91"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 calcmode="lin" valueType="num">
                                      <p:cBhvr additive="base">
                                        <p:cTn id="96" dur="500" fill="hold"/>
                                        <p:tgtEl>
                                          <p:spTgt spid="44"/>
                                        </p:tgtEl>
                                        <p:attrNameLst>
                                          <p:attrName>ppt_x</p:attrName>
                                        </p:attrNameLst>
                                      </p:cBhvr>
                                      <p:tavLst>
                                        <p:tav tm="0">
                                          <p:val>
                                            <p:strVal val="#ppt_x"/>
                                          </p:val>
                                        </p:tav>
                                        <p:tav tm="100000">
                                          <p:val>
                                            <p:strVal val="#ppt_x"/>
                                          </p:val>
                                        </p:tav>
                                      </p:tavLst>
                                    </p:anim>
                                    <p:anim calcmode="lin" valueType="num">
                                      <p:cBhvr additive="base">
                                        <p:cTn id="97" dur="500" fill="hold"/>
                                        <p:tgtEl>
                                          <p:spTgt spid="44"/>
                                        </p:tgtEl>
                                        <p:attrNameLst>
                                          <p:attrName>ppt_y</p:attrName>
                                        </p:attrNameLst>
                                      </p:cBhvr>
                                      <p:tavLst>
                                        <p:tav tm="0">
                                          <p:val>
                                            <p:strVal val="1+#ppt_h/2"/>
                                          </p:val>
                                        </p:tav>
                                        <p:tav tm="100000">
                                          <p:val>
                                            <p:strVal val="#ppt_y"/>
                                          </p:val>
                                        </p:tav>
                                      </p:tavLst>
                                    </p:anim>
                                  </p:childTnLst>
                                </p:cTn>
                              </p:par>
                            </p:childTnLst>
                          </p:cTn>
                        </p:par>
                        <p:par>
                          <p:cTn id="98" fill="hold">
                            <p:stCondLst>
                              <p:cond delay="500"/>
                            </p:stCondLst>
                            <p:childTnLst>
                              <p:par>
                                <p:cTn id="99" presetID="2" presetClass="entr" presetSubtype="4" fill="hold" nodeType="after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childTnLst>
                          </p:cTn>
                        </p:par>
                        <p:par>
                          <p:cTn id="103" fill="hold">
                            <p:stCondLst>
                              <p:cond delay="1000"/>
                            </p:stCondLst>
                            <p:childTnLst>
                              <p:par>
                                <p:cTn id="104" presetID="2" presetClass="entr" presetSubtype="4" fill="hold" nodeType="afterEffect">
                                  <p:stCondLst>
                                    <p:cond delay="0"/>
                                  </p:stCondLst>
                                  <p:childTnLst>
                                    <p:set>
                                      <p:cBhvr>
                                        <p:cTn id="105" dur="1" fill="hold">
                                          <p:stCondLst>
                                            <p:cond delay="0"/>
                                          </p:stCondLst>
                                        </p:cTn>
                                        <p:tgtEl>
                                          <p:spTgt spid="65"/>
                                        </p:tgtEl>
                                        <p:attrNameLst>
                                          <p:attrName>style.visibility</p:attrName>
                                        </p:attrNameLst>
                                      </p:cBhvr>
                                      <p:to>
                                        <p:strVal val="visible"/>
                                      </p:to>
                                    </p:set>
                                    <p:anim calcmode="lin" valueType="num">
                                      <p:cBhvr additive="base">
                                        <p:cTn id="106" dur="500" fill="hold"/>
                                        <p:tgtEl>
                                          <p:spTgt spid="65"/>
                                        </p:tgtEl>
                                        <p:attrNameLst>
                                          <p:attrName>ppt_x</p:attrName>
                                        </p:attrNameLst>
                                      </p:cBhvr>
                                      <p:tavLst>
                                        <p:tav tm="0">
                                          <p:val>
                                            <p:strVal val="#ppt_x"/>
                                          </p:val>
                                        </p:tav>
                                        <p:tav tm="100000">
                                          <p:val>
                                            <p:strVal val="#ppt_x"/>
                                          </p:val>
                                        </p:tav>
                                      </p:tavLst>
                                    </p:anim>
                                    <p:anim calcmode="lin" valueType="num">
                                      <p:cBhvr additive="base">
                                        <p:cTn id="107"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56"/>
                                        </p:tgtEl>
                                        <p:attrNameLst>
                                          <p:attrName>style.visibility</p:attrName>
                                        </p:attrNameLst>
                                      </p:cBhvr>
                                      <p:to>
                                        <p:strVal val="visible"/>
                                      </p:to>
                                    </p:set>
                                    <p:anim calcmode="lin" valueType="num">
                                      <p:cBhvr additive="base">
                                        <p:cTn id="112" dur="500" fill="hold"/>
                                        <p:tgtEl>
                                          <p:spTgt spid="56"/>
                                        </p:tgtEl>
                                        <p:attrNameLst>
                                          <p:attrName>ppt_x</p:attrName>
                                        </p:attrNameLst>
                                      </p:cBhvr>
                                      <p:tavLst>
                                        <p:tav tm="0">
                                          <p:val>
                                            <p:strVal val="#ppt_x"/>
                                          </p:val>
                                        </p:tav>
                                        <p:tav tm="100000">
                                          <p:val>
                                            <p:strVal val="#ppt_x"/>
                                          </p:val>
                                        </p:tav>
                                      </p:tavLst>
                                    </p:anim>
                                    <p:anim calcmode="lin" valueType="num">
                                      <p:cBhvr additive="base">
                                        <p:cTn id="11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80"/>
                                        </p:tgtEl>
                                        <p:attrNameLst>
                                          <p:attrName>style.visibility</p:attrName>
                                        </p:attrNameLst>
                                      </p:cBhvr>
                                      <p:to>
                                        <p:strVal val="visible"/>
                                      </p:to>
                                    </p:set>
                                    <p:anim calcmode="lin" valueType="num">
                                      <p:cBhvr additive="base">
                                        <p:cTn id="118" dur="500" fill="hold"/>
                                        <p:tgtEl>
                                          <p:spTgt spid="80"/>
                                        </p:tgtEl>
                                        <p:attrNameLst>
                                          <p:attrName>ppt_x</p:attrName>
                                        </p:attrNameLst>
                                      </p:cBhvr>
                                      <p:tavLst>
                                        <p:tav tm="0">
                                          <p:val>
                                            <p:strVal val="#ppt_x"/>
                                          </p:val>
                                        </p:tav>
                                        <p:tav tm="100000">
                                          <p:val>
                                            <p:strVal val="#ppt_x"/>
                                          </p:val>
                                        </p:tav>
                                      </p:tavLst>
                                    </p:anim>
                                    <p:anim calcmode="lin" valueType="num">
                                      <p:cBhvr additive="base">
                                        <p:cTn id="119" dur="500" fill="hold"/>
                                        <p:tgtEl>
                                          <p:spTgt spid="80"/>
                                        </p:tgtEl>
                                        <p:attrNameLst>
                                          <p:attrName>ppt_y</p:attrName>
                                        </p:attrNameLst>
                                      </p:cBhvr>
                                      <p:tavLst>
                                        <p:tav tm="0">
                                          <p:val>
                                            <p:strVal val="1+#ppt_h/2"/>
                                          </p:val>
                                        </p:tav>
                                        <p:tav tm="100000">
                                          <p:val>
                                            <p:strVal val="#ppt_y"/>
                                          </p:val>
                                        </p:tav>
                                      </p:tavLst>
                                    </p:anim>
                                  </p:childTnLst>
                                </p:cTn>
                              </p:par>
                            </p:childTnLst>
                          </p:cTn>
                        </p:par>
                        <p:par>
                          <p:cTn id="120" fill="hold">
                            <p:stCondLst>
                              <p:cond delay="500"/>
                            </p:stCondLst>
                            <p:childTnLst>
                              <p:par>
                                <p:cTn id="121" presetID="2" presetClass="entr" presetSubtype="4" fill="hold" nodeType="afterEffect">
                                  <p:stCondLst>
                                    <p:cond delay="0"/>
                                  </p:stCondLst>
                                  <p:childTnLst>
                                    <p:set>
                                      <p:cBhvr>
                                        <p:cTn id="122" dur="1" fill="hold">
                                          <p:stCondLst>
                                            <p:cond delay="0"/>
                                          </p:stCondLst>
                                        </p:cTn>
                                        <p:tgtEl>
                                          <p:spTgt spid="59"/>
                                        </p:tgtEl>
                                        <p:attrNameLst>
                                          <p:attrName>style.visibility</p:attrName>
                                        </p:attrNameLst>
                                      </p:cBhvr>
                                      <p:to>
                                        <p:strVal val="visible"/>
                                      </p:to>
                                    </p:set>
                                    <p:anim calcmode="lin" valueType="num">
                                      <p:cBhvr additive="base">
                                        <p:cTn id="123" dur="500" fill="hold"/>
                                        <p:tgtEl>
                                          <p:spTgt spid="59"/>
                                        </p:tgtEl>
                                        <p:attrNameLst>
                                          <p:attrName>ppt_x</p:attrName>
                                        </p:attrNameLst>
                                      </p:cBhvr>
                                      <p:tavLst>
                                        <p:tav tm="0">
                                          <p:val>
                                            <p:strVal val="#ppt_x"/>
                                          </p:val>
                                        </p:tav>
                                        <p:tav tm="100000">
                                          <p:val>
                                            <p:strVal val="#ppt_x"/>
                                          </p:val>
                                        </p:tav>
                                      </p:tavLst>
                                    </p:anim>
                                    <p:anim calcmode="lin" valueType="num">
                                      <p:cBhvr additive="base">
                                        <p:cTn id="12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29"/>
                                        </p:tgtEl>
                                        <p:attrNameLst>
                                          <p:attrName>style.visibility</p:attrName>
                                        </p:attrNameLst>
                                      </p:cBhvr>
                                      <p:to>
                                        <p:strVal val="visible"/>
                                      </p:to>
                                    </p:set>
                                    <p:anim calcmode="lin" valueType="num">
                                      <p:cBhvr additive="base">
                                        <p:cTn id="129" dur="500" fill="hold"/>
                                        <p:tgtEl>
                                          <p:spTgt spid="29"/>
                                        </p:tgtEl>
                                        <p:attrNameLst>
                                          <p:attrName>ppt_x</p:attrName>
                                        </p:attrNameLst>
                                      </p:cBhvr>
                                      <p:tavLst>
                                        <p:tav tm="0">
                                          <p:val>
                                            <p:strVal val="#ppt_x"/>
                                          </p:val>
                                        </p:tav>
                                        <p:tav tm="100000">
                                          <p:val>
                                            <p:strVal val="#ppt_x"/>
                                          </p:val>
                                        </p:tav>
                                      </p:tavLst>
                                    </p:anim>
                                    <p:anim calcmode="lin" valueType="num">
                                      <p:cBhvr additive="base">
                                        <p:cTn id="1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1" fill="hold" nodeType="clickEffect">
                                  <p:stCondLst>
                                    <p:cond delay="0"/>
                                  </p:stCondLst>
                                  <p:childTnLst>
                                    <p:set>
                                      <p:cBhvr>
                                        <p:cTn id="140" dur="1" fill="hold">
                                          <p:stCondLst>
                                            <p:cond delay="0"/>
                                          </p:stCondLst>
                                        </p:cTn>
                                        <p:tgtEl>
                                          <p:spTgt spid="25"/>
                                        </p:tgtEl>
                                        <p:attrNameLst>
                                          <p:attrName>style.visibility</p:attrName>
                                        </p:attrNameLst>
                                      </p:cBhvr>
                                      <p:to>
                                        <p:strVal val="visible"/>
                                      </p:to>
                                    </p:set>
                                    <p:anim calcmode="lin" valueType="num">
                                      <p:cBhvr additive="base">
                                        <p:cTn id="141" dur="1000" fill="hold"/>
                                        <p:tgtEl>
                                          <p:spTgt spid="25"/>
                                        </p:tgtEl>
                                        <p:attrNameLst>
                                          <p:attrName>ppt_x</p:attrName>
                                        </p:attrNameLst>
                                      </p:cBhvr>
                                      <p:tavLst>
                                        <p:tav tm="0">
                                          <p:val>
                                            <p:strVal val="#ppt_x"/>
                                          </p:val>
                                        </p:tav>
                                        <p:tav tm="100000">
                                          <p:val>
                                            <p:strVal val="#ppt_x"/>
                                          </p:val>
                                        </p:tav>
                                      </p:tavLst>
                                    </p:anim>
                                    <p:anim calcmode="lin" valueType="num">
                                      <p:cBhvr additive="base">
                                        <p:cTn id="142"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2"/>
                                        </p:tgtEl>
                                        <p:attrNameLst>
                                          <p:attrName>style.visibility</p:attrName>
                                        </p:attrNameLst>
                                      </p:cBhvr>
                                      <p:to>
                                        <p:strVal val="visible"/>
                                      </p:to>
                                    </p:set>
                                    <p:animEffect transition="in" filter="fade">
                                      <p:cBhvr>
                                        <p:cTn id="147" dur="1000"/>
                                        <p:tgtEl>
                                          <p:spTgt spid="2"/>
                                        </p:tgtEl>
                                      </p:cBhvr>
                                    </p:animEffect>
                                    <p:anim calcmode="lin" valueType="num">
                                      <p:cBhvr>
                                        <p:cTn id="148" dur="1000" fill="hold"/>
                                        <p:tgtEl>
                                          <p:spTgt spid="2"/>
                                        </p:tgtEl>
                                        <p:attrNameLst>
                                          <p:attrName>ppt_x</p:attrName>
                                        </p:attrNameLst>
                                      </p:cBhvr>
                                      <p:tavLst>
                                        <p:tav tm="0">
                                          <p:val>
                                            <p:strVal val="#ppt_x"/>
                                          </p:val>
                                        </p:tav>
                                        <p:tav tm="100000">
                                          <p:val>
                                            <p:strVal val="#ppt_x"/>
                                          </p:val>
                                        </p:tav>
                                      </p:tavLst>
                                    </p:anim>
                                    <p:anim calcmode="lin" valueType="num">
                                      <p:cBhvr>
                                        <p:cTn id="1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fade">
                                      <p:cBhvr>
                                        <p:cTn id="154" dur="1000"/>
                                        <p:tgtEl>
                                          <p:spTgt spid="68"/>
                                        </p:tgtEl>
                                      </p:cBhvr>
                                    </p:animEffect>
                                    <p:anim calcmode="lin" valueType="num">
                                      <p:cBhvr>
                                        <p:cTn id="155" dur="1000" fill="hold"/>
                                        <p:tgtEl>
                                          <p:spTgt spid="68"/>
                                        </p:tgtEl>
                                        <p:attrNameLst>
                                          <p:attrName>ppt_x</p:attrName>
                                        </p:attrNameLst>
                                      </p:cBhvr>
                                      <p:tavLst>
                                        <p:tav tm="0">
                                          <p:val>
                                            <p:strVal val="#ppt_x"/>
                                          </p:val>
                                        </p:tav>
                                        <p:tav tm="100000">
                                          <p:val>
                                            <p:strVal val="#ppt_x"/>
                                          </p:val>
                                        </p:tav>
                                      </p:tavLst>
                                    </p:anim>
                                    <p:anim calcmode="lin" valueType="num">
                                      <p:cBhvr>
                                        <p:cTn id="15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69"/>
                                        </p:tgtEl>
                                        <p:attrNameLst>
                                          <p:attrName>style.visibility</p:attrName>
                                        </p:attrNameLst>
                                      </p:cBhvr>
                                      <p:to>
                                        <p:strVal val="visible"/>
                                      </p:to>
                                    </p:set>
                                    <p:animEffect transition="in" filter="fade">
                                      <p:cBhvr>
                                        <p:cTn id="161" dur="1000"/>
                                        <p:tgtEl>
                                          <p:spTgt spid="69"/>
                                        </p:tgtEl>
                                      </p:cBhvr>
                                    </p:animEffect>
                                    <p:anim calcmode="lin" valueType="num">
                                      <p:cBhvr>
                                        <p:cTn id="162" dur="1000" fill="hold"/>
                                        <p:tgtEl>
                                          <p:spTgt spid="69"/>
                                        </p:tgtEl>
                                        <p:attrNameLst>
                                          <p:attrName>ppt_x</p:attrName>
                                        </p:attrNameLst>
                                      </p:cBhvr>
                                      <p:tavLst>
                                        <p:tav tm="0">
                                          <p:val>
                                            <p:strVal val="#ppt_x"/>
                                          </p:val>
                                        </p:tav>
                                        <p:tav tm="100000">
                                          <p:val>
                                            <p:strVal val="#ppt_x"/>
                                          </p:val>
                                        </p:tav>
                                      </p:tavLst>
                                    </p:anim>
                                    <p:anim calcmode="lin" valueType="num">
                                      <p:cBhvr>
                                        <p:cTn id="16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70"/>
                                        </p:tgtEl>
                                        <p:attrNameLst>
                                          <p:attrName>style.visibility</p:attrName>
                                        </p:attrNameLst>
                                      </p:cBhvr>
                                      <p:to>
                                        <p:strVal val="visible"/>
                                      </p:to>
                                    </p:set>
                                    <p:animEffect transition="in" filter="fade">
                                      <p:cBhvr>
                                        <p:cTn id="168" dur="1000"/>
                                        <p:tgtEl>
                                          <p:spTgt spid="70"/>
                                        </p:tgtEl>
                                      </p:cBhvr>
                                    </p:animEffect>
                                    <p:anim calcmode="lin" valueType="num">
                                      <p:cBhvr>
                                        <p:cTn id="169" dur="1000" fill="hold"/>
                                        <p:tgtEl>
                                          <p:spTgt spid="70"/>
                                        </p:tgtEl>
                                        <p:attrNameLst>
                                          <p:attrName>ppt_x</p:attrName>
                                        </p:attrNameLst>
                                      </p:cBhvr>
                                      <p:tavLst>
                                        <p:tav tm="0">
                                          <p:val>
                                            <p:strVal val="#ppt_x"/>
                                          </p:val>
                                        </p:tav>
                                        <p:tav tm="100000">
                                          <p:val>
                                            <p:strVal val="#ppt_x"/>
                                          </p:val>
                                        </p:tav>
                                      </p:tavLst>
                                    </p:anim>
                                    <p:anim calcmode="lin" valueType="num">
                                      <p:cBhvr>
                                        <p:cTn id="170" dur="1000" fill="hold"/>
                                        <p:tgtEl>
                                          <p:spTgt spid="70"/>
                                        </p:tgtEl>
                                        <p:attrNameLst>
                                          <p:attrName>ppt_y</p:attrName>
                                        </p:attrNameLst>
                                      </p:cBhvr>
                                      <p:tavLst>
                                        <p:tav tm="0">
                                          <p:val>
                                            <p:strVal val="#ppt_y+.1"/>
                                          </p:val>
                                        </p:tav>
                                        <p:tav tm="100000">
                                          <p:val>
                                            <p:strVal val="#ppt_y"/>
                                          </p:val>
                                        </p:tav>
                                      </p:tavLst>
                                    </p:anim>
                                  </p:childTnLst>
                                </p:cTn>
                              </p:par>
                            </p:childTnLst>
                          </p:cTn>
                        </p:par>
                        <p:par>
                          <p:cTn id="171" fill="hold">
                            <p:stCondLst>
                              <p:cond delay="1000"/>
                            </p:stCondLst>
                            <p:childTnLst>
                              <p:par>
                                <p:cTn id="172" presetID="9" presetClass="exit" presetSubtype="0" fill="hold" nodeType="afterEffect">
                                  <p:stCondLst>
                                    <p:cond delay="0"/>
                                  </p:stCondLst>
                                  <p:childTnLst>
                                    <p:animEffect transition="out" filter="dissolve">
                                      <p:cBhvr>
                                        <p:cTn id="173" dur="3000"/>
                                        <p:tgtEl>
                                          <p:spTgt spid="4"/>
                                        </p:tgtEl>
                                      </p:cBhvr>
                                    </p:animEffect>
                                    <p:set>
                                      <p:cBhvr>
                                        <p:cTn id="174"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45856" y="507250"/>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 name="正方形/長方形 4"/>
          <p:cNvSpPr/>
          <p:nvPr/>
        </p:nvSpPr>
        <p:spPr>
          <a:xfrm>
            <a:off x="138955" y="507248"/>
            <a:ext cx="8852600" cy="6149046"/>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 name="テキスト ボックス 3"/>
          <p:cNvSpPr txBox="1">
            <a:spLocks noChangeArrowheads="1"/>
          </p:cNvSpPr>
          <p:nvPr/>
        </p:nvSpPr>
        <p:spPr bwMode="auto">
          <a:xfrm>
            <a:off x="462066" y="686247"/>
            <a:ext cx="8787983" cy="534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a:t>
            </a:r>
            <a:r>
              <a:rPr lang="ja-JP" altLang="en-US" sz="1193" dirty="0">
                <a:latin typeface="AR P丸ゴシック体E" panose="020F0900000000000000" pitchFamily="50" charset="-128"/>
                <a:ea typeface="AR P丸ゴシック体E" panose="020F0900000000000000" pitchFamily="50" charset="-128"/>
              </a:rPr>
              <a:t>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　私たちの社会の現実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１．地球の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温暖化 </a:t>
            </a:r>
            <a:r>
              <a:rPr lang="ja-JP" altLang="en-US" sz="3067" dirty="0">
                <a:latin typeface="AR P丸ゴシック体E" panose="020F0900000000000000" pitchFamily="50" charset="-128"/>
                <a:ea typeface="AR P丸ゴシック体E" panose="020F0900000000000000" pitchFamily="50" charset="-128"/>
              </a:rPr>
              <a:t>は確実に進行している。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２．私たちの世界は</a:t>
            </a:r>
            <a:r>
              <a:rPr lang="ja-JP" altLang="en-US" sz="3067" dirty="0">
                <a:solidFill>
                  <a:srgbClr val="C00000"/>
                </a:solidFill>
                <a:latin typeface="AR P丸ゴシック体E" panose="020F0900000000000000" pitchFamily="50" charset="-128"/>
                <a:ea typeface="AR P丸ゴシック体E" panose="020F0900000000000000" pitchFamily="50" charset="-128"/>
              </a:rPr>
              <a:t>激しく変化</a:t>
            </a:r>
            <a:r>
              <a:rPr lang="ja-JP" altLang="en-US" sz="3067" dirty="0">
                <a:latin typeface="AR P丸ゴシック体E" panose="020F0900000000000000" pitchFamily="50" charset="-128"/>
                <a:ea typeface="AR P丸ゴシック体E" panose="020F0900000000000000" pitchFamily="50" charset="-128"/>
              </a:rPr>
              <a:t>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800" dirty="0">
              <a:latin typeface="AR P丸ゴシック体E" panose="020F0900000000000000" pitchFamily="50" charset="-128"/>
              <a:ea typeface="AR P丸ゴシック体E" panose="020F0900000000000000" pitchFamily="50" charset="-128"/>
            </a:endParaRPr>
          </a:p>
          <a:p>
            <a:pPr>
              <a:spcBef>
                <a:spcPct val="0"/>
              </a:spcBef>
              <a:buClrTx/>
              <a:buSzTx/>
              <a:buNone/>
              <a:defRPr/>
            </a:pPr>
            <a:r>
              <a:rPr lang="ja-JP" altLang="en-US" sz="3067" dirty="0">
                <a:latin typeface="AR P丸ゴシック体E" panose="020F0900000000000000" pitchFamily="50" charset="-128"/>
                <a:ea typeface="AR P丸ゴシック体E" panose="020F0900000000000000" pitchFamily="50" charset="-128"/>
              </a:rPr>
              <a:t>３．情報機器の発達により、</a:t>
            </a:r>
            <a:r>
              <a:rPr lang="ja-JP" altLang="en-US" sz="3067" dirty="0">
                <a:solidFill>
                  <a:srgbClr val="C00000"/>
                </a:solidFill>
                <a:latin typeface="AR P丸ゴシック体E" panose="020F0900000000000000" pitchFamily="50" charset="-128"/>
                <a:ea typeface="AR P丸ゴシック体E" panose="020F0900000000000000" pitchFamily="50" charset="-128"/>
              </a:rPr>
              <a:t>人類とＡＩ とがつながり</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800"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４．変化は、加速度的に</a:t>
            </a:r>
            <a:r>
              <a:rPr lang="ja-JP" altLang="en-US" sz="3067" dirty="0">
                <a:solidFill>
                  <a:srgbClr val="C00000"/>
                </a:solidFill>
                <a:latin typeface="AR P丸ゴシック体E" panose="020F0900000000000000" pitchFamily="50" charset="-128"/>
                <a:ea typeface="AR P丸ゴシック体E" panose="020F0900000000000000" pitchFamily="50" charset="-128"/>
              </a:rPr>
              <a:t>速く なりそうだ</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５．世界の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持続可能性が危うく</a:t>
            </a:r>
            <a:r>
              <a:rPr lang="ja-JP" altLang="en-US" sz="3067" dirty="0">
                <a:latin typeface="AR P丸ゴシック体E" panose="020F0900000000000000" pitchFamily="50" charset="-128"/>
                <a:ea typeface="AR P丸ゴシック体E" panose="020F0900000000000000" pitchFamily="50" charset="-128"/>
              </a:rPr>
              <a:t>なっている。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６．日本だけではうまくやっていけない。</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1200" dirty="0">
                <a:latin typeface="AR P丸ゴシック体E" panose="020F0900000000000000" pitchFamily="50" charset="-128"/>
                <a:ea typeface="AR P丸ゴシック体E" panose="020F0900000000000000" pitchFamily="50" charset="-128"/>
              </a:rPr>
              <a:t>　　</a:t>
            </a:r>
            <a:endParaRPr lang="en-US" altLang="ja-JP" sz="1200" dirty="0">
              <a:solidFill>
                <a:srgbClr val="C00000"/>
              </a:solidFill>
              <a:latin typeface="AR P丸ゴシック体E" panose="020F0900000000000000" pitchFamily="50" charset="-128"/>
              <a:ea typeface="AR P丸ゴシック体E" panose="020F0900000000000000" pitchFamily="50" charset="-128"/>
            </a:endParaRPr>
          </a:p>
        </p:txBody>
      </p:sp>
      <p:sp>
        <p:nvSpPr>
          <p:cNvPr id="3" name="四角形: 角を丸くする 2">
            <a:extLst>
              <a:ext uri="{FF2B5EF4-FFF2-40B4-BE49-F238E27FC236}">
                <a16:creationId xmlns:a16="http://schemas.microsoft.com/office/drawing/2014/main" id="{D18C5084-C5B7-445E-9FC7-24DA66A3D4BD}"/>
              </a:ext>
            </a:extLst>
          </p:cNvPr>
          <p:cNvSpPr/>
          <p:nvPr/>
        </p:nvSpPr>
        <p:spPr>
          <a:xfrm>
            <a:off x="3668466" y="2510018"/>
            <a:ext cx="174611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6" name="四角形: 角を丸くする 5">
            <a:extLst>
              <a:ext uri="{FF2B5EF4-FFF2-40B4-BE49-F238E27FC236}">
                <a16:creationId xmlns:a16="http://schemas.microsoft.com/office/drawing/2014/main" id="{60EFF48D-110E-42DF-A846-23F90EF03F70}"/>
              </a:ext>
            </a:extLst>
          </p:cNvPr>
          <p:cNvSpPr/>
          <p:nvPr/>
        </p:nvSpPr>
        <p:spPr>
          <a:xfrm>
            <a:off x="4408090" y="3978490"/>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7" name="四角形: 角を丸くする 6">
            <a:extLst>
              <a:ext uri="{FF2B5EF4-FFF2-40B4-BE49-F238E27FC236}">
                <a16:creationId xmlns:a16="http://schemas.microsoft.com/office/drawing/2014/main" id="{02E7E7C5-8DAC-43FA-B572-555F5D97F740}"/>
              </a:ext>
            </a:extLst>
          </p:cNvPr>
          <p:cNvSpPr/>
          <p:nvPr/>
        </p:nvSpPr>
        <p:spPr>
          <a:xfrm>
            <a:off x="2083409" y="1644095"/>
            <a:ext cx="1159644"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9" name="四角形: 角を丸くする 8">
            <a:extLst>
              <a:ext uri="{FF2B5EF4-FFF2-40B4-BE49-F238E27FC236}">
                <a16:creationId xmlns:a16="http://schemas.microsoft.com/office/drawing/2014/main" id="{70E61F7B-57F6-46A6-8DF2-3E4D8B558776}"/>
              </a:ext>
            </a:extLst>
          </p:cNvPr>
          <p:cNvSpPr/>
          <p:nvPr/>
        </p:nvSpPr>
        <p:spPr>
          <a:xfrm>
            <a:off x="2155668" y="4598475"/>
            <a:ext cx="1959133"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0" name="四角形: 角を丸くする 9">
            <a:extLst>
              <a:ext uri="{FF2B5EF4-FFF2-40B4-BE49-F238E27FC236}">
                <a16:creationId xmlns:a16="http://schemas.microsoft.com/office/drawing/2014/main" id="{26B9B0C5-34D5-4115-BB3A-851E1ED38736}"/>
              </a:ext>
            </a:extLst>
          </p:cNvPr>
          <p:cNvSpPr/>
          <p:nvPr/>
        </p:nvSpPr>
        <p:spPr>
          <a:xfrm>
            <a:off x="5006441" y="3183960"/>
            <a:ext cx="194947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1" name="四角形: 角を丸くする 10">
            <a:extLst>
              <a:ext uri="{FF2B5EF4-FFF2-40B4-BE49-F238E27FC236}">
                <a16:creationId xmlns:a16="http://schemas.microsoft.com/office/drawing/2014/main" id="{656038ED-D3A4-48ED-8F50-3EF1532FF26F}"/>
              </a:ext>
            </a:extLst>
          </p:cNvPr>
          <p:cNvSpPr/>
          <p:nvPr/>
        </p:nvSpPr>
        <p:spPr>
          <a:xfrm>
            <a:off x="1033426" y="5276393"/>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pic>
        <p:nvPicPr>
          <p:cNvPr id="13" name="図 12">
            <a:extLst>
              <a:ext uri="{FF2B5EF4-FFF2-40B4-BE49-F238E27FC236}">
                <a16:creationId xmlns:a16="http://schemas.microsoft.com/office/drawing/2014/main" id="{D77FF81F-FE7C-CE2B-4DA1-B37A999C6D93}"/>
              </a:ext>
            </a:extLst>
          </p:cNvPr>
          <p:cNvPicPr>
            <a:picLocks noChangeAspect="1"/>
          </p:cNvPicPr>
          <p:nvPr/>
        </p:nvPicPr>
        <p:blipFill rotWithShape="1">
          <a:blip r:embed="rId3"/>
          <a:srcRect l="14916" t="5457" r="15302" b="28658"/>
          <a:stretch/>
        </p:blipFill>
        <p:spPr>
          <a:xfrm>
            <a:off x="2074987" y="1589356"/>
            <a:ext cx="1203383" cy="568088"/>
          </a:xfrm>
          <a:prstGeom prst="rect">
            <a:avLst/>
          </a:prstGeom>
        </p:spPr>
      </p:pic>
      <p:grpSp>
        <p:nvGrpSpPr>
          <p:cNvPr id="22" name="グループ化 21">
            <a:extLst>
              <a:ext uri="{FF2B5EF4-FFF2-40B4-BE49-F238E27FC236}">
                <a16:creationId xmlns:a16="http://schemas.microsoft.com/office/drawing/2014/main" id="{5ECB8FC8-C29B-1567-27BC-3F46D584E2B1}"/>
              </a:ext>
            </a:extLst>
          </p:cNvPr>
          <p:cNvGrpSpPr/>
          <p:nvPr/>
        </p:nvGrpSpPr>
        <p:grpSpPr>
          <a:xfrm>
            <a:off x="990683" y="5276393"/>
            <a:ext cx="821756" cy="555519"/>
            <a:chOff x="-1855693" y="4566102"/>
            <a:chExt cx="821756" cy="555519"/>
          </a:xfrm>
        </p:grpSpPr>
        <p:sp>
          <p:nvSpPr>
            <p:cNvPr id="17" name="四角形: 角を丸くする 16">
              <a:extLst>
                <a:ext uri="{FF2B5EF4-FFF2-40B4-BE49-F238E27FC236}">
                  <a16:creationId xmlns:a16="http://schemas.microsoft.com/office/drawing/2014/main" id="{6634EF4A-C0E6-A8D0-60C9-DC26D5951EF5}"/>
                </a:ext>
              </a:extLst>
            </p:cNvPr>
            <p:cNvSpPr/>
            <p:nvPr/>
          </p:nvSpPr>
          <p:spPr>
            <a:xfrm>
              <a:off x="-1855693" y="4566102"/>
              <a:ext cx="821756" cy="5232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4" name="テキスト ボックス 13">
              <a:extLst>
                <a:ext uri="{FF2B5EF4-FFF2-40B4-BE49-F238E27FC236}">
                  <a16:creationId xmlns:a16="http://schemas.microsoft.com/office/drawing/2014/main" id="{E61722A3-743C-7D8F-1A15-23DE72FAB76C}"/>
                </a:ext>
              </a:extLst>
            </p:cNvPr>
            <p:cNvSpPr txBox="1"/>
            <p:nvPr/>
          </p:nvSpPr>
          <p:spPr>
            <a:xfrm>
              <a:off x="-1660967" y="4598401"/>
              <a:ext cx="432304" cy="523220"/>
            </a:xfrm>
            <a:prstGeom prst="rect">
              <a:avLst/>
            </a:prstGeom>
            <a:noFill/>
          </p:spPr>
          <p:txBody>
            <a:bodyPr wrap="square">
              <a:spAutoFit/>
            </a:bodyPr>
            <a:lstStyle/>
            <a:p>
              <a:r>
                <a:rPr lang="ja-JP" altLang="en-US" sz="2800" dirty="0">
                  <a:solidFill>
                    <a:srgbClr val="C00000"/>
                  </a:solidFill>
                  <a:latin typeface="AR P丸ゴシック体E" panose="020F0900000000000000" pitchFamily="50" charset="-128"/>
                  <a:ea typeface="AR P丸ゴシック体E" panose="020F0900000000000000" pitchFamily="50" charset="-128"/>
                </a:rPr>
                <a:t>私</a:t>
              </a:r>
              <a:endParaRPr lang="ja-JP" altLang="en-US" sz="2800" dirty="0"/>
            </a:p>
          </p:txBody>
        </p:sp>
      </p:grpSp>
      <p:grpSp>
        <p:nvGrpSpPr>
          <p:cNvPr id="23" name="グループ化 22">
            <a:extLst>
              <a:ext uri="{FF2B5EF4-FFF2-40B4-BE49-F238E27FC236}">
                <a16:creationId xmlns:a16="http://schemas.microsoft.com/office/drawing/2014/main" id="{CC07F8FF-62B9-E9A0-4FC5-30A2741EA48A}"/>
              </a:ext>
            </a:extLst>
          </p:cNvPr>
          <p:cNvGrpSpPr/>
          <p:nvPr/>
        </p:nvGrpSpPr>
        <p:grpSpPr>
          <a:xfrm>
            <a:off x="990683" y="5242786"/>
            <a:ext cx="950142" cy="523220"/>
            <a:chOff x="-2690400" y="4718502"/>
            <a:chExt cx="950142" cy="523220"/>
          </a:xfrm>
        </p:grpSpPr>
        <p:sp>
          <p:nvSpPr>
            <p:cNvPr id="20" name="四角形: 角を丸くする 19">
              <a:extLst>
                <a:ext uri="{FF2B5EF4-FFF2-40B4-BE49-F238E27FC236}">
                  <a16:creationId xmlns:a16="http://schemas.microsoft.com/office/drawing/2014/main" id="{9480A0D5-16C2-81CD-46DF-8E0C8AC23982}"/>
                </a:ext>
              </a:extLst>
            </p:cNvPr>
            <p:cNvSpPr/>
            <p:nvPr/>
          </p:nvSpPr>
          <p:spPr>
            <a:xfrm>
              <a:off x="-2684924" y="4718502"/>
              <a:ext cx="821756" cy="5232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21" name="テキスト ボックス 20">
              <a:extLst>
                <a:ext uri="{FF2B5EF4-FFF2-40B4-BE49-F238E27FC236}">
                  <a16:creationId xmlns:a16="http://schemas.microsoft.com/office/drawing/2014/main" id="{04E7AF9E-54E4-6268-E364-6E2E6DB7D365}"/>
                </a:ext>
              </a:extLst>
            </p:cNvPr>
            <p:cNvSpPr txBox="1"/>
            <p:nvPr/>
          </p:nvSpPr>
          <p:spPr>
            <a:xfrm>
              <a:off x="-2690400" y="4718502"/>
              <a:ext cx="950142" cy="523220"/>
            </a:xfrm>
            <a:prstGeom prst="rect">
              <a:avLst/>
            </a:prstGeom>
            <a:noFill/>
          </p:spPr>
          <p:txBody>
            <a:bodyPr wrap="square">
              <a:spAutoFit/>
            </a:bodyPr>
            <a:lstStyle/>
            <a:p>
              <a:r>
                <a:rPr lang="ja-JP" altLang="en-US" sz="2800" dirty="0">
                  <a:solidFill>
                    <a:srgbClr val="C00000"/>
                  </a:solidFill>
                  <a:latin typeface="AR P丸ゴシック体E" panose="020F0900000000000000" pitchFamily="50" charset="-128"/>
                  <a:ea typeface="AR P丸ゴシック体E" panose="020F0900000000000000" pitchFamily="50" charset="-128"/>
                </a:rPr>
                <a:t>自校</a:t>
              </a:r>
              <a:endParaRPr lang="ja-JP" altLang="en-US" sz="2800" dirty="0"/>
            </a:p>
          </p:txBody>
        </p:sp>
      </p:grpSp>
      <p:grpSp>
        <p:nvGrpSpPr>
          <p:cNvPr id="24" name="グループ化 23">
            <a:extLst>
              <a:ext uri="{FF2B5EF4-FFF2-40B4-BE49-F238E27FC236}">
                <a16:creationId xmlns:a16="http://schemas.microsoft.com/office/drawing/2014/main" id="{A15C8F0A-8245-05F6-5FAC-AFE34F86F06A}"/>
              </a:ext>
            </a:extLst>
          </p:cNvPr>
          <p:cNvGrpSpPr/>
          <p:nvPr/>
        </p:nvGrpSpPr>
        <p:grpSpPr>
          <a:xfrm>
            <a:off x="857696" y="5242786"/>
            <a:ext cx="1041563" cy="545266"/>
            <a:chOff x="-1767486" y="5395700"/>
            <a:chExt cx="950142" cy="545266"/>
          </a:xfrm>
        </p:grpSpPr>
        <p:sp>
          <p:nvSpPr>
            <p:cNvPr id="18" name="四角形: 角を丸くする 17">
              <a:extLst>
                <a:ext uri="{FF2B5EF4-FFF2-40B4-BE49-F238E27FC236}">
                  <a16:creationId xmlns:a16="http://schemas.microsoft.com/office/drawing/2014/main" id="{602AFFAC-2B7E-A2B8-7E8F-C2A15AB33E5C}"/>
                </a:ext>
              </a:extLst>
            </p:cNvPr>
            <p:cNvSpPr/>
            <p:nvPr/>
          </p:nvSpPr>
          <p:spPr>
            <a:xfrm>
              <a:off x="-1703293" y="5417746"/>
              <a:ext cx="821756" cy="5232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9" name="テキスト ボックス 18">
              <a:extLst>
                <a:ext uri="{FF2B5EF4-FFF2-40B4-BE49-F238E27FC236}">
                  <a16:creationId xmlns:a16="http://schemas.microsoft.com/office/drawing/2014/main" id="{2DB25A77-EEEF-BEEE-5D82-0E9FC7043899}"/>
                </a:ext>
              </a:extLst>
            </p:cNvPr>
            <p:cNvSpPr txBox="1"/>
            <p:nvPr/>
          </p:nvSpPr>
          <p:spPr>
            <a:xfrm>
              <a:off x="-1767486" y="5395700"/>
              <a:ext cx="950142" cy="538609"/>
            </a:xfrm>
            <a:prstGeom prst="rect">
              <a:avLst/>
            </a:prstGeom>
            <a:noFill/>
          </p:spPr>
          <p:txBody>
            <a:bodyPr wrap="square">
              <a:spAutoFit/>
            </a:bodyPr>
            <a:lstStyle/>
            <a:p>
              <a:r>
                <a:rPr lang="ja-JP" altLang="en-US" sz="2900" dirty="0">
                  <a:solidFill>
                    <a:srgbClr val="C00000"/>
                  </a:solidFill>
                  <a:latin typeface="AR P丸ゴシック体E" panose="020F0900000000000000" pitchFamily="50" charset="-128"/>
                  <a:ea typeface="AR P丸ゴシック体E" panose="020F0900000000000000" pitchFamily="50" charset="-128"/>
                </a:rPr>
                <a:t>人間</a:t>
              </a:r>
              <a:endParaRPr lang="ja-JP" altLang="en-US" sz="29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0" nodeType="clickEffect">
                                  <p:stCondLst>
                                    <p:cond delay="0"/>
                                  </p:stCondLst>
                                  <p:childTnLst>
                                    <p:animEffect transition="out" filter="randombar(horizont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animEffect transition="in" filter="fade">
                                      <p:cBhvr>
                                        <p:cTn id="43" dur="2000"/>
                                        <p:tgtEl>
                                          <p:spTgt spid="4">
                                            <p:txEl>
                                              <p:pRg st="14" end="14"/>
                                            </p:txEl>
                                          </p:spTgt>
                                        </p:tgtEl>
                                      </p:cBhvr>
                                    </p:animEffect>
                                    <p:anim calcmode="lin" valueType="num">
                                      <p:cBhvr>
                                        <p:cTn id="44" dur="2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45" dur="2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96" y="1593148"/>
            <a:ext cx="8987922" cy="4577921"/>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551211" y="115646"/>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3206" y="596508"/>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4486046" y="4478348"/>
            <a:ext cx="1319592" cy="1455783"/>
          </a:xfrm>
          <a:prstGeom prst="rect">
            <a:avLst/>
          </a:prstGeom>
          <a:solidFill>
            <a:srgbClr val="FFD5D1"/>
          </a:solid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工業化</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画一化</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生産性</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学力神話</a:t>
            </a:r>
            <a:endParaRPr lang="en-US" altLang="ja-JP" sz="2215"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6203526" y="3782999"/>
            <a:ext cx="2170787" cy="774058"/>
          </a:xfrm>
          <a:prstGeom prst="rect">
            <a:avLst/>
          </a:prstGeom>
          <a:solidFill>
            <a:srgbClr val="FFFF00"/>
          </a:solid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ＩＴ革命</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超グローバル化</a:t>
            </a:r>
            <a:endParaRPr lang="en-US" altLang="ja-JP" sz="2215"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4540215" y="620877"/>
            <a:ext cx="4822432" cy="731611"/>
          </a:xfrm>
          <a:prstGeom prst="rect">
            <a:avLst/>
          </a:prstGeom>
          <a:solidFill>
            <a:srgbClr val="FFFF00"/>
          </a:solidFill>
        </p:spPr>
        <p:txBody>
          <a:bodyPr wrap="square" rtlCol="0">
            <a:spAutoFit/>
          </a:bodyPr>
          <a:lstStyle/>
          <a:p>
            <a:r>
              <a:rPr lang="ja-JP" altLang="en-US" sz="1754" b="1" dirty="0"/>
              <a:t>平成</a:t>
            </a:r>
            <a:r>
              <a:rPr lang="en-US" altLang="ja-JP" sz="1754" b="1" dirty="0"/>
              <a:t>10</a:t>
            </a:r>
            <a:r>
              <a:rPr lang="ja-JP" altLang="en-US" sz="1754" b="1" dirty="0"/>
              <a:t>年公示、</a:t>
            </a:r>
            <a:r>
              <a:rPr lang="en-US" altLang="ja-JP" sz="1754" b="1" dirty="0"/>
              <a:t>14</a:t>
            </a:r>
            <a:r>
              <a:rPr lang="ja-JP" altLang="en-US" sz="1754" b="1" dirty="0"/>
              <a:t>年（</a:t>
            </a:r>
            <a:r>
              <a:rPr lang="en-US" altLang="ja-JP" sz="1754" b="1" dirty="0"/>
              <a:t>2002</a:t>
            </a:r>
            <a:r>
              <a:rPr lang="ja-JP" altLang="en-US" sz="1754" b="1" dirty="0"/>
              <a:t>年）実施</a:t>
            </a:r>
            <a:endParaRPr lang="en-US" altLang="ja-JP" sz="1754" b="1" dirty="0"/>
          </a:p>
          <a:p>
            <a:r>
              <a:rPr lang="ja-JP" altLang="en-US" sz="2400" b="1" dirty="0"/>
              <a:t>「ゆとりの中で生きる力を育む」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4285604" y="2289161"/>
            <a:ext cx="1559022" cy="362279"/>
          </a:xfrm>
          <a:prstGeom prst="rect">
            <a:avLst/>
          </a:prstGeom>
          <a:solidFill>
            <a:srgbClr val="FFD5D1"/>
          </a:solidFill>
        </p:spPr>
        <p:txBody>
          <a:bodyPr wrap="square" rtlCol="0">
            <a:spAutoFit/>
          </a:bodyPr>
          <a:lstStyle/>
          <a:p>
            <a:r>
              <a:rPr lang="ja-JP" altLang="en-US" sz="1754"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5762427" y="1827495"/>
            <a:ext cx="405413" cy="408459"/>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19" name="矢印: 下 18">
            <a:extLst>
              <a:ext uri="{FF2B5EF4-FFF2-40B4-BE49-F238E27FC236}">
                <a16:creationId xmlns:a16="http://schemas.microsoft.com/office/drawing/2014/main" id="{35AD1972-030F-48C9-A9C2-FA11DDC8355C}"/>
              </a:ext>
            </a:extLst>
          </p:cNvPr>
          <p:cNvSpPr/>
          <p:nvPr/>
        </p:nvSpPr>
        <p:spPr>
          <a:xfrm>
            <a:off x="6100785" y="1593148"/>
            <a:ext cx="355398" cy="628076"/>
          </a:xfrm>
          <a:prstGeom prst="downArrow">
            <a:avLst>
              <a:gd name="adj1" fmla="val 50000"/>
              <a:gd name="adj2" fmla="val 58757"/>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5711968" y="1441210"/>
            <a:ext cx="1863713" cy="643265"/>
          </a:xfrm>
          <a:prstGeom prst="rightArrow">
            <a:avLst>
              <a:gd name="adj1" fmla="val 50000"/>
              <a:gd name="adj2" fmla="val 161129"/>
            </a:avLst>
          </a:prstGeom>
          <a:solidFill>
            <a:srgbClr val="FFD5D1">
              <a:alpha val="8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5805638" y="332244"/>
            <a:ext cx="13096" cy="568755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F3E5255-BDCD-4F76-9B7E-0DB78DD400D7}"/>
              </a:ext>
            </a:extLst>
          </p:cNvPr>
          <p:cNvSpPr txBox="1"/>
          <p:nvPr/>
        </p:nvSpPr>
        <p:spPr>
          <a:xfrm>
            <a:off x="5959939" y="4651683"/>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A188DA7F-3D38-4E9B-AA06-36CDE67E0056}"/>
              </a:ext>
            </a:extLst>
          </p:cNvPr>
          <p:cNvSpPr txBox="1"/>
          <p:nvPr/>
        </p:nvSpPr>
        <p:spPr>
          <a:xfrm>
            <a:off x="7208182" y="4638826"/>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3" name="テキスト ボックス 22">
            <a:extLst>
              <a:ext uri="{FF2B5EF4-FFF2-40B4-BE49-F238E27FC236}">
                <a16:creationId xmlns:a16="http://schemas.microsoft.com/office/drawing/2014/main" id="{65C9D74A-24AB-4C9B-9917-A42392120057}"/>
              </a:ext>
            </a:extLst>
          </p:cNvPr>
          <p:cNvSpPr txBox="1"/>
          <p:nvPr/>
        </p:nvSpPr>
        <p:spPr>
          <a:xfrm>
            <a:off x="5857287" y="4621008"/>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24" name="テキスト ボックス 23">
            <a:extLst>
              <a:ext uri="{FF2B5EF4-FFF2-40B4-BE49-F238E27FC236}">
                <a16:creationId xmlns:a16="http://schemas.microsoft.com/office/drawing/2014/main" id="{3CACFD26-9956-4F2B-A642-061A4E2354AC}"/>
              </a:ext>
            </a:extLst>
          </p:cNvPr>
          <p:cNvSpPr txBox="1"/>
          <p:nvPr/>
        </p:nvSpPr>
        <p:spPr>
          <a:xfrm>
            <a:off x="7118742" y="4642911"/>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12" name="テキスト ボックス 11">
            <a:extLst>
              <a:ext uri="{FF2B5EF4-FFF2-40B4-BE49-F238E27FC236}">
                <a16:creationId xmlns:a16="http://schemas.microsoft.com/office/drawing/2014/main" id="{84FAD42B-842E-3238-3AE6-7FD600B23AC8}"/>
              </a:ext>
            </a:extLst>
          </p:cNvPr>
          <p:cNvSpPr txBox="1"/>
          <p:nvPr/>
        </p:nvSpPr>
        <p:spPr>
          <a:xfrm>
            <a:off x="3310418" y="71640"/>
            <a:ext cx="5715000"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③学力向上から抜け出せない日本の教育</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294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3"/>
                                        </p:tgtEl>
                                        <p:attrNameLst>
                                          <p:attrName>ppt_x</p:attrName>
                                        </p:attrNameLst>
                                      </p:cBhvr>
                                      <p:tavLst>
                                        <p:tav tm="0">
                                          <p:val>
                                            <p:strVal val="ppt_x"/>
                                          </p:val>
                                        </p:tav>
                                        <p:tav tm="100000">
                                          <p:val>
                                            <p:strVal val="ppt_x"/>
                                          </p:val>
                                        </p:tav>
                                      </p:tavLst>
                                    </p:anim>
                                    <p:anim calcmode="lin" valueType="num">
                                      <p:cBhvr additive="base">
                                        <p:cTn id="62" dur="500"/>
                                        <p:tgtEl>
                                          <p:spTgt spid="13"/>
                                        </p:tgtEl>
                                        <p:attrNameLst>
                                          <p:attrName>ppt_y</p:attrName>
                                        </p:attrNameLst>
                                      </p:cBhvr>
                                      <p:tavLst>
                                        <p:tav tm="0">
                                          <p:val>
                                            <p:strVal val="ppt_y"/>
                                          </p:val>
                                        </p:tav>
                                        <p:tav tm="100000">
                                          <p:val>
                                            <p:strVal val="1+ppt_h/2"/>
                                          </p:val>
                                        </p:tav>
                                      </p:tavLst>
                                    </p:anim>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2" presetClass="entr" presetSubtype="12"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0-#ppt_w/2"/>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9" presetClass="exit" presetSubtype="0" fill="hold" grpId="1" nodeType="clickEffect">
                                  <p:stCondLst>
                                    <p:cond delay="0"/>
                                  </p:stCondLst>
                                  <p:childTnLst>
                                    <p:animEffect transition="out" filter="dissolve">
                                      <p:cBhvr>
                                        <p:cTn id="88" dur="2000"/>
                                        <p:tgtEl>
                                          <p:spTgt spid="16"/>
                                        </p:tgtEl>
                                      </p:cBhvr>
                                    </p:animEffect>
                                    <p:set>
                                      <p:cBhvr>
                                        <p:cTn id="89" dur="1" fill="hold">
                                          <p:stCondLst>
                                            <p:cond delay="1999"/>
                                          </p:stCondLst>
                                        </p:cTn>
                                        <p:tgtEl>
                                          <p:spTgt spid="16"/>
                                        </p:tgtEl>
                                        <p:attrNameLst>
                                          <p:attrName>style.visibility</p:attrName>
                                        </p:attrNameLst>
                                      </p:cBhvr>
                                      <p:to>
                                        <p:strVal val="hidden"/>
                                      </p:to>
                                    </p:set>
                                  </p:childTnLst>
                                </p:cTn>
                              </p:par>
                            </p:childTnLst>
                          </p:cTn>
                        </p:par>
                        <p:par>
                          <p:cTn id="90" fill="hold">
                            <p:stCondLst>
                              <p:cond delay="2000"/>
                            </p:stCondLst>
                            <p:childTnLst>
                              <p:par>
                                <p:cTn id="91" presetID="9" presetClass="exit" presetSubtype="0" fill="hold" grpId="1" nodeType="afterEffect">
                                  <p:stCondLst>
                                    <p:cond delay="0"/>
                                  </p:stCondLst>
                                  <p:childTnLst>
                                    <p:animEffect transition="out" filter="dissolve">
                                      <p:cBhvr>
                                        <p:cTn id="92" dur="3000"/>
                                        <p:tgtEl>
                                          <p:spTgt spid="19"/>
                                        </p:tgtEl>
                                      </p:cBhvr>
                                    </p:animEffect>
                                    <p:set>
                                      <p:cBhvr>
                                        <p:cTn id="93" dur="1" fill="hold">
                                          <p:stCondLst>
                                            <p:cond delay="2999"/>
                                          </p:stCondLst>
                                        </p:cTn>
                                        <p:tgtEl>
                                          <p:spTgt spid="19"/>
                                        </p:tgtEl>
                                        <p:attrNameLst>
                                          <p:attrName>style.visibility</p:attrName>
                                        </p:attrNameLst>
                                      </p:cBhvr>
                                      <p:to>
                                        <p:strVal val="hidden"/>
                                      </p:to>
                                    </p:set>
                                  </p:childTnLst>
                                </p:cTn>
                              </p:par>
                            </p:childTnLst>
                          </p:cTn>
                        </p:par>
                        <p:par>
                          <p:cTn id="94" fill="hold">
                            <p:stCondLst>
                              <p:cond delay="5000"/>
                            </p:stCondLst>
                            <p:childTnLst>
                              <p:par>
                                <p:cTn id="95" presetID="2" presetClass="entr" presetSubtype="12" fill="hold" grpId="0" nodeType="afterEffect">
                                  <p:stCondLst>
                                    <p:cond delay="100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0-#ppt_w/2"/>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0-#ppt_w/2"/>
                                          </p:val>
                                        </p:tav>
                                        <p:tav tm="100000">
                                          <p:val>
                                            <p:strVal val="#ppt_x"/>
                                          </p:val>
                                        </p:tav>
                                      </p:tavLst>
                                    </p:anim>
                                    <p:anim calcmode="lin" valueType="num">
                                      <p:cBhvr additive="base">
                                        <p:cTn id="10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additive="base">
                                        <p:cTn id="109" dur="500" fill="hold"/>
                                        <p:tgtEl>
                                          <p:spTgt spid="22"/>
                                        </p:tgtEl>
                                        <p:attrNameLst>
                                          <p:attrName>ppt_x</p:attrName>
                                        </p:attrNameLst>
                                      </p:cBhvr>
                                      <p:tavLst>
                                        <p:tav tm="0">
                                          <p:val>
                                            <p:strVal val="0-#ppt_w/2"/>
                                          </p:val>
                                        </p:tav>
                                        <p:tav tm="100000">
                                          <p:val>
                                            <p:strVal val="#ppt_x"/>
                                          </p:val>
                                        </p:tav>
                                      </p:tavLst>
                                    </p:anim>
                                    <p:anim calcmode="lin" valueType="num">
                                      <p:cBhvr additive="base">
                                        <p:cTn id="11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1000"/>
                                        <p:tgtEl>
                                          <p:spTgt spid="23"/>
                                        </p:tgtEl>
                                      </p:cBhvr>
                                    </p:animEffect>
                                    <p:anim calcmode="lin" valueType="num">
                                      <p:cBhvr>
                                        <p:cTn id="116" dur="1000" fill="hold"/>
                                        <p:tgtEl>
                                          <p:spTgt spid="23"/>
                                        </p:tgtEl>
                                        <p:attrNameLst>
                                          <p:attrName>ppt_x</p:attrName>
                                        </p:attrNameLst>
                                      </p:cBhvr>
                                      <p:tavLst>
                                        <p:tav tm="0">
                                          <p:val>
                                            <p:strVal val="#ppt_x"/>
                                          </p:val>
                                        </p:tav>
                                        <p:tav tm="100000">
                                          <p:val>
                                            <p:strVal val="#ppt_x"/>
                                          </p:val>
                                        </p:tav>
                                      </p:tavLst>
                                    </p:anim>
                                    <p:anim calcmode="lin" valueType="num">
                                      <p:cBhvr>
                                        <p:cTn id="1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1000"/>
                                        <p:tgtEl>
                                          <p:spTgt spid="24"/>
                                        </p:tgtEl>
                                      </p:cBhvr>
                                    </p:animEffect>
                                    <p:anim calcmode="lin" valueType="num">
                                      <p:cBhvr>
                                        <p:cTn id="123" dur="1000" fill="hold"/>
                                        <p:tgtEl>
                                          <p:spTgt spid="24"/>
                                        </p:tgtEl>
                                        <p:attrNameLst>
                                          <p:attrName>ppt_x</p:attrName>
                                        </p:attrNameLst>
                                      </p:cBhvr>
                                      <p:tavLst>
                                        <p:tav tm="0">
                                          <p:val>
                                            <p:strVal val="#ppt_x"/>
                                          </p:val>
                                        </p:tav>
                                        <p:tav tm="100000">
                                          <p:val>
                                            <p:strVal val="#ppt_x"/>
                                          </p:val>
                                        </p:tav>
                                      </p:tavLst>
                                    </p:anim>
                                    <p:anim calcmode="lin" valueType="num">
                                      <p:cBhvr>
                                        <p:cTn id="1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6" grpId="0" animBg="1"/>
      <p:bldP spid="16" grpId="1" animBg="1"/>
      <p:bldP spid="17" grpId="0" animBg="1"/>
      <p:bldP spid="18" grpId="0" animBg="1"/>
      <p:bldP spid="19" grpId="0" animBg="1"/>
      <p:bldP spid="19" grpId="1" animBg="1"/>
      <p:bldP spid="20" grpId="0" animBg="1"/>
      <p:bldP spid="21" grpId="0" animBg="1"/>
      <p:bldP spid="22" grpId="0" animBg="1"/>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C4DB15-381A-6DA6-2320-8013D711AC34}"/>
              </a:ext>
            </a:extLst>
          </p:cNvPr>
          <p:cNvSpPr txBox="1"/>
          <p:nvPr/>
        </p:nvSpPr>
        <p:spPr>
          <a:xfrm>
            <a:off x="508303" y="535900"/>
            <a:ext cx="8635697" cy="5786199"/>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私たちの世界の課題や日本の教育の現状に</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ついてお話してきました。</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あなたは、このような</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現状をどう思いますか</a:t>
            </a:r>
            <a:r>
              <a:rPr kumimoji="1" lang="ja-JP" altLang="en-US" sz="3200" dirty="0">
                <a:latin typeface="AR P丸ゴシック体E" panose="020F0900000000000000" pitchFamily="50" charset="-128"/>
                <a:ea typeface="AR P丸ゴシック体E" panose="020F0900000000000000" pitchFamily="50" charset="-128"/>
              </a:rPr>
              <a:t>。</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改善していくには、</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どうしたら良い</a:t>
            </a:r>
            <a:r>
              <a:rPr kumimoji="1" lang="ja-JP" altLang="en-US" sz="3200" dirty="0">
                <a:latin typeface="AR P丸ゴシック体E" panose="020F0900000000000000" pitchFamily="50" charset="-128"/>
                <a:ea typeface="AR P丸ゴシック体E" panose="020F0900000000000000" pitchFamily="50" charset="-128"/>
              </a:rPr>
              <a:t>と思いますか。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ご自分の案をいくつかメモ書きしてみましょう。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ja-JP" altLang="en-US" dirty="0"/>
          </a:p>
        </p:txBody>
      </p:sp>
    </p:spTree>
    <p:extLst>
      <p:ext uri="{BB962C8B-B14F-4D97-AF65-F5344CB8AC3E}">
        <p14:creationId xmlns:p14="http://schemas.microsoft.com/office/powerpoint/2010/main" val="41643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1000"/>
                                        <p:tgtEl>
                                          <p:spTgt spid="3">
                                            <p:txEl>
                                              <p:pRg st="10" end="10"/>
                                            </p:txEl>
                                          </p:spTgt>
                                        </p:tgtEl>
                                      </p:cBhvr>
                                    </p:animEffect>
                                    <p:anim calcmode="lin" valueType="num">
                                      <p:cBhvr>
                                        <p:cTn id="1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C4DB15-381A-6DA6-2320-8013D711AC34}"/>
              </a:ext>
            </a:extLst>
          </p:cNvPr>
          <p:cNvSpPr txBox="1"/>
          <p:nvPr/>
        </p:nvSpPr>
        <p:spPr>
          <a:xfrm>
            <a:off x="277470" y="501610"/>
            <a:ext cx="8866530" cy="6986528"/>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話し合い、聞き合う時間</a:t>
            </a:r>
            <a:endParaRPr kumimoji="1" lang="en-US" altLang="ja-JP" sz="32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・教育の現状をどう思いますか。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・改善していくには、どうしたら良いと思いますか。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お近くの方と話し合ってください。</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時間は５分しかありません。では、どうぞ。</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2" name="四角形: 角を丸くする 1">
            <a:extLst>
              <a:ext uri="{FF2B5EF4-FFF2-40B4-BE49-F238E27FC236}">
                <a16:creationId xmlns:a16="http://schemas.microsoft.com/office/drawing/2014/main" id="{1A2D865A-EAD2-3B1B-BD52-D400EA63B420}"/>
              </a:ext>
            </a:extLst>
          </p:cNvPr>
          <p:cNvSpPr/>
          <p:nvPr/>
        </p:nvSpPr>
        <p:spPr>
          <a:xfrm>
            <a:off x="277470" y="1680882"/>
            <a:ext cx="8691718" cy="2608730"/>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891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1000"/>
                                        <p:tgtEl>
                                          <p:spTgt spid="3">
                                            <p:txEl>
                                              <p:pRg st="8" end="8"/>
                                            </p:txEl>
                                          </p:spTgt>
                                        </p:tgtEl>
                                      </p:cBhvr>
                                    </p:animEffect>
                                    <p:anim calcmode="lin" valueType="num">
                                      <p:cBhvr>
                                        <p:cTn id="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1000"/>
                                        <p:tgtEl>
                                          <p:spTgt spid="3">
                                            <p:txEl>
                                              <p:pRg st="10" end="10"/>
                                            </p:txEl>
                                          </p:spTgt>
                                        </p:tgtEl>
                                      </p:cBhvr>
                                    </p:animEffect>
                                    <p:anim calcmode="lin" valueType="num">
                                      <p:cBhvr>
                                        <p:cTn id="1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CF1E33-006E-BF26-4C8A-55D52201FF41}"/>
              </a:ext>
            </a:extLst>
          </p:cNvPr>
          <p:cNvSpPr/>
          <p:nvPr/>
        </p:nvSpPr>
        <p:spPr>
          <a:xfrm>
            <a:off x="134471" y="900953"/>
            <a:ext cx="8767483" cy="5800571"/>
          </a:xfrm>
          <a:prstGeom prst="rect">
            <a:avLst/>
          </a:prstGeom>
          <a:solidFill>
            <a:srgbClr val="FEE2FC"/>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0038B93-473B-F277-8E08-3A71811BCA99}"/>
              </a:ext>
            </a:extLst>
          </p:cNvPr>
          <p:cNvSpPr txBox="1"/>
          <p:nvPr/>
        </p:nvSpPr>
        <p:spPr>
          <a:xfrm>
            <a:off x="242046" y="0"/>
            <a:ext cx="8901953" cy="7294305"/>
          </a:xfrm>
          <a:prstGeom prst="rect">
            <a:avLst/>
          </a:prstGeom>
          <a:noFill/>
        </p:spPr>
        <p:txBody>
          <a:bodyPr wrap="square">
            <a:spAutoFit/>
          </a:bodyPr>
          <a:lstStyle/>
          <a:p>
            <a:r>
              <a:rPr lang="en-US" altLang="ja-JP" sz="40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【ESD</a:t>
            </a:r>
            <a:r>
              <a:rPr lang="ja-JP" altLang="en-US" sz="40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ってどこから来たの何をするの</a:t>
            </a:r>
            <a:r>
              <a:rPr lang="en-US" altLang="ja-JP" sz="40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 </a:t>
            </a:r>
          </a:p>
          <a:p>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①　国際連合・ユネスコとＥＳＤに関する概論</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②　ＳＤＧｓが求められている世界の現状や課題</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③　学力向上から抜け出せない日本の教育</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④　学習指導要領とＥＳＤ</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⑤　指導要領で求めている教育の姿</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⑥　カリキュラム・マネジメントの意味と進め方</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⑦　中等教育の課題</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endParaRPr lang="ja-JP" altLang="en-US" sz="2800" dirty="0"/>
          </a:p>
        </p:txBody>
      </p:sp>
    </p:spTree>
    <p:extLst>
      <p:ext uri="{BB962C8B-B14F-4D97-AF65-F5344CB8AC3E}">
        <p14:creationId xmlns:p14="http://schemas.microsoft.com/office/powerpoint/2010/main" val="41520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1000"/>
                                        <p:tgtEl>
                                          <p:spTgt spid="2">
                                            <p:txEl>
                                              <p:pRg st="10" end="10"/>
                                            </p:txEl>
                                          </p:spTgt>
                                        </p:tgtEl>
                                      </p:cBhvr>
                                    </p:animEffect>
                                    <p:anim calcmode="lin" valueType="num">
                                      <p:cBhvr>
                                        <p:cTn id="36"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1000"/>
                                        <p:tgtEl>
                                          <p:spTgt spid="2">
                                            <p:txEl>
                                              <p:pRg st="12" end="12"/>
                                            </p:txEl>
                                          </p:spTgt>
                                        </p:tgtEl>
                                      </p:cBhvr>
                                    </p:animEffect>
                                    <p:anim calcmode="lin" valueType="num">
                                      <p:cBhvr>
                                        <p:cTn id="43"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Effect transition="in" filter="fade">
                                      <p:cBhvr>
                                        <p:cTn id="49" dur="1000"/>
                                        <p:tgtEl>
                                          <p:spTgt spid="2">
                                            <p:txEl>
                                              <p:pRg st="14" end="14"/>
                                            </p:txEl>
                                          </p:spTgt>
                                        </p:tgtEl>
                                      </p:cBhvr>
                                    </p:animEffect>
                                    <p:anim calcmode="lin" valueType="num">
                                      <p:cBhvr>
                                        <p:cTn id="50"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04792A-1150-4906-BAAA-0D202C3FAE3F}"/>
              </a:ext>
            </a:extLst>
          </p:cNvPr>
          <p:cNvSpPr/>
          <p:nvPr/>
        </p:nvSpPr>
        <p:spPr>
          <a:xfrm>
            <a:off x="0" y="0"/>
            <a:ext cx="9293866" cy="7017306"/>
          </a:xfrm>
          <a:prstGeom prst="rect">
            <a:avLst/>
          </a:prstGeom>
          <a:solidFill>
            <a:srgbClr val="FCEEE4"/>
          </a:solidFill>
        </p:spPr>
        <p:txBody>
          <a:bodyPr wrap="square">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endParaRPr kumimoji="1"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en-US" altLang="ja-JP" sz="1400" dirty="0">
                <a:latin typeface="AR P丸ゴシック体E" panose="020F0900000000000000" pitchFamily="50" charset="-128"/>
                <a:ea typeface="AR P丸ゴシック体E" panose="020F0900000000000000" pitchFamily="50" charset="-128"/>
              </a:rPr>
              <a:t>           </a:t>
            </a:r>
            <a:r>
              <a:rPr kumimoji="1" lang="ja-JP" altLang="en-US" sz="1400" dirty="0">
                <a:latin typeface="AR P丸ゴシック体E" panose="020F0900000000000000" pitchFamily="50" charset="-128"/>
                <a:ea typeface="AR P丸ゴシック体E" panose="020F0900000000000000" pitchFamily="50" charset="-128"/>
              </a:rPr>
              <a:t>　</a:t>
            </a:r>
            <a:r>
              <a:rPr kumimoji="1" lang="ja-JP" altLang="en-US" sz="2000" dirty="0">
                <a:latin typeface="AR P丸ゴシック体E" panose="020F0900000000000000" pitchFamily="50" charset="-128"/>
                <a:ea typeface="AR P丸ゴシック体E" panose="020F0900000000000000" pitchFamily="50" charset="-128"/>
              </a:rPr>
              <a:t>２０１７年３月３１日　</a:t>
            </a:r>
            <a:r>
              <a:rPr kumimoji="1" lang="ja-JP" altLang="en-US" sz="2800" dirty="0">
                <a:latin typeface="AR P丸ゴシック体E" panose="020F0900000000000000" pitchFamily="50" charset="-128"/>
                <a:ea typeface="AR P丸ゴシック体E" panose="020F0900000000000000" pitchFamily="50" charset="-128"/>
              </a:rPr>
              <a:t>学習指導要領の公示</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２０１８年、 幼稚園教育要領の全面実施</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２０２０年、小学校学習指導要領の全面実施</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２０２</a:t>
            </a:r>
            <a:r>
              <a:rPr kumimoji="1" lang="ja-JP" altLang="en-US" sz="10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１</a:t>
            </a:r>
            <a:r>
              <a:rPr kumimoji="1" lang="ja-JP" altLang="en-US" sz="10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年、中学校　　　</a:t>
            </a:r>
            <a:r>
              <a:rPr kumimoji="1" lang="en-US" altLang="ja-JP" sz="2800" dirty="0">
                <a:latin typeface="AR P丸ゴシック体E" panose="020F0900000000000000" pitchFamily="50" charset="-128"/>
                <a:ea typeface="AR P丸ゴシック体E" panose="020F0900000000000000" pitchFamily="50" charset="-128"/>
              </a:rPr>
              <a:t>〃</a:t>
            </a:r>
          </a:p>
          <a:p>
            <a:r>
              <a:rPr kumimoji="1" lang="ja-JP" altLang="en-US" sz="2800" dirty="0">
                <a:latin typeface="AR P丸ゴシック体E" panose="020F0900000000000000" pitchFamily="50" charset="-128"/>
                <a:ea typeface="AR P丸ゴシック体E" panose="020F0900000000000000" pitchFamily="50" charset="-128"/>
              </a:rPr>
              <a:t>　　２０２２年、高等学校　　</a:t>
            </a:r>
            <a:r>
              <a:rPr kumimoji="1" lang="en-US" altLang="ja-JP" sz="2800" dirty="0">
                <a:latin typeface="AR P丸ゴシック体E" panose="020F0900000000000000" pitchFamily="50" charset="-128"/>
                <a:ea typeface="AR P丸ゴシック体E" panose="020F0900000000000000" pitchFamily="50" charset="-128"/>
              </a:rPr>
              <a:t>〃</a:t>
            </a:r>
          </a:p>
          <a:p>
            <a:r>
              <a:rPr kumimoji="1" lang="ja-JP" altLang="en-US" sz="2800" dirty="0">
                <a:latin typeface="AR P丸ゴシック体E" panose="020F0900000000000000" pitchFamily="50" charset="-128"/>
                <a:ea typeface="AR P丸ゴシック体E" panose="020F0900000000000000" pitchFamily="50" charset="-128"/>
              </a:rPr>
              <a:t>　　特別支援学校は各校種に合わせて実施</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学習指導要領と、</a:t>
            </a:r>
            <a:r>
              <a:rPr kumimoji="1" lang="en-US" altLang="ja-JP" sz="3200" dirty="0">
                <a:latin typeface="AR P丸ゴシック体E" panose="020F0900000000000000" pitchFamily="50" charset="-128"/>
                <a:ea typeface="AR P丸ゴシック体E" panose="020F0900000000000000" pitchFamily="50" charset="-128"/>
              </a:rPr>
              <a:t>ESD</a:t>
            </a:r>
            <a:r>
              <a:rPr kumimoji="1" lang="ja-JP" altLang="en-US" sz="3200" dirty="0">
                <a:latin typeface="AR P丸ゴシック体E" panose="020F0900000000000000" pitchFamily="50" charset="-128"/>
                <a:ea typeface="AR P丸ゴシック体E" panose="020F0900000000000000" pitchFamily="50" charset="-128"/>
              </a:rPr>
              <a:t>や</a:t>
            </a:r>
            <a:r>
              <a:rPr kumimoji="1" lang="en-US" altLang="ja-JP" sz="3200" dirty="0">
                <a:latin typeface="AR P丸ゴシック体E" panose="020F0900000000000000" pitchFamily="50" charset="-128"/>
                <a:ea typeface="AR P丸ゴシック体E" panose="020F0900000000000000" pitchFamily="50" charset="-128"/>
              </a:rPr>
              <a:t>SDG</a:t>
            </a:r>
            <a:r>
              <a:rPr kumimoji="1" lang="ja-JP" altLang="en-US" sz="3200" dirty="0">
                <a:latin typeface="AR P丸ゴシック体E" panose="020F0900000000000000" pitchFamily="50" charset="-128"/>
                <a:ea typeface="AR P丸ゴシック体E" panose="020F0900000000000000" pitchFamily="50" charset="-128"/>
              </a:rPr>
              <a:t>ｓとの関係は？</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学習指導要領を踏まえて、各学校が取り組ま</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なければならないことは？</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7B56ADC-BB5E-956A-856E-4C654EFBCD3A}"/>
              </a:ext>
            </a:extLst>
          </p:cNvPr>
          <p:cNvSpPr txBox="1"/>
          <p:nvPr/>
        </p:nvSpPr>
        <p:spPr>
          <a:xfrm>
            <a:off x="5849738" y="185738"/>
            <a:ext cx="3386137"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④学習指導要領とＥＳＤ</a:t>
            </a:r>
            <a:endParaRPr lang="en-US" altLang="ja-JP" sz="2400" b="1" dirty="0">
              <a:latin typeface="AR P丸ゴシック体04M" panose="020F0600000000000000" pitchFamily="50" charset="-128"/>
              <a:ea typeface="AR P丸ゴシック体04M" panose="020F0600000000000000" pitchFamily="50" charset="-128"/>
            </a:endParaRPr>
          </a:p>
        </p:txBody>
      </p:sp>
      <p:sp>
        <p:nvSpPr>
          <p:cNvPr id="2" name="四角形: 角を丸くする 1">
            <a:extLst>
              <a:ext uri="{FF2B5EF4-FFF2-40B4-BE49-F238E27FC236}">
                <a16:creationId xmlns:a16="http://schemas.microsoft.com/office/drawing/2014/main" id="{6060BC9C-2294-A9FA-8808-7CDDE819488A}"/>
              </a:ext>
            </a:extLst>
          </p:cNvPr>
          <p:cNvSpPr/>
          <p:nvPr/>
        </p:nvSpPr>
        <p:spPr>
          <a:xfrm>
            <a:off x="510989" y="1990164"/>
            <a:ext cx="7274858" cy="1842247"/>
          </a:xfrm>
          <a:prstGeom prst="roundRect">
            <a:avLst/>
          </a:prstGeom>
          <a:solidFill>
            <a:srgbClr val="B7DBFF">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accent2">
                    <a:lumMod val="50000"/>
                  </a:schemeClr>
                </a:solidFill>
                <a:latin typeface="AR丸ゴシック体E" panose="020F0909000000000000" pitchFamily="49" charset="-128"/>
                <a:ea typeface="AR丸ゴシック体E" panose="020F0909000000000000" pitchFamily="49" charset="-128"/>
              </a:rPr>
              <a:t>コロナ禍</a:t>
            </a:r>
          </a:p>
        </p:txBody>
      </p:sp>
    </p:spTree>
    <p:extLst>
      <p:ext uri="{BB962C8B-B14F-4D97-AF65-F5344CB8AC3E}">
        <p14:creationId xmlns:p14="http://schemas.microsoft.com/office/powerpoint/2010/main" val="1376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anim calcmode="lin" valueType="num">
                                      <p:cBhvr>
                                        <p:cTn id="2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1000"/>
                                        <p:tgtEl>
                                          <p:spTgt spid="3">
                                            <p:txEl>
                                              <p:pRg st="12" end="12"/>
                                            </p:txEl>
                                          </p:spTgt>
                                        </p:tgtEl>
                                      </p:cBhvr>
                                    </p:animEffect>
                                    <p:anim calcmode="lin" valueType="num">
                                      <p:cBhvr>
                                        <p:cTn id="4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fade">
                                      <p:cBhvr>
                                        <p:cTn id="54" dur="1000"/>
                                        <p:tgtEl>
                                          <p:spTgt spid="3">
                                            <p:txEl>
                                              <p:pRg st="13" end="13"/>
                                            </p:txEl>
                                          </p:spTgt>
                                        </p:tgtEl>
                                      </p:cBhvr>
                                    </p:animEffect>
                                    <p:anim calcmode="lin" valueType="num">
                                      <p:cBhvr>
                                        <p:cTn id="5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animEffect transition="in" filter="fade">
                                      <p:cBhvr>
                                        <p:cTn id="61" dur="1000"/>
                                        <p:tgtEl>
                                          <p:spTgt spid="3">
                                            <p:txEl>
                                              <p:pRg st="15" end="15"/>
                                            </p:txEl>
                                          </p:spTgt>
                                        </p:tgtEl>
                                      </p:cBhvr>
                                    </p:animEffect>
                                    <p:anim calcmode="lin" valueType="num">
                                      <p:cBhvr>
                                        <p:cTn id="62"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6" end="16"/>
                                            </p:txEl>
                                          </p:spTgt>
                                        </p:tgtEl>
                                        <p:attrNameLst>
                                          <p:attrName>style.visibility</p:attrName>
                                        </p:attrNameLst>
                                      </p:cBhvr>
                                      <p:to>
                                        <p:strVal val="visible"/>
                                      </p:to>
                                    </p:set>
                                    <p:animEffect transition="in" filter="fade">
                                      <p:cBhvr>
                                        <p:cTn id="66" dur="1000"/>
                                        <p:tgtEl>
                                          <p:spTgt spid="3">
                                            <p:txEl>
                                              <p:pRg st="16" end="16"/>
                                            </p:txEl>
                                          </p:spTgt>
                                        </p:tgtEl>
                                      </p:cBhvr>
                                    </p:animEffect>
                                    <p:anim calcmode="lin" valueType="num">
                                      <p:cBhvr>
                                        <p:cTn id="67"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D125798-9725-4139-B138-CB9804F3CB2E}"/>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399168" y="4195784"/>
            <a:ext cx="8297398" cy="2095445"/>
          </a:xfrm>
          <a:prstGeom prst="rect">
            <a:avLst/>
          </a:prstGeom>
          <a:solidFill>
            <a:srgbClr val="FDFDA5"/>
          </a:solidFill>
          <a:ln>
            <a:solidFill>
              <a:srgbClr val="00B0F0"/>
            </a:solidFill>
          </a:ln>
        </p:spPr>
        <p:txBody>
          <a:bodyPr wrap="square" rtlCol="0">
            <a:spAutoFit/>
          </a:bodyPr>
          <a:lstStyle/>
          <a:p>
            <a:endParaRPr lang="en-US" altLang="ja-JP" sz="1200" dirty="0">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学習指導要領の</a:t>
            </a:r>
            <a:r>
              <a:rPr lang="ja-JP" altLang="en-US" sz="2954" dirty="0">
                <a:highlight>
                  <a:srgbClr val="FFFF00"/>
                </a:highlight>
                <a:latin typeface="AR P丸ゴシック体E" panose="020F0900000000000000" pitchFamily="50" charset="-128"/>
                <a:ea typeface="AR P丸ゴシック体E" panose="020F0900000000000000" pitchFamily="50" charset="-128"/>
              </a:rPr>
              <a:t>前文・・・理念</a:t>
            </a:r>
            <a:endParaRPr lang="en-US" altLang="ja-JP" sz="2954" dirty="0">
              <a:latin typeface="AR P丸ゴシック体E" panose="020F0900000000000000" pitchFamily="50" charset="-128"/>
              <a:ea typeface="AR P丸ゴシック体E" panose="020F0900000000000000" pitchFamily="50" charset="-128"/>
            </a:endParaRPr>
          </a:p>
          <a:p>
            <a:endParaRPr lang="en-US" altLang="ja-JP" sz="2954" dirty="0">
              <a:highlight>
                <a:srgbClr val="FFFF00"/>
              </a:highlight>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　　　　　　　</a:t>
            </a:r>
            <a:r>
              <a:rPr lang="ja-JP" altLang="en-US" sz="2954" dirty="0">
                <a:highlight>
                  <a:srgbClr val="FFFF00"/>
                </a:highlight>
                <a:latin typeface="AR P丸ゴシック体E" panose="020F0900000000000000" pitchFamily="50" charset="-128"/>
                <a:ea typeface="AR P丸ゴシック体E" panose="020F0900000000000000" pitchFamily="50" charset="-128"/>
              </a:rPr>
              <a:t>総則・・・具体化の進め方</a:t>
            </a:r>
            <a:endParaRPr lang="en-US" altLang="ja-JP" sz="2954"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2954" dirty="0">
              <a:latin typeface="AR丸ゴシック体E" panose="020F0909000000000000" pitchFamily="49" charset="-128"/>
              <a:ea typeface="AR丸ゴシック体E" panose="020F0909000000000000" pitchFamily="49" charset="-128"/>
            </a:endParaRPr>
          </a:p>
        </p:txBody>
      </p:sp>
      <p:sp>
        <p:nvSpPr>
          <p:cNvPr id="3" name="テキスト ボックス 2">
            <a:extLst>
              <a:ext uri="{FF2B5EF4-FFF2-40B4-BE49-F238E27FC236}">
                <a16:creationId xmlns:a16="http://schemas.microsoft.com/office/drawing/2014/main" id="{1D4FA6B8-A8A0-4B92-A585-5D1ADD1E6080}"/>
              </a:ext>
            </a:extLst>
          </p:cNvPr>
          <p:cNvSpPr txBox="1">
            <a:spLocks noChangeArrowheads="1"/>
          </p:cNvSpPr>
          <p:nvPr/>
        </p:nvSpPr>
        <p:spPr bwMode="auto">
          <a:xfrm>
            <a:off x="1363390" y="189776"/>
            <a:ext cx="6248079" cy="60369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323" b="1" dirty="0">
                <a:latin typeface="AR P楷書体M" panose="03000600000000000000" pitchFamily="66" charset="-128"/>
                <a:ea typeface="AR P楷書体M" panose="03000600000000000000" pitchFamily="66" charset="-128"/>
              </a:rPr>
              <a:t>学習指導要領　</a:t>
            </a:r>
            <a:endParaRPr lang="en-US" altLang="ja-JP" sz="3323" b="1" dirty="0">
              <a:latin typeface="AR P楷書体M" panose="03000600000000000000" pitchFamily="66" charset="-128"/>
              <a:ea typeface="AR P楷書体M" panose="03000600000000000000" pitchFamily="66" charset="-128"/>
            </a:endParaRPr>
          </a:p>
        </p:txBody>
      </p:sp>
      <p:grpSp>
        <p:nvGrpSpPr>
          <p:cNvPr id="7" name="グループ化 6">
            <a:extLst>
              <a:ext uri="{FF2B5EF4-FFF2-40B4-BE49-F238E27FC236}">
                <a16:creationId xmlns:a16="http://schemas.microsoft.com/office/drawing/2014/main" id="{908530C4-F572-4806-8D7B-6305A7F76353}"/>
              </a:ext>
            </a:extLst>
          </p:cNvPr>
          <p:cNvGrpSpPr/>
          <p:nvPr/>
        </p:nvGrpSpPr>
        <p:grpSpPr>
          <a:xfrm>
            <a:off x="423301" y="1880276"/>
            <a:ext cx="8297398" cy="1868749"/>
            <a:chOff x="380118" y="1826951"/>
            <a:chExt cx="8297398" cy="1868749"/>
          </a:xfrm>
        </p:grpSpPr>
        <p:sp>
          <p:nvSpPr>
            <p:cNvPr id="4" name="四角形: メモ 3">
              <a:extLst>
                <a:ext uri="{FF2B5EF4-FFF2-40B4-BE49-F238E27FC236}">
                  <a16:creationId xmlns:a16="http://schemas.microsoft.com/office/drawing/2014/main" id="{DB08BCA2-29DA-494B-82DC-E5B7FD024C1B}"/>
                </a:ext>
              </a:extLst>
            </p:cNvPr>
            <p:cNvSpPr/>
            <p:nvPr/>
          </p:nvSpPr>
          <p:spPr>
            <a:xfrm>
              <a:off x="380118" y="1826951"/>
              <a:ext cx="8297398" cy="186874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47F0368-E95A-4A36-B401-D19FBF077F85}"/>
                </a:ext>
              </a:extLst>
            </p:cNvPr>
            <p:cNvSpPr txBox="1"/>
            <p:nvPr/>
          </p:nvSpPr>
          <p:spPr>
            <a:xfrm>
              <a:off x="670068" y="2081830"/>
              <a:ext cx="7803863" cy="1200329"/>
            </a:xfrm>
            <a:prstGeom prst="rect">
              <a:avLst/>
            </a:prstGeom>
            <a:no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今回の改訂では、</a:t>
              </a:r>
              <a:r>
                <a:rPr kumimoji="1" lang="ja-JP" altLang="en-US" sz="2400" dirty="0">
                  <a:solidFill>
                    <a:srgbClr val="FF0000"/>
                  </a:solidFill>
                  <a:latin typeface="AR丸ゴシック体E" panose="020F0909000000000000" pitchFamily="49" charset="-128"/>
                  <a:ea typeface="AR丸ゴシック体E" panose="020F0909000000000000" pitchFamily="49" charset="-128"/>
                </a:rPr>
                <a:t>前文</a:t>
              </a:r>
              <a:r>
                <a:rPr kumimoji="1" lang="ja-JP" altLang="en-US" sz="2400" dirty="0">
                  <a:latin typeface="AR丸ゴシック体E" panose="020F0909000000000000" pitchFamily="49" charset="-128"/>
                  <a:ea typeface="AR丸ゴシック体E" panose="020F0909000000000000" pitchFamily="49" charset="-128"/>
                </a:rPr>
                <a:t>がつきました。</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2400" u="sng" dirty="0">
                <a:solidFill>
                  <a:srgbClr val="FF0000"/>
                </a:solidFill>
                <a:latin typeface="AR丸ゴシック体E" panose="020F0909000000000000" pitchFamily="49" charset="-128"/>
                <a:ea typeface="AR丸ゴシック体E" panose="020F0909000000000000" pitchFamily="49" charset="-128"/>
              </a:endParaRPr>
            </a:p>
            <a:p>
              <a:r>
                <a:rPr kumimoji="1" lang="ja-JP" altLang="en-US" sz="2400" u="sng" dirty="0">
                  <a:latin typeface="AR丸ゴシック体E" panose="020F0909000000000000" pitchFamily="49" charset="-128"/>
                  <a:ea typeface="AR丸ゴシック体E" panose="020F0909000000000000" pitchFamily="49" charset="-128"/>
                </a:rPr>
                <a:t>改訂の理念</a:t>
              </a:r>
              <a:r>
                <a:rPr kumimoji="1" lang="ja-JP" altLang="en-US" sz="2400" dirty="0">
                  <a:latin typeface="AR丸ゴシック体E" panose="020F0909000000000000" pitchFamily="49" charset="-128"/>
                  <a:ea typeface="AR丸ゴシック体E" panose="020F0909000000000000" pitchFamily="49" charset="-128"/>
                </a:rPr>
                <a:t>を特に強調するためのものです。</a:t>
              </a:r>
              <a:endParaRPr kumimoji="1" lang="en-US" altLang="ja-JP" sz="2400" dirty="0">
                <a:latin typeface="AR丸ゴシック体E" panose="020F0909000000000000" pitchFamily="49" charset="-128"/>
                <a:ea typeface="AR丸ゴシック体E" panose="020F0909000000000000" pitchFamily="49" charset="-128"/>
              </a:endParaRPr>
            </a:p>
          </p:txBody>
        </p:sp>
      </p:grpSp>
      <p:cxnSp>
        <p:nvCxnSpPr>
          <p:cNvPr id="9" name="直線コネクタ 8">
            <a:extLst>
              <a:ext uri="{FF2B5EF4-FFF2-40B4-BE49-F238E27FC236}">
                <a16:creationId xmlns:a16="http://schemas.microsoft.com/office/drawing/2014/main" id="{65285F71-F6A7-4547-AE34-A33E16E5349E}"/>
              </a:ext>
            </a:extLst>
          </p:cNvPr>
          <p:cNvCxnSpPr>
            <a:cxnSpLocks/>
          </p:cNvCxnSpPr>
          <p:nvPr/>
        </p:nvCxnSpPr>
        <p:spPr>
          <a:xfrm>
            <a:off x="3168650" y="2580340"/>
            <a:ext cx="26112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吹き出し: 角を丸めた四角形 5">
            <a:extLst>
              <a:ext uri="{FF2B5EF4-FFF2-40B4-BE49-F238E27FC236}">
                <a16:creationId xmlns:a16="http://schemas.microsoft.com/office/drawing/2014/main" id="{F0C8C874-9128-4F50-B5F1-DA6D15E0CF0C}"/>
              </a:ext>
            </a:extLst>
          </p:cNvPr>
          <p:cNvSpPr/>
          <p:nvPr/>
        </p:nvSpPr>
        <p:spPr>
          <a:xfrm>
            <a:off x="4700028" y="932384"/>
            <a:ext cx="4020671" cy="603691"/>
          </a:xfrm>
          <a:prstGeom prst="wedgeRoundRectCallout">
            <a:avLst>
              <a:gd name="adj1" fmla="val -56871"/>
              <a:gd name="adj2" fmla="val 1371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英語・プログラミング・時間数　</a:t>
            </a:r>
            <a:endParaRPr kumimoji="1" lang="en-US" altLang="ja-JP" b="1" dirty="0">
              <a:solidFill>
                <a:schemeClr val="tx1"/>
              </a:solidFill>
            </a:endParaRPr>
          </a:p>
          <a:p>
            <a:pPr algn="ctr"/>
            <a:r>
              <a:rPr kumimoji="1" lang="en-US" altLang="ja-JP" b="1" dirty="0">
                <a:solidFill>
                  <a:schemeClr val="tx1"/>
                </a:solidFill>
              </a:rPr>
              <a:t>GIGA</a:t>
            </a:r>
            <a:r>
              <a:rPr kumimoji="1" lang="ja-JP" altLang="en-US" b="1" dirty="0">
                <a:solidFill>
                  <a:schemeClr val="tx1"/>
                </a:solidFill>
              </a:rPr>
              <a:t>スクール・個別最適化・？</a:t>
            </a:r>
          </a:p>
        </p:txBody>
      </p:sp>
      <p:sp>
        <p:nvSpPr>
          <p:cNvPr id="11" name="テキスト ボックス 10">
            <a:extLst>
              <a:ext uri="{FF2B5EF4-FFF2-40B4-BE49-F238E27FC236}">
                <a16:creationId xmlns:a16="http://schemas.microsoft.com/office/drawing/2014/main" id="{63FFB29C-1DBE-44E6-8B64-1FC4F88FA73A}"/>
              </a:ext>
            </a:extLst>
          </p:cNvPr>
          <p:cNvSpPr txBox="1"/>
          <p:nvPr/>
        </p:nvSpPr>
        <p:spPr>
          <a:xfrm>
            <a:off x="626886" y="2898779"/>
            <a:ext cx="1742557" cy="461665"/>
          </a:xfrm>
          <a:prstGeom prst="rect">
            <a:avLst/>
          </a:prstGeom>
          <a:solidFill>
            <a:srgbClr val="FEFDD3"/>
          </a:solidFill>
        </p:spPr>
        <p:txBody>
          <a:bodyPr wrap="square">
            <a:spAutoFit/>
          </a:bodyPr>
          <a:lstStyle/>
          <a:p>
            <a:r>
              <a:rPr kumimoji="1" lang="ja-JP" altLang="en-US" sz="2400" u="sng" dirty="0">
                <a:solidFill>
                  <a:srgbClr val="FF0000"/>
                </a:solidFill>
                <a:latin typeface="AR丸ゴシック体E" panose="020F0909000000000000" pitchFamily="49" charset="-128"/>
                <a:ea typeface="AR丸ゴシック体E" panose="020F0909000000000000" pitchFamily="49" charset="-128"/>
              </a:rPr>
              <a:t>改訂の理念</a:t>
            </a:r>
            <a:endParaRPr lang="ja-JP" altLang="en-US" sz="2400" dirty="0"/>
          </a:p>
        </p:txBody>
      </p:sp>
      <p:grpSp>
        <p:nvGrpSpPr>
          <p:cNvPr id="13" name="グループ化 12">
            <a:extLst>
              <a:ext uri="{FF2B5EF4-FFF2-40B4-BE49-F238E27FC236}">
                <a16:creationId xmlns:a16="http://schemas.microsoft.com/office/drawing/2014/main" id="{AD3623A3-BD00-2E5F-D86E-93A6F304A363}"/>
              </a:ext>
            </a:extLst>
          </p:cNvPr>
          <p:cNvGrpSpPr/>
          <p:nvPr/>
        </p:nvGrpSpPr>
        <p:grpSpPr>
          <a:xfrm>
            <a:off x="5733789" y="1190849"/>
            <a:ext cx="1368089" cy="124264"/>
            <a:chOff x="861559" y="1088935"/>
            <a:chExt cx="1368089" cy="124264"/>
          </a:xfrm>
        </p:grpSpPr>
        <p:sp>
          <p:nvSpPr>
            <p:cNvPr id="10" name="正方形/長方形 9">
              <a:extLst>
                <a:ext uri="{FF2B5EF4-FFF2-40B4-BE49-F238E27FC236}">
                  <a16:creationId xmlns:a16="http://schemas.microsoft.com/office/drawing/2014/main" id="{0B0493F8-DCC8-FD73-3AE0-B4D0242E9FC7}"/>
                </a:ext>
              </a:extLst>
            </p:cNvPr>
            <p:cNvSpPr/>
            <p:nvPr/>
          </p:nvSpPr>
          <p:spPr>
            <a:xfrm rot="2559914">
              <a:off x="887705" y="1115734"/>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79C0B44-7DB6-3750-75D3-A002D7705B43}"/>
                </a:ext>
              </a:extLst>
            </p:cNvPr>
            <p:cNvSpPr/>
            <p:nvPr/>
          </p:nvSpPr>
          <p:spPr>
            <a:xfrm rot="8255874">
              <a:off x="861559" y="1088935"/>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663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E24C5E-23B1-462E-B496-3107EA5088F1}"/>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1626EAF1-E08F-4F4E-9EF0-FE3BE51D3B3F}"/>
              </a:ext>
            </a:extLst>
          </p:cNvPr>
          <p:cNvSpPr/>
          <p:nvPr/>
        </p:nvSpPr>
        <p:spPr>
          <a:xfrm>
            <a:off x="0" y="854181"/>
            <a:ext cx="8440615" cy="5551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563612"/>
            <a:ext cx="9144000" cy="5855146"/>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正方形/長方形 10"/>
          <p:cNvSpPr/>
          <p:nvPr/>
        </p:nvSpPr>
        <p:spPr>
          <a:xfrm>
            <a:off x="4817128" y="1874403"/>
            <a:ext cx="4003048" cy="3650097"/>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0" name="正方形/長方形 9"/>
          <p:cNvSpPr/>
          <p:nvPr/>
        </p:nvSpPr>
        <p:spPr>
          <a:xfrm>
            <a:off x="262174" y="1885149"/>
            <a:ext cx="3619998" cy="363935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4" name="テキスト ボックス 3"/>
          <p:cNvSpPr txBox="1"/>
          <p:nvPr/>
        </p:nvSpPr>
        <p:spPr>
          <a:xfrm>
            <a:off x="237452" y="2011955"/>
            <a:ext cx="8644374" cy="4587153"/>
          </a:xfrm>
          <a:prstGeom prst="rect">
            <a:avLst/>
          </a:prstGeom>
          <a:noFill/>
        </p:spPr>
        <p:txBody>
          <a:bodyPr wrap="square" rtlCol="0">
            <a:spAutoFit/>
          </a:bodyPr>
          <a:lstStyle/>
          <a:p>
            <a:r>
              <a:rPr lang="ja-JP" altLang="en-US" sz="2800" b="1" dirty="0">
                <a:solidFill>
                  <a:srgbClr val="FF0000"/>
                </a:solidFill>
              </a:rPr>
              <a:t>自分のよさや可能性を　　　</a:t>
            </a:r>
            <a:endParaRPr lang="en-US" altLang="ja-JP" sz="2800" b="1" dirty="0">
              <a:solidFill>
                <a:srgbClr val="FF0000"/>
              </a:solidFill>
            </a:endParaRPr>
          </a:p>
          <a:p>
            <a:r>
              <a:rPr lang="ja-JP" altLang="en-US" sz="2800" b="1" dirty="0">
                <a:solidFill>
                  <a:srgbClr val="FF0000"/>
                </a:solidFill>
              </a:rPr>
              <a:t>　　　　　</a:t>
            </a:r>
            <a:r>
              <a:rPr lang="ja-JP" altLang="en-US" sz="2000" b="1" dirty="0">
                <a:solidFill>
                  <a:srgbClr val="FF0000"/>
                </a:solidFill>
              </a:rPr>
              <a:t>　</a:t>
            </a:r>
            <a:r>
              <a:rPr lang="ja-JP" altLang="en-US" sz="2800" b="1" dirty="0">
                <a:solidFill>
                  <a:srgbClr val="FF0000"/>
                </a:solidFill>
              </a:rPr>
              <a:t>認識する </a:t>
            </a:r>
            <a:r>
              <a:rPr lang="ja-JP" altLang="en-US" b="1" dirty="0">
                <a:latin typeface="AR丸ゴシック体E" panose="020F0909000000000000" pitchFamily="49" charset="-128"/>
                <a:ea typeface="AR丸ゴシック体E" panose="020F0909000000000000" pitchFamily="49" charset="-128"/>
              </a:rPr>
              <a:t>とともに</a:t>
            </a:r>
            <a:r>
              <a:rPr lang="ja-JP" altLang="en-US" sz="1400" b="1" dirty="0">
                <a:solidFill>
                  <a:schemeClr val="accent5">
                    <a:lumMod val="75000"/>
                  </a:schemeClr>
                </a:solidFill>
                <a:latin typeface="AR丸ゴシック体E" panose="020F0909000000000000" pitchFamily="49" charset="-128"/>
                <a:ea typeface="AR丸ゴシック体E" panose="020F0909000000000000" pitchFamily="49" charset="-128"/>
              </a:rPr>
              <a:t>　</a:t>
            </a:r>
            <a:r>
              <a:rPr lang="ja-JP" altLang="en-US" sz="2800" b="1" dirty="0">
                <a:solidFill>
                  <a:schemeClr val="accent5">
                    <a:lumMod val="75000"/>
                  </a:schemeClr>
                </a:solidFill>
              </a:rPr>
              <a:t>あらゆる他者を価値の　　</a:t>
            </a:r>
            <a:endParaRPr lang="en-US" altLang="ja-JP" sz="2800" b="1" dirty="0">
              <a:solidFill>
                <a:schemeClr val="accent5">
                  <a:lumMod val="75000"/>
                </a:schemeClr>
              </a:solidFill>
            </a:endParaRPr>
          </a:p>
          <a:p>
            <a:pPr algn="ctr"/>
            <a:r>
              <a:rPr lang="ja-JP" altLang="en-US" sz="2800" b="1" dirty="0">
                <a:solidFill>
                  <a:schemeClr val="accent5">
                    <a:lumMod val="75000"/>
                  </a:schemeClr>
                </a:solidFill>
              </a:rPr>
              <a:t>　　　　　　　　　　　　</a:t>
            </a:r>
            <a:r>
              <a:rPr lang="ja-JP" altLang="en-US" sz="1400" b="1" dirty="0">
                <a:solidFill>
                  <a:schemeClr val="accent5">
                    <a:lumMod val="75000"/>
                  </a:schemeClr>
                </a:solidFill>
              </a:rPr>
              <a:t>　　</a:t>
            </a:r>
            <a:r>
              <a:rPr lang="ja-JP" altLang="en-US" sz="2800" b="1" dirty="0">
                <a:solidFill>
                  <a:schemeClr val="accent5">
                    <a:lumMod val="75000"/>
                  </a:schemeClr>
                </a:solidFill>
              </a:rPr>
              <a:t>ある存在として尊重し、　　　　　　　　　　　</a:t>
            </a:r>
            <a:endParaRPr lang="en-US" altLang="ja-JP" sz="2800" b="1" dirty="0">
              <a:solidFill>
                <a:srgbClr val="FF0000"/>
              </a:solidFill>
            </a:endParaRPr>
          </a:p>
          <a:p>
            <a:r>
              <a:rPr lang="ja-JP" altLang="en-US" sz="1704" b="1" dirty="0">
                <a:solidFill>
                  <a:schemeClr val="accent5">
                    <a:lumMod val="75000"/>
                  </a:schemeClr>
                </a:solidFill>
              </a:rPr>
              <a:t>　　　　　　　　　　　　　　　　　　　   　 </a:t>
            </a:r>
            <a:r>
              <a:rPr lang="ja-JP" altLang="en-US" sz="1000" b="1" dirty="0">
                <a:solidFill>
                  <a:schemeClr val="accent5">
                    <a:lumMod val="75000"/>
                  </a:schemeClr>
                </a:solidFill>
              </a:rPr>
              <a:t>　</a:t>
            </a:r>
            <a:r>
              <a:rPr lang="ja-JP" altLang="en-US" sz="2800" b="1" dirty="0">
                <a:solidFill>
                  <a:schemeClr val="accent5">
                    <a:lumMod val="75000"/>
                  </a:schemeClr>
                </a:solidFill>
              </a:rPr>
              <a:t>多様な人々と協議しな　　　　</a:t>
            </a:r>
            <a:endParaRPr lang="en-US" altLang="ja-JP" sz="2800" b="1" dirty="0">
              <a:solidFill>
                <a:schemeClr val="accent5">
                  <a:lumMod val="75000"/>
                </a:schemeClr>
              </a:solidFill>
            </a:endParaRPr>
          </a:p>
          <a:p>
            <a:r>
              <a:rPr lang="ja-JP" altLang="en-US" sz="2800" b="1" dirty="0">
                <a:solidFill>
                  <a:schemeClr val="accent5">
                    <a:lumMod val="75000"/>
                  </a:schemeClr>
                </a:solidFill>
              </a:rPr>
              <a:t>　　　　　　　　　　　　　がら様々な社会的変化　　　</a:t>
            </a:r>
            <a:endParaRPr lang="en-US" altLang="ja-JP" sz="2800" b="1" dirty="0">
              <a:solidFill>
                <a:schemeClr val="accent5">
                  <a:lumMod val="75000"/>
                </a:schemeClr>
              </a:solidFill>
            </a:endParaRPr>
          </a:p>
          <a:p>
            <a:r>
              <a:rPr lang="ja-JP" altLang="en-US" sz="2800" b="1" dirty="0">
                <a:solidFill>
                  <a:schemeClr val="accent5">
                    <a:lumMod val="75000"/>
                  </a:schemeClr>
                </a:solidFill>
              </a:rPr>
              <a:t>　　　　　　　　　　　　　を乗り越え、</a:t>
            </a:r>
            <a:endParaRPr lang="en-US" altLang="ja-JP" sz="2800" b="1" dirty="0">
              <a:solidFill>
                <a:schemeClr val="accent5">
                  <a:lumMod val="75000"/>
                </a:schemeClr>
              </a:solidFill>
            </a:endParaRPr>
          </a:p>
          <a:p>
            <a:r>
              <a:rPr lang="ja-JP" altLang="en-US" sz="2800" b="1" dirty="0">
                <a:solidFill>
                  <a:srgbClr val="FF0000"/>
                </a:solidFill>
              </a:rPr>
              <a:t>豊かな人生を切り拓き、</a:t>
            </a:r>
            <a:r>
              <a:rPr lang="ja-JP" altLang="en-US" sz="2000" b="1" dirty="0"/>
              <a:t>　　　</a:t>
            </a:r>
            <a:r>
              <a:rPr lang="ja-JP" altLang="en-US" sz="2800" b="1" dirty="0">
                <a:solidFill>
                  <a:schemeClr val="accent1">
                    <a:lumMod val="50000"/>
                  </a:schemeClr>
                </a:solidFill>
              </a:rPr>
              <a:t>持続可能な社会の創り</a:t>
            </a:r>
            <a:endParaRPr lang="en-US" altLang="ja-JP" sz="2800" b="1" dirty="0">
              <a:solidFill>
                <a:schemeClr val="accent1">
                  <a:lumMod val="50000"/>
                </a:schemeClr>
              </a:solidFill>
            </a:endParaRPr>
          </a:p>
          <a:p>
            <a:r>
              <a:rPr lang="ja-JP" altLang="en-US" sz="2800" b="1" dirty="0">
                <a:solidFill>
                  <a:schemeClr val="accent1">
                    <a:lumMod val="50000"/>
                  </a:schemeClr>
                </a:solidFill>
              </a:rPr>
              <a:t>　　　　　　　　　　　　　手となる</a:t>
            </a:r>
            <a:r>
              <a:rPr lang="ja-JP" altLang="en-US" sz="2800" b="1" dirty="0">
                <a:solidFill>
                  <a:srgbClr val="0070C0"/>
                </a:solidFill>
                <a:latin typeface="+mn-ea"/>
              </a:rPr>
              <a:t>ことが</a:t>
            </a:r>
            <a:endParaRPr lang="en-US" altLang="ja-JP" sz="2800" b="1" dirty="0">
              <a:solidFill>
                <a:srgbClr val="0070C0"/>
              </a:solidFill>
              <a:latin typeface="+mn-ea"/>
            </a:endParaRPr>
          </a:p>
          <a:p>
            <a:r>
              <a:rPr lang="ja-JP" altLang="en-US" sz="1400" b="1" dirty="0"/>
              <a:t>　　　 </a:t>
            </a:r>
            <a:r>
              <a:rPr lang="ja-JP" altLang="en-US" sz="1400" b="1" dirty="0">
                <a:solidFill>
                  <a:schemeClr val="accent5">
                    <a:lumMod val="75000"/>
                  </a:schemeClr>
                </a:solidFill>
              </a:rPr>
              <a:t>　　　　　　　　　　　　　　　　　</a:t>
            </a:r>
            <a:endParaRPr lang="en-US" altLang="ja-JP" sz="1400" b="1" dirty="0">
              <a:solidFill>
                <a:schemeClr val="accent5">
                  <a:lumMod val="75000"/>
                </a:schemeClr>
              </a:solidFill>
            </a:endParaRPr>
          </a:p>
          <a:p>
            <a:r>
              <a:rPr lang="ja-JP" altLang="en-US" sz="2000" b="1" dirty="0">
                <a:latin typeface="AR丸ゴシック体E" panose="020F0909000000000000" pitchFamily="49" charset="-128"/>
                <a:ea typeface="AR丸ゴシック体E" panose="020F0909000000000000" pitchFamily="49" charset="-128"/>
              </a:rPr>
              <a:t>　　　　できるようにすることが求められる</a:t>
            </a:r>
            <a:endParaRPr lang="en-US" altLang="ja-JP" sz="2000" b="1" dirty="0">
              <a:latin typeface="AR丸ゴシック体E" panose="020F0909000000000000" pitchFamily="49" charset="-128"/>
              <a:ea typeface="AR丸ゴシック体E" panose="020F0909000000000000" pitchFamily="49" charset="-128"/>
            </a:endParaRPr>
          </a:p>
          <a:p>
            <a:endParaRPr lang="en-US" altLang="ja-JP" sz="1704" b="1" dirty="0"/>
          </a:p>
          <a:p>
            <a:r>
              <a:rPr lang="ja-JP" altLang="en-US" sz="1704" b="1" dirty="0"/>
              <a:t>　　　　　　　　　　　　　　　　　　　　</a:t>
            </a:r>
          </a:p>
        </p:txBody>
      </p:sp>
      <p:sp>
        <p:nvSpPr>
          <p:cNvPr id="6" name="テキスト ボックス 5"/>
          <p:cNvSpPr txBox="1"/>
          <p:nvPr/>
        </p:nvSpPr>
        <p:spPr>
          <a:xfrm>
            <a:off x="2890697" y="101947"/>
            <a:ext cx="4185761" cy="461665"/>
          </a:xfrm>
          <a:prstGeom prst="rect">
            <a:avLst/>
          </a:prstGeom>
          <a:noFill/>
        </p:spPr>
        <p:txBody>
          <a:bodyPr wrap="none" rtlCol="0">
            <a:spAutoFit/>
          </a:bodyPr>
          <a:lstStyle/>
          <a:p>
            <a:r>
              <a:rPr lang="ja-JP" altLang="en-US" sz="2400" b="1" dirty="0"/>
              <a:t>学習指導要領（前文の要点）</a:t>
            </a:r>
          </a:p>
        </p:txBody>
      </p:sp>
      <p:cxnSp>
        <p:nvCxnSpPr>
          <p:cNvPr id="14" name="直線コネクタ 13"/>
          <p:cNvCxnSpPr>
            <a:cxnSpLocks/>
          </p:cNvCxnSpPr>
          <p:nvPr/>
        </p:nvCxnSpPr>
        <p:spPr>
          <a:xfrm>
            <a:off x="5003800" y="5016500"/>
            <a:ext cx="3550973" cy="135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064179" y="827176"/>
            <a:ext cx="2167750" cy="925193"/>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3" name="テキスト ボックス 12"/>
          <p:cNvSpPr txBox="1"/>
          <p:nvPr/>
        </p:nvSpPr>
        <p:spPr>
          <a:xfrm>
            <a:off x="1330749" y="1066336"/>
            <a:ext cx="1723549" cy="461665"/>
          </a:xfrm>
          <a:prstGeom prst="rect">
            <a:avLst/>
          </a:prstGeom>
          <a:noFill/>
        </p:spPr>
        <p:txBody>
          <a:bodyPr wrap="none" rtlCol="0">
            <a:spAutoFit/>
          </a:bodyPr>
          <a:lstStyle/>
          <a:p>
            <a:r>
              <a:rPr lang="ja-JP" altLang="en-US" sz="2400" b="1" dirty="0"/>
              <a:t>個人の成長</a:t>
            </a:r>
          </a:p>
        </p:txBody>
      </p:sp>
      <p:sp>
        <p:nvSpPr>
          <p:cNvPr id="17" name="円/楕円 16"/>
          <p:cNvSpPr/>
          <p:nvPr/>
        </p:nvSpPr>
        <p:spPr>
          <a:xfrm>
            <a:off x="5580230" y="827176"/>
            <a:ext cx="2625053" cy="954593"/>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5" name="テキスト ボックス 14"/>
          <p:cNvSpPr txBox="1"/>
          <p:nvPr/>
        </p:nvSpPr>
        <p:spPr>
          <a:xfrm>
            <a:off x="5756904" y="986772"/>
            <a:ext cx="2339102" cy="830997"/>
          </a:xfrm>
          <a:prstGeom prst="rect">
            <a:avLst/>
          </a:prstGeom>
          <a:noFill/>
        </p:spPr>
        <p:txBody>
          <a:bodyPr wrap="none" rtlCol="0">
            <a:spAutoFit/>
          </a:bodyPr>
          <a:lstStyle/>
          <a:p>
            <a:r>
              <a:rPr lang="ja-JP" altLang="en-US" sz="2400" b="1" dirty="0"/>
              <a:t>社会人としての</a:t>
            </a:r>
            <a:endParaRPr lang="en-US" altLang="ja-JP" sz="2400" b="1" dirty="0"/>
          </a:p>
          <a:p>
            <a:r>
              <a:rPr lang="en-US" altLang="ja-JP" sz="2400" b="1" dirty="0"/>
              <a:t>          </a:t>
            </a:r>
            <a:r>
              <a:rPr lang="ja-JP" altLang="en-US" sz="2400" b="1" dirty="0"/>
              <a:t>役割</a:t>
            </a:r>
          </a:p>
        </p:txBody>
      </p:sp>
      <p:sp>
        <p:nvSpPr>
          <p:cNvPr id="20" name="テキスト ボックス 19">
            <a:extLst>
              <a:ext uri="{FF2B5EF4-FFF2-40B4-BE49-F238E27FC236}">
                <a16:creationId xmlns:a16="http://schemas.microsoft.com/office/drawing/2014/main" id="{9F3BD3A3-0853-444E-B41E-C36F99E4C81B}"/>
              </a:ext>
            </a:extLst>
          </p:cNvPr>
          <p:cNvSpPr txBox="1"/>
          <p:nvPr/>
        </p:nvSpPr>
        <p:spPr>
          <a:xfrm rot="21349390">
            <a:off x="5606635" y="5542271"/>
            <a:ext cx="3334131" cy="646331"/>
          </a:xfrm>
          <a:prstGeom prst="rect">
            <a:avLst/>
          </a:prstGeom>
          <a:solidFill>
            <a:srgbClr val="FF0000"/>
          </a:solidFill>
        </p:spPr>
        <p:txBody>
          <a:bodyPr wrap="square" rtlCol="0">
            <a:spAutoFit/>
          </a:bodyPr>
          <a:lstStyle/>
          <a:p>
            <a:r>
              <a:rPr kumimoji="1" lang="ja-JP" altLang="en-US" sz="1200" b="1" dirty="0">
                <a:latin typeface="AR丸ゴシック体E" panose="020F0909000000000000" pitchFamily="49" charset="-128"/>
                <a:ea typeface="AR丸ゴシック体E" panose="020F0909000000000000" pitchFamily="49" charset="-128"/>
              </a:rPr>
              <a:t>　</a:t>
            </a:r>
            <a:r>
              <a:rPr kumimoji="1" lang="ja-JP" altLang="en-US" sz="3600" b="1" dirty="0">
                <a:latin typeface="AR丸ゴシック体E" panose="020F0909000000000000" pitchFamily="49" charset="-128"/>
                <a:ea typeface="AR丸ゴシック体E" panose="020F0909000000000000" pitchFamily="49" charset="-128"/>
              </a:rPr>
              <a:t>ＥＳＤの推進</a:t>
            </a:r>
            <a:r>
              <a:rPr kumimoji="1" lang="ja-JP" altLang="en-US" b="1" dirty="0">
                <a:latin typeface="AR丸ゴシック体E" panose="020F0909000000000000" pitchFamily="49" charset="-128"/>
                <a:ea typeface="AR丸ゴシック体E" panose="020F0909000000000000" pitchFamily="49" charset="-128"/>
              </a:rPr>
              <a:t>　</a:t>
            </a:r>
          </a:p>
        </p:txBody>
      </p:sp>
      <p:cxnSp>
        <p:nvCxnSpPr>
          <p:cNvPr id="21" name="直線コネクタ 20">
            <a:extLst>
              <a:ext uri="{FF2B5EF4-FFF2-40B4-BE49-F238E27FC236}">
                <a16:creationId xmlns:a16="http://schemas.microsoft.com/office/drawing/2014/main" id="{97029056-382D-42DC-8BEE-A4B25B95D6A2}"/>
              </a:ext>
            </a:extLst>
          </p:cNvPr>
          <p:cNvCxnSpPr>
            <a:cxnSpLocks/>
          </p:cNvCxnSpPr>
          <p:nvPr/>
        </p:nvCxnSpPr>
        <p:spPr>
          <a:xfrm>
            <a:off x="5003799" y="5437388"/>
            <a:ext cx="1397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1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1000"/>
                                        <p:tgtEl>
                                          <p:spTgt spid="4">
                                            <p:txEl>
                                              <p:pRg st="2" end="2"/>
                                            </p:txEl>
                                          </p:spTgt>
                                        </p:tgtEl>
                                      </p:cBhvr>
                                    </p:animEffect>
                                    <p:anim calcmode="lin" valueType="num">
                                      <p:cBhvr>
                                        <p:cTn id="4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fade">
                                      <p:cBhvr>
                                        <p:cTn id="50" dur="1000"/>
                                        <p:tgtEl>
                                          <p:spTgt spid="4">
                                            <p:txEl>
                                              <p:pRg st="3" end="3"/>
                                            </p:txEl>
                                          </p:spTgt>
                                        </p:tgtEl>
                                      </p:cBhvr>
                                    </p:animEffect>
                                    <p:anim calcmode="lin" valueType="num">
                                      <p:cBhvr>
                                        <p:cTn id="5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Effect transition="in" filter="fade">
                                      <p:cBhvr>
                                        <p:cTn id="60" dur="1000"/>
                                        <p:tgtEl>
                                          <p:spTgt spid="4">
                                            <p:txEl>
                                              <p:pRg st="5" end="5"/>
                                            </p:txEl>
                                          </p:spTgt>
                                        </p:tgtEl>
                                      </p:cBhvr>
                                    </p:animEffect>
                                    <p:anim calcmode="lin" valueType="num">
                                      <p:cBhvr>
                                        <p:cTn id="6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Effect transition="in" filter="fade">
                                      <p:cBhvr>
                                        <p:cTn id="65" dur="1000"/>
                                        <p:tgtEl>
                                          <p:spTgt spid="4">
                                            <p:txEl>
                                              <p:pRg st="6" end="6"/>
                                            </p:txEl>
                                          </p:spTgt>
                                        </p:tgtEl>
                                      </p:cBhvr>
                                    </p:animEffect>
                                    <p:anim calcmode="lin" valueType="num">
                                      <p:cBhvr>
                                        <p:cTn id="6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xEl>
                                              <p:pRg st="7" end="7"/>
                                            </p:txEl>
                                          </p:spTgt>
                                        </p:tgtEl>
                                        <p:attrNameLst>
                                          <p:attrName>style.visibility</p:attrName>
                                        </p:attrNameLst>
                                      </p:cBhvr>
                                      <p:to>
                                        <p:strVal val="visible"/>
                                      </p:to>
                                    </p:set>
                                    <p:animEffect transition="in" filter="fade">
                                      <p:cBhvr>
                                        <p:cTn id="70" dur="1000"/>
                                        <p:tgtEl>
                                          <p:spTgt spid="4">
                                            <p:txEl>
                                              <p:pRg st="7" end="7"/>
                                            </p:txEl>
                                          </p:spTgt>
                                        </p:tgtEl>
                                      </p:cBhvr>
                                    </p:animEffect>
                                    <p:anim calcmode="lin" valueType="num">
                                      <p:cBhvr>
                                        <p:cTn id="7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7" end="7"/>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fade">
                                      <p:cBhvr>
                                        <p:cTn id="75" dur="1000"/>
                                        <p:tgtEl>
                                          <p:spTgt spid="4">
                                            <p:txEl>
                                              <p:pRg st="8" end="8"/>
                                            </p:txEl>
                                          </p:spTgt>
                                        </p:tgtEl>
                                      </p:cBhvr>
                                    </p:animEffect>
                                    <p:anim calcmode="lin" valueType="num">
                                      <p:cBhvr>
                                        <p:cTn id="7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8" end="8"/>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Effect transition="in" filter="fade">
                                      <p:cBhvr>
                                        <p:cTn id="80" dur="1000"/>
                                        <p:tgtEl>
                                          <p:spTgt spid="4">
                                            <p:txEl>
                                              <p:pRg st="9" end="9"/>
                                            </p:txEl>
                                          </p:spTgt>
                                        </p:tgtEl>
                                      </p:cBhvr>
                                    </p:animEffect>
                                    <p:anim calcmode="lin" valueType="num">
                                      <p:cBhvr>
                                        <p:cTn id="8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16" grpId="0" animBg="1"/>
      <p:bldP spid="13" grpId="0"/>
      <p:bldP spid="17" grpId="0" animBg="1"/>
      <p:bldP spid="15"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40E6959-518C-48DE-8F60-2F4B0725021E}"/>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162193"/>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5069016" cy="531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AB76792-48F2-4AA4-A125-134CBA8730BB}"/>
              </a:ext>
            </a:extLst>
          </p:cNvPr>
          <p:cNvSpPr txBox="1"/>
          <p:nvPr/>
        </p:nvSpPr>
        <p:spPr>
          <a:xfrm>
            <a:off x="3439224" y="-11602"/>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11" name="テキスト ボックス 10">
            <a:extLst>
              <a:ext uri="{FF2B5EF4-FFF2-40B4-BE49-F238E27FC236}">
                <a16:creationId xmlns:a16="http://schemas.microsoft.com/office/drawing/2014/main" id="{D897BB3F-F8B5-4A79-F090-8C4400A6872C}"/>
              </a:ext>
            </a:extLst>
          </p:cNvPr>
          <p:cNvSpPr txBox="1"/>
          <p:nvPr/>
        </p:nvSpPr>
        <p:spPr>
          <a:xfrm>
            <a:off x="4492953" y="0"/>
            <a:ext cx="5069016" cy="461665"/>
          </a:xfrm>
          <a:prstGeom prst="rect">
            <a:avLst/>
          </a:prstGeom>
          <a:noFill/>
        </p:spPr>
        <p:txBody>
          <a:bodyPr wrap="square">
            <a:spAutoFit/>
          </a:bodyPr>
          <a:lstStyle/>
          <a:p>
            <a:r>
              <a:rPr lang="ja-JP" altLang="en-US" sz="2400" b="1" dirty="0">
                <a:highlight>
                  <a:srgbClr val="B7DBFF"/>
                </a:highlight>
                <a:latin typeface="AR P丸ゴシック体04M" panose="020F0600000000000000" pitchFamily="50" charset="-128"/>
                <a:ea typeface="AR P丸ゴシック体04M" panose="020F0600000000000000" pitchFamily="50" charset="-128"/>
              </a:rPr>
              <a:t>⑤指導要領で求めている教育の姿</a:t>
            </a:r>
            <a:endParaRPr lang="en-US" altLang="ja-JP" sz="2400" b="1" dirty="0">
              <a:highlight>
                <a:srgbClr val="B7DBFF"/>
              </a:highlight>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6039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flipV="1">
            <a:off x="1613541" y="3547707"/>
            <a:ext cx="3811405"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4660849" y="4519056"/>
            <a:ext cx="2902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1706737" y="4855200"/>
            <a:ext cx="2758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068153" y="5512679"/>
            <a:ext cx="54948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1779193" y="5832534"/>
            <a:ext cx="5783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1706737" y="6161274"/>
            <a:ext cx="585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1706737" y="6482329"/>
            <a:ext cx="1665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4343411" y="358412"/>
            <a:ext cx="4413388" cy="461665"/>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a:t>
            </a:r>
            <a:r>
              <a:rPr kumimoji="1" lang="ja-JP" altLang="en-US" sz="2000" b="1" dirty="0">
                <a:solidFill>
                  <a:srgbClr val="FF0000"/>
                </a:solidFill>
                <a:highlight>
                  <a:srgbClr val="EFE5DD"/>
                </a:highlight>
              </a:rPr>
              <a:t>・徳・体</a:t>
            </a:r>
            <a:r>
              <a:rPr kumimoji="1" lang="ja-JP" altLang="en-US" b="1" dirty="0">
                <a:solidFill>
                  <a:srgbClr val="FF0000"/>
                </a:solidFill>
                <a:highlight>
                  <a:srgbClr val="EFE5DD"/>
                </a:highlight>
              </a:rPr>
              <a:t>  </a:t>
            </a:r>
            <a:r>
              <a:rPr kumimoji="1" lang="ja-JP" altLang="en-US" sz="2100" b="1" dirty="0">
                <a:solidFill>
                  <a:srgbClr val="FF0000"/>
                </a:solidFill>
              </a:rPr>
              <a:t>→  </a:t>
            </a:r>
            <a:r>
              <a:rPr kumimoji="1" lang="ja-JP" altLang="en-US" sz="2100" b="1" dirty="0">
                <a:solidFill>
                  <a:srgbClr val="FF0000"/>
                </a:solidFill>
                <a:highlight>
                  <a:srgbClr val="FEDAFC"/>
                </a:highlight>
              </a:rPr>
              <a:t>資質・能力の教育へ</a:t>
            </a:r>
          </a:p>
        </p:txBody>
      </p:sp>
      <p:sp>
        <p:nvSpPr>
          <p:cNvPr id="21" name="楕円 20">
            <a:extLst>
              <a:ext uri="{FF2B5EF4-FFF2-40B4-BE49-F238E27FC236}">
                <a16:creationId xmlns:a16="http://schemas.microsoft.com/office/drawing/2014/main" id="{28C103A4-71C5-440C-A904-BF4090846E5E}"/>
              </a:ext>
            </a:extLst>
          </p:cNvPr>
          <p:cNvSpPr/>
          <p:nvPr/>
        </p:nvSpPr>
        <p:spPr>
          <a:xfrm>
            <a:off x="978941" y="3143573"/>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4080613" y="166504"/>
            <a:ext cx="980661" cy="906195"/>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6079920" y="1046365"/>
            <a:ext cx="2150872"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3281691" y="4795"/>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4196734" y="1281746"/>
            <a:ext cx="1806547"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642099" y="2990509"/>
            <a:ext cx="7368988" cy="2677656"/>
          </a:xfrm>
          <a:prstGeom prst="rect">
            <a:avLst/>
          </a:prstGeom>
          <a:solidFill>
            <a:srgbClr val="FEFDD3"/>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第１　目標 </a:t>
            </a:r>
            <a:endParaRPr lang="en-US" altLang="ja-JP" sz="2800" dirty="0">
              <a:latin typeface="AR丸ゴシック体E" panose="020F0909000000000000" pitchFamily="49" charset="-128"/>
              <a:ea typeface="AR丸ゴシック体E" panose="020F0909000000000000" pitchFamily="49" charset="-128"/>
            </a:endParaRPr>
          </a:p>
          <a:p>
            <a:r>
              <a:rPr lang="ja-JP" altLang="en-US" sz="2800" dirty="0">
                <a:latin typeface="AR丸ゴシック体E" panose="020F0909000000000000" pitchFamily="49" charset="-128"/>
                <a:ea typeface="AR丸ゴシック体E" panose="020F0909000000000000" pitchFamily="49" charset="-128"/>
              </a:rPr>
              <a:t>　</a:t>
            </a:r>
            <a:r>
              <a:rPr lang="ja-JP" altLang="en-US" sz="2800"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2800" dirty="0">
                <a:latin typeface="AR丸ゴシック体E" panose="020F0909000000000000" pitchFamily="49" charset="-128"/>
                <a:ea typeface="AR丸ゴシック体E" panose="020F0909000000000000" pitchFamily="49" charset="-128"/>
              </a:rPr>
              <a:t>を働かせ，</a:t>
            </a:r>
            <a:r>
              <a:rPr lang="ja-JP" altLang="en-US" sz="2800"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2800" dirty="0">
                <a:latin typeface="AR丸ゴシック体E" panose="020F0909000000000000" pitchFamily="49" charset="-128"/>
                <a:ea typeface="AR丸ゴシック体E" panose="020F0909000000000000" pitchFamily="49" charset="-128"/>
              </a:rPr>
              <a:t>ことを通して，よりよく</a:t>
            </a:r>
            <a:r>
              <a:rPr lang="ja-JP" altLang="en-US" sz="2800"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2800"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2800"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5737747" y="727960"/>
            <a:ext cx="277369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教師に言われたことを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7061489" y="1291349"/>
            <a:ext cx="154037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FAA29A1A-FB02-281C-36BE-26A738E332F6}"/>
              </a:ext>
            </a:extLst>
          </p:cNvPr>
          <p:cNvGrpSpPr/>
          <p:nvPr/>
        </p:nvGrpSpPr>
        <p:grpSpPr>
          <a:xfrm>
            <a:off x="4803006" y="1827859"/>
            <a:ext cx="3262432" cy="461665"/>
            <a:chOff x="4803006" y="1827859"/>
            <a:chExt cx="3262432" cy="461665"/>
          </a:xfrm>
        </p:grpSpPr>
        <p:sp>
          <p:nvSpPr>
            <p:cNvPr id="15" name="正方形/長方形 14">
              <a:extLst>
                <a:ext uri="{FF2B5EF4-FFF2-40B4-BE49-F238E27FC236}">
                  <a16:creationId xmlns:a16="http://schemas.microsoft.com/office/drawing/2014/main" id="{0E855A58-A110-4F43-80C3-C31E7FAE37A7}"/>
                </a:ext>
              </a:extLst>
            </p:cNvPr>
            <p:cNvSpPr/>
            <p:nvPr/>
          </p:nvSpPr>
          <p:spPr>
            <a:xfrm>
              <a:off x="4803006" y="1890118"/>
              <a:ext cx="3157512" cy="3906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テキスト ボックス 10">
              <a:extLst>
                <a:ext uri="{FF2B5EF4-FFF2-40B4-BE49-F238E27FC236}">
                  <a16:creationId xmlns:a16="http://schemas.microsoft.com/office/drawing/2014/main" id="{5E125709-9429-CAEE-A050-E0D7340DE344}"/>
                </a:ext>
              </a:extLst>
            </p:cNvPr>
            <p:cNvSpPr txBox="1"/>
            <p:nvPr/>
          </p:nvSpPr>
          <p:spPr>
            <a:xfrm>
              <a:off x="4803006" y="1827859"/>
              <a:ext cx="3262432" cy="461665"/>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教育目標を明確にする</a:t>
              </a:r>
            </a:p>
          </p:txBody>
        </p:sp>
      </p:grpSp>
      <p:sp>
        <p:nvSpPr>
          <p:cNvPr id="29" name="テキスト ボックス 28">
            <a:extLst>
              <a:ext uri="{FF2B5EF4-FFF2-40B4-BE49-F238E27FC236}">
                <a16:creationId xmlns:a16="http://schemas.microsoft.com/office/drawing/2014/main" id="{B0B39BB3-A5EA-A342-5D64-3FF086F0AF85}"/>
              </a:ext>
            </a:extLst>
          </p:cNvPr>
          <p:cNvSpPr txBox="1"/>
          <p:nvPr/>
        </p:nvSpPr>
        <p:spPr>
          <a:xfrm>
            <a:off x="3928068" y="2503339"/>
            <a:ext cx="4493538"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総合的な学習の時間の２の１に</a:t>
            </a:r>
          </a:p>
        </p:txBody>
      </p:sp>
      <p:sp>
        <p:nvSpPr>
          <p:cNvPr id="30" name="楕円 29">
            <a:extLst>
              <a:ext uri="{FF2B5EF4-FFF2-40B4-BE49-F238E27FC236}">
                <a16:creationId xmlns:a16="http://schemas.microsoft.com/office/drawing/2014/main" id="{C1F45F5C-109F-F695-60A8-EC70C087E082}"/>
              </a:ext>
            </a:extLst>
          </p:cNvPr>
          <p:cNvSpPr/>
          <p:nvPr/>
        </p:nvSpPr>
        <p:spPr>
          <a:xfrm>
            <a:off x="5894424" y="4124111"/>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31" name="楕円 30">
            <a:extLst>
              <a:ext uri="{FF2B5EF4-FFF2-40B4-BE49-F238E27FC236}">
                <a16:creationId xmlns:a16="http://schemas.microsoft.com/office/drawing/2014/main" id="{5B6E9BB3-ABBF-F30C-F2A1-6D0DBC152AFD}"/>
              </a:ext>
            </a:extLst>
          </p:cNvPr>
          <p:cNvSpPr/>
          <p:nvPr/>
        </p:nvSpPr>
        <p:spPr>
          <a:xfrm>
            <a:off x="5267895" y="5412451"/>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Tree>
    <p:extLst>
      <p:ext uri="{BB962C8B-B14F-4D97-AF65-F5344CB8AC3E}">
        <p14:creationId xmlns:p14="http://schemas.microsoft.com/office/powerpoint/2010/main" val="26674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42" presetClass="entr" presetSubtype="0"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par>
                          <p:cTn id="115" fill="hold">
                            <p:stCondLst>
                              <p:cond delay="500"/>
                            </p:stCondLst>
                            <p:childTnLst>
                              <p:par>
                                <p:cTn id="116" presetID="42" presetClass="entr" presetSubtype="0"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000"/>
                                        <p:tgtEl>
                                          <p:spTgt spid="31"/>
                                        </p:tgtEl>
                                      </p:cBhvr>
                                    </p:animEffect>
                                    <p:anim calcmode="lin" valueType="num">
                                      <p:cBhvr>
                                        <p:cTn id="119" dur="1000" fill="hold"/>
                                        <p:tgtEl>
                                          <p:spTgt spid="31"/>
                                        </p:tgtEl>
                                        <p:attrNameLst>
                                          <p:attrName>ppt_x</p:attrName>
                                        </p:attrNameLst>
                                      </p:cBhvr>
                                      <p:tavLst>
                                        <p:tav tm="0">
                                          <p:val>
                                            <p:strVal val="#ppt_x"/>
                                          </p:val>
                                        </p:tav>
                                        <p:tav tm="100000">
                                          <p:val>
                                            <p:strVal val="#ppt_x"/>
                                          </p:val>
                                        </p:tav>
                                      </p:tavLst>
                                    </p:anim>
                                    <p:anim calcmode="lin" valueType="num">
                                      <p:cBhvr>
                                        <p:cTn id="1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4" grpId="0" animBg="1"/>
      <p:bldP spid="5" grpId="0"/>
      <p:bldP spid="25" grpId="0"/>
      <p:bldP spid="27" grpId="0" animBg="1"/>
      <p:bldP spid="27" grpId="1" animBg="1"/>
      <p:bldP spid="8" grpId="0"/>
      <p:bldP spid="7" grpId="0"/>
      <p:bldP spid="29" grpId="0" animBg="1"/>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211" y="3076208"/>
            <a:ext cx="7982471" cy="3003082"/>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424" y="32760"/>
            <a:ext cx="7982471" cy="2632366"/>
          </a:xfrm>
          <a:prstGeom prst="rect">
            <a:avLst/>
          </a:prstGeom>
          <a:ln>
            <a:solidFill>
              <a:schemeClr val="tx1"/>
            </a:solidFill>
          </a:ln>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3381629" y="5540636"/>
            <a:ext cx="4270305" cy="14807"/>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41D440-BCD6-4A50-A29A-851175EAC56C}"/>
              </a:ext>
            </a:extLst>
          </p:cNvPr>
          <p:cNvSpPr txBox="1"/>
          <p:nvPr/>
        </p:nvSpPr>
        <p:spPr>
          <a:xfrm>
            <a:off x="3816625" y="-23154"/>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5" name="楕円 4">
            <a:extLst>
              <a:ext uri="{FF2B5EF4-FFF2-40B4-BE49-F238E27FC236}">
                <a16:creationId xmlns:a16="http://schemas.microsoft.com/office/drawing/2014/main" id="{263ACEF2-6A61-3BC7-D80C-3BFEA0F1AA3F}"/>
              </a:ext>
            </a:extLst>
          </p:cNvPr>
          <p:cNvSpPr/>
          <p:nvPr/>
        </p:nvSpPr>
        <p:spPr>
          <a:xfrm>
            <a:off x="4143900" y="3533397"/>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1D5B6FEE-51A0-DB28-183A-44E3130CBBBE}"/>
              </a:ext>
            </a:extLst>
          </p:cNvPr>
          <p:cNvSpPr txBox="1"/>
          <p:nvPr/>
        </p:nvSpPr>
        <p:spPr>
          <a:xfrm>
            <a:off x="6804897" y="4719954"/>
            <a:ext cx="233910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5AD220DE-5175-4C0F-CEFE-D50ADBD22223}"/>
              </a:ext>
            </a:extLst>
          </p:cNvPr>
          <p:cNvSpPr txBox="1"/>
          <p:nvPr/>
        </p:nvSpPr>
        <p:spPr>
          <a:xfrm>
            <a:off x="62894" y="5063296"/>
            <a:ext cx="326243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向上を図っていくこと</a:t>
            </a:r>
          </a:p>
        </p:txBody>
      </p:sp>
    </p:spTree>
    <p:extLst>
      <p:ext uri="{BB962C8B-B14F-4D97-AF65-F5344CB8AC3E}">
        <p14:creationId xmlns:p14="http://schemas.microsoft.com/office/powerpoint/2010/main" val="19847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1"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76000" y="817975"/>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4" y="3692920"/>
            <a:ext cx="7791337" cy="2900119"/>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4" y="593223"/>
            <a:ext cx="7791337" cy="3109828"/>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76004"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917931"/>
            <a:ext cx="6864380" cy="38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2400"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a:t>
            </a:r>
            <a:r>
              <a:rPr lang="ja-JP" altLang="en-US" sz="3200"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108" b="1" dirty="0">
                <a:latin typeface="HG創英角ﾎﾟｯﾌﾟ体" panose="040B0A09000000000000" pitchFamily="49" charset="-128"/>
                <a:ea typeface="HG創英角ﾎﾟｯﾌﾟ体" panose="040B0A09000000000000" pitchFamily="49" charset="-128"/>
              </a:rPr>
              <a:t>　</a:t>
            </a:r>
            <a:endParaRPr lang="en-US" altLang="ja-JP" sz="1108"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75995" y="3703050"/>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384414" y="123152"/>
            <a:ext cx="2646878" cy="461665"/>
          </a:xfrm>
          <a:prstGeom prst="rect">
            <a:avLst/>
          </a:prstGeom>
          <a:solidFill>
            <a:srgbClr val="FFFF79"/>
          </a:solidFill>
        </p:spPr>
        <p:txBody>
          <a:bodyPr wrap="none" rtlCol="0">
            <a:spAutoFit/>
          </a:bodyPr>
          <a:lstStyle/>
          <a:p>
            <a:r>
              <a:rPr lang="ja-JP" altLang="en-US" sz="24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397195" y="1857768"/>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pic>
        <p:nvPicPr>
          <p:cNvPr id="12" name="図 11">
            <a:extLst>
              <a:ext uri="{FF2B5EF4-FFF2-40B4-BE49-F238E27FC236}">
                <a16:creationId xmlns:a16="http://schemas.microsoft.com/office/drawing/2014/main" id="{E89C0E2D-1A6D-A21F-2425-3361A80D24C4}"/>
              </a:ext>
            </a:extLst>
          </p:cNvPr>
          <p:cNvPicPr>
            <a:picLocks noChangeAspect="1"/>
          </p:cNvPicPr>
          <p:nvPr/>
        </p:nvPicPr>
        <p:blipFill>
          <a:blip r:embed="rId3"/>
          <a:stretch>
            <a:fillRect/>
          </a:stretch>
        </p:blipFill>
        <p:spPr>
          <a:xfrm>
            <a:off x="1275659" y="822274"/>
            <a:ext cx="1928813" cy="557213"/>
          </a:xfrm>
          <a:prstGeom prst="rect">
            <a:avLst/>
          </a:prstGeom>
        </p:spPr>
      </p:pic>
      <p:pic>
        <p:nvPicPr>
          <p:cNvPr id="14" name="図 13">
            <a:extLst>
              <a:ext uri="{FF2B5EF4-FFF2-40B4-BE49-F238E27FC236}">
                <a16:creationId xmlns:a16="http://schemas.microsoft.com/office/drawing/2014/main" id="{8B9DA565-D89F-27EA-7887-035ECC34433D}"/>
              </a:ext>
            </a:extLst>
          </p:cNvPr>
          <p:cNvPicPr>
            <a:picLocks noChangeAspect="1"/>
          </p:cNvPicPr>
          <p:nvPr/>
        </p:nvPicPr>
        <p:blipFill>
          <a:blip r:embed="rId4"/>
          <a:stretch>
            <a:fillRect/>
          </a:stretch>
        </p:blipFill>
        <p:spPr>
          <a:xfrm>
            <a:off x="2913936" y="759554"/>
            <a:ext cx="2264569" cy="657225"/>
          </a:xfrm>
          <a:prstGeom prst="rect">
            <a:avLst/>
          </a:prstGeom>
        </p:spPr>
      </p:pic>
    </p:spTree>
    <p:extLst>
      <p:ext uri="{BB962C8B-B14F-4D97-AF65-F5344CB8AC3E}">
        <p14:creationId xmlns:p14="http://schemas.microsoft.com/office/powerpoint/2010/main" val="30953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350637" y="126609"/>
            <a:ext cx="8442726" cy="646762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2626" y="263769"/>
            <a:ext cx="7658747" cy="6255435"/>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1807330" y="2206593"/>
            <a:ext cx="3670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2543294" y="2827052"/>
            <a:ext cx="45431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7272999" y="2827052"/>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1807330" y="3148387"/>
            <a:ext cx="56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2543295" y="3148387"/>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3486568" y="3145429"/>
            <a:ext cx="1991689" cy="29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1807330" y="4504810"/>
            <a:ext cx="323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5694456" y="4490005"/>
            <a:ext cx="20583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2368555" y="4826149"/>
            <a:ext cx="2532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3043187" y="4852798"/>
            <a:ext cx="2772695"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正方形/長方形 18">
            <a:extLst>
              <a:ext uri="{FF2B5EF4-FFF2-40B4-BE49-F238E27FC236}">
                <a16:creationId xmlns:a16="http://schemas.microsoft.com/office/drawing/2014/main" id="{E98C534E-1195-4A8F-A8A8-C474337D604C}"/>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3308087" y="331985"/>
            <a:ext cx="697627" cy="400110"/>
          </a:xfrm>
          <a:prstGeom prst="rect">
            <a:avLst/>
          </a:prstGeom>
          <a:noFill/>
        </p:spPr>
        <p:txBody>
          <a:bodyPr wrap="none" rtlCol="0">
            <a:spAutoFit/>
          </a:bodyPr>
          <a:lstStyle/>
          <a:p>
            <a:r>
              <a:rPr kumimoji="1" lang="ja-JP" altLang="en-US" sz="2000"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350637" y="8820"/>
            <a:ext cx="1015997" cy="523220"/>
          </a:xfrm>
          <a:prstGeom prst="rect">
            <a:avLst/>
          </a:prstGeom>
          <a:solidFill>
            <a:srgbClr val="FFFF00"/>
          </a:solidFill>
          <a:ln>
            <a:solidFill>
              <a:schemeClr val="accent1"/>
            </a:solidFill>
          </a:ln>
        </p:spPr>
        <p:txBody>
          <a:bodyPr wrap="square" rtlCol="0">
            <a:spAutoFit/>
          </a:bodyPr>
          <a:lstStyle/>
          <a:p>
            <a:r>
              <a:rPr kumimoji="1" lang="ja-JP" altLang="en-US" sz="2800" b="1" dirty="0"/>
              <a:t>総 則</a:t>
            </a:r>
          </a:p>
        </p:txBody>
      </p:sp>
      <p:sp>
        <p:nvSpPr>
          <p:cNvPr id="3" name="テキスト ボックス 2">
            <a:extLst>
              <a:ext uri="{FF2B5EF4-FFF2-40B4-BE49-F238E27FC236}">
                <a16:creationId xmlns:a16="http://schemas.microsoft.com/office/drawing/2014/main" id="{8036FBC5-9361-14FB-3176-EF42D460311B}"/>
              </a:ext>
            </a:extLst>
          </p:cNvPr>
          <p:cNvSpPr txBox="1"/>
          <p:nvPr/>
        </p:nvSpPr>
        <p:spPr>
          <a:xfrm>
            <a:off x="1673062" y="740329"/>
            <a:ext cx="5262979" cy="1077218"/>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主体的・対話的で深い学びの</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実現に向けた授業改善</a:t>
            </a:r>
          </a:p>
        </p:txBody>
      </p:sp>
      <p:sp>
        <p:nvSpPr>
          <p:cNvPr id="22" name="楕円 21">
            <a:extLst>
              <a:ext uri="{FF2B5EF4-FFF2-40B4-BE49-F238E27FC236}">
                <a16:creationId xmlns:a16="http://schemas.microsoft.com/office/drawing/2014/main" id="{4E138C41-6C3C-44D4-8D83-5128C77743E4}"/>
              </a:ext>
            </a:extLst>
          </p:cNvPr>
          <p:cNvSpPr/>
          <p:nvPr/>
        </p:nvSpPr>
        <p:spPr>
          <a:xfrm>
            <a:off x="4009605" y="1217674"/>
            <a:ext cx="1868106" cy="665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6" name="テキスト ボックス 5">
            <a:extLst>
              <a:ext uri="{FF2B5EF4-FFF2-40B4-BE49-F238E27FC236}">
                <a16:creationId xmlns:a16="http://schemas.microsoft.com/office/drawing/2014/main" id="{A8A581EF-8D15-E521-E9BD-2D700F59D57E}"/>
              </a:ext>
            </a:extLst>
          </p:cNvPr>
          <p:cNvSpPr txBox="1"/>
          <p:nvPr/>
        </p:nvSpPr>
        <p:spPr>
          <a:xfrm>
            <a:off x="2962327" y="4851105"/>
            <a:ext cx="4935967"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過程を重視した学習の充実</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ADA46857-1FD5-EBDD-0684-CF2659CA5FB8}"/>
              </a:ext>
            </a:extLst>
          </p:cNvPr>
          <p:cNvSpPr txBox="1"/>
          <p:nvPr/>
        </p:nvSpPr>
        <p:spPr>
          <a:xfrm>
            <a:off x="2991180" y="4873650"/>
            <a:ext cx="6083717" cy="584775"/>
          </a:xfrm>
          <a:prstGeom prst="rect">
            <a:avLst/>
          </a:prstGeom>
          <a:solidFill>
            <a:schemeClr val="bg1"/>
          </a:solidFill>
          <a:ln w="57150">
            <a:solidFill>
              <a:srgbClr val="FF0000"/>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主体的な学習過程を重視しなさい</a:t>
            </a:r>
            <a:endParaRPr kumimoji="1" lang="en-US" altLang="ja-JP" sz="3200" dirty="0">
              <a:highlight>
                <a:srgbClr val="FFFF00"/>
              </a:highlight>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770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1000"/>
                                        <p:tgtEl>
                                          <p:spTgt spid="6"/>
                                        </p:tgtEl>
                                      </p:cBhvr>
                                    </p:animEffect>
                                    <p:anim calcmode="lin" valueType="num">
                                      <p:cBhvr>
                                        <p:cTn id="93" dur="1000" fill="hold"/>
                                        <p:tgtEl>
                                          <p:spTgt spid="6"/>
                                        </p:tgtEl>
                                        <p:attrNameLst>
                                          <p:attrName>ppt_x</p:attrName>
                                        </p:attrNameLst>
                                      </p:cBhvr>
                                      <p:tavLst>
                                        <p:tav tm="0">
                                          <p:val>
                                            <p:strVal val="#ppt_x"/>
                                          </p:val>
                                        </p:tav>
                                        <p:tav tm="100000">
                                          <p:val>
                                            <p:strVal val="#ppt_x"/>
                                          </p:val>
                                        </p:tav>
                                      </p:tavLst>
                                    </p:anim>
                                    <p:anim calcmode="lin" valueType="num">
                                      <p:cBhvr>
                                        <p:cTn id="9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3" grpId="0" animBg="1"/>
      <p:bldP spid="22"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270258"/>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7733207" cy="611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ja-JP" altLang="en-US" sz="2585"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dirty="0">
              <a:latin typeface="HG創英角ﾎﾟｯﾌﾟ体" panose="040B0A09000000000000" pitchFamily="49" charset="-128"/>
              <a:ea typeface="HG創英角ﾎﾟｯﾌﾟ体" panose="040B0A09000000000000" pitchFamily="49" charset="-128"/>
            </a:endParaRPr>
          </a:p>
          <a:p>
            <a:endParaRPr lang="en-US" altLang="ja-JP" sz="1400"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①学校の教育目標を見直すこと</a:t>
            </a:r>
            <a:r>
              <a:rPr lang="ja-JP" altLang="en-US" sz="1600" b="1" dirty="0">
                <a:latin typeface="HG創英角ﾎﾟｯﾌﾟ体" panose="040B0A09000000000000" pitchFamily="49" charset="-128"/>
                <a:ea typeface="HG創英角ﾎﾟｯﾌﾟ体" panose="040B0A09000000000000" pitchFamily="49" charset="-128"/>
              </a:rPr>
              <a:t>（時代遅れ？）</a:t>
            </a:r>
            <a:endParaRPr lang="en-US" altLang="ja-JP" sz="2585" dirty="0">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②</a:t>
            </a:r>
            <a:r>
              <a:rPr lang="ja-JP" altLang="en-US" sz="3200" u="sng" dirty="0">
                <a:latin typeface="HG創英角ﾎﾟｯﾌﾟ体" panose="040B0A09000000000000" pitchFamily="49" charset="-128"/>
                <a:ea typeface="HG創英角ﾎﾟｯﾌﾟ体" panose="040B0A09000000000000" pitchFamily="49" charset="-128"/>
              </a:rPr>
              <a:t>教科横断的に学ぶ</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a:t>
            </a:r>
            <a:r>
              <a:rPr lang="en-US" altLang="ja-JP" sz="1704" dirty="0">
                <a:latin typeface="HG創英角ﾎﾟｯﾌﾟ体" panose="040B0A09000000000000" pitchFamily="49" charset="-128"/>
                <a:ea typeface="HG創英角ﾎﾟｯﾌﾟ体" panose="040B0A09000000000000" pitchFamily="49" charset="-128"/>
              </a:rPr>
              <a:t>19</a:t>
            </a:r>
            <a:r>
              <a:rPr lang="ja-JP" altLang="en-US" sz="1704" dirty="0">
                <a:latin typeface="HG創英角ﾎﾟｯﾌﾟ体" panose="040B0A09000000000000" pitchFamily="49" charset="-128"/>
                <a:ea typeface="HG創英角ﾎﾟｯﾌﾟ体" panose="040B0A09000000000000" pitchFamily="49" charset="-128"/>
              </a:rPr>
              <a:t>ページの２）</a:t>
            </a:r>
            <a:endParaRPr lang="en-US" altLang="ja-JP" sz="1704" dirty="0">
              <a:latin typeface="HG創英角ﾎﾟｯﾌﾟ体" panose="040B0A09000000000000" pitchFamily="49" charset="-128"/>
              <a:ea typeface="HG創英角ﾎﾟｯﾌﾟ体" panose="040B0A09000000000000" pitchFamily="49" charset="-128"/>
            </a:endParaRPr>
          </a:p>
          <a:p>
            <a:r>
              <a:rPr lang="ja-JP" altLang="en-US" sz="1888" dirty="0">
                <a:latin typeface="HG創英角ﾎﾟｯﾌﾟ体" panose="040B0A09000000000000" pitchFamily="49" charset="-128"/>
                <a:ea typeface="HG創英角ﾎﾟｯﾌﾟ体" panose="040B0A09000000000000" pitchFamily="49" charset="-128"/>
              </a:rPr>
              <a:t>　　　</a:t>
            </a:r>
            <a:r>
              <a:rPr lang="ja-JP" altLang="en-US" sz="2517" dirty="0">
                <a:latin typeface="HG創英角ﾎﾟｯﾌﾟ体" panose="040B0A09000000000000" pitchFamily="49" charset="-128"/>
                <a:ea typeface="HG創英角ﾎﾟｯﾌﾟ体" panose="040B0A09000000000000" pitchFamily="49" charset="-128"/>
              </a:rPr>
              <a:t>（</a:t>
            </a:r>
            <a:r>
              <a:rPr lang="ja-JP" altLang="en-US" sz="3067"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2517" u="sng" dirty="0">
                <a:latin typeface="HG創英角ﾎﾟｯﾌﾟ体" panose="040B0A09000000000000" pitchFamily="49" charset="-128"/>
                <a:ea typeface="HG創英角ﾎﾟｯﾌﾟ体" panose="040B0A09000000000000" pitchFamily="49" charset="-128"/>
              </a:rPr>
              <a:t>）</a:t>
            </a:r>
            <a:endParaRPr lang="en-US" altLang="ja-JP" sz="2517" u="sng"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③</a:t>
            </a:r>
            <a:r>
              <a:rPr lang="ja-JP" altLang="en-US" sz="3462"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585" dirty="0">
                <a:latin typeface="HG創英角ﾎﾟｯﾌﾟ体" panose="040B0A09000000000000" pitchFamily="49" charset="-128"/>
                <a:ea typeface="HG創英角ﾎﾟｯﾌﾟ体" panose="040B0A09000000000000" pitchFamily="49" charset="-128"/>
              </a:rPr>
              <a:t>　に向けた</a:t>
            </a:r>
            <a:r>
              <a:rPr lang="ja-JP" altLang="en-US" sz="2585"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2585" dirty="0">
                <a:latin typeface="HG創英角ﾎﾟｯﾌﾟ体" panose="040B0A09000000000000" pitchFamily="49" charset="-128"/>
                <a:ea typeface="HG創英角ﾎﾟｯﾌﾟ体" panose="040B0A09000000000000" pitchFamily="49" charset="-128"/>
              </a:rPr>
              <a:t>　</a:t>
            </a:r>
            <a:r>
              <a:rPr lang="ja-JP" altLang="en-US" sz="1846" dirty="0">
                <a:latin typeface="HG創英角ﾎﾟｯﾌﾟ体" panose="040B0A09000000000000" pitchFamily="49" charset="-128"/>
                <a:ea typeface="HG創英角ﾎﾟｯﾌﾟ体" panose="040B0A09000000000000" pitchFamily="49" charset="-128"/>
              </a:rPr>
              <a:t>（</a:t>
            </a:r>
            <a:r>
              <a:rPr lang="en-US" altLang="ja-JP" sz="1846" dirty="0">
                <a:latin typeface="HG創英角ﾎﾟｯﾌﾟ体" panose="040B0A09000000000000" pitchFamily="49" charset="-128"/>
                <a:ea typeface="HG創英角ﾎﾟｯﾌﾟ体" panose="040B0A09000000000000" pitchFamily="49" charset="-128"/>
              </a:rPr>
              <a:t>22</a:t>
            </a:r>
            <a:r>
              <a:rPr lang="ja-JP" altLang="en-US" sz="1846" dirty="0">
                <a:latin typeface="HG創英角ﾎﾟｯﾌﾟ体" panose="040B0A09000000000000" pitchFamily="49" charset="-128"/>
                <a:ea typeface="HG創英角ﾎﾟｯﾌﾟ体" panose="040B0A09000000000000" pitchFamily="49" charset="-128"/>
              </a:rPr>
              <a:t>ページ１の</a:t>
            </a:r>
            <a:r>
              <a:rPr lang="ja-JP" altLang="en-US" sz="1846" b="1" dirty="0">
                <a:latin typeface="HG創英角ﾎﾟｯﾌﾟ体" panose="040B0A09000000000000" pitchFamily="49" charset="-128"/>
                <a:ea typeface="HG創英角ﾎﾟｯﾌﾟ体" panose="040B0A09000000000000" pitchFamily="49" charset="-128"/>
              </a:rPr>
              <a:t>⑴</a:t>
            </a:r>
            <a:r>
              <a:rPr lang="ja-JP" altLang="en-US" sz="1846" dirty="0">
                <a:latin typeface="HG創英角ﾎﾟｯﾌﾟ体" panose="040B0A09000000000000" pitchFamily="49" charset="-128"/>
                <a:ea typeface="HG創英角ﾎﾟｯﾌﾟ体" panose="040B0A09000000000000" pitchFamily="49" charset="-128"/>
              </a:rPr>
              <a:t>・・・つまり）</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200" dirty="0">
                <a:latin typeface="HG創英角ﾎﾟｯﾌﾟ体" panose="040B0A09000000000000" pitchFamily="49" charset="-128"/>
                <a:ea typeface="HG創英角ﾎﾟｯﾌﾟ体" panose="040B0A09000000000000" pitchFamily="49" charset="-128"/>
              </a:rPr>
              <a:t>　</a:t>
            </a:r>
            <a:endParaRPr lang="en-US" altLang="ja-JP" sz="1200"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en-US" altLang="ja-JP" sz="3462" u="sng" dirty="0">
                <a:latin typeface="HG創英角ﾎﾟｯﾌﾟ体" panose="040B0A09000000000000" pitchFamily="49" charset="-128"/>
                <a:ea typeface="HG創英角ﾎﾟｯﾌﾟ体" panose="040B0A09000000000000" pitchFamily="49" charset="-128"/>
              </a:rPr>
              <a:t>《</a:t>
            </a:r>
            <a:r>
              <a:rPr lang="ja-JP" altLang="en-US" sz="3462"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3462" u="sng" dirty="0">
                <a:latin typeface="HG創英角ﾎﾟｯﾌﾟ体" panose="040B0A09000000000000" pitchFamily="49" charset="-128"/>
                <a:ea typeface="HG創英角ﾎﾟｯﾌﾟ体" panose="040B0A09000000000000" pitchFamily="49" charset="-128"/>
              </a:rPr>
              <a:t>》</a:t>
            </a:r>
            <a:endParaRPr lang="en-US" altLang="ja-JP" sz="1193"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3901031" y="33116"/>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Tree>
    <p:extLst>
      <p:ext uri="{BB962C8B-B14F-4D97-AF65-F5344CB8AC3E}">
        <p14:creationId xmlns:p14="http://schemas.microsoft.com/office/powerpoint/2010/main" val="39757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7BCBDF1-D8DD-4FA1-9E59-92E8F0626DB1}"/>
              </a:ext>
            </a:extLst>
          </p:cNvPr>
          <p:cNvSpPr txBox="1"/>
          <p:nvPr/>
        </p:nvSpPr>
        <p:spPr>
          <a:xfrm>
            <a:off x="170795" y="1181069"/>
            <a:ext cx="8802410" cy="4955203"/>
          </a:xfrm>
          <a:prstGeom prst="rect">
            <a:avLst/>
          </a:prstGeom>
          <a:solidFill>
            <a:srgbClr val="FFFF00"/>
          </a:solidFill>
        </p:spPr>
        <p:txBody>
          <a:bodyPr wrap="none" rtlCol="0">
            <a:spAutoFit/>
          </a:bodyPr>
          <a:lstStyle/>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昔は、教科の内容を教えるだけで良かったのに、</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どうしてカリキュラム・マネジメントなどと</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いうことが、求められるようになったのでしょうか。</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　　</a:t>
            </a:r>
            <a:r>
              <a:rPr kumimoji="1" lang="ja-JP" altLang="en-US" sz="3600" dirty="0">
                <a:latin typeface="AR丸ゴシック体E" panose="020F0909000000000000" pitchFamily="49" charset="-128"/>
                <a:ea typeface="AR丸ゴシック体E" panose="020F0909000000000000" pitchFamily="49" charset="-128"/>
              </a:rPr>
              <a:t>新型コロナを例にすると分かるよ！</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ja-JP" altLang="en-US" sz="2800" dirty="0">
              <a:latin typeface="AR丸ゴシック体E" panose="020F0909000000000000" pitchFamily="49" charset="-128"/>
              <a:ea typeface="AR丸ゴシック体E" panose="020F0909000000000000" pitchFamily="49" charset="-128"/>
            </a:endParaRPr>
          </a:p>
        </p:txBody>
      </p:sp>
      <p:sp>
        <p:nvSpPr>
          <p:cNvPr id="4" name="テキスト ボックス 3">
            <a:extLst>
              <a:ext uri="{FF2B5EF4-FFF2-40B4-BE49-F238E27FC236}">
                <a16:creationId xmlns:a16="http://schemas.microsoft.com/office/drawing/2014/main" id="{D7674F21-5435-265F-A247-D3DCDF9D7FBF}"/>
              </a:ext>
            </a:extLst>
          </p:cNvPr>
          <p:cNvSpPr txBox="1"/>
          <p:nvPr/>
        </p:nvSpPr>
        <p:spPr>
          <a:xfrm>
            <a:off x="3053136" y="118790"/>
            <a:ext cx="6090864"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⑥カリキュラム・マネジメントの意味と進め方</a:t>
            </a:r>
            <a:endParaRPr lang="ja-JP" altLang="en-US" sz="2400" dirty="0"/>
          </a:p>
        </p:txBody>
      </p:sp>
    </p:spTree>
    <p:extLst>
      <p:ext uri="{BB962C8B-B14F-4D97-AF65-F5344CB8AC3E}">
        <p14:creationId xmlns:p14="http://schemas.microsoft.com/office/powerpoint/2010/main" val="24975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1000"/>
                                        <p:tgtEl>
                                          <p:spTgt spid="2">
                                            <p:txEl>
                                              <p:pRg st="9" end="9"/>
                                            </p:txEl>
                                          </p:spTgt>
                                        </p:tgtEl>
                                      </p:cBhvr>
                                    </p:animEffect>
                                    <p:anim calcmode="lin" valueType="num">
                                      <p:cBhvr>
                                        <p:cTn id="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030593-5074-8292-5F4A-589430CF2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55" y="0"/>
            <a:ext cx="4852219" cy="6858000"/>
          </a:xfrm>
          <a:prstGeom prst="rect">
            <a:avLst/>
          </a:prstGeom>
        </p:spPr>
      </p:pic>
      <p:sp>
        <p:nvSpPr>
          <p:cNvPr id="4" name="テキスト ボックス 3">
            <a:extLst>
              <a:ext uri="{FF2B5EF4-FFF2-40B4-BE49-F238E27FC236}">
                <a16:creationId xmlns:a16="http://schemas.microsoft.com/office/drawing/2014/main" id="{9E366A13-1671-18C8-D434-EA75A6060F5C}"/>
              </a:ext>
            </a:extLst>
          </p:cNvPr>
          <p:cNvSpPr txBox="1"/>
          <p:nvPr/>
        </p:nvSpPr>
        <p:spPr>
          <a:xfrm>
            <a:off x="6446780" y="5614610"/>
            <a:ext cx="2495514" cy="1061829"/>
          </a:xfrm>
          <a:prstGeom prst="rect">
            <a:avLst/>
          </a:prstGeom>
          <a:noFill/>
        </p:spPr>
        <p:txBody>
          <a:bodyPr wrap="square" rtlCol="0">
            <a:spAutoFit/>
          </a:bodyPr>
          <a:lstStyle/>
          <a:p>
            <a:r>
              <a:rPr kumimoji="1" lang="ja-JP" altLang="en-US" sz="1050" dirty="0"/>
              <a:t>ここからのスライドには、</a:t>
            </a:r>
            <a:endParaRPr kumimoji="1" lang="en-US" altLang="ja-JP" sz="1050" dirty="0"/>
          </a:p>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a:t>
            </a:r>
            <a:endParaRPr kumimoji="1" lang="en-US" altLang="ja-JP" sz="1050" dirty="0"/>
          </a:p>
          <a:p>
            <a:pPr algn="r"/>
            <a:r>
              <a:rPr kumimoji="1" lang="en-US" altLang="ja-JP" sz="1050" dirty="0"/>
              <a:t>2018</a:t>
            </a:r>
            <a:r>
              <a:rPr kumimoji="1" lang="ja-JP" altLang="en-US" sz="1050" dirty="0"/>
              <a:t>年</a:t>
            </a:r>
            <a:r>
              <a:rPr kumimoji="1" lang="en-US" altLang="ja-JP" sz="1050" dirty="0"/>
              <a:t>11</a:t>
            </a:r>
            <a:r>
              <a:rPr kumimoji="1" lang="ja-JP" altLang="en-US" sz="1050" dirty="0"/>
              <a:t>月改訂版</a:t>
            </a:r>
            <a:endParaRPr kumimoji="1" lang="en-US" altLang="ja-JP" sz="1050" dirty="0"/>
          </a:p>
          <a:p>
            <a:r>
              <a:rPr kumimoji="1" lang="ja-JP" altLang="en-US" sz="1050" dirty="0"/>
              <a:t>を使ってプレゼンに編集しています</a:t>
            </a:r>
          </a:p>
        </p:txBody>
      </p:sp>
      <p:sp>
        <p:nvSpPr>
          <p:cNvPr id="5" name="テキスト ボックス 4">
            <a:extLst>
              <a:ext uri="{FF2B5EF4-FFF2-40B4-BE49-F238E27FC236}">
                <a16:creationId xmlns:a16="http://schemas.microsoft.com/office/drawing/2014/main" id="{905F6CFC-BF6B-EA1B-6496-7A0C6AF5F911}"/>
              </a:ext>
            </a:extLst>
          </p:cNvPr>
          <p:cNvSpPr txBox="1"/>
          <p:nvPr/>
        </p:nvSpPr>
        <p:spPr>
          <a:xfrm>
            <a:off x="5793514" y="181561"/>
            <a:ext cx="2960522" cy="830997"/>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①ユネスコとＥＳＤに</a:t>
            </a:r>
            <a:endParaRPr lang="en-US" altLang="ja-JP" sz="2400" b="1" dirty="0">
              <a:latin typeface="AR P丸ゴシック体04M" panose="020F0600000000000000" pitchFamily="50" charset="-128"/>
              <a:ea typeface="AR P丸ゴシック体04M" panose="020F0600000000000000" pitchFamily="50" charset="-128"/>
            </a:endParaRPr>
          </a:p>
          <a:p>
            <a:r>
              <a:rPr lang="ja-JP" altLang="en-US" sz="2400" b="1" dirty="0">
                <a:latin typeface="AR P丸ゴシック体04M" panose="020F0600000000000000" pitchFamily="50" charset="-128"/>
                <a:ea typeface="AR P丸ゴシック体04M" panose="020F0600000000000000" pitchFamily="50" charset="-128"/>
              </a:rPr>
              <a:t>　関する概論</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831388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304446" y="0"/>
            <a:ext cx="6839554" cy="7214709"/>
          </a:xfrm>
          <a:prstGeom prst="rect">
            <a:avLst/>
          </a:prstGeom>
        </p:spPr>
      </p:pic>
      <p:pic>
        <p:nvPicPr>
          <p:cNvPr id="2" name="図 1">
            <a:extLst>
              <a:ext uri="{FF2B5EF4-FFF2-40B4-BE49-F238E27FC236}">
                <a16:creationId xmlns:a16="http://schemas.microsoft.com/office/drawing/2014/main" id="{C7E16BA6-70A7-4D9F-852D-AB1ADE2EDC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71605"/>
            <a:ext cx="6086395" cy="6086395"/>
          </a:xfrm>
          <a:prstGeom prst="rect">
            <a:avLst/>
          </a:prstGeom>
        </p:spPr>
      </p:pic>
      <p:grpSp>
        <p:nvGrpSpPr>
          <p:cNvPr id="3" name="グループ化 2">
            <a:extLst>
              <a:ext uri="{FF2B5EF4-FFF2-40B4-BE49-F238E27FC236}">
                <a16:creationId xmlns:a16="http://schemas.microsoft.com/office/drawing/2014/main" id="{08298614-3B39-4D2B-A787-890FDF68C09E}"/>
              </a:ext>
            </a:extLst>
          </p:cNvPr>
          <p:cNvGrpSpPr/>
          <p:nvPr/>
        </p:nvGrpSpPr>
        <p:grpSpPr>
          <a:xfrm>
            <a:off x="3435538" y="2544907"/>
            <a:ext cx="3073248" cy="1750204"/>
            <a:chOff x="4983207" y="6202579"/>
            <a:chExt cx="3303896" cy="2333605"/>
          </a:xfrm>
        </p:grpSpPr>
        <p:sp>
          <p:nvSpPr>
            <p:cNvPr id="4" name="楕円 3">
              <a:extLst>
                <a:ext uri="{FF2B5EF4-FFF2-40B4-BE49-F238E27FC236}">
                  <a16:creationId xmlns:a16="http://schemas.microsoft.com/office/drawing/2014/main" id="{16BD3C30-528C-40D7-9917-71931849112D}"/>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正方形/長方形 4">
              <a:extLst>
                <a:ext uri="{FF2B5EF4-FFF2-40B4-BE49-F238E27FC236}">
                  <a16:creationId xmlns:a16="http://schemas.microsoft.com/office/drawing/2014/main" id="{9C778585-5DD8-4A69-9CC3-344470230B66}"/>
                </a:ext>
              </a:extLst>
            </p:cNvPr>
            <p:cNvSpPr/>
            <p:nvPr/>
          </p:nvSpPr>
          <p:spPr>
            <a:xfrm>
              <a:off x="5161336" y="6643748"/>
              <a:ext cx="3125767" cy="1475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新型コロナ</a:t>
              </a:r>
              <a:endParaRPr kumimoji="1" lang="en-US" altLang="ja-JP" sz="3600" b="1" dirty="0">
                <a:solidFill>
                  <a:schemeClr val="tx1"/>
                </a:solidFill>
              </a:endParaRPr>
            </a:p>
            <a:p>
              <a:pPr algn="ctr"/>
              <a:r>
                <a:rPr kumimoji="1" lang="ja-JP" altLang="en-US" sz="3600" b="1" dirty="0">
                  <a:solidFill>
                    <a:schemeClr val="tx1"/>
                  </a:solidFill>
                </a:rPr>
                <a:t>の大流行</a:t>
              </a:r>
            </a:p>
          </p:txBody>
        </p:sp>
      </p:grpSp>
    </p:spTree>
    <p:extLst>
      <p:ext uri="{BB962C8B-B14F-4D97-AF65-F5344CB8AC3E}">
        <p14:creationId xmlns:p14="http://schemas.microsoft.com/office/powerpoint/2010/main" val="283202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C23120C-3492-4844-92B2-379589D3CFFD}"/>
              </a:ext>
            </a:extLst>
          </p:cNvPr>
          <p:cNvSpPr txBox="1"/>
          <p:nvPr/>
        </p:nvSpPr>
        <p:spPr>
          <a:xfrm>
            <a:off x="3987539" y="6488668"/>
            <a:ext cx="4807669"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1</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21</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5" name="テキスト ボックス 4">
            <a:extLst>
              <a:ext uri="{FF2B5EF4-FFF2-40B4-BE49-F238E27FC236}">
                <a16:creationId xmlns:a16="http://schemas.microsoft.com/office/drawing/2014/main" id="{BF0FEAAF-8BFE-4C9D-8733-2B498CDB7592}"/>
              </a:ext>
            </a:extLst>
          </p:cNvPr>
          <p:cNvSpPr txBox="1"/>
          <p:nvPr/>
        </p:nvSpPr>
        <p:spPr>
          <a:xfrm>
            <a:off x="2511179" y="286415"/>
            <a:ext cx="4121641" cy="461665"/>
          </a:xfrm>
          <a:prstGeom prst="rect">
            <a:avLst/>
          </a:prstGeom>
          <a:solidFill>
            <a:srgbClr val="FFFF99"/>
          </a:solidFill>
          <a:ln>
            <a:solidFill>
              <a:schemeClr val="tx1"/>
            </a:solidFill>
          </a:ln>
        </p:spPr>
        <p:txBody>
          <a:bodyPr wrap="none" rtlCol="0">
            <a:spAutoFit/>
          </a:bodyPr>
          <a:lstStyle/>
          <a:p>
            <a:pPr algn="ctr"/>
            <a:r>
              <a:rPr kumimoji="1" lang="ja-JP" altLang="en-US" sz="2400" b="1" dirty="0">
                <a:latin typeface="BIZ UDPゴシック" panose="020B0400000000000000" pitchFamily="50" charset="-128"/>
                <a:ea typeface="BIZ UDPゴシック" panose="020B0400000000000000" pitchFamily="50" charset="-128"/>
              </a:rPr>
              <a:t>新型肺炎</a:t>
            </a:r>
            <a:r>
              <a:rPr kumimoji="1" lang="ja-JP" altLang="en-US" sz="2400" dirty="0">
                <a:latin typeface="BIZ UDPゴシック" panose="020B0400000000000000" pitchFamily="50" charset="-128"/>
                <a:ea typeface="BIZ UDPゴシック" panose="020B0400000000000000" pitchFamily="50" charset="-128"/>
              </a:rPr>
              <a:t>が中国から広がった</a:t>
            </a:r>
          </a:p>
        </p:txBody>
      </p:sp>
      <p:pic>
        <p:nvPicPr>
          <p:cNvPr id="3" name="図 2">
            <a:extLst>
              <a:ext uri="{FF2B5EF4-FFF2-40B4-BE49-F238E27FC236}">
                <a16:creationId xmlns:a16="http://schemas.microsoft.com/office/drawing/2014/main" id="{C2CFE5E5-3D44-493B-9D13-704C7F5D6A1A}"/>
              </a:ext>
            </a:extLst>
          </p:cNvPr>
          <p:cNvPicPr>
            <a:picLocks noChangeAspect="1"/>
          </p:cNvPicPr>
          <p:nvPr/>
        </p:nvPicPr>
        <p:blipFill rotWithShape="1">
          <a:blip r:embed="rId3"/>
          <a:srcRect l="23424" b="40988"/>
          <a:stretch/>
        </p:blipFill>
        <p:spPr>
          <a:xfrm>
            <a:off x="229334" y="1391442"/>
            <a:ext cx="8785948" cy="4609308"/>
          </a:xfrm>
          <a:prstGeom prst="rect">
            <a:avLst/>
          </a:prstGeom>
        </p:spPr>
      </p:pic>
    </p:spTree>
    <p:extLst>
      <p:ext uri="{BB962C8B-B14F-4D97-AF65-F5344CB8AC3E}">
        <p14:creationId xmlns:p14="http://schemas.microsoft.com/office/powerpoint/2010/main" val="1757588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898927" y="6297105"/>
            <a:ext cx="3744040"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年２月１日　朝日小学生新聞記事より</a:t>
            </a:r>
          </a:p>
        </p:txBody>
      </p:sp>
      <p:pic>
        <p:nvPicPr>
          <p:cNvPr id="3" name="図 2">
            <a:extLst>
              <a:ext uri="{FF2B5EF4-FFF2-40B4-BE49-F238E27FC236}">
                <a16:creationId xmlns:a16="http://schemas.microsoft.com/office/drawing/2014/main" id="{6F8F3A79-082B-49B1-A95F-94CBE518AD87}"/>
              </a:ext>
            </a:extLst>
          </p:cNvPr>
          <p:cNvPicPr>
            <a:picLocks noChangeAspect="1"/>
          </p:cNvPicPr>
          <p:nvPr/>
        </p:nvPicPr>
        <p:blipFill rotWithShape="1">
          <a:blip r:embed="rId3"/>
          <a:srcRect l="17680" t="33567" r="40722" b="23500"/>
          <a:stretch/>
        </p:blipFill>
        <p:spPr>
          <a:xfrm>
            <a:off x="228600" y="925830"/>
            <a:ext cx="8859678" cy="5143499"/>
          </a:xfrm>
          <a:prstGeom prst="rect">
            <a:avLst/>
          </a:prstGeom>
        </p:spPr>
      </p:pic>
      <p:sp>
        <p:nvSpPr>
          <p:cNvPr id="4" name="テキスト ボックス 3">
            <a:extLst>
              <a:ext uri="{FF2B5EF4-FFF2-40B4-BE49-F238E27FC236}">
                <a16:creationId xmlns:a16="http://schemas.microsoft.com/office/drawing/2014/main" id="{C8DB2804-07FF-4D74-9B3D-55088964CD04}"/>
              </a:ext>
            </a:extLst>
          </p:cNvPr>
          <p:cNvSpPr txBox="1"/>
          <p:nvPr/>
        </p:nvSpPr>
        <p:spPr>
          <a:xfrm>
            <a:off x="1330567" y="171654"/>
            <a:ext cx="648286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世界保健機関（ＷＨＯ）が緊急事態宣言を出した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8349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5002" y="6470915"/>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年２月７日　朝日小学生新聞記事より</a:t>
            </a:r>
          </a:p>
        </p:txBody>
      </p:sp>
      <p:sp>
        <p:nvSpPr>
          <p:cNvPr id="4" name="テキスト ボックス 3">
            <a:extLst>
              <a:ext uri="{FF2B5EF4-FFF2-40B4-BE49-F238E27FC236}">
                <a16:creationId xmlns:a16="http://schemas.microsoft.com/office/drawing/2014/main" id="{DD28DCE6-52E1-4ED4-B986-06B7552F8EAC}"/>
              </a:ext>
            </a:extLst>
          </p:cNvPr>
          <p:cNvSpPr txBox="1"/>
          <p:nvPr/>
        </p:nvSpPr>
        <p:spPr>
          <a:xfrm>
            <a:off x="2171343" y="233196"/>
            <a:ext cx="48013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マスクや消毒薬が</a:t>
            </a:r>
            <a:r>
              <a:rPr kumimoji="1" lang="ja-JP" altLang="en-US" sz="2400" b="1" dirty="0">
                <a:latin typeface="BIZ UDPゴシック" panose="020B0400000000000000" pitchFamily="50" charset="-128"/>
                <a:ea typeface="BIZ UDPゴシック" panose="020B0400000000000000" pitchFamily="50" charset="-128"/>
              </a:rPr>
              <a:t>品切れになった</a:t>
            </a:r>
          </a:p>
        </p:txBody>
      </p:sp>
      <p:pic>
        <p:nvPicPr>
          <p:cNvPr id="5" name="図 4">
            <a:extLst>
              <a:ext uri="{FF2B5EF4-FFF2-40B4-BE49-F238E27FC236}">
                <a16:creationId xmlns:a16="http://schemas.microsoft.com/office/drawing/2014/main" id="{77F308BA-1DA0-4604-9986-F7ED90B8B498}"/>
              </a:ext>
            </a:extLst>
          </p:cNvPr>
          <p:cNvPicPr>
            <a:picLocks noChangeAspect="1"/>
          </p:cNvPicPr>
          <p:nvPr/>
        </p:nvPicPr>
        <p:blipFill rotWithShape="1">
          <a:blip r:embed="rId3"/>
          <a:srcRect l="18169" r="3543" b="13301"/>
          <a:stretch/>
        </p:blipFill>
        <p:spPr>
          <a:xfrm>
            <a:off x="491003" y="694860"/>
            <a:ext cx="8624809" cy="5523060"/>
          </a:xfrm>
          <a:prstGeom prst="rect">
            <a:avLst/>
          </a:prstGeom>
        </p:spPr>
      </p:pic>
    </p:spTree>
    <p:extLst>
      <p:ext uri="{BB962C8B-B14F-4D97-AF65-F5344CB8AC3E}">
        <p14:creationId xmlns:p14="http://schemas.microsoft.com/office/powerpoint/2010/main" val="4258370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8" y="6383298"/>
            <a:ext cx="3833847"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年２月１３日　朝日小学生新聞記事より</a:t>
            </a:r>
          </a:p>
        </p:txBody>
      </p:sp>
      <p:sp>
        <p:nvSpPr>
          <p:cNvPr id="4" name="テキスト ボックス 3">
            <a:extLst>
              <a:ext uri="{FF2B5EF4-FFF2-40B4-BE49-F238E27FC236}">
                <a16:creationId xmlns:a16="http://schemas.microsoft.com/office/drawing/2014/main" id="{9D0AA39C-AD3D-4E09-8D45-9F7B7E2FB659}"/>
              </a:ext>
            </a:extLst>
          </p:cNvPr>
          <p:cNvSpPr txBox="1"/>
          <p:nvPr/>
        </p:nvSpPr>
        <p:spPr>
          <a:xfrm>
            <a:off x="1954135" y="166925"/>
            <a:ext cx="5235729"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新型コロナウイルスで</a:t>
            </a:r>
            <a:r>
              <a:rPr kumimoji="1" lang="ja-JP" altLang="en-US" sz="2400" b="1" dirty="0">
                <a:latin typeface="BIZ UDPゴシック" panose="020B0400000000000000" pitchFamily="50" charset="-128"/>
                <a:ea typeface="BIZ UDPゴシック" panose="020B0400000000000000" pitchFamily="50" charset="-128"/>
              </a:rPr>
              <a:t>いじめが起きた</a:t>
            </a:r>
          </a:p>
        </p:txBody>
      </p:sp>
      <p:pic>
        <p:nvPicPr>
          <p:cNvPr id="5" name="図 4">
            <a:extLst>
              <a:ext uri="{FF2B5EF4-FFF2-40B4-BE49-F238E27FC236}">
                <a16:creationId xmlns:a16="http://schemas.microsoft.com/office/drawing/2014/main" id="{C9C44771-B633-4E6C-B9B2-E332424B1C49}"/>
              </a:ext>
            </a:extLst>
          </p:cNvPr>
          <p:cNvPicPr>
            <a:picLocks noChangeAspect="1"/>
          </p:cNvPicPr>
          <p:nvPr/>
        </p:nvPicPr>
        <p:blipFill rotWithShape="1">
          <a:blip r:embed="rId3"/>
          <a:srcRect l="22200" t="2420" r="21101" b="15105"/>
          <a:stretch/>
        </p:blipFill>
        <p:spPr>
          <a:xfrm>
            <a:off x="1085851" y="754379"/>
            <a:ext cx="7167398" cy="7132003"/>
          </a:xfrm>
          <a:prstGeom prst="rect">
            <a:avLst/>
          </a:prstGeom>
        </p:spPr>
      </p:pic>
    </p:spTree>
    <p:extLst>
      <p:ext uri="{BB962C8B-B14F-4D97-AF65-F5344CB8AC3E}">
        <p14:creationId xmlns:p14="http://schemas.microsoft.com/office/powerpoint/2010/main" val="80297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787639" y="6096782"/>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年２月２８日　朝日小学生新聞記事より</a:t>
            </a:r>
          </a:p>
        </p:txBody>
      </p:sp>
      <p:pic>
        <p:nvPicPr>
          <p:cNvPr id="3" name="図 2">
            <a:extLst>
              <a:ext uri="{FF2B5EF4-FFF2-40B4-BE49-F238E27FC236}">
                <a16:creationId xmlns:a16="http://schemas.microsoft.com/office/drawing/2014/main" id="{BD1123EB-33D6-415D-B750-352F882746DF}"/>
              </a:ext>
            </a:extLst>
          </p:cNvPr>
          <p:cNvPicPr>
            <a:picLocks noChangeAspect="1"/>
          </p:cNvPicPr>
          <p:nvPr/>
        </p:nvPicPr>
        <p:blipFill rotWithShape="1">
          <a:blip r:embed="rId3"/>
          <a:srcRect l="31959" t="20172" r="12989" b="22279"/>
          <a:stretch/>
        </p:blipFill>
        <p:spPr>
          <a:xfrm>
            <a:off x="159783" y="947418"/>
            <a:ext cx="8757201" cy="5149364"/>
          </a:xfrm>
          <a:prstGeom prst="rect">
            <a:avLst/>
          </a:prstGeom>
        </p:spPr>
      </p:pic>
      <p:sp>
        <p:nvSpPr>
          <p:cNvPr id="4" name="テキスト ボックス 3">
            <a:extLst>
              <a:ext uri="{FF2B5EF4-FFF2-40B4-BE49-F238E27FC236}">
                <a16:creationId xmlns:a16="http://schemas.microsoft.com/office/drawing/2014/main" id="{3CE3B217-9B43-4E83-B5E6-F1640B0B5D68}"/>
              </a:ext>
            </a:extLst>
          </p:cNvPr>
          <p:cNvSpPr txBox="1"/>
          <p:nvPr/>
        </p:nvSpPr>
        <p:spPr>
          <a:xfrm>
            <a:off x="1631932" y="387505"/>
            <a:ext cx="58801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具合が悪くても、</a:t>
            </a:r>
            <a:r>
              <a:rPr kumimoji="1" lang="ja-JP" altLang="en-US" sz="2400" b="1" dirty="0">
                <a:latin typeface="BIZ UDPゴシック" panose="020B0400000000000000" pitchFamily="50" charset="-128"/>
                <a:ea typeface="BIZ UDPゴシック" panose="020B0400000000000000" pitchFamily="50" charset="-128"/>
              </a:rPr>
              <a:t>ＰＣＲ検査</a:t>
            </a:r>
            <a:r>
              <a:rPr kumimoji="1" lang="ja-JP" altLang="en-US" sz="2400" dirty="0">
                <a:latin typeface="BIZ UDPゴシック" panose="020B0400000000000000" pitchFamily="50" charset="-128"/>
                <a:ea typeface="BIZ UDPゴシック" panose="020B0400000000000000" pitchFamily="50" charset="-128"/>
              </a:rPr>
              <a:t>が受けられない</a:t>
            </a:r>
          </a:p>
        </p:txBody>
      </p:sp>
    </p:spTree>
    <p:extLst>
      <p:ext uri="{BB962C8B-B14F-4D97-AF65-F5344CB8AC3E}">
        <p14:creationId xmlns:p14="http://schemas.microsoft.com/office/powerpoint/2010/main" val="1142397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23216" y="6344626"/>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年２月２９日　朝日小学生新聞記事より</a:t>
            </a:r>
          </a:p>
        </p:txBody>
      </p:sp>
      <p:sp>
        <p:nvSpPr>
          <p:cNvPr id="4" name="テキスト ボックス 3">
            <a:extLst>
              <a:ext uri="{FF2B5EF4-FFF2-40B4-BE49-F238E27FC236}">
                <a16:creationId xmlns:a16="http://schemas.microsoft.com/office/drawing/2014/main" id="{762F2B02-B9DA-4DF0-8BBC-4AC0D7467FC6}"/>
              </a:ext>
            </a:extLst>
          </p:cNvPr>
          <p:cNvSpPr txBox="1"/>
          <p:nvPr/>
        </p:nvSpPr>
        <p:spPr>
          <a:xfrm>
            <a:off x="2570490" y="205597"/>
            <a:ext cx="400301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全国の学校が、休みになった</a:t>
            </a:r>
          </a:p>
        </p:txBody>
      </p:sp>
      <p:pic>
        <p:nvPicPr>
          <p:cNvPr id="6" name="図 5">
            <a:extLst>
              <a:ext uri="{FF2B5EF4-FFF2-40B4-BE49-F238E27FC236}">
                <a16:creationId xmlns:a16="http://schemas.microsoft.com/office/drawing/2014/main" id="{D704938D-A544-41AC-B019-211907447596}"/>
              </a:ext>
            </a:extLst>
          </p:cNvPr>
          <p:cNvPicPr>
            <a:picLocks noChangeAspect="1"/>
          </p:cNvPicPr>
          <p:nvPr/>
        </p:nvPicPr>
        <p:blipFill rotWithShape="1">
          <a:blip r:embed="rId3"/>
          <a:srcRect l="48595" t="2171"/>
          <a:stretch/>
        </p:blipFill>
        <p:spPr>
          <a:xfrm>
            <a:off x="1508760" y="842835"/>
            <a:ext cx="6407063" cy="5501791"/>
          </a:xfrm>
          <a:prstGeom prst="rect">
            <a:avLst/>
          </a:prstGeom>
        </p:spPr>
      </p:pic>
    </p:spTree>
    <p:extLst>
      <p:ext uri="{BB962C8B-B14F-4D97-AF65-F5344CB8AC3E}">
        <p14:creationId xmlns:p14="http://schemas.microsoft.com/office/powerpoint/2010/main" val="1652817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156665" y="6460995"/>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年３月１日　朝日小学生新聞記事より</a:t>
            </a:r>
          </a:p>
        </p:txBody>
      </p:sp>
      <p:pic>
        <p:nvPicPr>
          <p:cNvPr id="3" name="図 2">
            <a:extLst>
              <a:ext uri="{FF2B5EF4-FFF2-40B4-BE49-F238E27FC236}">
                <a16:creationId xmlns:a16="http://schemas.microsoft.com/office/drawing/2014/main" id="{3688F969-4EAC-4172-84C6-84E075385B16}"/>
              </a:ext>
            </a:extLst>
          </p:cNvPr>
          <p:cNvPicPr>
            <a:picLocks noChangeAspect="1"/>
          </p:cNvPicPr>
          <p:nvPr/>
        </p:nvPicPr>
        <p:blipFill rotWithShape="1">
          <a:blip r:embed="rId3"/>
          <a:srcRect l="1677" t="20882" r="35964" b="14027"/>
          <a:stretch/>
        </p:blipFill>
        <p:spPr>
          <a:xfrm>
            <a:off x="171962" y="780012"/>
            <a:ext cx="8816851" cy="5176651"/>
          </a:xfrm>
          <a:prstGeom prst="rect">
            <a:avLst/>
          </a:prstGeom>
        </p:spPr>
      </p:pic>
      <p:sp>
        <p:nvSpPr>
          <p:cNvPr id="4" name="テキスト ボックス 3">
            <a:extLst>
              <a:ext uri="{FF2B5EF4-FFF2-40B4-BE49-F238E27FC236}">
                <a16:creationId xmlns:a16="http://schemas.microsoft.com/office/drawing/2014/main" id="{836ED362-29E8-4876-88A8-6E131C85BB72}"/>
              </a:ext>
            </a:extLst>
          </p:cNvPr>
          <p:cNvSpPr txBox="1"/>
          <p:nvPr/>
        </p:nvSpPr>
        <p:spPr>
          <a:xfrm>
            <a:off x="1939641" y="243116"/>
            <a:ext cx="524534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予定していた</a:t>
            </a:r>
            <a:r>
              <a:rPr kumimoji="1" lang="ja-JP" altLang="en-US" sz="2400" b="1" dirty="0">
                <a:latin typeface="BIZ UDPゴシック" panose="020B0400000000000000" pitchFamily="50" charset="-128"/>
                <a:ea typeface="BIZ UDPゴシック" panose="020B0400000000000000" pitchFamily="50" charset="-128"/>
              </a:rPr>
              <a:t>卒業式ができなく</a:t>
            </a:r>
            <a:r>
              <a:rPr kumimoji="1" lang="ja-JP" altLang="en-US" sz="2400" dirty="0">
                <a:latin typeface="BIZ UDPゴシック" panose="020B0400000000000000" pitchFamily="50" charset="-128"/>
                <a:ea typeface="BIZ UDPゴシック" panose="020B0400000000000000" pitchFamily="50" charset="-128"/>
              </a:rPr>
              <a:t>なった</a:t>
            </a:r>
          </a:p>
        </p:txBody>
      </p:sp>
    </p:spTree>
    <p:extLst>
      <p:ext uri="{BB962C8B-B14F-4D97-AF65-F5344CB8AC3E}">
        <p14:creationId xmlns:p14="http://schemas.microsoft.com/office/powerpoint/2010/main" val="393109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054788" y="644755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3</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4</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4" name="テキスト ボックス 3">
            <a:extLst>
              <a:ext uri="{FF2B5EF4-FFF2-40B4-BE49-F238E27FC236}">
                <a16:creationId xmlns:a16="http://schemas.microsoft.com/office/drawing/2014/main" id="{23C63717-D454-4DFF-BFA5-7B169A5261CA}"/>
              </a:ext>
            </a:extLst>
          </p:cNvPr>
          <p:cNvSpPr txBox="1"/>
          <p:nvPr/>
        </p:nvSpPr>
        <p:spPr>
          <a:xfrm>
            <a:off x="1199922" y="166251"/>
            <a:ext cx="674415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大相撲やプロ野球が</a:t>
            </a:r>
            <a:r>
              <a:rPr kumimoji="1" lang="ja-JP" altLang="en-US" sz="2400" b="1" dirty="0">
                <a:latin typeface="BIZ UDPゴシック" panose="020B0400000000000000" pitchFamily="50" charset="-128"/>
                <a:ea typeface="BIZ UDPゴシック" panose="020B0400000000000000" pitchFamily="50" charset="-128"/>
              </a:rPr>
              <a:t>中止や延期、無観客</a:t>
            </a:r>
            <a:r>
              <a:rPr kumimoji="1" lang="ja-JP" altLang="en-US" sz="2400" dirty="0">
                <a:latin typeface="BIZ UDPゴシック" panose="020B0400000000000000" pitchFamily="50" charset="-128"/>
                <a:ea typeface="BIZ UDPゴシック" panose="020B0400000000000000" pitchFamily="50" charset="-128"/>
              </a:rPr>
              <a:t>になった</a:t>
            </a:r>
          </a:p>
        </p:txBody>
      </p:sp>
      <p:pic>
        <p:nvPicPr>
          <p:cNvPr id="5" name="図 4">
            <a:extLst>
              <a:ext uri="{FF2B5EF4-FFF2-40B4-BE49-F238E27FC236}">
                <a16:creationId xmlns:a16="http://schemas.microsoft.com/office/drawing/2014/main" id="{CBCF06F6-1588-403F-8268-3034178D4C5E}"/>
              </a:ext>
            </a:extLst>
          </p:cNvPr>
          <p:cNvPicPr>
            <a:picLocks noChangeAspect="1"/>
          </p:cNvPicPr>
          <p:nvPr/>
        </p:nvPicPr>
        <p:blipFill rotWithShape="1">
          <a:blip r:embed="rId3"/>
          <a:srcRect t="3433" r="30110" b="12095"/>
          <a:stretch/>
        </p:blipFill>
        <p:spPr>
          <a:xfrm>
            <a:off x="735193" y="836022"/>
            <a:ext cx="6527755" cy="5503803"/>
          </a:xfrm>
          <a:prstGeom prst="rect">
            <a:avLst/>
          </a:prstGeom>
        </p:spPr>
      </p:pic>
    </p:spTree>
    <p:extLst>
      <p:ext uri="{BB962C8B-B14F-4D97-AF65-F5344CB8AC3E}">
        <p14:creationId xmlns:p14="http://schemas.microsoft.com/office/powerpoint/2010/main" val="133451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21402"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年３月５日　朝日小学生新聞記事より</a:t>
            </a:r>
          </a:p>
        </p:txBody>
      </p:sp>
      <p:pic>
        <p:nvPicPr>
          <p:cNvPr id="3" name="図 2">
            <a:extLst>
              <a:ext uri="{FF2B5EF4-FFF2-40B4-BE49-F238E27FC236}">
                <a16:creationId xmlns:a16="http://schemas.microsoft.com/office/drawing/2014/main" id="{A206CC72-CE60-4CBD-B4AD-D2904B8E3B4D}"/>
              </a:ext>
            </a:extLst>
          </p:cNvPr>
          <p:cNvPicPr>
            <a:picLocks noChangeAspect="1"/>
          </p:cNvPicPr>
          <p:nvPr/>
        </p:nvPicPr>
        <p:blipFill rotWithShape="1">
          <a:blip r:embed="rId3"/>
          <a:srcRect l="2165" t="15408" r="32371" b="18430"/>
          <a:stretch/>
        </p:blipFill>
        <p:spPr>
          <a:xfrm>
            <a:off x="21935" y="822982"/>
            <a:ext cx="9122065" cy="5185931"/>
          </a:xfrm>
          <a:prstGeom prst="rect">
            <a:avLst/>
          </a:prstGeom>
        </p:spPr>
      </p:pic>
      <p:sp>
        <p:nvSpPr>
          <p:cNvPr id="4" name="テキスト ボックス 3">
            <a:extLst>
              <a:ext uri="{FF2B5EF4-FFF2-40B4-BE49-F238E27FC236}">
                <a16:creationId xmlns:a16="http://schemas.microsoft.com/office/drawing/2014/main" id="{2DFBA9A6-6145-478B-A300-1824359482B0}"/>
              </a:ext>
            </a:extLst>
          </p:cNvPr>
          <p:cNvSpPr txBox="1"/>
          <p:nvPr/>
        </p:nvSpPr>
        <p:spPr>
          <a:xfrm>
            <a:off x="1297706" y="220939"/>
            <a:ext cx="6548588" cy="461665"/>
          </a:xfrm>
          <a:prstGeom prst="rect">
            <a:avLst/>
          </a:prstGeom>
          <a:solidFill>
            <a:srgbClr val="FFFF99"/>
          </a:solidFill>
          <a:ln>
            <a:solidFill>
              <a:schemeClr val="tx1"/>
            </a:solidFill>
          </a:ln>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買い占めで</a:t>
            </a:r>
            <a:r>
              <a:rPr kumimoji="1" lang="ja-JP" altLang="en-US" sz="2400" dirty="0">
                <a:latin typeface="BIZ UDPゴシック" panose="020B0400000000000000" pitchFamily="50" charset="-128"/>
                <a:ea typeface="BIZ UDPゴシック" panose="020B0400000000000000" pitchFamily="50" charset="-128"/>
              </a:rPr>
              <a:t>トイレットペーパーが店先から消えた</a:t>
            </a:r>
          </a:p>
        </p:txBody>
      </p:sp>
    </p:spTree>
    <p:extLst>
      <p:ext uri="{BB962C8B-B14F-4D97-AF65-F5344CB8AC3E}">
        <p14:creationId xmlns:p14="http://schemas.microsoft.com/office/powerpoint/2010/main" val="130058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A07A86-60BE-1E50-7319-12C1A1C956CF}"/>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87229" r="16190" b="4313"/>
          <a:stretch/>
        </p:blipFill>
        <p:spPr>
          <a:xfrm rot="10800000">
            <a:off x="1963268" y="-10823"/>
            <a:ext cx="4814050" cy="854492"/>
          </a:xfrm>
          <a:prstGeom prst="rect">
            <a:avLst/>
          </a:prstGeom>
        </p:spPr>
      </p:pic>
      <p:pic>
        <p:nvPicPr>
          <p:cNvPr id="4" name="図 3">
            <a:extLst>
              <a:ext uri="{FF2B5EF4-FFF2-40B4-BE49-F238E27FC236}">
                <a16:creationId xmlns:a16="http://schemas.microsoft.com/office/drawing/2014/main" id="{50D047FB-0C1C-B3B7-412C-79010CB57CAE}"/>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80837" r="16190" b="16304"/>
          <a:stretch/>
        </p:blipFill>
        <p:spPr>
          <a:xfrm rot="10800000">
            <a:off x="995080" y="874058"/>
            <a:ext cx="7113496" cy="426810"/>
          </a:xfrm>
          <a:prstGeom prst="rect">
            <a:avLst/>
          </a:prstGeom>
        </p:spPr>
      </p:pic>
      <p:pic>
        <p:nvPicPr>
          <p:cNvPr id="5" name="図 4">
            <a:extLst>
              <a:ext uri="{FF2B5EF4-FFF2-40B4-BE49-F238E27FC236}">
                <a16:creationId xmlns:a16="http://schemas.microsoft.com/office/drawing/2014/main" id="{BCA67FFC-EB2C-6D91-CD44-6E5E30AA7D9F}"/>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36667" r="16190" b="22022"/>
          <a:stretch/>
        </p:blipFill>
        <p:spPr>
          <a:xfrm rot="10800000">
            <a:off x="1264019" y="1331257"/>
            <a:ext cx="6414251" cy="5561263"/>
          </a:xfrm>
          <a:prstGeom prst="rect">
            <a:avLst/>
          </a:prstGeom>
        </p:spPr>
      </p:pic>
      <p:sp>
        <p:nvSpPr>
          <p:cNvPr id="7" name="テキスト ボックス 6">
            <a:extLst>
              <a:ext uri="{FF2B5EF4-FFF2-40B4-BE49-F238E27FC236}">
                <a16:creationId xmlns:a16="http://schemas.microsoft.com/office/drawing/2014/main" id="{C4D3A17C-CC7E-C982-8A0A-352EEFDABDE1}"/>
              </a:ext>
            </a:extLst>
          </p:cNvPr>
          <p:cNvSpPr txBox="1"/>
          <p:nvPr/>
        </p:nvSpPr>
        <p:spPr>
          <a:xfrm>
            <a:off x="632007" y="2342174"/>
            <a:ext cx="7678273" cy="3539430"/>
          </a:xfrm>
          <a:prstGeom prst="rect">
            <a:avLst/>
          </a:prstGeom>
          <a:solidFill>
            <a:srgbClr val="E8FDCF"/>
          </a:solidFill>
        </p:spPr>
        <p:txBody>
          <a:bodyPr wrap="square" rtlCol="0">
            <a:spAutoFit/>
          </a:bodyPr>
          <a:lstStyle/>
          <a:p>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4000" dirty="0">
                <a:latin typeface="AR丸ゴシック体E" panose="020F0909000000000000" pitchFamily="49" charset="-128"/>
                <a:ea typeface="AR丸ゴシック体E" panose="020F0909000000000000" pitchFamily="49" charset="-128"/>
              </a:rPr>
              <a:t>　戦争は人の心の中で生まれる</a:t>
            </a:r>
            <a:endParaRPr kumimoji="1" lang="en-US" altLang="ja-JP" sz="4000" dirty="0">
              <a:latin typeface="AR丸ゴシック体E" panose="020F0909000000000000" pitchFamily="49" charset="-128"/>
              <a:ea typeface="AR丸ゴシック体E" panose="020F0909000000000000" pitchFamily="49" charset="-128"/>
            </a:endParaRPr>
          </a:p>
          <a:p>
            <a:r>
              <a:rPr kumimoji="1" lang="ja-JP" altLang="en-US" sz="4000" dirty="0">
                <a:latin typeface="AR丸ゴシック体E" panose="020F0909000000000000" pitchFamily="49" charset="-128"/>
                <a:ea typeface="AR丸ゴシック体E" panose="020F0909000000000000" pitchFamily="49" charset="-128"/>
              </a:rPr>
              <a:t> ものであるから、</a:t>
            </a:r>
            <a:r>
              <a:rPr kumimoji="1" lang="ja-JP" altLang="en-US" sz="4000" dirty="0">
                <a:highlight>
                  <a:srgbClr val="FFFF00"/>
                </a:highlight>
                <a:latin typeface="AR丸ゴシック体E" panose="020F0909000000000000" pitchFamily="49" charset="-128"/>
                <a:ea typeface="AR丸ゴシック体E" panose="020F0909000000000000" pitchFamily="49" charset="-128"/>
              </a:rPr>
              <a:t>人の心の中に</a:t>
            </a:r>
            <a:endParaRPr kumimoji="1" lang="en-US" altLang="ja-JP" sz="40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4000" dirty="0">
                <a:highlight>
                  <a:srgbClr val="FFFF00"/>
                </a:highlight>
                <a:latin typeface="AR丸ゴシック体E" panose="020F0909000000000000" pitchFamily="49" charset="-128"/>
                <a:ea typeface="AR丸ゴシック体E" panose="020F0909000000000000" pitchFamily="49" charset="-128"/>
              </a:rPr>
              <a:t> 平和のとりで</a:t>
            </a:r>
            <a:r>
              <a:rPr kumimoji="1" lang="ja-JP" altLang="en-US" sz="4000" dirty="0">
                <a:latin typeface="AR丸ゴシック体E" panose="020F0909000000000000" pitchFamily="49" charset="-128"/>
                <a:ea typeface="AR丸ゴシック体E" panose="020F0909000000000000" pitchFamily="49" charset="-128"/>
              </a:rPr>
              <a:t>を築かなければ</a:t>
            </a:r>
            <a:endParaRPr kumimoji="1" lang="en-US" altLang="ja-JP" sz="4000" dirty="0">
              <a:latin typeface="AR丸ゴシック体E" panose="020F0909000000000000" pitchFamily="49" charset="-128"/>
              <a:ea typeface="AR丸ゴシック体E" panose="020F0909000000000000" pitchFamily="49" charset="-128"/>
            </a:endParaRPr>
          </a:p>
          <a:p>
            <a:r>
              <a:rPr kumimoji="1" lang="ja-JP" altLang="en-US" sz="4000" dirty="0">
                <a:latin typeface="AR丸ゴシック体E" panose="020F0909000000000000" pitchFamily="49" charset="-128"/>
                <a:ea typeface="AR丸ゴシック体E" panose="020F0909000000000000" pitchFamily="49" charset="-128"/>
              </a:rPr>
              <a:t> ならない</a:t>
            </a:r>
            <a:r>
              <a:rPr kumimoji="1" lang="en-US" altLang="ja-JP" sz="4000" dirty="0">
                <a:latin typeface="AR丸ゴシック体E" panose="020F0909000000000000" pitchFamily="49" charset="-128"/>
                <a:ea typeface="AR丸ゴシック体E" panose="020F0909000000000000" pitchFamily="49" charset="-128"/>
              </a:rPr>
              <a:t>.</a:t>
            </a:r>
          </a:p>
          <a:p>
            <a:endParaRPr kumimoji="1" lang="en-US" altLang="ja-JP" sz="3200" dirty="0">
              <a:latin typeface="AR丸ゴシック体E" panose="020F0909000000000000" pitchFamily="49" charset="-128"/>
              <a:ea typeface="AR丸ゴシック体E" panose="020F0909000000000000" pitchFamily="49" charset="-128"/>
            </a:endParaRPr>
          </a:p>
        </p:txBody>
      </p:sp>
      <p:sp>
        <p:nvSpPr>
          <p:cNvPr id="2" name="吹き出し: 角を丸めた四角形 1">
            <a:extLst>
              <a:ext uri="{FF2B5EF4-FFF2-40B4-BE49-F238E27FC236}">
                <a16:creationId xmlns:a16="http://schemas.microsoft.com/office/drawing/2014/main" id="{45D1E3FB-5437-7479-AACD-6805BD7153BB}"/>
              </a:ext>
            </a:extLst>
          </p:cNvPr>
          <p:cNvSpPr/>
          <p:nvPr/>
        </p:nvSpPr>
        <p:spPr>
          <a:xfrm>
            <a:off x="4007223" y="5226192"/>
            <a:ext cx="3415553" cy="1371600"/>
          </a:xfrm>
          <a:prstGeom prst="wedgeRoundRectCallout">
            <a:avLst>
              <a:gd name="adj1" fmla="val -72636"/>
              <a:gd name="adj2" fmla="val -9626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rgbClr val="FF0000"/>
                </a:solidFill>
                <a:latin typeface="AR丸ゴシック体E" panose="020F0909000000000000" pitchFamily="49" charset="-128"/>
                <a:ea typeface="AR丸ゴシック体E" panose="020F0909000000000000" pitchFamily="49" charset="-128"/>
              </a:rPr>
              <a:t>学び</a:t>
            </a:r>
          </a:p>
        </p:txBody>
      </p:sp>
    </p:spTree>
    <p:extLst>
      <p:ext uri="{BB962C8B-B14F-4D97-AF65-F5344CB8AC3E}">
        <p14:creationId xmlns:p14="http://schemas.microsoft.com/office/powerpoint/2010/main" val="66627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363097" y="6487476"/>
            <a:ext cx="3915490" cy="307777"/>
          </a:xfrm>
          <a:prstGeom prst="rect">
            <a:avLst/>
          </a:prstGeom>
          <a:noFill/>
        </p:spPr>
        <p:txBody>
          <a:bodyPr wrap="square" rtlCol="0">
            <a:spAutoFit/>
          </a:bodyPr>
          <a:lstStyle/>
          <a:p>
            <a:pPr algn="ct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年３月１０日　朝日小学生新聞記事より</a:t>
            </a:r>
          </a:p>
        </p:txBody>
      </p:sp>
      <p:pic>
        <p:nvPicPr>
          <p:cNvPr id="4" name="図 3">
            <a:extLst>
              <a:ext uri="{FF2B5EF4-FFF2-40B4-BE49-F238E27FC236}">
                <a16:creationId xmlns:a16="http://schemas.microsoft.com/office/drawing/2014/main" id="{89C2B847-BF62-4FD7-BC23-C06454B768AA}"/>
              </a:ext>
            </a:extLst>
          </p:cNvPr>
          <p:cNvPicPr>
            <a:picLocks noChangeAspect="1"/>
          </p:cNvPicPr>
          <p:nvPr/>
        </p:nvPicPr>
        <p:blipFill rotWithShape="1">
          <a:blip r:embed="rId3"/>
          <a:srcRect l="8041" t="21088" r="35567" b="10916"/>
          <a:stretch/>
        </p:blipFill>
        <p:spPr>
          <a:xfrm>
            <a:off x="346047" y="982096"/>
            <a:ext cx="8206281" cy="5565868"/>
          </a:xfrm>
          <a:prstGeom prst="rect">
            <a:avLst/>
          </a:prstGeom>
        </p:spPr>
      </p:pic>
      <p:sp>
        <p:nvSpPr>
          <p:cNvPr id="5" name="テキスト ボックス 4">
            <a:extLst>
              <a:ext uri="{FF2B5EF4-FFF2-40B4-BE49-F238E27FC236}">
                <a16:creationId xmlns:a16="http://schemas.microsoft.com/office/drawing/2014/main" id="{12C2708E-A615-4691-B412-6325189886FB}"/>
              </a:ext>
            </a:extLst>
          </p:cNvPr>
          <p:cNvSpPr txBox="1"/>
          <p:nvPr/>
        </p:nvSpPr>
        <p:spPr>
          <a:xfrm>
            <a:off x="2325231" y="330061"/>
            <a:ext cx="45736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世界で</a:t>
            </a:r>
            <a:r>
              <a:rPr kumimoji="1" lang="ja-JP" altLang="en-US" sz="2400" b="1" dirty="0">
                <a:latin typeface="BIZ UDPゴシック" panose="020B0400000000000000" pitchFamily="50" charset="-128"/>
                <a:ea typeface="BIZ UDPゴシック" panose="020B0400000000000000" pitchFamily="50" charset="-128"/>
              </a:rPr>
              <a:t>感染者が</a:t>
            </a:r>
            <a:r>
              <a:rPr kumimoji="1" lang="en-US" altLang="ja-JP" sz="2400" b="1" dirty="0">
                <a:latin typeface="BIZ UDPゴシック" panose="020B0400000000000000" pitchFamily="50" charset="-128"/>
                <a:ea typeface="BIZ UDPゴシック" panose="020B0400000000000000" pitchFamily="50" charset="-128"/>
              </a:rPr>
              <a:t>10</a:t>
            </a:r>
            <a:r>
              <a:rPr kumimoji="1" lang="ja-JP" altLang="en-US" sz="2400" b="1" dirty="0">
                <a:latin typeface="BIZ UDPゴシック" panose="020B0400000000000000" pitchFamily="50" charset="-128"/>
                <a:ea typeface="BIZ UDPゴシック" panose="020B0400000000000000" pitchFamily="50" charset="-128"/>
              </a:rPr>
              <a:t>万人</a:t>
            </a:r>
            <a:r>
              <a:rPr kumimoji="1" lang="ja-JP" altLang="en-US" sz="2400" dirty="0">
                <a:latin typeface="BIZ UDPゴシック" panose="020B0400000000000000" pitchFamily="50" charset="-128"/>
                <a:ea typeface="BIZ UDPゴシック" panose="020B0400000000000000" pitchFamily="50" charset="-128"/>
              </a:rPr>
              <a:t>を超えた</a:t>
            </a:r>
          </a:p>
        </p:txBody>
      </p:sp>
    </p:spTree>
    <p:extLst>
      <p:ext uri="{BB962C8B-B14F-4D97-AF65-F5344CB8AC3E}">
        <p14:creationId xmlns:p14="http://schemas.microsoft.com/office/powerpoint/2010/main" val="1468119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9" y="6407026"/>
            <a:ext cx="3760368"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年３月２６日　朝日小学生新聞記事より</a:t>
            </a:r>
          </a:p>
        </p:txBody>
      </p:sp>
      <p:sp>
        <p:nvSpPr>
          <p:cNvPr id="4" name="テキスト ボックス 3">
            <a:extLst>
              <a:ext uri="{FF2B5EF4-FFF2-40B4-BE49-F238E27FC236}">
                <a16:creationId xmlns:a16="http://schemas.microsoft.com/office/drawing/2014/main" id="{C4647352-770B-4A3D-9A18-566EE1A7DE2E}"/>
              </a:ext>
            </a:extLst>
          </p:cNvPr>
          <p:cNvSpPr txBox="1"/>
          <p:nvPr/>
        </p:nvSpPr>
        <p:spPr>
          <a:xfrm>
            <a:off x="1244005" y="226232"/>
            <a:ext cx="6655988"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東京</a:t>
            </a:r>
            <a:r>
              <a:rPr kumimoji="1" lang="ja-JP" altLang="en-US" sz="2400" b="1" dirty="0">
                <a:latin typeface="BIZ UDPゴシック" panose="020B0400000000000000" pitchFamily="50" charset="-128"/>
                <a:ea typeface="BIZ UDPゴシック" panose="020B0400000000000000" pitchFamily="50" charset="-128"/>
              </a:rPr>
              <a:t>オリンピック・パラリンピック</a:t>
            </a:r>
            <a:r>
              <a:rPr kumimoji="1" lang="ja-JP" altLang="en-US" sz="2400" dirty="0">
                <a:latin typeface="BIZ UDPゴシック" panose="020B0400000000000000" pitchFamily="50" charset="-128"/>
                <a:ea typeface="BIZ UDPゴシック" panose="020B0400000000000000" pitchFamily="50" charset="-128"/>
              </a:rPr>
              <a:t>が延期になった</a:t>
            </a:r>
          </a:p>
        </p:txBody>
      </p:sp>
      <p:pic>
        <p:nvPicPr>
          <p:cNvPr id="5" name="図 4">
            <a:extLst>
              <a:ext uri="{FF2B5EF4-FFF2-40B4-BE49-F238E27FC236}">
                <a16:creationId xmlns:a16="http://schemas.microsoft.com/office/drawing/2014/main" id="{050B40BE-5111-499B-9D56-375F2A8C0056}"/>
              </a:ext>
            </a:extLst>
          </p:cNvPr>
          <p:cNvPicPr>
            <a:picLocks noChangeAspect="1"/>
          </p:cNvPicPr>
          <p:nvPr/>
        </p:nvPicPr>
        <p:blipFill>
          <a:blip r:embed="rId3"/>
          <a:stretch>
            <a:fillRect/>
          </a:stretch>
        </p:blipFill>
        <p:spPr>
          <a:xfrm>
            <a:off x="559252" y="835767"/>
            <a:ext cx="8025493" cy="5505031"/>
          </a:xfrm>
          <a:prstGeom prst="rect">
            <a:avLst/>
          </a:prstGeom>
        </p:spPr>
      </p:pic>
    </p:spTree>
    <p:extLst>
      <p:ext uri="{BB962C8B-B14F-4D97-AF65-F5344CB8AC3E}">
        <p14:creationId xmlns:p14="http://schemas.microsoft.com/office/powerpoint/2010/main" val="2044735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628310" y="6435369"/>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年４月３日　朝日小学生新聞記事より</a:t>
            </a:r>
          </a:p>
        </p:txBody>
      </p:sp>
      <p:pic>
        <p:nvPicPr>
          <p:cNvPr id="3" name="図 2">
            <a:extLst>
              <a:ext uri="{FF2B5EF4-FFF2-40B4-BE49-F238E27FC236}">
                <a16:creationId xmlns:a16="http://schemas.microsoft.com/office/drawing/2014/main" id="{537628C0-DEDE-4A28-B7D6-178021245893}"/>
              </a:ext>
            </a:extLst>
          </p:cNvPr>
          <p:cNvPicPr>
            <a:picLocks noChangeAspect="1"/>
          </p:cNvPicPr>
          <p:nvPr/>
        </p:nvPicPr>
        <p:blipFill rotWithShape="1">
          <a:blip r:embed="rId3"/>
          <a:srcRect l="31753" t="16140" r="5568" b="6151"/>
          <a:stretch/>
        </p:blipFill>
        <p:spPr>
          <a:xfrm>
            <a:off x="650450" y="782430"/>
            <a:ext cx="8056539" cy="5618376"/>
          </a:xfrm>
          <a:prstGeom prst="rect">
            <a:avLst/>
          </a:prstGeom>
        </p:spPr>
      </p:pic>
      <p:sp>
        <p:nvSpPr>
          <p:cNvPr id="4" name="テキスト ボックス 3">
            <a:extLst>
              <a:ext uri="{FF2B5EF4-FFF2-40B4-BE49-F238E27FC236}">
                <a16:creationId xmlns:a16="http://schemas.microsoft.com/office/drawing/2014/main" id="{8E8D09BA-8FDB-4B9B-B3B3-2C4C6388EDE4}"/>
              </a:ext>
            </a:extLst>
          </p:cNvPr>
          <p:cNvSpPr txBox="1"/>
          <p:nvPr/>
        </p:nvSpPr>
        <p:spPr>
          <a:xfrm>
            <a:off x="1709678" y="132313"/>
            <a:ext cx="5492209" cy="461665"/>
          </a:xfrm>
          <a:prstGeom prst="rect">
            <a:avLst/>
          </a:prstGeom>
          <a:solidFill>
            <a:srgbClr val="FFFF99"/>
          </a:solidFill>
          <a:ln>
            <a:solidFill>
              <a:schemeClr val="tx1"/>
            </a:solidFill>
          </a:ln>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志村けん</a:t>
            </a:r>
            <a:r>
              <a:rPr kumimoji="1" lang="ja-JP" altLang="en-US" sz="2400" dirty="0">
                <a:latin typeface="BIZ UDPゴシック" panose="020B0400000000000000" pitchFamily="50" charset="-128"/>
                <a:ea typeface="BIZ UDPゴシック" panose="020B0400000000000000" pitchFamily="50" charset="-128"/>
              </a:rPr>
              <a:t>さんが新型コロナでなくなった</a:t>
            </a:r>
          </a:p>
        </p:txBody>
      </p:sp>
    </p:spTree>
    <p:extLst>
      <p:ext uri="{BB962C8B-B14F-4D97-AF65-F5344CB8AC3E}">
        <p14:creationId xmlns:p14="http://schemas.microsoft.com/office/powerpoint/2010/main" val="823880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年４月９日　朝日小学生新聞記事より</a:t>
            </a:r>
          </a:p>
        </p:txBody>
      </p:sp>
      <p:pic>
        <p:nvPicPr>
          <p:cNvPr id="3" name="図 2">
            <a:extLst>
              <a:ext uri="{FF2B5EF4-FFF2-40B4-BE49-F238E27FC236}">
                <a16:creationId xmlns:a16="http://schemas.microsoft.com/office/drawing/2014/main" id="{A2C74D55-7C1A-4C1A-8692-F4B6D9EB7327}"/>
              </a:ext>
            </a:extLst>
          </p:cNvPr>
          <p:cNvPicPr>
            <a:picLocks noChangeAspect="1"/>
          </p:cNvPicPr>
          <p:nvPr/>
        </p:nvPicPr>
        <p:blipFill rotWithShape="1">
          <a:blip r:embed="rId3"/>
          <a:srcRect l="32435" t="16140" r="20406" b="28876"/>
          <a:stretch/>
        </p:blipFill>
        <p:spPr>
          <a:xfrm>
            <a:off x="199848" y="851424"/>
            <a:ext cx="8595360" cy="5637244"/>
          </a:xfrm>
          <a:prstGeom prst="rect">
            <a:avLst/>
          </a:prstGeom>
        </p:spPr>
      </p:pic>
      <p:sp>
        <p:nvSpPr>
          <p:cNvPr id="4" name="テキスト ボックス 3">
            <a:extLst>
              <a:ext uri="{FF2B5EF4-FFF2-40B4-BE49-F238E27FC236}">
                <a16:creationId xmlns:a16="http://schemas.microsoft.com/office/drawing/2014/main" id="{8FFA1BD0-E0F2-4D11-8326-1F59A338D423}"/>
              </a:ext>
            </a:extLst>
          </p:cNvPr>
          <p:cNvSpPr txBox="1"/>
          <p:nvPr/>
        </p:nvSpPr>
        <p:spPr>
          <a:xfrm>
            <a:off x="666924" y="180442"/>
            <a:ext cx="7810151"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日本政府は４月７日に</a:t>
            </a:r>
            <a:r>
              <a:rPr kumimoji="1" lang="ja-JP" altLang="en-US" sz="2400" b="1" dirty="0">
                <a:latin typeface="BIZ UDPゴシック" panose="020B0400000000000000" pitchFamily="50" charset="-128"/>
                <a:ea typeface="BIZ UDPゴシック" panose="020B0400000000000000" pitchFamily="50" charset="-128"/>
              </a:rPr>
              <a:t>７都府県に緊急事態宣言</a:t>
            </a:r>
            <a:r>
              <a:rPr kumimoji="1" lang="ja-JP" altLang="en-US" sz="2400" dirty="0">
                <a:latin typeface="BIZ UDPゴシック" panose="020B0400000000000000" pitchFamily="50" charset="-128"/>
                <a:ea typeface="BIZ UDPゴシック" panose="020B0400000000000000" pitchFamily="50" charset="-128"/>
              </a:rPr>
              <a:t>を出した</a:t>
            </a:r>
          </a:p>
        </p:txBody>
      </p:sp>
    </p:spTree>
    <p:extLst>
      <p:ext uri="{BB962C8B-B14F-4D97-AF65-F5344CB8AC3E}">
        <p14:creationId xmlns:p14="http://schemas.microsoft.com/office/powerpoint/2010/main" val="2597647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年４月１６日　朝日小学生新聞記事より</a:t>
            </a:r>
          </a:p>
        </p:txBody>
      </p:sp>
      <p:pic>
        <p:nvPicPr>
          <p:cNvPr id="3" name="図 2">
            <a:extLst>
              <a:ext uri="{FF2B5EF4-FFF2-40B4-BE49-F238E27FC236}">
                <a16:creationId xmlns:a16="http://schemas.microsoft.com/office/drawing/2014/main" id="{8A65351B-AA8D-4C74-A80C-F3B11B0113F5}"/>
              </a:ext>
            </a:extLst>
          </p:cNvPr>
          <p:cNvPicPr>
            <a:picLocks noChangeAspect="1"/>
          </p:cNvPicPr>
          <p:nvPr/>
        </p:nvPicPr>
        <p:blipFill rotWithShape="1">
          <a:blip r:embed="rId3"/>
          <a:srcRect l="2886" t="16507" r="57938" b="36059"/>
          <a:stretch/>
        </p:blipFill>
        <p:spPr>
          <a:xfrm>
            <a:off x="485862" y="599280"/>
            <a:ext cx="8309346" cy="5659439"/>
          </a:xfrm>
          <a:prstGeom prst="rect">
            <a:avLst/>
          </a:prstGeom>
        </p:spPr>
      </p:pic>
      <p:sp>
        <p:nvSpPr>
          <p:cNvPr id="4" name="テキスト ボックス 3">
            <a:extLst>
              <a:ext uri="{FF2B5EF4-FFF2-40B4-BE49-F238E27FC236}">
                <a16:creationId xmlns:a16="http://schemas.microsoft.com/office/drawing/2014/main" id="{D42DC8AF-063A-4BF5-BFB0-BF5AC0A22693}"/>
              </a:ext>
            </a:extLst>
          </p:cNvPr>
          <p:cNvSpPr txBox="1"/>
          <p:nvPr/>
        </p:nvSpPr>
        <p:spPr>
          <a:xfrm>
            <a:off x="2017454" y="191561"/>
            <a:ext cx="510909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世界の</a:t>
            </a:r>
            <a:r>
              <a:rPr kumimoji="1" lang="ja-JP" altLang="en-US" sz="2400" b="1" dirty="0">
                <a:latin typeface="BIZ UDPゴシック" panose="020B0400000000000000" pitchFamily="50" charset="-128"/>
                <a:ea typeface="BIZ UDPゴシック" panose="020B0400000000000000" pitchFamily="50" charset="-128"/>
              </a:rPr>
              <a:t>経済の予測が、最悪</a:t>
            </a:r>
            <a:r>
              <a:rPr kumimoji="1" lang="ja-JP" altLang="en-US" sz="2400" dirty="0">
                <a:latin typeface="BIZ UDPゴシック" panose="020B0400000000000000" pitchFamily="50" charset="-128"/>
                <a:ea typeface="BIZ UDPゴシック" panose="020B0400000000000000" pitchFamily="50" charset="-128"/>
              </a:rPr>
              <a:t>になった</a:t>
            </a:r>
          </a:p>
        </p:txBody>
      </p:sp>
    </p:spTree>
    <p:extLst>
      <p:ext uri="{BB962C8B-B14F-4D97-AF65-F5344CB8AC3E}">
        <p14:creationId xmlns:p14="http://schemas.microsoft.com/office/powerpoint/2010/main" val="3474499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年４月１８日　朝日小学生新聞記事より</a:t>
            </a:r>
          </a:p>
        </p:txBody>
      </p:sp>
      <p:grpSp>
        <p:nvGrpSpPr>
          <p:cNvPr id="5" name="グループ化 4">
            <a:extLst>
              <a:ext uri="{FF2B5EF4-FFF2-40B4-BE49-F238E27FC236}">
                <a16:creationId xmlns:a16="http://schemas.microsoft.com/office/drawing/2014/main" id="{E8BF0875-D8FD-4D70-B5F0-B9AFD6CA9139}"/>
              </a:ext>
            </a:extLst>
          </p:cNvPr>
          <p:cNvGrpSpPr/>
          <p:nvPr/>
        </p:nvGrpSpPr>
        <p:grpSpPr>
          <a:xfrm>
            <a:off x="767741" y="917628"/>
            <a:ext cx="7527175" cy="5571040"/>
            <a:chOff x="3475608" y="412049"/>
            <a:chExt cx="6947701" cy="5291087"/>
          </a:xfrm>
        </p:grpSpPr>
        <p:pic>
          <p:nvPicPr>
            <p:cNvPr id="3" name="図 2">
              <a:extLst>
                <a:ext uri="{FF2B5EF4-FFF2-40B4-BE49-F238E27FC236}">
                  <a16:creationId xmlns:a16="http://schemas.microsoft.com/office/drawing/2014/main" id="{72B6D7C5-DEC4-47B9-8CC7-D5E35DC845AD}"/>
                </a:ext>
              </a:extLst>
            </p:cNvPr>
            <p:cNvPicPr>
              <a:picLocks noChangeAspect="1"/>
            </p:cNvPicPr>
            <p:nvPr/>
          </p:nvPicPr>
          <p:blipFill rotWithShape="1">
            <a:blip r:embed="rId3"/>
            <a:srcRect l="32296" t="19111" r="12290" b="5728"/>
            <a:stretch/>
          </p:blipFill>
          <p:spPr>
            <a:xfrm>
              <a:off x="3683321" y="412049"/>
              <a:ext cx="6739988" cy="5142264"/>
            </a:xfrm>
            <a:prstGeom prst="rect">
              <a:avLst/>
            </a:prstGeom>
          </p:spPr>
        </p:pic>
        <p:sp>
          <p:nvSpPr>
            <p:cNvPr id="4" name="正方形/長方形 3">
              <a:extLst>
                <a:ext uri="{FF2B5EF4-FFF2-40B4-BE49-F238E27FC236}">
                  <a16:creationId xmlns:a16="http://schemas.microsoft.com/office/drawing/2014/main" id="{5D28BE13-775C-4536-AAE9-B302CEFE3A78}"/>
                </a:ext>
              </a:extLst>
            </p:cNvPr>
            <p:cNvSpPr/>
            <p:nvPr/>
          </p:nvSpPr>
          <p:spPr>
            <a:xfrm>
              <a:off x="3475608" y="3940324"/>
              <a:ext cx="2875175" cy="176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DDA663BF-A08F-4D9B-8CFE-3B993F67C60D}"/>
              </a:ext>
            </a:extLst>
          </p:cNvPr>
          <p:cNvSpPr txBox="1"/>
          <p:nvPr/>
        </p:nvSpPr>
        <p:spPr>
          <a:xfrm>
            <a:off x="2325231" y="183301"/>
            <a:ext cx="4493538" cy="461665"/>
          </a:xfrm>
          <a:prstGeom prst="rect">
            <a:avLst/>
          </a:prstGeom>
          <a:solidFill>
            <a:srgbClr val="FFFF99"/>
          </a:solidFill>
          <a:ln>
            <a:solidFill>
              <a:schemeClr val="tx1"/>
            </a:solidFill>
          </a:ln>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全国に緊急事態宣言</a:t>
            </a:r>
            <a:r>
              <a:rPr kumimoji="1" lang="ja-JP" altLang="en-US" sz="2400" dirty="0">
                <a:latin typeface="BIZ UDPゴシック" panose="020B0400000000000000" pitchFamily="50" charset="-128"/>
                <a:ea typeface="BIZ UDPゴシック" panose="020B0400000000000000" pitchFamily="50" charset="-128"/>
              </a:rPr>
              <a:t>が出された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6000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55398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年４月２２日　朝日小学生新聞記事より</a:t>
            </a:r>
          </a:p>
        </p:txBody>
      </p:sp>
      <p:pic>
        <p:nvPicPr>
          <p:cNvPr id="3" name="図 2">
            <a:extLst>
              <a:ext uri="{FF2B5EF4-FFF2-40B4-BE49-F238E27FC236}">
                <a16:creationId xmlns:a16="http://schemas.microsoft.com/office/drawing/2014/main" id="{0D0B149A-E4C4-4A4E-803F-EB8E7C93B9F1}"/>
              </a:ext>
            </a:extLst>
          </p:cNvPr>
          <p:cNvPicPr>
            <a:picLocks noChangeAspect="1"/>
          </p:cNvPicPr>
          <p:nvPr/>
        </p:nvPicPr>
        <p:blipFill rotWithShape="1">
          <a:blip r:embed="rId3"/>
          <a:srcRect l="39609" t="17490" r="21994" b="26559"/>
          <a:stretch/>
        </p:blipFill>
        <p:spPr>
          <a:xfrm>
            <a:off x="1018903" y="630101"/>
            <a:ext cx="7262948" cy="5953062"/>
          </a:xfrm>
          <a:prstGeom prst="rect">
            <a:avLst/>
          </a:prstGeom>
        </p:spPr>
      </p:pic>
      <p:sp>
        <p:nvSpPr>
          <p:cNvPr id="4" name="テキスト ボックス 3">
            <a:extLst>
              <a:ext uri="{FF2B5EF4-FFF2-40B4-BE49-F238E27FC236}">
                <a16:creationId xmlns:a16="http://schemas.microsoft.com/office/drawing/2014/main" id="{25545351-80BB-4B13-ABD1-A9660611CE17}"/>
              </a:ext>
            </a:extLst>
          </p:cNvPr>
          <p:cNvSpPr txBox="1"/>
          <p:nvPr/>
        </p:nvSpPr>
        <p:spPr>
          <a:xfrm>
            <a:off x="1863566" y="213049"/>
            <a:ext cx="541686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閉鎖中の動物園が</a:t>
            </a:r>
            <a:r>
              <a:rPr kumimoji="1" lang="ja-JP" altLang="en-US" sz="2400" b="1" dirty="0">
                <a:latin typeface="BIZ UDPゴシック" panose="020B0400000000000000" pitchFamily="50" charset="-128"/>
                <a:ea typeface="BIZ UDPゴシック" panose="020B0400000000000000" pitchFamily="50" charset="-128"/>
              </a:rPr>
              <a:t>ネット配信</a:t>
            </a:r>
            <a:r>
              <a:rPr kumimoji="1" lang="ja-JP" altLang="en-US" sz="2400" dirty="0">
                <a:latin typeface="BIZ UDPゴシック" panose="020B0400000000000000" pitchFamily="50" charset="-128"/>
                <a:ea typeface="BIZ UDPゴシック" panose="020B0400000000000000" pitchFamily="50" charset="-128"/>
              </a:rPr>
              <a:t>を始めた</a:t>
            </a:r>
          </a:p>
        </p:txBody>
      </p:sp>
    </p:spTree>
    <p:extLst>
      <p:ext uri="{BB962C8B-B14F-4D97-AF65-F5344CB8AC3E}">
        <p14:creationId xmlns:p14="http://schemas.microsoft.com/office/powerpoint/2010/main" val="1203030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092729" y="642692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年４月２３日　朝日小学生新聞記事より</a:t>
            </a:r>
          </a:p>
        </p:txBody>
      </p:sp>
      <p:pic>
        <p:nvPicPr>
          <p:cNvPr id="3" name="図 2">
            <a:extLst>
              <a:ext uri="{FF2B5EF4-FFF2-40B4-BE49-F238E27FC236}">
                <a16:creationId xmlns:a16="http://schemas.microsoft.com/office/drawing/2014/main" id="{8FC7E7E8-0E66-4C2B-B346-7DDB47980F0C}"/>
              </a:ext>
            </a:extLst>
          </p:cNvPr>
          <p:cNvPicPr>
            <a:picLocks noChangeAspect="1"/>
          </p:cNvPicPr>
          <p:nvPr/>
        </p:nvPicPr>
        <p:blipFill rotWithShape="1">
          <a:blip r:embed="rId3"/>
          <a:srcRect l="34845" t="22004" r="34854" b="44238"/>
          <a:stretch/>
        </p:blipFill>
        <p:spPr>
          <a:xfrm>
            <a:off x="126327" y="846805"/>
            <a:ext cx="8900107" cy="5577547"/>
          </a:xfrm>
          <a:prstGeom prst="rect">
            <a:avLst/>
          </a:prstGeom>
        </p:spPr>
      </p:pic>
      <p:sp>
        <p:nvSpPr>
          <p:cNvPr id="4" name="テキスト ボックス 3">
            <a:extLst>
              <a:ext uri="{FF2B5EF4-FFF2-40B4-BE49-F238E27FC236}">
                <a16:creationId xmlns:a16="http://schemas.microsoft.com/office/drawing/2014/main" id="{A1A223D5-D82C-45E9-BFA6-37129F90E01D}"/>
              </a:ext>
            </a:extLst>
          </p:cNvPr>
          <p:cNvSpPr txBox="1"/>
          <p:nvPr/>
        </p:nvSpPr>
        <p:spPr>
          <a:xfrm>
            <a:off x="2104817" y="212211"/>
            <a:ext cx="493436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会社で</a:t>
            </a:r>
            <a:r>
              <a:rPr kumimoji="1" lang="ja-JP" altLang="en-US" sz="2400" b="1" dirty="0">
                <a:latin typeface="BIZ UDPゴシック" panose="020B0400000000000000" pitchFamily="50" charset="-128"/>
                <a:ea typeface="BIZ UDPゴシック" panose="020B0400000000000000" pitchFamily="50" charset="-128"/>
              </a:rPr>
              <a:t>テレワーク</a:t>
            </a:r>
            <a:r>
              <a:rPr kumimoji="1" lang="ja-JP" altLang="en-US" sz="2400" dirty="0">
                <a:latin typeface="BIZ UDPゴシック" panose="020B0400000000000000" pitchFamily="50" charset="-128"/>
                <a:ea typeface="BIZ UDPゴシック" panose="020B0400000000000000" pitchFamily="50" charset="-128"/>
              </a:rPr>
              <a:t>の利用が広がった</a:t>
            </a:r>
          </a:p>
        </p:txBody>
      </p:sp>
    </p:spTree>
    <p:extLst>
      <p:ext uri="{BB962C8B-B14F-4D97-AF65-F5344CB8AC3E}">
        <p14:creationId xmlns:p14="http://schemas.microsoft.com/office/powerpoint/2010/main" val="3854001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pic>
        <p:nvPicPr>
          <p:cNvPr id="3" name="図 2">
            <a:extLst>
              <a:ext uri="{FF2B5EF4-FFF2-40B4-BE49-F238E27FC236}">
                <a16:creationId xmlns:a16="http://schemas.microsoft.com/office/drawing/2014/main" id="{C22025CA-1127-4A1A-AC80-CE879E205481}"/>
              </a:ext>
            </a:extLst>
          </p:cNvPr>
          <p:cNvPicPr>
            <a:picLocks noChangeAspect="1"/>
          </p:cNvPicPr>
          <p:nvPr/>
        </p:nvPicPr>
        <p:blipFill rotWithShape="1">
          <a:blip r:embed="rId3"/>
          <a:srcRect l="3609" t="22922" r="58350" b="27313"/>
          <a:stretch/>
        </p:blipFill>
        <p:spPr>
          <a:xfrm>
            <a:off x="1027386" y="772588"/>
            <a:ext cx="7767822" cy="5716080"/>
          </a:xfrm>
          <a:prstGeom prst="rect">
            <a:avLst/>
          </a:prstGeom>
        </p:spPr>
      </p:pic>
      <p:sp>
        <p:nvSpPr>
          <p:cNvPr id="6" name="テキスト ボックス 5">
            <a:extLst>
              <a:ext uri="{FF2B5EF4-FFF2-40B4-BE49-F238E27FC236}">
                <a16:creationId xmlns:a16="http://schemas.microsoft.com/office/drawing/2014/main" id="{FC9EB90F-1581-41EC-81EC-C49A95E71D53}"/>
              </a:ext>
            </a:extLst>
          </p:cNvPr>
          <p:cNvSpPr txBox="1"/>
          <p:nvPr/>
        </p:nvSpPr>
        <p:spPr>
          <a:xfrm>
            <a:off x="1812270" y="266723"/>
            <a:ext cx="5519460" cy="461665"/>
          </a:xfrm>
          <a:prstGeom prst="rect">
            <a:avLst/>
          </a:prstGeom>
          <a:solidFill>
            <a:srgbClr val="FFFF99"/>
          </a:solidFill>
          <a:ln>
            <a:solidFill>
              <a:schemeClr val="tx1"/>
            </a:solidFill>
          </a:ln>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密を避ける</a:t>
            </a:r>
            <a:r>
              <a:rPr kumimoji="1" lang="ja-JP" altLang="en-US" sz="2400" dirty="0">
                <a:latin typeface="BIZ UDPゴシック" panose="020B0400000000000000" pitchFamily="50" charset="-128"/>
                <a:ea typeface="BIZ UDPゴシック" panose="020B0400000000000000" pitchFamily="50" charset="-128"/>
              </a:rPr>
              <a:t>ため、入店の制限が広がった</a:t>
            </a:r>
          </a:p>
        </p:txBody>
      </p:sp>
    </p:spTree>
    <p:extLst>
      <p:ext uri="{BB962C8B-B14F-4D97-AF65-F5344CB8AC3E}">
        <p14:creationId xmlns:p14="http://schemas.microsoft.com/office/powerpoint/2010/main" val="717643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B11DC56-95CB-441D-A557-BC471E71C526}"/>
              </a:ext>
            </a:extLst>
          </p:cNvPr>
          <p:cNvPicPr>
            <a:picLocks noChangeAspect="1"/>
          </p:cNvPicPr>
          <p:nvPr/>
        </p:nvPicPr>
        <p:blipFill rotWithShape="1">
          <a:blip r:embed="rId3"/>
          <a:srcRect b="41270"/>
          <a:stretch/>
        </p:blipFill>
        <p:spPr>
          <a:xfrm>
            <a:off x="454698" y="873904"/>
            <a:ext cx="8219039" cy="5600551"/>
          </a:xfrm>
          <a:prstGeom prst="rect">
            <a:avLst/>
          </a:prstGeom>
        </p:spPr>
      </p:pic>
      <p:sp>
        <p:nvSpPr>
          <p:cNvPr id="6" name="テキスト ボックス 5">
            <a:extLst>
              <a:ext uri="{FF2B5EF4-FFF2-40B4-BE49-F238E27FC236}">
                <a16:creationId xmlns:a16="http://schemas.microsoft.com/office/drawing/2014/main" id="{D179E9DF-ED05-49D3-A0AB-E6F0AAEBAC1D}"/>
              </a:ext>
            </a:extLst>
          </p:cNvPr>
          <p:cNvSpPr txBox="1"/>
          <p:nvPr/>
        </p:nvSpPr>
        <p:spPr>
          <a:xfrm>
            <a:off x="2325231" y="242423"/>
            <a:ext cx="4493538" cy="461665"/>
          </a:xfrm>
          <a:prstGeom prst="rect">
            <a:avLst/>
          </a:prstGeom>
          <a:solidFill>
            <a:srgbClr val="FFFF99"/>
          </a:solidFill>
          <a:ln>
            <a:solidFill>
              <a:schemeClr val="tx1"/>
            </a:solidFill>
          </a:ln>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検査のやり方</a:t>
            </a:r>
            <a:r>
              <a:rPr kumimoji="1" lang="ja-JP" altLang="en-US" sz="2400" dirty="0">
                <a:latin typeface="BIZ UDPゴシック" panose="020B0400000000000000" pitchFamily="50" charset="-128"/>
                <a:ea typeface="BIZ UDPゴシック" panose="020B0400000000000000" pitchFamily="50" charset="-128"/>
              </a:rPr>
              <a:t>が工夫され始めた</a:t>
            </a:r>
          </a:p>
        </p:txBody>
      </p:sp>
      <p:sp>
        <p:nvSpPr>
          <p:cNvPr id="2" name="テキスト ボックス 1">
            <a:extLst>
              <a:ext uri="{FF2B5EF4-FFF2-40B4-BE49-F238E27FC236}">
                <a16:creationId xmlns:a16="http://schemas.microsoft.com/office/drawing/2014/main" id="{87F4BCEB-48D0-41AF-8D2C-657322968198}"/>
              </a:ext>
            </a:extLst>
          </p:cNvPr>
          <p:cNvSpPr txBox="1"/>
          <p:nvPr/>
        </p:nvSpPr>
        <p:spPr>
          <a:xfrm>
            <a:off x="4572000" y="646168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spTree>
    <p:extLst>
      <p:ext uri="{BB962C8B-B14F-4D97-AF65-F5344CB8AC3E}">
        <p14:creationId xmlns:p14="http://schemas.microsoft.com/office/powerpoint/2010/main" val="2812413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8E01E6-3E15-2C81-3D7E-FFB10D0BA3DA}"/>
              </a:ext>
            </a:extLst>
          </p:cNvPr>
          <p:cNvSpPr txBox="1"/>
          <p:nvPr/>
        </p:nvSpPr>
        <p:spPr>
          <a:xfrm>
            <a:off x="282386" y="-30691"/>
            <a:ext cx="9103660" cy="1754326"/>
          </a:xfrm>
          <a:prstGeom prst="rect">
            <a:avLst/>
          </a:prstGeom>
          <a:noFill/>
        </p:spPr>
        <p:txBody>
          <a:bodyPr wrap="square">
            <a:spAutoFit/>
          </a:bodyPr>
          <a:lstStyle/>
          <a:p>
            <a:br>
              <a:rPr lang="ja-JP" altLang="en-US" dirty="0"/>
            </a:br>
            <a:r>
              <a:rPr lang="ja-JP" altLang="en-US" dirty="0"/>
              <a:t>　　</a:t>
            </a:r>
            <a:r>
              <a:rPr lang="ja-JP" altLang="en-US" sz="2000" dirty="0">
                <a:latin typeface="AR丸ゴシック体E" panose="020F0909000000000000" pitchFamily="49" charset="-128"/>
                <a:ea typeface="AR丸ゴシック体E" panose="020F0909000000000000" pitchFamily="49" charset="-128"/>
              </a:rPr>
              <a:t>ＥＳＤの前は</a:t>
            </a:r>
            <a:r>
              <a:rPr lang="ja-JP" altLang="en-US" dirty="0"/>
              <a:t>　</a:t>
            </a:r>
            <a:r>
              <a:rPr lang="ja-JP" altLang="en-US" sz="4000" b="0" i="0" dirty="0">
                <a:solidFill>
                  <a:srgbClr val="000000"/>
                </a:solidFill>
                <a:effectLst/>
                <a:highlight>
                  <a:srgbClr val="FFFF00"/>
                </a:highlight>
                <a:latin typeface="AR P丸ゴシック体E" panose="020F0900000000000000" pitchFamily="50" charset="-128"/>
                <a:ea typeface="AR P丸ゴシック体E" panose="020F0900000000000000" pitchFamily="50" charset="-128"/>
              </a:rPr>
              <a:t>「万人のため</a:t>
            </a:r>
            <a:r>
              <a:rPr lang="ja-JP" altLang="en-US"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の教育」</a:t>
            </a:r>
            <a:r>
              <a:rPr lang="ja-JP" altLang="en-US" sz="3600" dirty="0">
                <a:solidFill>
                  <a:srgbClr val="000000"/>
                </a:solidFill>
                <a:highlight>
                  <a:srgbClr val="FFFF00"/>
                </a:highlight>
                <a:latin typeface="AR P丸ゴシック体E" panose="020F0900000000000000" pitchFamily="50" charset="-128"/>
                <a:ea typeface="AR P丸ゴシック体E" panose="020F0900000000000000" pitchFamily="50" charset="-128"/>
              </a:rPr>
              <a:t>　</a:t>
            </a:r>
            <a:endParaRPr lang="en-US" altLang="ja-JP" sz="36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a:p>
            <a:endParaRPr lang="en-US" altLang="ja-JP" sz="14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a:p>
            <a:r>
              <a:rPr lang="ja-JP" altLang="en-US" sz="3600" b="0" i="0" dirty="0">
                <a:solidFill>
                  <a:srgbClr val="000000"/>
                </a:solidFill>
                <a:effectLst/>
                <a:highlight>
                  <a:srgbClr val="FFFFFF"/>
                </a:highlight>
                <a:latin typeface="AR P丸ゴシック体E" panose="020F0900000000000000" pitchFamily="50" charset="-128"/>
                <a:ea typeface="AR P丸ゴシック体E" panose="020F0900000000000000" pitchFamily="50" charset="-128"/>
              </a:rPr>
              <a:t>　（</a:t>
            </a:r>
            <a:r>
              <a:rPr lang="en-US" altLang="ja-JP" sz="3600" b="0" i="0" dirty="0">
                <a:solidFill>
                  <a:srgbClr val="FF0000"/>
                </a:solidFill>
                <a:effectLst/>
                <a:highlight>
                  <a:srgbClr val="FFFFFF"/>
                </a:highlight>
                <a:latin typeface="AR P丸ゴシック体E" panose="020F0900000000000000" pitchFamily="50" charset="-128"/>
                <a:ea typeface="AR P丸ゴシック体E" panose="020F0900000000000000" pitchFamily="50" charset="-128"/>
              </a:rPr>
              <a:t>Education for All</a:t>
            </a:r>
            <a:r>
              <a:rPr lang="en-US" altLang="ja-JP" sz="3600" b="0" i="0" dirty="0">
                <a:solidFill>
                  <a:srgbClr val="000000"/>
                </a:solidFill>
                <a:effectLst/>
                <a:highlight>
                  <a:srgbClr val="FFFFFF"/>
                </a:highlight>
                <a:latin typeface="AR P丸ゴシック体E" panose="020F0900000000000000" pitchFamily="50" charset="-128"/>
                <a:ea typeface="AR P丸ゴシック体E" panose="020F0900000000000000" pitchFamily="50" charset="-128"/>
              </a:rPr>
              <a:t>: EFA</a:t>
            </a:r>
            <a:r>
              <a:rPr lang="ja-JP" altLang="en-US" sz="3600" b="0" i="0" dirty="0">
                <a:solidFill>
                  <a:srgbClr val="000000"/>
                </a:solidFill>
                <a:effectLst/>
                <a:highlight>
                  <a:srgbClr val="FFFFFF"/>
                </a:highlight>
                <a:latin typeface="AR P丸ゴシック体E" panose="020F0900000000000000" pitchFamily="50" charset="-128"/>
                <a:ea typeface="AR P丸ゴシック体E" panose="020F0900000000000000" pitchFamily="50" charset="-128"/>
              </a:rPr>
              <a:t>）</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１９９０～</a:t>
            </a:r>
            <a:endParaRPr lang="en-US" altLang="ja-JP" sz="3600" b="0" i="0" dirty="0">
              <a:solidFill>
                <a:srgbClr val="000000"/>
              </a:solidFill>
              <a:effectLst/>
              <a:highlight>
                <a:srgbClr val="FFFFFF"/>
              </a:highlight>
              <a:latin typeface="AR P丸ゴシック体E" panose="020F0900000000000000" pitchFamily="50" charset="-128"/>
              <a:ea typeface="AR P丸ゴシック体E" panose="020F0900000000000000" pitchFamily="50" charset="-128"/>
            </a:endParaRPr>
          </a:p>
        </p:txBody>
      </p:sp>
      <p:pic>
        <p:nvPicPr>
          <p:cNvPr id="1030" name="Picture 6" descr="picture">
            <a:extLst>
              <a:ext uri="{FF2B5EF4-FFF2-40B4-BE49-F238E27FC236}">
                <a16:creationId xmlns:a16="http://schemas.microsoft.com/office/drawing/2014/main" id="{21925AFD-0E63-AD37-F152-C33D16C57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46" y="1711059"/>
            <a:ext cx="3712789" cy="525123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A6EA974-7DFB-319D-3C99-95599D8B655C}"/>
              </a:ext>
            </a:extLst>
          </p:cNvPr>
          <p:cNvSpPr txBox="1"/>
          <p:nvPr/>
        </p:nvSpPr>
        <p:spPr>
          <a:xfrm>
            <a:off x="4733367" y="2171317"/>
            <a:ext cx="4195481" cy="3416320"/>
          </a:xfrm>
          <a:prstGeom prst="rect">
            <a:avLst/>
          </a:prstGeom>
          <a:noFill/>
        </p:spPr>
        <p:txBody>
          <a:bodyPr wrap="square">
            <a:spAutoFit/>
          </a:bodyPr>
          <a:lstStyle/>
          <a:p>
            <a:r>
              <a:rPr lang="en-US" altLang="ja-JP" sz="3600" b="0" i="0" dirty="0">
                <a:solidFill>
                  <a:srgbClr val="000000"/>
                </a:solidFill>
                <a:effectLst/>
                <a:highlight>
                  <a:srgbClr val="FFFFFF"/>
                </a:highlight>
                <a:latin typeface="メイリオ" panose="020B0604030504040204" pitchFamily="50" charset="-128"/>
                <a:ea typeface="メイリオ" panose="020B0604030504040204" pitchFamily="50" charset="-128"/>
              </a:rPr>
              <a:t>1</a:t>
            </a:r>
            <a:r>
              <a:rPr lang="ja-JP" altLang="en-US" sz="3600" b="0" i="0" dirty="0">
                <a:solidFill>
                  <a:srgbClr val="000000"/>
                </a:solidFill>
                <a:effectLst/>
                <a:highlight>
                  <a:srgbClr val="FFFFFF"/>
                </a:highlight>
                <a:latin typeface="メイリオ" panose="020B0604030504040204" pitchFamily="50" charset="-128"/>
                <a:ea typeface="メイリオ" panose="020B0604030504040204" pitchFamily="50" charset="-128"/>
              </a:rPr>
              <a:t>億人以上の子どもが初等教育を受けられていないこと、</a:t>
            </a:r>
            <a:r>
              <a:rPr lang="en-US" altLang="ja-JP" sz="3600" b="0" i="0" dirty="0">
                <a:solidFill>
                  <a:srgbClr val="000000"/>
                </a:solidFill>
                <a:effectLst/>
                <a:highlight>
                  <a:srgbClr val="FFFFFF"/>
                </a:highlight>
                <a:latin typeface="メイリオ" panose="020B0604030504040204" pitchFamily="50" charset="-128"/>
                <a:ea typeface="メイリオ" panose="020B0604030504040204" pitchFamily="50" charset="-128"/>
              </a:rPr>
              <a:t>9</a:t>
            </a:r>
            <a:r>
              <a:rPr lang="ja-JP" altLang="en-US" sz="3600" b="0" i="0" dirty="0">
                <a:solidFill>
                  <a:srgbClr val="000000"/>
                </a:solidFill>
                <a:effectLst/>
                <a:highlight>
                  <a:srgbClr val="FFFFFF"/>
                </a:highlight>
                <a:latin typeface="メイリオ" panose="020B0604030504040204" pitchFamily="50" charset="-128"/>
                <a:ea typeface="メイリオ" panose="020B0604030504040204" pitchFamily="50" charset="-128"/>
              </a:rPr>
              <a:t>億</a:t>
            </a:r>
            <a:r>
              <a:rPr lang="en-US" altLang="ja-JP" sz="3600" b="0" i="0" dirty="0">
                <a:solidFill>
                  <a:srgbClr val="000000"/>
                </a:solidFill>
                <a:effectLst/>
                <a:highlight>
                  <a:srgbClr val="FFFFFF"/>
                </a:highlight>
                <a:latin typeface="メイリオ" panose="020B0604030504040204" pitchFamily="50" charset="-128"/>
                <a:ea typeface="メイリオ" panose="020B0604030504040204" pitchFamily="50" charset="-128"/>
              </a:rPr>
              <a:t>6000</a:t>
            </a:r>
            <a:r>
              <a:rPr lang="ja-JP" altLang="en-US" sz="3600" b="0" i="0" dirty="0">
                <a:solidFill>
                  <a:srgbClr val="000000"/>
                </a:solidFill>
                <a:effectLst/>
                <a:highlight>
                  <a:srgbClr val="FFFFFF"/>
                </a:highlight>
                <a:latin typeface="メイリオ" panose="020B0604030504040204" pitchFamily="50" charset="-128"/>
                <a:ea typeface="メイリオ" panose="020B0604030504040204" pitchFamily="50" charset="-128"/>
              </a:rPr>
              <a:t>万人以上の成人が</a:t>
            </a:r>
            <a:r>
              <a:rPr lang="ja-JP" altLang="en-US" sz="3600" b="0" i="0" dirty="0">
                <a:solidFill>
                  <a:srgbClr val="FF0000"/>
                </a:solidFill>
                <a:effectLst/>
                <a:highlight>
                  <a:srgbClr val="FFFFFF"/>
                </a:highlight>
                <a:latin typeface="AR丸ゴシック体E" panose="020F0909000000000000" pitchFamily="49" charset="-128"/>
                <a:ea typeface="AR丸ゴシック体E" panose="020F0909000000000000" pitchFamily="49" charset="-128"/>
              </a:rPr>
              <a:t>読み書き</a:t>
            </a:r>
            <a:r>
              <a:rPr lang="ja-JP" altLang="en-US" sz="3600" b="0" i="0" dirty="0">
                <a:solidFill>
                  <a:srgbClr val="000000"/>
                </a:solidFill>
                <a:effectLst/>
                <a:highlight>
                  <a:srgbClr val="FFFFFF"/>
                </a:highlight>
                <a:latin typeface="メイリオ" panose="020B0604030504040204" pitchFamily="50" charset="-128"/>
                <a:ea typeface="メイリオ" panose="020B0604030504040204" pitchFamily="50" charset="-128"/>
              </a:rPr>
              <a:t>ができないこと</a:t>
            </a:r>
            <a:endParaRPr lang="ja-JP" altLang="en-US" sz="3600" dirty="0">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8954E96D-3BDB-670B-2E60-80AC7A7B0D10}"/>
              </a:ext>
            </a:extLst>
          </p:cNvPr>
          <p:cNvSpPr txBox="1"/>
          <p:nvPr/>
        </p:nvSpPr>
        <p:spPr>
          <a:xfrm>
            <a:off x="4186238" y="6488668"/>
            <a:ext cx="2755883" cy="369332"/>
          </a:xfrm>
          <a:prstGeom prst="rect">
            <a:avLst/>
          </a:prstGeom>
          <a:noFill/>
        </p:spPr>
        <p:txBody>
          <a:bodyPr wrap="none" rtlCol="0">
            <a:spAutoFit/>
          </a:bodyPr>
          <a:lstStyle/>
          <a:p>
            <a:r>
              <a:rPr kumimoji="1" lang="ja-JP" altLang="en-US" dirty="0"/>
              <a:t>写真は国際連合の</a:t>
            </a:r>
            <a:r>
              <a:rPr kumimoji="1" lang="en-US" altLang="ja-JP" dirty="0"/>
              <a:t>HP</a:t>
            </a:r>
            <a:r>
              <a:rPr kumimoji="1" lang="ja-JP" altLang="en-US" dirty="0"/>
              <a:t>より</a:t>
            </a:r>
          </a:p>
        </p:txBody>
      </p:sp>
    </p:spTree>
    <p:extLst>
      <p:ext uri="{BB962C8B-B14F-4D97-AF65-F5344CB8AC3E}">
        <p14:creationId xmlns:p14="http://schemas.microsoft.com/office/powerpoint/2010/main" val="731184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年４月２８日　朝日小学生新聞記事より</a:t>
            </a:r>
          </a:p>
        </p:txBody>
      </p:sp>
      <p:pic>
        <p:nvPicPr>
          <p:cNvPr id="3" name="図 2">
            <a:extLst>
              <a:ext uri="{FF2B5EF4-FFF2-40B4-BE49-F238E27FC236}">
                <a16:creationId xmlns:a16="http://schemas.microsoft.com/office/drawing/2014/main" id="{417182B2-99C3-4E1B-9B41-4AF0B84EBE5A}"/>
              </a:ext>
            </a:extLst>
          </p:cNvPr>
          <p:cNvPicPr>
            <a:picLocks noChangeAspect="1"/>
          </p:cNvPicPr>
          <p:nvPr/>
        </p:nvPicPr>
        <p:blipFill rotWithShape="1">
          <a:blip r:embed="rId3"/>
          <a:srcRect l="30413" t="16689" r="5979" b="6701"/>
          <a:stretch/>
        </p:blipFill>
        <p:spPr>
          <a:xfrm>
            <a:off x="527899" y="944195"/>
            <a:ext cx="7864286" cy="5327830"/>
          </a:xfrm>
          <a:prstGeom prst="rect">
            <a:avLst/>
          </a:prstGeom>
        </p:spPr>
      </p:pic>
      <p:sp>
        <p:nvSpPr>
          <p:cNvPr id="4" name="テキスト ボックス 3">
            <a:extLst>
              <a:ext uri="{FF2B5EF4-FFF2-40B4-BE49-F238E27FC236}">
                <a16:creationId xmlns:a16="http://schemas.microsoft.com/office/drawing/2014/main" id="{6C798715-D7EF-4B2B-AE7B-D39E6109F06F}"/>
              </a:ext>
            </a:extLst>
          </p:cNvPr>
          <p:cNvSpPr txBox="1"/>
          <p:nvPr/>
        </p:nvSpPr>
        <p:spPr>
          <a:xfrm>
            <a:off x="1795438" y="265887"/>
            <a:ext cx="5553123" cy="461665"/>
          </a:xfrm>
          <a:prstGeom prst="rect">
            <a:avLst/>
          </a:prstGeom>
          <a:solidFill>
            <a:srgbClr val="FFFF99"/>
          </a:solidFill>
          <a:ln>
            <a:solidFill>
              <a:schemeClr val="tx1"/>
            </a:solidFill>
          </a:ln>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ワクチンの開発</a:t>
            </a:r>
            <a:r>
              <a:rPr kumimoji="1" lang="ja-JP" altLang="en-US" sz="2400" dirty="0">
                <a:latin typeface="BIZ UDPゴシック" panose="020B0400000000000000" pitchFamily="50" charset="-128"/>
                <a:ea typeface="BIZ UDPゴシック" panose="020B0400000000000000" pitchFamily="50" charset="-128"/>
              </a:rPr>
              <a:t>が各国で進められている</a:t>
            </a:r>
          </a:p>
        </p:txBody>
      </p:sp>
    </p:spTree>
    <p:extLst>
      <p:ext uri="{BB962C8B-B14F-4D97-AF65-F5344CB8AC3E}">
        <p14:creationId xmlns:p14="http://schemas.microsoft.com/office/powerpoint/2010/main" val="2919363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年４月２９日　朝日小学生新聞記事より</a:t>
            </a:r>
          </a:p>
        </p:txBody>
      </p:sp>
      <p:sp>
        <p:nvSpPr>
          <p:cNvPr id="4" name="テキスト ボックス 3">
            <a:extLst>
              <a:ext uri="{FF2B5EF4-FFF2-40B4-BE49-F238E27FC236}">
                <a16:creationId xmlns:a16="http://schemas.microsoft.com/office/drawing/2014/main" id="{CE420BDF-08B8-41D6-B000-7835B9DE2965}"/>
              </a:ext>
            </a:extLst>
          </p:cNvPr>
          <p:cNvSpPr txBox="1"/>
          <p:nvPr/>
        </p:nvSpPr>
        <p:spPr>
          <a:xfrm>
            <a:off x="2633007" y="152525"/>
            <a:ext cx="3744936" cy="461665"/>
          </a:xfrm>
          <a:prstGeom prst="rect">
            <a:avLst/>
          </a:prstGeom>
          <a:solidFill>
            <a:srgbClr val="FFFF99"/>
          </a:solidFill>
          <a:ln>
            <a:solidFill>
              <a:schemeClr val="tx1"/>
            </a:solidFill>
          </a:ln>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３密を防ぐ</a:t>
            </a:r>
            <a:r>
              <a:rPr kumimoji="1" lang="ja-JP" altLang="en-US" sz="2400" dirty="0">
                <a:latin typeface="BIZ UDPゴシック" panose="020B0400000000000000" pitchFamily="50" charset="-128"/>
                <a:ea typeface="BIZ UDPゴシック" panose="020B0400000000000000" pitchFamily="50" charset="-128"/>
              </a:rPr>
              <a:t>工夫が広がった</a:t>
            </a:r>
          </a:p>
        </p:txBody>
      </p:sp>
      <p:pic>
        <p:nvPicPr>
          <p:cNvPr id="5" name="図 4">
            <a:extLst>
              <a:ext uri="{FF2B5EF4-FFF2-40B4-BE49-F238E27FC236}">
                <a16:creationId xmlns:a16="http://schemas.microsoft.com/office/drawing/2014/main" id="{A1115AA5-1CD0-4ED6-9401-C6CA0A74D1F9}"/>
              </a:ext>
            </a:extLst>
          </p:cNvPr>
          <p:cNvPicPr>
            <a:picLocks noChangeAspect="1"/>
          </p:cNvPicPr>
          <p:nvPr/>
        </p:nvPicPr>
        <p:blipFill rotWithShape="1">
          <a:blip r:embed="rId3"/>
          <a:srcRect b="43455"/>
          <a:stretch/>
        </p:blipFill>
        <p:spPr>
          <a:xfrm>
            <a:off x="202578" y="749530"/>
            <a:ext cx="8732416" cy="5620481"/>
          </a:xfrm>
          <a:prstGeom prst="rect">
            <a:avLst/>
          </a:prstGeom>
        </p:spPr>
      </p:pic>
    </p:spTree>
    <p:extLst>
      <p:ext uri="{BB962C8B-B14F-4D97-AF65-F5344CB8AC3E}">
        <p14:creationId xmlns:p14="http://schemas.microsoft.com/office/powerpoint/2010/main" val="372066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年５月１２日　朝日小学生新聞記事より</a:t>
            </a:r>
          </a:p>
        </p:txBody>
      </p:sp>
      <p:pic>
        <p:nvPicPr>
          <p:cNvPr id="3" name="図 2">
            <a:extLst>
              <a:ext uri="{FF2B5EF4-FFF2-40B4-BE49-F238E27FC236}">
                <a16:creationId xmlns:a16="http://schemas.microsoft.com/office/drawing/2014/main" id="{3AB03566-DFB2-4B9C-815C-B7DFAB7CE34C}"/>
              </a:ext>
            </a:extLst>
          </p:cNvPr>
          <p:cNvPicPr>
            <a:picLocks noChangeAspect="1"/>
          </p:cNvPicPr>
          <p:nvPr/>
        </p:nvPicPr>
        <p:blipFill rotWithShape="1">
          <a:blip r:embed="rId3"/>
          <a:srcRect l="2485" t="33271" r="66645" b="26338"/>
          <a:stretch/>
        </p:blipFill>
        <p:spPr>
          <a:xfrm>
            <a:off x="880605" y="763848"/>
            <a:ext cx="7589577" cy="5585923"/>
          </a:xfrm>
          <a:prstGeom prst="rect">
            <a:avLst/>
          </a:prstGeom>
        </p:spPr>
      </p:pic>
      <p:sp>
        <p:nvSpPr>
          <p:cNvPr id="4" name="テキスト ボックス 3">
            <a:extLst>
              <a:ext uri="{FF2B5EF4-FFF2-40B4-BE49-F238E27FC236}">
                <a16:creationId xmlns:a16="http://schemas.microsoft.com/office/drawing/2014/main" id="{1EB23B87-107B-4872-BD84-A7DB037E3DF7}"/>
              </a:ext>
            </a:extLst>
          </p:cNvPr>
          <p:cNvSpPr txBox="1"/>
          <p:nvPr/>
        </p:nvSpPr>
        <p:spPr>
          <a:xfrm>
            <a:off x="2248287" y="163286"/>
            <a:ext cx="48542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世界の</a:t>
            </a:r>
            <a:r>
              <a:rPr kumimoji="1" lang="ja-JP" altLang="en-US" sz="2400" b="1" dirty="0">
                <a:latin typeface="BIZ UDPゴシック" panose="020B0400000000000000" pitchFamily="50" charset="-128"/>
                <a:ea typeface="BIZ UDPゴシック" panose="020B0400000000000000" pitchFamily="50" charset="-128"/>
              </a:rPr>
              <a:t>感染者が</a:t>
            </a:r>
            <a:r>
              <a:rPr kumimoji="1" lang="en-US" altLang="ja-JP" sz="2400" b="1" dirty="0">
                <a:latin typeface="BIZ UDPゴシック" panose="020B0400000000000000" pitchFamily="50" charset="-128"/>
                <a:ea typeface="BIZ UDPゴシック" panose="020B0400000000000000" pitchFamily="50" charset="-128"/>
              </a:rPr>
              <a:t>400</a:t>
            </a:r>
            <a:r>
              <a:rPr kumimoji="1" lang="ja-JP" altLang="en-US" sz="2400" b="1" dirty="0">
                <a:latin typeface="BIZ UDPゴシック" panose="020B0400000000000000" pitchFamily="50" charset="-128"/>
                <a:ea typeface="BIZ UDPゴシック" panose="020B0400000000000000" pitchFamily="50" charset="-128"/>
              </a:rPr>
              <a:t>万人</a:t>
            </a:r>
            <a:r>
              <a:rPr kumimoji="1" lang="ja-JP" altLang="en-US" sz="2400" dirty="0">
                <a:latin typeface="BIZ UDPゴシック" panose="020B0400000000000000" pitchFamily="50" charset="-128"/>
                <a:ea typeface="BIZ UDPゴシック" panose="020B0400000000000000" pitchFamily="50" charset="-128"/>
              </a:rPr>
              <a:t>を超えた</a:t>
            </a:r>
          </a:p>
        </p:txBody>
      </p:sp>
    </p:spTree>
    <p:extLst>
      <p:ext uri="{BB962C8B-B14F-4D97-AF65-F5344CB8AC3E}">
        <p14:creationId xmlns:p14="http://schemas.microsoft.com/office/powerpoint/2010/main" val="3164846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5223201" y="1066784"/>
            <a:ext cx="1275341" cy="73720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6415979" y="3332749"/>
            <a:ext cx="2475629" cy="1508783"/>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休校</a:t>
              </a:r>
              <a:endParaRPr kumimoji="1" lang="en-US" altLang="ja-JP" sz="2100" b="1" dirty="0">
                <a:solidFill>
                  <a:schemeClr val="tx1"/>
                </a:solidFill>
              </a:endParaRPr>
            </a:p>
            <a:p>
              <a:pPr algn="ctr"/>
              <a:r>
                <a:rPr kumimoji="1" lang="ja-JP" altLang="en-US" sz="2100" b="1" dirty="0">
                  <a:solidFill>
                    <a:schemeClr val="tx1"/>
                  </a:solidFill>
                </a:rPr>
                <a:t>分散登校</a:t>
              </a:r>
              <a:endParaRPr kumimoji="1" lang="en-US" altLang="ja-JP" sz="2100" b="1" dirty="0">
                <a:solidFill>
                  <a:schemeClr val="tx1"/>
                </a:solidFill>
              </a:endParaRPr>
            </a:p>
            <a:p>
              <a:pPr algn="ctr"/>
              <a:r>
                <a:rPr kumimoji="1" lang="ja-JP" altLang="en-US" sz="2100" b="1" dirty="0">
                  <a:solidFill>
                    <a:schemeClr val="tx1"/>
                  </a:solidFill>
                </a:rPr>
                <a:t>授業再開</a:t>
              </a:r>
              <a:endParaRPr kumimoji="1" lang="en-US" altLang="ja-JP" sz="2100" b="1" dirty="0">
                <a:solidFill>
                  <a:schemeClr val="tx1"/>
                </a:solidFill>
              </a:endParaRPr>
            </a:p>
            <a:p>
              <a:pPr algn="ctr"/>
              <a:r>
                <a:rPr kumimoji="1" lang="ja-JP" altLang="en-US" sz="21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5123300" y="4505532"/>
            <a:ext cx="1666586" cy="1291120"/>
            <a:chOff x="6831066" y="4864376"/>
            <a:chExt cx="2222115" cy="1721493"/>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492398"/>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466599" y="4864376"/>
              <a:ext cx="475525" cy="62802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5571976" y="1803985"/>
            <a:ext cx="288896" cy="571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332226" y="3224367"/>
            <a:ext cx="3057520" cy="1180114"/>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266776" y="1023672"/>
            <a:ext cx="3338747" cy="1998566"/>
            <a:chOff x="355701" y="221895"/>
            <a:chExt cx="4451662" cy="2664755"/>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1895"/>
              <a:ext cx="2992261" cy="2655219"/>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恐怖・ワクチンや薬が無く、医薬品の奪い合い、</a:t>
              </a:r>
              <a:endParaRPr kumimoji="1" lang="en-US" altLang="ja-JP" sz="2100" b="1" dirty="0">
                <a:solidFill>
                  <a:schemeClr val="tx1"/>
                </a:solidFill>
              </a:endParaRPr>
            </a:p>
            <a:p>
              <a:r>
                <a:rPr kumimoji="1" lang="ja-JP" altLang="en-US" sz="2100" b="1" dirty="0">
                  <a:solidFill>
                    <a:schemeClr val="tx1"/>
                  </a:solidFill>
                </a:rPr>
                <a:t>医療施設の不足</a:t>
              </a:r>
              <a:endParaRPr kumimoji="1" lang="en-US" altLang="ja-JP" sz="2100" b="1" dirty="0">
                <a:solidFill>
                  <a:schemeClr val="tx1"/>
                </a:solidFill>
              </a:endParaRPr>
            </a:p>
            <a:p>
              <a:r>
                <a:rPr kumimoji="1" lang="ja-JP" altLang="en-US" sz="2100" b="1" dirty="0">
                  <a:solidFill>
                    <a:schemeClr val="tx1"/>
                  </a:solidFill>
                </a:rPr>
                <a:t>医療従事者の負担</a:t>
              </a:r>
              <a:endParaRPr kumimoji="1" lang="en-US" altLang="ja-JP" sz="21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6498542" y="1029265"/>
            <a:ext cx="2513568" cy="892163"/>
            <a:chOff x="8664722" y="229353"/>
            <a:chExt cx="3351424" cy="1189551"/>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4722" y="457664"/>
              <a:ext cx="965563" cy="3131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0285" y="888220"/>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4722" y="770846"/>
              <a:ext cx="965563" cy="38271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327824" y="4035049"/>
            <a:ext cx="3338522" cy="1799280"/>
            <a:chOff x="437099" y="4237065"/>
            <a:chExt cx="4451362" cy="2399040"/>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237065"/>
              <a:ext cx="1955594" cy="9851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79"/>
              <a:ext cx="2559010" cy="16756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オリンピック</a:t>
              </a:r>
              <a:endParaRPr kumimoji="1" lang="en-US" altLang="ja-JP" sz="2100" b="1" dirty="0">
                <a:solidFill>
                  <a:schemeClr val="tx1"/>
                </a:solidFill>
              </a:endParaRPr>
            </a:p>
            <a:p>
              <a:r>
                <a:rPr kumimoji="1" lang="ja-JP" altLang="en-US" sz="2100" b="1" dirty="0">
                  <a:solidFill>
                    <a:schemeClr val="tx1"/>
                  </a:solidFill>
                </a:rPr>
                <a:t>パラリンピック、大会延期</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2960955" y="4474361"/>
            <a:ext cx="1666586" cy="1331286"/>
            <a:chOff x="3947939" y="4822814"/>
            <a:chExt cx="2222115" cy="1775048"/>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822814"/>
              <a:ext cx="604384" cy="68157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2754261" y="1068306"/>
            <a:ext cx="1831269" cy="73720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国際協力でワクチン入手</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6498542" y="1435385"/>
            <a:ext cx="2379006" cy="1466250"/>
            <a:chOff x="8664722" y="770846"/>
            <a:chExt cx="3172008" cy="1955000"/>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14615" y="1779928"/>
              <a:ext cx="2222115" cy="9459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貧困や</a:t>
              </a:r>
              <a:endParaRPr kumimoji="1" lang="en-US" altLang="ja-JP" sz="2100" b="1" dirty="0">
                <a:solidFill>
                  <a:schemeClr val="tx1"/>
                </a:solidFill>
              </a:endParaRPr>
            </a:p>
            <a:p>
              <a:pPr algn="ctr"/>
              <a:r>
                <a:rPr kumimoji="1" lang="ja-JP" altLang="en-US" sz="21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4722" y="770846"/>
              <a:ext cx="949893" cy="14820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6789886" y="4992038"/>
            <a:ext cx="2087662" cy="793204"/>
            <a:chOff x="9053181" y="5513050"/>
            <a:chExt cx="2783549" cy="1057605"/>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615" y="5513050"/>
              <a:ext cx="2222115" cy="105760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音楽・アニメの配信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stCxn id="248" idx="1"/>
              <a:endCxn id="39" idx="3"/>
            </p:cNvCxnSpPr>
            <p:nvPr/>
          </p:nvCxnSpPr>
          <p:spPr>
            <a:xfrm flipH="1" flipV="1">
              <a:off x="9053181" y="6039134"/>
              <a:ext cx="561434" cy="27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3669896" y="1805507"/>
            <a:ext cx="470166" cy="6495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3389745" y="2278941"/>
            <a:ext cx="3112380" cy="2312567"/>
            <a:chOff x="4519660" y="1895588"/>
            <a:chExt cx="4149840" cy="3083422"/>
          </a:xfrm>
        </p:grpSpPr>
        <p:sp>
          <p:nvSpPr>
            <p:cNvPr id="332" name="楕円 331">
              <a:extLst>
                <a:ext uri="{FF2B5EF4-FFF2-40B4-BE49-F238E27FC236}">
                  <a16:creationId xmlns:a16="http://schemas.microsoft.com/office/drawing/2014/main" id="{AEC32034-5D6D-4808-B83E-24B7ABB8EC1E}"/>
                </a:ext>
              </a:extLst>
            </p:cNvPr>
            <p:cNvSpPr/>
            <p:nvPr/>
          </p:nvSpPr>
          <p:spPr>
            <a:xfrm>
              <a:off x="4519660" y="1895588"/>
              <a:ext cx="4149840" cy="308342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76351" y="2023777"/>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20509" y="2530771"/>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66599" y="4185873"/>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3435538" y="2544907"/>
            <a:ext cx="2443516" cy="1750204"/>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spTree>
    <p:extLst>
      <p:ext uri="{BB962C8B-B14F-4D97-AF65-F5344CB8AC3E}">
        <p14:creationId xmlns:p14="http://schemas.microsoft.com/office/powerpoint/2010/main" val="29860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anim calcmode="lin" valueType="num">
                                      <p:cBhvr>
                                        <p:cTn id="8" dur="1000" fill="hold"/>
                                        <p:tgtEl>
                                          <p:spTgt spid="382"/>
                                        </p:tgtEl>
                                        <p:attrNameLst>
                                          <p:attrName>ppt_x</p:attrName>
                                        </p:attrNameLst>
                                      </p:cBhvr>
                                      <p:tavLst>
                                        <p:tav tm="0">
                                          <p:val>
                                            <p:strVal val="#ppt_x"/>
                                          </p:val>
                                        </p:tav>
                                        <p:tav tm="100000">
                                          <p:val>
                                            <p:strVal val="#ppt_x"/>
                                          </p:val>
                                        </p:tav>
                                      </p:tavLst>
                                    </p:anim>
                                    <p:anim calcmode="lin" valueType="num">
                                      <p:cBhvr>
                                        <p:cTn id="9" dur="1000" fill="hold"/>
                                        <p:tgtEl>
                                          <p:spTgt spid="3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1"/>
                                        </p:tgtEl>
                                        <p:attrNameLst>
                                          <p:attrName>style.visibility</p:attrName>
                                        </p:attrNameLst>
                                      </p:cBhvr>
                                      <p:to>
                                        <p:strVal val="visible"/>
                                      </p:to>
                                    </p:set>
                                    <p:animEffect transition="in" filter="fade">
                                      <p:cBhvr>
                                        <p:cTn id="14" dur="1000"/>
                                        <p:tgtEl>
                                          <p:spTgt spid="381"/>
                                        </p:tgtEl>
                                      </p:cBhvr>
                                    </p:animEffect>
                                    <p:anim calcmode="lin" valueType="num">
                                      <p:cBhvr>
                                        <p:cTn id="15" dur="1000" fill="hold"/>
                                        <p:tgtEl>
                                          <p:spTgt spid="381"/>
                                        </p:tgtEl>
                                        <p:attrNameLst>
                                          <p:attrName>ppt_x</p:attrName>
                                        </p:attrNameLst>
                                      </p:cBhvr>
                                      <p:tavLst>
                                        <p:tav tm="0">
                                          <p:val>
                                            <p:strVal val="#ppt_x"/>
                                          </p:val>
                                        </p:tav>
                                        <p:tav tm="100000">
                                          <p:val>
                                            <p:strVal val="#ppt_x"/>
                                          </p:val>
                                        </p:tav>
                                      </p:tavLst>
                                    </p:anim>
                                    <p:anim calcmode="lin" valueType="num">
                                      <p:cBhvr>
                                        <p:cTn id="16" dur="1000" fill="hold"/>
                                        <p:tgtEl>
                                          <p:spTgt spid="38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3"/>
                                        </p:tgtEl>
                                        <p:attrNameLst>
                                          <p:attrName>style.visibility</p:attrName>
                                        </p:attrNameLst>
                                      </p:cBhvr>
                                      <p:to>
                                        <p:strVal val="visible"/>
                                      </p:to>
                                    </p:set>
                                    <p:animEffect transition="in" filter="fade">
                                      <p:cBhvr>
                                        <p:cTn id="21" dur="1000"/>
                                        <p:tgtEl>
                                          <p:spTgt spid="383"/>
                                        </p:tgtEl>
                                      </p:cBhvr>
                                    </p:animEffect>
                                    <p:anim calcmode="lin" valueType="num">
                                      <p:cBhvr>
                                        <p:cTn id="22" dur="1000" fill="hold"/>
                                        <p:tgtEl>
                                          <p:spTgt spid="383"/>
                                        </p:tgtEl>
                                        <p:attrNameLst>
                                          <p:attrName>ppt_x</p:attrName>
                                        </p:attrNameLst>
                                      </p:cBhvr>
                                      <p:tavLst>
                                        <p:tav tm="0">
                                          <p:val>
                                            <p:strVal val="#ppt_x"/>
                                          </p:val>
                                        </p:tav>
                                        <p:tav tm="100000">
                                          <p:val>
                                            <p:strVal val="#ppt_x"/>
                                          </p:val>
                                        </p:tav>
                                      </p:tavLst>
                                    </p:anim>
                                    <p:anim calcmode="lin" valueType="num">
                                      <p:cBhvr>
                                        <p:cTn id="23" dur="1000" fill="hold"/>
                                        <p:tgtEl>
                                          <p:spTgt spid="38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384"/>
                                        </p:tgtEl>
                                        <p:attrNameLst>
                                          <p:attrName>style.visibility</p:attrName>
                                        </p:attrNameLst>
                                      </p:cBhvr>
                                      <p:to>
                                        <p:strVal val="visible"/>
                                      </p:to>
                                    </p:set>
                                    <p:animEffect transition="in" filter="fade">
                                      <p:cBhvr>
                                        <p:cTn id="40" dur="1000"/>
                                        <p:tgtEl>
                                          <p:spTgt spid="384"/>
                                        </p:tgtEl>
                                      </p:cBhvr>
                                    </p:animEffect>
                                    <p:anim calcmode="lin" valueType="num">
                                      <p:cBhvr>
                                        <p:cTn id="41" dur="1000" fill="hold"/>
                                        <p:tgtEl>
                                          <p:spTgt spid="384"/>
                                        </p:tgtEl>
                                        <p:attrNameLst>
                                          <p:attrName>ppt_x</p:attrName>
                                        </p:attrNameLst>
                                      </p:cBhvr>
                                      <p:tavLst>
                                        <p:tav tm="0">
                                          <p:val>
                                            <p:strVal val="#ppt_x"/>
                                          </p:val>
                                        </p:tav>
                                        <p:tav tm="100000">
                                          <p:val>
                                            <p:strVal val="#ppt_x"/>
                                          </p:val>
                                        </p:tav>
                                      </p:tavLst>
                                    </p:anim>
                                    <p:anim calcmode="lin" valueType="num">
                                      <p:cBhvr>
                                        <p:cTn id="42"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1"/>
                                        </p:tgtEl>
                                        <p:attrNameLst>
                                          <p:attrName>style.visibility</p:attrName>
                                        </p:attrNameLst>
                                      </p:cBhvr>
                                      <p:to>
                                        <p:strVal val="visible"/>
                                      </p:to>
                                    </p:set>
                                    <p:animEffect transition="in" filter="fade">
                                      <p:cBhvr>
                                        <p:cTn id="47" dur="1000"/>
                                        <p:tgtEl>
                                          <p:spTgt spid="391"/>
                                        </p:tgtEl>
                                      </p:cBhvr>
                                    </p:animEffect>
                                    <p:anim calcmode="lin" valueType="num">
                                      <p:cBhvr>
                                        <p:cTn id="48" dur="1000" fill="hold"/>
                                        <p:tgtEl>
                                          <p:spTgt spid="391"/>
                                        </p:tgtEl>
                                        <p:attrNameLst>
                                          <p:attrName>ppt_x</p:attrName>
                                        </p:attrNameLst>
                                      </p:cBhvr>
                                      <p:tavLst>
                                        <p:tav tm="0">
                                          <p:val>
                                            <p:strVal val="#ppt_x"/>
                                          </p:val>
                                        </p:tav>
                                        <p:tav tm="100000">
                                          <p:val>
                                            <p:strVal val="#ppt_x"/>
                                          </p:val>
                                        </p:tav>
                                      </p:tavLst>
                                    </p:anim>
                                    <p:anim calcmode="lin" valueType="num">
                                      <p:cBhvr>
                                        <p:cTn id="49"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85"/>
                                        </p:tgtEl>
                                        <p:attrNameLst>
                                          <p:attrName>style.visibility</p:attrName>
                                        </p:attrNameLst>
                                      </p:cBhvr>
                                      <p:to>
                                        <p:strVal val="visible"/>
                                      </p:to>
                                    </p:set>
                                    <p:animEffect transition="in" filter="fade">
                                      <p:cBhvr>
                                        <p:cTn id="54" dur="1000"/>
                                        <p:tgtEl>
                                          <p:spTgt spid="385"/>
                                        </p:tgtEl>
                                      </p:cBhvr>
                                    </p:animEffect>
                                    <p:anim calcmode="lin" valueType="num">
                                      <p:cBhvr>
                                        <p:cTn id="55" dur="1000" fill="hold"/>
                                        <p:tgtEl>
                                          <p:spTgt spid="385"/>
                                        </p:tgtEl>
                                        <p:attrNameLst>
                                          <p:attrName>ppt_x</p:attrName>
                                        </p:attrNameLst>
                                      </p:cBhvr>
                                      <p:tavLst>
                                        <p:tav tm="0">
                                          <p:val>
                                            <p:strVal val="#ppt_x"/>
                                          </p:val>
                                        </p:tav>
                                        <p:tav tm="100000">
                                          <p:val>
                                            <p:strVal val="#ppt_x"/>
                                          </p:val>
                                        </p:tav>
                                      </p:tavLst>
                                    </p:anim>
                                    <p:anim calcmode="lin" valueType="num">
                                      <p:cBhvr>
                                        <p:cTn id="56"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87"/>
                                        </p:tgtEl>
                                        <p:attrNameLst>
                                          <p:attrName>style.visibility</p:attrName>
                                        </p:attrNameLst>
                                      </p:cBhvr>
                                      <p:to>
                                        <p:strVal val="visible"/>
                                      </p:to>
                                    </p:set>
                                    <p:animEffect transition="in" filter="fade">
                                      <p:cBhvr>
                                        <p:cTn id="61" dur="1000"/>
                                        <p:tgtEl>
                                          <p:spTgt spid="387"/>
                                        </p:tgtEl>
                                      </p:cBhvr>
                                    </p:animEffect>
                                    <p:anim calcmode="lin" valueType="num">
                                      <p:cBhvr>
                                        <p:cTn id="62" dur="1000" fill="hold"/>
                                        <p:tgtEl>
                                          <p:spTgt spid="387"/>
                                        </p:tgtEl>
                                        <p:attrNameLst>
                                          <p:attrName>ppt_x</p:attrName>
                                        </p:attrNameLst>
                                      </p:cBhvr>
                                      <p:tavLst>
                                        <p:tav tm="0">
                                          <p:val>
                                            <p:strVal val="#ppt_x"/>
                                          </p:val>
                                        </p:tav>
                                        <p:tav tm="100000">
                                          <p:val>
                                            <p:strVal val="#ppt_x"/>
                                          </p:val>
                                        </p:tav>
                                      </p:tavLst>
                                    </p:anim>
                                    <p:anim calcmode="lin" valueType="num">
                                      <p:cBhvr>
                                        <p:cTn id="63"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88"/>
                                        </p:tgtEl>
                                        <p:attrNameLst>
                                          <p:attrName>style.visibility</p:attrName>
                                        </p:attrNameLst>
                                      </p:cBhvr>
                                      <p:to>
                                        <p:strVal val="visible"/>
                                      </p:to>
                                    </p:set>
                                    <p:animEffect transition="in" filter="fade">
                                      <p:cBhvr>
                                        <p:cTn id="68" dur="1000"/>
                                        <p:tgtEl>
                                          <p:spTgt spid="388"/>
                                        </p:tgtEl>
                                      </p:cBhvr>
                                    </p:animEffect>
                                    <p:anim calcmode="lin" valueType="num">
                                      <p:cBhvr>
                                        <p:cTn id="69" dur="1000" fill="hold"/>
                                        <p:tgtEl>
                                          <p:spTgt spid="388"/>
                                        </p:tgtEl>
                                        <p:attrNameLst>
                                          <p:attrName>ppt_x</p:attrName>
                                        </p:attrNameLst>
                                      </p:cBhvr>
                                      <p:tavLst>
                                        <p:tav tm="0">
                                          <p:val>
                                            <p:strVal val="#ppt_x"/>
                                          </p:val>
                                        </p:tav>
                                        <p:tav tm="100000">
                                          <p:val>
                                            <p:strVal val="#ppt_x"/>
                                          </p:val>
                                        </p:tav>
                                      </p:tavLst>
                                    </p:anim>
                                    <p:anim calcmode="lin" valueType="num">
                                      <p:cBhvr>
                                        <p:cTn id="70" dur="1000" fill="hold"/>
                                        <p:tgtEl>
                                          <p:spTgt spid="38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89"/>
                                        </p:tgtEl>
                                        <p:attrNameLst>
                                          <p:attrName>style.visibility</p:attrName>
                                        </p:attrNameLst>
                                      </p:cBhvr>
                                      <p:to>
                                        <p:strVal val="visible"/>
                                      </p:to>
                                    </p:set>
                                    <p:animEffect transition="in" filter="fade">
                                      <p:cBhvr>
                                        <p:cTn id="75" dur="1000"/>
                                        <p:tgtEl>
                                          <p:spTgt spid="389"/>
                                        </p:tgtEl>
                                      </p:cBhvr>
                                    </p:animEffect>
                                    <p:anim calcmode="lin" valueType="num">
                                      <p:cBhvr>
                                        <p:cTn id="76" dur="1000" fill="hold"/>
                                        <p:tgtEl>
                                          <p:spTgt spid="389"/>
                                        </p:tgtEl>
                                        <p:attrNameLst>
                                          <p:attrName>ppt_x</p:attrName>
                                        </p:attrNameLst>
                                      </p:cBhvr>
                                      <p:tavLst>
                                        <p:tav tm="0">
                                          <p:val>
                                            <p:strVal val="#ppt_x"/>
                                          </p:val>
                                        </p:tav>
                                        <p:tav tm="100000">
                                          <p:val>
                                            <p:strVal val="#ppt_x"/>
                                          </p:val>
                                        </p:tav>
                                      </p:tavLst>
                                    </p:anim>
                                    <p:anim calcmode="lin" valueType="num">
                                      <p:cBhvr>
                                        <p:cTn id="77"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90"/>
                                        </p:tgtEl>
                                        <p:attrNameLst>
                                          <p:attrName>style.visibility</p:attrName>
                                        </p:attrNameLst>
                                      </p:cBhvr>
                                      <p:to>
                                        <p:strVal val="visible"/>
                                      </p:to>
                                    </p:set>
                                    <p:animEffect transition="in" filter="fade">
                                      <p:cBhvr>
                                        <p:cTn id="82" dur="1000"/>
                                        <p:tgtEl>
                                          <p:spTgt spid="390"/>
                                        </p:tgtEl>
                                      </p:cBhvr>
                                    </p:animEffect>
                                    <p:anim calcmode="lin" valueType="num">
                                      <p:cBhvr>
                                        <p:cTn id="83" dur="1000" fill="hold"/>
                                        <p:tgtEl>
                                          <p:spTgt spid="390"/>
                                        </p:tgtEl>
                                        <p:attrNameLst>
                                          <p:attrName>ppt_x</p:attrName>
                                        </p:attrNameLst>
                                      </p:cBhvr>
                                      <p:tavLst>
                                        <p:tav tm="0">
                                          <p:val>
                                            <p:strVal val="#ppt_x"/>
                                          </p:val>
                                        </p:tav>
                                        <p:tav tm="100000">
                                          <p:val>
                                            <p:strVal val="#ppt_x"/>
                                          </p:val>
                                        </p:tav>
                                      </p:tavLst>
                                    </p:anim>
                                    <p:anim calcmode="lin" valueType="num">
                                      <p:cBhvr>
                                        <p:cTn id="84"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312"/>
                                        </p:tgtEl>
                                        <p:attrNameLst>
                                          <p:attrName>style.visibility</p:attrName>
                                        </p:attrNameLst>
                                      </p:cBhvr>
                                      <p:to>
                                        <p:strVal val="visible"/>
                                      </p:to>
                                    </p:set>
                                    <p:animEffect transition="in" filter="fade">
                                      <p:cBhvr>
                                        <p:cTn id="89" dur="1000"/>
                                        <p:tgtEl>
                                          <p:spTgt spid="312"/>
                                        </p:tgtEl>
                                      </p:cBhvr>
                                    </p:animEffect>
                                    <p:anim calcmode="lin" valueType="num">
                                      <p:cBhvr>
                                        <p:cTn id="90" dur="1000" fill="hold"/>
                                        <p:tgtEl>
                                          <p:spTgt spid="312"/>
                                        </p:tgtEl>
                                        <p:attrNameLst>
                                          <p:attrName>ppt_x</p:attrName>
                                        </p:attrNameLst>
                                      </p:cBhvr>
                                      <p:tavLst>
                                        <p:tav tm="0">
                                          <p:val>
                                            <p:strVal val="#ppt_x"/>
                                          </p:val>
                                        </p:tav>
                                        <p:tav tm="100000">
                                          <p:val>
                                            <p:strVal val="#ppt_x"/>
                                          </p:val>
                                        </p:tav>
                                      </p:tavLst>
                                    </p:anim>
                                    <p:anim calcmode="lin" valueType="num">
                                      <p:cBhvr>
                                        <p:cTn id="91" dur="1000" fill="hold"/>
                                        <p:tgtEl>
                                          <p:spTgt spid="312"/>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02"/>
                                        </p:tgtEl>
                                        <p:attrNameLst>
                                          <p:attrName>style.visibility</p:attrName>
                                        </p:attrNameLst>
                                      </p:cBhvr>
                                      <p:to>
                                        <p:strVal val="visible"/>
                                      </p:to>
                                    </p:set>
                                    <p:animEffect transition="in" filter="fade">
                                      <p:cBhvr>
                                        <p:cTn id="94" dur="1000"/>
                                        <p:tgtEl>
                                          <p:spTgt spid="302"/>
                                        </p:tgtEl>
                                      </p:cBhvr>
                                    </p:animEffect>
                                    <p:anim calcmode="lin" valueType="num">
                                      <p:cBhvr>
                                        <p:cTn id="95" dur="1000" fill="hold"/>
                                        <p:tgtEl>
                                          <p:spTgt spid="302"/>
                                        </p:tgtEl>
                                        <p:attrNameLst>
                                          <p:attrName>ppt_x</p:attrName>
                                        </p:attrNameLst>
                                      </p:cBhvr>
                                      <p:tavLst>
                                        <p:tav tm="0">
                                          <p:val>
                                            <p:strVal val="#ppt_x"/>
                                          </p:val>
                                        </p:tav>
                                        <p:tav tm="100000">
                                          <p:val>
                                            <p:strVal val="#ppt_x"/>
                                          </p:val>
                                        </p:tav>
                                      </p:tavLst>
                                    </p:anim>
                                    <p:anim calcmode="lin" valueType="num">
                                      <p:cBhvr>
                                        <p:cTn id="96" dur="1000" fill="hold"/>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5223200" y="714971"/>
            <a:ext cx="1278925" cy="75706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6415979" y="3332749"/>
            <a:ext cx="2475629" cy="1508783"/>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休校</a:t>
              </a:r>
              <a:endParaRPr kumimoji="1" lang="en-US" altLang="ja-JP" sz="2100" b="1" dirty="0">
                <a:solidFill>
                  <a:schemeClr val="tx1"/>
                </a:solidFill>
              </a:endParaRPr>
            </a:p>
            <a:p>
              <a:pPr algn="ctr"/>
              <a:r>
                <a:rPr kumimoji="1" lang="ja-JP" altLang="en-US" sz="2100" b="1" dirty="0">
                  <a:solidFill>
                    <a:schemeClr val="tx1"/>
                  </a:solidFill>
                </a:rPr>
                <a:t>分散登校</a:t>
              </a:r>
              <a:endParaRPr kumimoji="1" lang="en-US" altLang="ja-JP" sz="2100" b="1" dirty="0">
                <a:solidFill>
                  <a:schemeClr val="tx1"/>
                </a:solidFill>
              </a:endParaRPr>
            </a:p>
            <a:p>
              <a:pPr algn="ctr"/>
              <a:r>
                <a:rPr kumimoji="1" lang="ja-JP" altLang="en-US" sz="2100" b="1" dirty="0">
                  <a:solidFill>
                    <a:schemeClr val="tx1"/>
                  </a:solidFill>
                </a:rPr>
                <a:t>授業再開</a:t>
              </a:r>
              <a:endParaRPr kumimoji="1" lang="en-US" altLang="ja-JP" sz="2100" b="1" dirty="0">
                <a:solidFill>
                  <a:schemeClr val="tx1"/>
                </a:solidFill>
              </a:endParaRPr>
            </a:p>
            <a:p>
              <a:pPr algn="ctr"/>
              <a:r>
                <a:rPr kumimoji="1" lang="ja-JP" altLang="en-US" sz="21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5123300" y="4507668"/>
            <a:ext cx="1666586" cy="1568092"/>
            <a:chOff x="6831066" y="4513838"/>
            <a:chExt cx="2222115" cy="2090789"/>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511156"/>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303586" y="4513838"/>
              <a:ext cx="638537" cy="9973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5357298" y="1472036"/>
            <a:ext cx="505365" cy="8743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332226" y="3224367"/>
            <a:ext cx="3057520" cy="1180114"/>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266776" y="689113"/>
            <a:ext cx="3338747" cy="2333125"/>
            <a:chOff x="355701" y="-224181"/>
            <a:chExt cx="4451662" cy="3110831"/>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4181"/>
              <a:ext cx="2992261" cy="295994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ワクチンや薬の開発と接種</a:t>
              </a:r>
              <a:endParaRPr kumimoji="1" lang="en-US" altLang="ja-JP" sz="2100" b="1" dirty="0">
                <a:solidFill>
                  <a:schemeClr val="tx1"/>
                </a:solidFill>
              </a:endParaRPr>
            </a:p>
            <a:p>
              <a:endParaRPr kumimoji="1" lang="en-US" altLang="ja-JP" sz="2100" b="1" dirty="0">
                <a:solidFill>
                  <a:schemeClr val="tx1"/>
                </a:solidFill>
              </a:endParaRPr>
            </a:p>
            <a:p>
              <a:endParaRPr kumimoji="1" lang="en-US" altLang="ja-JP" sz="2100" b="1" dirty="0">
                <a:solidFill>
                  <a:schemeClr val="tx1"/>
                </a:solidFill>
              </a:endParaRPr>
            </a:p>
            <a:p>
              <a:r>
                <a:rPr kumimoji="1" lang="ja-JP" altLang="en-US" sz="2100" b="1" dirty="0">
                  <a:solidFill>
                    <a:schemeClr val="tx1"/>
                  </a:solidFill>
                </a:rPr>
                <a:t>医療施設の不足</a:t>
              </a:r>
              <a:endParaRPr kumimoji="1" lang="en-US" altLang="ja-JP" sz="2100" b="1" dirty="0">
                <a:solidFill>
                  <a:schemeClr val="tx1"/>
                </a:solidFill>
              </a:endParaRPr>
            </a:p>
            <a:p>
              <a:r>
                <a:rPr kumimoji="1" lang="ja-JP" altLang="en-US" sz="2100" b="1" dirty="0">
                  <a:solidFill>
                    <a:schemeClr val="tx1"/>
                  </a:solidFill>
                </a:rPr>
                <a:t>医療従事者の負担</a:t>
              </a:r>
              <a:endParaRPr kumimoji="1" lang="en-US" altLang="ja-JP" sz="21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6502125" y="711217"/>
            <a:ext cx="2509974" cy="892163"/>
            <a:chOff x="8669511" y="229353"/>
            <a:chExt cx="3346635" cy="1189551"/>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9511" y="457664"/>
              <a:ext cx="960774" cy="3403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0285" y="888220"/>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9511" y="491698"/>
              <a:ext cx="960774" cy="6618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327824" y="4157560"/>
            <a:ext cx="3409186" cy="1875549"/>
            <a:chOff x="437099" y="4135373"/>
            <a:chExt cx="4545581" cy="2500732"/>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135373"/>
              <a:ext cx="2049813" cy="1086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79"/>
              <a:ext cx="2559010" cy="16756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オリンピック</a:t>
              </a:r>
              <a:endParaRPr kumimoji="1" lang="en-US" altLang="ja-JP" sz="2100" b="1" dirty="0">
                <a:solidFill>
                  <a:schemeClr val="tx1"/>
                </a:solidFill>
              </a:endParaRPr>
            </a:p>
            <a:p>
              <a:r>
                <a:rPr kumimoji="1" lang="ja-JP" altLang="en-US" sz="2100" b="1" dirty="0">
                  <a:solidFill>
                    <a:schemeClr val="tx1"/>
                  </a:solidFill>
                </a:rPr>
                <a:t>パラリンピック、大会延期</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2960955" y="4492574"/>
            <a:ext cx="1666586" cy="1551608"/>
            <a:chOff x="3947939" y="4529051"/>
            <a:chExt cx="2222115" cy="2068811"/>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529051"/>
              <a:ext cx="613465" cy="9753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2765999" y="711217"/>
            <a:ext cx="1817739" cy="78530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国際協力で　ワクチン入手</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6502125" y="1093504"/>
            <a:ext cx="2375412" cy="1808131"/>
            <a:chOff x="8669511" y="315008"/>
            <a:chExt cx="3167219" cy="2410838"/>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14615" y="1779928"/>
              <a:ext cx="2222115" cy="9459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貧困や</a:t>
              </a:r>
              <a:endParaRPr kumimoji="1" lang="en-US" altLang="ja-JP" sz="2100" b="1" dirty="0">
                <a:solidFill>
                  <a:schemeClr val="tx1"/>
                </a:solidFill>
              </a:endParaRPr>
            </a:p>
            <a:p>
              <a:pPr algn="ctr"/>
              <a:r>
                <a:rPr kumimoji="1" lang="ja-JP" altLang="en-US" sz="21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9511" y="315008"/>
              <a:ext cx="945104" cy="193788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6789886" y="5257078"/>
            <a:ext cx="2087662" cy="793204"/>
            <a:chOff x="9053181" y="5866430"/>
            <a:chExt cx="2783549" cy="1057605"/>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616" y="5866430"/>
              <a:ext cx="2222114" cy="105760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音楽・アニメの配信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stCxn id="248" idx="1"/>
              <a:endCxn id="39" idx="3"/>
            </p:cNvCxnSpPr>
            <p:nvPr/>
          </p:nvCxnSpPr>
          <p:spPr>
            <a:xfrm flipH="1">
              <a:off x="9053181" y="6395233"/>
              <a:ext cx="561435" cy="160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3674869" y="1496517"/>
            <a:ext cx="463040" cy="96572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3389745" y="2278941"/>
            <a:ext cx="3112380" cy="2312567"/>
            <a:chOff x="4519660" y="1895588"/>
            <a:chExt cx="4149840" cy="3083422"/>
          </a:xfrm>
        </p:grpSpPr>
        <p:sp>
          <p:nvSpPr>
            <p:cNvPr id="332" name="楕円 331">
              <a:extLst>
                <a:ext uri="{FF2B5EF4-FFF2-40B4-BE49-F238E27FC236}">
                  <a16:creationId xmlns:a16="http://schemas.microsoft.com/office/drawing/2014/main" id="{AEC32034-5D6D-4808-B83E-24B7ABB8EC1E}"/>
                </a:ext>
              </a:extLst>
            </p:cNvPr>
            <p:cNvSpPr/>
            <p:nvPr/>
          </p:nvSpPr>
          <p:spPr>
            <a:xfrm>
              <a:off x="4519660" y="1895588"/>
              <a:ext cx="4149840" cy="308342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76351" y="2023777"/>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20509" y="2530771"/>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66599" y="4185873"/>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3435538" y="2544907"/>
            <a:ext cx="2443516" cy="1750204"/>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sp>
        <p:nvSpPr>
          <p:cNvPr id="2" name="楕円 1">
            <a:extLst>
              <a:ext uri="{FF2B5EF4-FFF2-40B4-BE49-F238E27FC236}">
                <a16:creationId xmlns:a16="http://schemas.microsoft.com/office/drawing/2014/main" id="{81C6E12C-5797-40D1-A033-7511501A15CC}"/>
              </a:ext>
            </a:extLst>
          </p:cNvPr>
          <p:cNvSpPr/>
          <p:nvPr/>
        </p:nvSpPr>
        <p:spPr>
          <a:xfrm>
            <a:off x="419053" y="1374873"/>
            <a:ext cx="2244195" cy="542004"/>
          </a:xfrm>
          <a:prstGeom prst="ellipse">
            <a:avLst/>
          </a:prstGeom>
          <a:solidFill>
            <a:srgbClr val="92D05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科学・薬学</a:t>
            </a:r>
          </a:p>
        </p:txBody>
      </p:sp>
      <p:sp>
        <p:nvSpPr>
          <p:cNvPr id="56" name="楕円 55">
            <a:extLst>
              <a:ext uri="{FF2B5EF4-FFF2-40B4-BE49-F238E27FC236}">
                <a16:creationId xmlns:a16="http://schemas.microsoft.com/office/drawing/2014/main" id="{57D0092A-35AA-4D0F-9693-C5E8A9225AD8}"/>
              </a:ext>
            </a:extLst>
          </p:cNvPr>
          <p:cNvSpPr/>
          <p:nvPr/>
        </p:nvSpPr>
        <p:spPr>
          <a:xfrm>
            <a:off x="2168090" y="1844378"/>
            <a:ext cx="1039669" cy="5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a:t>
            </a:r>
          </a:p>
        </p:txBody>
      </p:sp>
      <p:sp>
        <p:nvSpPr>
          <p:cNvPr id="57" name="楕円 56">
            <a:extLst>
              <a:ext uri="{FF2B5EF4-FFF2-40B4-BE49-F238E27FC236}">
                <a16:creationId xmlns:a16="http://schemas.microsoft.com/office/drawing/2014/main" id="{A286057D-486D-4978-BC99-AEC44B23696E}"/>
              </a:ext>
            </a:extLst>
          </p:cNvPr>
          <p:cNvSpPr/>
          <p:nvPr/>
        </p:nvSpPr>
        <p:spPr>
          <a:xfrm>
            <a:off x="1583171" y="2636564"/>
            <a:ext cx="1229296"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医学</a:t>
            </a:r>
          </a:p>
        </p:txBody>
      </p:sp>
      <p:sp>
        <p:nvSpPr>
          <p:cNvPr id="58" name="楕円 57">
            <a:extLst>
              <a:ext uri="{FF2B5EF4-FFF2-40B4-BE49-F238E27FC236}">
                <a16:creationId xmlns:a16="http://schemas.microsoft.com/office/drawing/2014/main" id="{029AEF6F-B15D-46A1-B00E-60E8D92CC44A}"/>
              </a:ext>
            </a:extLst>
          </p:cNvPr>
          <p:cNvSpPr/>
          <p:nvPr/>
        </p:nvSpPr>
        <p:spPr>
          <a:xfrm>
            <a:off x="1768951" y="3592061"/>
            <a:ext cx="1059193"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保健</a:t>
            </a:r>
          </a:p>
        </p:txBody>
      </p:sp>
      <p:sp>
        <p:nvSpPr>
          <p:cNvPr id="60" name="楕円 59">
            <a:extLst>
              <a:ext uri="{FF2B5EF4-FFF2-40B4-BE49-F238E27FC236}">
                <a16:creationId xmlns:a16="http://schemas.microsoft.com/office/drawing/2014/main" id="{DCC689FC-C974-4561-97CE-C97FA242B6F8}"/>
              </a:ext>
            </a:extLst>
          </p:cNvPr>
          <p:cNvSpPr/>
          <p:nvPr/>
        </p:nvSpPr>
        <p:spPr>
          <a:xfrm>
            <a:off x="1654119" y="4343612"/>
            <a:ext cx="1164295"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体育</a:t>
            </a:r>
          </a:p>
        </p:txBody>
      </p:sp>
      <p:sp>
        <p:nvSpPr>
          <p:cNvPr id="61" name="楕円 60">
            <a:extLst>
              <a:ext uri="{FF2B5EF4-FFF2-40B4-BE49-F238E27FC236}">
                <a16:creationId xmlns:a16="http://schemas.microsoft.com/office/drawing/2014/main" id="{74EC19C4-FB44-436A-9C33-67287A11AACB}"/>
              </a:ext>
            </a:extLst>
          </p:cNvPr>
          <p:cNvSpPr/>
          <p:nvPr/>
        </p:nvSpPr>
        <p:spPr>
          <a:xfrm>
            <a:off x="1768951" y="4851476"/>
            <a:ext cx="1128053"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総合</a:t>
            </a:r>
          </a:p>
        </p:txBody>
      </p:sp>
      <p:sp>
        <p:nvSpPr>
          <p:cNvPr id="62" name="楕円 61">
            <a:extLst>
              <a:ext uri="{FF2B5EF4-FFF2-40B4-BE49-F238E27FC236}">
                <a16:creationId xmlns:a16="http://schemas.microsoft.com/office/drawing/2014/main" id="{6159475A-52BE-4BC3-96FE-4FD6E8939417}"/>
              </a:ext>
            </a:extLst>
          </p:cNvPr>
          <p:cNvSpPr/>
          <p:nvPr/>
        </p:nvSpPr>
        <p:spPr>
          <a:xfrm>
            <a:off x="2825474" y="4745813"/>
            <a:ext cx="2285104"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数学・情報</a:t>
            </a:r>
          </a:p>
        </p:txBody>
      </p:sp>
      <p:sp>
        <p:nvSpPr>
          <p:cNvPr id="63" name="楕円 62">
            <a:extLst>
              <a:ext uri="{FF2B5EF4-FFF2-40B4-BE49-F238E27FC236}">
                <a16:creationId xmlns:a16="http://schemas.microsoft.com/office/drawing/2014/main" id="{78102678-F5E2-436A-9468-E0589E740AAA}"/>
              </a:ext>
            </a:extLst>
          </p:cNvPr>
          <p:cNvSpPr/>
          <p:nvPr/>
        </p:nvSpPr>
        <p:spPr>
          <a:xfrm>
            <a:off x="5321332" y="4745813"/>
            <a:ext cx="1069428"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家庭</a:t>
            </a:r>
          </a:p>
        </p:txBody>
      </p:sp>
      <p:sp>
        <p:nvSpPr>
          <p:cNvPr id="64" name="楕円 63">
            <a:extLst>
              <a:ext uri="{FF2B5EF4-FFF2-40B4-BE49-F238E27FC236}">
                <a16:creationId xmlns:a16="http://schemas.microsoft.com/office/drawing/2014/main" id="{BD7474E6-B66D-4282-8181-694075F6E3A4}"/>
              </a:ext>
            </a:extLst>
          </p:cNvPr>
          <p:cNvSpPr/>
          <p:nvPr/>
        </p:nvSpPr>
        <p:spPr>
          <a:xfrm>
            <a:off x="6789886" y="4793965"/>
            <a:ext cx="2284360"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音楽・美術</a:t>
            </a:r>
          </a:p>
        </p:txBody>
      </p:sp>
      <p:sp>
        <p:nvSpPr>
          <p:cNvPr id="66" name="楕円 65">
            <a:extLst>
              <a:ext uri="{FF2B5EF4-FFF2-40B4-BE49-F238E27FC236}">
                <a16:creationId xmlns:a16="http://schemas.microsoft.com/office/drawing/2014/main" id="{97D05F59-B9B0-4018-84C2-6AEB6041D7B7}"/>
              </a:ext>
            </a:extLst>
          </p:cNvPr>
          <p:cNvSpPr/>
          <p:nvPr/>
        </p:nvSpPr>
        <p:spPr>
          <a:xfrm>
            <a:off x="6717587" y="3245333"/>
            <a:ext cx="1127699"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a:t>教育</a:t>
            </a:r>
            <a:endParaRPr kumimoji="1" lang="ja-JP" altLang="en-US" sz="2100" b="1" dirty="0"/>
          </a:p>
        </p:txBody>
      </p:sp>
      <p:sp>
        <p:nvSpPr>
          <p:cNvPr id="67" name="楕円 66">
            <a:extLst>
              <a:ext uri="{FF2B5EF4-FFF2-40B4-BE49-F238E27FC236}">
                <a16:creationId xmlns:a16="http://schemas.microsoft.com/office/drawing/2014/main" id="{30B16F64-A2EA-446C-B6AF-40F5A6D225CB}"/>
              </a:ext>
            </a:extLst>
          </p:cNvPr>
          <p:cNvSpPr/>
          <p:nvPr/>
        </p:nvSpPr>
        <p:spPr>
          <a:xfrm>
            <a:off x="5331690" y="1742248"/>
            <a:ext cx="2200041" cy="548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政治・経済</a:t>
            </a:r>
          </a:p>
        </p:txBody>
      </p:sp>
      <p:sp>
        <p:nvSpPr>
          <p:cNvPr id="68" name="楕円 67">
            <a:extLst>
              <a:ext uri="{FF2B5EF4-FFF2-40B4-BE49-F238E27FC236}">
                <a16:creationId xmlns:a16="http://schemas.microsoft.com/office/drawing/2014/main" id="{1FA1CB68-B832-48B9-B23F-7D6BD0FFEE08}"/>
              </a:ext>
            </a:extLst>
          </p:cNvPr>
          <p:cNvSpPr/>
          <p:nvPr/>
        </p:nvSpPr>
        <p:spPr>
          <a:xfrm>
            <a:off x="2976890" y="1431538"/>
            <a:ext cx="2623059" cy="816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外国語・宗教</a:t>
            </a:r>
            <a:endParaRPr kumimoji="1" lang="en-US" altLang="ja-JP" sz="2100" b="1" dirty="0"/>
          </a:p>
          <a:p>
            <a:pPr algn="ctr"/>
            <a:r>
              <a:rPr kumimoji="1" lang="ja-JP" altLang="en-US" sz="2100" b="1" dirty="0"/>
              <a:t>政治・公民</a:t>
            </a:r>
          </a:p>
        </p:txBody>
      </p:sp>
      <p:sp>
        <p:nvSpPr>
          <p:cNvPr id="3" name="テキスト ボックス 2">
            <a:extLst>
              <a:ext uri="{FF2B5EF4-FFF2-40B4-BE49-F238E27FC236}">
                <a16:creationId xmlns:a16="http://schemas.microsoft.com/office/drawing/2014/main" id="{8D93FAA3-FFF1-2F3C-115F-89C0ACF7A487}"/>
              </a:ext>
            </a:extLst>
          </p:cNvPr>
          <p:cNvSpPr txBox="1"/>
          <p:nvPr/>
        </p:nvSpPr>
        <p:spPr>
          <a:xfrm flipH="1">
            <a:off x="218528" y="133391"/>
            <a:ext cx="8877536" cy="430887"/>
          </a:xfrm>
          <a:prstGeom prst="rect">
            <a:avLst/>
          </a:prstGeom>
          <a:solidFill>
            <a:srgbClr val="FFFF81"/>
          </a:solidFill>
        </p:spPr>
        <p:txBody>
          <a:bodyPr wrap="square" rtlCol="0">
            <a:spAutoFit/>
          </a:bodyPr>
          <a:lstStyle/>
          <a:p>
            <a:r>
              <a:rPr kumimoji="1" lang="ja-JP" altLang="en-US" sz="2200" dirty="0">
                <a:latin typeface="AR丸ゴシック体E" panose="020F0909000000000000" pitchFamily="49" charset="-128"/>
                <a:ea typeface="AR丸ゴシック体E" panose="020F0909000000000000" pitchFamily="49" charset="-128"/>
              </a:rPr>
              <a:t>コロナは医学や薬学の問題だったのに、それだけで対応できない現状</a:t>
            </a:r>
          </a:p>
        </p:txBody>
      </p:sp>
    </p:spTree>
    <p:extLst>
      <p:ext uri="{BB962C8B-B14F-4D97-AF65-F5344CB8AC3E}">
        <p14:creationId xmlns:p14="http://schemas.microsoft.com/office/powerpoint/2010/main" val="8189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anim calcmode="lin" valueType="num">
                                      <p:cBhvr>
                                        <p:cTn id="43" dur="1000" fill="hold"/>
                                        <p:tgtEl>
                                          <p:spTgt spid="61"/>
                                        </p:tgtEl>
                                        <p:attrNameLst>
                                          <p:attrName>ppt_x</p:attrName>
                                        </p:attrNameLst>
                                      </p:cBhvr>
                                      <p:tavLst>
                                        <p:tav tm="0">
                                          <p:val>
                                            <p:strVal val="#ppt_x"/>
                                          </p:val>
                                        </p:tav>
                                        <p:tav tm="100000">
                                          <p:val>
                                            <p:strVal val="#ppt_x"/>
                                          </p:val>
                                        </p:tav>
                                      </p:tavLst>
                                    </p:anim>
                                    <p:anim calcmode="lin" valueType="num">
                                      <p:cBhvr>
                                        <p:cTn id="4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1000"/>
                                        <p:tgtEl>
                                          <p:spTgt spid="62"/>
                                        </p:tgtEl>
                                      </p:cBhvr>
                                    </p:animEffect>
                                    <p:anim calcmode="lin" valueType="num">
                                      <p:cBhvr>
                                        <p:cTn id="50" dur="1000" fill="hold"/>
                                        <p:tgtEl>
                                          <p:spTgt spid="62"/>
                                        </p:tgtEl>
                                        <p:attrNameLst>
                                          <p:attrName>ppt_x</p:attrName>
                                        </p:attrNameLst>
                                      </p:cBhvr>
                                      <p:tavLst>
                                        <p:tav tm="0">
                                          <p:val>
                                            <p:strVal val="#ppt_x"/>
                                          </p:val>
                                        </p:tav>
                                        <p:tav tm="100000">
                                          <p:val>
                                            <p:strVal val="#ppt_x"/>
                                          </p:val>
                                        </p:tav>
                                      </p:tavLst>
                                    </p:anim>
                                    <p:anim calcmode="lin" valueType="num">
                                      <p:cBhvr>
                                        <p:cTn id="5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1000"/>
                                        <p:tgtEl>
                                          <p:spTgt spid="63"/>
                                        </p:tgtEl>
                                      </p:cBhvr>
                                    </p:animEffect>
                                    <p:anim calcmode="lin" valueType="num">
                                      <p:cBhvr>
                                        <p:cTn id="57" dur="1000" fill="hold"/>
                                        <p:tgtEl>
                                          <p:spTgt spid="63"/>
                                        </p:tgtEl>
                                        <p:attrNameLst>
                                          <p:attrName>ppt_x</p:attrName>
                                        </p:attrNameLst>
                                      </p:cBhvr>
                                      <p:tavLst>
                                        <p:tav tm="0">
                                          <p:val>
                                            <p:strVal val="#ppt_x"/>
                                          </p:val>
                                        </p:tav>
                                        <p:tav tm="100000">
                                          <p:val>
                                            <p:strVal val="#ppt_x"/>
                                          </p:val>
                                        </p:tav>
                                      </p:tavLst>
                                    </p:anim>
                                    <p:anim calcmode="lin" valueType="num">
                                      <p:cBhvr>
                                        <p:cTn id="5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ppt_x</p:attrName>
                                        </p:attrNameLst>
                                      </p:cBhvr>
                                      <p:tavLst>
                                        <p:tav tm="0">
                                          <p:val>
                                            <p:strVal val="#ppt_x"/>
                                          </p:val>
                                        </p:tav>
                                        <p:tav tm="100000">
                                          <p:val>
                                            <p:strVal val="#ppt_x"/>
                                          </p:val>
                                        </p:tav>
                                      </p:tavLst>
                                    </p:anim>
                                    <p:anim calcmode="lin" valueType="num">
                                      <p:cBhvr>
                                        <p:cTn id="6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1000"/>
                                        <p:tgtEl>
                                          <p:spTgt spid="67"/>
                                        </p:tgtEl>
                                      </p:cBhvr>
                                    </p:animEffect>
                                    <p:anim calcmode="lin" valueType="num">
                                      <p:cBhvr>
                                        <p:cTn id="78" dur="1000" fill="hold"/>
                                        <p:tgtEl>
                                          <p:spTgt spid="67"/>
                                        </p:tgtEl>
                                        <p:attrNameLst>
                                          <p:attrName>ppt_x</p:attrName>
                                        </p:attrNameLst>
                                      </p:cBhvr>
                                      <p:tavLst>
                                        <p:tav tm="0">
                                          <p:val>
                                            <p:strVal val="#ppt_x"/>
                                          </p:val>
                                        </p:tav>
                                        <p:tav tm="100000">
                                          <p:val>
                                            <p:strVal val="#ppt_x"/>
                                          </p:val>
                                        </p:tav>
                                      </p:tavLst>
                                    </p:anim>
                                    <p:anim calcmode="lin" valueType="num">
                                      <p:cBhvr>
                                        <p:cTn id="7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1000"/>
                                        <p:tgtEl>
                                          <p:spTgt spid="68"/>
                                        </p:tgtEl>
                                      </p:cBhvr>
                                    </p:animEffect>
                                    <p:anim calcmode="lin" valueType="num">
                                      <p:cBhvr>
                                        <p:cTn id="85" dur="1000" fill="hold"/>
                                        <p:tgtEl>
                                          <p:spTgt spid="68"/>
                                        </p:tgtEl>
                                        <p:attrNameLst>
                                          <p:attrName>ppt_x</p:attrName>
                                        </p:attrNameLst>
                                      </p:cBhvr>
                                      <p:tavLst>
                                        <p:tav tm="0">
                                          <p:val>
                                            <p:strVal val="#ppt_x"/>
                                          </p:val>
                                        </p:tav>
                                        <p:tav tm="100000">
                                          <p:val>
                                            <p:strVal val="#ppt_x"/>
                                          </p:val>
                                        </p:tav>
                                      </p:tavLst>
                                    </p:anim>
                                    <p:anim calcmode="lin" valueType="num">
                                      <p:cBhvr>
                                        <p:cTn id="8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6" grpId="0" animBg="1"/>
      <p:bldP spid="57" grpId="0" animBg="1"/>
      <p:bldP spid="58" grpId="0" animBg="1"/>
      <p:bldP spid="60" grpId="0" animBg="1"/>
      <p:bldP spid="61" grpId="0" animBg="1"/>
      <p:bldP spid="62" grpId="0" animBg="1"/>
      <p:bldP spid="63" grpId="0" animBg="1"/>
      <p:bldP spid="64" grpId="0" animBg="1"/>
      <p:bldP spid="66" grpId="0" animBg="1"/>
      <p:bldP spid="67" grpId="0" animBg="1"/>
      <p:bldP spid="68"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9FA5C1-60E6-47B2-B2AC-4F3989FA2D00}"/>
              </a:ext>
            </a:extLst>
          </p:cNvPr>
          <p:cNvSpPr txBox="1"/>
          <p:nvPr/>
        </p:nvSpPr>
        <p:spPr>
          <a:xfrm>
            <a:off x="128447" y="187434"/>
            <a:ext cx="8887105" cy="4708981"/>
          </a:xfrm>
          <a:prstGeom prst="rect">
            <a:avLst/>
          </a:prstGeom>
          <a:noFill/>
          <a:ln w="57150">
            <a:solidFill>
              <a:srgbClr val="FF0000"/>
            </a:solidFill>
          </a:ln>
        </p:spPr>
        <p:txBody>
          <a:bodyPr wrap="square" rtlCol="0">
            <a:spAutoFit/>
          </a:bodyPr>
          <a:lstStyle/>
          <a:p>
            <a:pPr algn="ct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highlight>
                  <a:srgbClr val="FFFF00"/>
                </a:highlight>
                <a:latin typeface="AR丸ゴシック体E" panose="020F0909000000000000" pitchFamily="49" charset="-128"/>
                <a:ea typeface="AR丸ゴシック体E" panose="020F0909000000000000" pitchFamily="49" charset="-128"/>
              </a:rPr>
              <a:t>旧来の教科枠では、対応ができない</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現実</a:t>
            </a:r>
            <a:endParaRPr kumimoji="1" lang="en-US" altLang="ja-JP" sz="2800" dirty="0">
              <a:highlight>
                <a:srgbClr val="FDC3F7"/>
              </a:highlight>
              <a:latin typeface="AR丸ゴシック体E" panose="020F0909000000000000" pitchFamily="49" charset="-128"/>
              <a:ea typeface="AR丸ゴシック体E" panose="020F0909000000000000" pitchFamily="49" charset="-128"/>
            </a:endParaRPr>
          </a:p>
          <a:p>
            <a:pPr algn="ctr"/>
            <a:endParaRPr kumimoji="1" lang="en-US" altLang="ja-JP" sz="24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latin typeface="AR丸ゴシック体E" panose="020F0909000000000000" pitchFamily="49" charset="-128"/>
                <a:ea typeface="AR丸ゴシック体E" panose="020F0909000000000000" pitchFamily="49" charset="-128"/>
              </a:rPr>
              <a:t>広い視野・・・</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問題の予測や早期発見</a:t>
            </a:r>
            <a:r>
              <a:rPr kumimoji="1" lang="ja-JP" altLang="en-US" sz="2800" dirty="0">
                <a:latin typeface="AR丸ゴシック体E" panose="020F0909000000000000" pitchFamily="49" charset="-128"/>
                <a:ea typeface="AR丸ゴシック体E" panose="020F0909000000000000" pitchFamily="49" charset="-128"/>
              </a:rPr>
              <a:t>の重要性</a:t>
            </a:r>
            <a:endParaRPr kumimoji="1" lang="en-US" altLang="ja-JP" sz="2800" dirty="0">
              <a:latin typeface="AR丸ゴシック体E" panose="020F0909000000000000" pitchFamily="49" charset="-128"/>
              <a:ea typeface="AR丸ゴシック体E" panose="020F0909000000000000" pitchFamily="49" charset="-128"/>
            </a:endParaRPr>
          </a:p>
          <a:p>
            <a:pPr algn="ctr"/>
            <a:endParaRPr kumimoji="1" lang="en-US" altLang="ja-JP" sz="24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latin typeface="AR丸ゴシック体E" panose="020F0909000000000000" pitchFamily="49" charset="-128"/>
                <a:ea typeface="AR丸ゴシック体E" panose="020F0909000000000000" pitchFamily="49" charset="-128"/>
              </a:rPr>
              <a:t>国境や分野を越えて</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横断的に連携</a:t>
            </a:r>
            <a:r>
              <a:rPr kumimoji="1" lang="ja-JP" altLang="en-US" sz="2800" dirty="0">
                <a:highlight>
                  <a:srgbClr val="FEE2FC"/>
                </a:highlight>
                <a:latin typeface="AR丸ゴシック体E" panose="020F0909000000000000" pitchFamily="49" charset="-128"/>
                <a:ea typeface="AR丸ゴシック体E" panose="020F0909000000000000" pitchFamily="49" charset="-128"/>
              </a:rPr>
              <a:t>していく必要性</a:t>
            </a:r>
            <a:endParaRPr kumimoji="1" lang="en-US" altLang="ja-JP" sz="2800" dirty="0">
              <a:highlight>
                <a:srgbClr val="FEE2FC"/>
              </a:highlight>
              <a:latin typeface="AR丸ゴシック体E" panose="020F0909000000000000" pitchFamily="49" charset="-128"/>
              <a:ea typeface="AR丸ゴシック体E" panose="020F0909000000000000" pitchFamily="49" charset="-128"/>
            </a:endParaRPr>
          </a:p>
          <a:p>
            <a:pPr algn="ctr"/>
            <a:endParaRPr kumimoji="1" lang="en-US" altLang="ja-JP" sz="2800" dirty="0">
              <a:highlight>
                <a:srgbClr val="FEE2FC"/>
              </a:highlight>
              <a:latin typeface="AR丸ゴシック体E" panose="020F0909000000000000" pitchFamily="49" charset="-128"/>
              <a:ea typeface="AR丸ゴシック体E" panose="020F0909000000000000" pitchFamily="49" charset="-128"/>
            </a:endParaRPr>
          </a:p>
          <a:p>
            <a:pPr algn="ctr"/>
            <a:r>
              <a:rPr kumimoji="1" lang="ja-JP" altLang="en-US" sz="2800" dirty="0">
                <a:latin typeface="AR丸ゴシック体E" panose="020F0909000000000000" pitchFamily="49" charset="-128"/>
                <a:ea typeface="AR丸ゴシック体E" panose="020F0909000000000000" pitchFamily="49" charset="-128"/>
              </a:rPr>
              <a:t>学びを</a:t>
            </a:r>
            <a:r>
              <a:rPr kumimoji="1" lang="ja-JP" altLang="en-US" sz="2800" dirty="0">
                <a:highlight>
                  <a:srgbClr val="FEE2FC"/>
                </a:highlight>
                <a:latin typeface="AR丸ゴシック体E" panose="020F0909000000000000" pitchFamily="49" charset="-128"/>
                <a:ea typeface="AR丸ゴシック体E" panose="020F0909000000000000" pitchFamily="49" charset="-128"/>
              </a:rPr>
              <a:t>関連付けて解決</a:t>
            </a:r>
            <a:r>
              <a:rPr kumimoji="1" lang="ja-JP" altLang="en-US" sz="2800" dirty="0">
                <a:latin typeface="AR丸ゴシック体E" panose="020F0909000000000000" pitchFamily="49" charset="-128"/>
                <a:ea typeface="AR丸ゴシック体E" panose="020F0909000000000000" pitchFamily="49" charset="-128"/>
              </a:rPr>
              <a:t>していかなければならない</a:t>
            </a:r>
            <a:endParaRPr kumimoji="1" lang="en-US" altLang="ja-JP" sz="2800" dirty="0">
              <a:latin typeface="AR丸ゴシック体E" panose="020F0909000000000000" pitchFamily="49" charset="-128"/>
              <a:ea typeface="AR丸ゴシック体E" panose="020F0909000000000000" pitchFamily="49" charset="-128"/>
            </a:endParaRPr>
          </a:p>
          <a:p>
            <a:pPr algn="ctr"/>
            <a:endParaRPr kumimoji="1" lang="en-US" altLang="ja-JP" sz="2800" dirty="0">
              <a:latin typeface="AR丸ゴシック体E" panose="020F0909000000000000" pitchFamily="49" charset="-128"/>
              <a:ea typeface="AR丸ゴシック体E" panose="020F0909000000000000" pitchFamily="49" charset="-128"/>
            </a:endParaRPr>
          </a:p>
          <a:p>
            <a:pPr algn="ctr"/>
            <a:r>
              <a:rPr kumimoji="1" lang="ja-JP" altLang="en-US" sz="2800" dirty="0">
                <a:latin typeface="AR丸ゴシック体E" panose="020F0909000000000000" pitchFamily="49" charset="-128"/>
                <a:ea typeface="AR丸ゴシック体E" panose="020F0909000000000000" pitchFamily="49" charset="-128"/>
              </a:rPr>
              <a:t>だから、</a:t>
            </a:r>
            <a:r>
              <a:rPr kumimoji="1" lang="ja-JP" altLang="en-US" sz="2800" dirty="0">
                <a:highlight>
                  <a:srgbClr val="FFFF00"/>
                </a:highlight>
                <a:latin typeface="AR丸ゴシック体E" panose="020F0909000000000000" pitchFamily="49" charset="-128"/>
                <a:ea typeface="AR丸ゴシック体E" panose="020F0909000000000000" pitchFamily="49" charset="-128"/>
              </a:rPr>
              <a:t>カリキュラムマネジメント</a:t>
            </a:r>
            <a:r>
              <a:rPr kumimoji="1" lang="ja-JP" altLang="en-US" sz="2800" dirty="0">
                <a:latin typeface="AR丸ゴシック体E" panose="020F0909000000000000" pitchFamily="49" charset="-128"/>
                <a:ea typeface="AR丸ゴシック体E" panose="020F0909000000000000" pitchFamily="49" charset="-128"/>
              </a:rPr>
              <a:t>なのです。</a:t>
            </a:r>
            <a:endParaRPr kumimoji="1" lang="en-US" altLang="ja-JP" sz="2800" dirty="0">
              <a:latin typeface="AR丸ゴシック体E" panose="020F0909000000000000" pitchFamily="49" charset="-128"/>
              <a:ea typeface="AR丸ゴシック体E" panose="020F0909000000000000" pitchFamily="49" charset="-128"/>
            </a:endParaRPr>
          </a:p>
          <a:p>
            <a:pPr algn="ct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p:txBody>
      </p:sp>
      <p:sp>
        <p:nvSpPr>
          <p:cNvPr id="4" name="テキスト ボックス 3">
            <a:extLst>
              <a:ext uri="{FF2B5EF4-FFF2-40B4-BE49-F238E27FC236}">
                <a16:creationId xmlns:a16="http://schemas.microsoft.com/office/drawing/2014/main" id="{EDC2B13E-23B7-4ED3-9268-E250D233CFDB}"/>
              </a:ext>
            </a:extLst>
          </p:cNvPr>
          <p:cNvSpPr txBox="1"/>
          <p:nvPr/>
        </p:nvSpPr>
        <p:spPr>
          <a:xfrm>
            <a:off x="511350" y="5325185"/>
            <a:ext cx="7665881" cy="1077218"/>
          </a:xfrm>
          <a:prstGeom prst="rect">
            <a:avLst/>
          </a:prstGeom>
          <a:solidFill>
            <a:srgbClr val="FFFF79"/>
          </a:solidFill>
          <a:ln w="28575">
            <a:solidFill>
              <a:schemeClr val="tx1"/>
            </a:solidFill>
          </a:ln>
        </p:spPr>
        <p:txBody>
          <a:bodyPr wrap="none" rtlCol="0">
            <a:spAutoFit/>
          </a:bodyPr>
          <a:lstStyle/>
          <a:p>
            <a:r>
              <a:rPr kumimoji="1" lang="en-US" altLang="ja-JP" sz="3200" b="1" dirty="0"/>
              <a:t>※</a:t>
            </a:r>
            <a:r>
              <a:rPr kumimoji="1" lang="ja-JP" altLang="en-US" sz="3200" b="1" dirty="0"/>
              <a:t> でも、カリキュラム・マネジメントは</a:t>
            </a:r>
            <a:endParaRPr kumimoji="1" lang="en-US" altLang="ja-JP" sz="3200" b="1" dirty="0"/>
          </a:p>
          <a:p>
            <a:r>
              <a:rPr kumimoji="1" lang="ja-JP" altLang="en-US" sz="3200" b="1" dirty="0"/>
              <a:t>誤解されていることが多いのです。</a:t>
            </a:r>
          </a:p>
        </p:txBody>
      </p:sp>
    </p:spTree>
    <p:extLst>
      <p:ext uri="{BB962C8B-B14F-4D97-AF65-F5344CB8AC3E}">
        <p14:creationId xmlns:p14="http://schemas.microsoft.com/office/powerpoint/2010/main" val="313586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additive="base">
                                        <p:cTn id="1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50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45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45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450"/>
                            </p:stCondLst>
                            <p:childTnLst>
                              <p:par>
                                <p:cTn id="20" presetID="2" presetClass="entr" presetSubtype="4" fill="hold" nodeType="afterEffect">
                                  <p:stCondLst>
                                    <p:cond delay="500"/>
                                  </p:stCondLst>
                                  <p:childTnLst>
                                    <p:set>
                                      <p:cBhvr>
                                        <p:cTn id="21" dur="1" fill="hold">
                                          <p:stCondLst>
                                            <p:cond delay="0"/>
                                          </p:stCondLst>
                                        </p:cTn>
                                        <p:tgtEl>
                                          <p:spTgt spid="2">
                                            <p:txEl>
                                              <p:pRg st="7" end="7"/>
                                            </p:txEl>
                                          </p:spTgt>
                                        </p:tgtEl>
                                        <p:attrNameLst>
                                          <p:attrName>style.visibility</p:attrName>
                                        </p:attrNameLst>
                                      </p:cBhvr>
                                      <p:to>
                                        <p:strVal val="visible"/>
                                      </p:to>
                                    </p:set>
                                    <p:anim calcmode="lin" valueType="num">
                                      <p:cBhvr additive="base">
                                        <p:cTn id="22" dur="45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3" dur="45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par>
                          <p:cTn id="24" fill="hold">
                            <p:stCondLst>
                              <p:cond delay="3400"/>
                            </p:stCondLst>
                            <p:childTnLst>
                              <p:par>
                                <p:cTn id="25" presetID="42" presetClass="entr" presetSubtype="0" fill="hold" nodeType="after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1000"/>
                                        <p:tgtEl>
                                          <p:spTgt spid="2">
                                            <p:txEl>
                                              <p:pRg st="9" end="9"/>
                                            </p:txEl>
                                          </p:spTgt>
                                        </p:tgtEl>
                                      </p:cBhvr>
                                    </p:animEffect>
                                    <p:anim calcmode="lin" valueType="num">
                                      <p:cBhvr>
                                        <p:cTn id="2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270D72D-A8D7-429D-BE10-498ECC0686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31"/>
          <a:stretch/>
        </p:blipFill>
        <p:spPr>
          <a:xfrm>
            <a:off x="0" y="-77576"/>
            <a:ext cx="8658647" cy="4215843"/>
          </a:xfrm>
          <a:prstGeom prst="rect">
            <a:avLst/>
          </a:prstGeom>
        </p:spPr>
      </p:pic>
      <p:sp>
        <p:nvSpPr>
          <p:cNvPr id="6" name="正方形/長方形 5">
            <a:extLst>
              <a:ext uri="{FF2B5EF4-FFF2-40B4-BE49-F238E27FC236}">
                <a16:creationId xmlns:a16="http://schemas.microsoft.com/office/drawing/2014/main" id="{61B71194-F8A7-492B-9D24-0AA34A92D207}"/>
              </a:ext>
            </a:extLst>
          </p:cNvPr>
          <p:cNvSpPr/>
          <p:nvPr/>
        </p:nvSpPr>
        <p:spPr>
          <a:xfrm>
            <a:off x="1304111" y="2301958"/>
            <a:ext cx="5677523" cy="562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F9705C6D-C5BD-4511-9CF8-9014AD90E7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31"/>
          <a:stretch/>
        </p:blipFill>
        <p:spPr>
          <a:xfrm>
            <a:off x="0" y="4294278"/>
            <a:ext cx="8658647" cy="1294027"/>
          </a:xfrm>
          <a:prstGeom prst="rect">
            <a:avLst/>
          </a:prstGeom>
        </p:spPr>
      </p:pic>
      <p:sp>
        <p:nvSpPr>
          <p:cNvPr id="7" name="正方形/長方形 6">
            <a:extLst>
              <a:ext uri="{FF2B5EF4-FFF2-40B4-BE49-F238E27FC236}">
                <a16:creationId xmlns:a16="http://schemas.microsoft.com/office/drawing/2014/main" id="{1FC72F96-ED1E-4826-B06B-DFC146A1DDC8}"/>
              </a:ext>
            </a:extLst>
          </p:cNvPr>
          <p:cNvSpPr/>
          <p:nvPr/>
        </p:nvSpPr>
        <p:spPr>
          <a:xfrm>
            <a:off x="819498" y="4355753"/>
            <a:ext cx="5850128" cy="562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角を丸めた四角形 12">
            <a:extLst>
              <a:ext uri="{FF2B5EF4-FFF2-40B4-BE49-F238E27FC236}">
                <a16:creationId xmlns:a16="http://schemas.microsoft.com/office/drawing/2014/main" id="{DA08BB7D-2F87-49DB-8EDF-D7FC161518A4}"/>
              </a:ext>
            </a:extLst>
          </p:cNvPr>
          <p:cNvSpPr/>
          <p:nvPr/>
        </p:nvSpPr>
        <p:spPr>
          <a:xfrm>
            <a:off x="6599780" y="5570347"/>
            <a:ext cx="2490432" cy="1180535"/>
          </a:xfrm>
          <a:prstGeom prst="wedgeRoundRectCallout">
            <a:avLst>
              <a:gd name="adj1" fmla="val -45452"/>
              <a:gd name="adj2" fmla="val -108270"/>
              <a:gd name="adj3" fmla="val 16667"/>
            </a:avLst>
          </a:prstGeom>
          <a:solidFill>
            <a:schemeClr val="accent5">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0070C0"/>
                </a:solidFill>
                <a:latin typeface="AR丸ゴシック体E" panose="020F0909000000000000" pitchFamily="49" charset="-128"/>
                <a:ea typeface="AR丸ゴシック体E" panose="020F0909000000000000" pitchFamily="49" charset="-128"/>
              </a:rPr>
              <a:t>働き方改革と</a:t>
            </a:r>
            <a:endParaRPr kumimoji="1" lang="en-US" altLang="ja-JP" sz="2800" b="1" dirty="0">
              <a:solidFill>
                <a:srgbClr val="0070C0"/>
              </a:solidFill>
              <a:latin typeface="AR丸ゴシック体E" panose="020F0909000000000000" pitchFamily="49" charset="-128"/>
              <a:ea typeface="AR丸ゴシック体E" panose="020F0909000000000000" pitchFamily="49" charset="-128"/>
            </a:endParaRPr>
          </a:p>
          <a:p>
            <a:pPr algn="ctr"/>
            <a:r>
              <a:rPr kumimoji="1" lang="ja-JP" altLang="en-US" sz="2800" b="1" dirty="0">
                <a:solidFill>
                  <a:srgbClr val="0070C0"/>
                </a:solidFill>
                <a:latin typeface="AR丸ゴシック体E" panose="020F0909000000000000" pitchFamily="49" charset="-128"/>
                <a:ea typeface="AR丸ゴシック体E" panose="020F0909000000000000" pitchFamily="49" charset="-128"/>
              </a:rPr>
              <a:t>混同されがち</a:t>
            </a:r>
            <a:endParaRPr kumimoji="1" lang="en-US" altLang="ja-JP" sz="2800" b="1" dirty="0">
              <a:solidFill>
                <a:srgbClr val="0070C0"/>
              </a:solidFill>
              <a:latin typeface="AR丸ゴシック体E" panose="020F0909000000000000" pitchFamily="49" charset="-128"/>
              <a:ea typeface="AR丸ゴシック体E" panose="020F0909000000000000" pitchFamily="49" charset="-128"/>
            </a:endParaRPr>
          </a:p>
        </p:txBody>
      </p:sp>
      <p:sp>
        <p:nvSpPr>
          <p:cNvPr id="18" name="テキスト ボックス 17">
            <a:extLst>
              <a:ext uri="{FF2B5EF4-FFF2-40B4-BE49-F238E27FC236}">
                <a16:creationId xmlns:a16="http://schemas.microsoft.com/office/drawing/2014/main" id="{2A8A84B1-F495-4AC3-97B1-C27A3BC80AEE}"/>
              </a:ext>
            </a:extLst>
          </p:cNvPr>
          <p:cNvSpPr txBox="1"/>
          <p:nvPr/>
        </p:nvSpPr>
        <p:spPr>
          <a:xfrm>
            <a:off x="1314132" y="2261987"/>
            <a:ext cx="7560297" cy="584775"/>
          </a:xfrm>
          <a:prstGeom prst="rect">
            <a:avLst/>
          </a:prstGeom>
          <a:solidFill>
            <a:schemeClr val="bg1"/>
          </a:solidFill>
          <a:ln w="57150">
            <a:solidFill>
              <a:srgbClr val="C00000"/>
            </a:solidFill>
          </a:ln>
        </p:spPr>
        <p:txBody>
          <a:bodyPr wrap="square">
            <a:spAutoFit/>
          </a:bodyPr>
          <a:lstStyle/>
          <a:p>
            <a:r>
              <a:rPr kumimoji="1" lang="en-US" altLang="ja-JP" sz="3200" b="1" dirty="0">
                <a:solidFill>
                  <a:srgbClr val="C00000"/>
                </a:solidFill>
              </a:rPr>
              <a:t>SDG</a:t>
            </a:r>
            <a:r>
              <a:rPr kumimoji="1" lang="ja-JP" altLang="en-US" sz="3200" b="1" dirty="0">
                <a:solidFill>
                  <a:srgbClr val="C00000"/>
                </a:solidFill>
              </a:rPr>
              <a:t>ｓ</a:t>
            </a:r>
            <a:r>
              <a:rPr kumimoji="1" lang="ja-JP" altLang="en-US" sz="2800" b="1" dirty="0">
                <a:solidFill>
                  <a:srgbClr val="C00000"/>
                </a:solidFill>
              </a:rPr>
              <a:t>の視点から学びを再構築することです。</a:t>
            </a:r>
            <a:endParaRPr lang="ja-JP" altLang="en-US" sz="2800" dirty="0"/>
          </a:p>
        </p:txBody>
      </p:sp>
      <p:sp>
        <p:nvSpPr>
          <p:cNvPr id="19" name="テキスト ボックス 18">
            <a:extLst>
              <a:ext uri="{FF2B5EF4-FFF2-40B4-BE49-F238E27FC236}">
                <a16:creationId xmlns:a16="http://schemas.microsoft.com/office/drawing/2014/main" id="{58B96C04-84DE-4BD7-A3A0-8C6692829B3B}"/>
              </a:ext>
            </a:extLst>
          </p:cNvPr>
          <p:cNvSpPr txBox="1"/>
          <p:nvPr/>
        </p:nvSpPr>
        <p:spPr>
          <a:xfrm>
            <a:off x="188259" y="4375524"/>
            <a:ext cx="6481367" cy="530915"/>
          </a:xfrm>
          <a:prstGeom prst="rect">
            <a:avLst/>
          </a:prstGeom>
          <a:solidFill>
            <a:schemeClr val="bg1"/>
          </a:solidFill>
          <a:ln w="57150">
            <a:solidFill>
              <a:srgbClr val="C00000"/>
            </a:solidFill>
          </a:ln>
        </p:spPr>
        <p:txBody>
          <a:bodyPr wrap="square">
            <a:spAutoFit/>
          </a:bodyPr>
          <a:lstStyle/>
          <a:p>
            <a:r>
              <a:rPr kumimoji="1" lang="ja-JP" altLang="en-US" sz="2850" b="1" dirty="0">
                <a:solidFill>
                  <a:srgbClr val="C00000"/>
                </a:solidFill>
              </a:rPr>
              <a:t>教科等横断的な学びを構築することで</a:t>
            </a:r>
            <a:endParaRPr lang="ja-JP" altLang="en-US" sz="2850" dirty="0"/>
          </a:p>
        </p:txBody>
      </p:sp>
      <p:sp>
        <p:nvSpPr>
          <p:cNvPr id="4" name="正方形/長方形 3">
            <a:extLst>
              <a:ext uri="{FF2B5EF4-FFF2-40B4-BE49-F238E27FC236}">
                <a16:creationId xmlns:a16="http://schemas.microsoft.com/office/drawing/2014/main" id="{BC03011A-59D9-355D-F004-FF3E202F3885}"/>
              </a:ext>
            </a:extLst>
          </p:cNvPr>
          <p:cNvSpPr/>
          <p:nvPr/>
        </p:nvSpPr>
        <p:spPr>
          <a:xfrm>
            <a:off x="4970189" y="81674"/>
            <a:ext cx="4120023" cy="11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4A11409-FD46-F541-E188-558FB94A34F0}"/>
              </a:ext>
            </a:extLst>
          </p:cNvPr>
          <p:cNvSpPr txBox="1"/>
          <p:nvPr/>
        </p:nvSpPr>
        <p:spPr>
          <a:xfrm>
            <a:off x="5344963" y="322105"/>
            <a:ext cx="3273343" cy="646331"/>
          </a:xfrm>
          <a:prstGeom prst="rect">
            <a:avLst/>
          </a:prstGeom>
          <a:solidFill>
            <a:srgbClr val="FFFF00"/>
          </a:solidFill>
        </p:spPr>
        <p:txBody>
          <a:bodyPr wrap="square" rtlCol="0">
            <a:spAutoFit/>
          </a:bodyPr>
          <a:lstStyle/>
          <a:p>
            <a:r>
              <a:rPr kumimoji="1" lang="ja-JP" altLang="en-US" b="1" dirty="0"/>
              <a:t>この文部科学省の説明資料の中にも誤解の元があります。</a:t>
            </a:r>
          </a:p>
        </p:txBody>
      </p:sp>
    </p:spTree>
    <p:extLst>
      <p:ext uri="{BB962C8B-B14F-4D97-AF65-F5344CB8AC3E}">
        <p14:creationId xmlns:p14="http://schemas.microsoft.com/office/powerpoint/2010/main" val="14943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692" y="926766"/>
            <a:ext cx="8031195"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a:cxnSpLocks/>
            <a:endCxn id="71" idx="1"/>
          </p:cNvCxnSpPr>
          <p:nvPr/>
        </p:nvCxnSpPr>
        <p:spPr>
          <a:xfrm>
            <a:off x="6630366" y="3446586"/>
            <a:ext cx="338532"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614847"/>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2"/>
            <a:ext cx="1216025"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6033112"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4792486" y="3029965"/>
            <a:ext cx="666862" cy="27594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968898"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5303158" y="2751318"/>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988756"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戦後の焼け跡から立ち上がった先人の勇気を思う。</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133685" y="3146296"/>
            <a:ext cx="1930686"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キャリアについて考え、自分を見つめる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64593" y="4120213"/>
            <a:ext cx="2192246"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829187"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214691"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新しい日本、平和な日本へ</a:t>
            </a:r>
            <a:endParaRPr lang="en-US" altLang="ja-JP" sz="1193"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6762121"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593709" y="392505"/>
            <a:ext cx="7749833" cy="362279"/>
          </a:xfrm>
          <a:prstGeom prst="rect">
            <a:avLst/>
          </a:prstGeom>
        </p:spPr>
        <p:txBody>
          <a:bodyPr wrap="square">
            <a:spAutoFit/>
          </a:bodyPr>
          <a:lstStyle/>
          <a:p>
            <a:r>
              <a:rPr lang="ja-JP" altLang="en-US" sz="1754" b="1" dirty="0">
                <a:solidFill>
                  <a:srgbClr val="000000"/>
                </a:solidFill>
                <a:latin typeface="ＭＳ Ｐゴシック" panose="020B0600070205080204" pitchFamily="50" charset="-128"/>
              </a:rPr>
              <a:t>第６学年　「未来にはばたけ」学習カレンダー</a:t>
            </a:r>
            <a:r>
              <a:rPr lang="ja-JP" altLang="en-US" sz="1754" dirty="0"/>
              <a:t> 　　　　　</a:t>
            </a:r>
            <a:r>
              <a:rPr lang="ja-JP" altLang="en-US" sz="1363" b="1" dirty="0">
                <a:solidFill>
                  <a:srgbClr val="000000"/>
                </a:solidFill>
                <a:latin typeface="ＭＳ Ｐゴシック" panose="020B0600070205080204" pitchFamily="50" charset="-128"/>
              </a:rPr>
              <a:t>江東区立八名川小学校</a:t>
            </a:r>
            <a:r>
              <a:rPr lang="ja-JP" altLang="en-US" sz="1754"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3558" y="3589970"/>
            <a:ext cx="2361034" cy="2064163"/>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60118" y="3668810"/>
            <a:ext cx="154295" cy="1620102"/>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52880" y="3598756"/>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7344538" y="4261810"/>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7573446" y="4093689"/>
            <a:ext cx="80185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卒業式</a:t>
            </a:r>
            <a:endParaRPr lang="ja-JP" altLang="en-US" sz="1363"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長く続いた戦争と人々の暮らし</a:t>
            </a:r>
          </a:p>
        </p:txBody>
      </p:sp>
      <p:sp>
        <p:nvSpPr>
          <p:cNvPr id="5" name="矢印: 下 4">
            <a:extLst>
              <a:ext uri="{FF2B5EF4-FFF2-40B4-BE49-F238E27FC236}">
                <a16:creationId xmlns:a16="http://schemas.microsoft.com/office/drawing/2014/main" id="{2606E0B7-8F34-BC18-1883-C0CC73F50611}"/>
              </a:ext>
            </a:extLst>
          </p:cNvPr>
          <p:cNvSpPr/>
          <p:nvPr/>
        </p:nvSpPr>
        <p:spPr>
          <a:xfrm>
            <a:off x="6089032" y="3680635"/>
            <a:ext cx="309203" cy="419276"/>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643ABF32-6FCB-2213-B610-6CF7D8AFB146}"/>
              </a:ext>
            </a:extLst>
          </p:cNvPr>
          <p:cNvSpPr/>
          <p:nvPr/>
        </p:nvSpPr>
        <p:spPr>
          <a:xfrm>
            <a:off x="4658571" y="1741576"/>
            <a:ext cx="154207"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矢印: 下 6">
            <a:extLst>
              <a:ext uri="{FF2B5EF4-FFF2-40B4-BE49-F238E27FC236}">
                <a16:creationId xmlns:a16="http://schemas.microsoft.com/office/drawing/2014/main" id="{A3ED8A2D-C0A8-67E0-A6A4-301985E23D7A}"/>
              </a:ext>
            </a:extLst>
          </p:cNvPr>
          <p:cNvSpPr/>
          <p:nvPr/>
        </p:nvSpPr>
        <p:spPr>
          <a:xfrm rot="17532029">
            <a:off x="5017447" y="2781731"/>
            <a:ext cx="214333"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矢印: 下 7">
            <a:extLst>
              <a:ext uri="{FF2B5EF4-FFF2-40B4-BE49-F238E27FC236}">
                <a16:creationId xmlns:a16="http://schemas.microsoft.com/office/drawing/2014/main" id="{FBB39D68-DF06-182B-24EB-DD9CBA1637D7}"/>
              </a:ext>
            </a:extLst>
          </p:cNvPr>
          <p:cNvSpPr/>
          <p:nvPr/>
        </p:nvSpPr>
        <p:spPr>
          <a:xfrm rot="10800000">
            <a:off x="5822455" y="3765235"/>
            <a:ext cx="102031" cy="13167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矢印: 下 8">
            <a:extLst>
              <a:ext uri="{FF2B5EF4-FFF2-40B4-BE49-F238E27FC236}">
                <a16:creationId xmlns:a16="http://schemas.microsoft.com/office/drawing/2014/main" id="{C53346E7-0A07-E4DA-36AA-CF2E93B3AE83}"/>
              </a:ext>
            </a:extLst>
          </p:cNvPr>
          <p:cNvSpPr/>
          <p:nvPr/>
        </p:nvSpPr>
        <p:spPr>
          <a:xfrm>
            <a:off x="5679950" y="2950996"/>
            <a:ext cx="171016" cy="2436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下 9">
            <a:extLst>
              <a:ext uri="{FF2B5EF4-FFF2-40B4-BE49-F238E27FC236}">
                <a16:creationId xmlns:a16="http://schemas.microsoft.com/office/drawing/2014/main" id="{9520BE21-9852-EAD1-FFDC-B45F4E099E36}"/>
              </a:ext>
            </a:extLst>
          </p:cNvPr>
          <p:cNvSpPr/>
          <p:nvPr/>
        </p:nvSpPr>
        <p:spPr>
          <a:xfrm rot="16200000">
            <a:off x="7266794" y="4149053"/>
            <a:ext cx="422084" cy="269599"/>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C33A52F9-3078-81EC-0AA0-6AFD2FD7AFDD}"/>
              </a:ext>
            </a:extLst>
          </p:cNvPr>
          <p:cNvSpPr/>
          <p:nvPr/>
        </p:nvSpPr>
        <p:spPr>
          <a:xfrm rot="5400000">
            <a:off x="6783838" y="3292353"/>
            <a:ext cx="178219" cy="233667"/>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598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 calcmode="lin" valueType="num">
                                      <p:cBhvr>
                                        <p:cTn id="173" dur="1000" fill="hold"/>
                                        <p:tgtEl>
                                          <p:spTgt spid="35"/>
                                        </p:tgtEl>
                                        <p:attrNameLst>
                                          <p:attrName>ppt_w</p:attrName>
                                        </p:attrNameLst>
                                      </p:cBhvr>
                                      <p:tavLst>
                                        <p:tav tm="0">
                                          <p:val>
                                            <p:fltVal val="0"/>
                                          </p:val>
                                        </p:tav>
                                        <p:tav tm="100000">
                                          <p:val>
                                            <p:strVal val="#ppt_w"/>
                                          </p:val>
                                        </p:tav>
                                      </p:tavLst>
                                    </p:anim>
                                    <p:anim calcmode="lin" valueType="num">
                                      <p:cBhvr>
                                        <p:cTn id="174" dur="1000" fill="hold"/>
                                        <p:tgtEl>
                                          <p:spTgt spid="35"/>
                                        </p:tgtEl>
                                        <p:attrNameLst>
                                          <p:attrName>ppt_h</p:attrName>
                                        </p:attrNameLst>
                                      </p:cBhvr>
                                      <p:tavLst>
                                        <p:tav tm="0">
                                          <p:val>
                                            <p:fltVal val="0"/>
                                          </p:val>
                                        </p:tav>
                                        <p:tav tm="100000">
                                          <p:val>
                                            <p:strVal val="#ppt_h"/>
                                          </p:val>
                                        </p:tav>
                                      </p:tavLst>
                                    </p:anim>
                                    <p:anim calcmode="lin" valueType="num">
                                      <p:cBhvr>
                                        <p:cTn id="175" dur="1000" fill="hold"/>
                                        <p:tgtEl>
                                          <p:spTgt spid="35"/>
                                        </p:tgtEl>
                                        <p:attrNameLst>
                                          <p:attrName>style.rotation</p:attrName>
                                        </p:attrNameLst>
                                      </p:cBhvr>
                                      <p:tavLst>
                                        <p:tav tm="0">
                                          <p:val>
                                            <p:fltVal val="90"/>
                                          </p:val>
                                        </p:tav>
                                        <p:tav tm="100000">
                                          <p:val>
                                            <p:fltVal val="0"/>
                                          </p:val>
                                        </p:tav>
                                      </p:tavLst>
                                    </p:anim>
                                    <p:animEffect transition="in" filter="fade">
                                      <p:cBhvr>
                                        <p:cTn id="176" dur="10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 calcmode="lin" valueType="num">
                                      <p:cBhvr additive="base">
                                        <p:cTn id="188" dur="500" fill="hold"/>
                                        <p:tgtEl>
                                          <p:spTgt spid="6"/>
                                        </p:tgtEl>
                                        <p:attrNameLst>
                                          <p:attrName>ppt_x</p:attrName>
                                        </p:attrNameLst>
                                      </p:cBhvr>
                                      <p:tavLst>
                                        <p:tav tm="0">
                                          <p:val>
                                            <p:strVal val="#ppt_x"/>
                                          </p:val>
                                        </p:tav>
                                        <p:tav tm="100000">
                                          <p:val>
                                            <p:strVal val="#ppt_x"/>
                                          </p:val>
                                        </p:tav>
                                      </p:tavLst>
                                    </p:anim>
                                    <p:anim calcmode="lin" valueType="num">
                                      <p:cBhvr additive="base">
                                        <p:cTn id="18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0-#ppt_w/2"/>
                                          </p:val>
                                        </p:tav>
                                        <p:tav tm="100000">
                                          <p:val>
                                            <p:strVal val="#ppt_x"/>
                                          </p:val>
                                        </p:tav>
                                      </p:tavLst>
                                    </p:anim>
                                    <p:anim calcmode="lin" valueType="num">
                                      <p:cBhvr additive="base">
                                        <p:cTn id="19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9" fill="hold" grpId="0" nodeType="clickEffect">
                                  <p:stCondLst>
                                    <p:cond delay="0"/>
                                  </p:stCondLst>
                                  <p:childTnLst>
                                    <p:set>
                                      <p:cBhvr>
                                        <p:cTn id="199" dur="1" fill="hold">
                                          <p:stCondLst>
                                            <p:cond delay="0"/>
                                          </p:stCondLst>
                                        </p:cTn>
                                        <p:tgtEl>
                                          <p:spTgt spid="9"/>
                                        </p:tgtEl>
                                        <p:attrNameLst>
                                          <p:attrName>style.visibility</p:attrName>
                                        </p:attrNameLst>
                                      </p:cBhvr>
                                      <p:to>
                                        <p:strVal val="visible"/>
                                      </p:to>
                                    </p:set>
                                    <p:anim calcmode="lin" valueType="num">
                                      <p:cBhvr additive="base">
                                        <p:cTn id="200" dur="500" fill="hold"/>
                                        <p:tgtEl>
                                          <p:spTgt spid="9"/>
                                        </p:tgtEl>
                                        <p:attrNameLst>
                                          <p:attrName>ppt_x</p:attrName>
                                        </p:attrNameLst>
                                      </p:cBhvr>
                                      <p:tavLst>
                                        <p:tav tm="0">
                                          <p:val>
                                            <p:strVal val="0-#ppt_w/2"/>
                                          </p:val>
                                        </p:tav>
                                        <p:tav tm="100000">
                                          <p:val>
                                            <p:strVal val="#ppt_x"/>
                                          </p:val>
                                        </p:tav>
                                      </p:tavLst>
                                    </p:anim>
                                    <p:anim calcmode="lin" valueType="num">
                                      <p:cBhvr additive="base">
                                        <p:cTn id="20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8"/>
                                        </p:tgtEl>
                                        <p:attrNameLst>
                                          <p:attrName>style.visibility</p:attrName>
                                        </p:attrNameLst>
                                      </p:cBhvr>
                                      <p:to>
                                        <p:strVal val="visible"/>
                                      </p:to>
                                    </p:set>
                                    <p:anim calcmode="lin" valueType="num">
                                      <p:cBhvr additive="base">
                                        <p:cTn id="206" dur="500" fill="hold"/>
                                        <p:tgtEl>
                                          <p:spTgt spid="8"/>
                                        </p:tgtEl>
                                        <p:attrNameLst>
                                          <p:attrName>ppt_x</p:attrName>
                                        </p:attrNameLst>
                                      </p:cBhvr>
                                      <p:tavLst>
                                        <p:tav tm="0">
                                          <p:val>
                                            <p:strVal val="#ppt_x"/>
                                          </p:val>
                                        </p:tav>
                                        <p:tav tm="100000">
                                          <p:val>
                                            <p:strVal val="#ppt_x"/>
                                          </p:val>
                                        </p:tav>
                                      </p:tavLst>
                                    </p:anim>
                                    <p:anim calcmode="lin" valueType="num">
                                      <p:cBhvr additive="base">
                                        <p:cTn id="20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1" fill="hold" grpId="0" nodeType="clickEffect">
                                  <p:stCondLst>
                                    <p:cond delay="0"/>
                                  </p:stCondLst>
                                  <p:childTnLst>
                                    <p:set>
                                      <p:cBhvr>
                                        <p:cTn id="211" dur="1" fill="hold">
                                          <p:stCondLst>
                                            <p:cond delay="0"/>
                                          </p:stCondLst>
                                        </p:cTn>
                                        <p:tgtEl>
                                          <p:spTgt spid="10"/>
                                        </p:tgtEl>
                                        <p:attrNameLst>
                                          <p:attrName>style.visibility</p:attrName>
                                        </p:attrNameLst>
                                      </p:cBhvr>
                                      <p:to>
                                        <p:strVal val="visible"/>
                                      </p:to>
                                    </p:set>
                                    <p:anim calcmode="lin" valueType="num">
                                      <p:cBhvr additive="base">
                                        <p:cTn id="212" dur="500" fill="hold"/>
                                        <p:tgtEl>
                                          <p:spTgt spid="10"/>
                                        </p:tgtEl>
                                        <p:attrNameLst>
                                          <p:attrName>ppt_x</p:attrName>
                                        </p:attrNameLst>
                                      </p:cBhvr>
                                      <p:tavLst>
                                        <p:tav tm="0">
                                          <p:val>
                                            <p:strVal val="#ppt_x"/>
                                          </p:val>
                                        </p:tav>
                                        <p:tav tm="100000">
                                          <p:val>
                                            <p:strVal val="#ppt_x"/>
                                          </p:val>
                                        </p:tav>
                                      </p:tavLst>
                                    </p:anim>
                                    <p:anim calcmode="lin" valueType="num">
                                      <p:cBhvr additive="base">
                                        <p:cTn id="2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childTnLst>
                                    <p:set>
                                      <p:cBhvr>
                                        <p:cTn id="217" dur="1" fill="hold">
                                          <p:stCondLst>
                                            <p:cond delay="0"/>
                                          </p:stCondLst>
                                        </p:cTn>
                                        <p:tgtEl>
                                          <p:spTgt spid="5"/>
                                        </p:tgtEl>
                                        <p:attrNameLst>
                                          <p:attrName>style.visibility</p:attrName>
                                        </p:attrNameLst>
                                      </p:cBhvr>
                                      <p:to>
                                        <p:strVal val="visible"/>
                                      </p:to>
                                    </p:set>
                                    <p:anim calcmode="lin" valueType="num">
                                      <p:cBhvr additive="base">
                                        <p:cTn id="218" dur="500" fill="hold"/>
                                        <p:tgtEl>
                                          <p:spTgt spid="5"/>
                                        </p:tgtEl>
                                        <p:attrNameLst>
                                          <p:attrName>ppt_x</p:attrName>
                                        </p:attrNameLst>
                                      </p:cBhvr>
                                      <p:tavLst>
                                        <p:tav tm="0">
                                          <p:val>
                                            <p:strVal val="#ppt_x"/>
                                          </p:val>
                                        </p:tav>
                                        <p:tav tm="100000">
                                          <p:val>
                                            <p:strVal val="#ppt_x"/>
                                          </p:val>
                                        </p:tav>
                                      </p:tavLst>
                                    </p:anim>
                                    <p:anim calcmode="lin" valueType="num">
                                      <p:cBhvr additive="base">
                                        <p:cTn id="21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9" fill="hold" grpId="0" nodeType="clickEffect">
                                  <p:stCondLst>
                                    <p:cond delay="0"/>
                                  </p:stCondLst>
                                  <p:childTnLst>
                                    <p:set>
                                      <p:cBhvr>
                                        <p:cTn id="223" dur="1" fill="hold">
                                          <p:stCondLst>
                                            <p:cond delay="0"/>
                                          </p:stCondLst>
                                        </p:cTn>
                                        <p:tgtEl>
                                          <p:spTgt spid="13"/>
                                        </p:tgtEl>
                                        <p:attrNameLst>
                                          <p:attrName>style.visibility</p:attrName>
                                        </p:attrNameLst>
                                      </p:cBhvr>
                                      <p:to>
                                        <p:strVal val="visible"/>
                                      </p:to>
                                    </p:set>
                                    <p:anim calcmode="lin" valueType="num">
                                      <p:cBhvr additive="base">
                                        <p:cTn id="224" dur="500" fill="hold"/>
                                        <p:tgtEl>
                                          <p:spTgt spid="13"/>
                                        </p:tgtEl>
                                        <p:attrNameLst>
                                          <p:attrName>ppt_x</p:attrName>
                                        </p:attrNameLst>
                                      </p:cBhvr>
                                      <p:tavLst>
                                        <p:tav tm="0">
                                          <p:val>
                                            <p:strVal val="0-#ppt_w/2"/>
                                          </p:val>
                                        </p:tav>
                                        <p:tav tm="100000">
                                          <p:val>
                                            <p:strVal val="#ppt_x"/>
                                          </p:val>
                                        </p:tav>
                                      </p:tavLst>
                                    </p:anim>
                                    <p:anim calcmode="lin" valueType="num">
                                      <p:cBhvr additive="base">
                                        <p:cTn id="22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6"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35" grpId="0" animBg="1"/>
      <p:bldP spid="38" grpId="0" animBg="1"/>
      <p:bldP spid="67" grpId="0" animBg="1"/>
      <p:bldP spid="5" grpId="0" animBg="1"/>
      <p:bldP spid="6" grpId="0" animBg="1"/>
      <p:bldP spid="7" grpId="0" animBg="1"/>
      <p:bldP spid="8" grpId="0" animBg="1"/>
      <p:bldP spid="9" grpId="0" animBg="1"/>
      <p:bldP spid="10"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ADB6AB15-F7B5-5F54-CED2-02F921BF8F82}"/>
              </a:ext>
            </a:extLst>
          </p:cNvPr>
          <p:cNvGraphicFramePr>
            <a:graphicFrameLocks noGrp="1"/>
          </p:cNvGraphicFramePr>
          <p:nvPr/>
        </p:nvGraphicFramePr>
        <p:xfrm>
          <a:off x="423497" y="510988"/>
          <a:ext cx="8501428" cy="6071521"/>
        </p:xfrm>
        <a:graphic>
          <a:graphicData uri="http://schemas.openxmlformats.org/drawingml/2006/table">
            <a:tbl>
              <a:tblPr/>
              <a:tblGrid>
                <a:gridCol w="2068734">
                  <a:extLst>
                    <a:ext uri="{9D8B030D-6E8A-4147-A177-3AD203B41FA5}">
                      <a16:colId xmlns:a16="http://schemas.microsoft.com/office/drawing/2014/main" val="463700993"/>
                    </a:ext>
                  </a:extLst>
                </a:gridCol>
                <a:gridCol w="1919089">
                  <a:extLst>
                    <a:ext uri="{9D8B030D-6E8A-4147-A177-3AD203B41FA5}">
                      <a16:colId xmlns:a16="http://schemas.microsoft.com/office/drawing/2014/main" val="1402356044"/>
                    </a:ext>
                  </a:extLst>
                </a:gridCol>
                <a:gridCol w="2406572">
                  <a:extLst>
                    <a:ext uri="{9D8B030D-6E8A-4147-A177-3AD203B41FA5}">
                      <a16:colId xmlns:a16="http://schemas.microsoft.com/office/drawing/2014/main" val="378849697"/>
                    </a:ext>
                  </a:extLst>
                </a:gridCol>
                <a:gridCol w="2107033">
                  <a:extLst>
                    <a:ext uri="{9D8B030D-6E8A-4147-A177-3AD203B41FA5}">
                      <a16:colId xmlns:a16="http://schemas.microsoft.com/office/drawing/2014/main" val="4026311424"/>
                    </a:ext>
                  </a:extLst>
                </a:gridCol>
              </a:tblGrid>
              <a:tr h="902726">
                <a:tc gridSpan="4">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目標　４　</a:t>
                      </a:r>
                      <a:r>
                        <a:rPr kumimoji="1" lang="ja-JP" altLang="en-US" sz="1100" b="0" i="0" u="sng"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rPr>
                        <a:t>質の高い教育</a:t>
                      </a:r>
                      <a:r>
                        <a:rPr kumimoji="1" lang="ja-JP" altLang="en-US" sz="11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を全ての人に</a:t>
                      </a:r>
                      <a:r>
                        <a:rPr kumimoji="1" lang="ja-JP" altLang="en-US" sz="22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　　　　　　　　　</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2189371"/>
                  </a:ext>
                </a:extLst>
              </a:tr>
              <a:tr h="432233">
                <a:tc grid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3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環　　　　　境</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h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人　　　　権</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多文化理解</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（国際理解）</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DAD"/>
                    </a:solidFill>
                  </a:tcPr>
                </a:tc>
                <a:extLst>
                  <a:ext uri="{0D108BD9-81ED-4DB2-BD59-A6C34878D82A}">
                    <a16:rowId xmlns:a16="http://schemas.microsoft.com/office/drawing/2014/main" val="2503928702"/>
                  </a:ext>
                </a:extLst>
              </a:tr>
              <a:tr h="877742">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２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飢餓をゼロにする</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安全な上下水の</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保障 </a:t>
                      </a:r>
                      <a:endParaRPr kumimoji="1" lang="en-US" altLang="ja-JP" sz="13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貧困をなくす</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１０</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人や国家間の平等</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441665"/>
                  </a:ext>
                </a:extLst>
              </a:tr>
              <a:tr h="1076598">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７</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エネルギーをみん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なに クリーンに</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９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産業と技術革新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の基盤づくり</a:t>
                      </a: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ja-JP" altLang="en-US" sz="7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健康と福祉</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2999587840"/>
                  </a:ext>
                </a:extLst>
              </a:tr>
              <a:tr h="102083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安全で災害に強い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まちづくり</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目標　１２</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持続可能な生産</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と消費　　　</a:t>
                      </a: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ジェンダー平等の実現</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１７</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世界の協力と</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パートナーシップ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全校体制で</a:t>
                      </a:r>
                      <a:r>
                        <a:rPr kumimoji="1" lang="ja-JP" altLang="en-US"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ＥＳＤに取り組み、国内外に　</a:t>
                      </a:r>
                      <a:endParaRPr kumimoji="1" lang="en-US" altLang="ja-JP"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向けて発信や交流を進める</a:t>
                      </a:r>
                      <a:endParaRPr kumimoji="1" lang="en-US" altLang="ja-JP"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9042241"/>
                  </a:ext>
                </a:extLst>
              </a:tr>
              <a:tr h="938225">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気候変動対策</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陸の豊かさ</a:t>
                      </a:r>
                      <a:endParaRPr kumimoji="1" lang="en-US" altLang="ja-JP" sz="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８</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経済成長と人間らしい</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仕事</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592352127"/>
                  </a:ext>
                </a:extLst>
              </a:tr>
              <a:tr h="823160">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１４</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海の豊かさ</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平和で公正な社会と行政</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9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0513666"/>
                  </a:ext>
                </a:extLst>
              </a:tr>
            </a:tbl>
          </a:graphicData>
        </a:graphic>
      </p:graphicFrame>
      <p:pic>
        <p:nvPicPr>
          <p:cNvPr id="4134" name="Picture 2" descr="目標1">
            <a:hlinkClick r:id="rId3"/>
            <a:extLst>
              <a:ext uri="{FF2B5EF4-FFF2-40B4-BE49-F238E27FC236}">
                <a16:creationId xmlns:a16="http://schemas.microsoft.com/office/drawing/2014/main" id="{65D2FE7C-932C-EBC7-F391-1006B6C03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519" y="1862872"/>
            <a:ext cx="732138" cy="73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Picture 4" descr="目標2">
            <a:hlinkClick r:id="rId5"/>
            <a:extLst>
              <a:ext uri="{FF2B5EF4-FFF2-40B4-BE49-F238E27FC236}">
                <a16:creationId xmlns:a16="http://schemas.microsoft.com/office/drawing/2014/main" id="{B067B88D-6E2D-6716-C089-BBCFD8148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11" y="1850780"/>
            <a:ext cx="728669" cy="72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Picture 6" descr="目標3">
            <a:hlinkClick r:id="rId7"/>
            <a:extLst>
              <a:ext uri="{FF2B5EF4-FFF2-40B4-BE49-F238E27FC236}">
                <a16:creationId xmlns:a16="http://schemas.microsoft.com/office/drawing/2014/main" id="{C41DDDBC-B03D-C5C0-3394-407EC8616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1063" y="2732580"/>
            <a:ext cx="716679" cy="71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10" descr="目標5">
            <a:hlinkClick r:id="rId9"/>
            <a:extLst>
              <a:ext uri="{FF2B5EF4-FFF2-40B4-BE49-F238E27FC236}">
                <a16:creationId xmlns:a16="http://schemas.microsoft.com/office/drawing/2014/main" id="{755DC3D4-FA1D-34A4-9D5D-9E8FE60F7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4984" y="3819896"/>
            <a:ext cx="716679" cy="71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12" descr="目標6">
            <a:hlinkClick r:id="rId11"/>
            <a:extLst>
              <a:ext uri="{FF2B5EF4-FFF2-40B4-BE49-F238E27FC236}">
                <a16:creationId xmlns:a16="http://schemas.microsoft.com/office/drawing/2014/main" id="{95C69163-3FC8-E60A-6725-FBE743E4D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1666" y="1862871"/>
            <a:ext cx="728669" cy="72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14" descr="目標7">
            <a:hlinkClick r:id="rId13"/>
            <a:extLst>
              <a:ext uri="{FF2B5EF4-FFF2-40B4-BE49-F238E27FC236}">
                <a16:creationId xmlns:a16="http://schemas.microsoft.com/office/drawing/2014/main" id="{CF805014-3A89-C863-1ADB-211F0B86BB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579" y="2722685"/>
            <a:ext cx="698625" cy="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16" descr="目標8">
            <a:hlinkClick r:id="rId15"/>
            <a:extLst>
              <a:ext uri="{FF2B5EF4-FFF2-40B4-BE49-F238E27FC236}">
                <a16:creationId xmlns:a16="http://schemas.microsoft.com/office/drawing/2014/main" id="{E11EE774-F1B1-59F4-A3FD-1C7E0D74C0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33652" y="4842982"/>
            <a:ext cx="714089" cy="71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18" descr="目標9">
            <a:hlinkClick r:id="rId17"/>
            <a:extLst>
              <a:ext uri="{FF2B5EF4-FFF2-40B4-BE49-F238E27FC236}">
                <a16:creationId xmlns:a16="http://schemas.microsoft.com/office/drawing/2014/main" id="{2F88827D-B23A-E9C8-7152-8CD73A53DC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5331" y="2732211"/>
            <a:ext cx="725004" cy="72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22" descr="目標11">
            <a:hlinkClick r:id="rId19"/>
            <a:extLst>
              <a:ext uri="{FF2B5EF4-FFF2-40B4-BE49-F238E27FC236}">
                <a16:creationId xmlns:a16="http://schemas.microsoft.com/office/drawing/2014/main" id="{D8E4230D-A240-5D3B-0A08-AEE2D7E21D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6728" y="3811100"/>
            <a:ext cx="698625" cy="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24" descr="目標12">
            <a:hlinkClick r:id="rId21"/>
            <a:extLst>
              <a:ext uri="{FF2B5EF4-FFF2-40B4-BE49-F238E27FC236}">
                <a16:creationId xmlns:a16="http://schemas.microsoft.com/office/drawing/2014/main" id="{DC066C4D-B7B0-4323-9005-8F443206FC0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21668" y="3811100"/>
            <a:ext cx="725004" cy="7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26" descr="目標13">
            <a:hlinkClick r:id="rId23"/>
            <a:extLst>
              <a:ext uri="{FF2B5EF4-FFF2-40B4-BE49-F238E27FC236}">
                <a16:creationId xmlns:a16="http://schemas.microsoft.com/office/drawing/2014/main" id="{149B9405-1FBD-1C43-AB9E-1E866AFDDDE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3323" y="4832292"/>
            <a:ext cx="692029" cy="69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 name="Picture 28" descr="目標14">
            <a:hlinkClick r:id="rId25"/>
            <a:extLst>
              <a:ext uri="{FF2B5EF4-FFF2-40B4-BE49-F238E27FC236}">
                <a16:creationId xmlns:a16="http://schemas.microsoft.com/office/drawing/2014/main" id="{1EB024B7-FCC2-F7F5-E2EA-E80E33C3D7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3322" y="5770700"/>
            <a:ext cx="692029" cy="69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8" name="Picture 30" descr="目標15">
            <a:hlinkClick r:id="rId27"/>
            <a:extLst>
              <a:ext uri="{FF2B5EF4-FFF2-40B4-BE49-F238E27FC236}">
                <a16:creationId xmlns:a16="http://schemas.microsoft.com/office/drawing/2014/main" id="{ACA7EC2B-E10D-058F-DFC9-E96685DABEA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1666" y="4842982"/>
            <a:ext cx="725004" cy="72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32" descr="目標16">
            <a:hlinkClick r:id="rId29"/>
            <a:extLst>
              <a:ext uri="{FF2B5EF4-FFF2-40B4-BE49-F238E27FC236}">
                <a16:creationId xmlns:a16="http://schemas.microsoft.com/office/drawing/2014/main" id="{F014D910-83E4-002E-641B-2A35B9C94C5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427913" y="5770700"/>
            <a:ext cx="693607" cy="69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34" descr="目標17">
            <a:hlinkClick r:id="rId31"/>
            <a:extLst>
              <a:ext uri="{FF2B5EF4-FFF2-40B4-BE49-F238E27FC236}">
                <a16:creationId xmlns:a16="http://schemas.microsoft.com/office/drawing/2014/main" id="{E4DE7E15-2F04-0140-99B5-CCE19C4F29E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91786" y="3814440"/>
            <a:ext cx="723645" cy="72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1" name="テキスト ボックス 9">
            <a:extLst>
              <a:ext uri="{FF2B5EF4-FFF2-40B4-BE49-F238E27FC236}">
                <a16:creationId xmlns:a16="http://schemas.microsoft.com/office/drawing/2014/main" id="{183FCC55-60EF-C555-EA37-EB18ABB082AA}"/>
              </a:ext>
            </a:extLst>
          </p:cNvPr>
          <p:cNvSpPr txBox="1">
            <a:spLocks noChangeArrowheads="1"/>
          </p:cNvSpPr>
          <p:nvPr/>
        </p:nvSpPr>
        <p:spPr bwMode="auto">
          <a:xfrm>
            <a:off x="307976" y="59743"/>
            <a:ext cx="7364534"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215" dirty="0">
                <a:latin typeface="AR Pゴシック体S" panose="020B0A00000000000000" pitchFamily="50" charset="-128"/>
                <a:ea typeface="AR Pゴシック体S" panose="020B0A00000000000000" pitchFamily="50" charset="-128"/>
              </a:rPr>
              <a:t>ＳＤＧｓ</a:t>
            </a:r>
            <a:r>
              <a:rPr lang="ja-JP" altLang="en-US" sz="1846" dirty="0">
                <a:latin typeface="AR P丸ゴシック体E" panose="020F0900000000000000" pitchFamily="50" charset="-128"/>
                <a:ea typeface="AR P丸ゴシック体E" panose="020F0900000000000000" pitchFamily="50" charset="-128"/>
              </a:rPr>
              <a:t>の全てを統合・網羅している　学校教育における</a:t>
            </a:r>
            <a:r>
              <a:rPr lang="ja-JP" altLang="en-US" sz="1846" b="1" dirty="0">
                <a:latin typeface="AR P丸ゴシック体E" panose="020F0900000000000000" pitchFamily="50" charset="-128"/>
                <a:ea typeface="AR P丸ゴシック体E" panose="020F0900000000000000" pitchFamily="50" charset="-128"/>
              </a:rPr>
              <a:t>実践計画表</a:t>
            </a:r>
            <a:r>
              <a:rPr lang="ja-JP" altLang="en-US" sz="2215" b="1" dirty="0"/>
              <a:t>　</a:t>
            </a:r>
            <a:endParaRPr lang="ja-JP" altLang="en-US" sz="1292" b="1" dirty="0"/>
          </a:p>
        </p:txBody>
      </p:sp>
      <p:sp>
        <p:nvSpPr>
          <p:cNvPr id="4152" name="テキスト ボックス 10">
            <a:extLst>
              <a:ext uri="{FF2B5EF4-FFF2-40B4-BE49-F238E27FC236}">
                <a16:creationId xmlns:a16="http://schemas.microsoft.com/office/drawing/2014/main" id="{D18D0514-BC3D-89F3-BAA3-AD25029FF3DF}"/>
              </a:ext>
            </a:extLst>
          </p:cNvPr>
          <p:cNvSpPr txBox="1">
            <a:spLocks noChangeArrowheads="1"/>
          </p:cNvSpPr>
          <p:nvPr/>
        </p:nvSpPr>
        <p:spPr bwMode="auto">
          <a:xfrm>
            <a:off x="335311" y="613517"/>
            <a:ext cx="267019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108" b="1" dirty="0"/>
              <a:t>【</a:t>
            </a:r>
            <a:r>
              <a:rPr lang="ja-JP" altLang="en-US" sz="1108" b="1" u="sng" dirty="0"/>
              <a:t>持続可能な社会の創り手を育てる</a:t>
            </a:r>
            <a:r>
              <a:rPr lang="en-US" altLang="ja-JP" sz="1108" b="1" dirty="0"/>
              <a:t>】</a:t>
            </a:r>
            <a:endParaRPr lang="ja-JP" altLang="en-US" sz="1108" b="1" dirty="0"/>
          </a:p>
        </p:txBody>
      </p:sp>
      <p:sp>
        <p:nvSpPr>
          <p:cNvPr id="12" name="テキスト ボックス 11">
            <a:extLst>
              <a:ext uri="{FF2B5EF4-FFF2-40B4-BE49-F238E27FC236}">
                <a16:creationId xmlns:a16="http://schemas.microsoft.com/office/drawing/2014/main" id="{DB529FE9-BB47-0C0F-5898-BDA2A1AF0F89}"/>
              </a:ext>
            </a:extLst>
          </p:cNvPr>
          <p:cNvSpPr txBox="1"/>
          <p:nvPr/>
        </p:nvSpPr>
        <p:spPr>
          <a:xfrm>
            <a:off x="5555310" y="715211"/>
            <a:ext cx="3435556" cy="539763"/>
          </a:xfrm>
          <a:prstGeom prst="rect">
            <a:avLst/>
          </a:prstGeom>
          <a:noFill/>
        </p:spPr>
        <p:txBody>
          <a:bodyPr wrap="none">
            <a:spAutoFit/>
          </a:bodyPr>
          <a:lstStyle/>
          <a:p>
            <a:pPr>
              <a:defRPr/>
            </a:pPr>
            <a:r>
              <a:rPr lang="ja-JP" altLang="en-US" sz="969" b="1" dirty="0">
                <a:solidFill>
                  <a:schemeClr val="accent1">
                    <a:lumMod val="75000"/>
                  </a:schemeClr>
                </a:solidFill>
              </a:rPr>
              <a:t>主体的・問題解決的な学び、（学びに火をつける指導）</a:t>
            </a:r>
            <a:endParaRPr lang="en-US" altLang="ja-JP" sz="969" b="1" dirty="0">
              <a:solidFill>
                <a:schemeClr val="accent1">
                  <a:lumMod val="75000"/>
                </a:schemeClr>
              </a:solidFill>
            </a:endParaRPr>
          </a:p>
          <a:p>
            <a:pPr>
              <a:defRPr/>
            </a:pPr>
            <a:r>
              <a:rPr lang="ja-JP" altLang="en-US" sz="969" b="1" dirty="0">
                <a:solidFill>
                  <a:schemeClr val="accent1">
                    <a:lumMod val="75000"/>
                  </a:schemeClr>
                </a:solidFill>
              </a:rPr>
              <a:t>教科横断的・統合的な学び、（ＥＳＤカレンダーの活用）</a:t>
            </a:r>
            <a:endParaRPr lang="en-US" altLang="ja-JP" sz="969" b="1" dirty="0">
              <a:solidFill>
                <a:schemeClr val="accent1">
                  <a:lumMod val="75000"/>
                </a:schemeClr>
              </a:solidFill>
            </a:endParaRPr>
          </a:p>
          <a:p>
            <a:pPr>
              <a:defRPr/>
            </a:pPr>
            <a:r>
              <a:rPr lang="ja-JP" altLang="en-US" sz="969" b="1" dirty="0">
                <a:solidFill>
                  <a:schemeClr val="accent1">
                    <a:lumMod val="75000"/>
                  </a:schemeClr>
                </a:solidFill>
              </a:rPr>
              <a:t>対話的・協働的な学びの重視（伝え合う場の設定）</a:t>
            </a:r>
          </a:p>
        </p:txBody>
      </p:sp>
      <p:pic>
        <p:nvPicPr>
          <p:cNvPr id="4154" name="図 49">
            <a:extLst>
              <a:ext uri="{FF2B5EF4-FFF2-40B4-BE49-F238E27FC236}">
                <a16:creationId xmlns:a16="http://schemas.microsoft.com/office/drawing/2014/main" id="{3E463BED-133C-CEE8-EFCD-7443A8310EB3}"/>
              </a:ext>
            </a:extLst>
          </p:cNvPr>
          <p:cNvPicPr>
            <a:picLocks noChangeAspect="1"/>
          </p:cNvPicPr>
          <p:nvPr/>
        </p:nvPicPr>
        <p:blipFill>
          <a:blip r:embed="rId33">
            <a:extLst>
              <a:ext uri="{28A0092B-C50C-407E-A947-70E740481C1C}">
                <a14:useLocalDpi xmlns:a14="http://schemas.microsoft.com/office/drawing/2010/main" val="0"/>
              </a:ext>
            </a:extLst>
          </a:blip>
          <a:srcRect l="38892" t="5167" r="30968" b="82539"/>
          <a:stretch>
            <a:fillRect/>
          </a:stretch>
        </p:blipFill>
        <p:spPr bwMode="auto">
          <a:xfrm>
            <a:off x="6871777" y="5421467"/>
            <a:ext cx="1997320" cy="57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11A1ACB0-2CF1-B6ED-9D16-2265537FDFA8}"/>
              </a:ext>
            </a:extLst>
          </p:cNvPr>
          <p:cNvGrpSpPr/>
          <p:nvPr/>
        </p:nvGrpSpPr>
        <p:grpSpPr>
          <a:xfrm>
            <a:off x="2842082" y="547791"/>
            <a:ext cx="2478731" cy="818947"/>
            <a:chOff x="2842082" y="547791"/>
            <a:chExt cx="2478731" cy="818947"/>
          </a:xfrm>
        </p:grpSpPr>
        <p:pic>
          <p:nvPicPr>
            <p:cNvPr id="4137" name="Picture 8" descr="目標4">
              <a:hlinkClick r:id="rId34"/>
              <a:extLst>
                <a:ext uri="{FF2B5EF4-FFF2-40B4-BE49-F238E27FC236}">
                  <a16:creationId xmlns:a16="http://schemas.microsoft.com/office/drawing/2014/main" id="{3109265A-408D-E9FC-1CA6-3D430BC3E3C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42082" y="547791"/>
              <a:ext cx="816983" cy="8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平行四辺形 23">
              <a:extLst>
                <a:ext uri="{FF2B5EF4-FFF2-40B4-BE49-F238E27FC236}">
                  <a16:creationId xmlns:a16="http://schemas.microsoft.com/office/drawing/2014/main" id="{9C9F5765-CBE9-0E85-9F3C-F44BB77A925B}"/>
                </a:ext>
              </a:extLst>
            </p:cNvPr>
            <p:cNvSpPr/>
            <p:nvPr/>
          </p:nvSpPr>
          <p:spPr>
            <a:xfrm rot="16200000">
              <a:off x="3963134" y="608007"/>
              <a:ext cx="542192" cy="75174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26" name="平行四辺形 25">
              <a:extLst>
                <a:ext uri="{FF2B5EF4-FFF2-40B4-BE49-F238E27FC236}">
                  <a16:creationId xmlns:a16="http://schemas.microsoft.com/office/drawing/2014/main" id="{F32BD1FF-7F8B-AA0A-1251-406DB90618FE}"/>
                </a:ext>
              </a:extLst>
            </p:cNvPr>
            <p:cNvSpPr/>
            <p:nvPr/>
          </p:nvSpPr>
          <p:spPr>
            <a:xfrm rot="16200000" flipV="1">
              <a:off x="4684103" y="618264"/>
              <a:ext cx="542192" cy="73122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cxnSp>
          <p:nvCxnSpPr>
            <p:cNvPr id="44" name="直線コネクタ 43">
              <a:extLst>
                <a:ext uri="{FF2B5EF4-FFF2-40B4-BE49-F238E27FC236}">
                  <a16:creationId xmlns:a16="http://schemas.microsoft.com/office/drawing/2014/main" id="{FBB39835-7A75-EE30-1E3F-C617240D9004}"/>
                </a:ext>
              </a:extLst>
            </p:cNvPr>
            <p:cNvCxnSpPr/>
            <p:nvPr/>
          </p:nvCxnSpPr>
          <p:spPr>
            <a:xfrm>
              <a:off x="3858358" y="712781"/>
              <a:ext cx="0" cy="398585"/>
            </a:xfrm>
            <a:prstGeom prst="line">
              <a:avLst/>
            </a:prstGeom>
            <a:ln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F766287-9CB2-8731-6E3F-543E14DB52AF}"/>
                </a:ext>
              </a:extLst>
            </p:cNvPr>
            <p:cNvCxnSpPr/>
            <p:nvPr/>
          </p:nvCxnSpPr>
          <p:spPr>
            <a:xfrm>
              <a:off x="3924300" y="778724"/>
              <a:ext cx="0" cy="332643"/>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5066126-52A5-CF17-A342-22666B4268D6}"/>
                </a:ext>
              </a:extLst>
            </p:cNvPr>
            <p:cNvCxnSpPr/>
            <p:nvPr/>
          </p:nvCxnSpPr>
          <p:spPr>
            <a:xfrm>
              <a:off x="5253404" y="712781"/>
              <a:ext cx="0" cy="398585"/>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DB3C7AE-472A-7D80-C28B-D58F11C31C7F}"/>
                </a:ext>
              </a:extLst>
            </p:cNvPr>
            <p:cNvCxnSpPr/>
            <p:nvPr/>
          </p:nvCxnSpPr>
          <p:spPr>
            <a:xfrm>
              <a:off x="3858358" y="1159723"/>
              <a:ext cx="731226" cy="12309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2912ABC-6DEA-0D72-8226-FFC1D4CEC8BB}"/>
                </a:ext>
              </a:extLst>
            </p:cNvPr>
            <p:cNvCxnSpPr>
              <a:cxnSpLocks/>
            </p:cNvCxnSpPr>
            <p:nvPr/>
          </p:nvCxnSpPr>
          <p:spPr>
            <a:xfrm flipV="1">
              <a:off x="4569071" y="1160341"/>
              <a:ext cx="751742" cy="131872"/>
            </a:xfrm>
            <a:prstGeom prst="line">
              <a:avLst/>
            </a:prstGeom>
            <a:ln w="158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62" name="図 19">
              <a:extLst>
                <a:ext uri="{FF2B5EF4-FFF2-40B4-BE49-F238E27FC236}">
                  <a16:creationId xmlns:a16="http://schemas.microsoft.com/office/drawing/2014/main" id="{610EFEC1-AB05-3192-7990-92611C61C14D}"/>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990243" y="873974"/>
              <a:ext cx="1131277" cy="26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64" name="図 3">
            <a:extLst>
              <a:ext uri="{FF2B5EF4-FFF2-40B4-BE49-F238E27FC236}">
                <a16:creationId xmlns:a16="http://schemas.microsoft.com/office/drawing/2014/main" id="{BDD8590E-F7A7-F1AC-B397-1E9C015E6D38}"/>
              </a:ext>
            </a:extLst>
          </p:cNvPr>
          <p:cNvPicPr>
            <a:picLocks noChangeAspect="1"/>
          </p:cNvPicPr>
          <p:nvPr/>
        </p:nvPicPr>
        <p:blipFill>
          <a:blip r:embed="rId37">
            <a:extLst>
              <a:ext uri="{28A0092B-C50C-407E-A947-70E740481C1C}">
                <a14:useLocalDpi xmlns:a14="http://schemas.microsoft.com/office/drawing/2010/main" val="0"/>
              </a:ext>
            </a:extLst>
          </a:blip>
          <a:srcRect l="3255" r="3029"/>
          <a:stretch>
            <a:fillRect/>
          </a:stretch>
        </p:blipFill>
        <p:spPr bwMode="auto">
          <a:xfrm>
            <a:off x="6849763" y="6110654"/>
            <a:ext cx="1997320" cy="4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E861E4A0-95B2-14FE-9A4B-107F7EF18D3F}"/>
              </a:ext>
            </a:extLst>
          </p:cNvPr>
          <p:cNvSpPr/>
          <p:nvPr/>
        </p:nvSpPr>
        <p:spPr>
          <a:xfrm>
            <a:off x="474785" y="1431035"/>
            <a:ext cx="3842968" cy="419746"/>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51" name="正方形/長方形 50">
            <a:extLst>
              <a:ext uri="{FF2B5EF4-FFF2-40B4-BE49-F238E27FC236}">
                <a16:creationId xmlns:a16="http://schemas.microsoft.com/office/drawing/2014/main" id="{0A59D377-A6F7-78A6-F429-E87E1639E44B}"/>
              </a:ext>
            </a:extLst>
          </p:cNvPr>
          <p:cNvSpPr/>
          <p:nvPr/>
        </p:nvSpPr>
        <p:spPr>
          <a:xfrm>
            <a:off x="423497" y="1440474"/>
            <a:ext cx="3913339" cy="519039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52" name="正方形/長方形 51">
            <a:extLst>
              <a:ext uri="{FF2B5EF4-FFF2-40B4-BE49-F238E27FC236}">
                <a16:creationId xmlns:a16="http://schemas.microsoft.com/office/drawing/2014/main" id="{7410EE1D-D02B-ECDE-B21A-362195149E02}"/>
              </a:ext>
            </a:extLst>
          </p:cNvPr>
          <p:cNvSpPr/>
          <p:nvPr/>
        </p:nvSpPr>
        <p:spPr>
          <a:xfrm>
            <a:off x="4394226" y="1452198"/>
            <a:ext cx="2380142" cy="5178668"/>
          </a:xfrm>
          <a:prstGeom prst="rect">
            <a:avLst/>
          </a:prstGeom>
          <a:noFill/>
          <a:ln w="7620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53" name="正方形/長方形 52">
            <a:extLst>
              <a:ext uri="{FF2B5EF4-FFF2-40B4-BE49-F238E27FC236}">
                <a16:creationId xmlns:a16="http://schemas.microsoft.com/office/drawing/2014/main" id="{6B469AC7-0BE0-6820-33CC-47E6C273BB74}"/>
              </a:ext>
            </a:extLst>
          </p:cNvPr>
          <p:cNvSpPr/>
          <p:nvPr/>
        </p:nvSpPr>
        <p:spPr>
          <a:xfrm>
            <a:off x="6850840" y="1457324"/>
            <a:ext cx="2016694" cy="512518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pic>
        <p:nvPicPr>
          <p:cNvPr id="5" name="図 4">
            <a:extLst>
              <a:ext uri="{FF2B5EF4-FFF2-40B4-BE49-F238E27FC236}">
                <a16:creationId xmlns:a16="http://schemas.microsoft.com/office/drawing/2014/main" id="{4BDC2475-D492-6CED-EDF9-2A4DEDBC9774}"/>
              </a:ext>
            </a:extLst>
          </p:cNvPr>
          <p:cNvPicPr>
            <a:picLocks noChangeAspect="1"/>
          </p:cNvPicPr>
          <p:nvPr/>
        </p:nvPicPr>
        <p:blipFill>
          <a:blip r:embed="rId38"/>
          <a:stretch>
            <a:fillRect/>
          </a:stretch>
        </p:blipFill>
        <p:spPr>
          <a:xfrm>
            <a:off x="6883714" y="1858107"/>
            <a:ext cx="731718" cy="733433"/>
          </a:xfrm>
          <a:prstGeom prst="rect">
            <a:avLst/>
          </a:prstGeom>
        </p:spPr>
      </p:pic>
      <p:sp>
        <p:nvSpPr>
          <p:cNvPr id="8" name="正方形/長方形 7">
            <a:extLst>
              <a:ext uri="{FF2B5EF4-FFF2-40B4-BE49-F238E27FC236}">
                <a16:creationId xmlns:a16="http://schemas.microsoft.com/office/drawing/2014/main" id="{6086264F-C223-6957-C007-D45673FAEE14}"/>
              </a:ext>
            </a:extLst>
          </p:cNvPr>
          <p:cNvSpPr/>
          <p:nvPr/>
        </p:nvSpPr>
        <p:spPr>
          <a:xfrm>
            <a:off x="6978748" y="1505986"/>
            <a:ext cx="1828717" cy="288189"/>
          </a:xfrm>
          <a:prstGeom prst="rect">
            <a:avLst/>
          </a:prstGeom>
          <a:solidFill>
            <a:srgbClr val="F8F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51E7FE1-7797-7E6E-EB5D-E62CE1EC0BCC}"/>
              </a:ext>
            </a:extLst>
          </p:cNvPr>
          <p:cNvSpPr/>
          <p:nvPr/>
        </p:nvSpPr>
        <p:spPr>
          <a:xfrm>
            <a:off x="4944942" y="1505986"/>
            <a:ext cx="1415517" cy="267149"/>
          </a:xfrm>
          <a:prstGeom prst="rect">
            <a:avLst/>
          </a:prstGeom>
          <a:solidFill>
            <a:srgbClr val="FDC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2213003-8F33-236C-C6D8-2A104E9B2807}"/>
              </a:ext>
            </a:extLst>
          </p:cNvPr>
          <p:cNvSpPr/>
          <p:nvPr/>
        </p:nvSpPr>
        <p:spPr>
          <a:xfrm>
            <a:off x="474784" y="1505984"/>
            <a:ext cx="3842968" cy="344795"/>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11" name="正方形/長方形 10">
            <a:extLst>
              <a:ext uri="{FF2B5EF4-FFF2-40B4-BE49-F238E27FC236}">
                <a16:creationId xmlns:a16="http://schemas.microsoft.com/office/drawing/2014/main" id="{4B0D243B-3785-CDB4-67D6-8F5C76821DF3}"/>
              </a:ext>
            </a:extLst>
          </p:cNvPr>
          <p:cNvSpPr/>
          <p:nvPr/>
        </p:nvSpPr>
        <p:spPr>
          <a:xfrm>
            <a:off x="506177" y="1505985"/>
            <a:ext cx="3778754" cy="29352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schemeClr val="tx1"/>
              </a:solidFill>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C1D07C22-8456-C49D-D804-B68657649773}"/>
              </a:ext>
            </a:extLst>
          </p:cNvPr>
          <p:cNvSpPr txBox="1"/>
          <p:nvPr/>
        </p:nvSpPr>
        <p:spPr>
          <a:xfrm>
            <a:off x="7420150" y="70610"/>
            <a:ext cx="1723850" cy="461665"/>
          </a:xfrm>
          <a:prstGeom prst="rect">
            <a:avLst/>
          </a:prstGeom>
          <a:noFill/>
        </p:spPr>
        <p:txBody>
          <a:bodyPr wrap="square">
            <a:spAutoFit/>
          </a:bodyPr>
          <a:lstStyle/>
          <a:p>
            <a:r>
              <a:rPr kumimoji="1" lang="ja-JP" altLang="en-US" sz="1200" b="1" dirty="0"/>
              <a:t>江東区立八名川小学校</a:t>
            </a:r>
            <a:endParaRPr kumimoji="1" lang="en-US" altLang="ja-JP" sz="1200" b="1" dirty="0"/>
          </a:p>
          <a:p>
            <a:r>
              <a:rPr kumimoji="1" lang="en-US" altLang="ja-JP" sz="1200" b="1" dirty="0"/>
              <a:t>    2016</a:t>
            </a:r>
            <a:r>
              <a:rPr kumimoji="1" lang="ja-JP" altLang="en-US" sz="1200" b="1" dirty="0"/>
              <a:t>年</a:t>
            </a:r>
            <a:r>
              <a:rPr kumimoji="1" lang="en-US" altLang="ja-JP" sz="1200" b="1" dirty="0"/>
              <a:t>11</a:t>
            </a:r>
            <a:r>
              <a:rPr kumimoji="1" lang="ja-JP" altLang="en-US" sz="1200" b="1" dirty="0"/>
              <a:t>月</a:t>
            </a:r>
            <a:r>
              <a:rPr kumimoji="1" lang="en-US" altLang="ja-JP" sz="1200" b="1" dirty="0"/>
              <a:t>26</a:t>
            </a:r>
            <a:r>
              <a:rPr kumimoji="1" lang="ja-JP" altLang="en-US" sz="1200" b="1" dirty="0"/>
              <a:t>日作成</a:t>
            </a:r>
            <a:endParaRPr lang="ja-JP"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47" presetClass="exit" presetSubtype="0" fill="hold" grpId="0" nodeType="withEffect">
                                  <p:stCondLst>
                                    <p:cond delay="0"/>
                                  </p:stCondLst>
                                  <p:childTnLst>
                                    <p:animEffect transition="out" filter="fade">
                                      <p:cBhvr>
                                        <p:cTn id="10" dur="1000"/>
                                        <p:tgtEl>
                                          <p:spTgt spid="8"/>
                                        </p:tgtEl>
                                      </p:cBhvr>
                                    </p:animEffect>
                                    <p:anim calcmode="lin" valueType="num">
                                      <p:cBhvr>
                                        <p:cTn id="11" dur="1000"/>
                                        <p:tgtEl>
                                          <p:spTgt spid="8"/>
                                        </p:tgtEl>
                                        <p:attrNameLst>
                                          <p:attrName>ppt_x</p:attrName>
                                        </p:attrNameLst>
                                      </p:cBhvr>
                                      <p:tavLst>
                                        <p:tav tm="0">
                                          <p:val>
                                            <p:strVal val="ppt_x"/>
                                          </p:val>
                                        </p:tav>
                                        <p:tav tm="100000">
                                          <p:val>
                                            <p:strVal val="ppt_x"/>
                                          </p:val>
                                        </p:tav>
                                      </p:tavLst>
                                    </p:anim>
                                    <p:anim calcmode="lin" valueType="num">
                                      <p:cBhvr>
                                        <p:cTn id="12" dur="1000"/>
                                        <p:tgtEl>
                                          <p:spTgt spid="8"/>
                                        </p:tgtEl>
                                        <p:attrNameLst>
                                          <p:attrName>ppt_y</p:attrName>
                                        </p:attrNameLst>
                                      </p:cBhvr>
                                      <p:tavLst>
                                        <p:tav tm="0">
                                          <p:val>
                                            <p:strVal val="ppt_y"/>
                                          </p:val>
                                        </p:tav>
                                        <p:tav tm="100000">
                                          <p:val>
                                            <p:strVal val="ppt_y-.1"/>
                                          </p:val>
                                        </p:tav>
                                      </p:tavLst>
                                    </p:anim>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10" presetClass="exit" presetSubtype="0" fill="hold" grpId="0"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52"/>
                                        </p:tgtEl>
                                        <p:attrNameLst>
                                          <p:attrName>style.visibility</p:attrName>
                                        </p:attrNameLst>
                                      </p:cBhvr>
                                      <p:to>
                                        <p:strVal val="visible"/>
                                      </p:to>
                                    </p:set>
                                    <p:animEffect transition="in" filter="fade">
                                      <p:cBhvr>
                                        <p:cTn id="43" dur="1000"/>
                                        <p:tgtEl>
                                          <p:spTgt spid="4152"/>
                                        </p:tgtEl>
                                      </p:cBhvr>
                                    </p:animEffect>
                                    <p:anim calcmode="lin" valueType="num">
                                      <p:cBhvr>
                                        <p:cTn id="44" dur="1000" fill="hold"/>
                                        <p:tgtEl>
                                          <p:spTgt spid="4152"/>
                                        </p:tgtEl>
                                        <p:attrNameLst>
                                          <p:attrName>ppt_x</p:attrName>
                                        </p:attrNameLst>
                                      </p:cBhvr>
                                      <p:tavLst>
                                        <p:tav tm="0">
                                          <p:val>
                                            <p:strVal val="#ppt_x"/>
                                          </p:val>
                                        </p:tav>
                                        <p:tav tm="100000">
                                          <p:val>
                                            <p:strVal val="#ppt_x"/>
                                          </p:val>
                                        </p:tav>
                                      </p:tavLst>
                                    </p:anim>
                                    <p:anim calcmode="lin" valueType="num">
                                      <p:cBhvr>
                                        <p:cTn id="45" dur="1000" fill="hold"/>
                                        <p:tgtEl>
                                          <p:spTgt spid="415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 grpId="0"/>
      <p:bldP spid="12" grpId="0"/>
      <p:bldP spid="51" grpId="0" animBg="1"/>
      <p:bldP spid="52" grpId="0" animBg="1"/>
      <p:bldP spid="53" grpId="0" animBg="1"/>
      <p:bldP spid="8" grpId="0" animBg="1"/>
      <p:bldP spid="9"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79063" y="356583"/>
            <a:ext cx="8726496" cy="5953829"/>
            <a:chOff x="-319961" y="-129479"/>
            <a:chExt cx="10241513" cy="6987479"/>
          </a:xfrm>
        </p:grpSpPr>
        <p:sp>
          <p:nvSpPr>
            <p:cNvPr id="67586" name="正方形/長方形 5"/>
            <p:cNvSpPr>
              <a:spLocks noChangeArrowheads="1"/>
            </p:cNvSpPr>
            <p:nvPr/>
          </p:nvSpPr>
          <p:spPr bwMode="auto">
            <a:xfrm>
              <a:off x="15552" y="0"/>
              <a:ext cx="9906000" cy="383741"/>
            </a:xfrm>
            <a:prstGeom prst="rect">
              <a:avLst/>
            </a:prstGeom>
            <a:solidFill>
              <a:schemeClr val="bg1"/>
            </a:solidFill>
            <a:ln w="9525">
              <a:noFill/>
              <a:miter lim="800000"/>
              <a:headEnd/>
              <a:tailEnd/>
            </a:ln>
          </p:spPr>
          <p:txBody>
            <a:bodyPr lIns="77046" tIns="38526" rIns="77046" bIns="38526">
              <a:spAutoFit/>
            </a:bodyPr>
            <a:lstStyle>
              <a:lvl1pPr defTabSz="450850">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450850">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450850">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450850">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45085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ctr"/>
              <a:endParaRPr lang="en-US" altLang="ja-JP" sz="1619">
                <a:solidFill>
                  <a:srgbClr val="000000"/>
                </a:solidFill>
                <a:latin typeface="HGPｺﾞｼｯｸE" panose="020B0900000000000000" pitchFamily="50" charset="-128"/>
                <a:ea typeface="HGPｺﾞｼｯｸE" panose="020B0900000000000000" pitchFamily="50" charset="-128"/>
                <a:cs typeface="ＭＳ Ｐ明朝" panose="02020600040205080304" pitchFamily="18" charset="-128"/>
              </a:endParaRPr>
            </a:p>
          </p:txBody>
        </p:sp>
        <p:pic>
          <p:nvPicPr>
            <p:cNvPr id="67589"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87" y="692695"/>
              <a:ext cx="9636703" cy="61653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7591" name="テキスト ボックス 57"/>
            <p:cNvSpPr txBox="1">
              <a:spLocks noChangeArrowheads="1"/>
            </p:cNvSpPr>
            <p:nvPr/>
          </p:nvSpPr>
          <p:spPr bwMode="auto">
            <a:xfrm>
              <a:off x="-319961" y="-129479"/>
              <a:ext cx="7889776" cy="477701"/>
            </a:xfrm>
            <a:prstGeom prst="rect">
              <a:avLst/>
            </a:prstGeom>
            <a:solidFill>
              <a:srgbClr val="FFFFFF"/>
            </a:solidFill>
            <a:ln w="9525">
              <a:noFill/>
              <a:miter lim="800000"/>
              <a:headEnd/>
              <a:tailEnd/>
            </a:ln>
          </p:spPr>
          <p:txBody>
            <a:bodyPr wrap="square">
              <a:spAutoFit/>
            </a:bodyPr>
            <a:lstStyle>
              <a:lvl1pPr marL="177800" indent="-177800" defTabSz="912813">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912813">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912813">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912813">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912813">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spcAft>
                  <a:spcPts val="341"/>
                </a:spcAft>
              </a:pPr>
              <a:r>
                <a:rPr lang="ja-JP" altLang="en-US" sz="2045" dirty="0">
                  <a:solidFill>
                    <a:srgbClr val="000000"/>
                  </a:solidFill>
                  <a:latin typeface="ＤＦ特太ゴシック体" panose="020B0509000000000000" pitchFamily="49" charset="-128"/>
                  <a:ea typeface="ＤＦ特太ゴシック体" panose="020B0509000000000000" pitchFamily="49" charset="-128"/>
                </a:rPr>
                <a:t>◆子どもたちが生きていく時代を踏まえた社会的な課題</a:t>
              </a:r>
              <a:endParaRPr lang="en-US" altLang="ja-JP" sz="2045" dirty="0">
                <a:solidFill>
                  <a:srgbClr val="000000"/>
                </a:solidFill>
                <a:latin typeface="ＤＦ特太ゴシック体" panose="020B0509000000000000" pitchFamily="49" charset="-128"/>
                <a:ea typeface="ＤＦ特太ゴシック体" panose="020B0509000000000000" pitchFamily="49" charset="-128"/>
              </a:endParaRPr>
            </a:p>
          </p:txBody>
        </p:sp>
        <p:sp>
          <p:nvSpPr>
            <p:cNvPr id="2" name="円/楕円 1"/>
            <p:cNvSpPr/>
            <p:nvPr/>
          </p:nvSpPr>
          <p:spPr>
            <a:xfrm>
              <a:off x="7311702" y="5805264"/>
              <a:ext cx="230435"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2" name="Picture 2" descr="http://www.jp.undp.org/content/dam/tokyo/img/MDGs/xUNDP_Tok_SDGsJ_20160312.jpg.pagespeed.ic.s91oJ352dw.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44816" y="5341937"/>
              <a:ext cx="2304256" cy="82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535382" y="1711036"/>
            <a:ext cx="3620085" cy="46397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1" name="正方形/長方形 10"/>
          <p:cNvSpPr/>
          <p:nvPr/>
        </p:nvSpPr>
        <p:spPr>
          <a:xfrm>
            <a:off x="4232082" y="1711036"/>
            <a:ext cx="2241954" cy="4639718"/>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3" name="正方形/長方形 12"/>
          <p:cNvSpPr/>
          <p:nvPr/>
        </p:nvSpPr>
        <p:spPr>
          <a:xfrm>
            <a:off x="6563607" y="1711036"/>
            <a:ext cx="2086398" cy="4639718"/>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4" name="図 13">
            <a:extLst>
              <a:ext uri="{FF2B5EF4-FFF2-40B4-BE49-F238E27FC236}">
                <a16:creationId xmlns:a16="http://schemas.microsoft.com/office/drawing/2014/main" id="{BB3B97C8-F01F-4FAE-B0F0-74A397C5B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06" t="48256" r="34215" b="31256"/>
          <a:stretch/>
        </p:blipFill>
        <p:spPr>
          <a:xfrm>
            <a:off x="6581783" y="2099622"/>
            <a:ext cx="481900" cy="465282"/>
          </a:xfrm>
          <a:prstGeom prst="rect">
            <a:avLst/>
          </a:prstGeom>
        </p:spPr>
      </p:pic>
      <p:sp>
        <p:nvSpPr>
          <p:cNvPr id="7" name="テキスト ボックス 6">
            <a:extLst>
              <a:ext uri="{FF2B5EF4-FFF2-40B4-BE49-F238E27FC236}">
                <a16:creationId xmlns:a16="http://schemas.microsoft.com/office/drawing/2014/main" id="{85F3D75C-A577-C902-98EA-346789EBCABD}"/>
              </a:ext>
            </a:extLst>
          </p:cNvPr>
          <p:cNvSpPr txBox="1"/>
          <p:nvPr/>
        </p:nvSpPr>
        <p:spPr>
          <a:xfrm>
            <a:off x="4155468" y="6507835"/>
            <a:ext cx="5136451" cy="369332"/>
          </a:xfrm>
          <a:prstGeom prst="rect">
            <a:avLst/>
          </a:prstGeom>
          <a:noFill/>
        </p:spPr>
        <p:txBody>
          <a:bodyPr wrap="square" rtlCol="0">
            <a:spAutoFit/>
          </a:bodyPr>
          <a:lstStyle/>
          <a:p>
            <a:r>
              <a:rPr kumimoji="1" lang="ja-JP" altLang="en-US" dirty="0"/>
              <a:t>２０１６年度江東区立八名川小学校資料より</a:t>
            </a:r>
          </a:p>
        </p:txBody>
      </p:sp>
      <p:pic>
        <p:nvPicPr>
          <p:cNvPr id="6" name="図 5">
            <a:extLst>
              <a:ext uri="{FF2B5EF4-FFF2-40B4-BE49-F238E27FC236}">
                <a16:creationId xmlns:a16="http://schemas.microsoft.com/office/drawing/2014/main" id="{07F66F7E-9A76-1B15-8571-CEDEA1E4E04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30371" r="29746"/>
          <a:stretch/>
        </p:blipFill>
        <p:spPr>
          <a:xfrm>
            <a:off x="37410" y="-1"/>
            <a:ext cx="9106591" cy="6759736"/>
          </a:xfrm>
          <a:prstGeom prst="rect">
            <a:avLst/>
          </a:prstGeom>
        </p:spPr>
      </p:pic>
      <p:sp>
        <p:nvSpPr>
          <p:cNvPr id="5" name="テキスト ボックス 4">
            <a:extLst>
              <a:ext uri="{FF2B5EF4-FFF2-40B4-BE49-F238E27FC236}">
                <a16:creationId xmlns:a16="http://schemas.microsoft.com/office/drawing/2014/main" id="{F3617FAD-C47D-E3FC-C346-899B4047EC2C}"/>
              </a:ext>
            </a:extLst>
          </p:cNvPr>
          <p:cNvSpPr txBox="1"/>
          <p:nvPr/>
        </p:nvSpPr>
        <p:spPr>
          <a:xfrm>
            <a:off x="3058618" y="3312812"/>
            <a:ext cx="2971615" cy="923330"/>
          </a:xfrm>
          <a:prstGeom prst="rect">
            <a:avLst/>
          </a:prstGeom>
          <a:solidFill>
            <a:srgbClr val="FFFF00"/>
          </a:solidFill>
        </p:spPr>
        <p:txBody>
          <a:bodyPr wrap="square" rtlCol="0">
            <a:spAutoFit/>
          </a:bodyPr>
          <a:lstStyle/>
          <a:p>
            <a:r>
              <a:rPr kumimoji="1" lang="en-US" altLang="ja-JP" dirty="0">
                <a:latin typeface="AR P丸ゴシック体E" panose="020F0900000000000000" pitchFamily="50" charset="-128"/>
                <a:ea typeface="AR P丸ゴシック体E" panose="020F0900000000000000" pitchFamily="50" charset="-128"/>
              </a:rPr>
              <a:t>4</a:t>
            </a:r>
            <a:r>
              <a:rPr kumimoji="1" lang="ja-JP" altLang="en-US" dirty="0">
                <a:latin typeface="AR P丸ゴシック体E" panose="020F0900000000000000" pitchFamily="50" charset="-128"/>
                <a:ea typeface="AR P丸ゴシック体E" panose="020F0900000000000000" pitchFamily="50" charset="-128"/>
              </a:rPr>
              <a:t>年　ごみと私たちのくらし</a:t>
            </a:r>
            <a:endParaRPr kumimoji="1" lang="en-US" altLang="ja-JP" dirty="0">
              <a:latin typeface="AR P丸ゴシック体E" panose="020F0900000000000000" pitchFamily="50" charset="-128"/>
              <a:ea typeface="AR P丸ゴシック体E" panose="020F0900000000000000" pitchFamily="50" charset="-128"/>
            </a:endParaRPr>
          </a:p>
          <a:p>
            <a:r>
              <a:rPr kumimoji="1" lang="en-US" altLang="ja-JP" dirty="0">
                <a:latin typeface="AR P丸ゴシック体E" panose="020F0900000000000000" pitchFamily="50" charset="-128"/>
                <a:ea typeface="AR P丸ゴシック体E" panose="020F0900000000000000" pitchFamily="50" charset="-128"/>
              </a:rPr>
              <a:t>5</a:t>
            </a:r>
            <a:r>
              <a:rPr kumimoji="1" lang="ja-JP" altLang="en-US" dirty="0">
                <a:latin typeface="AR P丸ゴシック体E" panose="020F0900000000000000" pitchFamily="50" charset="-128"/>
                <a:ea typeface="AR P丸ゴシック体E" panose="020F0900000000000000" pitchFamily="50" charset="-128"/>
              </a:rPr>
              <a:t>年　食料生産と私たちの</a:t>
            </a:r>
            <a:r>
              <a:rPr kumimoji="1" lang="en-US" altLang="ja-JP" dirty="0">
                <a:latin typeface="AR P丸ゴシック体E" panose="020F0900000000000000" pitchFamily="50" charset="-128"/>
                <a:ea typeface="AR P丸ゴシック体E" panose="020F0900000000000000" pitchFamily="50" charset="-128"/>
              </a:rPr>
              <a:t>…</a:t>
            </a:r>
            <a:r>
              <a:rPr kumimoji="1" lang="ja-JP" altLang="en-US" dirty="0">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7B2A1D9C-AF65-84E6-4218-7DB5B7459117}"/>
              </a:ext>
            </a:extLst>
          </p:cNvPr>
          <p:cNvSpPr txBox="1"/>
          <p:nvPr/>
        </p:nvSpPr>
        <p:spPr>
          <a:xfrm>
            <a:off x="5989893" y="4803597"/>
            <a:ext cx="3076358" cy="646331"/>
          </a:xfrm>
          <a:prstGeom prst="rect">
            <a:avLst/>
          </a:prstGeom>
          <a:solidFill>
            <a:srgbClr val="FFFF00"/>
          </a:solidFill>
        </p:spPr>
        <p:txBody>
          <a:bodyPr wrap="square" rtlCol="0">
            <a:spAutoFit/>
          </a:bodyPr>
          <a:lstStyle/>
          <a:p>
            <a:r>
              <a:rPr kumimoji="1" lang="ja-JP" altLang="en-US" dirty="0">
                <a:latin typeface="AR P丸ゴシック体E" panose="020F0900000000000000" pitchFamily="50" charset="-128"/>
                <a:ea typeface="AR P丸ゴシック体E" panose="020F0900000000000000" pitchFamily="50" charset="-128"/>
              </a:rPr>
              <a:t>６年　未来へはばたけ</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（キャリア教育の視点から）　　</a:t>
            </a:r>
          </a:p>
        </p:txBody>
      </p:sp>
      <p:sp>
        <p:nvSpPr>
          <p:cNvPr id="15" name="テキスト ボックス 14">
            <a:extLst>
              <a:ext uri="{FF2B5EF4-FFF2-40B4-BE49-F238E27FC236}">
                <a16:creationId xmlns:a16="http://schemas.microsoft.com/office/drawing/2014/main" id="{78AA551F-B7BA-62B4-B6C0-23437CA0A6E5}"/>
              </a:ext>
            </a:extLst>
          </p:cNvPr>
          <p:cNvSpPr txBox="1"/>
          <p:nvPr/>
        </p:nvSpPr>
        <p:spPr>
          <a:xfrm>
            <a:off x="37410" y="1618015"/>
            <a:ext cx="2971616" cy="923330"/>
          </a:xfrm>
          <a:prstGeom prst="rect">
            <a:avLst/>
          </a:prstGeom>
          <a:solidFill>
            <a:srgbClr val="FFFF00"/>
          </a:solidFill>
        </p:spPr>
        <p:txBody>
          <a:bodyPr wrap="square" rtlCol="0">
            <a:spAutoFit/>
          </a:bodyPr>
          <a:lstStyle/>
          <a:p>
            <a:r>
              <a:rPr kumimoji="1" lang="ja-JP" altLang="en-US" dirty="0">
                <a:latin typeface="AR P丸ゴシック体E" panose="020F0900000000000000" pitchFamily="50" charset="-128"/>
                <a:ea typeface="AR P丸ゴシック体E" panose="020F0900000000000000" pitchFamily="50" charset="-128"/>
              </a:rPr>
              <a:t>２年　生活・うごく おもちゃ</a:t>
            </a:r>
            <a:endParaRPr kumimoji="1" lang="en-US" altLang="ja-JP" dirty="0">
              <a:latin typeface="AR P丸ゴシック体E" panose="020F0900000000000000" pitchFamily="50" charset="-128"/>
              <a:ea typeface="AR P丸ゴシック体E" panose="020F0900000000000000" pitchFamily="50" charset="-128"/>
            </a:endParaRPr>
          </a:p>
          <a:p>
            <a:r>
              <a:rPr kumimoji="1" lang="en-US" altLang="ja-JP" dirty="0">
                <a:latin typeface="AR P丸ゴシック体E" panose="020F0900000000000000" pitchFamily="50" charset="-128"/>
                <a:ea typeface="AR P丸ゴシック体E" panose="020F0900000000000000" pitchFamily="50" charset="-128"/>
              </a:rPr>
              <a:t>5</a:t>
            </a:r>
            <a:r>
              <a:rPr kumimoji="1" lang="ja-JP" altLang="en-US" dirty="0">
                <a:latin typeface="AR P丸ゴシック体E" panose="020F0900000000000000" pitchFamily="50" charset="-128"/>
                <a:ea typeface="AR P丸ゴシック体E" panose="020F0900000000000000" pitchFamily="50" charset="-128"/>
              </a:rPr>
              <a:t>年　カーボンマイナス　</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こどもアクション　　</a:t>
            </a:r>
          </a:p>
        </p:txBody>
      </p:sp>
    </p:spTree>
    <p:extLst>
      <p:ext uri="{BB962C8B-B14F-4D97-AF65-F5344CB8AC3E}">
        <p14:creationId xmlns:p14="http://schemas.microsoft.com/office/powerpoint/2010/main" val="20604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6810" t="463" r="7147" b="75379"/>
          <a:stretch/>
        </p:blipFill>
        <p:spPr>
          <a:xfrm>
            <a:off x="0" y="0"/>
            <a:ext cx="9217037" cy="3657600"/>
          </a:xfrm>
          <a:prstGeom prst="rect">
            <a:avLst/>
          </a:prstGeom>
        </p:spPr>
      </p:pic>
      <p:sp>
        <p:nvSpPr>
          <p:cNvPr id="4" name="四角形: 角を丸くする 3">
            <a:extLst>
              <a:ext uri="{FF2B5EF4-FFF2-40B4-BE49-F238E27FC236}">
                <a16:creationId xmlns:a16="http://schemas.microsoft.com/office/drawing/2014/main" id="{084559AD-CF0F-C32F-C57C-42EA7769AF29}"/>
              </a:ext>
            </a:extLst>
          </p:cNvPr>
          <p:cNvSpPr/>
          <p:nvPr/>
        </p:nvSpPr>
        <p:spPr>
          <a:xfrm>
            <a:off x="6481482" y="5593976"/>
            <a:ext cx="2259106" cy="9547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EBFD5A5-23FD-2033-DC9F-E7C82B500323}"/>
              </a:ext>
            </a:extLst>
          </p:cNvPr>
          <p:cNvSpPr/>
          <p:nvPr/>
        </p:nvSpPr>
        <p:spPr>
          <a:xfrm>
            <a:off x="235323" y="3805101"/>
            <a:ext cx="3778623" cy="87895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FF98D19-5301-7A6E-2159-BFF39FB81D55}"/>
              </a:ext>
            </a:extLst>
          </p:cNvPr>
          <p:cNvSpPr txBox="1"/>
          <p:nvPr/>
        </p:nvSpPr>
        <p:spPr>
          <a:xfrm>
            <a:off x="416475" y="3926884"/>
            <a:ext cx="3416320"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持続可能な社会に</a:t>
            </a:r>
          </a:p>
        </p:txBody>
      </p:sp>
      <p:sp>
        <p:nvSpPr>
          <p:cNvPr id="8" name="楕円 7">
            <a:extLst>
              <a:ext uri="{FF2B5EF4-FFF2-40B4-BE49-F238E27FC236}">
                <a16:creationId xmlns:a16="http://schemas.microsoft.com/office/drawing/2014/main" id="{01E5DB20-E202-FAA7-1368-A0E342BDBE1D}"/>
              </a:ext>
            </a:extLst>
          </p:cNvPr>
          <p:cNvSpPr/>
          <p:nvPr/>
        </p:nvSpPr>
        <p:spPr>
          <a:xfrm>
            <a:off x="2568006" y="4737963"/>
            <a:ext cx="3559753" cy="95474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9" name="テキスト ボックス 8">
            <a:extLst>
              <a:ext uri="{FF2B5EF4-FFF2-40B4-BE49-F238E27FC236}">
                <a16:creationId xmlns:a16="http://schemas.microsoft.com/office/drawing/2014/main" id="{352B18F5-B2DB-7257-6AAE-7719243961E1}"/>
              </a:ext>
            </a:extLst>
          </p:cNvPr>
          <p:cNvSpPr txBox="1"/>
          <p:nvPr/>
        </p:nvSpPr>
        <p:spPr>
          <a:xfrm>
            <a:off x="3046886" y="4892727"/>
            <a:ext cx="2601994"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主体的な学び</a:t>
            </a:r>
          </a:p>
        </p:txBody>
      </p:sp>
      <p:sp>
        <p:nvSpPr>
          <p:cNvPr id="10" name="楕円 9">
            <a:extLst>
              <a:ext uri="{FF2B5EF4-FFF2-40B4-BE49-F238E27FC236}">
                <a16:creationId xmlns:a16="http://schemas.microsoft.com/office/drawing/2014/main" id="{9346C0DE-6467-E748-50DC-80C81ECF76A3}"/>
              </a:ext>
            </a:extLst>
          </p:cNvPr>
          <p:cNvSpPr/>
          <p:nvPr/>
        </p:nvSpPr>
        <p:spPr>
          <a:xfrm>
            <a:off x="4800599" y="5746615"/>
            <a:ext cx="4208929" cy="959144"/>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11" name="テキスト ボックス 10">
            <a:extLst>
              <a:ext uri="{FF2B5EF4-FFF2-40B4-BE49-F238E27FC236}">
                <a16:creationId xmlns:a16="http://schemas.microsoft.com/office/drawing/2014/main" id="{B3548CBD-6C15-1497-3498-019C3BF2269F}"/>
              </a:ext>
            </a:extLst>
          </p:cNvPr>
          <p:cNvSpPr txBox="1"/>
          <p:nvPr/>
        </p:nvSpPr>
        <p:spPr>
          <a:xfrm>
            <a:off x="5092571" y="5907907"/>
            <a:ext cx="381386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問題解決と行動変容</a:t>
            </a:r>
          </a:p>
        </p:txBody>
      </p:sp>
      <p:sp>
        <p:nvSpPr>
          <p:cNvPr id="2" name="テキスト ボックス 1">
            <a:extLst>
              <a:ext uri="{FF2B5EF4-FFF2-40B4-BE49-F238E27FC236}">
                <a16:creationId xmlns:a16="http://schemas.microsoft.com/office/drawing/2014/main" id="{36E8FCF8-4A9E-5A5D-8558-6FEF7C0AAFE7}"/>
              </a:ext>
            </a:extLst>
          </p:cNvPr>
          <p:cNvSpPr txBox="1"/>
          <p:nvPr/>
        </p:nvSpPr>
        <p:spPr>
          <a:xfrm>
            <a:off x="235324" y="1011166"/>
            <a:ext cx="6528548" cy="584775"/>
          </a:xfrm>
          <a:prstGeom prst="rect">
            <a:avLst/>
          </a:prstGeom>
          <a:noFill/>
        </p:spPr>
        <p:txBody>
          <a:bodyPr wrap="square" rtlCol="0">
            <a:spAutoFit/>
          </a:bodyPr>
          <a:lstStyle/>
          <a:p>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２００５～２０１４年　国連</a:t>
            </a:r>
            <a:r>
              <a:rPr kumimoji="1" lang="en-US" altLang="ja-JP" sz="3200" b="1" dirty="0">
                <a:highlight>
                  <a:srgbClr val="FFFF00"/>
                </a:highlight>
                <a:latin typeface="AR P丸ゴシック体E" panose="020F0900000000000000" pitchFamily="50" charset="-128"/>
                <a:ea typeface="AR P丸ゴシック体E" panose="020F0900000000000000" pitchFamily="50" charset="-128"/>
              </a:rPr>
              <a:t>ESD</a:t>
            </a:r>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の</a:t>
            </a:r>
            <a:r>
              <a:rPr kumimoji="1" lang="en-US" altLang="ja-JP" sz="3200" b="1" dirty="0">
                <a:highlight>
                  <a:srgbClr val="FFFF00"/>
                </a:highlight>
                <a:latin typeface="AR P丸ゴシック体E" panose="020F0900000000000000" pitchFamily="50" charset="-128"/>
                <a:ea typeface="AR P丸ゴシック体E" panose="020F0900000000000000" pitchFamily="50" charset="-128"/>
              </a:rPr>
              <a:t>10</a:t>
            </a:r>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年</a:t>
            </a:r>
          </a:p>
        </p:txBody>
      </p:sp>
    </p:spTree>
    <p:extLst>
      <p:ext uri="{BB962C8B-B14F-4D97-AF65-F5344CB8AC3E}">
        <p14:creationId xmlns:p14="http://schemas.microsoft.com/office/powerpoint/2010/main" val="1745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894B87-1665-4786-B83A-CDBE55474CB4}"/>
              </a:ext>
            </a:extLst>
          </p:cNvPr>
          <p:cNvSpPr txBox="1"/>
          <p:nvPr/>
        </p:nvSpPr>
        <p:spPr>
          <a:xfrm>
            <a:off x="0" y="0"/>
            <a:ext cx="9144000" cy="7632859"/>
          </a:xfrm>
          <a:prstGeom prst="rect">
            <a:avLst/>
          </a:prstGeom>
          <a:solidFill>
            <a:srgbClr val="FFFFCC"/>
          </a:solidFill>
        </p:spPr>
        <p:txBody>
          <a:bodyPr wrap="square" rtlCol="0">
            <a:spAutoFit/>
          </a:bodyPr>
          <a:lstStyle/>
          <a:p>
            <a:endParaRPr kumimoji="1" lang="en-US" altLang="ja-JP" sz="14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26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6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　中学校でカリキュラム・マネジメントを</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　　　進めにくい事情</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2600"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a:t>
            </a:r>
            <a:r>
              <a:rPr kumimoji="1" lang="ja-JP" altLang="en-US" sz="3600" dirty="0">
                <a:latin typeface="AR P丸ゴシック体E" panose="020F0900000000000000" pitchFamily="50" charset="-128"/>
                <a:ea typeface="AR P丸ゴシック体E" panose="020F0900000000000000" pitchFamily="50" charset="-128"/>
              </a:rPr>
              <a:t>・　</a:t>
            </a:r>
            <a:r>
              <a:rPr kumimoji="1" lang="ja-JP" altLang="en-US" sz="3600" u="sng" dirty="0">
                <a:solidFill>
                  <a:srgbClr val="FF0000"/>
                </a:solidFill>
                <a:latin typeface="AR P丸ゴシック体E" panose="020F0900000000000000" pitchFamily="50" charset="-128"/>
                <a:ea typeface="AR P丸ゴシック体E" panose="020F0900000000000000" pitchFamily="50" charset="-128"/>
              </a:rPr>
              <a:t>教科・領域全体の学びを俯瞰しにくい</a:t>
            </a:r>
            <a:r>
              <a:rPr kumimoji="1" lang="ja-JP" altLang="en-US" sz="3600" dirty="0">
                <a:latin typeface="AR P丸ゴシック体E" panose="020F0900000000000000" pitchFamily="50" charset="-128"/>
                <a:ea typeface="AR P丸ゴシック体E" panose="020F0900000000000000" pitchFamily="50" charset="-128"/>
              </a:rPr>
              <a:t>。</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　</a:t>
            </a:r>
            <a:r>
              <a:rPr kumimoji="1" lang="ja-JP" altLang="en-US" sz="3600" u="sng" dirty="0">
                <a:solidFill>
                  <a:srgbClr val="FF0000"/>
                </a:solidFill>
                <a:latin typeface="AR P丸ゴシック体E" panose="020F0900000000000000" pitchFamily="50" charset="-128"/>
                <a:ea typeface="AR P丸ゴシック体E" panose="020F0900000000000000" pitchFamily="50" charset="-128"/>
              </a:rPr>
              <a:t>受験を尺度に学びを捉えがち</a:t>
            </a:r>
            <a:endParaRPr kumimoji="1" lang="en-US" altLang="ja-JP" sz="3600" u="sng"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　評価の公平性を考えるあまり、</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3600" u="sng" dirty="0">
                <a:solidFill>
                  <a:srgbClr val="FF0000"/>
                </a:solidFill>
                <a:latin typeface="AR P丸ゴシック体E" panose="020F0900000000000000" pitchFamily="50" charset="-128"/>
                <a:ea typeface="AR P丸ゴシック体E" panose="020F0900000000000000" pitchFamily="50" charset="-128"/>
              </a:rPr>
              <a:t>数値化できる内容で評価しがち</a:t>
            </a:r>
            <a:r>
              <a:rPr kumimoji="1" lang="ja-JP" altLang="en-US" sz="3600" u="sng" dirty="0">
                <a:latin typeface="AR P丸ゴシック体E" panose="020F0900000000000000" pitchFamily="50" charset="-128"/>
                <a:ea typeface="AR P丸ゴシック体E" panose="020F0900000000000000" pitchFamily="50" charset="-128"/>
              </a:rPr>
              <a:t>。</a:t>
            </a:r>
            <a:endParaRPr kumimoji="1" lang="en-US" altLang="ja-JP" sz="3600" u="sng" dirty="0">
              <a:latin typeface="AR P丸ゴシック体E" panose="020F0900000000000000" pitchFamily="50" charset="-128"/>
              <a:ea typeface="AR P丸ゴシック体E" panose="020F0900000000000000" pitchFamily="50" charset="-128"/>
            </a:endParaRPr>
          </a:p>
          <a:p>
            <a:endParaRPr kumimoji="1" lang="en-US" altLang="ja-JP" sz="3600" u="sng"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　カリ・マネや主体的な学びの</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3600" u="sng" dirty="0">
                <a:solidFill>
                  <a:srgbClr val="FF0000"/>
                </a:solidFill>
                <a:latin typeface="AR P丸ゴシック体E" panose="020F0900000000000000" pitchFamily="50" charset="-128"/>
                <a:ea typeface="AR P丸ゴシック体E" panose="020F0900000000000000" pitchFamily="50" charset="-128"/>
              </a:rPr>
              <a:t>指導経験不足</a:t>
            </a:r>
            <a:endParaRPr kumimoji="1" lang="en-US" altLang="ja-JP" sz="3600" u="sng"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0042782-2147-3730-52BA-89E3E27BEA45}"/>
              </a:ext>
            </a:extLst>
          </p:cNvPr>
          <p:cNvSpPr txBox="1"/>
          <p:nvPr/>
        </p:nvSpPr>
        <p:spPr>
          <a:xfrm>
            <a:off x="6086475" y="143946"/>
            <a:ext cx="2871788" cy="461665"/>
          </a:xfrm>
          <a:prstGeom prst="rect">
            <a:avLst/>
          </a:prstGeom>
          <a:solidFill>
            <a:schemeClr val="accent5">
              <a:lumMod val="60000"/>
              <a:lumOff val="40000"/>
            </a:schemeClr>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⑦中等教育の課題</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726685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0ACBAED-70BA-49E5-ACB0-BD5118D9E9CA}"/>
              </a:ext>
            </a:extLst>
          </p:cNvPr>
          <p:cNvSpPr/>
          <p:nvPr/>
        </p:nvSpPr>
        <p:spPr>
          <a:xfrm>
            <a:off x="1352391" y="121024"/>
            <a:ext cx="5859296" cy="954107"/>
          </a:xfrm>
          <a:prstGeom prst="rect">
            <a:avLst/>
          </a:prstGeom>
        </p:spPr>
        <p:txBody>
          <a:bodyPr wrap="none">
            <a:spAutoFit/>
          </a:bodyPr>
          <a:lstStyle/>
          <a:p>
            <a:r>
              <a:rPr kumimoji="1" lang="ja-JP" altLang="en-US" sz="2800" dirty="0">
                <a:latin typeface="AR P丸ゴシック体E" panose="020F0900000000000000" pitchFamily="50" charset="-128"/>
                <a:ea typeface="AR P丸ゴシック体E" panose="020F0900000000000000" pitchFamily="50" charset="-128"/>
              </a:rPr>
              <a:t>教科担任制のため</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教科・領域の</a:t>
            </a:r>
            <a:r>
              <a:rPr kumimoji="1" lang="ja-JP" altLang="en-US" sz="2800" u="sng" dirty="0">
                <a:latin typeface="AR P丸ゴシック体E" panose="020F0900000000000000" pitchFamily="50" charset="-128"/>
                <a:ea typeface="AR P丸ゴシック体E" panose="020F0900000000000000" pitchFamily="50" charset="-128"/>
              </a:rPr>
              <a:t>学び全体を俯瞰しにくい</a:t>
            </a:r>
            <a:endParaRPr lang="ja-JP" altLang="en-US" sz="2800" dirty="0"/>
          </a:p>
        </p:txBody>
      </p:sp>
      <p:sp>
        <p:nvSpPr>
          <p:cNvPr id="3" name="矢印: 下 2">
            <a:extLst>
              <a:ext uri="{FF2B5EF4-FFF2-40B4-BE49-F238E27FC236}">
                <a16:creationId xmlns:a16="http://schemas.microsoft.com/office/drawing/2014/main" id="{E5F3167B-9E7A-47DB-94B4-A33BBAB8C681}"/>
              </a:ext>
            </a:extLst>
          </p:cNvPr>
          <p:cNvSpPr/>
          <p:nvPr/>
        </p:nvSpPr>
        <p:spPr>
          <a:xfrm>
            <a:off x="4282039" y="1192032"/>
            <a:ext cx="762857" cy="331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正方形/長方形 3">
            <a:extLst>
              <a:ext uri="{FF2B5EF4-FFF2-40B4-BE49-F238E27FC236}">
                <a16:creationId xmlns:a16="http://schemas.microsoft.com/office/drawing/2014/main" id="{15E55260-7AAD-4E3F-8F66-AF0224F9C177}"/>
              </a:ext>
            </a:extLst>
          </p:cNvPr>
          <p:cNvSpPr/>
          <p:nvPr/>
        </p:nvSpPr>
        <p:spPr>
          <a:xfrm>
            <a:off x="1203510" y="1523373"/>
            <a:ext cx="7305205" cy="954107"/>
          </a:xfrm>
          <a:prstGeom prst="rect">
            <a:avLst/>
          </a:prstGeom>
        </p:spPr>
        <p:txBody>
          <a:bodyPr wrap="none">
            <a:spAutoFit/>
          </a:bodyPr>
          <a:lstStyle/>
          <a:p>
            <a:r>
              <a:rPr kumimoji="1" lang="ja-JP" altLang="en-US" sz="28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kumimoji="1" lang="en-US" altLang="ja-JP" sz="2800" u="sng"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800" u="sng" dirty="0">
                <a:solidFill>
                  <a:srgbClr val="FF0000"/>
                </a:solidFill>
                <a:latin typeface="AR P丸ゴシック体E" panose="020F0900000000000000" pitchFamily="50" charset="-128"/>
                <a:ea typeface="AR P丸ゴシック体E" panose="020F0900000000000000" pitchFamily="50" charset="-128"/>
              </a:rPr>
              <a:t>あてはめてみよう。（従来の教科書でも）可能。</a:t>
            </a:r>
            <a:endParaRPr lang="ja-JP" altLang="en-US" sz="2800" dirty="0">
              <a:solidFill>
                <a:srgbClr val="FF0000"/>
              </a:solidFill>
            </a:endParaRPr>
          </a:p>
        </p:txBody>
      </p:sp>
      <p:pic>
        <p:nvPicPr>
          <p:cNvPr id="5" name="図 4">
            <a:extLst>
              <a:ext uri="{FF2B5EF4-FFF2-40B4-BE49-F238E27FC236}">
                <a16:creationId xmlns:a16="http://schemas.microsoft.com/office/drawing/2014/main" id="{7B0DA311-6977-48BE-91B1-DBB81EF26F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8914" y="2809646"/>
            <a:ext cx="6469106" cy="3927330"/>
          </a:xfrm>
          <a:prstGeom prst="rect">
            <a:avLst/>
          </a:prstGeom>
        </p:spPr>
      </p:pic>
    </p:spTree>
    <p:extLst>
      <p:ext uri="{BB962C8B-B14F-4D97-AF65-F5344CB8AC3E}">
        <p14:creationId xmlns:p14="http://schemas.microsoft.com/office/powerpoint/2010/main" val="2082377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F7E92D-7FDC-72B0-6DBE-F71F76DBCCA3}"/>
              </a:ext>
            </a:extLst>
          </p:cNvPr>
          <p:cNvPicPr>
            <a:picLocks noChangeAspect="1"/>
          </p:cNvPicPr>
          <p:nvPr/>
        </p:nvPicPr>
        <p:blipFill>
          <a:blip r:embed="rId2"/>
          <a:stretch>
            <a:fillRect/>
          </a:stretch>
        </p:blipFill>
        <p:spPr>
          <a:xfrm>
            <a:off x="0" y="433291"/>
            <a:ext cx="9144000" cy="5259898"/>
          </a:xfrm>
          <a:prstGeom prst="rect">
            <a:avLst/>
          </a:prstGeom>
        </p:spPr>
      </p:pic>
      <p:sp>
        <p:nvSpPr>
          <p:cNvPr id="2" name="テキスト ボックス 1">
            <a:extLst>
              <a:ext uri="{FF2B5EF4-FFF2-40B4-BE49-F238E27FC236}">
                <a16:creationId xmlns:a16="http://schemas.microsoft.com/office/drawing/2014/main" id="{9E72B99D-6290-CEEC-3A22-909F16F38C62}"/>
              </a:ext>
            </a:extLst>
          </p:cNvPr>
          <p:cNvSpPr txBox="1"/>
          <p:nvPr/>
        </p:nvSpPr>
        <p:spPr>
          <a:xfrm>
            <a:off x="2254887" y="6193876"/>
            <a:ext cx="7027886" cy="461665"/>
          </a:xfrm>
          <a:prstGeom prst="rect">
            <a:avLst/>
          </a:prstGeom>
          <a:noFill/>
        </p:spPr>
        <p:txBody>
          <a:bodyPr wrap="none" rtlCol="0">
            <a:spAutoFit/>
          </a:bodyPr>
          <a:lstStyle/>
          <a:p>
            <a:r>
              <a:rPr kumimoji="1" lang="en-US" altLang="ja-JP"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【2024</a:t>
            </a:r>
            <a:r>
              <a:rPr kumimoji="1" lang="ja-JP" altLang="en-US"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年</a:t>
            </a:r>
            <a:r>
              <a:rPr kumimoji="1" lang="en-US" altLang="ja-JP"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11</a:t>
            </a:r>
            <a:r>
              <a:rPr kumimoji="1" lang="ja-JP" altLang="en-US"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月</a:t>
            </a:r>
            <a:r>
              <a:rPr kumimoji="1" lang="en-US" altLang="ja-JP"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22</a:t>
            </a:r>
            <a:r>
              <a:rPr kumimoji="1" lang="ja-JP" altLang="en-US"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日（金）研究発表会を行うようです</a:t>
            </a:r>
            <a:r>
              <a:rPr kumimoji="1" lang="en-US" altLang="ja-JP"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a:t>
            </a:r>
            <a:endParaRPr kumimoji="1" lang="ja-JP" altLang="en-US"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177B45C8-8BEF-37D7-1052-A7CB9188DD4B}"/>
              </a:ext>
            </a:extLst>
          </p:cNvPr>
          <p:cNvSpPr txBox="1"/>
          <p:nvPr/>
        </p:nvSpPr>
        <p:spPr>
          <a:xfrm>
            <a:off x="65469" y="88998"/>
            <a:ext cx="5071307" cy="369332"/>
          </a:xfrm>
          <a:prstGeom prst="rect">
            <a:avLst/>
          </a:prstGeom>
          <a:noFill/>
        </p:spPr>
        <p:txBody>
          <a:bodyPr wrap="square" rtlCol="0">
            <a:spAutoFit/>
          </a:bodyPr>
          <a:lstStyle/>
          <a:p>
            <a:r>
              <a:rPr kumimoji="1" lang="en-US" altLang="ja-JP" dirty="0">
                <a:solidFill>
                  <a:schemeClr val="tx1">
                    <a:lumMod val="65000"/>
                    <a:lumOff val="35000"/>
                  </a:schemeClr>
                </a:solidFill>
              </a:rPr>
              <a:t>【</a:t>
            </a:r>
            <a:r>
              <a:rPr kumimoji="1" lang="ja-JP" altLang="en-US" dirty="0">
                <a:solidFill>
                  <a:schemeClr val="tx1">
                    <a:lumMod val="65000"/>
                    <a:lumOff val="35000"/>
                  </a:schemeClr>
                </a:solidFill>
              </a:rPr>
              <a:t>秋田県大仙市立大曲南中学校のＨＰより</a:t>
            </a:r>
            <a:r>
              <a:rPr kumimoji="1" lang="en-US" altLang="ja-JP" dirty="0">
                <a:solidFill>
                  <a:schemeClr val="tx1">
                    <a:lumMod val="65000"/>
                    <a:lumOff val="35000"/>
                  </a:schemeClr>
                </a:solidFill>
              </a:rPr>
              <a:t>】</a:t>
            </a:r>
            <a:endParaRPr kumimoji="1" lang="ja-JP" altLang="en-US" dirty="0">
              <a:solidFill>
                <a:schemeClr val="tx1">
                  <a:lumMod val="65000"/>
                  <a:lumOff val="35000"/>
                </a:schemeClr>
              </a:solidFill>
            </a:endParaRPr>
          </a:p>
        </p:txBody>
      </p:sp>
    </p:spTree>
    <p:extLst>
      <p:ext uri="{BB962C8B-B14F-4D97-AF65-F5344CB8AC3E}">
        <p14:creationId xmlns:p14="http://schemas.microsoft.com/office/powerpoint/2010/main" val="1851079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455F7A-6753-A9D3-39F4-9F30E72BF6CC}"/>
              </a:ext>
            </a:extLst>
          </p:cNvPr>
          <p:cNvPicPr>
            <a:picLocks noChangeAspect="1"/>
          </p:cNvPicPr>
          <p:nvPr/>
        </p:nvPicPr>
        <p:blipFill rotWithShape="1">
          <a:blip r:embed="rId2"/>
          <a:srcRect l="766"/>
          <a:stretch/>
        </p:blipFill>
        <p:spPr>
          <a:xfrm>
            <a:off x="0" y="417991"/>
            <a:ext cx="9078531" cy="6278646"/>
          </a:xfrm>
          <a:prstGeom prst="rect">
            <a:avLst/>
          </a:prstGeom>
        </p:spPr>
      </p:pic>
      <p:sp>
        <p:nvSpPr>
          <p:cNvPr id="2" name="テキスト ボックス 1">
            <a:extLst>
              <a:ext uri="{FF2B5EF4-FFF2-40B4-BE49-F238E27FC236}">
                <a16:creationId xmlns:a16="http://schemas.microsoft.com/office/drawing/2014/main" id="{2E502738-3B7C-7C9C-BEE9-C5EBAB0755A7}"/>
              </a:ext>
            </a:extLst>
          </p:cNvPr>
          <p:cNvSpPr txBox="1"/>
          <p:nvPr/>
        </p:nvSpPr>
        <p:spPr>
          <a:xfrm>
            <a:off x="0" y="64048"/>
            <a:ext cx="9387814" cy="353943"/>
          </a:xfrm>
          <a:prstGeom prst="rect">
            <a:avLst/>
          </a:prstGeom>
          <a:noFill/>
        </p:spPr>
        <p:txBody>
          <a:bodyPr wrap="square" rtlCol="0">
            <a:spAutoFit/>
          </a:bodyPr>
          <a:lstStyle/>
          <a:p>
            <a:r>
              <a:rPr kumimoji="1" lang="en-US" altLang="ja-JP" sz="1700" dirty="0"/>
              <a:t>【</a:t>
            </a:r>
            <a:r>
              <a:rPr kumimoji="1" lang="ja-JP" altLang="en-US" sz="1700" dirty="0"/>
              <a:t>秋田県大仙市立大曲南中学校のＨＰより</a:t>
            </a:r>
            <a:r>
              <a:rPr kumimoji="1" lang="en-US" altLang="ja-JP" sz="1700" dirty="0"/>
              <a:t>,</a:t>
            </a:r>
            <a:r>
              <a:rPr kumimoji="1" lang="ja-JP" altLang="en-US" sz="1700" dirty="0"/>
              <a:t>教科等横断的な学びのストーリーが見えてきます</a:t>
            </a:r>
            <a:r>
              <a:rPr kumimoji="1" lang="en-US" altLang="ja-JP" sz="1700" dirty="0"/>
              <a:t>】</a:t>
            </a:r>
            <a:endParaRPr kumimoji="1" lang="ja-JP" altLang="en-US" dirty="0"/>
          </a:p>
        </p:txBody>
      </p:sp>
    </p:spTree>
    <p:extLst>
      <p:ext uri="{BB962C8B-B14F-4D97-AF65-F5344CB8AC3E}">
        <p14:creationId xmlns:p14="http://schemas.microsoft.com/office/powerpoint/2010/main" val="589926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9E00066-A52B-B8F9-B150-59615A69B54A}"/>
              </a:ext>
            </a:extLst>
          </p:cNvPr>
          <p:cNvPicPr>
            <a:picLocks noChangeAspect="1"/>
          </p:cNvPicPr>
          <p:nvPr/>
        </p:nvPicPr>
        <p:blipFill>
          <a:blip r:embed="rId2"/>
          <a:stretch>
            <a:fillRect/>
          </a:stretch>
        </p:blipFill>
        <p:spPr>
          <a:xfrm>
            <a:off x="90118" y="336175"/>
            <a:ext cx="8983250" cy="6199095"/>
          </a:xfrm>
          <a:prstGeom prst="rect">
            <a:avLst/>
          </a:prstGeom>
        </p:spPr>
      </p:pic>
      <p:pic>
        <p:nvPicPr>
          <p:cNvPr id="2" name="図 1">
            <a:extLst>
              <a:ext uri="{FF2B5EF4-FFF2-40B4-BE49-F238E27FC236}">
                <a16:creationId xmlns:a16="http://schemas.microsoft.com/office/drawing/2014/main" id="{757F2550-8380-02AA-DEB8-320E694F48E2}"/>
              </a:ext>
            </a:extLst>
          </p:cNvPr>
          <p:cNvPicPr>
            <a:picLocks noChangeAspect="1"/>
          </p:cNvPicPr>
          <p:nvPr/>
        </p:nvPicPr>
        <p:blipFill rotWithShape="1">
          <a:blip r:embed="rId2"/>
          <a:srcRect l="27528" t="21469"/>
          <a:stretch/>
        </p:blipFill>
        <p:spPr>
          <a:xfrm>
            <a:off x="90119" y="1"/>
            <a:ext cx="9171448" cy="6858000"/>
          </a:xfrm>
          <a:prstGeom prst="rect">
            <a:avLst/>
          </a:prstGeom>
        </p:spPr>
      </p:pic>
    </p:spTree>
    <p:extLst>
      <p:ext uri="{BB962C8B-B14F-4D97-AF65-F5344CB8AC3E}">
        <p14:creationId xmlns:p14="http://schemas.microsoft.com/office/powerpoint/2010/main" val="15851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16153BE0-EA5B-3773-FCC1-20DEAE3AB873}"/>
              </a:ext>
            </a:extLst>
          </p:cNvPr>
          <p:cNvSpPr/>
          <p:nvPr/>
        </p:nvSpPr>
        <p:spPr>
          <a:xfrm>
            <a:off x="8212532" y="626344"/>
            <a:ext cx="1055351"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C725178-9EF2-CEC6-6A62-48D41E402392}"/>
              </a:ext>
            </a:extLst>
          </p:cNvPr>
          <p:cNvSpPr/>
          <p:nvPr/>
        </p:nvSpPr>
        <p:spPr>
          <a:xfrm>
            <a:off x="6589579" y="623884"/>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7D58EB9-E49C-885E-1AB2-0F07D67C1535}"/>
              </a:ext>
            </a:extLst>
          </p:cNvPr>
          <p:cNvSpPr/>
          <p:nvPr/>
        </p:nvSpPr>
        <p:spPr>
          <a:xfrm>
            <a:off x="4965555"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BFA3B2C-1636-8A74-26CF-4858BFD3EB11}"/>
              </a:ext>
            </a:extLst>
          </p:cNvPr>
          <p:cNvSpPr/>
          <p:nvPr/>
        </p:nvSpPr>
        <p:spPr>
          <a:xfrm>
            <a:off x="3355295"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B92C535-BA18-5722-F888-35470A474959}"/>
              </a:ext>
            </a:extLst>
          </p:cNvPr>
          <p:cNvSpPr/>
          <p:nvPr/>
        </p:nvSpPr>
        <p:spPr>
          <a:xfrm>
            <a:off x="1728808"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E2C8352E-27CE-DF81-5205-D7328A78E399}"/>
              </a:ext>
            </a:extLst>
          </p:cNvPr>
          <p:cNvSpPr/>
          <p:nvPr/>
        </p:nvSpPr>
        <p:spPr>
          <a:xfrm>
            <a:off x="105574"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６月</a:t>
            </a:r>
          </a:p>
        </p:txBody>
      </p:sp>
      <p:sp>
        <p:nvSpPr>
          <p:cNvPr id="13" name="正方形/長方形 12">
            <a:extLst>
              <a:ext uri="{FF2B5EF4-FFF2-40B4-BE49-F238E27FC236}">
                <a16:creationId xmlns:a16="http://schemas.microsoft.com/office/drawing/2014/main" id="{A372FF64-B607-9C7F-A185-20A28CD8A7EF}"/>
              </a:ext>
            </a:extLst>
          </p:cNvPr>
          <p:cNvSpPr/>
          <p:nvPr/>
        </p:nvSpPr>
        <p:spPr>
          <a:xfrm>
            <a:off x="105574"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四角形 6">
            <a:extLst>
              <a:ext uri="{FF2B5EF4-FFF2-40B4-BE49-F238E27FC236}">
                <a16:creationId xmlns:a16="http://schemas.microsoft.com/office/drawing/2014/main" id="{2445C7C4-4CA0-4C32-EFFF-D7A0304C5936}"/>
              </a:ext>
            </a:extLst>
          </p:cNvPr>
          <p:cNvSpPr/>
          <p:nvPr/>
        </p:nvSpPr>
        <p:spPr>
          <a:xfrm>
            <a:off x="105574" y="790454"/>
            <a:ext cx="1894677" cy="2623929"/>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・夢の給食メニュー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・給食にはたくさんの工夫や努力が込められている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・自分たちも食べ残しで食品ロスに関わっている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・身の回りにどんな食品ロスがあるか予想し、実際に調べたい</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・実際に調査し、まとめる</a:t>
            </a:r>
          </a:p>
        </p:txBody>
      </p:sp>
      <p:sp>
        <p:nvSpPr>
          <p:cNvPr id="8" name="吹き出し: 四角形 7">
            <a:extLst>
              <a:ext uri="{FF2B5EF4-FFF2-40B4-BE49-F238E27FC236}">
                <a16:creationId xmlns:a16="http://schemas.microsoft.com/office/drawing/2014/main" id="{04960EAC-71F4-44FF-355D-658593C806CD}"/>
              </a:ext>
            </a:extLst>
          </p:cNvPr>
          <p:cNvSpPr/>
          <p:nvPr/>
        </p:nvSpPr>
        <p:spPr>
          <a:xfrm>
            <a:off x="2152651" y="790454"/>
            <a:ext cx="1894677" cy="2200698"/>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・地域の農家やスーパーにはどのような食品ロス問題があり、どのような工夫や対策をしているのか、見学を通して調べる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・家庭での食品ロスについて調べまとめる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・自分たちにできそうなことを考える</a:t>
            </a:r>
          </a:p>
        </p:txBody>
      </p:sp>
      <p:sp>
        <p:nvSpPr>
          <p:cNvPr id="9" name="吹き出し: 四角形 8">
            <a:extLst>
              <a:ext uri="{FF2B5EF4-FFF2-40B4-BE49-F238E27FC236}">
                <a16:creationId xmlns:a16="http://schemas.microsoft.com/office/drawing/2014/main" id="{CC57D918-FA47-9ECF-E171-AE05F84B78A6}"/>
              </a:ext>
            </a:extLst>
          </p:cNvPr>
          <p:cNvSpPr/>
          <p:nvPr/>
        </p:nvSpPr>
        <p:spPr>
          <a:xfrm>
            <a:off x="4276739" y="785686"/>
            <a:ext cx="1894677" cy="1612244"/>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・段ボールコンポストの役割や可能性について知り、実際に作って使ってみる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・地域の農家やスーパーの取り組みの意味について話し合う</a:t>
            </a:r>
          </a:p>
        </p:txBody>
      </p:sp>
      <p:sp>
        <p:nvSpPr>
          <p:cNvPr id="10" name="吹き出し: 四角形 9">
            <a:extLst>
              <a:ext uri="{FF2B5EF4-FFF2-40B4-BE49-F238E27FC236}">
                <a16:creationId xmlns:a16="http://schemas.microsoft.com/office/drawing/2014/main" id="{CF24D7F2-53BE-784A-2A35-B650CAE9ABAB}"/>
              </a:ext>
            </a:extLst>
          </p:cNvPr>
          <p:cNvSpPr/>
          <p:nvPr/>
        </p:nvSpPr>
        <p:spPr>
          <a:xfrm>
            <a:off x="6400826" y="775600"/>
            <a:ext cx="1894677" cy="1355276"/>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・段ボールコンポストで作ったたい肥の活用</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・地域の農家やスーパーの取り組みの意味について発信する</a:t>
            </a:r>
          </a:p>
        </p:txBody>
      </p:sp>
      <p:sp>
        <p:nvSpPr>
          <p:cNvPr id="14" name="正方形/長方形 13">
            <a:extLst>
              <a:ext uri="{FF2B5EF4-FFF2-40B4-BE49-F238E27FC236}">
                <a16:creationId xmlns:a16="http://schemas.microsoft.com/office/drawing/2014/main" id="{217F9FDE-8B39-6809-0B5F-90042F5AAB7C}"/>
              </a:ext>
            </a:extLst>
          </p:cNvPr>
          <p:cNvSpPr/>
          <p:nvPr/>
        </p:nvSpPr>
        <p:spPr>
          <a:xfrm>
            <a:off x="1728302"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７月</a:t>
            </a:r>
          </a:p>
        </p:txBody>
      </p:sp>
      <p:sp>
        <p:nvSpPr>
          <p:cNvPr id="16" name="正方形/長方形 15">
            <a:extLst>
              <a:ext uri="{FF2B5EF4-FFF2-40B4-BE49-F238E27FC236}">
                <a16:creationId xmlns:a16="http://schemas.microsoft.com/office/drawing/2014/main" id="{1629ED10-4CE6-D1AD-0BA7-E45DDC4D8CB5}"/>
              </a:ext>
            </a:extLst>
          </p:cNvPr>
          <p:cNvSpPr/>
          <p:nvPr/>
        </p:nvSpPr>
        <p:spPr>
          <a:xfrm>
            <a:off x="3355295"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８月</a:t>
            </a:r>
          </a:p>
        </p:txBody>
      </p:sp>
      <p:sp>
        <p:nvSpPr>
          <p:cNvPr id="18" name="正方形/長方形 17">
            <a:extLst>
              <a:ext uri="{FF2B5EF4-FFF2-40B4-BE49-F238E27FC236}">
                <a16:creationId xmlns:a16="http://schemas.microsoft.com/office/drawing/2014/main" id="{37039102-9372-052D-8598-D370CF4DC956}"/>
              </a:ext>
            </a:extLst>
          </p:cNvPr>
          <p:cNvSpPr/>
          <p:nvPr/>
        </p:nvSpPr>
        <p:spPr>
          <a:xfrm>
            <a:off x="4978510" y="326323"/>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９月</a:t>
            </a:r>
          </a:p>
        </p:txBody>
      </p:sp>
      <p:sp>
        <p:nvSpPr>
          <p:cNvPr id="20" name="正方形/長方形 19">
            <a:extLst>
              <a:ext uri="{FF2B5EF4-FFF2-40B4-BE49-F238E27FC236}">
                <a16:creationId xmlns:a16="http://schemas.microsoft.com/office/drawing/2014/main" id="{76F898EA-E2D7-AC8C-AD63-E0A9F518B2A4}"/>
              </a:ext>
            </a:extLst>
          </p:cNvPr>
          <p:cNvSpPr/>
          <p:nvPr/>
        </p:nvSpPr>
        <p:spPr>
          <a:xfrm>
            <a:off x="6588246" y="32155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１０月</a:t>
            </a:r>
          </a:p>
        </p:txBody>
      </p:sp>
      <p:sp>
        <p:nvSpPr>
          <p:cNvPr id="24" name="正方形/長方形 23">
            <a:extLst>
              <a:ext uri="{FF2B5EF4-FFF2-40B4-BE49-F238E27FC236}">
                <a16:creationId xmlns:a16="http://schemas.microsoft.com/office/drawing/2014/main" id="{80E209E9-B51B-388C-DDFC-350AFDCF542F}"/>
              </a:ext>
            </a:extLst>
          </p:cNvPr>
          <p:cNvSpPr/>
          <p:nvPr/>
        </p:nvSpPr>
        <p:spPr>
          <a:xfrm>
            <a:off x="8210974" y="331075"/>
            <a:ext cx="933027"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１１</a:t>
            </a:r>
          </a:p>
        </p:txBody>
      </p:sp>
      <p:sp>
        <p:nvSpPr>
          <p:cNvPr id="26" name="吹き出し: 角を丸めた四角形 25">
            <a:extLst>
              <a:ext uri="{FF2B5EF4-FFF2-40B4-BE49-F238E27FC236}">
                <a16:creationId xmlns:a16="http://schemas.microsoft.com/office/drawing/2014/main" id="{F51FE94B-0269-158E-0BE3-3366E0CA6D9C}"/>
              </a:ext>
            </a:extLst>
          </p:cNvPr>
          <p:cNvSpPr/>
          <p:nvPr/>
        </p:nvSpPr>
        <p:spPr>
          <a:xfrm>
            <a:off x="3316805" y="4439661"/>
            <a:ext cx="2228957" cy="1446791"/>
          </a:xfrm>
          <a:prstGeom prst="wedgeRoundRectCallout">
            <a:avLst>
              <a:gd name="adj1" fmla="val -32833"/>
              <a:gd name="adj2" fmla="val -66515"/>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国語</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メモの工夫・伝えたいことをはっきりさせて書こう・お礼の手紙</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道徳</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インタビューのマナー</a:t>
            </a:r>
          </a:p>
        </p:txBody>
      </p:sp>
      <p:sp>
        <p:nvSpPr>
          <p:cNvPr id="27" name="吹き出し: 角を丸めた四角形 26">
            <a:extLst>
              <a:ext uri="{FF2B5EF4-FFF2-40B4-BE49-F238E27FC236}">
                <a16:creationId xmlns:a16="http://schemas.microsoft.com/office/drawing/2014/main" id="{26429F7B-7369-DC9E-2B2D-B88EA99C0CD6}"/>
              </a:ext>
            </a:extLst>
          </p:cNvPr>
          <p:cNvSpPr/>
          <p:nvPr/>
        </p:nvSpPr>
        <p:spPr>
          <a:xfrm>
            <a:off x="1981018" y="4787353"/>
            <a:ext cx="1109039" cy="726974"/>
          </a:xfrm>
          <a:prstGeom prst="wedgeRoundRectCallout">
            <a:avLst>
              <a:gd name="adj1" fmla="val 15245"/>
              <a:gd name="adj2" fmla="val -85531"/>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社会</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はたらく人のしごと</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9" name="吹き出し: 四角形 28">
            <a:extLst>
              <a:ext uri="{FF2B5EF4-FFF2-40B4-BE49-F238E27FC236}">
                <a16:creationId xmlns:a16="http://schemas.microsoft.com/office/drawing/2014/main" id="{54E0C024-BD6D-6D0C-AE28-1AA501FC5CC9}"/>
              </a:ext>
            </a:extLst>
          </p:cNvPr>
          <p:cNvSpPr/>
          <p:nvPr/>
        </p:nvSpPr>
        <p:spPr>
          <a:xfrm>
            <a:off x="153708" y="5915028"/>
            <a:ext cx="2165158" cy="726974"/>
          </a:xfrm>
          <a:prstGeom prst="wedgeRectCallout">
            <a:avLst>
              <a:gd name="adj1" fmla="val -32046"/>
              <a:gd name="adj2" fmla="val -175306"/>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栄養士・給食調理員</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給食には様々な工夫や努力が込められている</a:t>
            </a:r>
          </a:p>
        </p:txBody>
      </p:sp>
      <p:sp>
        <p:nvSpPr>
          <p:cNvPr id="30" name="吹き出し: 角を丸めた四角形 29">
            <a:extLst>
              <a:ext uri="{FF2B5EF4-FFF2-40B4-BE49-F238E27FC236}">
                <a16:creationId xmlns:a16="http://schemas.microsoft.com/office/drawing/2014/main" id="{10DA1A1C-F24E-05A0-90C8-957EE650E0E4}"/>
              </a:ext>
            </a:extLst>
          </p:cNvPr>
          <p:cNvSpPr/>
          <p:nvPr/>
        </p:nvSpPr>
        <p:spPr>
          <a:xfrm>
            <a:off x="911641" y="4961497"/>
            <a:ext cx="982633" cy="574574"/>
          </a:xfrm>
          <a:prstGeom prst="wedgeRoundRectCallout">
            <a:avLst>
              <a:gd name="adj1" fmla="val -34998"/>
              <a:gd name="adj2" fmla="val -80558"/>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理科</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たねまき</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31" name="吹き出し: 四角形 30">
            <a:extLst>
              <a:ext uri="{FF2B5EF4-FFF2-40B4-BE49-F238E27FC236}">
                <a16:creationId xmlns:a16="http://schemas.microsoft.com/office/drawing/2014/main" id="{14328FD3-A9B3-09AA-AAE5-D797487778BB}"/>
              </a:ext>
            </a:extLst>
          </p:cNvPr>
          <p:cNvSpPr/>
          <p:nvPr/>
        </p:nvSpPr>
        <p:spPr>
          <a:xfrm>
            <a:off x="2406842" y="5936452"/>
            <a:ext cx="2003759" cy="726974"/>
          </a:xfrm>
          <a:prstGeom prst="wedgeRectCallout">
            <a:avLst>
              <a:gd name="adj1" fmla="val -8422"/>
              <a:gd name="adj2" fmla="val -263747"/>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地域の農家・スーパー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農作業体験、店の見学</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32" name="テキスト ボックス 31">
            <a:extLst>
              <a:ext uri="{FF2B5EF4-FFF2-40B4-BE49-F238E27FC236}">
                <a16:creationId xmlns:a16="http://schemas.microsoft.com/office/drawing/2014/main" id="{594A2E9E-B3BE-3837-8B79-A117CF4C50C2}"/>
              </a:ext>
            </a:extLst>
          </p:cNvPr>
          <p:cNvSpPr txBox="1"/>
          <p:nvPr/>
        </p:nvSpPr>
        <p:spPr>
          <a:xfrm>
            <a:off x="144043" y="7230"/>
            <a:ext cx="5057795" cy="307777"/>
          </a:xfrm>
          <a:prstGeom prst="rect">
            <a:avLst/>
          </a:prstGeom>
          <a:noFill/>
        </p:spPr>
        <p:txBody>
          <a:bodyPr wrap="none" rtlCol="0">
            <a:spAutoFit/>
          </a:bodyPr>
          <a:lstStyle/>
          <a:p>
            <a:r>
              <a:rPr kumimoji="1" lang="ja-JP" altLang="en-US" sz="1400" b="1" dirty="0">
                <a:latin typeface="AR P丸ゴシック体M" panose="020F0600000000000000" pitchFamily="50" charset="-128"/>
                <a:ea typeface="AR P丸ゴシック体M" panose="020F0600000000000000" pitchFamily="50" charset="-128"/>
              </a:rPr>
              <a:t>２０２４年度　３年 ＥＳＤストーリーマップ「食品ロスって何だろう」</a:t>
            </a:r>
          </a:p>
        </p:txBody>
      </p:sp>
      <p:sp>
        <p:nvSpPr>
          <p:cNvPr id="33" name="テキスト ボックス 32">
            <a:extLst>
              <a:ext uri="{FF2B5EF4-FFF2-40B4-BE49-F238E27FC236}">
                <a16:creationId xmlns:a16="http://schemas.microsoft.com/office/drawing/2014/main" id="{8FBADBD4-F89A-2FF7-CE22-E496A34828DE}"/>
              </a:ext>
            </a:extLst>
          </p:cNvPr>
          <p:cNvSpPr txBox="1"/>
          <p:nvPr/>
        </p:nvSpPr>
        <p:spPr>
          <a:xfrm>
            <a:off x="5196314" y="1"/>
            <a:ext cx="4071567" cy="307777"/>
          </a:xfrm>
          <a:prstGeom prst="rect">
            <a:avLst/>
          </a:prstGeom>
          <a:noFill/>
        </p:spPr>
        <p:txBody>
          <a:bodyPr wrap="square" rtlCol="0">
            <a:spAutoFit/>
          </a:bodyPr>
          <a:lstStyle/>
          <a:p>
            <a:r>
              <a:rPr kumimoji="1" lang="ja-JP" altLang="en-US" sz="1400" b="1" dirty="0">
                <a:latin typeface="AR P丸ゴシック体M" panose="020F0600000000000000" pitchFamily="50" charset="-128"/>
                <a:ea typeface="AR P丸ゴシック体M" panose="020F0600000000000000" pitchFamily="50" charset="-128"/>
              </a:rPr>
              <a:t>小平市立第五小学校　２０２４年１１月１５日研究発表</a:t>
            </a:r>
          </a:p>
        </p:txBody>
      </p:sp>
      <p:sp>
        <p:nvSpPr>
          <p:cNvPr id="5" name="吹き出し: 四角形 4">
            <a:extLst>
              <a:ext uri="{FF2B5EF4-FFF2-40B4-BE49-F238E27FC236}">
                <a16:creationId xmlns:a16="http://schemas.microsoft.com/office/drawing/2014/main" id="{86C4E99B-D65E-63C9-A8F4-A376AE907D13}"/>
              </a:ext>
            </a:extLst>
          </p:cNvPr>
          <p:cNvSpPr/>
          <p:nvPr/>
        </p:nvSpPr>
        <p:spPr>
          <a:xfrm>
            <a:off x="5599621" y="5637057"/>
            <a:ext cx="1749405" cy="1004945"/>
          </a:xfrm>
          <a:prstGeom prst="wedgeRectCallout">
            <a:avLst>
              <a:gd name="adj1" fmla="val 51809"/>
              <a:gd name="adj2" fmla="val -275875"/>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スーパー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売り場へのポップなどの掲示</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11" name="吹き出し: 四角形 10">
            <a:extLst>
              <a:ext uri="{FF2B5EF4-FFF2-40B4-BE49-F238E27FC236}">
                <a16:creationId xmlns:a16="http://schemas.microsoft.com/office/drawing/2014/main" id="{ACF19F59-8AF0-2642-CEA0-B19A9F962113}"/>
              </a:ext>
            </a:extLst>
          </p:cNvPr>
          <p:cNvSpPr/>
          <p:nvPr/>
        </p:nvSpPr>
        <p:spPr>
          <a:xfrm>
            <a:off x="7485783" y="5357813"/>
            <a:ext cx="1547435" cy="1291325"/>
          </a:xfrm>
          <a:prstGeom prst="wedgeRectCallout">
            <a:avLst>
              <a:gd name="adj1" fmla="val -28168"/>
              <a:gd name="adj2" fmla="val -213972"/>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保護者や青対小・農家など地域の方を招き、「もったいないを広げよう」の会、開催</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2" name="矢印: 五方向 21">
            <a:extLst>
              <a:ext uri="{FF2B5EF4-FFF2-40B4-BE49-F238E27FC236}">
                <a16:creationId xmlns:a16="http://schemas.microsoft.com/office/drawing/2014/main" id="{3C446D65-6371-FA5F-FCC5-8F37D1E0F184}"/>
              </a:ext>
            </a:extLst>
          </p:cNvPr>
          <p:cNvSpPr/>
          <p:nvPr/>
        </p:nvSpPr>
        <p:spPr>
          <a:xfrm rot="20755224">
            <a:off x="201080" y="3704512"/>
            <a:ext cx="2520640" cy="1096454"/>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第１次（１０時間）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身近な食品ロスについて</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問題に気づこう</a:t>
            </a:r>
            <a:endParaRPr kumimoji="1" lang="ja-JP" altLang="en-US" b="1" dirty="0">
              <a:solidFill>
                <a:schemeClr val="tx1"/>
              </a:solidFill>
            </a:endParaRPr>
          </a:p>
        </p:txBody>
      </p:sp>
      <p:sp>
        <p:nvSpPr>
          <p:cNvPr id="23" name="矢印: 山形 22">
            <a:extLst>
              <a:ext uri="{FF2B5EF4-FFF2-40B4-BE49-F238E27FC236}">
                <a16:creationId xmlns:a16="http://schemas.microsoft.com/office/drawing/2014/main" id="{6B1CB018-5EA4-60F6-9790-8289B88D6503}"/>
              </a:ext>
            </a:extLst>
          </p:cNvPr>
          <p:cNvSpPr/>
          <p:nvPr/>
        </p:nvSpPr>
        <p:spPr>
          <a:xfrm rot="20755224">
            <a:off x="2255401" y="3163078"/>
            <a:ext cx="2729586"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第２次（２０時間）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地域の食品ロスについて</a:t>
            </a: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調べよう</a:t>
            </a:r>
          </a:p>
        </p:txBody>
      </p:sp>
      <p:sp>
        <p:nvSpPr>
          <p:cNvPr id="34" name="矢印: 山形 33">
            <a:extLst>
              <a:ext uri="{FF2B5EF4-FFF2-40B4-BE49-F238E27FC236}">
                <a16:creationId xmlns:a16="http://schemas.microsoft.com/office/drawing/2014/main" id="{8F6481F6-0662-398E-B465-7E20F81D97F5}"/>
              </a:ext>
            </a:extLst>
          </p:cNvPr>
          <p:cNvSpPr/>
          <p:nvPr/>
        </p:nvSpPr>
        <p:spPr>
          <a:xfrm rot="20755224">
            <a:off x="4500251" y="2584627"/>
            <a:ext cx="2910519"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第３次（１０時間）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地域の方たちに何をどう、伝えたらいいのか案を出し合い、検討しよう</a:t>
            </a:r>
          </a:p>
        </p:txBody>
      </p:sp>
      <p:sp>
        <p:nvSpPr>
          <p:cNvPr id="35" name="矢印: 山形 34">
            <a:extLst>
              <a:ext uri="{FF2B5EF4-FFF2-40B4-BE49-F238E27FC236}">
                <a16:creationId xmlns:a16="http://schemas.microsoft.com/office/drawing/2014/main" id="{70C8687A-1410-AB1D-AD7B-7D32DD3241E8}"/>
              </a:ext>
            </a:extLst>
          </p:cNvPr>
          <p:cNvSpPr/>
          <p:nvPr/>
        </p:nvSpPr>
        <p:spPr>
          <a:xfrm rot="20755224">
            <a:off x="6912756" y="2074324"/>
            <a:ext cx="2255640" cy="1096454"/>
          </a:xfrm>
          <a:prstGeom prst="chevron">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第４次</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（家庭や地域に向けて発信しよう）</a:t>
            </a:r>
            <a:endParaRPr kumimoji="1" lang="en-US" altLang="ja-JP" sz="1400" b="1" dirty="0">
              <a:solidFill>
                <a:schemeClr val="tx1"/>
              </a:solidFill>
              <a:latin typeface="AR P丸ゴシック体M" panose="020F0600000000000000" pitchFamily="50" charset="-128"/>
              <a:ea typeface="AR P丸ゴシック体M" panose="020F0600000000000000" pitchFamily="50" charset="-128"/>
            </a:endParaRPr>
          </a:p>
        </p:txBody>
      </p:sp>
      <p:sp>
        <p:nvSpPr>
          <p:cNvPr id="36" name="吹き出し: 角を丸めた四角形 35">
            <a:extLst>
              <a:ext uri="{FF2B5EF4-FFF2-40B4-BE49-F238E27FC236}">
                <a16:creationId xmlns:a16="http://schemas.microsoft.com/office/drawing/2014/main" id="{746DAA62-196D-8AA6-A799-85FD73EEA005}"/>
              </a:ext>
            </a:extLst>
          </p:cNvPr>
          <p:cNvSpPr/>
          <p:nvPr/>
        </p:nvSpPr>
        <p:spPr>
          <a:xfrm>
            <a:off x="5515165" y="3890091"/>
            <a:ext cx="1332833" cy="655708"/>
          </a:xfrm>
          <a:prstGeom prst="wedgeRoundRectCallout">
            <a:avLst>
              <a:gd name="adj1" fmla="val 8813"/>
              <a:gd name="adj2" fmla="val -98605"/>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算数</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表と棒グラフ</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Tree>
    <p:extLst>
      <p:ext uri="{BB962C8B-B14F-4D97-AF65-F5344CB8AC3E}">
        <p14:creationId xmlns:p14="http://schemas.microsoft.com/office/powerpoint/2010/main" val="1434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anim calcmode="lin" valueType="num">
                                      <p:cBhvr>
                                        <p:cTn id="85" dur="1000" fill="hold"/>
                                        <p:tgtEl>
                                          <p:spTgt spid="27"/>
                                        </p:tgtEl>
                                        <p:attrNameLst>
                                          <p:attrName>ppt_x</p:attrName>
                                        </p:attrNameLst>
                                      </p:cBhvr>
                                      <p:tavLst>
                                        <p:tav tm="0">
                                          <p:val>
                                            <p:strVal val="#ppt_x"/>
                                          </p:val>
                                        </p:tav>
                                        <p:tav tm="100000">
                                          <p:val>
                                            <p:strVal val="#ppt_x"/>
                                          </p:val>
                                        </p:tav>
                                      </p:tavLst>
                                    </p:anim>
                                    <p:anim calcmode="lin" valueType="num">
                                      <p:cBhvr>
                                        <p:cTn id="8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anim calcmode="lin" valueType="num">
                                      <p:cBhvr>
                                        <p:cTn id="92" dur="1000" fill="hold"/>
                                        <p:tgtEl>
                                          <p:spTgt spid="26"/>
                                        </p:tgtEl>
                                        <p:attrNameLst>
                                          <p:attrName>ppt_x</p:attrName>
                                        </p:attrNameLst>
                                      </p:cBhvr>
                                      <p:tavLst>
                                        <p:tav tm="0">
                                          <p:val>
                                            <p:strVal val="#ppt_x"/>
                                          </p:val>
                                        </p:tav>
                                        <p:tav tm="100000">
                                          <p:val>
                                            <p:strVal val="#ppt_x"/>
                                          </p:val>
                                        </p:tav>
                                      </p:tavLst>
                                    </p:anim>
                                    <p:anim calcmode="lin" valueType="num">
                                      <p:cBhvr>
                                        <p:cTn id="9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anim calcmode="lin" valueType="num">
                                      <p:cBhvr>
                                        <p:cTn id="99" dur="1000" fill="hold"/>
                                        <p:tgtEl>
                                          <p:spTgt spid="36"/>
                                        </p:tgtEl>
                                        <p:attrNameLst>
                                          <p:attrName>ppt_x</p:attrName>
                                        </p:attrNameLst>
                                      </p:cBhvr>
                                      <p:tavLst>
                                        <p:tav tm="0">
                                          <p:val>
                                            <p:strVal val="#ppt_x"/>
                                          </p:val>
                                        </p:tav>
                                        <p:tav tm="100000">
                                          <p:val>
                                            <p:strVal val="#ppt_x"/>
                                          </p:val>
                                        </p:tav>
                                      </p:tavLst>
                                    </p:anim>
                                    <p:anim calcmode="lin" valueType="num">
                                      <p:cBhvr>
                                        <p:cTn id="10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1000"/>
                                        <p:tgtEl>
                                          <p:spTgt spid="29"/>
                                        </p:tgtEl>
                                      </p:cBhvr>
                                    </p:animEffect>
                                    <p:anim calcmode="lin" valueType="num">
                                      <p:cBhvr>
                                        <p:cTn id="106" dur="1000" fill="hold"/>
                                        <p:tgtEl>
                                          <p:spTgt spid="29"/>
                                        </p:tgtEl>
                                        <p:attrNameLst>
                                          <p:attrName>ppt_x</p:attrName>
                                        </p:attrNameLst>
                                      </p:cBhvr>
                                      <p:tavLst>
                                        <p:tav tm="0">
                                          <p:val>
                                            <p:strVal val="#ppt_x"/>
                                          </p:val>
                                        </p:tav>
                                        <p:tav tm="100000">
                                          <p:val>
                                            <p:strVal val="#ppt_x"/>
                                          </p:val>
                                        </p:tav>
                                      </p:tavLst>
                                    </p:anim>
                                    <p:anim calcmode="lin" valueType="num">
                                      <p:cBhvr>
                                        <p:cTn id="10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1000"/>
                                        <p:tgtEl>
                                          <p:spTgt spid="31"/>
                                        </p:tgtEl>
                                      </p:cBhvr>
                                    </p:animEffect>
                                    <p:anim calcmode="lin" valueType="num">
                                      <p:cBhvr>
                                        <p:cTn id="113" dur="1000" fill="hold"/>
                                        <p:tgtEl>
                                          <p:spTgt spid="31"/>
                                        </p:tgtEl>
                                        <p:attrNameLst>
                                          <p:attrName>ppt_x</p:attrName>
                                        </p:attrNameLst>
                                      </p:cBhvr>
                                      <p:tavLst>
                                        <p:tav tm="0">
                                          <p:val>
                                            <p:strVal val="#ppt_x"/>
                                          </p:val>
                                        </p:tav>
                                        <p:tav tm="100000">
                                          <p:val>
                                            <p:strVal val="#ppt_x"/>
                                          </p:val>
                                        </p:tav>
                                      </p:tavLst>
                                    </p:anim>
                                    <p:anim calcmode="lin" valueType="num">
                                      <p:cBhvr>
                                        <p:cTn id="1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1000"/>
                                        <p:tgtEl>
                                          <p:spTgt spid="5"/>
                                        </p:tgtEl>
                                      </p:cBhvr>
                                    </p:animEffect>
                                    <p:anim calcmode="lin" valueType="num">
                                      <p:cBhvr>
                                        <p:cTn id="120" dur="1000" fill="hold"/>
                                        <p:tgtEl>
                                          <p:spTgt spid="5"/>
                                        </p:tgtEl>
                                        <p:attrNameLst>
                                          <p:attrName>ppt_x</p:attrName>
                                        </p:attrNameLst>
                                      </p:cBhvr>
                                      <p:tavLst>
                                        <p:tav tm="0">
                                          <p:val>
                                            <p:strVal val="#ppt_x"/>
                                          </p:val>
                                        </p:tav>
                                        <p:tav tm="100000">
                                          <p:val>
                                            <p:strVal val="#ppt_x"/>
                                          </p:val>
                                        </p:tav>
                                      </p:tavLst>
                                    </p:anim>
                                    <p:anim calcmode="lin" valueType="num">
                                      <p:cBhvr>
                                        <p:cTn id="1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fade">
                                      <p:cBhvr>
                                        <p:cTn id="126" dur="1000"/>
                                        <p:tgtEl>
                                          <p:spTgt spid="11"/>
                                        </p:tgtEl>
                                      </p:cBhvr>
                                    </p:animEffect>
                                    <p:anim calcmode="lin" valueType="num">
                                      <p:cBhvr>
                                        <p:cTn id="127" dur="1000" fill="hold"/>
                                        <p:tgtEl>
                                          <p:spTgt spid="11"/>
                                        </p:tgtEl>
                                        <p:attrNameLst>
                                          <p:attrName>ppt_x</p:attrName>
                                        </p:attrNameLst>
                                      </p:cBhvr>
                                      <p:tavLst>
                                        <p:tav tm="0">
                                          <p:val>
                                            <p:strVal val="#ppt_x"/>
                                          </p:val>
                                        </p:tav>
                                        <p:tav tm="100000">
                                          <p:val>
                                            <p:strVal val="#ppt_x"/>
                                          </p:val>
                                        </p:tav>
                                      </p:tavLst>
                                    </p:anim>
                                    <p:anim calcmode="lin" valueType="num">
                                      <p:cBhvr>
                                        <p:cTn id="1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6" grpId="0" animBg="1"/>
      <p:bldP spid="27" grpId="0" animBg="1"/>
      <p:bldP spid="29" grpId="0" animBg="1"/>
      <p:bldP spid="30" grpId="0" animBg="1"/>
      <p:bldP spid="31" grpId="0" animBg="1"/>
      <p:bldP spid="32" grpId="0"/>
      <p:bldP spid="33" grpId="0"/>
      <p:bldP spid="5" grpId="0" animBg="1"/>
      <p:bldP spid="11" grpId="0" animBg="1"/>
      <p:bldP spid="22" grpId="0" animBg="1"/>
      <p:bldP spid="23" grpId="0" animBg="1"/>
      <p:bldP spid="34" grpId="0" animBg="1"/>
      <p:bldP spid="35" grpId="0" animBg="1"/>
      <p:bldP spid="3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16153BE0-EA5B-3773-FCC1-20DEAE3AB873}"/>
              </a:ext>
            </a:extLst>
          </p:cNvPr>
          <p:cNvSpPr/>
          <p:nvPr/>
        </p:nvSpPr>
        <p:spPr>
          <a:xfrm>
            <a:off x="8212532" y="626344"/>
            <a:ext cx="1055351"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C725178-9EF2-CEC6-6A62-48D41E402392}"/>
              </a:ext>
            </a:extLst>
          </p:cNvPr>
          <p:cNvSpPr/>
          <p:nvPr/>
        </p:nvSpPr>
        <p:spPr>
          <a:xfrm>
            <a:off x="6589579" y="623884"/>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7D58EB9-E49C-885E-1AB2-0F07D67C1535}"/>
              </a:ext>
            </a:extLst>
          </p:cNvPr>
          <p:cNvSpPr/>
          <p:nvPr/>
        </p:nvSpPr>
        <p:spPr>
          <a:xfrm>
            <a:off x="4965555"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BFA3B2C-1636-8A74-26CF-4858BFD3EB11}"/>
              </a:ext>
            </a:extLst>
          </p:cNvPr>
          <p:cNvSpPr/>
          <p:nvPr/>
        </p:nvSpPr>
        <p:spPr>
          <a:xfrm>
            <a:off x="3355295"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B92C535-BA18-5722-F888-35470A474959}"/>
              </a:ext>
            </a:extLst>
          </p:cNvPr>
          <p:cNvSpPr/>
          <p:nvPr/>
        </p:nvSpPr>
        <p:spPr>
          <a:xfrm>
            <a:off x="1728808"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E2C8352E-27CE-DF81-5205-D7328A78E399}"/>
              </a:ext>
            </a:extLst>
          </p:cNvPr>
          <p:cNvSpPr/>
          <p:nvPr/>
        </p:nvSpPr>
        <p:spPr>
          <a:xfrm>
            <a:off x="105574"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６月</a:t>
            </a:r>
          </a:p>
        </p:txBody>
      </p:sp>
      <p:sp>
        <p:nvSpPr>
          <p:cNvPr id="13" name="正方形/長方形 12">
            <a:extLst>
              <a:ext uri="{FF2B5EF4-FFF2-40B4-BE49-F238E27FC236}">
                <a16:creationId xmlns:a16="http://schemas.microsoft.com/office/drawing/2014/main" id="{A372FF64-B607-9C7F-A185-20A28CD8A7EF}"/>
              </a:ext>
            </a:extLst>
          </p:cNvPr>
          <p:cNvSpPr/>
          <p:nvPr/>
        </p:nvSpPr>
        <p:spPr>
          <a:xfrm>
            <a:off x="105574"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四角形 6">
            <a:extLst>
              <a:ext uri="{FF2B5EF4-FFF2-40B4-BE49-F238E27FC236}">
                <a16:creationId xmlns:a16="http://schemas.microsoft.com/office/drawing/2014/main" id="{2445C7C4-4CA0-4C32-EFFF-D7A0304C5936}"/>
              </a:ext>
            </a:extLst>
          </p:cNvPr>
          <p:cNvSpPr/>
          <p:nvPr/>
        </p:nvSpPr>
        <p:spPr>
          <a:xfrm>
            <a:off x="105573" y="736667"/>
            <a:ext cx="1979317" cy="2200698"/>
          </a:xfrm>
          <a:prstGeom prst="wedgeRectCallout">
            <a:avLst>
              <a:gd name="adj1" fmla="val -22192"/>
              <a:gd name="adj2" fmla="val 57612"/>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・夢の給食メニュー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・給食にはたくさんの工夫や努力が込められている</a:t>
            </a:r>
            <a:r>
              <a:rPr kumimoji="1" lang="en-US" altLang="ja-JP" sz="1400" dirty="0">
                <a:solidFill>
                  <a:schemeClr val="tx1"/>
                </a:solidFill>
                <a:latin typeface="AR P丸ゴシック体M" panose="020F0600000000000000" pitchFamily="50" charset="-128"/>
                <a:ea typeface="AR P丸ゴシック体M" panose="020F0600000000000000" pitchFamily="50" charset="-128"/>
              </a:rPr>
              <a:t>.</a:t>
            </a: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・自分たちも食べ残しで食品ロスに関わっている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・身の回りにどんな食品ロスがあるか予想し、実際に調べたい</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・実際に調査しまとめる</a:t>
            </a:r>
          </a:p>
        </p:txBody>
      </p:sp>
      <p:sp>
        <p:nvSpPr>
          <p:cNvPr id="8" name="吹き出し: 四角形 7">
            <a:extLst>
              <a:ext uri="{FF2B5EF4-FFF2-40B4-BE49-F238E27FC236}">
                <a16:creationId xmlns:a16="http://schemas.microsoft.com/office/drawing/2014/main" id="{04960EAC-71F4-44FF-355D-658593C806CD}"/>
              </a:ext>
            </a:extLst>
          </p:cNvPr>
          <p:cNvSpPr/>
          <p:nvPr/>
        </p:nvSpPr>
        <p:spPr>
          <a:xfrm>
            <a:off x="2152651" y="736667"/>
            <a:ext cx="1894677" cy="2200698"/>
          </a:xfrm>
          <a:prstGeom prst="wedgeRectCallout">
            <a:avLst>
              <a:gd name="adj1" fmla="val -20833"/>
              <a:gd name="adj2" fmla="val 60056"/>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・地域の農家やスーパーにはどのような食品ロス問題があり、どのような工夫や対策をしているのか、見学を通して調べる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・家庭での食品ロスについて調べまとめる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・自分たちにできそうなことを考える</a:t>
            </a:r>
          </a:p>
        </p:txBody>
      </p:sp>
      <p:sp>
        <p:nvSpPr>
          <p:cNvPr id="9" name="吹き出し: 四角形 8">
            <a:extLst>
              <a:ext uri="{FF2B5EF4-FFF2-40B4-BE49-F238E27FC236}">
                <a16:creationId xmlns:a16="http://schemas.microsoft.com/office/drawing/2014/main" id="{CC57D918-FA47-9ECF-E171-AE05F84B78A6}"/>
              </a:ext>
            </a:extLst>
          </p:cNvPr>
          <p:cNvSpPr/>
          <p:nvPr/>
        </p:nvSpPr>
        <p:spPr>
          <a:xfrm>
            <a:off x="4276739" y="731899"/>
            <a:ext cx="1894677" cy="1612244"/>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・段ボールコンポストの役割や可能性について知り、実際に作って使ってみる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・地域の農家やスーパーの取り組みの意味について話し合う</a:t>
            </a:r>
          </a:p>
        </p:txBody>
      </p:sp>
      <p:sp>
        <p:nvSpPr>
          <p:cNvPr id="10" name="吹き出し: 四角形 9">
            <a:extLst>
              <a:ext uri="{FF2B5EF4-FFF2-40B4-BE49-F238E27FC236}">
                <a16:creationId xmlns:a16="http://schemas.microsoft.com/office/drawing/2014/main" id="{CF24D7F2-53BE-784A-2A35-B650CAE9ABAB}"/>
              </a:ext>
            </a:extLst>
          </p:cNvPr>
          <p:cNvSpPr/>
          <p:nvPr/>
        </p:nvSpPr>
        <p:spPr>
          <a:xfrm>
            <a:off x="6400826" y="721813"/>
            <a:ext cx="1894677" cy="1355276"/>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・段ボールコンポストで作ったたい肥の活用</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・地域の農家やスーパーの取り組みの意味について発信する</a:t>
            </a:r>
          </a:p>
        </p:txBody>
      </p:sp>
      <p:sp>
        <p:nvSpPr>
          <p:cNvPr id="14" name="正方形/長方形 13">
            <a:extLst>
              <a:ext uri="{FF2B5EF4-FFF2-40B4-BE49-F238E27FC236}">
                <a16:creationId xmlns:a16="http://schemas.microsoft.com/office/drawing/2014/main" id="{217F9FDE-8B39-6809-0B5F-90042F5AAB7C}"/>
              </a:ext>
            </a:extLst>
          </p:cNvPr>
          <p:cNvSpPr/>
          <p:nvPr/>
        </p:nvSpPr>
        <p:spPr>
          <a:xfrm>
            <a:off x="1728302"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７月</a:t>
            </a:r>
          </a:p>
        </p:txBody>
      </p:sp>
      <p:sp>
        <p:nvSpPr>
          <p:cNvPr id="16" name="正方形/長方形 15">
            <a:extLst>
              <a:ext uri="{FF2B5EF4-FFF2-40B4-BE49-F238E27FC236}">
                <a16:creationId xmlns:a16="http://schemas.microsoft.com/office/drawing/2014/main" id="{1629ED10-4CE6-D1AD-0BA7-E45DDC4D8CB5}"/>
              </a:ext>
            </a:extLst>
          </p:cNvPr>
          <p:cNvSpPr/>
          <p:nvPr/>
        </p:nvSpPr>
        <p:spPr>
          <a:xfrm>
            <a:off x="3355295"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８月</a:t>
            </a:r>
          </a:p>
        </p:txBody>
      </p:sp>
      <p:sp>
        <p:nvSpPr>
          <p:cNvPr id="18" name="正方形/長方形 17">
            <a:extLst>
              <a:ext uri="{FF2B5EF4-FFF2-40B4-BE49-F238E27FC236}">
                <a16:creationId xmlns:a16="http://schemas.microsoft.com/office/drawing/2014/main" id="{37039102-9372-052D-8598-D370CF4DC956}"/>
              </a:ext>
            </a:extLst>
          </p:cNvPr>
          <p:cNvSpPr/>
          <p:nvPr/>
        </p:nvSpPr>
        <p:spPr>
          <a:xfrm>
            <a:off x="4978510" y="326323"/>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９月</a:t>
            </a:r>
          </a:p>
        </p:txBody>
      </p:sp>
      <p:sp>
        <p:nvSpPr>
          <p:cNvPr id="20" name="正方形/長方形 19">
            <a:extLst>
              <a:ext uri="{FF2B5EF4-FFF2-40B4-BE49-F238E27FC236}">
                <a16:creationId xmlns:a16="http://schemas.microsoft.com/office/drawing/2014/main" id="{76F898EA-E2D7-AC8C-AD63-E0A9F518B2A4}"/>
              </a:ext>
            </a:extLst>
          </p:cNvPr>
          <p:cNvSpPr/>
          <p:nvPr/>
        </p:nvSpPr>
        <p:spPr>
          <a:xfrm>
            <a:off x="6588246" y="32155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１０月</a:t>
            </a:r>
          </a:p>
        </p:txBody>
      </p:sp>
      <p:sp>
        <p:nvSpPr>
          <p:cNvPr id="24" name="正方形/長方形 23">
            <a:extLst>
              <a:ext uri="{FF2B5EF4-FFF2-40B4-BE49-F238E27FC236}">
                <a16:creationId xmlns:a16="http://schemas.microsoft.com/office/drawing/2014/main" id="{80E209E9-B51B-388C-DDFC-350AFDCF542F}"/>
              </a:ext>
            </a:extLst>
          </p:cNvPr>
          <p:cNvSpPr/>
          <p:nvPr/>
        </p:nvSpPr>
        <p:spPr>
          <a:xfrm>
            <a:off x="8210974" y="331075"/>
            <a:ext cx="933027"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１１</a:t>
            </a:r>
          </a:p>
        </p:txBody>
      </p:sp>
      <p:sp>
        <p:nvSpPr>
          <p:cNvPr id="26" name="吹き出し: 角を丸めた四角形 25">
            <a:extLst>
              <a:ext uri="{FF2B5EF4-FFF2-40B4-BE49-F238E27FC236}">
                <a16:creationId xmlns:a16="http://schemas.microsoft.com/office/drawing/2014/main" id="{F51FE94B-0269-158E-0BE3-3366E0CA6D9C}"/>
              </a:ext>
            </a:extLst>
          </p:cNvPr>
          <p:cNvSpPr/>
          <p:nvPr/>
        </p:nvSpPr>
        <p:spPr>
          <a:xfrm>
            <a:off x="3330466" y="4584844"/>
            <a:ext cx="2228957" cy="1204796"/>
          </a:xfrm>
          <a:prstGeom prst="wedgeRoundRectCallout">
            <a:avLst>
              <a:gd name="adj1" fmla="val -26197"/>
              <a:gd name="adj2" fmla="val -75443"/>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国語</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メモの工夫・伝えたいことをはっきりさせて書こう・</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道徳</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インタビューのマナー</a:t>
            </a:r>
          </a:p>
        </p:txBody>
      </p:sp>
      <p:sp>
        <p:nvSpPr>
          <p:cNvPr id="27" name="吹き出し: 角を丸めた四角形 26">
            <a:extLst>
              <a:ext uri="{FF2B5EF4-FFF2-40B4-BE49-F238E27FC236}">
                <a16:creationId xmlns:a16="http://schemas.microsoft.com/office/drawing/2014/main" id="{26429F7B-7369-DC9E-2B2D-B88EA99C0CD6}"/>
              </a:ext>
            </a:extLst>
          </p:cNvPr>
          <p:cNvSpPr/>
          <p:nvPr/>
        </p:nvSpPr>
        <p:spPr>
          <a:xfrm>
            <a:off x="1860371" y="4559571"/>
            <a:ext cx="1109039" cy="726974"/>
          </a:xfrm>
          <a:prstGeom prst="wedgeRoundRectCallout">
            <a:avLst>
              <a:gd name="adj1" fmla="val 15245"/>
              <a:gd name="adj2" fmla="val -85531"/>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社会</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はたらく人のしごと</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9" name="吹き出し: 四角形 28">
            <a:extLst>
              <a:ext uri="{FF2B5EF4-FFF2-40B4-BE49-F238E27FC236}">
                <a16:creationId xmlns:a16="http://schemas.microsoft.com/office/drawing/2014/main" id="{54E0C024-BD6D-6D0C-AE28-1AA501FC5CC9}"/>
              </a:ext>
            </a:extLst>
          </p:cNvPr>
          <p:cNvSpPr/>
          <p:nvPr/>
        </p:nvSpPr>
        <p:spPr>
          <a:xfrm>
            <a:off x="153708" y="5915028"/>
            <a:ext cx="2165158" cy="726974"/>
          </a:xfrm>
          <a:prstGeom prst="wedgeRectCallout">
            <a:avLst>
              <a:gd name="adj1" fmla="val -36393"/>
              <a:gd name="adj2" fmla="val -273342"/>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栄養士・給食調理員</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給食には様々な工夫や努力が込められている</a:t>
            </a:r>
          </a:p>
        </p:txBody>
      </p:sp>
      <p:sp>
        <p:nvSpPr>
          <p:cNvPr id="30" name="吹き出し: 角を丸めた四角形 29">
            <a:extLst>
              <a:ext uri="{FF2B5EF4-FFF2-40B4-BE49-F238E27FC236}">
                <a16:creationId xmlns:a16="http://schemas.microsoft.com/office/drawing/2014/main" id="{10DA1A1C-F24E-05A0-90C8-957EE650E0E4}"/>
              </a:ext>
            </a:extLst>
          </p:cNvPr>
          <p:cNvSpPr/>
          <p:nvPr/>
        </p:nvSpPr>
        <p:spPr>
          <a:xfrm>
            <a:off x="739698" y="4574835"/>
            <a:ext cx="982633" cy="574574"/>
          </a:xfrm>
          <a:prstGeom prst="wedgeRoundRectCallout">
            <a:avLst>
              <a:gd name="adj1" fmla="val -22682"/>
              <a:gd name="adj2" fmla="val -99281"/>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理科</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たねまき</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31" name="吹き出し: 四角形 30">
            <a:extLst>
              <a:ext uri="{FF2B5EF4-FFF2-40B4-BE49-F238E27FC236}">
                <a16:creationId xmlns:a16="http://schemas.microsoft.com/office/drawing/2014/main" id="{14328FD3-A9B3-09AA-AAE5-D797487778BB}"/>
              </a:ext>
            </a:extLst>
          </p:cNvPr>
          <p:cNvSpPr/>
          <p:nvPr/>
        </p:nvSpPr>
        <p:spPr>
          <a:xfrm>
            <a:off x="2406842" y="5936452"/>
            <a:ext cx="2003759" cy="726974"/>
          </a:xfrm>
          <a:prstGeom prst="wedgeRectCallout">
            <a:avLst>
              <a:gd name="adj1" fmla="val -7751"/>
              <a:gd name="adj2" fmla="val -276695"/>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地域の農家・スーパー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農作業体験、店の見学</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32" name="テキスト ボックス 31">
            <a:extLst>
              <a:ext uri="{FF2B5EF4-FFF2-40B4-BE49-F238E27FC236}">
                <a16:creationId xmlns:a16="http://schemas.microsoft.com/office/drawing/2014/main" id="{594A2E9E-B3BE-3837-8B79-A117CF4C50C2}"/>
              </a:ext>
            </a:extLst>
          </p:cNvPr>
          <p:cNvSpPr txBox="1"/>
          <p:nvPr/>
        </p:nvSpPr>
        <p:spPr>
          <a:xfrm>
            <a:off x="144043" y="7230"/>
            <a:ext cx="5057795" cy="307777"/>
          </a:xfrm>
          <a:prstGeom prst="rect">
            <a:avLst/>
          </a:prstGeom>
          <a:noFill/>
        </p:spPr>
        <p:txBody>
          <a:bodyPr wrap="none" rtlCol="0">
            <a:spAutoFit/>
          </a:bodyPr>
          <a:lstStyle/>
          <a:p>
            <a:r>
              <a:rPr kumimoji="1" lang="ja-JP" altLang="en-US" sz="1400" b="1" dirty="0">
                <a:latin typeface="AR P丸ゴシック体M" panose="020F0600000000000000" pitchFamily="50" charset="-128"/>
                <a:ea typeface="AR P丸ゴシック体M" panose="020F0600000000000000" pitchFamily="50" charset="-128"/>
              </a:rPr>
              <a:t>２０２４年度　３年 </a:t>
            </a:r>
            <a:r>
              <a:rPr kumimoji="1" lang="ja-JP" altLang="en-US" sz="1400" b="1" dirty="0">
                <a:highlight>
                  <a:srgbClr val="FFFF00"/>
                </a:highlight>
                <a:latin typeface="AR P丸ゴシック体M" panose="020F0600000000000000" pitchFamily="50" charset="-128"/>
                <a:ea typeface="AR P丸ゴシック体M" panose="020F0600000000000000" pitchFamily="50" charset="-128"/>
              </a:rPr>
              <a:t>ＥＳＤストーリーマップ</a:t>
            </a:r>
            <a:r>
              <a:rPr kumimoji="1" lang="ja-JP" altLang="en-US" sz="1400" b="1" dirty="0">
                <a:latin typeface="AR P丸ゴシック体M" panose="020F0600000000000000" pitchFamily="50" charset="-128"/>
                <a:ea typeface="AR P丸ゴシック体M" panose="020F0600000000000000" pitchFamily="50" charset="-128"/>
              </a:rPr>
              <a:t>「食品ロスって何だろう」</a:t>
            </a:r>
          </a:p>
        </p:txBody>
      </p:sp>
      <p:sp>
        <p:nvSpPr>
          <p:cNvPr id="33" name="テキスト ボックス 32">
            <a:extLst>
              <a:ext uri="{FF2B5EF4-FFF2-40B4-BE49-F238E27FC236}">
                <a16:creationId xmlns:a16="http://schemas.microsoft.com/office/drawing/2014/main" id="{8FBADBD4-F89A-2FF7-CE22-E496A34828DE}"/>
              </a:ext>
            </a:extLst>
          </p:cNvPr>
          <p:cNvSpPr txBox="1"/>
          <p:nvPr/>
        </p:nvSpPr>
        <p:spPr>
          <a:xfrm>
            <a:off x="5196314" y="1"/>
            <a:ext cx="4071567" cy="307777"/>
          </a:xfrm>
          <a:prstGeom prst="rect">
            <a:avLst/>
          </a:prstGeom>
          <a:noFill/>
        </p:spPr>
        <p:txBody>
          <a:bodyPr wrap="square" rtlCol="0">
            <a:spAutoFit/>
          </a:bodyPr>
          <a:lstStyle/>
          <a:p>
            <a:r>
              <a:rPr kumimoji="1" lang="ja-JP" altLang="en-US" sz="1400" b="1" dirty="0">
                <a:latin typeface="AR P丸ゴシック体M" panose="020F0600000000000000" pitchFamily="50" charset="-128"/>
                <a:ea typeface="AR P丸ゴシック体M" panose="020F0600000000000000" pitchFamily="50" charset="-128"/>
              </a:rPr>
              <a:t>小平市立第五小学校　２０２４年１１月１５日研究発表</a:t>
            </a:r>
          </a:p>
        </p:txBody>
      </p:sp>
      <p:sp>
        <p:nvSpPr>
          <p:cNvPr id="5" name="吹き出し: 四角形 4">
            <a:extLst>
              <a:ext uri="{FF2B5EF4-FFF2-40B4-BE49-F238E27FC236}">
                <a16:creationId xmlns:a16="http://schemas.microsoft.com/office/drawing/2014/main" id="{86C4E99B-D65E-63C9-A8F4-A376AE907D13}"/>
              </a:ext>
            </a:extLst>
          </p:cNvPr>
          <p:cNvSpPr/>
          <p:nvPr/>
        </p:nvSpPr>
        <p:spPr>
          <a:xfrm>
            <a:off x="5599549" y="5628535"/>
            <a:ext cx="1749405" cy="1004945"/>
          </a:xfrm>
          <a:prstGeom prst="wedgeRectCallout">
            <a:avLst>
              <a:gd name="adj1" fmla="val 71795"/>
              <a:gd name="adj2" fmla="val -188900"/>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スーパー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売り場へのポップなどの掲示</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11" name="吹き出し: 四角形 10">
            <a:extLst>
              <a:ext uri="{FF2B5EF4-FFF2-40B4-BE49-F238E27FC236}">
                <a16:creationId xmlns:a16="http://schemas.microsoft.com/office/drawing/2014/main" id="{ACF19F59-8AF0-2642-CEA0-B19A9F962113}"/>
              </a:ext>
            </a:extLst>
          </p:cNvPr>
          <p:cNvSpPr/>
          <p:nvPr/>
        </p:nvSpPr>
        <p:spPr>
          <a:xfrm>
            <a:off x="7485783" y="5357813"/>
            <a:ext cx="1547435" cy="1291325"/>
          </a:xfrm>
          <a:prstGeom prst="wedgeRectCallout">
            <a:avLst>
              <a:gd name="adj1" fmla="val 3116"/>
              <a:gd name="adj2" fmla="val -133789"/>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保護者や青対小・農家など地域の方を招き、「もったいないを広げよう」の会、開催</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2" name="矢印: 五方向 21">
            <a:extLst>
              <a:ext uri="{FF2B5EF4-FFF2-40B4-BE49-F238E27FC236}">
                <a16:creationId xmlns:a16="http://schemas.microsoft.com/office/drawing/2014/main" id="{3C446D65-6371-FA5F-FCC5-8F37D1E0F184}"/>
              </a:ext>
            </a:extLst>
          </p:cNvPr>
          <p:cNvSpPr/>
          <p:nvPr/>
        </p:nvSpPr>
        <p:spPr>
          <a:xfrm>
            <a:off x="120150" y="3152869"/>
            <a:ext cx="2520640" cy="1096454"/>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第１次（１０時間）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身近な食品ロスについて</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highlight>
                  <a:srgbClr val="FFFF00"/>
                </a:highlight>
                <a:latin typeface="AR P丸ゴシック体M" panose="020F0600000000000000" pitchFamily="50" charset="-128"/>
                <a:ea typeface="AR P丸ゴシック体M" panose="020F0600000000000000" pitchFamily="50" charset="-128"/>
              </a:rPr>
              <a:t>問題に気づこう</a:t>
            </a:r>
            <a:endParaRPr kumimoji="1" lang="ja-JP" altLang="en-US" b="1" dirty="0">
              <a:solidFill>
                <a:schemeClr val="tx1"/>
              </a:solidFill>
              <a:highlight>
                <a:srgbClr val="FFFF00"/>
              </a:highlight>
            </a:endParaRPr>
          </a:p>
        </p:txBody>
      </p:sp>
      <p:sp>
        <p:nvSpPr>
          <p:cNvPr id="23" name="矢印: 山形 22">
            <a:extLst>
              <a:ext uri="{FF2B5EF4-FFF2-40B4-BE49-F238E27FC236}">
                <a16:creationId xmlns:a16="http://schemas.microsoft.com/office/drawing/2014/main" id="{6B1CB018-5EA4-60F6-9790-8289B88D6503}"/>
              </a:ext>
            </a:extLst>
          </p:cNvPr>
          <p:cNvSpPr/>
          <p:nvPr/>
        </p:nvSpPr>
        <p:spPr>
          <a:xfrm>
            <a:off x="2201614" y="3163078"/>
            <a:ext cx="2729586"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第２次（２０時間）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地域の食品ロスについて</a:t>
            </a:r>
            <a:r>
              <a:rPr kumimoji="1" lang="ja-JP" altLang="en-US" sz="1400" b="1" dirty="0">
                <a:solidFill>
                  <a:schemeClr val="tx1"/>
                </a:solidFill>
                <a:highlight>
                  <a:srgbClr val="FFFF00"/>
                </a:highlight>
                <a:latin typeface="AR P丸ゴシック体M" panose="020F0600000000000000" pitchFamily="50" charset="-128"/>
                <a:ea typeface="AR P丸ゴシック体M" panose="020F0600000000000000" pitchFamily="50" charset="-128"/>
              </a:rPr>
              <a:t>調べよう</a:t>
            </a:r>
          </a:p>
        </p:txBody>
      </p:sp>
      <p:sp>
        <p:nvSpPr>
          <p:cNvPr id="34" name="矢印: 山形 33">
            <a:extLst>
              <a:ext uri="{FF2B5EF4-FFF2-40B4-BE49-F238E27FC236}">
                <a16:creationId xmlns:a16="http://schemas.microsoft.com/office/drawing/2014/main" id="{8F6481F6-0662-398E-B465-7E20F81D97F5}"/>
              </a:ext>
            </a:extLst>
          </p:cNvPr>
          <p:cNvSpPr/>
          <p:nvPr/>
        </p:nvSpPr>
        <p:spPr>
          <a:xfrm>
            <a:off x="4501879" y="3163078"/>
            <a:ext cx="2910519"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第３次（１０時間）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地域の方たちに何をどう、伝えたらいいのか</a:t>
            </a:r>
            <a:r>
              <a:rPr kumimoji="1" lang="ja-JP" altLang="en-US" sz="1400" b="1" dirty="0">
                <a:solidFill>
                  <a:schemeClr val="tx1"/>
                </a:solidFill>
                <a:highlight>
                  <a:srgbClr val="FFFF00"/>
                </a:highlight>
                <a:latin typeface="AR P丸ゴシック体M" panose="020F0600000000000000" pitchFamily="50" charset="-128"/>
                <a:ea typeface="AR P丸ゴシック体M" panose="020F0600000000000000" pitchFamily="50" charset="-128"/>
              </a:rPr>
              <a:t>案を出し合い、検討しよう</a:t>
            </a:r>
          </a:p>
        </p:txBody>
      </p:sp>
      <p:sp>
        <p:nvSpPr>
          <p:cNvPr id="35" name="矢印: 山形 34">
            <a:extLst>
              <a:ext uri="{FF2B5EF4-FFF2-40B4-BE49-F238E27FC236}">
                <a16:creationId xmlns:a16="http://schemas.microsoft.com/office/drawing/2014/main" id="{70C8687A-1410-AB1D-AD7B-7D32DD3241E8}"/>
              </a:ext>
            </a:extLst>
          </p:cNvPr>
          <p:cNvSpPr/>
          <p:nvPr/>
        </p:nvSpPr>
        <p:spPr>
          <a:xfrm>
            <a:off x="6964968" y="3152869"/>
            <a:ext cx="2179032"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第４次</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（家庭や地域に向けて</a:t>
            </a:r>
            <a:r>
              <a:rPr kumimoji="1" lang="ja-JP" altLang="en-US" sz="1400" b="1" dirty="0">
                <a:solidFill>
                  <a:schemeClr val="tx1"/>
                </a:solidFill>
                <a:highlight>
                  <a:srgbClr val="FFFF00"/>
                </a:highlight>
                <a:latin typeface="AR P丸ゴシック体M" panose="020F0600000000000000" pitchFamily="50" charset="-128"/>
                <a:ea typeface="AR P丸ゴシック体M" panose="020F0600000000000000" pitchFamily="50" charset="-128"/>
              </a:rPr>
              <a:t>発信しよう</a:t>
            </a: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a:t>
            </a:r>
            <a:endParaRPr kumimoji="1" lang="en-US" altLang="ja-JP" sz="1400" b="1" dirty="0">
              <a:solidFill>
                <a:schemeClr val="tx1"/>
              </a:solidFill>
              <a:latin typeface="AR P丸ゴシック体M" panose="020F0600000000000000" pitchFamily="50" charset="-128"/>
              <a:ea typeface="AR P丸ゴシック体M" panose="020F0600000000000000" pitchFamily="50" charset="-128"/>
            </a:endParaRPr>
          </a:p>
        </p:txBody>
      </p:sp>
      <p:sp>
        <p:nvSpPr>
          <p:cNvPr id="36" name="吹き出し: 角を丸めた四角形 35">
            <a:extLst>
              <a:ext uri="{FF2B5EF4-FFF2-40B4-BE49-F238E27FC236}">
                <a16:creationId xmlns:a16="http://schemas.microsoft.com/office/drawing/2014/main" id="{746DAA62-196D-8AA6-A799-85FD73EEA005}"/>
              </a:ext>
            </a:extLst>
          </p:cNvPr>
          <p:cNvSpPr/>
          <p:nvPr/>
        </p:nvSpPr>
        <p:spPr>
          <a:xfrm>
            <a:off x="5599549" y="4581193"/>
            <a:ext cx="1332833" cy="655708"/>
          </a:xfrm>
          <a:prstGeom prst="wedgeRoundRectCallout">
            <a:avLst>
              <a:gd name="adj1" fmla="val 8813"/>
              <a:gd name="adj2" fmla="val -98605"/>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算数</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表と棒グラフ</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 name="テキスト ボックス 1">
            <a:extLst>
              <a:ext uri="{FF2B5EF4-FFF2-40B4-BE49-F238E27FC236}">
                <a16:creationId xmlns:a16="http://schemas.microsoft.com/office/drawing/2014/main" id="{69EDDBF7-23F5-BDC1-B34C-94AB97EBF327}"/>
              </a:ext>
            </a:extLst>
          </p:cNvPr>
          <p:cNvSpPr txBox="1"/>
          <p:nvPr/>
        </p:nvSpPr>
        <p:spPr>
          <a:xfrm>
            <a:off x="594171" y="3195106"/>
            <a:ext cx="5464958"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探究的・問題解決的な学習過程があって</a:t>
            </a:r>
          </a:p>
        </p:txBody>
      </p:sp>
      <p:sp>
        <p:nvSpPr>
          <p:cNvPr id="3" name="テキスト ボックス 2">
            <a:extLst>
              <a:ext uri="{FF2B5EF4-FFF2-40B4-BE49-F238E27FC236}">
                <a16:creationId xmlns:a16="http://schemas.microsoft.com/office/drawing/2014/main" id="{B5A69691-062C-89EF-9D9F-B87D8D902BC6}"/>
              </a:ext>
            </a:extLst>
          </p:cNvPr>
          <p:cNvSpPr txBox="1"/>
          <p:nvPr/>
        </p:nvSpPr>
        <p:spPr>
          <a:xfrm>
            <a:off x="542500" y="954270"/>
            <a:ext cx="4849404"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主体的・対話的な学習活動があって</a:t>
            </a:r>
          </a:p>
        </p:txBody>
      </p:sp>
      <p:sp>
        <p:nvSpPr>
          <p:cNvPr id="4" name="テキスト ボックス 3">
            <a:extLst>
              <a:ext uri="{FF2B5EF4-FFF2-40B4-BE49-F238E27FC236}">
                <a16:creationId xmlns:a16="http://schemas.microsoft.com/office/drawing/2014/main" id="{386B5F0F-A95B-A48A-9F8E-E44AE686CA83}"/>
              </a:ext>
            </a:extLst>
          </p:cNvPr>
          <p:cNvSpPr txBox="1"/>
          <p:nvPr/>
        </p:nvSpPr>
        <p:spPr>
          <a:xfrm>
            <a:off x="604556" y="4922493"/>
            <a:ext cx="4825360" cy="461665"/>
          </a:xfrm>
          <a:prstGeom prst="rect">
            <a:avLst/>
          </a:prstGeom>
          <a:solidFill>
            <a:srgbClr val="FFFF00"/>
          </a:solidFill>
          <a:ln>
            <a:solidFill>
              <a:schemeClr val="tx1"/>
            </a:solidFill>
          </a:ln>
        </p:spPr>
        <p:txBody>
          <a:bodyPr wrap="none" rtlCol="0">
            <a:spAutoFit/>
          </a:bodyPr>
          <a:lstStyle/>
          <a:p>
            <a:r>
              <a:rPr kumimoji="1" lang="ja-JP" altLang="en-US" sz="2400">
                <a:latin typeface="AR P丸ゴシック体E" panose="020F0900000000000000" pitchFamily="50" charset="-128"/>
                <a:ea typeface="AR P丸ゴシック体E" panose="020F0900000000000000" pitchFamily="50" charset="-128"/>
              </a:rPr>
              <a:t>教科・領域での学びの活用が</a:t>
            </a:r>
            <a:r>
              <a:rPr kumimoji="1" lang="ja-JP" altLang="en-US" sz="2400" dirty="0">
                <a:latin typeface="AR P丸ゴシック体E" panose="020F0900000000000000" pitchFamily="50" charset="-128"/>
                <a:ea typeface="AR P丸ゴシック体E" panose="020F0900000000000000" pitchFamily="50" charset="-128"/>
              </a:rPr>
              <a:t>あって</a:t>
            </a:r>
          </a:p>
        </p:txBody>
      </p:sp>
      <p:sp>
        <p:nvSpPr>
          <p:cNvPr id="6" name="テキスト ボックス 5">
            <a:extLst>
              <a:ext uri="{FF2B5EF4-FFF2-40B4-BE49-F238E27FC236}">
                <a16:creationId xmlns:a16="http://schemas.microsoft.com/office/drawing/2014/main" id="{13EB0B79-AB0B-7FCC-C2EC-9734FA18DD7C}"/>
              </a:ext>
            </a:extLst>
          </p:cNvPr>
          <p:cNvSpPr txBox="1"/>
          <p:nvPr/>
        </p:nvSpPr>
        <p:spPr>
          <a:xfrm>
            <a:off x="507216" y="6214715"/>
            <a:ext cx="6224781"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保護者・地域・企業や関係機関と連携した学び</a:t>
            </a:r>
          </a:p>
        </p:txBody>
      </p:sp>
    </p:spTree>
    <p:extLst>
      <p:ext uri="{BB962C8B-B14F-4D97-AF65-F5344CB8AC3E}">
        <p14:creationId xmlns:p14="http://schemas.microsoft.com/office/powerpoint/2010/main" val="39360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1000" fill="hold"/>
                                        <p:tgtEl>
                                          <p:spTgt spid="5"/>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000"/>
                                        <p:tgtEl>
                                          <p:spTgt spid="11"/>
                                        </p:tgtEl>
                                      </p:cBhvr>
                                    </p:animEffect>
                                    <p:anim calcmode="lin" valueType="num">
                                      <p:cBhvr>
                                        <p:cTn id="89" dur="1000" fill="hold"/>
                                        <p:tgtEl>
                                          <p:spTgt spid="11"/>
                                        </p:tgtEl>
                                        <p:attrNameLst>
                                          <p:attrName>ppt_x</p:attrName>
                                        </p:attrNameLst>
                                      </p:cBhvr>
                                      <p:tavLst>
                                        <p:tav tm="0">
                                          <p:val>
                                            <p:strVal val="#ppt_x"/>
                                          </p:val>
                                        </p:tav>
                                        <p:tav tm="100000">
                                          <p:val>
                                            <p:strVal val="#ppt_x"/>
                                          </p:val>
                                        </p:tav>
                                      </p:tavLst>
                                    </p:anim>
                                    <p:anim calcmode="lin" valueType="num">
                                      <p:cBhvr>
                                        <p:cTn id="9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0-#ppt_w/2"/>
                                          </p:val>
                                        </p:tav>
                                        <p:tav tm="100000">
                                          <p:val>
                                            <p:strVal val="#ppt_x"/>
                                          </p:val>
                                        </p:tav>
                                      </p:tavLst>
                                    </p:anim>
                                    <p:anim calcmode="lin" valueType="num">
                                      <p:cBhvr additive="base">
                                        <p:cTn id="9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additive="base">
                                        <p:cTn id="101" dur="500" fill="hold"/>
                                        <p:tgtEl>
                                          <p:spTgt spid="3"/>
                                        </p:tgtEl>
                                        <p:attrNameLst>
                                          <p:attrName>ppt_x</p:attrName>
                                        </p:attrNameLst>
                                      </p:cBhvr>
                                      <p:tavLst>
                                        <p:tav tm="0">
                                          <p:val>
                                            <p:strVal val="0-#ppt_w/2"/>
                                          </p:val>
                                        </p:tav>
                                        <p:tav tm="100000">
                                          <p:val>
                                            <p:strVal val="#ppt_x"/>
                                          </p:val>
                                        </p:tav>
                                      </p:tavLst>
                                    </p:anim>
                                    <p:anim calcmode="lin" valueType="num">
                                      <p:cBhvr additive="base">
                                        <p:cTn id="10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additive="base">
                                        <p:cTn id="107" dur="500" fill="hold"/>
                                        <p:tgtEl>
                                          <p:spTgt spid="4"/>
                                        </p:tgtEl>
                                        <p:attrNameLst>
                                          <p:attrName>ppt_x</p:attrName>
                                        </p:attrNameLst>
                                      </p:cBhvr>
                                      <p:tavLst>
                                        <p:tav tm="0">
                                          <p:val>
                                            <p:strVal val="0-#ppt_w/2"/>
                                          </p:val>
                                        </p:tav>
                                        <p:tav tm="100000">
                                          <p:val>
                                            <p:strVal val="#ppt_x"/>
                                          </p:val>
                                        </p:tav>
                                      </p:tavLst>
                                    </p:anim>
                                    <p:anim calcmode="lin" valueType="num">
                                      <p:cBhvr additive="base">
                                        <p:cTn id="10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6"/>
                                        </p:tgtEl>
                                        <p:attrNameLst>
                                          <p:attrName>style.visibility</p:attrName>
                                        </p:attrNameLst>
                                      </p:cBhvr>
                                      <p:to>
                                        <p:strVal val="visible"/>
                                      </p:to>
                                    </p:set>
                                    <p:anim calcmode="lin" valueType="num">
                                      <p:cBhvr additive="base">
                                        <p:cTn id="113" dur="500" fill="hold"/>
                                        <p:tgtEl>
                                          <p:spTgt spid="6"/>
                                        </p:tgtEl>
                                        <p:attrNameLst>
                                          <p:attrName>ppt_x</p:attrName>
                                        </p:attrNameLst>
                                      </p:cBhvr>
                                      <p:tavLst>
                                        <p:tav tm="0">
                                          <p:val>
                                            <p:strVal val="0-#ppt_w/2"/>
                                          </p:val>
                                        </p:tav>
                                        <p:tav tm="100000">
                                          <p:val>
                                            <p:strVal val="#ppt_x"/>
                                          </p:val>
                                        </p:tav>
                                      </p:tavLst>
                                    </p:anim>
                                    <p:anim calcmode="lin" valueType="num">
                                      <p:cBhvr additive="base">
                                        <p:cTn id="1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6" grpId="0" animBg="1"/>
      <p:bldP spid="27" grpId="0" animBg="1"/>
      <p:bldP spid="29" grpId="0" animBg="1"/>
      <p:bldP spid="30" grpId="0" animBg="1"/>
      <p:bldP spid="31" grpId="0" animBg="1"/>
      <p:bldP spid="5" grpId="0" animBg="1"/>
      <p:bldP spid="11" grpId="0" animBg="1"/>
      <p:bldP spid="22" grpId="0" animBg="1"/>
      <p:bldP spid="23" grpId="0" animBg="1"/>
      <p:bldP spid="34" grpId="0" animBg="1"/>
      <p:bldP spid="35" grpId="0" animBg="1"/>
      <p:bldP spid="36" grpId="0" animBg="1"/>
      <p:bldP spid="2" grpId="0" animBg="1"/>
      <p:bldP spid="3" grpId="0" animBg="1"/>
      <p:bldP spid="4"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D29B2C-BEA8-4D20-98BB-47A4BACF4B60}"/>
              </a:ext>
            </a:extLst>
          </p:cNvPr>
          <p:cNvSpPr txBox="1"/>
          <p:nvPr/>
        </p:nvSpPr>
        <p:spPr>
          <a:xfrm>
            <a:off x="607695" y="488551"/>
            <a:ext cx="8215971" cy="5603842"/>
          </a:xfrm>
          <a:prstGeom prst="rect">
            <a:avLst/>
          </a:prstGeom>
          <a:noFill/>
        </p:spPr>
        <p:txBody>
          <a:bodyPr wrap="square" rtlCol="0">
            <a:spAutoFit/>
          </a:bodyPr>
          <a:lstStyle/>
          <a:p>
            <a:r>
              <a:rPr lang="ja-JP" altLang="en-US" sz="2215" dirty="0">
                <a:latin typeface="AR丸ゴシック体E" panose="020F0909000000000000" pitchFamily="49" charset="-128"/>
                <a:ea typeface="AR丸ゴシック体E" panose="020F0909000000000000" pitchFamily="49" charset="-128"/>
              </a:rPr>
              <a:t>・ＥＳＤストーリーマップも、</a:t>
            </a:r>
            <a:endParaRPr lang="en-US" altLang="ja-JP" sz="2215"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・ＥＳＤカレンダーも</a:t>
            </a:r>
            <a:r>
              <a:rPr lang="ja-JP" altLang="en-US" sz="2400" dirty="0">
                <a:solidFill>
                  <a:srgbClr val="FF0000"/>
                </a:solidFill>
                <a:latin typeface="AR丸ゴシック体E" panose="020F0909000000000000" pitchFamily="49" charset="-128"/>
                <a:ea typeface="AR丸ゴシック体E" panose="020F0909000000000000" pitchFamily="49" charset="-128"/>
              </a:rPr>
              <a:t>一度に全てを作れなくてもいい</a:t>
            </a:r>
            <a:endParaRPr lang="en-US" altLang="ja-JP" sz="2400" dirty="0">
              <a:solidFill>
                <a:srgbClr val="FF0000"/>
              </a:solidFill>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・つなげて学びを関連付けることの価値を教師が感じる　　</a:t>
            </a:r>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　ことが大事　単元を通じて価値ある授業に仕上げる</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・指導観が変われば、その先のカレンダーは自然にできる</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・つなげた実践が子どもにとって価値あるものであること</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・単元名を並べただけのカレンダーは無意味</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・共有のためのシステム（共有フォルダの作成）が大事</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a:t>
            </a:r>
            <a:r>
              <a:rPr lang="ja-JP" altLang="en-US" sz="2400" dirty="0">
                <a:solidFill>
                  <a:srgbClr val="FF0000"/>
                </a:solidFill>
                <a:latin typeface="AR丸ゴシック体E" panose="020F0909000000000000" pitchFamily="49" charset="-128"/>
                <a:ea typeface="AR丸ゴシック体E" panose="020F0909000000000000" pitchFamily="49" charset="-128"/>
              </a:rPr>
              <a:t>毎年、実践しながら変えていくのが本当のカリマネ！</a:t>
            </a:r>
          </a:p>
        </p:txBody>
      </p:sp>
    </p:spTree>
    <p:extLst>
      <p:ext uri="{BB962C8B-B14F-4D97-AF65-F5344CB8AC3E}">
        <p14:creationId xmlns:p14="http://schemas.microsoft.com/office/powerpoint/2010/main" val="21297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1000"/>
                                        <p:tgtEl>
                                          <p:spTgt spid="2">
                                            <p:txEl>
                                              <p:pRg st="8" end="8"/>
                                            </p:txEl>
                                          </p:spTgt>
                                        </p:tgtEl>
                                      </p:cBhvr>
                                    </p:animEffect>
                                    <p:anim calcmode="lin" valueType="num">
                                      <p:cBhvr>
                                        <p:cTn id="3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fade">
                                      <p:cBhvr>
                                        <p:cTn id="41" dur="1000"/>
                                        <p:tgtEl>
                                          <p:spTgt spid="2">
                                            <p:txEl>
                                              <p:pRg st="10" end="10"/>
                                            </p:txEl>
                                          </p:spTgt>
                                        </p:tgtEl>
                                      </p:cBhvr>
                                    </p:animEffect>
                                    <p:anim calcmode="lin" valueType="num">
                                      <p:cBhvr>
                                        <p:cTn id="4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12" end="12"/>
                                            </p:txEl>
                                          </p:spTgt>
                                        </p:tgtEl>
                                        <p:attrNameLst>
                                          <p:attrName>style.visibility</p:attrName>
                                        </p:attrNameLst>
                                      </p:cBhvr>
                                      <p:to>
                                        <p:strVal val="visible"/>
                                      </p:to>
                                    </p:set>
                                    <p:animEffect transition="in" filter="fade">
                                      <p:cBhvr>
                                        <p:cTn id="48" dur="1000"/>
                                        <p:tgtEl>
                                          <p:spTgt spid="2">
                                            <p:txEl>
                                              <p:pRg st="12" end="12"/>
                                            </p:txEl>
                                          </p:spTgt>
                                        </p:tgtEl>
                                      </p:cBhvr>
                                    </p:animEffect>
                                    <p:anim calcmode="lin" valueType="num">
                                      <p:cBhvr>
                                        <p:cTn id="49"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
                                            <p:txEl>
                                              <p:pRg st="14" end="14"/>
                                            </p:txEl>
                                          </p:spTgt>
                                        </p:tgtEl>
                                        <p:attrNameLst>
                                          <p:attrName>style.visibility</p:attrName>
                                        </p:attrNameLst>
                                      </p:cBhvr>
                                      <p:to>
                                        <p:strVal val="visible"/>
                                      </p:to>
                                    </p:set>
                                    <p:animEffect transition="in" filter="fade">
                                      <p:cBhvr>
                                        <p:cTn id="53" dur="1000"/>
                                        <p:tgtEl>
                                          <p:spTgt spid="2">
                                            <p:txEl>
                                              <p:pRg st="14" end="14"/>
                                            </p:txEl>
                                          </p:spTgt>
                                        </p:tgtEl>
                                      </p:cBhvr>
                                    </p:animEffect>
                                    <p:anim calcmode="lin" valueType="num">
                                      <p:cBhvr>
                                        <p:cTn id="54"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21B34F1-FBC4-B1B3-8276-6CD7038D84AD}"/>
              </a:ext>
            </a:extLst>
          </p:cNvPr>
          <p:cNvPicPr>
            <a:picLocks noChangeAspect="1"/>
          </p:cNvPicPr>
          <p:nvPr/>
        </p:nvPicPr>
        <p:blipFill>
          <a:blip r:embed="rId2"/>
          <a:stretch>
            <a:fillRect/>
          </a:stretch>
        </p:blipFill>
        <p:spPr>
          <a:xfrm>
            <a:off x="107576" y="255494"/>
            <a:ext cx="8943262" cy="6437722"/>
          </a:xfrm>
          <a:prstGeom prst="rect">
            <a:avLst/>
          </a:prstGeom>
        </p:spPr>
      </p:pic>
      <p:sp>
        <p:nvSpPr>
          <p:cNvPr id="3" name="テキスト ボックス 2">
            <a:extLst>
              <a:ext uri="{FF2B5EF4-FFF2-40B4-BE49-F238E27FC236}">
                <a16:creationId xmlns:a16="http://schemas.microsoft.com/office/drawing/2014/main" id="{17D1BFDF-A0C2-F3D6-FAF0-DE72B0B05A82}"/>
              </a:ext>
            </a:extLst>
          </p:cNvPr>
          <p:cNvSpPr txBox="1"/>
          <p:nvPr/>
        </p:nvSpPr>
        <p:spPr>
          <a:xfrm>
            <a:off x="6268599" y="255494"/>
            <a:ext cx="2653290" cy="276999"/>
          </a:xfrm>
          <a:prstGeom prst="rect">
            <a:avLst/>
          </a:prstGeom>
          <a:noFill/>
        </p:spPr>
        <p:txBody>
          <a:bodyPr wrap="none" rtlCol="0">
            <a:spAutoFit/>
          </a:bodyPr>
          <a:lstStyle/>
          <a:p>
            <a:r>
              <a:rPr kumimoji="1" lang="en-US" altLang="ja-JP" sz="1200" b="1" dirty="0"/>
              <a:t>2010</a:t>
            </a:r>
            <a:r>
              <a:rPr kumimoji="1" lang="ja-JP" altLang="en-US" sz="1200" b="1" dirty="0"/>
              <a:t>年度八名川小学校研究紀要より</a:t>
            </a:r>
          </a:p>
        </p:txBody>
      </p:sp>
      <p:sp>
        <p:nvSpPr>
          <p:cNvPr id="4" name="テキスト ボックス 3">
            <a:extLst>
              <a:ext uri="{FF2B5EF4-FFF2-40B4-BE49-F238E27FC236}">
                <a16:creationId xmlns:a16="http://schemas.microsoft.com/office/drawing/2014/main" id="{CC3FFFF0-545F-717C-D7AF-9776098BD699}"/>
              </a:ext>
            </a:extLst>
          </p:cNvPr>
          <p:cNvSpPr txBox="1"/>
          <p:nvPr/>
        </p:nvSpPr>
        <p:spPr>
          <a:xfrm>
            <a:off x="891712" y="1385047"/>
            <a:ext cx="6647974" cy="4832092"/>
          </a:xfrm>
          <a:prstGeom prst="rect">
            <a:avLst/>
          </a:prstGeom>
          <a:solidFill>
            <a:srgbClr val="FFFFFF">
              <a:alpha val="50196"/>
            </a:srgbClr>
          </a:solidFill>
        </p:spPr>
        <p:txBody>
          <a:bodyPr wrap="none" rtlCol="0">
            <a:spAutoFit/>
          </a:bodyPr>
          <a:lstStyle/>
          <a:p>
            <a:r>
              <a:rPr kumimoji="1" lang="ja-JP" altLang="en-US" sz="2800" dirty="0">
                <a:latin typeface="AR丸ゴシック体E" panose="020F0909000000000000" pitchFamily="49" charset="-128"/>
                <a:ea typeface="AR丸ゴシック体E" panose="020F0909000000000000" pitchFamily="49" charset="-128"/>
              </a:rPr>
              <a:t>江東区立八名川小学校に着任した初年度</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２年生は自分たちが実践した単元の</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繋がりだけをＥＳＤカレンダーに入</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れて、研究紀要の原稿としました。</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この、スカスカのカレンダーを紀要に</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載せていいものか問われ、一瞬迷いま</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した。</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自分たちが撮り組んだ成果だとしたら</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胸を張って出してもらうことにしまし</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た。すると、次の５月には・・・</a:t>
            </a:r>
          </a:p>
        </p:txBody>
      </p:sp>
    </p:spTree>
    <p:extLst>
      <p:ext uri="{BB962C8B-B14F-4D97-AF65-F5344CB8AC3E}">
        <p14:creationId xmlns:p14="http://schemas.microsoft.com/office/powerpoint/2010/main" val="378434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
                                            <p:txEl>
                                              <p:pRg st="0" end="0"/>
                                            </p:txEl>
                                          </p:spTgt>
                                        </p:tgtEl>
                                      </p:cBhvr>
                                    </p:animEffect>
                                    <p:set>
                                      <p:cBhvr>
                                        <p:cTn id="29" dur="1" fill="hold">
                                          <p:stCondLst>
                                            <p:cond delay="499"/>
                                          </p:stCondLst>
                                        </p:cTn>
                                        <p:tgtEl>
                                          <p:spTgt spid="4">
                                            <p:txEl>
                                              <p:pRg st="0" end="0"/>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
                                            <p:txEl>
                                              <p:pRg st="1" end="1"/>
                                            </p:txEl>
                                          </p:spTgt>
                                        </p:tgtEl>
                                      </p:cBhvr>
                                    </p:animEffect>
                                    <p:set>
                                      <p:cBhvr>
                                        <p:cTn id="32" dur="1" fill="hold">
                                          <p:stCondLst>
                                            <p:cond delay="499"/>
                                          </p:stCondLst>
                                        </p:cTn>
                                        <p:tgtEl>
                                          <p:spTgt spid="4">
                                            <p:txEl>
                                              <p:pRg st="1" end="1"/>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
                                            <p:txEl>
                                              <p:pRg st="2" end="2"/>
                                            </p:txEl>
                                          </p:spTgt>
                                        </p:tgtEl>
                                      </p:cBhvr>
                                    </p:animEffect>
                                    <p:set>
                                      <p:cBhvr>
                                        <p:cTn id="35" dur="1" fill="hold">
                                          <p:stCondLst>
                                            <p:cond delay="499"/>
                                          </p:stCondLst>
                                        </p:cTn>
                                        <p:tgtEl>
                                          <p:spTgt spid="4">
                                            <p:txEl>
                                              <p:pRg st="2" end="2"/>
                                            </p:txEl>
                                          </p:spTgt>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
                                            <p:txEl>
                                              <p:pRg st="3" end="3"/>
                                            </p:txEl>
                                          </p:spTgt>
                                        </p:tgtEl>
                                      </p:cBhvr>
                                    </p:animEffect>
                                    <p:set>
                                      <p:cBhvr>
                                        <p:cTn id="38"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000"/>
                                        <p:tgtEl>
                                          <p:spTgt spid="4">
                                            <p:txEl>
                                              <p:pRg st="5" end="5"/>
                                            </p:txEl>
                                          </p:spTgt>
                                        </p:tgtEl>
                                      </p:cBhvr>
                                    </p:animEffect>
                                    <p:anim calcmode="lin" valueType="num">
                                      <p:cBhvr>
                                        <p:cTn id="4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1000"/>
                                        <p:tgtEl>
                                          <p:spTgt spid="4">
                                            <p:txEl>
                                              <p:pRg st="7" end="7"/>
                                            </p:txEl>
                                          </p:spTgt>
                                        </p:tgtEl>
                                      </p:cBhvr>
                                    </p:animEffect>
                                    <p:anim calcmode="lin" valueType="num">
                                      <p:cBhvr>
                                        <p:cTn id="5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4">
                                            <p:txEl>
                                              <p:pRg st="0" end="0"/>
                                            </p:txEl>
                                          </p:spTgt>
                                        </p:tgtEl>
                                      </p:cBhvr>
                                    </p:animEffect>
                                    <p:set>
                                      <p:cBhvr>
                                        <p:cTn id="60" dur="1" fill="hold">
                                          <p:stCondLst>
                                            <p:cond delay="499"/>
                                          </p:stCondLst>
                                        </p:cTn>
                                        <p:tgtEl>
                                          <p:spTgt spid="4">
                                            <p:txEl>
                                              <p:pRg st="0" end="0"/>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4">
                                            <p:txEl>
                                              <p:pRg st="1" end="1"/>
                                            </p:txEl>
                                          </p:spTgt>
                                        </p:tgtEl>
                                      </p:cBhvr>
                                    </p:animEffect>
                                    <p:set>
                                      <p:cBhvr>
                                        <p:cTn id="63" dur="1" fill="hold">
                                          <p:stCondLst>
                                            <p:cond delay="499"/>
                                          </p:stCondLst>
                                        </p:cTn>
                                        <p:tgtEl>
                                          <p:spTgt spid="4">
                                            <p:txEl>
                                              <p:pRg st="1" end="1"/>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4">
                                            <p:txEl>
                                              <p:pRg st="2" end="2"/>
                                            </p:txEl>
                                          </p:spTgt>
                                        </p:tgtEl>
                                      </p:cBhvr>
                                    </p:animEffect>
                                    <p:set>
                                      <p:cBhvr>
                                        <p:cTn id="66" dur="1" fill="hold">
                                          <p:stCondLst>
                                            <p:cond delay="499"/>
                                          </p:stCondLst>
                                        </p:cTn>
                                        <p:tgtEl>
                                          <p:spTgt spid="4">
                                            <p:txEl>
                                              <p:pRg st="2" end="2"/>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4">
                                            <p:txEl>
                                              <p:pRg st="3" end="3"/>
                                            </p:txEl>
                                          </p:spTgt>
                                        </p:tgtEl>
                                      </p:cBhvr>
                                    </p:animEffect>
                                    <p:set>
                                      <p:cBhvr>
                                        <p:cTn id="69" dur="1" fill="hold">
                                          <p:stCondLst>
                                            <p:cond delay="499"/>
                                          </p:stCondLst>
                                        </p:cTn>
                                        <p:tgtEl>
                                          <p:spTgt spid="4">
                                            <p:txEl>
                                              <p:pRg st="3" end="3"/>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
                                            <p:txEl>
                                              <p:pRg st="5" end="5"/>
                                            </p:txEl>
                                          </p:spTgt>
                                        </p:tgtEl>
                                      </p:cBhvr>
                                    </p:animEffect>
                                    <p:set>
                                      <p:cBhvr>
                                        <p:cTn id="72" dur="1" fill="hold">
                                          <p:stCondLst>
                                            <p:cond delay="499"/>
                                          </p:stCondLst>
                                        </p:cTn>
                                        <p:tgtEl>
                                          <p:spTgt spid="4">
                                            <p:txEl>
                                              <p:pRg st="5" end="5"/>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
                                            <p:txEl>
                                              <p:pRg st="6" end="6"/>
                                            </p:txEl>
                                          </p:spTgt>
                                        </p:tgtEl>
                                      </p:cBhvr>
                                    </p:animEffect>
                                    <p:set>
                                      <p:cBhvr>
                                        <p:cTn id="75" dur="1" fill="hold">
                                          <p:stCondLst>
                                            <p:cond delay="499"/>
                                          </p:stCondLst>
                                        </p:cTn>
                                        <p:tgtEl>
                                          <p:spTgt spid="4">
                                            <p:txEl>
                                              <p:pRg st="6" end="6"/>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
                                            <p:txEl>
                                              <p:pRg st="7" end="7"/>
                                            </p:txEl>
                                          </p:spTgt>
                                        </p:tgtEl>
                                      </p:cBhvr>
                                    </p:animEffect>
                                    <p:set>
                                      <p:cBhvr>
                                        <p:cTn id="78" dur="1" fill="hold">
                                          <p:stCondLst>
                                            <p:cond delay="499"/>
                                          </p:stCondLst>
                                        </p:cTn>
                                        <p:tgtEl>
                                          <p:spTgt spid="4">
                                            <p:txEl>
                                              <p:pRg st="7" end="7"/>
                                            </p:txEl>
                                          </p:spTgt>
                                        </p:tgtEl>
                                        <p:attrNameLst>
                                          <p:attrName>style.visibility</p:attrName>
                                        </p:attrNameLst>
                                      </p:cBhvr>
                                      <p:to>
                                        <p:strVal val="hidden"/>
                                      </p:to>
                                    </p:set>
                                  </p:childTnLst>
                                </p:cTn>
                              </p:par>
                              <p:par>
                                <p:cTn id="79" presetID="42" presetClass="entr" presetSubtype="0" fill="hold" grpId="0" nodeType="withEffect">
                                  <p:stCondLst>
                                    <p:cond delay="0"/>
                                  </p:stCondLst>
                                  <p:childTnLst>
                                    <p:set>
                                      <p:cBhvr>
                                        <p:cTn id="80" dur="1" fill="hold">
                                          <p:stCondLst>
                                            <p:cond delay="0"/>
                                          </p:stCondLst>
                                        </p:cTn>
                                        <p:tgtEl>
                                          <p:spTgt spid="4">
                                            <p:txEl>
                                              <p:pRg st="8" end="8"/>
                                            </p:txEl>
                                          </p:spTgt>
                                        </p:tgtEl>
                                        <p:attrNameLst>
                                          <p:attrName>style.visibility</p:attrName>
                                        </p:attrNameLst>
                                      </p:cBhvr>
                                      <p:to>
                                        <p:strVal val="visible"/>
                                      </p:to>
                                    </p:set>
                                    <p:animEffect transition="in" filter="fade">
                                      <p:cBhvr>
                                        <p:cTn id="81" dur="1000"/>
                                        <p:tgtEl>
                                          <p:spTgt spid="4">
                                            <p:txEl>
                                              <p:pRg st="8" end="8"/>
                                            </p:txEl>
                                          </p:spTgt>
                                        </p:tgtEl>
                                      </p:cBhvr>
                                    </p:animEffect>
                                    <p:anim calcmode="lin" valueType="num">
                                      <p:cBhvr>
                                        <p:cTn id="8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8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
                                            <p:txEl>
                                              <p:pRg st="9" end="9"/>
                                            </p:txEl>
                                          </p:spTgt>
                                        </p:tgtEl>
                                        <p:attrNameLst>
                                          <p:attrName>style.visibility</p:attrName>
                                        </p:attrNameLst>
                                      </p:cBhvr>
                                      <p:to>
                                        <p:strVal val="visible"/>
                                      </p:to>
                                    </p:set>
                                    <p:animEffect transition="in" filter="fade">
                                      <p:cBhvr>
                                        <p:cTn id="86" dur="1000"/>
                                        <p:tgtEl>
                                          <p:spTgt spid="4">
                                            <p:txEl>
                                              <p:pRg st="9" end="9"/>
                                            </p:txEl>
                                          </p:spTgt>
                                        </p:tgtEl>
                                      </p:cBhvr>
                                    </p:animEffect>
                                    <p:anim calcmode="lin" valueType="num">
                                      <p:cBhvr>
                                        <p:cTn id="8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
                                            <p:txEl>
                                              <p:pRg st="10" end="10"/>
                                            </p:txEl>
                                          </p:spTgt>
                                        </p:tgtEl>
                                        <p:attrNameLst>
                                          <p:attrName>style.visibility</p:attrName>
                                        </p:attrNameLst>
                                      </p:cBhvr>
                                      <p:to>
                                        <p:strVal val="visible"/>
                                      </p:to>
                                    </p:set>
                                    <p:animEffect transition="in" filter="fade">
                                      <p:cBhvr>
                                        <p:cTn id="91" dur="1000"/>
                                        <p:tgtEl>
                                          <p:spTgt spid="4">
                                            <p:txEl>
                                              <p:pRg st="10" end="10"/>
                                            </p:txEl>
                                          </p:spTgt>
                                        </p:tgtEl>
                                      </p:cBhvr>
                                    </p:animEffect>
                                    <p:anim calcmode="lin" valueType="num">
                                      <p:cBhvr>
                                        <p:cTn id="9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94" presetID="10" presetClass="exit" presetSubtype="0" fill="hold" grpId="0" nodeType="withEffect">
                                  <p:stCondLst>
                                    <p:cond delay="0"/>
                                  </p:stCondLst>
                                  <p:childTnLst>
                                    <p:animEffect transition="out" filter="fade">
                                      <p:cBhvr>
                                        <p:cTn id="95" dur="500"/>
                                        <p:tgtEl>
                                          <p:spTgt spid="4">
                                            <p:bg/>
                                          </p:spTgt>
                                        </p:tgtEl>
                                      </p:cBhvr>
                                    </p:animEffect>
                                    <p:set>
                                      <p:cBhvr>
                                        <p:cTn id="96"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02DCF3F-1246-3CE8-55AA-B5C88E446770}"/>
              </a:ext>
            </a:extLst>
          </p:cNvPr>
          <p:cNvPicPr>
            <a:picLocks noChangeAspect="1"/>
          </p:cNvPicPr>
          <p:nvPr/>
        </p:nvPicPr>
        <p:blipFill>
          <a:blip r:embed="rId2"/>
          <a:stretch>
            <a:fillRect/>
          </a:stretch>
        </p:blipFill>
        <p:spPr>
          <a:xfrm>
            <a:off x="80682" y="304951"/>
            <a:ext cx="8927704" cy="6284107"/>
          </a:xfrm>
          <a:prstGeom prst="rect">
            <a:avLst/>
          </a:prstGeom>
        </p:spPr>
      </p:pic>
      <p:sp>
        <p:nvSpPr>
          <p:cNvPr id="3" name="テキスト ボックス 2">
            <a:extLst>
              <a:ext uri="{FF2B5EF4-FFF2-40B4-BE49-F238E27FC236}">
                <a16:creationId xmlns:a16="http://schemas.microsoft.com/office/drawing/2014/main" id="{B0F1732B-CEED-5704-3012-4A0B0975B89F}"/>
              </a:ext>
            </a:extLst>
          </p:cNvPr>
          <p:cNvSpPr txBox="1"/>
          <p:nvPr/>
        </p:nvSpPr>
        <p:spPr>
          <a:xfrm>
            <a:off x="6508375" y="331845"/>
            <a:ext cx="1692632" cy="276999"/>
          </a:xfrm>
          <a:prstGeom prst="rect">
            <a:avLst/>
          </a:prstGeom>
          <a:noFill/>
        </p:spPr>
        <p:txBody>
          <a:bodyPr wrap="square" rtlCol="0">
            <a:spAutoFit/>
          </a:bodyPr>
          <a:lstStyle/>
          <a:p>
            <a:r>
              <a:rPr kumimoji="1" lang="en-US" altLang="ja-JP" sz="1200" b="1" dirty="0"/>
              <a:t>2011</a:t>
            </a:r>
            <a:r>
              <a:rPr kumimoji="1" lang="ja-JP" altLang="en-US" sz="1200" b="1" dirty="0"/>
              <a:t>年度</a:t>
            </a:r>
          </a:p>
        </p:txBody>
      </p:sp>
      <p:sp>
        <p:nvSpPr>
          <p:cNvPr id="4" name="テキスト ボックス 3">
            <a:extLst>
              <a:ext uri="{FF2B5EF4-FFF2-40B4-BE49-F238E27FC236}">
                <a16:creationId xmlns:a16="http://schemas.microsoft.com/office/drawing/2014/main" id="{9E8A55CB-0891-BC3D-57EB-943766708F03}"/>
              </a:ext>
            </a:extLst>
          </p:cNvPr>
          <p:cNvSpPr txBox="1"/>
          <p:nvPr/>
        </p:nvSpPr>
        <p:spPr>
          <a:xfrm>
            <a:off x="2891118" y="4935071"/>
            <a:ext cx="5889811" cy="1077218"/>
          </a:xfrm>
          <a:prstGeom prst="rect">
            <a:avLst/>
          </a:prstGeom>
          <a:solidFill>
            <a:srgbClr val="FFFFFF">
              <a:alpha val="50196"/>
            </a:srgbClr>
          </a:solidFill>
        </p:spPr>
        <p:txBody>
          <a:bodyPr wrap="square" rtlCol="0">
            <a:spAutoFit/>
          </a:bodyPr>
          <a:lstStyle/>
          <a:p>
            <a:r>
              <a:rPr lang="ja-JP" altLang="en-US" sz="3200" dirty="0">
                <a:latin typeface="AR丸ゴシック体E" panose="020F0909000000000000" pitchFamily="49" charset="-128"/>
                <a:ea typeface="AR丸ゴシック体E" panose="020F0909000000000000" pitchFamily="49" charset="-128"/>
              </a:rPr>
              <a:t>ＥＳＤカレンダーは</a:t>
            </a:r>
            <a:r>
              <a:rPr lang="ja-JP" altLang="en-US" sz="3200" dirty="0">
                <a:solidFill>
                  <a:srgbClr val="FF0000"/>
                </a:solidFill>
                <a:latin typeface="AR丸ゴシック体E" panose="020F0909000000000000" pitchFamily="49" charset="-128"/>
                <a:ea typeface="AR丸ゴシック体E" panose="020F0909000000000000" pitchFamily="49" charset="-128"/>
              </a:rPr>
              <a:t>一度に</a:t>
            </a:r>
            <a:endParaRPr lang="en-US" altLang="ja-JP" sz="3200" dirty="0">
              <a:solidFill>
                <a:srgbClr val="FF0000"/>
              </a:solidFill>
              <a:latin typeface="AR丸ゴシック体E" panose="020F0909000000000000" pitchFamily="49" charset="-128"/>
              <a:ea typeface="AR丸ゴシック体E" panose="020F0909000000000000" pitchFamily="49" charset="-128"/>
            </a:endParaRPr>
          </a:p>
          <a:p>
            <a:r>
              <a:rPr lang="ja-JP" altLang="en-US" sz="3200" dirty="0">
                <a:solidFill>
                  <a:srgbClr val="FF0000"/>
                </a:solidFill>
                <a:latin typeface="AR丸ゴシック体E" panose="020F0909000000000000" pitchFamily="49" charset="-128"/>
                <a:ea typeface="AR丸ゴシック体E" panose="020F0909000000000000" pitchFamily="49" charset="-128"/>
              </a:rPr>
              <a:t>全てを作れなくてもいいのです</a:t>
            </a:r>
            <a:endParaRPr kumimoji="1" lang="ja-JP" altLang="en-US" sz="3200" dirty="0"/>
          </a:p>
        </p:txBody>
      </p:sp>
    </p:spTree>
    <p:extLst>
      <p:ext uri="{BB962C8B-B14F-4D97-AF65-F5344CB8AC3E}">
        <p14:creationId xmlns:p14="http://schemas.microsoft.com/office/powerpoint/2010/main" val="292405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12029" t="64557" r="28066" b="25949"/>
          <a:stretch/>
        </p:blipFill>
        <p:spPr>
          <a:xfrm>
            <a:off x="149598" y="3"/>
            <a:ext cx="8844806" cy="1981244"/>
          </a:xfrm>
          <a:prstGeom prst="rect">
            <a:avLst/>
          </a:prstGeom>
        </p:spPr>
      </p:pic>
      <p:sp>
        <p:nvSpPr>
          <p:cNvPr id="2" name="四角形: 角を丸くする 1">
            <a:extLst>
              <a:ext uri="{FF2B5EF4-FFF2-40B4-BE49-F238E27FC236}">
                <a16:creationId xmlns:a16="http://schemas.microsoft.com/office/drawing/2014/main" id="{D48CD356-02B6-4BE6-3201-049F4D0B288A}"/>
              </a:ext>
            </a:extLst>
          </p:cNvPr>
          <p:cNvSpPr/>
          <p:nvPr/>
        </p:nvSpPr>
        <p:spPr>
          <a:xfrm>
            <a:off x="149597" y="-80680"/>
            <a:ext cx="6829427"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DB3EFAEA-F890-6F97-0353-E01FCCF33445}"/>
              </a:ext>
            </a:extLst>
          </p:cNvPr>
          <p:cNvSpPr/>
          <p:nvPr/>
        </p:nvSpPr>
        <p:spPr>
          <a:xfrm>
            <a:off x="8106678" y="-80680"/>
            <a:ext cx="1131451"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A0601AC-BE0F-FFE9-C352-BBC33A394818}"/>
              </a:ext>
            </a:extLst>
          </p:cNvPr>
          <p:cNvSpPr/>
          <p:nvPr/>
        </p:nvSpPr>
        <p:spPr>
          <a:xfrm>
            <a:off x="7103739" y="2976285"/>
            <a:ext cx="2040261" cy="2752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4B475EE2-E3B5-2866-0DD0-4A2C2B152C8D}"/>
              </a:ext>
            </a:extLst>
          </p:cNvPr>
          <p:cNvPicPr>
            <a:picLocks noChangeAspect="1"/>
          </p:cNvPicPr>
          <p:nvPr/>
        </p:nvPicPr>
        <p:blipFill rotWithShape="1">
          <a:blip r:embed="rId2">
            <a:extLst>
              <a:ext uri="{28A0092B-C50C-407E-A947-70E740481C1C}">
                <a14:useLocalDpi xmlns:a14="http://schemas.microsoft.com/office/drawing/2010/main" val="0"/>
              </a:ext>
            </a:extLst>
          </a:blip>
          <a:srcRect l="12029" t="77144" r="40653" b="7992"/>
          <a:stretch/>
        </p:blipFill>
        <p:spPr>
          <a:xfrm>
            <a:off x="-140787" y="3180304"/>
            <a:ext cx="9378916" cy="4164060"/>
          </a:xfrm>
          <a:prstGeom prst="rect">
            <a:avLst/>
          </a:prstGeom>
        </p:spPr>
      </p:pic>
      <p:sp>
        <p:nvSpPr>
          <p:cNvPr id="8" name="楕円 7">
            <a:extLst>
              <a:ext uri="{FF2B5EF4-FFF2-40B4-BE49-F238E27FC236}">
                <a16:creationId xmlns:a16="http://schemas.microsoft.com/office/drawing/2014/main" id="{E473F197-E917-0BD6-C93C-642550358766}"/>
              </a:ext>
            </a:extLst>
          </p:cNvPr>
          <p:cNvSpPr/>
          <p:nvPr/>
        </p:nvSpPr>
        <p:spPr>
          <a:xfrm>
            <a:off x="1675583" y="2140395"/>
            <a:ext cx="5792834" cy="88076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ESD</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で</a:t>
            </a: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SDG</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ｓを実現</a:t>
            </a:r>
          </a:p>
        </p:txBody>
      </p:sp>
      <p:sp>
        <p:nvSpPr>
          <p:cNvPr id="7" name="テキスト ボックス 6">
            <a:extLst>
              <a:ext uri="{FF2B5EF4-FFF2-40B4-BE49-F238E27FC236}">
                <a16:creationId xmlns:a16="http://schemas.microsoft.com/office/drawing/2014/main" id="{6A048259-B699-9EB2-FF9B-5B0462654C19}"/>
              </a:ext>
            </a:extLst>
          </p:cNvPr>
          <p:cNvSpPr txBox="1"/>
          <p:nvPr/>
        </p:nvSpPr>
        <p:spPr>
          <a:xfrm>
            <a:off x="389964" y="457203"/>
            <a:ext cx="4276165" cy="584775"/>
          </a:xfrm>
          <a:prstGeom prst="rect">
            <a:avLst/>
          </a:prstGeom>
          <a:noFill/>
        </p:spPr>
        <p:txBody>
          <a:bodyPr wrap="square" rtlCol="0">
            <a:spAutoFit/>
          </a:bodyPr>
          <a:lstStyle/>
          <a:p>
            <a:r>
              <a:rPr kumimoji="1" lang="en-US" altLang="ja-JP" sz="3200" dirty="0">
                <a:latin typeface="AR P丸ゴシック体E" panose="020F0900000000000000" pitchFamily="50" charset="-128"/>
                <a:ea typeface="AR P丸ゴシック体E" panose="020F0900000000000000" pitchFamily="50" charset="-128"/>
              </a:rPr>
              <a:t>2015</a:t>
            </a:r>
            <a:r>
              <a:rPr kumimoji="1" lang="ja-JP" altLang="en-US" sz="3200" dirty="0">
                <a:latin typeface="AR P丸ゴシック体E" panose="020F0900000000000000" pitchFamily="50" charset="-128"/>
                <a:ea typeface="AR P丸ゴシック体E" panose="020F0900000000000000" pitchFamily="50" charset="-128"/>
              </a:rPr>
              <a:t>年　</a:t>
            </a:r>
            <a:r>
              <a:rPr kumimoji="1" lang="en-US" altLang="ja-JP" sz="3200" dirty="0">
                <a:highlight>
                  <a:srgbClr val="FFFF00"/>
                </a:highlight>
                <a:latin typeface="AR P丸ゴシック体E" panose="020F0900000000000000" pitchFamily="50" charset="-128"/>
                <a:ea typeface="AR P丸ゴシック体E" panose="020F0900000000000000" pitchFamily="50" charset="-128"/>
              </a:rPr>
              <a:t>SDG</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ｓ始まる</a:t>
            </a:r>
          </a:p>
        </p:txBody>
      </p:sp>
      <p:sp>
        <p:nvSpPr>
          <p:cNvPr id="10" name="テキスト ボックス 9">
            <a:extLst>
              <a:ext uri="{FF2B5EF4-FFF2-40B4-BE49-F238E27FC236}">
                <a16:creationId xmlns:a16="http://schemas.microsoft.com/office/drawing/2014/main" id="{5792B1EB-0062-AD30-E544-1708F7796FA6}"/>
              </a:ext>
            </a:extLst>
          </p:cNvPr>
          <p:cNvSpPr txBox="1"/>
          <p:nvPr/>
        </p:nvSpPr>
        <p:spPr>
          <a:xfrm>
            <a:off x="4282541" y="3152499"/>
            <a:ext cx="2774133" cy="584775"/>
          </a:xfrm>
          <a:prstGeom prst="rect">
            <a:avLst/>
          </a:prstGeom>
          <a:noFill/>
        </p:spPr>
        <p:txBody>
          <a:bodyPr wrap="square">
            <a:spAutoFit/>
          </a:bodyPr>
          <a:lstStyle/>
          <a:p>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SDGs</a:t>
            </a:r>
            <a:r>
              <a:rPr kumimoji="1" lang="ja-JP" altLang="en-US" sz="1800" dirty="0">
                <a:solidFill>
                  <a:srgbClr val="FF0000"/>
                </a:solidFill>
                <a:latin typeface="HGS創英角ﾎﾟｯﾌﾟ体" panose="040B0A00000000000000" pitchFamily="50" charset="-128"/>
                <a:ea typeface="HGS創英角ﾎﾟｯﾌﾟ体" panose="040B0A00000000000000" pitchFamily="50" charset="-128"/>
              </a:rPr>
              <a:t>　</a:t>
            </a:r>
            <a:endParaRPr lang="ja-JP" altLang="en-US" dirty="0"/>
          </a:p>
        </p:txBody>
      </p:sp>
      <p:pic>
        <p:nvPicPr>
          <p:cNvPr id="11" name="図 10">
            <a:extLst>
              <a:ext uri="{FF2B5EF4-FFF2-40B4-BE49-F238E27FC236}">
                <a16:creationId xmlns:a16="http://schemas.microsoft.com/office/drawing/2014/main" id="{7D7288A5-3960-EB72-0F52-DDABC10349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732" t="21251" r="33247" b="53017"/>
          <a:stretch/>
        </p:blipFill>
        <p:spPr>
          <a:xfrm>
            <a:off x="7468417" y="2648542"/>
            <a:ext cx="1097068" cy="1088732"/>
          </a:xfrm>
          <a:prstGeom prst="rect">
            <a:avLst/>
          </a:prstGeom>
        </p:spPr>
      </p:pic>
    </p:spTree>
    <p:extLst>
      <p:ext uri="{BB962C8B-B14F-4D97-AF65-F5344CB8AC3E}">
        <p14:creationId xmlns:p14="http://schemas.microsoft.com/office/powerpoint/2010/main" val="2896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89D34EB-23B1-202B-2698-D241B9996F9D}"/>
              </a:ext>
            </a:extLst>
          </p:cNvPr>
          <p:cNvGrpSpPr/>
          <p:nvPr/>
        </p:nvGrpSpPr>
        <p:grpSpPr>
          <a:xfrm>
            <a:off x="0" y="0"/>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04787" y="213306"/>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301365" y="320461"/>
              <a:ext cx="8762999" cy="3970318"/>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宇都宮大学・群馬大学　共同教育学部　</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endParaRPr lang="en-US" altLang="ja-JP" sz="20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6000" b="1" dirty="0">
                  <a:solidFill>
                    <a:schemeClr val="bg1"/>
                  </a:solidFill>
                  <a:latin typeface="AR P丸ゴシック体E" panose="020F0900000000000000" pitchFamily="50" charset="-128"/>
                  <a:ea typeface="AR P丸ゴシック体E" panose="020F0900000000000000" pitchFamily="50" charset="-128"/>
                </a:rPr>
                <a:t>　　</a:t>
              </a:r>
              <a:r>
                <a:rPr lang="ja-JP" altLang="ja-JP" sz="6000" b="1" dirty="0">
                  <a:solidFill>
                    <a:schemeClr val="bg1"/>
                  </a:solidFill>
                  <a:latin typeface="AR P丸ゴシック体E" panose="020F0900000000000000" pitchFamily="50" charset="-128"/>
                  <a:ea typeface="AR P丸ゴシック体E" panose="020F0900000000000000" pitchFamily="50" charset="-128"/>
                </a:rPr>
                <a:t>「</a:t>
              </a:r>
              <a:r>
                <a:rPr lang="ja-JP" altLang="en-US" sz="6000" b="1" dirty="0">
                  <a:solidFill>
                    <a:schemeClr val="bg1"/>
                  </a:solidFill>
                  <a:latin typeface="AR P丸ゴシック体E" panose="020F0900000000000000" pitchFamily="50" charset="-128"/>
                  <a:ea typeface="AR P丸ゴシック体E" panose="020F0900000000000000" pitchFamily="50" charset="-128"/>
                </a:rPr>
                <a:t>ＥＳＤ</a:t>
              </a:r>
              <a:r>
                <a:rPr lang="ja-JP" altLang="en-US" sz="6000" b="1">
                  <a:solidFill>
                    <a:schemeClr val="bg1"/>
                  </a:solidFill>
                  <a:latin typeface="AR P丸ゴシック体E" panose="020F0900000000000000" pitchFamily="50" charset="-128"/>
                  <a:ea typeface="AR P丸ゴシック体E" panose="020F0900000000000000" pitchFamily="50" charset="-128"/>
                </a:rPr>
                <a:t>教育法</a:t>
              </a:r>
              <a:r>
                <a:rPr lang="ja-JP" altLang="ja-JP" sz="6000" b="1">
                  <a:solidFill>
                    <a:schemeClr val="bg1"/>
                  </a:solidFill>
                  <a:latin typeface="AR P丸ゴシック体E" panose="020F0900000000000000" pitchFamily="50" charset="-128"/>
                  <a:ea typeface="AR P丸ゴシック体E" panose="020F0900000000000000" pitchFamily="50" charset="-128"/>
                </a:rPr>
                <a:t>」</a:t>
              </a:r>
              <a:r>
                <a:rPr lang="ja-JP" altLang="en-US" sz="6000" b="1">
                  <a:solidFill>
                    <a:schemeClr val="bg1"/>
                  </a:solidFill>
                  <a:latin typeface="AR P丸ゴシック体E" panose="020F0900000000000000" pitchFamily="50" charset="-128"/>
                  <a:ea typeface="AR P丸ゴシック体E" panose="020F0900000000000000" pitchFamily="50" charset="-128"/>
                </a:rPr>
                <a:t>①</a:t>
              </a:r>
              <a:r>
                <a:rPr lang="ja-JP" altLang="ja-JP" sz="6000" b="1">
                  <a:solidFill>
                    <a:schemeClr val="bg1"/>
                  </a:solidFill>
                  <a:latin typeface="AR P丸ゴシック体E" panose="020F0900000000000000" pitchFamily="50" charset="-128"/>
                  <a:ea typeface="AR P丸ゴシック体E" panose="020F0900000000000000" pitchFamily="50" charset="-128"/>
                </a:rPr>
                <a:t> </a:t>
              </a:r>
              <a:r>
                <a:rPr lang="ja-JP" altLang="ja-JP" sz="2200">
                  <a:solidFill>
                    <a:schemeClr val="bg1"/>
                  </a:solidFill>
                  <a:latin typeface="+mn-ea"/>
                </a:rPr>
                <a:t>　</a:t>
              </a:r>
              <a:r>
                <a:rPr lang="ja-JP" altLang="en-US" b="1" kern="10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20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lang="en-US" altLang="ja-JP" b="1" dirty="0">
                <a:solidFill>
                  <a:schemeClr val="bg1"/>
                </a:solidFill>
                <a:latin typeface="AR P丸ゴシック体E" panose="020F0900000000000000" pitchFamily="50" charset="-128"/>
                <a:ea typeface="AR P丸ゴシック体E" panose="020F0900000000000000" pitchFamily="50" charset="-128"/>
              </a:endParaRPr>
            </a:p>
            <a:p>
              <a:r>
                <a:rPr lang="en-US" altLang="ja-JP" sz="3600" b="1" dirty="0">
                  <a:solidFill>
                    <a:schemeClr val="bg1"/>
                  </a:solidFill>
                  <a:latin typeface="AR P丸ゴシック体E" panose="020F0900000000000000" pitchFamily="50" charset="-128"/>
                  <a:ea typeface="AR P丸ゴシック体E" panose="020F0900000000000000" pitchFamily="50" charset="-128"/>
                </a:rPr>
                <a:t> </a:t>
              </a:r>
              <a:r>
                <a:rPr lang="ja-JP" altLang="en-US" sz="3600" b="1" dirty="0">
                  <a:solidFill>
                    <a:srgbClr val="FFFF00"/>
                  </a:solidFill>
                  <a:latin typeface="AR P丸ゴシック体E" panose="020F0900000000000000" pitchFamily="50" charset="-128"/>
                  <a:ea typeface="AR P丸ゴシック体E" panose="020F0900000000000000" pitchFamily="50" charset="-128"/>
                </a:rPr>
                <a:t>～ </a:t>
              </a:r>
              <a:r>
                <a:rPr lang="en-US" altLang="ja-JP" sz="3600" b="1" dirty="0">
                  <a:solidFill>
                    <a:srgbClr val="FFFF00"/>
                  </a:solidFill>
                  <a:latin typeface="AR P丸ゴシック体E" panose="020F0900000000000000" pitchFamily="50" charset="-128"/>
                  <a:ea typeface="AR P丸ゴシック体E" panose="020F0900000000000000" pitchFamily="50" charset="-128"/>
                </a:rPr>
                <a:t>SDG</a:t>
              </a:r>
              <a:r>
                <a:rPr lang="ja-JP" altLang="en-US" sz="3600" b="1" dirty="0">
                  <a:solidFill>
                    <a:srgbClr val="FFFF00"/>
                  </a:solidFill>
                  <a:latin typeface="AR P丸ゴシック体E" panose="020F0900000000000000" pitchFamily="50" charset="-128"/>
                  <a:ea typeface="AR P丸ゴシック体E" panose="020F0900000000000000" pitchFamily="50" charset="-128"/>
                </a:rPr>
                <a:t>ｓと学習指導要領を踏まえた</a:t>
              </a:r>
              <a:endParaRPr lang="en-US" altLang="ja-JP" sz="3600" b="1" dirty="0">
                <a:solidFill>
                  <a:srgbClr val="FFFF00"/>
                </a:solidFill>
                <a:latin typeface="AR P丸ゴシック体E" panose="020F0900000000000000" pitchFamily="50" charset="-128"/>
                <a:ea typeface="AR P丸ゴシック体E" panose="020F0900000000000000" pitchFamily="50" charset="-128"/>
              </a:endParaRPr>
            </a:p>
            <a:p>
              <a:r>
                <a:rPr lang="ja-JP" altLang="en-US" sz="3600" b="1" dirty="0">
                  <a:solidFill>
                    <a:srgbClr val="FFFF00"/>
                  </a:solidFill>
                  <a:latin typeface="AR P丸ゴシック体E" panose="020F0900000000000000" pitchFamily="50" charset="-128"/>
                  <a:ea typeface="AR P丸ゴシック体E" panose="020F0900000000000000" pitchFamily="50" charset="-128"/>
                </a:rPr>
                <a:t>　　　　　　　　   　　教育の推進～</a:t>
              </a:r>
              <a:r>
                <a:rPr kumimoji="1" lang="ja-JP" altLang="en-US" sz="36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36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10" name="正方形/長方形 9">
              <a:extLst>
                <a:ext uri="{FF2B5EF4-FFF2-40B4-BE49-F238E27FC236}">
                  <a16:creationId xmlns:a16="http://schemas.microsoft.com/office/drawing/2014/main" id="{1FDB8FCA-7353-40BE-9B06-A4011341D815}"/>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881" y="4320988"/>
              <a:ext cx="3651108" cy="2216551"/>
            </a:xfrm>
            <a:prstGeom prst="rect">
              <a:avLst/>
            </a:prstGeom>
          </p:spPr>
        </p:pic>
      </p:grpSp>
      <p:sp>
        <p:nvSpPr>
          <p:cNvPr id="4" name="テキスト ボックス 3">
            <a:extLst>
              <a:ext uri="{FF2B5EF4-FFF2-40B4-BE49-F238E27FC236}">
                <a16:creationId xmlns:a16="http://schemas.microsoft.com/office/drawing/2014/main" id="{2D1F9259-0F26-9C1D-5AF4-2FBFD4FF5CD3}"/>
              </a:ext>
            </a:extLst>
          </p:cNvPr>
          <p:cNvSpPr txBox="1"/>
          <p:nvPr/>
        </p:nvSpPr>
        <p:spPr>
          <a:xfrm flipH="1">
            <a:off x="4682163" y="4420227"/>
            <a:ext cx="4461836" cy="2092881"/>
          </a:xfrm>
          <a:prstGeom prst="rect">
            <a:avLst/>
          </a:prstGeom>
          <a:noFill/>
        </p:spPr>
        <p:txBody>
          <a:bodyPr wrap="square" rtlCol="0">
            <a:spAutoFit/>
          </a:bodyPr>
          <a:lstStyle/>
          <a:p>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令和７年５月１７日（土）　</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　　　　　　　　１０：２０～１１：５０</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 元校長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21040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6DE01F5-6B87-00E9-D758-3E4F95E8CF14}"/>
              </a:ext>
            </a:extLst>
          </p:cNvPr>
          <p:cNvPicPr>
            <a:picLocks noChangeAspect="1"/>
          </p:cNvPicPr>
          <p:nvPr/>
        </p:nvPicPr>
        <p:blipFill>
          <a:blip r:embed="rId2"/>
          <a:stretch>
            <a:fillRect/>
          </a:stretch>
        </p:blipFill>
        <p:spPr>
          <a:xfrm>
            <a:off x="1" y="1088725"/>
            <a:ext cx="9164588" cy="5769275"/>
          </a:xfrm>
          <a:prstGeom prst="rect">
            <a:avLst/>
          </a:prstGeom>
        </p:spPr>
      </p:pic>
      <p:pic>
        <p:nvPicPr>
          <p:cNvPr id="5" name="図 4">
            <a:extLst>
              <a:ext uri="{FF2B5EF4-FFF2-40B4-BE49-F238E27FC236}">
                <a16:creationId xmlns:a16="http://schemas.microsoft.com/office/drawing/2014/main" id="{E2C7211C-0D1A-DC90-8BD1-6C18FE2D7C6C}"/>
              </a:ext>
            </a:extLst>
          </p:cNvPr>
          <p:cNvPicPr>
            <a:picLocks noChangeAspect="1"/>
          </p:cNvPicPr>
          <p:nvPr/>
        </p:nvPicPr>
        <p:blipFill>
          <a:blip r:embed="rId3"/>
          <a:stretch>
            <a:fillRect/>
          </a:stretch>
        </p:blipFill>
        <p:spPr>
          <a:xfrm>
            <a:off x="6350404" y="0"/>
            <a:ext cx="2793596" cy="2393490"/>
          </a:xfrm>
          <a:prstGeom prst="rect">
            <a:avLst/>
          </a:prstGeom>
        </p:spPr>
      </p:pic>
      <p:sp>
        <p:nvSpPr>
          <p:cNvPr id="6" name="テキスト ボックス 5">
            <a:extLst>
              <a:ext uri="{FF2B5EF4-FFF2-40B4-BE49-F238E27FC236}">
                <a16:creationId xmlns:a16="http://schemas.microsoft.com/office/drawing/2014/main" id="{3B07D2FC-A5B3-22C8-79F8-7433F0B4A3A0}"/>
              </a:ext>
            </a:extLst>
          </p:cNvPr>
          <p:cNvSpPr txBox="1"/>
          <p:nvPr/>
        </p:nvSpPr>
        <p:spPr>
          <a:xfrm>
            <a:off x="56533" y="31151"/>
            <a:ext cx="6151043" cy="1107996"/>
          </a:xfrm>
          <a:prstGeom prst="rect">
            <a:avLst/>
          </a:prstGeom>
          <a:noFill/>
        </p:spPr>
        <p:txBody>
          <a:bodyPr wrap="none" rtlCol="0">
            <a:spAutoFit/>
          </a:bodyPr>
          <a:lstStyle/>
          <a:p>
            <a:r>
              <a:rPr kumimoji="1" lang="ja-JP" altLang="en-US" sz="3300" dirty="0">
                <a:latin typeface="AR P丸ゴシック体E" panose="020F0900000000000000" pitchFamily="50" charset="-128"/>
                <a:ea typeface="AR P丸ゴシック体E" panose="020F0900000000000000" pitchFamily="50" charset="-128"/>
              </a:rPr>
              <a:t>国際連合の教育・科学・文化機関</a:t>
            </a:r>
            <a:endParaRPr kumimoji="1" lang="en-US" altLang="ja-JP" sz="3300" dirty="0">
              <a:latin typeface="AR P丸ゴシック体E" panose="020F0900000000000000" pitchFamily="50" charset="-128"/>
              <a:ea typeface="AR P丸ゴシック体E" panose="020F0900000000000000" pitchFamily="50" charset="-128"/>
            </a:endParaRPr>
          </a:p>
          <a:p>
            <a:r>
              <a:rPr kumimoji="1" lang="en-US" altLang="ja-JP" sz="3300" dirty="0">
                <a:latin typeface="AR P丸ゴシック体E" panose="020F0900000000000000" pitchFamily="50" charset="-128"/>
                <a:ea typeface="AR P丸ゴシック体E" panose="020F0900000000000000" pitchFamily="50" charset="-128"/>
              </a:rPr>
              <a:t>         UNESCO </a:t>
            </a:r>
            <a:r>
              <a:rPr kumimoji="1" lang="ja-JP" altLang="en-US" sz="3300" dirty="0">
                <a:latin typeface="AR P丸ゴシック体E" panose="020F0900000000000000" pitchFamily="50" charset="-128"/>
                <a:ea typeface="AR P丸ゴシック体E" panose="020F0900000000000000" pitchFamily="50" charset="-128"/>
              </a:rPr>
              <a:t>ユネスコ</a:t>
            </a:r>
          </a:p>
        </p:txBody>
      </p:sp>
      <p:pic>
        <p:nvPicPr>
          <p:cNvPr id="8" name="図 7">
            <a:extLst>
              <a:ext uri="{FF2B5EF4-FFF2-40B4-BE49-F238E27FC236}">
                <a16:creationId xmlns:a16="http://schemas.microsoft.com/office/drawing/2014/main" id="{37F4BB87-A504-D68B-E96E-C926928C620C}"/>
              </a:ext>
            </a:extLst>
          </p:cNvPr>
          <p:cNvPicPr>
            <a:picLocks noChangeAspect="1"/>
          </p:cNvPicPr>
          <p:nvPr/>
        </p:nvPicPr>
        <p:blipFill>
          <a:blip r:embed="rId4"/>
          <a:stretch>
            <a:fillRect/>
          </a:stretch>
        </p:blipFill>
        <p:spPr>
          <a:xfrm>
            <a:off x="6185188" y="1"/>
            <a:ext cx="3014390" cy="2605988"/>
          </a:xfrm>
          <a:prstGeom prst="rect">
            <a:avLst/>
          </a:prstGeom>
        </p:spPr>
      </p:pic>
    </p:spTree>
    <p:extLst>
      <p:ext uri="{BB962C8B-B14F-4D97-AF65-F5344CB8AC3E}">
        <p14:creationId xmlns:p14="http://schemas.microsoft.com/office/powerpoint/2010/main" val="16019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079418-1D77-40A8-9661-8ABF826AB7E6}"/>
              </a:ext>
            </a:extLst>
          </p:cNvPr>
          <p:cNvSpPr txBox="1"/>
          <p:nvPr/>
        </p:nvSpPr>
        <p:spPr>
          <a:xfrm>
            <a:off x="239040" y="85277"/>
            <a:ext cx="8665920" cy="6344622"/>
          </a:xfrm>
          <a:prstGeom prst="rect">
            <a:avLst/>
          </a:prstGeom>
          <a:noFill/>
        </p:spPr>
        <p:txBody>
          <a:bodyPr wrap="square" rtlCol="0">
            <a:spAutoFit/>
          </a:bodyPr>
          <a:lstStyle/>
          <a:p>
            <a:endParaRPr lang="en-US" altLang="ja-JP" sz="12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１７の目標に向かって、みんなで取り組むのが</a:t>
            </a:r>
            <a:endParaRPr lang="en-US" altLang="ja-JP" sz="2800" dirty="0">
              <a:latin typeface="AR P丸ゴシック体E" panose="020F0900000000000000" pitchFamily="50" charset="-128"/>
              <a:ea typeface="AR P丸ゴシック体E" panose="020F0900000000000000" pitchFamily="50" charset="-128"/>
            </a:endParaRPr>
          </a:p>
          <a:p>
            <a:r>
              <a:rPr lang="ja-JP" altLang="en-US" sz="2400" dirty="0">
                <a:latin typeface="AR P丸ゴシック体E" panose="020F0900000000000000" pitchFamily="50" charset="-128"/>
                <a:ea typeface="AR P丸ゴシック体E" panose="020F0900000000000000" pitchFamily="50" charset="-128"/>
              </a:rPr>
              <a:t>　　　　　　　　　 </a:t>
            </a:r>
            <a:r>
              <a:rPr lang="ja-JP" altLang="en-US" sz="1600" dirty="0">
                <a:latin typeface="AR P丸ゴシック体E" panose="020F0900000000000000" pitchFamily="50" charset="-128"/>
                <a:ea typeface="AR P丸ゴシック体E" panose="020F0900000000000000" pitchFamily="50" charset="-128"/>
              </a:rPr>
              <a:t>　</a:t>
            </a:r>
            <a:r>
              <a:rPr lang="ja-JP" altLang="en-US" sz="3300" dirty="0">
                <a:solidFill>
                  <a:srgbClr val="C00000"/>
                </a:solidFill>
                <a:highlight>
                  <a:srgbClr val="FECAFC"/>
                </a:highlight>
                <a:latin typeface="HGP創英角ﾎﾟｯﾌﾟ体" panose="040B0A00000000000000" pitchFamily="50" charset="-128"/>
                <a:ea typeface="HGP創英角ﾎﾟｯﾌﾟ体" panose="040B0A00000000000000" pitchFamily="50" charset="-128"/>
              </a:rPr>
              <a:t>ＳＤ</a:t>
            </a:r>
            <a:r>
              <a:rPr lang="en-US" altLang="ja-JP" sz="3300" dirty="0">
                <a:solidFill>
                  <a:srgbClr val="C00000"/>
                </a:solidFill>
                <a:highlight>
                  <a:srgbClr val="FECAFC"/>
                </a:highlight>
                <a:latin typeface="HGP創英角ﾎﾟｯﾌﾟ体" panose="040B0A00000000000000" pitchFamily="50" charset="-128"/>
                <a:ea typeface="HGP創英角ﾎﾟｯﾌﾟ体" panose="040B0A00000000000000" pitchFamily="50" charset="-128"/>
              </a:rPr>
              <a:t>Gs</a:t>
            </a:r>
            <a:r>
              <a:rPr lang="ja-JP" altLang="en-US" sz="2800" dirty="0">
                <a:latin typeface="AR P丸ゴシック体E" panose="020F0900000000000000" pitchFamily="50" charset="-128"/>
                <a:ea typeface="AR P丸ゴシック体E" panose="020F0900000000000000" pitchFamily="50" charset="-128"/>
              </a:rPr>
              <a:t>であり、</a:t>
            </a:r>
            <a:endParaRPr lang="en-US" altLang="ja-JP" sz="2800" dirty="0">
              <a:latin typeface="AR P丸ゴシック体E" panose="020F0900000000000000" pitchFamily="50" charset="-128"/>
              <a:ea typeface="AR P丸ゴシック体E" panose="020F0900000000000000" pitchFamily="50" charset="-128"/>
            </a:endParaRPr>
          </a:p>
          <a:p>
            <a:endParaRPr lang="en-US" altLang="ja-JP" sz="12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その中心にあるのが</a:t>
            </a:r>
            <a:r>
              <a:rPr lang="ja-JP" altLang="en-US" sz="3323" dirty="0">
                <a:solidFill>
                  <a:srgbClr val="C00000"/>
                </a:solidFill>
                <a:highlight>
                  <a:srgbClr val="CCFF99"/>
                </a:highlight>
                <a:latin typeface="HGP創英角ﾎﾟｯﾌﾟ体" panose="040B0A00000000000000" pitchFamily="50" charset="-128"/>
                <a:ea typeface="HGP創英角ﾎﾟｯﾌﾟ体" panose="040B0A00000000000000" pitchFamily="50" charset="-128"/>
              </a:rPr>
              <a:t>ＥＳＤ</a:t>
            </a:r>
            <a:r>
              <a:rPr lang="ja-JP" altLang="en-US" sz="2800" dirty="0">
                <a:latin typeface="AR P丸ゴシック体E" panose="020F0900000000000000" pitchFamily="50" charset="-128"/>
                <a:ea typeface="AR P丸ゴシック体E" panose="020F0900000000000000" pitchFamily="50" charset="-128"/>
              </a:rPr>
              <a:t>です。</a:t>
            </a:r>
            <a:endParaRPr lang="en-US" altLang="ja-JP" sz="2800"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r>
              <a:rPr lang="ja-JP" altLang="en-US" sz="2216" dirty="0">
                <a:latin typeface="AR P丸ゴシック体E" panose="020F0900000000000000" pitchFamily="50" charset="-128"/>
                <a:ea typeface="AR P丸ゴシック体E" panose="020F0900000000000000" pitchFamily="50" charset="-128"/>
              </a:rPr>
              <a:t>　　　</a:t>
            </a:r>
            <a:endParaRPr lang="en-US" altLang="ja-JP" sz="900"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D53695E9-EAC1-43AB-895B-512C16F15B9C}"/>
              </a:ext>
            </a:extLst>
          </p:cNvPr>
          <p:cNvSpPr txBox="1"/>
          <p:nvPr/>
        </p:nvSpPr>
        <p:spPr>
          <a:xfrm>
            <a:off x="6459894" y="2389992"/>
            <a:ext cx="2156103" cy="1708160"/>
          </a:xfrm>
          <a:prstGeom prst="rect">
            <a:avLst/>
          </a:prstGeom>
          <a:solidFill>
            <a:srgbClr val="FEDAFC"/>
          </a:solidFill>
        </p:spPr>
        <p:txBody>
          <a:bodyPr wrap="none" rtlCol="0">
            <a:spAutoFit/>
          </a:bodyPr>
          <a:lstStyle/>
          <a:p>
            <a:r>
              <a:rPr kumimoji="1" lang="ja-JP" altLang="en-US" sz="2700" b="1" dirty="0">
                <a:solidFill>
                  <a:srgbClr val="FF0000"/>
                </a:solidFill>
              </a:rPr>
              <a:t>Ｓ</a:t>
            </a:r>
            <a:r>
              <a:rPr kumimoji="1" lang="en-US" altLang="ja-JP" sz="2700" dirty="0" err="1"/>
              <a:t>ustainable</a:t>
            </a:r>
            <a:endParaRPr kumimoji="1" lang="en-US" altLang="ja-JP" sz="2700" dirty="0"/>
          </a:p>
          <a:p>
            <a:r>
              <a:rPr kumimoji="1" lang="en-US" altLang="ja-JP" sz="600" b="1" dirty="0">
                <a:solidFill>
                  <a:srgbClr val="FF0000"/>
                </a:solidFill>
                <a:latin typeface="+mn-ea"/>
              </a:rPr>
              <a:t> </a:t>
            </a:r>
            <a:r>
              <a:rPr kumimoji="1" lang="en-US" altLang="ja-JP" sz="2700" b="1" dirty="0">
                <a:solidFill>
                  <a:srgbClr val="FF0000"/>
                </a:solidFill>
                <a:latin typeface="+mn-ea"/>
              </a:rPr>
              <a:t>D</a:t>
            </a:r>
            <a:r>
              <a:rPr kumimoji="1" lang="en-US" altLang="ja-JP" sz="2700" dirty="0"/>
              <a:t>evelopment</a:t>
            </a:r>
          </a:p>
          <a:p>
            <a:r>
              <a:rPr kumimoji="1" lang="en-US" altLang="ja-JP" sz="600" b="1" dirty="0">
                <a:solidFill>
                  <a:srgbClr val="FF0000"/>
                </a:solidFill>
                <a:latin typeface="+mn-ea"/>
              </a:rPr>
              <a:t> </a:t>
            </a:r>
            <a:r>
              <a:rPr kumimoji="1" lang="en-US" altLang="ja-JP" sz="2700" b="1" dirty="0">
                <a:solidFill>
                  <a:srgbClr val="FF0000"/>
                </a:solidFill>
                <a:latin typeface="+mn-ea"/>
              </a:rPr>
              <a:t>G</a:t>
            </a:r>
            <a:r>
              <a:rPr kumimoji="1" lang="en-US" altLang="ja-JP" sz="2700" dirty="0"/>
              <a:t>oal</a:t>
            </a:r>
          </a:p>
          <a:p>
            <a:r>
              <a:rPr kumimoji="1" lang="en-US" altLang="ja-JP" sz="2400" b="1" dirty="0">
                <a:solidFill>
                  <a:srgbClr val="FF0000"/>
                </a:solidFill>
                <a:latin typeface="+mn-ea"/>
              </a:rPr>
              <a:t>(</a:t>
            </a:r>
            <a:r>
              <a:rPr kumimoji="1" lang="ja-JP" altLang="en-US" sz="2400" b="1" dirty="0">
                <a:solidFill>
                  <a:srgbClr val="FF0000"/>
                </a:solidFill>
                <a:latin typeface="+mn-ea"/>
              </a:rPr>
              <a:t>目標</a:t>
            </a:r>
            <a:r>
              <a:rPr kumimoji="1" lang="en-US" altLang="ja-JP" sz="2400" b="1" dirty="0">
                <a:solidFill>
                  <a:srgbClr val="FF0000"/>
                </a:solidFill>
                <a:latin typeface="+mn-ea"/>
              </a:rPr>
              <a:t>)</a:t>
            </a:r>
          </a:p>
        </p:txBody>
      </p:sp>
      <p:sp>
        <p:nvSpPr>
          <p:cNvPr id="4" name="テキスト ボックス 3">
            <a:extLst>
              <a:ext uri="{FF2B5EF4-FFF2-40B4-BE49-F238E27FC236}">
                <a16:creationId xmlns:a16="http://schemas.microsoft.com/office/drawing/2014/main" id="{FC530168-5029-431D-AE6E-82DC64D16496}"/>
              </a:ext>
            </a:extLst>
          </p:cNvPr>
          <p:cNvSpPr txBox="1"/>
          <p:nvPr/>
        </p:nvSpPr>
        <p:spPr>
          <a:xfrm>
            <a:off x="6459894" y="4179074"/>
            <a:ext cx="2435282" cy="1769715"/>
          </a:xfrm>
          <a:prstGeom prst="rect">
            <a:avLst/>
          </a:prstGeom>
          <a:solidFill>
            <a:srgbClr val="CCFF99"/>
          </a:solidFill>
        </p:spPr>
        <p:txBody>
          <a:bodyPr wrap="none" rtlCol="0">
            <a:spAutoFit/>
          </a:bodyPr>
          <a:lstStyle/>
          <a:p>
            <a:r>
              <a:rPr kumimoji="1" lang="ja-JP" altLang="en-US" sz="2700" b="1" dirty="0">
                <a:solidFill>
                  <a:srgbClr val="FF0000"/>
                </a:solidFill>
              </a:rPr>
              <a:t>Ｅ</a:t>
            </a:r>
            <a:r>
              <a:rPr kumimoji="1" lang="en-US" altLang="ja-JP" sz="2700" dirty="0" err="1">
                <a:latin typeface="AR丸ゴシック体E" panose="020F0909000000000000" pitchFamily="49" charset="-128"/>
                <a:ea typeface="AR丸ゴシック体E" panose="020F0909000000000000" pitchFamily="49" charset="-128"/>
              </a:rPr>
              <a:t>ducation</a:t>
            </a:r>
            <a:r>
              <a:rPr kumimoji="1" lang="en-US" altLang="ja-JP" sz="2700" dirty="0">
                <a:latin typeface="AR丸ゴシック体E" panose="020F0909000000000000" pitchFamily="49" charset="-128"/>
                <a:ea typeface="AR丸ゴシック体E" panose="020F0909000000000000" pitchFamily="49" charset="-128"/>
              </a:rPr>
              <a:t> </a:t>
            </a:r>
            <a:r>
              <a:rPr kumimoji="1" lang="en-US" altLang="ja-JP" dirty="0">
                <a:latin typeface="AR丸ゴシック体E" panose="020F0909000000000000" pitchFamily="49" charset="-128"/>
                <a:ea typeface="AR丸ゴシック体E" panose="020F0909000000000000" pitchFamily="49" charset="-128"/>
              </a:rPr>
              <a:t>for</a:t>
            </a:r>
          </a:p>
          <a:p>
            <a:r>
              <a:rPr kumimoji="1" lang="ja-JP" altLang="en-US" sz="2700" b="1" dirty="0">
                <a:solidFill>
                  <a:srgbClr val="FF0000"/>
                </a:solidFill>
              </a:rPr>
              <a:t>Ｓ</a:t>
            </a:r>
            <a:r>
              <a:rPr kumimoji="1" lang="en-US" altLang="ja-JP" sz="2700" dirty="0" err="1">
                <a:latin typeface="AR丸ゴシック体E" panose="020F0909000000000000" pitchFamily="49" charset="-128"/>
                <a:ea typeface="AR丸ゴシック体E" panose="020F0909000000000000" pitchFamily="49" charset="-128"/>
              </a:rPr>
              <a:t>ustainable</a:t>
            </a:r>
            <a:endParaRPr kumimoji="1" lang="en-US" altLang="ja-JP" sz="2700" dirty="0">
              <a:latin typeface="AR丸ゴシック体E" panose="020F0909000000000000" pitchFamily="49" charset="-128"/>
              <a:ea typeface="AR丸ゴシック体E" panose="020F0909000000000000" pitchFamily="49" charset="-128"/>
            </a:endParaRPr>
          </a:p>
          <a:p>
            <a:r>
              <a:rPr kumimoji="1" lang="en-US" altLang="ja-JP" sz="750" b="1" dirty="0">
                <a:solidFill>
                  <a:srgbClr val="FF0000"/>
                </a:solidFill>
                <a:latin typeface="+mn-ea"/>
              </a:rPr>
              <a:t> </a:t>
            </a:r>
            <a:r>
              <a:rPr kumimoji="1" lang="en-US" altLang="ja-JP" sz="2700" b="1" dirty="0">
                <a:solidFill>
                  <a:srgbClr val="FF0000"/>
                </a:solidFill>
                <a:latin typeface="+mn-ea"/>
              </a:rPr>
              <a:t>D</a:t>
            </a:r>
            <a:r>
              <a:rPr kumimoji="1" lang="en-US" altLang="ja-JP" sz="2700" dirty="0">
                <a:latin typeface="AR丸ゴシック体E" panose="020F0909000000000000" pitchFamily="49" charset="-128"/>
                <a:ea typeface="AR丸ゴシック体E" panose="020F0909000000000000" pitchFamily="49" charset="-128"/>
              </a:rPr>
              <a:t>evelopment</a:t>
            </a:r>
          </a:p>
          <a:p>
            <a:r>
              <a:rPr kumimoji="1" lang="en-US" altLang="ja-JP" sz="2800" b="1" dirty="0">
                <a:solidFill>
                  <a:srgbClr val="FF0000"/>
                </a:solidFill>
                <a:latin typeface="+mn-ea"/>
              </a:rPr>
              <a:t>(</a:t>
            </a:r>
            <a:r>
              <a:rPr kumimoji="1" lang="ja-JP" altLang="en-US" sz="2800" b="1" dirty="0">
                <a:solidFill>
                  <a:srgbClr val="FF0000"/>
                </a:solidFill>
                <a:latin typeface="+mn-ea"/>
              </a:rPr>
              <a:t>教育</a:t>
            </a:r>
            <a:r>
              <a:rPr kumimoji="1" lang="en-US" altLang="ja-JP" sz="2800" b="1" dirty="0">
                <a:solidFill>
                  <a:srgbClr val="FF0000"/>
                </a:solidFill>
                <a:latin typeface="+mn-ea"/>
              </a:rPr>
              <a:t>)</a:t>
            </a:r>
          </a:p>
        </p:txBody>
      </p:sp>
      <p:sp>
        <p:nvSpPr>
          <p:cNvPr id="6" name="テキスト ボックス 5">
            <a:extLst>
              <a:ext uri="{FF2B5EF4-FFF2-40B4-BE49-F238E27FC236}">
                <a16:creationId xmlns:a16="http://schemas.microsoft.com/office/drawing/2014/main" id="{F59C8FFA-798A-4D34-A3FB-FB72FCB4AB89}"/>
              </a:ext>
            </a:extLst>
          </p:cNvPr>
          <p:cNvSpPr txBox="1"/>
          <p:nvPr/>
        </p:nvSpPr>
        <p:spPr>
          <a:xfrm>
            <a:off x="7209433" y="3178126"/>
            <a:ext cx="342900" cy="507831"/>
          </a:xfrm>
          <a:prstGeom prst="rect">
            <a:avLst/>
          </a:prstGeom>
          <a:noFill/>
        </p:spPr>
        <p:txBody>
          <a:bodyPr wrap="square">
            <a:spAutoFit/>
          </a:bodyPr>
          <a:lstStyle/>
          <a:p>
            <a:r>
              <a:rPr kumimoji="1" lang="en-US" altLang="ja-JP" sz="2700" dirty="0">
                <a:solidFill>
                  <a:srgbClr val="FF0000"/>
                </a:solidFill>
                <a:latin typeface="AR丸ゴシック体E" panose="020F0909000000000000" pitchFamily="49" charset="-128"/>
                <a:ea typeface="AR丸ゴシック体E" panose="020F0909000000000000" pitchFamily="49" charset="-128"/>
              </a:rPr>
              <a:t>s</a:t>
            </a:r>
            <a:endParaRPr lang="ja-JP" altLang="en-US" sz="2700" dirty="0">
              <a:latin typeface="AR丸ゴシック体E" panose="020F0909000000000000" pitchFamily="49" charset="-128"/>
              <a:ea typeface="AR丸ゴシック体E" panose="020F0909000000000000" pitchFamily="49" charset="-128"/>
            </a:endParaRPr>
          </a:p>
        </p:txBody>
      </p:sp>
      <p:pic>
        <p:nvPicPr>
          <p:cNvPr id="7" name="図 6">
            <a:extLst>
              <a:ext uri="{FF2B5EF4-FFF2-40B4-BE49-F238E27FC236}">
                <a16:creationId xmlns:a16="http://schemas.microsoft.com/office/drawing/2014/main" id="{B4CDEEF3-F88B-4631-9802-C1828EF267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336223"/>
            <a:ext cx="5539759" cy="3422884"/>
          </a:xfrm>
          <a:prstGeom prst="rect">
            <a:avLst/>
          </a:prstGeom>
        </p:spPr>
      </p:pic>
      <p:sp>
        <p:nvSpPr>
          <p:cNvPr id="8" name="楕円 7">
            <a:extLst>
              <a:ext uri="{FF2B5EF4-FFF2-40B4-BE49-F238E27FC236}">
                <a16:creationId xmlns:a16="http://schemas.microsoft.com/office/drawing/2014/main" id="{1981FBB7-3F11-44C7-96E4-5BF44389FFC3}"/>
              </a:ext>
            </a:extLst>
          </p:cNvPr>
          <p:cNvSpPr/>
          <p:nvPr/>
        </p:nvSpPr>
        <p:spPr>
          <a:xfrm>
            <a:off x="2649071" y="2978589"/>
            <a:ext cx="1156447" cy="1001739"/>
          </a:xfrm>
          <a:prstGeom prst="ellipse">
            <a:avLst/>
          </a:prstGeom>
          <a:noFill/>
          <a:ln w="76200"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8F03FCE-9579-4C33-82D3-04877460E0EA}"/>
              </a:ext>
            </a:extLst>
          </p:cNvPr>
          <p:cNvSpPr txBox="1"/>
          <p:nvPr/>
        </p:nvSpPr>
        <p:spPr>
          <a:xfrm>
            <a:off x="164800" y="5948789"/>
            <a:ext cx="8814400" cy="769441"/>
          </a:xfrm>
          <a:prstGeom prst="rect">
            <a:avLst/>
          </a:prstGeom>
          <a:noFill/>
        </p:spPr>
        <p:txBody>
          <a:bodyPr wrap="square" rtlCol="0">
            <a:spAutoFit/>
          </a:bodyPr>
          <a:lstStyle/>
          <a:p>
            <a:r>
              <a:rPr kumimoji="1" lang="en-US" altLang="ja-JP" sz="4400" dirty="0">
                <a:highlight>
                  <a:srgbClr val="FFFF00"/>
                </a:highlight>
                <a:latin typeface="AR丸ゴシック体E" panose="020F0909000000000000" pitchFamily="49" charset="-128"/>
                <a:ea typeface="AR丸ゴシック体E" panose="020F0909000000000000" pitchFamily="49" charset="-128"/>
              </a:rPr>
              <a:t>Q</a:t>
            </a:r>
            <a:r>
              <a:rPr lang="en-US" altLang="ja-JP" sz="3600" dirty="0">
                <a:highlight>
                  <a:srgbClr val="FFFF00"/>
                </a:highlight>
                <a:latin typeface="AR丸ゴシック体E" panose="020F0909000000000000" pitchFamily="49" charset="-128"/>
                <a:ea typeface="AR丸ゴシック体E" panose="020F0909000000000000" pitchFamily="49" charset="-128"/>
              </a:rPr>
              <a:t>uality education</a:t>
            </a:r>
            <a:r>
              <a:rPr lang="ja-JP" altLang="en-US" sz="3600" dirty="0">
                <a:latin typeface="AR丸ゴシック体E" panose="020F0909000000000000" pitchFamily="49" charset="-128"/>
                <a:ea typeface="AR丸ゴシック体E" panose="020F0909000000000000" pitchFamily="49" charset="-128"/>
              </a:rPr>
              <a:t>　</a:t>
            </a:r>
            <a:r>
              <a:rPr lang="ja-JP" altLang="en-US" sz="3600" dirty="0">
                <a:highlight>
                  <a:srgbClr val="FFFF00"/>
                </a:highlight>
                <a:latin typeface="AR丸ゴシック体E" panose="020F0909000000000000" pitchFamily="49" charset="-128"/>
                <a:ea typeface="AR丸ゴシック体E" panose="020F0909000000000000" pitchFamily="49" charset="-128"/>
              </a:rPr>
              <a:t>質の高い教育を皆に</a:t>
            </a:r>
            <a:endParaRPr kumimoji="1" lang="en-US" altLang="ja-JP" sz="3600" b="1"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7055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1+#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 calcmode="lin" valueType="num">
                                      <p:cBhvr additive="base">
                                        <p:cTn id="4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 calcmode="lin" valueType="num">
                                      <p:cBhvr additive="base">
                                        <p:cTn id="5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2" fill="hold" grpId="0" nodeType="afterEffect">
                                  <p:stCondLst>
                                    <p:cond delay="100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1000" fill="hold"/>
                                        <p:tgtEl>
                                          <p:spTgt spid="6"/>
                                        </p:tgtEl>
                                        <p:attrNameLst>
                                          <p:attrName>ppt_x</p:attrName>
                                        </p:attrNameLst>
                                      </p:cBhvr>
                                      <p:tavLst>
                                        <p:tav tm="0">
                                          <p:val>
                                            <p:strVal val="1+#ppt_w/2"/>
                                          </p:val>
                                        </p:tav>
                                        <p:tav tm="100000">
                                          <p:val>
                                            <p:strVal val="#ppt_x"/>
                                          </p:val>
                                        </p:tav>
                                      </p:tavLst>
                                    </p:anim>
                                    <p:anim calcmode="lin" valueType="num">
                                      <p:cBhvr additive="base">
                                        <p:cTn id="59" dur="1000" fill="hold"/>
                                        <p:tgtEl>
                                          <p:spTgt spid="6"/>
                                        </p:tgtEl>
                                        <p:attrNameLst>
                                          <p:attrName>ppt_y</p:attrName>
                                        </p:attrNameLst>
                                      </p:cBhvr>
                                      <p:tavLst>
                                        <p:tav tm="0">
                                          <p:val>
                                            <p:strVal val="#ppt_y"/>
                                          </p:val>
                                        </p:tav>
                                        <p:tav tm="100000">
                                          <p:val>
                                            <p:strVal val="#ppt_y"/>
                                          </p:val>
                                        </p:tav>
                                      </p:tavLst>
                                    </p:anim>
                                  </p:childTnLst>
                                </p:cTn>
                              </p:par>
                            </p:childTnLst>
                          </p:cTn>
                        </p:par>
                        <p:par>
                          <p:cTn id="60" fill="hold">
                            <p:stCondLst>
                              <p:cond delay="2500"/>
                            </p:stCondLst>
                            <p:childTnLst>
                              <p:par>
                                <p:cTn id="61" presetID="2" presetClass="entr" presetSubtype="2" fill="hold" nodeType="after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 calcmode="lin" valueType="num">
                                      <p:cBhvr additive="base">
                                        <p:cTn id="6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anim calcmode="lin" valueType="num">
                                      <p:cBhvr additive="base">
                                        <p:cTn id="7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 calcmode="lin" valueType="num">
                                      <p:cBhvr additive="base">
                                        <p:cTn id="7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xEl>
                                              <p:pRg st="2" end="2"/>
                                            </p:txEl>
                                          </p:spTgt>
                                        </p:tgtEl>
                                        <p:attrNameLst>
                                          <p:attrName>style.visibility</p:attrName>
                                        </p:attrNameLst>
                                      </p:cBhvr>
                                      <p:to>
                                        <p:strVal val="visible"/>
                                      </p:to>
                                    </p:set>
                                    <p:anim calcmode="lin" valueType="num">
                                      <p:cBhvr additive="base">
                                        <p:cTn id="8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2" presetClass="entr" presetSubtype="4" fill="hold" nodeType="after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anim calcmode="lin" valueType="num">
                                      <p:cBhvr additive="base">
                                        <p:cTn id="8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5">
                                            <p:txEl>
                                              <p:pRg st="0" end="0"/>
                                            </p:txEl>
                                          </p:spTgt>
                                        </p:tgtEl>
                                        <p:attrNameLst>
                                          <p:attrName>style.visibility</p:attrName>
                                        </p:attrNameLst>
                                      </p:cBhvr>
                                      <p:to>
                                        <p:strVal val="visible"/>
                                      </p:to>
                                    </p:set>
                                    <p:animEffect transition="in" filter="fade">
                                      <p:cBhvr>
                                        <p:cTn id="92" dur="1000"/>
                                        <p:tgtEl>
                                          <p:spTgt spid="5">
                                            <p:txEl>
                                              <p:pRg st="0" end="0"/>
                                            </p:txEl>
                                          </p:spTgt>
                                        </p:tgtEl>
                                      </p:cBhvr>
                                    </p:animEffect>
                                    <p:anim calcmode="lin" valueType="num">
                                      <p:cBhvr>
                                        <p:cTn id="9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8463</TotalTime>
  <Words>5319</Words>
  <Application>Microsoft Office PowerPoint</Application>
  <PresentationFormat>画面に合わせる (4:3)</PresentationFormat>
  <Paragraphs>953</Paragraphs>
  <Slides>70</Slides>
  <Notes>52</Notes>
  <HiddenSlides>0</HiddenSlides>
  <MMClips>1</MMClips>
  <ScaleCrop>false</ScaleCrop>
  <HeadingPairs>
    <vt:vector size="6" baseType="variant">
      <vt:variant>
        <vt:lpstr>使用されているフォント</vt:lpstr>
      </vt:variant>
      <vt:variant>
        <vt:i4>24</vt:i4>
      </vt:variant>
      <vt:variant>
        <vt:lpstr>テーマ</vt:lpstr>
      </vt:variant>
      <vt:variant>
        <vt:i4>1</vt:i4>
      </vt:variant>
      <vt:variant>
        <vt:lpstr>スライド タイトル</vt:lpstr>
      </vt:variant>
      <vt:variant>
        <vt:i4>70</vt:i4>
      </vt:variant>
    </vt:vector>
  </HeadingPairs>
  <TitlesOfParts>
    <vt:vector size="95" baseType="lpstr">
      <vt:lpstr>AR Pゴシック体S</vt:lpstr>
      <vt:lpstr>AR P丸ゴシック体04M</vt:lpstr>
      <vt:lpstr>AR P丸ゴシック体E</vt:lpstr>
      <vt:lpstr>AR P丸ゴシック体M</vt:lpstr>
      <vt:lpstr>AR P悠々ゴシック体E</vt:lpstr>
      <vt:lpstr>AR P楷書体M</vt:lpstr>
      <vt:lpstr>AR丸ゴシック体E</vt:lpstr>
      <vt:lpstr>BIZ UDPゴシック</vt:lpstr>
      <vt:lpstr>ＤＦ特太ゴシック体</vt:lpstr>
      <vt:lpstr>HGPｺﾞｼｯｸE</vt:lpstr>
      <vt:lpstr>HGP創英角ｺﾞｼｯｸUB</vt:lpstr>
      <vt:lpstr>HGP創英角ﾎﾟｯﾌﾟ体</vt:lpstr>
      <vt:lpstr>HGS創英角ﾎﾟｯﾌﾟ体</vt:lpstr>
      <vt:lpstr>HG創英角ﾎﾟｯﾌﾟ体</vt:lpstr>
      <vt:lpstr>Meiryo UI</vt:lpstr>
      <vt:lpstr>ＭＳ Ｐゴシック</vt:lpstr>
      <vt:lpstr>ＭＳ ゴシック</vt:lpstr>
      <vt:lpstr>ＭＳ 明朝</vt:lpstr>
      <vt:lpstr>メイリオ</vt:lpstr>
      <vt:lpstr>游ゴシック</vt:lpstr>
      <vt:lpstr>Arial</vt:lpstr>
      <vt:lpstr>Calibri</vt:lpstr>
      <vt:lpstr>Calibri Light</vt:lpstr>
      <vt:lpstr>open sans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2100年までの気温変化の予測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384</cp:revision>
  <cp:lastPrinted>2024-05-08T01:19:14Z</cp:lastPrinted>
  <dcterms:created xsi:type="dcterms:W3CDTF">2020-01-16T07:37:46Z</dcterms:created>
  <dcterms:modified xsi:type="dcterms:W3CDTF">2025-05-13T08:14:52Z</dcterms:modified>
</cp:coreProperties>
</file>