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4"/>
  </p:notesMasterIdLst>
  <p:sldIdLst>
    <p:sldId id="2903" r:id="rId2"/>
    <p:sldId id="3386" r:id="rId3"/>
    <p:sldId id="3284" r:id="rId4"/>
    <p:sldId id="3246" r:id="rId5"/>
    <p:sldId id="3245" r:id="rId6"/>
    <p:sldId id="3344" r:id="rId7"/>
    <p:sldId id="3388" r:id="rId8"/>
    <p:sldId id="3273" r:id="rId9"/>
    <p:sldId id="1945" r:id="rId10"/>
    <p:sldId id="3285" r:id="rId11"/>
    <p:sldId id="3286" r:id="rId12"/>
    <p:sldId id="3287" r:id="rId13"/>
    <p:sldId id="3288" r:id="rId14"/>
    <p:sldId id="3289" r:id="rId15"/>
    <p:sldId id="3290" r:id="rId16"/>
    <p:sldId id="3340" r:id="rId17"/>
    <p:sldId id="3379" r:id="rId18"/>
    <p:sldId id="3380" r:id="rId19"/>
    <p:sldId id="3293" r:id="rId20"/>
    <p:sldId id="3294" r:id="rId21"/>
    <p:sldId id="2785" r:id="rId22"/>
    <p:sldId id="3389" r:id="rId23"/>
    <p:sldId id="3486" r:id="rId24"/>
    <p:sldId id="3488" r:id="rId25"/>
    <p:sldId id="3487" r:id="rId26"/>
    <p:sldId id="2778" r:id="rId27"/>
    <p:sldId id="2983" r:id="rId28"/>
    <p:sldId id="3296" r:id="rId29"/>
    <p:sldId id="3297" r:id="rId30"/>
    <p:sldId id="3216" r:id="rId31"/>
    <p:sldId id="3390" r:id="rId32"/>
    <p:sldId id="2160" r:id="rId33"/>
    <p:sldId id="2161" r:id="rId34"/>
    <p:sldId id="3260" r:id="rId35"/>
    <p:sldId id="3277" r:id="rId36"/>
    <p:sldId id="3278" r:id="rId37"/>
    <p:sldId id="3489" r:id="rId38"/>
    <p:sldId id="1923" r:id="rId39"/>
    <p:sldId id="3227" r:id="rId40"/>
    <p:sldId id="3291" r:id="rId41"/>
    <p:sldId id="3292" r:id="rId42"/>
    <p:sldId id="3303" r:id="rId43"/>
    <p:sldId id="3305" r:id="rId44"/>
    <p:sldId id="3096" r:id="rId45"/>
    <p:sldId id="3374" r:id="rId46"/>
    <p:sldId id="3406" r:id="rId47"/>
    <p:sldId id="3407" r:id="rId48"/>
    <p:sldId id="3408" r:id="rId49"/>
    <p:sldId id="3409" r:id="rId50"/>
    <p:sldId id="3410" r:id="rId51"/>
    <p:sldId id="3411" r:id="rId52"/>
    <p:sldId id="3477" r:id="rId53"/>
    <p:sldId id="3478" r:id="rId54"/>
    <p:sldId id="3479" r:id="rId55"/>
    <p:sldId id="3480" r:id="rId56"/>
    <p:sldId id="3481" r:id="rId57"/>
    <p:sldId id="3482" r:id="rId58"/>
    <p:sldId id="3402" r:id="rId59"/>
    <p:sldId id="3403" r:id="rId60"/>
    <p:sldId id="3405" r:id="rId61"/>
    <p:sldId id="3490" r:id="rId62"/>
    <p:sldId id="3404" r:id="rId63"/>
    <p:sldId id="3271" r:id="rId64"/>
    <p:sldId id="3275" r:id="rId65"/>
    <p:sldId id="3394" r:id="rId66"/>
    <p:sldId id="3395" r:id="rId67"/>
    <p:sldId id="3320" r:id="rId68"/>
    <p:sldId id="3399" r:id="rId69"/>
    <p:sldId id="3400" r:id="rId70"/>
    <p:sldId id="3397" r:id="rId71"/>
    <p:sldId id="3333" r:id="rId72"/>
    <p:sldId id="3334" r:id="rId73"/>
    <p:sldId id="3335" r:id="rId74"/>
    <p:sldId id="3398" r:id="rId75"/>
    <p:sldId id="3384" r:id="rId76"/>
    <p:sldId id="3266" r:id="rId77"/>
    <p:sldId id="3401" r:id="rId78"/>
    <p:sldId id="3314" r:id="rId79"/>
    <p:sldId id="3257" r:id="rId80"/>
    <p:sldId id="3268" r:id="rId81"/>
    <p:sldId id="3225" r:id="rId82"/>
    <p:sldId id="3001" r:id="rId83"/>
    <p:sldId id="3002" r:id="rId84"/>
    <p:sldId id="3003" r:id="rId85"/>
    <p:sldId id="2108" r:id="rId86"/>
    <p:sldId id="3194" r:id="rId87"/>
    <p:sldId id="3315" r:id="rId88"/>
    <p:sldId id="2109" r:id="rId89"/>
    <p:sldId id="3319" r:id="rId90"/>
    <p:sldId id="2110" r:id="rId91"/>
    <p:sldId id="2893" r:id="rId92"/>
    <p:sldId id="3140" r:id="rId93"/>
  </p:sldIdLst>
  <p:sldSz cx="12192000" cy="9144000"/>
  <p:notesSz cx="10020300"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a" initials="o" lastIdx="1" clrIdx="0">
    <p:extLst>
      <p:ext uri="{19B8F6BF-5375-455C-9EA6-DF929625EA0E}">
        <p15:presenceInfo xmlns:p15="http://schemas.microsoft.com/office/powerpoint/2012/main" userId="oa" providerId="None"/>
      </p:ext>
    </p:extLst>
  </p:cmAuthor>
  <p:cmAuthor id="2" name="手島 利夫" initials="手島" lastIdx="2" clrIdx="1">
    <p:extLst>
      <p:ext uri="{19B8F6BF-5375-455C-9EA6-DF929625EA0E}">
        <p15:presenceInfo xmlns:p15="http://schemas.microsoft.com/office/powerpoint/2012/main" userId="0a6a7baf70163a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FF"/>
    <a:srgbClr val="A3DBFF"/>
    <a:srgbClr val="FF0000"/>
    <a:srgbClr val="FFFFEB"/>
    <a:srgbClr val="FFCCCC"/>
    <a:srgbClr val="FF99CC"/>
    <a:srgbClr val="FF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034" autoAdjust="0"/>
  </p:normalViewPr>
  <p:slideViewPr>
    <p:cSldViewPr snapToGrid="0">
      <p:cViewPr varScale="1">
        <p:scale>
          <a:sx n="54" d="100"/>
          <a:sy n="54" d="100"/>
        </p:scale>
        <p:origin x="6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ja-JP" altLang="en-US" sz="3200" dirty="0">
                <a:solidFill>
                  <a:schemeClr val="tx1"/>
                </a:solidFill>
                <a:latin typeface="AR P丸ゴシック体E" panose="020F0900000000000000" pitchFamily="50" charset="-128"/>
                <a:ea typeface="AR P丸ゴシック体E" panose="020F0900000000000000" pitchFamily="50" charset="-128"/>
              </a:rPr>
              <a:t>ある県内に６３ある各市町村の</a:t>
            </a:r>
            <a:r>
              <a:rPr lang="ja-JP" altLang="en-US" sz="3200" dirty="0">
                <a:solidFill>
                  <a:schemeClr val="tx1"/>
                </a:solidFill>
                <a:highlight>
                  <a:srgbClr val="FFFF00"/>
                </a:highlight>
                <a:latin typeface="AR P丸ゴシック体E" panose="020F0900000000000000" pitchFamily="50" charset="-128"/>
                <a:ea typeface="AR P丸ゴシック体E" panose="020F0900000000000000" pitchFamily="50" charset="-128"/>
              </a:rPr>
              <a:t>教育振興基本計画</a:t>
            </a:r>
            <a:r>
              <a:rPr lang="ja-JP" altLang="en-US" sz="3200" dirty="0">
                <a:solidFill>
                  <a:schemeClr val="tx1"/>
                </a:solidFill>
                <a:latin typeface="AR P丸ゴシック体E" panose="020F0900000000000000" pitchFamily="50" charset="-128"/>
                <a:ea typeface="AR P丸ゴシック体E" panose="020F0900000000000000" pitchFamily="50" charset="-128"/>
              </a:rPr>
              <a:t>内に　　</a:t>
            </a:r>
            <a:r>
              <a:rPr lang="ja-JP" sz="3200" dirty="0">
                <a:solidFill>
                  <a:schemeClr val="tx1"/>
                </a:solidFill>
                <a:latin typeface="AR P丸ゴシック体E" panose="020F0900000000000000" pitchFamily="50" charset="-128"/>
                <a:ea typeface="AR P丸ゴシック体E" panose="020F0900000000000000" pitchFamily="50" charset="-128"/>
              </a:rPr>
              <a:t>「</a:t>
            </a:r>
            <a:r>
              <a:rPr lang="ja-JP" sz="3200" dirty="0">
                <a:solidFill>
                  <a:schemeClr val="tx1"/>
                </a:solidFill>
                <a:highlight>
                  <a:srgbClr val="A3DBFF"/>
                </a:highlight>
                <a:latin typeface="AR P丸ゴシック体E" panose="020F0900000000000000" pitchFamily="50" charset="-128"/>
                <a:ea typeface="AR P丸ゴシック体E" panose="020F0900000000000000" pitchFamily="50" charset="-128"/>
              </a:rPr>
              <a:t>持続可能な社会の創り手</a:t>
            </a:r>
            <a:r>
              <a:rPr lang="ja-JP" sz="3200" dirty="0">
                <a:solidFill>
                  <a:schemeClr val="tx1"/>
                </a:solidFill>
                <a:latin typeface="AR P丸ゴシック体E" panose="020F0900000000000000" pitchFamily="50" charset="-128"/>
                <a:ea typeface="AR P丸ゴシック体E" panose="020F0900000000000000" pitchFamily="50" charset="-128"/>
              </a:rPr>
              <a:t>」</a:t>
            </a:r>
            <a:r>
              <a:rPr lang="ja-JP" altLang="en-US" sz="3200" dirty="0">
                <a:solidFill>
                  <a:schemeClr val="tx1"/>
                </a:solidFill>
                <a:latin typeface="AR P丸ゴシック体E" panose="020F0900000000000000" pitchFamily="50" charset="-128"/>
                <a:ea typeface="AR P丸ゴシック体E" panose="020F0900000000000000" pitchFamily="50" charset="-128"/>
              </a:rPr>
              <a:t>等</a:t>
            </a:r>
            <a:r>
              <a:rPr lang="ja-JP" sz="3200" dirty="0">
                <a:solidFill>
                  <a:schemeClr val="tx1"/>
                </a:solidFill>
                <a:latin typeface="AR P丸ゴシック体E" panose="020F0900000000000000" pitchFamily="50" charset="-128"/>
                <a:ea typeface="AR P丸ゴシック体E" panose="020F0900000000000000" pitchFamily="50" charset="-128"/>
              </a:rPr>
              <a:t>の明記</a:t>
            </a:r>
            <a:r>
              <a:rPr lang="ja-JP" altLang="en-US" sz="3200" dirty="0">
                <a:solidFill>
                  <a:schemeClr val="tx1"/>
                </a:solidFill>
                <a:latin typeface="AR P丸ゴシック体E" panose="020F0900000000000000" pitchFamily="50" charset="-128"/>
                <a:ea typeface="AR P丸ゴシック体E" panose="020F0900000000000000" pitchFamily="50" charset="-128"/>
              </a:rPr>
              <a:t>の有無</a:t>
            </a:r>
            <a:endParaRPr lang="ja-JP" sz="3200" dirty="0">
              <a:solidFill>
                <a:schemeClr val="tx1"/>
              </a:solidFill>
              <a:latin typeface="AR P丸ゴシック体E" panose="020F0900000000000000" pitchFamily="50" charset="-128"/>
              <a:ea typeface="AR P丸ゴシック体E" panose="020F0900000000000000" pitchFamily="50" charset="-128"/>
            </a:endParaRPr>
          </a:p>
        </c:rich>
      </c:tx>
      <c:layout>
        <c:manualLayout>
          <c:xMode val="edge"/>
          <c:yMode val="edge"/>
          <c:x val="9.1010789893962329E-2"/>
          <c:y val="1.984126984126984E-3"/>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spPr>
            <a:ln>
              <a:solidFill>
                <a:schemeClr val="tx1"/>
              </a:solidFill>
            </a:ln>
          </c:spPr>
          <c:dPt>
            <c:idx val="0"/>
            <c:bubble3D val="0"/>
            <c:spPr>
              <a:solidFill>
                <a:schemeClr val="accent1">
                  <a:lumMod val="60000"/>
                  <a:lumOff val="40000"/>
                </a:schemeClr>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3BA-4156-BB45-8BA743F7E138}"/>
              </c:ext>
            </c:extLst>
          </c:dPt>
          <c:dPt>
            <c:idx val="1"/>
            <c:bubble3D val="0"/>
            <c:spPr>
              <a:solidFill>
                <a:srgbClr val="FFFF99"/>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3BA-4156-BB45-8BA743F7E138}"/>
              </c:ext>
            </c:extLst>
          </c:dPt>
          <c:dLbls>
            <c:dLbl>
              <c:idx val="0"/>
              <c:layout>
                <c:manualLayout>
                  <c:x val="-0.20514077070930575"/>
                  <c:y val="-0.24060617422822148"/>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ja-JP" altLang="en-US" sz="3200" dirty="0">
                        <a:solidFill>
                          <a:schemeClr val="tx1"/>
                        </a:solidFill>
                      </a:rPr>
                      <a:t>明記</a:t>
                    </a:r>
                    <a:fld id="{8A395368-CAEB-4E69-89F7-2344F0B61DDC}" type="CATEGORYNAME">
                      <a:rPr lang="ja-JP" altLang="en-US" sz="3200" smtClean="0">
                        <a:solidFill>
                          <a:schemeClr val="tx1"/>
                        </a:solidFill>
                      </a:rPr>
                      <a:pPr>
                        <a:defRPr/>
                      </a:pPr>
                      <a:t>[分類名]</a:t>
                    </a:fld>
                    <a:endParaRPr lang="ja-JP" altLang="en-US" sz="3200" dirty="0">
                      <a:solidFill>
                        <a:schemeClr val="tx1"/>
                      </a:solidFill>
                    </a:endParaRPr>
                  </a:p>
                  <a:p>
                    <a:pPr>
                      <a:defRPr/>
                    </a:pPr>
                    <a:r>
                      <a:rPr lang="ja-JP" altLang="en-US" sz="3200" dirty="0">
                        <a:solidFill>
                          <a:schemeClr val="tx1"/>
                        </a:solidFill>
                      </a:rPr>
                      <a:t>９２％</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ja-JP" alt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3BA-4156-BB45-8BA743F7E138}"/>
                </c:ext>
              </c:extLst>
            </c:dLbl>
            <c:dLbl>
              <c:idx val="1"/>
              <c:layout>
                <c:manualLayout>
                  <c:x val="0.17325337798005838"/>
                  <c:y val="0.1568362571170567"/>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ja-JP" altLang="en-US" sz="3200" dirty="0">
                        <a:solidFill>
                          <a:schemeClr val="tx1"/>
                        </a:solidFill>
                      </a:rPr>
                      <a:t>明記</a:t>
                    </a:r>
                    <a:fld id="{94C0C67E-5224-47A6-97F6-06FA5B267CAA}" type="CATEGORYNAME">
                      <a:rPr lang="ja-JP" altLang="en-US" sz="3200" smtClean="0">
                        <a:solidFill>
                          <a:schemeClr val="tx1"/>
                        </a:solidFill>
                      </a:rPr>
                      <a:pPr>
                        <a:defRPr>
                          <a:solidFill>
                            <a:schemeClr val="accent1"/>
                          </a:solidFill>
                        </a:defRPr>
                      </a:pPr>
                      <a:t>[分類名]</a:t>
                    </a:fld>
                    <a:r>
                      <a:rPr lang="ja-JP" altLang="en-US" sz="3200" dirty="0">
                        <a:solidFill>
                          <a:schemeClr val="tx1"/>
                        </a:solidFill>
                      </a:rPr>
                      <a:t>８％</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ja-JP" alt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3586425842594747"/>
                      <c:h val="0.18157308541662717"/>
                    </c:manualLayout>
                  </c15:layout>
                  <c15:dlblFieldTable/>
                  <c15:showDataLabelsRange val="0"/>
                </c:ext>
                <c:ext xmlns:c16="http://schemas.microsoft.com/office/drawing/2014/chart" uri="{C3380CC4-5D6E-409C-BE32-E72D297353CC}">
                  <c16:uniqueId val="{00000003-13BA-4156-BB45-8BA743F7E138}"/>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Sheet1!$A$1:$B$2</c:f>
              <c:strCache>
                <c:ptCount val="2"/>
                <c:pt idx="0">
                  <c:v>有り</c:v>
                </c:pt>
                <c:pt idx="1">
                  <c:v>無し</c:v>
                </c:pt>
              </c:strCache>
            </c:strRef>
          </c:cat>
          <c:val>
            <c:numRef>
              <c:f>Sheet1!$A$3:$B$3</c:f>
              <c:numCache>
                <c:formatCode>General</c:formatCode>
                <c:ptCount val="2"/>
                <c:pt idx="0">
                  <c:v>56</c:v>
                </c:pt>
                <c:pt idx="1">
                  <c:v>7</c:v>
                </c:pt>
              </c:numCache>
            </c:numRef>
          </c:val>
          <c:extLst>
            <c:ext xmlns:c16="http://schemas.microsoft.com/office/drawing/2014/chart" uri="{C3380CC4-5D6E-409C-BE32-E72D297353CC}">
              <c16:uniqueId val="{00000004-13BA-4156-BB45-8BA743F7E138}"/>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41591" cy="34484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76399" y="0"/>
            <a:ext cx="4341591" cy="344845"/>
          </a:xfrm>
          <a:prstGeom prst="rect">
            <a:avLst/>
          </a:prstGeom>
        </p:spPr>
        <p:txBody>
          <a:bodyPr vert="horz" lIns="91440" tIns="45720" rIns="91440" bIns="45720" rtlCol="0"/>
          <a:lstStyle>
            <a:lvl1pPr algn="r">
              <a:defRPr sz="1200"/>
            </a:lvl1pPr>
          </a:lstStyle>
          <a:p>
            <a:fld id="{87F71C94-C177-466E-A76D-2173521024D5}" type="datetimeFigureOut">
              <a:rPr kumimoji="1" lang="ja-JP" altLang="en-US" smtClean="0"/>
              <a:t>2026/6/8</a:t>
            </a:fld>
            <a:endParaRPr kumimoji="1" lang="ja-JP" altLang="en-US"/>
          </a:p>
        </p:txBody>
      </p:sp>
      <p:sp>
        <p:nvSpPr>
          <p:cNvPr id="4" name="スライド イメージ プレースホルダー 3"/>
          <p:cNvSpPr>
            <a:spLocks noGrp="1" noRot="1" noChangeAspect="1"/>
          </p:cNvSpPr>
          <p:nvPr>
            <p:ph type="sldImg" idx="2"/>
          </p:nvPr>
        </p:nvSpPr>
        <p:spPr>
          <a:xfrm>
            <a:off x="3459163" y="860425"/>
            <a:ext cx="3101975" cy="232568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002262" y="3315310"/>
            <a:ext cx="8015778" cy="2711833"/>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3318"/>
            <a:ext cx="4341591" cy="34484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76399" y="6543318"/>
            <a:ext cx="4341591" cy="344845"/>
          </a:xfrm>
          <a:prstGeom prst="rect">
            <a:avLst/>
          </a:prstGeom>
        </p:spPr>
        <p:txBody>
          <a:bodyPr vert="horz" lIns="91440" tIns="45720" rIns="91440" bIns="45720" rtlCol="0" anchor="b"/>
          <a:lstStyle>
            <a:lvl1pPr algn="r">
              <a:defRPr sz="1200"/>
            </a:lvl1pPr>
          </a:lstStyle>
          <a:p>
            <a:fld id="{C65975E3-F942-4423-9B3F-464497B0E1D9}" type="slidenum">
              <a:rPr kumimoji="1" lang="ja-JP" altLang="en-US" smtClean="0"/>
              <a:t>‹#›</a:t>
            </a:fld>
            <a:endParaRPr kumimoji="1" lang="ja-JP" altLang="en-US"/>
          </a:p>
        </p:txBody>
      </p:sp>
    </p:spTree>
    <p:extLst>
      <p:ext uri="{BB962C8B-B14F-4D97-AF65-F5344CB8AC3E}">
        <p14:creationId xmlns:p14="http://schemas.microsoft.com/office/powerpoint/2010/main" val="3169802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425487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19</a:t>
            </a:fld>
            <a:endParaRPr kumimoji="1" lang="ja-JP" altLang="en-US"/>
          </a:p>
        </p:txBody>
      </p:sp>
    </p:spTree>
    <p:extLst>
      <p:ext uri="{BB962C8B-B14F-4D97-AF65-F5344CB8AC3E}">
        <p14:creationId xmlns:p14="http://schemas.microsoft.com/office/powerpoint/2010/main" val="1099052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20</a:t>
            </a:fld>
            <a:endParaRPr kumimoji="1" lang="ja-JP" altLang="en-US"/>
          </a:p>
        </p:txBody>
      </p:sp>
    </p:spTree>
    <p:extLst>
      <p:ext uri="{BB962C8B-B14F-4D97-AF65-F5344CB8AC3E}">
        <p14:creationId xmlns:p14="http://schemas.microsoft.com/office/powerpoint/2010/main" val="371108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89038" y="1252538"/>
            <a:ext cx="4510087" cy="3381375"/>
          </a:xfrm>
        </p:spPr>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21</a:t>
            </a:fld>
            <a:endParaRPr kumimoji="1" lang="ja-JP" altLang="en-US"/>
          </a:p>
        </p:txBody>
      </p:sp>
      <p:sp>
        <p:nvSpPr>
          <p:cNvPr id="6" name="ノート プレースホルダー 5">
            <a:extLst>
              <a:ext uri="{FF2B5EF4-FFF2-40B4-BE49-F238E27FC236}">
                <a16:creationId xmlns:a16="http://schemas.microsoft.com/office/drawing/2014/main" id="{14801961-3E40-4943-AA87-F8EF89D13C1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921186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44838" y="566738"/>
            <a:ext cx="3775075" cy="2830512"/>
          </a:xfrm>
        </p:spPr>
      </p:sp>
      <p:sp>
        <p:nvSpPr>
          <p:cNvPr id="3" name="ノート プレースホルダー 2"/>
          <p:cNvSpPr>
            <a:spLocks noGrp="1"/>
          </p:cNvSpPr>
          <p:nvPr>
            <p:ph type="body" idx="1"/>
          </p:nvPr>
        </p:nvSpPr>
        <p:spPr>
          <a:xfrm>
            <a:off x="878043" y="4099257"/>
            <a:ext cx="8016239" cy="2712215"/>
          </a:xfrm>
        </p:spPr>
        <p:txBody>
          <a:bodyPr/>
          <a:lstStyle/>
          <a:p>
            <a:r>
              <a:rPr kumimoji="1" lang="ja-JP" altLang="en-US" dirty="0"/>
              <a:t>このような発想は、従来の教育では、あまり見たことがありません。</a:t>
            </a:r>
            <a:endParaRPr kumimoji="1" lang="en-US" altLang="ja-JP" dirty="0"/>
          </a:p>
          <a:p>
            <a:endParaRPr lang="en-US" altLang="ja-JP" dirty="0"/>
          </a:p>
          <a:p>
            <a:r>
              <a:rPr kumimoji="1" lang="ja-JP" altLang="en-US" dirty="0"/>
              <a:t>優れた先生は、無意識のうちにこのように学びを関連付け、次々と深めるという手法を使っていたことと思います。</a:t>
            </a:r>
            <a:endParaRPr kumimoji="1" lang="en-US" altLang="ja-JP" dirty="0"/>
          </a:p>
          <a:p>
            <a:endParaRPr lang="en-US" altLang="ja-JP" dirty="0"/>
          </a:p>
          <a:p>
            <a:r>
              <a:rPr kumimoji="1" lang="ja-JP" altLang="en-US" dirty="0"/>
              <a:t>しかし、このようにだれが見ても理解できる学習の構造を示すことで、急速に一般化することができるのです。</a:t>
            </a:r>
            <a:endParaRPr kumimoji="1" lang="en-US" altLang="ja-JP" dirty="0"/>
          </a:p>
          <a:p>
            <a:endParaRPr lang="en-US" altLang="ja-JP" dirty="0"/>
          </a:p>
          <a:p>
            <a:r>
              <a:rPr kumimoji="1" lang="ja-JP" altLang="en-US" dirty="0"/>
              <a:t>事実日本のユネスコスクールは、このＥＳＤカレンダーの普及とともに広がり、２００５年ころには２０校にも満たなかったのが、現在では１０００校を超えて、まだ増加の勢いが止まりません。</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22</a:t>
            </a:fld>
            <a:endParaRPr lang="en-US" altLang="ja-JP"/>
          </a:p>
        </p:txBody>
      </p:sp>
    </p:spTree>
    <p:extLst>
      <p:ext uri="{BB962C8B-B14F-4D97-AF65-F5344CB8AC3E}">
        <p14:creationId xmlns:p14="http://schemas.microsoft.com/office/powerpoint/2010/main" val="2914078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26</a:t>
            </a:fld>
            <a:endParaRPr kumimoji="1" lang="ja-JP" altLang="en-US"/>
          </a:p>
        </p:txBody>
      </p:sp>
    </p:spTree>
    <p:extLst>
      <p:ext uri="{BB962C8B-B14F-4D97-AF65-F5344CB8AC3E}">
        <p14:creationId xmlns:p14="http://schemas.microsoft.com/office/powerpoint/2010/main" val="2715220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E42596-E961-4D2F-8846-B04E6E772D27}" type="slidenum">
              <a:rPr kumimoji="1" lang="ja-JP" altLang="en-US" smtClean="0"/>
              <a:t>27</a:t>
            </a:fld>
            <a:endParaRPr kumimoji="1" lang="ja-JP" altLang="en-US"/>
          </a:p>
        </p:txBody>
      </p:sp>
    </p:spTree>
    <p:extLst>
      <p:ext uri="{BB962C8B-B14F-4D97-AF65-F5344CB8AC3E}">
        <p14:creationId xmlns:p14="http://schemas.microsoft.com/office/powerpoint/2010/main" val="1805836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B7A1F31A-6F35-E829-CA19-51B8A61BEB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a:extLst>
              <a:ext uri="{FF2B5EF4-FFF2-40B4-BE49-F238E27FC236}">
                <a16:creationId xmlns:a16="http://schemas.microsoft.com/office/drawing/2014/main" id="{FB4D4D62-F694-DD4D-A7DF-74F23070A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124" name="スライド番号プレースホルダー 3">
            <a:extLst>
              <a:ext uri="{FF2B5EF4-FFF2-40B4-BE49-F238E27FC236}">
                <a16:creationId xmlns:a16="http://schemas.microsoft.com/office/drawing/2014/main" id="{59C3D128-5702-9E92-C52F-A0DD39C0CB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defTabSz="1351946">
              <a:defRPr kumimoji="1" sz="2000">
                <a:solidFill>
                  <a:schemeClr val="tx1"/>
                </a:solidFill>
                <a:latin typeface="Arial" panose="020B0604020202020204" pitchFamily="34" charset="0"/>
                <a:ea typeface="ＭＳ Ｐゴシック" panose="020B0600070205080204" pitchFamily="50" charset="-128"/>
              </a:defRPr>
            </a:lvl2pPr>
            <a:lvl3pPr defTabSz="1351946">
              <a:defRPr kumimoji="1" sz="2000">
                <a:solidFill>
                  <a:schemeClr val="tx1"/>
                </a:solidFill>
                <a:latin typeface="Arial" panose="020B0604020202020204" pitchFamily="34" charset="0"/>
                <a:ea typeface="ＭＳ Ｐゴシック" panose="020B0600070205080204" pitchFamily="50" charset="-128"/>
              </a:defRPr>
            </a:lvl3pPr>
            <a:lvl4pPr defTabSz="1351946">
              <a:defRPr kumimoji="1" sz="2000">
                <a:solidFill>
                  <a:schemeClr val="tx1"/>
                </a:solidFill>
                <a:latin typeface="Arial" panose="020B0604020202020204" pitchFamily="34" charset="0"/>
                <a:ea typeface="ＭＳ Ｐゴシック" panose="020B0600070205080204" pitchFamily="50" charset="-128"/>
              </a:defRPr>
            </a:lvl4pPr>
            <a:lvl5pPr defTabSz="1351946">
              <a:defRPr kumimoji="1" sz="2000">
                <a:solidFill>
                  <a:schemeClr val="tx1"/>
                </a:solidFill>
                <a:latin typeface="Arial" panose="020B0604020202020204" pitchFamily="34" charset="0"/>
                <a:ea typeface="ＭＳ Ｐゴシック" panose="020B0600070205080204" pitchFamily="50" charset="-128"/>
              </a:defRPr>
            </a:lvl5pPr>
            <a:lvl6pPr marL="2505965"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89042"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72120"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955197"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29B8C26-A055-400B-BDC2-E3AA1F32D44C}" type="slidenum">
              <a:rPr lang="ja-JP" altLang="en-US" sz="1300">
                <a:latin typeface="Calibri" panose="020F0502020204030204" pitchFamily="34" charset="0"/>
              </a:rPr>
              <a:pPr/>
              <a:t>28</a:t>
            </a:fld>
            <a:endParaRPr lang="ja-JP" altLang="en-US" sz="13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xfrm>
            <a:off x="936625" y="750888"/>
            <a:ext cx="5013325"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686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0162">
              <a:defRPr kumimoji="1" sz="1900">
                <a:solidFill>
                  <a:schemeClr val="tx1"/>
                </a:solidFill>
                <a:latin typeface="Arial" panose="020B0604020202020204" pitchFamily="34" charset="0"/>
                <a:ea typeface="ＭＳ Ｐゴシック" panose="020B0600070205080204" pitchFamily="50" charset="-128"/>
              </a:defRPr>
            </a:lvl1pPr>
            <a:lvl2pPr marL="754931" indent="-290359" defTabSz="1300162">
              <a:defRPr kumimoji="1" sz="1900">
                <a:solidFill>
                  <a:schemeClr val="tx1"/>
                </a:solidFill>
                <a:latin typeface="Arial" panose="020B0604020202020204" pitchFamily="34" charset="0"/>
                <a:ea typeface="ＭＳ Ｐゴシック" panose="020B0600070205080204" pitchFamily="50" charset="-128"/>
              </a:defRPr>
            </a:lvl2pPr>
            <a:lvl3pPr marL="1161433" indent="-232287" defTabSz="1300162">
              <a:defRPr kumimoji="1" sz="1900">
                <a:solidFill>
                  <a:schemeClr val="tx1"/>
                </a:solidFill>
                <a:latin typeface="Arial" panose="020B0604020202020204" pitchFamily="34" charset="0"/>
                <a:ea typeface="ＭＳ Ｐゴシック" panose="020B0600070205080204" pitchFamily="50" charset="-128"/>
              </a:defRPr>
            </a:lvl3pPr>
            <a:lvl4pPr marL="1626009" indent="-232287" defTabSz="1300162">
              <a:defRPr kumimoji="1" sz="1900">
                <a:solidFill>
                  <a:schemeClr val="tx1"/>
                </a:solidFill>
                <a:latin typeface="Arial" panose="020B0604020202020204" pitchFamily="34" charset="0"/>
                <a:ea typeface="ＭＳ Ｐゴシック" panose="020B0600070205080204" pitchFamily="50" charset="-128"/>
              </a:defRPr>
            </a:lvl4pPr>
            <a:lvl5pPr marL="2090581" indent="-232287" defTabSz="1300162">
              <a:defRPr kumimoji="1" sz="1900">
                <a:solidFill>
                  <a:schemeClr val="tx1"/>
                </a:solidFill>
                <a:latin typeface="Arial" panose="020B0604020202020204" pitchFamily="34" charset="0"/>
                <a:ea typeface="ＭＳ Ｐゴシック" panose="020B0600070205080204" pitchFamily="50" charset="-128"/>
              </a:defRPr>
            </a:lvl5pPr>
            <a:lvl6pPr marL="2555154"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019729"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84303"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948875"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426765B3-360B-431F-ADDE-4D76B7EBF214}" type="slidenum">
              <a:rPr lang="ja-JP" altLang="en-US" sz="1200">
                <a:latin typeface="Calibri" panose="020F0502020204030204" pitchFamily="34" charset="0"/>
              </a:rPr>
              <a:pPr/>
              <a:t>30</a:t>
            </a:fld>
            <a:endParaRPr lang="ja-JP" altLang="en-US" sz="1200">
              <a:latin typeface="Calibri" panose="020F0502020204030204" pitchFamily="34" charset="0"/>
            </a:endParaRPr>
          </a:p>
        </p:txBody>
      </p:sp>
    </p:spTree>
    <p:extLst>
      <p:ext uri="{BB962C8B-B14F-4D97-AF65-F5344CB8AC3E}">
        <p14:creationId xmlns:p14="http://schemas.microsoft.com/office/powerpoint/2010/main" val="2905532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45300" y="198438"/>
            <a:ext cx="2132013" cy="1598612"/>
          </a:xfrm>
        </p:spPr>
      </p:sp>
      <p:sp>
        <p:nvSpPr>
          <p:cNvPr id="3" name="ノート プレースホルダー 2"/>
          <p:cNvSpPr>
            <a:spLocks noGrp="1"/>
          </p:cNvSpPr>
          <p:nvPr>
            <p:ph type="body" idx="1"/>
          </p:nvPr>
        </p:nvSpPr>
        <p:spPr>
          <a:xfrm>
            <a:off x="3526922" y="2001891"/>
            <a:ext cx="9457009" cy="2495602"/>
          </a:xfrm>
        </p:spPr>
        <p:txBody>
          <a:bodyPr/>
          <a:lstStyle/>
          <a:p>
            <a:r>
              <a:rPr lang="ja-JP" altLang="en-US" sz="1400" dirty="0">
                <a:latin typeface="AR P丸ゴシック体E" panose="020F0900000000000000" pitchFamily="50" charset="-128"/>
                <a:ea typeface="AR P丸ゴシック体E" panose="020F0900000000000000" pitchFamily="50" charset="-128"/>
              </a:rPr>
              <a:t>前回、中学校の実践についての疑問をお話しましたが、もちろん素晴らしい実践を続けている学校がたくさんあることも承知しています。</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でも、全国で平均すると、克服すべき課題があると思うのです。</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solidFill>
                  <a:srgbClr val="FF0000"/>
                </a:solidFill>
                <a:latin typeface="AR P丸ゴシック体E" panose="020F0900000000000000" pitchFamily="50" charset="-128"/>
                <a:ea typeface="AR P丸ゴシック体E" panose="020F0900000000000000" pitchFamily="50" charset="-128"/>
              </a:rPr>
              <a:t>つまり、中学校でカリキュラム・マネジメントを進めにくい、次のような事情があるのだと思います。</a:t>
            </a:r>
            <a:endParaRPr lang="en-US" altLang="ja-JP" sz="1400"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それは</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①　教科担任制で指導することが多いので、生徒全員のことは</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理解しやすいが、教科・領域の</a:t>
            </a:r>
            <a:r>
              <a:rPr lang="ja-JP" altLang="en-US" sz="1400" u="sng" dirty="0">
                <a:latin typeface="AR P丸ゴシック体E" panose="020F0900000000000000" pitchFamily="50" charset="-128"/>
                <a:ea typeface="AR P丸ゴシック体E" panose="020F0900000000000000" pitchFamily="50" charset="-128"/>
              </a:rPr>
              <a:t>学び全体を俯瞰しにくい</a:t>
            </a:r>
            <a:r>
              <a:rPr lang="ja-JP" altLang="en-US" sz="1400" dirty="0">
                <a:latin typeface="AR P丸ゴシック体E" panose="020F0900000000000000" pitchFamily="50" charset="-128"/>
                <a:ea typeface="AR P丸ゴシック体E" panose="020F0900000000000000" pitchFamily="50" charset="-128"/>
              </a:rPr>
              <a:t>。</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②　教師も生徒も、</a:t>
            </a:r>
            <a:r>
              <a:rPr lang="en-US" altLang="ja-JP" sz="1400" dirty="0">
                <a:latin typeface="AR P丸ゴシック体E" panose="020F0900000000000000" pitchFamily="50" charset="-128"/>
                <a:ea typeface="AR P丸ゴシック体E" panose="020F0900000000000000" pitchFamily="50" charset="-128"/>
              </a:rPr>
              <a:t>3</a:t>
            </a:r>
            <a:r>
              <a:rPr lang="ja-JP" altLang="en-US" sz="1400" dirty="0">
                <a:latin typeface="AR P丸ゴシック体E" panose="020F0900000000000000" pitchFamily="50" charset="-128"/>
                <a:ea typeface="AR P丸ゴシック体E" panose="020F0900000000000000" pitchFamily="50" charset="-128"/>
              </a:rPr>
              <a:t>年後の</a:t>
            </a:r>
            <a:r>
              <a:rPr lang="ja-JP" altLang="en-US" sz="1400" u="sng" dirty="0">
                <a:latin typeface="AR P丸ゴシック体E" panose="020F0900000000000000" pitchFamily="50" charset="-128"/>
                <a:ea typeface="AR P丸ゴシック体E" panose="020F0900000000000000" pitchFamily="50" charset="-128"/>
              </a:rPr>
              <a:t>受験を尺度に学びを捉えがち</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であり、学びに対する意識が狭くなりがちである。</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③　評価の公平性を考えるあまり、決まりきった内容をどれだけ</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答えられるか、</a:t>
            </a:r>
            <a:r>
              <a:rPr lang="ja-JP" altLang="en-US" sz="1400" u="sng" dirty="0">
                <a:latin typeface="AR P丸ゴシック体E" panose="020F0900000000000000" pitchFamily="50" charset="-128"/>
                <a:ea typeface="AR P丸ゴシック体E" panose="020F0900000000000000" pitchFamily="50" charset="-128"/>
              </a:rPr>
              <a:t>数値化できる内容での授業を重視し、それを評価しがち</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　　だということです。　いかがですか。　　★</a:t>
            </a:r>
            <a:endParaRPr lang="en-US" altLang="ja-JP" sz="1400" u="sng"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32</a:t>
            </a:fld>
            <a:endParaRPr kumimoji="1" lang="ja-JP" altLang="en-US"/>
          </a:p>
        </p:txBody>
      </p:sp>
    </p:spTree>
    <p:extLst>
      <p:ext uri="{BB962C8B-B14F-4D97-AF65-F5344CB8AC3E}">
        <p14:creationId xmlns:p14="http://schemas.microsoft.com/office/powerpoint/2010/main" val="173043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29375" y="257175"/>
            <a:ext cx="2132013" cy="1598613"/>
          </a:xfrm>
        </p:spPr>
      </p:sp>
      <p:sp>
        <p:nvSpPr>
          <p:cNvPr id="3" name="ノート プレースホルダー 2"/>
          <p:cNvSpPr>
            <a:spLocks noGrp="1"/>
          </p:cNvSpPr>
          <p:nvPr>
            <p:ph type="body" idx="1"/>
          </p:nvPr>
        </p:nvSpPr>
        <p:spPr>
          <a:xfrm>
            <a:off x="4254547" y="2061541"/>
            <a:ext cx="6480876" cy="2230678"/>
          </a:xfrm>
        </p:spPr>
        <p:txBody>
          <a:bodyPr/>
          <a:lstStyle/>
          <a:p>
            <a:r>
              <a:rPr lang="ja-JP" altLang="en-US" sz="1400" dirty="0">
                <a:latin typeface="AR P丸ゴシック体E" panose="020F0900000000000000" pitchFamily="50" charset="-128"/>
                <a:ea typeface="AR P丸ゴシック体E" panose="020F0900000000000000" pitchFamily="50" charset="-128"/>
              </a:rPr>
              <a:t>教科・領域の</a:t>
            </a:r>
            <a:r>
              <a:rPr lang="ja-JP" altLang="en-US" sz="1400" u="sng" dirty="0">
                <a:latin typeface="AR P丸ゴシック体E" panose="020F0900000000000000" pitchFamily="50" charset="-128"/>
                <a:ea typeface="AR P丸ゴシック体E" panose="020F0900000000000000" pitchFamily="50" charset="-128"/>
              </a:rPr>
              <a:t>学び全体を俯瞰しにくい</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という課題も、解決する方法をご紹介しましょう。</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中学校・高等学校でカリキュラム・マネジメントを</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進めるのに、有効な話です。</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研修会に、</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お使いになっている教科書を持ち寄ってください。</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各教科の単元ごとの内容に、ＳＤＧｓのロゴを</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あてはめてみよう。（現行の教科書でもできますよ。）</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dirty="0">
                <a:solidFill>
                  <a:srgbClr val="FF0000"/>
                </a:solidFill>
              </a:rPr>
              <a:t>ＳＤＧｓの何番に当てはまるのか、分かりにくいのも、あると思いますが、お仲間と一緒に考えたらいいと思います。</a:t>
            </a:r>
          </a:p>
          <a:p>
            <a:endParaRPr lang="ja-JP" altLang="en-US"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33</a:t>
            </a:fld>
            <a:endParaRPr kumimoji="1" lang="ja-JP" altLang="en-US"/>
          </a:p>
        </p:txBody>
      </p:sp>
    </p:spTree>
    <p:extLst>
      <p:ext uri="{BB962C8B-B14F-4D97-AF65-F5344CB8AC3E}">
        <p14:creationId xmlns:p14="http://schemas.microsoft.com/office/powerpoint/2010/main" val="2309678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7</a:t>
            </a:fld>
            <a:endParaRPr kumimoji="1" lang="ja-JP" altLang="en-US"/>
          </a:p>
        </p:txBody>
      </p:sp>
    </p:spTree>
    <p:extLst>
      <p:ext uri="{BB962C8B-B14F-4D97-AF65-F5344CB8AC3E}">
        <p14:creationId xmlns:p14="http://schemas.microsoft.com/office/powerpoint/2010/main" val="1568681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38</a:t>
            </a:fld>
            <a:endParaRPr kumimoji="1" lang="ja-JP" altLang="en-US"/>
          </a:p>
        </p:txBody>
      </p:sp>
    </p:spTree>
    <p:extLst>
      <p:ext uri="{BB962C8B-B14F-4D97-AF65-F5344CB8AC3E}">
        <p14:creationId xmlns:p14="http://schemas.microsoft.com/office/powerpoint/2010/main" val="3660807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557588" y="552450"/>
            <a:ext cx="2597150" cy="1947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82814" y="2785562"/>
            <a:ext cx="7332613" cy="3891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39</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1387565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40</a:t>
            </a:fld>
            <a:endParaRPr kumimoji="1" lang="ja-JP" altLang="en-US"/>
          </a:p>
        </p:txBody>
      </p:sp>
    </p:spTree>
    <p:extLst>
      <p:ext uri="{BB962C8B-B14F-4D97-AF65-F5344CB8AC3E}">
        <p14:creationId xmlns:p14="http://schemas.microsoft.com/office/powerpoint/2010/main" val="909599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6022975" y="388938"/>
            <a:ext cx="2593975" cy="1946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41</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bwMode="auto">
          <a:xfrm>
            <a:off x="-1622425" y="1217613"/>
            <a:ext cx="8107363" cy="6081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747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401555">
              <a:defRPr kumimoji="1" sz="2000">
                <a:solidFill>
                  <a:schemeClr val="tx1"/>
                </a:solidFill>
                <a:latin typeface="Arial" panose="020B0604020202020204" pitchFamily="34" charset="0"/>
                <a:ea typeface="ＭＳ Ｐゴシック" panose="020B0600070205080204" pitchFamily="50" charset="-128"/>
              </a:defRPr>
            </a:lvl1pPr>
            <a:lvl2pPr defTabSz="1401555">
              <a:defRPr kumimoji="1" sz="2000">
                <a:solidFill>
                  <a:schemeClr val="tx1"/>
                </a:solidFill>
                <a:latin typeface="Arial" panose="020B0604020202020204" pitchFamily="34" charset="0"/>
                <a:ea typeface="ＭＳ Ｐゴシック" panose="020B0600070205080204" pitchFamily="50" charset="-128"/>
              </a:defRPr>
            </a:lvl2pPr>
            <a:lvl3pPr defTabSz="1401555">
              <a:defRPr kumimoji="1" sz="2000">
                <a:solidFill>
                  <a:schemeClr val="tx1"/>
                </a:solidFill>
                <a:latin typeface="Arial" panose="020B0604020202020204" pitchFamily="34" charset="0"/>
                <a:ea typeface="ＭＳ Ｐゴシック" panose="020B0600070205080204" pitchFamily="50" charset="-128"/>
              </a:defRPr>
            </a:lvl3pPr>
            <a:lvl4pPr defTabSz="1401555">
              <a:defRPr kumimoji="1" sz="2000">
                <a:solidFill>
                  <a:schemeClr val="tx1"/>
                </a:solidFill>
                <a:latin typeface="Arial" panose="020B0604020202020204" pitchFamily="34" charset="0"/>
                <a:ea typeface="ＭＳ Ｐゴシック" panose="020B0600070205080204" pitchFamily="50" charset="-128"/>
              </a:defRPr>
            </a:lvl4pPr>
            <a:lvl5pPr defTabSz="1401555">
              <a:defRPr kumimoji="1" sz="2000">
                <a:solidFill>
                  <a:schemeClr val="tx1"/>
                </a:solidFill>
                <a:latin typeface="Arial" panose="020B0604020202020204" pitchFamily="34" charset="0"/>
                <a:ea typeface="ＭＳ Ｐゴシック" panose="020B0600070205080204" pitchFamily="50" charset="-128"/>
              </a:defRPr>
            </a:lvl5pPr>
            <a:lvl6pPr marL="2597920"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98723"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99526"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0331"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FC56A455-5B98-4C4B-B1E6-A909EF24EA8D}" type="slidenum">
              <a:rPr lang="ja-JP" altLang="en-US" sz="1300">
                <a:latin typeface="Calibri" panose="020F0502020204030204" pitchFamily="34" charset="0"/>
              </a:rPr>
              <a:pPr/>
              <a:t>54</a:t>
            </a:fld>
            <a:endParaRPr lang="ja-JP" altLang="en-US" sz="1300">
              <a:latin typeface="Calibri" panose="020F0502020204030204" pitchFamily="34" charset="0"/>
            </a:endParaRPr>
          </a:p>
        </p:txBody>
      </p:sp>
    </p:spTree>
    <p:extLst>
      <p:ext uri="{BB962C8B-B14F-4D97-AF65-F5344CB8AC3E}">
        <p14:creationId xmlns:p14="http://schemas.microsoft.com/office/powerpoint/2010/main" val="3113331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81</a:t>
            </a:fld>
            <a:endParaRPr kumimoji="1" lang="ja-JP" altLang="en-US"/>
          </a:p>
        </p:txBody>
      </p:sp>
    </p:spTree>
    <p:extLst>
      <p:ext uri="{BB962C8B-B14F-4D97-AF65-F5344CB8AC3E}">
        <p14:creationId xmlns:p14="http://schemas.microsoft.com/office/powerpoint/2010/main" val="1439520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85</a:t>
            </a:fld>
            <a:endParaRPr kumimoji="1" lang="ja-JP" altLang="en-US"/>
          </a:p>
        </p:txBody>
      </p:sp>
    </p:spTree>
    <p:extLst>
      <p:ext uri="{BB962C8B-B14F-4D97-AF65-F5344CB8AC3E}">
        <p14:creationId xmlns:p14="http://schemas.microsoft.com/office/powerpoint/2010/main" val="3939131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xfrm>
            <a:off x="936625" y="750888"/>
            <a:ext cx="5013325"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2896">
              <a:defRPr kumimoji="1" sz="1900">
                <a:solidFill>
                  <a:schemeClr val="tx1"/>
                </a:solidFill>
                <a:latin typeface="Arial" panose="020B0604020202020204" pitchFamily="34" charset="0"/>
                <a:ea typeface="ＭＳ Ｐゴシック" panose="020B0600070205080204" pitchFamily="50" charset="-128"/>
              </a:defRPr>
            </a:lvl1pPr>
            <a:lvl2pPr defTabSz="1302896">
              <a:defRPr kumimoji="1" sz="1900">
                <a:solidFill>
                  <a:schemeClr val="tx1"/>
                </a:solidFill>
                <a:latin typeface="Arial" panose="020B0604020202020204" pitchFamily="34" charset="0"/>
                <a:ea typeface="ＭＳ Ｐゴシック" panose="020B0600070205080204" pitchFamily="50" charset="-128"/>
              </a:defRPr>
            </a:lvl2pPr>
            <a:lvl3pPr defTabSz="1302896">
              <a:defRPr kumimoji="1" sz="1900">
                <a:solidFill>
                  <a:schemeClr val="tx1"/>
                </a:solidFill>
                <a:latin typeface="Arial" panose="020B0604020202020204" pitchFamily="34" charset="0"/>
                <a:ea typeface="ＭＳ Ｐゴシック" panose="020B0600070205080204" pitchFamily="50" charset="-128"/>
              </a:defRPr>
            </a:lvl3pPr>
            <a:lvl4pPr defTabSz="1302896">
              <a:defRPr kumimoji="1" sz="1900">
                <a:solidFill>
                  <a:schemeClr val="tx1"/>
                </a:solidFill>
                <a:latin typeface="Arial" panose="020B0604020202020204" pitchFamily="34" charset="0"/>
                <a:ea typeface="ＭＳ Ｐゴシック" panose="020B0600070205080204" pitchFamily="50" charset="-128"/>
              </a:defRPr>
            </a:lvl4pPr>
            <a:lvl5pPr defTabSz="1302896">
              <a:defRPr kumimoji="1" sz="1900">
                <a:solidFill>
                  <a:schemeClr val="tx1"/>
                </a:solidFill>
                <a:latin typeface="Arial" panose="020B0604020202020204" pitchFamily="34" charset="0"/>
                <a:ea typeface="ＭＳ Ｐゴシック" panose="020B0600070205080204" pitchFamily="50" charset="-128"/>
              </a:defRPr>
            </a:lvl5pPr>
            <a:lvl6pPr marL="2415046"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80597"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346149"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11699"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B3C2E87F-4D97-4C88-B69A-F01B4BBA2F23}" type="slidenum">
              <a:rPr lang="ja-JP" altLang="en-US" sz="1200">
                <a:latin typeface="Calibri" panose="020F0502020204030204" pitchFamily="34" charset="0"/>
              </a:rPr>
              <a:pPr/>
              <a:t>86</a:t>
            </a:fld>
            <a:endParaRPr lang="ja-JP" altLang="en-US" sz="1200">
              <a:latin typeface="Calibri" panose="020F0502020204030204" pitchFamily="34" charset="0"/>
            </a:endParaRPr>
          </a:p>
        </p:txBody>
      </p:sp>
    </p:spTree>
    <p:extLst>
      <p:ext uri="{BB962C8B-B14F-4D97-AF65-F5344CB8AC3E}">
        <p14:creationId xmlns:p14="http://schemas.microsoft.com/office/powerpoint/2010/main" val="3490738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88</a:t>
            </a:fld>
            <a:endParaRPr kumimoji="1" lang="ja-JP" altLang="en-US"/>
          </a:p>
        </p:txBody>
      </p:sp>
    </p:spTree>
    <p:extLst>
      <p:ext uri="{BB962C8B-B14F-4D97-AF65-F5344CB8AC3E}">
        <p14:creationId xmlns:p14="http://schemas.microsoft.com/office/powerpoint/2010/main" val="2137569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89</a:t>
            </a:fld>
            <a:endParaRPr kumimoji="1" lang="ja-JP" altLang="en-US"/>
          </a:p>
        </p:txBody>
      </p:sp>
    </p:spTree>
    <p:extLst>
      <p:ext uri="{BB962C8B-B14F-4D97-AF65-F5344CB8AC3E}">
        <p14:creationId xmlns:p14="http://schemas.microsoft.com/office/powerpoint/2010/main" val="313337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9</a:t>
            </a:fld>
            <a:endParaRPr kumimoji="1" lang="ja-JP" altLang="en-US"/>
          </a:p>
        </p:txBody>
      </p:sp>
    </p:spTree>
    <p:extLst>
      <p:ext uri="{BB962C8B-B14F-4D97-AF65-F5344CB8AC3E}">
        <p14:creationId xmlns:p14="http://schemas.microsoft.com/office/powerpoint/2010/main" val="3932547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90</a:t>
            </a:fld>
            <a:endParaRPr kumimoji="1" lang="ja-JP" altLang="en-US"/>
          </a:p>
        </p:txBody>
      </p:sp>
    </p:spTree>
    <p:extLst>
      <p:ext uri="{BB962C8B-B14F-4D97-AF65-F5344CB8AC3E}">
        <p14:creationId xmlns:p14="http://schemas.microsoft.com/office/powerpoint/2010/main" val="1293774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91</a:t>
            </a:fld>
            <a:endParaRPr kumimoji="1" lang="ja-JP" altLang="en-US"/>
          </a:p>
        </p:txBody>
      </p:sp>
    </p:spTree>
    <p:extLst>
      <p:ext uri="{BB962C8B-B14F-4D97-AF65-F5344CB8AC3E}">
        <p14:creationId xmlns:p14="http://schemas.microsoft.com/office/powerpoint/2010/main" val="267707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10</a:t>
            </a:fld>
            <a:endParaRPr kumimoji="1" lang="ja-JP" altLang="en-US"/>
          </a:p>
        </p:txBody>
      </p:sp>
    </p:spTree>
    <p:extLst>
      <p:ext uri="{BB962C8B-B14F-4D97-AF65-F5344CB8AC3E}">
        <p14:creationId xmlns:p14="http://schemas.microsoft.com/office/powerpoint/2010/main" val="2061727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11</a:t>
            </a:fld>
            <a:endParaRPr kumimoji="1" lang="ja-JP" altLang="en-US"/>
          </a:p>
        </p:txBody>
      </p:sp>
    </p:spTree>
    <p:extLst>
      <p:ext uri="{BB962C8B-B14F-4D97-AF65-F5344CB8AC3E}">
        <p14:creationId xmlns:p14="http://schemas.microsoft.com/office/powerpoint/2010/main" val="134639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6022975" y="388938"/>
            <a:ext cx="2593975" cy="1946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12</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1538765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13</a:t>
            </a:fld>
            <a:endParaRPr kumimoji="1" lang="ja-JP" altLang="en-US"/>
          </a:p>
        </p:txBody>
      </p:sp>
    </p:spTree>
    <p:extLst>
      <p:ext uri="{BB962C8B-B14F-4D97-AF65-F5344CB8AC3E}">
        <p14:creationId xmlns:p14="http://schemas.microsoft.com/office/powerpoint/2010/main" val="313689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14</a:t>
            </a:fld>
            <a:endParaRPr kumimoji="1" lang="ja-JP" altLang="en-US"/>
          </a:p>
        </p:txBody>
      </p:sp>
    </p:spTree>
    <p:extLst>
      <p:ext uri="{BB962C8B-B14F-4D97-AF65-F5344CB8AC3E}">
        <p14:creationId xmlns:p14="http://schemas.microsoft.com/office/powerpoint/2010/main" val="761840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557588" y="552450"/>
            <a:ext cx="2597150" cy="1947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82814" y="2785562"/>
            <a:ext cx="7332613" cy="3891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15</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1164957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96484"/>
            <a:ext cx="10363200" cy="3183467"/>
          </a:xfrm>
        </p:spPr>
        <p:txBody>
          <a:bodyPr anchor="b"/>
          <a:lstStyle>
            <a:lvl1pPr algn="ctr">
              <a:defRPr sz="8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4802717"/>
            <a:ext cx="9144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677552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964671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86834"/>
            <a:ext cx="2628900" cy="77491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486834"/>
            <a:ext cx="7734300" cy="77491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69329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170868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2279653"/>
            <a:ext cx="10515600" cy="3803649"/>
          </a:xfrm>
        </p:spPr>
        <p:txBody>
          <a:bodyPr anchor="b"/>
          <a:lstStyle>
            <a:lvl1pPr>
              <a:defRPr sz="8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6119286"/>
            <a:ext cx="10515600" cy="200024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2026/6/8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498764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2434167"/>
            <a:ext cx="518160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2434167"/>
            <a:ext cx="518160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929D84F-4D43-45A1-B242-D0749123CD54}" type="datetimeFigureOut">
              <a:rPr kumimoji="1" lang="ja-JP" altLang="en-US" smtClean="0"/>
              <a:t>2026/6/8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58342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486836"/>
            <a:ext cx="10515600" cy="176741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2241551"/>
            <a:ext cx="515778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a:t>マスター テキストの書式設定</a:t>
            </a:r>
          </a:p>
        </p:txBody>
      </p:sp>
      <p:sp>
        <p:nvSpPr>
          <p:cNvPr id="4" name="Content Placeholder 3"/>
          <p:cNvSpPr>
            <a:spLocks noGrp="1"/>
          </p:cNvSpPr>
          <p:nvPr>
            <p:ph sz="half" idx="2"/>
          </p:nvPr>
        </p:nvSpPr>
        <p:spPr>
          <a:xfrm>
            <a:off x="839789" y="3340100"/>
            <a:ext cx="5157787"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2241551"/>
            <a:ext cx="5183188"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a:t>マスター テキストの書式設定</a:t>
            </a:r>
          </a:p>
        </p:txBody>
      </p:sp>
      <p:sp>
        <p:nvSpPr>
          <p:cNvPr id="6" name="Content Placeholder 5"/>
          <p:cNvSpPr>
            <a:spLocks noGrp="1"/>
          </p:cNvSpPr>
          <p:nvPr>
            <p:ph sz="quarter" idx="4"/>
          </p:nvPr>
        </p:nvSpPr>
        <p:spPr>
          <a:xfrm>
            <a:off x="6172201" y="3340100"/>
            <a:ext cx="5183188"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929D84F-4D43-45A1-B242-D0749123CD54}" type="datetimeFigureOut">
              <a:rPr kumimoji="1" lang="ja-JP" altLang="en-US" smtClean="0"/>
              <a:t>2026/6/8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42067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929D84F-4D43-45A1-B242-D0749123CD54}" type="datetimeFigureOut">
              <a:rPr kumimoji="1" lang="ja-JP" altLang="en-US" smtClean="0"/>
              <a:t>2026/6/8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1626145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9D84F-4D43-45A1-B242-D0749123CD54}" type="datetimeFigureOut">
              <a:rPr kumimoji="1" lang="ja-JP" altLang="en-US" smtClean="0"/>
              <a:t>2026/6/8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2503222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609600"/>
            <a:ext cx="3932237" cy="2133600"/>
          </a:xfrm>
        </p:spPr>
        <p:txBody>
          <a:bodyPr anchor="b"/>
          <a:lstStyle>
            <a:lvl1pPr>
              <a:defRPr sz="4267"/>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1316569"/>
            <a:ext cx="61722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743200"/>
            <a:ext cx="3932237"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929D84F-4D43-45A1-B242-D0749123CD54}" type="datetimeFigureOut">
              <a:rPr kumimoji="1" lang="ja-JP" altLang="en-US" smtClean="0"/>
              <a:t>2026/6/8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4119680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609600"/>
            <a:ext cx="3932237" cy="2133600"/>
          </a:xfrm>
        </p:spPr>
        <p:txBody>
          <a:bodyPr anchor="b"/>
          <a:lstStyle>
            <a:lvl1pPr>
              <a:defRPr sz="426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1316569"/>
            <a:ext cx="6172200"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a:t>図を追加</a:t>
            </a:r>
            <a:endParaRPr lang="en-US" dirty="0"/>
          </a:p>
        </p:txBody>
      </p:sp>
      <p:sp>
        <p:nvSpPr>
          <p:cNvPr id="4" name="Text Placeholder 3"/>
          <p:cNvSpPr>
            <a:spLocks noGrp="1"/>
          </p:cNvSpPr>
          <p:nvPr>
            <p:ph type="body" sz="half" idx="2"/>
          </p:nvPr>
        </p:nvSpPr>
        <p:spPr>
          <a:xfrm>
            <a:off x="839788" y="2743200"/>
            <a:ext cx="3932237"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929D84F-4D43-45A1-B242-D0749123CD54}" type="datetimeFigureOut">
              <a:rPr kumimoji="1" lang="ja-JP" altLang="en-US" smtClean="0"/>
              <a:t>2026/6/8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9701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6836"/>
            <a:ext cx="10515600" cy="176741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2434167"/>
            <a:ext cx="10515600" cy="580178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8475136"/>
            <a:ext cx="27432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C929D84F-4D43-45A1-B242-D0749123CD54}" type="datetimeFigureOut">
              <a:rPr kumimoji="1" lang="ja-JP" altLang="en-US" smtClean="0"/>
              <a:t>2026/6/8</a:t>
            </a:fld>
            <a:endParaRPr kumimoji="1" lang="ja-JP" altLang="en-US"/>
          </a:p>
        </p:txBody>
      </p:sp>
      <p:sp>
        <p:nvSpPr>
          <p:cNvPr id="5" name="Footer Placeholder 4"/>
          <p:cNvSpPr>
            <a:spLocks noGrp="1"/>
          </p:cNvSpPr>
          <p:nvPr>
            <p:ph type="ftr" sz="quarter" idx="3"/>
          </p:nvPr>
        </p:nvSpPr>
        <p:spPr>
          <a:xfrm>
            <a:off x="4038600" y="8475136"/>
            <a:ext cx="4114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8475136"/>
            <a:ext cx="27432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3495696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8.png"/><Relationship Id="rId5" Type="http://schemas.openxmlformats.org/officeDocument/2006/relationships/image" Target="../media/image17.wmf"/><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hyperlink" Target="http://www.ugokuugokasu.jp/imgs/goal07.jpg" TargetMode="External"/><Relationship Id="rId18" Type="http://schemas.openxmlformats.org/officeDocument/2006/relationships/image" Target="../media/image33.jpeg"/><Relationship Id="rId26" Type="http://schemas.openxmlformats.org/officeDocument/2006/relationships/image" Target="../media/image37.jpeg"/><Relationship Id="rId3" Type="http://schemas.openxmlformats.org/officeDocument/2006/relationships/hyperlink" Target="http://www.ugokuugokasu.jp/imgs/goal01.jpg" TargetMode="External"/><Relationship Id="rId21" Type="http://schemas.openxmlformats.org/officeDocument/2006/relationships/hyperlink" Target="http://www.ugokuugokasu.jp/imgs/goal12.jpg" TargetMode="External"/><Relationship Id="rId34" Type="http://schemas.openxmlformats.org/officeDocument/2006/relationships/hyperlink" Target="http://www.ugokuugokasu.jp/imgs/goal04.jpg" TargetMode="External"/><Relationship Id="rId7" Type="http://schemas.openxmlformats.org/officeDocument/2006/relationships/hyperlink" Target="http://www.ugokuugokasu.jp/imgs/goal03.jpg" TargetMode="External"/><Relationship Id="rId12" Type="http://schemas.openxmlformats.org/officeDocument/2006/relationships/image" Target="../media/image30.jpeg"/><Relationship Id="rId17" Type="http://schemas.openxmlformats.org/officeDocument/2006/relationships/hyperlink" Target="http://www.ugokuugokasu.jp/imgs/goal09.jpg" TargetMode="External"/><Relationship Id="rId25" Type="http://schemas.openxmlformats.org/officeDocument/2006/relationships/hyperlink" Target="http://www.ugokuugokasu.jp/imgs/goal14.jpg" TargetMode="External"/><Relationship Id="rId33" Type="http://schemas.openxmlformats.org/officeDocument/2006/relationships/image" Target="../media/image41.png"/><Relationship Id="rId38" Type="http://schemas.openxmlformats.org/officeDocument/2006/relationships/image" Target="../media/image45.png"/><Relationship Id="rId2" Type="http://schemas.openxmlformats.org/officeDocument/2006/relationships/notesSlide" Target="../notesSlides/notesSlide16.xml"/><Relationship Id="rId16" Type="http://schemas.openxmlformats.org/officeDocument/2006/relationships/image" Target="../media/image32.jpeg"/><Relationship Id="rId20" Type="http://schemas.openxmlformats.org/officeDocument/2006/relationships/image" Target="../media/image34.jpeg"/><Relationship Id="rId29" Type="http://schemas.openxmlformats.org/officeDocument/2006/relationships/hyperlink" Target="http://www.ugokuugokasu.jp/imgs/goal16.jpg" TargetMode="External"/><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hyperlink" Target="http://www.ugokuugokasu.jp/imgs/goal06.jpg" TargetMode="External"/><Relationship Id="rId24" Type="http://schemas.openxmlformats.org/officeDocument/2006/relationships/image" Target="../media/image36.jpeg"/><Relationship Id="rId32" Type="http://schemas.openxmlformats.org/officeDocument/2006/relationships/image" Target="../media/image40.jpeg"/><Relationship Id="rId37" Type="http://schemas.openxmlformats.org/officeDocument/2006/relationships/image" Target="../media/image44.jpeg"/><Relationship Id="rId5" Type="http://schemas.openxmlformats.org/officeDocument/2006/relationships/hyperlink" Target="http://www.ugokuugokasu.jp/imgs/goal02.jpg" TargetMode="External"/><Relationship Id="rId15" Type="http://schemas.openxmlformats.org/officeDocument/2006/relationships/hyperlink" Target="http://www.ugokuugokasu.jp/imgs/goal08.jpg" TargetMode="External"/><Relationship Id="rId23" Type="http://schemas.openxmlformats.org/officeDocument/2006/relationships/hyperlink" Target="http://www.ugokuugokasu.jp/imgs/goal13.jpg" TargetMode="External"/><Relationship Id="rId28" Type="http://schemas.openxmlformats.org/officeDocument/2006/relationships/image" Target="../media/image38.jpeg"/><Relationship Id="rId36" Type="http://schemas.openxmlformats.org/officeDocument/2006/relationships/image" Target="../media/image43.jpeg"/><Relationship Id="rId10" Type="http://schemas.openxmlformats.org/officeDocument/2006/relationships/image" Target="../media/image29.jpeg"/><Relationship Id="rId19" Type="http://schemas.openxmlformats.org/officeDocument/2006/relationships/hyperlink" Target="http://www.ugokuugokasu.jp/imgs/goal11.jpg" TargetMode="External"/><Relationship Id="rId31" Type="http://schemas.openxmlformats.org/officeDocument/2006/relationships/hyperlink" Target="http://www.ugokuugokasu.jp/imgs/goal17.jpg" TargetMode="External"/><Relationship Id="rId4" Type="http://schemas.openxmlformats.org/officeDocument/2006/relationships/image" Target="../media/image26.jpeg"/><Relationship Id="rId9" Type="http://schemas.openxmlformats.org/officeDocument/2006/relationships/hyperlink" Target="http://www.ugokuugokasu.jp/imgs/goal05.jpg" TargetMode="External"/><Relationship Id="rId14" Type="http://schemas.openxmlformats.org/officeDocument/2006/relationships/image" Target="../media/image31.jpeg"/><Relationship Id="rId22" Type="http://schemas.openxmlformats.org/officeDocument/2006/relationships/image" Target="../media/image35.jpeg"/><Relationship Id="rId27" Type="http://schemas.openxmlformats.org/officeDocument/2006/relationships/hyperlink" Target="http://www.ugokuugokasu.jp/imgs/goal15.jpg" TargetMode="External"/><Relationship Id="rId30" Type="http://schemas.openxmlformats.org/officeDocument/2006/relationships/image" Target="../media/image39.jpeg"/><Relationship Id="rId35"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hyperlink" Target="https://www.mext.go.jp/a_menu/shotou/gakuryoku/korekara.htm" TargetMode="External"/><Relationship Id="rId4" Type="http://schemas.openxmlformats.org/officeDocument/2006/relationships/hyperlink" Target="file:///H:\&#20843;&#21517;&#24029;&#23567;&#23398;&#26657;&#26657;&#20869;&#20849;&#26377;&#12424;&#12426;(341&#65319;&#65314;&#65289;\&#65297;&#12289;&#26657;&#38263;&#12501;&#12457;&#12523;&#12480;\&#65297;&#65292;&#12518;&#12493;&#12473;&#12467;&#12473;&#12463;&#12540;&#12523;&#65288;&#26481;&#38642;&#23567;&#12487;&#12540;&#12479;&#12418;&#65289;\&#65296;&#20196;&#21644;&#65302;&#24180;&#12288;&#65298;&#65296;&#65298;&#65300;&#24180;&#24230;\20240118&#12288;&#23567;&#24179;&#31532;&#20116;&#23567;&#23398;&#26657;11&#26376;15&#26085;&#12395;&#30740;&#31350;&#30330;&#34920;&#12288;&#26494;&#26412;&#38597;&#21490;&#26657;&#38263;&#20808;&#29983;&#12288;&#65304;&#65297;&#65300;&#65298;&#65293;&#65300;&#65302;&#65299;&#65293;&#65298;&#65297;&#65296;&#65296;\&#23567;&#24179;&#24066;&#25945;&#32946;&#25391;&#33288;&#22522;&#26412;&#35336;&#30011;&#65288;&#23567;&#24179;&#24066;&#12398;&#25945;&#32946;&#20196;&#21644;&#65302;&#24180;&#29256;&#65289;\&#30906;&#12363;&#12394;&#23398;&#21147;" TargetMode="Externa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hyperlink" Target="https://www.keidanrensdgs.com/home-jp"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4" Type="http://schemas.microsoft.com/office/2007/relationships/hdphoto" Target="../media/hdphoto4.wdp"/></Relationships>
</file>

<file path=ppt/slides/_rels/slide7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7.JPG"/></Relationships>
</file>

<file path=ppt/slides/_rels/slide7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98.emf"/><Relationship Id="rId4" Type="http://schemas.openxmlformats.org/officeDocument/2006/relationships/oleObject" Target="../embeddings/oleObject2.bin"/></Relationships>
</file>

<file path=ppt/slides/_rels/slide8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jpeg"/><Relationship Id="rId5" Type="http://schemas.openxmlformats.org/officeDocument/2006/relationships/image" Target="../media/image104.png"/><Relationship Id="rId10" Type="http://schemas.openxmlformats.org/officeDocument/2006/relationships/image" Target="../media/image109.jpeg"/><Relationship Id="rId4" Type="http://schemas.openxmlformats.org/officeDocument/2006/relationships/image" Target="../media/image103.png"/><Relationship Id="rId9" Type="http://schemas.openxmlformats.org/officeDocument/2006/relationships/image" Target="../media/image108.jpeg"/><Relationship Id="rId14" Type="http://schemas.openxmlformats.org/officeDocument/2006/relationships/image" Target="../media/image113.png"/></Relationships>
</file>

<file path=ppt/slides/_rels/slide87.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mailto:contact@esdtejima.com" TargetMode="External"/><Relationship Id="rId2" Type="http://schemas.openxmlformats.org/officeDocument/2006/relationships/image" Target="../media/image1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12192000" cy="9144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271670" y="296223"/>
            <a:ext cx="11645900" cy="85598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536721" y="320551"/>
            <a:ext cx="11683999" cy="6186694"/>
          </a:xfrm>
          <a:prstGeom prst="rect">
            <a:avLst/>
          </a:prstGeom>
          <a:noFill/>
        </p:spPr>
        <p:txBody>
          <a:bodyPr wrap="square" rtlCol="0">
            <a:spAutoFit/>
          </a:bodyPr>
          <a:lstStyle/>
          <a:p>
            <a:endParaRPr kumimoji="1" lang="en-US" altLang="ja-JP" sz="1600" dirty="0">
              <a:solidFill>
                <a:schemeClr val="bg1"/>
              </a:solidFill>
              <a:latin typeface="AR P丸ゴシック体E" panose="020F0900000000000000" pitchFamily="50" charset="-128"/>
              <a:ea typeface="AR P丸ゴシック体E" panose="020F0900000000000000" pitchFamily="50" charset="-128"/>
            </a:endParaRPr>
          </a:p>
          <a:p>
            <a:r>
              <a:rPr lang="ja-JP" altLang="en-US" sz="4000"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千葉県総合教育センター主催</a:t>
            </a:r>
            <a:endParaRPr lang="en-US" altLang="ja-JP" sz="4000"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endParaRPr>
          </a:p>
          <a:p>
            <a:r>
              <a:rPr lang="ja-JP" altLang="ja-JP" sz="4000" dirty="0">
                <a:solidFill>
                  <a:schemeClr val="bg1"/>
                </a:solidFill>
                <a:latin typeface="AR P丸ゴシック体E" panose="020F0900000000000000" pitchFamily="50" charset="-128"/>
                <a:ea typeface="AR P丸ゴシック体E" panose="020F0900000000000000" pitchFamily="50" charset="-128"/>
              </a:rPr>
              <a:t>令和８年度新任研究主任研修</a:t>
            </a:r>
            <a:endParaRPr lang="en-US" altLang="ja-JP" sz="4000" b="1" kern="1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a:p>
            <a:r>
              <a:rPr kumimoji="1" lang="ja-JP" altLang="en-US" sz="2667"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2667" dirty="0">
              <a:latin typeface="AR P丸ゴシック体E" panose="020F0900000000000000" pitchFamily="50" charset="-128"/>
              <a:ea typeface="AR P丸ゴシック体E" panose="020F0900000000000000" pitchFamily="50" charset="-128"/>
            </a:endParaRPr>
          </a:p>
          <a:p>
            <a:endParaRPr kumimoji="1" lang="en-US" altLang="ja-JP" sz="2667" dirty="0">
              <a:latin typeface="AR P丸ゴシック体E" panose="020F0900000000000000" pitchFamily="50" charset="-128"/>
              <a:ea typeface="AR P丸ゴシック体E" panose="020F0900000000000000" pitchFamily="50" charset="-128"/>
            </a:endParaRPr>
          </a:p>
          <a:p>
            <a:r>
              <a:rPr kumimoji="1" lang="ja-JP" altLang="en-US" sz="4800" dirty="0">
                <a:solidFill>
                  <a:srgbClr val="FFFF00"/>
                </a:solidFill>
                <a:latin typeface="AR P丸ゴシック体E" panose="020F0900000000000000" pitchFamily="50" charset="-128"/>
                <a:ea typeface="AR P丸ゴシック体E" panose="020F0900000000000000" pitchFamily="50" charset="-128"/>
              </a:rPr>
              <a:t> </a:t>
            </a:r>
            <a:r>
              <a:rPr kumimoji="1" lang="en-US" altLang="ja-JP" sz="4400" dirty="0">
                <a:solidFill>
                  <a:srgbClr val="FFFF00"/>
                </a:solidFill>
                <a:latin typeface="AR P丸ゴシック体E" panose="020F0900000000000000" pitchFamily="50" charset="-128"/>
                <a:ea typeface="AR P丸ゴシック体E" panose="020F0900000000000000" pitchFamily="50" charset="-128"/>
              </a:rPr>
              <a:t>『</a:t>
            </a:r>
            <a:r>
              <a:rPr kumimoji="1" lang="ja-JP" altLang="en-US" sz="4400" dirty="0">
                <a:solidFill>
                  <a:srgbClr val="FFFF00"/>
                </a:solidFill>
                <a:latin typeface="AR P丸ゴシック体E" panose="020F0900000000000000" pitchFamily="50" charset="-128"/>
                <a:ea typeface="AR P丸ゴシック体E" panose="020F0900000000000000" pitchFamily="50" charset="-128"/>
              </a:rPr>
              <a:t>教師の心に火を点ける</a:t>
            </a:r>
            <a:r>
              <a:rPr kumimoji="1" lang="en-US" altLang="ja-JP" sz="4400" dirty="0">
                <a:solidFill>
                  <a:srgbClr val="FFFF00"/>
                </a:solidFill>
                <a:highlight>
                  <a:srgbClr val="FF0000"/>
                </a:highlight>
                <a:latin typeface="AR P丸ゴシック体E" panose="020F0900000000000000" pitchFamily="50" charset="-128"/>
                <a:ea typeface="AR P丸ゴシック体E" panose="020F0900000000000000" pitchFamily="50" charset="-128"/>
              </a:rPr>
              <a:t>ESD</a:t>
            </a:r>
            <a:r>
              <a:rPr kumimoji="1" lang="ja-JP" altLang="en-US" sz="4400" dirty="0">
                <a:solidFill>
                  <a:srgbClr val="FFFF00"/>
                </a:solidFill>
                <a:latin typeface="AR P丸ゴシック体E" panose="020F0900000000000000" pitchFamily="50" charset="-128"/>
                <a:ea typeface="AR P丸ゴシック体E" panose="020F0900000000000000" pitchFamily="50" charset="-128"/>
              </a:rPr>
              <a:t>研修の進め方</a:t>
            </a:r>
            <a:r>
              <a:rPr kumimoji="1" lang="en-US" altLang="ja-JP" sz="4400" b="1" dirty="0">
                <a:solidFill>
                  <a:srgbClr val="FFFF00"/>
                </a:solidFill>
                <a:latin typeface="AR P丸ゴシック体E" panose="020F0900000000000000" pitchFamily="50" charset="-128"/>
                <a:ea typeface="AR P丸ゴシック体E" panose="020F0900000000000000" pitchFamily="50" charset="-128"/>
              </a:rPr>
              <a:t>』</a:t>
            </a:r>
          </a:p>
          <a:p>
            <a:r>
              <a:rPr kumimoji="1" lang="ja-JP" altLang="en-US" sz="4267"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sz="4267"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4267" b="1" dirty="0">
                <a:solidFill>
                  <a:schemeClr val="bg1"/>
                </a:solidFill>
                <a:latin typeface="AR P丸ゴシック体E" panose="020F0900000000000000" pitchFamily="50" charset="-128"/>
                <a:ea typeface="AR P丸ゴシック体E" panose="020F0900000000000000" pitchFamily="50" charset="-128"/>
              </a:rPr>
              <a:t>　</a:t>
            </a:r>
            <a:r>
              <a:rPr kumimoji="1" lang="ja-JP" altLang="en-US" sz="4000" b="1" dirty="0">
                <a:solidFill>
                  <a:schemeClr val="bg1"/>
                </a:solidFill>
                <a:latin typeface="AR P丸ゴシック体E" panose="020F0900000000000000" pitchFamily="50" charset="-128"/>
                <a:ea typeface="AR P丸ゴシック体E" panose="020F0900000000000000" pitchFamily="50" charset="-128"/>
              </a:rPr>
              <a:t>～持続可能な社会の創り手の育成</a:t>
            </a:r>
            <a:endParaRPr kumimoji="1" lang="en-US" altLang="ja-JP" sz="4000" b="1"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4000" b="1" dirty="0">
                <a:solidFill>
                  <a:schemeClr val="bg1"/>
                </a:solidFill>
                <a:latin typeface="AR P丸ゴシック体E" panose="020F0900000000000000" pitchFamily="50" charset="-128"/>
                <a:ea typeface="AR P丸ゴシック体E" panose="020F0900000000000000" pitchFamily="50" charset="-128"/>
              </a:rPr>
              <a:t>　　　　　　　　　という視点から話します～</a:t>
            </a:r>
            <a:endParaRPr kumimoji="1"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4267"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5867"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267" dirty="0">
                <a:solidFill>
                  <a:schemeClr val="bg1"/>
                </a:solidFill>
                <a:latin typeface="AR P丸ゴシック体E" panose="020F0900000000000000" pitchFamily="50" charset="-128"/>
                <a:ea typeface="AR P丸ゴシック体E" panose="020F0900000000000000" pitchFamily="50" charset="-128"/>
              </a:rPr>
              <a:t>　　　</a:t>
            </a:r>
            <a:r>
              <a:rPr kumimoji="1" lang="ja-JP" altLang="en-US" sz="2400" dirty="0">
                <a:solidFill>
                  <a:schemeClr val="bg1"/>
                </a:solidFill>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100DCF05-0961-468D-B4CE-3F0F589EC505}"/>
              </a:ext>
            </a:extLst>
          </p:cNvPr>
          <p:cNvSpPr txBox="1"/>
          <p:nvPr/>
        </p:nvSpPr>
        <p:spPr>
          <a:xfrm flipH="1">
            <a:off x="6666774" y="6760732"/>
            <a:ext cx="5170350" cy="1918539"/>
          </a:xfrm>
          <a:prstGeom prst="rect">
            <a:avLst/>
          </a:prstGeom>
          <a:noFill/>
        </p:spPr>
        <p:txBody>
          <a:bodyPr wrap="square" rtlCol="0">
            <a:spAutoFit/>
          </a:bodyPr>
          <a:lstStyle/>
          <a:p>
            <a:r>
              <a:rPr kumimoji="1" lang="ja-JP" altLang="en-US" sz="2400" dirty="0">
                <a:solidFill>
                  <a:schemeClr val="bg1"/>
                </a:solidFill>
                <a:latin typeface="AR P丸ゴシック体E" panose="020F0900000000000000" pitchFamily="50" charset="-128"/>
                <a:ea typeface="AR P丸ゴシック体E" panose="020F0900000000000000" pitchFamily="50" charset="-128"/>
              </a:rPr>
              <a:t>　日時：</a:t>
            </a:r>
            <a:r>
              <a:rPr kumimoji="1" lang="en-US" altLang="ja-JP" sz="2400" dirty="0">
                <a:solidFill>
                  <a:schemeClr val="bg1"/>
                </a:solidFill>
                <a:latin typeface="AR P丸ゴシック体E" panose="020F0900000000000000" pitchFamily="50" charset="-128"/>
                <a:ea typeface="AR P丸ゴシック体E" panose="020F0900000000000000" pitchFamily="50" charset="-128"/>
              </a:rPr>
              <a:t>2026</a:t>
            </a:r>
            <a:r>
              <a:rPr kumimoji="1" lang="ja-JP" altLang="en-US" sz="2400" dirty="0">
                <a:solidFill>
                  <a:schemeClr val="bg1"/>
                </a:solidFill>
                <a:latin typeface="AR P丸ゴシック体E" panose="020F0900000000000000" pitchFamily="50" charset="-128"/>
                <a:ea typeface="AR P丸ゴシック体E" panose="020F0900000000000000" pitchFamily="50" charset="-128"/>
              </a:rPr>
              <a:t>年６月８日（月）</a:t>
            </a:r>
            <a:endParaRPr kumimoji="1" lang="en-US" altLang="ja-JP" sz="24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bg1"/>
                </a:solidFill>
                <a:latin typeface="AR P丸ゴシック体E" panose="020F0900000000000000" pitchFamily="50" charset="-128"/>
                <a:ea typeface="AR P丸ゴシック体E" panose="020F0900000000000000" pitchFamily="50" charset="-128"/>
              </a:rPr>
              <a:t>　江東区立八名川小学校　元校長</a:t>
            </a:r>
            <a:endParaRPr kumimoji="1" lang="en-US" altLang="ja-JP" sz="24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bg1"/>
                </a:solidFill>
                <a:latin typeface="AR P丸ゴシック体E" panose="020F0900000000000000" pitchFamily="50" charset="-128"/>
                <a:ea typeface="AR P丸ゴシック体E" panose="020F0900000000000000" pitchFamily="50" charset="-128"/>
              </a:rPr>
              <a:t>　ＥＳＤ，ＳＤＧｓ推進研究室長</a:t>
            </a:r>
            <a:endParaRPr kumimoji="1" lang="en-US" altLang="ja-JP" sz="2667"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267" dirty="0">
                <a:solidFill>
                  <a:schemeClr val="bg1"/>
                </a:solidFill>
                <a:latin typeface="AR P丸ゴシック体E" panose="020F0900000000000000" pitchFamily="50" charset="-128"/>
                <a:ea typeface="AR P丸ゴシック体E" panose="020F0900000000000000" pitchFamily="50" charset="-128"/>
              </a:rPr>
              <a:t>　　　　　　　　　　</a:t>
            </a:r>
            <a:r>
              <a:rPr kumimoji="1" lang="ja-JP" altLang="en-US" sz="2800" dirty="0">
                <a:solidFill>
                  <a:schemeClr val="bg1"/>
                </a:solidFill>
                <a:latin typeface="AR P丸ゴシック体E" panose="020F0900000000000000" pitchFamily="50" charset="-128"/>
                <a:ea typeface="AR P丸ゴシック体E" panose="020F0900000000000000" pitchFamily="50" charset="-128"/>
              </a:rPr>
              <a:t>手島利夫</a:t>
            </a:r>
            <a:endParaRPr kumimoji="1" lang="en-US" altLang="ja-JP" sz="2800" dirty="0">
              <a:solidFill>
                <a:schemeClr val="bg1"/>
              </a:solidFill>
              <a:latin typeface="AR P丸ゴシック体E" panose="020F0900000000000000" pitchFamily="50" charset="-128"/>
              <a:ea typeface="AR P丸ゴシック体E" panose="020F0900000000000000" pitchFamily="50" charset="-128"/>
            </a:endParaRPr>
          </a:p>
          <a:p>
            <a:endParaRPr kumimoji="1" lang="en-US" altLang="ja-JP" sz="1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1FDB8FCA-7353-40BE-9B06-A4011341D815}"/>
              </a:ext>
            </a:extLst>
          </p:cNvPr>
          <p:cNvSpPr/>
          <p:nvPr/>
        </p:nvSpPr>
        <p:spPr>
          <a:xfrm>
            <a:off x="7607300" y="8801100"/>
            <a:ext cx="635000"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正方形/長方形 10">
            <a:extLst>
              <a:ext uri="{FF2B5EF4-FFF2-40B4-BE49-F238E27FC236}">
                <a16:creationId xmlns:a16="http://schemas.microsoft.com/office/drawing/2014/main" id="{91801C1F-EBD0-413A-845A-EAE11A28990D}"/>
              </a:ext>
            </a:extLst>
          </p:cNvPr>
          <p:cNvSpPr/>
          <p:nvPr/>
        </p:nvSpPr>
        <p:spPr>
          <a:xfrm>
            <a:off x="8616949" y="8779157"/>
            <a:ext cx="635000" cy="101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正方形/長方形 11">
            <a:extLst>
              <a:ext uri="{FF2B5EF4-FFF2-40B4-BE49-F238E27FC236}">
                <a16:creationId xmlns:a16="http://schemas.microsoft.com/office/drawing/2014/main" id="{8A2CAE45-791C-48F6-8355-4F8BA67C6625}"/>
              </a:ext>
            </a:extLst>
          </p:cNvPr>
          <p:cNvSpPr/>
          <p:nvPr/>
        </p:nvSpPr>
        <p:spPr>
          <a:xfrm>
            <a:off x="9378949" y="8779157"/>
            <a:ext cx="635000" cy="1016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a:srcRect l="13567" t="15825" r="13653" b="5626"/>
          <a:stretch/>
        </p:blipFill>
        <p:spPr>
          <a:xfrm>
            <a:off x="642930" y="6337482"/>
            <a:ext cx="3785636" cy="2298223"/>
          </a:xfrm>
          <a:prstGeom prst="rect">
            <a:avLst/>
          </a:prstGeom>
        </p:spPr>
      </p:pic>
    </p:spTree>
    <p:extLst>
      <p:ext uri="{BB962C8B-B14F-4D97-AF65-F5344CB8AC3E}">
        <p14:creationId xmlns:p14="http://schemas.microsoft.com/office/powerpoint/2010/main" val="1675819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D125798-9725-4139-B138-CB9804F3CB2E}"/>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2" name="テキスト ボックス 1">
            <a:extLst>
              <a:ext uri="{FF2B5EF4-FFF2-40B4-BE49-F238E27FC236}">
                <a16:creationId xmlns:a16="http://schemas.microsoft.com/office/drawing/2014/main" id="{EEDA0FCC-92AD-4C8E-B532-C61FB9FC2DCD}"/>
              </a:ext>
            </a:extLst>
          </p:cNvPr>
          <p:cNvSpPr txBox="1"/>
          <p:nvPr/>
        </p:nvSpPr>
        <p:spPr>
          <a:xfrm flipH="1">
            <a:off x="532224" y="5594379"/>
            <a:ext cx="11063197" cy="2763321"/>
          </a:xfrm>
          <a:prstGeom prst="rect">
            <a:avLst/>
          </a:prstGeom>
          <a:solidFill>
            <a:srgbClr val="FDFDA5"/>
          </a:solidFill>
          <a:ln>
            <a:solidFill>
              <a:srgbClr val="00B0F0"/>
            </a:solidFill>
          </a:ln>
        </p:spPr>
        <p:txBody>
          <a:bodyPr wrap="square" rtlCol="0">
            <a:spAutoFit/>
          </a:bodyPr>
          <a:lstStyle/>
          <a:p>
            <a:endParaRPr lang="en-US" altLang="ja-JP" sz="1600" dirty="0">
              <a:latin typeface="AR P丸ゴシック体E" panose="020F0900000000000000" pitchFamily="50" charset="-128"/>
              <a:ea typeface="AR P丸ゴシック体E" panose="020F0900000000000000" pitchFamily="50" charset="-128"/>
            </a:endParaRPr>
          </a:p>
          <a:p>
            <a:r>
              <a:rPr lang="ja-JP" altLang="en-US" sz="3939" dirty="0">
                <a:latin typeface="AR P丸ゴシック体E" panose="020F0900000000000000" pitchFamily="50" charset="-128"/>
                <a:ea typeface="AR P丸ゴシック体E" panose="020F0900000000000000" pitchFamily="50" charset="-128"/>
              </a:rPr>
              <a:t>学習指導要領の</a:t>
            </a:r>
            <a:r>
              <a:rPr lang="ja-JP" altLang="en-US" sz="3939" dirty="0">
                <a:highlight>
                  <a:srgbClr val="FFFF00"/>
                </a:highlight>
                <a:latin typeface="AR P丸ゴシック体E" panose="020F0900000000000000" pitchFamily="50" charset="-128"/>
                <a:ea typeface="AR P丸ゴシック体E" panose="020F0900000000000000" pitchFamily="50" charset="-128"/>
              </a:rPr>
              <a:t>前文・・・理念</a:t>
            </a:r>
            <a:endParaRPr lang="en-US" altLang="ja-JP" sz="3939" dirty="0">
              <a:latin typeface="AR P丸ゴシック体E" panose="020F0900000000000000" pitchFamily="50" charset="-128"/>
              <a:ea typeface="AR P丸ゴシック体E" panose="020F0900000000000000" pitchFamily="50" charset="-128"/>
            </a:endParaRPr>
          </a:p>
          <a:p>
            <a:endParaRPr lang="en-US" altLang="ja-JP" sz="3939" dirty="0">
              <a:highlight>
                <a:srgbClr val="FFFF00"/>
              </a:highlight>
              <a:latin typeface="AR P丸ゴシック体E" panose="020F0900000000000000" pitchFamily="50" charset="-128"/>
              <a:ea typeface="AR P丸ゴシック体E" panose="020F0900000000000000" pitchFamily="50" charset="-128"/>
            </a:endParaRPr>
          </a:p>
          <a:p>
            <a:r>
              <a:rPr lang="ja-JP" altLang="en-US" sz="3939" dirty="0">
                <a:latin typeface="AR P丸ゴシック体E" panose="020F0900000000000000" pitchFamily="50" charset="-128"/>
                <a:ea typeface="AR P丸ゴシック体E" panose="020F0900000000000000" pitchFamily="50" charset="-128"/>
              </a:rPr>
              <a:t>　　　　　　　</a:t>
            </a:r>
            <a:r>
              <a:rPr lang="ja-JP" altLang="en-US" sz="3939" dirty="0">
                <a:highlight>
                  <a:srgbClr val="FFFF00"/>
                </a:highlight>
                <a:latin typeface="AR P丸ゴシック体E" panose="020F0900000000000000" pitchFamily="50" charset="-128"/>
                <a:ea typeface="AR P丸ゴシック体E" panose="020F0900000000000000" pitchFamily="50" charset="-128"/>
              </a:rPr>
              <a:t>総則・・・具体化の進め方</a:t>
            </a:r>
            <a:endParaRPr lang="en-US" altLang="ja-JP" sz="3939"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3939" dirty="0">
              <a:latin typeface="AR丸ゴシック体E" panose="020F0909000000000000" pitchFamily="49" charset="-128"/>
              <a:ea typeface="AR丸ゴシック体E" panose="020F0909000000000000" pitchFamily="49" charset="-128"/>
            </a:endParaRPr>
          </a:p>
        </p:txBody>
      </p:sp>
      <p:sp>
        <p:nvSpPr>
          <p:cNvPr id="3" name="テキスト ボックス 2">
            <a:extLst>
              <a:ext uri="{FF2B5EF4-FFF2-40B4-BE49-F238E27FC236}">
                <a16:creationId xmlns:a16="http://schemas.microsoft.com/office/drawing/2014/main" id="{1D4FA6B8-A8A0-4B92-A585-5D1ADD1E6080}"/>
              </a:ext>
            </a:extLst>
          </p:cNvPr>
          <p:cNvSpPr txBox="1">
            <a:spLocks noChangeArrowheads="1"/>
          </p:cNvSpPr>
          <p:nvPr/>
        </p:nvSpPr>
        <p:spPr bwMode="auto">
          <a:xfrm>
            <a:off x="1817854" y="253035"/>
            <a:ext cx="8330772" cy="77418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4431" b="1" dirty="0">
                <a:latin typeface="AR P楷書体M" panose="03000600000000000000" pitchFamily="66" charset="-128"/>
                <a:ea typeface="AR P楷書体M" panose="03000600000000000000" pitchFamily="66" charset="-128"/>
              </a:rPr>
              <a:t>学習指導要領　</a:t>
            </a:r>
            <a:endParaRPr lang="en-US" altLang="ja-JP" sz="4431" b="1" dirty="0">
              <a:latin typeface="AR P楷書体M" panose="03000600000000000000" pitchFamily="66" charset="-128"/>
              <a:ea typeface="AR P楷書体M" panose="03000600000000000000" pitchFamily="66" charset="-128"/>
            </a:endParaRPr>
          </a:p>
        </p:txBody>
      </p:sp>
      <p:grpSp>
        <p:nvGrpSpPr>
          <p:cNvPr id="7" name="グループ化 6">
            <a:extLst>
              <a:ext uri="{FF2B5EF4-FFF2-40B4-BE49-F238E27FC236}">
                <a16:creationId xmlns:a16="http://schemas.microsoft.com/office/drawing/2014/main" id="{908530C4-F572-4806-8D7B-6305A7F76353}"/>
              </a:ext>
            </a:extLst>
          </p:cNvPr>
          <p:cNvGrpSpPr/>
          <p:nvPr/>
        </p:nvGrpSpPr>
        <p:grpSpPr>
          <a:xfrm>
            <a:off x="564402" y="2507035"/>
            <a:ext cx="11063197" cy="2491665"/>
            <a:chOff x="380118" y="1826951"/>
            <a:chExt cx="8297398" cy="1868749"/>
          </a:xfrm>
        </p:grpSpPr>
        <p:sp>
          <p:nvSpPr>
            <p:cNvPr id="4" name="四角形: メモ 3">
              <a:extLst>
                <a:ext uri="{FF2B5EF4-FFF2-40B4-BE49-F238E27FC236}">
                  <a16:creationId xmlns:a16="http://schemas.microsoft.com/office/drawing/2014/main" id="{DB08BCA2-29DA-494B-82DC-E5B7FD024C1B}"/>
                </a:ext>
              </a:extLst>
            </p:cNvPr>
            <p:cNvSpPr/>
            <p:nvPr/>
          </p:nvSpPr>
          <p:spPr>
            <a:xfrm>
              <a:off x="380118" y="1826951"/>
              <a:ext cx="8297398" cy="186874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テキスト ボックス 4">
              <a:extLst>
                <a:ext uri="{FF2B5EF4-FFF2-40B4-BE49-F238E27FC236}">
                  <a16:creationId xmlns:a16="http://schemas.microsoft.com/office/drawing/2014/main" id="{147F0368-E95A-4A36-B401-D19FBF077F85}"/>
                </a:ext>
              </a:extLst>
            </p:cNvPr>
            <p:cNvSpPr txBox="1"/>
            <p:nvPr/>
          </p:nvSpPr>
          <p:spPr>
            <a:xfrm>
              <a:off x="670068" y="2081830"/>
              <a:ext cx="7803863" cy="1177245"/>
            </a:xfrm>
            <a:prstGeom prst="rect">
              <a:avLst/>
            </a:prstGeom>
            <a:noFill/>
          </p:spPr>
          <p:txBody>
            <a:bodyPr wrap="square" rtlCol="0">
              <a:spAutoFit/>
            </a:bodyPr>
            <a:lstStyle/>
            <a:p>
              <a:r>
                <a:rPr kumimoji="1" lang="ja-JP" altLang="en-US" sz="3200" dirty="0">
                  <a:latin typeface="AR丸ゴシック体E" panose="020F0909000000000000" pitchFamily="49" charset="-128"/>
                  <a:ea typeface="AR丸ゴシック体E" panose="020F0909000000000000" pitchFamily="49" charset="-128"/>
                </a:rPr>
                <a:t>今回の改訂では、</a:t>
              </a:r>
              <a:r>
                <a:rPr kumimoji="1" lang="ja-JP" altLang="en-US" sz="3200" dirty="0">
                  <a:solidFill>
                    <a:srgbClr val="FF0000"/>
                  </a:solidFill>
                  <a:latin typeface="AR丸ゴシック体E" panose="020F0909000000000000" pitchFamily="49" charset="-128"/>
                  <a:ea typeface="AR丸ゴシック体E" panose="020F0909000000000000" pitchFamily="49" charset="-128"/>
                </a:rPr>
                <a:t>前文</a:t>
              </a:r>
              <a:r>
                <a:rPr kumimoji="1" lang="ja-JP" altLang="en-US" sz="3200" dirty="0">
                  <a:latin typeface="AR丸ゴシック体E" panose="020F0909000000000000" pitchFamily="49" charset="-128"/>
                  <a:ea typeface="AR丸ゴシック体E" panose="020F0909000000000000" pitchFamily="49" charset="-128"/>
                </a:rPr>
                <a:t>がつきました。</a:t>
              </a:r>
              <a:endParaRPr kumimoji="1" lang="en-US" altLang="ja-JP" sz="3200" dirty="0">
                <a:latin typeface="AR丸ゴシック体E" panose="020F0909000000000000" pitchFamily="49" charset="-128"/>
                <a:ea typeface="AR丸ゴシック体E" panose="020F0909000000000000" pitchFamily="49" charset="-128"/>
              </a:endParaRPr>
            </a:p>
            <a:p>
              <a:endParaRPr kumimoji="1" lang="en-US" altLang="ja-JP" sz="3200" u="sng" dirty="0">
                <a:solidFill>
                  <a:srgbClr val="FF0000"/>
                </a:solidFill>
                <a:latin typeface="AR丸ゴシック体E" panose="020F0909000000000000" pitchFamily="49" charset="-128"/>
                <a:ea typeface="AR丸ゴシック体E" panose="020F0909000000000000" pitchFamily="49" charset="-128"/>
              </a:endParaRPr>
            </a:p>
            <a:p>
              <a:r>
                <a:rPr kumimoji="1" lang="ja-JP" altLang="en-US" sz="3200" u="sng" dirty="0">
                  <a:latin typeface="AR丸ゴシック体E" panose="020F0909000000000000" pitchFamily="49" charset="-128"/>
                  <a:ea typeface="AR丸ゴシック体E" panose="020F0909000000000000" pitchFamily="49" charset="-128"/>
                </a:rPr>
                <a:t>改訂の理念</a:t>
              </a:r>
              <a:r>
                <a:rPr kumimoji="1" lang="ja-JP" altLang="en-US" sz="3200" dirty="0">
                  <a:latin typeface="AR丸ゴシック体E" panose="020F0909000000000000" pitchFamily="49" charset="-128"/>
                  <a:ea typeface="AR丸ゴシック体E" panose="020F0909000000000000" pitchFamily="49" charset="-128"/>
                </a:rPr>
                <a:t>を特に強調するためのものです。</a:t>
              </a:r>
              <a:endParaRPr kumimoji="1" lang="en-US" altLang="ja-JP" sz="3200" dirty="0">
                <a:latin typeface="AR丸ゴシック体E" panose="020F0909000000000000" pitchFamily="49" charset="-128"/>
                <a:ea typeface="AR丸ゴシック体E" panose="020F0909000000000000" pitchFamily="49" charset="-128"/>
              </a:endParaRPr>
            </a:p>
          </p:txBody>
        </p:sp>
      </p:grpSp>
      <p:cxnSp>
        <p:nvCxnSpPr>
          <p:cNvPr id="9" name="直線コネクタ 8">
            <a:extLst>
              <a:ext uri="{FF2B5EF4-FFF2-40B4-BE49-F238E27FC236}">
                <a16:creationId xmlns:a16="http://schemas.microsoft.com/office/drawing/2014/main" id="{65285F71-F6A7-4547-AE34-A33E16E5349E}"/>
              </a:ext>
            </a:extLst>
          </p:cNvPr>
          <p:cNvCxnSpPr>
            <a:cxnSpLocks/>
          </p:cNvCxnSpPr>
          <p:nvPr/>
        </p:nvCxnSpPr>
        <p:spPr>
          <a:xfrm>
            <a:off x="4224868" y="3440453"/>
            <a:ext cx="34816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吹き出し: 角を丸めた四角形 5">
            <a:extLst>
              <a:ext uri="{FF2B5EF4-FFF2-40B4-BE49-F238E27FC236}">
                <a16:creationId xmlns:a16="http://schemas.microsoft.com/office/drawing/2014/main" id="{F0C8C874-9128-4F50-B5F1-DA6D15E0CF0C}"/>
              </a:ext>
            </a:extLst>
          </p:cNvPr>
          <p:cNvSpPr/>
          <p:nvPr/>
        </p:nvSpPr>
        <p:spPr>
          <a:xfrm>
            <a:off x="6266705" y="1243180"/>
            <a:ext cx="5360895" cy="804921"/>
          </a:xfrm>
          <a:prstGeom prst="wedgeRoundRectCallout">
            <a:avLst>
              <a:gd name="adj1" fmla="val -56871"/>
              <a:gd name="adj2" fmla="val 13714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英語・プログラミング・時間数　</a:t>
            </a:r>
            <a:endParaRPr kumimoji="1" lang="en-US" altLang="ja-JP" sz="2400" b="1" dirty="0">
              <a:solidFill>
                <a:schemeClr val="tx1"/>
              </a:solidFill>
            </a:endParaRPr>
          </a:p>
          <a:p>
            <a:pPr algn="ctr"/>
            <a:r>
              <a:rPr kumimoji="1" lang="en-US" altLang="ja-JP" sz="2400" b="1" dirty="0">
                <a:solidFill>
                  <a:schemeClr val="tx1"/>
                </a:solidFill>
              </a:rPr>
              <a:t>GIGA</a:t>
            </a:r>
            <a:r>
              <a:rPr kumimoji="1" lang="ja-JP" altLang="en-US" sz="2400" b="1" dirty="0">
                <a:solidFill>
                  <a:schemeClr val="tx1"/>
                </a:solidFill>
              </a:rPr>
              <a:t>スクール・個別最適化・？</a:t>
            </a:r>
          </a:p>
        </p:txBody>
      </p:sp>
      <p:sp>
        <p:nvSpPr>
          <p:cNvPr id="11" name="テキスト ボックス 10">
            <a:extLst>
              <a:ext uri="{FF2B5EF4-FFF2-40B4-BE49-F238E27FC236}">
                <a16:creationId xmlns:a16="http://schemas.microsoft.com/office/drawing/2014/main" id="{63FFB29C-1DBE-44E6-8B64-1FC4F88FA73A}"/>
              </a:ext>
            </a:extLst>
          </p:cNvPr>
          <p:cNvSpPr txBox="1"/>
          <p:nvPr/>
        </p:nvSpPr>
        <p:spPr>
          <a:xfrm>
            <a:off x="835849" y="3865039"/>
            <a:ext cx="2323409" cy="584775"/>
          </a:xfrm>
          <a:prstGeom prst="rect">
            <a:avLst/>
          </a:prstGeom>
          <a:solidFill>
            <a:srgbClr val="FEFDD3"/>
          </a:solidFill>
        </p:spPr>
        <p:txBody>
          <a:bodyPr wrap="square">
            <a:spAutoFit/>
          </a:bodyPr>
          <a:lstStyle/>
          <a:p>
            <a:r>
              <a:rPr kumimoji="1" lang="ja-JP" altLang="en-US" sz="3200" u="sng" dirty="0">
                <a:solidFill>
                  <a:srgbClr val="FF0000"/>
                </a:solidFill>
                <a:latin typeface="AR丸ゴシック体E" panose="020F0909000000000000" pitchFamily="49" charset="-128"/>
                <a:ea typeface="AR丸ゴシック体E" panose="020F0909000000000000" pitchFamily="49" charset="-128"/>
              </a:rPr>
              <a:t>改訂の理念</a:t>
            </a:r>
            <a:endParaRPr lang="ja-JP" altLang="en-US" sz="3200" dirty="0"/>
          </a:p>
        </p:txBody>
      </p:sp>
      <p:grpSp>
        <p:nvGrpSpPr>
          <p:cNvPr id="13" name="グループ化 12">
            <a:extLst>
              <a:ext uri="{FF2B5EF4-FFF2-40B4-BE49-F238E27FC236}">
                <a16:creationId xmlns:a16="http://schemas.microsoft.com/office/drawing/2014/main" id="{AD3623A3-BD00-2E5F-D86E-93A6F304A363}"/>
              </a:ext>
            </a:extLst>
          </p:cNvPr>
          <p:cNvGrpSpPr/>
          <p:nvPr/>
        </p:nvGrpSpPr>
        <p:grpSpPr>
          <a:xfrm>
            <a:off x="7645053" y="1587799"/>
            <a:ext cx="1824119" cy="165685"/>
            <a:chOff x="861559" y="1088935"/>
            <a:chExt cx="1368089" cy="124264"/>
          </a:xfrm>
        </p:grpSpPr>
        <p:sp>
          <p:nvSpPr>
            <p:cNvPr id="10" name="正方形/長方形 9">
              <a:extLst>
                <a:ext uri="{FF2B5EF4-FFF2-40B4-BE49-F238E27FC236}">
                  <a16:creationId xmlns:a16="http://schemas.microsoft.com/office/drawing/2014/main" id="{0B0493F8-DCC8-FD73-3AE0-B4D0242E9FC7}"/>
                </a:ext>
              </a:extLst>
            </p:cNvPr>
            <p:cNvSpPr/>
            <p:nvPr/>
          </p:nvSpPr>
          <p:spPr>
            <a:xfrm rot="2559914">
              <a:off x="887705" y="1115734"/>
              <a:ext cx="1341943" cy="9746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正方形/長方形 11">
              <a:extLst>
                <a:ext uri="{FF2B5EF4-FFF2-40B4-BE49-F238E27FC236}">
                  <a16:creationId xmlns:a16="http://schemas.microsoft.com/office/drawing/2014/main" id="{079C0B44-7DB6-3750-75D3-A002D7705B43}"/>
                </a:ext>
              </a:extLst>
            </p:cNvPr>
            <p:cNvSpPr/>
            <p:nvPr/>
          </p:nvSpPr>
          <p:spPr>
            <a:xfrm rot="8255874">
              <a:off x="861559" y="1088935"/>
              <a:ext cx="1341943" cy="9746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spTree>
    <p:extLst>
      <p:ext uri="{BB962C8B-B14F-4D97-AF65-F5344CB8AC3E}">
        <p14:creationId xmlns:p14="http://schemas.microsoft.com/office/powerpoint/2010/main" val="96239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6"/>
                                        </p:tgtEl>
                                      </p:cBhvr>
                                    </p:animEffect>
                                    <p:anim calcmode="lin" valueType="num">
                                      <p:cBhvr>
                                        <p:cTn id="33" dur="1000"/>
                                        <p:tgtEl>
                                          <p:spTgt spid="6"/>
                                        </p:tgtEl>
                                        <p:attrNameLst>
                                          <p:attrName>ppt_x</p:attrName>
                                        </p:attrNameLst>
                                      </p:cBhvr>
                                      <p:tavLst>
                                        <p:tav tm="0">
                                          <p:val>
                                            <p:strVal val="ppt_x"/>
                                          </p:val>
                                        </p:tav>
                                        <p:tav tm="100000">
                                          <p:val>
                                            <p:strVal val="ppt_x"/>
                                          </p:val>
                                        </p:tav>
                                      </p:tavLst>
                                    </p:anim>
                                    <p:anim calcmode="lin" valueType="num">
                                      <p:cBhvr>
                                        <p:cTn id="34" dur="1000"/>
                                        <p:tgtEl>
                                          <p:spTgt spid="6"/>
                                        </p:tgtEl>
                                        <p:attrNameLst>
                                          <p:attrName>ppt_y</p:attrName>
                                        </p:attrNameLst>
                                      </p:cBhvr>
                                      <p:tavLst>
                                        <p:tav tm="0">
                                          <p:val>
                                            <p:strVal val="ppt_y"/>
                                          </p:val>
                                        </p:tav>
                                        <p:tav tm="100000">
                                          <p:val>
                                            <p:strVal val="ppt_y+.1"/>
                                          </p:val>
                                        </p:tav>
                                      </p:tavLst>
                                    </p:anim>
                                    <p:set>
                                      <p:cBhvr>
                                        <p:cTn id="35" dur="1" fill="hold">
                                          <p:stCondLst>
                                            <p:cond delay="9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58E24C5E-23B1-462E-B496-3107EA5088F1}"/>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9" name="正方形/長方形 18">
            <a:extLst>
              <a:ext uri="{FF2B5EF4-FFF2-40B4-BE49-F238E27FC236}">
                <a16:creationId xmlns:a16="http://schemas.microsoft.com/office/drawing/2014/main" id="{1626EAF1-E08F-4F4E-9EF0-FE3BE51D3B3F}"/>
              </a:ext>
            </a:extLst>
          </p:cNvPr>
          <p:cNvSpPr/>
          <p:nvPr/>
        </p:nvSpPr>
        <p:spPr>
          <a:xfrm>
            <a:off x="1" y="1138908"/>
            <a:ext cx="11254153" cy="7401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22" name="正方形/長方形 21">
            <a:extLst>
              <a:ext uri="{FF2B5EF4-FFF2-40B4-BE49-F238E27FC236}">
                <a16:creationId xmlns:a16="http://schemas.microsoft.com/office/drawing/2014/main" id="{7DEA1C66-BDAC-4372-984A-7FE3A3857E57}"/>
              </a:ext>
            </a:extLst>
          </p:cNvPr>
          <p:cNvSpPr/>
          <p:nvPr/>
        </p:nvSpPr>
        <p:spPr>
          <a:xfrm>
            <a:off x="0" y="751483"/>
            <a:ext cx="12192000" cy="7806861"/>
          </a:xfrm>
          <a:prstGeom prst="rect">
            <a:avLst/>
          </a:prstGeom>
          <a:solidFill>
            <a:srgbClr val="F7F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a:p>
        </p:txBody>
      </p:sp>
      <p:sp>
        <p:nvSpPr>
          <p:cNvPr id="11" name="正方形/長方形 10"/>
          <p:cNvSpPr/>
          <p:nvPr/>
        </p:nvSpPr>
        <p:spPr>
          <a:xfrm>
            <a:off x="6422838" y="2499205"/>
            <a:ext cx="5337397" cy="4866796"/>
          </a:xfrm>
          <a:prstGeom prst="rect">
            <a:avLst/>
          </a:prstGeom>
          <a:solidFill>
            <a:schemeClr val="bg1"/>
          </a:solidFill>
          <a:ln w="66675" cmpd="thickThi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10" name="正方形/長方形 9"/>
          <p:cNvSpPr/>
          <p:nvPr/>
        </p:nvSpPr>
        <p:spPr>
          <a:xfrm>
            <a:off x="349565" y="2513532"/>
            <a:ext cx="4826664" cy="4852469"/>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4" name="テキスト ボックス 3"/>
          <p:cNvSpPr txBox="1"/>
          <p:nvPr/>
        </p:nvSpPr>
        <p:spPr>
          <a:xfrm>
            <a:off x="316603" y="2682607"/>
            <a:ext cx="11525832" cy="6084999"/>
          </a:xfrm>
          <a:prstGeom prst="rect">
            <a:avLst/>
          </a:prstGeom>
          <a:noFill/>
        </p:spPr>
        <p:txBody>
          <a:bodyPr wrap="square" rtlCol="0">
            <a:spAutoFit/>
          </a:bodyPr>
          <a:lstStyle/>
          <a:p>
            <a:r>
              <a:rPr lang="ja-JP" altLang="en-US" sz="3733" b="1" dirty="0">
                <a:solidFill>
                  <a:srgbClr val="FF0000"/>
                </a:solidFill>
              </a:rPr>
              <a:t>自分のよさや可能性を　　　</a:t>
            </a:r>
            <a:endParaRPr lang="en-US" altLang="ja-JP" sz="3733" b="1" dirty="0">
              <a:solidFill>
                <a:srgbClr val="FF0000"/>
              </a:solidFill>
            </a:endParaRPr>
          </a:p>
          <a:p>
            <a:r>
              <a:rPr lang="ja-JP" altLang="en-US" sz="3733" b="1" dirty="0">
                <a:solidFill>
                  <a:srgbClr val="FF0000"/>
                </a:solidFill>
              </a:rPr>
              <a:t>　　　　　</a:t>
            </a:r>
            <a:r>
              <a:rPr lang="ja-JP" altLang="en-US" sz="2667" b="1" dirty="0">
                <a:solidFill>
                  <a:srgbClr val="FF0000"/>
                </a:solidFill>
              </a:rPr>
              <a:t>　</a:t>
            </a:r>
            <a:r>
              <a:rPr lang="ja-JP" altLang="en-US" sz="3733" b="1" dirty="0">
                <a:solidFill>
                  <a:srgbClr val="FF0000"/>
                </a:solidFill>
              </a:rPr>
              <a:t>認識する </a:t>
            </a:r>
            <a:r>
              <a:rPr lang="ja-JP" altLang="en-US" sz="2400" b="1" dirty="0">
                <a:latin typeface="AR丸ゴシック体E" panose="020F0909000000000000" pitchFamily="49" charset="-128"/>
                <a:ea typeface="AR丸ゴシック体E" panose="020F0909000000000000" pitchFamily="49" charset="-128"/>
              </a:rPr>
              <a:t>とともに</a:t>
            </a:r>
            <a:r>
              <a:rPr lang="ja-JP" altLang="en-US" sz="1867" b="1" dirty="0">
                <a:solidFill>
                  <a:schemeClr val="accent5">
                    <a:lumMod val="75000"/>
                  </a:schemeClr>
                </a:solidFill>
                <a:latin typeface="AR丸ゴシック体E" panose="020F0909000000000000" pitchFamily="49" charset="-128"/>
                <a:ea typeface="AR丸ゴシック体E" panose="020F0909000000000000" pitchFamily="49" charset="-128"/>
              </a:rPr>
              <a:t>　</a:t>
            </a:r>
            <a:r>
              <a:rPr lang="ja-JP" altLang="en-US" sz="3733" b="1" dirty="0">
                <a:solidFill>
                  <a:schemeClr val="accent5">
                    <a:lumMod val="75000"/>
                  </a:schemeClr>
                </a:solidFill>
              </a:rPr>
              <a:t>あらゆる他者を価値の　　</a:t>
            </a:r>
            <a:endParaRPr lang="en-US" altLang="ja-JP" sz="3733" b="1" dirty="0">
              <a:solidFill>
                <a:schemeClr val="accent5">
                  <a:lumMod val="75000"/>
                </a:schemeClr>
              </a:solidFill>
            </a:endParaRPr>
          </a:p>
          <a:p>
            <a:pPr algn="ctr"/>
            <a:r>
              <a:rPr lang="ja-JP" altLang="en-US" sz="3733" b="1" dirty="0">
                <a:solidFill>
                  <a:schemeClr val="accent5">
                    <a:lumMod val="75000"/>
                  </a:schemeClr>
                </a:solidFill>
              </a:rPr>
              <a:t>　　　　　　　　　　　　</a:t>
            </a:r>
            <a:r>
              <a:rPr lang="ja-JP" altLang="en-US" sz="1867" b="1" dirty="0">
                <a:solidFill>
                  <a:schemeClr val="accent5">
                    <a:lumMod val="75000"/>
                  </a:schemeClr>
                </a:solidFill>
              </a:rPr>
              <a:t>　　</a:t>
            </a:r>
            <a:r>
              <a:rPr lang="ja-JP" altLang="en-US" sz="3733" b="1" dirty="0">
                <a:solidFill>
                  <a:schemeClr val="accent5">
                    <a:lumMod val="75000"/>
                  </a:schemeClr>
                </a:solidFill>
              </a:rPr>
              <a:t>ある存在として尊重し、　　　　　　　　　　　</a:t>
            </a:r>
            <a:endParaRPr lang="en-US" altLang="ja-JP" sz="3733" b="1" dirty="0">
              <a:solidFill>
                <a:srgbClr val="FF0000"/>
              </a:solidFill>
            </a:endParaRPr>
          </a:p>
          <a:p>
            <a:r>
              <a:rPr lang="ja-JP" altLang="en-US" sz="2272" b="1" dirty="0">
                <a:solidFill>
                  <a:schemeClr val="accent5">
                    <a:lumMod val="75000"/>
                  </a:schemeClr>
                </a:solidFill>
              </a:rPr>
              <a:t>　　　　　　　　　　　　　　　　　　　   　 </a:t>
            </a:r>
            <a:r>
              <a:rPr lang="ja-JP" altLang="en-US" sz="1333" b="1" dirty="0">
                <a:solidFill>
                  <a:schemeClr val="accent5">
                    <a:lumMod val="75000"/>
                  </a:schemeClr>
                </a:solidFill>
              </a:rPr>
              <a:t>　</a:t>
            </a:r>
            <a:r>
              <a:rPr lang="ja-JP" altLang="en-US" sz="3733" b="1" dirty="0">
                <a:solidFill>
                  <a:schemeClr val="accent5">
                    <a:lumMod val="75000"/>
                  </a:schemeClr>
                </a:solidFill>
              </a:rPr>
              <a:t>多様な人々と協議しな　　　　</a:t>
            </a:r>
            <a:endParaRPr lang="en-US" altLang="ja-JP" sz="3733" b="1" dirty="0">
              <a:solidFill>
                <a:schemeClr val="accent5">
                  <a:lumMod val="75000"/>
                </a:schemeClr>
              </a:solidFill>
            </a:endParaRPr>
          </a:p>
          <a:p>
            <a:r>
              <a:rPr lang="ja-JP" altLang="en-US" sz="3733" b="1" dirty="0">
                <a:solidFill>
                  <a:schemeClr val="accent5">
                    <a:lumMod val="75000"/>
                  </a:schemeClr>
                </a:solidFill>
              </a:rPr>
              <a:t>　　　　　　　　　　　　　がら様々な社会的変化　　　</a:t>
            </a:r>
            <a:endParaRPr lang="en-US" altLang="ja-JP" sz="3733" b="1" dirty="0">
              <a:solidFill>
                <a:schemeClr val="accent5">
                  <a:lumMod val="75000"/>
                </a:schemeClr>
              </a:solidFill>
            </a:endParaRPr>
          </a:p>
          <a:p>
            <a:r>
              <a:rPr lang="ja-JP" altLang="en-US" sz="3733" b="1" dirty="0">
                <a:solidFill>
                  <a:schemeClr val="accent5">
                    <a:lumMod val="75000"/>
                  </a:schemeClr>
                </a:solidFill>
              </a:rPr>
              <a:t>　　　　　　　　　　　　　を乗り越え、</a:t>
            </a:r>
            <a:endParaRPr lang="en-US" altLang="ja-JP" sz="3733" b="1" dirty="0">
              <a:solidFill>
                <a:schemeClr val="accent5">
                  <a:lumMod val="75000"/>
                </a:schemeClr>
              </a:solidFill>
            </a:endParaRPr>
          </a:p>
          <a:p>
            <a:r>
              <a:rPr lang="ja-JP" altLang="en-US" sz="3733" b="1" dirty="0">
                <a:solidFill>
                  <a:srgbClr val="FF0000"/>
                </a:solidFill>
              </a:rPr>
              <a:t>豊かな人生を切り拓き、</a:t>
            </a:r>
            <a:r>
              <a:rPr lang="ja-JP" altLang="en-US" sz="2667" b="1" dirty="0"/>
              <a:t>　　　</a:t>
            </a:r>
            <a:r>
              <a:rPr lang="ja-JP" altLang="en-US" sz="3733" b="1" dirty="0">
                <a:solidFill>
                  <a:schemeClr val="accent1">
                    <a:lumMod val="50000"/>
                  </a:schemeClr>
                </a:solidFill>
              </a:rPr>
              <a:t>持続可能な社会の創り</a:t>
            </a:r>
            <a:endParaRPr lang="en-US" altLang="ja-JP" sz="3733" b="1" dirty="0">
              <a:solidFill>
                <a:schemeClr val="accent1">
                  <a:lumMod val="50000"/>
                </a:schemeClr>
              </a:solidFill>
            </a:endParaRPr>
          </a:p>
          <a:p>
            <a:r>
              <a:rPr lang="ja-JP" altLang="en-US" sz="3733" b="1" dirty="0">
                <a:solidFill>
                  <a:schemeClr val="accent1">
                    <a:lumMod val="50000"/>
                  </a:schemeClr>
                </a:solidFill>
              </a:rPr>
              <a:t>　　　　　　　　　　　　　手となる</a:t>
            </a:r>
            <a:r>
              <a:rPr lang="ja-JP" altLang="en-US" sz="3733" b="1" dirty="0">
                <a:solidFill>
                  <a:srgbClr val="0070C0"/>
                </a:solidFill>
                <a:latin typeface="+mn-ea"/>
              </a:rPr>
              <a:t>ことが</a:t>
            </a:r>
            <a:endParaRPr lang="en-US" altLang="ja-JP" sz="3733" b="1" dirty="0">
              <a:solidFill>
                <a:srgbClr val="0070C0"/>
              </a:solidFill>
              <a:latin typeface="+mn-ea"/>
            </a:endParaRPr>
          </a:p>
          <a:p>
            <a:r>
              <a:rPr lang="ja-JP" altLang="en-US" sz="1867" b="1" dirty="0"/>
              <a:t>　　　 </a:t>
            </a:r>
            <a:r>
              <a:rPr lang="ja-JP" altLang="en-US" sz="1867" b="1" dirty="0">
                <a:solidFill>
                  <a:schemeClr val="accent5">
                    <a:lumMod val="75000"/>
                  </a:schemeClr>
                </a:solidFill>
              </a:rPr>
              <a:t>　　　　　　　　　　　　　　　　　</a:t>
            </a:r>
            <a:endParaRPr lang="en-US" altLang="ja-JP" sz="1867" b="1" dirty="0">
              <a:solidFill>
                <a:schemeClr val="accent5">
                  <a:lumMod val="75000"/>
                </a:schemeClr>
              </a:solidFill>
            </a:endParaRPr>
          </a:p>
          <a:p>
            <a:r>
              <a:rPr lang="ja-JP" altLang="en-US" sz="2667" b="1" dirty="0">
                <a:latin typeface="AR丸ゴシック体E" panose="020F0909000000000000" pitchFamily="49" charset="-128"/>
                <a:ea typeface="AR丸ゴシック体E" panose="020F0909000000000000" pitchFamily="49" charset="-128"/>
              </a:rPr>
              <a:t>　　　　できるようにすることが求められる</a:t>
            </a:r>
            <a:endParaRPr lang="en-US" altLang="ja-JP" sz="2667" b="1" dirty="0">
              <a:latin typeface="AR丸ゴシック体E" panose="020F0909000000000000" pitchFamily="49" charset="-128"/>
              <a:ea typeface="AR丸ゴシック体E" panose="020F0909000000000000" pitchFamily="49" charset="-128"/>
            </a:endParaRPr>
          </a:p>
          <a:p>
            <a:endParaRPr lang="en-US" altLang="ja-JP" sz="2272" b="1" dirty="0"/>
          </a:p>
          <a:p>
            <a:r>
              <a:rPr lang="ja-JP" altLang="en-US" sz="2272" b="1" dirty="0"/>
              <a:t>　　　　　　　　　　　　　　　　　　　　</a:t>
            </a:r>
          </a:p>
        </p:txBody>
      </p:sp>
      <p:sp>
        <p:nvSpPr>
          <p:cNvPr id="6" name="テキスト ボックス 5"/>
          <p:cNvSpPr txBox="1"/>
          <p:nvPr/>
        </p:nvSpPr>
        <p:spPr>
          <a:xfrm>
            <a:off x="3854263" y="135930"/>
            <a:ext cx="5519460" cy="584775"/>
          </a:xfrm>
          <a:prstGeom prst="rect">
            <a:avLst/>
          </a:prstGeom>
          <a:noFill/>
        </p:spPr>
        <p:txBody>
          <a:bodyPr wrap="none" rtlCol="0">
            <a:spAutoFit/>
          </a:bodyPr>
          <a:lstStyle/>
          <a:p>
            <a:r>
              <a:rPr lang="ja-JP" altLang="en-US" sz="3200" b="1" dirty="0"/>
              <a:t>学習指導要領（前文の要点）</a:t>
            </a:r>
          </a:p>
        </p:txBody>
      </p:sp>
      <p:cxnSp>
        <p:nvCxnSpPr>
          <p:cNvPr id="14" name="直線コネクタ 13"/>
          <p:cNvCxnSpPr>
            <a:cxnSpLocks/>
          </p:cNvCxnSpPr>
          <p:nvPr/>
        </p:nvCxnSpPr>
        <p:spPr>
          <a:xfrm>
            <a:off x="6671734" y="6688667"/>
            <a:ext cx="4734631" cy="180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1418906" y="1102902"/>
            <a:ext cx="2890333" cy="1233591"/>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13" name="テキスト ボックス 12"/>
          <p:cNvSpPr txBox="1"/>
          <p:nvPr/>
        </p:nvSpPr>
        <p:spPr>
          <a:xfrm>
            <a:off x="1774332" y="1421782"/>
            <a:ext cx="2236510" cy="584775"/>
          </a:xfrm>
          <a:prstGeom prst="rect">
            <a:avLst/>
          </a:prstGeom>
          <a:noFill/>
        </p:spPr>
        <p:txBody>
          <a:bodyPr wrap="none" rtlCol="0">
            <a:spAutoFit/>
          </a:bodyPr>
          <a:lstStyle/>
          <a:p>
            <a:r>
              <a:rPr lang="ja-JP" altLang="en-US" sz="3200" b="1" dirty="0"/>
              <a:t>個人の成長</a:t>
            </a:r>
          </a:p>
        </p:txBody>
      </p:sp>
      <p:sp>
        <p:nvSpPr>
          <p:cNvPr id="17" name="円/楕円 16"/>
          <p:cNvSpPr/>
          <p:nvPr/>
        </p:nvSpPr>
        <p:spPr>
          <a:xfrm>
            <a:off x="7440307" y="1102902"/>
            <a:ext cx="3500071" cy="1272791"/>
          </a:xfrm>
          <a:prstGeom prst="ellipse">
            <a:avLst/>
          </a:prstGeom>
          <a:solidFill>
            <a:schemeClr val="accent1">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15" name="テキスト ボックス 14"/>
          <p:cNvSpPr txBox="1"/>
          <p:nvPr/>
        </p:nvSpPr>
        <p:spPr>
          <a:xfrm>
            <a:off x="7675873" y="1315696"/>
            <a:ext cx="3057247" cy="1077218"/>
          </a:xfrm>
          <a:prstGeom prst="rect">
            <a:avLst/>
          </a:prstGeom>
          <a:noFill/>
        </p:spPr>
        <p:txBody>
          <a:bodyPr wrap="none" rtlCol="0">
            <a:spAutoFit/>
          </a:bodyPr>
          <a:lstStyle/>
          <a:p>
            <a:r>
              <a:rPr lang="ja-JP" altLang="en-US" sz="3200" b="1" dirty="0"/>
              <a:t>社会人としての</a:t>
            </a:r>
            <a:endParaRPr lang="en-US" altLang="ja-JP" sz="3200" b="1" dirty="0"/>
          </a:p>
          <a:p>
            <a:r>
              <a:rPr lang="en-US" altLang="ja-JP" sz="3200" b="1" dirty="0"/>
              <a:t>          </a:t>
            </a:r>
            <a:r>
              <a:rPr lang="ja-JP" altLang="en-US" sz="3200" b="1" dirty="0"/>
              <a:t>役割</a:t>
            </a:r>
          </a:p>
        </p:txBody>
      </p:sp>
      <p:sp>
        <p:nvSpPr>
          <p:cNvPr id="20" name="テキスト ボックス 19">
            <a:extLst>
              <a:ext uri="{FF2B5EF4-FFF2-40B4-BE49-F238E27FC236}">
                <a16:creationId xmlns:a16="http://schemas.microsoft.com/office/drawing/2014/main" id="{9F3BD3A3-0853-444E-B41E-C36F99E4C81B}"/>
              </a:ext>
            </a:extLst>
          </p:cNvPr>
          <p:cNvSpPr txBox="1"/>
          <p:nvPr/>
        </p:nvSpPr>
        <p:spPr>
          <a:xfrm rot="21349390">
            <a:off x="7475514" y="7405084"/>
            <a:ext cx="4445508" cy="830997"/>
          </a:xfrm>
          <a:prstGeom prst="rect">
            <a:avLst/>
          </a:prstGeom>
          <a:solidFill>
            <a:srgbClr val="FF0000"/>
          </a:solidFill>
        </p:spPr>
        <p:txBody>
          <a:bodyPr wrap="square" rtlCol="0">
            <a:spAutoFit/>
          </a:bodyPr>
          <a:lstStyle/>
          <a:p>
            <a:r>
              <a:rPr kumimoji="1" lang="ja-JP" altLang="en-US" sz="1600" b="1" dirty="0">
                <a:latin typeface="AR丸ゴシック体E" panose="020F0909000000000000" pitchFamily="49" charset="-128"/>
                <a:ea typeface="AR丸ゴシック体E" panose="020F0909000000000000" pitchFamily="49" charset="-128"/>
              </a:rPr>
              <a:t>　</a:t>
            </a:r>
            <a:r>
              <a:rPr kumimoji="1" lang="ja-JP" altLang="en-US" sz="4800" b="1" dirty="0">
                <a:latin typeface="AR丸ゴシック体E" panose="020F0909000000000000" pitchFamily="49" charset="-128"/>
                <a:ea typeface="AR丸ゴシック体E" panose="020F0909000000000000" pitchFamily="49" charset="-128"/>
              </a:rPr>
              <a:t>ＥＳＤの推進</a:t>
            </a:r>
            <a:r>
              <a:rPr kumimoji="1" lang="ja-JP" altLang="en-US" sz="2400" b="1" dirty="0">
                <a:latin typeface="AR丸ゴシック体E" panose="020F0909000000000000" pitchFamily="49" charset="-128"/>
                <a:ea typeface="AR丸ゴシック体E" panose="020F0909000000000000" pitchFamily="49" charset="-128"/>
              </a:rPr>
              <a:t>　</a:t>
            </a:r>
          </a:p>
        </p:txBody>
      </p:sp>
      <p:cxnSp>
        <p:nvCxnSpPr>
          <p:cNvPr id="21" name="直線コネクタ 20">
            <a:extLst>
              <a:ext uri="{FF2B5EF4-FFF2-40B4-BE49-F238E27FC236}">
                <a16:creationId xmlns:a16="http://schemas.microsoft.com/office/drawing/2014/main" id="{97029056-382D-42DC-8BEE-A4B25B95D6A2}"/>
              </a:ext>
            </a:extLst>
          </p:cNvPr>
          <p:cNvCxnSpPr>
            <a:cxnSpLocks/>
          </p:cNvCxnSpPr>
          <p:nvPr/>
        </p:nvCxnSpPr>
        <p:spPr>
          <a:xfrm>
            <a:off x="6671733" y="7249851"/>
            <a:ext cx="18626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20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000"/>
                                        <p:tgtEl>
                                          <p:spTgt spid="4">
                                            <p:txEl>
                                              <p:pRg st="1" end="1"/>
                                            </p:txEl>
                                          </p:spTgt>
                                        </p:tgtEl>
                                      </p:cBhvr>
                                    </p:animEffect>
                                    <p:anim calcmode="lin" valueType="num">
                                      <p:cBhvr>
                                        <p:cTn id="1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1000"/>
                                        <p:tgtEl>
                                          <p:spTgt spid="4">
                                            <p:txEl>
                                              <p:pRg st="6" end="6"/>
                                            </p:txEl>
                                          </p:spTgt>
                                        </p:tgtEl>
                                      </p:cBhvr>
                                    </p:animEffect>
                                    <p:anim calcmode="lin" valueType="num">
                                      <p:cBhvr>
                                        <p:cTn id="4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1000"/>
                                        <p:tgtEl>
                                          <p:spTgt spid="4">
                                            <p:txEl>
                                              <p:pRg st="7" end="7"/>
                                            </p:txEl>
                                          </p:spTgt>
                                        </p:tgtEl>
                                      </p:cBhvr>
                                    </p:animEffect>
                                    <p:anim calcmode="lin" valueType="num">
                                      <p:cBhvr>
                                        <p:cTn id="4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1000"/>
                                        <p:tgtEl>
                                          <p:spTgt spid="4">
                                            <p:txEl>
                                              <p:pRg st="8" end="8"/>
                                            </p:txEl>
                                          </p:spTgt>
                                        </p:tgtEl>
                                      </p:cBhvr>
                                    </p:animEffect>
                                    <p:anim calcmode="lin" valueType="num">
                                      <p:cBhvr>
                                        <p:cTn id="5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Effect transition="in" filter="fade">
                                      <p:cBhvr>
                                        <p:cTn id="56" dur="1000"/>
                                        <p:tgtEl>
                                          <p:spTgt spid="4">
                                            <p:txEl>
                                              <p:pRg st="9" end="9"/>
                                            </p:txEl>
                                          </p:spTgt>
                                        </p:tgtEl>
                                      </p:cBhvr>
                                    </p:animEffect>
                                    <p:anim calcmode="lin" valueType="num">
                                      <p:cBhvr>
                                        <p:cTn id="5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Vertical)">
                                      <p:cBhvr>
                                        <p:cTn id="66" dur="500"/>
                                        <p:tgtEl>
                                          <p:spTgt spid="13"/>
                                        </p:tgtEl>
                                      </p:cBhvr>
                                    </p:animEffect>
                                  </p:childTnLst>
                                </p:cTn>
                              </p:par>
                            </p:childTnLst>
                          </p:cTn>
                        </p:par>
                        <p:par>
                          <p:cTn id="67" fill="hold">
                            <p:stCondLst>
                              <p:cond delay="500"/>
                            </p:stCondLst>
                            <p:childTnLst>
                              <p:par>
                                <p:cTn id="68" presetID="2" presetClass="entr" presetSubtype="1"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additive="base">
                                        <p:cTn id="70" dur="500" fill="hold"/>
                                        <p:tgtEl>
                                          <p:spTgt spid="10"/>
                                        </p:tgtEl>
                                        <p:attrNameLst>
                                          <p:attrName>ppt_x</p:attrName>
                                        </p:attrNameLst>
                                      </p:cBhvr>
                                      <p:tavLst>
                                        <p:tav tm="0">
                                          <p:val>
                                            <p:strVal val="#ppt_x"/>
                                          </p:val>
                                        </p:tav>
                                        <p:tav tm="100000">
                                          <p:val>
                                            <p:strVal val="#ppt_x"/>
                                          </p:val>
                                        </p:tav>
                                      </p:tavLst>
                                    </p:anim>
                                    <p:anim calcmode="lin" valueType="num">
                                      <p:cBhvr additive="base">
                                        <p:cTn id="7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barn(inVertical)">
                                      <p:cBhvr>
                                        <p:cTn id="76" dur="500"/>
                                        <p:tgtEl>
                                          <p:spTgt spid="17"/>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barn(inVertical)">
                                      <p:cBhvr>
                                        <p:cTn id="79" dur="500"/>
                                        <p:tgtEl>
                                          <p:spTgt spid="15"/>
                                        </p:tgtEl>
                                      </p:cBhvr>
                                    </p:animEffect>
                                  </p:childTnLst>
                                </p:cTn>
                              </p:par>
                            </p:childTnLst>
                          </p:cTn>
                        </p:par>
                        <p:par>
                          <p:cTn id="80" fill="hold">
                            <p:stCondLst>
                              <p:cond delay="500"/>
                            </p:stCondLst>
                            <p:childTnLst>
                              <p:par>
                                <p:cTn id="81" presetID="2" presetClass="entr" presetSubtype="1" fill="hold" grpId="0" nodeType="after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additive="base">
                                        <p:cTn id="83" dur="500" fill="hold"/>
                                        <p:tgtEl>
                                          <p:spTgt spid="11"/>
                                        </p:tgtEl>
                                        <p:attrNameLst>
                                          <p:attrName>ppt_x</p:attrName>
                                        </p:attrNameLst>
                                      </p:cBhvr>
                                      <p:tavLst>
                                        <p:tav tm="0">
                                          <p:val>
                                            <p:strVal val="#ppt_x"/>
                                          </p:val>
                                        </p:tav>
                                        <p:tav tm="100000">
                                          <p:val>
                                            <p:strVal val="#ppt_x"/>
                                          </p:val>
                                        </p:tav>
                                      </p:tavLst>
                                    </p:anim>
                                    <p:anim calcmode="lin" valueType="num">
                                      <p:cBhvr additive="base">
                                        <p:cTn id="8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additive="base">
                                        <p:cTn id="93" dur="500" fill="hold"/>
                                        <p:tgtEl>
                                          <p:spTgt spid="21"/>
                                        </p:tgtEl>
                                        <p:attrNameLst>
                                          <p:attrName>ppt_x</p:attrName>
                                        </p:attrNameLst>
                                      </p:cBhvr>
                                      <p:tavLst>
                                        <p:tav tm="0">
                                          <p:val>
                                            <p:strVal val="#ppt_x"/>
                                          </p:val>
                                        </p:tav>
                                        <p:tav tm="100000">
                                          <p:val>
                                            <p:strVal val="#ppt_x"/>
                                          </p:val>
                                        </p:tav>
                                      </p:tavLst>
                                    </p:anim>
                                    <p:anim calcmode="lin" valueType="num">
                                      <p:cBhvr additive="base">
                                        <p:cTn id="9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1000"/>
                                        <p:tgtEl>
                                          <p:spTgt spid="20"/>
                                        </p:tgtEl>
                                      </p:cBhvr>
                                    </p:animEffect>
                                    <p:anim calcmode="lin" valueType="num">
                                      <p:cBhvr>
                                        <p:cTn id="100" dur="1000" fill="hold"/>
                                        <p:tgtEl>
                                          <p:spTgt spid="20"/>
                                        </p:tgtEl>
                                        <p:attrNameLst>
                                          <p:attrName>ppt_x</p:attrName>
                                        </p:attrNameLst>
                                      </p:cBhvr>
                                      <p:tavLst>
                                        <p:tav tm="0">
                                          <p:val>
                                            <p:strVal val="#ppt_x"/>
                                          </p:val>
                                        </p:tav>
                                        <p:tav tm="100000">
                                          <p:val>
                                            <p:strVal val="#ppt_x"/>
                                          </p:val>
                                        </p:tav>
                                      </p:tavLst>
                                    </p:anim>
                                    <p:anim calcmode="lin" valueType="num">
                                      <p:cBhvr>
                                        <p:cTn id="10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16" grpId="0" animBg="1"/>
      <p:bldP spid="13" grpId="0"/>
      <p:bldP spid="17" grpId="0" animBg="1"/>
      <p:bldP spid="15"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40E6959-518C-48DE-8F60-2F4B0725021E}"/>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901776" y="676334"/>
            <a:ext cx="10388449" cy="355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468925" y="4567953"/>
            <a:ext cx="11254153" cy="4216257"/>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468925" y="351693"/>
            <a:ext cx="11254153" cy="4216257"/>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01781" y="676333"/>
            <a:ext cx="10388449" cy="779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2" name="テキスト ボックス 1"/>
          <p:cNvSpPr txBox="1">
            <a:spLocks noChangeArrowheads="1"/>
          </p:cNvSpPr>
          <p:nvPr/>
        </p:nvSpPr>
        <p:spPr bwMode="auto">
          <a:xfrm>
            <a:off x="1334624" y="44157"/>
            <a:ext cx="6691255" cy="705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4616"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教育課程の</a:t>
            </a:r>
            <a:r>
              <a:rPr lang="ja-JP" altLang="en-US" sz="461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4616" dirty="0">
                <a:latin typeface="HG創英角ﾎﾟｯﾌﾟ体" panose="040B0A09000000000000" pitchFamily="49" charset="-128"/>
                <a:ea typeface="HG創英角ﾎﾟｯﾌﾟ体" panose="040B0A09000000000000" pitchFamily="49" charset="-128"/>
              </a:rPr>
              <a:t>において</a:t>
            </a:r>
            <a:endParaRPr lang="en-US" altLang="ja-JP" sz="4616"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　</a:t>
            </a:r>
            <a:endParaRPr lang="en-US" altLang="ja-JP" sz="4616" dirty="0">
              <a:latin typeface="HG創英角ﾎﾟｯﾌﾟ体" panose="040B0A09000000000000" pitchFamily="49" charset="-128"/>
              <a:ea typeface="HG創英角ﾎﾟｯﾌﾟ体" panose="040B0A09000000000000" pitchFamily="49" charset="-128"/>
            </a:endParaRPr>
          </a:p>
          <a:p>
            <a:endParaRPr lang="en-US" altLang="ja-JP" sz="4616"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2461" dirty="0">
                <a:latin typeface="HG創英角ﾎﾟｯﾌﾟ体" panose="040B0A09000000000000" pitchFamily="49" charset="-128"/>
                <a:ea typeface="HG創英角ﾎﾟｯﾌﾟ体" panose="040B0A09000000000000" pitchFamily="49" charset="-128"/>
              </a:rPr>
              <a:t>　　　　　　　　　　　　　　　</a:t>
            </a:r>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教育課程の</a:t>
            </a:r>
            <a:r>
              <a:rPr lang="ja-JP" altLang="en-US" sz="4616"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4616" dirty="0">
                <a:latin typeface="HG創英角ﾎﾟｯﾌﾟ体" panose="040B0A09000000000000" pitchFamily="49" charset="-128"/>
                <a:ea typeface="HG創英角ﾎﾟｯﾌﾟ体" panose="040B0A09000000000000" pitchFamily="49" charset="-128"/>
              </a:rPr>
              <a:t>において</a:t>
            </a:r>
            <a:endParaRPr lang="en-US" altLang="ja-JP" sz="4616"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01775" y="4600712"/>
            <a:ext cx="1038845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EAB76792-48F2-4AA4-A125-134CBA8730BB}"/>
              </a:ext>
            </a:extLst>
          </p:cNvPr>
          <p:cNvSpPr txBox="1"/>
          <p:nvPr/>
        </p:nvSpPr>
        <p:spPr>
          <a:xfrm>
            <a:off x="4585632" y="-15470"/>
            <a:ext cx="1401346" cy="748988"/>
          </a:xfrm>
          <a:prstGeom prst="rect">
            <a:avLst/>
          </a:prstGeom>
          <a:solidFill>
            <a:srgbClr val="FFFF00"/>
          </a:solidFill>
          <a:ln>
            <a:solidFill>
              <a:schemeClr val="accent1"/>
            </a:solidFill>
          </a:ln>
        </p:spPr>
        <p:txBody>
          <a:bodyPr wrap="none" rtlCol="0">
            <a:spAutoFit/>
          </a:bodyPr>
          <a:lstStyle/>
          <a:p>
            <a:r>
              <a:rPr kumimoji="1" lang="ja-JP" altLang="en-US" sz="4267" b="1" dirty="0"/>
              <a:t>総 則</a:t>
            </a:r>
          </a:p>
        </p:txBody>
      </p:sp>
      <p:sp>
        <p:nvSpPr>
          <p:cNvPr id="11" name="テキスト ボックス 10">
            <a:extLst>
              <a:ext uri="{FF2B5EF4-FFF2-40B4-BE49-F238E27FC236}">
                <a16:creationId xmlns:a16="http://schemas.microsoft.com/office/drawing/2014/main" id="{D897BB3F-F8B5-4A79-F090-8C4400A6872C}"/>
              </a:ext>
            </a:extLst>
          </p:cNvPr>
          <p:cNvSpPr txBox="1"/>
          <p:nvPr/>
        </p:nvSpPr>
        <p:spPr>
          <a:xfrm>
            <a:off x="5990604" y="0"/>
            <a:ext cx="6416549" cy="584775"/>
          </a:xfrm>
          <a:prstGeom prst="rect">
            <a:avLst/>
          </a:prstGeom>
          <a:noFill/>
          <a:ln>
            <a:solidFill>
              <a:schemeClr val="tx1"/>
            </a:solidFill>
          </a:ln>
        </p:spPr>
        <p:txBody>
          <a:bodyPr wrap="square">
            <a:spAutoFit/>
          </a:bodyPr>
          <a:lstStyle/>
          <a:p>
            <a:r>
              <a:rPr lang="ja-JP" altLang="en-US" sz="3200" b="1" dirty="0">
                <a:highlight>
                  <a:srgbClr val="B7DBFF"/>
                </a:highlight>
                <a:latin typeface="AR P丸ゴシック体04M" panose="020F0600000000000000" pitchFamily="50" charset="-128"/>
                <a:ea typeface="AR P丸ゴシック体04M" panose="020F0600000000000000" pitchFamily="50" charset="-128"/>
              </a:rPr>
              <a:t>④指導要領で求めている教育の姿</a:t>
            </a:r>
            <a:endParaRPr lang="en-US" altLang="ja-JP" sz="3200" b="1" dirty="0">
              <a:highlight>
                <a:srgbClr val="B7DBFF"/>
              </a:highlight>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3367505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46BD7D-C369-48E9-8060-B750F982A8B8}"/>
              </a:ext>
            </a:extLst>
          </p:cNvPr>
          <p:cNvSpPr/>
          <p:nvPr/>
        </p:nvSpPr>
        <p:spPr>
          <a:xfrm>
            <a:off x="1" y="0"/>
            <a:ext cx="12191999"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p>
        </p:txBody>
      </p:sp>
      <p:grpSp>
        <p:nvGrpSpPr>
          <p:cNvPr id="9" name="グループ化 8">
            <a:extLst>
              <a:ext uri="{FF2B5EF4-FFF2-40B4-BE49-F238E27FC236}">
                <a16:creationId xmlns:a16="http://schemas.microsoft.com/office/drawing/2014/main" id="{B5F018B1-657F-4940-860F-CB97E1A8D434}"/>
              </a:ext>
            </a:extLst>
          </p:cNvPr>
          <p:cNvGrpSpPr/>
          <p:nvPr/>
        </p:nvGrpSpPr>
        <p:grpSpPr>
          <a:xfrm>
            <a:off x="913447" y="447887"/>
            <a:ext cx="10362292" cy="8142211"/>
            <a:chOff x="522508" y="0"/>
            <a:chExt cx="8419362" cy="6615546"/>
          </a:xfrm>
        </p:grpSpPr>
        <p:pic>
          <p:nvPicPr>
            <p:cNvPr id="2" name="図 1">
              <a:extLst>
                <a:ext uri="{FF2B5EF4-FFF2-40B4-BE49-F238E27FC236}">
                  <a16:creationId xmlns:a16="http://schemas.microsoft.com/office/drawing/2014/main" id="{F3AD0A64-21ED-4361-8E36-9FEE7B7A8C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530CD2DB-D33D-4AF9-82F2-6B216C31EB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cxnSp>
        <p:nvCxnSpPr>
          <p:cNvPr id="14" name="直線コネクタ 13">
            <a:extLst>
              <a:ext uri="{FF2B5EF4-FFF2-40B4-BE49-F238E27FC236}">
                <a16:creationId xmlns:a16="http://schemas.microsoft.com/office/drawing/2014/main" id="{BDE62A09-2A56-48F4-A1A0-6EE6CFBBAD7E}"/>
              </a:ext>
            </a:extLst>
          </p:cNvPr>
          <p:cNvCxnSpPr>
            <a:cxnSpLocks/>
          </p:cNvCxnSpPr>
          <p:nvPr/>
        </p:nvCxnSpPr>
        <p:spPr>
          <a:xfrm flipV="1">
            <a:off x="2151389" y="4730277"/>
            <a:ext cx="5081873" cy="1"/>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E5F72FD-1097-4E9C-A8DE-98D964B084E9}"/>
              </a:ext>
            </a:extLst>
          </p:cNvPr>
          <p:cNvCxnSpPr>
            <a:cxnSpLocks/>
          </p:cNvCxnSpPr>
          <p:nvPr/>
        </p:nvCxnSpPr>
        <p:spPr>
          <a:xfrm>
            <a:off x="6214466" y="6025408"/>
            <a:ext cx="3869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1B04E42-E74C-4B6C-9CC8-A536B116A2D1}"/>
              </a:ext>
            </a:extLst>
          </p:cNvPr>
          <p:cNvCxnSpPr>
            <a:cxnSpLocks/>
          </p:cNvCxnSpPr>
          <p:nvPr/>
        </p:nvCxnSpPr>
        <p:spPr>
          <a:xfrm>
            <a:off x="2275649" y="6473600"/>
            <a:ext cx="36781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8D22257-4C4B-42F1-AC3E-00F289D0BB4C}"/>
              </a:ext>
            </a:extLst>
          </p:cNvPr>
          <p:cNvCxnSpPr>
            <a:cxnSpLocks/>
          </p:cNvCxnSpPr>
          <p:nvPr/>
        </p:nvCxnSpPr>
        <p:spPr>
          <a:xfrm>
            <a:off x="2757538" y="7350239"/>
            <a:ext cx="73265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9C9E4CD-4875-4563-A908-3F57BA5FDA01}"/>
              </a:ext>
            </a:extLst>
          </p:cNvPr>
          <p:cNvCxnSpPr>
            <a:cxnSpLocks/>
          </p:cNvCxnSpPr>
          <p:nvPr/>
        </p:nvCxnSpPr>
        <p:spPr>
          <a:xfrm>
            <a:off x="2372258" y="7776712"/>
            <a:ext cx="7711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D858420-4828-4F5B-A8A6-F59C3E21C1D0}"/>
              </a:ext>
            </a:extLst>
          </p:cNvPr>
          <p:cNvCxnSpPr>
            <a:cxnSpLocks/>
          </p:cNvCxnSpPr>
          <p:nvPr/>
        </p:nvCxnSpPr>
        <p:spPr>
          <a:xfrm>
            <a:off x="2275650" y="8215032"/>
            <a:ext cx="78083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161345B-D3F5-411F-A0DC-E7A05BACA7FA}"/>
              </a:ext>
            </a:extLst>
          </p:cNvPr>
          <p:cNvCxnSpPr>
            <a:cxnSpLocks/>
          </p:cNvCxnSpPr>
          <p:nvPr/>
        </p:nvCxnSpPr>
        <p:spPr>
          <a:xfrm>
            <a:off x="2275650" y="8643105"/>
            <a:ext cx="22210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9DA17BEE-63C5-49AF-A355-6272F527C4C2}"/>
              </a:ext>
            </a:extLst>
          </p:cNvPr>
          <p:cNvSpPr txBox="1"/>
          <p:nvPr/>
        </p:nvSpPr>
        <p:spPr>
          <a:xfrm rot="21221050">
            <a:off x="5823862" y="493272"/>
            <a:ext cx="5819222" cy="584775"/>
          </a:xfrm>
          <a:prstGeom prst="rect">
            <a:avLst/>
          </a:prstGeom>
          <a:solidFill>
            <a:srgbClr val="FFFF00"/>
          </a:solidFill>
          <a:ln w="38100">
            <a:solidFill>
              <a:schemeClr val="accent1"/>
            </a:solidFill>
          </a:ln>
        </p:spPr>
        <p:txBody>
          <a:bodyPr wrap="none" rtlCol="0">
            <a:spAutoFit/>
          </a:bodyPr>
          <a:lstStyle/>
          <a:p>
            <a:r>
              <a:rPr kumimoji="1" lang="ja-JP" altLang="en-US" sz="3200" b="1" dirty="0">
                <a:solidFill>
                  <a:srgbClr val="FF0000"/>
                </a:solidFill>
                <a:highlight>
                  <a:srgbClr val="EFE5DD"/>
                </a:highlight>
              </a:rPr>
              <a:t>知</a:t>
            </a:r>
            <a:r>
              <a:rPr kumimoji="1" lang="ja-JP" altLang="en-US" sz="2667" b="1" dirty="0">
                <a:solidFill>
                  <a:srgbClr val="FF0000"/>
                </a:solidFill>
                <a:highlight>
                  <a:srgbClr val="EFE5DD"/>
                </a:highlight>
              </a:rPr>
              <a:t>・徳・体</a:t>
            </a:r>
            <a:r>
              <a:rPr kumimoji="1" lang="ja-JP" altLang="en-US" sz="2400" b="1" dirty="0">
                <a:solidFill>
                  <a:srgbClr val="FF0000"/>
                </a:solidFill>
                <a:highlight>
                  <a:srgbClr val="EFE5DD"/>
                </a:highlight>
              </a:rPr>
              <a:t>  </a:t>
            </a:r>
            <a:r>
              <a:rPr kumimoji="1" lang="ja-JP" altLang="en-US" sz="2800" b="1" dirty="0">
                <a:solidFill>
                  <a:srgbClr val="FF0000"/>
                </a:solidFill>
              </a:rPr>
              <a:t>→  </a:t>
            </a:r>
            <a:r>
              <a:rPr kumimoji="1" lang="ja-JP" altLang="en-US" sz="2800" b="1" dirty="0">
                <a:solidFill>
                  <a:srgbClr val="FF0000"/>
                </a:solidFill>
                <a:highlight>
                  <a:srgbClr val="FEDAFC"/>
                </a:highlight>
              </a:rPr>
              <a:t>資質・能力の教育へ</a:t>
            </a:r>
          </a:p>
        </p:txBody>
      </p:sp>
      <p:sp>
        <p:nvSpPr>
          <p:cNvPr id="21" name="楕円 20">
            <a:extLst>
              <a:ext uri="{FF2B5EF4-FFF2-40B4-BE49-F238E27FC236}">
                <a16:creationId xmlns:a16="http://schemas.microsoft.com/office/drawing/2014/main" id="{28C103A4-71C5-440C-A904-BF4090846E5E}"/>
              </a:ext>
            </a:extLst>
          </p:cNvPr>
          <p:cNvSpPr/>
          <p:nvPr/>
        </p:nvSpPr>
        <p:spPr>
          <a:xfrm>
            <a:off x="1305256" y="4191431"/>
            <a:ext cx="3932169" cy="623367"/>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4" name="二等辺三角形 3">
            <a:extLst>
              <a:ext uri="{FF2B5EF4-FFF2-40B4-BE49-F238E27FC236}">
                <a16:creationId xmlns:a16="http://schemas.microsoft.com/office/drawing/2014/main" id="{5639FE8F-0A78-4B63-BB99-013825A3F476}"/>
              </a:ext>
            </a:extLst>
          </p:cNvPr>
          <p:cNvSpPr/>
          <p:nvPr/>
        </p:nvSpPr>
        <p:spPr>
          <a:xfrm rot="21245072">
            <a:off x="5440818" y="222006"/>
            <a:ext cx="1307548" cy="1208260"/>
          </a:xfrm>
          <a:prstGeom prst="triangl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テキスト ボックス 4">
            <a:extLst>
              <a:ext uri="{FF2B5EF4-FFF2-40B4-BE49-F238E27FC236}">
                <a16:creationId xmlns:a16="http://schemas.microsoft.com/office/drawing/2014/main" id="{1515E7AF-A927-449C-B68D-ECBF451380C6}"/>
              </a:ext>
            </a:extLst>
          </p:cNvPr>
          <p:cNvSpPr txBox="1"/>
          <p:nvPr/>
        </p:nvSpPr>
        <p:spPr>
          <a:xfrm rot="21179216">
            <a:off x="8106560" y="1410511"/>
            <a:ext cx="2867829" cy="502766"/>
          </a:xfrm>
          <a:prstGeom prst="rect">
            <a:avLst/>
          </a:prstGeom>
          <a:noFill/>
        </p:spPr>
        <p:txBody>
          <a:bodyPr wrap="square" rtlCol="0">
            <a:spAutoFit/>
          </a:bodyPr>
          <a:lstStyle/>
          <a:p>
            <a:r>
              <a:rPr kumimoji="1" lang="ja-JP" altLang="en-US" sz="2667" b="1" dirty="0">
                <a:solidFill>
                  <a:schemeClr val="tx2"/>
                </a:solidFill>
                <a:highlight>
                  <a:srgbClr val="FDC3F7"/>
                </a:highlight>
                <a:latin typeface="AR P丸ゴシック体E" panose="020F0900000000000000" pitchFamily="50" charset="-128"/>
                <a:ea typeface="AR P丸ゴシック体E" panose="020F0900000000000000" pitchFamily="50" charset="-128"/>
              </a:rPr>
              <a:t>よく考える子・・？</a:t>
            </a:r>
          </a:p>
        </p:txBody>
      </p:sp>
      <p:sp>
        <p:nvSpPr>
          <p:cNvPr id="23" name="テキスト ボックス 22">
            <a:extLst>
              <a:ext uri="{FF2B5EF4-FFF2-40B4-BE49-F238E27FC236}">
                <a16:creationId xmlns:a16="http://schemas.microsoft.com/office/drawing/2014/main" id="{8A4B94B2-0147-4E21-97AA-A4D6B93C5594}"/>
              </a:ext>
            </a:extLst>
          </p:cNvPr>
          <p:cNvSpPr txBox="1"/>
          <p:nvPr/>
        </p:nvSpPr>
        <p:spPr>
          <a:xfrm>
            <a:off x="4375588" y="6393"/>
            <a:ext cx="1401346" cy="748988"/>
          </a:xfrm>
          <a:prstGeom prst="rect">
            <a:avLst/>
          </a:prstGeom>
          <a:solidFill>
            <a:srgbClr val="FFFF00"/>
          </a:solidFill>
          <a:ln>
            <a:solidFill>
              <a:schemeClr val="accent1"/>
            </a:solidFill>
          </a:ln>
        </p:spPr>
        <p:txBody>
          <a:bodyPr wrap="none" rtlCol="0">
            <a:spAutoFit/>
          </a:bodyPr>
          <a:lstStyle/>
          <a:p>
            <a:r>
              <a:rPr kumimoji="1" lang="ja-JP" altLang="en-US" sz="4267" b="1" dirty="0"/>
              <a:t>総 則</a:t>
            </a:r>
          </a:p>
        </p:txBody>
      </p:sp>
      <p:sp>
        <p:nvSpPr>
          <p:cNvPr id="25" name="テキスト ボックス 24">
            <a:extLst>
              <a:ext uri="{FF2B5EF4-FFF2-40B4-BE49-F238E27FC236}">
                <a16:creationId xmlns:a16="http://schemas.microsoft.com/office/drawing/2014/main" id="{335F1603-ABB8-4FD1-92A2-5A884172DBA1}"/>
              </a:ext>
            </a:extLst>
          </p:cNvPr>
          <p:cNvSpPr txBox="1"/>
          <p:nvPr/>
        </p:nvSpPr>
        <p:spPr>
          <a:xfrm rot="21179216">
            <a:off x="5595646" y="1724353"/>
            <a:ext cx="2408729" cy="502766"/>
          </a:xfrm>
          <a:prstGeom prst="rect">
            <a:avLst/>
          </a:prstGeom>
          <a:noFill/>
        </p:spPr>
        <p:txBody>
          <a:bodyPr wrap="square" rtlCol="0">
            <a:spAutoFit/>
          </a:bodyPr>
          <a:lstStyle/>
          <a:p>
            <a:r>
              <a:rPr kumimoji="1" lang="ja-JP" altLang="en-US" sz="2667" b="1" dirty="0">
                <a:solidFill>
                  <a:schemeClr val="tx2"/>
                </a:solidFill>
                <a:highlight>
                  <a:srgbClr val="FDC3F7"/>
                </a:highlight>
                <a:latin typeface="AR P丸ゴシック体E" panose="020F0900000000000000" pitchFamily="50" charset="-128"/>
                <a:ea typeface="AR P丸ゴシック体E" panose="020F0900000000000000" pitchFamily="50" charset="-128"/>
              </a:rPr>
              <a:t>知識・理解？</a:t>
            </a:r>
          </a:p>
        </p:txBody>
      </p:sp>
      <p:sp>
        <p:nvSpPr>
          <p:cNvPr id="8" name="テキスト ボックス 7">
            <a:extLst>
              <a:ext uri="{FF2B5EF4-FFF2-40B4-BE49-F238E27FC236}">
                <a16:creationId xmlns:a16="http://schemas.microsoft.com/office/drawing/2014/main" id="{770AA1B5-4568-741F-F0C3-D7C59DEA86B6}"/>
              </a:ext>
            </a:extLst>
          </p:cNvPr>
          <p:cNvSpPr txBox="1"/>
          <p:nvPr/>
        </p:nvSpPr>
        <p:spPr>
          <a:xfrm rot="21179216">
            <a:off x="7650330" y="985971"/>
            <a:ext cx="3698253" cy="502766"/>
          </a:xfrm>
          <a:prstGeom prst="rect">
            <a:avLst/>
          </a:prstGeom>
          <a:noFill/>
        </p:spPr>
        <p:txBody>
          <a:bodyPr wrap="square" rtlCol="0">
            <a:spAutoFit/>
          </a:bodyPr>
          <a:lstStyle/>
          <a:p>
            <a:r>
              <a:rPr kumimoji="1" lang="ja-JP" altLang="en-US" sz="2667" b="1" dirty="0">
                <a:solidFill>
                  <a:schemeClr val="tx2"/>
                </a:solidFill>
                <a:highlight>
                  <a:srgbClr val="FFFF00"/>
                </a:highlight>
                <a:latin typeface="AR P丸ゴシック体E" panose="020F0900000000000000" pitchFamily="50" charset="-128"/>
                <a:ea typeface="AR P丸ゴシック体E" panose="020F0900000000000000" pitchFamily="50" charset="-128"/>
              </a:rPr>
              <a:t>教師に言われたことを</a:t>
            </a:r>
          </a:p>
        </p:txBody>
      </p:sp>
      <p:sp>
        <p:nvSpPr>
          <p:cNvPr id="7" name="テキスト ボックス 6">
            <a:extLst>
              <a:ext uri="{FF2B5EF4-FFF2-40B4-BE49-F238E27FC236}">
                <a16:creationId xmlns:a16="http://schemas.microsoft.com/office/drawing/2014/main" id="{149B1035-F78B-BA77-E321-2799071EBBCF}"/>
              </a:ext>
            </a:extLst>
          </p:cNvPr>
          <p:cNvSpPr txBox="1"/>
          <p:nvPr/>
        </p:nvSpPr>
        <p:spPr>
          <a:xfrm rot="21179216">
            <a:off x="9415319" y="1737157"/>
            <a:ext cx="2053827" cy="502766"/>
          </a:xfrm>
          <a:prstGeom prst="rect">
            <a:avLst/>
          </a:prstGeom>
          <a:noFill/>
        </p:spPr>
        <p:txBody>
          <a:bodyPr wrap="square" rtlCol="0">
            <a:spAutoFit/>
          </a:bodyPr>
          <a:lstStyle/>
          <a:p>
            <a:r>
              <a:rPr kumimoji="1" lang="ja-JP" altLang="en-US" sz="2667" b="1" dirty="0">
                <a:solidFill>
                  <a:schemeClr val="tx2"/>
                </a:solidFill>
                <a:highlight>
                  <a:srgbClr val="FFFF00"/>
                </a:highlight>
                <a:latin typeface="AR P丸ゴシック体E" panose="020F0900000000000000" pitchFamily="50" charset="-128"/>
                <a:ea typeface="AR P丸ゴシック体E" panose="020F0900000000000000" pitchFamily="50" charset="-128"/>
              </a:rPr>
              <a:t>でいいの？</a:t>
            </a:r>
          </a:p>
        </p:txBody>
      </p:sp>
      <p:grpSp>
        <p:nvGrpSpPr>
          <p:cNvPr id="13" name="グループ化 12">
            <a:extLst>
              <a:ext uri="{FF2B5EF4-FFF2-40B4-BE49-F238E27FC236}">
                <a16:creationId xmlns:a16="http://schemas.microsoft.com/office/drawing/2014/main" id="{FAA29A1A-FB02-281C-36BE-26A738E332F6}"/>
              </a:ext>
            </a:extLst>
          </p:cNvPr>
          <p:cNvGrpSpPr/>
          <p:nvPr/>
        </p:nvGrpSpPr>
        <p:grpSpPr>
          <a:xfrm>
            <a:off x="6404009" y="2437146"/>
            <a:ext cx="4288353" cy="603900"/>
            <a:chOff x="4803006" y="1827859"/>
            <a:chExt cx="3216265" cy="452925"/>
          </a:xfrm>
        </p:grpSpPr>
        <p:sp>
          <p:nvSpPr>
            <p:cNvPr id="15" name="正方形/長方形 14">
              <a:extLst>
                <a:ext uri="{FF2B5EF4-FFF2-40B4-BE49-F238E27FC236}">
                  <a16:creationId xmlns:a16="http://schemas.microsoft.com/office/drawing/2014/main" id="{0E855A58-A110-4F43-80C3-C31E7FAE37A7}"/>
                </a:ext>
              </a:extLst>
            </p:cNvPr>
            <p:cNvSpPr/>
            <p:nvPr/>
          </p:nvSpPr>
          <p:spPr>
            <a:xfrm>
              <a:off x="4803006" y="1890118"/>
              <a:ext cx="3157512" cy="390666"/>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11" name="テキスト ボックス 10">
              <a:extLst>
                <a:ext uri="{FF2B5EF4-FFF2-40B4-BE49-F238E27FC236}">
                  <a16:creationId xmlns:a16="http://schemas.microsoft.com/office/drawing/2014/main" id="{5E125709-9429-CAEE-A050-E0D7340DE344}"/>
                </a:ext>
              </a:extLst>
            </p:cNvPr>
            <p:cNvSpPr txBox="1"/>
            <p:nvPr/>
          </p:nvSpPr>
          <p:spPr>
            <a:xfrm>
              <a:off x="4803006" y="1827859"/>
              <a:ext cx="3216265" cy="438581"/>
            </a:xfrm>
            <a:prstGeom prst="rect">
              <a:avLst/>
            </a:prstGeom>
            <a:noFill/>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教育目標を明確にする</a:t>
              </a:r>
            </a:p>
          </p:txBody>
        </p:sp>
      </p:grpSp>
      <p:sp>
        <p:nvSpPr>
          <p:cNvPr id="29" name="テキスト ボックス 28">
            <a:extLst>
              <a:ext uri="{FF2B5EF4-FFF2-40B4-BE49-F238E27FC236}">
                <a16:creationId xmlns:a16="http://schemas.microsoft.com/office/drawing/2014/main" id="{B0B39BB3-A5EA-A342-5D64-3FF086F0AF85}"/>
              </a:ext>
            </a:extLst>
          </p:cNvPr>
          <p:cNvSpPr txBox="1"/>
          <p:nvPr/>
        </p:nvSpPr>
        <p:spPr>
          <a:xfrm>
            <a:off x="5237424" y="3337786"/>
            <a:ext cx="5929828" cy="584775"/>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総合的な学習の時間の２の１に</a:t>
            </a:r>
          </a:p>
        </p:txBody>
      </p:sp>
      <p:sp>
        <p:nvSpPr>
          <p:cNvPr id="30" name="楕円 29">
            <a:extLst>
              <a:ext uri="{FF2B5EF4-FFF2-40B4-BE49-F238E27FC236}">
                <a16:creationId xmlns:a16="http://schemas.microsoft.com/office/drawing/2014/main" id="{C1F45F5C-109F-F695-60A8-EC70C087E082}"/>
              </a:ext>
            </a:extLst>
          </p:cNvPr>
          <p:cNvSpPr/>
          <p:nvPr/>
        </p:nvSpPr>
        <p:spPr>
          <a:xfrm>
            <a:off x="7859233" y="5498815"/>
            <a:ext cx="3932169" cy="623367"/>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31" name="楕円 30">
            <a:extLst>
              <a:ext uri="{FF2B5EF4-FFF2-40B4-BE49-F238E27FC236}">
                <a16:creationId xmlns:a16="http://schemas.microsoft.com/office/drawing/2014/main" id="{5B6E9BB3-ABBF-F30C-F2A1-6D0DBC152AFD}"/>
              </a:ext>
            </a:extLst>
          </p:cNvPr>
          <p:cNvSpPr/>
          <p:nvPr/>
        </p:nvSpPr>
        <p:spPr>
          <a:xfrm>
            <a:off x="7023861" y="7216602"/>
            <a:ext cx="3932169" cy="623367"/>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27" name="テキスト ボックス 26">
            <a:extLst>
              <a:ext uri="{FF2B5EF4-FFF2-40B4-BE49-F238E27FC236}">
                <a16:creationId xmlns:a16="http://schemas.microsoft.com/office/drawing/2014/main" id="{27E6547A-A856-46E4-A602-8A0D6D00DAB1}"/>
              </a:ext>
            </a:extLst>
          </p:cNvPr>
          <p:cNvSpPr txBox="1"/>
          <p:nvPr/>
        </p:nvSpPr>
        <p:spPr>
          <a:xfrm>
            <a:off x="856132" y="3987345"/>
            <a:ext cx="9825317" cy="3539046"/>
          </a:xfrm>
          <a:prstGeom prst="rect">
            <a:avLst/>
          </a:prstGeom>
          <a:solidFill>
            <a:srgbClr val="FEFDD3"/>
          </a:solidFill>
        </p:spPr>
        <p:txBody>
          <a:bodyPr wrap="square">
            <a:spAutoFit/>
          </a:bodyPr>
          <a:lstStyle/>
          <a:p>
            <a:r>
              <a:rPr lang="ja-JP" altLang="en-US" sz="3733" dirty="0">
                <a:latin typeface="AR丸ゴシック体E" panose="020F0909000000000000" pitchFamily="49" charset="-128"/>
                <a:ea typeface="AR丸ゴシック体E" panose="020F0909000000000000" pitchFamily="49" charset="-128"/>
              </a:rPr>
              <a:t>第１　目標 </a:t>
            </a:r>
            <a:endParaRPr lang="en-US" altLang="ja-JP" sz="3733" dirty="0">
              <a:latin typeface="AR丸ゴシック体E" panose="020F0909000000000000" pitchFamily="49" charset="-128"/>
              <a:ea typeface="AR丸ゴシック体E" panose="020F0909000000000000" pitchFamily="49" charset="-128"/>
            </a:endParaRPr>
          </a:p>
          <a:p>
            <a:r>
              <a:rPr lang="ja-JP" altLang="en-US" sz="3733" dirty="0">
                <a:latin typeface="AR丸ゴシック体E" panose="020F0909000000000000" pitchFamily="49" charset="-128"/>
                <a:ea typeface="AR丸ゴシック体E" panose="020F0909000000000000" pitchFamily="49" charset="-128"/>
              </a:rPr>
              <a:t>　</a:t>
            </a:r>
            <a:r>
              <a:rPr lang="ja-JP" altLang="en-US" sz="3733" dirty="0">
                <a:solidFill>
                  <a:srgbClr val="FF0000"/>
                </a:solidFill>
                <a:latin typeface="AR丸ゴシック体E" panose="020F0909000000000000" pitchFamily="49" charset="-128"/>
                <a:ea typeface="AR丸ゴシック体E" panose="020F0909000000000000" pitchFamily="49" charset="-128"/>
              </a:rPr>
              <a:t>探究的な見方・考え方</a:t>
            </a:r>
            <a:r>
              <a:rPr lang="ja-JP" altLang="en-US" sz="3733" dirty="0">
                <a:latin typeface="AR丸ゴシック体E" panose="020F0909000000000000" pitchFamily="49" charset="-128"/>
                <a:ea typeface="AR丸ゴシック体E" panose="020F0909000000000000" pitchFamily="49" charset="-128"/>
              </a:rPr>
              <a:t>を働かせ，</a:t>
            </a:r>
            <a:r>
              <a:rPr lang="ja-JP" altLang="en-US" sz="3733" dirty="0">
                <a:solidFill>
                  <a:srgbClr val="FF0000"/>
                </a:solidFill>
                <a:latin typeface="AR丸ゴシック体E" panose="020F0909000000000000" pitchFamily="49" charset="-128"/>
                <a:ea typeface="AR丸ゴシック体E" panose="020F0909000000000000" pitchFamily="49" charset="-128"/>
              </a:rPr>
              <a:t>横断的・総合的な学習を行う</a:t>
            </a:r>
            <a:r>
              <a:rPr lang="ja-JP" altLang="en-US" sz="3733" dirty="0">
                <a:latin typeface="AR丸ゴシック体E" panose="020F0909000000000000" pitchFamily="49" charset="-128"/>
                <a:ea typeface="AR丸ゴシック体E" panose="020F0909000000000000" pitchFamily="49" charset="-128"/>
              </a:rPr>
              <a:t>ことを通して，よりよく</a:t>
            </a:r>
            <a:r>
              <a:rPr lang="ja-JP" altLang="en-US" sz="3733" dirty="0">
                <a:solidFill>
                  <a:srgbClr val="FF0000"/>
                </a:solidFill>
                <a:latin typeface="AR丸ゴシック体E" panose="020F0909000000000000" pitchFamily="49" charset="-128"/>
                <a:ea typeface="AR丸ゴシック体E" panose="020F0909000000000000" pitchFamily="49" charset="-128"/>
              </a:rPr>
              <a:t>課題を解決し，自己の生き方を考えていく</a:t>
            </a:r>
            <a:r>
              <a:rPr lang="ja-JP" altLang="en-US" sz="3733" dirty="0">
                <a:latin typeface="AR丸ゴシック体E" panose="020F0909000000000000" pitchFamily="49" charset="-128"/>
                <a:ea typeface="AR丸ゴシック体E" panose="020F0909000000000000" pitchFamily="49" charset="-128"/>
              </a:rPr>
              <a:t>ための資質・能力を次のとおり育成することを目指す。</a:t>
            </a:r>
            <a:endParaRPr lang="en-US" altLang="ja-JP" sz="3733"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32687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ppt_x"/>
                                          </p:val>
                                        </p:tav>
                                        <p:tav tm="100000">
                                          <p:val>
                                            <p:strVal val="#ppt_x"/>
                                          </p:val>
                                        </p:tav>
                                      </p:tavLst>
                                    </p:anim>
                                    <p:anim calcmode="lin" valueType="num">
                                      <p:cBhvr additive="base">
                                        <p:cTn id="90" dur="500" fill="hold"/>
                                        <p:tgtEl>
                                          <p:spTgt spid="20"/>
                                        </p:tgtEl>
                                        <p:attrNameLst>
                                          <p:attrName>ppt_y</p:attrName>
                                        </p:attrNameLst>
                                      </p:cBhvr>
                                      <p:tavLst>
                                        <p:tav tm="0">
                                          <p:val>
                                            <p:strVal val="1+#ppt_h/2"/>
                                          </p:val>
                                        </p:tav>
                                        <p:tav tm="100000">
                                          <p:val>
                                            <p:strVal val="#ppt_y"/>
                                          </p:val>
                                        </p:tav>
                                      </p:tavLst>
                                    </p:anim>
                                  </p:childTnLst>
                                </p:cTn>
                              </p:par>
                            </p:childTnLst>
                          </p:cTn>
                        </p:par>
                        <p:par>
                          <p:cTn id="91" fill="hold">
                            <p:stCondLst>
                              <p:cond delay="500"/>
                            </p:stCondLst>
                            <p:childTnLst>
                              <p:par>
                                <p:cTn id="92" presetID="42" presetClass="entr" presetSubtype="0" fill="hold" grpId="0" nodeType="after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anim calcmode="lin" valueType="num">
                                      <p:cBhvr>
                                        <p:cTn id="95" dur="1000" fill="hold"/>
                                        <p:tgtEl>
                                          <p:spTgt spid="30"/>
                                        </p:tgtEl>
                                        <p:attrNameLst>
                                          <p:attrName>ppt_x</p:attrName>
                                        </p:attrNameLst>
                                      </p:cBhvr>
                                      <p:tavLst>
                                        <p:tav tm="0">
                                          <p:val>
                                            <p:strVal val="#ppt_x"/>
                                          </p:val>
                                        </p:tav>
                                        <p:tav tm="100000">
                                          <p:val>
                                            <p:strVal val="#ppt_x"/>
                                          </p:val>
                                        </p:tav>
                                      </p:tavLst>
                                    </p:anim>
                                    <p:anim calcmode="lin" valueType="num">
                                      <p:cBhvr>
                                        <p:cTn id="9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ppt_x"/>
                                          </p:val>
                                        </p:tav>
                                        <p:tav tm="100000">
                                          <p:val>
                                            <p:strVal val="#ppt_x"/>
                                          </p:val>
                                        </p:tav>
                                      </p:tavLst>
                                    </p:anim>
                                    <p:anim calcmode="lin" valueType="num">
                                      <p:cBhvr additive="base">
                                        <p:cTn id="102" dur="500" fill="hold"/>
                                        <p:tgtEl>
                                          <p:spTgt spid="22"/>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ppt_x"/>
                                          </p:val>
                                        </p:tav>
                                        <p:tav tm="100000">
                                          <p:val>
                                            <p:strVal val="#ppt_x"/>
                                          </p:val>
                                        </p:tav>
                                      </p:tavLst>
                                    </p:anim>
                                    <p:anim calcmode="lin" valueType="num">
                                      <p:cBhvr additive="base">
                                        <p:cTn id="110" dur="500" fill="hold"/>
                                        <p:tgtEl>
                                          <p:spTgt spid="26"/>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additive="base">
                                        <p:cTn id="113" dur="500" fill="hold"/>
                                        <p:tgtEl>
                                          <p:spTgt spid="28"/>
                                        </p:tgtEl>
                                        <p:attrNameLst>
                                          <p:attrName>ppt_x</p:attrName>
                                        </p:attrNameLst>
                                      </p:cBhvr>
                                      <p:tavLst>
                                        <p:tav tm="0">
                                          <p:val>
                                            <p:strVal val="#ppt_x"/>
                                          </p:val>
                                        </p:tav>
                                        <p:tav tm="100000">
                                          <p:val>
                                            <p:strVal val="#ppt_x"/>
                                          </p:val>
                                        </p:tav>
                                      </p:tavLst>
                                    </p:anim>
                                    <p:anim calcmode="lin" valueType="num">
                                      <p:cBhvr additive="base">
                                        <p:cTn id="114" dur="500" fill="hold"/>
                                        <p:tgtEl>
                                          <p:spTgt spid="28"/>
                                        </p:tgtEl>
                                        <p:attrNameLst>
                                          <p:attrName>ppt_y</p:attrName>
                                        </p:attrNameLst>
                                      </p:cBhvr>
                                      <p:tavLst>
                                        <p:tav tm="0">
                                          <p:val>
                                            <p:strVal val="1+#ppt_h/2"/>
                                          </p:val>
                                        </p:tav>
                                        <p:tav tm="100000">
                                          <p:val>
                                            <p:strVal val="#ppt_y"/>
                                          </p:val>
                                        </p:tav>
                                      </p:tavLst>
                                    </p:anim>
                                  </p:childTnLst>
                                </p:cTn>
                              </p:par>
                            </p:childTnLst>
                          </p:cTn>
                        </p:par>
                        <p:par>
                          <p:cTn id="115" fill="hold">
                            <p:stCondLst>
                              <p:cond delay="500"/>
                            </p:stCondLst>
                            <p:childTnLst>
                              <p:par>
                                <p:cTn id="116" presetID="42" presetClass="entr" presetSubtype="0" fill="hold" grpId="0" nodeType="after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fade">
                                      <p:cBhvr>
                                        <p:cTn id="118" dur="1000"/>
                                        <p:tgtEl>
                                          <p:spTgt spid="31"/>
                                        </p:tgtEl>
                                      </p:cBhvr>
                                    </p:animEffect>
                                    <p:anim calcmode="lin" valueType="num">
                                      <p:cBhvr>
                                        <p:cTn id="119" dur="1000" fill="hold"/>
                                        <p:tgtEl>
                                          <p:spTgt spid="31"/>
                                        </p:tgtEl>
                                        <p:attrNameLst>
                                          <p:attrName>ppt_x</p:attrName>
                                        </p:attrNameLst>
                                      </p:cBhvr>
                                      <p:tavLst>
                                        <p:tav tm="0">
                                          <p:val>
                                            <p:strVal val="#ppt_x"/>
                                          </p:val>
                                        </p:tav>
                                        <p:tav tm="100000">
                                          <p:val>
                                            <p:strVal val="#ppt_x"/>
                                          </p:val>
                                        </p:tav>
                                      </p:tavLst>
                                    </p:anim>
                                    <p:anim calcmode="lin" valueType="num">
                                      <p:cBhvr>
                                        <p:cTn id="12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4" grpId="0" animBg="1"/>
      <p:bldP spid="5" grpId="0"/>
      <p:bldP spid="25" grpId="0"/>
      <p:bldP spid="8" grpId="0"/>
      <p:bldP spid="7" grpId="0"/>
      <p:bldP spid="29" grpId="0" animBg="1"/>
      <p:bldP spid="30" grpId="0" animBg="1"/>
      <p:bldP spid="31" grpId="0" animBg="1"/>
      <p:bldP spid="27" grpId="0" animBg="1"/>
      <p:bldP spid="2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DFEC8EF-59F8-4B1A-BBF1-DE28E2AFAEBC}"/>
              </a:ext>
            </a:extLst>
          </p:cNvPr>
          <p:cNvSpPr/>
          <p:nvPr/>
        </p:nvSpPr>
        <p:spPr>
          <a:xfrm>
            <a:off x="1" y="0"/>
            <a:ext cx="12191999"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pic>
        <p:nvPicPr>
          <p:cNvPr id="2" name="図 1">
            <a:extLst>
              <a:ext uri="{FF2B5EF4-FFF2-40B4-BE49-F238E27FC236}">
                <a16:creationId xmlns:a16="http://schemas.microsoft.com/office/drawing/2014/main" id="{81BDDBBF-E9F6-4436-9971-C54B069D5E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6282" y="4101611"/>
            <a:ext cx="10643295" cy="4004109"/>
          </a:xfrm>
          <a:prstGeom prst="rect">
            <a:avLst/>
          </a:prstGeom>
          <a:ln>
            <a:solidFill>
              <a:schemeClr val="tx1"/>
            </a:solidFill>
          </a:ln>
        </p:spPr>
      </p:pic>
      <p:pic>
        <p:nvPicPr>
          <p:cNvPr id="4" name="図 3">
            <a:extLst>
              <a:ext uri="{FF2B5EF4-FFF2-40B4-BE49-F238E27FC236}">
                <a16:creationId xmlns:a16="http://schemas.microsoft.com/office/drawing/2014/main" id="{47EC9EBA-D0B7-470C-BCAA-A70D6E05B0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5233" y="43680"/>
            <a:ext cx="10643295" cy="3509821"/>
          </a:xfrm>
          <a:prstGeom prst="rect">
            <a:avLst/>
          </a:prstGeom>
          <a:ln>
            <a:solidFill>
              <a:schemeClr val="tx1"/>
            </a:solidFill>
          </a:ln>
        </p:spPr>
      </p:pic>
      <p:cxnSp>
        <p:nvCxnSpPr>
          <p:cNvPr id="6" name="直線コネクタ 5">
            <a:extLst>
              <a:ext uri="{FF2B5EF4-FFF2-40B4-BE49-F238E27FC236}">
                <a16:creationId xmlns:a16="http://schemas.microsoft.com/office/drawing/2014/main" id="{06DBDF3D-0F49-415C-BAC9-AE305B447E5A}"/>
              </a:ext>
            </a:extLst>
          </p:cNvPr>
          <p:cNvCxnSpPr/>
          <p:nvPr/>
        </p:nvCxnSpPr>
        <p:spPr>
          <a:xfrm>
            <a:off x="9697331" y="4711196"/>
            <a:ext cx="15281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EF19B8E-E8FF-4C7B-93DA-AC6744E12AD2}"/>
              </a:ext>
            </a:extLst>
          </p:cNvPr>
          <p:cNvCxnSpPr>
            <a:cxnSpLocks/>
          </p:cNvCxnSpPr>
          <p:nvPr/>
        </p:nvCxnSpPr>
        <p:spPr>
          <a:xfrm>
            <a:off x="1296204" y="5218620"/>
            <a:ext cx="95739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C0DA142-47B0-423C-8E44-49DA3B8C86AB}"/>
              </a:ext>
            </a:extLst>
          </p:cNvPr>
          <p:cNvCxnSpPr>
            <a:cxnSpLocks/>
          </p:cNvCxnSpPr>
          <p:nvPr/>
        </p:nvCxnSpPr>
        <p:spPr>
          <a:xfrm flipV="1">
            <a:off x="4508839" y="7387515"/>
            <a:ext cx="5693740" cy="19743"/>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C41D440-BCD6-4A50-A29A-851175EAC56C}"/>
              </a:ext>
            </a:extLst>
          </p:cNvPr>
          <p:cNvSpPr txBox="1"/>
          <p:nvPr/>
        </p:nvSpPr>
        <p:spPr>
          <a:xfrm>
            <a:off x="5088834" y="-30872"/>
            <a:ext cx="1401346" cy="748988"/>
          </a:xfrm>
          <a:prstGeom prst="rect">
            <a:avLst/>
          </a:prstGeom>
          <a:solidFill>
            <a:srgbClr val="FFFF00"/>
          </a:solidFill>
          <a:ln>
            <a:solidFill>
              <a:schemeClr val="accent1"/>
            </a:solidFill>
          </a:ln>
        </p:spPr>
        <p:txBody>
          <a:bodyPr wrap="none" rtlCol="0">
            <a:spAutoFit/>
          </a:bodyPr>
          <a:lstStyle/>
          <a:p>
            <a:r>
              <a:rPr kumimoji="1" lang="ja-JP" altLang="en-US" sz="4267" b="1" dirty="0"/>
              <a:t>総 則</a:t>
            </a:r>
          </a:p>
        </p:txBody>
      </p:sp>
      <p:sp>
        <p:nvSpPr>
          <p:cNvPr id="5" name="楕円 4">
            <a:extLst>
              <a:ext uri="{FF2B5EF4-FFF2-40B4-BE49-F238E27FC236}">
                <a16:creationId xmlns:a16="http://schemas.microsoft.com/office/drawing/2014/main" id="{263ACEF2-6A61-3BC7-D80C-3BFEA0F1AA3F}"/>
              </a:ext>
            </a:extLst>
          </p:cNvPr>
          <p:cNvSpPr/>
          <p:nvPr/>
        </p:nvSpPr>
        <p:spPr>
          <a:xfrm>
            <a:off x="5525201" y="4711197"/>
            <a:ext cx="3932169" cy="623367"/>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7" name="テキスト ボックス 6">
            <a:extLst>
              <a:ext uri="{FF2B5EF4-FFF2-40B4-BE49-F238E27FC236}">
                <a16:creationId xmlns:a16="http://schemas.microsoft.com/office/drawing/2014/main" id="{1D5B6FEE-51A0-DB28-183A-44E3130CBBBE}"/>
              </a:ext>
            </a:extLst>
          </p:cNvPr>
          <p:cNvSpPr txBox="1"/>
          <p:nvPr/>
        </p:nvSpPr>
        <p:spPr>
          <a:xfrm>
            <a:off x="9073197" y="6293273"/>
            <a:ext cx="3057247" cy="584775"/>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教育活動の質の</a:t>
            </a:r>
          </a:p>
        </p:txBody>
      </p:sp>
      <p:sp>
        <p:nvSpPr>
          <p:cNvPr id="9" name="テキスト ボックス 8">
            <a:extLst>
              <a:ext uri="{FF2B5EF4-FFF2-40B4-BE49-F238E27FC236}">
                <a16:creationId xmlns:a16="http://schemas.microsoft.com/office/drawing/2014/main" id="{5AD220DE-5175-4C0F-CEFE-D50ADBD22223}"/>
              </a:ext>
            </a:extLst>
          </p:cNvPr>
          <p:cNvSpPr txBox="1"/>
          <p:nvPr/>
        </p:nvSpPr>
        <p:spPr>
          <a:xfrm>
            <a:off x="83859" y="6751062"/>
            <a:ext cx="4288353" cy="584775"/>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向上を図っていくこと</a:t>
            </a:r>
          </a:p>
        </p:txBody>
      </p:sp>
    </p:spTree>
    <p:extLst>
      <p:ext uri="{BB962C8B-B14F-4D97-AF65-F5344CB8AC3E}">
        <p14:creationId xmlns:p14="http://schemas.microsoft.com/office/powerpoint/2010/main" val="405836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9DEFD67-1EDF-4AC1-A06E-0DD2C004CB53}"/>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1301333" y="1090633"/>
            <a:ext cx="9589337" cy="3278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901778" y="4923893"/>
            <a:ext cx="10388449" cy="3866825"/>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901778" y="790963"/>
            <a:ext cx="10388449" cy="4146437"/>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301338" y="1090631"/>
            <a:ext cx="9589337" cy="7192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92" dirty="0"/>
          </a:p>
        </p:txBody>
      </p:sp>
      <p:sp>
        <p:nvSpPr>
          <p:cNvPr id="2" name="テキスト ボックス 1"/>
          <p:cNvSpPr txBox="1">
            <a:spLocks noChangeArrowheads="1"/>
          </p:cNvSpPr>
          <p:nvPr/>
        </p:nvSpPr>
        <p:spPr bwMode="auto">
          <a:xfrm>
            <a:off x="1700884" y="1223907"/>
            <a:ext cx="9082936" cy="522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261" b="1" dirty="0">
                <a:latin typeface="HG創英角ﾎﾟｯﾌﾟ体" panose="040B0A09000000000000" pitchFamily="49" charset="-128"/>
                <a:ea typeface="HG創英角ﾎﾟｯﾌﾟ体" panose="040B0A09000000000000" pitchFamily="49" charset="-128"/>
              </a:rPr>
              <a:t>教育課程の</a:t>
            </a:r>
            <a:r>
              <a:rPr lang="ja-JP" altLang="en-US" sz="4261"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4261"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4261" b="1" dirty="0">
                <a:latin typeface="HG創英角ﾎﾟｯﾌﾟ体" panose="040B0A09000000000000" pitchFamily="49" charset="-128"/>
                <a:ea typeface="HG創英角ﾎﾟｯﾌﾟ体" panose="040B0A09000000000000" pitchFamily="49" charset="-128"/>
              </a:rPr>
              <a:t>において</a:t>
            </a:r>
            <a:endParaRPr lang="en-US" altLang="ja-JP" sz="4261" b="1" dirty="0">
              <a:latin typeface="HG創英角ﾎﾟｯﾌﾟ体" panose="040B0A09000000000000" pitchFamily="49" charset="-128"/>
              <a:ea typeface="HG創英角ﾎﾟｯﾌﾟ体" panose="040B0A09000000000000" pitchFamily="49" charset="-128"/>
            </a:endParaRPr>
          </a:p>
          <a:p>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　</a:t>
            </a:r>
            <a:r>
              <a:rPr lang="ja-JP" altLang="en-US" sz="3181"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3181" b="1" dirty="0">
              <a:latin typeface="HG創英角ﾎﾟｯﾌﾟ体" panose="040B0A09000000000000" pitchFamily="49" charset="-128"/>
              <a:ea typeface="HG創英角ﾎﾟｯﾌﾟ体" panose="040B0A09000000000000" pitchFamily="49" charset="-128"/>
            </a:endParaRPr>
          </a:p>
          <a:p>
            <a:r>
              <a:rPr lang="ja-JP" altLang="en-US" sz="4267" b="1" dirty="0">
                <a:latin typeface="HG創英角ﾎﾟｯﾌﾟ体" panose="040B0A09000000000000" pitchFamily="49" charset="-128"/>
                <a:ea typeface="HG創英角ﾎﾟｯﾌﾟ体" panose="040B0A09000000000000" pitchFamily="49" charset="-128"/>
              </a:rPr>
              <a:t>①</a:t>
            </a:r>
            <a:r>
              <a:rPr lang="ja-JP" altLang="en-US" sz="4267"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4261"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②</a:t>
            </a:r>
            <a:r>
              <a:rPr lang="ja-JP" altLang="en-US" sz="4261" b="1" u="sng" dirty="0">
                <a:solidFill>
                  <a:srgbClr val="FF0000"/>
                </a:solidFill>
                <a:latin typeface="HG創英角ﾎﾟｯﾌﾟ体" panose="040B0A09000000000000" pitchFamily="49" charset="-128"/>
                <a:ea typeface="HG創英角ﾎﾟｯﾌﾟ体" panose="040B0A09000000000000" pitchFamily="49" charset="-128"/>
              </a:rPr>
              <a:t>教科横断的に学ぶ</a:t>
            </a:r>
            <a:endParaRPr lang="en-US" altLang="ja-JP" sz="4261"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324" b="1" dirty="0">
                <a:latin typeface="HG創英角ﾎﾟｯﾌﾟ体" panose="040B0A09000000000000" pitchFamily="49" charset="-128"/>
                <a:ea typeface="HG創英角ﾎﾟｯﾌﾟ体" panose="040B0A09000000000000" pitchFamily="49" charset="-128"/>
              </a:rPr>
              <a:t>　　</a:t>
            </a:r>
            <a:r>
              <a:rPr lang="ja-JP" altLang="en-US" sz="3097" b="1" dirty="0">
                <a:latin typeface="HG創英角ﾎﾟｯﾌﾟ体" panose="040B0A09000000000000" pitchFamily="49" charset="-128"/>
                <a:ea typeface="HG創英角ﾎﾟｯﾌﾟ体" panose="040B0A09000000000000" pitchFamily="49" charset="-128"/>
              </a:rPr>
              <a:t>（</a:t>
            </a:r>
            <a:r>
              <a:rPr lang="ja-JP" altLang="en-US" sz="3775"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3097" b="1" u="sng" dirty="0">
                <a:latin typeface="HG創英角ﾎﾟｯﾌﾟ体" panose="040B0A09000000000000" pitchFamily="49" charset="-128"/>
                <a:ea typeface="HG創英角ﾎﾟｯﾌﾟ体" panose="040B0A09000000000000" pitchFamily="49" charset="-128"/>
              </a:rPr>
              <a:t>）</a:t>
            </a:r>
            <a:endParaRPr lang="en-US" altLang="ja-JP" sz="3097" b="1" u="sng" dirty="0">
              <a:latin typeface="HG創英角ﾎﾟｯﾌﾟ体" panose="040B0A09000000000000" pitchFamily="49" charset="-128"/>
              <a:ea typeface="HG創英角ﾎﾟｯﾌﾟ体" panose="040B0A09000000000000" pitchFamily="49" charset="-128"/>
            </a:endParaRPr>
          </a:p>
          <a:p>
            <a:r>
              <a:rPr lang="ja-JP" altLang="en-US" sz="2272" b="1" dirty="0">
                <a:latin typeface="HG創英角ﾎﾟｯﾌﾟ体" panose="040B0A09000000000000" pitchFamily="49" charset="-128"/>
                <a:ea typeface="HG創英角ﾎﾟｯﾌﾟ体" panose="040B0A09000000000000" pitchFamily="49" charset="-128"/>
              </a:rPr>
              <a:t>　　　　　　　　　　　　　　　</a:t>
            </a:r>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教育課程の</a:t>
            </a:r>
            <a:r>
              <a:rPr lang="ja-JP" altLang="en-US" sz="4261"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4261"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4261" b="1" dirty="0">
                <a:latin typeface="HG創英角ﾎﾟｯﾌﾟ体" panose="040B0A09000000000000" pitchFamily="49" charset="-128"/>
                <a:ea typeface="HG創英角ﾎﾟｯﾌﾟ体" panose="040B0A09000000000000" pitchFamily="49" charset="-128"/>
              </a:rPr>
              <a:t>において</a:t>
            </a:r>
            <a:endParaRPr lang="en-US" altLang="ja-JP" sz="4261" b="1" dirty="0">
              <a:latin typeface="HG創英角ﾎﾟｯﾌﾟ体" panose="040B0A09000000000000" pitchFamily="49" charset="-128"/>
              <a:ea typeface="HG創英角ﾎﾟｯﾌﾟ体" panose="040B0A09000000000000" pitchFamily="49" charset="-128"/>
            </a:endParaRPr>
          </a:p>
          <a:p>
            <a:r>
              <a:rPr lang="ja-JP" altLang="en-US" sz="2272" b="1" dirty="0">
                <a:latin typeface="HG創英角ﾎﾟｯﾌﾟ体" panose="040B0A09000000000000" pitchFamily="49" charset="-128"/>
                <a:ea typeface="HG創英角ﾎﾟｯﾌﾟ体" panose="040B0A09000000000000" pitchFamily="49" charset="-128"/>
              </a:rPr>
              <a:t>　　　　　　　　　　　　　　　　　（</a:t>
            </a:r>
            <a:r>
              <a:rPr lang="ja-JP" altLang="en-US" sz="2272" dirty="0">
                <a:latin typeface="HG創英角ﾎﾟｯﾌﾟ体" panose="040B0A09000000000000" pitchFamily="49" charset="-128"/>
                <a:ea typeface="HG創英角ﾎﾟｯﾌﾟ体" panose="040B0A09000000000000" pitchFamily="49" charset="-128"/>
              </a:rPr>
              <a:t>総則 第１の２、</a:t>
            </a:r>
            <a:r>
              <a:rPr lang="ja-JP" altLang="en-US" sz="2272" u="sng" dirty="0">
                <a:latin typeface="HG創英角ﾎﾟｯﾌﾟ体" panose="040B0A09000000000000" pitchFamily="49" charset="-128"/>
                <a:ea typeface="HG創英角ﾎﾟｯﾌﾟ体" panose="040B0A09000000000000" pitchFamily="49" charset="-128"/>
              </a:rPr>
              <a:t>第３の１</a:t>
            </a:r>
            <a:r>
              <a:rPr lang="ja-JP" altLang="en-US" sz="2272" b="1" dirty="0">
                <a:latin typeface="HG創英角ﾎﾟｯﾌﾟ体" panose="040B0A09000000000000" pitchFamily="49" charset="-128"/>
                <a:ea typeface="HG創英角ﾎﾟｯﾌﾟ体" panose="040B0A09000000000000" pitchFamily="49" charset="-128"/>
              </a:rPr>
              <a:t>）</a:t>
            </a:r>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1477" b="1" dirty="0">
                <a:latin typeface="HG創英角ﾎﾟｯﾌﾟ体" panose="040B0A09000000000000" pitchFamily="49" charset="-128"/>
                <a:ea typeface="HG創英角ﾎﾟｯﾌﾟ体" panose="040B0A09000000000000" pitchFamily="49" charset="-128"/>
              </a:rPr>
              <a:t>　</a:t>
            </a:r>
            <a:endParaRPr lang="en-US" altLang="ja-JP" sz="1477"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1264047" y="4974916"/>
            <a:ext cx="958934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4512552" y="164202"/>
            <a:ext cx="3467616" cy="584775"/>
          </a:xfrm>
          <a:prstGeom prst="rect">
            <a:avLst/>
          </a:prstGeom>
          <a:solidFill>
            <a:srgbClr val="FFFF79"/>
          </a:solidFill>
        </p:spPr>
        <p:txBody>
          <a:bodyPr wrap="none" rtlCol="0">
            <a:spAutoFit/>
          </a:bodyPr>
          <a:lstStyle/>
          <a:p>
            <a:r>
              <a:rPr lang="ja-JP" altLang="en-US" sz="3200" b="1" dirty="0"/>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5928856" y="1963353"/>
            <a:ext cx="5627077" cy="774315"/>
          </a:xfrm>
          <a:prstGeom prst="rect">
            <a:avLst/>
          </a:prstGeom>
          <a:noFill/>
        </p:spPr>
        <p:txBody>
          <a:bodyPr wrap="square">
            <a:spAutoFit/>
          </a:bodyPr>
          <a:lstStyle/>
          <a:p>
            <a:r>
              <a:rPr lang="ja-JP" altLang="en-US" sz="2216" dirty="0">
                <a:latin typeface="HG創英角ﾎﾟｯﾌﾟ体" panose="040B0A09000000000000" pitchFamily="49" charset="-128"/>
                <a:ea typeface="HG創英角ﾎﾟｯﾌﾟ体" panose="040B0A09000000000000" pitchFamily="49" charset="-128"/>
              </a:rPr>
              <a:t>（総則 </a:t>
            </a:r>
            <a:r>
              <a:rPr lang="ja-JP" altLang="en-US" sz="2216" u="sng" dirty="0">
                <a:latin typeface="HG創英角ﾎﾟｯﾌﾟ体" panose="040B0A09000000000000" pitchFamily="49" charset="-128"/>
                <a:ea typeface="HG創英角ﾎﾟｯﾌﾟ体" panose="040B0A09000000000000" pitchFamily="49" charset="-128"/>
              </a:rPr>
              <a:t>第１の４</a:t>
            </a:r>
            <a:r>
              <a:rPr lang="ja-JP" altLang="en-US" sz="2216" dirty="0">
                <a:latin typeface="HG創英角ﾎﾟｯﾌﾟ体" panose="040B0A09000000000000" pitchFamily="49" charset="-128"/>
                <a:ea typeface="HG創英角ﾎﾟｯﾌﾟ体" panose="040B0A09000000000000" pitchFamily="49" charset="-128"/>
              </a:rPr>
              <a:t> 第２の</a:t>
            </a:r>
            <a:r>
              <a:rPr lang="en-US" altLang="ja-JP" sz="2216" dirty="0">
                <a:latin typeface="HG創英角ﾎﾟｯﾌﾟ体" panose="040B0A09000000000000" pitchFamily="49" charset="-128"/>
                <a:ea typeface="HG創英角ﾎﾟｯﾌﾟ体" panose="040B0A09000000000000" pitchFamily="49" charset="-128"/>
              </a:rPr>
              <a:t>1.2.3.4</a:t>
            </a:r>
            <a:r>
              <a:rPr lang="ja-JP" altLang="en-US" sz="2216" dirty="0">
                <a:latin typeface="HG創英角ﾎﾟｯﾌﾟ体" panose="040B0A09000000000000" pitchFamily="49" charset="-128"/>
                <a:ea typeface="HG創英角ﾎﾟｯﾌﾟ体" panose="040B0A09000000000000" pitchFamily="49" charset="-128"/>
              </a:rPr>
              <a:t>）</a:t>
            </a:r>
            <a:endParaRPr lang="en-US" altLang="ja-JP" sz="2216" dirty="0">
              <a:latin typeface="HG創英角ﾎﾟｯﾌﾟ体" panose="040B0A09000000000000" pitchFamily="49" charset="-128"/>
              <a:ea typeface="HG創英角ﾎﾟｯﾌﾟ体" panose="040B0A09000000000000" pitchFamily="49" charset="-128"/>
            </a:endParaRPr>
          </a:p>
          <a:p>
            <a:r>
              <a:rPr lang="en-US" altLang="ja-JP" sz="2216" dirty="0">
                <a:latin typeface="HG創英角ﾎﾟｯﾌﾟ体" panose="040B0A09000000000000" pitchFamily="49" charset="-128"/>
                <a:ea typeface="HG創英角ﾎﾟｯﾌﾟ体" panose="040B0A09000000000000" pitchFamily="49" charset="-128"/>
              </a:rPr>
              <a:t>  </a:t>
            </a:r>
          </a:p>
        </p:txBody>
      </p:sp>
    </p:spTree>
    <p:extLst>
      <p:ext uri="{BB962C8B-B14F-4D97-AF65-F5344CB8AC3E}">
        <p14:creationId xmlns:p14="http://schemas.microsoft.com/office/powerpoint/2010/main" val="317106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747B987-92C8-95B1-BC9E-1B506F6C1E1C}"/>
              </a:ext>
            </a:extLst>
          </p:cNvPr>
          <p:cNvSpPr txBox="1"/>
          <p:nvPr/>
        </p:nvSpPr>
        <p:spPr>
          <a:xfrm>
            <a:off x="597160" y="141535"/>
            <a:ext cx="9791363" cy="769441"/>
          </a:xfrm>
          <a:prstGeom prst="rect">
            <a:avLst/>
          </a:prstGeom>
          <a:noFill/>
        </p:spPr>
        <p:txBody>
          <a:bodyPr wrap="square">
            <a:spAutoFit/>
          </a:bodyPr>
          <a:lstStyle/>
          <a:p>
            <a:r>
              <a:rPr lang="ja-JP" altLang="en-US" sz="4400" dirty="0">
                <a:latin typeface="AR P丸ゴシック体E" panose="020F0900000000000000" pitchFamily="50" charset="-128"/>
                <a:ea typeface="AR P丸ゴシック体E" panose="020F0900000000000000" pitchFamily="50" charset="-128"/>
                <a:cs typeface="Times New Roman" panose="02020603050405020304" pitchFamily="18" charset="0"/>
              </a:rPr>
              <a:t>千葉県</a:t>
            </a:r>
            <a:r>
              <a:rPr lang="ja-JP" altLang="ja-JP" sz="4400" dirty="0">
                <a:latin typeface="AR P丸ゴシック体E" panose="020F0900000000000000" pitchFamily="50" charset="-128"/>
                <a:ea typeface="AR P丸ゴシック体E" panose="020F0900000000000000" pitchFamily="50" charset="-128"/>
                <a:cs typeface="Times New Roman" panose="02020603050405020304" pitchFamily="18" charset="0"/>
              </a:rPr>
              <a:t>八千代市立大和田中学校</a:t>
            </a:r>
            <a:r>
              <a:rPr lang="ja-JP" altLang="en-US" sz="4400"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endParaRPr lang="ja-JP" altLang="en-US" sz="3200" dirty="0">
              <a:latin typeface="AR P丸ゴシック体E" panose="020F0900000000000000" pitchFamily="50" charset="-128"/>
              <a:ea typeface="AR P丸ゴシック体E" panose="020F0900000000000000" pitchFamily="50" charset="-128"/>
            </a:endParaRPr>
          </a:p>
        </p:txBody>
      </p:sp>
      <p:sp>
        <p:nvSpPr>
          <p:cNvPr id="5" name="正方形/長方形 4">
            <a:extLst>
              <a:ext uri="{FF2B5EF4-FFF2-40B4-BE49-F238E27FC236}">
                <a16:creationId xmlns:a16="http://schemas.microsoft.com/office/drawing/2014/main" id="{85520059-4DBC-76B8-1282-1E4383D8CA30}"/>
              </a:ext>
            </a:extLst>
          </p:cNvPr>
          <p:cNvSpPr/>
          <p:nvPr/>
        </p:nvSpPr>
        <p:spPr>
          <a:xfrm>
            <a:off x="597160" y="1569662"/>
            <a:ext cx="6232848" cy="94960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1">
            <a:extLst>
              <a:ext uri="{FF2B5EF4-FFF2-40B4-BE49-F238E27FC236}">
                <a16:creationId xmlns:a16="http://schemas.microsoft.com/office/drawing/2014/main" id="{87E2EE71-49FD-F108-7034-7BE7119CD1B4}"/>
              </a:ext>
            </a:extLst>
          </p:cNvPr>
          <p:cNvSpPr>
            <a:spLocks noChangeArrowheads="1"/>
          </p:cNvSpPr>
          <p:nvPr/>
        </p:nvSpPr>
        <p:spPr bwMode="auto">
          <a:xfrm>
            <a:off x="635436" y="1605519"/>
            <a:ext cx="11505641" cy="7432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8528" tIns="45720" rIns="91440" bIns="0" numCol="1" anchor="ctr" anchorCtr="0" compatLnSpc="1">
            <a:prstTxWarp prst="textNoShape">
              <a:avLst/>
            </a:prstTxWarp>
            <a:spAutoFit/>
          </a:bodyPr>
          <a:lstStyle/>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 </a:t>
            </a:r>
            <a:r>
              <a:rPr lang="ja-JP"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「新たな自分の発見」</a:t>
            </a:r>
            <a:endParaRPr lang="en-US"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endParaRPr lang="en-US" altLang="ja-JP" sz="24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endParaRPr lang="en-US" altLang="ja-JP" sz="24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その教育方針としては、</a:t>
            </a:r>
            <a:endParaRPr lang="en-US"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endParaRPr lang="en-US" altLang="ja-JP" sz="20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①　</a:t>
            </a:r>
            <a:r>
              <a:rPr lang="ja-JP"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自ら考え</a:t>
            </a:r>
            <a:r>
              <a:rPr lang="ja-JP" altLang="ja-JP" sz="4400" dirty="0">
                <a:solidFill>
                  <a:srgbClr val="FF0000"/>
                </a:solidFill>
                <a:latin typeface="AR P丸ゴシック体E" panose="020F0900000000000000" pitchFamily="50" charset="-128"/>
                <a:ea typeface="AR P丸ゴシック体E" panose="020F0900000000000000" pitchFamily="50" charset="-128"/>
                <a:cs typeface="ＭＳ ゴシック" panose="020B0609070205080204" pitchFamily="49" charset="-128"/>
              </a:rPr>
              <a:t>行動</a:t>
            </a:r>
            <a:r>
              <a:rPr lang="ja-JP"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する</a:t>
            </a:r>
            <a:endParaRPr lang="en-US"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endParaRPr lang="en-US" altLang="ja-JP" sz="20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②　</a:t>
            </a:r>
            <a:r>
              <a:rPr lang="ja-JP"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個人の尊厳を守り、多様性の視点をもち、</a:t>
            </a:r>
            <a:endParaRPr lang="en-US"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人との関わりを通して、</a:t>
            </a:r>
            <a:r>
              <a:rPr lang="ja-JP" altLang="ja-JP" sz="4400" dirty="0">
                <a:solidFill>
                  <a:srgbClr val="FF0000"/>
                </a:solidFill>
                <a:latin typeface="AR P丸ゴシック体E" panose="020F0900000000000000" pitchFamily="50" charset="-128"/>
                <a:ea typeface="AR P丸ゴシック体E" panose="020F0900000000000000" pitchFamily="50" charset="-128"/>
                <a:cs typeface="ＭＳ ゴシック" panose="020B0609070205080204" pitchFamily="49" charset="-128"/>
              </a:rPr>
              <a:t>対話から合意を目指す</a:t>
            </a:r>
            <a:endParaRPr lang="en-US" altLang="ja-JP" sz="4400" dirty="0">
              <a:solidFill>
                <a:srgbClr val="FF0000"/>
              </a:solidFill>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endParaRPr lang="en-US" altLang="ja-JP" sz="20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③　</a:t>
            </a:r>
            <a:r>
              <a:rPr lang="ja-JP"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自主的な行動の場を設定し、</a:t>
            </a:r>
            <a:endParaRPr lang="en-US"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a:t>
            </a:r>
            <a:r>
              <a:rPr lang="ja-JP" altLang="ja-JP" sz="4400" dirty="0">
                <a:solidFill>
                  <a:srgbClr val="FF0000"/>
                </a:solidFill>
                <a:latin typeface="AR P丸ゴシック体E" panose="020F0900000000000000" pitchFamily="50" charset="-128"/>
                <a:ea typeface="AR P丸ゴシック体E" panose="020F0900000000000000" pitchFamily="50" charset="-128"/>
                <a:cs typeface="ＭＳ ゴシック" panose="020B0609070205080204" pitchFamily="49" charset="-128"/>
              </a:rPr>
              <a:t>生徒が実現したい未来</a:t>
            </a:r>
            <a:r>
              <a:rPr lang="ja-JP"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」を実現しようとする</a:t>
            </a:r>
            <a:endParaRPr lang="en-US"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endParaRPr lang="en-US" altLang="ja-JP" sz="20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　　　　　　　　　・・・</a:t>
            </a:r>
            <a:r>
              <a:rPr lang="ja-JP"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態度の育成に努める</a:t>
            </a:r>
            <a:r>
              <a:rPr lang="ja-JP" altLang="ja-JP" sz="4400" dirty="0">
                <a:latin typeface="AR P丸ゴシック体E" panose="020F0900000000000000" pitchFamily="50" charset="-128"/>
                <a:ea typeface="AR P丸ゴシック体E" panose="020F0900000000000000" pitchFamily="50" charset="-128"/>
              </a:rPr>
              <a:t> </a:t>
            </a:r>
          </a:p>
        </p:txBody>
      </p:sp>
      <p:sp>
        <p:nvSpPr>
          <p:cNvPr id="2" name="テキスト ボックス 1">
            <a:extLst>
              <a:ext uri="{FF2B5EF4-FFF2-40B4-BE49-F238E27FC236}">
                <a16:creationId xmlns:a16="http://schemas.microsoft.com/office/drawing/2014/main" id="{AA0FC5E1-CAFA-24A3-32EF-9264AAEBCA9B}"/>
              </a:ext>
            </a:extLst>
          </p:cNvPr>
          <p:cNvSpPr txBox="1"/>
          <p:nvPr/>
        </p:nvSpPr>
        <p:spPr>
          <a:xfrm>
            <a:off x="6830009" y="2057601"/>
            <a:ext cx="5311069" cy="461665"/>
          </a:xfrm>
          <a:prstGeom prst="rect">
            <a:avLst/>
          </a:prstGeom>
          <a:noFill/>
        </p:spPr>
        <p:txBody>
          <a:bodyPr wrap="none" rtlCol="0">
            <a:spAutoFit/>
          </a:bodyPr>
          <a:lstStyle/>
          <a:p>
            <a:r>
              <a:rPr kumimoji="1" lang="ja-JP" altLang="en-US" sz="2400" b="1" dirty="0"/>
              <a:t>← </a:t>
            </a:r>
            <a:r>
              <a:rPr kumimoji="1" lang="en-US" altLang="ja-JP" sz="2400" b="1" dirty="0"/>
              <a:t>2024</a:t>
            </a:r>
            <a:r>
              <a:rPr kumimoji="1" lang="ja-JP" altLang="en-US" sz="2400" b="1" dirty="0"/>
              <a:t>年</a:t>
            </a:r>
            <a:r>
              <a:rPr kumimoji="1" lang="en-US" altLang="ja-JP" sz="2400" b="1" dirty="0"/>
              <a:t>4</a:t>
            </a:r>
            <a:r>
              <a:rPr kumimoji="1" lang="ja-JP" altLang="en-US" sz="2400" b="1" dirty="0"/>
              <a:t>月に新たに掲げた教育目標</a:t>
            </a:r>
          </a:p>
        </p:txBody>
      </p:sp>
      <p:sp>
        <p:nvSpPr>
          <p:cNvPr id="7" name="テキスト ボックス 6">
            <a:extLst>
              <a:ext uri="{FF2B5EF4-FFF2-40B4-BE49-F238E27FC236}">
                <a16:creationId xmlns:a16="http://schemas.microsoft.com/office/drawing/2014/main" id="{CE6A8368-B6B3-9273-0739-E913E54CED94}"/>
              </a:ext>
            </a:extLst>
          </p:cNvPr>
          <p:cNvSpPr txBox="1"/>
          <p:nvPr/>
        </p:nvSpPr>
        <p:spPr>
          <a:xfrm>
            <a:off x="8368553" y="865499"/>
            <a:ext cx="3554507" cy="523220"/>
          </a:xfrm>
          <a:prstGeom prst="rect">
            <a:avLst/>
          </a:prstGeom>
          <a:noFill/>
        </p:spPr>
        <p:txBody>
          <a:bodyPr wrap="square">
            <a:spAutoFit/>
          </a:bodyPr>
          <a:lstStyle/>
          <a:p>
            <a:r>
              <a:rPr lang="ja-JP" altLang="ja-JP" sz="2800" dirty="0">
                <a:latin typeface="AR P丸ゴシック体E" panose="020F0900000000000000" pitchFamily="50" charset="-128"/>
                <a:ea typeface="AR P丸ゴシック体E" panose="020F0900000000000000" pitchFamily="50" charset="-128"/>
                <a:cs typeface="Times New Roman" panose="02020603050405020304" pitchFamily="18" charset="0"/>
              </a:rPr>
              <a:t>（大小田泰一郎校長）</a:t>
            </a:r>
            <a:endParaRPr lang="ja-JP" altLang="en-US" sz="2800" dirty="0"/>
          </a:p>
        </p:txBody>
      </p:sp>
    </p:spTree>
    <p:extLst>
      <p:ext uri="{BB962C8B-B14F-4D97-AF65-F5344CB8AC3E}">
        <p14:creationId xmlns:p14="http://schemas.microsoft.com/office/powerpoint/2010/main" val="294713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1000"/>
                                        <p:tgtEl>
                                          <p:spTgt spid="4">
                                            <p:txEl>
                                              <p:pRg st="5" end="5"/>
                                            </p:txEl>
                                          </p:spTgt>
                                        </p:tgtEl>
                                      </p:cBhvr>
                                    </p:animEffect>
                                    <p:anim calcmode="lin" valueType="num">
                                      <p:cBhvr>
                                        <p:cTn id="1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Effect transition="in" filter="fade">
                                      <p:cBhvr>
                                        <p:cTn id="19" dur="1000"/>
                                        <p:tgtEl>
                                          <p:spTgt spid="4">
                                            <p:txEl>
                                              <p:pRg st="7" end="7"/>
                                            </p:txEl>
                                          </p:spTgt>
                                        </p:tgtEl>
                                      </p:cBhvr>
                                    </p:animEffect>
                                    <p:anim calcmode="lin" valueType="num">
                                      <p:cBhvr>
                                        <p:cTn id="2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7" end="7"/>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8" end="8"/>
                                            </p:txEl>
                                          </p:spTgt>
                                        </p:tgtEl>
                                        <p:attrNameLst>
                                          <p:attrName>style.visibility</p:attrName>
                                        </p:attrNameLst>
                                      </p:cBhvr>
                                      <p:to>
                                        <p:strVal val="visible"/>
                                      </p:to>
                                    </p:set>
                                    <p:animEffect transition="in" filter="fade">
                                      <p:cBhvr>
                                        <p:cTn id="24" dur="1000"/>
                                        <p:tgtEl>
                                          <p:spTgt spid="4">
                                            <p:txEl>
                                              <p:pRg st="8" end="8"/>
                                            </p:txEl>
                                          </p:spTgt>
                                        </p:tgtEl>
                                      </p:cBhvr>
                                    </p:animEffect>
                                    <p:anim calcmode="lin" valueType="num">
                                      <p:cBhvr>
                                        <p:cTn id="25"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animEffect transition="in" filter="fade">
                                      <p:cBhvr>
                                        <p:cTn id="31" dur="1000"/>
                                        <p:tgtEl>
                                          <p:spTgt spid="4">
                                            <p:txEl>
                                              <p:pRg st="10" end="10"/>
                                            </p:txEl>
                                          </p:spTgt>
                                        </p:tgtEl>
                                      </p:cBhvr>
                                    </p:animEffect>
                                    <p:anim calcmode="lin" valueType="num">
                                      <p:cBhvr>
                                        <p:cTn id="32"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11" end="11"/>
                                            </p:txEl>
                                          </p:spTgt>
                                        </p:tgtEl>
                                        <p:attrNameLst>
                                          <p:attrName>style.visibility</p:attrName>
                                        </p:attrNameLst>
                                      </p:cBhvr>
                                      <p:to>
                                        <p:strVal val="visible"/>
                                      </p:to>
                                    </p:set>
                                    <p:animEffect transition="in" filter="fade">
                                      <p:cBhvr>
                                        <p:cTn id="36" dur="1000"/>
                                        <p:tgtEl>
                                          <p:spTgt spid="4">
                                            <p:txEl>
                                              <p:pRg st="11" end="11"/>
                                            </p:txEl>
                                          </p:spTgt>
                                        </p:tgtEl>
                                      </p:cBhvr>
                                    </p:animEffect>
                                    <p:anim calcmode="lin" valueType="num">
                                      <p:cBhvr>
                                        <p:cTn id="37"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13" end="13"/>
                                            </p:txEl>
                                          </p:spTgt>
                                        </p:tgtEl>
                                        <p:attrNameLst>
                                          <p:attrName>style.visibility</p:attrName>
                                        </p:attrNameLst>
                                      </p:cBhvr>
                                      <p:to>
                                        <p:strVal val="visible"/>
                                      </p:to>
                                    </p:set>
                                    <p:animEffect transition="in" filter="fade">
                                      <p:cBhvr>
                                        <p:cTn id="43" dur="1000"/>
                                        <p:tgtEl>
                                          <p:spTgt spid="4">
                                            <p:txEl>
                                              <p:pRg st="13" end="13"/>
                                            </p:txEl>
                                          </p:spTgt>
                                        </p:tgtEl>
                                      </p:cBhvr>
                                    </p:animEffect>
                                    <p:anim calcmode="lin" valueType="num">
                                      <p:cBhvr>
                                        <p:cTn id="44"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747B987-92C8-95B1-BC9E-1B506F6C1E1C}"/>
              </a:ext>
            </a:extLst>
          </p:cNvPr>
          <p:cNvSpPr txBox="1"/>
          <p:nvPr/>
        </p:nvSpPr>
        <p:spPr>
          <a:xfrm>
            <a:off x="597160" y="141536"/>
            <a:ext cx="9791363" cy="769441"/>
          </a:xfrm>
          <a:prstGeom prst="rect">
            <a:avLst/>
          </a:prstGeom>
          <a:noFill/>
        </p:spPr>
        <p:txBody>
          <a:bodyPr wrap="square">
            <a:spAutoFit/>
          </a:bodyPr>
          <a:lstStyle/>
          <a:p>
            <a:r>
              <a:rPr lang="ja-JP" altLang="en-US" sz="4400" dirty="0">
                <a:latin typeface="AR P丸ゴシック体E" panose="020F0900000000000000" pitchFamily="50" charset="-128"/>
                <a:ea typeface="AR P丸ゴシック体E" panose="020F0900000000000000" pitchFamily="50" charset="-128"/>
                <a:cs typeface="Times New Roman" panose="02020603050405020304" pitchFamily="18" charset="0"/>
              </a:rPr>
              <a:t>海老名市立杉本小学校　　　　　　　　　　　　　</a:t>
            </a:r>
            <a:endParaRPr lang="ja-JP" altLang="en-US" sz="3200" dirty="0">
              <a:latin typeface="AR P丸ゴシック体E" panose="020F0900000000000000" pitchFamily="50" charset="-128"/>
              <a:ea typeface="AR P丸ゴシック体E" panose="020F0900000000000000" pitchFamily="50" charset="-128"/>
            </a:endParaRPr>
          </a:p>
        </p:txBody>
      </p:sp>
      <p:sp>
        <p:nvSpPr>
          <p:cNvPr id="5" name="正方形/長方形 4">
            <a:extLst>
              <a:ext uri="{FF2B5EF4-FFF2-40B4-BE49-F238E27FC236}">
                <a16:creationId xmlns:a16="http://schemas.microsoft.com/office/drawing/2014/main" id="{85520059-4DBC-76B8-1282-1E4383D8CA30}"/>
              </a:ext>
            </a:extLst>
          </p:cNvPr>
          <p:cNvSpPr/>
          <p:nvPr/>
        </p:nvSpPr>
        <p:spPr>
          <a:xfrm>
            <a:off x="597160" y="1569662"/>
            <a:ext cx="8672347" cy="94960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1">
            <a:extLst>
              <a:ext uri="{FF2B5EF4-FFF2-40B4-BE49-F238E27FC236}">
                <a16:creationId xmlns:a16="http://schemas.microsoft.com/office/drawing/2014/main" id="{87E2EE71-49FD-F108-7034-7BE7119CD1B4}"/>
              </a:ext>
            </a:extLst>
          </p:cNvPr>
          <p:cNvSpPr>
            <a:spLocks noChangeArrowheads="1"/>
          </p:cNvSpPr>
          <p:nvPr/>
        </p:nvSpPr>
        <p:spPr bwMode="auto">
          <a:xfrm>
            <a:off x="474762" y="1542607"/>
            <a:ext cx="11717238" cy="730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8528" tIns="45720" rIns="91440" bIns="0" numCol="1" anchor="ctr" anchorCtr="0" compatLnSpc="1">
            <a:prstTxWarp prst="textNoShape">
              <a:avLst/>
            </a:prstTxWarp>
            <a:spAutoFit/>
          </a:bodyPr>
          <a:lstStyle/>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 </a:t>
            </a:r>
            <a:r>
              <a:rPr lang="ja-JP"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a:t>
            </a: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よく考えて</a:t>
            </a:r>
            <a:r>
              <a:rPr lang="ja-JP" altLang="en-US" sz="4400" dirty="0">
                <a:solidFill>
                  <a:srgbClr val="FF0000"/>
                </a:solidFill>
                <a:latin typeface="AR P丸ゴシック体E" panose="020F0900000000000000" pitchFamily="50" charset="-128"/>
                <a:ea typeface="AR P丸ゴシック体E" panose="020F0900000000000000" pitchFamily="50" charset="-128"/>
                <a:cs typeface="ＭＳ ゴシック" panose="020B0609070205080204" pitchFamily="49" charset="-128"/>
              </a:rPr>
              <a:t>実行する</a:t>
            </a: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杉本小の子</a:t>
            </a:r>
            <a:r>
              <a:rPr lang="ja-JP"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a:t>
            </a:r>
            <a:endParaRPr lang="en-US"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endParaRPr lang="en-US" altLang="ja-JP" sz="24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endParaRPr lang="en-US" altLang="ja-JP" sz="24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めざす児童像</a:t>
            </a:r>
            <a:endParaRPr lang="en-US"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en-US" sz="4400" u="sng" dirty="0">
                <a:latin typeface="AR P丸ゴシック体E" panose="020F0900000000000000" pitchFamily="50" charset="-128"/>
                <a:ea typeface="AR P丸ゴシック体E" panose="020F0900000000000000" pitchFamily="50" charset="-128"/>
                <a:cs typeface="ＭＳ ゴシック" panose="020B0609070205080204" pitchFamily="49" charset="-128"/>
              </a:rPr>
              <a:t>しっかり聞き、自分で考え判断し、</a:t>
            </a:r>
            <a:r>
              <a:rPr lang="ja-JP" altLang="en-US" sz="4400" u="sng" dirty="0">
                <a:solidFill>
                  <a:srgbClr val="FF0000"/>
                </a:solidFill>
                <a:latin typeface="AR P丸ゴシック体E" panose="020F0900000000000000" pitchFamily="50" charset="-128"/>
                <a:ea typeface="AR P丸ゴシック体E" panose="020F0900000000000000" pitchFamily="50" charset="-128"/>
                <a:cs typeface="ＭＳ ゴシック" panose="020B0609070205080204" pitchFamily="49" charset="-128"/>
              </a:rPr>
              <a:t>行動する</a:t>
            </a:r>
            <a:r>
              <a:rPr lang="ja-JP" altLang="en-US" sz="4400" u="sng" dirty="0">
                <a:latin typeface="AR P丸ゴシック体E" panose="020F0900000000000000" pitchFamily="50" charset="-128"/>
                <a:ea typeface="AR P丸ゴシック体E" panose="020F0900000000000000" pitchFamily="50" charset="-128"/>
                <a:cs typeface="ＭＳ ゴシック" panose="020B0609070205080204" pitchFamily="49" charset="-128"/>
              </a:rPr>
              <a:t>児童</a:t>
            </a:r>
            <a:endParaRPr lang="en-US" altLang="ja-JP" sz="4400" u="sng"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en-US" sz="20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　　　　　　　　　　　　　　　　　　　　</a:t>
            </a:r>
            <a:r>
              <a:rPr lang="ja-JP" altLang="en-US" sz="32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思</a:t>
            </a:r>
            <a:r>
              <a:rPr lang="ja-JP" altLang="en-US" sz="20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考力　</a:t>
            </a:r>
            <a:r>
              <a:rPr lang="ja-JP" altLang="en-US" sz="32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判</a:t>
            </a:r>
            <a:r>
              <a:rPr lang="ja-JP" altLang="en-US" sz="20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断力　</a:t>
            </a:r>
            <a:r>
              <a:rPr lang="ja-JP" altLang="en-US" sz="32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表</a:t>
            </a:r>
            <a:r>
              <a:rPr lang="ja-JP" altLang="en-US" sz="20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現力　　</a:t>
            </a:r>
            <a:r>
              <a:rPr lang="ja-JP" altLang="en-US" sz="3200" dirty="0">
                <a:solidFill>
                  <a:srgbClr val="FF0000"/>
                </a:solidFill>
                <a:latin typeface="AR P丸ゴシック体E" panose="020F0900000000000000" pitchFamily="50" charset="-128"/>
                <a:ea typeface="AR P丸ゴシック体E" panose="020F0900000000000000" pitchFamily="50" charset="-128"/>
                <a:cs typeface="ＭＳ ゴシック" panose="020B0609070205080204" pitchFamily="49" charset="-128"/>
              </a:rPr>
              <a:t>実践</a:t>
            </a:r>
            <a:r>
              <a:rPr lang="ja-JP" altLang="en-US" sz="2000" dirty="0">
                <a:solidFill>
                  <a:srgbClr val="FF0000"/>
                </a:solidFill>
                <a:latin typeface="AR P丸ゴシック体E" panose="020F0900000000000000" pitchFamily="50" charset="-128"/>
                <a:ea typeface="AR P丸ゴシック体E" panose="020F0900000000000000" pitchFamily="50" charset="-128"/>
                <a:cs typeface="ＭＳ ゴシック" panose="020B0609070205080204" pitchFamily="49" charset="-128"/>
              </a:rPr>
              <a:t>力</a:t>
            </a:r>
            <a:r>
              <a:rPr lang="ja-JP" altLang="en-US" sz="20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　　　</a:t>
            </a:r>
            <a:endParaRPr lang="en-US" altLang="ja-JP" sz="20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endParaRPr lang="en-US" altLang="ja-JP" sz="20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endParaRPr lang="en-US" altLang="ja-JP" sz="20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重点目標</a:t>
            </a:r>
            <a:endParaRPr lang="en-US"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①　しっかり</a:t>
            </a:r>
            <a:r>
              <a:rPr lang="ja-JP" altLang="en-US" sz="4400" dirty="0">
                <a:solidFill>
                  <a:srgbClr val="FF0000"/>
                </a:solidFill>
                <a:latin typeface="AR P丸ゴシック体E" panose="020F0900000000000000" pitchFamily="50" charset="-128"/>
                <a:ea typeface="AR P丸ゴシック体E" panose="020F0900000000000000" pitchFamily="50" charset="-128"/>
                <a:cs typeface="ＭＳ ゴシック" panose="020B0609070205080204" pitchFamily="49" charset="-128"/>
              </a:rPr>
              <a:t>聴く</a:t>
            </a:r>
            <a:endParaRPr lang="en-US" altLang="ja-JP" sz="2000" dirty="0">
              <a:solidFill>
                <a:srgbClr val="FF0000"/>
              </a:solidFill>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②　</a:t>
            </a:r>
            <a:r>
              <a:rPr lang="ja-JP" altLang="en-US" sz="4400" dirty="0">
                <a:solidFill>
                  <a:srgbClr val="FF0000"/>
                </a:solidFill>
                <a:latin typeface="AR P丸ゴシック体E" panose="020F0900000000000000" pitchFamily="50" charset="-128"/>
                <a:ea typeface="AR P丸ゴシック体E" panose="020F0900000000000000" pitchFamily="50" charset="-128"/>
                <a:cs typeface="ＭＳ ゴシック" panose="020B0609070205080204" pitchFamily="49" charset="-128"/>
              </a:rPr>
              <a:t>学んだことをいかして</a:t>
            </a: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考える</a:t>
            </a:r>
            <a:endParaRPr lang="en-US" altLang="ja-JP" sz="20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③　人・もの・ことに</a:t>
            </a:r>
            <a:r>
              <a:rPr lang="ja-JP" altLang="en-US" sz="4400" dirty="0">
                <a:solidFill>
                  <a:srgbClr val="FF0000"/>
                </a:solidFill>
                <a:latin typeface="AR P丸ゴシック体E" panose="020F0900000000000000" pitchFamily="50" charset="-128"/>
                <a:ea typeface="AR P丸ゴシック体E" panose="020F0900000000000000" pitchFamily="50" charset="-128"/>
                <a:cs typeface="ＭＳ ゴシック" panose="020B0609070205080204" pitchFamily="49" charset="-128"/>
              </a:rPr>
              <a:t>積極的にかかわろうとする</a:t>
            </a:r>
            <a:endParaRPr lang="en-US" altLang="ja-JP" sz="2000" dirty="0">
              <a:solidFill>
                <a:srgbClr val="FF0000"/>
              </a:solidFill>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　　　　　　　　　</a:t>
            </a:r>
            <a:endParaRPr lang="ja-JP" altLang="ja-JP" sz="4400" dirty="0">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CE6A8368-B6B3-9273-0739-E913E54CED94}"/>
              </a:ext>
            </a:extLst>
          </p:cNvPr>
          <p:cNvSpPr txBox="1"/>
          <p:nvPr/>
        </p:nvSpPr>
        <p:spPr>
          <a:xfrm>
            <a:off x="8368553" y="865499"/>
            <a:ext cx="3554507" cy="523220"/>
          </a:xfrm>
          <a:prstGeom prst="rect">
            <a:avLst/>
          </a:prstGeom>
          <a:noFill/>
        </p:spPr>
        <p:txBody>
          <a:bodyPr wrap="square">
            <a:spAutoFit/>
          </a:bodyPr>
          <a:lstStyle/>
          <a:p>
            <a:r>
              <a:rPr lang="ja-JP" altLang="ja-JP" sz="28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sz="2800" dirty="0">
                <a:latin typeface="AR P丸ゴシック体E" panose="020F0900000000000000" pitchFamily="50" charset="-128"/>
                <a:ea typeface="AR P丸ゴシック体E" panose="020F0900000000000000" pitchFamily="50" charset="-128"/>
                <a:cs typeface="Times New Roman" panose="02020603050405020304" pitchFamily="18" charset="0"/>
              </a:rPr>
              <a:t>小川百合子</a:t>
            </a:r>
            <a:r>
              <a:rPr lang="ja-JP" altLang="ja-JP" sz="2800" dirty="0">
                <a:latin typeface="AR P丸ゴシック体E" panose="020F0900000000000000" pitchFamily="50" charset="-128"/>
                <a:ea typeface="AR P丸ゴシック体E" panose="020F0900000000000000" pitchFamily="50" charset="-128"/>
                <a:cs typeface="Times New Roman" panose="02020603050405020304" pitchFamily="18" charset="0"/>
              </a:rPr>
              <a:t>校長）</a:t>
            </a:r>
            <a:endParaRPr lang="ja-JP" altLang="en-US" sz="2800" dirty="0"/>
          </a:p>
        </p:txBody>
      </p:sp>
    </p:spTree>
    <p:extLst>
      <p:ext uri="{BB962C8B-B14F-4D97-AF65-F5344CB8AC3E}">
        <p14:creationId xmlns:p14="http://schemas.microsoft.com/office/powerpoint/2010/main" val="270062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1000"/>
                                        <p:tgtEl>
                                          <p:spTgt spid="4">
                                            <p:txEl>
                                              <p:pRg st="4" end="4"/>
                                            </p:txEl>
                                          </p:spTgt>
                                        </p:tgtEl>
                                      </p:cBhvr>
                                    </p:animEffect>
                                    <p:anim calcmode="lin" valueType="num">
                                      <p:cBhvr>
                                        <p:cTn id="1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1000"/>
                                        <p:tgtEl>
                                          <p:spTgt spid="4">
                                            <p:txEl>
                                              <p:pRg st="5" end="5"/>
                                            </p:txEl>
                                          </p:spTgt>
                                        </p:tgtEl>
                                      </p:cBhvr>
                                    </p:animEffect>
                                    <p:anim calcmode="lin" valueType="num">
                                      <p:cBhvr>
                                        <p:cTn id="2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9" end="9"/>
                                            </p:txEl>
                                          </p:spTgt>
                                        </p:tgtEl>
                                        <p:attrNameLst>
                                          <p:attrName>style.visibility</p:attrName>
                                        </p:attrNameLst>
                                      </p:cBhvr>
                                      <p:to>
                                        <p:strVal val="visible"/>
                                      </p:to>
                                    </p:set>
                                    <p:animEffect transition="in" filter="fade">
                                      <p:cBhvr>
                                        <p:cTn id="26" dur="1000"/>
                                        <p:tgtEl>
                                          <p:spTgt spid="4">
                                            <p:txEl>
                                              <p:pRg st="9" end="9"/>
                                            </p:txEl>
                                          </p:spTgt>
                                        </p:tgtEl>
                                      </p:cBhvr>
                                    </p:animEffect>
                                    <p:anim calcmode="lin" valueType="num">
                                      <p:cBhvr>
                                        <p:cTn id="2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animEffect transition="in" filter="fade">
                                      <p:cBhvr>
                                        <p:cTn id="33" dur="1000"/>
                                        <p:tgtEl>
                                          <p:spTgt spid="4">
                                            <p:txEl>
                                              <p:pRg st="10" end="10"/>
                                            </p:txEl>
                                          </p:spTgt>
                                        </p:tgtEl>
                                      </p:cBhvr>
                                    </p:animEffect>
                                    <p:anim calcmode="lin" valueType="num">
                                      <p:cBhvr>
                                        <p:cTn id="34"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11" end="11"/>
                                            </p:txEl>
                                          </p:spTgt>
                                        </p:tgtEl>
                                        <p:attrNameLst>
                                          <p:attrName>style.visibility</p:attrName>
                                        </p:attrNameLst>
                                      </p:cBhvr>
                                      <p:to>
                                        <p:strVal val="visible"/>
                                      </p:to>
                                    </p:set>
                                    <p:animEffect transition="in" filter="fade">
                                      <p:cBhvr>
                                        <p:cTn id="40" dur="1000"/>
                                        <p:tgtEl>
                                          <p:spTgt spid="4">
                                            <p:txEl>
                                              <p:pRg st="11" end="11"/>
                                            </p:txEl>
                                          </p:spTgt>
                                        </p:tgtEl>
                                      </p:cBhvr>
                                    </p:animEffect>
                                    <p:anim calcmode="lin" valueType="num">
                                      <p:cBhvr>
                                        <p:cTn id="41"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fade">
                                      <p:cBhvr>
                                        <p:cTn id="47" dur="1000"/>
                                        <p:tgtEl>
                                          <p:spTgt spid="4">
                                            <p:txEl>
                                              <p:pRg st="12" end="12"/>
                                            </p:txEl>
                                          </p:spTgt>
                                        </p:tgtEl>
                                      </p:cBhvr>
                                    </p:animEffect>
                                    <p:anim calcmode="lin" valueType="num">
                                      <p:cBhvr>
                                        <p:cTn id="48"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0DCD15F5-616E-5C4F-792B-478C27307131}"/>
              </a:ext>
            </a:extLst>
          </p:cNvPr>
          <p:cNvSpPr>
            <a:spLocks noChangeArrowheads="1"/>
          </p:cNvSpPr>
          <p:nvPr/>
        </p:nvSpPr>
        <p:spPr bwMode="auto">
          <a:xfrm>
            <a:off x="527810" y="1369529"/>
            <a:ext cx="11136382"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defTabSz="914377" eaLnBrk="0" fontAlgn="base" hangingPunct="0">
              <a:spcBef>
                <a:spcPct val="0"/>
              </a:spcBef>
              <a:spcAft>
                <a:spcPct val="0"/>
              </a:spcAft>
            </a:pPr>
            <a:r>
              <a:rPr lang="ja-JP"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「未来を拓き、豊かに生きる生徒の育成」</a:t>
            </a:r>
            <a:endParaRPr lang="en-US"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endParaRPr lang="en-US" altLang="ja-JP" sz="2000" dirty="0">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　　　</a:t>
            </a:r>
            <a:r>
              <a:rPr lang="ja-JP" altLang="ja-JP" sz="4400" dirty="0">
                <a:highlight>
                  <a:srgbClr val="FFFF00"/>
                </a:highlight>
                <a:latin typeface="AR P丸ゴシック体E" panose="020F0900000000000000" pitchFamily="50" charset="-128"/>
                <a:ea typeface="AR P丸ゴシック体E" panose="020F0900000000000000" pitchFamily="50" charset="-128"/>
                <a:cs typeface="ＭＳ ゴシック" panose="020B0609070205080204" pitchFamily="49" charset="-128"/>
              </a:rPr>
              <a:t>～夢に向かって果敢に挑戦する生徒～</a:t>
            </a:r>
            <a:endParaRPr lang="en-US" altLang="ja-JP" sz="4400" dirty="0">
              <a:latin typeface="AR P丸ゴシック体E" panose="020F0900000000000000" pitchFamily="50" charset="-128"/>
              <a:ea typeface="AR P丸ゴシック体E" panose="020F0900000000000000" pitchFamily="50" charset="-128"/>
            </a:endParaRPr>
          </a:p>
        </p:txBody>
      </p:sp>
      <p:sp>
        <p:nvSpPr>
          <p:cNvPr id="6" name="Rectangle 4">
            <a:extLst>
              <a:ext uri="{FF2B5EF4-FFF2-40B4-BE49-F238E27FC236}">
                <a16:creationId xmlns:a16="http://schemas.microsoft.com/office/drawing/2014/main" id="{2AB40DEE-FAF9-BD82-2C97-1EE65975D6F8}"/>
              </a:ext>
            </a:extLst>
          </p:cNvPr>
          <p:cNvSpPr>
            <a:spLocks noChangeArrowheads="1"/>
          </p:cNvSpPr>
          <p:nvPr/>
        </p:nvSpPr>
        <p:spPr bwMode="auto">
          <a:xfrm>
            <a:off x="663091" y="4464243"/>
            <a:ext cx="9276899"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　　　</a:t>
            </a:r>
            <a:r>
              <a:rPr lang="ja-JP" altLang="ja-JP" sz="4400" dirty="0">
                <a:highlight>
                  <a:srgbClr val="FFFF00"/>
                </a:highlight>
                <a:latin typeface="AR P丸ゴシック体E" panose="020F0900000000000000" pitchFamily="50" charset="-128"/>
                <a:ea typeface="AR P丸ゴシック体E" panose="020F0900000000000000" pitchFamily="50" charset="-128"/>
                <a:cs typeface="ＭＳ ゴシック" panose="020B0609070205080204" pitchFamily="49" charset="-128"/>
              </a:rPr>
              <a:t>～「生きる…」幸せを求めて～</a:t>
            </a:r>
            <a:r>
              <a:rPr lang="ja-JP" altLang="ja-JP" sz="4400" dirty="0">
                <a:highlight>
                  <a:srgbClr val="FFFF00"/>
                </a:highlight>
                <a:latin typeface="AR P丸ゴシック体E" panose="020F0900000000000000" pitchFamily="50" charset="-128"/>
                <a:ea typeface="AR P丸ゴシック体E" panose="020F0900000000000000" pitchFamily="50" charset="-128"/>
              </a:rPr>
              <a:t> </a:t>
            </a:r>
          </a:p>
        </p:txBody>
      </p:sp>
      <p:sp>
        <p:nvSpPr>
          <p:cNvPr id="7" name="Rectangle 5">
            <a:extLst>
              <a:ext uri="{FF2B5EF4-FFF2-40B4-BE49-F238E27FC236}">
                <a16:creationId xmlns:a16="http://schemas.microsoft.com/office/drawing/2014/main" id="{4B3F6CFC-C09A-034F-33CC-E1205E06DC69}"/>
              </a:ext>
            </a:extLst>
          </p:cNvPr>
          <p:cNvSpPr>
            <a:spLocks noChangeArrowheads="1"/>
          </p:cNvSpPr>
          <p:nvPr/>
        </p:nvSpPr>
        <p:spPr bwMode="auto">
          <a:xfrm>
            <a:off x="663091" y="5650425"/>
            <a:ext cx="11291874"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defTabSz="914377" eaLnBrk="0" fontAlgn="base" hangingPunct="0">
              <a:spcBef>
                <a:spcPct val="0"/>
              </a:spcBef>
              <a:spcAft>
                <a:spcPct val="0"/>
              </a:spcAft>
            </a:pPr>
            <a:r>
              <a:rPr lang="ja-JP" altLang="ja-JP" sz="4400" dirty="0">
                <a:highlight>
                  <a:srgbClr val="FFFF00"/>
                </a:highlight>
                <a:latin typeface="AR P丸ゴシック体E" panose="020F0900000000000000" pitchFamily="50" charset="-128"/>
                <a:ea typeface="AR P丸ゴシック体E" panose="020F0900000000000000" pitchFamily="50" charset="-128"/>
                <a:cs typeface="ＭＳ ゴシック" panose="020B0609070205080204" pitchFamily="49" charset="-128"/>
              </a:rPr>
              <a:t>「夢への挑戦」</a:t>
            </a:r>
            <a:endParaRPr lang="en-US" altLang="ja-JP" sz="4400" dirty="0">
              <a:highlight>
                <a:srgbClr val="FFFF00"/>
              </a:highlight>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endParaRPr lang="en-US" altLang="ja-JP" sz="2000" dirty="0">
              <a:highlight>
                <a:srgbClr val="FFFF00"/>
              </a:highlight>
              <a:latin typeface="AR P丸ゴシック体E" panose="020F0900000000000000" pitchFamily="50" charset="-128"/>
              <a:ea typeface="AR P丸ゴシック体E" panose="020F0900000000000000" pitchFamily="50" charset="-128"/>
              <a:cs typeface="ＭＳ ゴシック" panose="020B0609070205080204" pitchFamily="49" charset="-128"/>
            </a:endParaRPr>
          </a:p>
          <a:p>
            <a:pPr defTabSz="914377" eaLnBrk="0" fontAlgn="base" hangingPunct="0">
              <a:spcBef>
                <a:spcPct val="0"/>
              </a:spcBef>
              <a:spcAft>
                <a:spcPct val="0"/>
              </a:spcAft>
            </a:pPr>
            <a:r>
              <a:rPr lang="ja-JP" altLang="en-US"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　　</a:t>
            </a:r>
            <a:r>
              <a:rPr lang="ja-JP" altLang="ja-JP" sz="4400" dirty="0">
                <a:latin typeface="AR P丸ゴシック体E" panose="020F0900000000000000" pitchFamily="50" charset="-128"/>
                <a:ea typeface="AR P丸ゴシック体E" panose="020F0900000000000000" pitchFamily="50" charset="-128"/>
                <a:cs typeface="ＭＳ ゴシック" panose="020B0609070205080204" pitchFamily="49" charset="-128"/>
              </a:rPr>
              <a:t>社会に貢献できる自立した生徒の育成！</a:t>
            </a:r>
            <a:r>
              <a:rPr lang="ja-JP" altLang="ja-JP" sz="4400" dirty="0">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44EECD7E-F39B-AFC6-C64B-B9CA0BDDC908}"/>
              </a:ext>
            </a:extLst>
          </p:cNvPr>
          <p:cNvSpPr txBox="1"/>
          <p:nvPr/>
        </p:nvSpPr>
        <p:spPr>
          <a:xfrm>
            <a:off x="645459" y="3480007"/>
            <a:ext cx="11309507" cy="769441"/>
          </a:xfrm>
          <a:prstGeom prst="rect">
            <a:avLst/>
          </a:prstGeom>
          <a:noFill/>
        </p:spPr>
        <p:txBody>
          <a:bodyPr wrap="square">
            <a:spAutoFit/>
          </a:bodyPr>
          <a:lstStyle/>
          <a:p>
            <a:r>
              <a:rPr lang="ja-JP" altLang="ja-JP" sz="4400" dirty="0">
                <a:latin typeface="AR P丸ゴシック体E" panose="020F0900000000000000" pitchFamily="50" charset="-128"/>
                <a:ea typeface="AR P丸ゴシック体E" panose="020F0900000000000000" pitchFamily="50" charset="-128"/>
                <a:cs typeface="Times New Roman" panose="02020603050405020304" pitchFamily="18" charset="0"/>
              </a:rPr>
              <a:t>「人間性豊かでたくましく生きる生徒の育成」</a:t>
            </a:r>
            <a:endParaRPr lang="ja-JP" altLang="en-US" sz="4400" dirty="0">
              <a:latin typeface="AR P丸ゴシック体E" panose="020F0900000000000000" pitchFamily="50" charset="-128"/>
              <a:ea typeface="AR P丸ゴシック体E" panose="020F0900000000000000" pitchFamily="50" charset="-128"/>
            </a:endParaRPr>
          </a:p>
        </p:txBody>
      </p:sp>
      <p:sp>
        <p:nvSpPr>
          <p:cNvPr id="13" name="テキスト ボックス 12">
            <a:extLst>
              <a:ext uri="{FF2B5EF4-FFF2-40B4-BE49-F238E27FC236}">
                <a16:creationId xmlns:a16="http://schemas.microsoft.com/office/drawing/2014/main" id="{05A288F6-0421-D0B1-6BCF-0ED316944160}"/>
              </a:ext>
            </a:extLst>
          </p:cNvPr>
          <p:cNvSpPr txBox="1"/>
          <p:nvPr/>
        </p:nvSpPr>
        <p:spPr>
          <a:xfrm>
            <a:off x="441247" y="7821492"/>
            <a:ext cx="11513718" cy="769441"/>
          </a:xfrm>
          <a:prstGeom prst="rect">
            <a:avLst/>
          </a:prstGeom>
          <a:solidFill>
            <a:srgbClr val="FFFF00"/>
          </a:solidFill>
        </p:spPr>
        <p:txBody>
          <a:bodyPr wrap="square">
            <a:spAutoFit/>
          </a:bodyPr>
          <a:lstStyle/>
          <a:p>
            <a:r>
              <a:rPr lang="ja-JP" altLang="en-US" sz="4400" b="1" dirty="0">
                <a:highlight>
                  <a:srgbClr val="FFFF00"/>
                </a:highlight>
                <a:latin typeface="AR P丸ゴシック体E" panose="020F0900000000000000" pitchFamily="50" charset="-128"/>
                <a:ea typeface="AR P丸ゴシック体E" panose="020F0900000000000000" pitchFamily="50" charset="-128"/>
              </a:rPr>
              <a:t> </a:t>
            </a:r>
            <a:r>
              <a:rPr lang="ja-JP" altLang="en-US" sz="4400" b="1" dirty="0">
                <a:highlight>
                  <a:srgbClr val="FFFFFF"/>
                </a:highlight>
                <a:latin typeface="AR P丸ゴシック体E" panose="020F0900000000000000" pitchFamily="50" charset="-128"/>
                <a:ea typeface="AR P丸ゴシック体E" panose="020F0900000000000000" pitchFamily="50" charset="-128"/>
              </a:rPr>
              <a:t>八千代市は全ての学校で目標の見直しが完了 </a:t>
            </a:r>
            <a:endParaRPr lang="ja-JP" altLang="en-US" sz="2000" dirty="0">
              <a:highlight>
                <a:srgbClr val="FFFFFF"/>
              </a:highlight>
            </a:endParaRPr>
          </a:p>
        </p:txBody>
      </p:sp>
      <p:sp>
        <p:nvSpPr>
          <p:cNvPr id="2" name="テキスト ボックス 1">
            <a:extLst>
              <a:ext uri="{FF2B5EF4-FFF2-40B4-BE49-F238E27FC236}">
                <a16:creationId xmlns:a16="http://schemas.microsoft.com/office/drawing/2014/main" id="{F4C75CBE-CB72-D2E3-2392-05CBB414B2B6}"/>
              </a:ext>
            </a:extLst>
          </p:cNvPr>
          <p:cNvSpPr txBox="1"/>
          <p:nvPr/>
        </p:nvSpPr>
        <p:spPr>
          <a:xfrm>
            <a:off x="3687597" y="149359"/>
            <a:ext cx="5093061" cy="584775"/>
          </a:xfrm>
          <a:prstGeom prst="rect">
            <a:avLst/>
          </a:prstGeom>
          <a:solidFill>
            <a:srgbClr val="FFCCFF"/>
          </a:solid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  教育目標を明確にする・・・</a:t>
            </a:r>
          </a:p>
        </p:txBody>
      </p:sp>
    </p:spTree>
    <p:extLst>
      <p:ext uri="{BB962C8B-B14F-4D97-AF65-F5344CB8AC3E}">
        <p14:creationId xmlns:p14="http://schemas.microsoft.com/office/powerpoint/2010/main" val="166591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7BCBDF1-D8DD-4FA1-9E59-92E8F0626DB1}"/>
              </a:ext>
            </a:extLst>
          </p:cNvPr>
          <p:cNvSpPr txBox="1"/>
          <p:nvPr/>
        </p:nvSpPr>
        <p:spPr>
          <a:xfrm>
            <a:off x="227728" y="1574759"/>
            <a:ext cx="11687815" cy="6575518"/>
          </a:xfrm>
          <a:prstGeom prst="rect">
            <a:avLst/>
          </a:prstGeom>
          <a:solidFill>
            <a:srgbClr val="FFFF00"/>
          </a:solidFill>
        </p:spPr>
        <p:txBody>
          <a:bodyPr wrap="none" rtlCol="0">
            <a:spAutoFit/>
          </a:bodyPr>
          <a:lstStyle/>
          <a:p>
            <a:endParaRPr kumimoji="1" lang="en-US" altLang="ja-JP" sz="3733" dirty="0">
              <a:latin typeface="AR丸ゴシック体E" panose="020F0909000000000000" pitchFamily="49" charset="-128"/>
              <a:ea typeface="AR丸ゴシック体E" panose="020F0909000000000000" pitchFamily="49" charset="-128"/>
            </a:endParaRPr>
          </a:p>
          <a:p>
            <a:r>
              <a:rPr kumimoji="1" lang="ja-JP" altLang="en-US" sz="3733" dirty="0">
                <a:latin typeface="AR丸ゴシック体E" panose="020F0909000000000000" pitchFamily="49" charset="-128"/>
                <a:ea typeface="AR丸ゴシック体E" panose="020F0909000000000000" pitchFamily="49" charset="-128"/>
              </a:rPr>
              <a:t>昔は、教科の内容を教えるだけで良かったのに、</a:t>
            </a:r>
            <a:endParaRPr kumimoji="1" lang="en-US" altLang="ja-JP" sz="3733" dirty="0">
              <a:latin typeface="AR丸ゴシック体E" panose="020F0909000000000000" pitchFamily="49" charset="-128"/>
              <a:ea typeface="AR丸ゴシック体E" panose="020F0909000000000000" pitchFamily="49" charset="-128"/>
            </a:endParaRPr>
          </a:p>
          <a:p>
            <a:endParaRPr kumimoji="1" lang="en-US" altLang="ja-JP" sz="3733" dirty="0">
              <a:latin typeface="AR丸ゴシック体E" panose="020F0909000000000000" pitchFamily="49" charset="-128"/>
              <a:ea typeface="AR丸ゴシック体E" panose="020F0909000000000000" pitchFamily="49" charset="-128"/>
            </a:endParaRPr>
          </a:p>
          <a:p>
            <a:r>
              <a:rPr kumimoji="1" lang="ja-JP" altLang="en-US" sz="3733" dirty="0">
                <a:latin typeface="AR丸ゴシック体E" panose="020F0909000000000000" pitchFamily="49" charset="-128"/>
                <a:ea typeface="AR丸ゴシック体E" panose="020F0909000000000000" pitchFamily="49" charset="-128"/>
              </a:rPr>
              <a:t>どうしてカリキュラム・マネジメントなどと</a:t>
            </a:r>
            <a:endParaRPr kumimoji="1" lang="en-US" altLang="ja-JP" sz="3733" dirty="0">
              <a:latin typeface="AR丸ゴシック体E" panose="020F0909000000000000" pitchFamily="49" charset="-128"/>
              <a:ea typeface="AR丸ゴシック体E" panose="020F0909000000000000" pitchFamily="49" charset="-128"/>
            </a:endParaRPr>
          </a:p>
          <a:p>
            <a:endParaRPr kumimoji="1" lang="en-US" altLang="ja-JP" sz="3733" dirty="0">
              <a:latin typeface="AR丸ゴシック体E" panose="020F0909000000000000" pitchFamily="49" charset="-128"/>
              <a:ea typeface="AR丸ゴシック体E" panose="020F0909000000000000" pitchFamily="49" charset="-128"/>
            </a:endParaRPr>
          </a:p>
          <a:p>
            <a:r>
              <a:rPr kumimoji="1" lang="ja-JP" altLang="en-US" sz="3733" dirty="0">
                <a:latin typeface="AR丸ゴシック体E" panose="020F0909000000000000" pitchFamily="49" charset="-128"/>
                <a:ea typeface="AR丸ゴシック体E" panose="020F0909000000000000" pitchFamily="49" charset="-128"/>
              </a:rPr>
              <a:t>いうことが、求められるようになったのでしょうか。</a:t>
            </a:r>
            <a:endParaRPr kumimoji="1" lang="en-US" altLang="ja-JP" sz="3733" dirty="0">
              <a:latin typeface="AR丸ゴシック体E" panose="020F0909000000000000" pitchFamily="49" charset="-128"/>
              <a:ea typeface="AR丸ゴシック体E" panose="020F0909000000000000" pitchFamily="49" charset="-128"/>
            </a:endParaRPr>
          </a:p>
          <a:p>
            <a:endParaRPr kumimoji="1" lang="en-US" altLang="ja-JP" sz="3733" dirty="0">
              <a:latin typeface="AR丸ゴシック体E" panose="020F0909000000000000" pitchFamily="49" charset="-128"/>
              <a:ea typeface="AR丸ゴシック体E" panose="020F0909000000000000" pitchFamily="49" charset="-128"/>
            </a:endParaRPr>
          </a:p>
          <a:p>
            <a:endParaRPr kumimoji="1" lang="en-US" altLang="ja-JP" sz="3733" dirty="0">
              <a:latin typeface="AR丸ゴシック体E" panose="020F0909000000000000" pitchFamily="49" charset="-128"/>
              <a:ea typeface="AR丸ゴシック体E" panose="020F0909000000000000" pitchFamily="49" charset="-128"/>
            </a:endParaRPr>
          </a:p>
          <a:p>
            <a:endParaRPr kumimoji="1" lang="en-US" altLang="ja-JP" sz="3733" dirty="0">
              <a:latin typeface="AR丸ゴシック体E" panose="020F0909000000000000" pitchFamily="49" charset="-128"/>
              <a:ea typeface="AR丸ゴシック体E" panose="020F0909000000000000" pitchFamily="49" charset="-128"/>
            </a:endParaRPr>
          </a:p>
          <a:p>
            <a:r>
              <a:rPr kumimoji="1" lang="ja-JP" altLang="en-US" sz="3733" dirty="0">
                <a:latin typeface="AR丸ゴシック体E" panose="020F0909000000000000" pitchFamily="49" charset="-128"/>
                <a:ea typeface="AR丸ゴシック体E" panose="020F0909000000000000" pitchFamily="49" charset="-128"/>
              </a:rPr>
              <a:t>　　</a:t>
            </a:r>
            <a:r>
              <a:rPr kumimoji="1" lang="ja-JP" altLang="en-US" sz="4800" dirty="0">
                <a:latin typeface="AR丸ゴシック体E" panose="020F0909000000000000" pitchFamily="49" charset="-128"/>
                <a:ea typeface="AR丸ゴシック体E" panose="020F0909000000000000" pitchFamily="49" charset="-128"/>
              </a:rPr>
              <a:t>新型コロナを例にすると分かるよ！</a:t>
            </a:r>
            <a:endParaRPr kumimoji="1" lang="en-US" altLang="ja-JP" sz="4800" dirty="0">
              <a:latin typeface="AR丸ゴシック体E" panose="020F0909000000000000" pitchFamily="49" charset="-128"/>
              <a:ea typeface="AR丸ゴシック体E" panose="020F0909000000000000" pitchFamily="49" charset="-128"/>
            </a:endParaRPr>
          </a:p>
          <a:p>
            <a:endParaRPr kumimoji="1" lang="ja-JP" altLang="en-US" sz="3733" dirty="0">
              <a:latin typeface="AR丸ゴシック体E" panose="020F0909000000000000" pitchFamily="49" charset="-128"/>
              <a:ea typeface="AR丸ゴシック体E" panose="020F0909000000000000" pitchFamily="49" charset="-128"/>
            </a:endParaRPr>
          </a:p>
        </p:txBody>
      </p:sp>
      <p:sp>
        <p:nvSpPr>
          <p:cNvPr id="4" name="テキスト ボックス 3">
            <a:extLst>
              <a:ext uri="{FF2B5EF4-FFF2-40B4-BE49-F238E27FC236}">
                <a16:creationId xmlns:a16="http://schemas.microsoft.com/office/drawing/2014/main" id="{D7674F21-5435-265F-A247-D3DCDF9D7FBF}"/>
              </a:ext>
            </a:extLst>
          </p:cNvPr>
          <p:cNvSpPr txBox="1"/>
          <p:nvPr/>
        </p:nvSpPr>
        <p:spPr>
          <a:xfrm>
            <a:off x="3128865" y="158387"/>
            <a:ext cx="9063135" cy="584775"/>
          </a:xfrm>
          <a:prstGeom prst="rect">
            <a:avLst/>
          </a:prstGeom>
          <a:solidFill>
            <a:srgbClr val="B7DBFF"/>
          </a:solidFill>
        </p:spPr>
        <p:txBody>
          <a:bodyPr wrap="square">
            <a:spAutoFit/>
          </a:bodyPr>
          <a:lstStyle/>
          <a:p>
            <a:r>
              <a:rPr lang="ja-JP" altLang="en-US" sz="3200" b="1" dirty="0">
                <a:latin typeface="AR P丸ゴシック体04M" panose="020F0600000000000000" pitchFamily="50" charset="-128"/>
                <a:ea typeface="AR P丸ゴシック体04M" panose="020F0600000000000000" pitchFamily="50" charset="-128"/>
              </a:rPr>
              <a:t>⑤カリキュラム・マネジメントの意味と進め方</a:t>
            </a:r>
            <a:endParaRPr lang="ja-JP" altLang="en-US" sz="3200" dirty="0"/>
          </a:p>
        </p:txBody>
      </p:sp>
    </p:spTree>
    <p:extLst>
      <p:ext uri="{BB962C8B-B14F-4D97-AF65-F5344CB8AC3E}">
        <p14:creationId xmlns:p14="http://schemas.microsoft.com/office/powerpoint/2010/main" val="49529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Effect transition="in" filter="fade">
                                      <p:cBhvr>
                                        <p:cTn id="7" dur="1000"/>
                                        <p:tgtEl>
                                          <p:spTgt spid="2">
                                            <p:txEl>
                                              <p:pRg st="9" end="9"/>
                                            </p:txEl>
                                          </p:spTgt>
                                        </p:tgtEl>
                                      </p:cBhvr>
                                    </p:animEffect>
                                    <p:anim calcmode="lin" valueType="num">
                                      <p:cBhvr>
                                        <p:cTn id="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9FCDF-07BF-50E1-CA79-4C7A0164CFAA}"/>
            </a:ext>
          </a:extLst>
        </p:cNvPr>
        <p:cNvGrpSpPr/>
        <p:nvPr/>
      </p:nvGrpSpPr>
      <p:grpSpPr>
        <a:xfrm>
          <a:off x="0" y="0"/>
          <a:ext cx="0" cy="0"/>
          <a:chOff x="0" y="0"/>
          <a:chExt cx="0" cy="0"/>
        </a:xfrm>
      </p:grpSpPr>
      <p:sp>
        <p:nvSpPr>
          <p:cNvPr id="2" name="矢印: 右 1">
            <a:extLst>
              <a:ext uri="{FF2B5EF4-FFF2-40B4-BE49-F238E27FC236}">
                <a16:creationId xmlns:a16="http://schemas.microsoft.com/office/drawing/2014/main" id="{7421F2CB-4302-8BC9-4164-F675AB58AC59}"/>
              </a:ext>
            </a:extLst>
          </p:cNvPr>
          <p:cNvSpPr/>
          <p:nvPr/>
        </p:nvSpPr>
        <p:spPr>
          <a:xfrm>
            <a:off x="8193742" y="3729302"/>
            <a:ext cx="3603812" cy="1703293"/>
          </a:xfrm>
          <a:prstGeom prst="rightArrow">
            <a:avLst/>
          </a:prstGeom>
          <a:solidFill>
            <a:srgbClr val="CDE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 name="矢印: 右 2">
            <a:extLst>
              <a:ext uri="{FF2B5EF4-FFF2-40B4-BE49-F238E27FC236}">
                <a16:creationId xmlns:a16="http://schemas.microsoft.com/office/drawing/2014/main" id="{8533CB29-DA66-2578-FB6A-1F7A984C10DC}"/>
              </a:ext>
            </a:extLst>
          </p:cNvPr>
          <p:cNvSpPr/>
          <p:nvPr/>
        </p:nvSpPr>
        <p:spPr>
          <a:xfrm>
            <a:off x="4309037" y="3729302"/>
            <a:ext cx="3603812" cy="1703293"/>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 name="矢印: 右 3">
            <a:extLst>
              <a:ext uri="{FF2B5EF4-FFF2-40B4-BE49-F238E27FC236}">
                <a16:creationId xmlns:a16="http://schemas.microsoft.com/office/drawing/2014/main" id="{DDCCFB5C-F08A-E63B-F6BE-FC33CE2E0172}"/>
              </a:ext>
            </a:extLst>
          </p:cNvPr>
          <p:cNvSpPr/>
          <p:nvPr/>
        </p:nvSpPr>
        <p:spPr>
          <a:xfrm>
            <a:off x="424331" y="3756197"/>
            <a:ext cx="3603812" cy="1703293"/>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テキスト ボックス 4">
            <a:extLst>
              <a:ext uri="{FF2B5EF4-FFF2-40B4-BE49-F238E27FC236}">
                <a16:creationId xmlns:a16="http://schemas.microsoft.com/office/drawing/2014/main" id="{815A2E18-4702-639F-7B62-9F6ABADD5F59}"/>
              </a:ext>
            </a:extLst>
          </p:cNvPr>
          <p:cNvSpPr txBox="1"/>
          <p:nvPr/>
        </p:nvSpPr>
        <p:spPr>
          <a:xfrm>
            <a:off x="424332" y="2402525"/>
            <a:ext cx="2961381" cy="1077218"/>
          </a:xfrm>
          <a:prstGeom prst="rect">
            <a:avLst/>
          </a:prstGeom>
          <a:solidFill>
            <a:schemeClr val="accent4">
              <a:lumMod val="20000"/>
              <a:lumOff val="80000"/>
            </a:schemeClr>
          </a:solidFill>
        </p:spPr>
        <p:txBody>
          <a:bodyPr wrap="square" rtlCol="0">
            <a:spAutoFit/>
          </a:bodyPr>
          <a:lstStyle/>
          <a:p>
            <a:r>
              <a:rPr kumimoji="1" lang="ja-JP" altLang="en-US" sz="3200" dirty="0">
                <a:latin typeface="AR Pゴシック体S" panose="020B0A00000000000000" pitchFamily="50" charset="-128"/>
                <a:ea typeface="AR Pゴシック体S" panose="020B0A00000000000000" pitchFamily="50" charset="-128"/>
              </a:rPr>
              <a:t>１９９０～</a:t>
            </a:r>
            <a:endParaRPr kumimoji="1" lang="en-US" altLang="ja-JP" sz="3200" dirty="0">
              <a:latin typeface="AR Pゴシック体S" panose="020B0A00000000000000" pitchFamily="50" charset="-128"/>
              <a:ea typeface="AR Pゴシック体S" panose="020B0A00000000000000" pitchFamily="50" charset="-128"/>
            </a:endParaRPr>
          </a:p>
          <a:p>
            <a:r>
              <a:rPr kumimoji="1" lang="ja-JP" altLang="en-US" sz="3200" dirty="0">
                <a:latin typeface="AR Pゴシック体S" panose="020B0A00000000000000" pitchFamily="50" charset="-128"/>
                <a:ea typeface="AR Pゴシック体S" panose="020B0A00000000000000" pitchFamily="50" charset="-128"/>
              </a:rPr>
              <a:t>　　　２００４</a:t>
            </a:r>
          </a:p>
        </p:txBody>
      </p:sp>
      <p:sp>
        <p:nvSpPr>
          <p:cNvPr id="6" name="テキスト ボックス 5">
            <a:extLst>
              <a:ext uri="{FF2B5EF4-FFF2-40B4-BE49-F238E27FC236}">
                <a16:creationId xmlns:a16="http://schemas.microsoft.com/office/drawing/2014/main" id="{BA20E45D-DD3D-913A-1A0D-8DB4A3850A8E}"/>
              </a:ext>
            </a:extLst>
          </p:cNvPr>
          <p:cNvSpPr txBox="1"/>
          <p:nvPr/>
        </p:nvSpPr>
        <p:spPr>
          <a:xfrm>
            <a:off x="4309036" y="2402523"/>
            <a:ext cx="3221317" cy="1077218"/>
          </a:xfrm>
          <a:prstGeom prst="rect">
            <a:avLst/>
          </a:prstGeom>
          <a:solidFill>
            <a:schemeClr val="accent6">
              <a:lumMod val="40000"/>
              <a:lumOff val="60000"/>
            </a:schemeClr>
          </a:solidFill>
        </p:spPr>
        <p:txBody>
          <a:bodyPr wrap="square" rtlCol="0">
            <a:spAutoFit/>
          </a:bodyPr>
          <a:lstStyle/>
          <a:p>
            <a:r>
              <a:rPr kumimoji="1" lang="ja-JP" altLang="en-US" sz="3200" dirty="0">
                <a:latin typeface="AR Pゴシック体S" panose="020B0A00000000000000" pitchFamily="50" charset="-128"/>
                <a:ea typeface="AR Pゴシック体S" panose="020B0A00000000000000" pitchFamily="50" charset="-128"/>
              </a:rPr>
              <a:t>２００５～</a:t>
            </a:r>
            <a:endParaRPr kumimoji="1" lang="en-US" altLang="ja-JP" sz="3200" dirty="0">
              <a:latin typeface="AR Pゴシック体S" panose="020B0A00000000000000" pitchFamily="50" charset="-128"/>
              <a:ea typeface="AR Pゴシック体S" panose="020B0A00000000000000" pitchFamily="50" charset="-128"/>
            </a:endParaRPr>
          </a:p>
          <a:p>
            <a:r>
              <a:rPr kumimoji="1" lang="ja-JP" altLang="en-US" sz="3200" dirty="0">
                <a:latin typeface="AR Pゴシック体S" panose="020B0A00000000000000" pitchFamily="50" charset="-128"/>
                <a:ea typeface="AR Pゴシック体S" panose="020B0A00000000000000" pitchFamily="50" charset="-128"/>
              </a:rPr>
              <a:t>　　　　２０１４</a:t>
            </a:r>
          </a:p>
        </p:txBody>
      </p:sp>
      <p:sp>
        <p:nvSpPr>
          <p:cNvPr id="7" name="テキスト ボックス 6">
            <a:extLst>
              <a:ext uri="{FF2B5EF4-FFF2-40B4-BE49-F238E27FC236}">
                <a16:creationId xmlns:a16="http://schemas.microsoft.com/office/drawing/2014/main" id="{82FB63F3-318B-944A-DF7F-34BD41A02A6D}"/>
              </a:ext>
            </a:extLst>
          </p:cNvPr>
          <p:cNvSpPr txBox="1"/>
          <p:nvPr/>
        </p:nvSpPr>
        <p:spPr>
          <a:xfrm>
            <a:off x="8193740" y="2265066"/>
            <a:ext cx="3603811" cy="1077218"/>
          </a:xfrm>
          <a:prstGeom prst="rect">
            <a:avLst/>
          </a:prstGeom>
          <a:solidFill>
            <a:srgbClr val="CDE6FF"/>
          </a:solidFill>
        </p:spPr>
        <p:txBody>
          <a:bodyPr wrap="square" rtlCol="0">
            <a:spAutoFit/>
          </a:bodyPr>
          <a:lstStyle/>
          <a:p>
            <a:r>
              <a:rPr kumimoji="1" lang="ja-JP" altLang="en-US" sz="3200" dirty="0">
                <a:latin typeface="AR Pゴシック体S" panose="020B0A00000000000000" pitchFamily="50" charset="-128"/>
                <a:ea typeface="AR Pゴシック体S" panose="020B0A00000000000000" pitchFamily="50" charset="-128"/>
              </a:rPr>
              <a:t>２０１５～</a:t>
            </a:r>
            <a:endParaRPr kumimoji="1" lang="en-US" altLang="ja-JP" sz="3200" dirty="0">
              <a:latin typeface="AR Pゴシック体S" panose="020B0A00000000000000" pitchFamily="50" charset="-128"/>
              <a:ea typeface="AR Pゴシック体S" panose="020B0A00000000000000" pitchFamily="50" charset="-128"/>
            </a:endParaRPr>
          </a:p>
          <a:p>
            <a:r>
              <a:rPr kumimoji="1" lang="ja-JP" altLang="en-US" sz="3200" dirty="0">
                <a:latin typeface="AR Pゴシック体S" panose="020B0A00000000000000" pitchFamily="50" charset="-128"/>
                <a:ea typeface="AR Pゴシック体S" panose="020B0A00000000000000" pitchFamily="50" charset="-128"/>
              </a:rPr>
              <a:t>　　　　２０３０</a:t>
            </a:r>
          </a:p>
        </p:txBody>
      </p:sp>
      <p:sp>
        <p:nvSpPr>
          <p:cNvPr id="8" name="テキスト ボックス 7">
            <a:extLst>
              <a:ext uri="{FF2B5EF4-FFF2-40B4-BE49-F238E27FC236}">
                <a16:creationId xmlns:a16="http://schemas.microsoft.com/office/drawing/2014/main" id="{C7C4EAD1-0CDB-8047-F72A-4273AAB6549D}"/>
              </a:ext>
            </a:extLst>
          </p:cNvPr>
          <p:cNvSpPr txBox="1"/>
          <p:nvPr/>
        </p:nvSpPr>
        <p:spPr>
          <a:xfrm>
            <a:off x="945799" y="4217993"/>
            <a:ext cx="1918448" cy="748988"/>
          </a:xfrm>
          <a:prstGeom prst="rect">
            <a:avLst/>
          </a:prstGeom>
          <a:solidFill>
            <a:schemeClr val="accent4">
              <a:lumMod val="20000"/>
              <a:lumOff val="80000"/>
            </a:schemeClr>
          </a:solidFill>
        </p:spPr>
        <p:txBody>
          <a:bodyPr wrap="square" rtlCol="0">
            <a:spAutoFit/>
          </a:bodyPr>
          <a:lstStyle/>
          <a:p>
            <a:r>
              <a:rPr kumimoji="1" lang="en-US" altLang="ja-JP" sz="4267" dirty="0">
                <a:latin typeface="AR Pゴシック体S" panose="020B0A00000000000000" pitchFamily="50" charset="-128"/>
                <a:ea typeface="AR Pゴシック体S" panose="020B0A00000000000000" pitchFamily="50" charset="-128"/>
              </a:rPr>
              <a:t>EFA</a:t>
            </a:r>
            <a:endParaRPr kumimoji="1" lang="ja-JP" altLang="en-US" sz="4267" dirty="0">
              <a:latin typeface="AR Pゴシック体S" panose="020B0A00000000000000" pitchFamily="50" charset="-128"/>
              <a:ea typeface="AR Pゴシック体S" panose="020B0A00000000000000" pitchFamily="50" charset="-128"/>
            </a:endParaRPr>
          </a:p>
        </p:txBody>
      </p:sp>
      <p:sp>
        <p:nvSpPr>
          <p:cNvPr id="9" name="テキスト ボックス 8">
            <a:extLst>
              <a:ext uri="{FF2B5EF4-FFF2-40B4-BE49-F238E27FC236}">
                <a16:creationId xmlns:a16="http://schemas.microsoft.com/office/drawing/2014/main" id="{F8639FBE-8A0A-8D94-637F-F8F83EB3DD11}"/>
              </a:ext>
            </a:extLst>
          </p:cNvPr>
          <p:cNvSpPr txBox="1"/>
          <p:nvPr/>
        </p:nvSpPr>
        <p:spPr>
          <a:xfrm>
            <a:off x="4806599" y="4217993"/>
            <a:ext cx="1918448" cy="748988"/>
          </a:xfrm>
          <a:prstGeom prst="rect">
            <a:avLst/>
          </a:prstGeom>
          <a:solidFill>
            <a:schemeClr val="accent6">
              <a:lumMod val="40000"/>
              <a:lumOff val="60000"/>
            </a:schemeClr>
          </a:solidFill>
        </p:spPr>
        <p:txBody>
          <a:bodyPr wrap="square" rtlCol="0">
            <a:spAutoFit/>
          </a:bodyPr>
          <a:lstStyle/>
          <a:p>
            <a:r>
              <a:rPr kumimoji="1" lang="en-US" altLang="ja-JP" sz="4267">
                <a:latin typeface="AR Pゴシック体S" panose="020B0A00000000000000" pitchFamily="50" charset="-128"/>
                <a:ea typeface="AR Pゴシック体S" panose="020B0A00000000000000" pitchFamily="50" charset="-128"/>
              </a:rPr>
              <a:t>ESD</a:t>
            </a:r>
            <a:endParaRPr kumimoji="1" lang="ja-JP" altLang="en-US" sz="4267" dirty="0">
              <a:latin typeface="AR Pゴシック体S" panose="020B0A00000000000000" pitchFamily="50" charset="-128"/>
              <a:ea typeface="AR Pゴシック体S" panose="020B0A00000000000000" pitchFamily="50" charset="-128"/>
            </a:endParaRPr>
          </a:p>
        </p:txBody>
      </p:sp>
      <p:sp>
        <p:nvSpPr>
          <p:cNvPr id="10" name="テキスト ボックス 9">
            <a:extLst>
              <a:ext uri="{FF2B5EF4-FFF2-40B4-BE49-F238E27FC236}">
                <a16:creationId xmlns:a16="http://schemas.microsoft.com/office/drawing/2014/main" id="{A0659DB4-23D0-06A3-583E-68539FD41163}"/>
              </a:ext>
            </a:extLst>
          </p:cNvPr>
          <p:cNvSpPr txBox="1"/>
          <p:nvPr/>
        </p:nvSpPr>
        <p:spPr>
          <a:xfrm>
            <a:off x="8541893" y="4217992"/>
            <a:ext cx="2538484" cy="748988"/>
          </a:xfrm>
          <a:prstGeom prst="rect">
            <a:avLst/>
          </a:prstGeom>
          <a:solidFill>
            <a:srgbClr val="CDE6FF"/>
          </a:solidFill>
        </p:spPr>
        <p:txBody>
          <a:bodyPr wrap="square" rtlCol="0">
            <a:spAutoFit/>
          </a:bodyPr>
          <a:lstStyle/>
          <a:p>
            <a:r>
              <a:rPr kumimoji="1" lang="en-US" altLang="ja-JP" sz="4267" dirty="0">
                <a:latin typeface="AR Pゴシック体S" panose="020B0A00000000000000" pitchFamily="50" charset="-128"/>
                <a:ea typeface="AR Pゴシック体S" panose="020B0A00000000000000" pitchFamily="50" charset="-128"/>
              </a:rPr>
              <a:t>SDGs</a:t>
            </a:r>
            <a:endParaRPr kumimoji="1" lang="ja-JP" altLang="en-US" sz="4267" dirty="0">
              <a:latin typeface="AR Pゴシック体S" panose="020B0A00000000000000" pitchFamily="50" charset="-128"/>
              <a:ea typeface="AR Pゴシック体S" panose="020B0A00000000000000" pitchFamily="50" charset="-128"/>
            </a:endParaRPr>
          </a:p>
        </p:txBody>
      </p:sp>
      <p:sp>
        <p:nvSpPr>
          <p:cNvPr id="11" name="テキスト ボックス 10">
            <a:extLst>
              <a:ext uri="{FF2B5EF4-FFF2-40B4-BE49-F238E27FC236}">
                <a16:creationId xmlns:a16="http://schemas.microsoft.com/office/drawing/2014/main" id="{98BE8FB3-30DC-B17A-A60E-07595E4DC6C3}"/>
              </a:ext>
            </a:extLst>
          </p:cNvPr>
          <p:cNvSpPr txBox="1"/>
          <p:nvPr/>
        </p:nvSpPr>
        <p:spPr>
          <a:xfrm>
            <a:off x="259979" y="6221491"/>
            <a:ext cx="3617237" cy="2062296"/>
          </a:xfrm>
          <a:prstGeom prst="rect">
            <a:avLst/>
          </a:prstGeom>
          <a:solidFill>
            <a:schemeClr val="accent4">
              <a:lumMod val="20000"/>
              <a:lumOff val="80000"/>
            </a:schemeClr>
          </a:solidFill>
        </p:spPr>
        <p:txBody>
          <a:bodyPr wrap="square" rtlCol="0">
            <a:spAutoFit/>
          </a:bodyPr>
          <a:lstStyle/>
          <a:p>
            <a:r>
              <a:rPr kumimoji="1" lang="ja-JP" altLang="en-US" sz="4267" b="1" dirty="0">
                <a:latin typeface="AR P丸ゴシック体E" panose="020F0900000000000000" pitchFamily="50" charset="-128"/>
                <a:ea typeface="AR P丸ゴシック体E" panose="020F0900000000000000" pitchFamily="50" charset="-128"/>
              </a:rPr>
              <a:t>万人のための教育</a:t>
            </a:r>
            <a:endParaRPr kumimoji="1" lang="en-US" altLang="ja-JP" sz="4267" b="1" dirty="0">
              <a:latin typeface="AR P丸ゴシック体E" panose="020F0900000000000000" pitchFamily="50" charset="-128"/>
              <a:ea typeface="AR P丸ゴシック体E" panose="020F0900000000000000" pitchFamily="50" charset="-128"/>
            </a:endParaRPr>
          </a:p>
          <a:p>
            <a:r>
              <a:rPr kumimoji="1" lang="ja-JP" altLang="en-US" sz="4267" b="1" dirty="0">
                <a:latin typeface="AR P丸ゴシック体E" panose="020F0900000000000000" pitchFamily="50" charset="-128"/>
                <a:ea typeface="AR P丸ゴシック体E" panose="020F0900000000000000" pitchFamily="50" charset="-128"/>
              </a:rPr>
              <a:t>（知識や技能）</a:t>
            </a:r>
          </a:p>
        </p:txBody>
      </p:sp>
      <p:sp>
        <p:nvSpPr>
          <p:cNvPr id="12" name="テキスト ボックス 11">
            <a:extLst>
              <a:ext uri="{FF2B5EF4-FFF2-40B4-BE49-F238E27FC236}">
                <a16:creationId xmlns:a16="http://schemas.microsoft.com/office/drawing/2014/main" id="{7C87D413-B34A-C21C-D038-792EE3C9B836}"/>
              </a:ext>
            </a:extLst>
          </p:cNvPr>
          <p:cNvSpPr txBox="1"/>
          <p:nvPr/>
        </p:nvSpPr>
        <p:spPr>
          <a:xfrm>
            <a:off x="4193252" y="6221491"/>
            <a:ext cx="3452885" cy="2062296"/>
          </a:xfrm>
          <a:prstGeom prst="rect">
            <a:avLst/>
          </a:prstGeom>
          <a:solidFill>
            <a:schemeClr val="accent6">
              <a:lumMod val="40000"/>
              <a:lumOff val="60000"/>
            </a:schemeClr>
          </a:solidFill>
        </p:spPr>
        <p:txBody>
          <a:bodyPr wrap="square" rtlCol="0">
            <a:spAutoFit/>
          </a:bodyPr>
          <a:lstStyle/>
          <a:p>
            <a:r>
              <a:rPr kumimoji="1" lang="ja-JP" altLang="en-US" sz="4267" b="1" dirty="0">
                <a:latin typeface="AR P丸ゴシック体E" panose="020F0900000000000000" pitchFamily="50" charset="-128"/>
                <a:ea typeface="AR P丸ゴシック体E" panose="020F0900000000000000" pitchFamily="50" charset="-128"/>
              </a:rPr>
              <a:t>持続可能な</a:t>
            </a:r>
            <a:endParaRPr kumimoji="1" lang="en-US" altLang="ja-JP" sz="4267" b="1" dirty="0">
              <a:latin typeface="AR P丸ゴシック体E" panose="020F0900000000000000" pitchFamily="50" charset="-128"/>
              <a:ea typeface="AR P丸ゴシック体E" panose="020F0900000000000000" pitchFamily="50" charset="-128"/>
            </a:endParaRPr>
          </a:p>
          <a:p>
            <a:r>
              <a:rPr kumimoji="1" lang="ja-JP" altLang="en-US" sz="4267" b="1" dirty="0">
                <a:latin typeface="AR P丸ゴシック体E" panose="020F0900000000000000" pitchFamily="50" charset="-128"/>
                <a:ea typeface="AR P丸ゴシック体E" panose="020F0900000000000000" pitchFamily="50" charset="-128"/>
              </a:rPr>
              <a:t>社会のための教育</a:t>
            </a:r>
          </a:p>
        </p:txBody>
      </p:sp>
      <p:sp>
        <p:nvSpPr>
          <p:cNvPr id="13" name="テキスト ボックス 12">
            <a:extLst>
              <a:ext uri="{FF2B5EF4-FFF2-40B4-BE49-F238E27FC236}">
                <a16:creationId xmlns:a16="http://schemas.microsoft.com/office/drawing/2014/main" id="{448DEF61-FD12-38E7-CFF6-D05C7922968E}"/>
              </a:ext>
            </a:extLst>
          </p:cNvPr>
          <p:cNvSpPr txBox="1"/>
          <p:nvPr/>
        </p:nvSpPr>
        <p:spPr>
          <a:xfrm>
            <a:off x="8084691" y="6221490"/>
            <a:ext cx="3452885" cy="2062296"/>
          </a:xfrm>
          <a:prstGeom prst="rect">
            <a:avLst/>
          </a:prstGeom>
          <a:solidFill>
            <a:srgbClr val="CDE6FF"/>
          </a:solidFill>
        </p:spPr>
        <p:txBody>
          <a:bodyPr wrap="square" rtlCol="0">
            <a:spAutoFit/>
          </a:bodyPr>
          <a:lstStyle/>
          <a:p>
            <a:r>
              <a:rPr kumimoji="1" lang="en-US" altLang="ja-JP" sz="4267" b="1" dirty="0">
                <a:latin typeface="AR P丸ゴシック体E" panose="020F0900000000000000" pitchFamily="50" charset="-128"/>
                <a:ea typeface="AR P丸ゴシック体E" panose="020F0900000000000000" pitchFamily="50" charset="-128"/>
              </a:rPr>
              <a:t>SDG</a:t>
            </a:r>
            <a:r>
              <a:rPr kumimoji="1" lang="ja-JP" altLang="en-US" sz="4267" b="1" dirty="0">
                <a:latin typeface="AR P丸ゴシック体E" panose="020F0900000000000000" pitchFamily="50" charset="-128"/>
                <a:ea typeface="AR P丸ゴシック体E" panose="020F0900000000000000" pitchFamily="50" charset="-128"/>
              </a:rPr>
              <a:t>ｓを達成するための</a:t>
            </a:r>
            <a:endParaRPr kumimoji="1" lang="en-US" altLang="ja-JP" sz="4267" b="1" dirty="0">
              <a:latin typeface="AR P丸ゴシック体E" panose="020F0900000000000000" pitchFamily="50" charset="-128"/>
              <a:ea typeface="AR P丸ゴシック体E" panose="020F0900000000000000" pitchFamily="50" charset="-128"/>
            </a:endParaRPr>
          </a:p>
          <a:p>
            <a:r>
              <a:rPr kumimoji="1" lang="ja-JP" altLang="en-US" sz="4267" b="1" dirty="0">
                <a:latin typeface="AR P丸ゴシック体E" panose="020F0900000000000000" pitchFamily="50" charset="-128"/>
                <a:ea typeface="AR P丸ゴシック体E" panose="020F0900000000000000" pitchFamily="50" charset="-128"/>
              </a:rPr>
              <a:t>教育・ＥＳＤ</a:t>
            </a:r>
          </a:p>
        </p:txBody>
      </p:sp>
      <p:sp>
        <p:nvSpPr>
          <p:cNvPr id="14" name="四角形: 角を丸くする 13">
            <a:extLst>
              <a:ext uri="{FF2B5EF4-FFF2-40B4-BE49-F238E27FC236}">
                <a16:creationId xmlns:a16="http://schemas.microsoft.com/office/drawing/2014/main" id="{FE371C6D-C70B-AAF6-3DFE-6FDA1521EE4E}"/>
              </a:ext>
            </a:extLst>
          </p:cNvPr>
          <p:cNvSpPr/>
          <p:nvPr/>
        </p:nvSpPr>
        <p:spPr>
          <a:xfrm>
            <a:off x="7894920" y="1954295"/>
            <a:ext cx="4081929" cy="6920755"/>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 name="テキスト ボックス 14">
            <a:extLst>
              <a:ext uri="{FF2B5EF4-FFF2-40B4-BE49-F238E27FC236}">
                <a16:creationId xmlns:a16="http://schemas.microsoft.com/office/drawing/2014/main" id="{BD314C43-F869-DF46-61C5-80CB6E979140}"/>
              </a:ext>
            </a:extLst>
          </p:cNvPr>
          <p:cNvSpPr txBox="1"/>
          <p:nvPr/>
        </p:nvSpPr>
        <p:spPr>
          <a:xfrm>
            <a:off x="945799" y="885902"/>
            <a:ext cx="7372531" cy="913007"/>
          </a:xfrm>
          <a:prstGeom prst="rect">
            <a:avLst/>
          </a:prstGeom>
          <a:noFill/>
        </p:spPr>
        <p:txBody>
          <a:bodyPr wrap="none" rtlCol="0">
            <a:spAutoFit/>
          </a:bodyPr>
          <a:lstStyle/>
          <a:p>
            <a:r>
              <a:rPr kumimoji="1" lang="ja-JP" altLang="en-US" sz="5333" b="1" dirty="0">
                <a:latin typeface="AR P丸ゴシック体E" panose="020F0900000000000000" pitchFamily="50" charset="-128"/>
                <a:ea typeface="AR P丸ゴシック体E" panose="020F0900000000000000" pitchFamily="50" charset="-128"/>
              </a:rPr>
              <a:t>世界の</a:t>
            </a:r>
            <a:r>
              <a:rPr kumimoji="1" lang="ja-JP" altLang="en-US" sz="5333" b="1" dirty="0">
                <a:solidFill>
                  <a:srgbClr val="FF0000"/>
                </a:solidFill>
                <a:latin typeface="AR P丸ゴシック体E" panose="020F0900000000000000" pitchFamily="50" charset="-128"/>
                <a:ea typeface="AR P丸ゴシック体E" panose="020F0900000000000000" pitchFamily="50" charset="-128"/>
              </a:rPr>
              <a:t>教育</a:t>
            </a:r>
            <a:r>
              <a:rPr kumimoji="1" lang="ja-JP" altLang="en-US" sz="5333" b="1" dirty="0">
                <a:latin typeface="AR P丸ゴシック体E" panose="020F0900000000000000" pitchFamily="50" charset="-128"/>
                <a:ea typeface="AR P丸ゴシック体E" panose="020F0900000000000000" pitchFamily="50" charset="-128"/>
              </a:rPr>
              <a:t>の推移・動向</a:t>
            </a:r>
          </a:p>
        </p:txBody>
      </p:sp>
      <p:sp>
        <p:nvSpPr>
          <p:cNvPr id="17" name="テキスト ボックス 16">
            <a:extLst>
              <a:ext uri="{FF2B5EF4-FFF2-40B4-BE49-F238E27FC236}">
                <a16:creationId xmlns:a16="http://schemas.microsoft.com/office/drawing/2014/main" id="{F3CDE77D-7C31-5CB4-9612-B9EBDD8F52A4}"/>
              </a:ext>
            </a:extLst>
          </p:cNvPr>
          <p:cNvSpPr txBox="1"/>
          <p:nvPr/>
        </p:nvSpPr>
        <p:spPr>
          <a:xfrm>
            <a:off x="3065928" y="64839"/>
            <a:ext cx="9126072" cy="584775"/>
          </a:xfrm>
          <a:prstGeom prst="rect">
            <a:avLst/>
          </a:prstGeom>
          <a:solidFill>
            <a:srgbClr val="A3DBFF"/>
          </a:solidFill>
        </p:spPr>
        <p:txBody>
          <a:bodyPr wrap="square">
            <a:spAutoFit/>
          </a:bodyPr>
          <a:lstStyle/>
          <a:p>
            <a:r>
              <a:rPr lang="ja-JP" altLang="en-US" sz="3200" dirty="0">
                <a:latin typeface="AR丸ゴシック体E" panose="020F0909000000000000" pitchFamily="49" charset="-128"/>
                <a:ea typeface="AR丸ゴシック体E" panose="020F0909000000000000" pitchFamily="49" charset="-128"/>
              </a:rPr>
              <a:t>① ＳＤＧｓが求められている世界の現状や課題</a:t>
            </a:r>
            <a:endParaRPr lang="ja-JP" altLang="en-US" sz="3200" dirty="0"/>
          </a:p>
        </p:txBody>
      </p:sp>
    </p:spTree>
    <p:extLst>
      <p:ext uri="{BB962C8B-B14F-4D97-AF65-F5344CB8AC3E}">
        <p14:creationId xmlns:p14="http://schemas.microsoft.com/office/powerpoint/2010/main" val="70367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par>
                          <p:cTn id="49" fill="hold">
                            <p:stCondLst>
                              <p:cond delay="2000"/>
                            </p:stCondLst>
                            <p:childTnLst>
                              <p:par>
                                <p:cTn id="50" presetID="42"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par>
                          <p:cTn id="68" fill="hold">
                            <p:stCondLst>
                              <p:cond delay="2000"/>
                            </p:stCondLst>
                            <p:childTnLst>
                              <p:par>
                                <p:cTn id="69" presetID="42" presetClass="entr" presetSubtype="0"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1000"/>
                                        <p:tgtEl>
                                          <p:spTgt spid="13"/>
                                        </p:tgtEl>
                                      </p:cBhvr>
                                    </p:animEffect>
                                    <p:anim calcmode="lin" valueType="num">
                                      <p:cBhvr>
                                        <p:cTn id="72" dur="1000" fill="hold"/>
                                        <p:tgtEl>
                                          <p:spTgt spid="13"/>
                                        </p:tgtEl>
                                        <p:attrNameLst>
                                          <p:attrName>ppt_x</p:attrName>
                                        </p:attrNameLst>
                                      </p:cBhvr>
                                      <p:tavLst>
                                        <p:tav tm="0">
                                          <p:val>
                                            <p:strVal val="#ppt_x"/>
                                          </p:val>
                                        </p:tav>
                                        <p:tav tm="100000">
                                          <p:val>
                                            <p:strVal val="#ppt_x"/>
                                          </p:val>
                                        </p:tav>
                                      </p:tavLst>
                                    </p:anim>
                                    <p:anim calcmode="lin" valueType="num">
                                      <p:cBhvr>
                                        <p:cTn id="7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1000"/>
                                        <p:tgtEl>
                                          <p:spTgt spid="14"/>
                                        </p:tgtEl>
                                      </p:cBhvr>
                                    </p:animEffect>
                                    <p:anim calcmode="lin" valueType="num">
                                      <p:cBhvr>
                                        <p:cTn id="79" dur="1000" fill="hold"/>
                                        <p:tgtEl>
                                          <p:spTgt spid="14"/>
                                        </p:tgtEl>
                                        <p:attrNameLst>
                                          <p:attrName>ppt_x</p:attrName>
                                        </p:attrNameLst>
                                      </p:cBhvr>
                                      <p:tavLst>
                                        <p:tav tm="0">
                                          <p:val>
                                            <p:strVal val="#ppt_x"/>
                                          </p:val>
                                        </p:tav>
                                        <p:tav tm="100000">
                                          <p:val>
                                            <p:strVal val="#ppt_x"/>
                                          </p:val>
                                        </p:tav>
                                      </p:tavLst>
                                    </p:anim>
                                    <p:anim calcmode="lin" valueType="num">
                                      <p:cBhvr>
                                        <p:cTn id="8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ケーキ, 閉じる, 座る, 手 が含まれている画像&#10;&#10;自動的に生成された説明">
            <a:extLst>
              <a:ext uri="{FF2B5EF4-FFF2-40B4-BE49-F238E27FC236}">
                <a16:creationId xmlns:a16="http://schemas.microsoft.com/office/drawing/2014/main" id="{5326CA00-A214-4005-B0F3-10D2F88067E1}"/>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t="5376" r="30417" b="1"/>
          <a:stretch/>
        </p:blipFill>
        <p:spPr>
          <a:xfrm>
            <a:off x="3072595" y="1"/>
            <a:ext cx="9119405" cy="9619612"/>
          </a:xfrm>
          <a:prstGeom prst="rect">
            <a:avLst/>
          </a:prstGeom>
        </p:spPr>
      </p:pic>
      <p:pic>
        <p:nvPicPr>
          <p:cNvPr id="2" name="図 1">
            <a:extLst>
              <a:ext uri="{FF2B5EF4-FFF2-40B4-BE49-F238E27FC236}">
                <a16:creationId xmlns:a16="http://schemas.microsoft.com/office/drawing/2014/main" id="{C7E16BA6-70A7-4D9F-852D-AB1ADE2EDC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028808"/>
            <a:ext cx="8115193" cy="8115193"/>
          </a:xfrm>
          <a:prstGeom prst="rect">
            <a:avLst/>
          </a:prstGeom>
        </p:spPr>
      </p:pic>
      <p:grpSp>
        <p:nvGrpSpPr>
          <p:cNvPr id="3" name="グループ化 2">
            <a:extLst>
              <a:ext uri="{FF2B5EF4-FFF2-40B4-BE49-F238E27FC236}">
                <a16:creationId xmlns:a16="http://schemas.microsoft.com/office/drawing/2014/main" id="{08298614-3B39-4D2B-A787-890FDF68C09E}"/>
              </a:ext>
            </a:extLst>
          </p:cNvPr>
          <p:cNvGrpSpPr/>
          <p:nvPr/>
        </p:nvGrpSpPr>
        <p:grpSpPr>
          <a:xfrm>
            <a:off x="4580717" y="3393210"/>
            <a:ext cx="4097664" cy="2333605"/>
            <a:chOff x="4983207" y="6202579"/>
            <a:chExt cx="3303896" cy="2333605"/>
          </a:xfrm>
        </p:grpSpPr>
        <p:sp>
          <p:nvSpPr>
            <p:cNvPr id="4" name="楕円 3">
              <a:extLst>
                <a:ext uri="{FF2B5EF4-FFF2-40B4-BE49-F238E27FC236}">
                  <a16:creationId xmlns:a16="http://schemas.microsoft.com/office/drawing/2014/main" id="{16BD3C30-528C-40D7-9917-71931849112D}"/>
                </a:ext>
              </a:extLst>
            </p:cNvPr>
            <p:cNvSpPr/>
            <p:nvPr/>
          </p:nvSpPr>
          <p:spPr>
            <a:xfrm>
              <a:off x="4983207" y="62025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9C778585-5DD8-4A69-9CC3-344470230B66}"/>
                </a:ext>
              </a:extLst>
            </p:cNvPr>
            <p:cNvSpPr/>
            <p:nvPr/>
          </p:nvSpPr>
          <p:spPr>
            <a:xfrm>
              <a:off x="5161336" y="6643748"/>
              <a:ext cx="3125767" cy="1475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rPr>
                <a:t>新型コロナ</a:t>
              </a:r>
              <a:endParaRPr kumimoji="1" lang="en-US" altLang="ja-JP" sz="4800" b="1" dirty="0">
                <a:solidFill>
                  <a:schemeClr val="tx1"/>
                </a:solidFill>
              </a:endParaRPr>
            </a:p>
            <a:p>
              <a:pPr algn="ctr"/>
              <a:r>
                <a:rPr kumimoji="1" lang="ja-JP" altLang="en-US" sz="4800" b="1" dirty="0">
                  <a:solidFill>
                    <a:schemeClr val="tx1"/>
                  </a:solidFill>
                </a:rPr>
                <a:t>の大流行</a:t>
              </a:r>
            </a:p>
          </p:txBody>
        </p:sp>
      </p:grpSp>
    </p:spTree>
    <p:extLst>
      <p:ext uri="{BB962C8B-B14F-4D97-AF65-F5344CB8AC3E}">
        <p14:creationId xmlns:p14="http://schemas.microsoft.com/office/powerpoint/2010/main" val="37625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32B1F89A-0C3E-4B27-82AE-E0DFA5D57555}"/>
              </a:ext>
            </a:extLst>
          </p:cNvPr>
          <p:cNvSpPr/>
          <p:nvPr/>
        </p:nvSpPr>
        <p:spPr>
          <a:xfrm>
            <a:off x="6964268" y="953295"/>
            <a:ext cx="1705233" cy="100942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企業活動の停滞</a:t>
            </a:r>
          </a:p>
        </p:txBody>
      </p:sp>
      <p:grpSp>
        <p:nvGrpSpPr>
          <p:cNvPr id="385" name="グループ化 384">
            <a:extLst>
              <a:ext uri="{FF2B5EF4-FFF2-40B4-BE49-F238E27FC236}">
                <a16:creationId xmlns:a16="http://schemas.microsoft.com/office/drawing/2014/main" id="{FBC5A064-879C-4E18-9686-C3F3EB6C0901}"/>
              </a:ext>
            </a:extLst>
          </p:cNvPr>
          <p:cNvGrpSpPr/>
          <p:nvPr/>
        </p:nvGrpSpPr>
        <p:grpSpPr>
          <a:xfrm>
            <a:off x="8554639" y="4443666"/>
            <a:ext cx="3300839" cy="2011711"/>
            <a:chOff x="8554639" y="3300665"/>
            <a:chExt cx="3300838" cy="2011710"/>
          </a:xfrm>
        </p:grpSpPr>
        <p:sp>
          <p:nvSpPr>
            <p:cNvPr id="40" name="正方形/長方形 39">
              <a:extLst>
                <a:ext uri="{FF2B5EF4-FFF2-40B4-BE49-F238E27FC236}">
                  <a16:creationId xmlns:a16="http://schemas.microsoft.com/office/drawing/2014/main" id="{182ED433-272F-423E-AB07-E357A3A21234}"/>
                </a:ext>
              </a:extLst>
            </p:cNvPr>
            <p:cNvSpPr/>
            <p:nvPr/>
          </p:nvSpPr>
          <p:spPr>
            <a:xfrm>
              <a:off x="9633362" y="3300665"/>
              <a:ext cx="2222115" cy="201171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休校</a:t>
              </a:r>
              <a:endParaRPr kumimoji="1" lang="en-US" altLang="ja-JP" sz="2800" b="1" dirty="0">
                <a:solidFill>
                  <a:schemeClr val="tx1"/>
                </a:solidFill>
              </a:endParaRPr>
            </a:p>
            <a:p>
              <a:pPr algn="ctr"/>
              <a:r>
                <a:rPr kumimoji="1" lang="ja-JP" altLang="en-US" sz="2800" b="1" dirty="0">
                  <a:solidFill>
                    <a:schemeClr val="tx1"/>
                  </a:solidFill>
                </a:rPr>
                <a:t>分散登校</a:t>
              </a:r>
              <a:endParaRPr kumimoji="1" lang="en-US" altLang="ja-JP" sz="2800" b="1" dirty="0">
                <a:solidFill>
                  <a:schemeClr val="tx1"/>
                </a:solidFill>
              </a:endParaRPr>
            </a:p>
            <a:p>
              <a:pPr algn="ctr"/>
              <a:r>
                <a:rPr kumimoji="1" lang="ja-JP" altLang="en-US" sz="2800" b="1" dirty="0">
                  <a:solidFill>
                    <a:schemeClr val="tx1"/>
                  </a:solidFill>
                </a:rPr>
                <a:t>授業再開</a:t>
              </a:r>
              <a:endParaRPr kumimoji="1" lang="en-US" altLang="ja-JP" sz="2800" b="1" dirty="0">
                <a:solidFill>
                  <a:schemeClr val="tx1"/>
                </a:solidFill>
              </a:endParaRPr>
            </a:p>
            <a:p>
              <a:pPr algn="ctr"/>
              <a:r>
                <a:rPr kumimoji="1" lang="ja-JP" altLang="en-US" sz="2800" b="1" dirty="0">
                  <a:solidFill>
                    <a:schemeClr val="tx1"/>
                  </a:solidFill>
                </a:rPr>
                <a:t>タブレット</a:t>
              </a:r>
            </a:p>
          </p:txBody>
        </p:sp>
        <p:cxnSp>
          <p:nvCxnSpPr>
            <p:cNvPr id="42" name="直線コネクタ 41">
              <a:extLst>
                <a:ext uri="{FF2B5EF4-FFF2-40B4-BE49-F238E27FC236}">
                  <a16:creationId xmlns:a16="http://schemas.microsoft.com/office/drawing/2014/main" id="{E663940E-013E-4A93-BA74-7AC0136E3D51}"/>
                </a:ext>
              </a:extLst>
            </p:cNvPr>
            <p:cNvCxnSpPr>
              <a:cxnSpLocks/>
              <a:endCxn id="40" idx="1"/>
            </p:cNvCxnSpPr>
            <p:nvPr/>
          </p:nvCxnSpPr>
          <p:spPr>
            <a:xfrm>
              <a:off x="8554639" y="3855863"/>
              <a:ext cx="1078723" cy="45065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9" name="グループ化 388">
            <a:extLst>
              <a:ext uri="{FF2B5EF4-FFF2-40B4-BE49-F238E27FC236}">
                <a16:creationId xmlns:a16="http://schemas.microsoft.com/office/drawing/2014/main" id="{22566DE0-C936-4F1C-A772-148B5B8185B6}"/>
              </a:ext>
            </a:extLst>
          </p:cNvPr>
          <p:cNvGrpSpPr/>
          <p:nvPr/>
        </p:nvGrpSpPr>
        <p:grpSpPr>
          <a:xfrm>
            <a:off x="6831067" y="6010224"/>
            <a:ext cx="2222115" cy="2090789"/>
            <a:chOff x="6831066" y="4513838"/>
            <a:chExt cx="2222115" cy="2090789"/>
          </a:xfrm>
        </p:grpSpPr>
        <p:sp>
          <p:nvSpPr>
            <p:cNvPr id="39" name="正方形/長方形 38">
              <a:extLst>
                <a:ext uri="{FF2B5EF4-FFF2-40B4-BE49-F238E27FC236}">
                  <a16:creationId xmlns:a16="http://schemas.microsoft.com/office/drawing/2014/main" id="{7FC74560-EF10-4E2B-970F-294847C11789}"/>
                </a:ext>
              </a:extLst>
            </p:cNvPr>
            <p:cNvSpPr/>
            <p:nvPr/>
          </p:nvSpPr>
          <p:spPr>
            <a:xfrm>
              <a:off x="6831066" y="5511156"/>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巣ごもり　対策</a:t>
              </a:r>
            </a:p>
          </p:txBody>
        </p:sp>
        <p:cxnSp>
          <p:nvCxnSpPr>
            <p:cNvPr id="44" name="直線コネクタ 43">
              <a:extLst>
                <a:ext uri="{FF2B5EF4-FFF2-40B4-BE49-F238E27FC236}">
                  <a16:creationId xmlns:a16="http://schemas.microsoft.com/office/drawing/2014/main" id="{09722CB3-C01A-436A-95AF-5B21C9C8FD60}"/>
                </a:ext>
              </a:extLst>
            </p:cNvPr>
            <p:cNvCxnSpPr>
              <a:cxnSpLocks/>
              <a:endCxn id="39" idx="0"/>
            </p:cNvCxnSpPr>
            <p:nvPr/>
          </p:nvCxnSpPr>
          <p:spPr>
            <a:xfrm>
              <a:off x="7303586" y="4513838"/>
              <a:ext cx="638537" cy="9973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47">
            <a:extLst>
              <a:ext uri="{FF2B5EF4-FFF2-40B4-BE49-F238E27FC236}">
                <a16:creationId xmlns:a16="http://schemas.microsoft.com/office/drawing/2014/main" id="{970D51DD-E755-4A43-AEBF-24563076A9A5}"/>
              </a:ext>
            </a:extLst>
          </p:cNvPr>
          <p:cNvCxnSpPr>
            <a:cxnSpLocks/>
            <a:stCxn id="22" idx="2"/>
          </p:cNvCxnSpPr>
          <p:nvPr/>
        </p:nvCxnSpPr>
        <p:spPr>
          <a:xfrm flipH="1">
            <a:off x="7143065" y="1962716"/>
            <a:ext cx="673820" cy="11658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3" name="グループ化 382">
            <a:extLst>
              <a:ext uri="{FF2B5EF4-FFF2-40B4-BE49-F238E27FC236}">
                <a16:creationId xmlns:a16="http://schemas.microsoft.com/office/drawing/2014/main" id="{8ABFC950-8113-441D-A797-E45EE0F7680B}"/>
              </a:ext>
            </a:extLst>
          </p:cNvPr>
          <p:cNvGrpSpPr/>
          <p:nvPr/>
        </p:nvGrpSpPr>
        <p:grpSpPr>
          <a:xfrm>
            <a:off x="442968" y="4299156"/>
            <a:ext cx="4076693" cy="1573485"/>
            <a:chOff x="442967" y="3156155"/>
            <a:chExt cx="4076693" cy="1573485"/>
          </a:xfrm>
        </p:grpSpPr>
        <p:sp>
          <p:nvSpPr>
            <p:cNvPr id="188" name="正方形/長方形 187">
              <a:extLst>
                <a:ext uri="{FF2B5EF4-FFF2-40B4-BE49-F238E27FC236}">
                  <a16:creationId xmlns:a16="http://schemas.microsoft.com/office/drawing/2014/main" id="{F63538E0-F707-4B61-AB95-353B382F3FA1}"/>
                </a:ext>
              </a:extLst>
            </p:cNvPr>
            <p:cNvSpPr/>
            <p:nvPr/>
          </p:nvSpPr>
          <p:spPr>
            <a:xfrm>
              <a:off x="442967" y="3156155"/>
              <a:ext cx="2559011" cy="157348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tx1"/>
                  </a:solidFill>
                </a:rPr>
                <a:t>マスクと消毒、ソーシャルディスタンス</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p:cNvCxnSpPr>
            <p:nvPr/>
          </p:nvCxnSpPr>
          <p:spPr>
            <a:xfrm flipV="1">
              <a:off x="3001978" y="3683570"/>
              <a:ext cx="1517682" cy="2593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2" name="グループ化 381">
            <a:extLst>
              <a:ext uri="{FF2B5EF4-FFF2-40B4-BE49-F238E27FC236}">
                <a16:creationId xmlns:a16="http://schemas.microsoft.com/office/drawing/2014/main" id="{34F9E3AC-FC12-4208-9EEB-2ED53521DF2D}"/>
              </a:ext>
            </a:extLst>
          </p:cNvPr>
          <p:cNvGrpSpPr/>
          <p:nvPr/>
        </p:nvGrpSpPr>
        <p:grpSpPr>
          <a:xfrm>
            <a:off x="355702" y="918818"/>
            <a:ext cx="4451663" cy="3110833"/>
            <a:chOff x="355701" y="-224181"/>
            <a:chExt cx="4451662" cy="3110831"/>
          </a:xfrm>
        </p:grpSpPr>
        <p:sp>
          <p:nvSpPr>
            <p:cNvPr id="196" name="正方形/長方形 195">
              <a:extLst>
                <a:ext uri="{FF2B5EF4-FFF2-40B4-BE49-F238E27FC236}">
                  <a16:creationId xmlns:a16="http://schemas.microsoft.com/office/drawing/2014/main" id="{B4FE936A-D297-4B80-AC68-0AA714F6F047}"/>
                </a:ext>
              </a:extLst>
            </p:cNvPr>
            <p:cNvSpPr/>
            <p:nvPr/>
          </p:nvSpPr>
          <p:spPr>
            <a:xfrm>
              <a:off x="355701" y="-224181"/>
              <a:ext cx="2992261" cy="295994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tx1"/>
                  </a:solidFill>
                </a:rPr>
                <a:t>ワクチンや薬の開発と接種</a:t>
              </a:r>
              <a:endParaRPr kumimoji="1" lang="en-US" altLang="ja-JP" sz="2800" b="1" dirty="0">
                <a:solidFill>
                  <a:schemeClr val="tx1"/>
                </a:solidFill>
              </a:endParaRPr>
            </a:p>
            <a:p>
              <a:endParaRPr kumimoji="1" lang="en-US" altLang="ja-JP" sz="2800" b="1" dirty="0">
                <a:solidFill>
                  <a:schemeClr val="tx1"/>
                </a:solidFill>
              </a:endParaRPr>
            </a:p>
            <a:p>
              <a:endParaRPr kumimoji="1" lang="en-US" altLang="ja-JP" sz="2800" b="1" dirty="0">
                <a:solidFill>
                  <a:schemeClr val="tx1"/>
                </a:solidFill>
              </a:endParaRPr>
            </a:p>
            <a:p>
              <a:r>
                <a:rPr kumimoji="1" lang="ja-JP" altLang="en-US" sz="2800" b="1" dirty="0">
                  <a:solidFill>
                    <a:schemeClr val="tx1"/>
                  </a:solidFill>
                </a:rPr>
                <a:t>医療施設の不足</a:t>
              </a:r>
              <a:endParaRPr kumimoji="1" lang="en-US" altLang="ja-JP" sz="2800" b="1" dirty="0">
                <a:solidFill>
                  <a:schemeClr val="tx1"/>
                </a:solidFill>
              </a:endParaRPr>
            </a:p>
            <a:p>
              <a:r>
                <a:rPr kumimoji="1" lang="ja-JP" altLang="en-US" sz="2800" b="1" dirty="0">
                  <a:solidFill>
                    <a:schemeClr val="tx1"/>
                  </a:solidFill>
                </a:rPr>
                <a:t>医療従事者の負担</a:t>
              </a:r>
              <a:endParaRPr kumimoji="1" lang="en-US" altLang="ja-JP" sz="2800" b="1" dirty="0">
                <a:solidFill>
                  <a:schemeClr val="tx1"/>
                </a:solidFill>
              </a:endParaRPr>
            </a:p>
          </p:txBody>
        </p:sp>
        <p:cxnSp>
          <p:nvCxnSpPr>
            <p:cNvPr id="197" name="直線コネクタ 196">
              <a:extLst>
                <a:ext uri="{FF2B5EF4-FFF2-40B4-BE49-F238E27FC236}">
                  <a16:creationId xmlns:a16="http://schemas.microsoft.com/office/drawing/2014/main" id="{5312D7C1-4EDB-4FFE-ABD2-04AC2DAF0F3D}"/>
                </a:ext>
              </a:extLst>
            </p:cNvPr>
            <p:cNvCxnSpPr>
              <a:cxnSpLocks/>
            </p:cNvCxnSpPr>
            <p:nvPr/>
          </p:nvCxnSpPr>
          <p:spPr>
            <a:xfrm>
              <a:off x="3351094" y="1828460"/>
              <a:ext cx="1456269" cy="1058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4" name="グループ化 383">
            <a:extLst>
              <a:ext uri="{FF2B5EF4-FFF2-40B4-BE49-F238E27FC236}">
                <a16:creationId xmlns:a16="http://schemas.microsoft.com/office/drawing/2014/main" id="{6802907C-5D96-4330-BFC0-BA2BB5C4A3BD}"/>
              </a:ext>
            </a:extLst>
          </p:cNvPr>
          <p:cNvGrpSpPr/>
          <p:nvPr/>
        </p:nvGrpSpPr>
        <p:grpSpPr>
          <a:xfrm>
            <a:off x="8669500" y="948290"/>
            <a:ext cx="3346632" cy="1189551"/>
            <a:chOff x="8669511" y="229353"/>
            <a:chExt cx="3346635" cy="1189551"/>
          </a:xfrm>
        </p:grpSpPr>
        <p:sp>
          <p:nvSpPr>
            <p:cNvPr id="41" name="正方形/長方形 40">
              <a:extLst>
                <a:ext uri="{FF2B5EF4-FFF2-40B4-BE49-F238E27FC236}">
                  <a16:creationId xmlns:a16="http://schemas.microsoft.com/office/drawing/2014/main" id="{71F585E0-E595-42E5-8C0A-3BF157EED536}"/>
                </a:ext>
              </a:extLst>
            </p:cNvPr>
            <p:cNvSpPr/>
            <p:nvPr/>
          </p:nvSpPr>
          <p:spPr>
            <a:xfrm>
              <a:off x="9630285" y="229353"/>
              <a:ext cx="2385861" cy="45662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収入の減少</a:t>
              </a: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flipV="1">
              <a:off x="8669511" y="457664"/>
              <a:ext cx="960774" cy="3403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9630285" y="888220"/>
              <a:ext cx="2385861"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持続支援金</a:t>
              </a:r>
            </a:p>
          </p:txBody>
        </p:sp>
        <p:cxnSp>
          <p:nvCxnSpPr>
            <p:cNvPr id="214" name="直線コネクタ 213">
              <a:extLst>
                <a:ext uri="{FF2B5EF4-FFF2-40B4-BE49-F238E27FC236}">
                  <a16:creationId xmlns:a16="http://schemas.microsoft.com/office/drawing/2014/main" id="{CB565B51-7424-43EA-B9BC-24888A435EB7}"/>
                </a:ext>
              </a:extLst>
            </p:cNvPr>
            <p:cNvCxnSpPr>
              <a:cxnSpLocks/>
              <a:stCxn id="22" idx="3"/>
              <a:endCxn id="206" idx="1"/>
            </p:cNvCxnSpPr>
            <p:nvPr/>
          </p:nvCxnSpPr>
          <p:spPr>
            <a:xfrm>
              <a:off x="8669511" y="491698"/>
              <a:ext cx="960774" cy="6618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7" name="グループ化 386">
            <a:extLst>
              <a:ext uri="{FF2B5EF4-FFF2-40B4-BE49-F238E27FC236}">
                <a16:creationId xmlns:a16="http://schemas.microsoft.com/office/drawing/2014/main" id="{26802B47-ADB7-4D2E-9011-2CCE4BC9E45D}"/>
              </a:ext>
            </a:extLst>
          </p:cNvPr>
          <p:cNvGrpSpPr/>
          <p:nvPr/>
        </p:nvGrpSpPr>
        <p:grpSpPr>
          <a:xfrm>
            <a:off x="437099" y="5543414"/>
            <a:ext cx="4545581" cy="2500732"/>
            <a:chOff x="437099" y="4135373"/>
            <a:chExt cx="4545581" cy="2500732"/>
          </a:xfrm>
        </p:grpSpPr>
        <p:cxnSp>
          <p:nvCxnSpPr>
            <p:cNvPr id="65" name="直線コネクタ 64">
              <a:extLst>
                <a:ext uri="{FF2B5EF4-FFF2-40B4-BE49-F238E27FC236}">
                  <a16:creationId xmlns:a16="http://schemas.microsoft.com/office/drawing/2014/main" id="{95518BBA-8E9F-4496-8B08-83F86B42025E}"/>
                </a:ext>
              </a:extLst>
            </p:cNvPr>
            <p:cNvCxnSpPr>
              <a:cxnSpLocks/>
            </p:cNvCxnSpPr>
            <p:nvPr/>
          </p:nvCxnSpPr>
          <p:spPr>
            <a:xfrm flipV="1">
              <a:off x="2932867" y="4135373"/>
              <a:ext cx="2049813" cy="1086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1" name="正方形/長方形 240">
              <a:extLst>
                <a:ext uri="{FF2B5EF4-FFF2-40B4-BE49-F238E27FC236}">
                  <a16:creationId xmlns:a16="http://schemas.microsoft.com/office/drawing/2014/main" id="{24E85889-19FC-4259-957A-B3C47FF8835B}"/>
                </a:ext>
              </a:extLst>
            </p:cNvPr>
            <p:cNvSpPr/>
            <p:nvPr/>
          </p:nvSpPr>
          <p:spPr>
            <a:xfrm>
              <a:off x="437099" y="4960479"/>
              <a:ext cx="2559010" cy="167562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tx1"/>
                  </a:solidFill>
                </a:rPr>
                <a:t>オリンピック</a:t>
              </a:r>
              <a:endParaRPr kumimoji="1" lang="en-US" altLang="ja-JP" sz="2800" b="1" dirty="0">
                <a:solidFill>
                  <a:schemeClr val="tx1"/>
                </a:solidFill>
              </a:endParaRPr>
            </a:p>
            <a:p>
              <a:r>
                <a:rPr kumimoji="1" lang="ja-JP" altLang="en-US" sz="2800" b="1" dirty="0">
                  <a:solidFill>
                    <a:schemeClr val="tx1"/>
                  </a:solidFill>
                </a:rPr>
                <a:t>パラリンピック、大会延期</a:t>
              </a:r>
            </a:p>
          </p:txBody>
        </p:sp>
      </p:grpSp>
      <p:grpSp>
        <p:nvGrpSpPr>
          <p:cNvPr id="388" name="グループ化 387">
            <a:extLst>
              <a:ext uri="{FF2B5EF4-FFF2-40B4-BE49-F238E27FC236}">
                <a16:creationId xmlns:a16="http://schemas.microsoft.com/office/drawing/2014/main" id="{E4B6112F-4D1C-4A11-A9B7-60BA593B1177}"/>
              </a:ext>
            </a:extLst>
          </p:cNvPr>
          <p:cNvGrpSpPr/>
          <p:nvPr/>
        </p:nvGrpSpPr>
        <p:grpSpPr>
          <a:xfrm>
            <a:off x="3947940" y="5990099"/>
            <a:ext cx="2222115" cy="2068811"/>
            <a:chOff x="3947939" y="4529051"/>
            <a:chExt cx="2222115" cy="2068811"/>
          </a:xfrm>
        </p:grpSpPr>
        <p:sp>
          <p:nvSpPr>
            <p:cNvPr id="242" name="正方形/長方形 241">
              <a:extLst>
                <a:ext uri="{FF2B5EF4-FFF2-40B4-BE49-F238E27FC236}">
                  <a16:creationId xmlns:a16="http://schemas.microsoft.com/office/drawing/2014/main" id="{2766A7BB-2696-42B6-879E-959D9AFEDD06}"/>
                </a:ext>
              </a:extLst>
            </p:cNvPr>
            <p:cNvSpPr/>
            <p:nvPr/>
          </p:nvSpPr>
          <p:spPr>
            <a:xfrm>
              <a:off x="3947939" y="5504391"/>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感染者数の変動・○波</a:t>
              </a:r>
            </a:p>
          </p:txBody>
        </p:sp>
        <p:cxnSp>
          <p:nvCxnSpPr>
            <p:cNvPr id="275" name="直線コネクタ 274">
              <a:extLst>
                <a:ext uri="{FF2B5EF4-FFF2-40B4-BE49-F238E27FC236}">
                  <a16:creationId xmlns:a16="http://schemas.microsoft.com/office/drawing/2014/main" id="{7A734DED-CAAB-48F2-9FD8-76A6533A1135}"/>
                </a:ext>
              </a:extLst>
            </p:cNvPr>
            <p:cNvCxnSpPr>
              <a:cxnSpLocks/>
              <a:stCxn id="242" idx="0"/>
            </p:cNvCxnSpPr>
            <p:nvPr/>
          </p:nvCxnSpPr>
          <p:spPr>
            <a:xfrm flipV="1">
              <a:off x="5058997" y="4529051"/>
              <a:ext cx="613465" cy="9753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02" name="正方形/長方形 301">
            <a:extLst>
              <a:ext uri="{FF2B5EF4-FFF2-40B4-BE49-F238E27FC236}">
                <a16:creationId xmlns:a16="http://schemas.microsoft.com/office/drawing/2014/main" id="{4AF12F44-D7C6-4481-84D0-E1C8A1CDB48D}"/>
              </a:ext>
            </a:extLst>
          </p:cNvPr>
          <p:cNvSpPr/>
          <p:nvPr/>
        </p:nvSpPr>
        <p:spPr>
          <a:xfrm>
            <a:off x="3687999" y="948289"/>
            <a:ext cx="2423652" cy="1047067"/>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国際協力で　ワクチン入手</a:t>
            </a:r>
          </a:p>
        </p:txBody>
      </p:sp>
      <p:grpSp>
        <p:nvGrpSpPr>
          <p:cNvPr id="391" name="グループ化 390">
            <a:extLst>
              <a:ext uri="{FF2B5EF4-FFF2-40B4-BE49-F238E27FC236}">
                <a16:creationId xmlns:a16="http://schemas.microsoft.com/office/drawing/2014/main" id="{4A8F17B8-1683-4283-A769-224021B74908}"/>
              </a:ext>
            </a:extLst>
          </p:cNvPr>
          <p:cNvGrpSpPr/>
          <p:nvPr/>
        </p:nvGrpSpPr>
        <p:grpSpPr>
          <a:xfrm>
            <a:off x="8669500" y="1458006"/>
            <a:ext cx="3167216" cy="2410841"/>
            <a:chOff x="8669511" y="315008"/>
            <a:chExt cx="3167219" cy="2410838"/>
          </a:xfrm>
        </p:grpSpPr>
        <p:sp>
          <p:nvSpPr>
            <p:cNvPr id="282" name="正方形/長方形 281">
              <a:extLst>
                <a:ext uri="{FF2B5EF4-FFF2-40B4-BE49-F238E27FC236}">
                  <a16:creationId xmlns:a16="http://schemas.microsoft.com/office/drawing/2014/main" id="{F51388EA-F7A0-4DED-840E-0AB1D0F170EE}"/>
                </a:ext>
              </a:extLst>
            </p:cNvPr>
            <p:cNvSpPr/>
            <p:nvPr/>
          </p:nvSpPr>
          <p:spPr>
            <a:xfrm>
              <a:off x="9614615" y="1779928"/>
              <a:ext cx="2222115" cy="94591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貧困や</a:t>
              </a:r>
              <a:endParaRPr kumimoji="1" lang="en-US" altLang="ja-JP" sz="2800" b="1" dirty="0">
                <a:solidFill>
                  <a:schemeClr val="tx1"/>
                </a:solidFill>
              </a:endParaRPr>
            </a:p>
            <a:p>
              <a:pPr algn="ctr"/>
              <a:r>
                <a:rPr kumimoji="1" lang="ja-JP" altLang="en-US" sz="2800" b="1" dirty="0">
                  <a:solidFill>
                    <a:schemeClr val="tx1"/>
                  </a:solidFill>
                </a:rPr>
                <a:t>格差の拡大</a:t>
              </a:r>
            </a:p>
          </p:txBody>
        </p:sp>
        <p:cxnSp>
          <p:nvCxnSpPr>
            <p:cNvPr id="306" name="直線コネクタ 305">
              <a:extLst>
                <a:ext uri="{FF2B5EF4-FFF2-40B4-BE49-F238E27FC236}">
                  <a16:creationId xmlns:a16="http://schemas.microsoft.com/office/drawing/2014/main" id="{441406F2-5A8E-402B-8696-FF91BD663ADC}"/>
                </a:ext>
              </a:extLst>
            </p:cNvPr>
            <p:cNvCxnSpPr>
              <a:cxnSpLocks/>
              <a:stCxn id="282" idx="1"/>
              <a:endCxn id="22" idx="3"/>
            </p:cNvCxnSpPr>
            <p:nvPr/>
          </p:nvCxnSpPr>
          <p:spPr>
            <a:xfrm flipH="1" flipV="1">
              <a:off x="8669511" y="315008"/>
              <a:ext cx="945104" cy="193788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90" name="グループ化 389">
            <a:extLst>
              <a:ext uri="{FF2B5EF4-FFF2-40B4-BE49-F238E27FC236}">
                <a16:creationId xmlns:a16="http://schemas.microsoft.com/office/drawing/2014/main" id="{D1EF2D56-271B-48B4-814E-D09A77A5E1E2}"/>
              </a:ext>
            </a:extLst>
          </p:cNvPr>
          <p:cNvGrpSpPr/>
          <p:nvPr/>
        </p:nvGrpSpPr>
        <p:grpSpPr>
          <a:xfrm>
            <a:off x="9053182" y="7009438"/>
            <a:ext cx="2783549" cy="1057605"/>
            <a:chOff x="9053181" y="5866430"/>
            <a:chExt cx="2783549" cy="1057605"/>
          </a:xfrm>
        </p:grpSpPr>
        <p:sp>
          <p:nvSpPr>
            <p:cNvPr id="248" name="正方形/長方形 247">
              <a:extLst>
                <a:ext uri="{FF2B5EF4-FFF2-40B4-BE49-F238E27FC236}">
                  <a16:creationId xmlns:a16="http://schemas.microsoft.com/office/drawing/2014/main" id="{8724D8A4-1956-4859-9784-E60C0D16612D}"/>
                </a:ext>
              </a:extLst>
            </p:cNvPr>
            <p:cNvSpPr/>
            <p:nvPr/>
          </p:nvSpPr>
          <p:spPr>
            <a:xfrm>
              <a:off x="9614616" y="5866430"/>
              <a:ext cx="2222114" cy="105760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音楽・アニメの配信</a:t>
              </a:r>
            </a:p>
          </p:txBody>
        </p:sp>
        <p:cxnSp>
          <p:nvCxnSpPr>
            <p:cNvPr id="309" name="直線コネクタ 308">
              <a:extLst>
                <a:ext uri="{FF2B5EF4-FFF2-40B4-BE49-F238E27FC236}">
                  <a16:creationId xmlns:a16="http://schemas.microsoft.com/office/drawing/2014/main" id="{666EC4B4-1BE2-4C33-A117-86512772A95A}"/>
                </a:ext>
              </a:extLst>
            </p:cNvPr>
            <p:cNvCxnSpPr>
              <a:cxnSpLocks/>
              <a:stCxn id="248" idx="1"/>
              <a:endCxn id="39" idx="3"/>
            </p:cNvCxnSpPr>
            <p:nvPr/>
          </p:nvCxnSpPr>
          <p:spPr>
            <a:xfrm flipH="1">
              <a:off x="9053181" y="6395233"/>
              <a:ext cx="561435" cy="1603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312" name="直線コネクタ 311">
            <a:extLst>
              <a:ext uri="{FF2B5EF4-FFF2-40B4-BE49-F238E27FC236}">
                <a16:creationId xmlns:a16="http://schemas.microsoft.com/office/drawing/2014/main" id="{F67E85A0-6FD1-4C49-B529-761B0C51C081}"/>
              </a:ext>
            </a:extLst>
          </p:cNvPr>
          <p:cNvCxnSpPr>
            <a:cxnSpLocks/>
            <a:stCxn id="302" idx="2"/>
          </p:cNvCxnSpPr>
          <p:nvPr/>
        </p:nvCxnSpPr>
        <p:spPr>
          <a:xfrm>
            <a:off x="4899825" y="1995357"/>
            <a:ext cx="617387" cy="128763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1" name="グループ化 380">
            <a:extLst>
              <a:ext uri="{FF2B5EF4-FFF2-40B4-BE49-F238E27FC236}">
                <a16:creationId xmlns:a16="http://schemas.microsoft.com/office/drawing/2014/main" id="{E6EC0D27-E8B0-458D-B5DD-B078F088B3B9}"/>
              </a:ext>
            </a:extLst>
          </p:cNvPr>
          <p:cNvGrpSpPr/>
          <p:nvPr/>
        </p:nvGrpSpPr>
        <p:grpSpPr>
          <a:xfrm>
            <a:off x="3729355" y="2875030"/>
            <a:ext cx="4940147" cy="3311837"/>
            <a:chOff x="4467599" y="1733547"/>
            <a:chExt cx="4201901" cy="3245465"/>
          </a:xfrm>
        </p:grpSpPr>
        <p:sp>
          <p:nvSpPr>
            <p:cNvPr id="332" name="楕円 331">
              <a:extLst>
                <a:ext uri="{FF2B5EF4-FFF2-40B4-BE49-F238E27FC236}">
                  <a16:creationId xmlns:a16="http://schemas.microsoft.com/office/drawing/2014/main" id="{AEC32034-5D6D-4808-B83E-24B7ABB8EC1E}"/>
                </a:ext>
              </a:extLst>
            </p:cNvPr>
            <p:cNvSpPr/>
            <p:nvPr/>
          </p:nvSpPr>
          <p:spPr>
            <a:xfrm>
              <a:off x="4467599" y="1733547"/>
              <a:ext cx="4201901" cy="32454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136F294A-A909-48FF-9815-E2938BCBE718}"/>
                </a:ext>
              </a:extLst>
            </p:cNvPr>
            <p:cNvSpPr/>
            <p:nvPr/>
          </p:nvSpPr>
          <p:spPr>
            <a:xfrm>
              <a:off x="6976351" y="2023777"/>
              <a:ext cx="452949" cy="3819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移</a:t>
              </a:r>
            </a:p>
          </p:txBody>
        </p:sp>
        <p:sp>
          <p:nvSpPr>
            <p:cNvPr id="335" name="正方形/長方形 334">
              <a:extLst>
                <a:ext uri="{FF2B5EF4-FFF2-40B4-BE49-F238E27FC236}">
                  <a16:creationId xmlns:a16="http://schemas.microsoft.com/office/drawing/2014/main" id="{6194CBE6-5E58-4221-A688-97D3EF8E17BB}"/>
                </a:ext>
              </a:extLst>
            </p:cNvPr>
            <p:cNvSpPr/>
            <p:nvPr/>
          </p:nvSpPr>
          <p:spPr>
            <a:xfrm>
              <a:off x="7720509" y="2530771"/>
              <a:ext cx="49193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動</a:t>
              </a:r>
            </a:p>
          </p:txBody>
        </p:sp>
        <p:sp>
          <p:nvSpPr>
            <p:cNvPr id="336" name="正方形/長方形 335">
              <a:extLst>
                <a:ext uri="{FF2B5EF4-FFF2-40B4-BE49-F238E27FC236}">
                  <a16:creationId xmlns:a16="http://schemas.microsoft.com/office/drawing/2014/main" id="{CA7AE8B7-ACFD-4C33-988F-BFDB82EB9AC8}"/>
                </a:ext>
              </a:extLst>
            </p:cNvPr>
            <p:cNvSpPr/>
            <p:nvPr/>
          </p:nvSpPr>
          <p:spPr>
            <a:xfrm>
              <a:off x="8020681" y="3455260"/>
              <a:ext cx="50656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制</a:t>
              </a:r>
            </a:p>
          </p:txBody>
        </p:sp>
        <p:sp>
          <p:nvSpPr>
            <p:cNvPr id="337" name="正方形/長方形 336">
              <a:extLst>
                <a:ext uri="{FF2B5EF4-FFF2-40B4-BE49-F238E27FC236}">
                  <a16:creationId xmlns:a16="http://schemas.microsoft.com/office/drawing/2014/main" id="{B81B5D8A-6D71-49E0-9DAD-6BC61B3A85A0}"/>
                </a:ext>
              </a:extLst>
            </p:cNvPr>
            <p:cNvSpPr/>
            <p:nvPr/>
          </p:nvSpPr>
          <p:spPr>
            <a:xfrm>
              <a:off x="7466599" y="4185873"/>
              <a:ext cx="352950" cy="4042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限</a:t>
              </a:r>
            </a:p>
          </p:txBody>
        </p:sp>
      </p:grpSp>
      <p:grpSp>
        <p:nvGrpSpPr>
          <p:cNvPr id="380" name="グループ化 379">
            <a:extLst>
              <a:ext uri="{FF2B5EF4-FFF2-40B4-BE49-F238E27FC236}">
                <a16:creationId xmlns:a16="http://schemas.microsoft.com/office/drawing/2014/main" id="{59C271C4-D9BE-4354-B176-0BB9AF9E1905}"/>
              </a:ext>
            </a:extLst>
          </p:cNvPr>
          <p:cNvGrpSpPr/>
          <p:nvPr/>
        </p:nvGrpSpPr>
        <p:grpSpPr>
          <a:xfrm>
            <a:off x="4580718" y="3393210"/>
            <a:ext cx="3258021" cy="2333605"/>
            <a:chOff x="4983207" y="6202579"/>
            <a:chExt cx="3258021" cy="2333605"/>
          </a:xfrm>
        </p:grpSpPr>
        <p:sp>
          <p:nvSpPr>
            <p:cNvPr id="220" name="楕円 219">
              <a:extLst>
                <a:ext uri="{FF2B5EF4-FFF2-40B4-BE49-F238E27FC236}">
                  <a16:creationId xmlns:a16="http://schemas.microsoft.com/office/drawing/2014/main" id="{87964EE6-6F18-4FB8-B6BC-48D6A1C97B1F}"/>
                </a:ext>
              </a:extLst>
            </p:cNvPr>
            <p:cNvSpPr/>
            <p:nvPr/>
          </p:nvSpPr>
          <p:spPr>
            <a:xfrm>
              <a:off x="4983207" y="62025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5452499" y="6747960"/>
              <a:ext cx="2489624" cy="147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rPr>
                <a:t>新型コロナ</a:t>
              </a:r>
              <a:endParaRPr kumimoji="1" lang="en-US" altLang="ja-JP" sz="3200" b="1" dirty="0">
                <a:solidFill>
                  <a:schemeClr val="tx1"/>
                </a:solidFill>
              </a:endParaRPr>
            </a:p>
            <a:p>
              <a:pPr algn="ctr"/>
              <a:r>
                <a:rPr kumimoji="1" lang="ja-JP" altLang="en-US" sz="3200" b="1" dirty="0">
                  <a:solidFill>
                    <a:schemeClr val="tx1"/>
                  </a:solidFill>
                </a:rPr>
                <a:t>感染症の</a:t>
              </a:r>
              <a:endParaRPr kumimoji="1" lang="en-US" altLang="ja-JP" sz="3200" b="1" dirty="0">
                <a:solidFill>
                  <a:schemeClr val="tx1"/>
                </a:solidFill>
              </a:endParaRPr>
            </a:p>
            <a:p>
              <a:pPr algn="ctr"/>
              <a:r>
                <a:rPr kumimoji="1" lang="ja-JP" altLang="en-US" sz="3200" b="1" dirty="0">
                  <a:solidFill>
                    <a:schemeClr val="tx1"/>
                  </a:solidFill>
                </a:rPr>
                <a:t>大流行</a:t>
              </a:r>
            </a:p>
          </p:txBody>
        </p:sp>
      </p:grpSp>
      <p:sp>
        <p:nvSpPr>
          <p:cNvPr id="2" name="楕円 1">
            <a:extLst>
              <a:ext uri="{FF2B5EF4-FFF2-40B4-BE49-F238E27FC236}">
                <a16:creationId xmlns:a16="http://schemas.microsoft.com/office/drawing/2014/main" id="{81C6E12C-5797-40D1-A033-7511501A15CC}"/>
              </a:ext>
            </a:extLst>
          </p:cNvPr>
          <p:cNvSpPr/>
          <p:nvPr/>
        </p:nvSpPr>
        <p:spPr>
          <a:xfrm>
            <a:off x="558738" y="1833164"/>
            <a:ext cx="2992260" cy="722672"/>
          </a:xfrm>
          <a:prstGeom prst="ellipse">
            <a:avLst/>
          </a:prstGeom>
          <a:solidFill>
            <a:srgbClr val="92D050">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科学・薬学</a:t>
            </a:r>
          </a:p>
        </p:txBody>
      </p:sp>
      <p:sp>
        <p:nvSpPr>
          <p:cNvPr id="56" name="楕円 55">
            <a:extLst>
              <a:ext uri="{FF2B5EF4-FFF2-40B4-BE49-F238E27FC236}">
                <a16:creationId xmlns:a16="http://schemas.microsoft.com/office/drawing/2014/main" id="{57D0092A-35AA-4D0F-9693-C5E8A9225AD8}"/>
              </a:ext>
            </a:extLst>
          </p:cNvPr>
          <p:cNvSpPr/>
          <p:nvPr/>
        </p:nvSpPr>
        <p:spPr>
          <a:xfrm>
            <a:off x="2890788" y="2459171"/>
            <a:ext cx="1386225" cy="7226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政治</a:t>
            </a:r>
          </a:p>
        </p:txBody>
      </p:sp>
      <p:sp>
        <p:nvSpPr>
          <p:cNvPr id="57" name="楕円 56">
            <a:extLst>
              <a:ext uri="{FF2B5EF4-FFF2-40B4-BE49-F238E27FC236}">
                <a16:creationId xmlns:a16="http://schemas.microsoft.com/office/drawing/2014/main" id="{A286057D-486D-4978-BC99-AEC44B23696E}"/>
              </a:ext>
            </a:extLst>
          </p:cNvPr>
          <p:cNvSpPr/>
          <p:nvPr/>
        </p:nvSpPr>
        <p:spPr>
          <a:xfrm>
            <a:off x="2110895" y="3515419"/>
            <a:ext cx="1639061" cy="6556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医学</a:t>
            </a:r>
          </a:p>
        </p:txBody>
      </p:sp>
      <p:sp>
        <p:nvSpPr>
          <p:cNvPr id="58" name="楕円 57">
            <a:extLst>
              <a:ext uri="{FF2B5EF4-FFF2-40B4-BE49-F238E27FC236}">
                <a16:creationId xmlns:a16="http://schemas.microsoft.com/office/drawing/2014/main" id="{029AEF6F-B15D-46A1-B00E-60E8D92CC44A}"/>
              </a:ext>
            </a:extLst>
          </p:cNvPr>
          <p:cNvSpPr/>
          <p:nvPr/>
        </p:nvSpPr>
        <p:spPr>
          <a:xfrm>
            <a:off x="2358602" y="4789415"/>
            <a:ext cx="1412257" cy="6556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保健</a:t>
            </a:r>
          </a:p>
        </p:txBody>
      </p:sp>
      <p:sp>
        <p:nvSpPr>
          <p:cNvPr id="60" name="楕円 59">
            <a:extLst>
              <a:ext uri="{FF2B5EF4-FFF2-40B4-BE49-F238E27FC236}">
                <a16:creationId xmlns:a16="http://schemas.microsoft.com/office/drawing/2014/main" id="{DCC689FC-C974-4561-97CE-C97FA242B6F8}"/>
              </a:ext>
            </a:extLst>
          </p:cNvPr>
          <p:cNvSpPr/>
          <p:nvPr/>
        </p:nvSpPr>
        <p:spPr>
          <a:xfrm>
            <a:off x="2205493" y="5791483"/>
            <a:ext cx="1552393" cy="655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体育</a:t>
            </a:r>
          </a:p>
        </p:txBody>
      </p:sp>
      <p:sp>
        <p:nvSpPr>
          <p:cNvPr id="61" name="楕円 60">
            <a:extLst>
              <a:ext uri="{FF2B5EF4-FFF2-40B4-BE49-F238E27FC236}">
                <a16:creationId xmlns:a16="http://schemas.microsoft.com/office/drawing/2014/main" id="{74EC19C4-FB44-436A-9C33-67287A11AACB}"/>
              </a:ext>
            </a:extLst>
          </p:cNvPr>
          <p:cNvSpPr/>
          <p:nvPr/>
        </p:nvSpPr>
        <p:spPr>
          <a:xfrm>
            <a:off x="2358602" y="6468635"/>
            <a:ext cx="1504071" cy="655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総合</a:t>
            </a:r>
          </a:p>
        </p:txBody>
      </p:sp>
      <p:sp>
        <p:nvSpPr>
          <p:cNvPr id="62" name="楕円 61">
            <a:extLst>
              <a:ext uri="{FF2B5EF4-FFF2-40B4-BE49-F238E27FC236}">
                <a16:creationId xmlns:a16="http://schemas.microsoft.com/office/drawing/2014/main" id="{6159475A-52BE-4BC3-96FE-4FD6E8939417}"/>
              </a:ext>
            </a:extLst>
          </p:cNvPr>
          <p:cNvSpPr/>
          <p:nvPr/>
        </p:nvSpPr>
        <p:spPr>
          <a:xfrm>
            <a:off x="3767299" y="6327751"/>
            <a:ext cx="3046805" cy="655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数学・情報</a:t>
            </a:r>
          </a:p>
        </p:txBody>
      </p:sp>
      <p:sp>
        <p:nvSpPr>
          <p:cNvPr id="63" name="楕円 62">
            <a:extLst>
              <a:ext uri="{FF2B5EF4-FFF2-40B4-BE49-F238E27FC236}">
                <a16:creationId xmlns:a16="http://schemas.microsoft.com/office/drawing/2014/main" id="{78102678-F5E2-436A-9468-E0589E740AAA}"/>
              </a:ext>
            </a:extLst>
          </p:cNvPr>
          <p:cNvSpPr/>
          <p:nvPr/>
        </p:nvSpPr>
        <p:spPr>
          <a:xfrm>
            <a:off x="7095109" y="6327751"/>
            <a:ext cx="1425904" cy="655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家庭</a:t>
            </a:r>
          </a:p>
        </p:txBody>
      </p:sp>
      <p:sp>
        <p:nvSpPr>
          <p:cNvPr id="64" name="楕円 63">
            <a:extLst>
              <a:ext uri="{FF2B5EF4-FFF2-40B4-BE49-F238E27FC236}">
                <a16:creationId xmlns:a16="http://schemas.microsoft.com/office/drawing/2014/main" id="{BD7474E6-B66D-4282-8181-694075F6E3A4}"/>
              </a:ext>
            </a:extLst>
          </p:cNvPr>
          <p:cNvSpPr/>
          <p:nvPr/>
        </p:nvSpPr>
        <p:spPr>
          <a:xfrm>
            <a:off x="9053182" y="6391953"/>
            <a:ext cx="3045813" cy="655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音楽・美術</a:t>
            </a:r>
          </a:p>
        </p:txBody>
      </p:sp>
      <p:sp>
        <p:nvSpPr>
          <p:cNvPr id="66" name="楕円 65">
            <a:extLst>
              <a:ext uri="{FF2B5EF4-FFF2-40B4-BE49-F238E27FC236}">
                <a16:creationId xmlns:a16="http://schemas.microsoft.com/office/drawing/2014/main" id="{97D05F59-B9B0-4018-84C2-6AEB6041D7B7}"/>
              </a:ext>
            </a:extLst>
          </p:cNvPr>
          <p:cNvSpPr/>
          <p:nvPr/>
        </p:nvSpPr>
        <p:spPr>
          <a:xfrm>
            <a:off x="8956783" y="4327111"/>
            <a:ext cx="1503599" cy="655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t>教育</a:t>
            </a:r>
            <a:endParaRPr kumimoji="1" lang="ja-JP" altLang="en-US" sz="2800" b="1" dirty="0"/>
          </a:p>
        </p:txBody>
      </p:sp>
      <p:sp>
        <p:nvSpPr>
          <p:cNvPr id="67" name="楕円 66">
            <a:extLst>
              <a:ext uri="{FF2B5EF4-FFF2-40B4-BE49-F238E27FC236}">
                <a16:creationId xmlns:a16="http://schemas.microsoft.com/office/drawing/2014/main" id="{30B16F64-A2EA-446C-B6AF-40F5A6D225CB}"/>
              </a:ext>
            </a:extLst>
          </p:cNvPr>
          <p:cNvSpPr/>
          <p:nvPr/>
        </p:nvSpPr>
        <p:spPr>
          <a:xfrm>
            <a:off x="7108921" y="2322997"/>
            <a:ext cx="2933388" cy="731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政治・経済</a:t>
            </a:r>
          </a:p>
        </p:txBody>
      </p:sp>
      <p:sp>
        <p:nvSpPr>
          <p:cNvPr id="68" name="楕円 67">
            <a:extLst>
              <a:ext uri="{FF2B5EF4-FFF2-40B4-BE49-F238E27FC236}">
                <a16:creationId xmlns:a16="http://schemas.microsoft.com/office/drawing/2014/main" id="{1FA1CB68-B832-48B9-B23F-7D6BD0FFEE08}"/>
              </a:ext>
            </a:extLst>
          </p:cNvPr>
          <p:cNvSpPr/>
          <p:nvPr/>
        </p:nvSpPr>
        <p:spPr>
          <a:xfrm>
            <a:off x="3969187" y="1908718"/>
            <a:ext cx="3497412" cy="10883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外国語・宗教</a:t>
            </a:r>
            <a:endParaRPr kumimoji="1" lang="en-US" altLang="ja-JP" sz="2800" b="1" dirty="0"/>
          </a:p>
          <a:p>
            <a:pPr algn="ctr"/>
            <a:r>
              <a:rPr kumimoji="1" lang="ja-JP" altLang="en-US" sz="2800" b="1" dirty="0"/>
              <a:t>政治・公民</a:t>
            </a:r>
          </a:p>
        </p:txBody>
      </p:sp>
      <p:sp>
        <p:nvSpPr>
          <p:cNvPr id="3" name="テキスト ボックス 2">
            <a:extLst>
              <a:ext uri="{FF2B5EF4-FFF2-40B4-BE49-F238E27FC236}">
                <a16:creationId xmlns:a16="http://schemas.microsoft.com/office/drawing/2014/main" id="{8D93FAA3-FFF1-2F3C-115F-89C0ACF7A487}"/>
              </a:ext>
            </a:extLst>
          </p:cNvPr>
          <p:cNvSpPr txBox="1"/>
          <p:nvPr/>
        </p:nvSpPr>
        <p:spPr>
          <a:xfrm flipH="1">
            <a:off x="291371" y="177855"/>
            <a:ext cx="11836715" cy="543675"/>
          </a:xfrm>
          <a:prstGeom prst="rect">
            <a:avLst/>
          </a:prstGeom>
          <a:solidFill>
            <a:srgbClr val="FFFF81"/>
          </a:solidFill>
        </p:spPr>
        <p:txBody>
          <a:bodyPr wrap="square" rtlCol="0">
            <a:spAutoFit/>
          </a:bodyPr>
          <a:lstStyle/>
          <a:p>
            <a:r>
              <a:rPr kumimoji="1" lang="ja-JP" altLang="en-US" sz="2933" dirty="0">
                <a:latin typeface="AR丸ゴシック体E" panose="020F0909000000000000" pitchFamily="49" charset="-128"/>
                <a:ea typeface="AR丸ゴシック体E" panose="020F0909000000000000" pitchFamily="49" charset="-128"/>
              </a:rPr>
              <a:t>コロナは医学や薬学の問題だったのに、それだけで対応できない現状</a:t>
            </a:r>
          </a:p>
        </p:txBody>
      </p:sp>
      <p:sp>
        <p:nvSpPr>
          <p:cNvPr id="4" name="正方形/長方形 3">
            <a:extLst>
              <a:ext uri="{FF2B5EF4-FFF2-40B4-BE49-F238E27FC236}">
                <a16:creationId xmlns:a16="http://schemas.microsoft.com/office/drawing/2014/main" id="{69D97401-13C2-06CF-8740-2F9BD48ACE9F}"/>
              </a:ext>
            </a:extLst>
          </p:cNvPr>
          <p:cNvSpPr/>
          <p:nvPr/>
        </p:nvSpPr>
        <p:spPr>
          <a:xfrm>
            <a:off x="4453494" y="3438823"/>
            <a:ext cx="518157" cy="3819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薬</a:t>
            </a:r>
          </a:p>
        </p:txBody>
      </p:sp>
      <p:sp>
        <p:nvSpPr>
          <p:cNvPr id="5" name="正方形/長方形 4">
            <a:extLst>
              <a:ext uri="{FF2B5EF4-FFF2-40B4-BE49-F238E27FC236}">
                <a16:creationId xmlns:a16="http://schemas.microsoft.com/office/drawing/2014/main" id="{2FDF1862-CF96-1398-4C20-661877BC0279}"/>
              </a:ext>
            </a:extLst>
          </p:cNvPr>
          <p:cNvSpPr/>
          <p:nvPr/>
        </p:nvSpPr>
        <p:spPr>
          <a:xfrm>
            <a:off x="4015419" y="4018038"/>
            <a:ext cx="518157" cy="3819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が</a:t>
            </a:r>
          </a:p>
        </p:txBody>
      </p:sp>
      <p:sp>
        <p:nvSpPr>
          <p:cNvPr id="6" name="正方形/長方形 5">
            <a:extLst>
              <a:ext uri="{FF2B5EF4-FFF2-40B4-BE49-F238E27FC236}">
                <a16:creationId xmlns:a16="http://schemas.microsoft.com/office/drawing/2014/main" id="{3325EC37-4F78-63BC-096B-2B577BA40A96}"/>
              </a:ext>
            </a:extLst>
          </p:cNvPr>
          <p:cNvSpPr/>
          <p:nvPr/>
        </p:nvSpPr>
        <p:spPr>
          <a:xfrm>
            <a:off x="4001952" y="4592743"/>
            <a:ext cx="518157" cy="3819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な</a:t>
            </a:r>
          </a:p>
        </p:txBody>
      </p:sp>
      <p:sp>
        <p:nvSpPr>
          <p:cNvPr id="7" name="正方形/長方形 6">
            <a:extLst>
              <a:ext uri="{FF2B5EF4-FFF2-40B4-BE49-F238E27FC236}">
                <a16:creationId xmlns:a16="http://schemas.microsoft.com/office/drawing/2014/main" id="{AF309C8C-318D-9A77-D2B1-D1014EA8E1D4}"/>
              </a:ext>
            </a:extLst>
          </p:cNvPr>
          <p:cNvSpPr/>
          <p:nvPr/>
        </p:nvSpPr>
        <p:spPr>
          <a:xfrm>
            <a:off x="4282716" y="5128794"/>
            <a:ext cx="518157" cy="3819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い</a:t>
            </a:r>
          </a:p>
        </p:txBody>
      </p:sp>
    </p:spTree>
    <p:extLst>
      <p:ext uri="{BB962C8B-B14F-4D97-AF65-F5344CB8AC3E}">
        <p14:creationId xmlns:p14="http://schemas.microsoft.com/office/powerpoint/2010/main" val="81898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1000"/>
                                        <p:tgtEl>
                                          <p:spTgt spid="381"/>
                                        </p:tgtEl>
                                      </p:cBhvr>
                                    </p:animEffect>
                                    <p:anim calcmode="lin" valueType="num">
                                      <p:cBhvr>
                                        <p:cTn id="8" dur="1000" fill="hold"/>
                                        <p:tgtEl>
                                          <p:spTgt spid="381"/>
                                        </p:tgtEl>
                                        <p:attrNameLst>
                                          <p:attrName>ppt_x</p:attrName>
                                        </p:attrNameLst>
                                      </p:cBhvr>
                                      <p:tavLst>
                                        <p:tav tm="0">
                                          <p:val>
                                            <p:strVal val="#ppt_x"/>
                                          </p:val>
                                        </p:tav>
                                        <p:tav tm="100000">
                                          <p:val>
                                            <p:strVal val="#ppt_x"/>
                                          </p:val>
                                        </p:tav>
                                      </p:tavLst>
                                    </p:anim>
                                    <p:anim calcmode="lin" valueType="num">
                                      <p:cBhvr>
                                        <p:cTn id="9" dur="1000" fill="hold"/>
                                        <p:tgtEl>
                                          <p:spTgt spid="3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82"/>
                                        </p:tgtEl>
                                        <p:attrNameLst>
                                          <p:attrName>style.visibility</p:attrName>
                                        </p:attrNameLst>
                                      </p:cBhvr>
                                      <p:to>
                                        <p:strVal val="visible"/>
                                      </p:to>
                                    </p:set>
                                    <p:animEffect transition="in" filter="fade">
                                      <p:cBhvr>
                                        <p:cTn id="36" dur="1000"/>
                                        <p:tgtEl>
                                          <p:spTgt spid="382"/>
                                        </p:tgtEl>
                                      </p:cBhvr>
                                    </p:animEffect>
                                    <p:anim calcmode="lin" valueType="num">
                                      <p:cBhvr>
                                        <p:cTn id="37" dur="1000" fill="hold"/>
                                        <p:tgtEl>
                                          <p:spTgt spid="382"/>
                                        </p:tgtEl>
                                        <p:attrNameLst>
                                          <p:attrName>ppt_x</p:attrName>
                                        </p:attrNameLst>
                                      </p:cBhvr>
                                      <p:tavLst>
                                        <p:tav tm="0">
                                          <p:val>
                                            <p:strVal val="#ppt_x"/>
                                          </p:val>
                                        </p:tav>
                                        <p:tav tm="100000">
                                          <p:val>
                                            <p:strVal val="#ppt_x"/>
                                          </p:val>
                                        </p:tav>
                                      </p:tavLst>
                                    </p:anim>
                                    <p:anim calcmode="lin" valueType="num">
                                      <p:cBhvr>
                                        <p:cTn id="38" dur="1000" fill="hold"/>
                                        <p:tgtEl>
                                          <p:spTgt spid="38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83"/>
                                        </p:tgtEl>
                                        <p:attrNameLst>
                                          <p:attrName>style.visibility</p:attrName>
                                        </p:attrNameLst>
                                      </p:cBhvr>
                                      <p:to>
                                        <p:strVal val="visible"/>
                                      </p:to>
                                    </p:set>
                                    <p:animEffect transition="in" filter="fade">
                                      <p:cBhvr>
                                        <p:cTn id="43" dur="1000"/>
                                        <p:tgtEl>
                                          <p:spTgt spid="383"/>
                                        </p:tgtEl>
                                      </p:cBhvr>
                                    </p:animEffect>
                                    <p:anim calcmode="lin" valueType="num">
                                      <p:cBhvr>
                                        <p:cTn id="44" dur="1000" fill="hold"/>
                                        <p:tgtEl>
                                          <p:spTgt spid="383"/>
                                        </p:tgtEl>
                                        <p:attrNameLst>
                                          <p:attrName>ppt_x</p:attrName>
                                        </p:attrNameLst>
                                      </p:cBhvr>
                                      <p:tavLst>
                                        <p:tav tm="0">
                                          <p:val>
                                            <p:strVal val="#ppt_x"/>
                                          </p:val>
                                        </p:tav>
                                        <p:tav tm="100000">
                                          <p:val>
                                            <p:strVal val="#ppt_x"/>
                                          </p:val>
                                        </p:tav>
                                      </p:tavLst>
                                    </p:anim>
                                    <p:anim calcmode="lin" valueType="num">
                                      <p:cBhvr>
                                        <p:cTn id="45" dur="1000" fill="hold"/>
                                        <p:tgtEl>
                                          <p:spTgt spid="38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87"/>
                                        </p:tgtEl>
                                        <p:attrNameLst>
                                          <p:attrName>style.visibility</p:attrName>
                                        </p:attrNameLst>
                                      </p:cBhvr>
                                      <p:to>
                                        <p:strVal val="visible"/>
                                      </p:to>
                                    </p:set>
                                    <p:animEffect transition="in" filter="fade">
                                      <p:cBhvr>
                                        <p:cTn id="50" dur="1000"/>
                                        <p:tgtEl>
                                          <p:spTgt spid="387"/>
                                        </p:tgtEl>
                                      </p:cBhvr>
                                    </p:animEffect>
                                    <p:anim calcmode="lin" valueType="num">
                                      <p:cBhvr>
                                        <p:cTn id="51" dur="1000" fill="hold"/>
                                        <p:tgtEl>
                                          <p:spTgt spid="387"/>
                                        </p:tgtEl>
                                        <p:attrNameLst>
                                          <p:attrName>ppt_x</p:attrName>
                                        </p:attrNameLst>
                                      </p:cBhvr>
                                      <p:tavLst>
                                        <p:tav tm="0">
                                          <p:val>
                                            <p:strVal val="#ppt_x"/>
                                          </p:val>
                                        </p:tav>
                                        <p:tav tm="100000">
                                          <p:val>
                                            <p:strVal val="#ppt_x"/>
                                          </p:val>
                                        </p:tav>
                                      </p:tavLst>
                                    </p:anim>
                                    <p:anim calcmode="lin" valueType="num">
                                      <p:cBhvr>
                                        <p:cTn id="52" dur="1000" fill="hold"/>
                                        <p:tgtEl>
                                          <p:spTgt spid="38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88"/>
                                        </p:tgtEl>
                                        <p:attrNameLst>
                                          <p:attrName>style.visibility</p:attrName>
                                        </p:attrNameLst>
                                      </p:cBhvr>
                                      <p:to>
                                        <p:strVal val="visible"/>
                                      </p:to>
                                    </p:set>
                                    <p:animEffect transition="in" filter="fade">
                                      <p:cBhvr>
                                        <p:cTn id="57" dur="1000"/>
                                        <p:tgtEl>
                                          <p:spTgt spid="388"/>
                                        </p:tgtEl>
                                      </p:cBhvr>
                                    </p:animEffect>
                                    <p:anim calcmode="lin" valueType="num">
                                      <p:cBhvr>
                                        <p:cTn id="58" dur="1000" fill="hold"/>
                                        <p:tgtEl>
                                          <p:spTgt spid="388"/>
                                        </p:tgtEl>
                                        <p:attrNameLst>
                                          <p:attrName>ppt_x</p:attrName>
                                        </p:attrNameLst>
                                      </p:cBhvr>
                                      <p:tavLst>
                                        <p:tav tm="0">
                                          <p:val>
                                            <p:strVal val="#ppt_x"/>
                                          </p:val>
                                        </p:tav>
                                        <p:tav tm="100000">
                                          <p:val>
                                            <p:strVal val="#ppt_x"/>
                                          </p:val>
                                        </p:tav>
                                      </p:tavLst>
                                    </p:anim>
                                    <p:anim calcmode="lin" valueType="num">
                                      <p:cBhvr>
                                        <p:cTn id="59" dur="1000" fill="hold"/>
                                        <p:tgtEl>
                                          <p:spTgt spid="38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89"/>
                                        </p:tgtEl>
                                        <p:attrNameLst>
                                          <p:attrName>style.visibility</p:attrName>
                                        </p:attrNameLst>
                                      </p:cBhvr>
                                      <p:to>
                                        <p:strVal val="visible"/>
                                      </p:to>
                                    </p:set>
                                    <p:animEffect transition="in" filter="fade">
                                      <p:cBhvr>
                                        <p:cTn id="64" dur="1000"/>
                                        <p:tgtEl>
                                          <p:spTgt spid="389"/>
                                        </p:tgtEl>
                                      </p:cBhvr>
                                    </p:animEffect>
                                    <p:anim calcmode="lin" valueType="num">
                                      <p:cBhvr>
                                        <p:cTn id="65" dur="1000" fill="hold"/>
                                        <p:tgtEl>
                                          <p:spTgt spid="389"/>
                                        </p:tgtEl>
                                        <p:attrNameLst>
                                          <p:attrName>ppt_x</p:attrName>
                                        </p:attrNameLst>
                                      </p:cBhvr>
                                      <p:tavLst>
                                        <p:tav tm="0">
                                          <p:val>
                                            <p:strVal val="#ppt_x"/>
                                          </p:val>
                                        </p:tav>
                                        <p:tav tm="100000">
                                          <p:val>
                                            <p:strVal val="#ppt_x"/>
                                          </p:val>
                                        </p:tav>
                                      </p:tavLst>
                                    </p:anim>
                                    <p:anim calcmode="lin" valueType="num">
                                      <p:cBhvr>
                                        <p:cTn id="66" dur="1000" fill="hold"/>
                                        <p:tgtEl>
                                          <p:spTgt spid="38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90"/>
                                        </p:tgtEl>
                                        <p:attrNameLst>
                                          <p:attrName>style.visibility</p:attrName>
                                        </p:attrNameLst>
                                      </p:cBhvr>
                                      <p:to>
                                        <p:strVal val="visible"/>
                                      </p:to>
                                    </p:set>
                                    <p:animEffect transition="in" filter="fade">
                                      <p:cBhvr>
                                        <p:cTn id="71" dur="1000"/>
                                        <p:tgtEl>
                                          <p:spTgt spid="390"/>
                                        </p:tgtEl>
                                      </p:cBhvr>
                                    </p:animEffect>
                                    <p:anim calcmode="lin" valueType="num">
                                      <p:cBhvr>
                                        <p:cTn id="72" dur="1000" fill="hold"/>
                                        <p:tgtEl>
                                          <p:spTgt spid="390"/>
                                        </p:tgtEl>
                                        <p:attrNameLst>
                                          <p:attrName>ppt_x</p:attrName>
                                        </p:attrNameLst>
                                      </p:cBhvr>
                                      <p:tavLst>
                                        <p:tav tm="0">
                                          <p:val>
                                            <p:strVal val="#ppt_x"/>
                                          </p:val>
                                        </p:tav>
                                        <p:tav tm="100000">
                                          <p:val>
                                            <p:strVal val="#ppt_x"/>
                                          </p:val>
                                        </p:tav>
                                      </p:tavLst>
                                    </p:anim>
                                    <p:anim calcmode="lin" valueType="num">
                                      <p:cBhvr>
                                        <p:cTn id="73" dur="1000" fill="hold"/>
                                        <p:tgtEl>
                                          <p:spTgt spid="39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85"/>
                                        </p:tgtEl>
                                        <p:attrNameLst>
                                          <p:attrName>style.visibility</p:attrName>
                                        </p:attrNameLst>
                                      </p:cBhvr>
                                      <p:to>
                                        <p:strVal val="visible"/>
                                      </p:to>
                                    </p:set>
                                    <p:animEffect transition="in" filter="fade">
                                      <p:cBhvr>
                                        <p:cTn id="78" dur="1000"/>
                                        <p:tgtEl>
                                          <p:spTgt spid="385"/>
                                        </p:tgtEl>
                                      </p:cBhvr>
                                    </p:animEffect>
                                    <p:anim calcmode="lin" valueType="num">
                                      <p:cBhvr>
                                        <p:cTn id="79" dur="1000" fill="hold"/>
                                        <p:tgtEl>
                                          <p:spTgt spid="385"/>
                                        </p:tgtEl>
                                        <p:attrNameLst>
                                          <p:attrName>ppt_x</p:attrName>
                                        </p:attrNameLst>
                                      </p:cBhvr>
                                      <p:tavLst>
                                        <p:tav tm="0">
                                          <p:val>
                                            <p:strVal val="#ppt_x"/>
                                          </p:val>
                                        </p:tav>
                                        <p:tav tm="100000">
                                          <p:val>
                                            <p:strVal val="#ppt_x"/>
                                          </p:val>
                                        </p:tav>
                                      </p:tavLst>
                                    </p:anim>
                                    <p:anim calcmode="lin" valueType="num">
                                      <p:cBhvr>
                                        <p:cTn id="80" dur="1000" fill="hold"/>
                                        <p:tgtEl>
                                          <p:spTgt spid="38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1000"/>
                                        <p:tgtEl>
                                          <p:spTgt spid="22"/>
                                        </p:tgtEl>
                                      </p:cBhvr>
                                    </p:animEffect>
                                    <p:anim calcmode="lin" valueType="num">
                                      <p:cBhvr>
                                        <p:cTn id="86" dur="1000" fill="hold"/>
                                        <p:tgtEl>
                                          <p:spTgt spid="22"/>
                                        </p:tgtEl>
                                        <p:attrNameLst>
                                          <p:attrName>ppt_x</p:attrName>
                                        </p:attrNameLst>
                                      </p:cBhvr>
                                      <p:tavLst>
                                        <p:tav tm="0">
                                          <p:val>
                                            <p:strVal val="#ppt_x"/>
                                          </p:val>
                                        </p:tav>
                                        <p:tav tm="100000">
                                          <p:val>
                                            <p:strVal val="#ppt_x"/>
                                          </p:val>
                                        </p:tav>
                                      </p:tavLst>
                                    </p:anim>
                                    <p:anim calcmode="lin" valueType="num">
                                      <p:cBhvr>
                                        <p:cTn id="87" dur="1000" fill="hold"/>
                                        <p:tgtEl>
                                          <p:spTgt spid="22"/>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1000"/>
                                        <p:tgtEl>
                                          <p:spTgt spid="48"/>
                                        </p:tgtEl>
                                      </p:cBhvr>
                                    </p:animEffect>
                                    <p:anim calcmode="lin" valueType="num">
                                      <p:cBhvr>
                                        <p:cTn id="91" dur="1000" fill="hold"/>
                                        <p:tgtEl>
                                          <p:spTgt spid="48"/>
                                        </p:tgtEl>
                                        <p:attrNameLst>
                                          <p:attrName>ppt_x</p:attrName>
                                        </p:attrNameLst>
                                      </p:cBhvr>
                                      <p:tavLst>
                                        <p:tav tm="0">
                                          <p:val>
                                            <p:strVal val="#ppt_x"/>
                                          </p:val>
                                        </p:tav>
                                        <p:tav tm="100000">
                                          <p:val>
                                            <p:strVal val="#ppt_x"/>
                                          </p:val>
                                        </p:tav>
                                      </p:tavLst>
                                    </p:anim>
                                    <p:anim calcmode="lin" valueType="num">
                                      <p:cBhvr>
                                        <p:cTn id="9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384"/>
                                        </p:tgtEl>
                                        <p:attrNameLst>
                                          <p:attrName>style.visibility</p:attrName>
                                        </p:attrNameLst>
                                      </p:cBhvr>
                                      <p:to>
                                        <p:strVal val="visible"/>
                                      </p:to>
                                    </p:set>
                                    <p:animEffect transition="in" filter="fade">
                                      <p:cBhvr>
                                        <p:cTn id="97" dur="1000"/>
                                        <p:tgtEl>
                                          <p:spTgt spid="384"/>
                                        </p:tgtEl>
                                      </p:cBhvr>
                                    </p:animEffect>
                                    <p:anim calcmode="lin" valueType="num">
                                      <p:cBhvr>
                                        <p:cTn id="98" dur="1000" fill="hold"/>
                                        <p:tgtEl>
                                          <p:spTgt spid="384"/>
                                        </p:tgtEl>
                                        <p:attrNameLst>
                                          <p:attrName>ppt_x</p:attrName>
                                        </p:attrNameLst>
                                      </p:cBhvr>
                                      <p:tavLst>
                                        <p:tav tm="0">
                                          <p:val>
                                            <p:strVal val="#ppt_x"/>
                                          </p:val>
                                        </p:tav>
                                        <p:tav tm="100000">
                                          <p:val>
                                            <p:strVal val="#ppt_x"/>
                                          </p:val>
                                        </p:tav>
                                      </p:tavLst>
                                    </p:anim>
                                    <p:anim calcmode="lin" valueType="num">
                                      <p:cBhvr>
                                        <p:cTn id="99" dur="1000" fill="hold"/>
                                        <p:tgtEl>
                                          <p:spTgt spid="384"/>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391"/>
                                        </p:tgtEl>
                                        <p:attrNameLst>
                                          <p:attrName>style.visibility</p:attrName>
                                        </p:attrNameLst>
                                      </p:cBhvr>
                                      <p:to>
                                        <p:strVal val="visible"/>
                                      </p:to>
                                    </p:set>
                                    <p:animEffect transition="in" filter="fade">
                                      <p:cBhvr>
                                        <p:cTn id="104" dur="1000"/>
                                        <p:tgtEl>
                                          <p:spTgt spid="391"/>
                                        </p:tgtEl>
                                      </p:cBhvr>
                                    </p:animEffect>
                                    <p:anim calcmode="lin" valueType="num">
                                      <p:cBhvr>
                                        <p:cTn id="105" dur="1000" fill="hold"/>
                                        <p:tgtEl>
                                          <p:spTgt spid="391"/>
                                        </p:tgtEl>
                                        <p:attrNameLst>
                                          <p:attrName>ppt_x</p:attrName>
                                        </p:attrNameLst>
                                      </p:cBhvr>
                                      <p:tavLst>
                                        <p:tav tm="0">
                                          <p:val>
                                            <p:strVal val="#ppt_x"/>
                                          </p:val>
                                        </p:tav>
                                        <p:tav tm="100000">
                                          <p:val>
                                            <p:strVal val="#ppt_x"/>
                                          </p:val>
                                        </p:tav>
                                      </p:tavLst>
                                    </p:anim>
                                    <p:anim calcmode="lin" valueType="num">
                                      <p:cBhvr>
                                        <p:cTn id="106" dur="1000" fill="hold"/>
                                        <p:tgtEl>
                                          <p:spTgt spid="391"/>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302"/>
                                        </p:tgtEl>
                                        <p:attrNameLst>
                                          <p:attrName>style.visibility</p:attrName>
                                        </p:attrNameLst>
                                      </p:cBhvr>
                                      <p:to>
                                        <p:strVal val="visible"/>
                                      </p:to>
                                    </p:set>
                                    <p:animEffect transition="in" filter="fade">
                                      <p:cBhvr>
                                        <p:cTn id="111" dur="1000"/>
                                        <p:tgtEl>
                                          <p:spTgt spid="302"/>
                                        </p:tgtEl>
                                      </p:cBhvr>
                                    </p:animEffect>
                                    <p:anim calcmode="lin" valueType="num">
                                      <p:cBhvr>
                                        <p:cTn id="112" dur="1000" fill="hold"/>
                                        <p:tgtEl>
                                          <p:spTgt spid="302"/>
                                        </p:tgtEl>
                                        <p:attrNameLst>
                                          <p:attrName>ppt_x</p:attrName>
                                        </p:attrNameLst>
                                      </p:cBhvr>
                                      <p:tavLst>
                                        <p:tav tm="0">
                                          <p:val>
                                            <p:strVal val="#ppt_x"/>
                                          </p:val>
                                        </p:tav>
                                        <p:tav tm="100000">
                                          <p:val>
                                            <p:strVal val="#ppt_x"/>
                                          </p:val>
                                        </p:tav>
                                      </p:tavLst>
                                    </p:anim>
                                    <p:anim calcmode="lin" valueType="num">
                                      <p:cBhvr>
                                        <p:cTn id="113" dur="1000" fill="hold"/>
                                        <p:tgtEl>
                                          <p:spTgt spid="302"/>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312"/>
                                        </p:tgtEl>
                                        <p:attrNameLst>
                                          <p:attrName>style.visibility</p:attrName>
                                        </p:attrNameLst>
                                      </p:cBhvr>
                                      <p:to>
                                        <p:strVal val="visible"/>
                                      </p:to>
                                    </p:set>
                                    <p:animEffect transition="in" filter="fade">
                                      <p:cBhvr>
                                        <p:cTn id="116" dur="1000"/>
                                        <p:tgtEl>
                                          <p:spTgt spid="312"/>
                                        </p:tgtEl>
                                      </p:cBhvr>
                                    </p:animEffect>
                                    <p:anim calcmode="lin" valueType="num">
                                      <p:cBhvr>
                                        <p:cTn id="117" dur="1000" fill="hold"/>
                                        <p:tgtEl>
                                          <p:spTgt spid="312"/>
                                        </p:tgtEl>
                                        <p:attrNameLst>
                                          <p:attrName>ppt_x</p:attrName>
                                        </p:attrNameLst>
                                      </p:cBhvr>
                                      <p:tavLst>
                                        <p:tav tm="0">
                                          <p:val>
                                            <p:strVal val="#ppt_x"/>
                                          </p:val>
                                        </p:tav>
                                        <p:tav tm="100000">
                                          <p:val>
                                            <p:strVal val="#ppt_x"/>
                                          </p:val>
                                        </p:tav>
                                      </p:tavLst>
                                    </p:anim>
                                    <p:anim calcmode="lin" valueType="num">
                                      <p:cBhvr>
                                        <p:cTn id="118" dur="1000" fill="hold"/>
                                        <p:tgtEl>
                                          <p:spTgt spid="312"/>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2"/>
                                        </p:tgtEl>
                                        <p:attrNameLst>
                                          <p:attrName>style.visibility</p:attrName>
                                        </p:attrNameLst>
                                      </p:cBhvr>
                                      <p:to>
                                        <p:strVal val="visible"/>
                                      </p:to>
                                    </p:set>
                                    <p:animEffect transition="in" filter="fade">
                                      <p:cBhvr>
                                        <p:cTn id="123" dur="1000"/>
                                        <p:tgtEl>
                                          <p:spTgt spid="2"/>
                                        </p:tgtEl>
                                      </p:cBhvr>
                                    </p:animEffect>
                                    <p:anim calcmode="lin" valueType="num">
                                      <p:cBhvr>
                                        <p:cTn id="124" dur="1000" fill="hold"/>
                                        <p:tgtEl>
                                          <p:spTgt spid="2"/>
                                        </p:tgtEl>
                                        <p:attrNameLst>
                                          <p:attrName>ppt_x</p:attrName>
                                        </p:attrNameLst>
                                      </p:cBhvr>
                                      <p:tavLst>
                                        <p:tav tm="0">
                                          <p:val>
                                            <p:strVal val="#ppt_x"/>
                                          </p:val>
                                        </p:tav>
                                        <p:tav tm="100000">
                                          <p:val>
                                            <p:strVal val="#ppt_x"/>
                                          </p:val>
                                        </p:tav>
                                      </p:tavLst>
                                    </p:anim>
                                    <p:anim calcmode="lin" valueType="num">
                                      <p:cBhvr>
                                        <p:cTn id="1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57"/>
                                        </p:tgtEl>
                                        <p:attrNameLst>
                                          <p:attrName>style.visibility</p:attrName>
                                        </p:attrNameLst>
                                      </p:cBhvr>
                                      <p:to>
                                        <p:strVal val="visible"/>
                                      </p:to>
                                    </p:set>
                                    <p:animEffect transition="in" filter="fade">
                                      <p:cBhvr>
                                        <p:cTn id="130" dur="1000"/>
                                        <p:tgtEl>
                                          <p:spTgt spid="57"/>
                                        </p:tgtEl>
                                      </p:cBhvr>
                                    </p:animEffect>
                                    <p:anim calcmode="lin" valueType="num">
                                      <p:cBhvr>
                                        <p:cTn id="131" dur="1000" fill="hold"/>
                                        <p:tgtEl>
                                          <p:spTgt spid="57"/>
                                        </p:tgtEl>
                                        <p:attrNameLst>
                                          <p:attrName>ppt_x</p:attrName>
                                        </p:attrNameLst>
                                      </p:cBhvr>
                                      <p:tavLst>
                                        <p:tav tm="0">
                                          <p:val>
                                            <p:strVal val="#ppt_x"/>
                                          </p:val>
                                        </p:tav>
                                        <p:tav tm="100000">
                                          <p:val>
                                            <p:strVal val="#ppt_x"/>
                                          </p:val>
                                        </p:tav>
                                      </p:tavLst>
                                    </p:anim>
                                    <p:anim calcmode="lin" valueType="num">
                                      <p:cBhvr>
                                        <p:cTn id="132"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58"/>
                                        </p:tgtEl>
                                        <p:attrNameLst>
                                          <p:attrName>style.visibility</p:attrName>
                                        </p:attrNameLst>
                                      </p:cBhvr>
                                      <p:to>
                                        <p:strVal val="visible"/>
                                      </p:to>
                                    </p:set>
                                    <p:animEffect transition="in" filter="fade">
                                      <p:cBhvr>
                                        <p:cTn id="137" dur="1000"/>
                                        <p:tgtEl>
                                          <p:spTgt spid="58"/>
                                        </p:tgtEl>
                                      </p:cBhvr>
                                    </p:animEffect>
                                    <p:anim calcmode="lin" valueType="num">
                                      <p:cBhvr>
                                        <p:cTn id="138" dur="1000" fill="hold"/>
                                        <p:tgtEl>
                                          <p:spTgt spid="58"/>
                                        </p:tgtEl>
                                        <p:attrNameLst>
                                          <p:attrName>ppt_x</p:attrName>
                                        </p:attrNameLst>
                                      </p:cBhvr>
                                      <p:tavLst>
                                        <p:tav tm="0">
                                          <p:val>
                                            <p:strVal val="#ppt_x"/>
                                          </p:val>
                                        </p:tav>
                                        <p:tav tm="100000">
                                          <p:val>
                                            <p:strVal val="#ppt_x"/>
                                          </p:val>
                                        </p:tav>
                                      </p:tavLst>
                                    </p:anim>
                                    <p:anim calcmode="lin" valueType="num">
                                      <p:cBhvr>
                                        <p:cTn id="13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56"/>
                                        </p:tgtEl>
                                        <p:attrNameLst>
                                          <p:attrName>style.visibility</p:attrName>
                                        </p:attrNameLst>
                                      </p:cBhvr>
                                      <p:to>
                                        <p:strVal val="visible"/>
                                      </p:to>
                                    </p:set>
                                    <p:animEffect transition="in" filter="fade">
                                      <p:cBhvr>
                                        <p:cTn id="144" dur="1000"/>
                                        <p:tgtEl>
                                          <p:spTgt spid="56"/>
                                        </p:tgtEl>
                                      </p:cBhvr>
                                    </p:animEffect>
                                    <p:anim calcmode="lin" valueType="num">
                                      <p:cBhvr>
                                        <p:cTn id="145" dur="1000" fill="hold"/>
                                        <p:tgtEl>
                                          <p:spTgt spid="56"/>
                                        </p:tgtEl>
                                        <p:attrNameLst>
                                          <p:attrName>ppt_x</p:attrName>
                                        </p:attrNameLst>
                                      </p:cBhvr>
                                      <p:tavLst>
                                        <p:tav tm="0">
                                          <p:val>
                                            <p:strVal val="#ppt_x"/>
                                          </p:val>
                                        </p:tav>
                                        <p:tav tm="100000">
                                          <p:val>
                                            <p:strVal val="#ppt_x"/>
                                          </p:val>
                                        </p:tav>
                                      </p:tavLst>
                                    </p:anim>
                                    <p:anim calcmode="lin" valueType="num">
                                      <p:cBhvr>
                                        <p:cTn id="14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grpId="0" nodeType="click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fade">
                                      <p:cBhvr>
                                        <p:cTn id="151" dur="1000"/>
                                        <p:tgtEl>
                                          <p:spTgt spid="60"/>
                                        </p:tgtEl>
                                      </p:cBhvr>
                                    </p:animEffect>
                                    <p:anim calcmode="lin" valueType="num">
                                      <p:cBhvr>
                                        <p:cTn id="152" dur="1000" fill="hold"/>
                                        <p:tgtEl>
                                          <p:spTgt spid="60"/>
                                        </p:tgtEl>
                                        <p:attrNameLst>
                                          <p:attrName>ppt_x</p:attrName>
                                        </p:attrNameLst>
                                      </p:cBhvr>
                                      <p:tavLst>
                                        <p:tav tm="0">
                                          <p:val>
                                            <p:strVal val="#ppt_x"/>
                                          </p:val>
                                        </p:tav>
                                        <p:tav tm="100000">
                                          <p:val>
                                            <p:strVal val="#ppt_x"/>
                                          </p:val>
                                        </p:tav>
                                      </p:tavLst>
                                    </p:anim>
                                    <p:anim calcmode="lin" valueType="num">
                                      <p:cBhvr>
                                        <p:cTn id="15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61"/>
                                        </p:tgtEl>
                                        <p:attrNameLst>
                                          <p:attrName>style.visibility</p:attrName>
                                        </p:attrNameLst>
                                      </p:cBhvr>
                                      <p:to>
                                        <p:strVal val="visible"/>
                                      </p:to>
                                    </p:set>
                                    <p:animEffect transition="in" filter="fade">
                                      <p:cBhvr>
                                        <p:cTn id="158" dur="1000"/>
                                        <p:tgtEl>
                                          <p:spTgt spid="61"/>
                                        </p:tgtEl>
                                      </p:cBhvr>
                                    </p:animEffect>
                                    <p:anim calcmode="lin" valueType="num">
                                      <p:cBhvr>
                                        <p:cTn id="159" dur="1000" fill="hold"/>
                                        <p:tgtEl>
                                          <p:spTgt spid="61"/>
                                        </p:tgtEl>
                                        <p:attrNameLst>
                                          <p:attrName>ppt_x</p:attrName>
                                        </p:attrNameLst>
                                      </p:cBhvr>
                                      <p:tavLst>
                                        <p:tav tm="0">
                                          <p:val>
                                            <p:strVal val="#ppt_x"/>
                                          </p:val>
                                        </p:tav>
                                        <p:tav tm="100000">
                                          <p:val>
                                            <p:strVal val="#ppt_x"/>
                                          </p:val>
                                        </p:tav>
                                      </p:tavLst>
                                    </p:anim>
                                    <p:anim calcmode="lin" valueType="num">
                                      <p:cBhvr>
                                        <p:cTn id="16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2" presetClass="entr" presetSubtype="0" fill="hold" grpId="0" nodeType="clickEffect">
                                  <p:stCondLst>
                                    <p:cond delay="0"/>
                                  </p:stCondLst>
                                  <p:childTnLst>
                                    <p:set>
                                      <p:cBhvr>
                                        <p:cTn id="164" dur="1" fill="hold">
                                          <p:stCondLst>
                                            <p:cond delay="0"/>
                                          </p:stCondLst>
                                        </p:cTn>
                                        <p:tgtEl>
                                          <p:spTgt spid="62"/>
                                        </p:tgtEl>
                                        <p:attrNameLst>
                                          <p:attrName>style.visibility</p:attrName>
                                        </p:attrNameLst>
                                      </p:cBhvr>
                                      <p:to>
                                        <p:strVal val="visible"/>
                                      </p:to>
                                    </p:set>
                                    <p:animEffect transition="in" filter="fade">
                                      <p:cBhvr>
                                        <p:cTn id="165" dur="1000"/>
                                        <p:tgtEl>
                                          <p:spTgt spid="62"/>
                                        </p:tgtEl>
                                      </p:cBhvr>
                                    </p:animEffect>
                                    <p:anim calcmode="lin" valueType="num">
                                      <p:cBhvr>
                                        <p:cTn id="166" dur="1000" fill="hold"/>
                                        <p:tgtEl>
                                          <p:spTgt spid="62"/>
                                        </p:tgtEl>
                                        <p:attrNameLst>
                                          <p:attrName>ppt_x</p:attrName>
                                        </p:attrNameLst>
                                      </p:cBhvr>
                                      <p:tavLst>
                                        <p:tav tm="0">
                                          <p:val>
                                            <p:strVal val="#ppt_x"/>
                                          </p:val>
                                        </p:tav>
                                        <p:tav tm="100000">
                                          <p:val>
                                            <p:strVal val="#ppt_x"/>
                                          </p:val>
                                        </p:tav>
                                      </p:tavLst>
                                    </p:anim>
                                    <p:anim calcmode="lin" valueType="num">
                                      <p:cBhvr>
                                        <p:cTn id="167"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2" presetClass="entr" presetSubtype="0" fill="hold" grpId="0" nodeType="clickEffect">
                                  <p:stCondLst>
                                    <p:cond delay="0"/>
                                  </p:stCondLst>
                                  <p:childTnLst>
                                    <p:set>
                                      <p:cBhvr>
                                        <p:cTn id="171" dur="1" fill="hold">
                                          <p:stCondLst>
                                            <p:cond delay="0"/>
                                          </p:stCondLst>
                                        </p:cTn>
                                        <p:tgtEl>
                                          <p:spTgt spid="63"/>
                                        </p:tgtEl>
                                        <p:attrNameLst>
                                          <p:attrName>style.visibility</p:attrName>
                                        </p:attrNameLst>
                                      </p:cBhvr>
                                      <p:to>
                                        <p:strVal val="visible"/>
                                      </p:to>
                                    </p:set>
                                    <p:animEffect transition="in" filter="fade">
                                      <p:cBhvr>
                                        <p:cTn id="172" dur="1000"/>
                                        <p:tgtEl>
                                          <p:spTgt spid="63"/>
                                        </p:tgtEl>
                                      </p:cBhvr>
                                    </p:animEffect>
                                    <p:anim calcmode="lin" valueType="num">
                                      <p:cBhvr>
                                        <p:cTn id="173" dur="1000" fill="hold"/>
                                        <p:tgtEl>
                                          <p:spTgt spid="63"/>
                                        </p:tgtEl>
                                        <p:attrNameLst>
                                          <p:attrName>ppt_x</p:attrName>
                                        </p:attrNameLst>
                                      </p:cBhvr>
                                      <p:tavLst>
                                        <p:tav tm="0">
                                          <p:val>
                                            <p:strVal val="#ppt_x"/>
                                          </p:val>
                                        </p:tav>
                                        <p:tav tm="100000">
                                          <p:val>
                                            <p:strVal val="#ppt_x"/>
                                          </p:val>
                                        </p:tav>
                                      </p:tavLst>
                                    </p:anim>
                                    <p:anim calcmode="lin" valueType="num">
                                      <p:cBhvr>
                                        <p:cTn id="174"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2" presetClass="entr" presetSubtype="0" fill="hold" grpId="0" nodeType="clickEffect">
                                  <p:stCondLst>
                                    <p:cond delay="0"/>
                                  </p:stCondLst>
                                  <p:childTnLst>
                                    <p:set>
                                      <p:cBhvr>
                                        <p:cTn id="178" dur="1" fill="hold">
                                          <p:stCondLst>
                                            <p:cond delay="0"/>
                                          </p:stCondLst>
                                        </p:cTn>
                                        <p:tgtEl>
                                          <p:spTgt spid="64"/>
                                        </p:tgtEl>
                                        <p:attrNameLst>
                                          <p:attrName>style.visibility</p:attrName>
                                        </p:attrNameLst>
                                      </p:cBhvr>
                                      <p:to>
                                        <p:strVal val="visible"/>
                                      </p:to>
                                    </p:set>
                                    <p:animEffect transition="in" filter="fade">
                                      <p:cBhvr>
                                        <p:cTn id="179" dur="1000"/>
                                        <p:tgtEl>
                                          <p:spTgt spid="64"/>
                                        </p:tgtEl>
                                      </p:cBhvr>
                                    </p:animEffect>
                                    <p:anim calcmode="lin" valueType="num">
                                      <p:cBhvr>
                                        <p:cTn id="180" dur="1000" fill="hold"/>
                                        <p:tgtEl>
                                          <p:spTgt spid="64"/>
                                        </p:tgtEl>
                                        <p:attrNameLst>
                                          <p:attrName>ppt_x</p:attrName>
                                        </p:attrNameLst>
                                      </p:cBhvr>
                                      <p:tavLst>
                                        <p:tav tm="0">
                                          <p:val>
                                            <p:strVal val="#ppt_x"/>
                                          </p:val>
                                        </p:tav>
                                        <p:tav tm="100000">
                                          <p:val>
                                            <p:strVal val="#ppt_x"/>
                                          </p:val>
                                        </p:tav>
                                      </p:tavLst>
                                    </p:anim>
                                    <p:anim calcmode="lin" valueType="num">
                                      <p:cBhvr>
                                        <p:cTn id="18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2" presetClass="entr" presetSubtype="0" fill="hold" grpId="0" nodeType="clickEffect">
                                  <p:stCondLst>
                                    <p:cond delay="0"/>
                                  </p:stCondLst>
                                  <p:childTnLst>
                                    <p:set>
                                      <p:cBhvr>
                                        <p:cTn id="185" dur="1" fill="hold">
                                          <p:stCondLst>
                                            <p:cond delay="0"/>
                                          </p:stCondLst>
                                        </p:cTn>
                                        <p:tgtEl>
                                          <p:spTgt spid="66"/>
                                        </p:tgtEl>
                                        <p:attrNameLst>
                                          <p:attrName>style.visibility</p:attrName>
                                        </p:attrNameLst>
                                      </p:cBhvr>
                                      <p:to>
                                        <p:strVal val="visible"/>
                                      </p:to>
                                    </p:set>
                                    <p:animEffect transition="in" filter="fade">
                                      <p:cBhvr>
                                        <p:cTn id="186" dur="1000"/>
                                        <p:tgtEl>
                                          <p:spTgt spid="66"/>
                                        </p:tgtEl>
                                      </p:cBhvr>
                                    </p:animEffect>
                                    <p:anim calcmode="lin" valueType="num">
                                      <p:cBhvr>
                                        <p:cTn id="187" dur="1000" fill="hold"/>
                                        <p:tgtEl>
                                          <p:spTgt spid="66"/>
                                        </p:tgtEl>
                                        <p:attrNameLst>
                                          <p:attrName>ppt_x</p:attrName>
                                        </p:attrNameLst>
                                      </p:cBhvr>
                                      <p:tavLst>
                                        <p:tav tm="0">
                                          <p:val>
                                            <p:strVal val="#ppt_x"/>
                                          </p:val>
                                        </p:tav>
                                        <p:tav tm="100000">
                                          <p:val>
                                            <p:strVal val="#ppt_x"/>
                                          </p:val>
                                        </p:tav>
                                      </p:tavLst>
                                    </p:anim>
                                    <p:anim calcmode="lin" valueType="num">
                                      <p:cBhvr>
                                        <p:cTn id="188"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2" presetClass="entr" presetSubtype="0" fill="hold" grpId="0" nodeType="clickEffect">
                                  <p:stCondLst>
                                    <p:cond delay="0"/>
                                  </p:stCondLst>
                                  <p:childTnLst>
                                    <p:set>
                                      <p:cBhvr>
                                        <p:cTn id="192" dur="1" fill="hold">
                                          <p:stCondLst>
                                            <p:cond delay="0"/>
                                          </p:stCondLst>
                                        </p:cTn>
                                        <p:tgtEl>
                                          <p:spTgt spid="67"/>
                                        </p:tgtEl>
                                        <p:attrNameLst>
                                          <p:attrName>style.visibility</p:attrName>
                                        </p:attrNameLst>
                                      </p:cBhvr>
                                      <p:to>
                                        <p:strVal val="visible"/>
                                      </p:to>
                                    </p:set>
                                    <p:animEffect transition="in" filter="fade">
                                      <p:cBhvr>
                                        <p:cTn id="193" dur="1000"/>
                                        <p:tgtEl>
                                          <p:spTgt spid="67"/>
                                        </p:tgtEl>
                                      </p:cBhvr>
                                    </p:animEffect>
                                    <p:anim calcmode="lin" valueType="num">
                                      <p:cBhvr>
                                        <p:cTn id="194" dur="1000" fill="hold"/>
                                        <p:tgtEl>
                                          <p:spTgt spid="67"/>
                                        </p:tgtEl>
                                        <p:attrNameLst>
                                          <p:attrName>ppt_x</p:attrName>
                                        </p:attrNameLst>
                                      </p:cBhvr>
                                      <p:tavLst>
                                        <p:tav tm="0">
                                          <p:val>
                                            <p:strVal val="#ppt_x"/>
                                          </p:val>
                                        </p:tav>
                                        <p:tav tm="100000">
                                          <p:val>
                                            <p:strVal val="#ppt_x"/>
                                          </p:val>
                                        </p:tav>
                                      </p:tavLst>
                                    </p:anim>
                                    <p:anim calcmode="lin" valueType="num">
                                      <p:cBhvr>
                                        <p:cTn id="19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2" presetClass="entr" presetSubtype="0" fill="hold" grpId="0" nodeType="clickEffect">
                                  <p:stCondLst>
                                    <p:cond delay="0"/>
                                  </p:stCondLst>
                                  <p:childTnLst>
                                    <p:set>
                                      <p:cBhvr>
                                        <p:cTn id="199" dur="1" fill="hold">
                                          <p:stCondLst>
                                            <p:cond delay="0"/>
                                          </p:stCondLst>
                                        </p:cTn>
                                        <p:tgtEl>
                                          <p:spTgt spid="68"/>
                                        </p:tgtEl>
                                        <p:attrNameLst>
                                          <p:attrName>style.visibility</p:attrName>
                                        </p:attrNameLst>
                                      </p:cBhvr>
                                      <p:to>
                                        <p:strVal val="visible"/>
                                      </p:to>
                                    </p:set>
                                    <p:animEffect transition="in" filter="fade">
                                      <p:cBhvr>
                                        <p:cTn id="200" dur="1000"/>
                                        <p:tgtEl>
                                          <p:spTgt spid="68"/>
                                        </p:tgtEl>
                                      </p:cBhvr>
                                    </p:animEffect>
                                    <p:anim calcmode="lin" valueType="num">
                                      <p:cBhvr>
                                        <p:cTn id="201" dur="1000" fill="hold"/>
                                        <p:tgtEl>
                                          <p:spTgt spid="68"/>
                                        </p:tgtEl>
                                        <p:attrNameLst>
                                          <p:attrName>ppt_x</p:attrName>
                                        </p:attrNameLst>
                                      </p:cBhvr>
                                      <p:tavLst>
                                        <p:tav tm="0">
                                          <p:val>
                                            <p:strVal val="#ppt_x"/>
                                          </p:val>
                                        </p:tav>
                                        <p:tav tm="100000">
                                          <p:val>
                                            <p:strVal val="#ppt_x"/>
                                          </p:val>
                                        </p:tav>
                                      </p:tavLst>
                                    </p:anim>
                                    <p:anim calcmode="lin" valueType="num">
                                      <p:cBhvr>
                                        <p:cTn id="202"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grpId="0" nodeType="clickEffect">
                                  <p:stCondLst>
                                    <p:cond delay="0"/>
                                  </p:stCondLst>
                                  <p:childTnLst>
                                    <p:set>
                                      <p:cBhvr>
                                        <p:cTn id="206" dur="1" fill="hold">
                                          <p:stCondLst>
                                            <p:cond delay="0"/>
                                          </p:stCondLst>
                                        </p:cTn>
                                        <p:tgtEl>
                                          <p:spTgt spid="3"/>
                                        </p:tgtEl>
                                        <p:attrNameLst>
                                          <p:attrName>style.visibility</p:attrName>
                                        </p:attrNameLst>
                                      </p:cBhvr>
                                      <p:to>
                                        <p:strVal val="visible"/>
                                      </p:to>
                                    </p:set>
                                    <p:animEffect transition="in" filter="fade">
                                      <p:cBhvr>
                                        <p:cTn id="207" dur="1000"/>
                                        <p:tgtEl>
                                          <p:spTgt spid="3"/>
                                        </p:tgtEl>
                                      </p:cBhvr>
                                    </p:animEffect>
                                    <p:anim calcmode="lin" valueType="num">
                                      <p:cBhvr>
                                        <p:cTn id="208" dur="1000" fill="hold"/>
                                        <p:tgtEl>
                                          <p:spTgt spid="3"/>
                                        </p:tgtEl>
                                        <p:attrNameLst>
                                          <p:attrName>ppt_x</p:attrName>
                                        </p:attrNameLst>
                                      </p:cBhvr>
                                      <p:tavLst>
                                        <p:tav tm="0">
                                          <p:val>
                                            <p:strVal val="#ppt_x"/>
                                          </p:val>
                                        </p:tav>
                                        <p:tav tm="100000">
                                          <p:val>
                                            <p:strVal val="#ppt_x"/>
                                          </p:val>
                                        </p:tav>
                                      </p:tavLst>
                                    </p:anim>
                                    <p:anim calcmode="lin" valueType="num">
                                      <p:cBhvr>
                                        <p:cTn id="20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2" grpId="0" animBg="1"/>
      <p:bldP spid="2" grpId="0" animBg="1"/>
      <p:bldP spid="56" grpId="0" animBg="1"/>
      <p:bldP spid="57" grpId="0" animBg="1"/>
      <p:bldP spid="58" grpId="0" animBg="1"/>
      <p:bldP spid="60" grpId="0" animBg="1"/>
      <p:bldP spid="61" grpId="0" animBg="1"/>
      <p:bldP spid="62" grpId="0" animBg="1"/>
      <p:bldP spid="63" grpId="0" animBg="1"/>
      <p:bldP spid="64" grpId="0" animBg="1"/>
      <p:bldP spid="66" grpId="0" animBg="1"/>
      <p:bldP spid="67" grpId="0" animBg="1"/>
      <p:bldP spid="68" grpId="0" animBg="1"/>
      <p:bldP spid="3" grpId="0" animBg="1"/>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AA89E3-21C5-4381-AEB0-BBDB3AC2B048}"/>
              </a:ext>
            </a:extLst>
          </p:cNvPr>
          <p:cNvSpPr/>
          <p:nvPr/>
        </p:nvSpPr>
        <p:spPr>
          <a:xfrm>
            <a:off x="468925" y="351692"/>
            <a:ext cx="11254153" cy="844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a:p>
        </p:txBody>
      </p:sp>
      <p:pic>
        <p:nvPicPr>
          <p:cNvPr id="91" name="図 90">
            <a:extLst>
              <a:ext uri="{FF2B5EF4-FFF2-40B4-BE49-F238E27FC236}">
                <a16:creationId xmlns:a16="http://schemas.microsoft.com/office/drawing/2014/main" id="{76C24E8E-4DC5-4E2B-94DD-6E9EFA0398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923" y="1235689"/>
            <a:ext cx="10708260" cy="6782897"/>
          </a:xfrm>
          <a:prstGeom prst="rect">
            <a:avLst/>
          </a:prstGeom>
        </p:spPr>
      </p:pic>
      <p:cxnSp>
        <p:nvCxnSpPr>
          <p:cNvPr id="57" name="直線コネクタ 56">
            <a:extLst>
              <a:ext uri="{FF2B5EF4-FFF2-40B4-BE49-F238E27FC236}">
                <a16:creationId xmlns:a16="http://schemas.microsoft.com/office/drawing/2014/main" id="{C3345B00-6C6D-4C82-B18B-111527C1CD2E}"/>
              </a:ext>
            </a:extLst>
          </p:cNvPr>
          <p:cNvCxnSpPr/>
          <p:nvPr/>
        </p:nvCxnSpPr>
        <p:spPr>
          <a:xfrm flipV="1">
            <a:off x="7636234" y="4786627"/>
            <a:ext cx="10821" cy="2088511"/>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C0A5AB-6CB5-4BC1-9AB7-0B3C827F2DF5}"/>
              </a:ext>
            </a:extLst>
          </p:cNvPr>
          <p:cNvCxnSpPr>
            <a:cxnSpLocks/>
          </p:cNvCxnSpPr>
          <p:nvPr/>
        </p:nvCxnSpPr>
        <p:spPr>
          <a:xfrm>
            <a:off x="7719195" y="3798281"/>
            <a:ext cx="0" cy="6095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6A8D8BA-E96F-43F9-8319-843C0F0DC938}"/>
              </a:ext>
            </a:extLst>
          </p:cNvPr>
          <p:cNvCxnSpPr>
            <a:cxnSpLocks/>
            <a:endCxn id="71" idx="1"/>
          </p:cNvCxnSpPr>
          <p:nvPr/>
        </p:nvCxnSpPr>
        <p:spPr>
          <a:xfrm>
            <a:off x="8840488" y="4595448"/>
            <a:ext cx="451376"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86FB7B1-AD82-446D-AFD8-6754F817D85D}"/>
              </a:ext>
            </a:extLst>
          </p:cNvPr>
          <p:cNvCxnSpPr/>
          <p:nvPr/>
        </p:nvCxnSpPr>
        <p:spPr>
          <a:xfrm>
            <a:off x="8242225" y="4819796"/>
            <a:ext cx="0" cy="638456"/>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1">
            <a:extLst>
              <a:ext uri="{FF2B5EF4-FFF2-40B4-BE49-F238E27FC236}">
                <a16:creationId xmlns:a16="http://schemas.microsoft.com/office/drawing/2014/main" id="{9D13385A-CA0E-4F34-B8A2-F2D3646CBD02}"/>
              </a:ext>
            </a:extLst>
          </p:cNvPr>
          <p:cNvSpPr txBox="1"/>
          <p:nvPr/>
        </p:nvSpPr>
        <p:spPr>
          <a:xfrm>
            <a:off x="8137735" y="5455408"/>
            <a:ext cx="1670088" cy="479744"/>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17" b="1">
                <a:latin typeface="HGS創英角ﾎﾟｯﾌﾟ体" panose="040B0A00000000000000" pitchFamily="50" charset="-128"/>
                <a:ea typeface="HGS創英角ﾎﾟｯﾌﾟ体" panose="040B0A00000000000000" pitchFamily="50" charset="-128"/>
              </a:rPr>
              <a:t>八名川まつり</a:t>
            </a:r>
          </a:p>
        </p:txBody>
      </p:sp>
      <p:sp>
        <p:nvSpPr>
          <p:cNvPr id="62" name="テキスト ボックス 2">
            <a:extLst>
              <a:ext uri="{FF2B5EF4-FFF2-40B4-BE49-F238E27FC236}">
                <a16:creationId xmlns:a16="http://schemas.microsoft.com/office/drawing/2014/main" id="{77CDD923-B523-4F0C-9A95-E32563D6341B}"/>
              </a:ext>
            </a:extLst>
          </p:cNvPr>
          <p:cNvSpPr txBox="1"/>
          <p:nvPr/>
        </p:nvSpPr>
        <p:spPr>
          <a:xfrm>
            <a:off x="3534960" y="8018586"/>
            <a:ext cx="1276913" cy="286764"/>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4" b="1"/>
              <a:t>環境の教育</a:t>
            </a:r>
          </a:p>
        </p:txBody>
      </p:sp>
      <p:sp>
        <p:nvSpPr>
          <p:cNvPr id="63" name="テキスト ボックス 3">
            <a:extLst>
              <a:ext uri="{FF2B5EF4-FFF2-40B4-BE49-F238E27FC236}">
                <a16:creationId xmlns:a16="http://schemas.microsoft.com/office/drawing/2014/main" id="{8E470BCB-1603-42E7-8F82-45F761C45BF3}"/>
              </a:ext>
            </a:extLst>
          </p:cNvPr>
          <p:cNvSpPr txBox="1"/>
          <p:nvPr/>
        </p:nvSpPr>
        <p:spPr>
          <a:xfrm>
            <a:off x="5003054" y="8018586"/>
            <a:ext cx="1244449" cy="286764"/>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4" b="1"/>
              <a:t>多文化理解</a:t>
            </a:r>
          </a:p>
        </p:txBody>
      </p:sp>
      <p:sp>
        <p:nvSpPr>
          <p:cNvPr id="64" name="テキスト ボックス 4">
            <a:extLst>
              <a:ext uri="{FF2B5EF4-FFF2-40B4-BE49-F238E27FC236}">
                <a16:creationId xmlns:a16="http://schemas.microsoft.com/office/drawing/2014/main" id="{AA017D03-7DDD-48EB-A9A2-97AF596C772C}"/>
              </a:ext>
            </a:extLst>
          </p:cNvPr>
          <p:cNvSpPr txBox="1"/>
          <p:nvPr/>
        </p:nvSpPr>
        <p:spPr>
          <a:xfrm>
            <a:off x="6352106" y="8018589"/>
            <a:ext cx="1621367" cy="281352"/>
          </a:xfrm>
          <a:prstGeom prst="rect">
            <a:avLst/>
          </a:prstGeom>
          <a:solidFill>
            <a:srgbClr val="FCC8F5"/>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4" b="1"/>
              <a:t>人権・命の教育</a:t>
            </a:r>
          </a:p>
        </p:txBody>
      </p:sp>
      <p:sp>
        <p:nvSpPr>
          <p:cNvPr id="65" name="テキスト ボックス 5">
            <a:extLst>
              <a:ext uri="{FF2B5EF4-FFF2-40B4-BE49-F238E27FC236}">
                <a16:creationId xmlns:a16="http://schemas.microsoft.com/office/drawing/2014/main" id="{76D5BCC5-8376-4BC6-81C5-38875ECC55D9}"/>
              </a:ext>
            </a:extLst>
          </p:cNvPr>
          <p:cNvSpPr txBox="1"/>
          <p:nvPr/>
        </p:nvSpPr>
        <p:spPr>
          <a:xfrm>
            <a:off x="8044150" y="8018586"/>
            <a:ext cx="1309377" cy="286764"/>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4" b="1" dirty="0"/>
              <a:t>学習スキル</a:t>
            </a:r>
          </a:p>
        </p:txBody>
      </p:sp>
      <p:cxnSp>
        <p:nvCxnSpPr>
          <p:cNvPr id="66" name="直線コネクタ 65">
            <a:extLst>
              <a:ext uri="{FF2B5EF4-FFF2-40B4-BE49-F238E27FC236}">
                <a16:creationId xmlns:a16="http://schemas.microsoft.com/office/drawing/2014/main" id="{E2380EF6-4176-4FA3-B9BA-038764497468}"/>
              </a:ext>
            </a:extLst>
          </p:cNvPr>
          <p:cNvCxnSpPr/>
          <p:nvPr/>
        </p:nvCxnSpPr>
        <p:spPr>
          <a:xfrm flipH="1">
            <a:off x="6301606" y="2027196"/>
            <a:ext cx="10821" cy="1374305"/>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82EAD775-D89C-466C-8FBE-09E806A313E1}"/>
              </a:ext>
            </a:extLst>
          </p:cNvPr>
          <p:cNvCxnSpPr/>
          <p:nvPr/>
        </p:nvCxnSpPr>
        <p:spPr>
          <a:xfrm>
            <a:off x="6389982" y="4039954"/>
            <a:ext cx="889149" cy="36792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90">
            <a:extLst>
              <a:ext uri="{FF2B5EF4-FFF2-40B4-BE49-F238E27FC236}">
                <a16:creationId xmlns:a16="http://schemas.microsoft.com/office/drawing/2014/main" id="{8AA9F2B7-99EB-49A3-A4CF-3782A981E682}"/>
              </a:ext>
            </a:extLst>
          </p:cNvPr>
          <p:cNvSpPr txBox="1"/>
          <p:nvPr/>
        </p:nvSpPr>
        <p:spPr>
          <a:xfrm>
            <a:off x="9291865" y="4259988"/>
            <a:ext cx="1670087" cy="670920"/>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591" b="1" dirty="0"/>
              <a:t>世界が１００人の村だったら</a:t>
            </a:r>
          </a:p>
        </p:txBody>
      </p:sp>
      <p:cxnSp>
        <p:nvCxnSpPr>
          <p:cNvPr id="72" name="直線コネクタ 71">
            <a:extLst>
              <a:ext uri="{FF2B5EF4-FFF2-40B4-BE49-F238E27FC236}">
                <a16:creationId xmlns:a16="http://schemas.microsoft.com/office/drawing/2014/main" id="{58FF4F9E-66F5-4357-8184-20824830CFF4}"/>
              </a:ext>
            </a:extLst>
          </p:cNvPr>
          <p:cNvCxnSpPr>
            <a:cxnSpLocks/>
          </p:cNvCxnSpPr>
          <p:nvPr/>
        </p:nvCxnSpPr>
        <p:spPr>
          <a:xfrm flipV="1">
            <a:off x="7070878" y="3668425"/>
            <a:ext cx="544903" cy="1212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円形吹き出し 8">
            <a:extLst>
              <a:ext uri="{FF2B5EF4-FFF2-40B4-BE49-F238E27FC236}">
                <a16:creationId xmlns:a16="http://schemas.microsoft.com/office/drawing/2014/main" id="{999A0B74-FA40-484F-A323-1D0A248EB872}"/>
              </a:ext>
            </a:extLst>
          </p:cNvPr>
          <p:cNvSpPr/>
          <p:nvPr/>
        </p:nvSpPr>
        <p:spPr>
          <a:xfrm>
            <a:off x="2425469" y="1605163"/>
            <a:ext cx="2685796" cy="948667"/>
          </a:xfrm>
          <a:prstGeom prst="wedgeEllipseCallout">
            <a:avLst>
              <a:gd name="adj1" fmla="val 61688"/>
              <a:gd name="adj2" fmla="val -2366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477"/>
              </a:lnSpc>
            </a:pPr>
            <a:r>
              <a:rPr lang="ja-JP" altLang="en-US" sz="1591" b="1" dirty="0">
                <a:latin typeface="+mn-ea"/>
              </a:rPr>
              <a:t>①　</a:t>
            </a:r>
            <a:r>
              <a:rPr lang="en-US" altLang="ja-JP" sz="1591" b="1" dirty="0">
                <a:latin typeface="+mn-ea"/>
              </a:rPr>
              <a:t>SDGs</a:t>
            </a:r>
            <a:r>
              <a:rPr lang="ja-JP" altLang="en-US" sz="1591" b="1" dirty="0">
                <a:latin typeface="+mn-ea"/>
              </a:rPr>
              <a:t>の視点から未来について、自分の考えをもつ</a:t>
            </a:r>
            <a:endParaRPr lang="en-US" altLang="ja-JP" sz="1591" b="1" dirty="0">
              <a:latin typeface="+mn-ea"/>
            </a:endParaRPr>
          </a:p>
        </p:txBody>
      </p:sp>
      <p:sp>
        <p:nvSpPr>
          <p:cNvPr id="74" name="円形吹き出し 26">
            <a:extLst>
              <a:ext uri="{FF2B5EF4-FFF2-40B4-BE49-F238E27FC236}">
                <a16:creationId xmlns:a16="http://schemas.microsoft.com/office/drawing/2014/main" id="{766C939F-2EEF-4004-823B-8B36CBB251D8}"/>
              </a:ext>
            </a:extLst>
          </p:cNvPr>
          <p:cNvSpPr/>
          <p:nvPr/>
        </p:nvSpPr>
        <p:spPr>
          <a:xfrm>
            <a:off x="6950885" y="2092119"/>
            <a:ext cx="2651675" cy="1060488"/>
          </a:xfrm>
          <a:prstGeom prst="wedgeEllipseCallout">
            <a:avLst>
              <a:gd name="adj1" fmla="val -1122"/>
              <a:gd name="adj2" fmla="val 7080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591"/>
              </a:lnSpc>
            </a:pPr>
            <a:r>
              <a:rPr lang="ja-JP" altLang="en-US" sz="1591" b="1" dirty="0">
                <a:latin typeface="+mn-ea"/>
              </a:rPr>
              <a:t>⑤　戦後の焼け跡から立ち上がった先人の勇気を思う。</a:t>
            </a:r>
            <a:endParaRPr lang="en-US" altLang="ja-JP" sz="1591" b="1" dirty="0">
              <a:latin typeface="+mn-ea"/>
            </a:endParaRPr>
          </a:p>
        </p:txBody>
      </p:sp>
      <p:sp>
        <p:nvSpPr>
          <p:cNvPr id="75" name="円形吹き出し 27">
            <a:extLst>
              <a:ext uri="{FF2B5EF4-FFF2-40B4-BE49-F238E27FC236}">
                <a16:creationId xmlns:a16="http://schemas.microsoft.com/office/drawing/2014/main" id="{980492D1-4170-4DE1-91A2-9E8A442C0C05}"/>
              </a:ext>
            </a:extLst>
          </p:cNvPr>
          <p:cNvSpPr/>
          <p:nvPr/>
        </p:nvSpPr>
        <p:spPr>
          <a:xfrm>
            <a:off x="3387067" y="2990291"/>
            <a:ext cx="1810764" cy="1092952"/>
          </a:xfrm>
          <a:prstGeom prst="wedgeEllipseCallout">
            <a:avLst>
              <a:gd name="adj1" fmla="val 62854"/>
              <a:gd name="adj2" fmla="val 767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591"/>
              </a:lnSpc>
            </a:pPr>
            <a:r>
              <a:rPr lang="ja-JP" altLang="en-US" sz="1591" b="1">
                <a:latin typeface="+mn-ea"/>
              </a:rPr>
              <a:t>②　戦争中の生活や人々の願いを知る</a:t>
            </a:r>
            <a:endParaRPr lang="en-US" altLang="ja-JP" sz="1591" b="1">
              <a:latin typeface="+mn-ea"/>
            </a:endParaRPr>
          </a:p>
        </p:txBody>
      </p:sp>
      <p:sp>
        <p:nvSpPr>
          <p:cNvPr id="76" name="円形吹き出し 28">
            <a:extLst>
              <a:ext uri="{FF2B5EF4-FFF2-40B4-BE49-F238E27FC236}">
                <a16:creationId xmlns:a16="http://schemas.microsoft.com/office/drawing/2014/main" id="{0ADCE918-5FA4-4B41-8FA4-42ABC25AA333}"/>
              </a:ext>
            </a:extLst>
          </p:cNvPr>
          <p:cNvSpPr/>
          <p:nvPr/>
        </p:nvSpPr>
        <p:spPr>
          <a:xfrm>
            <a:off x="4178247" y="4195062"/>
            <a:ext cx="2574248" cy="1165093"/>
          </a:xfrm>
          <a:prstGeom prst="wedgeEllipseCallout">
            <a:avLst>
              <a:gd name="adj1" fmla="val 74664"/>
              <a:gd name="adj2" fmla="val -1484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591" b="1" dirty="0">
                <a:latin typeface="+mn-ea"/>
              </a:rPr>
              <a:t>③　キャリアについて考え、自分を見つめる</a:t>
            </a:r>
            <a:endParaRPr lang="en-US" altLang="ja-JP" sz="1591" b="1" dirty="0">
              <a:latin typeface="+mn-ea"/>
            </a:endParaRPr>
          </a:p>
        </p:txBody>
      </p:sp>
      <p:sp>
        <p:nvSpPr>
          <p:cNvPr id="77" name="円形吹き出し 29">
            <a:extLst>
              <a:ext uri="{FF2B5EF4-FFF2-40B4-BE49-F238E27FC236}">
                <a16:creationId xmlns:a16="http://schemas.microsoft.com/office/drawing/2014/main" id="{4AC1AAAA-5B09-484C-9CAC-BD7AE12F31F0}"/>
              </a:ext>
            </a:extLst>
          </p:cNvPr>
          <p:cNvSpPr/>
          <p:nvPr/>
        </p:nvSpPr>
        <p:spPr>
          <a:xfrm>
            <a:off x="4619457" y="5493618"/>
            <a:ext cx="2922995" cy="1006381"/>
          </a:xfrm>
          <a:prstGeom prst="wedgeEllipseCallout">
            <a:avLst>
              <a:gd name="adj1" fmla="val 47518"/>
              <a:gd name="adj2" fmla="val -10728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591"/>
              </a:lnSpc>
            </a:pPr>
            <a:r>
              <a:rPr lang="ja-JP" altLang="en-US" sz="1591" b="1" dirty="0">
                <a:latin typeface="+mn-ea"/>
              </a:rPr>
              <a:t>⑥　自分がなりたい職業を選び、実現への道筋を調べる</a:t>
            </a:r>
            <a:endParaRPr lang="en-US" altLang="ja-JP" sz="1591" b="1" dirty="0">
              <a:latin typeface="+mn-ea"/>
            </a:endParaRPr>
          </a:p>
        </p:txBody>
      </p:sp>
      <p:sp>
        <p:nvSpPr>
          <p:cNvPr id="78" name="円形吹き出し 31">
            <a:extLst>
              <a:ext uri="{FF2B5EF4-FFF2-40B4-BE49-F238E27FC236}">
                <a16:creationId xmlns:a16="http://schemas.microsoft.com/office/drawing/2014/main" id="{60C9646B-A2A3-456F-A326-31C981DE47A1}"/>
              </a:ext>
            </a:extLst>
          </p:cNvPr>
          <p:cNvSpPr/>
          <p:nvPr/>
        </p:nvSpPr>
        <p:spPr>
          <a:xfrm>
            <a:off x="8840489" y="5993198"/>
            <a:ext cx="2438916" cy="912599"/>
          </a:xfrm>
          <a:prstGeom prst="wedgeEllipseCallout">
            <a:avLst>
              <a:gd name="adj1" fmla="val -37344"/>
              <a:gd name="adj2" fmla="val -5473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591"/>
              </a:lnSpc>
            </a:pPr>
            <a:r>
              <a:rPr lang="ja-JP" altLang="en-US" sz="1591" b="1" dirty="0">
                <a:latin typeface="+mn-ea"/>
              </a:rPr>
              <a:t>⑦　調べたことを地域・保護者に発表する</a:t>
            </a:r>
            <a:endParaRPr lang="en-US" altLang="ja-JP" sz="1591" b="1" dirty="0">
              <a:latin typeface="+mn-ea"/>
            </a:endParaRPr>
          </a:p>
        </p:txBody>
      </p:sp>
      <p:sp>
        <p:nvSpPr>
          <p:cNvPr id="79" name="円形吹き出し 32">
            <a:extLst>
              <a:ext uri="{FF2B5EF4-FFF2-40B4-BE49-F238E27FC236}">
                <a16:creationId xmlns:a16="http://schemas.microsoft.com/office/drawing/2014/main" id="{B54B538D-1C17-47BD-9AAB-47C80D364FA0}"/>
              </a:ext>
            </a:extLst>
          </p:cNvPr>
          <p:cNvSpPr/>
          <p:nvPr/>
        </p:nvSpPr>
        <p:spPr>
          <a:xfrm>
            <a:off x="4591842" y="6608213"/>
            <a:ext cx="2420364" cy="988345"/>
          </a:xfrm>
          <a:prstGeom prst="wedgeEllipseCallout">
            <a:avLst>
              <a:gd name="adj1" fmla="val 62855"/>
              <a:gd name="adj2" fmla="val -70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477"/>
              </a:lnSpc>
            </a:pPr>
            <a:r>
              <a:rPr lang="ja-JP" altLang="en-US" sz="1591" b="1" dirty="0">
                <a:latin typeface="+mn-ea"/>
              </a:rPr>
              <a:t>④　将来の自分の姿を想像し、立体作品を作る</a:t>
            </a:r>
            <a:endParaRPr lang="en-US" altLang="ja-JP" sz="1591" b="1" dirty="0">
              <a:latin typeface="+mn-ea"/>
            </a:endParaRPr>
          </a:p>
          <a:p>
            <a:pPr>
              <a:lnSpc>
                <a:spcPts val="1477"/>
              </a:lnSpc>
            </a:pPr>
            <a:endParaRPr lang="en-US" altLang="ja-JP" sz="1591" b="1" dirty="0">
              <a:latin typeface="+mn-ea"/>
            </a:endParaRPr>
          </a:p>
          <a:p>
            <a:pPr>
              <a:lnSpc>
                <a:spcPts val="1477"/>
              </a:lnSpc>
            </a:pPr>
            <a:endParaRPr lang="en-US" altLang="ja-JP" sz="1591" b="1" dirty="0">
              <a:latin typeface="+mn-ea"/>
            </a:endParaRPr>
          </a:p>
        </p:txBody>
      </p:sp>
      <p:sp>
        <p:nvSpPr>
          <p:cNvPr id="81" name="テキスト ボックス 58">
            <a:extLst>
              <a:ext uri="{FF2B5EF4-FFF2-40B4-BE49-F238E27FC236}">
                <a16:creationId xmlns:a16="http://schemas.microsoft.com/office/drawing/2014/main" id="{02E215E8-0DFB-4F65-8725-94513ED33A0B}"/>
              </a:ext>
            </a:extLst>
          </p:cNvPr>
          <p:cNvSpPr txBox="1"/>
          <p:nvPr/>
        </p:nvSpPr>
        <p:spPr>
          <a:xfrm>
            <a:off x="7300774" y="3372642"/>
            <a:ext cx="1619588" cy="616815"/>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1038871">
              <a:defRPr/>
            </a:pPr>
            <a:r>
              <a:rPr lang="ja-JP" altLang="en-US" sz="1591" b="1" dirty="0"/>
              <a:t>新しい日本、平和な日本へ</a:t>
            </a:r>
            <a:endParaRPr lang="en-US" altLang="ja-JP" sz="1591" b="1" dirty="0"/>
          </a:p>
        </p:txBody>
      </p:sp>
      <p:sp>
        <p:nvSpPr>
          <p:cNvPr id="80" name="円形吹き出し 35">
            <a:extLst>
              <a:ext uri="{FF2B5EF4-FFF2-40B4-BE49-F238E27FC236}">
                <a16:creationId xmlns:a16="http://schemas.microsoft.com/office/drawing/2014/main" id="{EC79716B-7669-4218-89B2-B48E66077CB8}"/>
              </a:ext>
            </a:extLst>
          </p:cNvPr>
          <p:cNvSpPr/>
          <p:nvPr/>
        </p:nvSpPr>
        <p:spPr>
          <a:xfrm>
            <a:off x="9016162" y="2856827"/>
            <a:ext cx="2456436" cy="1291340"/>
          </a:xfrm>
          <a:prstGeom prst="wedgeEllipseCallout">
            <a:avLst>
              <a:gd name="adj1" fmla="val 4905"/>
              <a:gd name="adj2" fmla="val 60489"/>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591" b="1" dirty="0">
                <a:latin typeface="+mn-ea"/>
              </a:rPr>
              <a:t>⑧　世界の現状を見つめ自分の生き方・学び方について考える</a:t>
            </a:r>
            <a:endParaRPr lang="en-US" altLang="ja-JP" sz="1591" b="1" dirty="0">
              <a:latin typeface="+mn-ea"/>
            </a:endParaRPr>
          </a:p>
        </p:txBody>
      </p:sp>
      <p:sp>
        <p:nvSpPr>
          <p:cNvPr id="82" name="テキスト ボックス 20">
            <a:extLst>
              <a:ext uri="{FF2B5EF4-FFF2-40B4-BE49-F238E27FC236}">
                <a16:creationId xmlns:a16="http://schemas.microsoft.com/office/drawing/2014/main" id="{239A98E4-3991-4501-81C5-2C8C313FE2EC}"/>
              </a:ext>
            </a:extLst>
          </p:cNvPr>
          <p:cNvSpPr txBox="1"/>
          <p:nvPr/>
        </p:nvSpPr>
        <p:spPr>
          <a:xfrm>
            <a:off x="5342118" y="1608769"/>
            <a:ext cx="1738623" cy="743063"/>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17" b="1" dirty="0"/>
              <a:t>未来がよりよくあるために</a:t>
            </a:r>
          </a:p>
        </p:txBody>
      </p:sp>
      <p:sp>
        <p:nvSpPr>
          <p:cNvPr id="87" name="正方形/長方形 86">
            <a:extLst>
              <a:ext uri="{FF2B5EF4-FFF2-40B4-BE49-F238E27FC236}">
                <a16:creationId xmlns:a16="http://schemas.microsoft.com/office/drawing/2014/main" id="{5B87A3CB-D690-4EE1-9466-6AB63C3323B5}"/>
              </a:ext>
            </a:extLst>
          </p:cNvPr>
          <p:cNvSpPr/>
          <p:nvPr/>
        </p:nvSpPr>
        <p:spPr>
          <a:xfrm>
            <a:off x="791613" y="523340"/>
            <a:ext cx="10333111" cy="452303"/>
          </a:xfrm>
          <a:prstGeom prst="rect">
            <a:avLst/>
          </a:prstGeom>
        </p:spPr>
        <p:txBody>
          <a:bodyPr wrap="square">
            <a:spAutoFit/>
          </a:bodyPr>
          <a:lstStyle/>
          <a:p>
            <a:r>
              <a:rPr lang="ja-JP" altLang="en-US" sz="2339" b="1" dirty="0">
                <a:solidFill>
                  <a:srgbClr val="000000"/>
                </a:solidFill>
                <a:latin typeface="ＭＳ Ｐゴシック" panose="020B0600070205080204" pitchFamily="50" charset="-128"/>
              </a:rPr>
              <a:t>第６学年　「未来にはばたけ」学習カレンダー</a:t>
            </a:r>
            <a:r>
              <a:rPr lang="ja-JP" altLang="en-US" sz="2339" dirty="0"/>
              <a:t> 　　　　　</a:t>
            </a:r>
            <a:r>
              <a:rPr lang="ja-JP" altLang="en-US" sz="1817" b="1" dirty="0">
                <a:solidFill>
                  <a:srgbClr val="000000"/>
                </a:solidFill>
                <a:latin typeface="ＭＳ Ｐゴシック" panose="020B0600070205080204" pitchFamily="50" charset="-128"/>
              </a:rPr>
              <a:t>江東区立八名川小学校</a:t>
            </a:r>
            <a:r>
              <a:rPr lang="ja-JP" altLang="en-US" sz="2339" dirty="0"/>
              <a:t> </a:t>
            </a:r>
          </a:p>
        </p:txBody>
      </p:sp>
      <p:pic>
        <p:nvPicPr>
          <p:cNvPr id="2" name="02 ＰＰＡＰ（ペンパイナッポーアッポーペン）">
            <a:hlinkClick r:id="" action="ppaction://media"/>
            <a:extLst>
              <a:ext uri="{FF2B5EF4-FFF2-40B4-BE49-F238E27FC236}">
                <a16:creationId xmlns:a16="http://schemas.microsoft.com/office/drawing/2014/main" id="{1F21844A-6EDA-4ADC-A22B-B9A2DED44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72923" y="7904851"/>
            <a:ext cx="461708" cy="461708"/>
          </a:xfrm>
          <a:prstGeom prst="rect">
            <a:avLst/>
          </a:prstGeom>
        </p:spPr>
      </p:pic>
      <p:pic>
        <p:nvPicPr>
          <p:cNvPr id="4" name="図 3">
            <a:extLst>
              <a:ext uri="{FF2B5EF4-FFF2-40B4-BE49-F238E27FC236}">
                <a16:creationId xmlns:a16="http://schemas.microsoft.com/office/drawing/2014/main" id="{4B598820-0911-4DEF-9960-D84A65211FB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71411" y="4786628"/>
            <a:ext cx="3148045" cy="2752217"/>
          </a:xfrm>
          <a:prstGeom prst="rect">
            <a:avLst/>
          </a:prstGeom>
        </p:spPr>
      </p:pic>
      <p:pic>
        <p:nvPicPr>
          <p:cNvPr id="36" name="図 35">
            <a:extLst>
              <a:ext uri="{FF2B5EF4-FFF2-40B4-BE49-F238E27FC236}">
                <a16:creationId xmlns:a16="http://schemas.microsoft.com/office/drawing/2014/main" id="{9AFA319A-B5CB-4ADB-8551-82DEE9A836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46825" y="4891747"/>
            <a:ext cx="205727" cy="2160136"/>
          </a:xfrm>
          <a:prstGeom prst="rect">
            <a:avLst/>
          </a:prstGeom>
        </p:spPr>
      </p:pic>
      <p:sp>
        <p:nvSpPr>
          <p:cNvPr id="69" name="テキスト ボックス 68">
            <a:extLst>
              <a:ext uri="{FF2B5EF4-FFF2-40B4-BE49-F238E27FC236}">
                <a16:creationId xmlns:a16="http://schemas.microsoft.com/office/drawing/2014/main" id="{59385FFA-CE01-46E9-901C-8F96DCB4EF73}"/>
              </a:ext>
            </a:extLst>
          </p:cNvPr>
          <p:cNvSpPr txBox="1"/>
          <p:nvPr/>
        </p:nvSpPr>
        <p:spPr>
          <a:xfrm>
            <a:off x="7275525" y="4256381"/>
            <a:ext cx="1742231" cy="703384"/>
          </a:xfrm>
          <a:prstGeom prst="rect">
            <a:avLst/>
          </a:prstGeom>
          <a:solidFill>
            <a:srgbClr val="FCC8F5"/>
          </a:solidFill>
          <a:ln w="2857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17" b="1" dirty="0">
                <a:latin typeface="AR P悠々ゴシック体E" panose="040B0900000000000000" pitchFamily="50" charset="-128"/>
                <a:ea typeface="AR P悠々ゴシック体E" panose="040B0900000000000000" pitchFamily="50" charset="-128"/>
              </a:rPr>
              <a:t>未来に</a:t>
            </a:r>
            <a:endParaRPr lang="en-US" altLang="ja-JP" sz="1817" b="1" dirty="0">
              <a:latin typeface="AR P悠々ゴシック体E" panose="040B0900000000000000" pitchFamily="50" charset="-128"/>
              <a:ea typeface="AR P悠々ゴシック体E" panose="040B0900000000000000" pitchFamily="50" charset="-128"/>
            </a:endParaRPr>
          </a:p>
          <a:p>
            <a:pPr algn="ctr"/>
            <a:r>
              <a:rPr lang="ja-JP" altLang="en-US" sz="1817" b="1" dirty="0">
                <a:latin typeface="AR P悠々ゴシック体E" panose="040B0900000000000000" pitchFamily="50" charset="-128"/>
                <a:ea typeface="AR P悠々ゴシック体E" panose="040B0900000000000000" pitchFamily="50" charset="-128"/>
              </a:rPr>
              <a:t>はばたけ！</a:t>
            </a:r>
          </a:p>
        </p:txBody>
      </p:sp>
      <p:sp>
        <p:nvSpPr>
          <p:cNvPr id="68" name="テキスト ボックス 85">
            <a:extLst>
              <a:ext uri="{FF2B5EF4-FFF2-40B4-BE49-F238E27FC236}">
                <a16:creationId xmlns:a16="http://schemas.microsoft.com/office/drawing/2014/main" id="{43E4AADF-CD5E-4450-B3EA-0C59AE6BCA79}"/>
              </a:ext>
            </a:extLst>
          </p:cNvPr>
          <p:cNvSpPr txBox="1"/>
          <p:nvPr/>
        </p:nvSpPr>
        <p:spPr>
          <a:xfrm>
            <a:off x="7221417" y="6846282"/>
            <a:ext cx="1698944" cy="378745"/>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591" b="1" dirty="0"/>
              <a:t>１２年後の私</a:t>
            </a:r>
          </a:p>
        </p:txBody>
      </p:sp>
      <p:sp>
        <p:nvSpPr>
          <p:cNvPr id="3" name="楕円 2">
            <a:extLst>
              <a:ext uri="{FF2B5EF4-FFF2-40B4-BE49-F238E27FC236}">
                <a16:creationId xmlns:a16="http://schemas.microsoft.com/office/drawing/2014/main" id="{8D4503DD-666A-4D9B-ACE1-4E84D811E94A}"/>
              </a:ext>
            </a:extLst>
          </p:cNvPr>
          <p:cNvSpPr/>
          <p:nvPr/>
        </p:nvSpPr>
        <p:spPr>
          <a:xfrm>
            <a:off x="2994117" y="7657105"/>
            <a:ext cx="6608443" cy="9883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a:p>
        </p:txBody>
      </p:sp>
      <p:sp>
        <p:nvSpPr>
          <p:cNvPr id="35" name="正方形/長方形 34">
            <a:extLst>
              <a:ext uri="{FF2B5EF4-FFF2-40B4-BE49-F238E27FC236}">
                <a16:creationId xmlns:a16="http://schemas.microsoft.com/office/drawing/2014/main" id="{37491373-C04E-4781-BEF4-3C498FA5CAC9}"/>
              </a:ext>
            </a:extLst>
          </p:cNvPr>
          <p:cNvSpPr/>
          <p:nvPr/>
        </p:nvSpPr>
        <p:spPr>
          <a:xfrm>
            <a:off x="1403840" y="4798342"/>
            <a:ext cx="3211547" cy="27522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181"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31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3181"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endParaRPr lang="en-US" altLang="ja-JP" sz="31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endParaRPr lang="en-US" altLang="ja-JP" sz="908"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272" dirty="0">
                <a:solidFill>
                  <a:sysClr val="windowText" lastClr="000000"/>
                </a:solidFill>
                <a:latin typeface="HGS創英角ﾎﾟｯﾌﾟ体" panose="040B0A00000000000000" pitchFamily="50" charset="-128"/>
                <a:ea typeface="HGS創英角ﾎﾟｯﾌﾟ体" panose="040B0A00000000000000" pitchFamily="50" charset="-128"/>
              </a:rPr>
              <a:t>従来の教科分断的な</a:t>
            </a:r>
            <a:endParaRPr lang="en-US" altLang="ja-JP" sz="2272"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272" dirty="0">
                <a:solidFill>
                  <a:sysClr val="windowText" lastClr="000000"/>
                </a:solidFill>
                <a:latin typeface="HGS創英角ﾎﾟｯﾌﾟ体" panose="040B0A00000000000000" pitchFamily="50" charset="-128"/>
                <a:ea typeface="HGS創英角ﾎﾟｯﾌﾟ体" panose="040B0A00000000000000" pitchFamily="50" charset="-128"/>
              </a:rPr>
              <a:t>発想から、教科横断</a:t>
            </a:r>
            <a:endParaRPr lang="en-US" altLang="ja-JP" sz="2272"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272" dirty="0">
                <a:solidFill>
                  <a:sysClr val="windowText" lastClr="000000"/>
                </a:solidFill>
                <a:latin typeface="HGS創英角ﾎﾟｯﾌﾟ体" panose="040B0A00000000000000" pitchFamily="50" charset="-128"/>
                <a:ea typeface="HGS創英角ﾎﾟｯﾌﾟ体" panose="040B0A00000000000000" pitchFamily="50" charset="-128"/>
              </a:rPr>
              <a:t>的な発想への飛躍が</a:t>
            </a:r>
            <a:endParaRPr lang="en-US" altLang="ja-JP" sz="2272"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272" dirty="0">
                <a:solidFill>
                  <a:sysClr val="windowText" lastClr="000000"/>
                </a:solidFill>
                <a:latin typeface="HGS創英角ﾎﾟｯﾌﾟ体" panose="040B0A00000000000000" pitchFamily="50" charset="-128"/>
                <a:ea typeface="HGS創英角ﾎﾟｯﾌﾟ体" panose="040B0A00000000000000" pitchFamily="50" charset="-128"/>
              </a:rPr>
              <a:t>必要！</a:t>
            </a:r>
          </a:p>
        </p:txBody>
      </p:sp>
      <p:cxnSp>
        <p:nvCxnSpPr>
          <p:cNvPr id="40" name="直線コネクタ 39">
            <a:extLst>
              <a:ext uri="{FF2B5EF4-FFF2-40B4-BE49-F238E27FC236}">
                <a16:creationId xmlns:a16="http://schemas.microsoft.com/office/drawing/2014/main" id="{AE9B33CF-B554-4FFD-96D2-077C3E550A49}"/>
              </a:ext>
            </a:extLst>
          </p:cNvPr>
          <p:cNvCxnSpPr>
            <a:cxnSpLocks/>
          </p:cNvCxnSpPr>
          <p:nvPr/>
        </p:nvCxnSpPr>
        <p:spPr>
          <a:xfrm flipV="1">
            <a:off x="9792718" y="5682414"/>
            <a:ext cx="544903" cy="1212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1">
            <a:extLst>
              <a:ext uri="{FF2B5EF4-FFF2-40B4-BE49-F238E27FC236}">
                <a16:creationId xmlns:a16="http://schemas.microsoft.com/office/drawing/2014/main" id="{D0086B43-2AC9-4C96-9DF8-B072284A007E}"/>
              </a:ext>
            </a:extLst>
          </p:cNvPr>
          <p:cNvSpPr txBox="1"/>
          <p:nvPr/>
        </p:nvSpPr>
        <p:spPr>
          <a:xfrm>
            <a:off x="10097928" y="5458252"/>
            <a:ext cx="1069141" cy="479744"/>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17" b="1">
                <a:latin typeface="HGS創英角ﾎﾟｯﾌﾟ体" panose="040B0A00000000000000" pitchFamily="50" charset="-128"/>
                <a:ea typeface="HGS創英角ﾎﾟｯﾌﾟ体" panose="040B0A00000000000000" pitchFamily="50" charset="-128"/>
              </a:rPr>
              <a:t>卒業式</a:t>
            </a:r>
            <a:endParaRPr lang="ja-JP" altLang="en-US" sz="1817" b="1" dirty="0">
              <a:latin typeface="HGS創英角ﾎﾟｯﾌﾟ体" panose="040B0A00000000000000" pitchFamily="50" charset="-128"/>
              <a:ea typeface="HGS創英角ﾎﾟｯﾌﾟ体" panose="040B0A00000000000000" pitchFamily="50" charset="-128"/>
            </a:endParaRPr>
          </a:p>
        </p:txBody>
      </p:sp>
      <p:sp>
        <p:nvSpPr>
          <p:cNvPr id="67" name="テキスト ボックス 41">
            <a:extLst>
              <a:ext uri="{FF2B5EF4-FFF2-40B4-BE49-F238E27FC236}">
                <a16:creationId xmlns:a16="http://schemas.microsoft.com/office/drawing/2014/main" id="{DAADB550-C0D3-4146-88C9-376B9E40AD23}"/>
              </a:ext>
            </a:extLst>
          </p:cNvPr>
          <p:cNvSpPr txBox="1"/>
          <p:nvPr/>
        </p:nvSpPr>
        <p:spPr>
          <a:xfrm>
            <a:off x="5455743" y="3332963"/>
            <a:ext cx="1729604" cy="706992"/>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1038871">
              <a:defRPr/>
            </a:pPr>
            <a:r>
              <a:rPr lang="ja-JP" altLang="en-US" sz="1591" b="1" dirty="0"/>
              <a:t>長く続いた戦争と人々の暮らし</a:t>
            </a:r>
          </a:p>
        </p:txBody>
      </p:sp>
      <p:sp>
        <p:nvSpPr>
          <p:cNvPr id="5" name="矢印: 下 4">
            <a:extLst>
              <a:ext uri="{FF2B5EF4-FFF2-40B4-BE49-F238E27FC236}">
                <a16:creationId xmlns:a16="http://schemas.microsoft.com/office/drawing/2014/main" id="{2606E0B7-8F34-BC18-1883-C0CC73F50611}"/>
              </a:ext>
            </a:extLst>
          </p:cNvPr>
          <p:cNvSpPr/>
          <p:nvPr/>
        </p:nvSpPr>
        <p:spPr>
          <a:xfrm>
            <a:off x="8118710" y="4907513"/>
            <a:ext cx="412271" cy="559035"/>
          </a:xfrm>
          <a:prstGeom prst="downArrow">
            <a:avLst>
              <a:gd name="adj1" fmla="val 53225"/>
              <a:gd name="adj2" fmla="val 506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矢印: 下 5">
            <a:extLst>
              <a:ext uri="{FF2B5EF4-FFF2-40B4-BE49-F238E27FC236}">
                <a16:creationId xmlns:a16="http://schemas.microsoft.com/office/drawing/2014/main" id="{643ABF32-6FCB-2213-B610-6CF7D8AFB146}"/>
              </a:ext>
            </a:extLst>
          </p:cNvPr>
          <p:cNvSpPr/>
          <p:nvPr/>
        </p:nvSpPr>
        <p:spPr>
          <a:xfrm>
            <a:off x="6211429" y="2322102"/>
            <a:ext cx="205609" cy="1010857"/>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7" name="矢印: 下 6">
            <a:extLst>
              <a:ext uri="{FF2B5EF4-FFF2-40B4-BE49-F238E27FC236}">
                <a16:creationId xmlns:a16="http://schemas.microsoft.com/office/drawing/2014/main" id="{A3ED8A2D-C0A8-67E0-A6A4-301985E23D7A}"/>
              </a:ext>
            </a:extLst>
          </p:cNvPr>
          <p:cNvSpPr/>
          <p:nvPr/>
        </p:nvSpPr>
        <p:spPr>
          <a:xfrm rot="17532029">
            <a:off x="6689930" y="3708976"/>
            <a:ext cx="285777" cy="1010857"/>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矢印: 下 7">
            <a:extLst>
              <a:ext uri="{FF2B5EF4-FFF2-40B4-BE49-F238E27FC236}">
                <a16:creationId xmlns:a16="http://schemas.microsoft.com/office/drawing/2014/main" id="{FBB39D68-DF06-182B-24EB-DD9CBA1637D7}"/>
              </a:ext>
            </a:extLst>
          </p:cNvPr>
          <p:cNvSpPr/>
          <p:nvPr/>
        </p:nvSpPr>
        <p:spPr>
          <a:xfrm rot="10800000">
            <a:off x="7763274" y="5020314"/>
            <a:ext cx="136041" cy="1755709"/>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9" name="矢印: 下 8">
            <a:extLst>
              <a:ext uri="{FF2B5EF4-FFF2-40B4-BE49-F238E27FC236}">
                <a16:creationId xmlns:a16="http://schemas.microsoft.com/office/drawing/2014/main" id="{C53346E7-0A07-E4DA-36AA-CF2E93B3AE83}"/>
              </a:ext>
            </a:extLst>
          </p:cNvPr>
          <p:cNvSpPr/>
          <p:nvPr/>
        </p:nvSpPr>
        <p:spPr>
          <a:xfrm>
            <a:off x="7573267" y="3934662"/>
            <a:ext cx="228021" cy="324909"/>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0" name="矢印: 下 9">
            <a:extLst>
              <a:ext uri="{FF2B5EF4-FFF2-40B4-BE49-F238E27FC236}">
                <a16:creationId xmlns:a16="http://schemas.microsoft.com/office/drawing/2014/main" id="{9520BE21-9852-EAD1-FFDC-B45F4E099E36}"/>
              </a:ext>
            </a:extLst>
          </p:cNvPr>
          <p:cNvSpPr/>
          <p:nvPr/>
        </p:nvSpPr>
        <p:spPr>
          <a:xfrm rot="16200000">
            <a:off x="9689059" y="5532072"/>
            <a:ext cx="562779" cy="359465"/>
          </a:xfrm>
          <a:prstGeom prst="downArrow">
            <a:avLst>
              <a:gd name="adj1" fmla="val 53225"/>
              <a:gd name="adj2" fmla="val 506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 name="矢印: 下 12">
            <a:extLst>
              <a:ext uri="{FF2B5EF4-FFF2-40B4-BE49-F238E27FC236}">
                <a16:creationId xmlns:a16="http://schemas.microsoft.com/office/drawing/2014/main" id="{C33A52F9-3078-81EC-0AA0-6AFD2FD7AFDD}"/>
              </a:ext>
            </a:extLst>
          </p:cNvPr>
          <p:cNvSpPr/>
          <p:nvPr/>
        </p:nvSpPr>
        <p:spPr>
          <a:xfrm rot="5400000">
            <a:off x="9045118" y="4389805"/>
            <a:ext cx="237625" cy="311556"/>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Tree>
    <p:extLst>
      <p:ext uri="{BB962C8B-B14F-4D97-AF65-F5344CB8AC3E}">
        <p14:creationId xmlns:p14="http://schemas.microsoft.com/office/powerpoint/2010/main" val="202789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1000"/>
                                        <p:tgtEl>
                                          <p:spTgt spid="82"/>
                                        </p:tgtEl>
                                      </p:cBhvr>
                                    </p:animEffect>
                                    <p:anim calcmode="lin" valueType="num">
                                      <p:cBhvr>
                                        <p:cTn id="12" dur="1000" fill="hold"/>
                                        <p:tgtEl>
                                          <p:spTgt spid="82"/>
                                        </p:tgtEl>
                                        <p:attrNameLst>
                                          <p:attrName>ppt_x</p:attrName>
                                        </p:attrNameLst>
                                      </p:cBhvr>
                                      <p:tavLst>
                                        <p:tav tm="0">
                                          <p:val>
                                            <p:strVal val="#ppt_x"/>
                                          </p:val>
                                        </p:tav>
                                        <p:tav tm="100000">
                                          <p:val>
                                            <p:strVal val="#ppt_x"/>
                                          </p:val>
                                        </p:tav>
                                      </p:tavLst>
                                    </p:anim>
                                    <p:anim calcmode="lin" valueType="num">
                                      <p:cBhvr>
                                        <p:cTn id="13" dur="1000" fill="hold"/>
                                        <p:tgtEl>
                                          <p:spTgt spid="8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1000" fill="hold"/>
                                        <p:tgtEl>
                                          <p:spTgt spid="7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2000"/>
                            </p:stCondLst>
                            <p:childTnLst>
                              <p:par>
                                <p:cTn id="27" presetID="31" presetClass="exit" presetSubtype="0" fill="hold" nodeType="afterEffect">
                                  <p:stCondLst>
                                    <p:cond delay="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ppt_x"/>
                                          </p:val>
                                        </p:tav>
                                        <p:tav tm="100000">
                                          <p:val>
                                            <p:strVal val="#ppt_x"/>
                                          </p:val>
                                        </p:tav>
                                      </p:tavLst>
                                    </p:anim>
                                    <p:anim calcmode="lin" valueType="num">
                                      <p:cBhvr additive="base">
                                        <p:cTn id="37" dur="500" fill="hold"/>
                                        <p:tgtEl>
                                          <p:spTgt spid="66"/>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7" presetClass="entr" presetSubtype="0" fill="hold" grpId="0" nodeType="afterEffect">
                                  <p:stCondLst>
                                    <p:cond delay="100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2" presetClass="entr" presetSubtype="9" fill="hold" nodeType="afterEffect">
                                  <p:stCondLst>
                                    <p:cond delay="100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1000" fill="hold"/>
                                        <p:tgtEl>
                                          <p:spTgt spid="70"/>
                                        </p:tgtEl>
                                        <p:attrNameLst>
                                          <p:attrName>ppt_x</p:attrName>
                                        </p:attrNameLst>
                                      </p:cBhvr>
                                      <p:tavLst>
                                        <p:tav tm="0">
                                          <p:val>
                                            <p:strVal val="0-#ppt_w/2"/>
                                          </p:val>
                                        </p:tav>
                                        <p:tav tm="100000">
                                          <p:val>
                                            <p:strVal val="#ppt_x"/>
                                          </p:val>
                                        </p:tav>
                                      </p:tavLst>
                                    </p:anim>
                                    <p:anim calcmode="lin" valueType="num">
                                      <p:cBhvr additive="base">
                                        <p:cTn id="54" dur="1000" fill="hold"/>
                                        <p:tgtEl>
                                          <p:spTgt spid="70"/>
                                        </p:tgtEl>
                                        <p:attrNameLst>
                                          <p:attrName>ppt_y</p:attrName>
                                        </p:attrNameLst>
                                      </p:cBhvr>
                                      <p:tavLst>
                                        <p:tav tm="0">
                                          <p:val>
                                            <p:strVal val="0-#ppt_h/2"/>
                                          </p:val>
                                        </p:tav>
                                        <p:tav tm="100000">
                                          <p:val>
                                            <p:strVal val="#ppt_y"/>
                                          </p:val>
                                        </p:tav>
                                      </p:tavLst>
                                    </p:anim>
                                  </p:childTnLst>
                                </p:cTn>
                              </p:par>
                            </p:childTnLst>
                          </p:cTn>
                        </p:par>
                        <p:par>
                          <p:cTn id="55" fill="hold">
                            <p:stCondLst>
                              <p:cond delay="8500"/>
                            </p:stCondLst>
                            <p:childTnLst>
                              <p:par>
                                <p:cTn id="56" presetID="2" presetClass="entr" presetSubtype="2" fill="hold" grpId="0" nodeType="afterEffect">
                                  <p:stCondLst>
                                    <p:cond delay="100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childTnLst>
                          </p:cTn>
                        </p:par>
                        <p:par>
                          <p:cTn id="60" fill="hold">
                            <p:stCondLst>
                              <p:cond delay="10000"/>
                            </p:stCondLst>
                            <p:childTnLst>
                              <p:par>
                                <p:cTn id="61" presetID="47"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2000"/>
                                        <p:tgtEl>
                                          <p:spTgt spid="76"/>
                                        </p:tgtEl>
                                      </p:cBhvr>
                                    </p:animEffect>
                                    <p:anim calcmode="lin" valueType="num">
                                      <p:cBhvr>
                                        <p:cTn id="64" dur="2000" fill="hold"/>
                                        <p:tgtEl>
                                          <p:spTgt spid="76"/>
                                        </p:tgtEl>
                                        <p:attrNameLst>
                                          <p:attrName>ppt_x</p:attrName>
                                        </p:attrNameLst>
                                      </p:cBhvr>
                                      <p:tavLst>
                                        <p:tav tm="0">
                                          <p:val>
                                            <p:strVal val="#ppt_x"/>
                                          </p:val>
                                        </p:tav>
                                        <p:tav tm="100000">
                                          <p:val>
                                            <p:strVal val="#ppt_x"/>
                                          </p:val>
                                        </p:tav>
                                      </p:tavLst>
                                    </p:anim>
                                    <p:anim calcmode="lin" valueType="num">
                                      <p:cBhvr>
                                        <p:cTn id="65" dur="2000" fill="hold"/>
                                        <p:tgtEl>
                                          <p:spTgt spid="76"/>
                                        </p:tgtEl>
                                        <p:attrNameLst>
                                          <p:attrName>ppt_y</p:attrName>
                                        </p:attrNameLst>
                                      </p:cBhvr>
                                      <p:tavLst>
                                        <p:tav tm="0">
                                          <p:val>
                                            <p:strVal val="#ppt_y-.1"/>
                                          </p:val>
                                        </p:tav>
                                        <p:tav tm="100000">
                                          <p:val>
                                            <p:strVal val="#ppt_y"/>
                                          </p:val>
                                        </p:tav>
                                      </p:tavLst>
                                    </p:anim>
                                  </p:childTnLst>
                                </p:cTn>
                              </p:par>
                            </p:childTnLst>
                          </p:cTn>
                        </p:par>
                        <p:par>
                          <p:cTn id="66" fill="hold">
                            <p:stCondLst>
                              <p:cond delay="13000"/>
                            </p:stCondLst>
                            <p:childTnLst>
                              <p:par>
                                <p:cTn id="67" presetID="2" presetClass="entr" presetSubtype="1"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1000" fill="hold"/>
                                        <p:tgtEl>
                                          <p:spTgt spid="57"/>
                                        </p:tgtEl>
                                        <p:attrNameLst>
                                          <p:attrName>ppt_x</p:attrName>
                                        </p:attrNameLst>
                                      </p:cBhvr>
                                      <p:tavLst>
                                        <p:tav tm="0">
                                          <p:val>
                                            <p:strVal val="#ppt_x"/>
                                          </p:val>
                                        </p:tav>
                                        <p:tav tm="100000">
                                          <p:val>
                                            <p:strVal val="#ppt_x"/>
                                          </p:val>
                                        </p:tav>
                                      </p:tavLst>
                                    </p:anim>
                                    <p:anim calcmode="lin" valueType="num">
                                      <p:cBhvr additive="base">
                                        <p:cTn id="70" dur="1000" fill="hold"/>
                                        <p:tgtEl>
                                          <p:spTgt spid="57"/>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0-#ppt_h/2"/>
                                          </p:val>
                                        </p:tav>
                                        <p:tav tm="100000">
                                          <p:val>
                                            <p:strVal val="#ppt_y"/>
                                          </p:val>
                                        </p:tav>
                                      </p:tavLst>
                                    </p:anim>
                                  </p:childTnLst>
                                </p:cTn>
                              </p:par>
                            </p:childTnLst>
                          </p:cTn>
                        </p:par>
                        <p:par>
                          <p:cTn id="75" fill="hold">
                            <p:stCondLst>
                              <p:cond delay="14000"/>
                            </p:stCondLst>
                            <p:childTnLst>
                              <p:par>
                                <p:cTn id="76" presetID="42" presetClass="entr" presetSubtype="0"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5000"/>
                            </p:stCondLst>
                            <p:childTnLst>
                              <p:par>
                                <p:cTn id="82" presetID="47" presetClass="entr" presetSubtype="0" fill="hold" grpId="0" nodeType="afterEffect">
                                  <p:stCondLst>
                                    <p:cond delay="150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childTnLst>
                          </p:cTn>
                        </p:par>
                        <p:par>
                          <p:cTn id="87" fill="hold">
                            <p:stCondLst>
                              <p:cond delay="17500"/>
                            </p:stCondLst>
                            <p:childTnLst>
                              <p:par>
                                <p:cTn id="88" presetID="47" presetClass="entr" presetSubtype="0" fill="hold" nodeType="afterEffect">
                                  <p:stCondLst>
                                    <p:cond delay="100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1000"/>
                                        <p:tgtEl>
                                          <p:spTgt spid="72"/>
                                        </p:tgtEl>
                                      </p:cBhvr>
                                    </p:animEffect>
                                    <p:anim calcmode="lin" valueType="num">
                                      <p:cBhvr>
                                        <p:cTn id="91" dur="1000" fill="hold"/>
                                        <p:tgtEl>
                                          <p:spTgt spid="72"/>
                                        </p:tgtEl>
                                        <p:attrNameLst>
                                          <p:attrName>ppt_x</p:attrName>
                                        </p:attrNameLst>
                                      </p:cBhvr>
                                      <p:tavLst>
                                        <p:tav tm="0">
                                          <p:val>
                                            <p:strVal val="#ppt_x"/>
                                          </p:val>
                                        </p:tav>
                                        <p:tav tm="100000">
                                          <p:val>
                                            <p:strVal val="#ppt_x"/>
                                          </p:val>
                                        </p:tav>
                                      </p:tavLst>
                                    </p:anim>
                                    <p:anim calcmode="lin" valueType="num">
                                      <p:cBhvr>
                                        <p:cTn id="92" dur="1000" fill="hold"/>
                                        <p:tgtEl>
                                          <p:spTgt spid="72"/>
                                        </p:tgtEl>
                                        <p:attrNameLst>
                                          <p:attrName>ppt_y</p:attrName>
                                        </p:attrNameLst>
                                      </p:cBhvr>
                                      <p:tavLst>
                                        <p:tav tm="0">
                                          <p:val>
                                            <p:strVal val="#ppt_y-.1"/>
                                          </p:val>
                                        </p:tav>
                                        <p:tav tm="100000">
                                          <p:val>
                                            <p:strVal val="#ppt_y"/>
                                          </p:val>
                                        </p:tav>
                                      </p:tavLst>
                                    </p:anim>
                                  </p:childTnLst>
                                </p:cTn>
                              </p:par>
                            </p:childTnLst>
                          </p:cTn>
                        </p:par>
                        <p:par>
                          <p:cTn id="93" fill="hold">
                            <p:stCondLst>
                              <p:cond delay="19500"/>
                            </p:stCondLst>
                            <p:childTnLst>
                              <p:par>
                                <p:cTn id="94" presetID="2" presetClass="entr" presetSubtype="2" fill="hold" grpId="0" nodeType="afterEffect">
                                  <p:stCondLst>
                                    <p:cond delay="0"/>
                                  </p:stCondLst>
                                  <p:childTnLst>
                                    <p:set>
                                      <p:cBhvr>
                                        <p:cTn id="95" dur="1" fill="hold">
                                          <p:stCondLst>
                                            <p:cond delay="0"/>
                                          </p:stCondLst>
                                        </p:cTn>
                                        <p:tgtEl>
                                          <p:spTgt spid="81"/>
                                        </p:tgtEl>
                                        <p:attrNameLst>
                                          <p:attrName>style.visibility</p:attrName>
                                        </p:attrNameLst>
                                      </p:cBhvr>
                                      <p:to>
                                        <p:strVal val="visible"/>
                                      </p:to>
                                    </p:set>
                                    <p:anim calcmode="lin" valueType="num">
                                      <p:cBhvr additive="base">
                                        <p:cTn id="96" dur="500" fill="hold"/>
                                        <p:tgtEl>
                                          <p:spTgt spid="81"/>
                                        </p:tgtEl>
                                        <p:attrNameLst>
                                          <p:attrName>ppt_x</p:attrName>
                                        </p:attrNameLst>
                                      </p:cBhvr>
                                      <p:tavLst>
                                        <p:tav tm="0">
                                          <p:val>
                                            <p:strVal val="1+#ppt_w/2"/>
                                          </p:val>
                                        </p:tav>
                                        <p:tav tm="100000">
                                          <p:val>
                                            <p:strVal val="#ppt_x"/>
                                          </p:val>
                                        </p:tav>
                                      </p:tavLst>
                                    </p:anim>
                                    <p:anim calcmode="lin" valueType="num">
                                      <p:cBhvr additive="base">
                                        <p:cTn id="97" dur="500" fill="hold"/>
                                        <p:tgtEl>
                                          <p:spTgt spid="81"/>
                                        </p:tgtEl>
                                        <p:attrNameLst>
                                          <p:attrName>ppt_y</p:attrName>
                                        </p:attrNameLst>
                                      </p:cBhvr>
                                      <p:tavLst>
                                        <p:tav tm="0">
                                          <p:val>
                                            <p:strVal val="#ppt_y"/>
                                          </p:val>
                                        </p:tav>
                                        <p:tav tm="100000">
                                          <p:val>
                                            <p:strVal val="#ppt_y"/>
                                          </p:val>
                                        </p:tav>
                                      </p:tavLst>
                                    </p:anim>
                                  </p:childTnLst>
                                </p:cTn>
                              </p:par>
                            </p:childTnLst>
                          </p:cTn>
                        </p:par>
                        <p:par>
                          <p:cTn id="98" fill="hold">
                            <p:stCondLst>
                              <p:cond delay="20000"/>
                            </p:stCondLst>
                            <p:childTnLst>
                              <p:par>
                                <p:cTn id="99" presetID="47" presetClass="entr" presetSubtype="0" fill="hold" grpId="0" nodeType="afterEffect">
                                  <p:stCondLst>
                                    <p:cond delay="100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2000"/>
                                        <p:tgtEl>
                                          <p:spTgt spid="74"/>
                                        </p:tgtEl>
                                      </p:cBhvr>
                                    </p:animEffect>
                                    <p:anim calcmode="lin" valueType="num">
                                      <p:cBhvr>
                                        <p:cTn id="102" dur="2000" fill="hold"/>
                                        <p:tgtEl>
                                          <p:spTgt spid="74"/>
                                        </p:tgtEl>
                                        <p:attrNameLst>
                                          <p:attrName>ppt_x</p:attrName>
                                        </p:attrNameLst>
                                      </p:cBhvr>
                                      <p:tavLst>
                                        <p:tav tm="0">
                                          <p:val>
                                            <p:strVal val="#ppt_x"/>
                                          </p:val>
                                        </p:tav>
                                        <p:tav tm="100000">
                                          <p:val>
                                            <p:strVal val="#ppt_x"/>
                                          </p:val>
                                        </p:tav>
                                      </p:tavLst>
                                    </p:anim>
                                    <p:anim calcmode="lin" valueType="num">
                                      <p:cBhvr>
                                        <p:cTn id="103" dur="2000" fill="hold"/>
                                        <p:tgtEl>
                                          <p:spTgt spid="7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fade">
                                      <p:cBhvr>
                                        <p:cTn id="106" dur="1000"/>
                                        <p:tgtEl>
                                          <p:spTgt spid="58"/>
                                        </p:tgtEl>
                                      </p:cBhvr>
                                    </p:animEffect>
                                    <p:anim calcmode="lin" valueType="num">
                                      <p:cBhvr>
                                        <p:cTn id="107" dur="1000" fill="hold"/>
                                        <p:tgtEl>
                                          <p:spTgt spid="58"/>
                                        </p:tgtEl>
                                        <p:attrNameLst>
                                          <p:attrName>ppt_x</p:attrName>
                                        </p:attrNameLst>
                                      </p:cBhvr>
                                      <p:tavLst>
                                        <p:tav tm="0">
                                          <p:val>
                                            <p:strVal val="#ppt_x"/>
                                          </p:val>
                                        </p:tav>
                                        <p:tav tm="100000">
                                          <p:val>
                                            <p:strVal val="#ppt_x"/>
                                          </p:val>
                                        </p:tav>
                                      </p:tavLst>
                                    </p:anim>
                                    <p:anim calcmode="lin" valueType="num">
                                      <p:cBhvr>
                                        <p:cTn id="108" dur="1000" fill="hold"/>
                                        <p:tgtEl>
                                          <p:spTgt spid="58"/>
                                        </p:tgtEl>
                                        <p:attrNameLst>
                                          <p:attrName>ppt_y</p:attrName>
                                        </p:attrNameLst>
                                      </p:cBhvr>
                                      <p:tavLst>
                                        <p:tav tm="0">
                                          <p:val>
                                            <p:strVal val="#ppt_y-.1"/>
                                          </p:val>
                                        </p:tav>
                                        <p:tav tm="100000">
                                          <p:val>
                                            <p:strVal val="#ppt_y"/>
                                          </p:val>
                                        </p:tav>
                                      </p:tavLst>
                                    </p:anim>
                                  </p:childTnLst>
                                </p:cTn>
                              </p:par>
                            </p:childTnLst>
                          </p:cTn>
                        </p:par>
                        <p:par>
                          <p:cTn id="109" fill="hold">
                            <p:stCondLst>
                              <p:cond delay="23000"/>
                            </p:stCondLst>
                            <p:childTnLst>
                              <p:par>
                                <p:cTn id="110" presetID="42" presetClass="entr" presetSubtype="0" fill="hold" grpId="0" nodeType="afterEffect">
                                  <p:stCondLst>
                                    <p:cond delay="200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1000"/>
                                        <p:tgtEl>
                                          <p:spTgt spid="77"/>
                                        </p:tgtEl>
                                      </p:cBhvr>
                                    </p:animEffect>
                                    <p:anim calcmode="lin" valueType="num">
                                      <p:cBhvr>
                                        <p:cTn id="113" dur="1000" fill="hold"/>
                                        <p:tgtEl>
                                          <p:spTgt spid="77"/>
                                        </p:tgtEl>
                                        <p:attrNameLst>
                                          <p:attrName>ppt_x</p:attrName>
                                        </p:attrNameLst>
                                      </p:cBhvr>
                                      <p:tavLst>
                                        <p:tav tm="0">
                                          <p:val>
                                            <p:strVal val="#ppt_x"/>
                                          </p:val>
                                        </p:tav>
                                        <p:tav tm="100000">
                                          <p:val>
                                            <p:strVal val="#ppt_x"/>
                                          </p:val>
                                        </p:tav>
                                      </p:tavLst>
                                    </p:anim>
                                    <p:anim calcmode="lin" valueType="num">
                                      <p:cBhvr>
                                        <p:cTn id="114" dur="1000" fill="hold"/>
                                        <p:tgtEl>
                                          <p:spTgt spid="77"/>
                                        </p:tgtEl>
                                        <p:attrNameLst>
                                          <p:attrName>ppt_y</p:attrName>
                                        </p:attrNameLst>
                                      </p:cBhvr>
                                      <p:tavLst>
                                        <p:tav tm="0">
                                          <p:val>
                                            <p:strVal val="#ppt_y+.1"/>
                                          </p:val>
                                        </p:tav>
                                        <p:tav tm="100000">
                                          <p:val>
                                            <p:strVal val="#ppt_y"/>
                                          </p:val>
                                        </p:tav>
                                      </p:tavLst>
                                    </p:anim>
                                  </p:childTnLst>
                                </p:cTn>
                              </p:par>
                            </p:childTnLst>
                          </p:cTn>
                        </p:par>
                        <p:par>
                          <p:cTn id="115" fill="hold">
                            <p:stCondLst>
                              <p:cond delay="26000"/>
                            </p:stCondLst>
                            <p:childTnLst>
                              <p:par>
                                <p:cTn id="116" presetID="47" presetClass="entr" presetSubtype="0" fill="hold" nodeType="afterEffect">
                                  <p:stCondLst>
                                    <p:cond delay="5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1000"/>
                                        <p:tgtEl>
                                          <p:spTgt spid="60"/>
                                        </p:tgtEl>
                                      </p:cBhvr>
                                    </p:animEffect>
                                    <p:anim calcmode="lin" valueType="num">
                                      <p:cBhvr>
                                        <p:cTn id="119" dur="1000" fill="hold"/>
                                        <p:tgtEl>
                                          <p:spTgt spid="60"/>
                                        </p:tgtEl>
                                        <p:attrNameLst>
                                          <p:attrName>ppt_x</p:attrName>
                                        </p:attrNameLst>
                                      </p:cBhvr>
                                      <p:tavLst>
                                        <p:tav tm="0">
                                          <p:val>
                                            <p:strVal val="#ppt_x"/>
                                          </p:val>
                                        </p:tav>
                                        <p:tav tm="100000">
                                          <p:val>
                                            <p:strVal val="#ppt_x"/>
                                          </p:val>
                                        </p:tav>
                                      </p:tavLst>
                                    </p:anim>
                                    <p:anim calcmode="lin" valueType="num">
                                      <p:cBhvr>
                                        <p:cTn id="120" dur="1000" fill="hold"/>
                                        <p:tgtEl>
                                          <p:spTgt spid="60"/>
                                        </p:tgtEl>
                                        <p:attrNameLst>
                                          <p:attrName>ppt_y</p:attrName>
                                        </p:attrNameLst>
                                      </p:cBhvr>
                                      <p:tavLst>
                                        <p:tav tm="0">
                                          <p:val>
                                            <p:strVal val="#ppt_y-.1"/>
                                          </p:val>
                                        </p:tav>
                                        <p:tav tm="100000">
                                          <p:val>
                                            <p:strVal val="#ppt_y"/>
                                          </p:val>
                                        </p:tav>
                                      </p:tavLst>
                                    </p:anim>
                                  </p:childTnLst>
                                </p:cTn>
                              </p:par>
                            </p:childTnLst>
                          </p:cTn>
                        </p:par>
                        <p:par>
                          <p:cTn id="121" fill="hold">
                            <p:stCondLst>
                              <p:cond delay="27500"/>
                            </p:stCondLst>
                            <p:childTnLst>
                              <p:par>
                                <p:cTn id="122" presetID="42" presetClass="entr" presetSubtype="0" fill="hold" grpId="0" nodeType="afterEffect">
                                  <p:stCondLst>
                                    <p:cond delay="50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1000"/>
                                        <p:tgtEl>
                                          <p:spTgt spid="61"/>
                                        </p:tgtEl>
                                      </p:cBhvr>
                                    </p:animEffect>
                                    <p:anim calcmode="lin" valueType="num">
                                      <p:cBhvr>
                                        <p:cTn id="125" dur="1000" fill="hold"/>
                                        <p:tgtEl>
                                          <p:spTgt spid="61"/>
                                        </p:tgtEl>
                                        <p:attrNameLst>
                                          <p:attrName>ppt_x</p:attrName>
                                        </p:attrNameLst>
                                      </p:cBhvr>
                                      <p:tavLst>
                                        <p:tav tm="0">
                                          <p:val>
                                            <p:strVal val="#ppt_x"/>
                                          </p:val>
                                        </p:tav>
                                        <p:tav tm="100000">
                                          <p:val>
                                            <p:strVal val="#ppt_x"/>
                                          </p:val>
                                        </p:tav>
                                      </p:tavLst>
                                    </p:anim>
                                    <p:anim calcmode="lin" valueType="num">
                                      <p:cBhvr>
                                        <p:cTn id="126" dur="1000" fill="hold"/>
                                        <p:tgtEl>
                                          <p:spTgt spid="61"/>
                                        </p:tgtEl>
                                        <p:attrNameLst>
                                          <p:attrName>ppt_y</p:attrName>
                                        </p:attrNameLst>
                                      </p:cBhvr>
                                      <p:tavLst>
                                        <p:tav tm="0">
                                          <p:val>
                                            <p:strVal val="#ppt_y+.1"/>
                                          </p:val>
                                        </p:tav>
                                        <p:tav tm="100000">
                                          <p:val>
                                            <p:strVal val="#ppt_y"/>
                                          </p:val>
                                        </p:tav>
                                      </p:tavLst>
                                    </p:anim>
                                  </p:childTnLst>
                                </p:cTn>
                              </p:par>
                            </p:childTnLst>
                          </p:cTn>
                        </p:par>
                        <p:par>
                          <p:cTn id="127" fill="hold">
                            <p:stCondLst>
                              <p:cond delay="29000"/>
                            </p:stCondLst>
                            <p:childTnLst>
                              <p:par>
                                <p:cTn id="128" presetID="47" presetClass="entr" presetSubtype="0" fill="hold" grpId="0" nodeType="afterEffect">
                                  <p:stCondLst>
                                    <p:cond delay="100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1000"/>
                                        <p:tgtEl>
                                          <p:spTgt spid="78"/>
                                        </p:tgtEl>
                                      </p:cBhvr>
                                    </p:animEffect>
                                    <p:anim calcmode="lin" valueType="num">
                                      <p:cBhvr>
                                        <p:cTn id="131" dur="1000" fill="hold"/>
                                        <p:tgtEl>
                                          <p:spTgt spid="78"/>
                                        </p:tgtEl>
                                        <p:attrNameLst>
                                          <p:attrName>ppt_x</p:attrName>
                                        </p:attrNameLst>
                                      </p:cBhvr>
                                      <p:tavLst>
                                        <p:tav tm="0">
                                          <p:val>
                                            <p:strVal val="#ppt_x"/>
                                          </p:val>
                                        </p:tav>
                                        <p:tav tm="100000">
                                          <p:val>
                                            <p:strVal val="#ppt_x"/>
                                          </p:val>
                                        </p:tav>
                                      </p:tavLst>
                                    </p:anim>
                                    <p:anim calcmode="lin" valueType="num">
                                      <p:cBhvr>
                                        <p:cTn id="132" dur="1000" fill="hold"/>
                                        <p:tgtEl>
                                          <p:spTgt spid="78"/>
                                        </p:tgtEl>
                                        <p:attrNameLst>
                                          <p:attrName>ppt_y</p:attrName>
                                        </p:attrNameLst>
                                      </p:cBhvr>
                                      <p:tavLst>
                                        <p:tav tm="0">
                                          <p:val>
                                            <p:strVal val="#ppt_y-.1"/>
                                          </p:val>
                                        </p:tav>
                                        <p:tav tm="100000">
                                          <p:val>
                                            <p:strVal val="#ppt_y"/>
                                          </p:val>
                                        </p:tav>
                                      </p:tavLst>
                                    </p:anim>
                                  </p:childTnLst>
                                </p:cTn>
                              </p:par>
                            </p:childTnLst>
                          </p:cTn>
                        </p:par>
                        <p:par>
                          <p:cTn id="133" fill="hold">
                            <p:stCondLst>
                              <p:cond delay="31000"/>
                            </p:stCondLst>
                            <p:childTnLst>
                              <p:par>
                                <p:cTn id="134" presetID="47" presetClass="entr" presetSubtype="0" fill="hold"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fade">
                                      <p:cBhvr>
                                        <p:cTn id="136" dur="1000"/>
                                        <p:tgtEl>
                                          <p:spTgt spid="59"/>
                                        </p:tgtEl>
                                      </p:cBhvr>
                                    </p:animEffect>
                                    <p:anim calcmode="lin" valueType="num">
                                      <p:cBhvr>
                                        <p:cTn id="137" dur="1000" fill="hold"/>
                                        <p:tgtEl>
                                          <p:spTgt spid="59"/>
                                        </p:tgtEl>
                                        <p:attrNameLst>
                                          <p:attrName>ppt_x</p:attrName>
                                        </p:attrNameLst>
                                      </p:cBhvr>
                                      <p:tavLst>
                                        <p:tav tm="0">
                                          <p:val>
                                            <p:strVal val="#ppt_x"/>
                                          </p:val>
                                        </p:tav>
                                        <p:tav tm="100000">
                                          <p:val>
                                            <p:strVal val="#ppt_x"/>
                                          </p:val>
                                        </p:tav>
                                      </p:tavLst>
                                    </p:anim>
                                    <p:anim calcmode="lin" valueType="num">
                                      <p:cBhvr>
                                        <p:cTn id="138" dur="1000" fill="hold"/>
                                        <p:tgtEl>
                                          <p:spTgt spid="59"/>
                                        </p:tgtEl>
                                        <p:attrNameLst>
                                          <p:attrName>ppt_y</p:attrName>
                                        </p:attrNameLst>
                                      </p:cBhvr>
                                      <p:tavLst>
                                        <p:tav tm="0">
                                          <p:val>
                                            <p:strVal val="#ppt_y-.1"/>
                                          </p:val>
                                        </p:tav>
                                        <p:tav tm="100000">
                                          <p:val>
                                            <p:strVal val="#ppt_y"/>
                                          </p:val>
                                        </p:tav>
                                      </p:tavLst>
                                    </p:anim>
                                  </p:childTnLst>
                                </p:cTn>
                              </p:par>
                            </p:childTnLst>
                          </p:cTn>
                        </p:par>
                        <p:par>
                          <p:cTn id="139" fill="hold">
                            <p:stCondLst>
                              <p:cond delay="32000"/>
                            </p:stCondLst>
                            <p:childTnLst>
                              <p:par>
                                <p:cTn id="140" presetID="2" presetClass="entr" presetSubtype="2"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 calcmode="lin" valueType="num">
                                      <p:cBhvr additive="base">
                                        <p:cTn id="142" dur="500" fill="hold"/>
                                        <p:tgtEl>
                                          <p:spTgt spid="71"/>
                                        </p:tgtEl>
                                        <p:attrNameLst>
                                          <p:attrName>ppt_x</p:attrName>
                                        </p:attrNameLst>
                                      </p:cBhvr>
                                      <p:tavLst>
                                        <p:tav tm="0">
                                          <p:val>
                                            <p:strVal val="1+#ppt_w/2"/>
                                          </p:val>
                                        </p:tav>
                                        <p:tav tm="100000">
                                          <p:val>
                                            <p:strVal val="#ppt_x"/>
                                          </p:val>
                                        </p:tav>
                                      </p:tavLst>
                                    </p:anim>
                                    <p:anim calcmode="lin" valueType="num">
                                      <p:cBhvr additive="base">
                                        <p:cTn id="143" dur="500" fill="hold"/>
                                        <p:tgtEl>
                                          <p:spTgt spid="71"/>
                                        </p:tgtEl>
                                        <p:attrNameLst>
                                          <p:attrName>ppt_y</p:attrName>
                                        </p:attrNameLst>
                                      </p:cBhvr>
                                      <p:tavLst>
                                        <p:tav tm="0">
                                          <p:val>
                                            <p:strVal val="#ppt_y"/>
                                          </p:val>
                                        </p:tav>
                                        <p:tav tm="100000">
                                          <p:val>
                                            <p:strVal val="#ppt_y"/>
                                          </p:val>
                                        </p:tav>
                                      </p:tavLst>
                                    </p:anim>
                                  </p:childTnLst>
                                </p:cTn>
                              </p:par>
                            </p:childTnLst>
                          </p:cTn>
                        </p:par>
                        <p:par>
                          <p:cTn id="144" fill="hold">
                            <p:stCondLst>
                              <p:cond delay="32500"/>
                            </p:stCondLst>
                            <p:childTnLst>
                              <p:par>
                                <p:cTn id="145" presetID="47" presetClass="entr" presetSubtype="0" fill="hold" grpId="0"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1000"/>
                                        <p:tgtEl>
                                          <p:spTgt spid="80"/>
                                        </p:tgtEl>
                                      </p:cBhvr>
                                    </p:animEffect>
                                    <p:anim calcmode="lin" valueType="num">
                                      <p:cBhvr>
                                        <p:cTn id="148" dur="1000" fill="hold"/>
                                        <p:tgtEl>
                                          <p:spTgt spid="80"/>
                                        </p:tgtEl>
                                        <p:attrNameLst>
                                          <p:attrName>ppt_x</p:attrName>
                                        </p:attrNameLst>
                                      </p:cBhvr>
                                      <p:tavLst>
                                        <p:tav tm="0">
                                          <p:val>
                                            <p:strVal val="#ppt_x"/>
                                          </p:val>
                                        </p:tav>
                                        <p:tav tm="100000">
                                          <p:val>
                                            <p:strVal val="#ppt_x"/>
                                          </p:val>
                                        </p:tav>
                                      </p:tavLst>
                                    </p:anim>
                                    <p:anim calcmode="lin" valueType="num">
                                      <p:cBhvr>
                                        <p:cTn id="149" dur="1000" fill="hold"/>
                                        <p:tgtEl>
                                          <p:spTgt spid="80"/>
                                        </p:tgtEl>
                                        <p:attrNameLst>
                                          <p:attrName>ppt_y</p:attrName>
                                        </p:attrNameLst>
                                      </p:cBhvr>
                                      <p:tavLst>
                                        <p:tav tm="0">
                                          <p:val>
                                            <p:strVal val="#ppt_y-.1"/>
                                          </p:val>
                                        </p:tav>
                                        <p:tav tm="100000">
                                          <p:val>
                                            <p:strVal val="#ppt_y"/>
                                          </p:val>
                                        </p:tav>
                                      </p:tavLst>
                                    </p:anim>
                                  </p:childTnLst>
                                </p:cTn>
                              </p:par>
                            </p:childTnLst>
                          </p:cTn>
                        </p:par>
                        <p:par>
                          <p:cTn id="150" fill="hold">
                            <p:stCondLst>
                              <p:cond delay="33500"/>
                            </p:stCondLst>
                            <p:childTnLst>
                              <p:par>
                                <p:cTn id="151" presetID="47" presetClass="entr" presetSubtype="0" fill="hold" nodeType="after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1000"/>
                                        <p:tgtEl>
                                          <p:spTgt spid="40"/>
                                        </p:tgtEl>
                                      </p:cBhvr>
                                    </p:animEffect>
                                    <p:anim calcmode="lin" valueType="num">
                                      <p:cBhvr>
                                        <p:cTn id="154" dur="1000" fill="hold"/>
                                        <p:tgtEl>
                                          <p:spTgt spid="40"/>
                                        </p:tgtEl>
                                        <p:attrNameLst>
                                          <p:attrName>ppt_x</p:attrName>
                                        </p:attrNameLst>
                                      </p:cBhvr>
                                      <p:tavLst>
                                        <p:tav tm="0">
                                          <p:val>
                                            <p:strVal val="#ppt_x"/>
                                          </p:val>
                                        </p:tav>
                                        <p:tav tm="100000">
                                          <p:val>
                                            <p:strVal val="#ppt_x"/>
                                          </p:val>
                                        </p:tav>
                                      </p:tavLst>
                                    </p:anim>
                                    <p:anim calcmode="lin" valueType="num">
                                      <p:cBhvr>
                                        <p:cTn id="155" dur="1000" fill="hold"/>
                                        <p:tgtEl>
                                          <p:spTgt spid="40"/>
                                        </p:tgtEl>
                                        <p:attrNameLst>
                                          <p:attrName>ppt_y</p:attrName>
                                        </p:attrNameLst>
                                      </p:cBhvr>
                                      <p:tavLst>
                                        <p:tav tm="0">
                                          <p:val>
                                            <p:strVal val="#ppt_y-.1"/>
                                          </p:val>
                                        </p:tav>
                                        <p:tav tm="100000">
                                          <p:val>
                                            <p:strVal val="#ppt_y"/>
                                          </p:val>
                                        </p:tav>
                                      </p:tavLst>
                                    </p:anim>
                                  </p:childTnLst>
                                </p:cTn>
                              </p:par>
                            </p:childTnLst>
                          </p:cTn>
                        </p:par>
                        <p:par>
                          <p:cTn id="156" fill="hold">
                            <p:stCondLst>
                              <p:cond delay="34500"/>
                            </p:stCondLst>
                            <p:childTnLst>
                              <p:par>
                                <p:cTn id="157" presetID="42" presetClass="entr" presetSubtype="0"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fade">
                                      <p:cBhvr>
                                        <p:cTn id="159" dur="1000"/>
                                        <p:tgtEl>
                                          <p:spTgt spid="38"/>
                                        </p:tgtEl>
                                      </p:cBhvr>
                                    </p:animEffect>
                                    <p:anim calcmode="lin" valueType="num">
                                      <p:cBhvr>
                                        <p:cTn id="160" dur="1000" fill="hold"/>
                                        <p:tgtEl>
                                          <p:spTgt spid="38"/>
                                        </p:tgtEl>
                                        <p:attrNameLst>
                                          <p:attrName>ppt_x</p:attrName>
                                        </p:attrNameLst>
                                      </p:cBhvr>
                                      <p:tavLst>
                                        <p:tav tm="0">
                                          <p:val>
                                            <p:strVal val="#ppt_x"/>
                                          </p:val>
                                        </p:tav>
                                        <p:tav tm="100000">
                                          <p:val>
                                            <p:strVal val="#ppt_x"/>
                                          </p:val>
                                        </p:tav>
                                      </p:tavLst>
                                    </p:anim>
                                    <p:anim calcmode="lin" valueType="num">
                                      <p:cBhvr>
                                        <p:cTn id="161" dur="1000" fill="hold"/>
                                        <p:tgtEl>
                                          <p:spTgt spid="38"/>
                                        </p:tgtEl>
                                        <p:attrNameLst>
                                          <p:attrName>ppt_y</p:attrName>
                                        </p:attrNameLst>
                                      </p:cBhvr>
                                      <p:tavLst>
                                        <p:tav tm="0">
                                          <p:val>
                                            <p:strVal val="#ppt_y+.1"/>
                                          </p:val>
                                        </p:tav>
                                        <p:tav tm="100000">
                                          <p:val>
                                            <p:strVal val="#ppt_y"/>
                                          </p:val>
                                        </p:tav>
                                      </p:tavLst>
                                    </p:anim>
                                  </p:childTnLst>
                                </p:cTn>
                              </p:par>
                            </p:childTnLst>
                          </p:cTn>
                        </p:par>
                        <p:par>
                          <p:cTn id="162" fill="hold">
                            <p:stCondLst>
                              <p:cond delay="35500"/>
                            </p:stCondLst>
                            <p:childTnLst>
                              <p:par>
                                <p:cTn id="163" presetID="31" presetClass="exit" presetSubtype="0" fill="hold" nodeType="afterEffect">
                                  <p:stCondLst>
                                    <p:cond delay="0"/>
                                  </p:stCondLst>
                                  <p:childTnLst>
                                    <p:anim calcmode="lin" valueType="num">
                                      <p:cBhvr>
                                        <p:cTn id="164" dur="2000"/>
                                        <p:tgtEl>
                                          <p:spTgt spid="36"/>
                                        </p:tgtEl>
                                        <p:attrNameLst>
                                          <p:attrName>ppt_w</p:attrName>
                                        </p:attrNameLst>
                                      </p:cBhvr>
                                      <p:tavLst>
                                        <p:tav tm="0">
                                          <p:val>
                                            <p:strVal val="ppt_w"/>
                                          </p:val>
                                        </p:tav>
                                        <p:tav tm="100000">
                                          <p:val>
                                            <p:fltVal val="0"/>
                                          </p:val>
                                        </p:tav>
                                      </p:tavLst>
                                    </p:anim>
                                    <p:anim calcmode="lin" valueType="num">
                                      <p:cBhvr>
                                        <p:cTn id="165" dur="2000"/>
                                        <p:tgtEl>
                                          <p:spTgt spid="36"/>
                                        </p:tgtEl>
                                        <p:attrNameLst>
                                          <p:attrName>ppt_h</p:attrName>
                                        </p:attrNameLst>
                                      </p:cBhvr>
                                      <p:tavLst>
                                        <p:tav tm="0">
                                          <p:val>
                                            <p:strVal val="ppt_h"/>
                                          </p:val>
                                        </p:tav>
                                        <p:tav tm="100000">
                                          <p:val>
                                            <p:fltVal val="0"/>
                                          </p:val>
                                        </p:tav>
                                      </p:tavLst>
                                    </p:anim>
                                    <p:anim calcmode="lin" valueType="num">
                                      <p:cBhvr>
                                        <p:cTn id="166" dur="2000"/>
                                        <p:tgtEl>
                                          <p:spTgt spid="36"/>
                                        </p:tgtEl>
                                        <p:attrNameLst>
                                          <p:attrName>style.rotation</p:attrName>
                                        </p:attrNameLst>
                                      </p:cBhvr>
                                      <p:tavLst>
                                        <p:tav tm="0">
                                          <p:val>
                                            <p:fltVal val="0"/>
                                          </p:val>
                                        </p:tav>
                                        <p:tav tm="100000">
                                          <p:val>
                                            <p:fltVal val="90"/>
                                          </p:val>
                                        </p:tav>
                                      </p:tavLst>
                                    </p:anim>
                                    <p:animEffect transition="out" filter="fade">
                                      <p:cBhvr>
                                        <p:cTn id="167" dur="2000"/>
                                        <p:tgtEl>
                                          <p:spTgt spid="36"/>
                                        </p:tgtEl>
                                      </p:cBhvr>
                                    </p:animEffect>
                                    <p:set>
                                      <p:cBhvr>
                                        <p:cTn id="168" dur="1" fill="hold">
                                          <p:stCondLst>
                                            <p:cond delay="1999"/>
                                          </p:stCondLst>
                                        </p:cTn>
                                        <p:tgtEl>
                                          <p:spTgt spid="36"/>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31" presetClass="entr" presetSubtype="0" fill="hold" grpId="0" nodeType="clickEffect">
                                  <p:stCondLst>
                                    <p:cond delay="0"/>
                                  </p:stCondLst>
                                  <p:childTnLst>
                                    <p:set>
                                      <p:cBhvr>
                                        <p:cTn id="172" dur="1" fill="hold">
                                          <p:stCondLst>
                                            <p:cond delay="0"/>
                                          </p:stCondLst>
                                        </p:cTn>
                                        <p:tgtEl>
                                          <p:spTgt spid="35"/>
                                        </p:tgtEl>
                                        <p:attrNameLst>
                                          <p:attrName>style.visibility</p:attrName>
                                        </p:attrNameLst>
                                      </p:cBhvr>
                                      <p:to>
                                        <p:strVal val="visible"/>
                                      </p:to>
                                    </p:set>
                                    <p:anim calcmode="lin" valueType="num">
                                      <p:cBhvr>
                                        <p:cTn id="173" dur="1000" fill="hold"/>
                                        <p:tgtEl>
                                          <p:spTgt spid="35"/>
                                        </p:tgtEl>
                                        <p:attrNameLst>
                                          <p:attrName>ppt_w</p:attrName>
                                        </p:attrNameLst>
                                      </p:cBhvr>
                                      <p:tavLst>
                                        <p:tav tm="0">
                                          <p:val>
                                            <p:fltVal val="0"/>
                                          </p:val>
                                        </p:tav>
                                        <p:tav tm="100000">
                                          <p:val>
                                            <p:strVal val="#ppt_w"/>
                                          </p:val>
                                        </p:tav>
                                      </p:tavLst>
                                    </p:anim>
                                    <p:anim calcmode="lin" valueType="num">
                                      <p:cBhvr>
                                        <p:cTn id="174" dur="1000" fill="hold"/>
                                        <p:tgtEl>
                                          <p:spTgt spid="35"/>
                                        </p:tgtEl>
                                        <p:attrNameLst>
                                          <p:attrName>ppt_h</p:attrName>
                                        </p:attrNameLst>
                                      </p:cBhvr>
                                      <p:tavLst>
                                        <p:tav tm="0">
                                          <p:val>
                                            <p:fltVal val="0"/>
                                          </p:val>
                                        </p:tav>
                                        <p:tav tm="100000">
                                          <p:val>
                                            <p:strVal val="#ppt_h"/>
                                          </p:val>
                                        </p:tav>
                                      </p:tavLst>
                                    </p:anim>
                                    <p:anim calcmode="lin" valueType="num">
                                      <p:cBhvr>
                                        <p:cTn id="175" dur="1000" fill="hold"/>
                                        <p:tgtEl>
                                          <p:spTgt spid="35"/>
                                        </p:tgtEl>
                                        <p:attrNameLst>
                                          <p:attrName>style.rotation</p:attrName>
                                        </p:attrNameLst>
                                      </p:cBhvr>
                                      <p:tavLst>
                                        <p:tav tm="0">
                                          <p:val>
                                            <p:fltVal val="90"/>
                                          </p:val>
                                        </p:tav>
                                        <p:tav tm="100000">
                                          <p:val>
                                            <p:fltVal val="0"/>
                                          </p:val>
                                        </p:tav>
                                      </p:tavLst>
                                    </p:anim>
                                    <p:animEffect transition="in" filter="fade">
                                      <p:cBhvr>
                                        <p:cTn id="176" dur="1000"/>
                                        <p:tgtEl>
                                          <p:spTgt spid="35"/>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1" fill="hold" grpId="0" nodeType="clickEffect">
                                  <p:stCondLst>
                                    <p:cond delay="0"/>
                                  </p:stCondLst>
                                  <p:childTnLst>
                                    <p:set>
                                      <p:cBhvr>
                                        <p:cTn id="187" dur="1" fill="hold">
                                          <p:stCondLst>
                                            <p:cond delay="0"/>
                                          </p:stCondLst>
                                        </p:cTn>
                                        <p:tgtEl>
                                          <p:spTgt spid="6"/>
                                        </p:tgtEl>
                                        <p:attrNameLst>
                                          <p:attrName>style.visibility</p:attrName>
                                        </p:attrNameLst>
                                      </p:cBhvr>
                                      <p:to>
                                        <p:strVal val="visible"/>
                                      </p:to>
                                    </p:set>
                                    <p:anim calcmode="lin" valueType="num">
                                      <p:cBhvr additive="base">
                                        <p:cTn id="188" dur="500" fill="hold"/>
                                        <p:tgtEl>
                                          <p:spTgt spid="6"/>
                                        </p:tgtEl>
                                        <p:attrNameLst>
                                          <p:attrName>ppt_x</p:attrName>
                                        </p:attrNameLst>
                                      </p:cBhvr>
                                      <p:tavLst>
                                        <p:tav tm="0">
                                          <p:val>
                                            <p:strVal val="#ppt_x"/>
                                          </p:val>
                                        </p:tav>
                                        <p:tav tm="100000">
                                          <p:val>
                                            <p:strVal val="#ppt_x"/>
                                          </p:val>
                                        </p:tav>
                                      </p:tavLst>
                                    </p:anim>
                                    <p:anim calcmode="lin" valueType="num">
                                      <p:cBhvr additive="base">
                                        <p:cTn id="18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9" fill="hold" grpId="0" nodeType="clickEffect">
                                  <p:stCondLst>
                                    <p:cond delay="0"/>
                                  </p:stCondLst>
                                  <p:childTnLst>
                                    <p:set>
                                      <p:cBhvr>
                                        <p:cTn id="193" dur="1" fill="hold">
                                          <p:stCondLst>
                                            <p:cond delay="0"/>
                                          </p:stCondLst>
                                        </p:cTn>
                                        <p:tgtEl>
                                          <p:spTgt spid="7"/>
                                        </p:tgtEl>
                                        <p:attrNameLst>
                                          <p:attrName>style.visibility</p:attrName>
                                        </p:attrNameLst>
                                      </p:cBhvr>
                                      <p:to>
                                        <p:strVal val="visible"/>
                                      </p:to>
                                    </p:set>
                                    <p:anim calcmode="lin" valueType="num">
                                      <p:cBhvr additive="base">
                                        <p:cTn id="194" dur="500" fill="hold"/>
                                        <p:tgtEl>
                                          <p:spTgt spid="7"/>
                                        </p:tgtEl>
                                        <p:attrNameLst>
                                          <p:attrName>ppt_x</p:attrName>
                                        </p:attrNameLst>
                                      </p:cBhvr>
                                      <p:tavLst>
                                        <p:tav tm="0">
                                          <p:val>
                                            <p:strVal val="0-#ppt_w/2"/>
                                          </p:val>
                                        </p:tav>
                                        <p:tav tm="100000">
                                          <p:val>
                                            <p:strVal val="#ppt_x"/>
                                          </p:val>
                                        </p:tav>
                                      </p:tavLst>
                                    </p:anim>
                                    <p:anim calcmode="lin" valueType="num">
                                      <p:cBhvr additive="base">
                                        <p:cTn id="19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9" fill="hold" grpId="0" nodeType="clickEffect">
                                  <p:stCondLst>
                                    <p:cond delay="0"/>
                                  </p:stCondLst>
                                  <p:childTnLst>
                                    <p:set>
                                      <p:cBhvr>
                                        <p:cTn id="199" dur="1" fill="hold">
                                          <p:stCondLst>
                                            <p:cond delay="0"/>
                                          </p:stCondLst>
                                        </p:cTn>
                                        <p:tgtEl>
                                          <p:spTgt spid="9"/>
                                        </p:tgtEl>
                                        <p:attrNameLst>
                                          <p:attrName>style.visibility</p:attrName>
                                        </p:attrNameLst>
                                      </p:cBhvr>
                                      <p:to>
                                        <p:strVal val="visible"/>
                                      </p:to>
                                    </p:set>
                                    <p:anim calcmode="lin" valueType="num">
                                      <p:cBhvr additive="base">
                                        <p:cTn id="200" dur="500" fill="hold"/>
                                        <p:tgtEl>
                                          <p:spTgt spid="9"/>
                                        </p:tgtEl>
                                        <p:attrNameLst>
                                          <p:attrName>ppt_x</p:attrName>
                                        </p:attrNameLst>
                                      </p:cBhvr>
                                      <p:tavLst>
                                        <p:tav tm="0">
                                          <p:val>
                                            <p:strVal val="0-#ppt_w/2"/>
                                          </p:val>
                                        </p:tav>
                                        <p:tav tm="100000">
                                          <p:val>
                                            <p:strVal val="#ppt_x"/>
                                          </p:val>
                                        </p:tav>
                                      </p:tavLst>
                                    </p:anim>
                                    <p:anim calcmode="lin" valueType="num">
                                      <p:cBhvr additive="base">
                                        <p:cTn id="20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8"/>
                                        </p:tgtEl>
                                        <p:attrNameLst>
                                          <p:attrName>style.visibility</p:attrName>
                                        </p:attrNameLst>
                                      </p:cBhvr>
                                      <p:to>
                                        <p:strVal val="visible"/>
                                      </p:to>
                                    </p:set>
                                    <p:anim calcmode="lin" valueType="num">
                                      <p:cBhvr additive="base">
                                        <p:cTn id="206" dur="500" fill="hold"/>
                                        <p:tgtEl>
                                          <p:spTgt spid="8"/>
                                        </p:tgtEl>
                                        <p:attrNameLst>
                                          <p:attrName>ppt_x</p:attrName>
                                        </p:attrNameLst>
                                      </p:cBhvr>
                                      <p:tavLst>
                                        <p:tav tm="0">
                                          <p:val>
                                            <p:strVal val="#ppt_x"/>
                                          </p:val>
                                        </p:tav>
                                        <p:tav tm="100000">
                                          <p:val>
                                            <p:strVal val="#ppt_x"/>
                                          </p:val>
                                        </p:tav>
                                      </p:tavLst>
                                    </p:anim>
                                    <p:anim calcmode="lin" valueType="num">
                                      <p:cBhvr additive="base">
                                        <p:cTn id="20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1" fill="hold" grpId="0" nodeType="clickEffect">
                                  <p:stCondLst>
                                    <p:cond delay="0"/>
                                  </p:stCondLst>
                                  <p:childTnLst>
                                    <p:set>
                                      <p:cBhvr>
                                        <p:cTn id="211" dur="1" fill="hold">
                                          <p:stCondLst>
                                            <p:cond delay="0"/>
                                          </p:stCondLst>
                                        </p:cTn>
                                        <p:tgtEl>
                                          <p:spTgt spid="5"/>
                                        </p:tgtEl>
                                        <p:attrNameLst>
                                          <p:attrName>style.visibility</p:attrName>
                                        </p:attrNameLst>
                                      </p:cBhvr>
                                      <p:to>
                                        <p:strVal val="visible"/>
                                      </p:to>
                                    </p:set>
                                    <p:anim calcmode="lin" valueType="num">
                                      <p:cBhvr additive="base">
                                        <p:cTn id="212" dur="500" fill="hold"/>
                                        <p:tgtEl>
                                          <p:spTgt spid="5"/>
                                        </p:tgtEl>
                                        <p:attrNameLst>
                                          <p:attrName>ppt_x</p:attrName>
                                        </p:attrNameLst>
                                      </p:cBhvr>
                                      <p:tavLst>
                                        <p:tav tm="0">
                                          <p:val>
                                            <p:strVal val="#ppt_x"/>
                                          </p:val>
                                        </p:tav>
                                        <p:tav tm="100000">
                                          <p:val>
                                            <p:strVal val="#ppt_x"/>
                                          </p:val>
                                        </p:tav>
                                      </p:tavLst>
                                    </p:anim>
                                    <p:anim calcmode="lin" valueType="num">
                                      <p:cBhvr additive="base">
                                        <p:cTn id="2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2" presetClass="entr" presetSubtype="1" fill="hold" grpId="0" nodeType="clickEffect">
                                  <p:stCondLst>
                                    <p:cond delay="0"/>
                                  </p:stCondLst>
                                  <p:childTnLst>
                                    <p:set>
                                      <p:cBhvr>
                                        <p:cTn id="217" dur="1" fill="hold">
                                          <p:stCondLst>
                                            <p:cond delay="0"/>
                                          </p:stCondLst>
                                        </p:cTn>
                                        <p:tgtEl>
                                          <p:spTgt spid="10"/>
                                        </p:tgtEl>
                                        <p:attrNameLst>
                                          <p:attrName>style.visibility</p:attrName>
                                        </p:attrNameLst>
                                      </p:cBhvr>
                                      <p:to>
                                        <p:strVal val="visible"/>
                                      </p:to>
                                    </p:set>
                                    <p:anim calcmode="lin" valueType="num">
                                      <p:cBhvr additive="base">
                                        <p:cTn id="218" dur="500" fill="hold"/>
                                        <p:tgtEl>
                                          <p:spTgt spid="10"/>
                                        </p:tgtEl>
                                        <p:attrNameLst>
                                          <p:attrName>ppt_x</p:attrName>
                                        </p:attrNameLst>
                                      </p:cBhvr>
                                      <p:tavLst>
                                        <p:tav tm="0">
                                          <p:val>
                                            <p:strVal val="#ppt_x"/>
                                          </p:val>
                                        </p:tav>
                                        <p:tav tm="100000">
                                          <p:val>
                                            <p:strVal val="#ppt_x"/>
                                          </p:val>
                                        </p:tav>
                                      </p:tavLst>
                                    </p:anim>
                                    <p:anim calcmode="lin" valueType="num">
                                      <p:cBhvr additive="base">
                                        <p:cTn id="21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2" presetClass="entr" presetSubtype="9" fill="hold" grpId="0" nodeType="clickEffect">
                                  <p:stCondLst>
                                    <p:cond delay="0"/>
                                  </p:stCondLst>
                                  <p:childTnLst>
                                    <p:set>
                                      <p:cBhvr>
                                        <p:cTn id="223" dur="1" fill="hold">
                                          <p:stCondLst>
                                            <p:cond delay="0"/>
                                          </p:stCondLst>
                                        </p:cTn>
                                        <p:tgtEl>
                                          <p:spTgt spid="13"/>
                                        </p:tgtEl>
                                        <p:attrNameLst>
                                          <p:attrName>style.visibility</p:attrName>
                                        </p:attrNameLst>
                                      </p:cBhvr>
                                      <p:to>
                                        <p:strVal val="visible"/>
                                      </p:to>
                                    </p:set>
                                    <p:anim calcmode="lin" valueType="num">
                                      <p:cBhvr additive="base">
                                        <p:cTn id="224" dur="500" fill="hold"/>
                                        <p:tgtEl>
                                          <p:spTgt spid="13"/>
                                        </p:tgtEl>
                                        <p:attrNameLst>
                                          <p:attrName>ppt_x</p:attrName>
                                        </p:attrNameLst>
                                      </p:cBhvr>
                                      <p:tavLst>
                                        <p:tav tm="0">
                                          <p:val>
                                            <p:strVal val="0-#ppt_w/2"/>
                                          </p:val>
                                        </p:tav>
                                        <p:tav tm="100000">
                                          <p:val>
                                            <p:strVal val="#ppt_x"/>
                                          </p:val>
                                        </p:tav>
                                      </p:tavLst>
                                    </p:anim>
                                    <p:anim calcmode="lin" valueType="num">
                                      <p:cBhvr additive="base">
                                        <p:cTn id="22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9388">
                <p:cTn id="226" fill="hold" display="0">
                  <p:stCondLst>
                    <p:cond delay="indefinite"/>
                  </p:stCondLst>
                  <p:endCondLst>
                    <p:cond evt="onStopAudio" delay="0">
                      <p:tgtEl>
                        <p:sldTgt/>
                      </p:tgtEl>
                    </p:cond>
                  </p:endCondLst>
                </p:cTn>
                <p:tgtEl>
                  <p:spTgt spid="2"/>
                </p:tgtEl>
              </p:cMediaNode>
            </p:audio>
          </p:childTnLst>
        </p:cTn>
      </p:par>
    </p:tnLst>
    <p:bldLst>
      <p:bldP spid="61" grpId="0" animBg="1"/>
      <p:bldP spid="71" grpId="0" animBg="1"/>
      <p:bldP spid="73" grpId="0" animBg="1"/>
      <p:bldP spid="74" grpId="0" animBg="1"/>
      <p:bldP spid="75" grpId="0" animBg="1"/>
      <p:bldP spid="76" grpId="0" animBg="1"/>
      <p:bldP spid="77" grpId="0" animBg="1"/>
      <p:bldP spid="78" grpId="0" animBg="1"/>
      <p:bldP spid="79" grpId="0" animBg="1"/>
      <p:bldP spid="81" grpId="0" animBg="1"/>
      <p:bldP spid="80" grpId="0" animBg="1"/>
      <p:bldP spid="82" grpId="0" animBg="1"/>
      <p:bldP spid="69" grpId="0" animBg="1"/>
      <p:bldP spid="68" grpId="0" animBg="1"/>
      <p:bldP spid="3" grpId="0" animBg="1"/>
      <p:bldP spid="35" grpId="0" animBg="1"/>
      <p:bldP spid="38" grpId="0" animBg="1"/>
      <p:bldP spid="67" grpId="0" animBg="1"/>
      <p:bldP spid="5" grpId="0" animBg="1"/>
      <p:bldP spid="6" grpId="0" animBg="1"/>
      <p:bldP spid="7" grpId="0" animBg="1"/>
      <p:bldP spid="8" grpId="0" animBg="1"/>
      <p:bldP spid="9" grpId="0" animBg="1"/>
      <p:bldP spid="10"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図 55">
            <a:extLst>
              <a:ext uri="{FF2B5EF4-FFF2-40B4-BE49-F238E27FC236}">
                <a16:creationId xmlns:a16="http://schemas.microsoft.com/office/drawing/2014/main" id="{31343451-C0CB-241F-4F4A-2F2D7744AA6F}"/>
              </a:ext>
            </a:extLst>
          </p:cNvPr>
          <p:cNvPicPr>
            <a:picLocks noChangeAspect="1"/>
          </p:cNvPicPr>
          <p:nvPr/>
        </p:nvPicPr>
        <p:blipFill>
          <a:blip r:embed="rId2"/>
          <a:stretch>
            <a:fillRect/>
          </a:stretch>
        </p:blipFill>
        <p:spPr>
          <a:xfrm>
            <a:off x="148198" y="110187"/>
            <a:ext cx="11873817" cy="8940027"/>
          </a:xfrm>
          <a:prstGeom prst="rect">
            <a:avLst/>
          </a:prstGeom>
        </p:spPr>
      </p:pic>
    </p:spTree>
    <p:extLst>
      <p:ext uri="{BB962C8B-B14F-4D97-AF65-F5344CB8AC3E}">
        <p14:creationId xmlns:p14="http://schemas.microsoft.com/office/powerpoint/2010/main" val="2764169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581A4-91EB-94C4-E04B-B4DD873AB917}"/>
            </a:ext>
          </a:extLst>
        </p:cNvPr>
        <p:cNvGrpSpPr/>
        <p:nvPr/>
      </p:nvGrpSpPr>
      <p:grpSpPr>
        <a:xfrm>
          <a:off x="0" y="0"/>
          <a:ext cx="0" cy="0"/>
          <a:chOff x="0" y="0"/>
          <a:chExt cx="0" cy="0"/>
        </a:xfrm>
      </p:grpSpPr>
      <p:pic>
        <p:nvPicPr>
          <p:cNvPr id="72" name="図 71">
            <a:extLst>
              <a:ext uri="{FF2B5EF4-FFF2-40B4-BE49-F238E27FC236}">
                <a16:creationId xmlns:a16="http://schemas.microsoft.com/office/drawing/2014/main" id="{E78B6D75-8746-95EA-7C2B-9C9FC61198E2}"/>
              </a:ext>
            </a:extLst>
          </p:cNvPr>
          <p:cNvPicPr>
            <a:picLocks noChangeAspect="1"/>
          </p:cNvPicPr>
          <p:nvPr/>
        </p:nvPicPr>
        <p:blipFill>
          <a:blip r:embed="rId2"/>
          <a:stretch>
            <a:fillRect/>
          </a:stretch>
        </p:blipFill>
        <p:spPr>
          <a:xfrm>
            <a:off x="634482" y="37996"/>
            <a:ext cx="10730204" cy="8837515"/>
          </a:xfrm>
          <a:prstGeom prst="rect">
            <a:avLst/>
          </a:prstGeom>
        </p:spPr>
      </p:pic>
    </p:spTree>
    <p:extLst>
      <p:ext uri="{BB962C8B-B14F-4D97-AF65-F5344CB8AC3E}">
        <p14:creationId xmlns:p14="http://schemas.microsoft.com/office/powerpoint/2010/main" val="3350898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FED12-9533-AAA0-061E-96D7F0CC9C5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175D4C2E-19B4-E3FD-662E-B46462A2794B}"/>
              </a:ext>
            </a:extLst>
          </p:cNvPr>
          <p:cNvPicPr>
            <a:picLocks noChangeAspect="1"/>
          </p:cNvPicPr>
          <p:nvPr/>
        </p:nvPicPr>
        <p:blipFill>
          <a:blip r:embed="rId2"/>
          <a:stretch>
            <a:fillRect/>
          </a:stretch>
        </p:blipFill>
        <p:spPr>
          <a:xfrm>
            <a:off x="289657" y="224447"/>
            <a:ext cx="11839121" cy="8731983"/>
          </a:xfrm>
          <a:prstGeom prst="rect">
            <a:avLst/>
          </a:prstGeom>
        </p:spPr>
      </p:pic>
    </p:spTree>
    <p:extLst>
      <p:ext uri="{BB962C8B-B14F-4D97-AF65-F5344CB8AC3E}">
        <p14:creationId xmlns:p14="http://schemas.microsoft.com/office/powerpoint/2010/main" val="912582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9FA5C1-60E6-47B2-B2AC-4F3989FA2D00}"/>
              </a:ext>
            </a:extLst>
          </p:cNvPr>
          <p:cNvSpPr txBox="1"/>
          <p:nvPr/>
        </p:nvSpPr>
        <p:spPr>
          <a:xfrm>
            <a:off x="166641" y="1299859"/>
            <a:ext cx="11849473" cy="3949479"/>
          </a:xfrm>
          <a:prstGeom prst="rect">
            <a:avLst/>
          </a:prstGeom>
          <a:noFill/>
          <a:ln w="57150">
            <a:solidFill>
              <a:srgbClr val="FF0000"/>
            </a:solidFill>
          </a:ln>
        </p:spPr>
        <p:txBody>
          <a:bodyPr wrap="square" rtlCol="0">
            <a:spAutoFit/>
          </a:bodyPr>
          <a:lstStyle/>
          <a:p>
            <a:pPr algn="ctr"/>
            <a:endParaRPr kumimoji="1" lang="en-US" altLang="ja-JP" sz="3733" dirty="0">
              <a:highlight>
                <a:srgbClr val="00FFFF"/>
              </a:highlight>
              <a:latin typeface="AR丸ゴシック体E" panose="020F0909000000000000" pitchFamily="49" charset="-128"/>
              <a:ea typeface="AR丸ゴシック体E" panose="020F0909000000000000" pitchFamily="49" charset="-128"/>
            </a:endParaRPr>
          </a:p>
          <a:p>
            <a:pPr algn="ctr"/>
            <a:r>
              <a:rPr kumimoji="1" lang="ja-JP" altLang="en-US" sz="3733" dirty="0">
                <a:highlight>
                  <a:srgbClr val="00FFFF"/>
                </a:highlight>
                <a:latin typeface="AR丸ゴシック体E" panose="020F0909000000000000" pitchFamily="49" charset="-128"/>
                <a:ea typeface="AR丸ゴシック体E" panose="020F0909000000000000" pitchFamily="49" charset="-128"/>
              </a:rPr>
              <a:t>旧来の教科枠では、対応ができない</a:t>
            </a:r>
            <a:r>
              <a:rPr kumimoji="1" lang="ja-JP" altLang="en-US" sz="3733" dirty="0">
                <a:highlight>
                  <a:srgbClr val="FDC3F7"/>
                </a:highlight>
                <a:latin typeface="AR丸ゴシック体E" panose="020F0909000000000000" pitchFamily="49" charset="-128"/>
                <a:ea typeface="AR丸ゴシック体E" panose="020F0909000000000000" pitchFamily="49" charset="-128"/>
              </a:rPr>
              <a:t>現実</a:t>
            </a:r>
            <a:endParaRPr kumimoji="1" lang="en-US" altLang="ja-JP" sz="3733" dirty="0">
              <a:highlight>
                <a:srgbClr val="FDC3F7"/>
              </a:highlight>
              <a:latin typeface="AR丸ゴシック体E" panose="020F0909000000000000" pitchFamily="49" charset="-128"/>
              <a:ea typeface="AR丸ゴシック体E" panose="020F0909000000000000" pitchFamily="49" charset="-128"/>
            </a:endParaRPr>
          </a:p>
          <a:p>
            <a:pPr algn="ctr"/>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pPr algn="ctr"/>
            <a:r>
              <a:rPr kumimoji="1" lang="ja-JP" altLang="en-US" sz="3733" dirty="0">
                <a:highlight>
                  <a:srgbClr val="00FFFF"/>
                </a:highlight>
                <a:latin typeface="AR丸ゴシック体E" panose="020F0909000000000000" pitchFamily="49" charset="-128"/>
                <a:ea typeface="AR丸ゴシック体E" panose="020F0909000000000000" pitchFamily="49" charset="-128"/>
              </a:rPr>
              <a:t>広い視野・・・</a:t>
            </a:r>
            <a:r>
              <a:rPr kumimoji="1" lang="ja-JP" altLang="en-US" sz="3733" dirty="0">
                <a:highlight>
                  <a:srgbClr val="FDC3F7"/>
                </a:highlight>
                <a:latin typeface="AR丸ゴシック体E" panose="020F0909000000000000" pitchFamily="49" charset="-128"/>
                <a:ea typeface="AR丸ゴシック体E" panose="020F0909000000000000" pitchFamily="49" charset="-128"/>
              </a:rPr>
              <a:t>問題の予測や早期発見</a:t>
            </a:r>
            <a:r>
              <a:rPr kumimoji="1" lang="ja-JP" altLang="en-US" sz="3733" dirty="0">
                <a:highlight>
                  <a:srgbClr val="00FFFF"/>
                </a:highlight>
                <a:latin typeface="AR丸ゴシック体E" panose="020F0909000000000000" pitchFamily="49" charset="-128"/>
                <a:ea typeface="AR丸ゴシック体E" panose="020F0909000000000000" pitchFamily="49" charset="-128"/>
              </a:rPr>
              <a:t>の重要性</a:t>
            </a:r>
            <a:endParaRPr kumimoji="1" lang="en-US" altLang="ja-JP" sz="3733" dirty="0">
              <a:highlight>
                <a:srgbClr val="00FFFF"/>
              </a:highlight>
              <a:latin typeface="AR丸ゴシック体E" panose="020F0909000000000000" pitchFamily="49" charset="-128"/>
              <a:ea typeface="AR丸ゴシック体E" panose="020F0909000000000000" pitchFamily="49" charset="-128"/>
            </a:endParaRPr>
          </a:p>
          <a:p>
            <a:pPr algn="ctr"/>
            <a:endParaRPr kumimoji="1" lang="en-US" altLang="ja-JP" sz="3200" dirty="0">
              <a:highlight>
                <a:srgbClr val="00FFFF"/>
              </a:highlight>
              <a:latin typeface="AR丸ゴシック体E" panose="020F0909000000000000" pitchFamily="49" charset="-128"/>
              <a:ea typeface="AR丸ゴシック体E" panose="020F0909000000000000" pitchFamily="49" charset="-128"/>
            </a:endParaRPr>
          </a:p>
          <a:p>
            <a:pPr algn="ctr"/>
            <a:r>
              <a:rPr kumimoji="1" lang="ja-JP" altLang="en-US" sz="3733" dirty="0">
                <a:highlight>
                  <a:srgbClr val="00FFFF"/>
                </a:highlight>
                <a:latin typeface="AR丸ゴシック体E" panose="020F0909000000000000" pitchFamily="49" charset="-128"/>
                <a:ea typeface="AR丸ゴシック体E" panose="020F0909000000000000" pitchFamily="49" charset="-128"/>
              </a:rPr>
              <a:t>国境や分野を越えて</a:t>
            </a:r>
            <a:r>
              <a:rPr kumimoji="1" lang="ja-JP" altLang="en-US" sz="3733" dirty="0">
                <a:highlight>
                  <a:srgbClr val="FDC3F7"/>
                </a:highlight>
                <a:latin typeface="AR丸ゴシック体E" panose="020F0909000000000000" pitchFamily="49" charset="-128"/>
                <a:ea typeface="AR丸ゴシック体E" panose="020F0909000000000000" pitchFamily="49" charset="-128"/>
              </a:rPr>
              <a:t>横断的に連携</a:t>
            </a:r>
            <a:r>
              <a:rPr kumimoji="1" lang="ja-JP" altLang="en-US" sz="3733" dirty="0">
                <a:highlight>
                  <a:srgbClr val="00FFFF"/>
                </a:highlight>
                <a:latin typeface="AR丸ゴシック体E" panose="020F0909000000000000" pitchFamily="49" charset="-128"/>
                <a:ea typeface="AR丸ゴシック体E" panose="020F0909000000000000" pitchFamily="49" charset="-128"/>
              </a:rPr>
              <a:t>していく必要性</a:t>
            </a:r>
            <a:endParaRPr kumimoji="1" lang="en-US" altLang="ja-JP" sz="3733" dirty="0">
              <a:highlight>
                <a:srgbClr val="00FFFF"/>
              </a:highlight>
              <a:latin typeface="AR丸ゴシック体E" panose="020F0909000000000000" pitchFamily="49" charset="-128"/>
              <a:ea typeface="AR丸ゴシック体E" panose="020F0909000000000000" pitchFamily="49" charset="-128"/>
            </a:endParaRPr>
          </a:p>
          <a:p>
            <a:pPr algn="ctr"/>
            <a:endParaRPr kumimoji="1" lang="en-US" altLang="ja-JP" sz="3733" dirty="0">
              <a:highlight>
                <a:srgbClr val="00FFFF"/>
              </a:highlight>
              <a:latin typeface="AR丸ゴシック体E" panose="020F0909000000000000" pitchFamily="49" charset="-128"/>
              <a:ea typeface="AR丸ゴシック体E" panose="020F0909000000000000" pitchFamily="49" charset="-128"/>
            </a:endParaRPr>
          </a:p>
        </p:txBody>
      </p:sp>
      <p:sp>
        <p:nvSpPr>
          <p:cNvPr id="4" name="テキスト ボックス 3">
            <a:extLst>
              <a:ext uri="{FF2B5EF4-FFF2-40B4-BE49-F238E27FC236}">
                <a16:creationId xmlns:a16="http://schemas.microsoft.com/office/drawing/2014/main" id="{EDC2B13E-23B7-4ED3-9268-E250D233CFDB}"/>
              </a:ext>
            </a:extLst>
          </p:cNvPr>
          <p:cNvSpPr txBox="1"/>
          <p:nvPr/>
        </p:nvSpPr>
        <p:spPr>
          <a:xfrm>
            <a:off x="699729" y="6401001"/>
            <a:ext cx="10150536" cy="1405641"/>
          </a:xfrm>
          <a:prstGeom prst="rect">
            <a:avLst/>
          </a:prstGeom>
          <a:solidFill>
            <a:srgbClr val="FFFF79"/>
          </a:solidFill>
          <a:ln w="28575">
            <a:solidFill>
              <a:schemeClr val="tx1"/>
            </a:solidFill>
          </a:ln>
        </p:spPr>
        <p:txBody>
          <a:bodyPr wrap="none" rtlCol="0">
            <a:spAutoFit/>
          </a:bodyPr>
          <a:lstStyle/>
          <a:p>
            <a:r>
              <a:rPr kumimoji="1" lang="en-US" altLang="ja-JP" sz="4267" b="1" dirty="0"/>
              <a:t>※</a:t>
            </a:r>
            <a:r>
              <a:rPr kumimoji="1" lang="ja-JP" altLang="en-US" sz="4267" b="1" dirty="0"/>
              <a:t> でも、カリキュラム・マネジメントは</a:t>
            </a:r>
            <a:endParaRPr kumimoji="1" lang="en-US" altLang="ja-JP" sz="4267" b="1" dirty="0"/>
          </a:p>
          <a:p>
            <a:r>
              <a:rPr kumimoji="1" lang="ja-JP" altLang="en-US" sz="4267" b="1" dirty="0"/>
              <a:t>誤解されていることが多いのです。</a:t>
            </a:r>
          </a:p>
        </p:txBody>
      </p:sp>
    </p:spTree>
    <p:extLst>
      <p:ext uri="{BB962C8B-B14F-4D97-AF65-F5344CB8AC3E}">
        <p14:creationId xmlns:p14="http://schemas.microsoft.com/office/powerpoint/2010/main" val="313586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750"/>
                                  </p:stCondLst>
                                  <p:childTnLst>
                                    <p:set>
                                      <p:cBhvr>
                                        <p:cTn id="11" dur="1" fill="hold">
                                          <p:stCondLst>
                                            <p:cond delay="0"/>
                                          </p:stCondLst>
                                        </p:cTn>
                                        <p:tgtEl>
                                          <p:spTgt spid="2">
                                            <p:txEl>
                                              <p:pRg st="3" end="3"/>
                                            </p:txEl>
                                          </p:spTgt>
                                        </p:tgtEl>
                                        <p:attrNameLst>
                                          <p:attrName>style.visibility</p:attrName>
                                        </p:attrNameLst>
                                      </p:cBhvr>
                                      <p:to>
                                        <p:strVal val="visible"/>
                                      </p:to>
                                    </p:set>
                                    <p:anim calcmode="lin" valueType="num">
                                      <p:cBhvr additive="base">
                                        <p:cTn id="1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750"/>
                            </p:stCondLst>
                            <p:childTnLst>
                              <p:par>
                                <p:cTn id="15" presetID="2" presetClass="entr" presetSubtype="4" fill="hold" nodeType="afterEffect">
                                  <p:stCondLst>
                                    <p:cond delay="175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additive="base">
                                        <p:cTn id="17" dur="45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8" dur="45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270D72D-A8D7-429D-BE10-498ECC0686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31"/>
          <a:stretch/>
        </p:blipFill>
        <p:spPr>
          <a:xfrm>
            <a:off x="1" y="-103434"/>
            <a:ext cx="11544863" cy="5621124"/>
          </a:xfrm>
          <a:prstGeom prst="rect">
            <a:avLst/>
          </a:prstGeom>
        </p:spPr>
      </p:pic>
      <p:sp>
        <p:nvSpPr>
          <p:cNvPr id="6" name="正方形/長方形 5">
            <a:extLst>
              <a:ext uri="{FF2B5EF4-FFF2-40B4-BE49-F238E27FC236}">
                <a16:creationId xmlns:a16="http://schemas.microsoft.com/office/drawing/2014/main" id="{61B71194-F8A7-492B-9D24-0AA34A92D207}"/>
              </a:ext>
            </a:extLst>
          </p:cNvPr>
          <p:cNvSpPr/>
          <p:nvPr/>
        </p:nvSpPr>
        <p:spPr>
          <a:xfrm>
            <a:off x="1738815" y="3069278"/>
            <a:ext cx="7570031" cy="7503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pic>
        <p:nvPicPr>
          <p:cNvPr id="17" name="図 16">
            <a:extLst>
              <a:ext uri="{FF2B5EF4-FFF2-40B4-BE49-F238E27FC236}">
                <a16:creationId xmlns:a16="http://schemas.microsoft.com/office/drawing/2014/main" id="{F9705C6D-C5BD-4511-9CF8-9014AD90E7C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31"/>
          <a:stretch/>
        </p:blipFill>
        <p:spPr>
          <a:xfrm>
            <a:off x="1" y="5725705"/>
            <a:ext cx="11544863" cy="1725369"/>
          </a:xfrm>
          <a:prstGeom prst="rect">
            <a:avLst/>
          </a:prstGeom>
        </p:spPr>
      </p:pic>
      <p:sp>
        <p:nvSpPr>
          <p:cNvPr id="7" name="正方形/長方形 6">
            <a:extLst>
              <a:ext uri="{FF2B5EF4-FFF2-40B4-BE49-F238E27FC236}">
                <a16:creationId xmlns:a16="http://schemas.microsoft.com/office/drawing/2014/main" id="{1FC72F96-ED1E-4826-B06B-DFC146A1DDC8}"/>
              </a:ext>
            </a:extLst>
          </p:cNvPr>
          <p:cNvSpPr/>
          <p:nvPr/>
        </p:nvSpPr>
        <p:spPr>
          <a:xfrm>
            <a:off x="1092664" y="5807671"/>
            <a:ext cx="7800171" cy="7503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 name="吹き出し: 角を丸めた四角形 12">
            <a:extLst>
              <a:ext uri="{FF2B5EF4-FFF2-40B4-BE49-F238E27FC236}">
                <a16:creationId xmlns:a16="http://schemas.microsoft.com/office/drawing/2014/main" id="{DA08BB7D-2F87-49DB-8EDF-D7FC161518A4}"/>
              </a:ext>
            </a:extLst>
          </p:cNvPr>
          <p:cNvSpPr/>
          <p:nvPr/>
        </p:nvSpPr>
        <p:spPr>
          <a:xfrm>
            <a:off x="8799707" y="7427130"/>
            <a:ext cx="3320576" cy="1574047"/>
          </a:xfrm>
          <a:prstGeom prst="wedgeRoundRectCallout">
            <a:avLst>
              <a:gd name="adj1" fmla="val -45452"/>
              <a:gd name="adj2" fmla="val -108270"/>
              <a:gd name="adj3" fmla="val 16667"/>
            </a:avLst>
          </a:prstGeom>
          <a:solidFill>
            <a:schemeClr val="accent5">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733" b="1" dirty="0">
                <a:solidFill>
                  <a:srgbClr val="0070C0"/>
                </a:solidFill>
                <a:latin typeface="AR丸ゴシック体E" panose="020F0909000000000000" pitchFamily="49" charset="-128"/>
                <a:ea typeface="AR丸ゴシック体E" panose="020F0909000000000000" pitchFamily="49" charset="-128"/>
              </a:rPr>
              <a:t>働き方改革と</a:t>
            </a:r>
            <a:endParaRPr kumimoji="1" lang="en-US" altLang="ja-JP" sz="3733" b="1" dirty="0">
              <a:solidFill>
                <a:srgbClr val="0070C0"/>
              </a:solidFill>
              <a:latin typeface="AR丸ゴシック体E" panose="020F0909000000000000" pitchFamily="49" charset="-128"/>
              <a:ea typeface="AR丸ゴシック体E" panose="020F0909000000000000" pitchFamily="49" charset="-128"/>
            </a:endParaRPr>
          </a:p>
          <a:p>
            <a:pPr algn="ctr"/>
            <a:r>
              <a:rPr kumimoji="1" lang="ja-JP" altLang="en-US" sz="3733" b="1" dirty="0">
                <a:solidFill>
                  <a:srgbClr val="0070C0"/>
                </a:solidFill>
                <a:latin typeface="AR丸ゴシック体E" panose="020F0909000000000000" pitchFamily="49" charset="-128"/>
                <a:ea typeface="AR丸ゴシック体E" panose="020F0909000000000000" pitchFamily="49" charset="-128"/>
              </a:rPr>
              <a:t>混同されがち</a:t>
            </a:r>
            <a:endParaRPr kumimoji="1" lang="en-US" altLang="ja-JP" sz="3733" b="1" dirty="0">
              <a:solidFill>
                <a:srgbClr val="0070C0"/>
              </a:solidFill>
              <a:latin typeface="AR丸ゴシック体E" panose="020F0909000000000000" pitchFamily="49" charset="-128"/>
              <a:ea typeface="AR丸ゴシック体E" panose="020F0909000000000000" pitchFamily="49" charset="-128"/>
            </a:endParaRPr>
          </a:p>
        </p:txBody>
      </p:sp>
      <p:sp>
        <p:nvSpPr>
          <p:cNvPr id="18" name="テキスト ボックス 17">
            <a:extLst>
              <a:ext uri="{FF2B5EF4-FFF2-40B4-BE49-F238E27FC236}">
                <a16:creationId xmlns:a16="http://schemas.microsoft.com/office/drawing/2014/main" id="{2A8A84B1-F495-4AC3-97B1-C27A3BC80AEE}"/>
              </a:ext>
            </a:extLst>
          </p:cNvPr>
          <p:cNvSpPr txBox="1"/>
          <p:nvPr/>
        </p:nvSpPr>
        <p:spPr>
          <a:xfrm>
            <a:off x="1752177" y="3015984"/>
            <a:ext cx="10080396" cy="748988"/>
          </a:xfrm>
          <a:prstGeom prst="rect">
            <a:avLst/>
          </a:prstGeom>
          <a:solidFill>
            <a:schemeClr val="bg1"/>
          </a:solidFill>
          <a:ln w="57150">
            <a:solidFill>
              <a:srgbClr val="C00000"/>
            </a:solidFill>
          </a:ln>
        </p:spPr>
        <p:txBody>
          <a:bodyPr wrap="square">
            <a:spAutoFit/>
          </a:bodyPr>
          <a:lstStyle/>
          <a:p>
            <a:r>
              <a:rPr kumimoji="1" lang="en-US" altLang="ja-JP" sz="4267" b="1" dirty="0">
                <a:solidFill>
                  <a:srgbClr val="C00000"/>
                </a:solidFill>
              </a:rPr>
              <a:t>SDG</a:t>
            </a:r>
            <a:r>
              <a:rPr kumimoji="1" lang="ja-JP" altLang="en-US" sz="4267" b="1" dirty="0">
                <a:solidFill>
                  <a:srgbClr val="C00000"/>
                </a:solidFill>
              </a:rPr>
              <a:t>ｓ</a:t>
            </a:r>
            <a:r>
              <a:rPr kumimoji="1" lang="ja-JP" altLang="en-US" sz="3733" b="1" dirty="0">
                <a:solidFill>
                  <a:srgbClr val="C00000"/>
                </a:solidFill>
              </a:rPr>
              <a:t>の視点から学びを再構築することです。</a:t>
            </a:r>
            <a:endParaRPr lang="ja-JP" altLang="en-US" sz="3733" dirty="0"/>
          </a:p>
        </p:txBody>
      </p:sp>
      <p:sp>
        <p:nvSpPr>
          <p:cNvPr id="19" name="テキスト ボックス 18">
            <a:extLst>
              <a:ext uri="{FF2B5EF4-FFF2-40B4-BE49-F238E27FC236}">
                <a16:creationId xmlns:a16="http://schemas.microsoft.com/office/drawing/2014/main" id="{58B96C04-84DE-4BD7-A3A0-8C6692829B3B}"/>
              </a:ext>
            </a:extLst>
          </p:cNvPr>
          <p:cNvSpPr txBox="1"/>
          <p:nvPr/>
        </p:nvSpPr>
        <p:spPr>
          <a:xfrm>
            <a:off x="251013" y="5834032"/>
            <a:ext cx="8641823" cy="677108"/>
          </a:xfrm>
          <a:prstGeom prst="rect">
            <a:avLst/>
          </a:prstGeom>
          <a:solidFill>
            <a:schemeClr val="bg1"/>
          </a:solidFill>
          <a:ln w="57150">
            <a:solidFill>
              <a:srgbClr val="C00000"/>
            </a:solidFill>
          </a:ln>
        </p:spPr>
        <p:txBody>
          <a:bodyPr wrap="square">
            <a:spAutoFit/>
          </a:bodyPr>
          <a:lstStyle/>
          <a:p>
            <a:r>
              <a:rPr kumimoji="1" lang="ja-JP" altLang="en-US" sz="3800" b="1" dirty="0">
                <a:solidFill>
                  <a:srgbClr val="C00000"/>
                </a:solidFill>
              </a:rPr>
              <a:t>教科等横断的な学びを構築することで</a:t>
            </a:r>
            <a:endParaRPr lang="ja-JP" altLang="en-US" sz="3800" dirty="0"/>
          </a:p>
        </p:txBody>
      </p:sp>
      <p:sp>
        <p:nvSpPr>
          <p:cNvPr id="4" name="正方形/長方形 3">
            <a:extLst>
              <a:ext uri="{FF2B5EF4-FFF2-40B4-BE49-F238E27FC236}">
                <a16:creationId xmlns:a16="http://schemas.microsoft.com/office/drawing/2014/main" id="{BC03011A-59D9-355D-F004-FF3E202F3885}"/>
              </a:ext>
            </a:extLst>
          </p:cNvPr>
          <p:cNvSpPr/>
          <p:nvPr/>
        </p:nvSpPr>
        <p:spPr>
          <a:xfrm>
            <a:off x="6626919" y="108899"/>
            <a:ext cx="5493364" cy="1569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 name="テキスト ボックス 2">
            <a:extLst>
              <a:ext uri="{FF2B5EF4-FFF2-40B4-BE49-F238E27FC236}">
                <a16:creationId xmlns:a16="http://schemas.microsoft.com/office/drawing/2014/main" id="{64A11409-FD46-F541-E188-558FB94A34F0}"/>
              </a:ext>
            </a:extLst>
          </p:cNvPr>
          <p:cNvSpPr txBox="1"/>
          <p:nvPr/>
        </p:nvSpPr>
        <p:spPr>
          <a:xfrm>
            <a:off x="7126618" y="429474"/>
            <a:ext cx="4364457" cy="830997"/>
          </a:xfrm>
          <a:prstGeom prst="rect">
            <a:avLst/>
          </a:prstGeom>
          <a:solidFill>
            <a:srgbClr val="FFFF00"/>
          </a:solidFill>
        </p:spPr>
        <p:txBody>
          <a:bodyPr wrap="square" rtlCol="0">
            <a:spAutoFit/>
          </a:bodyPr>
          <a:lstStyle/>
          <a:p>
            <a:r>
              <a:rPr kumimoji="1" lang="ja-JP" altLang="en-US" sz="2400" b="1" dirty="0"/>
              <a:t>この文部科学省の説明資料の中にも誤解の元があります。</a:t>
            </a:r>
          </a:p>
        </p:txBody>
      </p:sp>
    </p:spTree>
    <p:extLst>
      <p:ext uri="{BB962C8B-B14F-4D97-AF65-F5344CB8AC3E}">
        <p14:creationId xmlns:p14="http://schemas.microsoft.com/office/powerpoint/2010/main" val="14943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ADB6AB15-F7B5-5F54-CED2-02F921BF8F82}"/>
              </a:ext>
            </a:extLst>
          </p:cNvPr>
          <p:cNvGraphicFramePr>
            <a:graphicFrameLocks noGrp="1"/>
          </p:cNvGraphicFramePr>
          <p:nvPr/>
        </p:nvGraphicFramePr>
        <p:xfrm>
          <a:off x="564663" y="681318"/>
          <a:ext cx="11335237" cy="8095363"/>
        </p:xfrm>
        <a:graphic>
          <a:graphicData uri="http://schemas.openxmlformats.org/drawingml/2006/table">
            <a:tbl>
              <a:tblPr/>
              <a:tblGrid>
                <a:gridCol w="2758312">
                  <a:extLst>
                    <a:ext uri="{9D8B030D-6E8A-4147-A177-3AD203B41FA5}">
                      <a16:colId xmlns:a16="http://schemas.microsoft.com/office/drawing/2014/main" val="463700993"/>
                    </a:ext>
                  </a:extLst>
                </a:gridCol>
                <a:gridCol w="2558785">
                  <a:extLst>
                    <a:ext uri="{9D8B030D-6E8A-4147-A177-3AD203B41FA5}">
                      <a16:colId xmlns:a16="http://schemas.microsoft.com/office/drawing/2014/main" val="1402356044"/>
                    </a:ext>
                  </a:extLst>
                </a:gridCol>
                <a:gridCol w="3208763">
                  <a:extLst>
                    <a:ext uri="{9D8B030D-6E8A-4147-A177-3AD203B41FA5}">
                      <a16:colId xmlns:a16="http://schemas.microsoft.com/office/drawing/2014/main" val="378849697"/>
                    </a:ext>
                  </a:extLst>
                </a:gridCol>
                <a:gridCol w="2809377">
                  <a:extLst>
                    <a:ext uri="{9D8B030D-6E8A-4147-A177-3AD203B41FA5}">
                      <a16:colId xmlns:a16="http://schemas.microsoft.com/office/drawing/2014/main" val="4026311424"/>
                    </a:ext>
                  </a:extLst>
                </a:gridCol>
              </a:tblGrid>
              <a:tr h="1203635">
                <a:tc gridSpan="4">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目標　４　</a:t>
                      </a:r>
                      <a:r>
                        <a:rPr kumimoji="1" lang="ja-JP" altLang="en-US" sz="1500" b="0" i="0" u="sng" strike="noStrike" cap="none" normalizeH="0" baseline="0" dirty="0">
                          <a:ln>
                            <a:noFill/>
                          </a:ln>
                          <a:solidFill>
                            <a:schemeClr val="tx1"/>
                          </a:solidFill>
                          <a:effectLst/>
                          <a:latin typeface="AR P丸ゴシック体E" panose="020F0900000000000000" pitchFamily="50" charset="-128"/>
                          <a:ea typeface="AR P丸ゴシック体E" panose="020F0900000000000000" pitchFamily="50" charset="-128"/>
                        </a:rPr>
                        <a:t>質の高い教育</a:t>
                      </a:r>
                      <a:r>
                        <a:rPr kumimoji="1" lang="ja-JP" altLang="en-US" sz="15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を全ての人に</a:t>
                      </a:r>
                      <a:r>
                        <a:rPr kumimoji="1" lang="ja-JP" altLang="en-US" sz="29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　　　　　　　　　</a:t>
                      </a:r>
                    </a:p>
                  </a:txBody>
                  <a:tcPr marL="112541" marR="112541" marT="56271" marB="56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012189371"/>
                  </a:ext>
                </a:extLst>
              </a:tr>
              <a:tr h="576311">
                <a:tc grid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17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環　　　　　境</a:t>
                      </a:r>
                    </a:p>
                  </a:txBody>
                  <a:tcPr marL="112541" marR="112541" marT="56271" marB="56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hMerge="1">
                  <a:txBody>
                    <a:bodyPr/>
                    <a:lstStyle/>
                    <a:p>
                      <a:endParaRPr kumimoji="1" lang="ja-JP" altLang="en-US"/>
                    </a:p>
                  </a:txBody>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2300" b="1"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人　　　　権</a:t>
                      </a:r>
                    </a:p>
                  </a:txBody>
                  <a:tcPr marL="112541" marR="112541" marT="56271" marB="56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多文化理解</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（国際理解）</a:t>
                      </a:r>
                    </a:p>
                  </a:txBody>
                  <a:tcPr marL="112541" marR="112541" marT="56271" marB="56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DAD"/>
                    </a:solidFill>
                  </a:tcPr>
                </a:tc>
                <a:extLst>
                  <a:ext uri="{0D108BD9-81ED-4DB2-BD59-A6C34878D82A}">
                    <a16:rowId xmlns:a16="http://schemas.microsoft.com/office/drawing/2014/main" val="2503928702"/>
                  </a:ext>
                </a:extLst>
              </a:tr>
              <a:tr h="1170323">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２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飢餓をゼロにする</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６</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安全な上下水の</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保障 </a:t>
                      </a:r>
                      <a:endParaRPr kumimoji="1" lang="en-US" altLang="ja-JP" sz="17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貧困をなくす</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１０</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人や国家間の平等</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r>
                        <a:rPr kumimoji="1" lang="ja-JP" altLang="en-US" sz="9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441665"/>
                  </a:ext>
                </a:extLst>
              </a:tr>
              <a:tr h="1435464">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７</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エネルギーをみん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なに クリーンに</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９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産業と技術革新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の基盤づくり</a:t>
                      </a: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ja-JP" altLang="en-US" sz="9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３</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健康と福祉</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2999587840"/>
                  </a:ext>
                </a:extLst>
              </a:tr>
              <a:tr h="1361116">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１１</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安全で災害に強い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まちづくり</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目標　１２</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持続可能な生産</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と消費　　　</a:t>
                      </a: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　　　</a:t>
                      </a: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５</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ジェンダー平等の実現</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ja-JP" altLang="en-US" sz="15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１７</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世界の協力と</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パートナーシップ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　　全校体制で</a:t>
                      </a:r>
                      <a:r>
                        <a:rPr kumimoji="1" lang="ja-JP" altLang="en-US" sz="13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13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3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r>
                        <a:rPr kumimoji="1" lang="ja-JP" altLang="en-US"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ＥＳＤに取り組み、国内外に　</a:t>
                      </a:r>
                      <a:endParaRPr kumimoji="1" lang="en-US" altLang="ja-JP"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　　　向けて発信や交流を進める</a:t>
                      </a:r>
                      <a:endParaRPr kumimoji="1" lang="en-US" altLang="ja-JP"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9042241"/>
                  </a:ext>
                </a:extLst>
              </a:tr>
              <a:tr h="1250967">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１３</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気候変動対策</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chemeClr val="tx1"/>
                        </a:solidFill>
                        <a:effectLst/>
                        <a:latin typeface="AR P丸ゴシック体E" panose="020F0900000000000000" pitchFamily="50" charset="-128"/>
                        <a:ea typeface="AR P丸ゴシック体E" panose="020F0900000000000000"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１５</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陸の豊かさ</a:t>
                      </a:r>
                      <a:endParaRPr kumimoji="1" lang="en-US" altLang="ja-JP" sz="9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８</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経済成長と人間らしい</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仕事</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1592352127"/>
                  </a:ext>
                </a:extLst>
              </a:tr>
              <a:tr h="1097547">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１４</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海の豊かさ</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１６</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平和で公正な社会と行政</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2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0513666"/>
                  </a:ext>
                </a:extLst>
              </a:tr>
            </a:tbl>
          </a:graphicData>
        </a:graphic>
      </p:graphicFrame>
      <p:pic>
        <p:nvPicPr>
          <p:cNvPr id="4134" name="Picture 2" descr="目標1">
            <a:hlinkClick r:id="rId3"/>
            <a:extLst>
              <a:ext uri="{FF2B5EF4-FFF2-40B4-BE49-F238E27FC236}">
                <a16:creationId xmlns:a16="http://schemas.microsoft.com/office/drawing/2014/main" id="{65D2FE7C-932C-EBC7-F391-1006B6C03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359" y="2483830"/>
            <a:ext cx="976184" cy="97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5" name="Picture 4" descr="目標2">
            <a:hlinkClick r:id="rId5"/>
            <a:extLst>
              <a:ext uri="{FF2B5EF4-FFF2-40B4-BE49-F238E27FC236}">
                <a16:creationId xmlns:a16="http://schemas.microsoft.com/office/drawing/2014/main" id="{B067B88D-6E2D-6716-C089-BBCFD8148E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15" y="2467707"/>
            <a:ext cx="971559" cy="97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 name="Picture 6" descr="目標3">
            <a:hlinkClick r:id="rId7"/>
            <a:extLst>
              <a:ext uri="{FF2B5EF4-FFF2-40B4-BE49-F238E27FC236}">
                <a16:creationId xmlns:a16="http://schemas.microsoft.com/office/drawing/2014/main" id="{C41DDDBC-B03D-C5C0-3394-407EC86164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8085" y="3643440"/>
            <a:ext cx="955572" cy="95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8" name="Picture 10" descr="目標5">
            <a:hlinkClick r:id="rId9"/>
            <a:extLst>
              <a:ext uri="{FF2B5EF4-FFF2-40B4-BE49-F238E27FC236}">
                <a16:creationId xmlns:a16="http://schemas.microsoft.com/office/drawing/2014/main" id="{755DC3D4-FA1D-34A4-9D5D-9E8FE60F75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3313" y="5093195"/>
            <a:ext cx="955572" cy="95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9" name="Picture 12" descr="目標6">
            <a:hlinkClick r:id="rId11"/>
            <a:extLst>
              <a:ext uri="{FF2B5EF4-FFF2-40B4-BE49-F238E27FC236}">
                <a16:creationId xmlns:a16="http://schemas.microsoft.com/office/drawing/2014/main" id="{95C69163-3FC8-E60A-6725-FBE743E4D9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8889" y="2483828"/>
            <a:ext cx="971559" cy="9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0" name="Picture 14" descr="目標7">
            <a:hlinkClick r:id="rId13"/>
            <a:extLst>
              <a:ext uri="{FF2B5EF4-FFF2-40B4-BE49-F238E27FC236}">
                <a16:creationId xmlns:a16="http://schemas.microsoft.com/office/drawing/2014/main" id="{CF805014-3A89-C863-1ADB-211F0B86BB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8106" y="3630247"/>
            <a:ext cx="931500" cy="93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1" name="Picture 16" descr="目標8">
            <a:hlinkClick r:id="rId15"/>
            <a:extLst>
              <a:ext uri="{FF2B5EF4-FFF2-40B4-BE49-F238E27FC236}">
                <a16:creationId xmlns:a16="http://schemas.microsoft.com/office/drawing/2014/main" id="{E11EE774-F1B1-59F4-A3FD-1C7E0D74C0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11537" y="6457309"/>
            <a:ext cx="952119" cy="95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Picture 18" descr="目標9">
            <a:hlinkClick r:id="rId17"/>
            <a:extLst>
              <a:ext uri="{FF2B5EF4-FFF2-40B4-BE49-F238E27FC236}">
                <a16:creationId xmlns:a16="http://schemas.microsoft.com/office/drawing/2014/main" id="{2F88827D-B23A-E9C8-7152-8CD73A53DC9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53775" y="3642949"/>
            <a:ext cx="966672" cy="96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4" name="Picture 22" descr="目標11">
            <a:hlinkClick r:id="rId19"/>
            <a:extLst>
              <a:ext uri="{FF2B5EF4-FFF2-40B4-BE49-F238E27FC236}">
                <a16:creationId xmlns:a16="http://schemas.microsoft.com/office/drawing/2014/main" id="{D8E4230D-A240-5D3B-0A08-AEE2D7E21D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2305" y="5081467"/>
            <a:ext cx="931500" cy="93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5" name="Picture 24" descr="目標12">
            <a:hlinkClick r:id="rId21"/>
            <a:extLst>
              <a:ext uri="{FF2B5EF4-FFF2-40B4-BE49-F238E27FC236}">
                <a16:creationId xmlns:a16="http://schemas.microsoft.com/office/drawing/2014/main" id="{DC066C4D-B7B0-4323-9005-8F443206FC0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62224" y="5081467"/>
            <a:ext cx="966672" cy="96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6" name="Picture 26" descr="目標13">
            <a:hlinkClick r:id="rId23"/>
            <a:extLst>
              <a:ext uri="{FF2B5EF4-FFF2-40B4-BE49-F238E27FC236}">
                <a16:creationId xmlns:a16="http://schemas.microsoft.com/office/drawing/2014/main" id="{149B9405-1FBD-1C43-AB9E-1E866AFDDDE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1098" y="6443057"/>
            <a:ext cx="922705" cy="92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 name="Picture 28" descr="目標14">
            <a:hlinkClick r:id="rId25"/>
            <a:extLst>
              <a:ext uri="{FF2B5EF4-FFF2-40B4-BE49-F238E27FC236}">
                <a16:creationId xmlns:a16="http://schemas.microsoft.com/office/drawing/2014/main" id="{1EB024B7-FCC2-F7F5-E2EA-E80E33C3D7B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1097" y="7694267"/>
            <a:ext cx="922705" cy="92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8" name="Picture 30" descr="目標15">
            <a:hlinkClick r:id="rId27"/>
            <a:extLst>
              <a:ext uri="{FF2B5EF4-FFF2-40B4-BE49-F238E27FC236}">
                <a16:creationId xmlns:a16="http://schemas.microsoft.com/office/drawing/2014/main" id="{ACA7EC2B-E10D-058F-DFC9-E96685DABEA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348888" y="6457309"/>
            <a:ext cx="966672" cy="96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9" name="Picture 32" descr="目標16">
            <a:hlinkClick r:id="rId29"/>
            <a:extLst>
              <a:ext uri="{FF2B5EF4-FFF2-40B4-BE49-F238E27FC236}">
                <a16:creationId xmlns:a16="http://schemas.microsoft.com/office/drawing/2014/main" id="{F014D910-83E4-002E-641B-2A35B9C94C5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03885" y="7694268"/>
            <a:ext cx="924809" cy="9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0" name="Picture 34" descr="目標17">
            <a:hlinkClick r:id="rId31"/>
            <a:extLst>
              <a:ext uri="{FF2B5EF4-FFF2-40B4-BE49-F238E27FC236}">
                <a16:creationId xmlns:a16="http://schemas.microsoft.com/office/drawing/2014/main" id="{E4DE7E15-2F04-0140-99B5-CCE19C4F29E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189049" y="5085921"/>
            <a:ext cx="964860" cy="9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1" name="テキスト ボックス 9">
            <a:extLst>
              <a:ext uri="{FF2B5EF4-FFF2-40B4-BE49-F238E27FC236}">
                <a16:creationId xmlns:a16="http://schemas.microsoft.com/office/drawing/2014/main" id="{183FCC55-60EF-C555-EA37-EB18ABB082AA}"/>
              </a:ext>
            </a:extLst>
          </p:cNvPr>
          <p:cNvSpPr txBox="1">
            <a:spLocks noChangeArrowheads="1"/>
          </p:cNvSpPr>
          <p:nvPr/>
        </p:nvSpPr>
        <p:spPr bwMode="auto">
          <a:xfrm>
            <a:off x="1322592" y="79409"/>
            <a:ext cx="9819379" cy="54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3">
                <a:latin typeface="AR Pゴシック体S" panose="020B0A00000000000000" pitchFamily="50" charset="-128"/>
                <a:ea typeface="AR Pゴシック体S" panose="020B0A00000000000000" pitchFamily="50" charset="-128"/>
              </a:rPr>
              <a:t>ＳＤＧｓ</a:t>
            </a:r>
            <a:r>
              <a:rPr lang="ja-JP" altLang="en-US" sz="2461">
                <a:latin typeface="AR P丸ゴシック体E" panose="020F0900000000000000" pitchFamily="50" charset="-128"/>
                <a:ea typeface="AR P丸ゴシック体E" panose="020F0900000000000000" pitchFamily="50" charset="-128"/>
              </a:rPr>
              <a:t>の全てを統合・網羅している　学校教育における</a:t>
            </a:r>
            <a:r>
              <a:rPr lang="ja-JP" altLang="en-US" sz="2461" b="1">
                <a:latin typeface="AR P丸ゴシック体E" panose="020F0900000000000000" pitchFamily="50" charset="-128"/>
                <a:ea typeface="AR P丸ゴシック体E" panose="020F0900000000000000" pitchFamily="50" charset="-128"/>
              </a:rPr>
              <a:t>実践計画表</a:t>
            </a:r>
            <a:r>
              <a:rPr lang="ja-JP" altLang="en-US" sz="2953" b="1"/>
              <a:t>　</a:t>
            </a:r>
            <a:endParaRPr lang="ja-JP" altLang="en-US" sz="1723" b="1"/>
          </a:p>
        </p:txBody>
      </p:sp>
      <p:sp>
        <p:nvSpPr>
          <p:cNvPr id="4152" name="テキスト ボックス 10">
            <a:extLst>
              <a:ext uri="{FF2B5EF4-FFF2-40B4-BE49-F238E27FC236}">
                <a16:creationId xmlns:a16="http://schemas.microsoft.com/office/drawing/2014/main" id="{D18D0514-BC3D-89F3-BAA3-AD25029FF3DF}"/>
              </a:ext>
            </a:extLst>
          </p:cNvPr>
          <p:cNvSpPr txBox="1">
            <a:spLocks noChangeArrowheads="1"/>
          </p:cNvSpPr>
          <p:nvPr/>
        </p:nvSpPr>
        <p:spPr bwMode="auto">
          <a:xfrm>
            <a:off x="447082" y="818023"/>
            <a:ext cx="3560257"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77" b="1" dirty="0"/>
              <a:t>【</a:t>
            </a:r>
            <a:r>
              <a:rPr lang="ja-JP" altLang="en-US" sz="1477" b="1" u="sng" dirty="0"/>
              <a:t>持続可能な社会の創り手を育てる</a:t>
            </a:r>
            <a:r>
              <a:rPr lang="en-US" altLang="ja-JP" sz="1477" b="1" dirty="0"/>
              <a:t>】</a:t>
            </a:r>
            <a:endParaRPr lang="ja-JP" altLang="en-US" sz="1477" b="1" dirty="0"/>
          </a:p>
        </p:txBody>
      </p:sp>
      <p:sp>
        <p:nvSpPr>
          <p:cNvPr id="12" name="テキスト ボックス 11">
            <a:extLst>
              <a:ext uri="{FF2B5EF4-FFF2-40B4-BE49-F238E27FC236}">
                <a16:creationId xmlns:a16="http://schemas.microsoft.com/office/drawing/2014/main" id="{DB529FE9-BB47-0C0F-5898-BDA2A1AF0F89}"/>
              </a:ext>
            </a:extLst>
          </p:cNvPr>
          <p:cNvSpPr txBox="1"/>
          <p:nvPr/>
        </p:nvSpPr>
        <p:spPr>
          <a:xfrm>
            <a:off x="7407080" y="953616"/>
            <a:ext cx="4477508" cy="688843"/>
          </a:xfrm>
          <a:prstGeom prst="rect">
            <a:avLst/>
          </a:prstGeom>
          <a:noFill/>
        </p:spPr>
        <p:txBody>
          <a:bodyPr wrap="none">
            <a:spAutoFit/>
          </a:bodyPr>
          <a:lstStyle/>
          <a:p>
            <a:pPr>
              <a:defRPr/>
            </a:pPr>
            <a:r>
              <a:rPr lang="ja-JP" altLang="en-US" sz="1292" b="1" dirty="0">
                <a:solidFill>
                  <a:schemeClr val="accent1">
                    <a:lumMod val="75000"/>
                  </a:schemeClr>
                </a:solidFill>
              </a:rPr>
              <a:t>主体的・問題解決的な学び、（学びに火をつける指導）</a:t>
            </a:r>
            <a:endParaRPr lang="en-US" altLang="ja-JP" sz="1292" b="1" dirty="0">
              <a:solidFill>
                <a:schemeClr val="accent1">
                  <a:lumMod val="75000"/>
                </a:schemeClr>
              </a:solidFill>
            </a:endParaRPr>
          </a:p>
          <a:p>
            <a:pPr>
              <a:defRPr/>
            </a:pPr>
            <a:r>
              <a:rPr lang="ja-JP" altLang="en-US" sz="1292" b="1" dirty="0">
                <a:solidFill>
                  <a:schemeClr val="accent1">
                    <a:lumMod val="75000"/>
                  </a:schemeClr>
                </a:solidFill>
              </a:rPr>
              <a:t>教科横断的・統合的な学び、（ＥＳＤカレンダーの活用）</a:t>
            </a:r>
            <a:endParaRPr lang="en-US" altLang="ja-JP" sz="1292" b="1" dirty="0">
              <a:solidFill>
                <a:schemeClr val="accent1">
                  <a:lumMod val="75000"/>
                </a:schemeClr>
              </a:solidFill>
            </a:endParaRPr>
          </a:p>
          <a:p>
            <a:pPr>
              <a:defRPr/>
            </a:pPr>
            <a:r>
              <a:rPr lang="ja-JP" altLang="en-US" sz="1292" b="1" dirty="0">
                <a:solidFill>
                  <a:schemeClr val="accent1">
                    <a:lumMod val="75000"/>
                  </a:schemeClr>
                </a:solidFill>
              </a:rPr>
              <a:t>対話的・協働的な学びの重視（伝え合う場の設定）</a:t>
            </a:r>
          </a:p>
        </p:txBody>
      </p:sp>
      <p:pic>
        <p:nvPicPr>
          <p:cNvPr id="4154" name="図 49">
            <a:extLst>
              <a:ext uri="{FF2B5EF4-FFF2-40B4-BE49-F238E27FC236}">
                <a16:creationId xmlns:a16="http://schemas.microsoft.com/office/drawing/2014/main" id="{3E463BED-133C-CEE8-EFCD-7443A8310EB3}"/>
              </a:ext>
            </a:extLst>
          </p:cNvPr>
          <p:cNvPicPr>
            <a:picLocks noChangeAspect="1"/>
          </p:cNvPicPr>
          <p:nvPr/>
        </p:nvPicPr>
        <p:blipFill>
          <a:blip r:embed="rId33" cstate="print">
            <a:extLst>
              <a:ext uri="{28A0092B-C50C-407E-A947-70E740481C1C}">
                <a14:useLocalDpi xmlns:a14="http://schemas.microsoft.com/office/drawing/2010/main" val="0"/>
              </a:ext>
            </a:extLst>
          </a:blip>
          <a:srcRect l="38892" t="5167" r="30968" b="82539"/>
          <a:stretch>
            <a:fillRect/>
          </a:stretch>
        </p:blipFill>
        <p:spPr bwMode="auto">
          <a:xfrm>
            <a:off x="9162370" y="7228623"/>
            <a:ext cx="2663093" cy="76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a:extLst>
              <a:ext uri="{FF2B5EF4-FFF2-40B4-BE49-F238E27FC236}">
                <a16:creationId xmlns:a16="http://schemas.microsoft.com/office/drawing/2014/main" id="{11A1ACB0-2CF1-B6ED-9D16-2265537FDFA8}"/>
              </a:ext>
            </a:extLst>
          </p:cNvPr>
          <p:cNvGrpSpPr/>
          <p:nvPr/>
        </p:nvGrpSpPr>
        <p:grpSpPr>
          <a:xfrm>
            <a:off x="3789443" y="730389"/>
            <a:ext cx="3304975" cy="1091929"/>
            <a:chOff x="2842082" y="547791"/>
            <a:chExt cx="2478731" cy="818947"/>
          </a:xfrm>
        </p:grpSpPr>
        <p:pic>
          <p:nvPicPr>
            <p:cNvPr id="4137" name="Picture 8" descr="目標4">
              <a:hlinkClick r:id="rId34"/>
              <a:extLst>
                <a:ext uri="{FF2B5EF4-FFF2-40B4-BE49-F238E27FC236}">
                  <a16:creationId xmlns:a16="http://schemas.microsoft.com/office/drawing/2014/main" id="{3109265A-408D-E9FC-1CA6-3D430BC3E3C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42082" y="547791"/>
              <a:ext cx="816983" cy="81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平行四辺形 23">
              <a:extLst>
                <a:ext uri="{FF2B5EF4-FFF2-40B4-BE49-F238E27FC236}">
                  <a16:creationId xmlns:a16="http://schemas.microsoft.com/office/drawing/2014/main" id="{9C9F5765-CBE9-0E85-9F3C-F44BB77A925B}"/>
                </a:ext>
              </a:extLst>
            </p:cNvPr>
            <p:cNvSpPr/>
            <p:nvPr/>
          </p:nvSpPr>
          <p:spPr>
            <a:xfrm rot="16200000">
              <a:off x="3963134" y="608007"/>
              <a:ext cx="542192" cy="75174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sp>
          <p:nvSpPr>
            <p:cNvPr id="26" name="平行四辺形 25">
              <a:extLst>
                <a:ext uri="{FF2B5EF4-FFF2-40B4-BE49-F238E27FC236}">
                  <a16:creationId xmlns:a16="http://schemas.microsoft.com/office/drawing/2014/main" id="{F32BD1FF-7F8B-AA0A-1251-406DB90618FE}"/>
                </a:ext>
              </a:extLst>
            </p:cNvPr>
            <p:cNvSpPr/>
            <p:nvPr/>
          </p:nvSpPr>
          <p:spPr>
            <a:xfrm rot="16200000" flipV="1">
              <a:off x="4684103" y="618264"/>
              <a:ext cx="542192" cy="73122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cxnSp>
          <p:nvCxnSpPr>
            <p:cNvPr id="44" name="直線コネクタ 43">
              <a:extLst>
                <a:ext uri="{FF2B5EF4-FFF2-40B4-BE49-F238E27FC236}">
                  <a16:creationId xmlns:a16="http://schemas.microsoft.com/office/drawing/2014/main" id="{FBB39835-7A75-EE30-1E3F-C617240D9004}"/>
                </a:ext>
              </a:extLst>
            </p:cNvPr>
            <p:cNvCxnSpPr/>
            <p:nvPr/>
          </p:nvCxnSpPr>
          <p:spPr>
            <a:xfrm>
              <a:off x="3858358" y="712781"/>
              <a:ext cx="0" cy="398585"/>
            </a:xfrm>
            <a:prstGeom prst="line">
              <a:avLst/>
            </a:prstGeom>
            <a:ln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F766287-9CB2-8731-6E3F-543E14DB52AF}"/>
                </a:ext>
              </a:extLst>
            </p:cNvPr>
            <p:cNvCxnSpPr/>
            <p:nvPr/>
          </p:nvCxnSpPr>
          <p:spPr>
            <a:xfrm>
              <a:off x="3924300" y="778724"/>
              <a:ext cx="0" cy="332643"/>
            </a:xfrm>
            <a:prstGeom prst="line">
              <a:avLst/>
            </a:prstGeom>
            <a:ln w="34925"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5066126-52A5-CF17-A342-22666B4268D6}"/>
                </a:ext>
              </a:extLst>
            </p:cNvPr>
            <p:cNvCxnSpPr/>
            <p:nvPr/>
          </p:nvCxnSpPr>
          <p:spPr>
            <a:xfrm>
              <a:off x="5253404" y="712781"/>
              <a:ext cx="0" cy="398585"/>
            </a:xfrm>
            <a:prstGeom prst="line">
              <a:avLst/>
            </a:prstGeom>
            <a:ln w="34925"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0DB3C7AE-472A-7D80-C28B-D58F11C31C7F}"/>
                </a:ext>
              </a:extLst>
            </p:cNvPr>
            <p:cNvCxnSpPr/>
            <p:nvPr/>
          </p:nvCxnSpPr>
          <p:spPr>
            <a:xfrm>
              <a:off x="3858358" y="1159723"/>
              <a:ext cx="731226" cy="12309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E2912ABC-6DEA-0D72-8226-FFC1D4CEC8BB}"/>
                </a:ext>
              </a:extLst>
            </p:cNvPr>
            <p:cNvCxnSpPr>
              <a:cxnSpLocks/>
            </p:cNvCxnSpPr>
            <p:nvPr/>
          </p:nvCxnSpPr>
          <p:spPr>
            <a:xfrm flipV="1">
              <a:off x="4569071" y="1160341"/>
              <a:ext cx="751742" cy="131872"/>
            </a:xfrm>
            <a:prstGeom prst="line">
              <a:avLst/>
            </a:prstGeom>
            <a:ln w="158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162" name="図 19">
              <a:extLst>
                <a:ext uri="{FF2B5EF4-FFF2-40B4-BE49-F238E27FC236}">
                  <a16:creationId xmlns:a16="http://schemas.microsoft.com/office/drawing/2014/main" id="{610EFEC1-AB05-3192-7990-92611C61C14D}"/>
                </a:ext>
              </a:extLst>
            </p:cNvPr>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3990243" y="873974"/>
              <a:ext cx="1131277" cy="26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64" name="図 3">
            <a:extLst>
              <a:ext uri="{FF2B5EF4-FFF2-40B4-BE49-F238E27FC236}">
                <a16:creationId xmlns:a16="http://schemas.microsoft.com/office/drawing/2014/main" id="{BDD8590E-F7A7-F1AC-B397-1E9C015E6D38}"/>
              </a:ext>
            </a:extLst>
          </p:cNvPr>
          <p:cNvPicPr>
            <a:picLocks noChangeAspect="1"/>
          </p:cNvPicPr>
          <p:nvPr/>
        </p:nvPicPr>
        <p:blipFill>
          <a:blip r:embed="rId37">
            <a:extLst>
              <a:ext uri="{28A0092B-C50C-407E-A947-70E740481C1C}">
                <a14:useLocalDpi xmlns:a14="http://schemas.microsoft.com/office/drawing/2010/main" val="0"/>
              </a:ext>
            </a:extLst>
          </a:blip>
          <a:srcRect l="3255" r="3029"/>
          <a:stretch>
            <a:fillRect/>
          </a:stretch>
        </p:blipFill>
        <p:spPr bwMode="auto">
          <a:xfrm>
            <a:off x="9133018" y="8147539"/>
            <a:ext cx="2663093" cy="62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E861E4A0-95B2-14FE-9A4B-107F7EF18D3F}"/>
              </a:ext>
            </a:extLst>
          </p:cNvPr>
          <p:cNvSpPr/>
          <p:nvPr/>
        </p:nvSpPr>
        <p:spPr>
          <a:xfrm>
            <a:off x="633047" y="1908047"/>
            <a:ext cx="5123957" cy="559661"/>
          </a:xfrm>
          <a:prstGeom prst="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216" dirty="0">
                <a:solidFill>
                  <a:schemeClr val="tx1"/>
                </a:solidFill>
                <a:latin typeface="AR P丸ゴシック体E" panose="020F0900000000000000" pitchFamily="50" charset="-128"/>
                <a:ea typeface="AR P丸ゴシック体E" panose="020F0900000000000000" pitchFamily="50" charset="-128"/>
              </a:rPr>
              <a:t>環　　　　境</a:t>
            </a:r>
          </a:p>
        </p:txBody>
      </p:sp>
      <p:sp>
        <p:nvSpPr>
          <p:cNvPr id="51" name="正方形/長方形 50">
            <a:extLst>
              <a:ext uri="{FF2B5EF4-FFF2-40B4-BE49-F238E27FC236}">
                <a16:creationId xmlns:a16="http://schemas.microsoft.com/office/drawing/2014/main" id="{0A59D377-A6F7-78A6-F429-E87E1639E44B}"/>
              </a:ext>
            </a:extLst>
          </p:cNvPr>
          <p:cNvSpPr/>
          <p:nvPr/>
        </p:nvSpPr>
        <p:spPr>
          <a:xfrm>
            <a:off x="564664" y="1920633"/>
            <a:ext cx="5217785" cy="6920521"/>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sp>
        <p:nvSpPr>
          <p:cNvPr id="52" name="正方形/長方形 51">
            <a:extLst>
              <a:ext uri="{FF2B5EF4-FFF2-40B4-BE49-F238E27FC236}">
                <a16:creationId xmlns:a16="http://schemas.microsoft.com/office/drawing/2014/main" id="{7410EE1D-D02B-ECDE-B21A-362195149E02}"/>
              </a:ext>
            </a:extLst>
          </p:cNvPr>
          <p:cNvSpPr/>
          <p:nvPr/>
        </p:nvSpPr>
        <p:spPr>
          <a:xfrm>
            <a:off x="5858968" y="1936264"/>
            <a:ext cx="3173523" cy="6904891"/>
          </a:xfrm>
          <a:prstGeom prst="rect">
            <a:avLst/>
          </a:prstGeom>
          <a:noFill/>
          <a:ln w="76200">
            <a:solidFill>
              <a:srgbClr val="FF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sp>
        <p:nvSpPr>
          <p:cNvPr id="53" name="正方形/長方形 52">
            <a:extLst>
              <a:ext uri="{FF2B5EF4-FFF2-40B4-BE49-F238E27FC236}">
                <a16:creationId xmlns:a16="http://schemas.microsoft.com/office/drawing/2014/main" id="{6B469AC7-0BE0-6820-33CC-47E6C273BB74}"/>
              </a:ext>
            </a:extLst>
          </p:cNvPr>
          <p:cNvSpPr/>
          <p:nvPr/>
        </p:nvSpPr>
        <p:spPr>
          <a:xfrm>
            <a:off x="9134454" y="1943099"/>
            <a:ext cx="2688925" cy="683357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pic>
        <p:nvPicPr>
          <p:cNvPr id="5" name="図 4">
            <a:extLst>
              <a:ext uri="{FF2B5EF4-FFF2-40B4-BE49-F238E27FC236}">
                <a16:creationId xmlns:a16="http://schemas.microsoft.com/office/drawing/2014/main" id="{4BDC2475-D492-6CED-EDF9-2A4DEDBC9774}"/>
              </a:ext>
            </a:extLst>
          </p:cNvPr>
          <p:cNvPicPr>
            <a:picLocks noChangeAspect="1"/>
          </p:cNvPicPr>
          <p:nvPr/>
        </p:nvPicPr>
        <p:blipFill>
          <a:blip r:embed="rId38"/>
          <a:stretch>
            <a:fillRect/>
          </a:stretch>
        </p:blipFill>
        <p:spPr>
          <a:xfrm>
            <a:off x="9178285" y="2477477"/>
            <a:ext cx="975624" cy="977911"/>
          </a:xfrm>
          <a:prstGeom prst="rect">
            <a:avLst/>
          </a:prstGeom>
        </p:spPr>
      </p:pic>
      <p:sp>
        <p:nvSpPr>
          <p:cNvPr id="8" name="正方形/長方形 7">
            <a:extLst>
              <a:ext uri="{FF2B5EF4-FFF2-40B4-BE49-F238E27FC236}">
                <a16:creationId xmlns:a16="http://schemas.microsoft.com/office/drawing/2014/main" id="{6086264F-C223-6957-C007-D45673FAEE14}"/>
              </a:ext>
            </a:extLst>
          </p:cNvPr>
          <p:cNvSpPr/>
          <p:nvPr/>
        </p:nvSpPr>
        <p:spPr>
          <a:xfrm>
            <a:off x="9304998" y="2007982"/>
            <a:ext cx="2438289" cy="384252"/>
          </a:xfrm>
          <a:prstGeom prst="rect">
            <a:avLst/>
          </a:prstGeom>
          <a:solidFill>
            <a:srgbClr val="F8F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 name="正方形/長方形 8">
            <a:extLst>
              <a:ext uri="{FF2B5EF4-FFF2-40B4-BE49-F238E27FC236}">
                <a16:creationId xmlns:a16="http://schemas.microsoft.com/office/drawing/2014/main" id="{551E7FE1-7797-7E6E-EB5D-E62CE1EC0BCC}"/>
              </a:ext>
            </a:extLst>
          </p:cNvPr>
          <p:cNvSpPr/>
          <p:nvPr/>
        </p:nvSpPr>
        <p:spPr>
          <a:xfrm>
            <a:off x="6593257" y="2007982"/>
            <a:ext cx="1887356" cy="356199"/>
          </a:xfrm>
          <a:prstGeom prst="rect">
            <a:avLst/>
          </a:prstGeom>
          <a:solidFill>
            <a:srgbClr val="FDC3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0" name="正方形/長方形 9">
            <a:extLst>
              <a:ext uri="{FF2B5EF4-FFF2-40B4-BE49-F238E27FC236}">
                <a16:creationId xmlns:a16="http://schemas.microsoft.com/office/drawing/2014/main" id="{E2213003-8F33-236C-C6D8-2A104E9B2807}"/>
              </a:ext>
            </a:extLst>
          </p:cNvPr>
          <p:cNvSpPr/>
          <p:nvPr/>
        </p:nvSpPr>
        <p:spPr>
          <a:xfrm>
            <a:off x="633046" y="2007979"/>
            <a:ext cx="5123957" cy="459727"/>
          </a:xfrm>
          <a:prstGeom prst="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216" dirty="0">
                <a:solidFill>
                  <a:schemeClr val="tx1"/>
                </a:solidFill>
                <a:latin typeface="AR P丸ゴシック体E" panose="020F0900000000000000" pitchFamily="50" charset="-128"/>
                <a:ea typeface="AR P丸ゴシック体E" panose="020F0900000000000000" pitchFamily="50" charset="-128"/>
              </a:rPr>
              <a:t>環　　　　境</a:t>
            </a:r>
          </a:p>
        </p:txBody>
      </p:sp>
      <p:sp>
        <p:nvSpPr>
          <p:cNvPr id="11" name="正方形/長方形 10">
            <a:extLst>
              <a:ext uri="{FF2B5EF4-FFF2-40B4-BE49-F238E27FC236}">
                <a16:creationId xmlns:a16="http://schemas.microsoft.com/office/drawing/2014/main" id="{4B0D243B-3785-CDB4-67D6-8F5C76821DF3}"/>
              </a:ext>
            </a:extLst>
          </p:cNvPr>
          <p:cNvSpPr/>
          <p:nvPr/>
        </p:nvSpPr>
        <p:spPr>
          <a:xfrm>
            <a:off x="674903" y="2007981"/>
            <a:ext cx="5038339" cy="39137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dirty="0">
              <a:solidFill>
                <a:schemeClr val="tx1"/>
              </a:solidFill>
              <a:latin typeface="AR P丸ゴシック体E" panose="020F0900000000000000" pitchFamily="50" charset="-128"/>
              <a:ea typeface="AR P丸ゴシック体E" panose="020F09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47" presetClass="exit" presetSubtype="0" fill="hold" grpId="0" nodeType="withEffect">
                                  <p:stCondLst>
                                    <p:cond delay="0"/>
                                  </p:stCondLst>
                                  <p:childTnLst>
                                    <p:animEffect transition="out" filter="fade">
                                      <p:cBhvr>
                                        <p:cTn id="10" dur="1000"/>
                                        <p:tgtEl>
                                          <p:spTgt spid="8"/>
                                        </p:tgtEl>
                                      </p:cBhvr>
                                    </p:animEffect>
                                    <p:anim calcmode="lin" valueType="num">
                                      <p:cBhvr>
                                        <p:cTn id="11" dur="1000"/>
                                        <p:tgtEl>
                                          <p:spTgt spid="8"/>
                                        </p:tgtEl>
                                        <p:attrNameLst>
                                          <p:attrName>ppt_x</p:attrName>
                                        </p:attrNameLst>
                                      </p:cBhvr>
                                      <p:tavLst>
                                        <p:tav tm="0">
                                          <p:val>
                                            <p:strVal val="ppt_x"/>
                                          </p:val>
                                        </p:tav>
                                        <p:tav tm="100000">
                                          <p:val>
                                            <p:strVal val="ppt_x"/>
                                          </p:val>
                                        </p:tav>
                                      </p:tavLst>
                                    </p:anim>
                                    <p:anim calcmode="lin" valueType="num">
                                      <p:cBhvr>
                                        <p:cTn id="12" dur="1000"/>
                                        <p:tgtEl>
                                          <p:spTgt spid="8"/>
                                        </p:tgtEl>
                                        <p:attrNameLst>
                                          <p:attrName>ppt_y</p:attrName>
                                        </p:attrNameLst>
                                      </p:cBhvr>
                                      <p:tavLst>
                                        <p:tav tm="0">
                                          <p:val>
                                            <p:strVal val="ppt_y"/>
                                          </p:val>
                                        </p:tav>
                                        <p:tav tm="100000">
                                          <p:val>
                                            <p:strVal val="ppt_y-.1"/>
                                          </p:val>
                                        </p:tav>
                                      </p:tavLst>
                                    </p:anim>
                                    <p:set>
                                      <p:cBhvr>
                                        <p:cTn id="13" dur="1" fill="hold">
                                          <p:stCondLst>
                                            <p:cond delay="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ppt_x"/>
                                          </p:val>
                                        </p:tav>
                                        <p:tav tm="100000">
                                          <p:val>
                                            <p:strVal val="#ppt_x"/>
                                          </p:val>
                                        </p:tav>
                                      </p:tavLst>
                                    </p:anim>
                                    <p:anim calcmode="lin" valueType="num">
                                      <p:cBhvr additive="base">
                                        <p:cTn id="19" dur="500" fill="hold"/>
                                        <p:tgtEl>
                                          <p:spTgt spid="52"/>
                                        </p:tgtEl>
                                        <p:attrNameLst>
                                          <p:attrName>ppt_y</p:attrName>
                                        </p:attrNameLst>
                                      </p:cBhvr>
                                      <p:tavLst>
                                        <p:tav tm="0">
                                          <p:val>
                                            <p:strVal val="1+#ppt_h/2"/>
                                          </p:val>
                                        </p:tav>
                                        <p:tav tm="100000">
                                          <p:val>
                                            <p:strVal val="#ppt_y"/>
                                          </p:val>
                                        </p:tav>
                                      </p:tavLst>
                                    </p:anim>
                                  </p:childTnLst>
                                </p:cTn>
                              </p:par>
                              <p:par>
                                <p:cTn id="20" presetID="10" presetClass="exit" presetSubtype="0" fill="hold" grpId="0"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10" presetClass="exit" presetSubtype="0" fill="hold" grpId="0"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152"/>
                                        </p:tgtEl>
                                        <p:attrNameLst>
                                          <p:attrName>style.visibility</p:attrName>
                                        </p:attrNameLst>
                                      </p:cBhvr>
                                      <p:to>
                                        <p:strVal val="visible"/>
                                      </p:to>
                                    </p:set>
                                    <p:animEffect transition="in" filter="fade">
                                      <p:cBhvr>
                                        <p:cTn id="43" dur="1000"/>
                                        <p:tgtEl>
                                          <p:spTgt spid="4152"/>
                                        </p:tgtEl>
                                      </p:cBhvr>
                                    </p:animEffect>
                                    <p:anim calcmode="lin" valueType="num">
                                      <p:cBhvr>
                                        <p:cTn id="44" dur="1000" fill="hold"/>
                                        <p:tgtEl>
                                          <p:spTgt spid="4152"/>
                                        </p:tgtEl>
                                        <p:attrNameLst>
                                          <p:attrName>ppt_x</p:attrName>
                                        </p:attrNameLst>
                                      </p:cBhvr>
                                      <p:tavLst>
                                        <p:tav tm="0">
                                          <p:val>
                                            <p:strVal val="#ppt_x"/>
                                          </p:val>
                                        </p:tav>
                                        <p:tav tm="100000">
                                          <p:val>
                                            <p:strVal val="#ppt_x"/>
                                          </p:val>
                                        </p:tav>
                                      </p:tavLst>
                                    </p:anim>
                                    <p:anim calcmode="lin" valueType="num">
                                      <p:cBhvr>
                                        <p:cTn id="45" dur="1000" fill="hold"/>
                                        <p:tgtEl>
                                          <p:spTgt spid="415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2" grpId="0"/>
      <p:bldP spid="12" grpId="0"/>
      <p:bldP spid="51" grpId="0" animBg="1"/>
      <p:bldP spid="52" grpId="0" animBg="1"/>
      <p:bldP spid="53" grpId="0" animBg="1"/>
      <p:bldP spid="8" grpId="0" animBg="1"/>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BAF0BD1-57C6-56C2-B38F-760E341F499B}"/>
              </a:ext>
            </a:extLst>
          </p:cNvPr>
          <p:cNvPicPr>
            <a:picLocks noChangeAspect="1"/>
          </p:cNvPicPr>
          <p:nvPr/>
        </p:nvPicPr>
        <p:blipFill>
          <a:blip r:embed="rId2"/>
          <a:stretch>
            <a:fillRect/>
          </a:stretch>
        </p:blipFill>
        <p:spPr>
          <a:xfrm>
            <a:off x="0" y="-1957304"/>
            <a:ext cx="16027699" cy="10993728"/>
          </a:xfrm>
          <a:prstGeom prst="rect">
            <a:avLst/>
          </a:prstGeom>
        </p:spPr>
      </p:pic>
    </p:spTree>
    <p:extLst>
      <p:ext uri="{BB962C8B-B14F-4D97-AF65-F5344CB8AC3E}">
        <p14:creationId xmlns:p14="http://schemas.microsoft.com/office/powerpoint/2010/main" val="3347698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D8E01E6-3E15-2C81-3D7E-FFB10D0BA3DA}"/>
              </a:ext>
            </a:extLst>
          </p:cNvPr>
          <p:cNvSpPr txBox="1"/>
          <p:nvPr/>
        </p:nvSpPr>
        <p:spPr>
          <a:xfrm>
            <a:off x="502021" y="475789"/>
            <a:ext cx="11689979" cy="2513445"/>
          </a:xfrm>
          <a:prstGeom prst="rect">
            <a:avLst/>
          </a:prstGeom>
          <a:noFill/>
        </p:spPr>
        <p:txBody>
          <a:bodyPr wrap="square">
            <a:spAutoFit/>
          </a:bodyPr>
          <a:lstStyle/>
          <a:p>
            <a:r>
              <a:rPr lang="ja-JP" altLang="en-US" sz="3733" dirty="0">
                <a:latin typeface="AR P丸ゴシック体E" panose="020F0900000000000000" pitchFamily="50" charset="-128"/>
                <a:ea typeface="AR P丸ゴシック体E" panose="020F0900000000000000" pitchFamily="50" charset="-128"/>
              </a:rPr>
              <a:t>国際連合の教育科学文化機関・・・ユネスコの取り組み</a:t>
            </a:r>
            <a:br>
              <a:rPr lang="ja-JP" altLang="en-US" sz="2400" dirty="0"/>
            </a:br>
            <a:r>
              <a:rPr lang="ja-JP" altLang="en-US" sz="2400" dirty="0"/>
              <a:t>　</a:t>
            </a:r>
            <a:r>
              <a:rPr lang="ja-JP" altLang="en-US" sz="2667" dirty="0">
                <a:latin typeface="AR丸ゴシック体E" panose="020F0909000000000000" pitchFamily="49" charset="-128"/>
                <a:ea typeface="AR丸ゴシック体E" panose="020F0909000000000000" pitchFamily="49" charset="-128"/>
              </a:rPr>
              <a:t>ＥＳＤの前は</a:t>
            </a:r>
            <a:r>
              <a:rPr lang="ja-JP" altLang="en-US" sz="2400" dirty="0"/>
              <a:t>　</a:t>
            </a:r>
            <a:r>
              <a:rPr lang="ja-JP" altLang="en-US" sz="5333" dirty="0">
                <a:solidFill>
                  <a:srgbClr val="000000"/>
                </a:solidFill>
                <a:highlight>
                  <a:srgbClr val="FFFF00"/>
                </a:highlight>
                <a:latin typeface="AR P丸ゴシック体E" panose="020F0900000000000000" pitchFamily="50" charset="-128"/>
                <a:ea typeface="AR P丸ゴシック体E" panose="020F0900000000000000" pitchFamily="50" charset="-128"/>
              </a:rPr>
              <a:t>「万人のための教育」（</a:t>
            </a:r>
            <a:r>
              <a:rPr lang="en-US" altLang="ja-JP" sz="5333" dirty="0">
                <a:solidFill>
                  <a:srgbClr val="000000"/>
                </a:solidFill>
                <a:highlight>
                  <a:srgbClr val="FFFF00"/>
                </a:highlight>
                <a:latin typeface="AR P丸ゴシック体E" panose="020F0900000000000000" pitchFamily="50" charset="-128"/>
                <a:ea typeface="AR P丸ゴシック体E" panose="020F0900000000000000" pitchFamily="50" charset="-128"/>
              </a:rPr>
              <a:t>EFA</a:t>
            </a:r>
            <a:r>
              <a:rPr lang="ja-JP" altLang="en-US" sz="5333" dirty="0">
                <a:solidFill>
                  <a:srgbClr val="000000"/>
                </a:solidFill>
                <a:highlight>
                  <a:srgbClr val="FFFF00"/>
                </a:highlight>
                <a:latin typeface="AR P丸ゴシック体E" panose="020F0900000000000000" pitchFamily="50" charset="-128"/>
                <a:ea typeface="AR P丸ゴシック体E" panose="020F0900000000000000" pitchFamily="50" charset="-128"/>
              </a:rPr>
              <a:t>）</a:t>
            </a:r>
            <a:r>
              <a:rPr lang="ja-JP" altLang="en-US" sz="48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endParaRPr lang="en-US" altLang="ja-JP" sz="4800" dirty="0">
              <a:solidFill>
                <a:srgbClr val="000000"/>
              </a:solidFill>
              <a:highlight>
                <a:srgbClr val="FFFFFF"/>
              </a:highlight>
              <a:latin typeface="AR P丸ゴシック体E" panose="020F0900000000000000" pitchFamily="50" charset="-128"/>
              <a:ea typeface="AR P丸ゴシック体E" panose="020F0900000000000000" pitchFamily="50" charset="-128"/>
            </a:endParaRPr>
          </a:p>
          <a:p>
            <a:r>
              <a:rPr lang="en-US" altLang="ja-JP" sz="48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r>
              <a:rPr lang="ja-JP" altLang="en-US" sz="2800" dirty="0">
                <a:solidFill>
                  <a:srgbClr val="000000"/>
                </a:solidFill>
                <a:highlight>
                  <a:srgbClr val="FFFFFF"/>
                </a:highlight>
                <a:latin typeface="AR P丸ゴシック体E" panose="020F0900000000000000" pitchFamily="50" charset="-128"/>
                <a:ea typeface="AR P丸ゴシック体E" panose="020F0900000000000000" pitchFamily="50" charset="-128"/>
              </a:rPr>
              <a:t>開発途上国向け</a:t>
            </a:r>
            <a:r>
              <a:rPr lang="ja-JP" altLang="en-US" sz="4800" dirty="0">
                <a:solidFill>
                  <a:srgbClr val="000000"/>
                </a:solidFill>
                <a:highlight>
                  <a:srgbClr val="FFFFFF"/>
                </a:highlight>
                <a:latin typeface="AR P丸ゴシック体E" panose="020F0900000000000000" pitchFamily="50" charset="-128"/>
                <a:ea typeface="AR P丸ゴシック体E" panose="020F0900000000000000" pitchFamily="50" charset="-128"/>
              </a:rPr>
              <a:t>１９９０～</a:t>
            </a:r>
            <a:r>
              <a:rPr lang="en-US" altLang="ja-JP" sz="4800" dirty="0">
                <a:solidFill>
                  <a:srgbClr val="000000"/>
                </a:solidFill>
                <a:highlight>
                  <a:srgbClr val="FFFFFF"/>
                </a:highlight>
                <a:latin typeface="AR P丸ゴシック体E" panose="020F0900000000000000" pitchFamily="50" charset="-128"/>
                <a:ea typeface="AR P丸ゴシック体E" panose="020F0900000000000000" pitchFamily="50" charset="-128"/>
              </a:rPr>
              <a:t>2000</a:t>
            </a:r>
            <a:r>
              <a:rPr lang="ja-JP" altLang="en-US" sz="48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r>
              <a:rPr lang="ja-JP" altLang="en-US" sz="4800" dirty="0">
                <a:solidFill>
                  <a:srgbClr val="000000"/>
                </a:solidFill>
                <a:highlight>
                  <a:srgbClr val="FFFF00"/>
                </a:highlight>
                <a:latin typeface="AR P丸ゴシック体E" panose="020F0900000000000000" pitchFamily="50" charset="-128"/>
                <a:ea typeface="AR P丸ゴシック体E" panose="020F0900000000000000" pitchFamily="50" charset="-128"/>
              </a:rPr>
              <a:t>　</a:t>
            </a:r>
            <a:endParaRPr lang="en-US" altLang="ja-JP" sz="4800" dirty="0">
              <a:solidFill>
                <a:srgbClr val="000000"/>
              </a:solidFill>
              <a:highlight>
                <a:srgbClr val="FFFF00"/>
              </a:highlight>
              <a:latin typeface="AR P丸ゴシック体E" panose="020F0900000000000000" pitchFamily="50" charset="-128"/>
              <a:ea typeface="AR P丸ゴシック体E" panose="020F0900000000000000" pitchFamily="50" charset="-128"/>
            </a:endParaRPr>
          </a:p>
          <a:p>
            <a:endParaRPr lang="en-US" altLang="ja-JP" sz="1867" dirty="0">
              <a:solidFill>
                <a:srgbClr val="000000"/>
              </a:solidFill>
              <a:highlight>
                <a:srgbClr val="FFFF00"/>
              </a:highlight>
              <a:latin typeface="AR P丸ゴシック体E" panose="020F0900000000000000" pitchFamily="50" charset="-128"/>
              <a:ea typeface="AR P丸ゴシック体E" panose="020F0900000000000000" pitchFamily="50" charset="-128"/>
            </a:endParaRPr>
          </a:p>
        </p:txBody>
      </p:sp>
      <p:pic>
        <p:nvPicPr>
          <p:cNvPr id="1030" name="Picture 6" descr="picture">
            <a:extLst>
              <a:ext uri="{FF2B5EF4-FFF2-40B4-BE49-F238E27FC236}">
                <a16:creationId xmlns:a16="http://schemas.microsoft.com/office/drawing/2014/main" id="{21925AFD-0E63-AD37-F152-C33D16C57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462" y="2281413"/>
            <a:ext cx="4950385" cy="700164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4A6EA974-7DFB-319D-3C99-95599D8B655C}"/>
              </a:ext>
            </a:extLst>
          </p:cNvPr>
          <p:cNvSpPr txBox="1"/>
          <p:nvPr/>
        </p:nvSpPr>
        <p:spPr>
          <a:xfrm>
            <a:off x="5880847" y="2989234"/>
            <a:ext cx="6096000" cy="5447645"/>
          </a:xfrm>
          <a:prstGeom prst="rect">
            <a:avLst/>
          </a:prstGeom>
          <a:noFill/>
        </p:spPr>
        <p:txBody>
          <a:bodyPr wrap="square">
            <a:spAutoFit/>
          </a:bodyPr>
          <a:lstStyle/>
          <a:p>
            <a:r>
              <a:rPr lang="ja-JP" altLang="en-US" sz="4800" dirty="0">
                <a:solidFill>
                  <a:srgbClr val="000000"/>
                </a:solidFill>
                <a:highlight>
                  <a:srgbClr val="FFFFFF"/>
                </a:highlight>
                <a:latin typeface="AR P丸ゴシック体E" panose="020F0900000000000000" pitchFamily="50" charset="-128"/>
                <a:ea typeface="AR P丸ゴシック体E" panose="020F0900000000000000" pitchFamily="50" charset="-128"/>
              </a:rPr>
              <a:t>（</a:t>
            </a:r>
            <a:r>
              <a:rPr lang="en-US" altLang="ja-JP" sz="4800" dirty="0">
                <a:solidFill>
                  <a:srgbClr val="FF0000"/>
                </a:solidFill>
                <a:highlight>
                  <a:srgbClr val="FFFFFF"/>
                </a:highlight>
                <a:latin typeface="AR P丸ゴシック体E" panose="020F0900000000000000" pitchFamily="50" charset="-128"/>
                <a:ea typeface="AR P丸ゴシック体E" panose="020F0900000000000000" pitchFamily="50" charset="-128"/>
              </a:rPr>
              <a:t>E</a:t>
            </a:r>
            <a:r>
              <a:rPr lang="en-US" altLang="ja-JP" sz="4800" dirty="0">
                <a:highlight>
                  <a:srgbClr val="FFFFFF"/>
                </a:highlight>
                <a:latin typeface="AR P丸ゴシック体E" panose="020F0900000000000000" pitchFamily="50" charset="-128"/>
                <a:ea typeface="AR P丸ゴシック体E" panose="020F0900000000000000" pitchFamily="50" charset="-128"/>
              </a:rPr>
              <a:t>ducation</a:t>
            </a:r>
            <a:r>
              <a:rPr lang="en-US" altLang="ja-JP" sz="4800" dirty="0">
                <a:solidFill>
                  <a:srgbClr val="FF0000"/>
                </a:solidFill>
                <a:highlight>
                  <a:srgbClr val="FFFFFF"/>
                </a:highlight>
                <a:latin typeface="AR P丸ゴシック体E" panose="020F0900000000000000" pitchFamily="50" charset="-128"/>
                <a:ea typeface="AR P丸ゴシック体E" panose="020F0900000000000000" pitchFamily="50" charset="-128"/>
              </a:rPr>
              <a:t> f</a:t>
            </a:r>
            <a:r>
              <a:rPr lang="en-US" altLang="ja-JP" sz="4800" dirty="0">
                <a:highlight>
                  <a:srgbClr val="FFFFFF"/>
                </a:highlight>
                <a:latin typeface="AR P丸ゴシック体E" panose="020F0900000000000000" pitchFamily="50" charset="-128"/>
                <a:ea typeface="AR P丸ゴシック体E" panose="020F0900000000000000" pitchFamily="50" charset="-128"/>
              </a:rPr>
              <a:t>or </a:t>
            </a:r>
            <a:r>
              <a:rPr lang="en-US" altLang="ja-JP" sz="4800" dirty="0">
                <a:solidFill>
                  <a:srgbClr val="FF0000"/>
                </a:solidFill>
                <a:highlight>
                  <a:srgbClr val="FFFFFF"/>
                </a:highlight>
                <a:latin typeface="AR P丸ゴシック体E" panose="020F0900000000000000" pitchFamily="50" charset="-128"/>
                <a:ea typeface="AR P丸ゴシック体E" panose="020F0900000000000000" pitchFamily="50" charset="-128"/>
              </a:rPr>
              <a:t>A</a:t>
            </a:r>
            <a:r>
              <a:rPr lang="en-US" altLang="ja-JP" sz="4800" dirty="0">
                <a:highlight>
                  <a:srgbClr val="FFFFFF"/>
                </a:highlight>
                <a:latin typeface="AR P丸ゴシック体E" panose="020F0900000000000000" pitchFamily="50" charset="-128"/>
                <a:ea typeface="AR P丸ゴシック体E" panose="020F0900000000000000" pitchFamily="50" charset="-128"/>
              </a:rPr>
              <a:t>ll</a:t>
            </a:r>
            <a:r>
              <a:rPr lang="ja-JP" altLang="en-US" sz="4800" dirty="0">
                <a:solidFill>
                  <a:srgbClr val="000000"/>
                </a:solidFill>
                <a:highlight>
                  <a:srgbClr val="FFFFFF"/>
                </a:highlight>
                <a:latin typeface="AR P丸ゴシック体E" panose="020F0900000000000000" pitchFamily="50" charset="-128"/>
                <a:ea typeface="AR P丸ゴシック体E" panose="020F0900000000000000" pitchFamily="50" charset="-128"/>
              </a:rPr>
              <a:t>）</a:t>
            </a:r>
            <a:endParaRPr lang="en-US" altLang="ja-JP" sz="4800" dirty="0">
              <a:solidFill>
                <a:srgbClr val="000000"/>
              </a:solidFill>
              <a:highlight>
                <a:srgbClr val="FFFFFF"/>
              </a:highlight>
              <a:latin typeface="AR P丸ゴシック体E" panose="020F0900000000000000" pitchFamily="50" charset="-128"/>
              <a:ea typeface="AR P丸ゴシック体E" panose="020F0900000000000000" pitchFamily="50" charset="-128"/>
            </a:endParaRPr>
          </a:p>
          <a:p>
            <a:endParaRPr lang="en-US" altLang="ja-JP" sz="1200" dirty="0">
              <a:solidFill>
                <a:srgbClr val="000000"/>
              </a:solidFill>
              <a:highlight>
                <a:srgbClr val="FFFFFF"/>
              </a:highlight>
              <a:latin typeface="メイリオ" panose="020B0604030504040204" pitchFamily="50" charset="-128"/>
              <a:ea typeface="メイリオ" panose="020B0604030504040204" pitchFamily="50" charset="-128"/>
            </a:endParaRPr>
          </a:p>
          <a:p>
            <a:r>
              <a:rPr lang="en-US" altLang="ja-JP" sz="4800" dirty="0">
                <a:solidFill>
                  <a:srgbClr val="000000"/>
                </a:solidFill>
                <a:highlight>
                  <a:srgbClr val="FFFFFF"/>
                </a:highlight>
                <a:latin typeface="メイリオ" panose="020B0604030504040204" pitchFamily="50" charset="-128"/>
                <a:ea typeface="メイリオ" panose="020B0604030504040204" pitchFamily="50" charset="-128"/>
              </a:rPr>
              <a:t>1</a:t>
            </a:r>
            <a:r>
              <a:rPr lang="ja-JP" altLang="en-US" sz="4800" dirty="0">
                <a:solidFill>
                  <a:srgbClr val="000000"/>
                </a:solidFill>
                <a:highlight>
                  <a:srgbClr val="FFFFFF"/>
                </a:highlight>
                <a:latin typeface="メイリオ" panose="020B0604030504040204" pitchFamily="50" charset="-128"/>
                <a:ea typeface="メイリオ" panose="020B0604030504040204" pitchFamily="50" charset="-128"/>
              </a:rPr>
              <a:t>億人以上の子どもが初等教育を受けられていないこと、</a:t>
            </a:r>
            <a:r>
              <a:rPr lang="en-US" altLang="ja-JP" sz="4800" dirty="0">
                <a:solidFill>
                  <a:srgbClr val="000000"/>
                </a:solidFill>
                <a:highlight>
                  <a:srgbClr val="FFFFFF"/>
                </a:highlight>
                <a:latin typeface="メイリオ" panose="020B0604030504040204" pitchFamily="50" charset="-128"/>
                <a:ea typeface="メイリオ" panose="020B0604030504040204" pitchFamily="50" charset="-128"/>
              </a:rPr>
              <a:t>9</a:t>
            </a:r>
            <a:r>
              <a:rPr lang="ja-JP" altLang="en-US" sz="4800" dirty="0">
                <a:solidFill>
                  <a:srgbClr val="000000"/>
                </a:solidFill>
                <a:highlight>
                  <a:srgbClr val="FFFFFF"/>
                </a:highlight>
                <a:latin typeface="メイリオ" panose="020B0604030504040204" pitchFamily="50" charset="-128"/>
                <a:ea typeface="メイリオ" panose="020B0604030504040204" pitchFamily="50" charset="-128"/>
              </a:rPr>
              <a:t>億</a:t>
            </a:r>
            <a:r>
              <a:rPr lang="en-US" altLang="ja-JP" sz="4800" dirty="0">
                <a:solidFill>
                  <a:srgbClr val="000000"/>
                </a:solidFill>
                <a:highlight>
                  <a:srgbClr val="FFFFFF"/>
                </a:highlight>
                <a:latin typeface="メイリオ" panose="020B0604030504040204" pitchFamily="50" charset="-128"/>
                <a:ea typeface="メイリオ" panose="020B0604030504040204" pitchFamily="50" charset="-128"/>
              </a:rPr>
              <a:t>6000</a:t>
            </a:r>
            <a:r>
              <a:rPr lang="ja-JP" altLang="en-US" sz="4800" dirty="0">
                <a:solidFill>
                  <a:srgbClr val="000000"/>
                </a:solidFill>
                <a:highlight>
                  <a:srgbClr val="FFFFFF"/>
                </a:highlight>
                <a:latin typeface="メイリオ" panose="020B0604030504040204" pitchFamily="50" charset="-128"/>
                <a:ea typeface="メイリオ" panose="020B0604030504040204" pitchFamily="50" charset="-128"/>
              </a:rPr>
              <a:t>万人以上の成人が</a:t>
            </a:r>
            <a:r>
              <a:rPr lang="ja-JP" altLang="en-US" sz="4800" dirty="0">
                <a:solidFill>
                  <a:srgbClr val="FF0000"/>
                </a:solidFill>
                <a:highlight>
                  <a:srgbClr val="FFFFFF"/>
                </a:highlight>
                <a:latin typeface="AR丸ゴシック体E" panose="020F0909000000000000" pitchFamily="49" charset="-128"/>
                <a:ea typeface="AR丸ゴシック体E" panose="020F0909000000000000" pitchFamily="49" charset="-128"/>
              </a:rPr>
              <a:t>読み書き</a:t>
            </a:r>
            <a:r>
              <a:rPr lang="ja-JP" altLang="en-US" sz="4800" dirty="0">
                <a:solidFill>
                  <a:srgbClr val="000000"/>
                </a:solidFill>
                <a:highlight>
                  <a:srgbClr val="FFFFFF"/>
                </a:highlight>
                <a:latin typeface="メイリオ" panose="020B0604030504040204" pitchFamily="50" charset="-128"/>
                <a:ea typeface="メイリオ" panose="020B0604030504040204" pitchFamily="50" charset="-128"/>
              </a:rPr>
              <a:t>ができないこと</a:t>
            </a:r>
            <a:r>
              <a:rPr lang="en-US" altLang="ja-JP" sz="4800" dirty="0">
                <a:solidFill>
                  <a:srgbClr val="000000"/>
                </a:solidFill>
                <a:highlight>
                  <a:srgbClr val="FFFFFF"/>
                </a:highlight>
                <a:latin typeface="メイリオ" panose="020B0604030504040204" pitchFamily="50" charset="-128"/>
                <a:ea typeface="メイリオ" panose="020B0604030504040204" pitchFamily="50" charset="-128"/>
              </a:rPr>
              <a:t>…</a:t>
            </a:r>
            <a:r>
              <a:rPr lang="ja-JP" altLang="en-US" sz="3733" b="1" dirty="0">
                <a:solidFill>
                  <a:srgbClr val="FF0000"/>
                </a:solidFill>
                <a:highlight>
                  <a:srgbClr val="FFFFFF"/>
                </a:highlight>
                <a:latin typeface="メイリオ" panose="020B0604030504040204" pitchFamily="50" charset="-128"/>
                <a:ea typeface="メイリオ" panose="020B0604030504040204" pitchFamily="50" charset="-128"/>
              </a:rPr>
              <a:t>知識・理解中心</a:t>
            </a:r>
            <a:endParaRPr lang="ja-JP" altLang="en-US" sz="3733" b="1" dirty="0">
              <a:solidFill>
                <a:srgbClr val="FF0000"/>
              </a:solidFill>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8954E96D-3BDB-670B-2E60-80AC7A7B0D10}"/>
              </a:ext>
            </a:extLst>
          </p:cNvPr>
          <p:cNvSpPr txBox="1"/>
          <p:nvPr/>
        </p:nvSpPr>
        <p:spPr>
          <a:xfrm>
            <a:off x="5581651" y="8651558"/>
            <a:ext cx="3613490" cy="461665"/>
          </a:xfrm>
          <a:prstGeom prst="rect">
            <a:avLst/>
          </a:prstGeom>
          <a:noFill/>
        </p:spPr>
        <p:txBody>
          <a:bodyPr wrap="none" rtlCol="0">
            <a:spAutoFit/>
          </a:bodyPr>
          <a:lstStyle/>
          <a:p>
            <a:r>
              <a:rPr kumimoji="1" lang="ja-JP" altLang="en-US" sz="2400" dirty="0"/>
              <a:t>写真は国際連合の</a:t>
            </a:r>
            <a:r>
              <a:rPr kumimoji="1" lang="en-US" altLang="ja-JP" sz="2400" dirty="0"/>
              <a:t>HP</a:t>
            </a:r>
            <a:r>
              <a:rPr kumimoji="1" lang="ja-JP" altLang="en-US" sz="2400" dirty="0"/>
              <a:t>より</a:t>
            </a:r>
          </a:p>
        </p:txBody>
      </p:sp>
    </p:spTree>
    <p:extLst>
      <p:ext uri="{BB962C8B-B14F-4D97-AF65-F5344CB8AC3E}">
        <p14:creationId xmlns:p14="http://schemas.microsoft.com/office/powerpoint/2010/main" val="339364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05417" y="475445"/>
            <a:ext cx="11635328" cy="7938439"/>
            <a:chOff x="-319961" y="-129479"/>
            <a:chExt cx="10241513" cy="6987479"/>
          </a:xfrm>
        </p:grpSpPr>
        <p:sp>
          <p:nvSpPr>
            <p:cNvPr id="67586" name="正方形/長方形 5"/>
            <p:cNvSpPr>
              <a:spLocks noChangeArrowheads="1"/>
            </p:cNvSpPr>
            <p:nvPr/>
          </p:nvSpPr>
          <p:spPr bwMode="auto">
            <a:xfrm>
              <a:off x="15552" y="0"/>
              <a:ext cx="9906000" cy="383780"/>
            </a:xfrm>
            <a:prstGeom prst="rect">
              <a:avLst/>
            </a:prstGeom>
            <a:solidFill>
              <a:schemeClr val="bg1"/>
            </a:solidFill>
            <a:ln w="9525">
              <a:noFill/>
              <a:miter lim="800000"/>
              <a:headEnd/>
              <a:tailEnd/>
            </a:ln>
          </p:spPr>
          <p:txBody>
            <a:bodyPr lIns="102728" tIns="51368" rIns="102728" bIns="51368">
              <a:spAutoFit/>
            </a:bodyPr>
            <a:lstStyle>
              <a:lvl1pPr defTabSz="450850">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450850">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450850">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450850">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45085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lgn="ctr"/>
              <a:endParaRPr lang="en-US" altLang="ja-JP" sz="2159">
                <a:solidFill>
                  <a:srgbClr val="000000"/>
                </a:solidFill>
                <a:latin typeface="HGPｺﾞｼｯｸE" panose="020B0900000000000000" pitchFamily="50" charset="-128"/>
                <a:ea typeface="HGPｺﾞｼｯｸE" panose="020B0900000000000000" pitchFamily="50" charset="-128"/>
                <a:cs typeface="ＭＳ Ｐ明朝" panose="02020600040205080304" pitchFamily="18" charset="-128"/>
              </a:endParaRPr>
            </a:p>
          </p:txBody>
        </p:sp>
        <p:pic>
          <p:nvPicPr>
            <p:cNvPr id="67589"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287" y="692695"/>
              <a:ext cx="9636703" cy="61653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7591" name="テキスト ボックス 57"/>
            <p:cNvSpPr txBox="1">
              <a:spLocks noChangeArrowheads="1"/>
            </p:cNvSpPr>
            <p:nvPr/>
          </p:nvSpPr>
          <p:spPr bwMode="auto">
            <a:xfrm>
              <a:off x="-319961" y="-129479"/>
              <a:ext cx="7889776" cy="450667"/>
            </a:xfrm>
            <a:prstGeom prst="rect">
              <a:avLst/>
            </a:prstGeom>
            <a:solidFill>
              <a:srgbClr val="FFFFFF"/>
            </a:solidFill>
            <a:ln w="9525">
              <a:noFill/>
              <a:miter lim="800000"/>
              <a:headEnd/>
              <a:tailEnd/>
            </a:ln>
          </p:spPr>
          <p:txBody>
            <a:bodyPr wrap="square">
              <a:spAutoFit/>
            </a:bodyPr>
            <a:lstStyle>
              <a:lvl1pPr marL="177800" indent="-177800" defTabSz="912813">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912813">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912813">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912813">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912813">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spcAft>
                  <a:spcPts val="455"/>
                </a:spcAft>
              </a:pPr>
              <a:r>
                <a:rPr lang="ja-JP" altLang="en-US" sz="2727" dirty="0">
                  <a:solidFill>
                    <a:srgbClr val="000000"/>
                  </a:solidFill>
                  <a:latin typeface="ＤＦ特太ゴシック体" panose="020B0509000000000000" pitchFamily="49" charset="-128"/>
                  <a:ea typeface="ＤＦ特太ゴシック体" panose="020B0509000000000000" pitchFamily="49" charset="-128"/>
                </a:rPr>
                <a:t>◆子どもたちが生きていく時代を踏まえた社会的な課題</a:t>
              </a:r>
              <a:endParaRPr lang="en-US" altLang="ja-JP" sz="2727" dirty="0">
                <a:solidFill>
                  <a:srgbClr val="000000"/>
                </a:solidFill>
                <a:latin typeface="ＤＦ特太ゴシック体" panose="020B0509000000000000" pitchFamily="49" charset="-128"/>
                <a:ea typeface="ＤＦ特太ゴシック体" panose="020B0509000000000000" pitchFamily="49" charset="-128"/>
              </a:endParaRPr>
            </a:p>
          </p:txBody>
        </p:sp>
        <p:sp>
          <p:nvSpPr>
            <p:cNvPr id="2" name="円/楕円 1"/>
            <p:cNvSpPr/>
            <p:nvPr/>
          </p:nvSpPr>
          <p:spPr>
            <a:xfrm>
              <a:off x="7311702" y="5805264"/>
              <a:ext cx="230435"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45"/>
            </a:p>
          </p:txBody>
        </p:sp>
        <p:pic>
          <p:nvPicPr>
            <p:cNvPr id="12" name="Picture 2" descr="http://www.jp.undp.org/content/dam/tokyo/img/MDGs/xUNDP_Tok_SDGsJ_20160312.jpg.pagespeed.ic.s91oJ352dw.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44816" y="5341937"/>
              <a:ext cx="2304256" cy="8233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4" name="正方形/長方形 3"/>
          <p:cNvSpPr/>
          <p:nvPr/>
        </p:nvSpPr>
        <p:spPr>
          <a:xfrm>
            <a:off x="713843" y="2281381"/>
            <a:ext cx="4826780" cy="618629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45"/>
          </a:p>
        </p:txBody>
      </p:sp>
      <p:sp>
        <p:nvSpPr>
          <p:cNvPr id="11" name="正方形/長方形 10"/>
          <p:cNvSpPr/>
          <p:nvPr/>
        </p:nvSpPr>
        <p:spPr>
          <a:xfrm>
            <a:off x="5642776" y="2281381"/>
            <a:ext cx="2989272" cy="6186291"/>
          </a:xfrm>
          <a:prstGeom prst="rect">
            <a:avLst/>
          </a:prstGeom>
          <a:noFill/>
          <a:ln w="57150">
            <a:solidFill>
              <a:srgbClr val="EF2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45"/>
          </a:p>
        </p:txBody>
      </p:sp>
      <p:sp>
        <p:nvSpPr>
          <p:cNvPr id="13" name="正方形/長方形 12"/>
          <p:cNvSpPr/>
          <p:nvPr/>
        </p:nvSpPr>
        <p:spPr>
          <a:xfrm>
            <a:off x="8751476" y="2281381"/>
            <a:ext cx="2781864" cy="6186291"/>
          </a:xfrm>
          <a:prstGeom prst="rect">
            <a:avLst/>
          </a:prstGeom>
          <a:noFill/>
          <a:ln w="57150">
            <a:solidFill>
              <a:srgbClr val="F2F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45"/>
          </a:p>
        </p:txBody>
      </p:sp>
      <p:pic>
        <p:nvPicPr>
          <p:cNvPr id="14" name="図 13">
            <a:extLst>
              <a:ext uri="{FF2B5EF4-FFF2-40B4-BE49-F238E27FC236}">
                <a16:creationId xmlns:a16="http://schemas.microsoft.com/office/drawing/2014/main" id="{BB3B97C8-F01F-4FAE-B0F0-74A397C5BB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06" t="48256" r="34215" b="31256"/>
          <a:stretch/>
        </p:blipFill>
        <p:spPr>
          <a:xfrm>
            <a:off x="8775711" y="2799496"/>
            <a:ext cx="642533" cy="620376"/>
          </a:xfrm>
          <a:prstGeom prst="rect">
            <a:avLst/>
          </a:prstGeom>
        </p:spPr>
      </p:pic>
      <p:sp>
        <p:nvSpPr>
          <p:cNvPr id="7" name="テキスト ボックス 6">
            <a:extLst>
              <a:ext uri="{FF2B5EF4-FFF2-40B4-BE49-F238E27FC236}">
                <a16:creationId xmlns:a16="http://schemas.microsoft.com/office/drawing/2014/main" id="{85F3D75C-A577-C902-98EA-346789EBCABD}"/>
              </a:ext>
            </a:extLst>
          </p:cNvPr>
          <p:cNvSpPr txBox="1"/>
          <p:nvPr/>
        </p:nvSpPr>
        <p:spPr>
          <a:xfrm>
            <a:off x="5540625" y="8677114"/>
            <a:ext cx="6848601" cy="461665"/>
          </a:xfrm>
          <a:prstGeom prst="rect">
            <a:avLst/>
          </a:prstGeom>
          <a:noFill/>
        </p:spPr>
        <p:txBody>
          <a:bodyPr wrap="square" rtlCol="0">
            <a:spAutoFit/>
          </a:bodyPr>
          <a:lstStyle/>
          <a:p>
            <a:r>
              <a:rPr kumimoji="1" lang="ja-JP" altLang="en-US" sz="2400" dirty="0"/>
              <a:t>２０１６年度江東区立八名川小学校資料より</a:t>
            </a:r>
          </a:p>
        </p:txBody>
      </p:sp>
      <p:pic>
        <p:nvPicPr>
          <p:cNvPr id="6" name="図 5">
            <a:extLst>
              <a:ext uri="{FF2B5EF4-FFF2-40B4-BE49-F238E27FC236}">
                <a16:creationId xmlns:a16="http://schemas.microsoft.com/office/drawing/2014/main" id="{07F66F7E-9A76-1B15-8571-CEDEA1E4E04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t="30371" r="29746"/>
          <a:stretch/>
        </p:blipFill>
        <p:spPr>
          <a:xfrm>
            <a:off x="49881" y="-1"/>
            <a:ext cx="12142121" cy="9012981"/>
          </a:xfrm>
          <a:prstGeom prst="rect">
            <a:avLst/>
          </a:prstGeom>
        </p:spPr>
      </p:pic>
      <p:sp>
        <p:nvSpPr>
          <p:cNvPr id="5" name="テキスト ボックス 4">
            <a:extLst>
              <a:ext uri="{FF2B5EF4-FFF2-40B4-BE49-F238E27FC236}">
                <a16:creationId xmlns:a16="http://schemas.microsoft.com/office/drawing/2014/main" id="{F3617FAD-C47D-E3FC-C346-899B4047EC2C}"/>
              </a:ext>
            </a:extLst>
          </p:cNvPr>
          <p:cNvSpPr txBox="1"/>
          <p:nvPr/>
        </p:nvSpPr>
        <p:spPr>
          <a:xfrm>
            <a:off x="4078158" y="4417083"/>
            <a:ext cx="3962153" cy="830997"/>
          </a:xfrm>
          <a:prstGeom prst="rect">
            <a:avLst/>
          </a:prstGeom>
          <a:solidFill>
            <a:srgbClr val="FFFF00"/>
          </a:solidFill>
        </p:spPr>
        <p:txBody>
          <a:bodyPr wrap="square" rtlCol="0">
            <a:spAutoFit/>
          </a:bodyPr>
          <a:lstStyle/>
          <a:p>
            <a:r>
              <a:rPr kumimoji="1" lang="en-US" altLang="ja-JP" sz="2400" dirty="0">
                <a:latin typeface="AR P丸ゴシック体E" panose="020F0900000000000000" pitchFamily="50" charset="-128"/>
                <a:ea typeface="AR P丸ゴシック体E" panose="020F0900000000000000" pitchFamily="50" charset="-128"/>
              </a:rPr>
              <a:t>4</a:t>
            </a:r>
            <a:r>
              <a:rPr kumimoji="1" lang="ja-JP" altLang="en-US" sz="2400" dirty="0">
                <a:latin typeface="AR P丸ゴシック体E" panose="020F0900000000000000" pitchFamily="50" charset="-128"/>
                <a:ea typeface="AR P丸ゴシック体E" panose="020F0900000000000000" pitchFamily="50" charset="-128"/>
              </a:rPr>
              <a:t>年　ごみと私たちのくらし</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en-US" altLang="ja-JP" sz="2400" dirty="0">
                <a:latin typeface="AR P丸ゴシック体E" panose="020F0900000000000000" pitchFamily="50" charset="-128"/>
                <a:ea typeface="AR P丸ゴシック体E" panose="020F0900000000000000" pitchFamily="50" charset="-128"/>
              </a:rPr>
              <a:t>5</a:t>
            </a:r>
            <a:r>
              <a:rPr kumimoji="1" lang="ja-JP" altLang="en-US" sz="2400" dirty="0">
                <a:latin typeface="AR P丸ゴシック体E" panose="020F0900000000000000" pitchFamily="50" charset="-128"/>
                <a:ea typeface="AR P丸ゴシック体E" panose="020F0900000000000000" pitchFamily="50" charset="-128"/>
              </a:rPr>
              <a:t>年　食料生産と私たちの</a:t>
            </a:r>
            <a:r>
              <a:rPr kumimoji="1" lang="en-US" altLang="ja-JP" sz="2400" dirty="0">
                <a:latin typeface="AR P丸ゴシック体E" panose="020F0900000000000000" pitchFamily="50" charset="-128"/>
                <a:ea typeface="AR P丸ゴシック体E" panose="020F0900000000000000" pitchFamily="50" charset="-128"/>
              </a:rPr>
              <a:t>…</a:t>
            </a:r>
            <a:r>
              <a:rPr kumimoji="1" lang="ja-JP" altLang="en-US" sz="2400" dirty="0">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7B2A1D9C-AF65-84E6-4218-7DB5B7459117}"/>
              </a:ext>
            </a:extLst>
          </p:cNvPr>
          <p:cNvSpPr txBox="1"/>
          <p:nvPr/>
        </p:nvSpPr>
        <p:spPr>
          <a:xfrm>
            <a:off x="7986524" y="6404797"/>
            <a:ext cx="4101811" cy="830997"/>
          </a:xfrm>
          <a:prstGeom prst="rect">
            <a:avLst/>
          </a:prstGeom>
          <a:solidFill>
            <a:srgbClr val="FFFF00"/>
          </a:solid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６年　未来へはばたけ</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（キャリア教育の視点から）　　</a:t>
            </a:r>
          </a:p>
        </p:txBody>
      </p:sp>
      <p:sp>
        <p:nvSpPr>
          <p:cNvPr id="15" name="テキスト ボックス 14">
            <a:extLst>
              <a:ext uri="{FF2B5EF4-FFF2-40B4-BE49-F238E27FC236}">
                <a16:creationId xmlns:a16="http://schemas.microsoft.com/office/drawing/2014/main" id="{78AA551F-B7BA-62B4-B6C0-23437CA0A6E5}"/>
              </a:ext>
            </a:extLst>
          </p:cNvPr>
          <p:cNvSpPr txBox="1"/>
          <p:nvPr/>
        </p:nvSpPr>
        <p:spPr>
          <a:xfrm>
            <a:off x="49880" y="2157354"/>
            <a:ext cx="3962155" cy="1200329"/>
          </a:xfrm>
          <a:prstGeom prst="rect">
            <a:avLst/>
          </a:prstGeom>
          <a:solidFill>
            <a:srgbClr val="FFFF00"/>
          </a:solid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２年　生活・うごく おもちゃ</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en-US" altLang="ja-JP" sz="2400" dirty="0">
                <a:latin typeface="AR P丸ゴシック体E" panose="020F0900000000000000" pitchFamily="50" charset="-128"/>
                <a:ea typeface="AR P丸ゴシック体E" panose="020F0900000000000000" pitchFamily="50" charset="-128"/>
              </a:rPr>
              <a:t>5</a:t>
            </a:r>
            <a:r>
              <a:rPr kumimoji="1" lang="ja-JP" altLang="en-US" sz="2400" dirty="0">
                <a:latin typeface="AR P丸ゴシック体E" panose="020F0900000000000000" pitchFamily="50" charset="-128"/>
                <a:ea typeface="AR P丸ゴシック体E" panose="020F0900000000000000" pitchFamily="50" charset="-128"/>
              </a:rPr>
              <a:t>年　カーボンマイナス　</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こどもアクション　　</a:t>
            </a:r>
          </a:p>
        </p:txBody>
      </p:sp>
    </p:spTree>
    <p:extLst>
      <p:ext uri="{BB962C8B-B14F-4D97-AF65-F5344CB8AC3E}">
        <p14:creationId xmlns:p14="http://schemas.microsoft.com/office/powerpoint/2010/main" val="206047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96D53EC-01B8-2501-744F-577858823AFE}"/>
              </a:ext>
            </a:extLst>
          </p:cNvPr>
          <p:cNvGrpSpPr/>
          <p:nvPr/>
        </p:nvGrpSpPr>
        <p:grpSpPr>
          <a:xfrm>
            <a:off x="1" y="-162112"/>
            <a:ext cx="12192000" cy="9468224"/>
            <a:chOff x="304800" y="152400"/>
            <a:chExt cx="8839200" cy="6572250"/>
          </a:xfrm>
        </p:grpSpPr>
        <p:pic>
          <p:nvPicPr>
            <p:cNvPr id="3" name="図 2">
              <a:extLst>
                <a:ext uri="{FF2B5EF4-FFF2-40B4-BE49-F238E27FC236}">
                  <a16:creationId xmlns:a16="http://schemas.microsoft.com/office/drawing/2014/main" id="{4D9E34B9-E35A-3B9D-5F75-9C21C020B5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3" t="4167"/>
            <a:stretch/>
          </p:blipFill>
          <p:spPr>
            <a:xfrm>
              <a:off x="304800" y="152400"/>
              <a:ext cx="8839200" cy="6572250"/>
            </a:xfrm>
            <a:prstGeom prst="rect">
              <a:avLst/>
            </a:prstGeom>
          </p:spPr>
        </p:pic>
        <p:sp>
          <p:nvSpPr>
            <p:cNvPr id="4" name="テキスト ボックス 3">
              <a:extLst>
                <a:ext uri="{FF2B5EF4-FFF2-40B4-BE49-F238E27FC236}">
                  <a16:creationId xmlns:a16="http://schemas.microsoft.com/office/drawing/2014/main" id="{CDDF7BCA-1A2C-A516-7E55-B9738C8255FA}"/>
                </a:ext>
              </a:extLst>
            </p:cNvPr>
            <p:cNvSpPr txBox="1"/>
            <p:nvPr/>
          </p:nvSpPr>
          <p:spPr>
            <a:xfrm>
              <a:off x="1288074" y="475621"/>
              <a:ext cx="6828023" cy="918649"/>
            </a:xfrm>
            <a:prstGeom prst="rect">
              <a:avLst/>
            </a:prstGeom>
            <a:solidFill>
              <a:schemeClr val="accent2">
                <a:lumMod val="20000"/>
                <a:lumOff val="80000"/>
              </a:schemeClr>
            </a:solidFill>
          </p:spPr>
          <p:txBody>
            <a:bodyPr wrap="none" rtlCol="0">
              <a:spAutoFit/>
            </a:bodyPr>
            <a:lstStyle/>
            <a:p>
              <a:r>
                <a:rPr kumimoji="1" lang="ja-JP" altLang="en-US" sz="2400" b="1" dirty="0"/>
                <a:t>平成２９年１２月２６日　総理大臣官邸にて</a:t>
              </a:r>
              <a:endParaRPr kumimoji="1" lang="en-US" altLang="ja-JP" sz="2400" b="1" dirty="0"/>
            </a:p>
            <a:p>
              <a:r>
                <a:rPr kumimoji="1" lang="ja-JP" altLang="en-US" sz="3200" b="1" dirty="0"/>
                <a:t>　　　第１回ジャパンＳＤＧｓアワード特別賞</a:t>
              </a:r>
              <a:endParaRPr kumimoji="1" lang="en-US" altLang="ja-JP" sz="3200" b="1" dirty="0"/>
            </a:p>
            <a:p>
              <a:r>
                <a:rPr kumimoji="1" lang="ja-JP" altLang="en-US" sz="2400" b="1" dirty="0"/>
                <a:t>　外務省ＳＤＧｓ推進大使のピコ太郎さんと八名川小学校の仲間</a:t>
              </a:r>
              <a:r>
                <a:rPr kumimoji="1" lang="ja-JP" altLang="en-US" sz="2400" dirty="0"/>
                <a:t>　</a:t>
              </a:r>
            </a:p>
          </p:txBody>
        </p:sp>
      </p:grpSp>
    </p:spTree>
    <p:extLst>
      <p:ext uri="{BB962C8B-B14F-4D97-AF65-F5344CB8AC3E}">
        <p14:creationId xmlns:p14="http://schemas.microsoft.com/office/powerpoint/2010/main" val="1517618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B894B87-1665-4786-B83A-CDBE55474CB4}"/>
              </a:ext>
            </a:extLst>
          </p:cNvPr>
          <p:cNvSpPr txBox="1"/>
          <p:nvPr/>
        </p:nvSpPr>
        <p:spPr>
          <a:xfrm>
            <a:off x="0" y="1"/>
            <a:ext cx="12192000" cy="10146688"/>
          </a:xfrm>
          <a:prstGeom prst="rect">
            <a:avLst/>
          </a:prstGeom>
          <a:solidFill>
            <a:srgbClr val="FFFFCC"/>
          </a:solidFill>
        </p:spPr>
        <p:txBody>
          <a:bodyPr wrap="square" rtlCol="0">
            <a:spAutoFit/>
          </a:bodyPr>
          <a:lstStyle/>
          <a:p>
            <a:endParaRPr kumimoji="1" lang="en-US" altLang="ja-JP" sz="1867"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3467"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3467" dirty="0">
                <a:solidFill>
                  <a:srgbClr val="FF0000"/>
                </a:solidFill>
                <a:latin typeface="AR P丸ゴシック体E" panose="020F0900000000000000" pitchFamily="50" charset="-128"/>
                <a:ea typeface="AR P丸ゴシック体E" panose="020F0900000000000000" pitchFamily="50" charset="-128"/>
              </a:rPr>
              <a:t>　　</a:t>
            </a:r>
            <a:r>
              <a:rPr kumimoji="1" lang="ja-JP" altLang="en-US" sz="4267" dirty="0">
                <a:solidFill>
                  <a:srgbClr val="FF0000"/>
                </a:solidFill>
                <a:latin typeface="AR P丸ゴシック体E" panose="020F0900000000000000" pitchFamily="50" charset="-128"/>
                <a:ea typeface="AR P丸ゴシック体E" panose="020F0900000000000000" pitchFamily="50" charset="-128"/>
              </a:rPr>
              <a:t>　中学校でカリキュラム・マネジメントを</a:t>
            </a:r>
            <a:endParaRPr kumimoji="1" lang="en-US" altLang="ja-JP" sz="4267"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4267" dirty="0">
                <a:solidFill>
                  <a:srgbClr val="FF0000"/>
                </a:solidFill>
                <a:latin typeface="AR P丸ゴシック体E" panose="020F0900000000000000" pitchFamily="50" charset="-128"/>
                <a:ea typeface="AR P丸ゴシック体E" panose="020F0900000000000000" pitchFamily="50" charset="-128"/>
              </a:rPr>
              <a:t>　　　進めにくい事情</a:t>
            </a:r>
            <a:endParaRPr kumimoji="1" lang="en-US" altLang="ja-JP" sz="4267"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3467" dirty="0">
              <a:latin typeface="AR P丸ゴシック体E" panose="020F0900000000000000" pitchFamily="50" charset="-128"/>
              <a:ea typeface="AR P丸ゴシック体E" panose="020F0900000000000000" pitchFamily="50" charset="-128"/>
            </a:endParaRPr>
          </a:p>
          <a:p>
            <a:r>
              <a:rPr kumimoji="1" lang="ja-JP" altLang="en-US" sz="3467" dirty="0">
                <a:latin typeface="AR P丸ゴシック体E" panose="020F0900000000000000" pitchFamily="50" charset="-128"/>
                <a:ea typeface="AR P丸ゴシック体E" panose="020F0900000000000000" pitchFamily="50" charset="-128"/>
              </a:rPr>
              <a:t>　</a:t>
            </a:r>
            <a:r>
              <a:rPr kumimoji="1" lang="ja-JP" altLang="en-US" sz="4800" dirty="0">
                <a:latin typeface="AR P丸ゴシック体E" panose="020F0900000000000000" pitchFamily="50" charset="-128"/>
                <a:ea typeface="AR P丸ゴシック体E" panose="020F0900000000000000" pitchFamily="50" charset="-128"/>
              </a:rPr>
              <a:t>・　</a:t>
            </a:r>
            <a:r>
              <a:rPr kumimoji="1" lang="ja-JP" altLang="en-US" sz="4800" u="sng" dirty="0">
                <a:solidFill>
                  <a:srgbClr val="FF0000"/>
                </a:solidFill>
                <a:latin typeface="AR P丸ゴシック体E" panose="020F0900000000000000" pitchFamily="50" charset="-128"/>
                <a:ea typeface="AR P丸ゴシック体E" panose="020F0900000000000000" pitchFamily="50" charset="-128"/>
              </a:rPr>
              <a:t>教科・領域全体の学びを俯瞰しにくい</a:t>
            </a:r>
            <a:r>
              <a:rPr kumimoji="1" lang="ja-JP" altLang="en-US" sz="4800" dirty="0">
                <a:latin typeface="AR P丸ゴシック体E" panose="020F0900000000000000" pitchFamily="50" charset="-128"/>
                <a:ea typeface="AR P丸ゴシック体E" panose="020F0900000000000000" pitchFamily="50" charset="-128"/>
              </a:rPr>
              <a:t>。</a:t>
            </a:r>
            <a:endParaRPr kumimoji="1" lang="en-US" altLang="ja-JP" sz="4800" dirty="0">
              <a:latin typeface="AR P丸ゴシック体E" panose="020F0900000000000000" pitchFamily="50" charset="-128"/>
              <a:ea typeface="AR P丸ゴシック体E" panose="020F0900000000000000" pitchFamily="50" charset="-128"/>
            </a:endParaRPr>
          </a:p>
          <a:p>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　・　</a:t>
            </a:r>
            <a:r>
              <a:rPr kumimoji="1" lang="ja-JP" altLang="en-US" sz="4800" u="sng" dirty="0">
                <a:solidFill>
                  <a:srgbClr val="FF0000"/>
                </a:solidFill>
                <a:latin typeface="AR P丸ゴシック体E" panose="020F0900000000000000" pitchFamily="50" charset="-128"/>
                <a:ea typeface="AR P丸ゴシック体E" panose="020F0900000000000000" pitchFamily="50" charset="-128"/>
              </a:rPr>
              <a:t>受験を尺度に学びを捉えがち</a:t>
            </a:r>
            <a:endParaRPr kumimoji="1" lang="en-US" altLang="ja-JP" sz="4800" u="sng"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　・　評価の公平性を考えるあまり、</a:t>
            </a:r>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solidFill>
                  <a:srgbClr val="FF0000"/>
                </a:solidFill>
                <a:latin typeface="AR P丸ゴシック体E" panose="020F0900000000000000" pitchFamily="50" charset="-128"/>
                <a:ea typeface="AR P丸ゴシック体E" panose="020F0900000000000000" pitchFamily="50" charset="-128"/>
              </a:rPr>
              <a:t>　　　</a:t>
            </a:r>
            <a:r>
              <a:rPr kumimoji="1" lang="ja-JP" altLang="en-US" sz="4800" u="sng" dirty="0">
                <a:solidFill>
                  <a:srgbClr val="FF0000"/>
                </a:solidFill>
                <a:latin typeface="AR P丸ゴシック体E" panose="020F0900000000000000" pitchFamily="50" charset="-128"/>
                <a:ea typeface="AR P丸ゴシック体E" panose="020F0900000000000000" pitchFamily="50" charset="-128"/>
              </a:rPr>
              <a:t>数値化できる内容で評価しがち</a:t>
            </a:r>
            <a:r>
              <a:rPr kumimoji="1" lang="ja-JP" altLang="en-US" sz="4800" u="sng" dirty="0">
                <a:latin typeface="AR P丸ゴシック体E" panose="020F0900000000000000" pitchFamily="50" charset="-128"/>
                <a:ea typeface="AR P丸ゴシック体E" panose="020F0900000000000000" pitchFamily="50" charset="-128"/>
              </a:rPr>
              <a:t>。</a:t>
            </a:r>
            <a:endParaRPr kumimoji="1" lang="en-US" altLang="ja-JP" sz="4800" u="sng" dirty="0">
              <a:latin typeface="AR P丸ゴシック体E" panose="020F0900000000000000" pitchFamily="50" charset="-128"/>
              <a:ea typeface="AR P丸ゴシック体E" panose="020F0900000000000000" pitchFamily="50" charset="-128"/>
            </a:endParaRPr>
          </a:p>
          <a:p>
            <a:endParaRPr kumimoji="1" lang="en-US" altLang="ja-JP" sz="4800" u="sng"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　・　カリ・マネや主体的な学びの</a:t>
            </a:r>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solidFill>
                  <a:srgbClr val="FF0000"/>
                </a:solidFill>
                <a:latin typeface="AR P丸ゴシック体E" panose="020F0900000000000000" pitchFamily="50" charset="-128"/>
                <a:ea typeface="AR P丸ゴシック体E" panose="020F0900000000000000" pitchFamily="50" charset="-128"/>
              </a:rPr>
              <a:t>　　　</a:t>
            </a:r>
            <a:r>
              <a:rPr kumimoji="1" lang="ja-JP" altLang="en-US" sz="4800" u="sng" dirty="0">
                <a:solidFill>
                  <a:srgbClr val="FF0000"/>
                </a:solidFill>
                <a:latin typeface="AR P丸ゴシック体E" panose="020F0900000000000000" pitchFamily="50" charset="-128"/>
                <a:ea typeface="AR P丸ゴシック体E" panose="020F0900000000000000" pitchFamily="50" charset="-128"/>
              </a:rPr>
              <a:t>指導経験不足</a:t>
            </a:r>
            <a:endParaRPr kumimoji="1" lang="en-US" altLang="ja-JP" sz="4800" u="sng"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4800"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A0042782-2147-3730-52BA-89E3E27BEA45}"/>
              </a:ext>
            </a:extLst>
          </p:cNvPr>
          <p:cNvSpPr txBox="1"/>
          <p:nvPr/>
        </p:nvSpPr>
        <p:spPr>
          <a:xfrm>
            <a:off x="8115300" y="191928"/>
            <a:ext cx="3829051" cy="584775"/>
          </a:xfrm>
          <a:prstGeom prst="rect">
            <a:avLst/>
          </a:prstGeom>
          <a:solidFill>
            <a:schemeClr val="accent5">
              <a:lumMod val="60000"/>
              <a:lumOff val="40000"/>
            </a:schemeClr>
          </a:solidFill>
        </p:spPr>
        <p:txBody>
          <a:bodyPr wrap="square">
            <a:spAutoFit/>
          </a:bodyPr>
          <a:lstStyle/>
          <a:p>
            <a:r>
              <a:rPr lang="ja-JP" altLang="en-US" sz="3200" b="1" dirty="0">
                <a:latin typeface="AR P丸ゴシック体04M" panose="020F0600000000000000" pitchFamily="50" charset="-128"/>
                <a:ea typeface="AR P丸ゴシック体04M" panose="020F0600000000000000" pitchFamily="50" charset="-128"/>
              </a:rPr>
              <a:t>⑥中等教育の課題</a:t>
            </a:r>
            <a:endParaRPr lang="en-US" altLang="ja-JP" sz="32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3726685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0ACBAED-70BA-49E5-ACB0-BD5118D9E9CA}"/>
              </a:ext>
            </a:extLst>
          </p:cNvPr>
          <p:cNvSpPr/>
          <p:nvPr/>
        </p:nvSpPr>
        <p:spPr>
          <a:xfrm>
            <a:off x="1803188" y="161366"/>
            <a:ext cx="7750840" cy="1241237"/>
          </a:xfrm>
          <a:prstGeom prst="rect">
            <a:avLst/>
          </a:prstGeom>
        </p:spPr>
        <p:txBody>
          <a:bodyPr wrap="none">
            <a:spAutoFit/>
          </a:bodyPr>
          <a:lstStyle/>
          <a:p>
            <a:r>
              <a:rPr kumimoji="1" lang="ja-JP" altLang="en-US" sz="3733" dirty="0">
                <a:latin typeface="AR P丸ゴシック体E" panose="020F0900000000000000" pitchFamily="50" charset="-128"/>
                <a:ea typeface="AR P丸ゴシック体E" panose="020F0900000000000000" pitchFamily="50" charset="-128"/>
              </a:rPr>
              <a:t>教科担任制のため</a:t>
            </a:r>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教科・領域の</a:t>
            </a:r>
            <a:r>
              <a:rPr kumimoji="1" lang="ja-JP" altLang="en-US" sz="3733" u="sng" dirty="0">
                <a:latin typeface="AR P丸ゴシック体E" panose="020F0900000000000000" pitchFamily="50" charset="-128"/>
                <a:ea typeface="AR P丸ゴシック体E" panose="020F0900000000000000" pitchFamily="50" charset="-128"/>
              </a:rPr>
              <a:t>学び全体を俯瞰しにくい</a:t>
            </a:r>
            <a:endParaRPr lang="ja-JP" altLang="en-US" sz="3733" dirty="0"/>
          </a:p>
        </p:txBody>
      </p:sp>
      <p:sp>
        <p:nvSpPr>
          <p:cNvPr id="3" name="矢印: 下 2">
            <a:extLst>
              <a:ext uri="{FF2B5EF4-FFF2-40B4-BE49-F238E27FC236}">
                <a16:creationId xmlns:a16="http://schemas.microsoft.com/office/drawing/2014/main" id="{E5F3167B-9E7A-47DB-94B4-A33BBAB8C681}"/>
              </a:ext>
            </a:extLst>
          </p:cNvPr>
          <p:cNvSpPr/>
          <p:nvPr/>
        </p:nvSpPr>
        <p:spPr>
          <a:xfrm>
            <a:off x="5709386" y="1589377"/>
            <a:ext cx="1017143" cy="4417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5E55260-7AAD-4E3F-8F66-AF0224F9C177}"/>
              </a:ext>
            </a:extLst>
          </p:cNvPr>
          <p:cNvSpPr/>
          <p:nvPr/>
        </p:nvSpPr>
        <p:spPr>
          <a:xfrm>
            <a:off x="1604681" y="2031165"/>
            <a:ext cx="9666429" cy="1241237"/>
          </a:xfrm>
          <a:prstGeom prst="rect">
            <a:avLst/>
          </a:prstGeom>
        </p:spPr>
        <p:txBody>
          <a:bodyPr wrap="none">
            <a:spAutoFit/>
          </a:bodyPr>
          <a:lstStyle/>
          <a:p>
            <a:r>
              <a:rPr kumimoji="1" lang="ja-JP" altLang="en-US" sz="3733" u="sng" dirty="0">
                <a:solidFill>
                  <a:srgbClr val="FF0000"/>
                </a:solidFill>
                <a:latin typeface="AR P丸ゴシック体E" panose="020F0900000000000000" pitchFamily="50" charset="-128"/>
                <a:ea typeface="AR P丸ゴシック体E" panose="020F0900000000000000" pitchFamily="50" charset="-128"/>
              </a:rPr>
              <a:t>各教科の単元ごとの内容に、ＳＤＧｓのロゴを</a:t>
            </a:r>
            <a:endParaRPr kumimoji="1" lang="en-US" altLang="ja-JP" sz="3733" u="sng"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3733" u="sng" dirty="0">
                <a:solidFill>
                  <a:srgbClr val="FF0000"/>
                </a:solidFill>
                <a:latin typeface="AR P丸ゴシック体E" panose="020F0900000000000000" pitchFamily="50" charset="-128"/>
                <a:ea typeface="AR P丸ゴシック体E" panose="020F0900000000000000" pitchFamily="50" charset="-128"/>
              </a:rPr>
              <a:t>あてはめてみよう。（従来の教科書でも）可能。</a:t>
            </a:r>
            <a:endParaRPr lang="ja-JP" altLang="en-US" sz="3733" dirty="0">
              <a:solidFill>
                <a:srgbClr val="FF0000"/>
              </a:solidFill>
            </a:endParaRPr>
          </a:p>
        </p:txBody>
      </p:sp>
      <p:pic>
        <p:nvPicPr>
          <p:cNvPr id="5" name="図 4">
            <a:extLst>
              <a:ext uri="{FF2B5EF4-FFF2-40B4-BE49-F238E27FC236}">
                <a16:creationId xmlns:a16="http://schemas.microsoft.com/office/drawing/2014/main" id="{7B0DA311-6977-48BE-91B1-DBB81EF26F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5219" y="3746195"/>
            <a:ext cx="8625475" cy="5236440"/>
          </a:xfrm>
          <a:prstGeom prst="rect">
            <a:avLst/>
          </a:prstGeom>
        </p:spPr>
      </p:pic>
    </p:spTree>
    <p:extLst>
      <p:ext uri="{BB962C8B-B14F-4D97-AF65-F5344CB8AC3E}">
        <p14:creationId xmlns:p14="http://schemas.microsoft.com/office/powerpoint/2010/main" val="2082377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FF7E92D-7FDC-72B0-6DBE-F71F76DBCCA3}"/>
              </a:ext>
            </a:extLst>
          </p:cNvPr>
          <p:cNvPicPr>
            <a:picLocks noChangeAspect="1"/>
          </p:cNvPicPr>
          <p:nvPr/>
        </p:nvPicPr>
        <p:blipFill>
          <a:blip r:embed="rId2"/>
          <a:stretch>
            <a:fillRect/>
          </a:stretch>
        </p:blipFill>
        <p:spPr>
          <a:xfrm>
            <a:off x="0" y="577722"/>
            <a:ext cx="12192000" cy="7013197"/>
          </a:xfrm>
          <a:prstGeom prst="rect">
            <a:avLst/>
          </a:prstGeom>
        </p:spPr>
      </p:pic>
      <p:sp>
        <p:nvSpPr>
          <p:cNvPr id="2" name="テキスト ボックス 1">
            <a:extLst>
              <a:ext uri="{FF2B5EF4-FFF2-40B4-BE49-F238E27FC236}">
                <a16:creationId xmlns:a16="http://schemas.microsoft.com/office/drawing/2014/main" id="{9E72B99D-6290-CEEC-3A22-909F16F38C62}"/>
              </a:ext>
            </a:extLst>
          </p:cNvPr>
          <p:cNvSpPr txBox="1"/>
          <p:nvPr/>
        </p:nvSpPr>
        <p:spPr>
          <a:xfrm>
            <a:off x="3006517" y="8258502"/>
            <a:ext cx="9315371" cy="584775"/>
          </a:xfrm>
          <a:prstGeom prst="rect">
            <a:avLst/>
          </a:prstGeom>
          <a:noFill/>
        </p:spPr>
        <p:txBody>
          <a:bodyPr wrap="none" rtlCol="0">
            <a:spAutoFit/>
          </a:bodyPr>
          <a:lstStyle/>
          <a:p>
            <a:r>
              <a:rPr kumimoji="1" lang="en-US" altLang="ja-JP" sz="32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【2024</a:t>
            </a:r>
            <a:r>
              <a:rPr kumimoji="1" lang="ja-JP" altLang="en-US" sz="32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年</a:t>
            </a:r>
            <a:r>
              <a:rPr kumimoji="1" lang="en-US" altLang="ja-JP" sz="32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11</a:t>
            </a:r>
            <a:r>
              <a:rPr kumimoji="1" lang="ja-JP" altLang="en-US" sz="32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月</a:t>
            </a:r>
            <a:r>
              <a:rPr kumimoji="1" lang="en-US" altLang="ja-JP" sz="32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22</a:t>
            </a:r>
            <a:r>
              <a:rPr kumimoji="1" lang="ja-JP" altLang="en-US" sz="32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日（金）研究発表会を行うようです</a:t>
            </a:r>
            <a:r>
              <a:rPr kumimoji="1" lang="en-US" altLang="ja-JP" sz="3200" dirty="0">
                <a:solidFill>
                  <a:schemeClr val="tx1">
                    <a:lumMod val="50000"/>
                    <a:lumOff val="50000"/>
                  </a:schemeClr>
                </a:solidFill>
                <a:latin typeface="AR P丸ゴシック体E" panose="020F0900000000000000" pitchFamily="50" charset="-128"/>
                <a:ea typeface="AR P丸ゴシック体E" panose="020F0900000000000000" pitchFamily="50" charset="-128"/>
              </a:rPr>
              <a:t>】</a:t>
            </a:r>
            <a:endParaRPr kumimoji="1" lang="ja-JP" altLang="en-US" sz="3200" dirty="0">
              <a:solidFill>
                <a:schemeClr val="tx1">
                  <a:lumMod val="50000"/>
                  <a:lumOff val="50000"/>
                </a:schemeClr>
              </a:solidFill>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177B45C8-8BEF-37D7-1052-A7CB9188DD4B}"/>
              </a:ext>
            </a:extLst>
          </p:cNvPr>
          <p:cNvSpPr txBox="1"/>
          <p:nvPr/>
        </p:nvSpPr>
        <p:spPr>
          <a:xfrm>
            <a:off x="87293" y="118665"/>
            <a:ext cx="6761743" cy="461665"/>
          </a:xfrm>
          <a:prstGeom prst="rect">
            <a:avLst/>
          </a:prstGeom>
          <a:noFill/>
        </p:spPr>
        <p:txBody>
          <a:bodyPr wrap="square" rtlCol="0">
            <a:spAutoFit/>
          </a:bodyPr>
          <a:lstStyle/>
          <a:p>
            <a:r>
              <a:rPr kumimoji="1" lang="en-US" altLang="ja-JP" sz="2400" dirty="0">
                <a:solidFill>
                  <a:schemeClr val="tx1">
                    <a:lumMod val="65000"/>
                    <a:lumOff val="35000"/>
                  </a:schemeClr>
                </a:solidFill>
              </a:rPr>
              <a:t>【</a:t>
            </a:r>
            <a:r>
              <a:rPr kumimoji="1" lang="ja-JP" altLang="en-US" sz="2400" dirty="0">
                <a:solidFill>
                  <a:schemeClr val="tx1">
                    <a:lumMod val="65000"/>
                    <a:lumOff val="35000"/>
                  </a:schemeClr>
                </a:solidFill>
              </a:rPr>
              <a:t>秋田県大仙市立大曲南中学校のＨＰより</a:t>
            </a:r>
            <a:r>
              <a:rPr kumimoji="1" lang="en-US" altLang="ja-JP" sz="2400" dirty="0">
                <a:solidFill>
                  <a:schemeClr val="tx1">
                    <a:lumMod val="65000"/>
                    <a:lumOff val="35000"/>
                  </a:schemeClr>
                </a:solidFill>
              </a:rPr>
              <a:t>】</a:t>
            </a:r>
            <a:endParaRPr kumimoji="1" lang="ja-JP" altLang="en-US" sz="2400" dirty="0">
              <a:solidFill>
                <a:schemeClr val="tx1">
                  <a:lumMod val="65000"/>
                  <a:lumOff val="35000"/>
                </a:schemeClr>
              </a:solidFill>
            </a:endParaRPr>
          </a:p>
        </p:txBody>
      </p:sp>
    </p:spTree>
    <p:extLst>
      <p:ext uri="{BB962C8B-B14F-4D97-AF65-F5344CB8AC3E}">
        <p14:creationId xmlns:p14="http://schemas.microsoft.com/office/powerpoint/2010/main" val="1851079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455F7A-6753-A9D3-39F4-9F30E72BF6CC}"/>
              </a:ext>
            </a:extLst>
          </p:cNvPr>
          <p:cNvPicPr>
            <a:picLocks noChangeAspect="1"/>
          </p:cNvPicPr>
          <p:nvPr/>
        </p:nvPicPr>
        <p:blipFill rotWithShape="1">
          <a:blip r:embed="rId2"/>
          <a:srcRect l="766"/>
          <a:stretch/>
        </p:blipFill>
        <p:spPr>
          <a:xfrm>
            <a:off x="1" y="557321"/>
            <a:ext cx="12104708" cy="8371528"/>
          </a:xfrm>
          <a:prstGeom prst="rect">
            <a:avLst/>
          </a:prstGeom>
        </p:spPr>
      </p:pic>
      <p:sp>
        <p:nvSpPr>
          <p:cNvPr id="2" name="テキスト ボックス 1">
            <a:extLst>
              <a:ext uri="{FF2B5EF4-FFF2-40B4-BE49-F238E27FC236}">
                <a16:creationId xmlns:a16="http://schemas.microsoft.com/office/drawing/2014/main" id="{2E502738-3B7C-7C9C-BEE9-C5EBAB0755A7}"/>
              </a:ext>
            </a:extLst>
          </p:cNvPr>
          <p:cNvSpPr txBox="1"/>
          <p:nvPr/>
        </p:nvSpPr>
        <p:spPr>
          <a:xfrm>
            <a:off x="0" y="85397"/>
            <a:ext cx="12517085" cy="441211"/>
          </a:xfrm>
          <a:prstGeom prst="rect">
            <a:avLst/>
          </a:prstGeom>
          <a:noFill/>
        </p:spPr>
        <p:txBody>
          <a:bodyPr wrap="square" rtlCol="0">
            <a:spAutoFit/>
          </a:bodyPr>
          <a:lstStyle/>
          <a:p>
            <a:r>
              <a:rPr kumimoji="1" lang="en-US" altLang="ja-JP" sz="2267" dirty="0"/>
              <a:t>【</a:t>
            </a:r>
            <a:r>
              <a:rPr kumimoji="1" lang="ja-JP" altLang="en-US" sz="2267" dirty="0"/>
              <a:t>秋田県大仙市立大曲南中学校のＨＰより</a:t>
            </a:r>
            <a:r>
              <a:rPr kumimoji="1" lang="en-US" altLang="ja-JP" sz="2267" dirty="0"/>
              <a:t>,</a:t>
            </a:r>
            <a:r>
              <a:rPr kumimoji="1" lang="ja-JP" altLang="en-US" sz="2267" dirty="0"/>
              <a:t>教科等横断的な学びのストーリーが見えてきます</a:t>
            </a:r>
            <a:r>
              <a:rPr kumimoji="1" lang="en-US" altLang="ja-JP" sz="2267" dirty="0"/>
              <a:t>】</a:t>
            </a:r>
            <a:endParaRPr kumimoji="1" lang="ja-JP" altLang="en-US" sz="2400" dirty="0"/>
          </a:p>
        </p:txBody>
      </p:sp>
    </p:spTree>
    <p:extLst>
      <p:ext uri="{BB962C8B-B14F-4D97-AF65-F5344CB8AC3E}">
        <p14:creationId xmlns:p14="http://schemas.microsoft.com/office/powerpoint/2010/main" val="589926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9E00066-A52B-B8F9-B150-59615A69B54A}"/>
              </a:ext>
            </a:extLst>
          </p:cNvPr>
          <p:cNvPicPr>
            <a:picLocks noChangeAspect="1"/>
          </p:cNvPicPr>
          <p:nvPr/>
        </p:nvPicPr>
        <p:blipFill>
          <a:blip r:embed="rId2"/>
          <a:stretch>
            <a:fillRect/>
          </a:stretch>
        </p:blipFill>
        <p:spPr>
          <a:xfrm>
            <a:off x="120157" y="448234"/>
            <a:ext cx="11977667" cy="8265460"/>
          </a:xfrm>
          <a:prstGeom prst="rect">
            <a:avLst/>
          </a:prstGeom>
        </p:spPr>
      </p:pic>
      <p:pic>
        <p:nvPicPr>
          <p:cNvPr id="2" name="図 1">
            <a:extLst>
              <a:ext uri="{FF2B5EF4-FFF2-40B4-BE49-F238E27FC236}">
                <a16:creationId xmlns:a16="http://schemas.microsoft.com/office/drawing/2014/main" id="{757F2550-8380-02AA-DEB8-320E694F48E2}"/>
              </a:ext>
            </a:extLst>
          </p:cNvPr>
          <p:cNvPicPr>
            <a:picLocks noChangeAspect="1"/>
          </p:cNvPicPr>
          <p:nvPr/>
        </p:nvPicPr>
        <p:blipFill rotWithShape="1">
          <a:blip r:embed="rId2"/>
          <a:srcRect l="27528" t="21469"/>
          <a:stretch/>
        </p:blipFill>
        <p:spPr>
          <a:xfrm>
            <a:off x="120159" y="1"/>
            <a:ext cx="12228597" cy="9144000"/>
          </a:xfrm>
          <a:prstGeom prst="rect">
            <a:avLst/>
          </a:prstGeom>
        </p:spPr>
      </p:pic>
    </p:spTree>
    <p:extLst>
      <p:ext uri="{BB962C8B-B14F-4D97-AF65-F5344CB8AC3E}">
        <p14:creationId xmlns:p14="http://schemas.microsoft.com/office/powerpoint/2010/main" val="158510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71EDC81-2D7D-7888-CD9B-F5380F12500C}"/>
              </a:ext>
            </a:extLst>
          </p:cNvPr>
          <p:cNvPicPr>
            <a:picLocks noChangeAspect="1"/>
          </p:cNvPicPr>
          <p:nvPr/>
        </p:nvPicPr>
        <p:blipFill>
          <a:blip r:embed="rId2"/>
          <a:stretch>
            <a:fillRect/>
          </a:stretch>
        </p:blipFill>
        <p:spPr>
          <a:xfrm>
            <a:off x="402766" y="473779"/>
            <a:ext cx="11386468" cy="8196441"/>
          </a:xfrm>
          <a:prstGeom prst="rect">
            <a:avLst/>
          </a:prstGeom>
        </p:spPr>
      </p:pic>
      <p:sp>
        <p:nvSpPr>
          <p:cNvPr id="3" name="テキスト ボックス 2">
            <a:extLst>
              <a:ext uri="{FF2B5EF4-FFF2-40B4-BE49-F238E27FC236}">
                <a16:creationId xmlns:a16="http://schemas.microsoft.com/office/drawing/2014/main" id="{B768335E-C48F-06A2-D489-63B361070C81}"/>
              </a:ext>
            </a:extLst>
          </p:cNvPr>
          <p:cNvSpPr txBox="1"/>
          <p:nvPr/>
        </p:nvSpPr>
        <p:spPr>
          <a:xfrm>
            <a:off x="1936377" y="2420471"/>
            <a:ext cx="6346609" cy="1938992"/>
          </a:xfrm>
          <a:prstGeom prst="rect">
            <a:avLst/>
          </a:prstGeom>
          <a:noFill/>
        </p:spPr>
        <p:txBody>
          <a:bodyPr wrap="none" rtlCol="0">
            <a:spAutoFit/>
          </a:bodyPr>
          <a:lstStyle/>
          <a:p>
            <a:r>
              <a:rPr kumimoji="1" lang="ja-JP" altLang="en-US" sz="4000" b="1" dirty="0">
                <a:highlight>
                  <a:srgbClr val="FFFFCC"/>
                </a:highlight>
              </a:rPr>
              <a:t>平成</a:t>
            </a:r>
            <a:r>
              <a:rPr kumimoji="1" lang="en-US" altLang="ja-JP" sz="4000" b="1" dirty="0">
                <a:highlight>
                  <a:srgbClr val="FFFFCC"/>
                </a:highlight>
              </a:rPr>
              <a:t>22</a:t>
            </a:r>
            <a:r>
              <a:rPr kumimoji="1" lang="ja-JP" altLang="en-US" sz="4000" b="1" dirty="0">
                <a:highlight>
                  <a:srgbClr val="FFFFCC"/>
                </a:highlight>
              </a:rPr>
              <a:t>年度の八名川小学校</a:t>
            </a:r>
            <a:endParaRPr kumimoji="1" lang="en-US" altLang="ja-JP" sz="4000" b="1" dirty="0">
              <a:highlight>
                <a:srgbClr val="FFFFCC"/>
              </a:highlight>
            </a:endParaRPr>
          </a:p>
          <a:p>
            <a:pPr algn="ctr"/>
            <a:r>
              <a:rPr kumimoji="1" lang="ja-JP" altLang="en-US" sz="4000" b="1" dirty="0">
                <a:highlight>
                  <a:srgbClr val="FFFFCC"/>
                </a:highlight>
              </a:rPr>
              <a:t>２年の先生方が作った</a:t>
            </a:r>
            <a:endParaRPr kumimoji="1" lang="en-US" altLang="ja-JP" sz="4000" b="1" dirty="0">
              <a:highlight>
                <a:srgbClr val="FFFFCC"/>
              </a:highlight>
            </a:endParaRPr>
          </a:p>
          <a:p>
            <a:pPr algn="ctr"/>
            <a:r>
              <a:rPr kumimoji="1" lang="ja-JP" altLang="en-US" sz="4000" b="1" dirty="0">
                <a:highlight>
                  <a:srgbClr val="FFFFCC"/>
                </a:highlight>
              </a:rPr>
              <a:t>ＥＳＤカレンダーです。</a:t>
            </a:r>
          </a:p>
        </p:txBody>
      </p:sp>
    </p:spTree>
    <p:extLst>
      <p:ext uri="{BB962C8B-B14F-4D97-AF65-F5344CB8AC3E}">
        <p14:creationId xmlns:p14="http://schemas.microsoft.com/office/powerpoint/2010/main" val="323781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1D29B2C-BEA8-4D20-98BB-47A4BACF4B60}"/>
              </a:ext>
            </a:extLst>
          </p:cNvPr>
          <p:cNvSpPr txBox="1"/>
          <p:nvPr/>
        </p:nvSpPr>
        <p:spPr>
          <a:xfrm>
            <a:off x="810261" y="651401"/>
            <a:ext cx="10954628" cy="7440948"/>
          </a:xfrm>
          <a:prstGeom prst="rect">
            <a:avLst/>
          </a:prstGeom>
          <a:noFill/>
        </p:spPr>
        <p:txBody>
          <a:bodyPr wrap="square" rtlCol="0">
            <a:spAutoFit/>
          </a:bodyPr>
          <a:lstStyle/>
          <a:p>
            <a:endParaRPr lang="en-US" altLang="ja-JP" sz="2953"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・ＥＳＤカレンダーも</a:t>
            </a:r>
            <a:r>
              <a:rPr lang="ja-JP" altLang="en-US" sz="3200" dirty="0">
                <a:solidFill>
                  <a:srgbClr val="FF0000"/>
                </a:solidFill>
                <a:latin typeface="AR丸ゴシック体E" panose="020F0909000000000000" pitchFamily="49" charset="-128"/>
                <a:ea typeface="AR丸ゴシック体E" panose="020F0909000000000000" pitchFamily="49" charset="-128"/>
              </a:rPr>
              <a:t>一度に全てを作れなくてもいい</a:t>
            </a:r>
            <a:endParaRPr lang="en-US" altLang="ja-JP" sz="3200" dirty="0">
              <a:solidFill>
                <a:srgbClr val="FF0000"/>
              </a:solidFill>
              <a:latin typeface="AR丸ゴシック体E" panose="020F0909000000000000" pitchFamily="49" charset="-128"/>
              <a:ea typeface="AR丸ゴシック体E" panose="020F0909000000000000" pitchFamily="49" charset="-128"/>
            </a:endParaRPr>
          </a:p>
          <a:p>
            <a:endParaRPr lang="en-US" altLang="ja-JP" sz="3200"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・つなげて学びを関連付けることの価値を教師が感じる　　</a:t>
            </a:r>
            <a:endParaRPr lang="en-US" altLang="ja-JP" sz="3200"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　ことが大事　単元を通じて価値ある授業に仕上げる</a:t>
            </a:r>
            <a:endParaRPr lang="en-US" altLang="ja-JP" sz="3200" dirty="0">
              <a:latin typeface="AR丸ゴシック体E" panose="020F0909000000000000" pitchFamily="49" charset="-128"/>
              <a:ea typeface="AR丸ゴシック体E" panose="020F0909000000000000" pitchFamily="49" charset="-128"/>
            </a:endParaRPr>
          </a:p>
          <a:p>
            <a:endParaRPr lang="en-US" altLang="ja-JP" sz="3200"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・指導観が変われば、その先のカレンダーは自然にできる</a:t>
            </a:r>
            <a:endParaRPr lang="en-US" altLang="ja-JP" sz="3200" dirty="0">
              <a:latin typeface="AR丸ゴシック体E" panose="020F0909000000000000" pitchFamily="49" charset="-128"/>
              <a:ea typeface="AR丸ゴシック体E" panose="020F0909000000000000" pitchFamily="49" charset="-128"/>
            </a:endParaRPr>
          </a:p>
          <a:p>
            <a:endParaRPr lang="en-US" altLang="ja-JP" sz="3200"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・つなげた実践が子どもにとって価値あるものであること</a:t>
            </a:r>
            <a:endParaRPr lang="en-US" altLang="ja-JP" sz="3200" dirty="0">
              <a:latin typeface="AR丸ゴシック体E" panose="020F0909000000000000" pitchFamily="49" charset="-128"/>
              <a:ea typeface="AR丸ゴシック体E" panose="020F0909000000000000" pitchFamily="49" charset="-128"/>
            </a:endParaRPr>
          </a:p>
          <a:p>
            <a:endParaRPr lang="en-US" altLang="ja-JP" sz="3200"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・単元名を並べただけのカレンダーは無意味</a:t>
            </a:r>
            <a:endParaRPr lang="en-US" altLang="ja-JP" sz="3200" dirty="0">
              <a:latin typeface="AR丸ゴシック体E" panose="020F0909000000000000" pitchFamily="49" charset="-128"/>
              <a:ea typeface="AR丸ゴシック体E" panose="020F0909000000000000" pitchFamily="49" charset="-128"/>
            </a:endParaRPr>
          </a:p>
          <a:p>
            <a:endParaRPr lang="en-US" altLang="ja-JP" sz="3200"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・共有のためのシステム（共有フォルダの作成）が大事</a:t>
            </a:r>
            <a:endParaRPr lang="en-US" altLang="ja-JP" sz="3200" dirty="0">
              <a:latin typeface="AR丸ゴシック体E" panose="020F0909000000000000" pitchFamily="49" charset="-128"/>
              <a:ea typeface="AR丸ゴシック体E" panose="020F0909000000000000" pitchFamily="49" charset="-128"/>
            </a:endParaRPr>
          </a:p>
          <a:p>
            <a:endParaRPr lang="en-US" altLang="ja-JP" sz="3200"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a:t>
            </a:r>
            <a:r>
              <a:rPr lang="ja-JP" altLang="en-US" sz="3200" dirty="0">
                <a:solidFill>
                  <a:srgbClr val="FF0000"/>
                </a:solidFill>
                <a:latin typeface="AR丸ゴシック体E" panose="020F0909000000000000" pitchFamily="49" charset="-128"/>
                <a:ea typeface="AR丸ゴシック体E" panose="020F0909000000000000" pitchFamily="49" charset="-128"/>
              </a:rPr>
              <a:t>毎年、実践しながら変えていくのが本当のカリマネ！</a:t>
            </a:r>
          </a:p>
        </p:txBody>
      </p:sp>
    </p:spTree>
    <p:extLst>
      <p:ext uri="{BB962C8B-B14F-4D97-AF65-F5344CB8AC3E}">
        <p14:creationId xmlns:p14="http://schemas.microsoft.com/office/powerpoint/2010/main" val="212975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1000"/>
                                        <p:tgtEl>
                                          <p:spTgt spid="2">
                                            <p:txEl>
                                              <p:pRg st="6" end="6"/>
                                            </p:txEl>
                                          </p:spTgt>
                                        </p:tgtEl>
                                      </p:cBhvr>
                                    </p:animEffect>
                                    <p:anim calcmode="lin" valueType="num">
                                      <p:cBhvr>
                                        <p:cTn id="2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1000"/>
                                        <p:tgtEl>
                                          <p:spTgt spid="2">
                                            <p:txEl>
                                              <p:pRg st="8" end="8"/>
                                            </p:txEl>
                                          </p:spTgt>
                                        </p:tgtEl>
                                      </p:cBhvr>
                                    </p:animEffect>
                                    <p:anim calcmode="lin" valueType="num">
                                      <p:cBhvr>
                                        <p:cTn id="3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fade">
                                      <p:cBhvr>
                                        <p:cTn id="34" dur="1000"/>
                                        <p:tgtEl>
                                          <p:spTgt spid="2">
                                            <p:txEl>
                                              <p:pRg st="10" end="10"/>
                                            </p:txEl>
                                          </p:spTgt>
                                        </p:tgtEl>
                                      </p:cBhvr>
                                    </p:animEffect>
                                    <p:anim calcmode="lin" valueType="num">
                                      <p:cBhvr>
                                        <p:cTn id="3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animEffect transition="in" filter="fade">
                                      <p:cBhvr>
                                        <p:cTn id="41" dur="1000"/>
                                        <p:tgtEl>
                                          <p:spTgt spid="2">
                                            <p:txEl>
                                              <p:pRg st="12" end="12"/>
                                            </p:txEl>
                                          </p:spTgt>
                                        </p:tgtEl>
                                      </p:cBhvr>
                                    </p:animEffect>
                                    <p:anim calcmode="lin" valueType="num">
                                      <p:cBhvr>
                                        <p:cTn id="42"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14" end="14"/>
                                            </p:txEl>
                                          </p:spTgt>
                                        </p:tgtEl>
                                        <p:attrNameLst>
                                          <p:attrName>style.visibility</p:attrName>
                                        </p:attrNameLst>
                                      </p:cBhvr>
                                      <p:to>
                                        <p:strVal val="visible"/>
                                      </p:to>
                                    </p:set>
                                    <p:animEffect transition="in" filter="fade">
                                      <p:cBhvr>
                                        <p:cTn id="46" dur="1000"/>
                                        <p:tgtEl>
                                          <p:spTgt spid="2">
                                            <p:txEl>
                                              <p:pRg st="14" end="14"/>
                                            </p:txEl>
                                          </p:spTgt>
                                        </p:tgtEl>
                                      </p:cBhvr>
                                    </p:animEffect>
                                    <p:anim calcmode="lin" valueType="num">
                                      <p:cBhvr>
                                        <p:cTn id="47"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9DEFD67-1EDF-4AC1-A06E-0DD2C004CB53}"/>
              </a:ext>
            </a:extLst>
          </p:cNvPr>
          <p:cNvSpPr/>
          <p:nvPr/>
        </p:nvSpPr>
        <p:spPr>
          <a:xfrm>
            <a:off x="-48570" y="30553"/>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1301333" y="1090633"/>
            <a:ext cx="9589337" cy="3278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901778" y="4923893"/>
            <a:ext cx="10388449" cy="3866825"/>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901778" y="790963"/>
            <a:ext cx="10388449" cy="4146437"/>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301338" y="1090631"/>
            <a:ext cx="9589337" cy="7192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92" dirty="0"/>
          </a:p>
        </p:txBody>
      </p:sp>
      <p:sp>
        <p:nvSpPr>
          <p:cNvPr id="2" name="テキスト ボックス 1"/>
          <p:cNvSpPr txBox="1">
            <a:spLocks noChangeArrowheads="1"/>
          </p:cNvSpPr>
          <p:nvPr/>
        </p:nvSpPr>
        <p:spPr bwMode="auto">
          <a:xfrm>
            <a:off x="1700884" y="1223907"/>
            <a:ext cx="9082936" cy="522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261" b="1" dirty="0">
                <a:latin typeface="HG創英角ﾎﾟｯﾌﾟ体" panose="040B0A09000000000000" pitchFamily="49" charset="-128"/>
                <a:ea typeface="HG創英角ﾎﾟｯﾌﾟ体" panose="040B0A09000000000000" pitchFamily="49" charset="-128"/>
              </a:rPr>
              <a:t>教育課程の</a:t>
            </a:r>
            <a:r>
              <a:rPr lang="ja-JP" altLang="en-US" sz="4261"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4261"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4261" b="1" dirty="0">
                <a:latin typeface="HG創英角ﾎﾟｯﾌﾟ体" panose="040B0A09000000000000" pitchFamily="49" charset="-128"/>
                <a:ea typeface="HG創英角ﾎﾟｯﾌﾟ体" panose="040B0A09000000000000" pitchFamily="49" charset="-128"/>
              </a:rPr>
              <a:t>において</a:t>
            </a:r>
            <a:endParaRPr lang="en-US" altLang="ja-JP" sz="4261" b="1" dirty="0">
              <a:latin typeface="HG創英角ﾎﾟｯﾌﾟ体" panose="040B0A09000000000000" pitchFamily="49" charset="-128"/>
              <a:ea typeface="HG創英角ﾎﾟｯﾌﾟ体" panose="040B0A09000000000000" pitchFamily="49" charset="-128"/>
            </a:endParaRPr>
          </a:p>
          <a:p>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　</a:t>
            </a:r>
            <a:r>
              <a:rPr lang="ja-JP" altLang="en-US" sz="3181"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3181" b="1" dirty="0">
              <a:latin typeface="HG創英角ﾎﾟｯﾌﾟ体" panose="040B0A09000000000000" pitchFamily="49" charset="-128"/>
              <a:ea typeface="HG創英角ﾎﾟｯﾌﾟ体" panose="040B0A09000000000000" pitchFamily="49" charset="-128"/>
            </a:endParaRPr>
          </a:p>
          <a:p>
            <a:r>
              <a:rPr lang="ja-JP" altLang="en-US" sz="4267" b="1" dirty="0">
                <a:latin typeface="HG創英角ﾎﾟｯﾌﾟ体" panose="040B0A09000000000000" pitchFamily="49" charset="-128"/>
                <a:ea typeface="HG創英角ﾎﾟｯﾌﾟ体" panose="040B0A09000000000000" pitchFamily="49" charset="-128"/>
              </a:rPr>
              <a:t>①</a:t>
            </a:r>
            <a:r>
              <a:rPr lang="ja-JP" altLang="en-US" sz="4267"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4261"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②</a:t>
            </a:r>
            <a:r>
              <a:rPr lang="ja-JP" altLang="en-US" sz="4261" b="1" u="sng" dirty="0">
                <a:solidFill>
                  <a:srgbClr val="FF0000"/>
                </a:solidFill>
                <a:latin typeface="HG創英角ﾎﾟｯﾌﾟ体" panose="040B0A09000000000000" pitchFamily="49" charset="-128"/>
                <a:ea typeface="HG創英角ﾎﾟｯﾌﾟ体" panose="040B0A09000000000000" pitchFamily="49" charset="-128"/>
              </a:rPr>
              <a:t>教科横断的に学ぶ</a:t>
            </a:r>
            <a:endParaRPr lang="en-US" altLang="ja-JP" sz="4261"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324" b="1" dirty="0">
                <a:latin typeface="HG創英角ﾎﾟｯﾌﾟ体" panose="040B0A09000000000000" pitchFamily="49" charset="-128"/>
                <a:ea typeface="HG創英角ﾎﾟｯﾌﾟ体" panose="040B0A09000000000000" pitchFamily="49" charset="-128"/>
              </a:rPr>
              <a:t>　　</a:t>
            </a:r>
            <a:r>
              <a:rPr lang="ja-JP" altLang="en-US" sz="3097" b="1" dirty="0">
                <a:latin typeface="HG創英角ﾎﾟｯﾌﾟ体" panose="040B0A09000000000000" pitchFamily="49" charset="-128"/>
                <a:ea typeface="HG創英角ﾎﾟｯﾌﾟ体" panose="040B0A09000000000000" pitchFamily="49" charset="-128"/>
              </a:rPr>
              <a:t>（</a:t>
            </a:r>
            <a:r>
              <a:rPr lang="ja-JP" altLang="en-US" sz="3775"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3097" b="1" u="sng" dirty="0">
                <a:latin typeface="HG創英角ﾎﾟｯﾌﾟ体" panose="040B0A09000000000000" pitchFamily="49" charset="-128"/>
                <a:ea typeface="HG創英角ﾎﾟｯﾌﾟ体" panose="040B0A09000000000000" pitchFamily="49" charset="-128"/>
              </a:rPr>
              <a:t>）</a:t>
            </a:r>
            <a:endParaRPr lang="en-US" altLang="ja-JP" sz="3097" b="1" u="sng" dirty="0">
              <a:latin typeface="HG創英角ﾎﾟｯﾌﾟ体" panose="040B0A09000000000000" pitchFamily="49" charset="-128"/>
              <a:ea typeface="HG創英角ﾎﾟｯﾌﾟ体" panose="040B0A09000000000000" pitchFamily="49" charset="-128"/>
            </a:endParaRPr>
          </a:p>
          <a:p>
            <a:r>
              <a:rPr lang="ja-JP" altLang="en-US" sz="2272" b="1" dirty="0">
                <a:latin typeface="HG創英角ﾎﾟｯﾌﾟ体" panose="040B0A09000000000000" pitchFamily="49" charset="-128"/>
                <a:ea typeface="HG創英角ﾎﾟｯﾌﾟ体" panose="040B0A09000000000000" pitchFamily="49" charset="-128"/>
              </a:rPr>
              <a:t>　　　　　　　　　　　　　　　</a:t>
            </a:r>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教育課程の</a:t>
            </a:r>
            <a:r>
              <a:rPr lang="ja-JP" altLang="en-US" sz="4261"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4261"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4261" b="1" dirty="0">
                <a:latin typeface="HG創英角ﾎﾟｯﾌﾟ体" panose="040B0A09000000000000" pitchFamily="49" charset="-128"/>
                <a:ea typeface="HG創英角ﾎﾟｯﾌﾟ体" panose="040B0A09000000000000" pitchFamily="49" charset="-128"/>
              </a:rPr>
              <a:t>において</a:t>
            </a:r>
            <a:endParaRPr lang="en-US" altLang="ja-JP" sz="4261" b="1" dirty="0">
              <a:latin typeface="HG創英角ﾎﾟｯﾌﾟ体" panose="040B0A09000000000000" pitchFamily="49" charset="-128"/>
              <a:ea typeface="HG創英角ﾎﾟｯﾌﾟ体" panose="040B0A09000000000000" pitchFamily="49" charset="-128"/>
            </a:endParaRPr>
          </a:p>
          <a:p>
            <a:r>
              <a:rPr lang="ja-JP" altLang="en-US" sz="2272" b="1" dirty="0">
                <a:latin typeface="HG創英角ﾎﾟｯﾌﾟ体" panose="040B0A09000000000000" pitchFamily="49" charset="-128"/>
                <a:ea typeface="HG創英角ﾎﾟｯﾌﾟ体" panose="040B0A09000000000000" pitchFamily="49" charset="-128"/>
              </a:rPr>
              <a:t>　　　　　　　　　　　　　　　　　（</a:t>
            </a:r>
            <a:r>
              <a:rPr lang="ja-JP" altLang="en-US" sz="2272" dirty="0">
                <a:latin typeface="HG創英角ﾎﾟｯﾌﾟ体" panose="040B0A09000000000000" pitchFamily="49" charset="-128"/>
                <a:ea typeface="HG創英角ﾎﾟｯﾌﾟ体" panose="040B0A09000000000000" pitchFamily="49" charset="-128"/>
              </a:rPr>
              <a:t>総則 第１の２、</a:t>
            </a:r>
            <a:r>
              <a:rPr lang="ja-JP" altLang="en-US" sz="2272" u="sng" dirty="0">
                <a:latin typeface="HG創英角ﾎﾟｯﾌﾟ体" panose="040B0A09000000000000" pitchFamily="49" charset="-128"/>
                <a:ea typeface="HG創英角ﾎﾟｯﾌﾟ体" panose="040B0A09000000000000" pitchFamily="49" charset="-128"/>
              </a:rPr>
              <a:t>第３の１</a:t>
            </a:r>
            <a:r>
              <a:rPr lang="ja-JP" altLang="en-US" sz="2272" b="1" dirty="0">
                <a:latin typeface="HG創英角ﾎﾟｯﾌﾟ体" panose="040B0A09000000000000" pitchFamily="49" charset="-128"/>
                <a:ea typeface="HG創英角ﾎﾟｯﾌﾟ体" panose="040B0A09000000000000" pitchFamily="49" charset="-128"/>
              </a:rPr>
              <a:t>）</a:t>
            </a:r>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1477" b="1" dirty="0">
                <a:latin typeface="HG創英角ﾎﾟｯﾌﾟ体" panose="040B0A09000000000000" pitchFamily="49" charset="-128"/>
                <a:ea typeface="HG創英角ﾎﾟｯﾌﾟ体" panose="040B0A09000000000000" pitchFamily="49" charset="-128"/>
              </a:rPr>
              <a:t>　</a:t>
            </a:r>
            <a:endParaRPr lang="en-US" altLang="ja-JP" sz="1477"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1264047" y="4974916"/>
            <a:ext cx="958934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2628384" y="128853"/>
            <a:ext cx="3467616" cy="584775"/>
          </a:xfrm>
          <a:prstGeom prst="rect">
            <a:avLst/>
          </a:prstGeom>
          <a:solidFill>
            <a:srgbClr val="FFFF79"/>
          </a:solidFill>
        </p:spPr>
        <p:txBody>
          <a:bodyPr wrap="none" rtlCol="0">
            <a:spAutoFit/>
          </a:bodyPr>
          <a:lstStyle/>
          <a:p>
            <a:r>
              <a:rPr lang="ja-JP" altLang="en-US" sz="3200" b="1" dirty="0"/>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5928856" y="1963353"/>
            <a:ext cx="5627077" cy="774315"/>
          </a:xfrm>
          <a:prstGeom prst="rect">
            <a:avLst/>
          </a:prstGeom>
          <a:noFill/>
        </p:spPr>
        <p:txBody>
          <a:bodyPr wrap="square">
            <a:spAutoFit/>
          </a:bodyPr>
          <a:lstStyle/>
          <a:p>
            <a:r>
              <a:rPr lang="ja-JP" altLang="en-US" sz="2216" dirty="0">
                <a:latin typeface="HG創英角ﾎﾟｯﾌﾟ体" panose="040B0A09000000000000" pitchFamily="49" charset="-128"/>
                <a:ea typeface="HG創英角ﾎﾟｯﾌﾟ体" panose="040B0A09000000000000" pitchFamily="49" charset="-128"/>
              </a:rPr>
              <a:t>（総則 </a:t>
            </a:r>
            <a:r>
              <a:rPr lang="ja-JP" altLang="en-US" sz="2216" u="sng" dirty="0">
                <a:latin typeface="HG創英角ﾎﾟｯﾌﾟ体" panose="040B0A09000000000000" pitchFamily="49" charset="-128"/>
                <a:ea typeface="HG創英角ﾎﾟｯﾌﾟ体" panose="040B0A09000000000000" pitchFamily="49" charset="-128"/>
              </a:rPr>
              <a:t>第１の４</a:t>
            </a:r>
            <a:r>
              <a:rPr lang="ja-JP" altLang="en-US" sz="2216" dirty="0">
                <a:latin typeface="HG創英角ﾎﾟｯﾌﾟ体" panose="040B0A09000000000000" pitchFamily="49" charset="-128"/>
                <a:ea typeface="HG創英角ﾎﾟｯﾌﾟ体" panose="040B0A09000000000000" pitchFamily="49" charset="-128"/>
              </a:rPr>
              <a:t> 第２の</a:t>
            </a:r>
            <a:r>
              <a:rPr lang="en-US" altLang="ja-JP" sz="2216" dirty="0">
                <a:latin typeface="HG創英角ﾎﾟｯﾌﾟ体" panose="040B0A09000000000000" pitchFamily="49" charset="-128"/>
                <a:ea typeface="HG創英角ﾎﾟｯﾌﾟ体" panose="040B0A09000000000000" pitchFamily="49" charset="-128"/>
              </a:rPr>
              <a:t>1.2.3.4</a:t>
            </a:r>
            <a:r>
              <a:rPr lang="ja-JP" altLang="en-US" sz="2216" dirty="0">
                <a:latin typeface="HG創英角ﾎﾟｯﾌﾟ体" panose="040B0A09000000000000" pitchFamily="49" charset="-128"/>
                <a:ea typeface="HG創英角ﾎﾟｯﾌﾟ体" panose="040B0A09000000000000" pitchFamily="49" charset="-128"/>
              </a:rPr>
              <a:t>）</a:t>
            </a:r>
            <a:endParaRPr lang="en-US" altLang="ja-JP" sz="2216" dirty="0">
              <a:latin typeface="HG創英角ﾎﾟｯﾌﾟ体" panose="040B0A09000000000000" pitchFamily="49" charset="-128"/>
              <a:ea typeface="HG創英角ﾎﾟｯﾌﾟ体" panose="040B0A09000000000000" pitchFamily="49" charset="-128"/>
            </a:endParaRPr>
          </a:p>
          <a:p>
            <a:r>
              <a:rPr lang="en-US" altLang="ja-JP" sz="2216" dirty="0">
                <a:latin typeface="HG創英角ﾎﾟｯﾌﾟ体" panose="040B0A09000000000000" pitchFamily="49" charset="-128"/>
                <a:ea typeface="HG創英角ﾎﾟｯﾌﾟ体" panose="040B0A09000000000000" pitchFamily="49" charset="-128"/>
              </a:rPr>
              <a:t>  </a:t>
            </a:r>
          </a:p>
        </p:txBody>
      </p:sp>
      <p:sp>
        <p:nvSpPr>
          <p:cNvPr id="9" name="楕円 8">
            <a:extLst>
              <a:ext uri="{FF2B5EF4-FFF2-40B4-BE49-F238E27FC236}">
                <a16:creationId xmlns:a16="http://schemas.microsoft.com/office/drawing/2014/main" id="{A1C7B00A-14EC-0156-FBED-40517818E3A7}"/>
              </a:ext>
            </a:extLst>
          </p:cNvPr>
          <p:cNvSpPr/>
          <p:nvPr/>
        </p:nvSpPr>
        <p:spPr>
          <a:xfrm>
            <a:off x="1470212" y="4923893"/>
            <a:ext cx="4249270" cy="126175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57E98F52-1A9E-17F4-A975-2776C3283678}"/>
              </a:ext>
            </a:extLst>
          </p:cNvPr>
          <p:cNvSpPr txBox="1"/>
          <p:nvPr/>
        </p:nvSpPr>
        <p:spPr>
          <a:xfrm>
            <a:off x="6293223" y="136133"/>
            <a:ext cx="5898777" cy="1077218"/>
          </a:xfrm>
          <a:prstGeom prst="rect">
            <a:avLst/>
          </a:prstGeom>
          <a:solidFill>
            <a:srgbClr val="B7DBFF"/>
          </a:solidFill>
        </p:spPr>
        <p:txBody>
          <a:bodyPr wrap="square">
            <a:spAutoFit/>
          </a:bodyPr>
          <a:lstStyle/>
          <a:p>
            <a:r>
              <a:rPr lang="ja-JP" altLang="en-US" sz="3200" b="1" dirty="0">
                <a:latin typeface="AR P丸ゴシック体04M" panose="020F0600000000000000" pitchFamily="50" charset="-128"/>
                <a:ea typeface="AR P丸ゴシック体04M" panose="020F0600000000000000" pitchFamily="50" charset="-128"/>
              </a:rPr>
              <a:t> ⑦ 主体的・対話的で深い学び</a:t>
            </a:r>
            <a:endParaRPr lang="en-US" altLang="ja-JP" sz="32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　　のつくり方</a:t>
            </a:r>
            <a:endParaRPr lang="en-US" altLang="ja-JP" sz="32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136982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084559AD-CF0F-C32F-C57C-42EA7769AF29}"/>
              </a:ext>
            </a:extLst>
          </p:cNvPr>
          <p:cNvSpPr/>
          <p:nvPr/>
        </p:nvSpPr>
        <p:spPr>
          <a:xfrm>
            <a:off x="8641976" y="7458635"/>
            <a:ext cx="3012141" cy="12729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楕円 5">
            <a:extLst>
              <a:ext uri="{FF2B5EF4-FFF2-40B4-BE49-F238E27FC236}">
                <a16:creationId xmlns:a16="http://schemas.microsoft.com/office/drawing/2014/main" id="{5EBFD5A5-23FD-2033-DC9F-E7C82B500323}"/>
              </a:ext>
            </a:extLst>
          </p:cNvPr>
          <p:cNvSpPr/>
          <p:nvPr/>
        </p:nvSpPr>
        <p:spPr>
          <a:xfrm>
            <a:off x="313765" y="5073469"/>
            <a:ext cx="5038164" cy="1171935"/>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 name="テキスト ボックス 6">
            <a:extLst>
              <a:ext uri="{FF2B5EF4-FFF2-40B4-BE49-F238E27FC236}">
                <a16:creationId xmlns:a16="http://schemas.microsoft.com/office/drawing/2014/main" id="{DFF98D19-5301-7A6E-2159-BFF39FB81D55}"/>
              </a:ext>
            </a:extLst>
          </p:cNvPr>
          <p:cNvSpPr txBox="1"/>
          <p:nvPr/>
        </p:nvSpPr>
        <p:spPr>
          <a:xfrm>
            <a:off x="555300" y="5235845"/>
            <a:ext cx="4490332" cy="748988"/>
          </a:xfrm>
          <a:prstGeom prst="rect">
            <a:avLst/>
          </a:prstGeom>
          <a:no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持続可能な社会に</a:t>
            </a:r>
          </a:p>
        </p:txBody>
      </p:sp>
      <p:sp>
        <p:nvSpPr>
          <p:cNvPr id="8" name="楕円 7">
            <a:extLst>
              <a:ext uri="{FF2B5EF4-FFF2-40B4-BE49-F238E27FC236}">
                <a16:creationId xmlns:a16="http://schemas.microsoft.com/office/drawing/2014/main" id="{01E5DB20-E202-FAA7-1368-A0E342BDBE1D}"/>
              </a:ext>
            </a:extLst>
          </p:cNvPr>
          <p:cNvSpPr/>
          <p:nvPr/>
        </p:nvSpPr>
        <p:spPr>
          <a:xfrm>
            <a:off x="3424009" y="6317285"/>
            <a:ext cx="4746337" cy="1272988"/>
          </a:xfrm>
          <a:prstGeom prst="ellipse">
            <a:avLst/>
          </a:prstGeom>
          <a:solidFill>
            <a:srgbClr val="FFFF8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t>学び</a:t>
            </a:r>
          </a:p>
        </p:txBody>
      </p:sp>
      <p:sp>
        <p:nvSpPr>
          <p:cNvPr id="9" name="テキスト ボックス 8">
            <a:extLst>
              <a:ext uri="{FF2B5EF4-FFF2-40B4-BE49-F238E27FC236}">
                <a16:creationId xmlns:a16="http://schemas.microsoft.com/office/drawing/2014/main" id="{352B18F5-B2DB-7257-6AAE-7719243961E1}"/>
              </a:ext>
            </a:extLst>
          </p:cNvPr>
          <p:cNvSpPr txBox="1"/>
          <p:nvPr/>
        </p:nvSpPr>
        <p:spPr>
          <a:xfrm>
            <a:off x="4062515" y="6523636"/>
            <a:ext cx="3405099" cy="748988"/>
          </a:xfrm>
          <a:prstGeom prst="rect">
            <a:avLst/>
          </a:prstGeom>
          <a:no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主体的な学び</a:t>
            </a:r>
          </a:p>
        </p:txBody>
      </p:sp>
      <p:sp>
        <p:nvSpPr>
          <p:cNvPr id="10" name="楕円 9">
            <a:extLst>
              <a:ext uri="{FF2B5EF4-FFF2-40B4-BE49-F238E27FC236}">
                <a16:creationId xmlns:a16="http://schemas.microsoft.com/office/drawing/2014/main" id="{9346C0DE-6467-E748-50DC-80C81ECF76A3}"/>
              </a:ext>
            </a:extLst>
          </p:cNvPr>
          <p:cNvSpPr/>
          <p:nvPr/>
        </p:nvSpPr>
        <p:spPr>
          <a:xfrm>
            <a:off x="6400800" y="7662153"/>
            <a:ext cx="5611905" cy="1278859"/>
          </a:xfrm>
          <a:prstGeom prst="ellipse">
            <a:avLst/>
          </a:prstGeom>
          <a:solidFill>
            <a:srgbClr val="FFFF8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t>学び</a:t>
            </a:r>
          </a:p>
        </p:txBody>
      </p:sp>
      <p:sp>
        <p:nvSpPr>
          <p:cNvPr id="11" name="テキスト ボックス 10">
            <a:extLst>
              <a:ext uri="{FF2B5EF4-FFF2-40B4-BE49-F238E27FC236}">
                <a16:creationId xmlns:a16="http://schemas.microsoft.com/office/drawing/2014/main" id="{B3548CBD-6C15-1497-3498-019C3BF2269F}"/>
              </a:ext>
            </a:extLst>
          </p:cNvPr>
          <p:cNvSpPr txBox="1"/>
          <p:nvPr/>
        </p:nvSpPr>
        <p:spPr>
          <a:xfrm>
            <a:off x="6790095" y="7877209"/>
            <a:ext cx="5019323" cy="748988"/>
          </a:xfrm>
          <a:prstGeom prst="rect">
            <a:avLst/>
          </a:prstGeom>
          <a:no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問題解決と行動変容</a:t>
            </a:r>
          </a:p>
        </p:txBody>
      </p:sp>
      <p:sp>
        <p:nvSpPr>
          <p:cNvPr id="2" name="テキスト ボックス 1">
            <a:extLst>
              <a:ext uri="{FF2B5EF4-FFF2-40B4-BE49-F238E27FC236}">
                <a16:creationId xmlns:a16="http://schemas.microsoft.com/office/drawing/2014/main" id="{36E8FCF8-4A9E-5A5D-8558-6FEF7C0AAFE7}"/>
              </a:ext>
            </a:extLst>
          </p:cNvPr>
          <p:cNvSpPr txBox="1"/>
          <p:nvPr/>
        </p:nvSpPr>
        <p:spPr>
          <a:xfrm>
            <a:off x="1443316" y="607897"/>
            <a:ext cx="8704731" cy="748988"/>
          </a:xfrm>
          <a:prstGeom prst="rect">
            <a:avLst/>
          </a:prstGeom>
          <a:noFill/>
        </p:spPr>
        <p:txBody>
          <a:bodyPr wrap="square" rtlCol="0">
            <a:spAutoFit/>
          </a:bodyPr>
          <a:lstStyle/>
          <a:p>
            <a:r>
              <a:rPr kumimoji="1" lang="ja-JP" altLang="en-US" sz="4267" b="1" dirty="0">
                <a:highlight>
                  <a:srgbClr val="FFFF00"/>
                </a:highlight>
                <a:latin typeface="AR P丸ゴシック体E" panose="020F0900000000000000" pitchFamily="50" charset="-128"/>
                <a:ea typeface="AR P丸ゴシック体E" panose="020F0900000000000000" pitchFamily="50" charset="-128"/>
              </a:rPr>
              <a:t>２００５～２０１４年　国連 </a:t>
            </a:r>
            <a:r>
              <a:rPr kumimoji="1" lang="en-US" altLang="ja-JP" sz="4267" b="1" dirty="0">
                <a:highlight>
                  <a:srgbClr val="FFFF00"/>
                </a:highlight>
                <a:latin typeface="AR P丸ゴシック体E" panose="020F0900000000000000" pitchFamily="50" charset="-128"/>
                <a:ea typeface="AR P丸ゴシック体E" panose="020F0900000000000000" pitchFamily="50" charset="-128"/>
              </a:rPr>
              <a:t>ESD</a:t>
            </a:r>
            <a:r>
              <a:rPr kumimoji="1" lang="ja-JP" altLang="en-US" sz="4267" b="1" dirty="0">
                <a:highlight>
                  <a:srgbClr val="FFFF00"/>
                </a:highlight>
                <a:latin typeface="AR P丸ゴシック体E" panose="020F0900000000000000" pitchFamily="50" charset="-128"/>
                <a:ea typeface="AR P丸ゴシック体E" panose="020F0900000000000000" pitchFamily="50" charset="-128"/>
              </a:rPr>
              <a:t>の</a:t>
            </a:r>
            <a:r>
              <a:rPr kumimoji="1" lang="en-US" altLang="ja-JP" sz="4267" b="1" dirty="0">
                <a:highlight>
                  <a:srgbClr val="FFFF00"/>
                </a:highlight>
                <a:latin typeface="AR P丸ゴシック体E" panose="020F0900000000000000" pitchFamily="50" charset="-128"/>
                <a:ea typeface="AR P丸ゴシック体E" panose="020F0900000000000000" pitchFamily="50" charset="-128"/>
              </a:rPr>
              <a:t>10</a:t>
            </a:r>
            <a:r>
              <a:rPr kumimoji="1" lang="ja-JP" altLang="en-US" sz="4267" b="1" dirty="0">
                <a:highlight>
                  <a:srgbClr val="FFFF00"/>
                </a:highlight>
                <a:latin typeface="AR P丸ゴシック体E" panose="020F0900000000000000" pitchFamily="50" charset="-128"/>
                <a:ea typeface="AR P丸ゴシック体E" panose="020F0900000000000000" pitchFamily="50" charset="-128"/>
              </a:rPr>
              <a:t>年</a:t>
            </a:r>
          </a:p>
        </p:txBody>
      </p:sp>
      <p:grpSp>
        <p:nvGrpSpPr>
          <p:cNvPr id="12" name="グループ化 11">
            <a:extLst>
              <a:ext uri="{FF2B5EF4-FFF2-40B4-BE49-F238E27FC236}">
                <a16:creationId xmlns:a16="http://schemas.microsoft.com/office/drawing/2014/main" id="{146EF767-475B-35D0-405E-C4ED4B90B515}"/>
              </a:ext>
            </a:extLst>
          </p:cNvPr>
          <p:cNvGrpSpPr/>
          <p:nvPr/>
        </p:nvGrpSpPr>
        <p:grpSpPr>
          <a:xfrm>
            <a:off x="1" y="1348221"/>
            <a:ext cx="12289383" cy="3528579"/>
            <a:chOff x="0" y="1011166"/>
            <a:chExt cx="9217037" cy="2646434"/>
          </a:xfrm>
        </p:grpSpPr>
        <p:pic>
          <p:nvPicPr>
            <p:cNvPr id="3" name="図 2">
              <a:extLst>
                <a:ext uri="{FF2B5EF4-FFF2-40B4-BE49-F238E27FC236}">
                  <a16:creationId xmlns:a16="http://schemas.microsoft.com/office/drawing/2014/main" id="{8291CE5A-A2FA-C955-E93C-40C5B02CE4AC}"/>
                </a:ext>
              </a:extLst>
            </p:cNvPr>
            <p:cNvPicPr>
              <a:picLocks noChangeAspect="1"/>
            </p:cNvPicPr>
            <p:nvPr/>
          </p:nvPicPr>
          <p:blipFill rotWithShape="1">
            <a:blip r:embed="rId2">
              <a:extLst>
                <a:ext uri="{28A0092B-C50C-407E-A947-70E740481C1C}">
                  <a14:useLocalDpi xmlns:a14="http://schemas.microsoft.com/office/drawing/2010/main" val="0"/>
                </a:ext>
              </a:extLst>
            </a:blip>
            <a:srcRect l="6810" t="7142" r="7147" b="75379"/>
            <a:stretch/>
          </p:blipFill>
          <p:spPr>
            <a:xfrm>
              <a:off x="0" y="1011166"/>
              <a:ext cx="9217037" cy="2646434"/>
            </a:xfrm>
            <a:prstGeom prst="rect">
              <a:avLst/>
            </a:prstGeom>
          </p:spPr>
        </p:pic>
        <p:pic>
          <p:nvPicPr>
            <p:cNvPr id="5" name="図 4">
              <a:extLst>
                <a:ext uri="{FF2B5EF4-FFF2-40B4-BE49-F238E27FC236}">
                  <a16:creationId xmlns:a16="http://schemas.microsoft.com/office/drawing/2014/main" id="{BEC77E1E-9DD7-FFA9-D9DC-BDDA4A2AFCBE}"/>
                </a:ext>
              </a:extLst>
            </p:cNvPr>
            <p:cNvPicPr>
              <a:picLocks noChangeAspect="1"/>
            </p:cNvPicPr>
            <p:nvPr/>
          </p:nvPicPr>
          <p:blipFill rotWithShape="1">
            <a:blip r:embed="rId2">
              <a:extLst>
                <a:ext uri="{28A0092B-C50C-407E-A947-70E740481C1C}">
                  <a14:useLocalDpi xmlns:a14="http://schemas.microsoft.com/office/drawing/2010/main" val="0"/>
                </a:ext>
              </a:extLst>
            </a:blip>
            <a:srcRect l="79953" t="12956" r="13018" b="83314"/>
            <a:stretch/>
          </p:blipFill>
          <p:spPr>
            <a:xfrm>
              <a:off x="7234517" y="1936376"/>
              <a:ext cx="753035" cy="564777"/>
            </a:xfrm>
            <a:prstGeom prst="rect">
              <a:avLst/>
            </a:prstGeom>
          </p:spPr>
        </p:pic>
      </p:grpSp>
    </p:spTree>
    <p:extLst>
      <p:ext uri="{BB962C8B-B14F-4D97-AF65-F5344CB8AC3E}">
        <p14:creationId xmlns:p14="http://schemas.microsoft.com/office/powerpoint/2010/main" val="17458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F3877D02-7BE8-455C-89B9-E26B18D4D474}"/>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5" name="正方形/長方形 4">
            <a:extLst>
              <a:ext uri="{FF2B5EF4-FFF2-40B4-BE49-F238E27FC236}">
                <a16:creationId xmlns:a16="http://schemas.microsoft.com/office/drawing/2014/main" id="{F655494C-6B67-4A6B-A8A1-C56FB5450C51}"/>
              </a:ext>
            </a:extLst>
          </p:cNvPr>
          <p:cNvSpPr/>
          <p:nvPr/>
        </p:nvSpPr>
        <p:spPr>
          <a:xfrm>
            <a:off x="467516" y="168812"/>
            <a:ext cx="11256968" cy="8623496"/>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pic>
        <p:nvPicPr>
          <p:cNvPr id="4" name="図 3">
            <a:extLst>
              <a:ext uri="{FF2B5EF4-FFF2-40B4-BE49-F238E27FC236}">
                <a16:creationId xmlns:a16="http://schemas.microsoft.com/office/drawing/2014/main" id="{A26186B2-9FF2-4DBF-A250-B62F560643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169" y="351693"/>
            <a:ext cx="10211663" cy="8340580"/>
          </a:xfrm>
          <a:prstGeom prst="rect">
            <a:avLst/>
          </a:prstGeom>
          <a:ln>
            <a:solidFill>
              <a:schemeClr val="tx1"/>
            </a:solidFill>
          </a:ln>
        </p:spPr>
      </p:pic>
      <p:cxnSp>
        <p:nvCxnSpPr>
          <p:cNvPr id="10" name="直線コネクタ 9">
            <a:extLst>
              <a:ext uri="{FF2B5EF4-FFF2-40B4-BE49-F238E27FC236}">
                <a16:creationId xmlns:a16="http://schemas.microsoft.com/office/drawing/2014/main" id="{C04C976C-BF53-49E0-8EE4-27338DA8140C}"/>
              </a:ext>
            </a:extLst>
          </p:cNvPr>
          <p:cNvCxnSpPr>
            <a:cxnSpLocks/>
          </p:cNvCxnSpPr>
          <p:nvPr/>
        </p:nvCxnSpPr>
        <p:spPr>
          <a:xfrm>
            <a:off x="9697333" y="2493932"/>
            <a:ext cx="92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B1CDCB5-821A-4DFF-A1AC-4B5B1455D5F8}"/>
              </a:ext>
            </a:extLst>
          </p:cNvPr>
          <p:cNvCxnSpPr>
            <a:cxnSpLocks/>
          </p:cNvCxnSpPr>
          <p:nvPr/>
        </p:nvCxnSpPr>
        <p:spPr>
          <a:xfrm>
            <a:off x="2409773" y="2942124"/>
            <a:ext cx="48945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91C189C-8B5E-47AA-A667-87BD1C8CC441}"/>
              </a:ext>
            </a:extLst>
          </p:cNvPr>
          <p:cNvCxnSpPr>
            <a:cxnSpLocks/>
          </p:cNvCxnSpPr>
          <p:nvPr/>
        </p:nvCxnSpPr>
        <p:spPr>
          <a:xfrm>
            <a:off x="3391059" y="3769403"/>
            <a:ext cx="60574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28FA7B9-E8D6-40F6-A1EE-C0CDEC86CD27}"/>
              </a:ext>
            </a:extLst>
          </p:cNvPr>
          <p:cNvCxnSpPr>
            <a:cxnSpLocks/>
          </p:cNvCxnSpPr>
          <p:nvPr/>
        </p:nvCxnSpPr>
        <p:spPr>
          <a:xfrm>
            <a:off x="9697333" y="3769403"/>
            <a:ext cx="92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31C365A-479B-44CD-97D9-51A8D712D4A9}"/>
              </a:ext>
            </a:extLst>
          </p:cNvPr>
          <p:cNvCxnSpPr>
            <a:cxnSpLocks/>
          </p:cNvCxnSpPr>
          <p:nvPr/>
        </p:nvCxnSpPr>
        <p:spPr>
          <a:xfrm>
            <a:off x="2409774" y="4197849"/>
            <a:ext cx="748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8348155-0232-4396-85B4-0CE25291F57F}"/>
              </a:ext>
            </a:extLst>
          </p:cNvPr>
          <p:cNvCxnSpPr>
            <a:cxnSpLocks/>
          </p:cNvCxnSpPr>
          <p:nvPr/>
        </p:nvCxnSpPr>
        <p:spPr>
          <a:xfrm>
            <a:off x="3391061" y="4197849"/>
            <a:ext cx="92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53A0604-5E56-47FF-9191-2BA879A162D1}"/>
              </a:ext>
            </a:extLst>
          </p:cNvPr>
          <p:cNvCxnSpPr>
            <a:cxnSpLocks/>
          </p:cNvCxnSpPr>
          <p:nvPr/>
        </p:nvCxnSpPr>
        <p:spPr>
          <a:xfrm>
            <a:off x="4648758" y="4193905"/>
            <a:ext cx="2655585" cy="39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BFEBB87-8EAB-4047-AE1E-3A4D1833F81E}"/>
              </a:ext>
            </a:extLst>
          </p:cNvPr>
          <p:cNvCxnSpPr>
            <a:cxnSpLocks/>
          </p:cNvCxnSpPr>
          <p:nvPr/>
        </p:nvCxnSpPr>
        <p:spPr>
          <a:xfrm>
            <a:off x="2409774" y="6006413"/>
            <a:ext cx="43140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7E7E1F9-0468-480E-A00F-89636BB03A75}"/>
              </a:ext>
            </a:extLst>
          </p:cNvPr>
          <p:cNvCxnSpPr>
            <a:cxnSpLocks/>
          </p:cNvCxnSpPr>
          <p:nvPr/>
        </p:nvCxnSpPr>
        <p:spPr>
          <a:xfrm>
            <a:off x="7592608" y="5986673"/>
            <a:ext cx="27444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8583D279-2E45-4502-A3B8-E17DB52D0575}"/>
              </a:ext>
            </a:extLst>
          </p:cNvPr>
          <p:cNvCxnSpPr>
            <a:cxnSpLocks/>
          </p:cNvCxnSpPr>
          <p:nvPr/>
        </p:nvCxnSpPr>
        <p:spPr>
          <a:xfrm>
            <a:off x="3158074" y="6434865"/>
            <a:ext cx="33762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7D6DAA9D-F300-4318-B44A-3BCA6BA21DF3}"/>
              </a:ext>
            </a:extLst>
          </p:cNvPr>
          <p:cNvSpPr/>
          <p:nvPr/>
        </p:nvSpPr>
        <p:spPr>
          <a:xfrm>
            <a:off x="4057583" y="6470398"/>
            <a:ext cx="3696927" cy="4185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19" name="正方形/長方形 18">
            <a:extLst>
              <a:ext uri="{FF2B5EF4-FFF2-40B4-BE49-F238E27FC236}">
                <a16:creationId xmlns:a16="http://schemas.microsoft.com/office/drawing/2014/main" id="{E98C534E-1195-4A8F-A8A8-C474337D604C}"/>
              </a:ext>
            </a:extLst>
          </p:cNvPr>
          <p:cNvSpPr/>
          <p:nvPr/>
        </p:nvSpPr>
        <p:spPr>
          <a:xfrm>
            <a:off x="2409775" y="1189829"/>
            <a:ext cx="5605357" cy="4963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2" name="テキスト ボックス 1">
            <a:extLst>
              <a:ext uri="{FF2B5EF4-FFF2-40B4-BE49-F238E27FC236}">
                <a16:creationId xmlns:a16="http://schemas.microsoft.com/office/drawing/2014/main" id="{EE43B4E4-D99A-42F7-91D1-1DC2BE76426A}"/>
              </a:ext>
            </a:extLst>
          </p:cNvPr>
          <p:cNvSpPr txBox="1"/>
          <p:nvPr/>
        </p:nvSpPr>
        <p:spPr>
          <a:xfrm>
            <a:off x="4410783" y="442647"/>
            <a:ext cx="867545" cy="502766"/>
          </a:xfrm>
          <a:prstGeom prst="rect">
            <a:avLst/>
          </a:prstGeom>
          <a:noFill/>
        </p:spPr>
        <p:txBody>
          <a:bodyPr wrap="none" rtlCol="0">
            <a:spAutoFit/>
          </a:bodyPr>
          <a:lstStyle/>
          <a:p>
            <a:r>
              <a:rPr kumimoji="1" lang="ja-JP" altLang="en-US" sz="2667" b="1" dirty="0">
                <a:highlight>
                  <a:srgbClr val="FED2FA"/>
                </a:highlight>
              </a:rPr>
              <a:t>実施</a:t>
            </a:r>
          </a:p>
        </p:txBody>
      </p:sp>
      <p:sp>
        <p:nvSpPr>
          <p:cNvPr id="24" name="テキスト ボックス 23">
            <a:extLst>
              <a:ext uri="{FF2B5EF4-FFF2-40B4-BE49-F238E27FC236}">
                <a16:creationId xmlns:a16="http://schemas.microsoft.com/office/drawing/2014/main" id="{24DBECFD-9AFF-4879-9CB1-934E524391C1}"/>
              </a:ext>
            </a:extLst>
          </p:cNvPr>
          <p:cNvSpPr txBox="1"/>
          <p:nvPr/>
        </p:nvSpPr>
        <p:spPr>
          <a:xfrm>
            <a:off x="467517" y="11761"/>
            <a:ext cx="1354663" cy="666786"/>
          </a:xfrm>
          <a:prstGeom prst="rect">
            <a:avLst/>
          </a:prstGeom>
          <a:solidFill>
            <a:srgbClr val="FFFF00"/>
          </a:solidFill>
          <a:ln>
            <a:solidFill>
              <a:schemeClr val="accent1"/>
            </a:solidFill>
          </a:ln>
        </p:spPr>
        <p:txBody>
          <a:bodyPr wrap="square" rtlCol="0">
            <a:spAutoFit/>
          </a:bodyPr>
          <a:lstStyle/>
          <a:p>
            <a:r>
              <a:rPr kumimoji="1" lang="ja-JP" altLang="en-US" sz="3733" b="1" dirty="0"/>
              <a:t>総 則</a:t>
            </a:r>
          </a:p>
        </p:txBody>
      </p:sp>
      <p:sp>
        <p:nvSpPr>
          <p:cNvPr id="3" name="テキスト ボックス 2">
            <a:extLst>
              <a:ext uri="{FF2B5EF4-FFF2-40B4-BE49-F238E27FC236}">
                <a16:creationId xmlns:a16="http://schemas.microsoft.com/office/drawing/2014/main" id="{8036FBC5-9361-14FB-3176-EF42D460311B}"/>
              </a:ext>
            </a:extLst>
          </p:cNvPr>
          <p:cNvSpPr txBox="1"/>
          <p:nvPr/>
        </p:nvSpPr>
        <p:spPr>
          <a:xfrm>
            <a:off x="2230749" y="987106"/>
            <a:ext cx="6952544" cy="1405641"/>
          </a:xfrm>
          <a:prstGeom prst="rect">
            <a:avLst/>
          </a:prstGeom>
          <a:solidFill>
            <a:schemeClr val="bg1"/>
          </a:solidFill>
          <a:ln w="57150">
            <a:solidFill>
              <a:srgbClr val="FF0000"/>
            </a:solidFill>
          </a:ln>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主体的・対話的で深い学びの</a:t>
            </a:r>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実現に向けた授業改善</a:t>
            </a:r>
          </a:p>
        </p:txBody>
      </p:sp>
      <p:sp>
        <p:nvSpPr>
          <p:cNvPr id="22" name="楕円 21">
            <a:extLst>
              <a:ext uri="{FF2B5EF4-FFF2-40B4-BE49-F238E27FC236}">
                <a16:creationId xmlns:a16="http://schemas.microsoft.com/office/drawing/2014/main" id="{4E138C41-6C3C-44D4-8D83-5128C77743E4}"/>
              </a:ext>
            </a:extLst>
          </p:cNvPr>
          <p:cNvSpPr/>
          <p:nvPr/>
        </p:nvSpPr>
        <p:spPr>
          <a:xfrm>
            <a:off x="5346140" y="1623566"/>
            <a:ext cx="2490808" cy="8876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A8A581EF-8D15-E521-E9BD-2D700F59D57E}"/>
              </a:ext>
            </a:extLst>
          </p:cNvPr>
          <p:cNvSpPr txBox="1"/>
          <p:nvPr/>
        </p:nvSpPr>
        <p:spPr>
          <a:xfrm>
            <a:off x="3949769" y="6468140"/>
            <a:ext cx="6516528" cy="748988"/>
          </a:xfrm>
          <a:prstGeom prst="rect">
            <a:avLst/>
          </a:prstGeom>
          <a:solidFill>
            <a:schemeClr val="bg1"/>
          </a:solidFill>
          <a:ln w="57150">
            <a:solidFill>
              <a:srgbClr val="FF0000"/>
            </a:solidFill>
          </a:ln>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過程を重視した学習の充実</a:t>
            </a:r>
            <a:endParaRPr kumimoji="1" lang="en-US" altLang="ja-JP" sz="4267" dirty="0">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ADA46857-1FD5-EBDD-0684-CF2659CA5FB8}"/>
              </a:ext>
            </a:extLst>
          </p:cNvPr>
          <p:cNvSpPr txBox="1"/>
          <p:nvPr/>
        </p:nvSpPr>
        <p:spPr>
          <a:xfrm>
            <a:off x="3988240" y="6498200"/>
            <a:ext cx="8045792" cy="748988"/>
          </a:xfrm>
          <a:prstGeom prst="rect">
            <a:avLst/>
          </a:prstGeom>
          <a:solidFill>
            <a:schemeClr val="bg1"/>
          </a:solidFill>
          <a:ln w="57150">
            <a:solidFill>
              <a:srgbClr val="FF0000"/>
            </a:solidFill>
          </a:ln>
        </p:spPr>
        <p:txBody>
          <a:bodyPr wrap="none" rtlCol="0">
            <a:spAutoFit/>
          </a:bodyPr>
          <a:lstStyle/>
          <a:p>
            <a:r>
              <a:rPr kumimoji="1" lang="ja-JP" altLang="en-US" sz="4267" dirty="0">
                <a:highlight>
                  <a:srgbClr val="FFFF00"/>
                </a:highlight>
                <a:latin typeface="AR P丸ゴシック体E" panose="020F0900000000000000" pitchFamily="50" charset="-128"/>
                <a:ea typeface="AR P丸ゴシック体E" panose="020F0900000000000000" pitchFamily="50" charset="-128"/>
              </a:rPr>
              <a:t>主体的な学習過程を重視しなさい</a:t>
            </a:r>
            <a:endParaRPr kumimoji="1" lang="en-US" altLang="ja-JP" sz="4267" dirty="0">
              <a:highlight>
                <a:srgbClr val="FFFF00"/>
              </a:highlight>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4422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4"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par>
                          <p:cTn id="42" fill="hold">
                            <p:stCondLst>
                              <p:cond delay="1000"/>
                            </p:stCondLst>
                            <p:childTnLst>
                              <p:par>
                                <p:cTn id="43" presetID="2" presetClass="entr" presetSubtype="4"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1000"/>
                                        <p:tgtEl>
                                          <p:spTgt spid="31"/>
                                        </p:tgtEl>
                                      </p:cBhvr>
                                    </p:animEffect>
                                    <p:anim calcmode="lin" valueType="num">
                                      <p:cBhvr>
                                        <p:cTn id="72" dur="1000" fill="hold"/>
                                        <p:tgtEl>
                                          <p:spTgt spid="31"/>
                                        </p:tgtEl>
                                        <p:attrNameLst>
                                          <p:attrName>ppt_x</p:attrName>
                                        </p:attrNameLst>
                                      </p:cBhvr>
                                      <p:tavLst>
                                        <p:tav tm="0">
                                          <p:val>
                                            <p:strVal val="#ppt_x"/>
                                          </p:val>
                                        </p:tav>
                                        <p:tav tm="100000">
                                          <p:val>
                                            <p:strVal val="#ppt_x"/>
                                          </p:val>
                                        </p:tav>
                                      </p:tavLst>
                                    </p:anim>
                                    <p:anim calcmode="lin" valueType="num">
                                      <p:cBhvr>
                                        <p:cTn id="7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1000"/>
                                        <p:tgtEl>
                                          <p:spTgt spid="6"/>
                                        </p:tgtEl>
                                      </p:cBhvr>
                                    </p:animEffect>
                                    <p:anim calcmode="lin" valueType="num">
                                      <p:cBhvr>
                                        <p:cTn id="79" dur="1000" fill="hold"/>
                                        <p:tgtEl>
                                          <p:spTgt spid="6"/>
                                        </p:tgtEl>
                                        <p:attrNameLst>
                                          <p:attrName>ppt_x</p:attrName>
                                        </p:attrNameLst>
                                      </p:cBhvr>
                                      <p:tavLst>
                                        <p:tav tm="0">
                                          <p:val>
                                            <p:strVal val="#ppt_x"/>
                                          </p:val>
                                        </p:tav>
                                        <p:tav tm="100000">
                                          <p:val>
                                            <p:strVal val="#ppt_x"/>
                                          </p:val>
                                        </p:tav>
                                      </p:tavLst>
                                    </p:anim>
                                    <p:anim calcmode="lin" valueType="num">
                                      <p:cBhvr>
                                        <p:cTn id="8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1000"/>
                                        <p:tgtEl>
                                          <p:spTgt spid="7"/>
                                        </p:tgtEl>
                                      </p:cBhvr>
                                    </p:animEffect>
                                    <p:anim calcmode="lin" valueType="num">
                                      <p:cBhvr>
                                        <p:cTn id="86" dur="1000" fill="hold"/>
                                        <p:tgtEl>
                                          <p:spTgt spid="7"/>
                                        </p:tgtEl>
                                        <p:attrNameLst>
                                          <p:attrName>ppt_x</p:attrName>
                                        </p:attrNameLst>
                                      </p:cBhvr>
                                      <p:tavLst>
                                        <p:tav tm="0">
                                          <p:val>
                                            <p:strVal val="#ppt_x"/>
                                          </p:val>
                                        </p:tav>
                                        <p:tav tm="100000">
                                          <p:val>
                                            <p:strVal val="#ppt_x"/>
                                          </p:val>
                                        </p:tav>
                                      </p:tavLst>
                                    </p:anim>
                                    <p:anim calcmode="lin" valueType="num">
                                      <p:cBhvr>
                                        <p:cTn id="8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P spid="3" grpId="0" animBg="1"/>
      <p:bldP spid="22"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9295D785-E4C2-4C68-8219-851635A99CCC}"/>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901776" y="676334"/>
            <a:ext cx="10388449" cy="355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468925" y="4567952"/>
            <a:ext cx="11254153" cy="4360344"/>
          </a:xfrm>
          <a:prstGeom prst="rect">
            <a:avLst/>
          </a:prstGeom>
          <a:solidFill>
            <a:srgbClr val="FFCC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468925" y="351693"/>
            <a:ext cx="11254153" cy="4216257"/>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01781" y="676333"/>
            <a:ext cx="10388449" cy="779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2" name="テキスト ボックス 1"/>
          <p:cNvSpPr txBox="1">
            <a:spLocks noChangeArrowheads="1"/>
          </p:cNvSpPr>
          <p:nvPr/>
        </p:nvSpPr>
        <p:spPr bwMode="auto">
          <a:xfrm>
            <a:off x="1334623" y="44156"/>
            <a:ext cx="10240304" cy="811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4616"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教育課程の</a:t>
            </a:r>
            <a:r>
              <a:rPr lang="ja-JP" altLang="en-US" sz="461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4616" dirty="0">
                <a:latin typeface="HG創英角ﾎﾟｯﾌﾟ体" panose="040B0A09000000000000" pitchFamily="49" charset="-128"/>
                <a:ea typeface="HG創英角ﾎﾟｯﾌﾟ体" panose="040B0A09000000000000" pitchFamily="49" charset="-128"/>
              </a:rPr>
              <a:t>において</a:t>
            </a:r>
            <a:endParaRPr lang="en-US" altLang="ja-JP" sz="4616"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　</a:t>
            </a:r>
            <a:r>
              <a:rPr lang="ja-JP" altLang="en-US" sz="3447"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3447" dirty="0">
              <a:latin typeface="HG創英角ﾎﾟｯﾌﾟ体" panose="040B0A09000000000000" pitchFamily="49" charset="-128"/>
              <a:ea typeface="HG創英角ﾎﾟｯﾌﾟ体" panose="040B0A09000000000000" pitchFamily="49" charset="-128"/>
            </a:endParaRPr>
          </a:p>
          <a:p>
            <a:endParaRPr lang="en-US" altLang="ja-JP" sz="1867" dirty="0">
              <a:latin typeface="HG創英角ﾎﾟｯﾌﾟ体" panose="040B0A09000000000000" pitchFamily="49" charset="-128"/>
              <a:ea typeface="HG創英角ﾎﾟｯﾌﾟ体" panose="040B0A09000000000000" pitchFamily="49" charset="-128"/>
            </a:endParaRPr>
          </a:p>
          <a:p>
            <a:r>
              <a:rPr lang="ja-JP" altLang="en-US" sz="4267" b="1" dirty="0">
                <a:latin typeface="HG創英角ﾎﾟｯﾌﾟ体" panose="040B0A09000000000000" pitchFamily="49" charset="-128"/>
                <a:ea typeface="HG創英角ﾎﾟｯﾌﾟ体" panose="040B0A09000000000000" pitchFamily="49" charset="-128"/>
              </a:rPr>
              <a:t>①学校の教育目標を見直すこと</a:t>
            </a:r>
            <a:r>
              <a:rPr lang="ja-JP" altLang="en-US" sz="2133" b="1" dirty="0">
                <a:latin typeface="HG創英角ﾎﾟｯﾌﾟ体" panose="040B0A09000000000000" pitchFamily="49" charset="-128"/>
                <a:ea typeface="HG創英角ﾎﾟｯﾌﾟ体" panose="040B0A09000000000000" pitchFamily="49" charset="-128"/>
              </a:rPr>
              <a:t>（時代遅れ？）</a:t>
            </a:r>
            <a:endParaRPr lang="en-US" altLang="ja-JP" sz="3447" dirty="0">
              <a:latin typeface="HG創英角ﾎﾟｯﾌﾟ体" panose="040B0A09000000000000" pitchFamily="49" charset="-128"/>
              <a:ea typeface="HG創英角ﾎﾟｯﾌﾟ体" panose="040B0A09000000000000" pitchFamily="49" charset="-128"/>
            </a:endParaRPr>
          </a:p>
          <a:p>
            <a:r>
              <a:rPr lang="ja-JP" altLang="en-US" sz="4267" dirty="0">
                <a:latin typeface="HG創英角ﾎﾟｯﾌﾟ体" panose="040B0A09000000000000" pitchFamily="49" charset="-128"/>
                <a:ea typeface="HG創英角ﾎﾟｯﾌﾟ体" panose="040B0A09000000000000" pitchFamily="49" charset="-128"/>
              </a:rPr>
              <a:t>②</a:t>
            </a:r>
            <a:r>
              <a:rPr lang="ja-JP" altLang="en-US" sz="4267" u="sng" dirty="0">
                <a:latin typeface="HG創英角ﾎﾟｯﾌﾟ体" panose="040B0A09000000000000" pitchFamily="49" charset="-128"/>
                <a:ea typeface="HG創英角ﾎﾟｯﾌﾟ体" panose="040B0A09000000000000" pitchFamily="49" charset="-128"/>
              </a:rPr>
              <a:t>教科横断的に学ぶ</a:t>
            </a:r>
            <a:r>
              <a:rPr lang="ja-JP" altLang="en-US" sz="4267" dirty="0">
                <a:latin typeface="HG創英角ﾎﾟｯﾌﾟ体" panose="040B0A09000000000000" pitchFamily="49" charset="-128"/>
                <a:ea typeface="HG創英角ﾎﾟｯﾌﾟ体" panose="040B0A09000000000000" pitchFamily="49" charset="-128"/>
              </a:rPr>
              <a:t>　　</a:t>
            </a:r>
            <a:r>
              <a:rPr lang="ja-JP" altLang="en-US" sz="2272" dirty="0">
                <a:latin typeface="HG創英角ﾎﾟｯﾌﾟ体" panose="040B0A09000000000000" pitchFamily="49" charset="-128"/>
                <a:ea typeface="HG創英角ﾎﾟｯﾌﾟ体" panose="040B0A09000000000000" pitchFamily="49" charset="-128"/>
              </a:rPr>
              <a:t>（</a:t>
            </a:r>
            <a:r>
              <a:rPr lang="en-US" altLang="ja-JP" sz="2272" dirty="0">
                <a:latin typeface="HG創英角ﾎﾟｯﾌﾟ体" panose="040B0A09000000000000" pitchFamily="49" charset="-128"/>
                <a:ea typeface="HG創英角ﾎﾟｯﾌﾟ体" panose="040B0A09000000000000" pitchFamily="49" charset="-128"/>
              </a:rPr>
              <a:t>19</a:t>
            </a:r>
            <a:r>
              <a:rPr lang="ja-JP" altLang="en-US" sz="2272" dirty="0">
                <a:latin typeface="HG創英角ﾎﾟｯﾌﾟ体" panose="040B0A09000000000000" pitchFamily="49" charset="-128"/>
                <a:ea typeface="HG創英角ﾎﾟｯﾌﾟ体" panose="040B0A09000000000000" pitchFamily="49" charset="-128"/>
              </a:rPr>
              <a:t>ページの２）</a:t>
            </a:r>
            <a:endParaRPr lang="en-US" altLang="ja-JP" sz="2272" dirty="0">
              <a:latin typeface="HG創英角ﾎﾟｯﾌﾟ体" panose="040B0A09000000000000" pitchFamily="49" charset="-128"/>
              <a:ea typeface="HG創英角ﾎﾟｯﾌﾟ体" panose="040B0A09000000000000" pitchFamily="49" charset="-128"/>
            </a:endParaRPr>
          </a:p>
          <a:p>
            <a:r>
              <a:rPr lang="ja-JP" altLang="en-US" sz="2517" dirty="0">
                <a:latin typeface="HG創英角ﾎﾟｯﾌﾟ体" panose="040B0A09000000000000" pitchFamily="49" charset="-128"/>
                <a:ea typeface="HG創英角ﾎﾟｯﾌﾟ体" panose="040B0A09000000000000" pitchFamily="49" charset="-128"/>
              </a:rPr>
              <a:t>　　　</a:t>
            </a:r>
            <a:r>
              <a:rPr lang="ja-JP" altLang="en-US" sz="3356" dirty="0">
                <a:latin typeface="HG創英角ﾎﾟｯﾌﾟ体" panose="040B0A09000000000000" pitchFamily="49" charset="-128"/>
                <a:ea typeface="HG創英角ﾎﾟｯﾌﾟ体" panose="040B0A09000000000000" pitchFamily="49" charset="-128"/>
              </a:rPr>
              <a:t>（</a:t>
            </a:r>
            <a:r>
              <a:rPr lang="ja-JP" altLang="en-US" sz="4089" u="sng" dirty="0">
                <a:latin typeface="HG創英角ﾎﾟｯﾌﾟ体" panose="040B0A09000000000000" pitchFamily="49" charset="-128"/>
                <a:ea typeface="HG創英角ﾎﾟｯﾌﾟ体" panose="040B0A09000000000000" pitchFamily="49" charset="-128"/>
              </a:rPr>
              <a:t>カリキュラム・マネジメント</a:t>
            </a:r>
            <a:r>
              <a:rPr lang="ja-JP" altLang="en-US" sz="3356" u="sng" dirty="0">
                <a:latin typeface="HG創英角ﾎﾟｯﾌﾟ体" panose="040B0A09000000000000" pitchFamily="49" charset="-128"/>
                <a:ea typeface="HG創英角ﾎﾟｯﾌﾟ体" panose="040B0A09000000000000" pitchFamily="49" charset="-128"/>
              </a:rPr>
              <a:t>）</a:t>
            </a:r>
            <a:endParaRPr lang="en-US" altLang="ja-JP" sz="3356" u="sng" dirty="0">
              <a:latin typeface="HG創英角ﾎﾟｯﾌﾟ体" panose="040B0A09000000000000" pitchFamily="49" charset="-128"/>
              <a:ea typeface="HG創英角ﾎﾟｯﾌﾟ体" panose="040B0A09000000000000" pitchFamily="49" charset="-128"/>
            </a:endParaRPr>
          </a:p>
          <a:p>
            <a:r>
              <a:rPr lang="ja-JP" altLang="en-US" sz="2461" dirty="0">
                <a:latin typeface="HG創英角ﾎﾟｯﾌﾟ体" panose="040B0A09000000000000" pitchFamily="49" charset="-128"/>
                <a:ea typeface="HG創英角ﾎﾟｯﾌﾟ体" panose="040B0A09000000000000" pitchFamily="49" charset="-128"/>
              </a:rPr>
              <a:t>　　　　　　　　　　　　　　　</a:t>
            </a:r>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教育課程の</a:t>
            </a:r>
            <a:r>
              <a:rPr lang="ja-JP" altLang="en-US" sz="4616"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4616" dirty="0">
                <a:latin typeface="HG創英角ﾎﾟｯﾌﾟ体" panose="040B0A09000000000000" pitchFamily="49" charset="-128"/>
                <a:ea typeface="HG創英角ﾎﾟｯﾌﾟ体" panose="040B0A09000000000000" pitchFamily="49" charset="-128"/>
              </a:rPr>
              <a:t>において</a:t>
            </a:r>
            <a:endParaRPr lang="en-US" altLang="ja-JP" sz="4616"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③</a:t>
            </a:r>
            <a:r>
              <a:rPr lang="ja-JP" altLang="en-US" sz="4616"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4616"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3447" dirty="0">
                <a:latin typeface="HG創英角ﾎﾟｯﾌﾟ体" panose="040B0A09000000000000" pitchFamily="49" charset="-128"/>
                <a:ea typeface="HG創英角ﾎﾟｯﾌﾟ体" panose="040B0A09000000000000" pitchFamily="49" charset="-128"/>
              </a:rPr>
              <a:t>　に向けた</a:t>
            </a:r>
            <a:r>
              <a:rPr lang="ja-JP" altLang="en-US" sz="3447" dirty="0">
                <a:solidFill>
                  <a:srgbClr val="FF0000"/>
                </a:solidFill>
                <a:latin typeface="HG創英角ﾎﾟｯﾌﾟ体" panose="040B0A09000000000000" pitchFamily="49" charset="-128"/>
                <a:ea typeface="HG創英角ﾎﾟｯﾌﾟ体" panose="040B0A09000000000000" pitchFamily="49" charset="-128"/>
              </a:rPr>
              <a:t>授業改善</a:t>
            </a:r>
            <a:r>
              <a:rPr lang="ja-JP" altLang="en-US" sz="3447" dirty="0">
                <a:latin typeface="HG創英角ﾎﾟｯﾌﾟ体" panose="040B0A09000000000000" pitchFamily="49" charset="-128"/>
                <a:ea typeface="HG創英角ﾎﾟｯﾌﾟ体" panose="040B0A09000000000000" pitchFamily="49" charset="-128"/>
              </a:rPr>
              <a:t>　</a:t>
            </a:r>
            <a:r>
              <a:rPr lang="ja-JP" altLang="en-US" sz="2461" dirty="0">
                <a:latin typeface="HG創英角ﾎﾟｯﾌﾟ体" panose="040B0A09000000000000" pitchFamily="49" charset="-128"/>
                <a:ea typeface="HG創英角ﾎﾟｯﾌﾟ体" panose="040B0A09000000000000" pitchFamily="49" charset="-128"/>
              </a:rPr>
              <a:t>（</a:t>
            </a:r>
            <a:r>
              <a:rPr lang="en-US" altLang="ja-JP" sz="2461" dirty="0">
                <a:latin typeface="HG創英角ﾎﾟｯﾌﾟ体" panose="040B0A09000000000000" pitchFamily="49" charset="-128"/>
                <a:ea typeface="HG創英角ﾎﾟｯﾌﾟ体" panose="040B0A09000000000000" pitchFamily="49" charset="-128"/>
              </a:rPr>
              <a:t>22</a:t>
            </a:r>
            <a:r>
              <a:rPr lang="ja-JP" altLang="en-US" sz="2461" dirty="0">
                <a:latin typeface="HG創英角ﾎﾟｯﾌﾟ体" panose="040B0A09000000000000" pitchFamily="49" charset="-128"/>
                <a:ea typeface="HG創英角ﾎﾟｯﾌﾟ体" panose="040B0A09000000000000" pitchFamily="49" charset="-128"/>
              </a:rPr>
              <a:t>ページ１の</a:t>
            </a:r>
            <a:r>
              <a:rPr lang="ja-JP" altLang="en-US" sz="2461" b="1" dirty="0">
                <a:latin typeface="HG創英角ﾎﾟｯﾌﾟ体" panose="040B0A09000000000000" pitchFamily="49" charset="-128"/>
                <a:ea typeface="HG創英角ﾎﾟｯﾌﾟ体" panose="040B0A09000000000000" pitchFamily="49" charset="-128"/>
              </a:rPr>
              <a:t>⑴</a:t>
            </a:r>
            <a:r>
              <a:rPr lang="ja-JP" altLang="en-US" sz="2461" dirty="0">
                <a:latin typeface="HG創英角ﾎﾟｯﾌﾟ体" panose="040B0A09000000000000" pitchFamily="49" charset="-128"/>
                <a:ea typeface="HG創英角ﾎﾟｯﾌﾟ体" panose="040B0A09000000000000" pitchFamily="49" charset="-128"/>
              </a:rPr>
              <a:t>・・・つまり）</a:t>
            </a:r>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1600" dirty="0">
                <a:latin typeface="HG創英角ﾎﾟｯﾌﾟ体" panose="040B0A09000000000000" pitchFamily="49" charset="-128"/>
                <a:ea typeface="HG創英角ﾎﾟｯﾌﾟ体" panose="040B0A09000000000000" pitchFamily="49" charset="-128"/>
              </a:rPr>
              <a:t>　</a:t>
            </a:r>
            <a:endParaRPr lang="en-US" altLang="ja-JP" sz="1600"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　</a:t>
            </a:r>
            <a:r>
              <a:rPr lang="en-US" altLang="ja-JP" sz="4616" u="sng" dirty="0">
                <a:latin typeface="HG創英角ﾎﾟｯﾌﾟ体" panose="040B0A09000000000000" pitchFamily="49" charset="-128"/>
                <a:ea typeface="HG創英角ﾎﾟｯﾌﾟ体" panose="040B0A09000000000000" pitchFamily="49" charset="-128"/>
              </a:rPr>
              <a:t>《</a:t>
            </a:r>
            <a:r>
              <a:rPr lang="ja-JP" altLang="en-US" sz="4616" u="sng" dirty="0">
                <a:solidFill>
                  <a:srgbClr val="0070C0"/>
                </a:solidFill>
                <a:latin typeface="HG創英角ﾎﾟｯﾌﾟ体" panose="040B0A09000000000000" pitchFamily="49" charset="-128"/>
                <a:ea typeface="HG創英角ﾎﾟｯﾌﾟ体" panose="040B0A09000000000000" pitchFamily="49" charset="-128"/>
              </a:rPr>
              <a:t>探究的・問題解決的な学習過程</a:t>
            </a:r>
            <a:r>
              <a:rPr lang="en-US" altLang="ja-JP" sz="4616" u="sng" dirty="0">
                <a:latin typeface="HG創英角ﾎﾟｯﾌﾟ体" panose="040B0A09000000000000" pitchFamily="49" charset="-128"/>
                <a:ea typeface="HG創英角ﾎﾟｯﾌﾟ体" panose="040B0A09000000000000" pitchFamily="49" charset="-128"/>
              </a:rPr>
              <a:t>》</a:t>
            </a:r>
            <a:endParaRPr lang="en-US" altLang="ja-JP" sz="159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01775" y="4600712"/>
            <a:ext cx="1038845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51CEA95-6590-43DD-9ADE-AA54BA384544}"/>
              </a:ext>
            </a:extLst>
          </p:cNvPr>
          <p:cNvSpPr txBox="1"/>
          <p:nvPr/>
        </p:nvSpPr>
        <p:spPr>
          <a:xfrm>
            <a:off x="5201375" y="44155"/>
            <a:ext cx="1401346" cy="748988"/>
          </a:xfrm>
          <a:prstGeom prst="rect">
            <a:avLst/>
          </a:prstGeom>
          <a:solidFill>
            <a:srgbClr val="FFFF00"/>
          </a:solidFill>
          <a:ln>
            <a:solidFill>
              <a:schemeClr val="accent1"/>
            </a:solidFill>
          </a:ln>
        </p:spPr>
        <p:txBody>
          <a:bodyPr wrap="none" rtlCol="0">
            <a:spAutoFit/>
          </a:bodyPr>
          <a:lstStyle/>
          <a:p>
            <a:r>
              <a:rPr kumimoji="1" lang="ja-JP" altLang="en-US" sz="4267" b="1" dirty="0"/>
              <a:t>総 則</a:t>
            </a:r>
          </a:p>
        </p:txBody>
      </p:sp>
    </p:spTree>
    <p:extLst>
      <p:ext uri="{BB962C8B-B14F-4D97-AF65-F5344CB8AC3E}">
        <p14:creationId xmlns:p14="http://schemas.microsoft.com/office/powerpoint/2010/main" val="1416957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additive="base">
                                        <p:cTn id="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anim calcmode="lin" valueType="num">
                                      <p:cBhvr additive="base">
                                        <p:cTn id="13"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0" end="1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anim calcmode="lin" valueType="num">
                                      <p:cBhvr additive="base">
                                        <p:cTn id="17"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11" end="1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anim calcmode="lin" valueType="num">
                                      <p:cBhvr additive="base">
                                        <p:cTn id="21"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anim calcmode="lin" valueType="num">
                                      <p:cBhvr additive="base">
                                        <p:cTn id="27"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E3819E8-DBD4-C8C2-6F32-3ACC744C3588}"/>
              </a:ext>
            </a:extLst>
          </p:cNvPr>
          <p:cNvSpPr txBox="1"/>
          <p:nvPr/>
        </p:nvSpPr>
        <p:spPr>
          <a:xfrm>
            <a:off x="1147479" y="926366"/>
            <a:ext cx="10381132" cy="7478970"/>
          </a:xfrm>
          <a:prstGeom prst="rect">
            <a:avLst/>
          </a:prstGeom>
          <a:noFill/>
        </p:spPr>
        <p:txBody>
          <a:bodyPr wrap="square" rtlCol="0">
            <a:spAutoFit/>
          </a:bodyPr>
          <a:lstStyle/>
          <a:p>
            <a:r>
              <a:rPr kumimoji="1" lang="ja-JP" altLang="en-US" sz="4800" dirty="0">
                <a:latin typeface="AR丸ゴシック体E" panose="020F0909000000000000" pitchFamily="49" charset="-128"/>
                <a:ea typeface="AR丸ゴシック体E" panose="020F0909000000000000" pitchFamily="49" charset="-128"/>
              </a:rPr>
              <a:t>では、聞きますが、</a:t>
            </a:r>
            <a:endParaRPr kumimoji="1" lang="en-US" altLang="ja-JP" sz="4800" dirty="0">
              <a:latin typeface="AR丸ゴシック体E" panose="020F0909000000000000" pitchFamily="49" charset="-128"/>
              <a:ea typeface="AR丸ゴシック体E" panose="020F0909000000000000" pitchFamily="49" charset="-128"/>
            </a:endParaRPr>
          </a:p>
          <a:p>
            <a:endParaRPr kumimoji="1" lang="en-US" altLang="ja-JP" sz="4800" dirty="0">
              <a:latin typeface="AR丸ゴシック体E" panose="020F0909000000000000" pitchFamily="49" charset="-128"/>
              <a:ea typeface="AR丸ゴシック体E" panose="020F0909000000000000" pitchFamily="49" charset="-128"/>
            </a:endParaRPr>
          </a:p>
          <a:p>
            <a:r>
              <a:rPr kumimoji="1" lang="ja-JP" altLang="en-US" sz="4800" dirty="0">
                <a:latin typeface="AR丸ゴシック体E" panose="020F0909000000000000" pitchFamily="49" charset="-128"/>
                <a:ea typeface="AR丸ゴシック体E" panose="020F0909000000000000" pitchFamily="49" charset="-128"/>
              </a:rPr>
              <a:t>あなたは、子ども時代から今まで</a:t>
            </a:r>
            <a:endParaRPr kumimoji="1" lang="en-US" altLang="ja-JP" sz="4800" dirty="0">
              <a:latin typeface="AR丸ゴシック体E" panose="020F0909000000000000" pitchFamily="49" charset="-128"/>
              <a:ea typeface="AR丸ゴシック体E" panose="020F0909000000000000" pitchFamily="49" charset="-128"/>
            </a:endParaRPr>
          </a:p>
          <a:p>
            <a:r>
              <a:rPr kumimoji="1" lang="ja-JP" altLang="en-US" sz="4800" dirty="0">
                <a:highlight>
                  <a:srgbClr val="FFFF00"/>
                </a:highlight>
                <a:latin typeface="AR丸ゴシック体E" panose="020F0909000000000000" pitchFamily="49" charset="-128"/>
                <a:ea typeface="AR丸ゴシック体E" panose="020F0909000000000000" pitchFamily="49" charset="-128"/>
              </a:rPr>
              <a:t>「主体的・対話的で深い学び」で</a:t>
            </a:r>
            <a:endParaRPr kumimoji="1" lang="en-US" altLang="ja-JP" sz="4800"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4800" dirty="0">
                <a:latin typeface="AR丸ゴシック体E" panose="020F0909000000000000" pitchFamily="49" charset="-128"/>
                <a:ea typeface="AR丸ゴシック体E" panose="020F0909000000000000" pitchFamily="49" charset="-128"/>
              </a:rPr>
              <a:t>学んだこと、ありましたか？</a:t>
            </a:r>
            <a:endParaRPr kumimoji="1" lang="en-US" altLang="ja-JP" sz="4800" dirty="0">
              <a:latin typeface="AR丸ゴシック体E" panose="020F0909000000000000" pitchFamily="49" charset="-128"/>
              <a:ea typeface="AR丸ゴシック体E" panose="020F0909000000000000" pitchFamily="49" charset="-128"/>
            </a:endParaRPr>
          </a:p>
          <a:p>
            <a:endParaRPr kumimoji="1" lang="en-US" altLang="ja-JP" sz="4800" dirty="0">
              <a:latin typeface="AR丸ゴシック体E" panose="020F0909000000000000" pitchFamily="49" charset="-128"/>
              <a:ea typeface="AR丸ゴシック体E" panose="020F0909000000000000" pitchFamily="49" charset="-128"/>
            </a:endParaRPr>
          </a:p>
          <a:p>
            <a:r>
              <a:rPr kumimoji="1" lang="ja-JP" altLang="en-US" sz="4800" dirty="0">
                <a:latin typeface="AR丸ゴシック体E" panose="020F0909000000000000" pitchFamily="49" charset="-128"/>
                <a:ea typeface="AR丸ゴシック体E" panose="020F0909000000000000" pitchFamily="49" charset="-128"/>
              </a:rPr>
              <a:t>あなたの授業は、</a:t>
            </a:r>
            <a:endParaRPr kumimoji="1" lang="en-US" altLang="ja-JP" sz="4800" dirty="0">
              <a:latin typeface="AR丸ゴシック体E" panose="020F0909000000000000" pitchFamily="49" charset="-128"/>
              <a:ea typeface="AR丸ゴシック体E" panose="020F0909000000000000" pitchFamily="49" charset="-128"/>
            </a:endParaRPr>
          </a:p>
          <a:p>
            <a:r>
              <a:rPr kumimoji="1" lang="ja-JP" altLang="en-US" sz="4800" dirty="0">
                <a:highlight>
                  <a:srgbClr val="FFFF00"/>
                </a:highlight>
                <a:latin typeface="AR丸ゴシック体E" panose="020F0909000000000000" pitchFamily="49" charset="-128"/>
                <a:ea typeface="AR丸ゴシック体E" panose="020F0909000000000000" pitchFamily="49" charset="-128"/>
              </a:rPr>
              <a:t>「主体的・対話的で深い学び」</a:t>
            </a:r>
            <a:r>
              <a:rPr kumimoji="1" lang="ja-JP" altLang="en-US" sz="4800" dirty="0">
                <a:latin typeface="AR丸ゴシック体E" panose="020F0909000000000000" pitchFamily="49" charset="-128"/>
                <a:ea typeface="AR丸ゴシック体E" panose="020F0909000000000000" pitchFamily="49" charset="-128"/>
              </a:rPr>
              <a:t>に</a:t>
            </a:r>
            <a:endParaRPr kumimoji="1" lang="en-US" altLang="ja-JP" sz="4800" dirty="0">
              <a:latin typeface="AR丸ゴシック体E" panose="020F0909000000000000" pitchFamily="49" charset="-128"/>
              <a:ea typeface="AR丸ゴシック体E" panose="020F0909000000000000" pitchFamily="49" charset="-128"/>
            </a:endParaRPr>
          </a:p>
          <a:p>
            <a:r>
              <a:rPr kumimoji="1" lang="ja-JP" altLang="en-US" sz="4800" dirty="0">
                <a:latin typeface="AR丸ゴシック体E" panose="020F0909000000000000" pitchFamily="49" charset="-128"/>
                <a:ea typeface="AR丸ゴシック体E" panose="020F0909000000000000" pitchFamily="49" charset="-128"/>
              </a:rPr>
              <a:t>してきましたか。</a:t>
            </a:r>
            <a:endParaRPr kumimoji="1" lang="en-US" altLang="ja-JP" sz="4800" dirty="0">
              <a:latin typeface="AR丸ゴシック体E" panose="020F0909000000000000" pitchFamily="49" charset="-128"/>
              <a:ea typeface="AR丸ゴシック体E" panose="020F0909000000000000" pitchFamily="49" charset="-128"/>
            </a:endParaRPr>
          </a:p>
          <a:p>
            <a:endParaRPr kumimoji="1" lang="en-US" altLang="ja-JP" sz="4800"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62049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anim calcmode="lin" valueType="num">
                                      <p:cBhvr>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1000"/>
                                        <p:tgtEl>
                                          <p:spTgt spid="2">
                                            <p:txEl>
                                              <p:pRg st="7" end="7"/>
                                            </p:txEl>
                                          </p:spTgt>
                                        </p:tgtEl>
                                      </p:cBhvr>
                                    </p:animEffect>
                                    <p:anim calcmode="lin" valueType="num">
                                      <p:cBhvr>
                                        <p:cTn id="3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fade">
                                      <p:cBhvr>
                                        <p:cTn id="41" dur="1000"/>
                                        <p:tgtEl>
                                          <p:spTgt spid="2">
                                            <p:txEl>
                                              <p:pRg st="8" end="8"/>
                                            </p:txEl>
                                          </p:spTgt>
                                        </p:tgtEl>
                                      </p:cBhvr>
                                    </p:animEffect>
                                    <p:anim calcmode="lin" valueType="num">
                                      <p:cBhvr>
                                        <p:cTn id="4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28D363-497F-A02B-192C-13D3DFC28498}"/>
              </a:ext>
            </a:extLst>
          </p:cNvPr>
          <p:cNvSpPr txBox="1"/>
          <p:nvPr/>
        </p:nvSpPr>
        <p:spPr>
          <a:xfrm>
            <a:off x="4366425" y="5233129"/>
            <a:ext cx="7766329" cy="1815690"/>
          </a:xfrm>
          <a:prstGeom prst="rect">
            <a:avLst/>
          </a:prstGeom>
          <a:noFill/>
        </p:spPr>
        <p:txBody>
          <a:bodyPr wrap="square" rtlCol="0">
            <a:spAutoFit/>
          </a:bodyPr>
          <a:lstStyle/>
          <a:p>
            <a:r>
              <a:rPr kumimoji="1" lang="ja-JP" altLang="en-US" sz="3200" b="1" dirty="0"/>
              <a:t>〇</a:t>
            </a:r>
            <a:r>
              <a:rPr kumimoji="1" lang="ja-JP" altLang="en-US" sz="3200" dirty="0"/>
              <a:t>　</a:t>
            </a:r>
            <a:r>
              <a:rPr kumimoji="1" lang="ja-JP" altLang="en-US" sz="3733" b="1" dirty="0"/>
              <a:t>主体的な学習をしたことがある</a:t>
            </a:r>
            <a:endParaRPr kumimoji="1" lang="en-US" altLang="ja-JP" sz="3733" b="1" dirty="0"/>
          </a:p>
          <a:p>
            <a:r>
              <a:rPr kumimoji="1" lang="en-US" altLang="ja-JP" sz="3733" b="1" dirty="0"/>
              <a:t>×</a:t>
            </a:r>
            <a:r>
              <a:rPr kumimoji="1" lang="ja-JP" altLang="en-US" sz="3733" dirty="0"/>
              <a:t>　</a:t>
            </a:r>
            <a:r>
              <a:rPr kumimoji="1" lang="ja-JP" altLang="en-US" sz="3733" b="1" dirty="0"/>
              <a:t>そのような学習経験は</a:t>
            </a:r>
            <a:r>
              <a:rPr lang="ja-JP" altLang="en-US" sz="3733" b="1" dirty="0"/>
              <a:t>ない</a:t>
            </a:r>
            <a:endParaRPr kumimoji="1" lang="en-US" altLang="ja-JP" sz="3733" b="1" dirty="0"/>
          </a:p>
          <a:p>
            <a:r>
              <a:rPr lang="ja-JP" altLang="en-US" sz="3733" b="1" dirty="0"/>
              <a:t>△</a:t>
            </a:r>
            <a:r>
              <a:rPr lang="ja-JP" altLang="en-US" sz="3733" dirty="0"/>
              <a:t>　</a:t>
            </a:r>
            <a:r>
              <a:rPr lang="ja-JP" altLang="en-US" sz="3733" b="1" dirty="0"/>
              <a:t>無回答</a:t>
            </a:r>
            <a:r>
              <a:rPr lang="ja-JP" altLang="en-US" sz="3733" dirty="0"/>
              <a:t>　</a:t>
            </a:r>
            <a:endParaRPr kumimoji="1" lang="en-US" altLang="ja-JP" sz="3733" dirty="0"/>
          </a:p>
        </p:txBody>
      </p:sp>
      <p:pic>
        <p:nvPicPr>
          <p:cNvPr id="1026" name="図 21">
            <a:extLst>
              <a:ext uri="{FF2B5EF4-FFF2-40B4-BE49-F238E27FC236}">
                <a16:creationId xmlns:a16="http://schemas.microsoft.com/office/drawing/2014/main" id="{96FBB43B-C13C-DEF1-5F93-0F9D100F03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749" t="40696" r="42178" b="31944"/>
          <a:stretch/>
        </p:blipFill>
        <p:spPr bwMode="auto">
          <a:xfrm>
            <a:off x="189329" y="203520"/>
            <a:ext cx="4771203" cy="48705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9811572-9444-D316-8445-7F4DC07BB8CC}"/>
              </a:ext>
            </a:extLst>
          </p:cNvPr>
          <p:cNvSpPr>
            <a:spLocks noChangeArrowheads="1"/>
          </p:cNvSpPr>
          <p:nvPr/>
        </p:nvSpPr>
        <p:spPr bwMode="auto">
          <a:xfrm>
            <a:off x="1524001" y="1186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4">
            <a:extLst>
              <a:ext uri="{FF2B5EF4-FFF2-40B4-BE49-F238E27FC236}">
                <a16:creationId xmlns:a16="http://schemas.microsoft.com/office/drawing/2014/main" id="{6A0504DC-653D-A450-B2C8-8654D4D839DF}"/>
              </a:ext>
            </a:extLst>
          </p:cNvPr>
          <p:cNvSpPr>
            <a:spLocks noChangeArrowheads="1"/>
          </p:cNvSpPr>
          <p:nvPr/>
        </p:nvSpPr>
        <p:spPr bwMode="auto">
          <a:xfrm>
            <a:off x="1524000" y="4252529"/>
            <a:ext cx="3385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pPr>
            <a:r>
              <a:rPr lang="ja-JP" altLang="ja-JP" sz="1200" b="1">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a:latin typeface="Arial" panose="020B0604020202020204" pitchFamily="34" charset="0"/>
            </a:endParaRPr>
          </a:p>
        </p:txBody>
      </p:sp>
      <p:sp>
        <p:nvSpPr>
          <p:cNvPr id="7" name="Rectangle 5">
            <a:extLst>
              <a:ext uri="{FF2B5EF4-FFF2-40B4-BE49-F238E27FC236}">
                <a16:creationId xmlns:a16="http://schemas.microsoft.com/office/drawing/2014/main" id="{7264E44D-13DD-3889-1508-DE0934A0EFEE}"/>
              </a:ext>
            </a:extLst>
          </p:cNvPr>
          <p:cNvSpPr>
            <a:spLocks noChangeArrowheads="1"/>
          </p:cNvSpPr>
          <p:nvPr/>
        </p:nvSpPr>
        <p:spPr bwMode="auto">
          <a:xfrm>
            <a:off x="1846729" y="607438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8" name="テキスト ボックス 7">
            <a:extLst>
              <a:ext uri="{FF2B5EF4-FFF2-40B4-BE49-F238E27FC236}">
                <a16:creationId xmlns:a16="http://schemas.microsoft.com/office/drawing/2014/main" id="{AED8A392-B635-87CC-2847-505C43D5C1B5}"/>
              </a:ext>
            </a:extLst>
          </p:cNvPr>
          <p:cNvSpPr txBox="1"/>
          <p:nvPr/>
        </p:nvSpPr>
        <p:spPr>
          <a:xfrm>
            <a:off x="5142301" y="764394"/>
            <a:ext cx="7049700" cy="3457421"/>
          </a:xfrm>
          <a:prstGeom prst="rect">
            <a:avLst/>
          </a:prstGeom>
          <a:noFill/>
        </p:spPr>
        <p:txBody>
          <a:bodyPr wrap="square" rtlCol="0">
            <a:spAutoFit/>
          </a:bodyPr>
          <a:lstStyle/>
          <a:p>
            <a:r>
              <a:rPr lang="ja-JP" altLang="en-US" sz="3733" dirty="0">
                <a:latin typeface="AR P丸ゴシック体E" panose="020F0900000000000000" pitchFamily="50" charset="-128"/>
                <a:ea typeface="AR P丸ゴシック体E" panose="020F0900000000000000" pitchFamily="50" charset="-128"/>
              </a:rPr>
              <a:t>　</a:t>
            </a:r>
            <a:r>
              <a:rPr lang="ja-JP" altLang="en-US" sz="4267" dirty="0">
                <a:latin typeface="AR P丸ゴシック体E" panose="020F0900000000000000" pitchFamily="50" charset="-128"/>
                <a:ea typeface="AR P丸ゴシック体E" panose="020F0900000000000000" pitchFamily="50" charset="-128"/>
              </a:rPr>
              <a:t>学生さんたちに聞いた</a:t>
            </a:r>
            <a:endParaRPr lang="en-US" altLang="ja-JP" sz="4267" dirty="0">
              <a:latin typeface="AR P丸ゴシック体E" panose="020F0900000000000000" pitchFamily="50" charset="-128"/>
              <a:ea typeface="AR P丸ゴシック体E" panose="020F0900000000000000" pitchFamily="50" charset="-128"/>
            </a:endParaRPr>
          </a:p>
          <a:p>
            <a:r>
              <a:rPr lang="ja-JP" altLang="en-US" sz="4267" dirty="0">
                <a:latin typeface="AR P丸ゴシック体E" panose="020F0900000000000000" pitchFamily="50" charset="-128"/>
                <a:ea typeface="AR P丸ゴシック体E" panose="020F0900000000000000" pitchFamily="50" charset="-128"/>
              </a:rPr>
              <a:t>　主体的な学習体験の有無</a:t>
            </a:r>
            <a:endParaRPr lang="en-US" altLang="ja-JP" sz="4267" dirty="0">
              <a:latin typeface="AR P丸ゴシック体E" panose="020F0900000000000000" pitchFamily="50" charset="-128"/>
              <a:ea typeface="AR P丸ゴシック体E" panose="020F0900000000000000" pitchFamily="50" charset="-128"/>
            </a:endParaRPr>
          </a:p>
          <a:p>
            <a:endParaRPr kumimoji="1" lang="en-US" altLang="ja-JP" sz="3733" b="1" dirty="0">
              <a:latin typeface="AR P丸ゴシック体E" panose="020F0900000000000000" pitchFamily="50" charset="-128"/>
              <a:ea typeface="AR P丸ゴシック体E" panose="020F0900000000000000" pitchFamily="50" charset="-128"/>
            </a:endParaRPr>
          </a:p>
          <a:p>
            <a:r>
              <a:rPr kumimoji="1" lang="ja-JP" altLang="en-US" sz="3200" b="1" dirty="0"/>
              <a:t>　ある国立大学教育学部   ３年生</a:t>
            </a:r>
            <a:endParaRPr lang="en-US" altLang="ja-JP" sz="3200" b="1" dirty="0"/>
          </a:p>
          <a:p>
            <a:r>
              <a:rPr kumimoji="1" lang="ja-JP" altLang="en-US" sz="3200" b="1" dirty="0"/>
              <a:t>　１８０名へのアンケート調査結果</a:t>
            </a:r>
            <a:endParaRPr kumimoji="1" lang="en-US" altLang="ja-JP" sz="3200" b="1" dirty="0"/>
          </a:p>
          <a:p>
            <a:r>
              <a:rPr lang="ja-JP" altLang="en-US" sz="3200" b="1" dirty="0"/>
              <a:t>　　　　　</a:t>
            </a:r>
            <a:r>
              <a:rPr lang="en-US" altLang="ja-JP" sz="3200" b="1" dirty="0"/>
              <a:t>2022</a:t>
            </a:r>
            <a:r>
              <a:rPr lang="ja-JP" altLang="en-US" sz="3200" b="1" dirty="0"/>
              <a:t>年</a:t>
            </a:r>
            <a:r>
              <a:rPr lang="en-US" altLang="ja-JP" sz="3200" b="1" dirty="0"/>
              <a:t>8</a:t>
            </a:r>
            <a:r>
              <a:rPr lang="ja-JP" altLang="en-US" sz="3200" b="1" dirty="0"/>
              <a:t>月</a:t>
            </a:r>
            <a:r>
              <a:rPr lang="en-US" altLang="ja-JP" sz="3200" b="1" dirty="0"/>
              <a:t>9</a:t>
            </a:r>
            <a:r>
              <a:rPr lang="ja-JP" altLang="en-US" sz="3200" b="1" dirty="0"/>
              <a:t>日　手島利夫</a:t>
            </a:r>
            <a:endParaRPr kumimoji="1" lang="ja-JP" altLang="en-US" sz="3200" b="1" dirty="0"/>
          </a:p>
        </p:txBody>
      </p:sp>
      <p:sp>
        <p:nvSpPr>
          <p:cNvPr id="9" name="四角形: 角を丸くする 8">
            <a:extLst>
              <a:ext uri="{FF2B5EF4-FFF2-40B4-BE49-F238E27FC236}">
                <a16:creationId xmlns:a16="http://schemas.microsoft.com/office/drawing/2014/main" id="{847B7A8B-254E-A86B-60C6-3311741D9810}"/>
              </a:ext>
            </a:extLst>
          </p:cNvPr>
          <p:cNvSpPr/>
          <p:nvPr/>
        </p:nvSpPr>
        <p:spPr>
          <a:xfrm>
            <a:off x="2574932" y="7263221"/>
            <a:ext cx="8946777" cy="1773203"/>
          </a:xfrm>
          <a:prstGeom prst="roundRect">
            <a:avLst/>
          </a:prstGeom>
          <a:solidFill>
            <a:srgbClr val="FFFF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 name="テキスト ボックス 2">
            <a:extLst>
              <a:ext uri="{FF2B5EF4-FFF2-40B4-BE49-F238E27FC236}">
                <a16:creationId xmlns:a16="http://schemas.microsoft.com/office/drawing/2014/main" id="{97594608-5172-66B8-7B96-F212DA589016}"/>
              </a:ext>
            </a:extLst>
          </p:cNvPr>
          <p:cNvSpPr txBox="1"/>
          <p:nvPr/>
        </p:nvSpPr>
        <p:spPr>
          <a:xfrm>
            <a:off x="2574932" y="7317010"/>
            <a:ext cx="8946777" cy="1569660"/>
          </a:xfrm>
          <a:prstGeom prst="rect">
            <a:avLst/>
          </a:prstGeom>
          <a:noFill/>
        </p:spPr>
        <p:txBody>
          <a:bodyPr wrap="square" rtlCol="0">
            <a:spAutoFit/>
          </a:bodyPr>
          <a:lstStyle/>
          <a:p>
            <a:r>
              <a:rPr kumimoji="1" lang="en-US" altLang="ja-JP" sz="3200" dirty="0">
                <a:latin typeface="AR丸ゴシック体E" panose="020F0909000000000000" pitchFamily="49" charset="-128"/>
                <a:ea typeface="AR丸ゴシック体E" panose="020F0909000000000000" pitchFamily="49" charset="-128"/>
              </a:rPr>
              <a:t>※</a:t>
            </a:r>
            <a:r>
              <a:rPr kumimoji="1" lang="ja-JP" altLang="en-US" sz="3200" dirty="0">
                <a:latin typeface="AR丸ゴシック体E" panose="020F0909000000000000" pitchFamily="49" charset="-128"/>
                <a:ea typeface="AR丸ゴシック体E" panose="020F0909000000000000" pitchFamily="49" charset="-128"/>
              </a:rPr>
              <a:t>　先生方は主体的な学びを創ろうと、工夫を</a:t>
            </a:r>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3200" dirty="0">
                <a:latin typeface="AR丸ゴシック体E" panose="020F0909000000000000" pitchFamily="49" charset="-128"/>
                <a:ea typeface="AR丸ゴシック体E" panose="020F0909000000000000" pitchFamily="49" charset="-128"/>
              </a:rPr>
              <a:t>　　していました！でも、子どもたちはその本</a:t>
            </a:r>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3200" dirty="0">
                <a:latin typeface="AR丸ゴシック体E" panose="020F0909000000000000" pitchFamily="49" charset="-128"/>
                <a:ea typeface="AR丸ゴシック体E" panose="020F0909000000000000" pitchFamily="49" charset="-128"/>
              </a:rPr>
              <a:t>　　音を見透かしていました。</a:t>
            </a:r>
          </a:p>
        </p:txBody>
      </p:sp>
      <p:sp>
        <p:nvSpPr>
          <p:cNvPr id="4" name="テキスト ボックス 3">
            <a:extLst>
              <a:ext uri="{FF2B5EF4-FFF2-40B4-BE49-F238E27FC236}">
                <a16:creationId xmlns:a16="http://schemas.microsoft.com/office/drawing/2014/main" id="{92F94EDD-8419-2DAB-1F9E-B2E63AF6DECA}"/>
              </a:ext>
            </a:extLst>
          </p:cNvPr>
          <p:cNvSpPr txBox="1"/>
          <p:nvPr/>
        </p:nvSpPr>
        <p:spPr>
          <a:xfrm>
            <a:off x="768859" y="5151055"/>
            <a:ext cx="3539752" cy="1815690"/>
          </a:xfrm>
          <a:prstGeom prst="rect">
            <a:avLst/>
          </a:prstGeom>
          <a:noFill/>
        </p:spPr>
        <p:txBody>
          <a:bodyPr wrap="none" rtlCol="0">
            <a:spAutoFit/>
          </a:bodyPr>
          <a:lstStyle/>
          <a:p>
            <a:r>
              <a:rPr kumimoji="1" lang="ja-JP" altLang="en-US" sz="3733" dirty="0"/>
              <a:t>　　</a:t>
            </a:r>
            <a:r>
              <a:rPr kumimoji="1" lang="ja-JP" altLang="en-US" sz="3733" dirty="0">
                <a:latin typeface="AR丸ゴシック体E" panose="020F0909000000000000" pitchFamily="49" charset="-128"/>
                <a:ea typeface="AR丸ゴシック体E" panose="020F0909000000000000" pitchFamily="49" charset="-128"/>
              </a:rPr>
              <a:t>４人・・・</a:t>
            </a:r>
            <a:endParaRPr kumimoji="1" lang="en-US" altLang="ja-JP" sz="3733" dirty="0">
              <a:latin typeface="AR丸ゴシック体E" panose="020F0909000000000000" pitchFamily="49" charset="-128"/>
              <a:ea typeface="AR丸ゴシック体E" panose="020F0909000000000000" pitchFamily="49" charset="-128"/>
            </a:endParaRPr>
          </a:p>
          <a:p>
            <a:r>
              <a:rPr kumimoji="1" lang="ja-JP" altLang="en-US" sz="3733" dirty="0">
                <a:latin typeface="AR丸ゴシック体E" panose="020F0909000000000000" pitchFamily="49" charset="-128"/>
                <a:ea typeface="AR丸ゴシック体E" panose="020F0909000000000000" pitchFamily="49" charset="-128"/>
              </a:rPr>
              <a:t>１６１人・・・</a:t>
            </a:r>
            <a:endParaRPr kumimoji="1" lang="en-US" altLang="ja-JP" sz="3733" dirty="0">
              <a:latin typeface="AR丸ゴシック体E" panose="020F0909000000000000" pitchFamily="49" charset="-128"/>
              <a:ea typeface="AR丸ゴシック体E" panose="020F0909000000000000" pitchFamily="49" charset="-128"/>
            </a:endParaRPr>
          </a:p>
          <a:p>
            <a:r>
              <a:rPr kumimoji="1" lang="ja-JP" altLang="en-US" sz="3733" dirty="0">
                <a:latin typeface="AR丸ゴシック体E" panose="020F0909000000000000" pitchFamily="49" charset="-128"/>
                <a:ea typeface="AR丸ゴシック体E" panose="020F0909000000000000" pitchFamily="49" charset="-128"/>
              </a:rPr>
              <a:t>　１５人・・・</a:t>
            </a:r>
          </a:p>
        </p:txBody>
      </p:sp>
    </p:spTree>
    <p:extLst>
      <p:ext uri="{BB962C8B-B14F-4D97-AF65-F5344CB8AC3E}">
        <p14:creationId xmlns:p14="http://schemas.microsoft.com/office/powerpoint/2010/main" val="16223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1000"/>
                                        <p:tgtEl>
                                          <p:spTgt spid="2">
                                            <p:txEl>
                                              <p:pRg st="2" end="2"/>
                                            </p:txEl>
                                          </p:spTgt>
                                        </p:tgtEl>
                                      </p:cBhvr>
                                    </p:animEffect>
                                    <p:anim calcmode="lin" valueType="num">
                                      <p:cBhvr>
                                        <p:cTn id="3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fade">
                                      <p:cBhvr>
                                        <p:cTn id="40" dur="1000"/>
                                        <p:tgtEl>
                                          <p:spTgt spid="3">
                                            <p:txEl>
                                              <p:pRg st="0" end="0"/>
                                            </p:txEl>
                                          </p:spTgt>
                                        </p:tgtEl>
                                      </p:cBhvr>
                                    </p:animEffect>
                                    <p:anim calcmode="lin" valueType="num">
                                      <p:cBhvr>
                                        <p:cTn id="4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fade">
                                      <p:cBhvr>
                                        <p:cTn id="45" dur="1000"/>
                                        <p:tgtEl>
                                          <p:spTgt spid="3">
                                            <p:txEl>
                                              <p:pRg st="1" end="1"/>
                                            </p:txEl>
                                          </p:spTgt>
                                        </p:tgtEl>
                                      </p:cBhvr>
                                    </p:animEffect>
                                    <p:anim calcmode="lin" valueType="num">
                                      <p:cBhvr>
                                        <p:cTn id="4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1000"/>
                                        <p:tgtEl>
                                          <p:spTgt spid="3">
                                            <p:txEl>
                                              <p:pRg st="2" end="2"/>
                                            </p:txEl>
                                          </p:spTgt>
                                        </p:tgtEl>
                                      </p:cBhvr>
                                    </p:animEffect>
                                    <p:anim calcmode="lin" valueType="num">
                                      <p:cBhvr>
                                        <p:cTn id="5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3D43ADF-0637-3260-F795-1FC965205C22}"/>
              </a:ext>
            </a:extLst>
          </p:cNvPr>
          <p:cNvSpPr/>
          <p:nvPr/>
        </p:nvSpPr>
        <p:spPr>
          <a:xfrm>
            <a:off x="430307" y="358589"/>
            <a:ext cx="11277599" cy="8462683"/>
          </a:xfrm>
          <a:prstGeom prst="roundRect">
            <a:avLst>
              <a:gd name="adj" fmla="val 4028"/>
            </a:avLst>
          </a:prstGeom>
          <a:solidFill>
            <a:srgbClr val="E5F3F7"/>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81675100-5494-4292-22B2-C995C0A88192}"/>
              </a:ext>
            </a:extLst>
          </p:cNvPr>
          <p:cNvPicPr>
            <a:picLocks noChangeAspect="1"/>
          </p:cNvPicPr>
          <p:nvPr/>
        </p:nvPicPr>
        <p:blipFill>
          <a:blip r:embed="rId2"/>
          <a:stretch>
            <a:fillRect/>
          </a:stretch>
        </p:blipFill>
        <p:spPr>
          <a:xfrm>
            <a:off x="358591" y="770966"/>
            <a:ext cx="11160823" cy="9359153"/>
          </a:xfrm>
          <a:prstGeom prst="rect">
            <a:avLst/>
          </a:prstGeom>
        </p:spPr>
      </p:pic>
      <p:cxnSp>
        <p:nvCxnSpPr>
          <p:cNvPr id="5" name="直線コネクタ 4">
            <a:extLst>
              <a:ext uri="{FF2B5EF4-FFF2-40B4-BE49-F238E27FC236}">
                <a16:creationId xmlns:a16="http://schemas.microsoft.com/office/drawing/2014/main" id="{7C3AF13A-1857-4D7E-B27B-1396C8945847}"/>
              </a:ext>
            </a:extLst>
          </p:cNvPr>
          <p:cNvCxnSpPr/>
          <p:nvPr/>
        </p:nvCxnSpPr>
        <p:spPr>
          <a:xfrm>
            <a:off x="9681883" y="2187388"/>
            <a:ext cx="0" cy="58629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4E4D03B0-6950-3D96-8D58-0D0B37246F44}"/>
              </a:ext>
            </a:extLst>
          </p:cNvPr>
          <p:cNvCxnSpPr>
            <a:cxnSpLocks/>
          </p:cNvCxnSpPr>
          <p:nvPr/>
        </p:nvCxnSpPr>
        <p:spPr>
          <a:xfrm>
            <a:off x="8827248" y="1135528"/>
            <a:ext cx="0" cy="69685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4E892B4-9A45-D69D-BFA2-5F3D1A14A98F}"/>
              </a:ext>
            </a:extLst>
          </p:cNvPr>
          <p:cNvCxnSpPr>
            <a:cxnSpLocks/>
          </p:cNvCxnSpPr>
          <p:nvPr/>
        </p:nvCxnSpPr>
        <p:spPr>
          <a:xfrm>
            <a:off x="7876989" y="1135529"/>
            <a:ext cx="0" cy="69147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608D5223-DBDC-CC63-632A-F739A79F95A3}"/>
              </a:ext>
            </a:extLst>
          </p:cNvPr>
          <p:cNvCxnSpPr>
            <a:cxnSpLocks/>
          </p:cNvCxnSpPr>
          <p:nvPr/>
        </p:nvCxnSpPr>
        <p:spPr>
          <a:xfrm>
            <a:off x="7141883" y="1010023"/>
            <a:ext cx="0" cy="8725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29493BF3-4D54-5F11-24FC-F05BD5AC9B49}"/>
              </a:ext>
            </a:extLst>
          </p:cNvPr>
          <p:cNvCxnSpPr>
            <a:cxnSpLocks/>
          </p:cNvCxnSpPr>
          <p:nvPr/>
        </p:nvCxnSpPr>
        <p:spPr>
          <a:xfrm>
            <a:off x="5336989" y="1114612"/>
            <a:ext cx="0" cy="69147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F21F99C1-80FF-59B0-26AA-C2E8B2DD80AB}"/>
              </a:ext>
            </a:extLst>
          </p:cNvPr>
          <p:cNvCxnSpPr>
            <a:cxnSpLocks/>
          </p:cNvCxnSpPr>
          <p:nvPr/>
        </p:nvCxnSpPr>
        <p:spPr>
          <a:xfrm>
            <a:off x="6257367" y="5068047"/>
            <a:ext cx="0" cy="2961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17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8623660-AF68-B83B-C9B4-3A340FABAFB7}"/>
              </a:ext>
            </a:extLst>
          </p:cNvPr>
          <p:cNvSpPr/>
          <p:nvPr/>
        </p:nvSpPr>
        <p:spPr>
          <a:xfrm>
            <a:off x="2654933" y="3677460"/>
            <a:ext cx="7702047" cy="968188"/>
          </a:xfrm>
          <a:prstGeom prst="rect">
            <a:avLst/>
          </a:prstGeom>
          <a:solidFill>
            <a:srgbClr val="B0C3E6">
              <a:alpha val="20000"/>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 name="正方形/長方形 6">
            <a:extLst>
              <a:ext uri="{FF2B5EF4-FFF2-40B4-BE49-F238E27FC236}">
                <a16:creationId xmlns:a16="http://schemas.microsoft.com/office/drawing/2014/main" id="{FEC07111-49D3-60ED-6399-D8864CE21190}"/>
              </a:ext>
            </a:extLst>
          </p:cNvPr>
          <p:cNvSpPr/>
          <p:nvPr/>
        </p:nvSpPr>
        <p:spPr>
          <a:xfrm>
            <a:off x="2679326" y="5142884"/>
            <a:ext cx="7677654" cy="968188"/>
          </a:xfrm>
          <a:prstGeom prst="rect">
            <a:avLst/>
          </a:prstGeom>
          <a:solidFill>
            <a:srgbClr val="B4F3A3">
              <a:alpha val="20000"/>
            </a:srgb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 name="正方形/長方形 7">
            <a:extLst>
              <a:ext uri="{FF2B5EF4-FFF2-40B4-BE49-F238E27FC236}">
                <a16:creationId xmlns:a16="http://schemas.microsoft.com/office/drawing/2014/main" id="{1B730BFB-18FB-5B2D-EDFB-6C63A12A2E6F}"/>
              </a:ext>
            </a:extLst>
          </p:cNvPr>
          <p:cNvSpPr/>
          <p:nvPr/>
        </p:nvSpPr>
        <p:spPr>
          <a:xfrm>
            <a:off x="2654933" y="6547291"/>
            <a:ext cx="7702047" cy="916528"/>
          </a:xfrm>
          <a:prstGeom prst="rect">
            <a:avLst/>
          </a:prstGeom>
          <a:solidFill>
            <a:srgbClr val="F5A1E9">
              <a:alpha val="20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テキスト ボックス 10">
            <a:extLst>
              <a:ext uri="{FF2B5EF4-FFF2-40B4-BE49-F238E27FC236}">
                <a16:creationId xmlns:a16="http://schemas.microsoft.com/office/drawing/2014/main" id="{6ED3001F-DFB6-8452-1FA8-D8AC17AE55E8}"/>
              </a:ext>
            </a:extLst>
          </p:cNvPr>
          <p:cNvSpPr txBox="1"/>
          <p:nvPr/>
        </p:nvSpPr>
        <p:spPr>
          <a:xfrm>
            <a:off x="2654933" y="1103159"/>
            <a:ext cx="6455613"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学校の教育目標から話が始まります</a:t>
            </a:r>
          </a:p>
        </p:txBody>
      </p:sp>
      <p:sp>
        <p:nvSpPr>
          <p:cNvPr id="12" name="テキスト ボックス 11">
            <a:extLst>
              <a:ext uri="{FF2B5EF4-FFF2-40B4-BE49-F238E27FC236}">
                <a16:creationId xmlns:a16="http://schemas.microsoft.com/office/drawing/2014/main" id="{90445821-DEEC-1BC1-4866-2AA7F9AB9BAF}"/>
              </a:ext>
            </a:extLst>
          </p:cNvPr>
          <p:cNvSpPr txBox="1"/>
          <p:nvPr/>
        </p:nvSpPr>
        <p:spPr>
          <a:xfrm>
            <a:off x="967446" y="13778480"/>
            <a:ext cx="11880175" cy="461665"/>
          </a:xfrm>
          <a:prstGeom prst="rect">
            <a:avLst/>
          </a:prstGeom>
          <a:noFill/>
        </p:spPr>
        <p:txBody>
          <a:bodyPr wrap="none" rtlCol="0">
            <a:spAutoFit/>
          </a:bodyPr>
          <a:lstStyle/>
          <a:p>
            <a:r>
              <a:rPr kumimoji="1" lang="en-US" altLang="ja-JP" sz="2400" dirty="0"/>
              <a:t>※</a:t>
            </a:r>
            <a:r>
              <a:rPr kumimoji="1" lang="ja-JP" altLang="en-US" sz="2400" dirty="0"/>
              <a:t>　三色の枠をつけたのは、学習指導要領で示す「生きる力」の色を踏まえています</a:t>
            </a:r>
            <a:endParaRPr kumimoji="1" lang="en-US" altLang="ja-JP" sz="2400" dirty="0"/>
          </a:p>
        </p:txBody>
      </p:sp>
      <p:sp>
        <p:nvSpPr>
          <p:cNvPr id="2" name="テキスト ボックス 1">
            <a:extLst>
              <a:ext uri="{FF2B5EF4-FFF2-40B4-BE49-F238E27FC236}">
                <a16:creationId xmlns:a16="http://schemas.microsoft.com/office/drawing/2014/main" id="{010DC914-20C0-215B-BDB0-4E733CAFF31B}"/>
              </a:ext>
            </a:extLst>
          </p:cNvPr>
          <p:cNvSpPr txBox="1"/>
          <p:nvPr/>
        </p:nvSpPr>
        <p:spPr>
          <a:xfrm>
            <a:off x="1541118" y="2501729"/>
            <a:ext cx="9989401" cy="4852932"/>
          </a:xfrm>
          <a:prstGeom prst="rect">
            <a:avLst/>
          </a:prstGeom>
          <a:no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　　　　　学校教育目標　　　　　</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　   自ら課題を見つけ、よく考える子　　</a:t>
            </a:r>
            <a:endParaRPr kumimoji="1" lang="en-US" altLang="ja-JP" sz="4267" dirty="0">
              <a:latin typeface="AR P丸ゴシック体E" panose="020F0900000000000000" pitchFamily="50" charset="-128"/>
              <a:ea typeface="AR P丸ゴシック体E" panose="020F0900000000000000" pitchFamily="50" charset="-128"/>
            </a:endParaRPr>
          </a:p>
          <a:p>
            <a:pPr algn="ctr"/>
            <a:endParaRPr kumimoji="1" lang="en-US" altLang="ja-JP" sz="4800" dirty="0">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思いやりのある子</a:t>
            </a:r>
            <a:endParaRPr kumimoji="1" lang="en-US" altLang="ja-JP" sz="4267" dirty="0">
              <a:latin typeface="AR P丸ゴシック体E" panose="020F0900000000000000" pitchFamily="50" charset="-128"/>
              <a:ea typeface="AR P丸ゴシック体E" panose="020F0900000000000000" pitchFamily="50" charset="-128"/>
            </a:endParaRPr>
          </a:p>
          <a:p>
            <a:pPr algn="ctr"/>
            <a:endParaRPr kumimoji="1" lang="en-US" altLang="ja-JP" sz="4800" dirty="0">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健康で明るい子</a:t>
            </a:r>
          </a:p>
        </p:txBody>
      </p:sp>
      <p:sp>
        <p:nvSpPr>
          <p:cNvPr id="13" name="四角形: 角を丸くする 12">
            <a:extLst>
              <a:ext uri="{FF2B5EF4-FFF2-40B4-BE49-F238E27FC236}">
                <a16:creationId xmlns:a16="http://schemas.microsoft.com/office/drawing/2014/main" id="{C475B55A-24DC-30FC-D4C1-EFDA759C5EB0}"/>
              </a:ext>
            </a:extLst>
          </p:cNvPr>
          <p:cNvSpPr/>
          <p:nvPr/>
        </p:nvSpPr>
        <p:spPr>
          <a:xfrm>
            <a:off x="645458" y="2205311"/>
            <a:ext cx="10614212" cy="639504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テキスト ボックス 13">
            <a:extLst>
              <a:ext uri="{FF2B5EF4-FFF2-40B4-BE49-F238E27FC236}">
                <a16:creationId xmlns:a16="http://schemas.microsoft.com/office/drawing/2014/main" id="{F766FD77-37C3-9D4E-ABA1-CCEFEB9A3A63}"/>
              </a:ext>
            </a:extLst>
          </p:cNvPr>
          <p:cNvSpPr txBox="1"/>
          <p:nvPr/>
        </p:nvSpPr>
        <p:spPr>
          <a:xfrm>
            <a:off x="1051640" y="3749177"/>
            <a:ext cx="869149" cy="913007"/>
          </a:xfrm>
          <a:prstGeom prst="rect">
            <a:avLst/>
          </a:prstGeom>
          <a:solidFill>
            <a:srgbClr val="A3DBFF"/>
          </a:solidFill>
          <a:ln w="38100">
            <a:solidFill>
              <a:schemeClr val="accent5">
                <a:lumMod val="75000"/>
              </a:schemeClr>
            </a:solidFill>
          </a:ln>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知</a:t>
            </a:r>
          </a:p>
        </p:txBody>
      </p:sp>
      <p:sp>
        <p:nvSpPr>
          <p:cNvPr id="20" name="テキスト ボックス 19">
            <a:extLst>
              <a:ext uri="{FF2B5EF4-FFF2-40B4-BE49-F238E27FC236}">
                <a16:creationId xmlns:a16="http://schemas.microsoft.com/office/drawing/2014/main" id="{5C418ED1-659D-3686-8A4A-56BE4AFCC86B}"/>
              </a:ext>
            </a:extLst>
          </p:cNvPr>
          <p:cNvSpPr txBox="1"/>
          <p:nvPr/>
        </p:nvSpPr>
        <p:spPr>
          <a:xfrm>
            <a:off x="1103892" y="5155053"/>
            <a:ext cx="869149" cy="913007"/>
          </a:xfrm>
          <a:prstGeom prst="rect">
            <a:avLst/>
          </a:prstGeom>
          <a:solidFill>
            <a:srgbClr val="B4F3A3"/>
          </a:solidFill>
          <a:ln w="38100">
            <a:solidFill>
              <a:schemeClr val="accent6">
                <a:lumMod val="75000"/>
              </a:schemeClr>
            </a:solidFill>
          </a:ln>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徳</a:t>
            </a:r>
          </a:p>
        </p:txBody>
      </p:sp>
      <p:sp>
        <p:nvSpPr>
          <p:cNvPr id="21" name="テキスト ボックス 20">
            <a:extLst>
              <a:ext uri="{FF2B5EF4-FFF2-40B4-BE49-F238E27FC236}">
                <a16:creationId xmlns:a16="http://schemas.microsoft.com/office/drawing/2014/main" id="{95AD9FF5-D899-188C-D38C-E1F0ED38C015}"/>
              </a:ext>
            </a:extLst>
          </p:cNvPr>
          <p:cNvSpPr txBox="1"/>
          <p:nvPr/>
        </p:nvSpPr>
        <p:spPr>
          <a:xfrm>
            <a:off x="1103892" y="6547292"/>
            <a:ext cx="869149" cy="913007"/>
          </a:xfrm>
          <a:prstGeom prst="rect">
            <a:avLst/>
          </a:prstGeom>
          <a:solidFill>
            <a:srgbClr val="F6C3FF"/>
          </a:solidFill>
          <a:ln w="38100">
            <a:solidFill>
              <a:srgbClr val="FF0000"/>
            </a:solidFill>
          </a:ln>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体</a:t>
            </a:r>
          </a:p>
        </p:txBody>
      </p:sp>
      <p:sp>
        <p:nvSpPr>
          <p:cNvPr id="3" name="テキスト ボックス 2">
            <a:extLst>
              <a:ext uri="{FF2B5EF4-FFF2-40B4-BE49-F238E27FC236}">
                <a16:creationId xmlns:a16="http://schemas.microsoft.com/office/drawing/2014/main" id="{E2C0243A-A2CF-3363-A6E2-9C36C4DDAB1D}"/>
              </a:ext>
            </a:extLst>
          </p:cNvPr>
          <p:cNvSpPr txBox="1"/>
          <p:nvPr/>
        </p:nvSpPr>
        <p:spPr>
          <a:xfrm>
            <a:off x="1335722" y="242504"/>
            <a:ext cx="9520555" cy="584775"/>
          </a:xfrm>
          <a:prstGeom prst="rect">
            <a:avLst/>
          </a:prstGeom>
          <a:solidFill>
            <a:srgbClr val="FFFF00"/>
          </a:solidFill>
        </p:spPr>
        <p:txBody>
          <a:bodyPr wrap="none" rtlCol="0">
            <a:spAutoFit/>
          </a:bodyPr>
          <a:lstStyle/>
          <a:p>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あなたが校内研修会を進める際に使えるプレゼンです</a:t>
            </a:r>
          </a:p>
        </p:txBody>
      </p:sp>
    </p:spTree>
    <p:extLst>
      <p:ext uri="{BB962C8B-B14F-4D97-AF65-F5344CB8AC3E}">
        <p14:creationId xmlns:p14="http://schemas.microsoft.com/office/powerpoint/2010/main" val="386070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000"/>
                                        <p:tgtEl>
                                          <p:spTgt spid="2">
                                            <p:txEl>
                                              <p:pRg st="2" end="2"/>
                                            </p:txEl>
                                          </p:spTgt>
                                        </p:tgtEl>
                                      </p:cBhvr>
                                    </p:animEffect>
                                    <p:anim calcmode="lin" valueType="num">
                                      <p:cBhvr>
                                        <p:cTn id="2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1000"/>
                                        <p:tgtEl>
                                          <p:spTgt spid="2">
                                            <p:txEl>
                                              <p:pRg st="6" end="6"/>
                                            </p:txEl>
                                          </p:spTgt>
                                        </p:tgtEl>
                                      </p:cBhvr>
                                    </p:animEffect>
                                    <p:anim calcmode="lin" valueType="num">
                                      <p:cBhvr>
                                        <p:cTn id="5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000"/>
                                        <p:tgtEl>
                                          <p:spTgt spid="21"/>
                                        </p:tgtEl>
                                      </p:cBhvr>
                                    </p:animEffect>
                                    <p:anim calcmode="lin" valueType="num">
                                      <p:cBhvr>
                                        <p:cTn id="77" dur="1000" fill="hold"/>
                                        <p:tgtEl>
                                          <p:spTgt spid="21"/>
                                        </p:tgtEl>
                                        <p:attrNameLst>
                                          <p:attrName>ppt_x</p:attrName>
                                        </p:attrNameLst>
                                      </p:cBhvr>
                                      <p:tavLst>
                                        <p:tav tm="0">
                                          <p:val>
                                            <p:strVal val="#ppt_x"/>
                                          </p:val>
                                        </p:tav>
                                        <p:tav tm="100000">
                                          <p:val>
                                            <p:strVal val="#ppt_x"/>
                                          </p:val>
                                        </p:tav>
                                      </p:tavLst>
                                    </p:anim>
                                    <p:anim calcmode="lin" valueType="num">
                                      <p:cBhvr>
                                        <p:cTn id="7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P spid="13" grpId="0" animBg="1"/>
      <p:bldP spid="14" grpId="0" animBg="1"/>
      <p:bldP spid="20"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54279-675B-6677-F4E2-989275B709C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8897DF1-2ABD-4C50-67BE-1C595EA415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4561" t="935" r="9828" b="41822"/>
          <a:stretch/>
        </p:blipFill>
        <p:spPr>
          <a:xfrm>
            <a:off x="545166" y="-12935"/>
            <a:ext cx="11029951" cy="8363611"/>
          </a:xfrm>
          <a:prstGeom prst="rect">
            <a:avLst/>
          </a:prstGeom>
        </p:spPr>
      </p:pic>
      <p:sp>
        <p:nvSpPr>
          <p:cNvPr id="5" name="テキスト ボックス 4">
            <a:extLst>
              <a:ext uri="{FF2B5EF4-FFF2-40B4-BE49-F238E27FC236}">
                <a16:creationId xmlns:a16="http://schemas.microsoft.com/office/drawing/2014/main" id="{95572D9A-9DAF-612B-1E9E-89C5E0BA0457}"/>
              </a:ext>
            </a:extLst>
          </p:cNvPr>
          <p:cNvSpPr txBox="1"/>
          <p:nvPr/>
        </p:nvSpPr>
        <p:spPr>
          <a:xfrm>
            <a:off x="95250" y="8422954"/>
            <a:ext cx="12001501" cy="461665"/>
          </a:xfrm>
          <a:prstGeom prst="rect">
            <a:avLst/>
          </a:prstGeom>
          <a:noFill/>
        </p:spPr>
        <p:txBody>
          <a:bodyPr wrap="square">
            <a:spAutoFit/>
          </a:bodyPr>
          <a:lstStyle/>
          <a:p>
            <a:pPr indent="533387" algn="just"/>
            <a:r>
              <a:rPr lang="en-US" altLang="ja-JP" sz="2400" u="sng" kern="100" dirty="0" err="1">
                <a:solidFill>
                  <a:srgbClr val="0563C1"/>
                </a:solidFill>
                <a:latin typeface="游明朝" panose="02020400000000000000" pitchFamily="18" charset="-128"/>
                <a:ea typeface="游明朝" panose="02020400000000000000" pitchFamily="18" charset="-128"/>
                <a:cs typeface="Times New Roman" panose="02020603050405020304" pitchFamily="18" charset="0"/>
                <a:hlinkClick r:id="rId4"/>
              </a:rPr>
              <a:t>確かな学力</a:t>
            </a:r>
            <a:r>
              <a:rPr lang="ja-JP" altLang="ja-JP" sz="2400"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sz="2400" u="sng" kern="100" dirty="0">
                <a:solidFill>
                  <a:srgbClr val="0563C1"/>
                </a:solidFill>
                <a:latin typeface="游明朝" panose="02020400000000000000" pitchFamily="18" charset="-128"/>
                <a:ea typeface="游明朝" panose="02020400000000000000" pitchFamily="18" charset="-128"/>
                <a:cs typeface="Times New Roman" panose="02020603050405020304" pitchFamily="18" charset="0"/>
                <a:hlinkClick r:id="rId5"/>
              </a:rPr>
              <a:t>https://www.mext.go.jp/a_menu/shotou/gakuryoku/korekara.htm</a:t>
            </a:r>
            <a:endParaRPr lang="ja-JP" altLang="ja-JP" sz="24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B1723AAA-02A0-5DC1-CA47-7DFBC0E48DF4}"/>
              </a:ext>
            </a:extLst>
          </p:cNvPr>
          <p:cNvSpPr txBox="1"/>
          <p:nvPr/>
        </p:nvSpPr>
        <p:spPr>
          <a:xfrm>
            <a:off x="581024" y="7868309"/>
            <a:ext cx="5929828" cy="584775"/>
          </a:xfrm>
          <a:prstGeom prst="rect">
            <a:avLst/>
          </a:prstGeom>
          <a:noFill/>
        </p:spPr>
        <p:txBody>
          <a:bodyPr wrap="none" rtlCol="0">
            <a:spAutoFit/>
          </a:bodyPr>
          <a:lstStyle/>
          <a:p>
            <a:r>
              <a:rPr kumimoji="1" lang="ja-JP" altLang="en-US" sz="3200" b="1" dirty="0"/>
              <a:t>文部科学省のホームページより</a:t>
            </a:r>
          </a:p>
        </p:txBody>
      </p:sp>
      <p:sp>
        <p:nvSpPr>
          <p:cNvPr id="4" name="テキスト ボックス 3">
            <a:extLst>
              <a:ext uri="{FF2B5EF4-FFF2-40B4-BE49-F238E27FC236}">
                <a16:creationId xmlns:a16="http://schemas.microsoft.com/office/drawing/2014/main" id="{6126A0A1-4323-DF0B-AAD8-EF3AA4447BB4}"/>
              </a:ext>
            </a:extLst>
          </p:cNvPr>
          <p:cNvSpPr txBox="1"/>
          <p:nvPr/>
        </p:nvSpPr>
        <p:spPr>
          <a:xfrm>
            <a:off x="4662487" y="1734881"/>
            <a:ext cx="2557464" cy="1241237"/>
          </a:xfrm>
          <a:prstGeom prst="rect">
            <a:avLst/>
          </a:prstGeom>
          <a:solidFill>
            <a:srgbClr val="76E3FF"/>
          </a:solidFill>
        </p:spPr>
        <p:txBody>
          <a:bodyPr wrap="square" rtlCol="0">
            <a:spAutoFit/>
          </a:bodyPr>
          <a:lstStyle/>
          <a:p>
            <a:r>
              <a:rPr kumimoji="1" lang="ja-JP" altLang="en-US" sz="3733" dirty="0">
                <a:latin typeface="AR P丸ゴシック体E" panose="020F0900000000000000" pitchFamily="50" charset="-128"/>
                <a:ea typeface="AR P丸ゴシック体E" panose="020F0900000000000000" pitchFamily="50" charset="-128"/>
              </a:rPr>
              <a:t>確かな学力</a:t>
            </a:r>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って何？</a:t>
            </a:r>
          </a:p>
        </p:txBody>
      </p:sp>
      <p:sp>
        <p:nvSpPr>
          <p:cNvPr id="6" name="テキスト ボックス 5">
            <a:extLst>
              <a:ext uri="{FF2B5EF4-FFF2-40B4-BE49-F238E27FC236}">
                <a16:creationId xmlns:a16="http://schemas.microsoft.com/office/drawing/2014/main" id="{10FC7889-8FB5-336A-AEDA-CE8AA2CAD38D}"/>
              </a:ext>
            </a:extLst>
          </p:cNvPr>
          <p:cNvSpPr txBox="1"/>
          <p:nvPr/>
        </p:nvSpPr>
        <p:spPr>
          <a:xfrm>
            <a:off x="1970958" y="5743763"/>
            <a:ext cx="3211516" cy="666786"/>
          </a:xfrm>
          <a:prstGeom prst="rect">
            <a:avLst/>
          </a:prstGeom>
          <a:solidFill>
            <a:srgbClr val="AAE571"/>
          </a:solidFill>
        </p:spPr>
        <p:txBody>
          <a:bodyPr wrap="square" rtlCol="0">
            <a:spAutoFit/>
          </a:bodyPr>
          <a:lstStyle/>
          <a:p>
            <a:r>
              <a:rPr kumimoji="1" lang="ja-JP" altLang="en-US" sz="3733" dirty="0">
                <a:latin typeface="AR P丸ゴシック体E" panose="020F0900000000000000" pitchFamily="50" charset="-128"/>
                <a:ea typeface="AR P丸ゴシック体E" panose="020F0900000000000000" pitchFamily="50" charset="-128"/>
              </a:rPr>
              <a:t>豊かな人間性</a:t>
            </a:r>
            <a:endParaRPr kumimoji="1" lang="en-US" altLang="ja-JP" sz="3733" dirty="0">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FE521112-3322-08B6-6CDF-32C44E13775D}"/>
              </a:ext>
            </a:extLst>
          </p:cNvPr>
          <p:cNvSpPr txBox="1"/>
          <p:nvPr/>
        </p:nvSpPr>
        <p:spPr>
          <a:xfrm>
            <a:off x="7317338" y="5815481"/>
            <a:ext cx="2724149" cy="666786"/>
          </a:xfrm>
          <a:prstGeom prst="rect">
            <a:avLst/>
          </a:prstGeom>
          <a:solidFill>
            <a:srgbClr val="F6C3FF"/>
          </a:solidFill>
        </p:spPr>
        <p:txBody>
          <a:bodyPr wrap="square" rtlCol="0">
            <a:spAutoFit/>
          </a:bodyPr>
          <a:lstStyle/>
          <a:p>
            <a:r>
              <a:rPr kumimoji="1" lang="ja-JP" altLang="en-US" sz="3733" dirty="0">
                <a:latin typeface="AR P丸ゴシック体E" panose="020F0900000000000000" pitchFamily="50" charset="-128"/>
                <a:ea typeface="AR P丸ゴシック体E" panose="020F0900000000000000" pitchFamily="50" charset="-128"/>
              </a:rPr>
              <a:t>健康や体力</a:t>
            </a:r>
            <a:endParaRPr kumimoji="1" lang="en-US" altLang="ja-JP" sz="3733" dirty="0">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F3B98D2F-D7EF-481E-9B48-24E8CE76FCDB}"/>
              </a:ext>
            </a:extLst>
          </p:cNvPr>
          <p:cNvSpPr txBox="1"/>
          <p:nvPr/>
        </p:nvSpPr>
        <p:spPr>
          <a:xfrm>
            <a:off x="6176962" y="270289"/>
            <a:ext cx="3409075" cy="1405641"/>
          </a:xfrm>
          <a:prstGeom prst="rect">
            <a:avLst/>
          </a:prstGeom>
          <a:solidFill>
            <a:srgbClr val="66CCFF">
              <a:alpha val="47059"/>
            </a:srgbClr>
          </a:solid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かんがえる子</a:t>
            </a:r>
            <a:endParaRPr kumimoji="1" lang="en-US" altLang="ja-JP" sz="4267" dirty="0">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（思考力）</a:t>
            </a:r>
          </a:p>
        </p:txBody>
      </p:sp>
      <p:sp>
        <p:nvSpPr>
          <p:cNvPr id="9" name="テキスト ボックス 8">
            <a:extLst>
              <a:ext uri="{FF2B5EF4-FFF2-40B4-BE49-F238E27FC236}">
                <a16:creationId xmlns:a16="http://schemas.microsoft.com/office/drawing/2014/main" id="{0C04527D-83C2-A9D5-7336-A97B250F676E}"/>
              </a:ext>
            </a:extLst>
          </p:cNvPr>
          <p:cNvSpPr txBox="1"/>
          <p:nvPr/>
        </p:nvSpPr>
        <p:spPr>
          <a:xfrm>
            <a:off x="1488718" y="237806"/>
            <a:ext cx="4775666" cy="1405641"/>
          </a:xfrm>
          <a:prstGeom prst="rect">
            <a:avLst/>
          </a:prstGeom>
          <a:solidFill>
            <a:srgbClr val="66CCFF">
              <a:alpha val="47059"/>
            </a:srgbClr>
          </a:solid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自ら課題を見つけ</a:t>
            </a:r>
            <a:endParaRPr kumimoji="1" lang="en-US" altLang="ja-JP" sz="4267" dirty="0">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（問題発見力）</a:t>
            </a:r>
          </a:p>
        </p:txBody>
      </p:sp>
    </p:spTree>
    <p:extLst>
      <p:ext uri="{BB962C8B-B14F-4D97-AF65-F5344CB8AC3E}">
        <p14:creationId xmlns:p14="http://schemas.microsoft.com/office/powerpoint/2010/main" val="204524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1000"/>
                                        <p:tgtEl>
                                          <p:spTgt spid="4">
                                            <p:txEl>
                                              <p:pRg st="1" end="1"/>
                                            </p:txEl>
                                          </p:spTgt>
                                        </p:tgtEl>
                                      </p:cBhvr>
                                    </p:animEffect>
                                    <p:anim calcmode="lin" valueType="num">
                                      <p:cBhvr>
                                        <p:cTn id="3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1000"/>
                                        <p:tgtEl>
                                          <p:spTgt spid="9">
                                            <p:txEl>
                                              <p:pRg st="0" end="0"/>
                                            </p:txEl>
                                          </p:spTgt>
                                        </p:tgtEl>
                                      </p:cBhvr>
                                    </p:animEffect>
                                    <p:anim calcmode="lin" valueType="num">
                                      <p:cBhvr>
                                        <p:cTn id="5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nodeType="afterEffect">
                                  <p:stCondLst>
                                    <p:cond delay="0"/>
                                  </p:stCondLst>
                                  <p:childTnLst>
                                    <p:set>
                                      <p:cBhvr>
                                        <p:cTn id="55" dur="1" fill="hold">
                                          <p:stCondLst>
                                            <p:cond delay="0"/>
                                          </p:stCondLst>
                                        </p:cTn>
                                        <p:tgtEl>
                                          <p:spTgt spid="9">
                                            <p:txEl>
                                              <p:pRg st="1" end="1"/>
                                            </p:txEl>
                                          </p:spTgt>
                                        </p:tgtEl>
                                        <p:attrNameLst>
                                          <p:attrName>style.visibility</p:attrName>
                                        </p:attrNameLst>
                                      </p:cBhvr>
                                      <p:to>
                                        <p:strVal val="visible"/>
                                      </p:to>
                                    </p:set>
                                    <p:animEffect transition="in" filter="fade">
                                      <p:cBhvr>
                                        <p:cTn id="56" dur="1000"/>
                                        <p:tgtEl>
                                          <p:spTgt spid="9">
                                            <p:txEl>
                                              <p:pRg st="1" end="1"/>
                                            </p:txEl>
                                          </p:spTgt>
                                        </p:tgtEl>
                                      </p:cBhvr>
                                    </p:animEffect>
                                    <p:anim calcmode="lin" valueType="num">
                                      <p:cBhvr>
                                        <p:cTn id="5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8">
                                            <p:txEl>
                                              <p:pRg st="0" end="0"/>
                                            </p:txEl>
                                          </p:spTgt>
                                        </p:tgtEl>
                                        <p:attrNameLst>
                                          <p:attrName>style.visibility</p:attrName>
                                        </p:attrNameLst>
                                      </p:cBhvr>
                                      <p:to>
                                        <p:strVal val="visible"/>
                                      </p:to>
                                    </p:set>
                                    <p:animEffect transition="in" filter="fade">
                                      <p:cBhvr>
                                        <p:cTn id="68" dur="1000"/>
                                        <p:tgtEl>
                                          <p:spTgt spid="8">
                                            <p:txEl>
                                              <p:pRg st="0" end="0"/>
                                            </p:txEl>
                                          </p:spTgt>
                                        </p:tgtEl>
                                      </p:cBhvr>
                                    </p:animEffect>
                                    <p:anim calcmode="lin" valueType="num">
                                      <p:cBhvr>
                                        <p:cTn id="6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42" presetClass="entr" presetSubtype="0" fill="hold" nodeType="afterEffect">
                                  <p:stCondLst>
                                    <p:cond delay="0"/>
                                  </p:stCondLst>
                                  <p:childTnLst>
                                    <p:set>
                                      <p:cBhvr>
                                        <p:cTn id="73" dur="1" fill="hold">
                                          <p:stCondLst>
                                            <p:cond delay="0"/>
                                          </p:stCondLst>
                                        </p:cTn>
                                        <p:tgtEl>
                                          <p:spTgt spid="8">
                                            <p:txEl>
                                              <p:pRg st="1" end="1"/>
                                            </p:txEl>
                                          </p:spTgt>
                                        </p:tgtEl>
                                        <p:attrNameLst>
                                          <p:attrName>style.visibility</p:attrName>
                                        </p:attrNameLst>
                                      </p:cBhvr>
                                      <p:to>
                                        <p:strVal val="visible"/>
                                      </p:to>
                                    </p:set>
                                    <p:animEffect transition="in" filter="fade">
                                      <p:cBhvr>
                                        <p:cTn id="74" dur="1000"/>
                                        <p:tgtEl>
                                          <p:spTgt spid="8">
                                            <p:txEl>
                                              <p:pRg st="1" end="1"/>
                                            </p:txEl>
                                          </p:spTgt>
                                        </p:tgtEl>
                                      </p:cBhvr>
                                    </p:animEffect>
                                    <p:anim calcmode="lin" valueType="num">
                                      <p:cBhvr>
                                        <p:cTn id="7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7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7EA31-D776-8AB5-C63A-14172557DDC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B3C45CB-93B8-E1CE-893E-BBA567A25D3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293" r="5775"/>
          <a:stretch/>
        </p:blipFill>
        <p:spPr bwMode="auto">
          <a:xfrm>
            <a:off x="411885" y="737179"/>
            <a:ext cx="10983865" cy="8689549"/>
          </a:xfrm>
          <a:prstGeom prst="rect">
            <a:avLst/>
          </a:prstGeom>
          <a:ln>
            <a:noFill/>
          </a:ln>
          <a:extLst>
            <a:ext uri="{53640926-AAD7-44D8-BBD7-CCE9431645EC}">
              <a14:shadowObscured xmlns:a14="http://schemas.microsoft.com/office/drawing/2010/main"/>
            </a:ext>
          </a:extLst>
        </p:spPr>
      </p:pic>
      <p:sp>
        <p:nvSpPr>
          <p:cNvPr id="3" name="正方形/長方形 2">
            <a:extLst>
              <a:ext uri="{FF2B5EF4-FFF2-40B4-BE49-F238E27FC236}">
                <a16:creationId xmlns:a16="http://schemas.microsoft.com/office/drawing/2014/main" id="{BD3B106D-A807-147E-84BB-ADB49407DA75}"/>
              </a:ext>
            </a:extLst>
          </p:cNvPr>
          <p:cNvSpPr/>
          <p:nvPr/>
        </p:nvSpPr>
        <p:spPr>
          <a:xfrm>
            <a:off x="5144625" y="4175312"/>
            <a:ext cx="5440249" cy="4572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5333" dirty="0">
                <a:solidFill>
                  <a:srgbClr val="0070C0"/>
                </a:solidFill>
                <a:latin typeface="AR P丸ゴシック体E" panose="020F0900000000000000" pitchFamily="50" charset="-128"/>
                <a:ea typeface="AR P丸ゴシック体E" panose="020F0900000000000000" pitchFamily="50" charset="-128"/>
              </a:rPr>
              <a:t>　　　</a:t>
            </a:r>
            <a:r>
              <a:rPr kumimoji="1" lang="ja-JP" altLang="en-US" sz="3200" dirty="0">
                <a:solidFill>
                  <a:srgbClr val="0070C0"/>
                </a:solidFill>
                <a:latin typeface="AR P丸ゴシック体E" panose="020F0900000000000000" pitchFamily="50" charset="-128"/>
                <a:ea typeface="AR P丸ゴシック体E" panose="020F0900000000000000" pitchFamily="50" charset="-128"/>
              </a:rPr>
              <a:t>　</a:t>
            </a:r>
            <a:endParaRPr kumimoji="1" lang="ja-JP" altLang="en-US" sz="5333" dirty="0">
              <a:solidFill>
                <a:srgbClr val="0070C0"/>
              </a:solidFill>
              <a:latin typeface="AR P丸ゴシック体E" panose="020F0900000000000000" pitchFamily="50" charset="-128"/>
              <a:ea typeface="AR P丸ゴシック体E" panose="020F0900000000000000" pitchFamily="50" charset="-128"/>
            </a:endParaRPr>
          </a:p>
        </p:txBody>
      </p:sp>
      <p:sp>
        <p:nvSpPr>
          <p:cNvPr id="26" name="正方形/長方形 25">
            <a:extLst>
              <a:ext uri="{FF2B5EF4-FFF2-40B4-BE49-F238E27FC236}">
                <a16:creationId xmlns:a16="http://schemas.microsoft.com/office/drawing/2014/main" id="{EEB6D139-AF3B-FB85-D669-19FB538D86D7}"/>
              </a:ext>
            </a:extLst>
          </p:cNvPr>
          <p:cNvSpPr/>
          <p:nvPr/>
        </p:nvSpPr>
        <p:spPr>
          <a:xfrm>
            <a:off x="1402565" y="4175312"/>
            <a:ext cx="3940401" cy="409014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5333" dirty="0">
                <a:solidFill>
                  <a:srgbClr val="0070C0"/>
                </a:solidFill>
                <a:latin typeface="AR P丸ゴシック体E" panose="020F0900000000000000" pitchFamily="50" charset="-128"/>
                <a:ea typeface="AR P丸ゴシック体E" panose="020F0900000000000000" pitchFamily="50" charset="-128"/>
              </a:rPr>
              <a:t>　　　</a:t>
            </a:r>
            <a:r>
              <a:rPr kumimoji="1" lang="ja-JP" altLang="en-US" sz="3200" dirty="0">
                <a:solidFill>
                  <a:srgbClr val="0070C0"/>
                </a:solidFill>
                <a:latin typeface="AR P丸ゴシック体E" panose="020F0900000000000000" pitchFamily="50" charset="-128"/>
                <a:ea typeface="AR P丸ゴシック体E" panose="020F0900000000000000" pitchFamily="50" charset="-128"/>
              </a:rPr>
              <a:t>　</a:t>
            </a:r>
            <a:endParaRPr kumimoji="1" lang="ja-JP" altLang="en-US" sz="5333" dirty="0">
              <a:solidFill>
                <a:srgbClr val="0070C0"/>
              </a:solidFill>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C18EDB40-A239-CCF7-199B-CEF0BA924592}"/>
              </a:ext>
            </a:extLst>
          </p:cNvPr>
          <p:cNvSpPr txBox="1"/>
          <p:nvPr/>
        </p:nvSpPr>
        <p:spPr>
          <a:xfrm>
            <a:off x="545239" y="203201"/>
            <a:ext cx="11234877" cy="2062296"/>
          </a:xfrm>
          <a:prstGeom prst="rect">
            <a:avLst/>
          </a:prstGeom>
          <a:noFill/>
        </p:spPr>
        <p:txBody>
          <a:bodyPr wrap="square" rtlCol="0">
            <a:spAutoFit/>
          </a:bodyPr>
          <a:lstStyle/>
          <a:p>
            <a:pPr algn="ctr"/>
            <a:r>
              <a:rPr kumimoji="1" lang="ja-JP" altLang="en-US" sz="4267" dirty="0">
                <a:latin typeface="AR P丸ゴシック体E" panose="020F0900000000000000" pitchFamily="50" charset="-128"/>
                <a:ea typeface="AR P丸ゴシック体E" panose="020F0900000000000000" pitchFamily="50" charset="-128"/>
              </a:rPr>
              <a:t>「確かな学力」ってこれだけかな？</a:t>
            </a:r>
            <a:endParaRPr kumimoji="1" lang="en-US" altLang="ja-JP" sz="4267" dirty="0">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他にどんな</a:t>
            </a:r>
            <a:r>
              <a:rPr kumimoji="1" lang="ja-JP" altLang="en-US" sz="4267" dirty="0">
                <a:highlight>
                  <a:srgbClr val="FFFF00"/>
                </a:highlight>
                <a:latin typeface="AR P丸ゴシック体E" panose="020F0900000000000000" pitchFamily="50" charset="-128"/>
                <a:ea typeface="AR P丸ゴシック体E" panose="020F0900000000000000" pitchFamily="50" charset="-128"/>
              </a:rPr>
              <a:t>「力」</a:t>
            </a:r>
            <a:r>
              <a:rPr kumimoji="1" lang="ja-JP" altLang="en-US" sz="4267" dirty="0">
                <a:latin typeface="AR P丸ゴシック体E" panose="020F0900000000000000" pitchFamily="50" charset="-128"/>
                <a:ea typeface="AR P丸ゴシック体E" panose="020F0900000000000000" pitchFamily="50" charset="-128"/>
              </a:rPr>
              <a:t>があるのだろう。</a:t>
            </a:r>
            <a:endParaRPr kumimoji="1" lang="en-US" altLang="ja-JP" sz="4267" dirty="0">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その中で最も大事なものは何だろう？</a:t>
            </a:r>
            <a:endParaRPr kumimoji="1" lang="en-US" altLang="ja-JP" sz="4267" dirty="0">
              <a:latin typeface="AR P丸ゴシック体E" panose="020F0900000000000000" pitchFamily="50" charset="-128"/>
              <a:ea typeface="AR P丸ゴシック体E" panose="020F0900000000000000" pitchFamily="50" charset="-128"/>
            </a:endParaRPr>
          </a:p>
        </p:txBody>
      </p:sp>
      <p:sp>
        <p:nvSpPr>
          <p:cNvPr id="6" name="テキスト ボックス 5">
            <a:extLst>
              <a:ext uri="{FF2B5EF4-FFF2-40B4-BE49-F238E27FC236}">
                <a16:creationId xmlns:a16="http://schemas.microsoft.com/office/drawing/2014/main" id="{2C1B9453-5FD7-6537-3D76-2DE08B8C8C43}"/>
              </a:ext>
            </a:extLst>
          </p:cNvPr>
          <p:cNvSpPr txBox="1"/>
          <p:nvPr/>
        </p:nvSpPr>
        <p:spPr>
          <a:xfrm>
            <a:off x="3039558" y="4590392"/>
            <a:ext cx="923330" cy="1938992"/>
          </a:xfrm>
          <a:prstGeom prst="rect">
            <a:avLst/>
          </a:prstGeom>
          <a:noFill/>
        </p:spPr>
        <p:txBody>
          <a:bodyPr vert="eaVert" wrap="none" rtlCol="0">
            <a:spAutoFit/>
          </a:bodyPr>
          <a:lstStyle/>
          <a:p>
            <a:r>
              <a:rPr kumimoji="1" lang="ja-JP" altLang="en-US" sz="4800" dirty="0">
                <a:highlight>
                  <a:srgbClr val="FFFF00"/>
                </a:highlight>
                <a:latin typeface="AR P丸ゴシック体E" panose="020F0900000000000000" pitchFamily="50" charset="-128"/>
                <a:ea typeface="AR P丸ゴシック体E" panose="020F0900000000000000" pitchFamily="50" charset="-128"/>
              </a:rPr>
              <a:t>思考力</a:t>
            </a:r>
          </a:p>
        </p:txBody>
      </p:sp>
      <p:sp>
        <p:nvSpPr>
          <p:cNvPr id="7" name="テキスト ボックス 6">
            <a:extLst>
              <a:ext uri="{FF2B5EF4-FFF2-40B4-BE49-F238E27FC236}">
                <a16:creationId xmlns:a16="http://schemas.microsoft.com/office/drawing/2014/main" id="{85F83BA2-3F69-9E82-D952-4BEBECADF0F1}"/>
              </a:ext>
            </a:extLst>
          </p:cNvPr>
          <p:cNvSpPr txBox="1"/>
          <p:nvPr/>
        </p:nvSpPr>
        <p:spPr>
          <a:xfrm>
            <a:off x="4447334" y="2798270"/>
            <a:ext cx="2778221" cy="687432"/>
          </a:xfrm>
          <a:prstGeom prst="rect">
            <a:avLst/>
          </a:prstGeom>
          <a:solidFill>
            <a:srgbClr val="76E3FF"/>
          </a:solidFill>
        </p:spPr>
        <p:txBody>
          <a:bodyPr wrap="square" rtlCol="0">
            <a:spAutoFit/>
          </a:bodyPr>
          <a:lstStyle/>
          <a:p>
            <a:pPr algn="ctr"/>
            <a:r>
              <a:rPr kumimoji="1" lang="ja-JP" altLang="en-US" sz="3867" dirty="0">
                <a:latin typeface="AR P丸ゴシック体E" panose="020F0900000000000000" pitchFamily="50" charset="-128"/>
                <a:ea typeface="AR P丸ゴシック体E" panose="020F0900000000000000" pitchFamily="50" charset="-128"/>
              </a:rPr>
              <a:t>確かな学力</a:t>
            </a:r>
            <a:endParaRPr kumimoji="1" lang="en-US" altLang="ja-JP" sz="3867" dirty="0">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879E4438-E6B7-AD49-A07D-345E25672E2B}"/>
              </a:ext>
            </a:extLst>
          </p:cNvPr>
          <p:cNvSpPr txBox="1"/>
          <p:nvPr/>
        </p:nvSpPr>
        <p:spPr>
          <a:xfrm>
            <a:off x="1736240" y="4572001"/>
            <a:ext cx="923330" cy="3170099"/>
          </a:xfrm>
          <a:prstGeom prst="rect">
            <a:avLst/>
          </a:prstGeom>
          <a:noFill/>
        </p:spPr>
        <p:txBody>
          <a:bodyPr vert="eaVert" wrap="none" rtlCol="0">
            <a:spAutoFit/>
          </a:bodyPr>
          <a:lstStyle/>
          <a:p>
            <a:r>
              <a:rPr kumimoji="1" lang="ja-JP" altLang="en-US" sz="4800" dirty="0">
                <a:highlight>
                  <a:srgbClr val="FFFF00"/>
                </a:highlight>
                <a:latin typeface="AR P丸ゴシック体E" panose="020F0900000000000000" pitchFamily="50" charset="-128"/>
                <a:ea typeface="AR P丸ゴシック体E" panose="020F0900000000000000" pitchFamily="50" charset="-128"/>
              </a:rPr>
              <a:t>問題発見力</a:t>
            </a:r>
          </a:p>
        </p:txBody>
      </p:sp>
      <p:sp>
        <p:nvSpPr>
          <p:cNvPr id="9" name="テキスト ボックス 8">
            <a:extLst>
              <a:ext uri="{FF2B5EF4-FFF2-40B4-BE49-F238E27FC236}">
                <a16:creationId xmlns:a16="http://schemas.microsoft.com/office/drawing/2014/main" id="{AD491952-A1A0-8DB6-616B-A392CF3E7289}"/>
              </a:ext>
            </a:extLst>
          </p:cNvPr>
          <p:cNvSpPr txBox="1"/>
          <p:nvPr/>
        </p:nvSpPr>
        <p:spPr>
          <a:xfrm>
            <a:off x="4831977" y="6659725"/>
            <a:ext cx="5685339" cy="1815690"/>
          </a:xfrm>
          <a:prstGeom prst="rect">
            <a:avLst/>
          </a:prstGeom>
          <a:noFill/>
        </p:spPr>
        <p:txBody>
          <a:bodyPr wrap="square">
            <a:spAutoFit/>
          </a:bodyPr>
          <a:lstStyle/>
          <a:p>
            <a:r>
              <a:rPr kumimoji="1" lang="ja-JP" altLang="en-US" sz="3733" dirty="0">
                <a:solidFill>
                  <a:schemeClr val="accent1"/>
                </a:solidFill>
                <a:latin typeface="AR P丸ゴシック体E" panose="020F0900000000000000" pitchFamily="50" charset="-128"/>
                <a:ea typeface="AR P丸ゴシック体E" panose="020F0900000000000000" pitchFamily="50" charset="-128"/>
              </a:rPr>
              <a:t>あなたはどう思います？</a:t>
            </a:r>
            <a:endParaRPr kumimoji="1" lang="en-US" altLang="ja-JP" sz="3733"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3733" dirty="0">
                <a:solidFill>
                  <a:schemeClr val="accent1"/>
                </a:solidFill>
                <a:latin typeface="AR P丸ゴシック体E" panose="020F0900000000000000" pitchFamily="50" charset="-128"/>
                <a:ea typeface="AR P丸ゴシック体E" panose="020F0900000000000000" pitchFamily="50" charset="-128"/>
              </a:rPr>
              <a:t>グループの仲間と相談</a:t>
            </a:r>
            <a:endParaRPr kumimoji="1" lang="en-US" altLang="ja-JP" sz="3733"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3733" dirty="0">
                <a:solidFill>
                  <a:schemeClr val="accent1"/>
                </a:solidFill>
                <a:latin typeface="AR P丸ゴシック体E" panose="020F0900000000000000" pitchFamily="50" charset="-128"/>
                <a:ea typeface="AR P丸ゴシック体E" panose="020F0900000000000000" pitchFamily="50" charset="-128"/>
              </a:rPr>
              <a:t>してもいいですよ。</a:t>
            </a:r>
          </a:p>
        </p:txBody>
      </p:sp>
    </p:spTree>
    <p:extLst>
      <p:ext uri="{BB962C8B-B14F-4D97-AF65-F5344CB8AC3E}">
        <p14:creationId xmlns:p14="http://schemas.microsoft.com/office/powerpoint/2010/main" val="40181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fade">
                                      <p:cBhvr>
                                        <p:cTn id="33" dur="1000"/>
                                        <p:tgtEl>
                                          <p:spTgt spid="9">
                                            <p:txEl>
                                              <p:pRg st="0" end="0"/>
                                            </p:txEl>
                                          </p:spTgt>
                                        </p:tgtEl>
                                      </p:cBhvr>
                                    </p:animEffect>
                                    <p:anim calcmode="lin" valueType="num">
                                      <p:cBhvr>
                                        <p:cTn id="3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fade">
                                      <p:cBhvr>
                                        <p:cTn id="40" dur="1000"/>
                                        <p:tgtEl>
                                          <p:spTgt spid="9">
                                            <p:txEl>
                                              <p:pRg st="1" end="1"/>
                                            </p:txEl>
                                          </p:spTgt>
                                        </p:tgtEl>
                                      </p:cBhvr>
                                    </p:animEffect>
                                    <p:anim calcmode="lin" valueType="num">
                                      <p:cBhvr>
                                        <p:cTn id="41"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1" end="1"/>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Effect transition="in" filter="fade">
                                      <p:cBhvr>
                                        <p:cTn id="45" dur="1000"/>
                                        <p:tgtEl>
                                          <p:spTgt spid="9">
                                            <p:txEl>
                                              <p:pRg st="2" end="2"/>
                                            </p:txEl>
                                          </p:spTgt>
                                        </p:tgtEl>
                                      </p:cBhvr>
                                    </p:animEffect>
                                    <p:anim calcmode="lin" valueType="num">
                                      <p:cBhvr>
                                        <p:cTn id="4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2" end="2"/>
                                            </p:txEl>
                                          </p:spTgt>
                                        </p:tgtEl>
                                        <p:attrNameLst>
                                          <p:attrName>style.visibility</p:attrName>
                                        </p:attrNameLst>
                                      </p:cBhvr>
                                      <p:to>
                                        <p:strVal val="visible"/>
                                      </p:to>
                                    </p:set>
                                    <p:animEffect transition="in" filter="fade">
                                      <p:cBhvr>
                                        <p:cTn id="52" dur="1000"/>
                                        <p:tgtEl>
                                          <p:spTgt spid="4">
                                            <p:txEl>
                                              <p:pRg st="2" end="2"/>
                                            </p:txEl>
                                          </p:spTgt>
                                        </p:tgtEl>
                                      </p:cBhvr>
                                    </p:animEffect>
                                    <p:anim calcmode="lin" valueType="num">
                                      <p:cBhvr>
                                        <p:cTn id="5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B527E-AF6E-AFDE-5B7F-A66FA3A16A2D}"/>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728F3838-C96F-8121-B923-4158B5B98480}"/>
              </a:ext>
            </a:extLst>
          </p:cNvPr>
          <p:cNvGrpSpPr/>
          <p:nvPr/>
        </p:nvGrpSpPr>
        <p:grpSpPr>
          <a:xfrm>
            <a:off x="1954303" y="1775013"/>
            <a:ext cx="8910920" cy="7001433"/>
            <a:chOff x="2322978" y="1452282"/>
            <a:chExt cx="5078971" cy="4114800"/>
          </a:xfrm>
        </p:grpSpPr>
        <p:pic>
          <p:nvPicPr>
            <p:cNvPr id="4" name="図 3">
              <a:extLst>
                <a:ext uri="{FF2B5EF4-FFF2-40B4-BE49-F238E27FC236}">
                  <a16:creationId xmlns:a16="http://schemas.microsoft.com/office/drawing/2014/main" id="{5074895C-D6C8-A83D-2723-60330AD0CB3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2942" t="40863" r="11616" b="7391"/>
            <a:stretch/>
          </p:blipFill>
          <p:spPr bwMode="auto">
            <a:xfrm>
              <a:off x="2322978" y="1452282"/>
              <a:ext cx="5078971" cy="4114800"/>
            </a:xfrm>
            <a:prstGeom prst="rect">
              <a:avLst/>
            </a:prstGeom>
            <a:ln>
              <a:noFill/>
            </a:ln>
            <a:extLst>
              <a:ext uri="{53640926-AAD7-44D8-BBD7-CCE9431645EC}">
                <a14:shadowObscured xmlns:a14="http://schemas.microsoft.com/office/drawing/2010/main"/>
              </a:ext>
            </a:extLst>
          </p:spPr>
        </p:pic>
        <p:sp>
          <p:nvSpPr>
            <p:cNvPr id="9" name="楕円 8">
              <a:extLst>
                <a:ext uri="{FF2B5EF4-FFF2-40B4-BE49-F238E27FC236}">
                  <a16:creationId xmlns:a16="http://schemas.microsoft.com/office/drawing/2014/main" id="{364C2D1E-B9B8-8421-0E61-4663634DB138}"/>
                </a:ext>
              </a:extLst>
            </p:cNvPr>
            <p:cNvSpPr/>
            <p:nvPr/>
          </p:nvSpPr>
          <p:spPr>
            <a:xfrm>
              <a:off x="2322978" y="1815353"/>
              <a:ext cx="739589" cy="914400"/>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sp>
        <p:nvSpPr>
          <p:cNvPr id="3" name="テキスト ボックス 2">
            <a:extLst>
              <a:ext uri="{FF2B5EF4-FFF2-40B4-BE49-F238E27FC236}">
                <a16:creationId xmlns:a16="http://schemas.microsoft.com/office/drawing/2014/main" id="{0D36E6B4-6627-D525-70E3-D1F0C1C02E74}"/>
              </a:ext>
            </a:extLst>
          </p:cNvPr>
          <p:cNvSpPr txBox="1"/>
          <p:nvPr/>
        </p:nvSpPr>
        <p:spPr>
          <a:xfrm>
            <a:off x="532135" y="272729"/>
            <a:ext cx="2964100" cy="1159420"/>
          </a:xfrm>
          <a:prstGeom prst="rect">
            <a:avLst/>
          </a:prstGeom>
          <a:solidFill>
            <a:srgbClr val="76E3FF"/>
          </a:solidFill>
        </p:spPr>
        <p:txBody>
          <a:bodyPr wrap="square" rtlCol="0">
            <a:spAutoFit/>
          </a:bodyPr>
          <a:lstStyle/>
          <a:p>
            <a:pPr algn="ctr"/>
            <a:r>
              <a:rPr kumimoji="1" lang="ja-JP" altLang="en-US" sz="4267" dirty="0">
                <a:latin typeface="AR P丸ゴシック体E" panose="020F0900000000000000" pitchFamily="50" charset="-128"/>
                <a:ea typeface="AR P丸ゴシック体E" panose="020F0900000000000000" pitchFamily="50" charset="-128"/>
              </a:rPr>
              <a:t>確かな学力</a:t>
            </a:r>
            <a:endParaRPr kumimoji="1" lang="en-US" altLang="ja-JP" sz="4267" dirty="0">
              <a:latin typeface="AR P丸ゴシック体E" panose="020F0900000000000000" pitchFamily="50" charset="-128"/>
              <a:ea typeface="AR P丸ゴシック体E" panose="020F0900000000000000" pitchFamily="50" charset="-128"/>
            </a:endParaRPr>
          </a:p>
          <a:p>
            <a:pPr algn="ctr"/>
            <a:r>
              <a:rPr kumimoji="1" lang="ja-JP" altLang="en-US" sz="2667" dirty="0">
                <a:latin typeface="AR P丸ゴシック体E" panose="020F0900000000000000" pitchFamily="50" charset="-128"/>
                <a:ea typeface="AR P丸ゴシック体E" panose="020F0900000000000000" pitchFamily="50" charset="-128"/>
              </a:rPr>
              <a:t>（文部科学省）</a:t>
            </a:r>
          </a:p>
        </p:txBody>
      </p:sp>
      <p:sp>
        <p:nvSpPr>
          <p:cNvPr id="2" name="テキスト ボックス 1">
            <a:extLst>
              <a:ext uri="{FF2B5EF4-FFF2-40B4-BE49-F238E27FC236}">
                <a16:creationId xmlns:a16="http://schemas.microsoft.com/office/drawing/2014/main" id="{512AA7A0-1012-7BFF-466F-98D53F00E954}"/>
              </a:ext>
            </a:extLst>
          </p:cNvPr>
          <p:cNvSpPr txBox="1"/>
          <p:nvPr/>
        </p:nvSpPr>
        <p:spPr>
          <a:xfrm>
            <a:off x="1160923" y="4566436"/>
            <a:ext cx="732893" cy="748988"/>
          </a:xfrm>
          <a:prstGeom prst="rect">
            <a:avLst/>
          </a:prstGeom>
          <a:noFill/>
        </p:spPr>
        <p:txBody>
          <a:bodyPr wrap="none" rtlCol="0">
            <a:spAutoFit/>
          </a:bodyPr>
          <a:lstStyle/>
          <a:p>
            <a:r>
              <a:rPr kumimoji="1" lang="ja-JP" altLang="en-US" sz="4267" b="1" dirty="0">
                <a:latin typeface="AR P丸ゴシック体E" panose="020F0900000000000000" pitchFamily="50" charset="-128"/>
                <a:ea typeface="AR P丸ゴシック体E" panose="020F0900000000000000" pitchFamily="50" charset="-128"/>
              </a:rPr>
              <a:t>①</a:t>
            </a:r>
          </a:p>
        </p:txBody>
      </p:sp>
      <p:sp>
        <p:nvSpPr>
          <p:cNvPr id="12" name="テキスト ボックス 11">
            <a:extLst>
              <a:ext uri="{FF2B5EF4-FFF2-40B4-BE49-F238E27FC236}">
                <a16:creationId xmlns:a16="http://schemas.microsoft.com/office/drawing/2014/main" id="{5064B8B0-403D-7734-51D0-A361B951FDC4}"/>
              </a:ext>
            </a:extLst>
          </p:cNvPr>
          <p:cNvSpPr txBox="1"/>
          <p:nvPr/>
        </p:nvSpPr>
        <p:spPr>
          <a:xfrm>
            <a:off x="3131986" y="1931219"/>
            <a:ext cx="732893" cy="748988"/>
          </a:xfrm>
          <a:prstGeom prst="rect">
            <a:avLst/>
          </a:prstGeom>
          <a:noFill/>
        </p:spPr>
        <p:txBody>
          <a:bodyPr wrap="none" rtlCol="0">
            <a:spAutoFit/>
          </a:bodyPr>
          <a:lstStyle/>
          <a:p>
            <a:r>
              <a:rPr kumimoji="1" lang="ja-JP" altLang="en-US" sz="4267" b="1" dirty="0">
                <a:latin typeface="AR P丸ゴシック体E" panose="020F0900000000000000" pitchFamily="50" charset="-128"/>
                <a:ea typeface="AR P丸ゴシック体E" panose="020F0900000000000000" pitchFamily="50" charset="-128"/>
              </a:rPr>
              <a:t>②</a:t>
            </a:r>
          </a:p>
        </p:txBody>
      </p:sp>
      <p:sp>
        <p:nvSpPr>
          <p:cNvPr id="13" name="テキスト ボックス 12">
            <a:extLst>
              <a:ext uri="{FF2B5EF4-FFF2-40B4-BE49-F238E27FC236}">
                <a16:creationId xmlns:a16="http://schemas.microsoft.com/office/drawing/2014/main" id="{1BE34C74-225A-EFA8-E137-7A5A55D3D76A}"/>
              </a:ext>
            </a:extLst>
          </p:cNvPr>
          <p:cNvSpPr txBox="1"/>
          <p:nvPr/>
        </p:nvSpPr>
        <p:spPr>
          <a:xfrm>
            <a:off x="5941355" y="1313444"/>
            <a:ext cx="732893" cy="748988"/>
          </a:xfrm>
          <a:prstGeom prst="rect">
            <a:avLst/>
          </a:prstGeom>
          <a:noFill/>
        </p:spPr>
        <p:txBody>
          <a:bodyPr wrap="none" rtlCol="0">
            <a:spAutoFit/>
          </a:bodyPr>
          <a:lstStyle/>
          <a:p>
            <a:r>
              <a:rPr kumimoji="1" lang="ja-JP" altLang="en-US" sz="4267" b="1" dirty="0">
                <a:latin typeface="AR P丸ゴシック体E" panose="020F0900000000000000" pitchFamily="50" charset="-128"/>
                <a:ea typeface="AR P丸ゴシック体E" panose="020F0900000000000000" pitchFamily="50" charset="-128"/>
              </a:rPr>
              <a:t>③</a:t>
            </a:r>
          </a:p>
        </p:txBody>
      </p:sp>
      <p:sp>
        <p:nvSpPr>
          <p:cNvPr id="14" name="テキスト ボックス 13">
            <a:extLst>
              <a:ext uri="{FF2B5EF4-FFF2-40B4-BE49-F238E27FC236}">
                <a16:creationId xmlns:a16="http://schemas.microsoft.com/office/drawing/2014/main" id="{28715E28-0BCC-BA70-BD1B-DFE829FC9664}"/>
              </a:ext>
            </a:extLst>
          </p:cNvPr>
          <p:cNvSpPr txBox="1"/>
          <p:nvPr/>
        </p:nvSpPr>
        <p:spPr>
          <a:xfrm>
            <a:off x="8767483" y="2028728"/>
            <a:ext cx="732893" cy="748988"/>
          </a:xfrm>
          <a:prstGeom prst="rect">
            <a:avLst/>
          </a:prstGeom>
          <a:noFill/>
        </p:spPr>
        <p:txBody>
          <a:bodyPr wrap="none" rtlCol="0">
            <a:spAutoFit/>
          </a:bodyPr>
          <a:lstStyle/>
          <a:p>
            <a:r>
              <a:rPr kumimoji="1" lang="ja-JP" altLang="en-US" sz="4267" b="1" dirty="0">
                <a:latin typeface="AR P丸ゴシック体E" panose="020F0900000000000000" pitchFamily="50" charset="-128"/>
                <a:ea typeface="AR P丸ゴシック体E" panose="020F0900000000000000" pitchFamily="50" charset="-128"/>
              </a:rPr>
              <a:t>④</a:t>
            </a:r>
          </a:p>
        </p:txBody>
      </p:sp>
      <p:sp>
        <p:nvSpPr>
          <p:cNvPr id="15" name="テキスト ボックス 14">
            <a:extLst>
              <a:ext uri="{FF2B5EF4-FFF2-40B4-BE49-F238E27FC236}">
                <a16:creationId xmlns:a16="http://schemas.microsoft.com/office/drawing/2014/main" id="{073E874F-B86B-DD1F-421D-891630B3BDF7}"/>
              </a:ext>
            </a:extLst>
          </p:cNvPr>
          <p:cNvSpPr txBox="1"/>
          <p:nvPr/>
        </p:nvSpPr>
        <p:spPr>
          <a:xfrm>
            <a:off x="10706105" y="4814160"/>
            <a:ext cx="732893" cy="748988"/>
          </a:xfrm>
          <a:prstGeom prst="rect">
            <a:avLst/>
          </a:prstGeom>
          <a:noFill/>
        </p:spPr>
        <p:txBody>
          <a:bodyPr wrap="none" rtlCol="0">
            <a:spAutoFit/>
          </a:bodyPr>
          <a:lstStyle/>
          <a:p>
            <a:r>
              <a:rPr kumimoji="1" lang="ja-JP" altLang="en-US" sz="4267" b="1" dirty="0">
                <a:latin typeface="AR P丸ゴシック体E" panose="020F0900000000000000" pitchFamily="50" charset="-128"/>
                <a:ea typeface="AR P丸ゴシック体E" panose="020F0900000000000000" pitchFamily="50" charset="-128"/>
              </a:rPr>
              <a:t>⑤</a:t>
            </a:r>
          </a:p>
        </p:txBody>
      </p:sp>
      <p:sp>
        <p:nvSpPr>
          <p:cNvPr id="16" name="楕円 15">
            <a:extLst>
              <a:ext uri="{FF2B5EF4-FFF2-40B4-BE49-F238E27FC236}">
                <a16:creationId xmlns:a16="http://schemas.microsoft.com/office/drawing/2014/main" id="{2D1BDA84-26FF-4DAE-DDED-4FA63F6DF130}"/>
              </a:ext>
            </a:extLst>
          </p:cNvPr>
          <p:cNvSpPr/>
          <p:nvPr/>
        </p:nvSpPr>
        <p:spPr>
          <a:xfrm>
            <a:off x="5701554" y="6149789"/>
            <a:ext cx="1201271" cy="26266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7" name="楕円 16">
            <a:extLst>
              <a:ext uri="{FF2B5EF4-FFF2-40B4-BE49-F238E27FC236}">
                <a16:creationId xmlns:a16="http://schemas.microsoft.com/office/drawing/2014/main" id="{D7502E90-92B7-1012-3243-C979EFC4FCFA}"/>
              </a:ext>
            </a:extLst>
          </p:cNvPr>
          <p:cNvSpPr/>
          <p:nvPr/>
        </p:nvSpPr>
        <p:spPr>
          <a:xfrm rot="2795912">
            <a:off x="3807333" y="5566830"/>
            <a:ext cx="1201271" cy="26266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8" name="楕円 17">
            <a:extLst>
              <a:ext uri="{FF2B5EF4-FFF2-40B4-BE49-F238E27FC236}">
                <a16:creationId xmlns:a16="http://schemas.microsoft.com/office/drawing/2014/main" id="{6D94C7BD-4204-A012-0BCA-972DB3EFC48F}"/>
              </a:ext>
            </a:extLst>
          </p:cNvPr>
          <p:cNvSpPr/>
          <p:nvPr/>
        </p:nvSpPr>
        <p:spPr>
          <a:xfrm rot="18712879">
            <a:off x="7524413" y="5599236"/>
            <a:ext cx="1201271" cy="26266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楕円 10">
            <a:extLst>
              <a:ext uri="{FF2B5EF4-FFF2-40B4-BE49-F238E27FC236}">
                <a16:creationId xmlns:a16="http://schemas.microsoft.com/office/drawing/2014/main" id="{377DCA2C-87F5-81C0-4E63-9698317EDDC7}"/>
              </a:ext>
            </a:extLst>
          </p:cNvPr>
          <p:cNvSpPr/>
          <p:nvPr/>
        </p:nvSpPr>
        <p:spPr>
          <a:xfrm>
            <a:off x="4112769" y="4814161"/>
            <a:ext cx="914400" cy="877513"/>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9" name="楕円 18">
            <a:extLst>
              <a:ext uri="{FF2B5EF4-FFF2-40B4-BE49-F238E27FC236}">
                <a16:creationId xmlns:a16="http://schemas.microsoft.com/office/drawing/2014/main" id="{1C082F78-41E1-1BBD-B4AE-4BD3F49EFBFE}"/>
              </a:ext>
            </a:extLst>
          </p:cNvPr>
          <p:cNvSpPr/>
          <p:nvPr/>
        </p:nvSpPr>
        <p:spPr>
          <a:xfrm rot="2017183">
            <a:off x="4341698" y="3634058"/>
            <a:ext cx="923817" cy="877513"/>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1" name="楕円 20">
            <a:extLst>
              <a:ext uri="{FF2B5EF4-FFF2-40B4-BE49-F238E27FC236}">
                <a16:creationId xmlns:a16="http://schemas.microsoft.com/office/drawing/2014/main" id="{34734E05-5313-70A1-A5B1-31A8BD3D41A5}"/>
              </a:ext>
            </a:extLst>
          </p:cNvPr>
          <p:cNvSpPr/>
          <p:nvPr/>
        </p:nvSpPr>
        <p:spPr>
          <a:xfrm rot="2017183">
            <a:off x="5840280" y="3195813"/>
            <a:ext cx="923817" cy="877513"/>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2" name="楕円 21">
            <a:extLst>
              <a:ext uri="{FF2B5EF4-FFF2-40B4-BE49-F238E27FC236}">
                <a16:creationId xmlns:a16="http://schemas.microsoft.com/office/drawing/2014/main" id="{82E54BD2-D5AE-8AD3-7227-FA0EE9071499}"/>
              </a:ext>
            </a:extLst>
          </p:cNvPr>
          <p:cNvSpPr/>
          <p:nvPr/>
        </p:nvSpPr>
        <p:spPr>
          <a:xfrm rot="2017183">
            <a:off x="8019569" y="2939776"/>
            <a:ext cx="923817" cy="877513"/>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3" name="楕円 22">
            <a:extLst>
              <a:ext uri="{FF2B5EF4-FFF2-40B4-BE49-F238E27FC236}">
                <a16:creationId xmlns:a16="http://schemas.microsoft.com/office/drawing/2014/main" id="{E7ADF43B-EAC6-8A3A-A282-38C72928DD9C}"/>
              </a:ext>
            </a:extLst>
          </p:cNvPr>
          <p:cNvSpPr/>
          <p:nvPr/>
        </p:nvSpPr>
        <p:spPr>
          <a:xfrm rot="2017183">
            <a:off x="9775788" y="4820242"/>
            <a:ext cx="923817" cy="877513"/>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nvGrpSpPr>
          <p:cNvPr id="25" name="グループ化 24">
            <a:extLst>
              <a:ext uri="{FF2B5EF4-FFF2-40B4-BE49-F238E27FC236}">
                <a16:creationId xmlns:a16="http://schemas.microsoft.com/office/drawing/2014/main" id="{70BDAB1D-24C4-EC89-45CB-C7420414E2CD}"/>
              </a:ext>
            </a:extLst>
          </p:cNvPr>
          <p:cNvGrpSpPr/>
          <p:nvPr/>
        </p:nvGrpSpPr>
        <p:grpSpPr>
          <a:xfrm>
            <a:off x="4569970" y="67598"/>
            <a:ext cx="6437982" cy="1241238"/>
            <a:chOff x="3427477" y="50698"/>
            <a:chExt cx="4828486" cy="930928"/>
          </a:xfrm>
        </p:grpSpPr>
        <p:sp>
          <p:nvSpPr>
            <p:cNvPr id="5" name="テキスト ボックス 4">
              <a:extLst>
                <a:ext uri="{FF2B5EF4-FFF2-40B4-BE49-F238E27FC236}">
                  <a16:creationId xmlns:a16="http://schemas.microsoft.com/office/drawing/2014/main" id="{42922DD8-E546-B3B3-D1B4-EE27FEAC3719}"/>
                </a:ext>
              </a:extLst>
            </p:cNvPr>
            <p:cNvSpPr txBox="1"/>
            <p:nvPr/>
          </p:nvSpPr>
          <p:spPr>
            <a:xfrm>
              <a:off x="3427477" y="50698"/>
              <a:ext cx="4828486" cy="930928"/>
            </a:xfrm>
            <a:prstGeom prst="rect">
              <a:avLst/>
            </a:prstGeom>
            <a:solidFill>
              <a:srgbClr val="FFFFFF"/>
            </a:solidFill>
          </p:spPr>
          <p:txBody>
            <a:bodyPr wrap="none" rtlCol="0">
              <a:spAutoFit/>
            </a:bodyPr>
            <a:lstStyle/>
            <a:p>
              <a:r>
                <a:rPr kumimoji="1" lang="ja-JP" altLang="en-US" sz="3733" dirty="0">
                  <a:latin typeface="AR P丸ゴシック体E" panose="020F0900000000000000" pitchFamily="50" charset="-128"/>
                  <a:ea typeface="AR P丸ゴシック体E" panose="020F0900000000000000" pitchFamily="50" charset="-128"/>
                </a:rPr>
                <a:t>〇〇力 </a:t>
              </a:r>
              <a:r>
                <a:rPr kumimoji="1" lang="ja-JP" altLang="en-US" sz="3733" dirty="0">
                  <a:solidFill>
                    <a:schemeClr val="accent1"/>
                  </a:solidFill>
                  <a:latin typeface="AR P丸ゴシック体E" panose="020F0900000000000000" pitchFamily="50" charset="-128"/>
                  <a:ea typeface="AR P丸ゴシック体E" panose="020F0900000000000000" pitchFamily="50" charset="-128"/>
                </a:rPr>
                <a:t>が学びの中で育つのは</a:t>
              </a:r>
              <a:endParaRPr kumimoji="1" lang="en-US" altLang="ja-JP" sz="3733"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3733" dirty="0">
                  <a:solidFill>
                    <a:schemeClr val="accent1"/>
                  </a:solidFill>
                  <a:latin typeface="AR P丸ゴシック体E" panose="020F0900000000000000" pitchFamily="50" charset="-128"/>
                  <a:ea typeface="AR P丸ゴシック体E" panose="020F0900000000000000" pitchFamily="50" charset="-128"/>
                </a:rPr>
                <a:t>どんな順番だろうか</a:t>
              </a:r>
              <a:endParaRPr kumimoji="1" lang="en-US" altLang="ja-JP" sz="3733" dirty="0">
                <a:solidFill>
                  <a:schemeClr val="accent1"/>
                </a:solidFill>
                <a:latin typeface="AR P丸ゴシック体E" panose="020F0900000000000000" pitchFamily="50" charset="-128"/>
                <a:ea typeface="AR P丸ゴシック体E" panose="020F0900000000000000" pitchFamily="50" charset="-128"/>
              </a:endParaRPr>
            </a:p>
          </p:txBody>
        </p:sp>
        <p:sp>
          <p:nvSpPr>
            <p:cNvPr id="24" name="楕円 23">
              <a:extLst>
                <a:ext uri="{FF2B5EF4-FFF2-40B4-BE49-F238E27FC236}">
                  <a16:creationId xmlns:a16="http://schemas.microsoft.com/office/drawing/2014/main" id="{C6DA24DF-D39E-F832-41B8-0AAF40895516}"/>
                </a:ext>
              </a:extLst>
            </p:cNvPr>
            <p:cNvSpPr/>
            <p:nvPr/>
          </p:nvSpPr>
          <p:spPr>
            <a:xfrm>
              <a:off x="4119464" y="75861"/>
              <a:ext cx="634069" cy="502637"/>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grpSp>
        <p:nvGrpSpPr>
          <p:cNvPr id="27" name="グループ化 26">
            <a:extLst>
              <a:ext uri="{FF2B5EF4-FFF2-40B4-BE49-F238E27FC236}">
                <a16:creationId xmlns:a16="http://schemas.microsoft.com/office/drawing/2014/main" id="{40F2571C-E990-0ACB-427B-86DBF5C367BD}"/>
              </a:ext>
            </a:extLst>
          </p:cNvPr>
          <p:cNvGrpSpPr/>
          <p:nvPr/>
        </p:nvGrpSpPr>
        <p:grpSpPr>
          <a:xfrm>
            <a:off x="9279070" y="6315385"/>
            <a:ext cx="2612293" cy="1569660"/>
            <a:chOff x="6959303" y="4736539"/>
            <a:chExt cx="1959220" cy="1177245"/>
          </a:xfrm>
        </p:grpSpPr>
        <p:sp>
          <p:nvSpPr>
            <p:cNvPr id="20" name="テキスト ボックス 19">
              <a:extLst>
                <a:ext uri="{FF2B5EF4-FFF2-40B4-BE49-F238E27FC236}">
                  <a16:creationId xmlns:a16="http://schemas.microsoft.com/office/drawing/2014/main" id="{0BA56A8D-CA9C-14B7-8C61-0F34DF3F8700}"/>
                </a:ext>
              </a:extLst>
            </p:cNvPr>
            <p:cNvSpPr txBox="1"/>
            <p:nvPr/>
          </p:nvSpPr>
          <p:spPr>
            <a:xfrm>
              <a:off x="6977847" y="4736539"/>
              <a:ext cx="1940676" cy="117724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学ぶ意欲は</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能力 とはちょ</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っと違うね。</a:t>
              </a:r>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26" name="楕円 25">
              <a:extLst>
                <a:ext uri="{FF2B5EF4-FFF2-40B4-BE49-F238E27FC236}">
                  <a16:creationId xmlns:a16="http://schemas.microsoft.com/office/drawing/2014/main" id="{2633283C-2950-8172-07EE-551B29E80D91}"/>
                </a:ext>
              </a:extLst>
            </p:cNvPr>
            <p:cNvSpPr/>
            <p:nvPr/>
          </p:nvSpPr>
          <p:spPr>
            <a:xfrm>
              <a:off x="6959303" y="5115067"/>
              <a:ext cx="763610" cy="493763"/>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grpSp>
        <p:nvGrpSpPr>
          <p:cNvPr id="29" name="グループ化 28">
            <a:extLst>
              <a:ext uri="{FF2B5EF4-FFF2-40B4-BE49-F238E27FC236}">
                <a16:creationId xmlns:a16="http://schemas.microsoft.com/office/drawing/2014/main" id="{2D83DF62-EE92-E165-D880-ED2F48D442F5}"/>
              </a:ext>
            </a:extLst>
          </p:cNvPr>
          <p:cNvGrpSpPr/>
          <p:nvPr/>
        </p:nvGrpSpPr>
        <p:grpSpPr>
          <a:xfrm>
            <a:off x="457023" y="8172618"/>
            <a:ext cx="11652111" cy="820736"/>
            <a:chOff x="342767" y="6129466"/>
            <a:chExt cx="8739083" cy="615552"/>
          </a:xfrm>
        </p:grpSpPr>
        <p:grpSp>
          <p:nvGrpSpPr>
            <p:cNvPr id="8" name="グループ化 7">
              <a:extLst>
                <a:ext uri="{FF2B5EF4-FFF2-40B4-BE49-F238E27FC236}">
                  <a16:creationId xmlns:a16="http://schemas.microsoft.com/office/drawing/2014/main" id="{C17F9250-3440-D07E-A5CF-00733D198825}"/>
                </a:ext>
              </a:extLst>
            </p:cNvPr>
            <p:cNvGrpSpPr/>
            <p:nvPr/>
          </p:nvGrpSpPr>
          <p:grpSpPr>
            <a:xfrm>
              <a:off x="342767" y="6129466"/>
              <a:ext cx="8739083" cy="584775"/>
              <a:chOff x="537882" y="6129466"/>
              <a:chExt cx="8739083" cy="584775"/>
            </a:xfrm>
          </p:grpSpPr>
          <p:sp>
            <p:nvSpPr>
              <p:cNvPr id="6" name="楕円 5">
                <a:extLst>
                  <a:ext uri="{FF2B5EF4-FFF2-40B4-BE49-F238E27FC236}">
                    <a16:creationId xmlns:a16="http://schemas.microsoft.com/office/drawing/2014/main" id="{97AD7652-BB83-4FEC-F911-E1791112CF93}"/>
                  </a:ext>
                </a:extLst>
              </p:cNvPr>
              <p:cNvSpPr/>
              <p:nvPr/>
            </p:nvSpPr>
            <p:spPr>
              <a:xfrm rot="16200000">
                <a:off x="1245105" y="5422243"/>
                <a:ext cx="584775" cy="199922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 name="テキスト ボックス 6">
                <a:extLst>
                  <a:ext uri="{FF2B5EF4-FFF2-40B4-BE49-F238E27FC236}">
                    <a16:creationId xmlns:a16="http://schemas.microsoft.com/office/drawing/2014/main" id="{55ACBC3B-662E-AE5A-2E18-98EC138B20F0}"/>
                  </a:ext>
                </a:extLst>
              </p:cNvPr>
              <p:cNvSpPr txBox="1"/>
              <p:nvPr/>
            </p:nvSpPr>
            <p:spPr>
              <a:xfrm>
                <a:off x="715487" y="6191022"/>
                <a:ext cx="8561478" cy="500089"/>
              </a:xfrm>
              <a:prstGeom prst="rect">
                <a:avLst/>
              </a:prstGeom>
              <a:noFill/>
            </p:spPr>
            <p:txBody>
              <a:bodyPr wrap="none" rtlCol="0">
                <a:spAutoFit/>
              </a:bodyPr>
              <a:lstStyle/>
              <a:p>
                <a:r>
                  <a:rPr kumimoji="1" lang="ja-JP" altLang="en-US" sz="3733" dirty="0">
                    <a:latin typeface="AR P丸ゴシック体E" panose="020F0900000000000000" pitchFamily="50" charset="-128"/>
                    <a:ea typeface="AR P丸ゴシック体E" panose="020F0900000000000000" pitchFamily="50" charset="-128"/>
                  </a:rPr>
                  <a:t>知識・技能 も、学び方 も　　能力とはちょっと違うね。</a:t>
                </a:r>
              </a:p>
            </p:txBody>
          </p:sp>
        </p:grpSp>
        <p:sp>
          <p:nvSpPr>
            <p:cNvPr id="28" name="楕円 27">
              <a:extLst>
                <a:ext uri="{FF2B5EF4-FFF2-40B4-BE49-F238E27FC236}">
                  <a16:creationId xmlns:a16="http://schemas.microsoft.com/office/drawing/2014/main" id="{3C8281FF-F805-A818-32BC-B11BD5832E23}"/>
                </a:ext>
              </a:extLst>
            </p:cNvPr>
            <p:cNvSpPr/>
            <p:nvPr/>
          </p:nvSpPr>
          <p:spPr>
            <a:xfrm rot="16200000">
              <a:off x="3111906" y="5784108"/>
              <a:ext cx="584775" cy="133704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spTree>
    <p:extLst>
      <p:ext uri="{BB962C8B-B14F-4D97-AF65-F5344CB8AC3E}">
        <p14:creationId xmlns:p14="http://schemas.microsoft.com/office/powerpoint/2010/main" val="382146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2000"/>
                                        <p:tgtEl>
                                          <p:spTgt spid="27"/>
                                        </p:tgtEl>
                                      </p:cBhvr>
                                    </p:animEffect>
                                    <p:set>
                                      <p:cBhvr>
                                        <p:cTn id="56" dur="1" fill="hold">
                                          <p:stCondLst>
                                            <p:cond delay="1999"/>
                                          </p:stCondLst>
                                        </p:cTn>
                                        <p:tgtEl>
                                          <p:spTgt spid="2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2000"/>
                                        <p:tgtEl>
                                          <p:spTgt spid="29"/>
                                        </p:tgtEl>
                                      </p:cBhvr>
                                    </p:animEffect>
                                    <p:set>
                                      <p:cBhvr>
                                        <p:cTn id="82" dur="1" fill="hold">
                                          <p:stCondLst>
                                            <p:cond delay="1999"/>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8"/>
                                        </p:tgtEl>
                                      </p:cBhvr>
                                    </p:animEffect>
                                    <p:set>
                                      <p:cBhvr>
                                        <p:cTn id="93" dur="1" fill="hold">
                                          <p:stCondLst>
                                            <p:cond delay="499"/>
                                          </p:stCondLst>
                                        </p:cTn>
                                        <p:tgtEl>
                                          <p:spTgt spid="18"/>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anim calcmode="lin" valueType="num">
                                      <p:cBhvr>
                                        <p:cTn id="99" dur="1000" fill="hold"/>
                                        <p:tgtEl>
                                          <p:spTgt spid="25"/>
                                        </p:tgtEl>
                                        <p:attrNameLst>
                                          <p:attrName>ppt_x</p:attrName>
                                        </p:attrNameLst>
                                      </p:cBhvr>
                                      <p:tavLst>
                                        <p:tav tm="0">
                                          <p:val>
                                            <p:strVal val="#ppt_x"/>
                                          </p:val>
                                        </p:tav>
                                        <p:tav tm="100000">
                                          <p:val>
                                            <p:strVal val="#ppt_x"/>
                                          </p:val>
                                        </p:tav>
                                      </p:tavLst>
                                    </p:anim>
                                    <p:anim calcmode="lin" valueType="num">
                                      <p:cBhvr>
                                        <p:cTn id="10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11"/>
                                        </p:tgtEl>
                                      </p:cBhvr>
                                    </p:animEffect>
                                    <p:set>
                                      <p:cBhvr>
                                        <p:cTn id="105" dur="1" fill="hold">
                                          <p:stCondLst>
                                            <p:cond delay="499"/>
                                          </p:stCondLst>
                                        </p:cTn>
                                        <p:tgtEl>
                                          <p:spTgt spid="11"/>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9"/>
                                        </p:tgtEl>
                                      </p:cBhvr>
                                    </p:animEffect>
                                    <p:set>
                                      <p:cBhvr>
                                        <p:cTn id="108" dur="1" fill="hold">
                                          <p:stCondLst>
                                            <p:cond delay="499"/>
                                          </p:stCondLst>
                                        </p:cTn>
                                        <p:tgtEl>
                                          <p:spTgt spid="19"/>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21"/>
                                        </p:tgtEl>
                                      </p:cBhvr>
                                    </p:animEffect>
                                    <p:set>
                                      <p:cBhvr>
                                        <p:cTn id="111" dur="1" fill="hold">
                                          <p:stCondLst>
                                            <p:cond delay="499"/>
                                          </p:stCondLst>
                                        </p:cTn>
                                        <p:tgtEl>
                                          <p:spTgt spid="21"/>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2"/>
                                        </p:tgtEl>
                                      </p:cBhvr>
                                    </p:animEffect>
                                    <p:set>
                                      <p:cBhvr>
                                        <p:cTn id="114" dur="1" fill="hold">
                                          <p:stCondLst>
                                            <p:cond delay="499"/>
                                          </p:stCondLst>
                                        </p:cTn>
                                        <p:tgtEl>
                                          <p:spTgt spid="22"/>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3"/>
                                        </p:tgtEl>
                                      </p:cBhvr>
                                    </p:animEffect>
                                    <p:set>
                                      <p:cBhvr>
                                        <p:cTn id="117" dur="1" fill="hold">
                                          <p:stCondLst>
                                            <p:cond delay="499"/>
                                          </p:stCondLst>
                                        </p:cTn>
                                        <p:tgtEl>
                                          <p:spTgt spid="23"/>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nodeType="clickEffect">
                                  <p:stCondLst>
                                    <p:cond delay="0"/>
                                  </p:stCondLst>
                                  <p:childTnLst>
                                    <p:set>
                                      <p:cBhvr>
                                        <p:cTn id="121" dur="1" fill="hold">
                                          <p:stCondLst>
                                            <p:cond delay="0"/>
                                          </p:stCondLst>
                                        </p:cTn>
                                        <p:tgtEl>
                                          <p:spTgt spid="2">
                                            <p:txEl>
                                              <p:pRg st="0" end="0"/>
                                            </p:txEl>
                                          </p:spTgt>
                                        </p:tgtEl>
                                        <p:attrNameLst>
                                          <p:attrName>style.visibility</p:attrName>
                                        </p:attrNameLst>
                                      </p:cBhvr>
                                      <p:to>
                                        <p:strVal val="visible"/>
                                      </p:to>
                                    </p:set>
                                    <p:animEffect transition="in" filter="fade">
                                      <p:cBhvr>
                                        <p:cTn id="122" dur="1000"/>
                                        <p:tgtEl>
                                          <p:spTgt spid="2">
                                            <p:txEl>
                                              <p:pRg st="0" end="0"/>
                                            </p:txEl>
                                          </p:spTgt>
                                        </p:tgtEl>
                                      </p:cBhvr>
                                    </p:animEffect>
                                    <p:anim calcmode="lin" valueType="num">
                                      <p:cBhvr>
                                        <p:cTn id="12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2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12">
                                            <p:txEl>
                                              <p:pRg st="0" end="0"/>
                                            </p:txEl>
                                          </p:spTgt>
                                        </p:tgtEl>
                                        <p:attrNameLst>
                                          <p:attrName>style.visibility</p:attrName>
                                        </p:attrNameLst>
                                      </p:cBhvr>
                                      <p:to>
                                        <p:strVal val="visible"/>
                                      </p:to>
                                    </p:set>
                                    <p:animEffect transition="in" filter="fade">
                                      <p:cBhvr>
                                        <p:cTn id="129" dur="1000"/>
                                        <p:tgtEl>
                                          <p:spTgt spid="12">
                                            <p:txEl>
                                              <p:pRg st="0" end="0"/>
                                            </p:txEl>
                                          </p:spTgt>
                                        </p:tgtEl>
                                      </p:cBhvr>
                                    </p:animEffect>
                                    <p:anim calcmode="lin" valueType="num">
                                      <p:cBhvr>
                                        <p:cTn id="13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3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nodeType="clickEffect">
                                  <p:stCondLst>
                                    <p:cond delay="0"/>
                                  </p:stCondLst>
                                  <p:childTnLst>
                                    <p:set>
                                      <p:cBhvr>
                                        <p:cTn id="135" dur="1" fill="hold">
                                          <p:stCondLst>
                                            <p:cond delay="0"/>
                                          </p:stCondLst>
                                        </p:cTn>
                                        <p:tgtEl>
                                          <p:spTgt spid="13">
                                            <p:txEl>
                                              <p:pRg st="0" end="0"/>
                                            </p:txEl>
                                          </p:spTgt>
                                        </p:tgtEl>
                                        <p:attrNameLst>
                                          <p:attrName>style.visibility</p:attrName>
                                        </p:attrNameLst>
                                      </p:cBhvr>
                                      <p:to>
                                        <p:strVal val="visible"/>
                                      </p:to>
                                    </p:set>
                                    <p:animEffect transition="in" filter="fade">
                                      <p:cBhvr>
                                        <p:cTn id="136" dur="1000"/>
                                        <p:tgtEl>
                                          <p:spTgt spid="13">
                                            <p:txEl>
                                              <p:pRg st="0" end="0"/>
                                            </p:txEl>
                                          </p:spTgt>
                                        </p:tgtEl>
                                      </p:cBhvr>
                                    </p:animEffect>
                                    <p:anim calcmode="lin" valueType="num">
                                      <p:cBhvr>
                                        <p:cTn id="13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3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nodeType="clickEffect">
                                  <p:stCondLst>
                                    <p:cond delay="0"/>
                                  </p:stCondLst>
                                  <p:childTnLst>
                                    <p:set>
                                      <p:cBhvr>
                                        <p:cTn id="142" dur="1" fill="hold">
                                          <p:stCondLst>
                                            <p:cond delay="0"/>
                                          </p:stCondLst>
                                        </p:cTn>
                                        <p:tgtEl>
                                          <p:spTgt spid="14">
                                            <p:txEl>
                                              <p:pRg st="0" end="0"/>
                                            </p:txEl>
                                          </p:spTgt>
                                        </p:tgtEl>
                                        <p:attrNameLst>
                                          <p:attrName>style.visibility</p:attrName>
                                        </p:attrNameLst>
                                      </p:cBhvr>
                                      <p:to>
                                        <p:strVal val="visible"/>
                                      </p:to>
                                    </p:set>
                                    <p:animEffect transition="in" filter="fade">
                                      <p:cBhvr>
                                        <p:cTn id="143" dur="1000"/>
                                        <p:tgtEl>
                                          <p:spTgt spid="14">
                                            <p:txEl>
                                              <p:pRg st="0" end="0"/>
                                            </p:txEl>
                                          </p:spTgt>
                                        </p:tgtEl>
                                      </p:cBhvr>
                                    </p:animEffect>
                                    <p:anim calcmode="lin" valueType="num">
                                      <p:cBhvr>
                                        <p:cTn id="14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nodeType="clickEffect">
                                  <p:stCondLst>
                                    <p:cond delay="0"/>
                                  </p:stCondLst>
                                  <p:childTnLst>
                                    <p:set>
                                      <p:cBhvr>
                                        <p:cTn id="149" dur="1" fill="hold">
                                          <p:stCondLst>
                                            <p:cond delay="0"/>
                                          </p:stCondLst>
                                        </p:cTn>
                                        <p:tgtEl>
                                          <p:spTgt spid="15">
                                            <p:txEl>
                                              <p:pRg st="0" end="0"/>
                                            </p:txEl>
                                          </p:spTgt>
                                        </p:tgtEl>
                                        <p:attrNameLst>
                                          <p:attrName>style.visibility</p:attrName>
                                        </p:attrNameLst>
                                      </p:cBhvr>
                                      <p:to>
                                        <p:strVal val="visible"/>
                                      </p:to>
                                    </p:set>
                                    <p:animEffect transition="in" filter="fade">
                                      <p:cBhvr>
                                        <p:cTn id="150" dur="1000"/>
                                        <p:tgtEl>
                                          <p:spTgt spid="15">
                                            <p:txEl>
                                              <p:pRg st="0" end="0"/>
                                            </p:txEl>
                                          </p:spTgt>
                                        </p:tgtEl>
                                      </p:cBhvr>
                                    </p:animEffect>
                                    <p:anim calcmode="lin" valueType="num">
                                      <p:cBhvr>
                                        <p:cTn id="151"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52"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1" grpId="0" animBg="1"/>
      <p:bldP spid="11" grpId="1" animBg="1"/>
      <p:bldP spid="19" grpId="0" animBg="1"/>
      <p:bldP spid="19" grpId="1" animBg="1"/>
      <p:bldP spid="21" grpId="0" animBg="1"/>
      <p:bldP spid="21" grpId="1" animBg="1"/>
      <p:bldP spid="22" grpId="0" animBg="1"/>
      <p:bldP spid="22" grpId="1" animBg="1"/>
      <p:bldP spid="23" grpId="0" animBg="1"/>
      <p:bldP spid="2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ローチャート: 端子 14">
            <a:extLst>
              <a:ext uri="{FF2B5EF4-FFF2-40B4-BE49-F238E27FC236}">
                <a16:creationId xmlns:a16="http://schemas.microsoft.com/office/drawing/2014/main" id="{DF422BB3-BD83-E00E-AC56-5D7A060D95D4}"/>
              </a:ext>
            </a:extLst>
          </p:cNvPr>
          <p:cNvSpPr/>
          <p:nvPr/>
        </p:nvSpPr>
        <p:spPr>
          <a:xfrm>
            <a:off x="3305613" y="6742353"/>
            <a:ext cx="5378824" cy="935812"/>
          </a:xfrm>
          <a:prstGeom prst="flowChartTermina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 name="テキスト ボックス 1">
            <a:extLst>
              <a:ext uri="{FF2B5EF4-FFF2-40B4-BE49-F238E27FC236}">
                <a16:creationId xmlns:a16="http://schemas.microsoft.com/office/drawing/2014/main" id="{764A1396-A72A-DCD2-7219-164831DFF245}"/>
              </a:ext>
            </a:extLst>
          </p:cNvPr>
          <p:cNvSpPr txBox="1"/>
          <p:nvPr/>
        </p:nvSpPr>
        <p:spPr>
          <a:xfrm>
            <a:off x="1095991" y="3209359"/>
            <a:ext cx="9213420" cy="3851375"/>
          </a:xfrm>
          <a:prstGeom prst="rect">
            <a:avLst/>
          </a:prstGeom>
          <a:noFill/>
        </p:spPr>
        <p:txBody>
          <a:bodyPr vert="eaVert" wrap="none" rtlCol="0">
            <a:spAutoFit/>
          </a:bodyPr>
          <a:lstStyle/>
          <a:p>
            <a:r>
              <a:rPr kumimoji="1" lang="ja-JP" altLang="en-US" sz="5867" dirty="0">
                <a:latin typeface="AR P丸ゴシック体E" panose="020F0900000000000000" pitchFamily="50" charset="-128"/>
                <a:ea typeface="AR P丸ゴシック体E" panose="020F0900000000000000" pitchFamily="50" charset="-128"/>
              </a:rPr>
              <a:t>問題解決力</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表現力</a:t>
            </a:r>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　　</a:t>
            </a:r>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判断力</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思考力</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問題発見</a:t>
            </a:r>
            <a:r>
              <a:rPr kumimoji="1" lang="ja-JP" altLang="en-US" sz="5867" dirty="0">
                <a:solidFill>
                  <a:srgbClr val="FF0000"/>
                </a:solidFill>
                <a:latin typeface="AR P丸ゴシック体E" panose="020F0900000000000000" pitchFamily="50" charset="-128"/>
                <a:ea typeface="AR P丸ゴシック体E" panose="020F0900000000000000" pitchFamily="50" charset="-128"/>
              </a:rPr>
              <a:t>力</a:t>
            </a:r>
            <a:endParaRPr kumimoji="1" lang="en-US" altLang="ja-JP" sz="5867" dirty="0">
              <a:solidFill>
                <a:srgbClr val="FF0000"/>
              </a:solidFill>
              <a:latin typeface="AR P丸ゴシック体E" panose="020F0900000000000000" pitchFamily="50" charset="-128"/>
              <a:ea typeface="AR P丸ゴシック体E" panose="020F0900000000000000" pitchFamily="50" charset="-128"/>
            </a:endParaRPr>
          </a:p>
          <a:p>
            <a:endParaRPr kumimoji="1" lang="ja-JP" altLang="en-US" sz="5867" dirty="0">
              <a:latin typeface="AR P丸ゴシック体E" panose="020F0900000000000000" pitchFamily="50" charset="-128"/>
              <a:ea typeface="AR P丸ゴシック体E" panose="020F0900000000000000" pitchFamily="50" charset="-128"/>
            </a:endParaRPr>
          </a:p>
        </p:txBody>
      </p:sp>
      <p:sp>
        <p:nvSpPr>
          <p:cNvPr id="4" name="矢印: 右 3">
            <a:extLst>
              <a:ext uri="{FF2B5EF4-FFF2-40B4-BE49-F238E27FC236}">
                <a16:creationId xmlns:a16="http://schemas.microsoft.com/office/drawing/2014/main" id="{89157568-7090-0149-AD18-9D331B1D91B5}"/>
              </a:ext>
            </a:extLst>
          </p:cNvPr>
          <p:cNvSpPr/>
          <p:nvPr/>
        </p:nvSpPr>
        <p:spPr>
          <a:xfrm>
            <a:off x="2294966" y="1703290"/>
            <a:ext cx="8014445" cy="1506069"/>
          </a:xfrm>
          <a:prstGeom prst="rightArrow">
            <a:avLst>
              <a:gd name="adj1" fmla="val 70290"/>
              <a:gd name="adj2" fmla="val 5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テキスト ボックス 4">
            <a:extLst>
              <a:ext uri="{FF2B5EF4-FFF2-40B4-BE49-F238E27FC236}">
                <a16:creationId xmlns:a16="http://schemas.microsoft.com/office/drawing/2014/main" id="{CDC445A9-07F0-AA2E-33C2-CDB1DEFE736B}"/>
              </a:ext>
            </a:extLst>
          </p:cNvPr>
          <p:cNvSpPr txBox="1"/>
          <p:nvPr/>
        </p:nvSpPr>
        <p:spPr>
          <a:xfrm>
            <a:off x="4595243" y="1990238"/>
            <a:ext cx="2626040" cy="913007"/>
          </a:xfrm>
          <a:prstGeom prst="rect">
            <a:avLst/>
          </a:prstGeom>
          <a:noFill/>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学 び 方</a:t>
            </a:r>
          </a:p>
        </p:txBody>
      </p:sp>
      <p:sp>
        <p:nvSpPr>
          <p:cNvPr id="7" name="テキスト ボックス 6">
            <a:extLst>
              <a:ext uri="{FF2B5EF4-FFF2-40B4-BE49-F238E27FC236}">
                <a16:creationId xmlns:a16="http://schemas.microsoft.com/office/drawing/2014/main" id="{05A83886-E6FC-9C80-B41E-2B336BFD5F59}"/>
              </a:ext>
            </a:extLst>
          </p:cNvPr>
          <p:cNvSpPr txBox="1"/>
          <p:nvPr/>
        </p:nvSpPr>
        <p:spPr>
          <a:xfrm>
            <a:off x="2574523" y="1990238"/>
            <a:ext cx="6986208" cy="913007"/>
          </a:xfrm>
          <a:prstGeom prst="rect">
            <a:avLst/>
          </a:prstGeom>
          <a:solidFill>
            <a:srgbClr val="FFFFFF"/>
          </a:solidFill>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問題解決的な学習過程</a:t>
            </a:r>
          </a:p>
        </p:txBody>
      </p:sp>
      <p:sp>
        <p:nvSpPr>
          <p:cNvPr id="9" name="テキスト ボックス 8">
            <a:extLst>
              <a:ext uri="{FF2B5EF4-FFF2-40B4-BE49-F238E27FC236}">
                <a16:creationId xmlns:a16="http://schemas.microsoft.com/office/drawing/2014/main" id="{96A5CEB6-F262-EE89-DB65-F8B5C32CEE46}"/>
              </a:ext>
            </a:extLst>
          </p:cNvPr>
          <p:cNvSpPr txBox="1"/>
          <p:nvPr/>
        </p:nvSpPr>
        <p:spPr>
          <a:xfrm>
            <a:off x="3637080" y="6727392"/>
            <a:ext cx="5694241" cy="913007"/>
          </a:xfrm>
          <a:prstGeom prst="rect">
            <a:avLst/>
          </a:prstGeom>
          <a:noFill/>
          <a:ln>
            <a:noFill/>
          </a:ln>
        </p:spPr>
        <p:txBody>
          <a:bodyPr wrap="square">
            <a:spAutoFit/>
          </a:bodyPr>
          <a:lstStyle/>
          <a:p>
            <a:r>
              <a:rPr kumimoji="1" lang="ja-JP" altLang="en-US" sz="5333" dirty="0">
                <a:latin typeface="AR P丸ゴシック体E" panose="020F0900000000000000" pitchFamily="50" charset="-128"/>
                <a:ea typeface="AR P丸ゴシック体E" panose="020F0900000000000000" pitchFamily="50" charset="-128"/>
              </a:rPr>
              <a:t>知  識 ・ 理  解</a:t>
            </a:r>
          </a:p>
        </p:txBody>
      </p:sp>
      <p:sp>
        <p:nvSpPr>
          <p:cNvPr id="3" name="テキスト ボックス 2">
            <a:extLst>
              <a:ext uri="{FF2B5EF4-FFF2-40B4-BE49-F238E27FC236}">
                <a16:creationId xmlns:a16="http://schemas.microsoft.com/office/drawing/2014/main" id="{5B2D116A-8B84-F0C5-5055-13480029D6DC}"/>
              </a:ext>
            </a:extLst>
          </p:cNvPr>
          <p:cNvSpPr txBox="1"/>
          <p:nvPr/>
        </p:nvSpPr>
        <p:spPr>
          <a:xfrm rot="1710954">
            <a:off x="2400484" y="7466030"/>
            <a:ext cx="1044432" cy="913007"/>
          </a:xfrm>
          <a:prstGeom prst="rect">
            <a:avLst/>
          </a:prstGeom>
          <a:noFill/>
          <a:ln>
            <a:noFill/>
          </a:ln>
        </p:spPr>
        <p:txBody>
          <a:bodyPr wrap="square">
            <a:spAutoFit/>
          </a:bodyPr>
          <a:lstStyle/>
          <a:p>
            <a:r>
              <a:rPr kumimoji="1" lang="ja-JP" altLang="en-US" sz="5333" dirty="0">
                <a:solidFill>
                  <a:schemeClr val="accent1">
                    <a:lumMod val="75000"/>
                  </a:schemeClr>
                </a:solidFill>
                <a:latin typeface="AR P丸ゴシック体E" panose="020F0900000000000000" pitchFamily="50" charset="-128"/>
                <a:ea typeface="AR P丸ゴシック体E" panose="020F0900000000000000" pitchFamily="50" charset="-128"/>
              </a:rPr>
              <a:t>学</a:t>
            </a:r>
          </a:p>
        </p:txBody>
      </p:sp>
      <p:sp>
        <p:nvSpPr>
          <p:cNvPr id="6" name="楕円 5">
            <a:extLst>
              <a:ext uri="{FF2B5EF4-FFF2-40B4-BE49-F238E27FC236}">
                <a16:creationId xmlns:a16="http://schemas.microsoft.com/office/drawing/2014/main" id="{1C58EEB0-6E5D-5584-E3A8-CDFA79D958FA}"/>
              </a:ext>
            </a:extLst>
          </p:cNvPr>
          <p:cNvSpPr/>
          <p:nvPr/>
        </p:nvSpPr>
        <p:spPr>
          <a:xfrm>
            <a:off x="298353" y="778609"/>
            <a:ext cx="11595292" cy="8271355"/>
          </a:xfrm>
          <a:prstGeom prst="ellipse">
            <a:avLst/>
          </a:prstGeom>
          <a:solidFill>
            <a:srgbClr val="009EDE">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1" name="テキスト ボックス 10">
            <a:extLst>
              <a:ext uri="{FF2B5EF4-FFF2-40B4-BE49-F238E27FC236}">
                <a16:creationId xmlns:a16="http://schemas.microsoft.com/office/drawing/2014/main" id="{91C4D71A-2960-FA72-96E8-0646096774EE}"/>
              </a:ext>
            </a:extLst>
          </p:cNvPr>
          <p:cNvSpPr txBox="1"/>
          <p:nvPr/>
        </p:nvSpPr>
        <p:spPr>
          <a:xfrm>
            <a:off x="1737691" y="186915"/>
            <a:ext cx="10420610" cy="1405641"/>
          </a:xfrm>
          <a:prstGeom prst="rect">
            <a:avLst/>
          </a:prstGeom>
          <a:solidFill>
            <a:srgbClr val="FFFFFF"/>
          </a:solid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それぞれの</a:t>
            </a:r>
            <a:r>
              <a:rPr kumimoji="1" lang="ja-JP" altLang="en-US" sz="4267" dirty="0">
                <a:solidFill>
                  <a:srgbClr val="FF0000"/>
                </a:solidFill>
                <a:latin typeface="AR P丸ゴシック体E" panose="020F0900000000000000" pitchFamily="50" charset="-128"/>
                <a:ea typeface="AR P丸ゴシック体E" panose="020F0900000000000000" pitchFamily="50" charset="-128"/>
              </a:rPr>
              <a:t>「力」</a:t>
            </a:r>
            <a:r>
              <a:rPr kumimoji="1" lang="ja-JP" altLang="en-US" sz="4267" dirty="0">
                <a:latin typeface="AR P丸ゴシック体E" panose="020F0900000000000000" pitchFamily="50" charset="-128"/>
                <a:ea typeface="AR P丸ゴシック体E" panose="020F0900000000000000" pitchFamily="50" charset="-128"/>
              </a:rPr>
              <a:t>の部分を</a:t>
            </a:r>
            <a:r>
              <a:rPr kumimoji="1" lang="ja-JP" altLang="en-US" sz="4267" dirty="0">
                <a:solidFill>
                  <a:srgbClr val="FF0000"/>
                </a:solidFill>
                <a:latin typeface="AR P丸ゴシック体E" panose="020F0900000000000000" pitchFamily="50" charset="-128"/>
                <a:ea typeface="AR P丸ゴシック体E" panose="020F0900000000000000" pitchFamily="50" charset="-128"/>
              </a:rPr>
              <a:t>「学習過程」</a:t>
            </a:r>
            <a:endParaRPr kumimoji="1" lang="en-US" altLang="ja-JP" sz="4267" dirty="0">
              <a:solidFill>
                <a:srgbClr val="FF0000"/>
              </a:solidFill>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を表す言葉に置き換えられるかな</a:t>
            </a:r>
          </a:p>
        </p:txBody>
      </p:sp>
      <p:sp>
        <p:nvSpPr>
          <p:cNvPr id="8" name="テキスト ボックス 7">
            <a:extLst>
              <a:ext uri="{FF2B5EF4-FFF2-40B4-BE49-F238E27FC236}">
                <a16:creationId xmlns:a16="http://schemas.microsoft.com/office/drawing/2014/main" id="{6136F5FD-1AC9-2A12-3FA6-AE45AF3C3660}"/>
              </a:ext>
            </a:extLst>
          </p:cNvPr>
          <p:cNvSpPr txBox="1"/>
          <p:nvPr/>
        </p:nvSpPr>
        <p:spPr>
          <a:xfrm>
            <a:off x="3272443" y="4585655"/>
            <a:ext cx="677108" cy="1733808"/>
          </a:xfrm>
          <a:prstGeom prst="rect">
            <a:avLst/>
          </a:prstGeom>
          <a:noFill/>
        </p:spPr>
        <p:txBody>
          <a:bodyPr vert="eaVert"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検索能力</a:t>
            </a:r>
          </a:p>
        </p:txBody>
      </p:sp>
      <p:sp>
        <p:nvSpPr>
          <p:cNvPr id="12" name="テキスト ボックス 11">
            <a:extLst>
              <a:ext uri="{FF2B5EF4-FFF2-40B4-BE49-F238E27FC236}">
                <a16:creationId xmlns:a16="http://schemas.microsoft.com/office/drawing/2014/main" id="{57F1EA15-5054-6A54-F817-E224FE0D8762}"/>
              </a:ext>
            </a:extLst>
          </p:cNvPr>
          <p:cNvSpPr txBox="1"/>
          <p:nvPr/>
        </p:nvSpPr>
        <p:spPr>
          <a:xfrm>
            <a:off x="5177844" y="4579626"/>
            <a:ext cx="677108" cy="1323439"/>
          </a:xfrm>
          <a:prstGeom prst="rect">
            <a:avLst/>
          </a:prstGeom>
          <a:noFill/>
        </p:spPr>
        <p:txBody>
          <a:bodyPr vert="eaVert"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対話力</a:t>
            </a:r>
          </a:p>
        </p:txBody>
      </p:sp>
      <p:sp>
        <p:nvSpPr>
          <p:cNvPr id="13" name="テキスト ボックス 12">
            <a:extLst>
              <a:ext uri="{FF2B5EF4-FFF2-40B4-BE49-F238E27FC236}">
                <a16:creationId xmlns:a16="http://schemas.microsoft.com/office/drawing/2014/main" id="{14A17934-E7CC-4A77-8320-4A4A24A90D98}"/>
              </a:ext>
            </a:extLst>
          </p:cNvPr>
          <p:cNvSpPr txBox="1"/>
          <p:nvPr/>
        </p:nvSpPr>
        <p:spPr>
          <a:xfrm>
            <a:off x="7035742" y="4320767"/>
            <a:ext cx="677108" cy="2490425"/>
          </a:xfrm>
          <a:prstGeom prst="rect">
            <a:avLst/>
          </a:prstGeom>
          <a:noFill/>
        </p:spPr>
        <p:txBody>
          <a:bodyPr vert="eaVert"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プレゼン能力</a:t>
            </a:r>
          </a:p>
        </p:txBody>
      </p:sp>
      <p:sp>
        <p:nvSpPr>
          <p:cNvPr id="14" name="テキスト ボックス 13">
            <a:extLst>
              <a:ext uri="{FF2B5EF4-FFF2-40B4-BE49-F238E27FC236}">
                <a16:creationId xmlns:a16="http://schemas.microsoft.com/office/drawing/2014/main" id="{F3BB732C-DEFF-F891-8561-91672C403765}"/>
              </a:ext>
            </a:extLst>
          </p:cNvPr>
          <p:cNvSpPr txBox="1"/>
          <p:nvPr/>
        </p:nvSpPr>
        <p:spPr>
          <a:xfrm>
            <a:off x="8571811" y="4572001"/>
            <a:ext cx="677108" cy="1323439"/>
          </a:xfrm>
          <a:prstGeom prst="rect">
            <a:avLst/>
          </a:prstGeom>
          <a:noFill/>
        </p:spPr>
        <p:txBody>
          <a:bodyPr vert="eaVert"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実践力</a:t>
            </a:r>
          </a:p>
        </p:txBody>
      </p:sp>
      <p:sp>
        <p:nvSpPr>
          <p:cNvPr id="17" name="テキスト ボックス 16">
            <a:extLst>
              <a:ext uri="{FF2B5EF4-FFF2-40B4-BE49-F238E27FC236}">
                <a16:creationId xmlns:a16="http://schemas.microsoft.com/office/drawing/2014/main" id="{D14C4CE7-1E0F-6847-D1E6-7CD91D8F61C4}"/>
              </a:ext>
            </a:extLst>
          </p:cNvPr>
          <p:cNvSpPr txBox="1"/>
          <p:nvPr/>
        </p:nvSpPr>
        <p:spPr>
          <a:xfrm rot="869300">
            <a:off x="4370155" y="8053567"/>
            <a:ext cx="1011196" cy="913007"/>
          </a:xfrm>
          <a:prstGeom prst="rect">
            <a:avLst/>
          </a:prstGeom>
          <a:noFill/>
          <a:ln>
            <a:noFill/>
          </a:ln>
        </p:spPr>
        <p:txBody>
          <a:bodyPr wrap="square">
            <a:spAutoFit/>
          </a:bodyPr>
          <a:lstStyle/>
          <a:p>
            <a:r>
              <a:rPr kumimoji="1" lang="ja-JP" altLang="en-US" sz="5333" dirty="0">
                <a:solidFill>
                  <a:schemeClr val="accent1">
                    <a:lumMod val="75000"/>
                  </a:schemeClr>
                </a:solidFill>
                <a:latin typeface="AR P丸ゴシック体E" panose="020F0900000000000000" pitchFamily="50" charset="-128"/>
                <a:ea typeface="AR P丸ゴシック体E" panose="020F0900000000000000" pitchFamily="50" charset="-128"/>
              </a:rPr>
              <a:t>ぶ</a:t>
            </a:r>
          </a:p>
        </p:txBody>
      </p:sp>
      <p:sp>
        <p:nvSpPr>
          <p:cNvPr id="18" name="テキスト ボックス 17">
            <a:extLst>
              <a:ext uri="{FF2B5EF4-FFF2-40B4-BE49-F238E27FC236}">
                <a16:creationId xmlns:a16="http://schemas.microsoft.com/office/drawing/2014/main" id="{F5083EEB-1213-7DC9-7F2F-AAE7B909A6DD}"/>
              </a:ext>
            </a:extLst>
          </p:cNvPr>
          <p:cNvSpPr txBox="1"/>
          <p:nvPr/>
        </p:nvSpPr>
        <p:spPr>
          <a:xfrm rot="21129191">
            <a:off x="6714036" y="8068826"/>
            <a:ext cx="938779" cy="913007"/>
          </a:xfrm>
          <a:prstGeom prst="rect">
            <a:avLst/>
          </a:prstGeom>
          <a:noFill/>
          <a:ln>
            <a:noFill/>
          </a:ln>
        </p:spPr>
        <p:txBody>
          <a:bodyPr wrap="square">
            <a:spAutoFit/>
          </a:bodyPr>
          <a:lstStyle/>
          <a:p>
            <a:r>
              <a:rPr kumimoji="1" lang="ja-JP" altLang="en-US" sz="5333" dirty="0">
                <a:solidFill>
                  <a:schemeClr val="accent1">
                    <a:lumMod val="75000"/>
                  </a:schemeClr>
                </a:solidFill>
                <a:latin typeface="AR P丸ゴシック体E" panose="020F0900000000000000" pitchFamily="50" charset="-128"/>
                <a:ea typeface="AR P丸ゴシック体E" panose="020F0900000000000000" pitchFamily="50" charset="-128"/>
              </a:rPr>
              <a:t>意</a:t>
            </a:r>
          </a:p>
        </p:txBody>
      </p:sp>
      <p:sp>
        <p:nvSpPr>
          <p:cNvPr id="19" name="テキスト ボックス 18">
            <a:extLst>
              <a:ext uri="{FF2B5EF4-FFF2-40B4-BE49-F238E27FC236}">
                <a16:creationId xmlns:a16="http://schemas.microsoft.com/office/drawing/2014/main" id="{48D52E8F-16A7-6C6C-4468-A7B105E78E95}"/>
              </a:ext>
            </a:extLst>
          </p:cNvPr>
          <p:cNvSpPr txBox="1"/>
          <p:nvPr/>
        </p:nvSpPr>
        <p:spPr>
          <a:xfrm rot="20361947">
            <a:off x="8819984" y="7389701"/>
            <a:ext cx="958973" cy="913007"/>
          </a:xfrm>
          <a:prstGeom prst="rect">
            <a:avLst/>
          </a:prstGeom>
          <a:noFill/>
          <a:ln>
            <a:noFill/>
          </a:ln>
        </p:spPr>
        <p:txBody>
          <a:bodyPr wrap="square">
            <a:spAutoFit/>
          </a:bodyPr>
          <a:lstStyle/>
          <a:p>
            <a:r>
              <a:rPr kumimoji="1" lang="ja-JP" altLang="en-US" sz="5333" dirty="0">
                <a:solidFill>
                  <a:schemeClr val="accent1">
                    <a:lumMod val="75000"/>
                  </a:schemeClr>
                </a:solidFill>
                <a:latin typeface="AR P丸ゴシック体E" panose="020F0900000000000000" pitchFamily="50" charset="-128"/>
                <a:ea typeface="AR P丸ゴシック体E" panose="020F0900000000000000" pitchFamily="50" charset="-128"/>
              </a:rPr>
              <a:t>欲</a:t>
            </a:r>
          </a:p>
        </p:txBody>
      </p:sp>
      <p:sp>
        <p:nvSpPr>
          <p:cNvPr id="22" name="テキスト ボックス 21">
            <a:extLst>
              <a:ext uri="{FF2B5EF4-FFF2-40B4-BE49-F238E27FC236}">
                <a16:creationId xmlns:a16="http://schemas.microsoft.com/office/drawing/2014/main" id="{05C50C76-1158-4EC8-86AC-522F1B5F4035}"/>
              </a:ext>
            </a:extLst>
          </p:cNvPr>
          <p:cNvSpPr txBox="1"/>
          <p:nvPr/>
        </p:nvSpPr>
        <p:spPr>
          <a:xfrm>
            <a:off x="2131809" y="3129005"/>
            <a:ext cx="1005340" cy="4112664"/>
          </a:xfrm>
          <a:prstGeom prst="rect">
            <a:avLst/>
          </a:prstGeom>
          <a:solidFill>
            <a:srgbClr val="FFFFFF"/>
          </a:solidFill>
        </p:spPr>
        <p:txBody>
          <a:bodyPr vert="eaVert"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問題に気づく</a:t>
            </a:r>
          </a:p>
        </p:txBody>
      </p:sp>
      <p:sp>
        <p:nvSpPr>
          <p:cNvPr id="27" name="テキスト ボックス 26">
            <a:extLst>
              <a:ext uri="{FF2B5EF4-FFF2-40B4-BE49-F238E27FC236}">
                <a16:creationId xmlns:a16="http://schemas.microsoft.com/office/drawing/2014/main" id="{F1F62E44-E8C2-A5A5-29C0-68AB79D313EB}"/>
              </a:ext>
            </a:extLst>
          </p:cNvPr>
          <p:cNvSpPr txBox="1"/>
          <p:nvPr/>
        </p:nvSpPr>
        <p:spPr>
          <a:xfrm>
            <a:off x="3834305" y="3058873"/>
            <a:ext cx="1005340" cy="3599703"/>
          </a:xfrm>
          <a:prstGeom prst="rect">
            <a:avLst/>
          </a:prstGeom>
          <a:solidFill>
            <a:srgbClr val="FFFFFF"/>
          </a:solidFill>
        </p:spPr>
        <p:txBody>
          <a:bodyPr vert="eaVert"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学び・調べる</a:t>
            </a:r>
          </a:p>
        </p:txBody>
      </p:sp>
      <p:sp>
        <p:nvSpPr>
          <p:cNvPr id="28" name="テキスト ボックス 27">
            <a:extLst>
              <a:ext uri="{FF2B5EF4-FFF2-40B4-BE49-F238E27FC236}">
                <a16:creationId xmlns:a16="http://schemas.microsoft.com/office/drawing/2014/main" id="{F2F72D29-7AB8-3A9A-9963-670425816B5C}"/>
              </a:ext>
            </a:extLst>
          </p:cNvPr>
          <p:cNvSpPr txBox="1"/>
          <p:nvPr/>
        </p:nvSpPr>
        <p:spPr>
          <a:xfrm>
            <a:off x="5714556" y="3028604"/>
            <a:ext cx="1005340" cy="3691075"/>
          </a:xfrm>
          <a:prstGeom prst="rect">
            <a:avLst/>
          </a:prstGeom>
          <a:solidFill>
            <a:srgbClr val="FFFFFF"/>
          </a:solidFill>
        </p:spPr>
        <p:txBody>
          <a:bodyPr vert="eaVert"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まとめ</a:t>
            </a:r>
            <a:r>
              <a:rPr kumimoji="1" lang="ja-JP" altLang="en-US" sz="3733" dirty="0">
                <a:latin typeface="AR P丸ゴシック体E" panose="020F0900000000000000" pitchFamily="50" charset="-128"/>
                <a:ea typeface="AR P丸ゴシック体E" panose="020F0900000000000000" pitchFamily="50" charset="-128"/>
              </a:rPr>
              <a:t>・</a:t>
            </a:r>
            <a:r>
              <a:rPr kumimoji="1" lang="ja-JP" altLang="en-US" sz="5333" dirty="0">
                <a:latin typeface="AR P丸ゴシック体E" panose="020F0900000000000000" pitchFamily="50" charset="-128"/>
                <a:ea typeface="AR P丸ゴシック体E" panose="020F0900000000000000" pitchFamily="50" charset="-128"/>
              </a:rPr>
              <a:t>吟味</a:t>
            </a:r>
          </a:p>
        </p:txBody>
      </p:sp>
      <p:sp>
        <p:nvSpPr>
          <p:cNvPr id="29" name="テキスト ボックス 28">
            <a:extLst>
              <a:ext uri="{FF2B5EF4-FFF2-40B4-BE49-F238E27FC236}">
                <a16:creationId xmlns:a16="http://schemas.microsoft.com/office/drawing/2014/main" id="{1987A782-D25C-6909-B2F8-3FB7E3FD774A}"/>
              </a:ext>
            </a:extLst>
          </p:cNvPr>
          <p:cNvSpPr txBox="1"/>
          <p:nvPr/>
        </p:nvSpPr>
        <p:spPr>
          <a:xfrm>
            <a:off x="7578920" y="3156204"/>
            <a:ext cx="1005340" cy="2828659"/>
          </a:xfrm>
          <a:prstGeom prst="rect">
            <a:avLst/>
          </a:prstGeom>
          <a:solidFill>
            <a:srgbClr val="FFFFFF"/>
          </a:solidFill>
        </p:spPr>
        <p:txBody>
          <a:bodyPr vert="eaVert"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発信する</a:t>
            </a:r>
          </a:p>
        </p:txBody>
      </p:sp>
      <p:sp>
        <p:nvSpPr>
          <p:cNvPr id="30" name="テキスト ボックス 29">
            <a:extLst>
              <a:ext uri="{FF2B5EF4-FFF2-40B4-BE49-F238E27FC236}">
                <a16:creationId xmlns:a16="http://schemas.microsoft.com/office/drawing/2014/main" id="{870F28A5-CBCD-DF83-13A3-B13AC2D483AC}"/>
              </a:ext>
            </a:extLst>
          </p:cNvPr>
          <p:cNvSpPr txBox="1"/>
          <p:nvPr/>
        </p:nvSpPr>
        <p:spPr>
          <a:xfrm>
            <a:off x="9293163" y="3202435"/>
            <a:ext cx="1005340" cy="3824124"/>
          </a:xfrm>
          <a:prstGeom prst="rect">
            <a:avLst/>
          </a:prstGeom>
          <a:solidFill>
            <a:srgbClr val="FFFFFF"/>
          </a:solidFill>
        </p:spPr>
        <p:txBody>
          <a:bodyPr vert="eaVert"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実践する　　　</a:t>
            </a:r>
          </a:p>
        </p:txBody>
      </p:sp>
    </p:spTree>
    <p:extLst>
      <p:ext uri="{BB962C8B-B14F-4D97-AF65-F5344CB8AC3E}">
        <p14:creationId xmlns:p14="http://schemas.microsoft.com/office/powerpoint/2010/main" val="38272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anim calcmode="lin" valueType="num">
                                      <p:cBhvr>
                                        <p:cTn id="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1000"/>
                                        <p:tgtEl>
                                          <p:spTgt spid="2">
                                            <p:txEl>
                                              <p:pRg st="6" end="6"/>
                                            </p:txEl>
                                          </p:spTgt>
                                        </p:tgtEl>
                                      </p:cBhvr>
                                    </p:animEffect>
                                    <p:anim calcmode="lin" valueType="num">
                                      <p:cBhvr>
                                        <p:cTn id="1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000"/>
                                        <p:tgtEl>
                                          <p:spTgt spid="2">
                                            <p:txEl>
                                              <p:pRg st="0" end="0"/>
                                            </p:txEl>
                                          </p:spTgt>
                                        </p:tgtEl>
                                      </p:cBhvr>
                                    </p:animEffect>
                                    <p:anim calcmode="lin" valueType="num">
                                      <p:cBhvr>
                                        <p:cTn id="3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anim calcmode="lin" valueType="num">
                                      <p:cBhvr>
                                        <p:cTn id="65" dur="1000" fill="hold"/>
                                        <p:tgtEl>
                                          <p:spTgt spid="18"/>
                                        </p:tgtEl>
                                        <p:attrNameLst>
                                          <p:attrName>ppt_x</p:attrName>
                                        </p:attrNameLst>
                                      </p:cBhvr>
                                      <p:tavLst>
                                        <p:tav tm="0">
                                          <p:val>
                                            <p:strVal val="#ppt_x"/>
                                          </p:val>
                                        </p:tav>
                                        <p:tav tm="100000">
                                          <p:val>
                                            <p:strVal val="#ppt_x"/>
                                          </p:val>
                                        </p:tav>
                                      </p:tavLst>
                                    </p:anim>
                                    <p:anim calcmode="lin" valueType="num">
                                      <p:cBhvr>
                                        <p:cTn id="66" dur="1000" fill="hold"/>
                                        <p:tgtEl>
                                          <p:spTgt spid="18"/>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1000"/>
                                        <p:tgtEl>
                                          <p:spTgt spid="6"/>
                                        </p:tgtEl>
                                      </p:cBhvr>
                                    </p:animEffect>
                                    <p:anim calcmode="lin" valueType="num">
                                      <p:cBhvr>
                                        <p:cTn id="75" dur="1000" fill="hold"/>
                                        <p:tgtEl>
                                          <p:spTgt spid="6"/>
                                        </p:tgtEl>
                                        <p:attrNameLst>
                                          <p:attrName>ppt_x</p:attrName>
                                        </p:attrNameLst>
                                      </p:cBhvr>
                                      <p:tavLst>
                                        <p:tav tm="0">
                                          <p:val>
                                            <p:strVal val="#ppt_x"/>
                                          </p:val>
                                        </p:tav>
                                        <p:tav tm="100000">
                                          <p:val>
                                            <p:strVal val="#ppt_x"/>
                                          </p:val>
                                        </p:tav>
                                      </p:tavLst>
                                    </p:anim>
                                    <p:anim calcmode="lin" valueType="num">
                                      <p:cBhvr>
                                        <p:cTn id="7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1000"/>
                                        <p:tgtEl>
                                          <p:spTgt spid="8"/>
                                        </p:tgtEl>
                                      </p:cBhvr>
                                    </p:animEffect>
                                    <p:anim calcmode="lin" valueType="num">
                                      <p:cBhvr>
                                        <p:cTn id="82" dur="1000" fill="hold"/>
                                        <p:tgtEl>
                                          <p:spTgt spid="8"/>
                                        </p:tgtEl>
                                        <p:attrNameLst>
                                          <p:attrName>ppt_x</p:attrName>
                                        </p:attrNameLst>
                                      </p:cBhvr>
                                      <p:tavLst>
                                        <p:tav tm="0">
                                          <p:val>
                                            <p:strVal val="#ppt_x"/>
                                          </p:val>
                                        </p:tav>
                                        <p:tav tm="100000">
                                          <p:val>
                                            <p:strVal val="#ppt_x"/>
                                          </p:val>
                                        </p:tav>
                                      </p:tavLst>
                                    </p:anim>
                                    <p:anim calcmode="lin" valueType="num">
                                      <p:cBhvr>
                                        <p:cTn id="8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1000"/>
                                        <p:tgtEl>
                                          <p:spTgt spid="12"/>
                                        </p:tgtEl>
                                      </p:cBhvr>
                                    </p:animEffect>
                                    <p:anim calcmode="lin" valueType="num">
                                      <p:cBhvr>
                                        <p:cTn id="89" dur="1000" fill="hold"/>
                                        <p:tgtEl>
                                          <p:spTgt spid="12"/>
                                        </p:tgtEl>
                                        <p:attrNameLst>
                                          <p:attrName>ppt_x</p:attrName>
                                        </p:attrNameLst>
                                      </p:cBhvr>
                                      <p:tavLst>
                                        <p:tav tm="0">
                                          <p:val>
                                            <p:strVal val="#ppt_x"/>
                                          </p:val>
                                        </p:tav>
                                        <p:tav tm="100000">
                                          <p:val>
                                            <p:strVal val="#ppt_x"/>
                                          </p:val>
                                        </p:tav>
                                      </p:tavLst>
                                    </p:anim>
                                    <p:anim calcmode="lin" valueType="num">
                                      <p:cBhvr>
                                        <p:cTn id="9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1000"/>
                                        <p:tgtEl>
                                          <p:spTgt spid="13"/>
                                        </p:tgtEl>
                                      </p:cBhvr>
                                    </p:animEffect>
                                    <p:anim calcmode="lin" valueType="num">
                                      <p:cBhvr>
                                        <p:cTn id="96" dur="1000" fill="hold"/>
                                        <p:tgtEl>
                                          <p:spTgt spid="13"/>
                                        </p:tgtEl>
                                        <p:attrNameLst>
                                          <p:attrName>ppt_x</p:attrName>
                                        </p:attrNameLst>
                                      </p:cBhvr>
                                      <p:tavLst>
                                        <p:tav tm="0">
                                          <p:val>
                                            <p:strVal val="#ppt_x"/>
                                          </p:val>
                                        </p:tav>
                                        <p:tav tm="100000">
                                          <p:val>
                                            <p:strVal val="#ppt_x"/>
                                          </p:val>
                                        </p:tav>
                                      </p:tavLst>
                                    </p:anim>
                                    <p:anim calcmode="lin" valueType="num">
                                      <p:cBhvr>
                                        <p:cTn id="9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1000"/>
                                        <p:tgtEl>
                                          <p:spTgt spid="14"/>
                                        </p:tgtEl>
                                      </p:cBhvr>
                                    </p:animEffect>
                                    <p:anim calcmode="lin" valueType="num">
                                      <p:cBhvr>
                                        <p:cTn id="103" dur="1000" fill="hold"/>
                                        <p:tgtEl>
                                          <p:spTgt spid="14"/>
                                        </p:tgtEl>
                                        <p:attrNameLst>
                                          <p:attrName>ppt_x</p:attrName>
                                        </p:attrNameLst>
                                      </p:cBhvr>
                                      <p:tavLst>
                                        <p:tav tm="0">
                                          <p:val>
                                            <p:strVal val="#ppt_x"/>
                                          </p:val>
                                        </p:tav>
                                        <p:tav tm="100000">
                                          <p:val>
                                            <p:strVal val="#ppt_x"/>
                                          </p:val>
                                        </p:tav>
                                      </p:tavLst>
                                    </p:anim>
                                    <p:anim calcmode="lin" valueType="num">
                                      <p:cBhvr>
                                        <p:cTn id="10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grpId="1" nodeType="clickEffect">
                                  <p:stCondLst>
                                    <p:cond delay="0"/>
                                  </p:stCondLst>
                                  <p:childTnLst>
                                    <p:animEffect transition="out" filter="fade">
                                      <p:cBhvr>
                                        <p:cTn id="108" dur="1000"/>
                                        <p:tgtEl>
                                          <p:spTgt spid="8"/>
                                        </p:tgtEl>
                                      </p:cBhvr>
                                    </p:animEffect>
                                    <p:anim calcmode="lin" valueType="num">
                                      <p:cBhvr>
                                        <p:cTn id="109" dur="1000"/>
                                        <p:tgtEl>
                                          <p:spTgt spid="8"/>
                                        </p:tgtEl>
                                        <p:attrNameLst>
                                          <p:attrName>ppt_x</p:attrName>
                                        </p:attrNameLst>
                                      </p:cBhvr>
                                      <p:tavLst>
                                        <p:tav tm="0">
                                          <p:val>
                                            <p:strVal val="ppt_x"/>
                                          </p:val>
                                        </p:tav>
                                        <p:tav tm="100000">
                                          <p:val>
                                            <p:strVal val="ppt_x"/>
                                          </p:val>
                                        </p:tav>
                                      </p:tavLst>
                                    </p:anim>
                                    <p:anim calcmode="lin" valueType="num">
                                      <p:cBhvr>
                                        <p:cTn id="110" dur="1000"/>
                                        <p:tgtEl>
                                          <p:spTgt spid="8"/>
                                        </p:tgtEl>
                                        <p:attrNameLst>
                                          <p:attrName>ppt_y</p:attrName>
                                        </p:attrNameLst>
                                      </p:cBhvr>
                                      <p:tavLst>
                                        <p:tav tm="0">
                                          <p:val>
                                            <p:strVal val="ppt_y"/>
                                          </p:val>
                                        </p:tav>
                                        <p:tav tm="100000">
                                          <p:val>
                                            <p:strVal val="ppt_y+.1"/>
                                          </p:val>
                                        </p:tav>
                                      </p:tavLst>
                                    </p:anim>
                                    <p:set>
                                      <p:cBhvr>
                                        <p:cTn id="111" dur="1" fill="hold">
                                          <p:stCondLst>
                                            <p:cond delay="999"/>
                                          </p:stCondLst>
                                        </p:cTn>
                                        <p:tgtEl>
                                          <p:spTgt spid="8"/>
                                        </p:tgtEl>
                                        <p:attrNameLst>
                                          <p:attrName>style.visibility</p:attrName>
                                        </p:attrNameLst>
                                      </p:cBhvr>
                                      <p:to>
                                        <p:strVal val="hidden"/>
                                      </p:to>
                                    </p:set>
                                  </p:childTnLst>
                                </p:cTn>
                              </p:par>
                              <p:par>
                                <p:cTn id="112" presetID="42" presetClass="exit" presetSubtype="0" fill="hold" grpId="1" nodeType="withEffect">
                                  <p:stCondLst>
                                    <p:cond delay="0"/>
                                  </p:stCondLst>
                                  <p:childTnLst>
                                    <p:animEffect transition="out" filter="fade">
                                      <p:cBhvr>
                                        <p:cTn id="113" dur="1000"/>
                                        <p:tgtEl>
                                          <p:spTgt spid="12"/>
                                        </p:tgtEl>
                                      </p:cBhvr>
                                    </p:animEffect>
                                    <p:anim calcmode="lin" valueType="num">
                                      <p:cBhvr>
                                        <p:cTn id="114" dur="1000"/>
                                        <p:tgtEl>
                                          <p:spTgt spid="12"/>
                                        </p:tgtEl>
                                        <p:attrNameLst>
                                          <p:attrName>ppt_x</p:attrName>
                                        </p:attrNameLst>
                                      </p:cBhvr>
                                      <p:tavLst>
                                        <p:tav tm="0">
                                          <p:val>
                                            <p:strVal val="ppt_x"/>
                                          </p:val>
                                        </p:tav>
                                        <p:tav tm="100000">
                                          <p:val>
                                            <p:strVal val="ppt_x"/>
                                          </p:val>
                                        </p:tav>
                                      </p:tavLst>
                                    </p:anim>
                                    <p:anim calcmode="lin" valueType="num">
                                      <p:cBhvr>
                                        <p:cTn id="115" dur="1000"/>
                                        <p:tgtEl>
                                          <p:spTgt spid="12"/>
                                        </p:tgtEl>
                                        <p:attrNameLst>
                                          <p:attrName>ppt_y</p:attrName>
                                        </p:attrNameLst>
                                      </p:cBhvr>
                                      <p:tavLst>
                                        <p:tav tm="0">
                                          <p:val>
                                            <p:strVal val="ppt_y"/>
                                          </p:val>
                                        </p:tav>
                                        <p:tav tm="100000">
                                          <p:val>
                                            <p:strVal val="ppt_y+.1"/>
                                          </p:val>
                                        </p:tav>
                                      </p:tavLst>
                                    </p:anim>
                                    <p:set>
                                      <p:cBhvr>
                                        <p:cTn id="116" dur="1" fill="hold">
                                          <p:stCondLst>
                                            <p:cond delay="999"/>
                                          </p:stCondLst>
                                        </p:cTn>
                                        <p:tgtEl>
                                          <p:spTgt spid="12"/>
                                        </p:tgtEl>
                                        <p:attrNameLst>
                                          <p:attrName>style.visibility</p:attrName>
                                        </p:attrNameLst>
                                      </p:cBhvr>
                                      <p:to>
                                        <p:strVal val="hidden"/>
                                      </p:to>
                                    </p:set>
                                  </p:childTnLst>
                                </p:cTn>
                              </p:par>
                              <p:par>
                                <p:cTn id="117" presetID="42" presetClass="exit" presetSubtype="0" fill="hold" grpId="1" nodeType="withEffect">
                                  <p:stCondLst>
                                    <p:cond delay="0"/>
                                  </p:stCondLst>
                                  <p:childTnLst>
                                    <p:animEffect transition="out" filter="fade">
                                      <p:cBhvr>
                                        <p:cTn id="118" dur="1000"/>
                                        <p:tgtEl>
                                          <p:spTgt spid="13"/>
                                        </p:tgtEl>
                                      </p:cBhvr>
                                    </p:animEffect>
                                    <p:anim calcmode="lin" valueType="num">
                                      <p:cBhvr>
                                        <p:cTn id="119" dur="1000"/>
                                        <p:tgtEl>
                                          <p:spTgt spid="13"/>
                                        </p:tgtEl>
                                        <p:attrNameLst>
                                          <p:attrName>ppt_x</p:attrName>
                                        </p:attrNameLst>
                                      </p:cBhvr>
                                      <p:tavLst>
                                        <p:tav tm="0">
                                          <p:val>
                                            <p:strVal val="ppt_x"/>
                                          </p:val>
                                        </p:tav>
                                        <p:tav tm="100000">
                                          <p:val>
                                            <p:strVal val="ppt_x"/>
                                          </p:val>
                                        </p:tav>
                                      </p:tavLst>
                                    </p:anim>
                                    <p:anim calcmode="lin" valueType="num">
                                      <p:cBhvr>
                                        <p:cTn id="120" dur="1000"/>
                                        <p:tgtEl>
                                          <p:spTgt spid="13"/>
                                        </p:tgtEl>
                                        <p:attrNameLst>
                                          <p:attrName>ppt_y</p:attrName>
                                        </p:attrNameLst>
                                      </p:cBhvr>
                                      <p:tavLst>
                                        <p:tav tm="0">
                                          <p:val>
                                            <p:strVal val="ppt_y"/>
                                          </p:val>
                                        </p:tav>
                                        <p:tav tm="100000">
                                          <p:val>
                                            <p:strVal val="ppt_y+.1"/>
                                          </p:val>
                                        </p:tav>
                                      </p:tavLst>
                                    </p:anim>
                                    <p:set>
                                      <p:cBhvr>
                                        <p:cTn id="121" dur="1" fill="hold">
                                          <p:stCondLst>
                                            <p:cond delay="999"/>
                                          </p:stCondLst>
                                        </p:cTn>
                                        <p:tgtEl>
                                          <p:spTgt spid="13"/>
                                        </p:tgtEl>
                                        <p:attrNameLst>
                                          <p:attrName>style.visibility</p:attrName>
                                        </p:attrNameLst>
                                      </p:cBhvr>
                                      <p:to>
                                        <p:strVal val="hidden"/>
                                      </p:to>
                                    </p:set>
                                  </p:childTnLst>
                                </p:cTn>
                              </p:par>
                              <p:par>
                                <p:cTn id="122" presetID="42" presetClass="exit" presetSubtype="0" fill="hold" grpId="1" nodeType="withEffect">
                                  <p:stCondLst>
                                    <p:cond delay="0"/>
                                  </p:stCondLst>
                                  <p:childTnLst>
                                    <p:animEffect transition="out" filter="fade">
                                      <p:cBhvr>
                                        <p:cTn id="123" dur="1000"/>
                                        <p:tgtEl>
                                          <p:spTgt spid="14"/>
                                        </p:tgtEl>
                                      </p:cBhvr>
                                    </p:animEffect>
                                    <p:anim calcmode="lin" valueType="num">
                                      <p:cBhvr>
                                        <p:cTn id="124" dur="1000"/>
                                        <p:tgtEl>
                                          <p:spTgt spid="14"/>
                                        </p:tgtEl>
                                        <p:attrNameLst>
                                          <p:attrName>ppt_x</p:attrName>
                                        </p:attrNameLst>
                                      </p:cBhvr>
                                      <p:tavLst>
                                        <p:tav tm="0">
                                          <p:val>
                                            <p:strVal val="ppt_x"/>
                                          </p:val>
                                        </p:tav>
                                        <p:tav tm="100000">
                                          <p:val>
                                            <p:strVal val="ppt_x"/>
                                          </p:val>
                                        </p:tav>
                                      </p:tavLst>
                                    </p:anim>
                                    <p:anim calcmode="lin" valueType="num">
                                      <p:cBhvr>
                                        <p:cTn id="125" dur="1000"/>
                                        <p:tgtEl>
                                          <p:spTgt spid="14"/>
                                        </p:tgtEl>
                                        <p:attrNameLst>
                                          <p:attrName>ppt_y</p:attrName>
                                        </p:attrNameLst>
                                      </p:cBhvr>
                                      <p:tavLst>
                                        <p:tav tm="0">
                                          <p:val>
                                            <p:strVal val="ppt_y"/>
                                          </p:val>
                                        </p:tav>
                                        <p:tav tm="100000">
                                          <p:val>
                                            <p:strVal val="ppt_y+.1"/>
                                          </p:val>
                                        </p:tav>
                                      </p:tavLst>
                                    </p:anim>
                                    <p:set>
                                      <p:cBhvr>
                                        <p:cTn id="126" dur="1" fill="hold">
                                          <p:stCondLst>
                                            <p:cond delay="999"/>
                                          </p:stCondLst>
                                        </p:cTn>
                                        <p:tgtEl>
                                          <p:spTgt spid="14"/>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4"/>
                                        </p:tgtEl>
                                        <p:attrNameLst>
                                          <p:attrName>style.visibility</p:attrName>
                                        </p:attrNameLst>
                                      </p:cBhvr>
                                      <p:to>
                                        <p:strVal val="visible"/>
                                      </p:to>
                                    </p:set>
                                    <p:animEffect transition="in" filter="fade">
                                      <p:cBhvr>
                                        <p:cTn id="131" dur="1000"/>
                                        <p:tgtEl>
                                          <p:spTgt spid="4"/>
                                        </p:tgtEl>
                                      </p:cBhvr>
                                    </p:animEffect>
                                    <p:anim calcmode="lin" valueType="num">
                                      <p:cBhvr>
                                        <p:cTn id="132" dur="1000" fill="hold"/>
                                        <p:tgtEl>
                                          <p:spTgt spid="4"/>
                                        </p:tgtEl>
                                        <p:attrNameLst>
                                          <p:attrName>ppt_x</p:attrName>
                                        </p:attrNameLst>
                                      </p:cBhvr>
                                      <p:tavLst>
                                        <p:tav tm="0">
                                          <p:val>
                                            <p:strVal val="#ppt_x"/>
                                          </p:val>
                                        </p:tav>
                                        <p:tav tm="100000">
                                          <p:val>
                                            <p:strVal val="#ppt_x"/>
                                          </p:val>
                                        </p:tav>
                                      </p:tavLst>
                                    </p:anim>
                                    <p:anim calcmode="lin" valueType="num">
                                      <p:cBhvr>
                                        <p:cTn id="133" dur="1000" fill="hold"/>
                                        <p:tgtEl>
                                          <p:spTgt spid="4"/>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5"/>
                                        </p:tgtEl>
                                        <p:attrNameLst>
                                          <p:attrName>style.visibility</p:attrName>
                                        </p:attrNameLst>
                                      </p:cBhvr>
                                      <p:to>
                                        <p:strVal val="visible"/>
                                      </p:to>
                                    </p:set>
                                    <p:animEffect transition="in" filter="fade">
                                      <p:cBhvr>
                                        <p:cTn id="136" dur="1000"/>
                                        <p:tgtEl>
                                          <p:spTgt spid="5"/>
                                        </p:tgtEl>
                                      </p:cBhvr>
                                    </p:animEffect>
                                    <p:anim calcmode="lin" valueType="num">
                                      <p:cBhvr>
                                        <p:cTn id="137" dur="1000" fill="hold"/>
                                        <p:tgtEl>
                                          <p:spTgt spid="5"/>
                                        </p:tgtEl>
                                        <p:attrNameLst>
                                          <p:attrName>ppt_x</p:attrName>
                                        </p:attrNameLst>
                                      </p:cBhvr>
                                      <p:tavLst>
                                        <p:tav tm="0">
                                          <p:val>
                                            <p:strVal val="#ppt_x"/>
                                          </p:val>
                                        </p:tav>
                                        <p:tav tm="100000">
                                          <p:val>
                                            <p:strVal val="#ppt_x"/>
                                          </p:val>
                                        </p:tav>
                                      </p:tavLst>
                                    </p:anim>
                                    <p:anim calcmode="lin" valueType="num">
                                      <p:cBhvr>
                                        <p:cTn id="1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fade">
                                      <p:cBhvr>
                                        <p:cTn id="143" dur="1000"/>
                                        <p:tgtEl>
                                          <p:spTgt spid="7"/>
                                        </p:tgtEl>
                                      </p:cBhvr>
                                    </p:animEffect>
                                    <p:anim calcmode="lin" valueType="num">
                                      <p:cBhvr>
                                        <p:cTn id="144" dur="1000" fill="hold"/>
                                        <p:tgtEl>
                                          <p:spTgt spid="7"/>
                                        </p:tgtEl>
                                        <p:attrNameLst>
                                          <p:attrName>ppt_x</p:attrName>
                                        </p:attrNameLst>
                                      </p:cBhvr>
                                      <p:tavLst>
                                        <p:tav tm="0">
                                          <p:val>
                                            <p:strVal val="#ppt_x"/>
                                          </p:val>
                                        </p:tav>
                                        <p:tav tm="100000">
                                          <p:val>
                                            <p:strVal val="#ppt_x"/>
                                          </p:val>
                                        </p:tav>
                                      </p:tavLst>
                                    </p:anim>
                                    <p:anim calcmode="lin" valueType="num">
                                      <p:cBhvr>
                                        <p:cTn id="1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11"/>
                                        </p:tgtEl>
                                        <p:attrNameLst>
                                          <p:attrName>style.visibility</p:attrName>
                                        </p:attrNameLst>
                                      </p:cBhvr>
                                      <p:to>
                                        <p:strVal val="visible"/>
                                      </p:to>
                                    </p:set>
                                    <p:anim calcmode="lin" valueType="num">
                                      <p:cBhvr additive="base">
                                        <p:cTn id="150" dur="500" fill="hold"/>
                                        <p:tgtEl>
                                          <p:spTgt spid="11"/>
                                        </p:tgtEl>
                                        <p:attrNameLst>
                                          <p:attrName>ppt_x</p:attrName>
                                        </p:attrNameLst>
                                      </p:cBhvr>
                                      <p:tavLst>
                                        <p:tav tm="0">
                                          <p:val>
                                            <p:strVal val="#ppt_x"/>
                                          </p:val>
                                        </p:tav>
                                        <p:tav tm="100000">
                                          <p:val>
                                            <p:strVal val="#ppt_x"/>
                                          </p:val>
                                        </p:tav>
                                      </p:tavLst>
                                    </p:anim>
                                    <p:anim calcmode="lin" valueType="num">
                                      <p:cBhvr additive="base">
                                        <p:cTn id="15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22"/>
                                        </p:tgtEl>
                                        <p:attrNameLst>
                                          <p:attrName>style.visibility</p:attrName>
                                        </p:attrNameLst>
                                      </p:cBhvr>
                                      <p:to>
                                        <p:strVal val="visible"/>
                                      </p:to>
                                    </p:set>
                                    <p:animEffect transition="in" filter="fade">
                                      <p:cBhvr>
                                        <p:cTn id="156" dur="1000"/>
                                        <p:tgtEl>
                                          <p:spTgt spid="22"/>
                                        </p:tgtEl>
                                      </p:cBhvr>
                                    </p:animEffect>
                                    <p:anim calcmode="lin" valueType="num">
                                      <p:cBhvr>
                                        <p:cTn id="157" dur="1000" fill="hold"/>
                                        <p:tgtEl>
                                          <p:spTgt spid="22"/>
                                        </p:tgtEl>
                                        <p:attrNameLst>
                                          <p:attrName>ppt_x</p:attrName>
                                        </p:attrNameLst>
                                      </p:cBhvr>
                                      <p:tavLst>
                                        <p:tav tm="0">
                                          <p:val>
                                            <p:strVal val="#ppt_x"/>
                                          </p:val>
                                        </p:tav>
                                        <p:tav tm="100000">
                                          <p:val>
                                            <p:strVal val="#ppt_x"/>
                                          </p:val>
                                        </p:tav>
                                      </p:tavLst>
                                    </p:anim>
                                    <p:anim calcmode="lin" valueType="num">
                                      <p:cBhvr>
                                        <p:cTn id="1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grpId="0" nodeType="clickEffect">
                                  <p:stCondLst>
                                    <p:cond delay="0"/>
                                  </p:stCondLst>
                                  <p:childTnLst>
                                    <p:set>
                                      <p:cBhvr>
                                        <p:cTn id="162" dur="1" fill="hold">
                                          <p:stCondLst>
                                            <p:cond delay="0"/>
                                          </p:stCondLst>
                                        </p:cTn>
                                        <p:tgtEl>
                                          <p:spTgt spid="27"/>
                                        </p:tgtEl>
                                        <p:attrNameLst>
                                          <p:attrName>style.visibility</p:attrName>
                                        </p:attrNameLst>
                                      </p:cBhvr>
                                      <p:to>
                                        <p:strVal val="visible"/>
                                      </p:to>
                                    </p:set>
                                    <p:animEffect transition="in" filter="fade">
                                      <p:cBhvr>
                                        <p:cTn id="163" dur="1000"/>
                                        <p:tgtEl>
                                          <p:spTgt spid="27"/>
                                        </p:tgtEl>
                                      </p:cBhvr>
                                    </p:animEffect>
                                    <p:anim calcmode="lin" valueType="num">
                                      <p:cBhvr>
                                        <p:cTn id="164" dur="1000" fill="hold"/>
                                        <p:tgtEl>
                                          <p:spTgt spid="27"/>
                                        </p:tgtEl>
                                        <p:attrNameLst>
                                          <p:attrName>ppt_x</p:attrName>
                                        </p:attrNameLst>
                                      </p:cBhvr>
                                      <p:tavLst>
                                        <p:tav tm="0">
                                          <p:val>
                                            <p:strVal val="#ppt_x"/>
                                          </p:val>
                                        </p:tav>
                                        <p:tav tm="100000">
                                          <p:val>
                                            <p:strVal val="#ppt_x"/>
                                          </p:val>
                                        </p:tav>
                                      </p:tavLst>
                                    </p:anim>
                                    <p:anim calcmode="lin" valueType="num">
                                      <p:cBhvr>
                                        <p:cTn id="16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28"/>
                                        </p:tgtEl>
                                        <p:attrNameLst>
                                          <p:attrName>style.visibility</p:attrName>
                                        </p:attrNameLst>
                                      </p:cBhvr>
                                      <p:to>
                                        <p:strVal val="visible"/>
                                      </p:to>
                                    </p:set>
                                    <p:animEffect transition="in" filter="fade">
                                      <p:cBhvr>
                                        <p:cTn id="170" dur="1000"/>
                                        <p:tgtEl>
                                          <p:spTgt spid="28"/>
                                        </p:tgtEl>
                                      </p:cBhvr>
                                    </p:animEffect>
                                    <p:anim calcmode="lin" valueType="num">
                                      <p:cBhvr>
                                        <p:cTn id="171" dur="1000" fill="hold"/>
                                        <p:tgtEl>
                                          <p:spTgt spid="28"/>
                                        </p:tgtEl>
                                        <p:attrNameLst>
                                          <p:attrName>ppt_x</p:attrName>
                                        </p:attrNameLst>
                                      </p:cBhvr>
                                      <p:tavLst>
                                        <p:tav tm="0">
                                          <p:val>
                                            <p:strVal val="#ppt_x"/>
                                          </p:val>
                                        </p:tav>
                                        <p:tav tm="100000">
                                          <p:val>
                                            <p:strVal val="#ppt_x"/>
                                          </p:val>
                                        </p:tav>
                                      </p:tavLst>
                                    </p:anim>
                                    <p:anim calcmode="lin" valueType="num">
                                      <p:cBhvr>
                                        <p:cTn id="17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grpId="0" nodeType="clickEffect">
                                  <p:stCondLst>
                                    <p:cond delay="0"/>
                                  </p:stCondLst>
                                  <p:childTnLst>
                                    <p:set>
                                      <p:cBhvr>
                                        <p:cTn id="176" dur="1" fill="hold">
                                          <p:stCondLst>
                                            <p:cond delay="0"/>
                                          </p:stCondLst>
                                        </p:cTn>
                                        <p:tgtEl>
                                          <p:spTgt spid="29"/>
                                        </p:tgtEl>
                                        <p:attrNameLst>
                                          <p:attrName>style.visibility</p:attrName>
                                        </p:attrNameLst>
                                      </p:cBhvr>
                                      <p:to>
                                        <p:strVal val="visible"/>
                                      </p:to>
                                    </p:set>
                                    <p:animEffect transition="in" filter="fade">
                                      <p:cBhvr>
                                        <p:cTn id="177" dur="1000"/>
                                        <p:tgtEl>
                                          <p:spTgt spid="29"/>
                                        </p:tgtEl>
                                      </p:cBhvr>
                                    </p:animEffect>
                                    <p:anim calcmode="lin" valueType="num">
                                      <p:cBhvr>
                                        <p:cTn id="178" dur="1000" fill="hold"/>
                                        <p:tgtEl>
                                          <p:spTgt spid="29"/>
                                        </p:tgtEl>
                                        <p:attrNameLst>
                                          <p:attrName>ppt_x</p:attrName>
                                        </p:attrNameLst>
                                      </p:cBhvr>
                                      <p:tavLst>
                                        <p:tav tm="0">
                                          <p:val>
                                            <p:strVal val="#ppt_x"/>
                                          </p:val>
                                        </p:tav>
                                        <p:tav tm="100000">
                                          <p:val>
                                            <p:strVal val="#ppt_x"/>
                                          </p:val>
                                        </p:tav>
                                      </p:tavLst>
                                    </p:anim>
                                    <p:anim calcmode="lin" valueType="num">
                                      <p:cBhvr>
                                        <p:cTn id="17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42" presetClass="entr" presetSubtype="0" fill="hold" grpId="0" nodeType="clickEffect">
                                  <p:stCondLst>
                                    <p:cond delay="0"/>
                                  </p:stCondLst>
                                  <p:childTnLst>
                                    <p:set>
                                      <p:cBhvr>
                                        <p:cTn id="183" dur="1" fill="hold">
                                          <p:stCondLst>
                                            <p:cond delay="0"/>
                                          </p:stCondLst>
                                        </p:cTn>
                                        <p:tgtEl>
                                          <p:spTgt spid="30"/>
                                        </p:tgtEl>
                                        <p:attrNameLst>
                                          <p:attrName>style.visibility</p:attrName>
                                        </p:attrNameLst>
                                      </p:cBhvr>
                                      <p:to>
                                        <p:strVal val="visible"/>
                                      </p:to>
                                    </p:set>
                                    <p:animEffect transition="in" filter="fade">
                                      <p:cBhvr>
                                        <p:cTn id="184" dur="1000"/>
                                        <p:tgtEl>
                                          <p:spTgt spid="30"/>
                                        </p:tgtEl>
                                      </p:cBhvr>
                                    </p:animEffect>
                                    <p:anim calcmode="lin" valueType="num">
                                      <p:cBhvr>
                                        <p:cTn id="185" dur="1000" fill="hold"/>
                                        <p:tgtEl>
                                          <p:spTgt spid="30"/>
                                        </p:tgtEl>
                                        <p:attrNameLst>
                                          <p:attrName>ppt_x</p:attrName>
                                        </p:attrNameLst>
                                      </p:cBhvr>
                                      <p:tavLst>
                                        <p:tav tm="0">
                                          <p:val>
                                            <p:strVal val="#ppt_x"/>
                                          </p:val>
                                        </p:tav>
                                        <p:tav tm="100000">
                                          <p:val>
                                            <p:strVal val="#ppt_x"/>
                                          </p:val>
                                        </p:tav>
                                      </p:tavLst>
                                    </p:anim>
                                    <p:anim calcmode="lin" valueType="num">
                                      <p:cBhvr>
                                        <p:cTn id="18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grpId="1" nodeType="clickEffect">
                                  <p:stCondLst>
                                    <p:cond delay="0"/>
                                  </p:stCondLst>
                                  <p:childTnLst>
                                    <p:animEffect transition="out" filter="fade">
                                      <p:cBhvr>
                                        <p:cTn id="190" dur="500"/>
                                        <p:tgtEl>
                                          <p:spTgt spid="11"/>
                                        </p:tgtEl>
                                      </p:cBhvr>
                                    </p:animEffect>
                                    <p:set>
                                      <p:cBhvr>
                                        <p:cTn id="19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5" grpId="0"/>
      <p:bldP spid="7" grpId="0" animBg="1"/>
      <p:bldP spid="9" grpId="0"/>
      <p:bldP spid="3" grpId="0"/>
      <p:bldP spid="6" grpId="0" animBg="1"/>
      <p:bldP spid="11" grpId="0" animBg="1"/>
      <p:bldP spid="11" grpId="1" animBg="1"/>
      <p:bldP spid="8" grpId="0"/>
      <p:bldP spid="8" grpId="1"/>
      <p:bldP spid="12" grpId="0"/>
      <p:bldP spid="12" grpId="1"/>
      <p:bldP spid="13" grpId="0"/>
      <p:bldP spid="13" grpId="1"/>
      <p:bldP spid="14" grpId="0"/>
      <p:bldP spid="14" grpId="1"/>
      <p:bldP spid="17" grpId="0"/>
      <p:bldP spid="18" grpId="0"/>
      <p:bldP spid="19" grpId="0"/>
      <p:bldP spid="22" grpId="0" animBg="1"/>
      <p:bldP spid="27" grpId="0" animBg="1"/>
      <p:bldP spid="28" grpId="0"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48CD356-02B6-4BE6-3201-049F4D0B288A}"/>
              </a:ext>
            </a:extLst>
          </p:cNvPr>
          <p:cNvSpPr/>
          <p:nvPr/>
        </p:nvSpPr>
        <p:spPr>
          <a:xfrm>
            <a:off x="199463" y="-107573"/>
            <a:ext cx="9105903" cy="609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 name="四角形: 角を丸くする 3">
            <a:extLst>
              <a:ext uri="{FF2B5EF4-FFF2-40B4-BE49-F238E27FC236}">
                <a16:creationId xmlns:a16="http://schemas.microsoft.com/office/drawing/2014/main" id="{DB3EFAEA-F890-6F97-0353-E01FCCF33445}"/>
              </a:ext>
            </a:extLst>
          </p:cNvPr>
          <p:cNvSpPr/>
          <p:nvPr/>
        </p:nvSpPr>
        <p:spPr>
          <a:xfrm>
            <a:off x="10808905" y="-107573"/>
            <a:ext cx="1508601" cy="609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四角形: 角を丸くする 4">
            <a:extLst>
              <a:ext uri="{FF2B5EF4-FFF2-40B4-BE49-F238E27FC236}">
                <a16:creationId xmlns:a16="http://schemas.microsoft.com/office/drawing/2014/main" id="{DA0601AC-BE0F-FFE9-C352-BBC33A394818}"/>
              </a:ext>
            </a:extLst>
          </p:cNvPr>
          <p:cNvSpPr/>
          <p:nvPr/>
        </p:nvSpPr>
        <p:spPr>
          <a:xfrm>
            <a:off x="9471653" y="3968380"/>
            <a:ext cx="2720348" cy="366955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 name="楕円 7">
            <a:extLst>
              <a:ext uri="{FF2B5EF4-FFF2-40B4-BE49-F238E27FC236}">
                <a16:creationId xmlns:a16="http://schemas.microsoft.com/office/drawing/2014/main" id="{E473F197-E917-0BD6-C93C-642550358766}"/>
              </a:ext>
            </a:extLst>
          </p:cNvPr>
          <p:cNvSpPr/>
          <p:nvPr/>
        </p:nvSpPr>
        <p:spPr>
          <a:xfrm>
            <a:off x="1689163" y="2127625"/>
            <a:ext cx="7723779" cy="1174348"/>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267" dirty="0">
                <a:solidFill>
                  <a:schemeClr val="tx1"/>
                </a:solidFill>
                <a:latin typeface="AR P丸ゴシック体E" panose="020F0900000000000000" pitchFamily="50" charset="-128"/>
                <a:ea typeface="AR P丸ゴシック体E" panose="020F0900000000000000" pitchFamily="50" charset="-128"/>
              </a:rPr>
              <a:t>SDG</a:t>
            </a:r>
            <a:r>
              <a:rPr kumimoji="1" lang="ja-JP" altLang="en-US" sz="4267" dirty="0">
                <a:solidFill>
                  <a:schemeClr val="tx1"/>
                </a:solidFill>
                <a:latin typeface="AR P丸ゴシック体E" panose="020F0900000000000000" pitchFamily="50" charset="-128"/>
                <a:ea typeface="AR P丸ゴシック体E" panose="020F0900000000000000" pitchFamily="50" charset="-128"/>
              </a:rPr>
              <a:t>ｓを  </a:t>
            </a:r>
            <a:r>
              <a:rPr kumimoji="1" lang="en-US" altLang="ja-JP" sz="4267" dirty="0">
                <a:solidFill>
                  <a:schemeClr val="tx1"/>
                </a:solidFill>
                <a:latin typeface="AR P丸ゴシック体E" panose="020F0900000000000000" pitchFamily="50" charset="-128"/>
                <a:ea typeface="AR P丸ゴシック体E" panose="020F0900000000000000" pitchFamily="50" charset="-128"/>
              </a:rPr>
              <a:t>ESD</a:t>
            </a:r>
            <a:r>
              <a:rPr kumimoji="1" lang="ja-JP" altLang="en-US" sz="4267" dirty="0">
                <a:solidFill>
                  <a:schemeClr val="tx1"/>
                </a:solidFill>
                <a:latin typeface="AR P丸ゴシック体E" panose="020F0900000000000000" pitchFamily="50" charset="-128"/>
                <a:ea typeface="AR P丸ゴシック体E" panose="020F0900000000000000" pitchFamily="50" charset="-128"/>
              </a:rPr>
              <a:t>で実現</a:t>
            </a:r>
          </a:p>
        </p:txBody>
      </p:sp>
      <p:sp>
        <p:nvSpPr>
          <p:cNvPr id="7" name="テキスト ボックス 6">
            <a:extLst>
              <a:ext uri="{FF2B5EF4-FFF2-40B4-BE49-F238E27FC236}">
                <a16:creationId xmlns:a16="http://schemas.microsoft.com/office/drawing/2014/main" id="{6A048259-B699-9EB2-FF9B-5B0462654C19}"/>
              </a:ext>
            </a:extLst>
          </p:cNvPr>
          <p:cNvSpPr txBox="1"/>
          <p:nvPr/>
        </p:nvSpPr>
        <p:spPr>
          <a:xfrm>
            <a:off x="519953" y="609605"/>
            <a:ext cx="5701553" cy="748988"/>
          </a:xfrm>
          <a:prstGeom prst="rect">
            <a:avLst/>
          </a:prstGeom>
          <a:noFill/>
        </p:spPr>
        <p:txBody>
          <a:bodyPr wrap="square" rtlCol="0">
            <a:spAutoFit/>
          </a:bodyPr>
          <a:lstStyle/>
          <a:p>
            <a:r>
              <a:rPr kumimoji="1" lang="en-US" altLang="ja-JP" sz="4267" dirty="0">
                <a:latin typeface="AR P丸ゴシック体E" panose="020F0900000000000000" pitchFamily="50" charset="-128"/>
                <a:ea typeface="AR P丸ゴシック体E" panose="020F0900000000000000" pitchFamily="50" charset="-128"/>
              </a:rPr>
              <a:t>2015</a:t>
            </a:r>
            <a:r>
              <a:rPr kumimoji="1" lang="ja-JP" altLang="en-US" sz="4267" dirty="0">
                <a:latin typeface="AR P丸ゴシック体E" panose="020F0900000000000000" pitchFamily="50" charset="-128"/>
                <a:ea typeface="AR P丸ゴシック体E" panose="020F0900000000000000" pitchFamily="50" charset="-128"/>
              </a:rPr>
              <a:t>年　</a:t>
            </a:r>
            <a:r>
              <a:rPr kumimoji="1" lang="en-US" altLang="ja-JP" sz="4267" dirty="0">
                <a:highlight>
                  <a:srgbClr val="FFFF00"/>
                </a:highlight>
                <a:latin typeface="AR P丸ゴシック体E" panose="020F0900000000000000" pitchFamily="50" charset="-128"/>
                <a:ea typeface="AR P丸ゴシック体E" panose="020F0900000000000000" pitchFamily="50" charset="-128"/>
              </a:rPr>
              <a:t>SDG</a:t>
            </a:r>
            <a:r>
              <a:rPr kumimoji="1" lang="ja-JP" altLang="en-US" sz="4267" dirty="0">
                <a:highlight>
                  <a:srgbClr val="FFFF00"/>
                </a:highlight>
                <a:latin typeface="AR P丸ゴシック体E" panose="020F0900000000000000" pitchFamily="50" charset="-128"/>
                <a:ea typeface="AR P丸ゴシック体E" panose="020F0900000000000000" pitchFamily="50" charset="-128"/>
              </a:rPr>
              <a:t>ｓ始まる</a:t>
            </a:r>
          </a:p>
        </p:txBody>
      </p:sp>
      <p:pic>
        <p:nvPicPr>
          <p:cNvPr id="9" name="図 8">
            <a:extLst>
              <a:ext uri="{FF2B5EF4-FFF2-40B4-BE49-F238E27FC236}">
                <a16:creationId xmlns:a16="http://schemas.microsoft.com/office/drawing/2014/main" id="{B55A429A-7E57-6E5E-797B-37318378CBE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9464" y="4572000"/>
            <a:ext cx="7386345" cy="4563845"/>
          </a:xfrm>
          <a:prstGeom prst="rect">
            <a:avLst/>
          </a:prstGeom>
        </p:spPr>
      </p:pic>
      <p:sp>
        <p:nvSpPr>
          <p:cNvPr id="10" name="テキスト ボックス 9">
            <a:extLst>
              <a:ext uri="{FF2B5EF4-FFF2-40B4-BE49-F238E27FC236}">
                <a16:creationId xmlns:a16="http://schemas.microsoft.com/office/drawing/2014/main" id="{5792B1EB-0062-AD30-E544-1708F7796FA6}"/>
              </a:ext>
            </a:extLst>
          </p:cNvPr>
          <p:cNvSpPr txBox="1"/>
          <p:nvPr/>
        </p:nvSpPr>
        <p:spPr>
          <a:xfrm>
            <a:off x="5772809" y="3527534"/>
            <a:ext cx="3698844" cy="748988"/>
          </a:xfrm>
          <a:prstGeom prst="rect">
            <a:avLst/>
          </a:prstGeom>
          <a:noFill/>
        </p:spPr>
        <p:txBody>
          <a:bodyPr wrap="square">
            <a:spAutoFit/>
          </a:bodyPr>
          <a:lstStyle/>
          <a:p>
            <a:r>
              <a:rPr kumimoji="1" lang="en-US" altLang="ja-JP" sz="4267"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ESD</a:t>
            </a:r>
            <a:r>
              <a:rPr kumimoji="1" lang="ja-JP" altLang="en-US" sz="4267"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 </a:t>
            </a:r>
            <a:r>
              <a:rPr kumimoji="1" lang="en-US" altLang="ja-JP" sz="4267"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for SDGs</a:t>
            </a:r>
            <a:r>
              <a:rPr kumimoji="1" lang="ja-JP" altLang="en-US" sz="2400" dirty="0">
                <a:solidFill>
                  <a:srgbClr val="FF0000"/>
                </a:solidFill>
                <a:latin typeface="HGS創英角ﾎﾟｯﾌﾟ体" panose="040B0A00000000000000" pitchFamily="50" charset="-128"/>
                <a:ea typeface="HGS創英角ﾎﾟｯﾌﾟ体" panose="040B0A00000000000000" pitchFamily="50" charset="-128"/>
              </a:rPr>
              <a:t>　</a:t>
            </a:r>
            <a:endParaRPr lang="ja-JP" altLang="en-US" sz="2400" dirty="0"/>
          </a:p>
        </p:txBody>
      </p:sp>
      <p:sp>
        <p:nvSpPr>
          <p:cNvPr id="12" name="テキスト ボックス 11">
            <a:extLst>
              <a:ext uri="{FF2B5EF4-FFF2-40B4-BE49-F238E27FC236}">
                <a16:creationId xmlns:a16="http://schemas.microsoft.com/office/drawing/2014/main" id="{9A05D41E-C601-D1B3-F369-D75B27C38AE9}"/>
              </a:ext>
            </a:extLst>
          </p:cNvPr>
          <p:cNvSpPr txBox="1"/>
          <p:nvPr/>
        </p:nvSpPr>
        <p:spPr>
          <a:xfrm>
            <a:off x="5081259" y="5526825"/>
            <a:ext cx="6942024" cy="3211200"/>
          </a:xfrm>
          <a:prstGeom prst="rect">
            <a:avLst/>
          </a:prstGeom>
          <a:solidFill>
            <a:schemeClr val="bg1"/>
          </a:solidFill>
        </p:spPr>
        <p:txBody>
          <a:bodyPr wrap="square" rtlCol="0">
            <a:spAutoFit/>
          </a:bodyPr>
          <a:lstStyle/>
          <a:p>
            <a:r>
              <a:rPr kumimoji="1" lang="ja-JP" altLang="en-US" sz="5867" dirty="0">
                <a:latin typeface="AR丸ゴシック体E" panose="020F0909000000000000" pitchFamily="49" charset="-128"/>
                <a:ea typeface="AR丸ゴシック体E" panose="020F0909000000000000" pitchFamily="49" charset="-128"/>
              </a:rPr>
              <a:t>　</a:t>
            </a:r>
            <a:r>
              <a:rPr kumimoji="1" lang="ja-JP" altLang="en-US" sz="4267" dirty="0">
                <a:latin typeface="AR丸ゴシック体E" panose="020F0909000000000000" pitchFamily="49" charset="-128"/>
                <a:ea typeface="AR丸ゴシック体E" panose="020F0909000000000000" pitchFamily="49" charset="-128"/>
              </a:rPr>
              <a:t>知識や理解だけでなく</a:t>
            </a:r>
            <a:endParaRPr kumimoji="1" lang="en-US" altLang="ja-JP" sz="4267" dirty="0">
              <a:latin typeface="AR丸ゴシック体E" panose="020F0909000000000000" pitchFamily="49" charset="-128"/>
              <a:ea typeface="AR丸ゴシック体E" panose="020F0909000000000000" pitchFamily="49" charset="-128"/>
            </a:endParaRPr>
          </a:p>
          <a:p>
            <a:r>
              <a:rPr kumimoji="1" lang="ja-JP" altLang="en-US" sz="5867" dirty="0">
                <a:latin typeface="AR丸ゴシック体E" panose="020F0909000000000000" pitchFamily="49" charset="-128"/>
                <a:ea typeface="AR丸ゴシック体E" panose="020F0909000000000000" pitchFamily="49" charset="-128"/>
              </a:rPr>
              <a:t>　</a:t>
            </a:r>
            <a:r>
              <a:rPr kumimoji="1" lang="en-US" altLang="ja-JP" sz="5867" dirty="0">
                <a:highlight>
                  <a:srgbClr val="FFFF00"/>
                </a:highlight>
                <a:latin typeface="AR丸ゴシック体E" panose="020F0909000000000000" pitchFamily="49" charset="-128"/>
                <a:ea typeface="AR丸ゴシック体E" panose="020F0909000000000000" pitchFamily="49" charset="-128"/>
              </a:rPr>
              <a:t>Q</a:t>
            </a:r>
            <a:r>
              <a:rPr lang="en-US" altLang="ja-JP" sz="4800" dirty="0">
                <a:highlight>
                  <a:srgbClr val="FFFF00"/>
                </a:highlight>
                <a:latin typeface="AR丸ゴシック体E" panose="020F0909000000000000" pitchFamily="49" charset="-128"/>
                <a:ea typeface="AR丸ゴシック体E" panose="020F0909000000000000" pitchFamily="49" charset="-128"/>
              </a:rPr>
              <a:t>uality education</a:t>
            </a:r>
            <a:r>
              <a:rPr lang="ja-JP" altLang="en-US" sz="4800" dirty="0">
                <a:latin typeface="AR丸ゴシック体E" panose="020F0909000000000000" pitchFamily="49" charset="-128"/>
                <a:ea typeface="AR丸ゴシック体E" panose="020F0909000000000000" pitchFamily="49" charset="-128"/>
              </a:rPr>
              <a:t>　</a:t>
            </a:r>
            <a:endParaRPr lang="en-US" altLang="ja-JP" sz="4800" dirty="0">
              <a:latin typeface="AR丸ゴシック体E" panose="020F0909000000000000" pitchFamily="49" charset="-128"/>
              <a:ea typeface="AR丸ゴシック体E" panose="020F0909000000000000" pitchFamily="49" charset="-128"/>
            </a:endParaRPr>
          </a:p>
          <a:p>
            <a:r>
              <a:rPr lang="ja-JP" altLang="en-US" sz="4800" dirty="0">
                <a:latin typeface="AR丸ゴシック体E" panose="020F0909000000000000" pitchFamily="49" charset="-128"/>
                <a:ea typeface="AR丸ゴシック体E" panose="020F0909000000000000" pitchFamily="49" charset="-128"/>
              </a:rPr>
              <a:t>　</a:t>
            </a:r>
            <a:r>
              <a:rPr lang="ja-JP" altLang="en-US" sz="4800" dirty="0">
                <a:highlight>
                  <a:srgbClr val="FF0000"/>
                </a:highlight>
                <a:latin typeface="AR丸ゴシック体E" panose="020F0909000000000000" pitchFamily="49" charset="-128"/>
                <a:ea typeface="AR丸ゴシック体E" panose="020F0909000000000000" pitchFamily="49" charset="-128"/>
              </a:rPr>
              <a:t>質の高い教育</a:t>
            </a:r>
            <a:r>
              <a:rPr lang="ja-JP" altLang="en-US" sz="4800" dirty="0">
                <a:highlight>
                  <a:srgbClr val="FFFF00"/>
                </a:highlight>
                <a:latin typeface="AR丸ゴシック体E" panose="020F0909000000000000" pitchFamily="49" charset="-128"/>
                <a:ea typeface="AR丸ゴシック体E" panose="020F0909000000000000" pitchFamily="49" charset="-128"/>
              </a:rPr>
              <a:t>を皆に</a:t>
            </a:r>
            <a:endParaRPr lang="en-US" altLang="ja-JP" sz="4800" dirty="0">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3733" b="1" dirty="0">
              <a:solidFill>
                <a:srgbClr val="FF0000"/>
              </a:solidFill>
              <a:highlight>
                <a:srgbClr val="FFFF00"/>
              </a:highlight>
              <a:latin typeface="AR丸ゴシック体E" panose="020F0909000000000000" pitchFamily="49" charset="-128"/>
              <a:ea typeface="AR丸ゴシック体E" panose="020F0909000000000000" pitchFamily="49" charset="-128"/>
            </a:endParaRPr>
          </a:p>
        </p:txBody>
      </p:sp>
      <p:sp>
        <p:nvSpPr>
          <p:cNvPr id="13" name="吹き出し: 角を丸めた四角形 12">
            <a:extLst>
              <a:ext uri="{FF2B5EF4-FFF2-40B4-BE49-F238E27FC236}">
                <a16:creationId xmlns:a16="http://schemas.microsoft.com/office/drawing/2014/main" id="{769460EA-7408-B594-7488-A5B3D3D550A8}"/>
              </a:ext>
            </a:extLst>
          </p:cNvPr>
          <p:cNvSpPr/>
          <p:nvPr/>
        </p:nvSpPr>
        <p:spPr>
          <a:xfrm>
            <a:off x="6284027" y="1103351"/>
            <a:ext cx="2676405" cy="816864"/>
          </a:xfrm>
          <a:prstGeom prst="wedgeRoundRectCallout">
            <a:avLst>
              <a:gd name="adj1" fmla="val -40930"/>
              <a:gd name="adj2" fmla="val 104204"/>
              <a:gd name="adj3" fmla="val 16667"/>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733" dirty="0">
                <a:solidFill>
                  <a:schemeClr val="tx1"/>
                </a:solidFill>
                <a:latin typeface="AR P丸ゴシック体E" panose="020F0900000000000000" pitchFamily="50" charset="-128"/>
                <a:ea typeface="AR P丸ゴシック体E" panose="020F0900000000000000" pitchFamily="50" charset="-128"/>
              </a:rPr>
              <a:t>教育の力で</a:t>
            </a:r>
          </a:p>
        </p:txBody>
      </p:sp>
      <p:sp>
        <p:nvSpPr>
          <p:cNvPr id="3" name="吹き出し: 角を丸めた四角形 2">
            <a:extLst>
              <a:ext uri="{FF2B5EF4-FFF2-40B4-BE49-F238E27FC236}">
                <a16:creationId xmlns:a16="http://schemas.microsoft.com/office/drawing/2014/main" id="{1E671BAC-59AA-36A3-B3FD-7BBD76329A25}"/>
              </a:ext>
            </a:extLst>
          </p:cNvPr>
          <p:cNvSpPr/>
          <p:nvPr/>
        </p:nvSpPr>
        <p:spPr>
          <a:xfrm>
            <a:off x="599023" y="3527533"/>
            <a:ext cx="4365000" cy="816864"/>
          </a:xfrm>
          <a:prstGeom prst="wedgeRoundRectCallout">
            <a:avLst>
              <a:gd name="adj1" fmla="val 22227"/>
              <a:gd name="adj2" fmla="val -115287"/>
              <a:gd name="adj3" fmla="val 16667"/>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733" dirty="0">
                <a:solidFill>
                  <a:schemeClr val="tx1"/>
                </a:solidFill>
                <a:latin typeface="AR P丸ゴシック体E" panose="020F0900000000000000" pitchFamily="50" charset="-128"/>
                <a:ea typeface="AR P丸ゴシック体E" panose="020F0900000000000000" pitchFamily="50" charset="-128"/>
              </a:rPr>
              <a:t>持続可能な社会を</a:t>
            </a:r>
          </a:p>
        </p:txBody>
      </p:sp>
      <p:pic>
        <p:nvPicPr>
          <p:cNvPr id="6" name="図 5" descr="ロゴ が含まれている画像&#10;&#10;AI 生成コンテンツは誤りを含む可能性があります。">
            <a:extLst>
              <a:ext uri="{FF2B5EF4-FFF2-40B4-BE49-F238E27FC236}">
                <a16:creationId xmlns:a16="http://schemas.microsoft.com/office/drawing/2014/main" id="{17B66D6A-0878-1179-11F7-AB3693D159F1}"/>
              </a:ext>
            </a:extLst>
          </p:cNvPr>
          <p:cNvPicPr>
            <a:picLocks noChangeAspect="1"/>
          </p:cNvPicPr>
          <p:nvPr/>
        </p:nvPicPr>
        <p:blipFill>
          <a:blip r:embed="rId3"/>
          <a:stretch>
            <a:fillRect/>
          </a:stretch>
        </p:blipFill>
        <p:spPr>
          <a:xfrm>
            <a:off x="9615058" y="2816779"/>
            <a:ext cx="2316116" cy="2303201"/>
          </a:xfrm>
          <a:prstGeom prst="rect">
            <a:avLst/>
          </a:prstGeom>
        </p:spPr>
      </p:pic>
    </p:spTree>
    <p:extLst>
      <p:ext uri="{BB962C8B-B14F-4D97-AF65-F5344CB8AC3E}">
        <p14:creationId xmlns:p14="http://schemas.microsoft.com/office/powerpoint/2010/main" val="28968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animBg="1"/>
      <p:bldP spid="13"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B0DDBB1D-A616-11F5-05B5-0D1C51BBC897}"/>
              </a:ext>
            </a:extLst>
          </p:cNvPr>
          <p:cNvSpPr/>
          <p:nvPr/>
        </p:nvSpPr>
        <p:spPr>
          <a:xfrm>
            <a:off x="3603812" y="2184289"/>
            <a:ext cx="5020235" cy="4545263"/>
          </a:xfrm>
          <a:prstGeom prst="roundRec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 name="四角形: 角を丸くする 12">
            <a:extLst>
              <a:ext uri="{FF2B5EF4-FFF2-40B4-BE49-F238E27FC236}">
                <a16:creationId xmlns:a16="http://schemas.microsoft.com/office/drawing/2014/main" id="{701ECC48-C30B-93F2-D2F6-58CB2B75204D}"/>
              </a:ext>
            </a:extLst>
          </p:cNvPr>
          <p:cNvSpPr/>
          <p:nvPr/>
        </p:nvSpPr>
        <p:spPr>
          <a:xfrm>
            <a:off x="1470212" y="2160597"/>
            <a:ext cx="9108141" cy="5378828"/>
          </a:xfrm>
          <a:prstGeom prst="roundRect">
            <a:avLst/>
          </a:prstGeom>
          <a:solidFill>
            <a:srgbClr val="FFE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 name="テキスト ボックス 1">
            <a:extLst>
              <a:ext uri="{FF2B5EF4-FFF2-40B4-BE49-F238E27FC236}">
                <a16:creationId xmlns:a16="http://schemas.microsoft.com/office/drawing/2014/main" id="{6101EF27-1055-DDFC-320B-958D8EB4B9C7}"/>
              </a:ext>
            </a:extLst>
          </p:cNvPr>
          <p:cNvSpPr txBox="1"/>
          <p:nvPr/>
        </p:nvSpPr>
        <p:spPr>
          <a:xfrm>
            <a:off x="350294" y="2294742"/>
            <a:ext cx="11490966" cy="6741589"/>
          </a:xfrm>
          <a:prstGeom prst="rect">
            <a:avLst/>
          </a:prstGeom>
          <a:noFill/>
        </p:spPr>
        <p:txBody>
          <a:bodyPr vert="eaVert" wrap="none" rtlCol="0">
            <a:spAutoFit/>
          </a:bodyPr>
          <a:lstStyle/>
          <a:p>
            <a:r>
              <a:rPr kumimoji="1" lang="ja-JP" altLang="en-US" sz="5867" dirty="0">
                <a:highlight>
                  <a:srgbClr val="FFFF00"/>
                </a:highlight>
                <a:latin typeface="AR P丸ゴシック体E" panose="020F0900000000000000" pitchFamily="50" charset="-128"/>
                <a:ea typeface="AR P丸ゴシック体E" panose="020F0900000000000000" pitchFamily="50" charset="-128"/>
              </a:rPr>
              <a:t>（行動の変容が深さ）</a:t>
            </a:r>
            <a:endParaRPr kumimoji="1" lang="en-US" altLang="ja-JP" sz="5867"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1200" dirty="0">
                <a:latin typeface="AR P丸ゴシック体E" panose="020F0900000000000000" pitchFamily="50" charset="-128"/>
                <a:ea typeface="AR P丸ゴシック体E" panose="020F0900000000000000" pitchFamily="50" charset="-128"/>
              </a:rPr>
              <a:t>　</a:t>
            </a:r>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1200" dirty="0">
                <a:latin typeface="AR P丸ゴシック体E" panose="020F0900000000000000" pitchFamily="50" charset="-128"/>
                <a:ea typeface="AR P丸ゴシック体E" panose="020F0900000000000000" pitchFamily="50" charset="-128"/>
              </a:rPr>
              <a:t>　　</a:t>
            </a:r>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1200" dirty="0">
                <a:latin typeface="AR P丸ゴシック体E" panose="020F0900000000000000" pitchFamily="50" charset="-128"/>
                <a:ea typeface="AR P丸ゴシック体E" panose="020F0900000000000000" pitchFamily="50" charset="-128"/>
              </a:rPr>
              <a:t>　</a:t>
            </a:r>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 実践する</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 発信する</a:t>
            </a:r>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　　</a:t>
            </a:r>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 まとめ・吟味</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 学び・調べる</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 問題に気づく</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en-US" altLang="ja-JP" sz="5333" dirty="0">
                <a:highlight>
                  <a:srgbClr val="FF5050"/>
                </a:highlight>
                <a:latin typeface="AR P丸ゴシック体E" panose="020F0900000000000000" pitchFamily="50" charset="-128"/>
                <a:ea typeface="AR P丸ゴシック体E" panose="020F0900000000000000" pitchFamily="50" charset="-128"/>
              </a:rPr>
              <a:t>(</a:t>
            </a:r>
            <a:r>
              <a:rPr kumimoji="1" lang="ja-JP" altLang="en-US" sz="5333" dirty="0">
                <a:highlight>
                  <a:srgbClr val="FF5050"/>
                </a:highlight>
                <a:latin typeface="AR P丸ゴシック体E" panose="020F0900000000000000" pitchFamily="50" charset="-128"/>
                <a:ea typeface="AR P丸ゴシック体E" panose="020F0900000000000000" pitchFamily="50" charset="-128"/>
              </a:rPr>
              <a:t>学ぶ心に火をつける</a:t>
            </a:r>
            <a:r>
              <a:rPr kumimoji="1" lang="en-US" altLang="ja-JP" sz="5333" dirty="0">
                <a:highlight>
                  <a:srgbClr val="FF5050"/>
                </a:highlight>
                <a:latin typeface="AR P丸ゴシック体E" panose="020F0900000000000000" pitchFamily="50" charset="-128"/>
                <a:ea typeface="AR P丸ゴシック体E" panose="020F0900000000000000" pitchFamily="50" charset="-128"/>
              </a:rPr>
              <a:t>)</a:t>
            </a:r>
            <a:endParaRPr kumimoji="1" lang="ja-JP" altLang="en-US" sz="5333" dirty="0">
              <a:highlight>
                <a:srgbClr val="FF5050"/>
              </a:highlight>
              <a:latin typeface="AR P丸ゴシック体E" panose="020F0900000000000000" pitchFamily="50" charset="-128"/>
              <a:ea typeface="AR P丸ゴシック体E" panose="020F0900000000000000" pitchFamily="50" charset="-128"/>
            </a:endParaRPr>
          </a:p>
        </p:txBody>
      </p:sp>
      <p:sp>
        <p:nvSpPr>
          <p:cNvPr id="3" name="矢印: 右 2">
            <a:extLst>
              <a:ext uri="{FF2B5EF4-FFF2-40B4-BE49-F238E27FC236}">
                <a16:creationId xmlns:a16="http://schemas.microsoft.com/office/drawing/2014/main" id="{022F09AF-A242-C35B-A9C3-042CD2B7ADD1}"/>
              </a:ext>
            </a:extLst>
          </p:cNvPr>
          <p:cNvSpPr/>
          <p:nvPr/>
        </p:nvSpPr>
        <p:spPr>
          <a:xfrm>
            <a:off x="1810871" y="678219"/>
            <a:ext cx="9341221" cy="1506069"/>
          </a:xfrm>
          <a:prstGeom prst="rightArrow">
            <a:avLst>
              <a:gd name="adj1" fmla="val 70290"/>
              <a:gd name="adj2" fmla="val 50000"/>
            </a:avLst>
          </a:prstGeom>
          <a:solidFill>
            <a:srgbClr val="FFE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4" name="テキスト ボックス 3">
            <a:extLst>
              <a:ext uri="{FF2B5EF4-FFF2-40B4-BE49-F238E27FC236}">
                <a16:creationId xmlns:a16="http://schemas.microsoft.com/office/drawing/2014/main" id="{CCCAA6C7-A5A9-D090-9115-2A69E2982704}"/>
              </a:ext>
            </a:extLst>
          </p:cNvPr>
          <p:cNvSpPr txBox="1"/>
          <p:nvPr/>
        </p:nvSpPr>
        <p:spPr>
          <a:xfrm>
            <a:off x="2333627" y="929555"/>
            <a:ext cx="7989688" cy="913007"/>
          </a:xfrm>
          <a:prstGeom prst="rect">
            <a:avLst/>
          </a:prstGeom>
          <a:noFill/>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主体的・対話的で深い学び</a:t>
            </a:r>
          </a:p>
        </p:txBody>
      </p:sp>
      <p:sp>
        <p:nvSpPr>
          <p:cNvPr id="5" name="矢印: 右 4">
            <a:extLst>
              <a:ext uri="{FF2B5EF4-FFF2-40B4-BE49-F238E27FC236}">
                <a16:creationId xmlns:a16="http://schemas.microsoft.com/office/drawing/2014/main" id="{5014BFBF-2611-D750-8F66-2592FF18C3FB}"/>
              </a:ext>
            </a:extLst>
          </p:cNvPr>
          <p:cNvSpPr/>
          <p:nvPr/>
        </p:nvSpPr>
        <p:spPr>
          <a:xfrm>
            <a:off x="3881533" y="7126724"/>
            <a:ext cx="4901967" cy="1506069"/>
          </a:xfrm>
          <a:prstGeom prst="rightArrow">
            <a:avLst>
              <a:gd name="adj1" fmla="val 70290"/>
              <a:gd name="adj2" fmla="val 50000"/>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6" name="テキスト ボックス 5">
            <a:extLst>
              <a:ext uri="{FF2B5EF4-FFF2-40B4-BE49-F238E27FC236}">
                <a16:creationId xmlns:a16="http://schemas.microsoft.com/office/drawing/2014/main" id="{77C8D33C-CC6B-4111-42D8-F8DC01958C21}"/>
              </a:ext>
            </a:extLst>
          </p:cNvPr>
          <p:cNvSpPr txBox="1"/>
          <p:nvPr/>
        </p:nvSpPr>
        <p:spPr>
          <a:xfrm>
            <a:off x="4078755" y="7413919"/>
            <a:ext cx="4193777" cy="913007"/>
          </a:xfrm>
          <a:prstGeom prst="rect">
            <a:avLst/>
          </a:prstGeom>
          <a:solidFill>
            <a:srgbClr val="CCFFFF"/>
          </a:solidFill>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調べさせ学習</a:t>
            </a:r>
            <a:endParaRPr kumimoji="1" lang="ja-JP" altLang="en-US" sz="2667" dirty="0">
              <a:latin typeface="AR P丸ゴシック体E" panose="020F0900000000000000" pitchFamily="50" charset="-128"/>
              <a:ea typeface="AR P丸ゴシック体E" panose="020F0900000000000000" pitchFamily="50" charset="-128"/>
            </a:endParaRPr>
          </a:p>
        </p:txBody>
      </p:sp>
      <p:sp>
        <p:nvSpPr>
          <p:cNvPr id="7" name="楕円 6">
            <a:extLst>
              <a:ext uri="{FF2B5EF4-FFF2-40B4-BE49-F238E27FC236}">
                <a16:creationId xmlns:a16="http://schemas.microsoft.com/office/drawing/2014/main" id="{11088950-E85F-10C4-DEA5-A7D1EF508EE0}"/>
              </a:ext>
            </a:extLst>
          </p:cNvPr>
          <p:cNvSpPr/>
          <p:nvPr/>
        </p:nvSpPr>
        <p:spPr>
          <a:xfrm>
            <a:off x="1966259" y="2184288"/>
            <a:ext cx="1364549" cy="485614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 name="楕円 7">
            <a:extLst>
              <a:ext uri="{FF2B5EF4-FFF2-40B4-BE49-F238E27FC236}">
                <a16:creationId xmlns:a16="http://schemas.microsoft.com/office/drawing/2014/main" id="{18F668E4-75B4-B4A4-C5D6-43C062F25FDC}"/>
              </a:ext>
            </a:extLst>
          </p:cNvPr>
          <p:cNvSpPr/>
          <p:nvPr/>
        </p:nvSpPr>
        <p:spPr>
          <a:xfrm>
            <a:off x="9162983" y="2294741"/>
            <a:ext cx="1364549" cy="3860912"/>
          </a:xfrm>
          <a:prstGeom prst="ellipse">
            <a:avLst/>
          </a:prstGeom>
          <a:solidFill>
            <a:srgbClr val="FFFF66">
              <a:alpha val="25098"/>
            </a:srgbClr>
          </a:solidFill>
          <a:ln w="76200">
            <a:solidFill>
              <a:srgbClr val="F7F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5" name="楕円 14">
            <a:extLst>
              <a:ext uri="{FF2B5EF4-FFF2-40B4-BE49-F238E27FC236}">
                <a16:creationId xmlns:a16="http://schemas.microsoft.com/office/drawing/2014/main" id="{760D2A44-718C-43A1-3782-FFC95BBBA52C}"/>
              </a:ext>
            </a:extLst>
          </p:cNvPr>
          <p:cNvSpPr/>
          <p:nvPr/>
        </p:nvSpPr>
        <p:spPr>
          <a:xfrm>
            <a:off x="5755342" y="7413919"/>
            <a:ext cx="179295" cy="12550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6" name="楕円 15">
            <a:extLst>
              <a:ext uri="{FF2B5EF4-FFF2-40B4-BE49-F238E27FC236}">
                <a16:creationId xmlns:a16="http://schemas.microsoft.com/office/drawing/2014/main" id="{EED63226-1424-C62F-E1B6-42253B14A62C}"/>
              </a:ext>
            </a:extLst>
          </p:cNvPr>
          <p:cNvSpPr/>
          <p:nvPr/>
        </p:nvSpPr>
        <p:spPr>
          <a:xfrm>
            <a:off x="6308921" y="7413919"/>
            <a:ext cx="179295" cy="12550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0" name="テキスト ボックス 19">
            <a:extLst>
              <a:ext uri="{FF2B5EF4-FFF2-40B4-BE49-F238E27FC236}">
                <a16:creationId xmlns:a16="http://schemas.microsoft.com/office/drawing/2014/main" id="{C18F05DF-3AA5-BA5D-1E29-F875FB277FB5}"/>
              </a:ext>
            </a:extLst>
          </p:cNvPr>
          <p:cNvSpPr txBox="1"/>
          <p:nvPr/>
        </p:nvSpPr>
        <p:spPr>
          <a:xfrm>
            <a:off x="7517632" y="929555"/>
            <a:ext cx="3084979" cy="913007"/>
          </a:xfrm>
          <a:prstGeom prst="rect">
            <a:avLst/>
          </a:prstGeom>
          <a:solidFill>
            <a:srgbClr val="F7FB5B"/>
          </a:solidFill>
        </p:spPr>
        <p:txBody>
          <a:bodyPr wrap="square">
            <a:spAutoFit/>
          </a:bodyPr>
          <a:lstStyle/>
          <a:p>
            <a:r>
              <a:rPr kumimoji="1" lang="ja-JP" altLang="en-US" sz="5333" dirty="0">
                <a:latin typeface="AR P丸ゴシック体E" panose="020F0900000000000000" pitchFamily="50" charset="-128"/>
                <a:ea typeface="AR P丸ゴシック体E" panose="020F0900000000000000" pitchFamily="50" charset="-128"/>
              </a:rPr>
              <a:t>深い学び</a:t>
            </a:r>
            <a:endParaRPr lang="ja-JP" altLang="en-US" sz="5333" dirty="0"/>
          </a:p>
        </p:txBody>
      </p:sp>
      <p:sp>
        <p:nvSpPr>
          <p:cNvPr id="22" name="テキスト ボックス 21">
            <a:extLst>
              <a:ext uri="{FF2B5EF4-FFF2-40B4-BE49-F238E27FC236}">
                <a16:creationId xmlns:a16="http://schemas.microsoft.com/office/drawing/2014/main" id="{27C9495A-0CA6-59FC-E03F-291851D43900}"/>
              </a:ext>
            </a:extLst>
          </p:cNvPr>
          <p:cNvSpPr txBox="1"/>
          <p:nvPr/>
        </p:nvSpPr>
        <p:spPr>
          <a:xfrm>
            <a:off x="2333627" y="972700"/>
            <a:ext cx="2295525" cy="913007"/>
          </a:xfrm>
          <a:prstGeom prst="rect">
            <a:avLst/>
          </a:prstGeom>
          <a:solidFill>
            <a:srgbClr val="FF5050"/>
          </a:solidFill>
        </p:spPr>
        <p:txBody>
          <a:bodyPr wrap="square">
            <a:spAutoFit/>
          </a:bodyPr>
          <a:lstStyle/>
          <a:p>
            <a:r>
              <a:rPr kumimoji="1" lang="ja-JP" altLang="en-US" sz="5333" dirty="0">
                <a:latin typeface="AR P丸ゴシック体E" panose="020F0900000000000000" pitchFamily="50" charset="-128"/>
                <a:ea typeface="AR P丸ゴシック体E" panose="020F0900000000000000" pitchFamily="50" charset="-128"/>
              </a:rPr>
              <a:t>主体的</a:t>
            </a:r>
            <a:endParaRPr lang="ja-JP" altLang="en-US" sz="5333" dirty="0"/>
          </a:p>
        </p:txBody>
      </p:sp>
      <p:sp>
        <p:nvSpPr>
          <p:cNvPr id="12" name="テキスト ボックス 11">
            <a:extLst>
              <a:ext uri="{FF2B5EF4-FFF2-40B4-BE49-F238E27FC236}">
                <a16:creationId xmlns:a16="http://schemas.microsoft.com/office/drawing/2014/main" id="{EAB2D151-0BDA-2353-7506-E12EDC01DC9A}"/>
              </a:ext>
            </a:extLst>
          </p:cNvPr>
          <p:cNvSpPr txBox="1"/>
          <p:nvPr/>
        </p:nvSpPr>
        <p:spPr>
          <a:xfrm>
            <a:off x="8610204" y="8201221"/>
            <a:ext cx="1968149" cy="584775"/>
          </a:xfrm>
          <a:prstGeom prst="rect">
            <a:avLst/>
          </a:prstGeom>
          <a:noFill/>
        </p:spPr>
        <p:txBody>
          <a:bodyPr wrap="square">
            <a:spAutoFit/>
          </a:bodyPr>
          <a:lstStyle/>
          <a:p>
            <a:r>
              <a:rPr kumimoji="1" lang="ja-JP" altLang="en-US" sz="3200" dirty="0">
                <a:latin typeface="AR P丸ゴシック体E" panose="020F0900000000000000" pitchFamily="50" charset="-128"/>
                <a:ea typeface="AR P丸ゴシック体E" panose="020F0900000000000000" pitchFamily="50" charset="-128"/>
              </a:rPr>
              <a:t>を越えて</a:t>
            </a:r>
            <a:endParaRPr lang="ja-JP" altLang="en-US" sz="3200" dirty="0"/>
          </a:p>
        </p:txBody>
      </p:sp>
    </p:spTree>
    <p:extLst>
      <p:ext uri="{BB962C8B-B14F-4D97-AF65-F5344CB8AC3E}">
        <p14:creationId xmlns:p14="http://schemas.microsoft.com/office/powerpoint/2010/main" val="97689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animEffect transition="in" filter="fade">
                                      <p:cBhvr>
                                        <p:cTn id="7" dur="1000"/>
                                        <p:tgtEl>
                                          <p:spTgt spid="2">
                                            <p:txEl>
                                              <p:pRg st="12" end="12"/>
                                            </p:txEl>
                                          </p:spTgt>
                                        </p:tgtEl>
                                      </p:cBhvr>
                                    </p:animEffect>
                                    <p:anim calcmode="lin" valueType="num">
                                      <p:cBhvr>
                                        <p:cTn id="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0" end="10"/>
                                            </p:txEl>
                                          </p:spTgt>
                                        </p:tgtEl>
                                        <p:attrNameLst>
                                          <p:attrName>style.visibility</p:attrName>
                                        </p:attrNameLst>
                                      </p:cBhvr>
                                      <p:to>
                                        <p:strVal val="visible"/>
                                      </p:to>
                                    </p:set>
                                    <p:animEffect transition="in" filter="fade">
                                      <p:cBhvr>
                                        <p:cTn id="14" dur="1000"/>
                                        <p:tgtEl>
                                          <p:spTgt spid="2">
                                            <p:txEl>
                                              <p:pRg st="10" end="10"/>
                                            </p:txEl>
                                          </p:spTgt>
                                        </p:tgtEl>
                                      </p:cBhvr>
                                    </p:animEffect>
                                    <p:anim calcmode="lin" valueType="num">
                                      <p:cBhvr>
                                        <p:cTn id="1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1000"/>
                                        <p:tgtEl>
                                          <p:spTgt spid="2">
                                            <p:txEl>
                                              <p:pRg st="8" end="8"/>
                                            </p:txEl>
                                          </p:spTgt>
                                        </p:tgtEl>
                                      </p:cBhvr>
                                    </p:animEffect>
                                    <p:anim calcmode="lin" valueType="num">
                                      <p:cBhvr>
                                        <p:cTn id="2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42"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childTnLst>
                          </p:cTn>
                        </p:par>
                        <p:par>
                          <p:cTn id="63" fill="hold">
                            <p:stCondLst>
                              <p:cond delay="2000"/>
                            </p:stCondLst>
                            <p:childTnLst>
                              <p:par>
                                <p:cTn id="64" presetID="42" presetClass="entr" presetSubtype="0"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anim calcmode="lin" valueType="num">
                                      <p:cBhvr>
                                        <p:cTn id="67" dur="500" fill="hold"/>
                                        <p:tgtEl>
                                          <p:spTgt spid="16"/>
                                        </p:tgtEl>
                                        <p:attrNameLst>
                                          <p:attrName>ppt_x</p:attrName>
                                        </p:attrNameLst>
                                      </p:cBhvr>
                                      <p:tavLst>
                                        <p:tav tm="0">
                                          <p:val>
                                            <p:strVal val="#ppt_x"/>
                                          </p:val>
                                        </p:tav>
                                        <p:tav tm="100000">
                                          <p:val>
                                            <p:strVal val="#ppt_x"/>
                                          </p:val>
                                        </p:tav>
                                      </p:tavLst>
                                    </p:anim>
                                    <p:anim calcmode="lin" valueType="num">
                                      <p:cBhvr>
                                        <p:cTn id="6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1000"/>
                                        <p:tgtEl>
                                          <p:spTgt spid="7"/>
                                        </p:tgtEl>
                                      </p:cBhvr>
                                    </p:animEffect>
                                    <p:anim calcmode="lin" valueType="num">
                                      <p:cBhvr>
                                        <p:cTn id="81" dur="1000" fill="hold"/>
                                        <p:tgtEl>
                                          <p:spTgt spid="7"/>
                                        </p:tgtEl>
                                        <p:attrNameLst>
                                          <p:attrName>ppt_x</p:attrName>
                                        </p:attrNameLst>
                                      </p:cBhvr>
                                      <p:tavLst>
                                        <p:tav tm="0">
                                          <p:val>
                                            <p:strVal val="#ppt_x"/>
                                          </p:val>
                                        </p:tav>
                                        <p:tav tm="100000">
                                          <p:val>
                                            <p:strVal val="#ppt_x"/>
                                          </p:val>
                                        </p:tav>
                                      </p:tavLst>
                                    </p:anim>
                                    <p:anim calcmode="lin" valueType="num">
                                      <p:cBhvr>
                                        <p:cTn id="8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fade">
                                      <p:cBhvr>
                                        <p:cTn id="94" dur="1000"/>
                                        <p:tgtEl>
                                          <p:spTgt spid="3"/>
                                        </p:tgtEl>
                                      </p:cBhvr>
                                    </p:animEffect>
                                    <p:anim calcmode="lin" valueType="num">
                                      <p:cBhvr>
                                        <p:cTn id="95" dur="1000" fill="hold"/>
                                        <p:tgtEl>
                                          <p:spTgt spid="3"/>
                                        </p:tgtEl>
                                        <p:attrNameLst>
                                          <p:attrName>ppt_x</p:attrName>
                                        </p:attrNameLst>
                                      </p:cBhvr>
                                      <p:tavLst>
                                        <p:tav tm="0">
                                          <p:val>
                                            <p:strVal val="#ppt_x"/>
                                          </p:val>
                                        </p:tav>
                                        <p:tav tm="100000">
                                          <p:val>
                                            <p:strVal val="#ppt_x"/>
                                          </p:val>
                                        </p:tav>
                                      </p:tavLst>
                                    </p:anim>
                                    <p:anim calcmode="lin" valueType="num">
                                      <p:cBhvr>
                                        <p:cTn id="9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fade">
                                      <p:cBhvr>
                                        <p:cTn id="101" dur="1000"/>
                                        <p:tgtEl>
                                          <p:spTgt spid="4"/>
                                        </p:tgtEl>
                                      </p:cBhvr>
                                    </p:animEffect>
                                    <p:anim calcmode="lin" valueType="num">
                                      <p:cBhvr>
                                        <p:cTn id="102" dur="1000" fill="hold"/>
                                        <p:tgtEl>
                                          <p:spTgt spid="4"/>
                                        </p:tgtEl>
                                        <p:attrNameLst>
                                          <p:attrName>ppt_x</p:attrName>
                                        </p:attrNameLst>
                                      </p:cBhvr>
                                      <p:tavLst>
                                        <p:tav tm="0">
                                          <p:val>
                                            <p:strVal val="#ppt_x"/>
                                          </p:val>
                                        </p:tav>
                                        <p:tav tm="100000">
                                          <p:val>
                                            <p:strVal val="#ppt_x"/>
                                          </p:val>
                                        </p:tav>
                                      </p:tavLst>
                                    </p:anim>
                                    <p:anim calcmode="lin" valueType="num">
                                      <p:cBhvr>
                                        <p:cTn id="10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fade">
                                      <p:cBhvr>
                                        <p:cTn id="108" dur="1000"/>
                                        <p:tgtEl>
                                          <p:spTgt spid="13"/>
                                        </p:tgtEl>
                                      </p:cBhvr>
                                    </p:animEffect>
                                    <p:anim calcmode="lin" valueType="num">
                                      <p:cBhvr>
                                        <p:cTn id="109" dur="1000" fill="hold"/>
                                        <p:tgtEl>
                                          <p:spTgt spid="13"/>
                                        </p:tgtEl>
                                        <p:attrNameLst>
                                          <p:attrName>ppt_x</p:attrName>
                                        </p:attrNameLst>
                                      </p:cBhvr>
                                      <p:tavLst>
                                        <p:tav tm="0">
                                          <p:val>
                                            <p:strVal val="#ppt_x"/>
                                          </p:val>
                                        </p:tav>
                                        <p:tav tm="100000">
                                          <p:val>
                                            <p:strVal val="#ppt_x"/>
                                          </p:val>
                                        </p:tav>
                                      </p:tavLst>
                                    </p:anim>
                                    <p:anim calcmode="lin" valueType="num">
                                      <p:cBhvr>
                                        <p:cTn id="110" dur="1000" fill="hold"/>
                                        <p:tgtEl>
                                          <p:spTgt spid="13"/>
                                        </p:tgtEl>
                                        <p:attrNameLst>
                                          <p:attrName>ppt_y</p:attrName>
                                        </p:attrNameLst>
                                      </p:cBhvr>
                                      <p:tavLst>
                                        <p:tav tm="0">
                                          <p:val>
                                            <p:strVal val="#ppt_y+.1"/>
                                          </p:val>
                                        </p:tav>
                                        <p:tav tm="100000">
                                          <p:val>
                                            <p:strVal val="#ppt_y"/>
                                          </p:val>
                                        </p:tav>
                                      </p:tavLst>
                                    </p:anim>
                                  </p:childTnLst>
                                </p:cTn>
                              </p:par>
                              <p:par>
                                <p:cTn id="111" presetID="10" presetClass="exit" presetSubtype="0" fill="hold" grpId="1" nodeType="withEffect">
                                  <p:stCondLst>
                                    <p:cond delay="0"/>
                                  </p:stCondLst>
                                  <p:childTnLst>
                                    <p:animEffect transition="out" filter="fade">
                                      <p:cBhvr>
                                        <p:cTn id="112" dur="500"/>
                                        <p:tgtEl>
                                          <p:spTgt spid="5"/>
                                        </p:tgtEl>
                                      </p:cBhvr>
                                    </p:animEffect>
                                    <p:set>
                                      <p:cBhvr>
                                        <p:cTn id="113" dur="1" fill="hold">
                                          <p:stCondLst>
                                            <p:cond delay="499"/>
                                          </p:stCondLst>
                                        </p:cTn>
                                        <p:tgtEl>
                                          <p:spTgt spid="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6"/>
                                        </p:tgtEl>
                                      </p:cBhvr>
                                    </p:animEffect>
                                    <p:set>
                                      <p:cBhvr>
                                        <p:cTn id="116" dur="1" fill="hold">
                                          <p:stCondLst>
                                            <p:cond delay="499"/>
                                          </p:stCondLst>
                                        </p:cTn>
                                        <p:tgtEl>
                                          <p:spTgt spid="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6"/>
                                        </p:tgtEl>
                                      </p:cBhvr>
                                    </p:animEffect>
                                    <p:set>
                                      <p:cBhvr>
                                        <p:cTn id="122" dur="1" fill="hold">
                                          <p:stCondLst>
                                            <p:cond delay="499"/>
                                          </p:stCondLst>
                                        </p:cTn>
                                        <p:tgtEl>
                                          <p:spTgt spid="1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2"/>
                                        </p:tgtEl>
                                      </p:cBhvr>
                                    </p:animEffect>
                                    <p:set>
                                      <p:cBhvr>
                                        <p:cTn id="125" dur="1" fill="hold">
                                          <p:stCondLst>
                                            <p:cond delay="499"/>
                                          </p:stCondLst>
                                        </p:cTn>
                                        <p:tgtEl>
                                          <p:spTgt spid="1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fade">
                                      <p:cBhvr>
                                        <p:cTn id="130" dur="1000"/>
                                        <p:tgtEl>
                                          <p:spTgt spid="22"/>
                                        </p:tgtEl>
                                      </p:cBhvr>
                                    </p:animEffect>
                                    <p:anim calcmode="lin" valueType="num">
                                      <p:cBhvr>
                                        <p:cTn id="131" dur="1000" fill="hold"/>
                                        <p:tgtEl>
                                          <p:spTgt spid="22"/>
                                        </p:tgtEl>
                                        <p:attrNameLst>
                                          <p:attrName>ppt_x</p:attrName>
                                        </p:attrNameLst>
                                      </p:cBhvr>
                                      <p:tavLst>
                                        <p:tav tm="0">
                                          <p:val>
                                            <p:strVal val="#ppt_x"/>
                                          </p:val>
                                        </p:tav>
                                        <p:tav tm="100000">
                                          <p:val>
                                            <p:strVal val="#ppt_x"/>
                                          </p:val>
                                        </p:tav>
                                      </p:tavLst>
                                    </p:anim>
                                    <p:anim calcmode="lin" valueType="num">
                                      <p:cBhvr>
                                        <p:cTn id="1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nodeType="clickEffect">
                                  <p:stCondLst>
                                    <p:cond delay="0"/>
                                  </p:stCondLst>
                                  <p:childTnLst>
                                    <p:set>
                                      <p:cBhvr>
                                        <p:cTn id="136" dur="1" fill="hold">
                                          <p:stCondLst>
                                            <p:cond delay="0"/>
                                          </p:stCondLst>
                                        </p:cTn>
                                        <p:tgtEl>
                                          <p:spTgt spid="2">
                                            <p:txEl>
                                              <p:pRg st="14" end="14"/>
                                            </p:txEl>
                                          </p:spTgt>
                                        </p:tgtEl>
                                        <p:attrNameLst>
                                          <p:attrName>style.visibility</p:attrName>
                                        </p:attrNameLst>
                                      </p:cBhvr>
                                      <p:to>
                                        <p:strVal val="visible"/>
                                      </p:to>
                                    </p:set>
                                    <p:animEffect transition="in" filter="fade">
                                      <p:cBhvr>
                                        <p:cTn id="137" dur="1000"/>
                                        <p:tgtEl>
                                          <p:spTgt spid="2">
                                            <p:txEl>
                                              <p:pRg st="14" end="14"/>
                                            </p:txEl>
                                          </p:spTgt>
                                        </p:tgtEl>
                                      </p:cBhvr>
                                    </p:animEffect>
                                    <p:anim calcmode="lin" valueType="num">
                                      <p:cBhvr>
                                        <p:cTn id="138"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139"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20"/>
                                        </p:tgtEl>
                                        <p:attrNameLst>
                                          <p:attrName>style.visibility</p:attrName>
                                        </p:attrNameLst>
                                      </p:cBhvr>
                                      <p:to>
                                        <p:strVal val="visible"/>
                                      </p:to>
                                    </p:set>
                                    <p:animEffect transition="in" filter="fade">
                                      <p:cBhvr>
                                        <p:cTn id="144" dur="1000"/>
                                        <p:tgtEl>
                                          <p:spTgt spid="20"/>
                                        </p:tgtEl>
                                      </p:cBhvr>
                                    </p:animEffect>
                                    <p:anim calcmode="lin" valueType="num">
                                      <p:cBhvr>
                                        <p:cTn id="145" dur="1000" fill="hold"/>
                                        <p:tgtEl>
                                          <p:spTgt spid="20"/>
                                        </p:tgtEl>
                                        <p:attrNameLst>
                                          <p:attrName>ppt_x</p:attrName>
                                        </p:attrNameLst>
                                      </p:cBhvr>
                                      <p:tavLst>
                                        <p:tav tm="0">
                                          <p:val>
                                            <p:strVal val="#ppt_x"/>
                                          </p:val>
                                        </p:tav>
                                        <p:tav tm="100000">
                                          <p:val>
                                            <p:strVal val="#ppt_x"/>
                                          </p:val>
                                        </p:tav>
                                      </p:tavLst>
                                    </p:anim>
                                    <p:anim calcmode="lin" valueType="num">
                                      <p:cBhvr>
                                        <p:cTn id="1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nodeType="clickEffect">
                                  <p:stCondLst>
                                    <p:cond delay="0"/>
                                  </p:stCondLst>
                                  <p:childTnLst>
                                    <p:set>
                                      <p:cBhvr>
                                        <p:cTn id="150" dur="1" fill="hold">
                                          <p:stCondLst>
                                            <p:cond delay="0"/>
                                          </p:stCondLst>
                                        </p:cTn>
                                        <p:tgtEl>
                                          <p:spTgt spid="2">
                                            <p:txEl>
                                              <p:pRg st="0" end="0"/>
                                            </p:txEl>
                                          </p:spTgt>
                                        </p:tgtEl>
                                        <p:attrNameLst>
                                          <p:attrName>style.visibility</p:attrName>
                                        </p:attrNameLst>
                                      </p:cBhvr>
                                      <p:to>
                                        <p:strVal val="visible"/>
                                      </p:to>
                                    </p:set>
                                    <p:animEffect transition="in" filter="fade">
                                      <p:cBhvr>
                                        <p:cTn id="151" dur="1000"/>
                                        <p:tgtEl>
                                          <p:spTgt spid="2">
                                            <p:txEl>
                                              <p:pRg st="0" end="0"/>
                                            </p:txEl>
                                          </p:spTgt>
                                        </p:tgtEl>
                                      </p:cBhvr>
                                    </p:animEffect>
                                    <p:anim calcmode="lin" valueType="num">
                                      <p:cBhvr>
                                        <p:cTn id="15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3" grpId="0" animBg="1"/>
      <p:bldP spid="4" grpId="0" animBg="1"/>
      <p:bldP spid="5" grpId="0" animBg="1"/>
      <p:bldP spid="5" grpId="1" animBg="1"/>
      <p:bldP spid="6" grpId="0" animBg="1"/>
      <p:bldP spid="6" grpId="1" animBg="1"/>
      <p:bldP spid="7" grpId="0" animBg="1"/>
      <p:bldP spid="8" grpId="0" animBg="1"/>
      <p:bldP spid="15" grpId="0" animBg="1"/>
      <p:bldP spid="15" grpId="1" animBg="1"/>
      <p:bldP spid="16" grpId="0" animBg="1"/>
      <p:bldP spid="16" grpId="1" animBg="1"/>
      <p:bldP spid="20" grpId="0" animBg="1"/>
      <p:bldP spid="22" grpId="0" animBg="1"/>
      <p:bldP spid="12" grpId="0"/>
      <p:bldP spid="12"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3802DFC3-440D-A4F2-F4AB-C8F6B2D9BB0B}"/>
              </a:ext>
            </a:extLst>
          </p:cNvPr>
          <p:cNvGrpSpPr/>
          <p:nvPr/>
        </p:nvGrpSpPr>
        <p:grpSpPr>
          <a:xfrm>
            <a:off x="77411" y="303509"/>
            <a:ext cx="12192000" cy="8536983"/>
            <a:chOff x="0" y="227631"/>
            <a:chExt cx="9144000" cy="6402737"/>
          </a:xfrm>
        </p:grpSpPr>
        <p:pic>
          <p:nvPicPr>
            <p:cNvPr id="3" name="図 2">
              <a:extLst>
                <a:ext uri="{FF2B5EF4-FFF2-40B4-BE49-F238E27FC236}">
                  <a16:creationId xmlns:a16="http://schemas.microsoft.com/office/drawing/2014/main" id="{D7A2D03E-569D-97BB-012E-F1F8230984BB}"/>
                </a:ext>
              </a:extLst>
            </p:cNvPr>
            <p:cNvPicPr>
              <a:picLocks noChangeAspect="1"/>
            </p:cNvPicPr>
            <p:nvPr/>
          </p:nvPicPr>
          <p:blipFill>
            <a:blip r:embed="rId2"/>
            <a:stretch>
              <a:fillRect/>
            </a:stretch>
          </p:blipFill>
          <p:spPr>
            <a:xfrm>
              <a:off x="0" y="227631"/>
              <a:ext cx="9144000" cy="6402737"/>
            </a:xfrm>
            <a:prstGeom prst="rect">
              <a:avLst/>
            </a:prstGeom>
          </p:spPr>
        </p:pic>
        <p:grpSp>
          <p:nvGrpSpPr>
            <p:cNvPr id="11" name="グループ化 10">
              <a:extLst>
                <a:ext uri="{FF2B5EF4-FFF2-40B4-BE49-F238E27FC236}">
                  <a16:creationId xmlns:a16="http://schemas.microsoft.com/office/drawing/2014/main" id="{BD2875A9-3057-7139-0F84-FF360A4BAC46}"/>
                </a:ext>
              </a:extLst>
            </p:cNvPr>
            <p:cNvGrpSpPr/>
            <p:nvPr/>
          </p:nvGrpSpPr>
          <p:grpSpPr>
            <a:xfrm>
              <a:off x="1479674" y="849086"/>
              <a:ext cx="5891510" cy="4211397"/>
              <a:chOff x="1479674" y="849086"/>
              <a:chExt cx="5891510" cy="4211397"/>
            </a:xfrm>
          </p:grpSpPr>
          <p:sp>
            <p:nvSpPr>
              <p:cNvPr id="4" name="矢印: 右 3">
                <a:extLst>
                  <a:ext uri="{FF2B5EF4-FFF2-40B4-BE49-F238E27FC236}">
                    <a16:creationId xmlns:a16="http://schemas.microsoft.com/office/drawing/2014/main" id="{2967C9CE-BA1F-9DF2-BF74-39A41CDF5532}"/>
                  </a:ext>
                </a:extLst>
              </p:cNvPr>
              <p:cNvSpPr/>
              <p:nvPr/>
            </p:nvSpPr>
            <p:spPr>
              <a:xfrm>
                <a:off x="1782147" y="849086"/>
                <a:ext cx="5589037" cy="1278294"/>
              </a:xfrm>
              <a:prstGeom prst="rightArrow">
                <a:avLst>
                  <a:gd name="adj1" fmla="val 58029"/>
                  <a:gd name="adj2" fmla="val 5510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テキスト ボックス 5">
                <a:extLst>
                  <a:ext uri="{FF2B5EF4-FFF2-40B4-BE49-F238E27FC236}">
                    <a16:creationId xmlns:a16="http://schemas.microsoft.com/office/drawing/2014/main" id="{85971190-9C07-E106-F766-A884AE9C6348}"/>
                  </a:ext>
                </a:extLst>
              </p:cNvPr>
              <p:cNvSpPr txBox="1"/>
              <p:nvPr/>
            </p:nvSpPr>
            <p:spPr>
              <a:xfrm>
                <a:off x="2969515" y="1103512"/>
                <a:ext cx="2931332" cy="746407"/>
              </a:xfrm>
              <a:prstGeom prst="rect">
                <a:avLst/>
              </a:prstGeom>
              <a:noFill/>
            </p:spPr>
            <p:txBody>
              <a:bodyPr wrap="none" rtlCol="0">
                <a:spAutoFit/>
              </a:bodyPr>
              <a:lstStyle/>
              <a:p>
                <a:r>
                  <a:rPr kumimoji="1" lang="ja-JP" altLang="en-US" sz="5867" dirty="0">
                    <a:latin typeface="AR P丸ゴシック体E" panose="020F0900000000000000" pitchFamily="50" charset="-128"/>
                    <a:ea typeface="AR P丸ゴシック体E" panose="020F0900000000000000" pitchFamily="50" charset="-128"/>
                  </a:rPr>
                  <a:t>学　び　方</a:t>
                </a:r>
              </a:p>
            </p:txBody>
          </p:sp>
          <p:sp>
            <p:nvSpPr>
              <p:cNvPr id="10" name="テキスト ボックス 9">
                <a:extLst>
                  <a:ext uri="{FF2B5EF4-FFF2-40B4-BE49-F238E27FC236}">
                    <a16:creationId xmlns:a16="http://schemas.microsoft.com/office/drawing/2014/main" id="{44759303-050C-C1B5-D9F5-D93BE6A9B6C6}"/>
                  </a:ext>
                </a:extLst>
              </p:cNvPr>
              <p:cNvSpPr txBox="1"/>
              <p:nvPr/>
            </p:nvSpPr>
            <p:spPr>
              <a:xfrm>
                <a:off x="1479674" y="4427377"/>
                <a:ext cx="815657" cy="633106"/>
              </a:xfrm>
              <a:prstGeom prst="rect">
                <a:avLst/>
              </a:prstGeom>
              <a:noFill/>
            </p:spPr>
            <p:txBody>
              <a:bodyPr vert="eaVert" wrap="none" rtlCol="0">
                <a:spAutoFit/>
              </a:bodyPr>
              <a:lstStyle/>
              <a:p>
                <a:r>
                  <a:rPr kumimoji="1" lang="ja-JP" altLang="en-US" sz="5867" dirty="0">
                    <a:latin typeface="AR P丸ゴシック体E" panose="020F0900000000000000" pitchFamily="50" charset="-128"/>
                    <a:ea typeface="AR P丸ゴシック体E" panose="020F0900000000000000" pitchFamily="50" charset="-128"/>
                  </a:rPr>
                  <a:t>力</a:t>
                </a:r>
              </a:p>
            </p:txBody>
          </p:sp>
        </p:grpSp>
      </p:grpSp>
      <p:grpSp>
        <p:nvGrpSpPr>
          <p:cNvPr id="9" name="グループ化 8">
            <a:extLst>
              <a:ext uri="{FF2B5EF4-FFF2-40B4-BE49-F238E27FC236}">
                <a16:creationId xmlns:a16="http://schemas.microsoft.com/office/drawing/2014/main" id="{0887F70E-6217-1244-2FE9-CEB7C97D00FD}"/>
              </a:ext>
            </a:extLst>
          </p:cNvPr>
          <p:cNvGrpSpPr/>
          <p:nvPr/>
        </p:nvGrpSpPr>
        <p:grpSpPr>
          <a:xfrm>
            <a:off x="3341396" y="2606350"/>
            <a:ext cx="5411756" cy="2774302"/>
            <a:chOff x="2430257" y="2603241"/>
            <a:chExt cx="4058817" cy="2080726"/>
          </a:xfrm>
        </p:grpSpPr>
        <p:sp>
          <p:nvSpPr>
            <p:cNvPr id="7" name="四角形: 角を丸くする 6">
              <a:extLst>
                <a:ext uri="{FF2B5EF4-FFF2-40B4-BE49-F238E27FC236}">
                  <a16:creationId xmlns:a16="http://schemas.microsoft.com/office/drawing/2014/main" id="{54757284-AF7C-382F-A749-0C6E08DFD4E4}"/>
                </a:ext>
              </a:extLst>
            </p:cNvPr>
            <p:cNvSpPr/>
            <p:nvPr/>
          </p:nvSpPr>
          <p:spPr>
            <a:xfrm>
              <a:off x="2430257" y="2603241"/>
              <a:ext cx="4058817" cy="2080726"/>
            </a:xfrm>
            <a:prstGeom prst="roundRect">
              <a:avLst/>
            </a:prstGeom>
            <a:solidFill>
              <a:srgbClr val="F6C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テキスト ボックス 7">
              <a:extLst>
                <a:ext uri="{FF2B5EF4-FFF2-40B4-BE49-F238E27FC236}">
                  <a16:creationId xmlns:a16="http://schemas.microsoft.com/office/drawing/2014/main" id="{92EA3FA2-405E-7EAE-18DD-1E26746D5B8C}"/>
                </a:ext>
              </a:extLst>
            </p:cNvPr>
            <p:cNvSpPr txBox="1"/>
            <p:nvPr/>
          </p:nvSpPr>
          <p:spPr>
            <a:xfrm>
              <a:off x="2778546" y="2701211"/>
              <a:ext cx="3524282" cy="1760819"/>
            </a:xfrm>
            <a:prstGeom prst="rect">
              <a:avLst/>
            </a:prstGeom>
            <a:noFill/>
          </p:spPr>
          <p:txBody>
            <a:bodyPr vert="eaVert" wrap="none" rtlCol="0">
              <a:spAutoFit/>
            </a:bodyPr>
            <a:lstStyle/>
            <a:p>
              <a:r>
                <a:rPr kumimoji="1" lang="ja-JP" altLang="en-US" sz="5867" dirty="0">
                  <a:latin typeface="AR P丸ゴシック体E" panose="020F0900000000000000" pitchFamily="50" charset="-128"/>
                  <a:ea typeface="AR P丸ゴシック体E" panose="020F0900000000000000" pitchFamily="50" charset="-128"/>
                </a:rPr>
                <a:t>表現力</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判断力</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思考力</a:t>
              </a:r>
            </a:p>
          </p:txBody>
        </p:sp>
      </p:grpSp>
      <p:sp>
        <p:nvSpPr>
          <p:cNvPr id="13" name="テキスト ボックス 12">
            <a:extLst>
              <a:ext uri="{FF2B5EF4-FFF2-40B4-BE49-F238E27FC236}">
                <a16:creationId xmlns:a16="http://schemas.microsoft.com/office/drawing/2014/main" id="{B028BB4C-5BBF-F98E-3F31-E1D5A0D6424F}"/>
              </a:ext>
            </a:extLst>
          </p:cNvPr>
          <p:cNvSpPr txBox="1"/>
          <p:nvPr/>
        </p:nvSpPr>
        <p:spPr>
          <a:xfrm>
            <a:off x="3292669" y="5202357"/>
            <a:ext cx="5664031" cy="1241237"/>
          </a:xfrm>
          <a:prstGeom prst="rect">
            <a:avLst/>
          </a:prstGeom>
          <a:solidFill>
            <a:srgbClr val="FFFF00"/>
          </a:solidFill>
          <a:ln w="57150">
            <a:solidFill>
              <a:srgbClr val="FF0000"/>
            </a:solidFill>
          </a:ln>
        </p:spPr>
        <p:txBody>
          <a:bodyPr wrap="square" rtlCol="0">
            <a:spAutoFit/>
          </a:bodyPr>
          <a:lstStyle/>
          <a:p>
            <a:pPr algn="ctr"/>
            <a:r>
              <a:rPr kumimoji="1" lang="ja-JP" altLang="en-US" sz="3733" dirty="0">
                <a:latin typeface="AR P丸ゴシック体E" panose="020F0900000000000000" pitchFamily="50" charset="-128"/>
                <a:ea typeface="AR P丸ゴシック体E" panose="020F0900000000000000" pitchFamily="50" charset="-128"/>
              </a:rPr>
              <a:t>思考力・判断力・表現力等　　　確かな学力と言うが</a:t>
            </a:r>
            <a:r>
              <a:rPr kumimoji="1" lang="ja-JP" altLang="en-US" sz="2400" dirty="0">
                <a:latin typeface="AR P丸ゴシック体E" panose="020F0900000000000000" pitchFamily="50" charset="-128"/>
                <a:ea typeface="AR P丸ゴシック体E" panose="020F0900000000000000" pitchFamily="50" charset="-128"/>
              </a:rPr>
              <a:t>・・・</a:t>
            </a:r>
            <a:r>
              <a:rPr kumimoji="1" lang="ja-JP" altLang="en-US" sz="3733" dirty="0">
                <a:latin typeface="AR P丸ゴシック体E" panose="020F0900000000000000" pitchFamily="50" charset="-128"/>
                <a:ea typeface="AR P丸ゴシック体E" panose="020F0900000000000000" pitchFamily="50" charset="-128"/>
              </a:rPr>
              <a:t>　　　</a:t>
            </a:r>
          </a:p>
        </p:txBody>
      </p:sp>
      <p:grpSp>
        <p:nvGrpSpPr>
          <p:cNvPr id="16" name="グループ化 15">
            <a:extLst>
              <a:ext uri="{FF2B5EF4-FFF2-40B4-BE49-F238E27FC236}">
                <a16:creationId xmlns:a16="http://schemas.microsoft.com/office/drawing/2014/main" id="{17E09CE9-C6EB-6DE0-7525-89BB061C8BCB}"/>
              </a:ext>
            </a:extLst>
          </p:cNvPr>
          <p:cNvGrpSpPr/>
          <p:nvPr/>
        </p:nvGrpSpPr>
        <p:grpSpPr>
          <a:xfrm>
            <a:off x="2447386" y="1038807"/>
            <a:ext cx="7452050" cy="1922107"/>
            <a:chOff x="1641666" y="-56863"/>
            <a:chExt cx="5589037" cy="1441580"/>
          </a:xfrm>
        </p:grpSpPr>
        <p:sp>
          <p:nvSpPr>
            <p:cNvPr id="2" name="矢印: 右 1">
              <a:extLst>
                <a:ext uri="{FF2B5EF4-FFF2-40B4-BE49-F238E27FC236}">
                  <a16:creationId xmlns:a16="http://schemas.microsoft.com/office/drawing/2014/main" id="{1D4E865C-869B-6346-36FE-2AFA2557BDC9}"/>
                </a:ext>
              </a:extLst>
            </p:cNvPr>
            <p:cNvSpPr/>
            <p:nvPr/>
          </p:nvSpPr>
          <p:spPr>
            <a:xfrm>
              <a:off x="1641666" y="-56863"/>
              <a:ext cx="5589037" cy="1441580"/>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テキスト ボックス 13">
              <a:extLst>
                <a:ext uri="{FF2B5EF4-FFF2-40B4-BE49-F238E27FC236}">
                  <a16:creationId xmlns:a16="http://schemas.microsoft.com/office/drawing/2014/main" id="{CCC12B08-31C7-A6DA-F20D-B0D1BBEA59EA}"/>
                </a:ext>
              </a:extLst>
            </p:cNvPr>
            <p:cNvSpPr txBox="1"/>
            <p:nvPr/>
          </p:nvSpPr>
          <p:spPr>
            <a:xfrm>
              <a:off x="1641666" y="340761"/>
              <a:ext cx="5404364" cy="623248"/>
            </a:xfrm>
            <a:prstGeom prst="rect">
              <a:avLst/>
            </a:prstGeom>
            <a:noFill/>
            <a:ln>
              <a:noFill/>
            </a:ln>
          </p:spPr>
          <p:txBody>
            <a:bodyPr wrap="none" rtlCol="0">
              <a:spAutoFit/>
            </a:bodyPr>
            <a:lstStyle/>
            <a:p>
              <a:r>
                <a:rPr kumimoji="1" lang="ja-JP" altLang="en-US" sz="4800" dirty="0">
                  <a:latin typeface="AR P丸ゴシック体E" panose="020F0900000000000000" pitchFamily="50" charset="-128"/>
                  <a:ea typeface="AR P丸ゴシック体E" panose="020F0900000000000000" pitchFamily="50" charset="-128"/>
                </a:rPr>
                <a:t>主体的・対話的で深い学び</a:t>
              </a:r>
            </a:p>
          </p:txBody>
        </p:sp>
      </p:grpSp>
      <p:sp>
        <p:nvSpPr>
          <p:cNvPr id="17" name="テキスト ボックス 16">
            <a:extLst>
              <a:ext uri="{FF2B5EF4-FFF2-40B4-BE49-F238E27FC236}">
                <a16:creationId xmlns:a16="http://schemas.microsoft.com/office/drawing/2014/main" id="{DAFE2DEE-7692-BB70-8D3A-2B0A8095F88B}"/>
              </a:ext>
            </a:extLst>
          </p:cNvPr>
          <p:cNvSpPr txBox="1"/>
          <p:nvPr/>
        </p:nvSpPr>
        <p:spPr>
          <a:xfrm>
            <a:off x="1913259" y="2660714"/>
            <a:ext cx="1087542" cy="4117909"/>
          </a:xfrm>
          <a:prstGeom prst="rect">
            <a:avLst/>
          </a:prstGeom>
          <a:solidFill>
            <a:srgbClr val="FFFF00"/>
          </a:solidFill>
          <a:ln w="38100">
            <a:solidFill>
              <a:schemeClr val="tx1"/>
            </a:solidFill>
          </a:ln>
        </p:spPr>
        <p:txBody>
          <a:bodyPr vert="eaVert" wrap="square" rtlCol="0">
            <a:spAutoFit/>
          </a:bodyPr>
          <a:lstStyle/>
          <a:p>
            <a:r>
              <a:rPr kumimoji="1" lang="ja-JP" altLang="en-US" sz="1867" dirty="0">
                <a:latin typeface="AR P丸ゴシック体E" panose="020F0900000000000000" pitchFamily="50" charset="-128"/>
                <a:ea typeface="AR P丸ゴシック体E" panose="020F0900000000000000" pitchFamily="50" charset="-128"/>
              </a:rPr>
              <a:t> </a:t>
            </a:r>
            <a:r>
              <a:rPr kumimoji="1" lang="ja-JP" altLang="en-US" sz="5867" dirty="0">
                <a:latin typeface="AR P丸ゴシック体E" panose="020F0900000000000000" pitchFamily="50" charset="-128"/>
                <a:ea typeface="AR P丸ゴシック体E" panose="020F0900000000000000" pitchFamily="50" charset="-128"/>
              </a:rPr>
              <a:t>問題発見力</a:t>
            </a:r>
          </a:p>
        </p:txBody>
      </p:sp>
      <p:sp>
        <p:nvSpPr>
          <p:cNvPr id="18" name="テキスト ボックス 17">
            <a:extLst>
              <a:ext uri="{FF2B5EF4-FFF2-40B4-BE49-F238E27FC236}">
                <a16:creationId xmlns:a16="http://schemas.microsoft.com/office/drawing/2014/main" id="{81377666-29D4-C284-3738-84E85EFAEDFC}"/>
              </a:ext>
            </a:extLst>
          </p:cNvPr>
          <p:cNvSpPr txBox="1"/>
          <p:nvPr/>
        </p:nvSpPr>
        <p:spPr>
          <a:xfrm>
            <a:off x="9287921" y="2696890"/>
            <a:ext cx="1087542" cy="4117909"/>
          </a:xfrm>
          <a:prstGeom prst="rect">
            <a:avLst/>
          </a:prstGeom>
          <a:solidFill>
            <a:srgbClr val="FFFF00"/>
          </a:solidFill>
          <a:ln w="38100">
            <a:solidFill>
              <a:schemeClr val="tx1"/>
            </a:solidFill>
          </a:ln>
        </p:spPr>
        <p:txBody>
          <a:bodyPr vert="eaVert" wrap="square" rtlCol="0">
            <a:spAutoFit/>
          </a:bodyPr>
          <a:lstStyle/>
          <a:p>
            <a:r>
              <a:rPr kumimoji="1" lang="ja-JP" altLang="en-US" sz="1867" dirty="0">
                <a:latin typeface="AR P丸ゴシック体E" panose="020F0900000000000000" pitchFamily="50" charset="-128"/>
                <a:ea typeface="AR P丸ゴシック体E" panose="020F0900000000000000" pitchFamily="50" charset="-128"/>
              </a:rPr>
              <a:t> </a:t>
            </a:r>
            <a:r>
              <a:rPr kumimoji="1" lang="ja-JP" altLang="en-US" sz="5867" dirty="0">
                <a:latin typeface="AR P丸ゴシック体E" panose="020F0900000000000000" pitchFamily="50" charset="-128"/>
                <a:ea typeface="AR P丸ゴシック体E" panose="020F0900000000000000" pitchFamily="50" charset="-128"/>
              </a:rPr>
              <a:t>問題解決力</a:t>
            </a:r>
          </a:p>
        </p:txBody>
      </p:sp>
      <p:sp>
        <p:nvSpPr>
          <p:cNvPr id="19" name="テキスト ボックス 18">
            <a:extLst>
              <a:ext uri="{FF2B5EF4-FFF2-40B4-BE49-F238E27FC236}">
                <a16:creationId xmlns:a16="http://schemas.microsoft.com/office/drawing/2014/main" id="{2C4AF171-3B20-BD0D-8B17-D7D42EF874E7}"/>
              </a:ext>
            </a:extLst>
          </p:cNvPr>
          <p:cNvSpPr txBox="1"/>
          <p:nvPr/>
        </p:nvSpPr>
        <p:spPr>
          <a:xfrm>
            <a:off x="3407739" y="5081892"/>
            <a:ext cx="5411755" cy="748988"/>
          </a:xfrm>
          <a:prstGeom prst="rect">
            <a:avLst/>
          </a:prstGeom>
          <a:solidFill>
            <a:srgbClr val="F6C3FF"/>
          </a:solidFill>
          <a:ln w="57150">
            <a:solidFill>
              <a:srgbClr val="FF0000"/>
            </a:solidFill>
          </a:ln>
        </p:spPr>
        <p:txBody>
          <a:bodyPr wrap="square" rtlCol="0">
            <a:spAutoFit/>
          </a:bodyPr>
          <a:lstStyle/>
          <a:p>
            <a:pPr algn="dist"/>
            <a:r>
              <a:rPr kumimoji="1" lang="ja-JP" altLang="en-US" sz="4267" dirty="0">
                <a:latin typeface="AR P丸ゴシック体E" panose="020F0900000000000000" pitchFamily="50" charset="-128"/>
                <a:ea typeface="AR P丸ゴシック体E" panose="020F0900000000000000" pitchFamily="50" charset="-128"/>
              </a:rPr>
              <a:t>調べさせ学習</a:t>
            </a:r>
          </a:p>
        </p:txBody>
      </p:sp>
    </p:spTree>
    <p:extLst>
      <p:ext uri="{BB962C8B-B14F-4D97-AF65-F5344CB8AC3E}">
        <p14:creationId xmlns:p14="http://schemas.microsoft.com/office/powerpoint/2010/main" val="195340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D2B0D-3562-D1D8-9605-08E526AE7C3E}"/>
            </a:ext>
          </a:extLst>
        </p:cNvPr>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830CA784-14BA-E183-E33D-97FF7C39613D}"/>
              </a:ext>
            </a:extLst>
          </p:cNvPr>
          <p:cNvGrpSpPr/>
          <p:nvPr/>
        </p:nvGrpSpPr>
        <p:grpSpPr>
          <a:xfrm>
            <a:off x="77411" y="303509"/>
            <a:ext cx="12192000" cy="8536983"/>
            <a:chOff x="0" y="227631"/>
            <a:chExt cx="9144000" cy="6402737"/>
          </a:xfrm>
        </p:grpSpPr>
        <p:pic>
          <p:nvPicPr>
            <p:cNvPr id="3" name="図 2">
              <a:extLst>
                <a:ext uri="{FF2B5EF4-FFF2-40B4-BE49-F238E27FC236}">
                  <a16:creationId xmlns:a16="http://schemas.microsoft.com/office/drawing/2014/main" id="{199216DD-385F-1C0E-C43C-B515D1849709}"/>
                </a:ext>
              </a:extLst>
            </p:cNvPr>
            <p:cNvPicPr>
              <a:picLocks noChangeAspect="1"/>
            </p:cNvPicPr>
            <p:nvPr/>
          </p:nvPicPr>
          <p:blipFill>
            <a:blip r:embed="rId2"/>
            <a:stretch>
              <a:fillRect/>
            </a:stretch>
          </p:blipFill>
          <p:spPr>
            <a:xfrm>
              <a:off x="0" y="227631"/>
              <a:ext cx="9144000" cy="6402737"/>
            </a:xfrm>
            <a:prstGeom prst="rect">
              <a:avLst/>
            </a:prstGeom>
          </p:spPr>
        </p:pic>
        <p:grpSp>
          <p:nvGrpSpPr>
            <p:cNvPr id="11" name="グループ化 10">
              <a:extLst>
                <a:ext uri="{FF2B5EF4-FFF2-40B4-BE49-F238E27FC236}">
                  <a16:creationId xmlns:a16="http://schemas.microsoft.com/office/drawing/2014/main" id="{5210E158-AC0A-2339-9149-D18B9CF6D345}"/>
                </a:ext>
              </a:extLst>
            </p:cNvPr>
            <p:cNvGrpSpPr/>
            <p:nvPr/>
          </p:nvGrpSpPr>
          <p:grpSpPr>
            <a:xfrm>
              <a:off x="1479674" y="849086"/>
              <a:ext cx="5891510" cy="4211397"/>
              <a:chOff x="1479674" y="849086"/>
              <a:chExt cx="5891510" cy="4211397"/>
            </a:xfrm>
          </p:grpSpPr>
          <p:sp>
            <p:nvSpPr>
              <p:cNvPr id="4" name="矢印: 右 3">
                <a:extLst>
                  <a:ext uri="{FF2B5EF4-FFF2-40B4-BE49-F238E27FC236}">
                    <a16:creationId xmlns:a16="http://schemas.microsoft.com/office/drawing/2014/main" id="{F276AC05-0A5F-B9AE-1C58-F1829D923C6F}"/>
                  </a:ext>
                </a:extLst>
              </p:cNvPr>
              <p:cNvSpPr/>
              <p:nvPr/>
            </p:nvSpPr>
            <p:spPr>
              <a:xfrm>
                <a:off x="1782147" y="849086"/>
                <a:ext cx="5589037" cy="1278294"/>
              </a:xfrm>
              <a:prstGeom prst="rightArrow">
                <a:avLst>
                  <a:gd name="adj1" fmla="val 58029"/>
                  <a:gd name="adj2" fmla="val 5510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テキスト ボックス 5">
                <a:extLst>
                  <a:ext uri="{FF2B5EF4-FFF2-40B4-BE49-F238E27FC236}">
                    <a16:creationId xmlns:a16="http://schemas.microsoft.com/office/drawing/2014/main" id="{5329A1EE-9824-05E8-E8E8-ABF875910B4E}"/>
                  </a:ext>
                </a:extLst>
              </p:cNvPr>
              <p:cNvSpPr txBox="1"/>
              <p:nvPr/>
            </p:nvSpPr>
            <p:spPr>
              <a:xfrm>
                <a:off x="2969515" y="1103512"/>
                <a:ext cx="2931332" cy="746407"/>
              </a:xfrm>
              <a:prstGeom prst="rect">
                <a:avLst/>
              </a:prstGeom>
              <a:noFill/>
            </p:spPr>
            <p:txBody>
              <a:bodyPr wrap="none" rtlCol="0">
                <a:spAutoFit/>
              </a:bodyPr>
              <a:lstStyle/>
              <a:p>
                <a:r>
                  <a:rPr kumimoji="1" lang="ja-JP" altLang="en-US" sz="5867" dirty="0">
                    <a:latin typeface="AR P丸ゴシック体E" panose="020F0900000000000000" pitchFamily="50" charset="-128"/>
                    <a:ea typeface="AR P丸ゴシック体E" panose="020F0900000000000000" pitchFamily="50" charset="-128"/>
                  </a:rPr>
                  <a:t>学　び　方</a:t>
                </a:r>
              </a:p>
            </p:txBody>
          </p:sp>
          <p:sp>
            <p:nvSpPr>
              <p:cNvPr id="10" name="テキスト ボックス 9">
                <a:extLst>
                  <a:ext uri="{FF2B5EF4-FFF2-40B4-BE49-F238E27FC236}">
                    <a16:creationId xmlns:a16="http://schemas.microsoft.com/office/drawing/2014/main" id="{A4024950-13E9-44C1-5ED6-FD7A069B65E2}"/>
                  </a:ext>
                </a:extLst>
              </p:cNvPr>
              <p:cNvSpPr txBox="1"/>
              <p:nvPr/>
            </p:nvSpPr>
            <p:spPr>
              <a:xfrm>
                <a:off x="1479674" y="4427377"/>
                <a:ext cx="815657" cy="633106"/>
              </a:xfrm>
              <a:prstGeom prst="rect">
                <a:avLst/>
              </a:prstGeom>
              <a:noFill/>
            </p:spPr>
            <p:txBody>
              <a:bodyPr vert="eaVert" wrap="none" rtlCol="0">
                <a:spAutoFit/>
              </a:bodyPr>
              <a:lstStyle/>
              <a:p>
                <a:r>
                  <a:rPr kumimoji="1" lang="ja-JP" altLang="en-US" sz="5867" dirty="0">
                    <a:latin typeface="AR P丸ゴシック体E" panose="020F0900000000000000" pitchFamily="50" charset="-128"/>
                    <a:ea typeface="AR P丸ゴシック体E" panose="020F0900000000000000" pitchFamily="50" charset="-128"/>
                  </a:rPr>
                  <a:t>力</a:t>
                </a:r>
              </a:p>
            </p:txBody>
          </p:sp>
        </p:grpSp>
      </p:grpSp>
      <p:grpSp>
        <p:nvGrpSpPr>
          <p:cNvPr id="9" name="グループ化 8">
            <a:extLst>
              <a:ext uri="{FF2B5EF4-FFF2-40B4-BE49-F238E27FC236}">
                <a16:creationId xmlns:a16="http://schemas.microsoft.com/office/drawing/2014/main" id="{86004532-C855-16DA-8C5E-A840A6C3C4DF}"/>
              </a:ext>
            </a:extLst>
          </p:cNvPr>
          <p:cNvGrpSpPr/>
          <p:nvPr/>
        </p:nvGrpSpPr>
        <p:grpSpPr>
          <a:xfrm>
            <a:off x="3341396" y="2606350"/>
            <a:ext cx="5411756" cy="2774302"/>
            <a:chOff x="2430257" y="2603241"/>
            <a:chExt cx="4058817" cy="2080726"/>
          </a:xfrm>
        </p:grpSpPr>
        <p:sp>
          <p:nvSpPr>
            <p:cNvPr id="7" name="四角形: 角を丸くする 6">
              <a:extLst>
                <a:ext uri="{FF2B5EF4-FFF2-40B4-BE49-F238E27FC236}">
                  <a16:creationId xmlns:a16="http://schemas.microsoft.com/office/drawing/2014/main" id="{91DCE84B-702D-2FAF-4D2E-BCE5D1443E80}"/>
                </a:ext>
              </a:extLst>
            </p:cNvPr>
            <p:cNvSpPr/>
            <p:nvPr/>
          </p:nvSpPr>
          <p:spPr>
            <a:xfrm>
              <a:off x="2430257" y="2603241"/>
              <a:ext cx="4058817" cy="2080726"/>
            </a:xfrm>
            <a:prstGeom prst="roundRect">
              <a:avLst/>
            </a:prstGeom>
            <a:solidFill>
              <a:srgbClr val="F6C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テキスト ボックス 7">
              <a:extLst>
                <a:ext uri="{FF2B5EF4-FFF2-40B4-BE49-F238E27FC236}">
                  <a16:creationId xmlns:a16="http://schemas.microsoft.com/office/drawing/2014/main" id="{7DBA87D4-41A9-7C04-7592-5C3AFF12AE54}"/>
                </a:ext>
              </a:extLst>
            </p:cNvPr>
            <p:cNvSpPr txBox="1"/>
            <p:nvPr/>
          </p:nvSpPr>
          <p:spPr>
            <a:xfrm>
              <a:off x="2778546" y="2701211"/>
              <a:ext cx="3524282" cy="1760819"/>
            </a:xfrm>
            <a:prstGeom prst="rect">
              <a:avLst/>
            </a:prstGeom>
            <a:noFill/>
          </p:spPr>
          <p:txBody>
            <a:bodyPr vert="eaVert" wrap="none" rtlCol="0">
              <a:spAutoFit/>
            </a:bodyPr>
            <a:lstStyle/>
            <a:p>
              <a:r>
                <a:rPr kumimoji="1" lang="ja-JP" altLang="en-US" sz="5867" dirty="0">
                  <a:latin typeface="AR P丸ゴシック体E" panose="020F0900000000000000" pitchFamily="50" charset="-128"/>
                  <a:ea typeface="AR P丸ゴシック体E" panose="020F0900000000000000" pitchFamily="50" charset="-128"/>
                </a:rPr>
                <a:t>表現力</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判断力</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思考力</a:t>
              </a:r>
            </a:p>
          </p:txBody>
        </p:sp>
      </p:grpSp>
      <p:sp>
        <p:nvSpPr>
          <p:cNvPr id="13" name="テキスト ボックス 12">
            <a:extLst>
              <a:ext uri="{FF2B5EF4-FFF2-40B4-BE49-F238E27FC236}">
                <a16:creationId xmlns:a16="http://schemas.microsoft.com/office/drawing/2014/main" id="{6E24CB76-1115-62AF-B96D-E644BE8361C6}"/>
              </a:ext>
            </a:extLst>
          </p:cNvPr>
          <p:cNvSpPr txBox="1"/>
          <p:nvPr/>
        </p:nvSpPr>
        <p:spPr>
          <a:xfrm>
            <a:off x="3292669" y="5202357"/>
            <a:ext cx="5664031" cy="1241237"/>
          </a:xfrm>
          <a:prstGeom prst="rect">
            <a:avLst/>
          </a:prstGeom>
          <a:solidFill>
            <a:srgbClr val="FFFF00"/>
          </a:solidFill>
          <a:ln w="57150">
            <a:solidFill>
              <a:srgbClr val="FF0000"/>
            </a:solidFill>
          </a:ln>
        </p:spPr>
        <p:txBody>
          <a:bodyPr wrap="square" rtlCol="0">
            <a:spAutoFit/>
          </a:bodyPr>
          <a:lstStyle/>
          <a:p>
            <a:pPr algn="ctr"/>
            <a:r>
              <a:rPr kumimoji="1" lang="ja-JP" altLang="en-US" sz="3733" dirty="0">
                <a:latin typeface="AR P丸ゴシック体E" panose="020F0900000000000000" pitchFamily="50" charset="-128"/>
                <a:ea typeface="AR P丸ゴシック体E" panose="020F0900000000000000" pitchFamily="50" charset="-128"/>
              </a:rPr>
              <a:t>思考力・判断力・表現力等　　　確かな学力と言うが</a:t>
            </a:r>
            <a:r>
              <a:rPr kumimoji="1" lang="ja-JP" altLang="en-US" sz="2400" dirty="0">
                <a:latin typeface="AR P丸ゴシック体E" panose="020F0900000000000000" pitchFamily="50" charset="-128"/>
                <a:ea typeface="AR P丸ゴシック体E" panose="020F0900000000000000" pitchFamily="50" charset="-128"/>
              </a:rPr>
              <a:t>・・・</a:t>
            </a:r>
            <a:r>
              <a:rPr kumimoji="1" lang="ja-JP" altLang="en-US" sz="3733" dirty="0">
                <a:latin typeface="AR P丸ゴシック体E" panose="020F0900000000000000" pitchFamily="50" charset="-128"/>
                <a:ea typeface="AR P丸ゴシック体E" panose="020F0900000000000000" pitchFamily="50" charset="-128"/>
              </a:rPr>
              <a:t>　　　</a:t>
            </a:r>
          </a:p>
        </p:txBody>
      </p:sp>
      <p:grpSp>
        <p:nvGrpSpPr>
          <p:cNvPr id="16" name="グループ化 15">
            <a:extLst>
              <a:ext uri="{FF2B5EF4-FFF2-40B4-BE49-F238E27FC236}">
                <a16:creationId xmlns:a16="http://schemas.microsoft.com/office/drawing/2014/main" id="{47440263-9549-0476-C421-24FD569A7A50}"/>
              </a:ext>
            </a:extLst>
          </p:cNvPr>
          <p:cNvGrpSpPr/>
          <p:nvPr/>
        </p:nvGrpSpPr>
        <p:grpSpPr>
          <a:xfrm>
            <a:off x="2447386" y="1038807"/>
            <a:ext cx="7452050" cy="1922107"/>
            <a:chOff x="1641666" y="-56863"/>
            <a:chExt cx="5589037" cy="1441580"/>
          </a:xfrm>
        </p:grpSpPr>
        <p:sp>
          <p:nvSpPr>
            <p:cNvPr id="2" name="矢印: 右 1">
              <a:extLst>
                <a:ext uri="{FF2B5EF4-FFF2-40B4-BE49-F238E27FC236}">
                  <a16:creationId xmlns:a16="http://schemas.microsoft.com/office/drawing/2014/main" id="{94EB23FD-31C6-D18B-50D2-BFF65E02D71E}"/>
                </a:ext>
              </a:extLst>
            </p:cNvPr>
            <p:cNvSpPr/>
            <p:nvPr/>
          </p:nvSpPr>
          <p:spPr>
            <a:xfrm>
              <a:off x="1641666" y="-56863"/>
              <a:ext cx="5589037" cy="1441580"/>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テキスト ボックス 13">
              <a:extLst>
                <a:ext uri="{FF2B5EF4-FFF2-40B4-BE49-F238E27FC236}">
                  <a16:creationId xmlns:a16="http://schemas.microsoft.com/office/drawing/2014/main" id="{FE52C9B2-B644-7A95-DC43-AA077C22F373}"/>
                </a:ext>
              </a:extLst>
            </p:cNvPr>
            <p:cNvSpPr txBox="1"/>
            <p:nvPr/>
          </p:nvSpPr>
          <p:spPr>
            <a:xfrm>
              <a:off x="1641666" y="340761"/>
              <a:ext cx="5404364" cy="623248"/>
            </a:xfrm>
            <a:prstGeom prst="rect">
              <a:avLst/>
            </a:prstGeom>
            <a:noFill/>
            <a:ln>
              <a:noFill/>
            </a:ln>
          </p:spPr>
          <p:txBody>
            <a:bodyPr wrap="none" rtlCol="0">
              <a:spAutoFit/>
            </a:bodyPr>
            <a:lstStyle/>
            <a:p>
              <a:r>
                <a:rPr kumimoji="1" lang="ja-JP" altLang="en-US" sz="4800" dirty="0">
                  <a:latin typeface="AR P丸ゴシック体E" panose="020F0900000000000000" pitchFamily="50" charset="-128"/>
                  <a:ea typeface="AR P丸ゴシック体E" panose="020F0900000000000000" pitchFamily="50" charset="-128"/>
                </a:rPr>
                <a:t>主体的・対話的で深い学び</a:t>
              </a:r>
            </a:p>
          </p:txBody>
        </p:sp>
      </p:grpSp>
      <p:sp>
        <p:nvSpPr>
          <p:cNvPr id="17" name="テキスト ボックス 16">
            <a:extLst>
              <a:ext uri="{FF2B5EF4-FFF2-40B4-BE49-F238E27FC236}">
                <a16:creationId xmlns:a16="http://schemas.microsoft.com/office/drawing/2014/main" id="{E9DB3962-DAD8-4056-94DC-F7D72074ED00}"/>
              </a:ext>
            </a:extLst>
          </p:cNvPr>
          <p:cNvSpPr txBox="1"/>
          <p:nvPr/>
        </p:nvSpPr>
        <p:spPr>
          <a:xfrm>
            <a:off x="1913259" y="2660714"/>
            <a:ext cx="1087542" cy="4117909"/>
          </a:xfrm>
          <a:prstGeom prst="rect">
            <a:avLst/>
          </a:prstGeom>
          <a:solidFill>
            <a:srgbClr val="FFFF00"/>
          </a:solidFill>
          <a:ln w="38100">
            <a:solidFill>
              <a:schemeClr val="tx1"/>
            </a:solidFill>
          </a:ln>
        </p:spPr>
        <p:txBody>
          <a:bodyPr vert="eaVert" wrap="square" rtlCol="0">
            <a:spAutoFit/>
          </a:bodyPr>
          <a:lstStyle/>
          <a:p>
            <a:r>
              <a:rPr kumimoji="1" lang="ja-JP" altLang="en-US" sz="1867" dirty="0">
                <a:latin typeface="AR P丸ゴシック体E" panose="020F0900000000000000" pitchFamily="50" charset="-128"/>
                <a:ea typeface="AR P丸ゴシック体E" panose="020F0900000000000000" pitchFamily="50" charset="-128"/>
              </a:rPr>
              <a:t> </a:t>
            </a:r>
            <a:r>
              <a:rPr kumimoji="1" lang="ja-JP" altLang="en-US" sz="5867" dirty="0">
                <a:latin typeface="AR P丸ゴシック体E" panose="020F0900000000000000" pitchFamily="50" charset="-128"/>
                <a:ea typeface="AR P丸ゴシック体E" panose="020F0900000000000000" pitchFamily="50" charset="-128"/>
              </a:rPr>
              <a:t>問題発見力</a:t>
            </a:r>
          </a:p>
        </p:txBody>
      </p:sp>
      <p:sp>
        <p:nvSpPr>
          <p:cNvPr id="18" name="テキスト ボックス 17">
            <a:extLst>
              <a:ext uri="{FF2B5EF4-FFF2-40B4-BE49-F238E27FC236}">
                <a16:creationId xmlns:a16="http://schemas.microsoft.com/office/drawing/2014/main" id="{198F97C5-3828-6A11-E498-FDD33029AC80}"/>
              </a:ext>
            </a:extLst>
          </p:cNvPr>
          <p:cNvSpPr txBox="1"/>
          <p:nvPr/>
        </p:nvSpPr>
        <p:spPr>
          <a:xfrm>
            <a:off x="9287921" y="2696890"/>
            <a:ext cx="1087542" cy="4117909"/>
          </a:xfrm>
          <a:prstGeom prst="rect">
            <a:avLst/>
          </a:prstGeom>
          <a:solidFill>
            <a:srgbClr val="FFFF00"/>
          </a:solidFill>
          <a:ln w="38100">
            <a:solidFill>
              <a:schemeClr val="tx1"/>
            </a:solidFill>
          </a:ln>
        </p:spPr>
        <p:txBody>
          <a:bodyPr vert="eaVert" wrap="square" rtlCol="0">
            <a:spAutoFit/>
          </a:bodyPr>
          <a:lstStyle/>
          <a:p>
            <a:r>
              <a:rPr kumimoji="1" lang="ja-JP" altLang="en-US" sz="1867" dirty="0">
                <a:latin typeface="AR P丸ゴシック体E" panose="020F0900000000000000" pitchFamily="50" charset="-128"/>
                <a:ea typeface="AR P丸ゴシック体E" panose="020F0900000000000000" pitchFamily="50" charset="-128"/>
              </a:rPr>
              <a:t> </a:t>
            </a:r>
            <a:r>
              <a:rPr kumimoji="1" lang="ja-JP" altLang="en-US" sz="5867" dirty="0">
                <a:latin typeface="AR P丸ゴシック体E" panose="020F0900000000000000" pitchFamily="50" charset="-128"/>
                <a:ea typeface="AR P丸ゴシック体E" panose="020F0900000000000000" pitchFamily="50" charset="-128"/>
              </a:rPr>
              <a:t>問題解決力</a:t>
            </a:r>
          </a:p>
        </p:txBody>
      </p:sp>
      <p:sp>
        <p:nvSpPr>
          <p:cNvPr id="19" name="テキスト ボックス 18">
            <a:extLst>
              <a:ext uri="{FF2B5EF4-FFF2-40B4-BE49-F238E27FC236}">
                <a16:creationId xmlns:a16="http://schemas.microsoft.com/office/drawing/2014/main" id="{2D00B1BD-2C32-F0A5-20A2-8AB8E82CE754}"/>
              </a:ext>
            </a:extLst>
          </p:cNvPr>
          <p:cNvSpPr txBox="1"/>
          <p:nvPr/>
        </p:nvSpPr>
        <p:spPr>
          <a:xfrm>
            <a:off x="3407739" y="5081892"/>
            <a:ext cx="5411755" cy="748988"/>
          </a:xfrm>
          <a:prstGeom prst="rect">
            <a:avLst/>
          </a:prstGeom>
          <a:solidFill>
            <a:srgbClr val="F6C3FF"/>
          </a:solidFill>
          <a:ln w="57150">
            <a:solidFill>
              <a:srgbClr val="FF0000"/>
            </a:solidFill>
          </a:ln>
        </p:spPr>
        <p:txBody>
          <a:bodyPr wrap="square" rtlCol="0">
            <a:spAutoFit/>
          </a:bodyPr>
          <a:lstStyle/>
          <a:p>
            <a:pPr algn="dist"/>
            <a:r>
              <a:rPr kumimoji="1" lang="ja-JP" altLang="en-US" sz="4267" dirty="0">
                <a:latin typeface="AR P丸ゴシック体E" panose="020F0900000000000000" pitchFamily="50" charset="-128"/>
                <a:ea typeface="AR P丸ゴシック体E" panose="020F0900000000000000" pitchFamily="50" charset="-128"/>
              </a:rPr>
              <a:t>調べさせ学習</a:t>
            </a:r>
          </a:p>
        </p:txBody>
      </p:sp>
    </p:spTree>
    <p:extLst>
      <p:ext uri="{BB962C8B-B14F-4D97-AF65-F5344CB8AC3E}">
        <p14:creationId xmlns:p14="http://schemas.microsoft.com/office/powerpoint/2010/main" val="356111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6F3E15E3-BFA0-12DE-6766-51946FB64EFB}"/>
              </a:ext>
            </a:extLst>
          </p:cNvPr>
          <p:cNvSpPr/>
          <p:nvPr/>
        </p:nvSpPr>
        <p:spPr>
          <a:xfrm>
            <a:off x="1541931" y="1326778"/>
            <a:ext cx="9090212" cy="4500284"/>
          </a:xfrm>
          <a:prstGeom prst="roundRect">
            <a:avLst/>
          </a:prstGeom>
          <a:solidFill>
            <a:srgbClr val="FFCCFF">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 name="正方形/長方形 2">
            <a:extLst>
              <a:ext uri="{FF2B5EF4-FFF2-40B4-BE49-F238E27FC236}">
                <a16:creationId xmlns:a16="http://schemas.microsoft.com/office/drawing/2014/main" id="{A1925CC8-000B-B090-B4B5-A043521EDE2F}"/>
              </a:ext>
            </a:extLst>
          </p:cNvPr>
          <p:cNvSpPr/>
          <p:nvPr/>
        </p:nvSpPr>
        <p:spPr>
          <a:xfrm>
            <a:off x="3877831" y="1708319"/>
            <a:ext cx="966269" cy="3944404"/>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 name="正方形/長方形 3">
            <a:extLst>
              <a:ext uri="{FF2B5EF4-FFF2-40B4-BE49-F238E27FC236}">
                <a16:creationId xmlns:a16="http://schemas.microsoft.com/office/drawing/2014/main" id="{7478BFC5-0F3B-22C1-FBEB-52E33F8ECAAC}"/>
              </a:ext>
            </a:extLst>
          </p:cNvPr>
          <p:cNvSpPr/>
          <p:nvPr/>
        </p:nvSpPr>
        <p:spPr>
          <a:xfrm>
            <a:off x="5680156" y="1713038"/>
            <a:ext cx="966269" cy="3944404"/>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正方形/長方形 4">
            <a:extLst>
              <a:ext uri="{FF2B5EF4-FFF2-40B4-BE49-F238E27FC236}">
                <a16:creationId xmlns:a16="http://schemas.microsoft.com/office/drawing/2014/main" id="{55D1747E-C974-477F-A3B7-63D69E4A1248}"/>
              </a:ext>
            </a:extLst>
          </p:cNvPr>
          <p:cNvSpPr/>
          <p:nvPr/>
        </p:nvSpPr>
        <p:spPr>
          <a:xfrm>
            <a:off x="7482484" y="1720851"/>
            <a:ext cx="966269" cy="3944404"/>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正方形/長方形 5">
            <a:extLst>
              <a:ext uri="{FF2B5EF4-FFF2-40B4-BE49-F238E27FC236}">
                <a16:creationId xmlns:a16="http://schemas.microsoft.com/office/drawing/2014/main" id="{7ECFD4B1-1212-52F3-91A1-8D9EBA2A1505}"/>
              </a:ext>
            </a:extLst>
          </p:cNvPr>
          <p:cNvSpPr/>
          <p:nvPr/>
        </p:nvSpPr>
        <p:spPr>
          <a:xfrm>
            <a:off x="9258711" y="1713038"/>
            <a:ext cx="966269" cy="3944404"/>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 name="矢印: 右 6">
            <a:extLst>
              <a:ext uri="{FF2B5EF4-FFF2-40B4-BE49-F238E27FC236}">
                <a16:creationId xmlns:a16="http://schemas.microsoft.com/office/drawing/2014/main" id="{99DD8741-F098-B71B-7A55-BCBAD8E9C902}"/>
              </a:ext>
            </a:extLst>
          </p:cNvPr>
          <p:cNvSpPr/>
          <p:nvPr/>
        </p:nvSpPr>
        <p:spPr>
          <a:xfrm>
            <a:off x="2210535" y="50313"/>
            <a:ext cx="8014445" cy="1276465"/>
          </a:xfrm>
          <a:prstGeom prst="rightArrow">
            <a:avLst>
              <a:gd name="adj1" fmla="val 70290"/>
              <a:gd name="adj2" fmla="val 5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正方形/長方形 11">
            <a:extLst>
              <a:ext uri="{FF2B5EF4-FFF2-40B4-BE49-F238E27FC236}">
                <a16:creationId xmlns:a16="http://schemas.microsoft.com/office/drawing/2014/main" id="{E14D43E2-E5C4-2B61-9F9D-D26579792735}"/>
              </a:ext>
            </a:extLst>
          </p:cNvPr>
          <p:cNvSpPr/>
          <p:nvPr/>
        </p:nvSpPr>
        <p:spPr>
          <a:xfrm>
            <a:off x="1085242" y="6208300"/>
            <a:ext cx="1141505" cy="268241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endParaRPr>
          </a:p>
        </p:txBody>
      </p:sp>
      <p:sp>
        <p:nvSpPr>
          <p:cNvPr id="13" name="正方形/長方形 12">
            <a:extLst>
              <a:ext uri="{FF2B5EF4-FFF2-40B4-BE49-F238E27FC236}">
                <a16:creationId xmlns:a16="http://schemas.microsoft.com/office/drawing/2014/main" id="{C9E736C9-2723-68A3-EE4E-F4B96A1BA047}"/>
              </a:ext>
            </a:extLst>
          </p:cNvPr>
          <p:cNvSpPr/>
          <p:nvPr/>
        </p:nvSpPr>
        <p:spPr>
          <a:xfrm>
            <a:off x="2511189" y="6208300"/>
            <a:ext cx="1141505" cy="268241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正方形/長方形 13">
            <a:extLst>
              <a:ext uri="{FF2B5EF4-FFF2-40B4-BE49-F238E27FC236}">
                <a16:creationId xmlns:a16="http://schemas.microsoft.com/office/drawing/2014/main" id="{248F6F4A-457F-5A80-DC8B-513FBA4DCA20}"/>
              </a:ext>
            </a:extLst>
          </p:cNvPr>
          <p:cNvSpPr/>
          <p:nvPr/>
        </p:nvSpPr>
        <p:spPr>
          <a:xfrm>
            <a:off x="3850984" y="6208300"/>
            <a:ext cx="1141505" cy="268241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 name="右中かっこ 14">
            <a:extLst>
              <a:ext uri="{FF2B5EF4-FFF2-40B4-BE49-F238E27FC236}">
                <a16:creationId xmlns:a16="http://schemas.microsoft.com/office/drawing/2014/main" id="{58726260-4D01-2C61-E6FA-4996240364FB}"/>
              </a:ext>
            </a:extLst>
          </p:cNvPr>
          <p:cNvSpPr/>
          <p:nvPr/>
        </p:nvSpPr>
        <p:spPr>
          <a:xfrm rot="16200000">
            <a:off x="2990815" y="4416966"/>
            <a:ext cx="534351" cy="3067543"/>
          </a:xfrm>
          <a:prstGeom prst="rightBrace">
            <a:avLst>
              <a:gd name="adj1" fmla="val 8333"/>
              <a:gd name="adj2" fmla="val 27237"/>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a:p>
        </p:txBody>
      </p:sp>
      <p:sp>
        <p:nvSpPr>
          <p:cNvPr id="9" name="正方形/長方形 8">
            <a:extLst>
              <a:ext uri="{FF2B5EF4-FFF2-40B4-BE49-F238E27FC236}">
                <a16:creationId xmlns:a16="http://schemas.microsoft.com/office/drawing/2014/main" id="{48A975E8-49F2-648D-7F5D-E247ACE315B6}"/>
              </a:ext>
            </a:extLst>
          </p:cNvPr>
          <p:cNvSpPr/>
          <p:nvPr/>
        </p:nvSpPr>
        <p:spPr>
          <a:xfrm>
            <a:off x="2210535" y="1708318"/>
            <a:ext cx="966269" cy="3944404"/>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 name="正方形/長方形 1">
            <a:extLst>
              <a:ext uri="{FF2B5EF4-FFF2-40B4-BE49-F238E27FC236}">
                <a16:creationId xmlns:a16="http://schemas.microsoft.com/office/drawing/2014/main" id="{F9ED5554-48E4-4819-ABB1-39D3B865556F}"/>
              </a:ext>
            </a:extLst>
          </p:cNvPr>
          <p:cNvSpPr/>
          <p:nvPr/>
        </p:nvSpPr>
        <p:spPr>
          <a:xfrm>
            <a:off x="2226747" y="1708015"/>
            <a:ext cx="966269" cy="3944404"/>
          </a:xfrm>
          <a:prstGeom prst="rect">
            <a:avLst/>
          </a:prstGeom>
          <a:solidFill>
            <a:srgbClr val="FFFFFF"/>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267" b="1" dirty="0">
                <a:solidFill>
                  <a:schemeClr val="tx1"/>
                </a:solidFill>
              </a:rPr>
              <a:t>問題に気づく</a:t>
            </a:r>
          </a:p>
        </p:txBody>
      </p:sp>
      <p:sp>
        <p:nvSpPr>
          <p:cNvPr id="10" name="テキスト ボックス 9">
            <a:extLst>
              <a:ext uri="{FF2B5EF4-FFF2-40B4-BE49-F238E27FC236}">
                <a16:creationId xmlns:a16="http://schemas.microsoft.com/office/drawing/2014/main" id="{687CAC88-6E4F-16FA-20FB-114A4F1A20AE}"/>
              </a:ext>
            </a:extLst>
          </p:cNvPr>
          <p:cNvSpPr txBox="1"/>
          <p:nvPr/>
        </p:nvSpPr>
        <p:spPr>
          <a:xfrm>
            <a:off x="5276676" y="6208301"/>
            <a:ext cx="6529059" cy="2513637"/>
          </a:xfrm>
          <a:prstGeom prst="rect">
            <a:avLst/>
          </a:prstGeom>
          <a:noFill/>
        </p:spPr>
        <p:txBody>
          <a:bodyPr wrap="square" rtlCol="0">
            <a:spAutoFit/>
          </a:bodyPr>
          <a:lstStyle/>
          <a:p>
            <a:pPr algn="ctr"/>
            <a:r>
              <a:rPr kumimoji="1" lang="ja-JP" altLang="en-US" sz="3200" dirty="0">
                <a:latin typeface="AR P丸ゴシック体E" panose="020F0900000000000000" pitchFamily="50" charset="-128"/>
                <a:ea typeface="AR P丸ゴシック体E" panose="020F0900000000000000" pitchFamily="50" charset="-128"/>
              </a:rPr>
              <a:t>教師が問題を「示す」のでなく、</a:t>
            </a:r>
            <a:endParaRPr kumimoji="1" lang="en-US" altLang="ja-JP" sz="3200" dirty="0">
              <a:latin typeface="AR P丸ゴシック体E" panose="020F0900000000000000" pitchFamily="50" charset="-128"/>
              <a:ea typeface="AR P丸ゴシック体E" panose="020F0900000000000000" pitchFamily="50" charset="-128"/>
            </a:endParaRPr>
          </a:p>
          <a:p>
            <a:pPr algn="ctr"/>
            <a:endParaRPr kumimoji="1" lang="en-US" altLang="ja-JP" sz="1067"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子ども自身に「問題に気づかせる」</a:t>
            </a:r>
            <a:endParaRPr kumimoji="1" lang="en-US" altLang="ja-JP" sz="3200" dirty="0">
              <a:latin typeface="AR P丸ゴシック体E" panose="020F0900000000000000" pitchFamily="50" charset="-128"/>
              <a:ea typeface="AR P丸ゴシック体E" panose="020F0900000000000000" pitchFamily="50" charset="-128"/>
            </a:endParaRPr>
          </a:p>
          <a:p>
            <a:pPr algn="ctr"/>
            <a:endParaRPr kumimoji="1" lang="en-US" altLang="ja-JP" sz="1067"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ことが、重要ですね。では、①②③</a:t>
            </a:r>
            <a:endParaRPr kumimoji="1" lang="en-US" altLang="ja-JP" sz="3200" dirty="0">
              <a:latin typeface="AR P丸ゴシック体E" panose="020F0900000000000000" pitchFamily="50" charset="-128"/>
              <a:ea typeface="AR P丸ゴシック体E" panose="020F0900000000000000" pitchFamily="50" charset="-128"/>
            </a:endParaRPr>
          </a:p>
          <a:p>
            <a:pPr algn="ctr"/>
            <a:endParaRPr kumimoji="1" lang="en-US" altLang="ja-JP" sz="8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でどんなことをすればいいのでしょう。　　　　　　　　　　　</a:t>
            </a:r>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11" name="テキスト ボックス 10">
            <a:extLst>
              <a:ext uri="{FF2B5EF4-FFF2-40B4-BE49-F238E27FC236}">
                <a16:creationId xmlns:a16="http://schemas.microsoft.com/office/drawing/2014/main" id="{3F201624-B755-39D2-883D-A86676631FE6}"/>
              </a:ext>
            </a:extLst>
          </p:cNvPr>
          <p:cNvSpPr txBox="1"/>
          <p:nvPr/>
        </p:nvSpPr>
        <p:spPr>
          <a:xfrm>
            <a:off x="1355063" y="6208301"/>
            <a:ext cx="59503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①</a:t>
            </a:r>
          </a:p>
        </p:txBody>
      </p:sp>
      <p:sp>
        <p:nvSpPr>
          <p:cNvPr id="16" name="テキスト ボックス 15">
            <a:extLst>
              <a:ext uri="{FF2B5EF4-FFF2-40B4-BE49-F238E27FC236}">
                <a16:creationId xmlns:a16="http://schemas.microsoft.com/office/drawing/2014/main" id="{31A6BD2F-9CD0-2712-90D3-4024B0E62E74}"/>
              </a:ext>
            </a:extLst>
          </p:cNvPr>
          <p:cNvSpPr txBox="1"/>
          <p:nvPr/>
        </p:nvSpPr>
        <p:spPr>
          <a:xfrm>
            <a:off x="2788141" y="6217913"/>
            <a:ext cx="59503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②</a:t>
            </a:r>
          </a:p>
        </p:txBody>
      </p:sp>
      <p:sp>
        <p:nvSpPr>
          <p:cNvPr id="17" name="テキスト ボックス 16">
            <a:extLst>
              <a:ext uri="{FF2B5EF4-FFF2-40B4-BE49-F238E27FC236}">
                <a16:creationId xmlns:a16="http://schemas.microsoft.com/office/drawing/2014/main" id="{77A73C7B-B058-321E-CDAF-446DD11DBEC8}"/>
              </a:ext>
            </a:extLst>
          </p:cNvPr>
          <p:cNvSpPr txBox="1"/>
          <p:nvPr/>
        </p:nvSpPr>
        <p:spPr>
          <a:xfrm>
            <a:off x="4135171" y="6240131"/>
            <a:ext cx="59503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③</a:t>
            </a:r>
          </a:p>
        </p:txBody>
      </p:sp>
      <p:sp>
        <p:nvSpPr>
          <p:cNvPr id="18" name="テキスト ボックス 17">
            <a:extLst>
              <a:ext uri="{FF2B5EF4-FFF2-40B4-BE49-F238E27FC236}">
                <a16:creationId xmlns:a16="http://schemas.microsoft.com/office/drawing/2014/main" id="{85B8C398-494D-2A05-1CC8-88989800692D}"/>
              </a:ext>
            </a:extLst>
          </p:cNvPr>
          <p:cNvSpPr txBox="1"/>
          <p:nvPr/>
        </p:nvSpPr>
        <p:spPr>
          <a:xfrm>
            <a:off x="1132805" y="6860720"/>
            <a:ext cx="1087349" cy="1951816"/>
          </a:xfrm>
          <a:prstGeom prst="rect">
            <a:avLst/>
          </a:prstGeom>
          <a:noFill/>
        </p:spPr>
        <p:txBody>
          <a:bodyPr vert="eaVert" wrap="none" rtlCol="0">
            <a:spAutoFit/>
          </a:bodyPr>
          <a:lstStyle/>
          <a:p>
            <a:r>
              <a:rPr kumimoji="1" lang="ja-JP" altLang="en-US" sz="2933" dirty="0">
                <a:latin typeface="AR P丸ゴシック体E" panose="020F0900000000000000" pitchFamily="50" charset="-128"/>
                <a:ea typeface="AR P丸ゴシック体E" panose="020F0900000000000000" pitchFamily="50" charset="-128"/>
              </a:rPr>
              <a:t>問題に</a:t>
            </a:r>
            <a:endParaRPr kumimoji="1" lang="en-US" altLang="ja-JP" sz="2933" dirty="0">
              <a:latin typeface="AR P丸ゴシック体E" panose="020F0900000000000000" pitchFamily="50" charset="-128"/>
              <a:ea typeface="AR P丸ゴシック体E" panose="020F0900000000000000" pitchFamily="50" charset="-128"/>
            </a:endParaRPr>
          </a:p>
          <a:p>
            <a:r>
              <a:rPr kumimoji="1" lang="ja-JP" altLang="en-US" sz="2933" dirty="0">
                <a:latin typeface="AR P丸ゴシック体E" panose="020F0900000000000000" pitchFamily="50" charset="-128"/>
                <a:ea typeface="AR P丸ゴシック体E" panose="020F0900000000000000" pitchFamily="50" charset="-128"/>
              </a:rPr>
              <a:t>気づかせる</a:t>
            </a:r>
          </a:p>
        </p:txBody>
      </p:sp>
      <p:sp>
        <p:nvSpPr>
          <p:cNvPr id="19" name="テキスト ボックス 18">
            <a:extLst>
              <a:ext uri="{FF2B5EF4-FFF2-40B4-BE49-F238E27FC236}">
                <a16:creationId xmlns:a16="http://schemas.microsoft.com/office/drawing/2014/main" id="{30291895-53C6-A207-2680-4E7C6B4028E4}"/>
              </a:ext>
            </a:extLst>
          </p:cNvPr>
          <p:cNvSpPr txBox="1"/>
          <p:nvPr/>
        </p:nvSpPr>
        <p:spPr>
          <a:xfrm>
            <a:off x="2551164" y="6860720"/>
            <a:ext cx="1087349" cy="1980670"/>
          </a:xfrm>
          <a:prstGeom prst="rect">
            <a:avLst/>
          </a:prstGeom>
          <a:noFill/>
        </p:spPr>
        <p:txBody>
          <a:bodyPr vert="eaVert" wrap="none" rtlCol="0">
            <a:spAutoFit/>
          </a:bodyPr>
          <a:lstStyle/>
          <a:p>
            <a:r>
              <a:rPr kumimoji="1" lang="ja-JP" altLang="en-US" sz="2933" dirty="0">
                <a:latin typeface="AR P丸ゴシック体E" panose="020F0900000000000000" pitchFamily="50" charset="-128"/>
                <a:ea typeface="AR P丸ゴシック体E" panose="020F0900000000000000" pitchFamily="50" charset="-128"/>
              </a:rPr>
              <a:t>学習問題を</a:t>
            </a:r>
            <a:endParaRPr kumimoji="1" lang="en-US" altLang="ja-JP" sz="2933" dirty="0">
              <a:latin typeface="AR P丸ゴシック体E" panose="020F0900000000000000" pitchFamily="50" charset="-128"/>
              <a:ea typeface="AR P丸ゴシック体E" panose="020F0900000000000000" pitchFamily="50" charset="-128"/>
            </a:endParaRPr>
          </a:p>
          <a:p>
            <a:r>
              <a:rPr kumimoji="1" lang="ja-JP" altLang="en-US" sz="2933" dirty="0">
                <a:latin typeface="AR P丸ゴシック体E" panose="020F0900000000000000" pitchFamily="50" charset="-128"/>
                <a:ea typeface="AR P丸ゴシック体E" panose="020F0900000000000000" pitchFamily="50" charset="-128"/>
              </a:rPr>
              <a:t>明確にする</a:t>
            </a:r>
          </a:p>
        </p:txBody>
      </p:sp>
      <p:sp>
        <p:nvSpPr>
          <p:cNvPr id="20" name="テキスト ボックス 19">
            <a:extLst>
              <a:ext uri="{FF2B5EF4-FFF2-40B4-BE49-F238E27FC236}">
                <a16:creationId xmlns:a16="http://schemas.microsoft.com/office/drawing/2014/main" id="{2CB7A663-A374-7BB9-8AE9-A59CA2627A62}"/>
              </a:ext>
            </a:extLst>
          </p:cNvPr>
          <p:cNvSpPr txBox="1"/>
          <p:nvPr/>
        </p:nvSpPr>
        <p:spPr>
          <a:xfrm>
            <a:off x="3898547" y="6916695"/>
            <a:ext cx="1087349" cy="1980670"/>
          </a:xfrm>
          <a:prstGeom prst="rect">
            <a:avLst/>
          </a:prstGeom>
          <a:noFill/>
        </p:spPr>
        <p:txBody>
          <a:bodyPr vert="eaVert" wrap="none" rtlCol="0">
            <a:spAutoFit/>
          </a:bodyPr>
          <a:lstStyle/>
          <a:p>
            <a:r>
              <a:rPr kumimoji="1" lang="ja-JP" altLang="en-US" sz="2933" dirty="0">
                <a:latin typeface="AR P丸ゴシック体E" panose="020F0900000000000000" pitchFamily="50" charset="-128"/>
                <a:ea typeface="AR P丸ゴシック体E" panose="020F0900000000000000" pitchFamily="50" charset="-128"/>
              </a:rPr>
              <a:t>学習計画を</a:t>
            </a:r>
            <a:endParaRPr kumimoji="1" lang="en-US" altLang="ja-JP" sz="2933" dirty="0">
              <a:latin typeface="AR P丸ゴシック体E" panose="020F0900000000000000" pitchFamily="50" charset="-128"/>
              <a:ea typeface="AR P丸ゴシック体E" panose="020F0900000000000000" pitchFamily="50" charset="-128"/>
            </a:endParaRPr>
          </a:p>
          <a:p>
            <a:r>
              <a:rPr kumimoji="1" lang="ja-JP" altLang="en-US" sz="2933" dirty="0">
                <a:latin typeface="AR P丸ゴシック体E" panose="020F0900000000000000" pitchFamily="50" charset="-128"/>
                <a:ea typeface="AR P丸ゴシック体E" panose="020F0900000000000000" pitchFamily="50" charset="-128"/>
              </a:rPr>
              <a:t>立てる</a:t>
            </a:r>
            <a:endParaRPr kumimoji="1" lang="en-US" altLang="ja-JP" sz="2933"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90988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fade">
                                      <p:cBhvr>
                                        <p:cTn id="41" dur="1000"/>
                                        <p:tgtEl>
                                          <p:spTgt spid="16">
                                            <p:txEl>
                                              <p:pRg st="0" end="0"/>
                                            </p:txEl>
                                          </p:spTgt>
                                        </p:tgtEl>
                                      </p:cBhvr>
                                    </p:animEffect>
                                    <p:anim calcmode="lin" valueType="num">
                                      <p:cBhvr>
                                        <p:cTn id="4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animEffect transition="in" filter="fade">
                                      <p:cBhvr>
                                        <p:cTn id="51" dur="1000"/>
                                        <p:tgtEl>
                                          <p:spTgt spid="17">
                                            <p:txEl>
                                              <p:pRg st="0" end="0"/>
                                            </p:txEl>
                                          </p:spTgt>
                                        </p:tgtEl>
                                      </p:cBhvr>
                                    </p:animEffect>
                                    <p:anim calcmode="lin" valueType="num">
                                      <p:cBhvr>
                                        <p:cTn id="5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fade">
                                      <p:cBhvr>
                                        <p:cTn id="58" dur="1000"/>
                                        <p:tgtEl>
                                          <p:spTgt spid="18">
                                            <p:txEl>
                                              <p:pRg st="0" end="0"/>
                                            </p:txEl>
                                          </p:spTgt>
                                        </p:tgtEl>
                                      </p:cBhvr>
                                    </p:animEffect>
                                    <p:anim calcmode="lin" valueType="num">
                                      <p:cBhvr>
                                        <p:cTn id="59"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8">
                                            <p:txEl>
                                              <p:pRg st="1" end="1"/>
                                            </p:txEl>
                                          </p:spTgt>
                                        </p:tgtEl>
                                        <p:attrNameLst>
                                          <p:attrName>style.visibility</p:attrName>
                                        </p:attrNameLst>
                                      </p:cBhvr>
                                      <p:to>
                                        <p:strVal val="visible"/>
                                      </p:to>
                                    </p:set>
                                    <p:animEffect transition="in" filter="fade">
                                      <p:cBhvr>
                                        <p:cTn id="63" dur="1000"/>
                                        <p:tgtEl>
                                          <p:spTgt spid="18">
                                            <p:txEl>
                                              <p:pRg st="1" end="1"/>
                                            </p:txEl>
                                          </p:spTgt>
                                        </p:tgtEl>
                                      </p:cBhvr>
                                    </p:animEffect>
                                    <p:anim calcmode="lin" valueType="num">
                                      <p:cBhvr>
                                        <p:cTn id="64"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9">
                                            <p:txEl>
                                              <p:pRg st="0" end="0"/>
                                            </p:txEl>
                                          </p:spTgt>
                                        </p:tgtEl>
                                        <p:attrNameLst>
                                          <p:attrName>style.visibility</p:attrName>
                                        </p:attrNameLst>
                                      </p:cBhvr>
                                      <p:to>
                                        <p:strVal val="visible"/>
                                      </p:to>
                                    </p:set>
                                    <p:animEffect transition="in" filter="fade">
                                      <p:cBhvr>
                                        <p:cTn id="70" dur="1000"/>
                                        <p:tgtEl>
                                          <p:spTgt spid="19">
                                            <p:txEl>
                                              <p:pRg st="0" end="0"/>
                                            </p:txEl>
                                          </p:spTgt>
                                        </p:tgtEl>
                                      </p:cBhvr>
                                    </p:animEffect>
                                    <p:anim calcmode="lin" valueType="num">
                                      <p:cBhvr>
                                        <p:cTn id="7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9">
                                            <p:txEl>
                                              <p:pRg st="1" end="1"/>
                                            </p:txEl>
                                          </p:spTgt>
                                        </p:tgtEl>
                                        <p:attrNameLst>
                                          <p:attrName>style.visibility</p:attrName>
                                        </p:attrNameLst>
                                      </p:cBhvr>
                                      <p:to>
                                        <p:strVal val="visible"/>
                                      </p:to>
                                    </p:set>
                                    <p:animEffect transition="in" filter="fade">
                                      <p:cBhvr>
                                        <p:cTn id="75" dur="1000"/>
                                        <p:tgtEl>
                                          <p:spTgt spid="19">
                                            <p:txEl>
                                              <p:pRg st="1" end="1"/>
                                            </p:txEl>
                                          </p:spTgt>
                                        </p:tgtEl>
                                      </p:cBhvr>
                                    </p:animEffect>
                                    <p:anim calcmode="lin" valueType="num">
                                      <p:cBhvr>
                                        <p:cTn id="76"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0">
                                            <p:txEl>
                                              <p:pRg st="0" end="0"/>
                                            </p:txEl>
                                          </p:spTgt>
                                        </p:tgtEl>
                                        <p:attrNameLst>
                                          <p:attrName>style.visibility</p:attrName>
                                        </p:attrNameLst>
                                      </p:cBhvr>
                                      <p:to>
                                        <p:strVal val="visible"/>
                                      </p:to>
                                    </p:set>
                                    <p:animEffect transition="in" filter="fade">
                                      <p:cBhvr>
                                        <p:cTn id="82" dur="1000"/>
                                        <p:tgtEl>
                                          <p:spTgt spid="20">
                                            <p:txEl>
                                              <p:pRg st="0" end="0"/>
                                            </p:txEl>
                                          </p:spTgt>
                                        </p:tgtEl>
                                      </p:cBhvr>
                                    </p:animEffect>
                                    <p:anim calcmode="lin" valueType="num">
                                      <p:cBhvr>
                                        <p:cTn id="8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84"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0">
                                            <p:txEl>
                                              <p:pRg st="1" end="1"/>
                                            </p:txEl>
                                          </p:spTgt>
                                        </p:tgtEl>
                                        <p:attrNameLst>
                                          <p:attrName>style.visibility</p:attrName>
                                        </p:attrNameLst>
                                      </p:cBhvr>
                                      <p:to>
                                        <p:strVal val="visible"/>
                                      </p:to>
                                    </p:set>
                                    <p:animEffect transition="in" filter="fade">
                                      <p:cBhvr>
                                        <p:cTn id="87" dur="1000"/>
                                        <p:tgtEl>
                                          <p:spTgt spid="20">
                                            <p:txEl>
                                              <p:pRg st="1" end="1"/>
                                            </p:txEl>
                                          </p:spTgt>
                                        </p:tgtEl>
                                      </p:cBhvr>
                                    </p:animEffect>
                                    <p:anim calcmode="lin" valueType="num">
                                      <p:cBhvr>
                                        <p:cTn id="88"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89"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 grpId="0" animBg="1"/>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26532" y="261490"/>
            <a:ext cx="11166779" cy="1153264"/>
          </a:xfrm>
          <a:prstGeom prst="rect">
            <a:avLst/>
          </a:prstGeom>
          <a:solidFill>
            <a:srgbClr val="F6FCA6"/>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ja-JP" altLang="en-US" sz="3447" b="1" spc="61" dirty="0">
                <a:ln w="11430"/>
                <a:latin typeface="AR P丸ゴシック体E" panose="020F0900000000000000" pitchFamily="50" charset="-128"/>
                <a:ea typeface="AR P丸ゴシック体E" panose="020F0900000000000000" pitchFamily="50" charset="-128"/>
              </a:rPr>
              <a:t>問題に気づく段階における</a:t>
            </a:r>
            <a:endParaRPr lang="en-US" altLang="ja-JP" sz="3447" b="1" spc="61" dirty="0">
              <a:ln w="11430"/>
              <a:latin typeface="AR P丸ゴシック体E" panose="020F0900000000000000" pitchFamily="50" charset="-128"/>
              <a:ea typeface="AR P丸ゴシック体E" panose="020F0900000000000000" pitchFamily="50" charset="-128"/>
            </a:endParaRPr>
          </a:p>
          <a:p>
            <a:pPr algn="ctr">
              <a:defRPr/>
            </a:pPr>
            <a:r>
              <a:rPr lang="en-US" altLang="ja-JP" sz="3447" b="1" spc="61" dirty="0">
                <a:ln w="11430"/>
                <a:latin typeface="AR P丸ゴシック体E" panose="020F0900000000000000" pitchFamily="50" charset="-128"/>
                <a:ea typeface="AR P丸ゴシック体E" panose="020F0900000000000000" pitchFamily="50" charset="-128"/>
              </a:rPr>
              <a:t>『</a:t>
            </a:r>
            <a:r>
              <a:rPr lang="ja-JP" altLang="en-US" sz="3447" b="1" spc="61" dirty="0">
                <a:ln w="11430"/>
                <a:latin typeface="AR P丸ゴシック体E" panose="020F0900000000000000" pitchFamily="50" charset="-128"/>
                <a:ea typeface="AR P丸ゴシック体E" panose="020F0900000000000000" pitchFamily="50" charset="-128"/>
              </a:rPr>
              <a:t>こどもの学びに火をつける</a:t>
            </a:r>
            <a:r>
              <a:rPr lang="en-US" altLang="ja-JP" sz="3447" b="1" spc="61" dirty="0">
                <a:ln w="11430"/>
                <a:latin typeface="AR P丸ゴシック体E" panose="020F0900000000000000" pitchFamily="50" charset="-128"/>
                <a:ea typeface="AR P丸ゴシック体E" panose="020F0900000000000000" pitchFamily="50" charset="-128"/>
              </a:rPr>
              <a:t>』</a:t>
            </a:r>
            <a:r>
              <a:rPr lang="ja-JP" altLang="en-US" sz="3447" b="1" spc="61" dirty="0">
                <a:ln w="11430"/>
                <a:latin typeface="AR P丸ゴシック体E" panose="020F0900000000000000" pitchFamily="50" charset="-128"/>
                <a:ea typeface="AR P丸ゴシック体E" panose="020F0900000000000000" pitchFamily="50" charset="-128"/>
              </a:rPr>
              <a:t>３つのステップ</a:t>
            </a:r>
          </a:p>
        </p:txBody>
      </p:sp>
      <p:sp>
        <p:nvSpPr>
          <p:cNvPr id="73731" name="正方形/長方形 2"/>
          <p:cNvSpPr>
            <a:spLocks noChangeArrowheads="1"/>
          </p:cNvSpPr>
          <p:nvPr/>
        </p:nvSpPr>
        <p:spPr bwMode="auto">
          <a:xfrm>
            <a:off x="87740" y="2170387"/>
            <a:ext cx="3520621" cy="471026"/>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2461" dirty="0">
                <a:latin typeface="HG明朝B" panose="02020809000000000000" pitchFamily="17" charset="-128"/>
                <a:ea typeface="HG明朝B" panose="02020809000000000000" pitchFamily="17" charset="-128"/>
              </a:rPr>
              <a:t>＜</a:t>
            </a:r>
            <a:r>
              <a:rPr lang="ja-JP" altLang="en-US" sz="2461" b="1" dirty="0">
                <a:latin typeface="ＤＦ平成ゴシック体W5" panose="02010609000101010101" pitchFamily="1" charset="-128"/>
                <a:ea typeface="ＤＦ平成ゴシック体W5" panose="02010609000101010101" pitchFamily="1" charset="-128"/>
              </a:rPr>
              <a:t>問題に気づかせる</a:t>
            </a:r>
            <a:r>
              <a:rPr lang="ja-JP" altLang="en-US" sz="2461" dirty="0">
                <a:latin typeface="HG明朝B" panose="02020809000000000000" pitchFamily="17" charset="-128"/>
                <a:ea typeface="HG明朝B" panose="02020809000000000000" pitchFamily="17" charset="-128"/>
              </a:rPr>
              <a:t>＞</a:t>
            </a:r>
            <a:endParaRPr lang="en-US" altLang="ja-JP" sz="2461" dirty="0">
              <a:latin typeface="HG明朝B" panose="02020809000000000000" pitchFamily="17" charset="-128"/>
              <a:ea typeface="HG明朝B" panose="02020809000000000000" pitchFamily="17" charset="-128"/>
            </a:endParaRPr>
          </a:p>
        </p:txBody>
      </p:sp>
      <p:sp>
        <p:nvSpPr>
          <p:cNvPr id="73732" name="テキスト ボックス 1"/>
          <p:cNvSpPr txBox="1">
            <a:spLocks noChangeArrowheads="1"/>
          </p:cNvSpPr>
          <p:nvPr/>
        </p:nvSpPr>
        <p:spPr bwMode="auto">
          <a:xfrm>
            <a:off x="110395" y="3079036"/>
            <a:ext cx="3520621" cy="4547912"/>
          </a:xfrm>
          <a:prstGeom prst="rect">
            <a:avLst/>
          </a:prstGeom>
          <a:solidFill>
            <a:schemeClr val="bg1"/>
          </a:solidFill>
          <a:ln>
            <a:solidFill>
              <a:schemeClr val="tx1"/>
            </a:solidFill>
          </a:ln>
        </p:spPr>
        <p:txBody>
          <a:bodyPr wrap="square">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r>
              <a:rPr lang="en-US" altLang="ja-JP" sz="2461" dirty="0">
                <a:latin typeface="HG明朝B" panose="02020809000000000000" pitchFamily="17" charset="-128"/>
                <a:ea typeface="HG明朝B" panose="02020809000000000000" pitchFamily="17" charset="-128"/>
              </a:rPr>
              <a:t>1)</a:t>
            </a:r>
            <a:r>
              <a:rPr lang="ja-JP" altLang="en-US" sz="2461" dirty="0">
                <a:latin typeface="HG明朝B" panose="02020809000000000000" pitchFamily="17" charset="-128"/>
                <a:ea typeface="HG明朝B" panose="02020809000000000000" pitchFamily="17" charset="-128"/>
              </a:rPr>
              <a:t>体験活動や提示資料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をもとに</a:t>
            </a:r>
            <a:r>
              <a:rPr lang="ja-JP" altLang="en-US" sz="2461" dirty="0">
                <a:latin typeface="HGSｺﾞｼｯｸE" panose="020B0900000000000000" pitchFamily="50" charset="-128"/>
                <a:ea typeface="HGSｺﾞｼｯｸE" panose="020B0900000000000000" pitchFamily="50" charset="-128"/>
              </a:rPr>
              <a:t>基本的な</a:t>
            </a:r>
            <a:endParaRPr lang="en-US" altLang="ja-JP" sz="246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a:t>
            </a:r>
            <a:r>
              <a:rPr lang="ja-JP" altLang="en-US" sz="2461" dirty="0">
                <a:latin typeface="HGSｺﾞｼｯｸE" panose="020B0900000000000000" pitchFamily="50" charset="-128"/>
                <a:ea typeface="HGSｺﾞｼｯｸE" panose="020B0900000000000000" pitchFamily="50" charset="-128"/>
              </a:rPr>
              <a:t>事実と出会う</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en-US" altLang="ja-JP" sz="2461" dirty="0">
                <a:latin typeface="HG明朝B" panose="02020809000000000000" pitchFamily="17" charset="-128"/>
                <a:ea typeface="HG明朝B" panose="02020809000000000000" pitchFamily="17" charset="-128"/>
              </a:rPr>
              <a:t>2)</a:t>
            </a:r>
            <a:r>
              <a:rPr lang="ja-JP" altLang="en-US" sz="2461" dirty="0">
                <a:latin typeface="HG明朝B" panose="02020809000000000000" pitchFamily="17" charset="-128"/>
                <a:ea typeface="HG明朝B" panose="02020809000000000000" pitchFamily="17" charset="-128"/>
              </a:rPr>
              <a:t>体験したり資料を見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たりしたことから、</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多様な気づきや感想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などをもち、それを</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a:t>
            </a:r>
            <a:r>
              <a:rPr lang="ja-JP" altLang="en-US" sz="2461" dirty="0">
                <a:latin typeface="HGPｺﾞｼｯｸE" panose="020B0900000000000000" pitchFamily="50" charset="-128"/>
                <a:ea typeface="HGPｺﾞｼｯｸE" panose="020B0900000000000000" pitchFamily="50" charset="-128"/>
              </a:rPr>
              <a:t>共有する・</a:t>
            </a:r>
            <a:endParaRPr lang="en-US" altLang="ja-JP" sz="2461" dirty="0">
              <a:latin typeface="HGPｺﾞｼｯｸE" panose="020B0900000000000000" pitchFamily="50" charset="-128"/>
              <a:ea typeface="HGPｺﾞｼｯｸE" panose="020B0900000000000000" pitchFamily="50" charset="-128"/>
            </a:endParaRPr>
          </a:p>
        </p:txBody>
      </p:sp>
      <p:sp>
        <p:nvSpPr>
          <p:cNvPr id="5" name="正方形/長方形 4"/>
          <p:cNvSpPr>
            <a:spLocks noChangeArrowheads="1"/>
          </p:cNvSpPr>
          <p:nvPr/>
        </p:nvSpPr>
        <p:spPr bwMode="auto">
          <a:xfrm>
            <a:off x="3810917" y="1991094"/>
            <a:ext cx="3880339" cy="849720"/>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2461" b="1" dirty="0">
                <a:latin typeface="ＤＦ平成ゴシック体W5" panose="02010609000101010101" pitchFamily="1" charset="-128"/>
                <a:ea typeface="ＤＦ平成ゴシック体W5" panose="02010609000101010101" pitchFamily="1" charset="-128"/>
              </a:rPr>
              <a:t>学ぶ心に火をつける</a:t>
            </a:r>
            <a:endParaRPr lang="en-US" altLang="ja-JP" sz="2461" b="1" dirty="0">
              <a:latin typeface="ＤＦ平成ゴシック体W5" panose="02010609000101010101" pitchFamily="1" charset="-128"/>
              <a:ea typeface="ＤＦ平成ゴシック体W5" panose="02010609000101010101" pitchFamily="1" charset="-128"/>
            </a:endParaRPr>
          </a:p>
          <a:p>
            <a:pPr algn="ctr" eaLnBrk="1" hangingPunct="1"/>
            <a:r>
              <a:rPr lang="en-US" altLang="ja-JP" sz="2461" b="1" dirty="0">
                <a:latin typeface="ＤＦ平成ゴシック体W5" panose="02010609000101010101" pitchFamily="1" charset="-128"/>
                <a:ea typeface="ＤＦ平成ゴシック体W5" panose="02010609000101010101" pitchFamily="1" charset="-128"/>
              </a:rPr>
              <a:t>&lt;</a:t>
            </a:r>
            <a:r>
              <a:rPr lang="ja-JP" altLang="en-US" sz="2461" b="1" dirty="0">
                <a:latin typeface="ＤＦ平成ゴシック体W5" panose="02010609000101010101" pitchFamily="1" charset="-128"/>
                <a:ea typeface="ＤＦ平成ゴシック体W5" panose="02010609000101010101" pitchFamily="1" charset="-128"/>
              </a:rPr>
              <a:t>学習問題を明確にする</a:t>
            </a:r>
            <a:r>
              <a:rPr lang="en-US" altLang="ja-JP" sz="2461" dirty="0">
                <a:latin typeface="HG明朝B" panose="02020809000000000000" pitchFamily="17" charset="-128"/>
                <a:ea typeface="HG明朝B" panose="02020809000000000000" pitchFamily="17" charset="-128"/>
              </a:rPr>
              <a:t>&gt;</a:t>
            </a:r>
          </a:p>
        </p:txBody>
      </p:sp>
      <p:sp>
        <p:nvSpPr>
          <p:cNvPr id="6" name="正方形/長方形 5"/>
          <p:cNvSpPr>
            <a:spLocks noChangeArrowheads="1"/>
          </p:cNvSpPr>
          <p:nvPr/>
        </p:nvSpPr>
        <p:spPr bwMode="auto">
          <a:xfrm>
            <a:off x="3810917" y="3079036"/>
            <a:ext cx="3880339" cy="4547912"/>
          </a:xfrm>
          <a:prstGeom prst="rect">
            <a:avLst/>
          </a:prstGeom>
          <a:solidFill>
            <a:schemeClr val="bg1"/>
          </a:solidFill>
          <a:ln>
            <a:solidFill>
              <a:schemeClr val="tx1"/>
            </a:solidFill>
          </a:ln>
        </p:spPr>
        <p:txBody>
          <a:bodyPr>
            <a:spAutoFit/>
          </a:bodyPr>
          <a:lstStyle/>
          <a:p>
            <a:pPr eaLnBrk="1" hangingPunct="1">
              <a:lnSpc>
                <a:spcPct val="150000"/>
              </a:lnSpc>
            </a:pPr>
            <a:r>
              <a:rPr lang="en-US" altLang="ja-JP" sz="2461" dirty="0">
                <a:latin typeface="HG明朝B" panose="02020809000000000000" pitchFamily="17" charset="-128"/>
                <a:ea typeface="HG明朝B" panose="02020809000000000000" pitchFamily="17" charset="-128"/>
              </a:rPr>
              <a:t>3)</a:t>
            </a:r>
            <a:r>
              <a:rPr lang="ja-JP" altLang="en-US" sz="2461" dirty="0">
                <a:latin typeface="HG明朝B" panose="02020809000000000000" pitchFamily="17" charset="-128"/>
                <a:ea typeface="HG明朝B" panose="02020809000000000000" pitchFamily="17" charset="-128"/>
              </a:rPr>
              <a:t>教師が提示したり、子</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どもが調べたりして出</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合った</a:t>
            </a:r>
            <a:r>
              <a:rPr lang="ja-JP" altLang="en-US" sz="2461" dirty="0">
                <a:latin typeface="HGSｺﾞｼｯｸE" panose="020B0900000000000000" pitchFamily="50" charset="-128"/>
                <a:ea typeface="HGSｺﾞｼｯｸE" panose="020B0900000000000000" pitchFamily="50" charset="-128"/>
              </a:rPr>
              <a:t>矛盾する事実</a:t>
            </a:r>
            <a:r>
              <a:rPr lang="ja-JP" altLang="en-US" sz="2461" dirty="0">
                <a:latin typeface="HG明朝B" panose="02020809000000000000" pitchFamily="17" charset="-128"/>
                <a:ea typeface="HG明朝B" panose="02020809000000000000" pitchFamily="17" charset="-128"/>
              </a:rPr>
              <a:t>や</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a:t>
            </a:r>
            <a:r>
              <a:rPr lang="ja-JP" altLang="en-US" sz="2461" dirty="0">
                <a:latin typeface="HGSｺﾞｼｯｸE" panose="020B0900000000000000" pitchFamily="50" charset="-128"/>
                <a:ea typeface="HGSｺﾞｼｯｸE" panose="020B0900000000000000" pitchFamily="50" charset="-128"/>
              </a:rPr>
              <a:t>意表をつく話</a:t>
            </a:r>
            <a:r>
              <a:rPr lang="ja-JP" altLang="en-US" sz="2461" dirty="0">
                <a:latin typeface="HG明朝B" panose="02020809000000000000" pitchFamily="17" charset="-128"/>
                <a:ea typeface="HG明朝B" panose="02020809000000000000" pitchFamily="17" charset="-128"/>
              </a:rPr>
              <a:t>や資料等</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から</a:t>
            </a:r>
            <a:r>
              <a:rPr lang="ja-JP" altLang="en-US" sz="2461" dirty="0">
                <a:latin typeface="AR P丸ゴシック体E" panose="020F0900000000000000" pitchFamily="50" charset="-128"/>
                <a:ea typeface="AR P丸ゴシック体E" panose="020F0900000000000000" pitchFamily="50" charset="-128"/>
              </a:rPr>
              <a:t>疑問を感じ</a:t>
            </a:r>
            <a:r>
              <a:rPr lang="ja-JP" altLang="en-US" sz="2461" dirty="0">
                <a:latin typeface="HG明朝B" panose="02020809000000000000" pitchFamily="17" charset="-128"/>
                <a:ea typeface="HG明朝B" panose="02020809000000000000" pitchFamily="17" charset="-128"/>
              </a:rPr>
              <a:t>、書き　</a:t>
            </a:r>
            <a:endParaRPr lang="en-US" altLang="ja-JP" sz="2461" dirty="0">
              <a:latin typeface="HG明朝B" panose="02020809000000000000" pitchFamily="17" charset="-128"/>
              <a:ea typeface="HG明朝B" panose="02020809000000000000" pitchFamily="17" charset="-128"/>
            </a:endParaRPr>
          </a:p>
          <a:p>
            <a:pPr>
              <a:lnSpc>
                <a:spcPct val="150000"/>
              </a:lnSpc>
            </a:pPr>
            <a:r>
              <a:rPr lang="ja-JP" altLang="en-US" sz="2461" dirty="0">
                <a:latin typeface="HG明朝B" panose="02020809000000000000" pitchFamily="17" charset="-128"/>
                <a:ea typeface="HG明朝B" panose="02020809000000000000" pitchFamily="17" charset="-128"/>
              </a:rPr>
              <a:t>　出し</a:t>
            </a:r>
            <a:r>
              <a:rPr lang="ja-JP" altLang="en-US" sz="2461" b="1" dirty="0">
                <a:latin typeface="AR P丸ゴシック体E" panose="020F0900000000000000" pitchFamily="50" charset="-128"/>
                <a:ea typeface="AR P丸ゴシック体E" panose="020F0900000000000000" pitchFamily="50" charset="-128"/>
              </a:rPr>
              <a:t>学習問題に</a:t>
            </a:r>
            <a:endParaRPr lang="en-US" altLang="ja-JP" sz="2461" b="1" dirty="0">
              <a:latin typeface="AR P丸ゴシック体E" panose="020F0900000000000000" pitchFamily="50" charset="-128"/>
              <a:ea typeface="AR P丸ゴシック体E" panose="020F0900000000000000" pitchFamily="50" charset="-128"/>
            </a:endParaRPr>
          </a:p>
          <a:p>
            <a:pPr eaLnBrk="1" hangingPunct="1">
              <a:lnSpc>
                <a:spcPct val="150000"/>
              </a:lnSpc>
            </a:pPr>
            <a:r>
              <a:rPr lang="ja-JP" altLang="en-US" sz="2461" b="1" dirty="0">
                <a:latin typeface="AR P丸ゴシック体E" panose="020F0900000000000000" pitchFamily="50" charset="-128"/>
                <a:ea typeface="AR P丸ゴシック体E" panose="020F0900000000000000" pitchFamily="50" charset="-128"/>
              </a:rPr>
              <a:t>　まとめる</a:t>
            </a:r>
            <a:endParaRPr lang="en-US" altLang="ja-JP" sz="2461" b="1" dirty="0">
              <a:latin typeface="AR P丸ゴシック体E" panose="020F0900000000000000" pitchFamily="50" charset="-128"/>
              <a:ea typeface="AR P丸ゴシック体E" panose="020F0900000000000000" pitchFamily="50" charset="-128"/>
            </a:endParaRPr>
          </a:p>
          <a:p>
            <a:pPr>
              <a:lnSpc>
                <a:spcPct val="150000"/>
              </a:lnSpc>
            </a:pPr>
            <a:r>
              <a:rPr lang="ja-JP" altLang="en-US" sz="2461" dirty="0">
                <a:latin typeface="HGPｺﾞｼｯｸE" panose="020B0900000000000000" pitchFamily="50" charset="-128"/>
                <a:ea typeface="HGPｺﾞｼｯｸE" panose="020B0900000000000000" pitchFamily="50" charset="-128"/>
              </a:rPr>
              <a:t>　自分ごとに感じさせる</a:t>
            </a:r>
            <a:endParaRPr lang="en-US" altLang="ja-JP" sz="2461" dirty="0">
              <a:latin typeface="HG明朝B" panose="02020809000000000000" pitchFamily="17" charset="-128"/>
              <a:ea typeface="HG明朝B" panose="02020809000000000000" pitchFamily="17" charset="-128"/>
            </a:endParaRPr>
          </a:p>
        </p:txBody>
      </p:sp>
      <p:sp>
        <p:nvSpPr>
          <p:cNvPr id="7" name="正方形/長方形 6"/>
          <p:cNvSpPr>
            <a:spLocks noChangeArrowheads="1"/>
          </p:cNvSpPr>
          <p:nvPr/>
        </p:nvSpPr>
        <p:spPr bwMode="auto">
          <a:xfrm>
            <a:off x="8018755" y="2144988"/>
            <a:ext cx="4014984" cy="471026"/>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2461" dirty="0">
                <a:latin typeface="HG明朝B" panose="02020809000000000000" pitchFamily="17" charset="-128"/>
                <a:ea typeface="HG明朝B" panose="02020809000000000000" pitchFamily="17" charset="-128"/>
              </a:rPr>
              <a:t>＜</a:t>
            </a:r>
            <a:r>
              <a:rPr lang="ja-JP" altLang="en-US" sz="2461" b="1" dirty="0">
                <a:latin typeface="ＤＦ平成ゴシック体W5" panose="02010609000101010101" pitchFamily="1" charset="-128"/>
                <a:ea typeface="ＤＦ平成ゴシック体W5" panose="02010609000101010101" pitchFamily="1" charset="-128"/>
              </a:rPr>
              <a:t>学習計画を立てる</a:t>
            </a:r>
            <a:r>
              <a:rPr lang="ja-JP" altLang="en-US" sz="2461" dirty="0">
                <a:latin typeface="HG明朝B" panose="02020809000000000000" pitchFamily="17" charset="-128"/>
                <a:ea typeface="HG明朝B" panose="02020809000000000000" pitchFamily="17" charset="-128"/>
              </a:rPr>
              <a:t>＞</a:t>
            </a:r>
            <a:endParaRPr lang="en-US" altLang="ja-JP" sz="2461" dirty="0">
              <a:latin typeface="HG明朝B" panose="02020809000000000000" pitchFamily="17" charset="-128"/>
              <a:ea typeface="HG明朝B" panose="02020809000000000000" pitchFamily="17" charset="-128"/>
            </a:endParaRPr>
          </a:p>
        </p:txBody>
      </p:sp>
      <p:sp>
        <p:nvSpPr>
          <p:cNvPr id="8" name="正方形/長方形 7"/>
          <p:cNvSpPr>
            <a:spLocks noChangeArrowheads="1"/>
          </p:cNvSpPr>
          <p:nvPr/>
        </p:nvSpPr>
        <p:spPr bwMode="auto">
          <a:xfrm>
            <a:off x="8018755" y="3080333"/>
            <a:ext cx="4014984" cy="4547912"/>
          </a:xfrm>
          <a:prstGeom prst="rect">
            <a:avLst/>
          </a:prstGeom>
          <a:solidFill>
            <a:schemeClr val="bg1"/>
          </a:solidFill>
          <a:ln>
            <a:solidFill>
              <a:schemeClr val="tx1"/>
            </a:solidFill>
          </a:ln>
        </p:spPr>
        <p:txBody>
          <a:bodyPr wrap="square">
            <a:spAutoFit/>
          </a:bodyPr>
          <a:lstStyle/>
          <a:p>
            <a:pPr eaLnBrk="1" hangingPunct="1">
              <a:lnSpc>
                <a:spcPct val="150000"/>
              </a:lnSpc>
            </a:pPr>
            <a:r>
              <a:rPr lang="en-US" altLang="ja-JP" sz="2461" dirty="0">
                <a:latin typeface="HG明朝B" panose="02020809000000000000" pitchFamily="17" charset="-128"/>
                <a:ea typeface="HG明朝B" panose="02020809000000000000" pitchFamily="17" charset="-128"/>
              </a:rPr>
              <a:t>4)</a:t>
            </a:r>
            <a:r>
              <a:rPr lang="ja-JP" altLang="en-US" sz="2461" dirty="0">
                <a:latin typeface="HG明朝B" panose="02020809000000000000" pitchFamily="17" charset="-128"/>
                <a:ea typeface="HG明朝B" panose="02020809000000000000" pitchFamily="17" charset="-128"/>
              </a:rPr>
              <a:t>予想を立てたり、学び方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や調べ方の順序や方法などを明らかにする</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・こうなっているのではな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いだろうか</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・どこに行けば、だれに聞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けば、何を調べればわか</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るかな</a:t>
            </a:r>
            <a:endParaRPr lang="en-US" altLang="ja-JP" sz="2461" dirty="0">
              <a:latin typeface="HG明朝B" panose="02020809000000000000" pitchFamily="17" charset="-128"/>
              <a:ea typeface="HG明朝B" panose="02020809000000000000" pitchFamily="17" charset="-128"/>
            </a:endParaRPr>
          </a:p>
        </p:txBody>
      </p:sp>
      <p:sp>
        <p:nvSpPr>
          <p:cNvPr id="3" name="テキスト ボックス 2">
            <a:extLst>
              <a:ext uri="{FF2B5EF4-FFF2-40B4-BE49-F238E27FC236}">
                <a16:creationId xmlns:a16="http://schemas.microsoft.com/office/drawing/2014/main" id="{A5AB77DE-8FF1-4D2E-BD07-82B070E8C7FD}"/>
              </a:ext>
            </a:extLst>
          </p:cNvPr>
          <p:cNvSpPr txBox="1"/>
          <p:nvPr/>
        </p:nvSpPr>
        <p:spPr>
          <a:xfrm>
            <a:off x="192223" y="7850113"/>
            <a:ext cx="3307580" cy="913199"/>
          </a:xfrm>
          <a:prstGeom prst="rect">
            <a:avLst/>
          </a:prstGeom>
          <a:solidFill>
            <a:srgbClr val="FFD5D1"/>
          </a:solidFill>
          <a:ln w="28575">
            <a:solidFill>
              <a:schemeClr val="accent1">
                <a:lumMod val="50000"/>
              </a:schemeClr>
            </a:solidFill>
          </a:ln>
        </p:spPr>
        <p:txBody>
          <a:bodyPr wrap="square" rtlCol="0">
            <a:spAutoFit/>
          </a:bodyPr>
          <a:lstStyle/>
          <a:p>
            <a:r>
              <a:rPr lang="ja-JP" altLang="en-US" sz="2667" b="1" dirty="0"/>
              <a:t>親しみ・憧れ・共感</a:t>
            </a:r>
            <a:endParaRPr lang="en-US" altLang="ja-JP" sz="2667" b="1" dirty="0"/>
          </a:p>
          <a:p>
            <a:r>
              <a:rPr lang="ja-JP" altLang="en-US" sz="2667" b="1" dirty="0"/>
              <a:t>不安・危機感</a:t>
            </a:r>
          </a:p>
        </p:txBody>
      </p:sp>
      <p:cxnSp>
        <p:nvCxnSpPr>
          <p:cNvPr id="10" name="直線コネクタ 9">
            <a:extLst>
              <a:ext uri="{FF2B5EF4-FFF2-40B4-BE49-F238E27FC236}">
                <a16:creationId xmlns:a16="http://schemas.microsoft.com/office/drawing/2014/main" id="{4E08A142-D80C-4726-8315-7EA6EC05B21E}"/>
              </a:ext>
            </a:extLst>
          </p:cNvPr>
          <p:cNvCxnSpPr/>
          <p:nvPr/>
        </p:nvCxnSpPr>
        <p:spPr>
          <a:xfrm>
            <a:off x="5224144" y="4785117"/>
            <a:ext cx="175810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9A08AFE-8213-4BC2-9739-0B5D30416B19}"/>
              </a:ext>
            </a:extLst>
          </p:cNvPr>
          <p:cNvCxnSpPr>
            <a:cxnSpLocks/>
          </p:cNvCxnSpPr>
          <p:nvPr/>
        </p:nvCxnSpPr>
        <p:spPr>
          <a:xfrm>
            <a:off x="4198386" y="5316867"/>
            <a:ext cx="198624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6D99194-D426-4D0D-8FFC-B796225056A9}"/>
              </a:ext>
            </a:extLst>
          </p:cNvPr>
          <p:cNvCxnSpPr/>
          <p:nvPr/>
        </p:nvCxnSpPr>
        <p:spPr>
          <a:xfrm>
            <a:off x="4766623" y="5937245"/>
            <a:ext cx="175810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A2B589E-702E-4DDC-85E4-FB6CCC14E662}"/>
              </a:ext>
            </a:extLst>
          </p:cNvPr>
          <p:cNvCxnSpPr>
            <a:cxnSpLocks/>
          </p:cNvCxnSpPr>
          <p:nvPr/>
        </p:nvCxnSpPr>
        <p:spPr>
          <a:xfrm>
            <a:off x="8444750" y="3663764"/>
            <a:ext cx="1408535" cy="1312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5555967-C08A-43A8-B445-F82C7DD9617A}"/>
              </a:ext>
            </a:extLst>
          </p:cNvPr>
          <p:cNvCxnSpPr>
            <a:cxnSpLocks/>
          </p:cNvCxnSpPr>
          <p:nvPr/>
        </p:nvCxnSpPr>
        <p:spPr>
          <a:xfrm>
            <a:off x="10026247" y="4223823"/>
            <a:ext cx="1408535" cy="1312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E2D0853-06E8-4A3B-AE71-FE23D61F687E}"/>
              </a:ext>
            </a:extLst>
          </p:cNvPr>
          <p:cNvSpPr txBox="1"/>
          <p:nvPr/>
        </p:nvSpPr>
        <p:spPr>
          <a:xfrm>
            <a:off x="4167225" y="7850114"/>
            <a:ext cx="3685396" cy="913199"/>
          </a:xfrm>
          <a:prstGeom prst="rect">
            <a:avLst/>
          </a:prstGeom>
          <a:solidFill>
            <a:srgbClr val="FFD5D1"/>
          </a:solidFill>
          <a:ln w="28575">
            <a:solidFill>
              <a:schemeClr val="accent1">
                <a:lumMod val="50000"/>
              </a:schemeClr>
            </a:solidFill>
          </a:ln>
        </p:spPr>
        <p:txBody>
          <a:bodyPr wrap="square" rtlCol="0">
            <a:spAutoFit/>
          </a:bodyPr>
          <a:lstStyle/>
          <a:p>
            <a:r>
              <a:rPr lang="ja-JP" altLang="en-US" sz="2667" b="1" dirty="0"/>
              <a:t>それらをひっくり返し</a:t>
            </a:r>
            <a:endParaRPr lang="en-US" altLang="ja-JP" sz="2667" b="1" dirty="0"/>
          </a:p>
          <a:p>
            <a:r>
              <a:rPr lang="ja-JP" altLang="en-US" sz="2667" b="1" dirty="0"/>
              <a:t>疑問から学習問題へ</a:t>
            </a:r>
          </a:p>
        </p:txBody>
      </p:sp>
      <p:sp>
        <p:nvSpPr>
          <p:cNvPr id="23" name="テキスト ボックス 22">
            <a:extLst>
              <a:ext uri="{FF2B5EF4-FFF2-40B4-BE49-F238E27FC236}">
                <a16:creationId xmlns:a16="http://schemas.microsoft.com/office/drawing/2014/main" id="{3EA7C751-F9A3-4DC9-BF70-500679FDB1A4}"/>
              </a:ext>
            </a:extLst>
          </p:cNvPr>
          <p:cNvSpPr txBox="1"/>
          <p:nvPr/>
        </p:nvSpPr>
        <p:spPr>
          <a:xfrm>
            <a:off x="8536046" y="7850113"/>
            <a:ext cx="3450357" cy="913199"/>
          </a:xfrm>
          <a:prstGeom prst="rect">
            <a:avLst/>
          </a:prstGeom>
          <a:solidFill>
            <a:srgbClr val="FFD5D1"/>
          </a:solidFill>
          <a:ln w="28575">
            <a:solidFill>
              <a:schemeClr val="accent1">
                <a:lumMod val="50000"/>
              </a:schemeClr>
            </a:solidFill>
          </a:ln>
        </p:spPr>
        <p:txBody>
          <a:bodyPr wrap="square" rtlCol="0">
            <a:spAutoFit/>
          </a:bodyPr>
          <a:lstStyle/>
          <a:p>
            <a:pPr algn="ctr"/>
            <a:r>
              <a:rPr lang="ja-JP" altLang="en-US" sz="2667" b="1" dirty="0"/>
              <a:t>解決に向け何からどうやって取り組もう</a:t>
            </a:r>
          </a:p>
        </p:txBody>
      </p:sp>
      <p:cxnSp>
        <p:nvCxnSpPr>
          <p:cNvPr id="4" name="直線コネクタ 3">
            <a:extLst>
              <a:ext uri="{FF2B5EF4-FFF2-40B4-BE49-F238E27FC236}">
                <a16:creationId xmlns:a16="http://schemas.microsoft.com/office/drawing/2014/main" id="{BA78F605-3E5F-A6EF-24DF-D58695C056DA}"/>
              </a:ext>
            </a:extLst>
          </p:cNvPr>
          <p:cNvCxnSpPr>
            <a:cxnSpLocks/>
          </p:cNvCxnSpPr>
          <p:nvPr/>
        </p:nvCxnSpPr>
        <p:spPr>
          <a:xfrm>
            <a:off x="1754457" y="4223823"/>
            <a:ext cx="126920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E5F93DF-0DDB-B9BE-9738-9053FE959909}"/>
              </a:ext>
            </a:extLst>
          </p:cNvPr>
          <p:cNvCxnSpPr>
            <a:cxnSpLocks/>
          </p:cNvCxnSpPr>
          <p:nvPr/>
        </p:nvCxnSpPr>
        <p:spPr>
          <a:xfrm>
            <a:off x="485255" y="4798245"/>
            <a:ext cx="196234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637D331B-79E9-6E58-B707-B196D9FFCFED}"/>
              </a:ext>
            </a:extLst>
          </p:cNvPr>
          <p:cNvCxnSpPr>
            <a:cxnSpLocks/>
          </p:cNvCxnSpPr>
          <p:nvPr/>
        </p:nvCxnSpPr>
        <p:spPr>
          <a:xfrm>
            <a:off x="485253" y="6528079"/>
            <a:ext cx="264492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78DF0C0-D254-C652-3A2C-912025718CE3}"/>
              </a:ext>
            </a:extLst>
          </p:cNvPr>
          <p:cNvCxnSpPr>
            <a:cxnSpLocks/>
          </p:cNvCxnSpPr>
          <p:nvPr/>
        </p:nvCxnSpPr>
        <p:spPr>
          <a:xfrm>
            <a:off x="506317" y="7594617"/>
            <a:ext cx="126920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EFC49B11-2CE8-DC78-3B73-C81DA7003336}"/>
              </a:ext>
            </a:extLst>
          </p:cNvPr>
          <p:cNvCxnSpPr>
            <a:cxnSpLocks/>
          </p:cNvCxnSpPr>
          <p:nvPr/>
        </p:nvCxnSpPr>
        <p:spPr>
          <a:xfrm>
            <a:off x="4198385" y="7594617"/>
            <a:ext cx="126920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矢印: 右 11">
            <a:extLst>
              <a:ext uri="{FF2B5EF4-FFF2-40B4-BE49-F238E27FC236}">
                <a16:creationId xmlns:a16="http://schemas.microsoft.com/office/drawing/2014/main" id="{935E3009-B6EA-E58F-BDF2-FD20014EED4E}"/>
              </a:ext>
            </a:extLst>
          </p:cNvPr>
          <p:cNvSpPr/>
          <p:nvPr/>
        </p:nvSpPr>
        <p:spPr>
          <a:xfrm>
            <a:off x="3604477" y="7965452"/>
            <a:ext cx="500833" cy="288032"/>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矢印: 右 13">
            <a:extLst>
              <a:ext uri="{FF2B5EF4-FFF2-40B4-BE49-F238E27FC236}">
                <a16:creationId xmlns:a16="http://schemas.microsoft.com/office/drawing/2014/main" id="{B8F440F9-9042-C3A9-AFA2-196C73DBEE12}"/>
              </a:ext>
            </a:extLst>
          </p:cNvPr>
          <p:cNvSpPr/>
          <p:nvPr/>
        </p:nvSpPr>
        <p:spPr>
          <a:xfrm>
            <a:off x="7943917" y="7965452"/>
            <a:ext cx="500833" cy="288032"/>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5" name="テキスト ボックス 24">
            <a:extLst>
              <a:ext uri="{FF2B5EF4-FFF2-40B4-BE49-F238E27FC236}">
                <a16:creationId xmlns:a16="http://schemas.microsoft.com/office/drawing/2014/main" id="{6BBDFFF4-034E-6BA7-EB43-5516D4EA9871}"/>
              </a:ext>
            </a:extLst>
          </p:cNvPr>
          <p:cNvSpPr txBox="1"/>
          <p:nvPr/>
        </p:nvSpPr>
        <p:spPr>
          <a:xfrm rot="21143940">
            <a:off x="6043079" y="6411126"/>
            <a:ext cx="1718975" cy="584775"/>
          </a:xfrm>
          <a:prstGeom prst="rect">
            <a:avLst/>
          </a:prstGeom>
          <a:solidFill>
            <a:srgbClr val="FFFF00"/>
          </a:solidFill>
        </p:spPr>
        <p:txBody>
          <a:bodyPr wrap="square" rtlCol="0">
            <a:spAutoFit/>
          </a:bodyPr>
          <a:lstStyle/>
          <a:p>
            <a:r>
              <a:rPr kumimoji="1" lang="ja-JP" altLang="en-US" sz="3200" dirty="0">
                <a:solidFill>
                  <a:srgbClr val="C00000"/>
                </a:solidFill>
                <a:latin typeface="HGP創英角ﾎﾟｯﾌﾟ体" panose="040B0A00000000000000" pitchFamily="50" charset="-128"/>
                <a:ea typeface="HGP創英角ﾎﾟｯﾌﾟ体" panose="040B0A00000000000000" pitchFamily="50" charset="-128"/>
              </a:rPr>
              <a:t>エ～ッ！</a:t>
            </a:r>
          </a:p>
        </p:txBody>
      </p:sp>
      <p:sp>
        <p:nvSpPr>
          <p:cNvPr id="15" name="テキスト ボックス 14">
            <a:extLst>
              <a:ext uri="{FF2B5EF4-FFF2-40B4-BE49-F238E27FC236}">
                <a16:creationId xmlns:a16="http://schemas.microsoft.com/office/drawing/2014/main" id="{343A8711-E623-D314-2505-6A3CDC0C3330}"/>
              </a:ext>
            </a:extLst>
          </p:cNvPr>
          <p:cNvSpPr txBox="1"/>
          <p:nvPr/>
        </p:nvSpPr>
        <p:spPr>
          <a:xfrm>
            <a:off x="1466426" y="1485762"/>
            <a:ext cx="59503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①</a:t>
            </a:r>
          </a:p>
        </p:txBody>
      </p:sp>
      <p:sp>
        <p:nvSpPr>
          <p:cNvPr id="16" name="テキスト ボックス 15">
            <a:extLst>
              <a:ext uri="{FF2B5EF4-FFF2-40B4-BE49-F238E27FC236}">
                <a16:creationId xmlns:a16="http://schemas.microsoft.com/office/drawing/2014/main" id="{D1F58881-1924-5AC1-B4A4-7099083E702D}"/>
              </a:ext>
            </a:extLst>
          </p:cNvPr>
          <p:cNvSpPr txBox="1"/>
          <p:nvPr/>
        </p:nvSpPr>
        <p:spPr>
          <a:xfrm>
            <a:off x="5317382" y="1404239"/>
            <a:ext cx="59503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②</a:t>
            </a:r>
          </a:p>
        </p:txBody>
      </p:sp>
      <p:sp>
        <p:nvSpPr>
          <p:cNvPr id="17" name="テキスト ボックス 16">
            <a:extLst>
              <a:ext uri="{FF2B5EF4-FFF2-40B4-BE49-F238E27FC236}">
                <a16:creationId xmlns:a16="http://schemas.microsoft.com/office/drawing/2014/main" id="{9B02720D-9741-BA1D-5E1A-3F62EA3EA097}"/>
              </a:ext>
            </a:extLst>
          </p:cNvPr>
          <p:cNvSpPr txBox="1"/>
          <p:nvPr/>
        </p:nvSpPr>
        <p:spPr>
          <a:xfrm>
            <a:off x="9697951" y="1485762"/>
            <a:ext cx="59503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③</a:t>
            </a:r>
          </a:p>
        </p:txBody>
      </p:sp>
    </p:spTree>
    <p:extLst>
      <p:ext uri="{BB962C8B-B14F-4D97-AF65-F5344CB8AC3E}">
        <p14:creationId xmlns:p14="http://schemas.microsoft.com/office/powerpoint/2010/main" val="97708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anim calcmode="lin" valueType="num">
                                      <p:cBhvr>
                                        <p:cTn id="72" dur="1000" fill="hold"/>
                                        <p:tgtEl>
                                          <p:spTgt spid="19"/>
                                        </p:tgtEl>
                                        <p:attrNameLst>
                                          <p:attrName>ppt_x</p:attrName>
                                        </p:attrNameLst>
                                      </p:cBhvr>
                                      <p:tavLst>
                                        <p:tav tm="0">
                                          <p:val>
                                            <p:strVal val="#ppt_x"/>
                                          </p:val>
                                        </p:tav>
                                        <p:tav tm="100000">
                                          <p:val>
                                            <p:strVal val="#ppt_x"/>
                                          </p:val>
                                        </p:tav>
                                      </p:tavLst>
                                    </p:anim>
                                    <p:anim calcmode="lin" valueType="num">
                                      <p:cBhvr>
                                        <p:cTn id="73" dur="1000" fill="hold"/>
                                        <p:tgtEl>
                                          <p:spTgt spid="19"/>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42" presetClass="entr" presetSubtype="0" fill="hold" nodeType="after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additive="base">
                                        <p:cTn id="84" dur="500" fill="hold"/>
                                        <p:tgtEl>
                                          <p:spTgt spid="12"/>
                                        </p:tgtEl>
                                        <p:attrNameLst>
                                          <p:attrName>ppt_x</p:attrName>
                                        </p:attrNameLst>
                                      </p:cBhvr>
                                      <p:tavLst>
                                        <p:tav tm="0">
                                          <p:val>
                                            <p:strVal val="0-#ppt_w/2"/>
                                          </p:val>
                                        </p:tav>
                                        <p:tav tm="100000">
                                          <p:val>
                                            <p:strVal val="#ppt_x"/>
                                          </p:val>
                                        </p:tav>
                                      </p:tavLst>
                                    </p:anim>
                                    <p:anim calcmode="lin" valueType="num">
                                      <p:cBhvr additive="base">
                                        <p:cTn id="85" dur="500" fill="hold"/>
                                        <p:tgtEl>
                                          <p:spTgt spid="12"/>
                                        </p:tgtEl>
                                        <p:attrNameLst>
                                          <p:attrName>ppt_y</p:attrName>
                                        </p:attrNameLst>
                                      </p:cBhvr>
                                      <p:tavLst>
                                        <p:tav tm="0">
                                          <p:val>
                                            <p:strVal val="#ppt_y"/>
                                          </p:val>
                                        </p:tav>
                                        <p:tav tm="100000">
                                          <p:val>
                                            <p:strVal val="#ppt_y"/>
                                          </p:val>
                                        </p:tav>
                                      </p:tavLst>
                                    </p:anim>
                                  </p:childTnLst>
                                </p:cTn>
                              </p:par>
                            </p:childTnLst>
                          </p:cTn>
                        </p:par>
                        <p:par>
                          <p:cTn id="86" fill="hold">
                            <p:stCondLst>
                              <p:cond delay="500"/>
                            </p:stCondLst>
                            <p:childTnLst>
                              <p:par>
                                <p:cTn id="87" presetID="42" presetClass="entr" presetSubtype="0"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1000"/>
                                        <p:tgtEl>
                                          <p:spTgt spid="22"/>
                                        </p:tgtEl>
                                      </p:cBhvr>
                                    </p:animEffect>
                                    <p:anim calcmode="lin" valueType="num">
                                      <p:cBhvr>
                                        <p:cTn id="90" dur="1000" fill="hold"/>
                                        <p:tgtEl>
                                          <p:spTgt spid="22"/>
                                        </p:tgtEl>
                                        <p:attrNameLst>
                                          <p:attrName>ppt_x</p:attrName>
                                        </p:attrNameLst>
                                      </p:cBhvr>
                                      <p:tavLst>
                                        <p:tav tm="0">
                                          <p:val>
                                            <p:strVal val="#ppt_x"/>
                                          </p:val>
                                        </p:tav>
                                        <p:tav tm="100000">
                                          <p:val>
                                            <p:strVal val="#ppt_x"/>
                                          </p:val>
                                        </p:tav>
                                      </p:tavLst>
                                    </p:anim>
                                    <p:anim calcmode="lin" valueType="num">
                                      <p:cBhvr>
                                        <p:cTn id="9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1000"/>
                                        <p:tgtEl>
                                          <p:spTgt spid="17"/>
                                        </p:tgtEl>
                                      </p:cBhvr>
                                    </p:animEffect>
                                    <p:anim calcmode="lin" valueType="num">
                                      <p:cBhvr>
                                        <p:cTn id="97" dur="1000" fill="hold"/>
                                        <p:tgtEl>
                                          <p:spTgt spid="17"/>
                                        </p:tgtEl>
                                        <p:attrNameLst>
                                          <p:attrName>ppt_x</p:attrName>
                                        </p:attrNameLst>
                                      </p:cBhvr>
                                      <p:tavLst>
                                        <p:tav tm="0">
                                          <p:val>
                                            <p:strVal val="#ppt_x"/>
                                          </p:val>
                                        </p:tav>
                                        <p:tav tm="100000">
                                          <p:val>
                                            <p:strVal val="#ppt_x"/>
                                          </p:val>
                                        </p:tav>
                                      </p:tavLst>
                                    </p:anim>
                                    <p:anim calcmode="lin" valueType="num">
                                      <p:cBhvr>
                                        <p:cTn id="98" dur="1000" fill="hold"/>
                                        <p:tgtEl>
                                          <p:spTgt spid="17"/>
                                        </p:tgtEl>
                                        <p:attrNameLst>
                                          <p:attrName>ppt_y</p:attrName>
                                        </p:attrNameLst>
                                      </p:cBhvr>
                                      <p:tavLst>
                                        <p:tav tm="0">
                                          <p:val>
                                            <p:strVal val="#ppt_y+.1"/>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additive="base">
                                        <p:cTn id="101" dur="500" fill="hold"/>
                                        <p:tgtEl>
                                          <p:spTgt spid="7"/>
                                        </p:tgtEl>
                                        <p:attrNameLst>
                                          <p:attrName>ppt_x</p:attrName>
                                        </p:attrNameLst>
                                      </p:cBhvr>
                                      <p:tavLst>
                                        <p:tav tm="0">
                                          <p:val>
                                            <p:strVal val="#ppt_x"/>
                                          </p:val>
                                        </p:tav>
                                        <p:tav tm="100000">
                                          <p:val>
                                            <p:strVal val="#ppt_x"/>
                                          </p:val>
                                        </p:tav>
                                      </p:tavLst>
                                    </p:anim>
                                    <p:anim calcmode="lin" valueType="num">
                                      <p:cBhvr additive="base">
                                        <p:cTn id="102" dur="500" fill="hold"/>
                                        <p:tgtEl>
                                          <p:spTgt spid="7"/>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additive="base">
                                        <p:cTn id="105" dur="500" fill="hold"/>
                                        <p:tgtEl>
                                          <p:spTgt spid="8"/>
                                        </p:tgtEl>
                                        <p:attrNameLst>
                                          <p:attrName>ppt_x</p:attrName>
                                        </p:attrNameLst>
                                      </p:cBhvr>
                                      <p:tavLst>
                                        <p:tav tm="0">
                                          <p:val>
                                            <p:strVal val="#ppt_x"/>
                                          </p:val>
                                        </p:tav>
                                        <p:tav tm="100000">
                                          <p:val>
                                            <p:strVal val="#ppt_x"/>
                                          </p:val>
                                        </p:tav>
                                      </p:tavLst>
                                    </p:anim>
                                    <p:anim calcmode="lin" valueType="num">
                                      <p:cBhvr additive="base">
                                        <p:cTn id="10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1000"/>
                                        <p:tgtEl>
                                          <p:spTgt spid="20"/>
                                        </p:tgtEl>
                                      </p:cBhvr>
                                    </p:animEffect>
                                    <p:anim calcmode="lin" valueType="num">
                                      <p:cBhvr>
                                        <p:cTn id="112" dur="1000" fill="hold"/>
                                        <p:tgtEl>
                                          <p:spTgt spid="20"/>
                                        </p:tgtEl>
                                        <p:attrNameLst>
                                          <p:attrName>ppt_x</p:attrName>
                                        </p:attrNameLst>
                                      </p:cBhvr>
                                      <p:tavLst>
                                        <p:tav tm="0">
                                          <p:val>
                                            <p:strVal val="#ppt_x"/>
                                          </p:val>
                                        </p:tav>
                                        <p:tav tm="100000">
                                          <p:val>
                                            <p:strVal val="#ppt_x"/>
                                          </p:val>
                                        </p:tav>
                                      </p:tavLst>
                                    </p:anim>
                                    <p:anim calcmode="lin" valueType="num">
                                      <p:cBhvr>
                                        <p:cTn id="113" dur="1000" fill="hold"/>
                                        <p:tgtEl>
                                          <p:spTgt spid="20"/>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1000"/>
                                        <p:tgtEl>
                                          <p:spTgt spid="21"/>
                                        </p:tgtEl>
                                      </p:cBhvr>
                                    </p:animEffect>
                                    <p:anim calcmode="lin" valueType="num">
                                      <p:cBhvr>
                                        <p:cTn id="117" dur="1000" fill="hold"/>
                                        <p:tgtEl>
                                          <p:spTgt spid="21"/>
                                        </p:tgtEl>
                                        <p:attrNameLst>
                                          <p:attrName>ppt_x</p:attrName>
                                        </p:attrNameLst>
                                      </p:cBhvr>
                                      <p:tavLst>
                                        <p:tav tm="0">
                                          <p:val>
                                            <p:strVal val="#ppt_x"/>
                                          </p:val>
                                        </p:tav>
                                        <p:tav tm="100000">
                                          <p:val>
                                            <p:strVal val="#ppt_x"/>
                                          </p:val>
                                        </p:tav>
                                      </p:tavLst>
                                    </p:anim>
                                    <p:anim calcmode="lin" valueType="num">
                                      <p:cBhvr>
                                        <p:cTn id="1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8" fill="hold" grpId="0" nodeType="clickEffect">
                                  <p:stCondLst>
                                    <p:cond delay="0"/>
                                  </p:stCondLst>
                                  <p:childTnLst>
                                    <p:set>
                                      <p:cBhvr>
                                        <p:cTn id="122" dur="1" fill="hold">
                                          <p:stCondLst>
                                            <p:cond delay="0"/>
                                          </p:stCondLst>
                                        </p:cTn>
                                        <p:tgtEl>
                                          <p:spTgt spid="14"/>
                                        </p:tgtEl>
                                        <p:attrNameLst>
                                          <p:attrName>style.visibility</p:attrName>
                                        </p:attrNameLst>
                                      </p:cBhvr>
                                      <p:to>
                                        <p:strVal val="visible"/>
                                      </p:to>
                                    </p:set>
                                    <p:anim calcmode="lin" valueType="num">
                                      <p:cBhvr additive="base">
                                        <p:cTn id="123" dur="500" fill="hold"/>
                                        <p:tgtEl>
                                          <p:spTgt spid="14"/>
                                        </p:tgtEl>
                                        <p:attrNameLst>
                                          <p:attrName>ppt_x</p:attrName>
                                        </p:attrNameLst>
                                      </p:cBhvr>
                                      <p:tavLst>
                                        <p:tav tm="0">
                                          <p:val>
                                            <p:strVal val="0-#ppt_w/2"/>
                                          </p:val>
                                        </p:tav>
                                        <p:tav tm="100000">
                                          <p:val>
                                            <p:strVal val="#ppt_x"/>
                                          </p:val>
                                        </p:tav>
                                      </p:tavLst>
                                    </p:anim>
                                    <p:anim calcmode="lin" valueType="num">
                                      <p:cBhvr additive="base">
                                        <p:cTn id="124" dur="500" fill="hold"/>
                                        <p:tgtEl>
                                          <p:spTgt spid="14"/>
                                        </p:tgtEl>
                                        <p:attrNameLst>
                                          <p:attrName>ppt_y</p:attrName>
                                        </p:attrNameLst>
                                      </p:cBhvr>
                                      <p:tavLst>
                                        <p:tav tm="0">
                                          <p:val>
                                            <p:strVal val="#ppt_y"/>
                                          </p:val>
                                        </p:tav>
                                        <p:tav tm="100000">
                                          <p:val>
                                            <p:strVal val="#ppt_y"/>
                                          </p:val>
                                        </p:tav>
                                      </p:tavLst>
                                    </p:anim>
                                  </p:childTnLst>
                                </p:cTn>
                              </p:par>
                            </p:childTnLst>
                          </p:cTn>
                        </p:par>
                        <p:par>
                          <p:cTn id="125" fill="hold">
                            <p:stCondLst>
                              <p:cond delay="500"/>
                            </p:stCondLst>
                            <p:childTnLst>
                              <p:par>
                                <p:cTn id="126" presetID="42" presetClass="entr" presetSubtype="0" fill="hold" grpId="0" nodeType="after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fade">
                                      <p:cBhvr>
                                        <p:cTn id="128" dur="1000"/>
                                        <p:tgtEl>
                                          <p:spTgt spid="23"/>
                                        </p:tgtEl>
                                      </p:cBhvr>
                                    </p:animEffect>
                                    <p:anim calcmode="lin" valueType="num">
                                      <p:cBhvr>
                                        <p:cTn id="129" dur="1000" fill="hold"/>
                                        <p:tgtEl>
                                          <p:spTgt spid="23"/>
                                        </p:tgtEl>
                                        <p:attrNameLst>
                                          <p:attrName>ppt_x</p:attrName>
                                        </p:attrNameLst>
                                      </p:cBhvr>
                                      <p:tavLst>
                                        <p:tav tm="0">
                                          <p:val>
                                            <p:strVal val="#ppt_x"/>
                                          </p:val>
                                        </p:tav>
                                        <p:tav tm="100000">
                                          <p:val>
                                            <p:strVal val="#ppt_x"/>
                                          </p:val>
                                        </p:tav>
                                      </p:tavLst>
                                    </p:anim>
                                    <p:anim calcmode="lin" valueType="num">
                                      <p:cBhvr>
                                        <p:cTn id="1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 grpId="0" animBg="1"/>
      <p:bldP spid="22" grpId="0" animBg="1"/>
      <p:bldP spid="23" grpId="0" animBg="1"/>
      <p:bldP spid="12" grpId="0" animBg="1"/>
      <p:bldP spid="14" grpId="0" animBg="1"/>
      <p:bldP spid="25" grpId="0" animBg="1"/>
      <p:bldP spid="16"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8FF17-7236-3C3B-8BA6-BADA10393D57}"/>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1364ABC4-7E7C-3144-059B-B2D359A2196C}"/>
              </a:ext>
            </a:extLst>
          </p:cNvPr>
          <p:cNvPicPr>
            <a:picLocks noChangeAspect="1"/>
          </p:cNvPicPr>
          <p:nvPr/>
        </p:nvPicPr>
        <p:blipFill>
          <a:blip r:embed="rId2"/>
          <a:stretch>
            <a:fillRect/>
          </a:stretch>
        </p:blipFill>
        <p:spPr>
          <a:xfrm>
            <a:off x="125505" y="35859"/>
            <a:ext cx="11870336" cy="9144000"/>
          </a:xfrm>
          <a:prstGeom prst="rect">
            <a:avLst/>
          </a:prstGeom>
        </p:spPr>
      </p:pic>
    </p:spTree>
    <p:extLst>
      <p:ext uri="{BB962C8B-B14F-4D97-AF65-F5344CB8AC3E}">
        <p14:creationId xmlns:p14="http://schemas.microsoft.com/office/powerpoint/2010/main" val="1987405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FFC332E-E502-74E9-D61A-87BA8323D14A}"/>
              </a:ext>
            </a:extLst>
          </p:cNvPr>
          <p:cNvSpPr/>
          <p:nvPr/>
        </p:nvSpPr>
        <p:spPr>
          <a:xfrm>
            <a:off x="1452283" y="537884"/>
            <a:ext cx="5235388" cy="143435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pic>
        <p:nvPicPr>
          <p:cNvPr id="2" name="図 1">
            <a:extLst>
              <a:ext uri="{FF2B5EF4-FFF2-40B4-BE49-F238E27FC236}">
                <a16:creationId xmlns:a16="http://schemas.microsoft.com/office/drawing/2014/main" id="{E3463853-3529-6CD9-2014-9E8D51186904}"/>
              </a:ext>
            </a:extLst>
          </p:cNvPr>
          <p:cNvPicPr>
            <a:picLocks noChangeAspect="1"/>
          </p:cNvPicPr>
          <p:nvPr/>
        </p:nvPicPr>
        <p:blipFill>
          <a:blip r:embed="rId2"/>
          <a:stretch>
            <a:fillRect/>
          </a:stretch>
        </p:blipFill>
        <p:spPr>
          <a:xfrm>
            <a:off x="125505" y="35859"/>
            <a:ext cx="11870336" cy="9144000"/>
          </a:xfrm>
          <a:prstGeom prst="rect">
            <a:avLst/>
          </a:prstGeom>
        </p:spPr>
      </p:pic>
      <p:sp>
        <p:nvSpPr>
          <p:cNvPr id="4" name="正方形/長方形 3">
            <a:extLst>
              <a:ext uri="{FF2B5EF4-FFF2-40B4-BE49-F238E27FC236}">
                <a16:creationId xmlns:a16="http://schemas.microsoft.com/office/drawing/2014/main" id="{B1B36B3F-91BD-4673-0F1B-B7054753877B}"/>
              </a:ext>
            </a:extLst>
          </p:cNvPr>
          <p:cNvSpPr/>
          <p:nvPr/>
        </p:nvSpPr>
        <p:spPr>
          <a:xfrm>
            <a:off x="6687671" y="537884"/>
            <a:ext cx="5235388" cy="143435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pic>
        <p:nvPicPr>
          <p:cNvPr id="11" name="図 10">
            <a:extLst>
              <a:ext uri="{FF2B5EF4-FFF2-40B4-BE49-F238E27FC236}">
                <a16:creationId xmlns:a16="http://schemas.microsoft.com/office/drawing/2014/main" id="{D345CB8A-8BC2-E425-24EC-52E9BFE503CA}"/>
              </a:ext>
            </a:extLst>
          </p:cNvPr>
          <p:cNvPicPr>
            <a:picLocks noChangeAspect="1"/>
          </p:cNvPicPr>
          <p:nvPr/>
        </p:nvPicPr>
        <p:blipFill>
          <a:blip r:embed="rId3"/>
          <a:stretch>
            <a:fillRect/>
          </a:stretch>
        </p:blipFill>
        <p:spPr>
          <a:xfrm>
            <a:off x="125506" y="2474261"/>
            <a:ext cx="10795015" cy="2400635"/>
          </a:xfrm>
          <a:prstGeom prst="rect">
            <a:avLst/>
          </a:prstGeom>
        </p:spPr>
      </p:pic>
      <p:pic>
        <p:nvPicPr>
          <p:cNvPr id="15" name="図 14">
            <a:extLst>
              <a:ext uri="{FF2B5EF4-FFF2-40B4-BE49-F238E27FC236}">
                <a16:creationId xmlns:a16="http://schemas.microsoft.com/office/drawing/2014/main" id="{641ACB2B-5836-02C2-25DE-A565C616980E}"/>
              </a:ext>
            </a:extLst>
          </p:cNvPr>
          <p:cNvPicPr>
            <a:picLocks noChangeAspect="1"/>
          </p:cNvPicPr>
          <p:nvPr/>
        </p:nvPicPr>
        <p:blipFill>
          <a:blip r:embed="rId4"/>
          <a:stretch>
            <a:fillRect/>
          </a:stretch>
        </p:blipFill>
        <p:spPr>
          <a:xfrm>
            <a:off x="1667435" y="5237125"/>
            <a:ext cx="10328407" cy="2915895"/>
          </a:xfrm>
          <a:prstGeom prst="rect">
            <a:avLst/>
          </a:prstGeom>
        </p:spPr>
      </p:pic>
    </p:spTree>
    <p:extLst>
      <p:ext uri="{BB962C8B-B14F-4D97-AF65-F5344CB8AC3E}">
        <p14:creationId xmlns:p14="http://schemas.microsoft.com/office/powerpoint/2010/main" val="331312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44FCF-CB4D-EE40-0D9D-67E9BA06BC41}"/>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BA4B2748-7569-67AF-E85B-3CDB9CDBB4E5}"/>
              </a:ext>
            </a:extLst>
          </p:cNvPr>
          <p:cNvPicPr>
            <a:picLocks noChangeAspect="1"/>
          </p:cNvPicPr>
          <p:nvPr/>
        </p:nvPicPr>
        <p:blipFill>
          <a:blip r:embed="rId2"/>
          <a:stretch>
            <a:fillRect/>
          </a:stretch>
        </p:blipFill>
        <p:spPr>
          <a:xfrm>
            <a:off x="89649" y="0"/>
            <a:ext cx="11870336" cy="9144000"/>
          </a:xfrm>
          <a:prstGeom prst="rect">
            <a:avLst/>
          </a:prstGeom>
        </p:spPr>
      </p:pic>
      <p:sp>
        <p:nvSpPr>
          <p:cNvPr id="3" name="正方形/長方形 2">
            <a:extLst>
              <a:ext uri="{FF2B5EF4-FFF2-40B4-BE49-F238E27FC236}">
                <a16:creationId xmlns:a16="http://schemas.microsoft.com/office/drawing/2014/main" id="{6116BB38-CE15-21A0-027F-7D0DE8F48DBD}"/>
              </a:ext>
            </a:extLst>
          </p:cNvPr>
          <p:cNvSpPr/>
          <p:nvPr/>
        </p:nvSpPr>
        <p:spPr>
          <a:xfrm>
            <a:off x="89649" y="1864659"/>
            <a:ext cx="1488139" cy="451821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 name="正方形/長方形 3">
            <a:extLst>
              <a:ext uri="{FF2B5EF4-FFF2-40B4-BE49-F238E27FC236}">
                <a16:creationId xmlns:a16="http://schemas.microsoft.com/office/drawing/2014/main" id="{695C178F-409B-BE2E-96C3-1600558129BA}"/>
              </a:ext>
            </a:extLst>
          </p:cNvPr>
          <p:cNvSpPr/>
          <p:nvPr/>
        </p:nvSpPr>
        <p:spPr>
          <a:xfrm>
            <a:off x="71717" y="6382871"/>
            <a:ext cx="1488139" cy="252804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正方形/長方形 4">
            <a:extLst>
              <a:ext uri="{FF2B5EF4-FFF2-40B4-BE49-F238E27FC236}">
                <a16:creationId xmlns:a16="http://schemas.microsoft.com/office/drawing/2014/main" id="{14DD1526-6CD2-FA50-4CEB-E5D20C61DA95}"/>
              </a:ext>
            </a:extLst>
          </p:cNvPr>
          <p:cNvSpPr/>
          <p:nvPr/>
        </p:nvSpPr>
        <p:spPr>
          <a:xfrm>
            <a:off x="2259105" y="1864659"/>
            <a:ext cx="3392395" cy="4697507"/>
          </a:xfrm>
          <a:prstGeom prst="rect">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指導内容</a:t>
            </a:r>
            <a:endParaRPr kumimoji="1" lang="en-US" altLang="ja-JP" sz="32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・理解させたいこと</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・高めたい能力</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学習活動</a:t>
            </a:r>
            <a:endParaRPr kumimoji="1" lang="en-US" altLang="ja-JP" sz="32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・活動内容</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・活動形態</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時間数（　）</a:t>
            </a:r>
            <a:endParaRPr kumimoji="1" lang="en-US" altLang="ja-JP" sz="3200" dirty="0">
              <a:solidFill>
                <a:schemeClr val="tx1"/>
              </a:solidFill>
              <a:latin typeface="AR P丸ゴシック体E" panose="020F0900000000000000" pitchFamily="50" charset="-128"/>
              <a:ea typeface="AR P丸ゴシック体E" panose="020F0900000000000000" pitchFamily="50" charset="-128"/>
            </a:endParaRPr>
          </a:p>
          <a:p>
            <a:endParaRPr kumimoji="1" lang="ja-JP" altLang="en-US" sz="3200" dirty="0">
              <a:solidFill>
                <a:schemeClr val="tx1"/>
              </a:solidFill>
              <a:latin typeface="AR P丸ゴシック体E" panose="020F0900000000000000" pitchFamily="50" charset="-128"/>
              <a:ea typeface="AR P丸ゴシック体E" panose="020F0900000000000000" pitchFamily="50" charset="-128"/>
            </a:endParaRPr>
          </a:p>
        </p:txBody>
      </p:sp>
      <p:sp>
        <p:nvSpPr>
          <p:cNvPr id="6" name="正方形/長方形 5">
            <a:extLst>
              <a:ext uri="{FF2B5EF4-FFF2-40B4-BE49-F238E27FC236}">
                <a16:creationId xmlns:a16="http://schemas.microsoft.com/office/drawing/2014/main" id="{AE959349-0411-EDA4-9F43-1D0CB50437C9}"/>
              </a:ext>
            </a:extLst>
          </p:cNvPr>
          <p:cNvSpPr/>
          <p:nvPr/>
        </p:nvSpPr>
        <p:spPr>
          <a:xfrm>
            <a:off x="6221505" y="2850784"/>
            <a:ext cx="3620995" cy="5957787"/>
          </a:xfrm>
          <a:prstGeom prst="rect">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教科等横断的な</a:t>
            </a:r>
            <a:endParaRPr kumimoji="1" lang="en-US" altLang="ja-JP" sz="32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つながり</a:t>
            </a:r>
            <a:endParaRPr kumimoji="1" lang="en-US" altLang="ja-JP" sz="32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　　　</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　</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開かれた学び</a:t>
            </a:r>
            <a:endParaRPr kumimoji="1" lang="en-US" altLang="ja-JP" sz="32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・保護者・地域・企業</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・関係機関との連携</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教師の働きかけ</a:t>
            </a:r>
            <a:endParaRPr kumimoji="1" lang="en-US" altLang="ja-JP" sz="32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・発問、助言、資料　</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・評価</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　</a:t>
            </a:r>
          </a:p>
        </p:txBody>
      </p:sp>
      <p:cxnSp>
        <p:nvCxnSpPr>
          <p:cNvPr id="8" name="直線コネクタ 7">
            <a:extLst>
              <a:ext uri="{FF2B5EF4-FFF2-40B4-BE49-F238E27FC236}">
                <a16:creationId xmlns:a16="http://schemas.microsoft.com/office/drawing/2014/main" id="{1F9C1352-4B44-FF4C-C4F9-0036691BF48F}"/>
              </a:ext>
            </a:extLst>
          </p:cNvPr>
          <p:cNvCxnSpPr>
            <a:cxnSpLocks/>
          </p:cNvCxnSpPr>
          <p:nvPr/>
        </p:nvCxnSpPr>
        <p:spPr>
          <a:xfrm>
            <a:off x="2259105" y="4048312"/>
            <a:ext cx="33923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1A666D3-C654-AF00-8C1B-A96C79E99001}"/>
              </a:ext>
            </a:extLst>
          </p:cNvPr>
          <p:cNvCxnSpPr>
            <a:cxnSpLocks/>
          </p:cNvCxnSpPr>
          <p:nvPr/>
        </p:nvCxnSpPr>
        <p:spPr>
          <a:xfrm>
            <a:off x="6221505" y="4719917"/>
            <a:ext cx="36209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3D3B3D75-1C82-AF38-55DB-8FC884A289CE}"/>
              </a:ext>
            </a:extLst>
          </p:cNvPr>
          <p:cNvCxnSpPr>
            <a:cxnSpLocks/>
          </p:cNvCxnSpPr>
          <p:nvPr/>
        </p:nvCxnSpPr>
        <p:spPr>
          <a:xfrm>
            <a:off x="6221505" y="6753412"/>
            <a:ext cx="36209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21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4954204A-98DE-022D-69DA-42C553262A34}"/>
              </a:ext>
            </a:extLst>
          </p:cNvPr>
          <p:cNvGraphicFramePr>
            <a:graphicFrameLocks/>
          </p:cNvGraphicFramePr>
          <p:nvPr>
            <p:extLst>
              <p:ext uri="{D42A27DB-BD31-4B8C-83A1-F6EECF244321}">
                <p14:modId xmlns:p14="http://schemas.microsoft.com/office/powerpoint/2010/main" val="233165231"/>
              </p:ext>
            </p:extLst>
          </p:nvPr>
        </p:nvGraphicFramePr>
        <p:xfrm>
          <a:off x="292359" y="659363"/>
          <a:ext cx="11899641" cy="7700866"/>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a:extLst>
              <a:ext uri="{FF2B5EF4-FFF2-40B4-BE49-F238E27FC236}">
                <a16:creationId xmlns:a16="http://schemas.microsoft.com/office/drawing/2014/main" id="{2D81243B-B8F0-DE4B-D5E8-76CD6E7907FC}"/>
              </a:ext>
            </a:extLst>
          </p:cNvPr>
          <p:cNvSpPr txBox="1"/>
          <p:nvPr/>
        </p:nvSpPr>
        <p:spPr>
          <a:xfrm>
            <a:off x="5417975" y="3271935"/>
            <a:ext cx="595035" cy="584775"/>
          </a:xfrm>
          <a:prstGeom prst="rect">
            <a:avLst/>
          </a:prstGeom>
          <a:noFill/>
        </p:spPr>
        <p:txBody>
          <a:bodyPr wrap="none" rtlCol="0">
            <a:spAutoFit/>
          </a:bodyPr>
          <a:lstStyle/>
          <a:p>
            <a:r>
              <a:rPr kumimoji="1" lang="ja-JP" altLang="en-US" sz="3200" b="1" dirty="0"/>
              <a:t>５</a:t>
            </a:r>
          </a:p>
        </p:txBody>
      </p:sp>
      <p:sp>
        <p:nvSpPr>
          <p:cNvPr id="4" name="テキスト ボックス 3">
            <a:extLst>
              <a:ext uri="{FF2B5EF4-FFF2-40B4-BE49-F238E27FC236}">
                <a16:creationId xmlns:a16="http://schemas.microsoft.com/office/drawing/2014/main" id="{B4463AC6-16DC-663F-7F0B-CBB0D6B2304F}"/>
              </a:ext>
            </a:extLst>
          </p:cNvPr>
          <p:cNvSpPr txBox="1"/>
          <p:nvPr/>
        </p:nvSpPr>
        <p:spPr>
          <a:xfrm>
            <a:off x="7206343" y="5868955"/>
            <a:ext cx="655949" cy="584775"/>
          </a:xfrm>
          <a:prstGeom prst="rect">
            <a:avLst/>
          </a:prstGeom>
          <a:noFill/>
        </p:spPr>
        <p:txBody>
          <a:bodyPr wrap="none" rtlCol="0">
            <a:spAutoFit/>
          </a:bodyPr>
          <a:lstStyle/>
          <a:p>
            <a:r>
              <a:rPr kumimoji="1" lang="en-US" altLang="ja-JP" sz="3200" b="1" dirty="0">
                <a:latin typeface="+mn-ea"/>
              </a:rPr>
              <a:t>58</a:t>
            </a:r>
            <a:endParaRPr kumimoji="1" lang="ja-JP" altLang="en-US" sz="3200" b="1" dirty="0">
              <a:latin typeface="+mn-ea"/>
            </a:endParaRPr>
          </a:p>
        </p:txBody>
      </p:sp>
      <p:sp>
        <p:nvSpPr>
          <p:cNvPr id="5" name="正方形/長方形 4">
            <a:extLst>
              <a:ext uri="{FF2B5EF4-FFF2-40B4-BE49-F238E27FC236}">
                <a16:creationId xmlns:a16="http://schemas.microsoft.com/office/drawing/2014/main" id="{E7EDA5BE-B23A-21B1-DEBD-DE8B0C9217E4}"/>
              </a:ext>
            </a:extLst>
          </p:cNvPr>
          <p:cNvSpPr/>
          <p:nvPr/>
        </p:nvSpPr>
        <p:spPr>
          <a:xfrm>
            <a:off x="-5455297" y="2376455"/>
            <a:ext cx="8739673" cy="65687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C7DF29E-7158-E270-6325-25B81BD5F28E}"/>
              </a:ext>
            </a:extLst>
          </p:cNvPr>
          <p:cNvSpPr txBox="1"/>
          <p:nvPr/>
        </p:nvSpPr>
        <p:spPr>
          <a:xfrm>
            <a:off x="4988768" y="136143"/>
            <a:ext cx="7333861" cy="523220"/>
          </a:xfrm>
          <a:prstGeom prst="rect">
            <a:avLst/>
          </a:prstGeom>
          <a:solidFill>
            <a:schemeClr val="accent1">
              <a:lumMod val="60000"/>
              <a:lumOff val="40000"/>
            </a:schemeClr>
          </a:solidFill>
        </p:spPr>
        <p:txBody>
          <a:bodyPr wrap="square">
            <a:spAutoFit/>
          </a:bodyPr>
          <a:lstStyle/>
          <a:p>
            <a:r>
              <a:rPr lang="ja-JP" altLang="en-US" sz="2800" dirty="0">
                <a:latin typeface="AR丸ゴシック体E" panose="020F0909000000000000" pitchFamily="49" charset="-128"/>
                <a:ea typeface="AR丸ゴシック体E" panose="020F0909000000000000" pitchFamily="49" charset="-128"/>
              </a:rPr>
              <a:t>⑧ ある県のＥＳＤの現状を共有しましょう。</a:t>
            </a:r>
            <a:endParaRPr lang="ja-JP" altLang="en-US" sz="2800" dirty="0"/>
          </a:p>
        </p:txBody>
      </p:sp>
    </p:spTree>
    <p:extLst>
      <p:ext uri="{BB962C8B-B14F-4D97-AF65-F5344CB8AC3E}">
        <p14:creationId xmlns:p14="http://schemas.microsoft.com/office/powerpoint/2010/main" val="156992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00"/>
                                        <p:tgtEl>
                                          <p:spTgt spid="5"/>
                                        </p:tgtEl>
                                        <p:attrNameLst>
                                          <p:attrName>ppt_x</p:attrName>
                                        </p:attrNameLst>
                                      </p:cBhvr>
                                      <p:tavLst>
                                        <p:tav tm="0">
                                          <p:val>
                                            <p:strVal val="ppt_x"/>
                                          </p:val>
                                        </p:tav>
                                        <p:tav tm="100000">
                                          <p:val>
                                            <p:strVal val="ppt_x"/>
                                          </p:val>
                                        </p:tav>
                                      </p:tavLst>
                                    </p:anim>
                                    <p:anim calcmode="lin" valueType="num">
                                      <p:cBhvr additive="base">
                                        <p:cTn id="7" dur="1000"/>
                                        <p:tgtEl>
                                          <p:spTgt spid="5"/>
                                        </p:tgtEl>
                                        <p:attrNameLst>
                                          <p:attrName>ppt_y</p:attrName>
                                        </p:attrNameLst>
                                      </p:cBhvr>
                                      <p:tavLst>
                                        <p:tav tm="0">
                                          <p:val>
                                            <p:strVal val="ppt_y"/>
                                          </p:val>
                                        </p:tav>
                                        <p:tav tm="100000">
                                          <p:val>
                                            <p:strVal val="1+ppt_h/2"/>
                                          </p:val>
                                        </p:tav>
                                      </p:tavLst>
                                    </p:anim>
                                    <p:set>
                                      <p:cBhvr>
                                        <p:cTn id="8"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208E16C-5A51-5E7A-5F27-7BA170939354}"/>
              </a:ext>
            </a:extLst>
          </p:cNvPr>
          <p:cNvPicPr>
            <a:picLocks noChangeAspect="1"/>
          </p:cNvPicPr>
          <p:nvPr/>
        </p:nvPicPr>
        <p:blipFill>
          <a:blip r:embed="rId2"/>
          <a:srcRect b="961"/>
          <a:stretch>
            <a:fillRect/>
          </a:stretch>
        </p:blipFill>
        <p:spPr>
          <a:xfrm>
            <a:off x="575758" y="2656114"/>
            <a:ext cx="6254257" cy="5613839"/>
          </a:xfrm>
          <a:prstGeom prst="rect">
            <a:avLst/>
          </a:prstGeom>
        </p:spPr>
      </p:pic>
      <p:sp>
        <p:nvSpPr>
          <p:cNvPr id="5" name="テキスト ボックス 4">
            <a:extLst>
              <a:ext uri="{FF2B5EF4-FFF2-40B4-BE49-F238E27FC236}">
                <a16:creationId xmlns:a16="http://schemas.microsoft.com/office/drawing/2014/main" id="{9DDDF602-A6CF-72E2-C242-848AAAF17BC3}"/>
              </a:ext>
            </a:extLst>
          </p:cNvPr>
          <p:cNvSpPr txBox="1"/>
          <p:nvPr/>
        </p:nvSpPr>
        <p:spPr>
          <a:xfrm>
            <a:off x="1744283" y="323462"/>
            <a:ext cx="9570640" cy="1354217"/>
          </a:xfrm>
          <a:prstGeom prst="rect">
            <a:avLst/>
          </a:prstGeom>
          <a:noFill/>
        </p:spPr>
        <p:txBody>
          <a:bodyPr wrap="square" rtlCol="0">
            <a:spAutoFit/>
          </a:bodyPr>
          <a:lstStyle/>
          <a:p>
            <a:pPr algn="ctr"/>
            <a:r>
              <a:rPr lang="ja-JP" altLang="en-US" sz="3200" dirty="0">
                <a:latin typeface="AR P丸ゴシック体E" panose="020F0900000000000000" pitchFamily="50" charset="-128"/>
                <a:ea typeface="AR P丸ゴシック体E" panose="020F0900000000000000" pitchFamily="50" charset="-128"/>
              </a:rPr>
              <a:t>ある県内の各市町村の教育振興基本計画等における　　　　　　　　「生きる力」や「確かな学力」の明記の有無</a:t>
            </a:r>
          </a:p>
          <a:p>
            <a:pPr algn="ctr"/>
            <a:endParaRPr kumimoji="1" lang="ja-JP" altLang="en-US" dirty="0"/>
          </a:p>
        </p:txBody>
      </p:sp>
      <p:sp>
        <p:nvSpPr>
          <p:cNvPr id="6" name="テキスト ボックス 5">
            <a:extLst>
              <a:ext uri="{FF2B5EF4-FFF2-40B4-BE49-F238E27FC236}">
                <a16:creationId xmlns:a16="http://schemas.microsoft.com/office/drawing/2014/main" id="{75F43CA6-CE76-46F4-F00C-E564EC4F67DB}"/>
              </a:ext>
            </a:extLst>
          </p:cNvPr>
          <p:cNvSpPr txBox="1"/>
          <p:nvPr/>
        </p:nvSpPr>
        <p:spPr>
          <a:xfrm>
            <a:off x="3893982" y="3395198"/>
            <a:ext cx="1999265" cy="1384995"/>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「生きる力」</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のみを明記</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１</a:t>
            </a:r>
            <a:r>
              <a:rPr kumimoji="1" lang="en-US" altLang="ja-JP" sz="2800" dirty="0">
                <a:latin typeface="AR P丸ゴシック体E" panose="020F0900000000000000" pitchFamily="50" charset="-128"/>
                <a:ea typeface="AR P丸ゴシック体E" panose="020F0900000000000000" pitchFamily="50" charset="-128"/>
              </a:rPr>
              <a:t>2</a:t>
            </a:r>
            <a:endParaRPr kumimoji="1" lang="ja-JP" altLang="en-US" sz="2800" dirty="0">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CC3FDC0E-C292-CD5E-5738-73CA981B9852}"/>
              </a:ext>
            </a:extLst>
          </p:cNvPr>
          <p:cNvSpPr txBox="1"/>
          <p:nvPr/>
        </p:nvSpPr>
        <p:spPr>
          <a:xfrm>
            <a:off x="4027721" y="5269411"/>
            <a:ext cx="2400016" cy="2246769"/>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「生きる力」と</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「確かな学力」</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の両方を明記</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r>
              <a:rPr kumimoji="1" lang="en-US" altLang="ja-JP" sz="2800" dirty="0">
                <a:latin typeface="AR P丸ゴシック体E" panose="020F0900000000000000" pitchFamily="50" charset="-128"/>
                <a:ea typeface="AR P丸ゴシック体E" panose="020F0900000000000000" pitchFamily="50" charset="-128"/>
              </a:rPr>
              <a:t>17</a:t>
            </a:r>
          </a:p>
          <a:p>
            <a:endParaRPr kumimoji="1" lang="ja-JP" altLang="en-US" sz="2800" dirty="0">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E5420073-1E41-C615-E123-DE1A85EA5C84}"/>
              </a:ext>
            </a:extLst>
          </p:cNvPr>
          <p:cNvSpPr txBox="1"/>
          <p:nvPr/>
        </p:nvSpPr>
        <p:spPr>
          <a:xfrm>
            <a:off x="1225427" y="5269410"/>
            <a:ext cx="2400016" cy="1815882"/>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「確かな学力」</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のみを明記</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２９</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ja-JP" altLang="en-US" sz="2800" dirty="0">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0F5B751D-EA98-3E02-BB45-E891522A4AF1}"/>
              </a:ext>
            </a:extLst>
          </p:cNvPr>
          <p:cNvSpPr txBox="1"/>
          <p:nvPr/>
        </p:nvSpPr>
        <p:spPr>
          <a:xfrm>
            <a:off x="227052" y="1758343"/>
            <a:ext cx="2839239" cy="1384995"/>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どちらも記載なし</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５</a:t>
            </a:r>
            <a:r>
              <a:rPr kumimoji="1" lang="ja-JP" altLang="en-US" sz="2000" dirty="0">
                <a:latin typeface="AR P丸ゴシック体E" panose="020F0900000000000000" pitchFamily="50" charset="-128"/>
                <a:ea typeface="AR P丸ゴシック体E" panose="020F0900000000000000" pitchFamily="50" charset="-128"/>
              </a:rPr>
              <a:t>（８％）</a:t>
            </a:r>
            <a:endParaRPr kumimoji="1" lang="en-US" altLang="ja-JP" sz="2000" dirty="0">
              <a:latin typeface="AR P丸ゴシック体E" panose="020F0900000000000000" pitchFamily="50" charset="-128"/>
              <a:ea typeface="AR P丸ゴシック体E" panose="020F0900000000000000" pitchFamily="50" charset="-128"/>
            </a:endParaRPr>
          </a:p>
          <a:p>
            <a:endParaRPr kumimoji="1" lang="ja-JP" altLang="en-US" sz="2800" dirty="0">
              <a:latin typeface="AR P丸ゴシック体E" panose="020F0900000000000000" pitchFamily="50" charset="-128"/>
              <a:ea typeface="AR P丸ゴシック体E" panose="020F0900000000000000" pitchFamily="50" charset="-128"/>
            </a:endParaRPr>
          </a:p>
        </p:txBody>
      </p:sp>
      <p:cxnSp>
        <p:nvCxnSpPr>
          <p:cNvPr id="11" name="直線矢印コネクタ 10">
            <a:extLst>
              <a:ext uri="{FF2B5EF4-FFF2-40B4-BE49-F238E27FC236}">
                <a16:creationId xmlns:a16="http://schemas.microsoft.com/office/drawing/2014/main" id="{7386751D-0FCF-23C8-DD29-A24C23B410E2}"/>
              </a:ext>
            </a:extLst>
          </p:cNvPr>
          <p:cNvCxnSpPr>
            <a:cxnSpLocks/>
          </p:cNvCxnSpPr>
          <p:nvPr/>
        </p:nvCxnSpPr>
        <p:spPr>
          <a:xfrm>
            <a:off x="2475730" y="2450841"/>
            <a:ext cx="385665" cy="4167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矢印: 左カーブ 17">
            <a:extLst>
              <a:ext uri="{FF2B5EF4-FFF2-40B4-BE49-F238E27FC236}">
                <a16:creationId xmlns:a16="http://schemas.microsoft.com/office/drawing/2014/main" id="{7E846B16-990E-0F8C-0D53-9BD81F777369}"/>
              </a:ext>
            </a:extLst>
          </p:cNvPr>
          <p:cNvSpPr/>
          <p:nvPr/>
        </p:nvSpPr>
        <p:spPr>
          <a:xfrm rot="21255413">
            <a:off x="4200239" y="1799889"/>
            <a:ext cx="2801266" cy="7152312"/>
          </a:xfrm>
          <a:prstGeom prst="curved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1" name="図 20">
            <a:extLst>
              <a:ext uri="{FF2B5EF4-FFF2-40B4-BE49-F238E27FC236}">
                <a16:creationId xmlns:a16="http://schemas.microsoft.com/office/drawing/2014/main" id="{1CB0AEC0-BECF-D681-11BC-1B1FF61B8A90}"/>
              </a:ext>
            </a:extLst>
          </p:cNvPr>
          <p:cNvPicPr>
            <a:picLocks noChangeAspect="1"/>
          </p:cNvPicPr>
          <p:nvPr/>
        </p:nvPicPr>
        <p:blipFill>
          <a:blip r:embed="rId3"/>
          <a:stretch>
            <a:fillRect/>
          </a:stretch>
        </p:blipFill>
        <p:spPr>
          <a:xfrm>
            <a:off x="961587" y="2692441"/>
            <a:ext cx="5775641" cy="5541184"/>
          </a:xfrm>
          <a:prstGeom prst="rect">
            <a:avLst/>
          </a:prstGeom>
        </p:spPr>
      </p:pic>
      <p:sp>
        <p:nvSpPr>
          <p:cNvPr id="17" name="テキスト ボックス 16">
            <a:extLst>
              <a:ext uri="{FF2B5EF4-FFF2-40B4-BE49-F238E27FC236}">
                <a16:creationId xmlns:a16="http://schemas.microsoft.com/office/drawing/2014/main" id="{6E3861E9-20BB-02B7-8A3D-72D14D59FFD8}"/>
              </a:ext>
            </a:extLst>
          </p:cNvPr>
          <p:cNvSpPr txBox="1"/>
          <p:nvPr/>
        </p:nvSpPr>
        <p:spPr>
          <a:xfrm>
            <a:off x="6830014" y="7060563"/>
            <a:ext cx="5797415" cy="1785104"/>
          </a:xfrm>
          <a:prstGeom prst="rect">
            <a:avLst/>
          </a:prstGeom>
          <a:noFill/>
        </p:spPr>
        <p:txBody>
          <a:bodyPr wrap="square" rtlCol="0">
            <a:spAutoFit/>
          </a:bodyPr>
          <a:lstStyle/>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生きる力の</a:t>
            </a:r>
            <a:r>
              <a:rPr kumimoji="1" lang="ja-JP" altLang="en-US" sz="2800" dirty="0">
                <a:highlight>
                  <a:srgbClr val="00FF00"/>
                </a:highlight>
                <a:latin typeface="AR P丸ゴシック体E" panose="020F0900000000000000" pitchFamily="50" charset="-128"/>
                <a:ea typeface="AR P丸ゴシック体E" panose="020F0900000000000000" pitchFamily="50" charset="-128"/>
              </a:rPr>
              <a:t>記載有り</a:t>
            </a:r>
            <a:r>
              <a:rPr kumimoji="1" lang="ja-JP" altLang="en-US" sz="2800" dirty="0">
                <a:latin typeface="AR P丸ゴシック体E" panose="020F0900000000000000" pitchFamily="50" charset="-128"/>
                <a:ea typeface="AR P丸ゴシック体E" panose="020F0900000000000000" pitchFamily="50" charset="-128"/>
              </a:rPr>
              <a:t>・・・・２９</a:t>
            </a:r>
            <a:r>
              <a:rPr kumimoji="1" lang="ja-JP" altLang="en-US" sz="2000" dirty="0">
                <a:latin typeface="AR P丸ゴシック体E" panose="020F0900000000000000" pitchFamily="50" charset="-128"/>
                <a:ea typeface="AR P丸ゴシック体E" panose="020F0900000000000000" pitchFamily="50" charset="-128"/>
              </a:rPr>
              <a:t>（４６％）</a:t>
            </a:r>
            <a:endParaRPr kumimoji="1" lang="en-US" altLang="ja-JP" sz="2000" dirty="0">
              <a:latin typeface="AR P丸ゴシック体E" panose="020F0900000000000000" pitchFamily="50" charset="-128"/>
              <a:ea typeface="AR P丸ゴシック体E" panose="020F0900000000000000" pitchFamily="50" charset="-128"/>
            </a:endParaRPr>
          </a:p>
          <a:p>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2800" dirty="0">
                <a:highlight>
                  <a:srgbClr val="00FFFF"/>
                </a:highlight>
                <a:latin typeface="AR P丸ゴシック体E" panose="020F0900000000000000" pitchFamily="50" charset="-128"/>
                <a:ea typeface="AR P丸ゴシック体E" panose="020F0900000000000000" pitchFamily="50" charset="-128"/>
              </a:rPr>
              <a:t>確かな学力</a:t>
            </a:r>
            <a:r>
              <a:rPr kumimoji="1" lang="ja-JP" altLang="en-US" sz="2800" dirty="0">
                <a:highlight>
                  <a:srgbClr val="00FF00"/>
                </a:highlight>
                <a:latin typeface="AR P丸ゴシック体E" panose="020F0900000000000000" pitchFamily="50" charset="-128"/>
                <a:ea typeface="AR P丸ゴシック体E" panose="020F0900000000000000" pitchFamily="50" charset="-128"/>
              </a:rPr>
              <a:t>の記載あり</a:t>
            </a:r>
            <a:r>
              <a:rPr kumimoji="1" lang="ja-JP" altLang="en-US" sz="2800" dirty="0">
                <a:latin typeface="AR P丸ゴシック体E" panose="020F0900000000000000" pitchFamily="50" charset="-128"/>
                <a:ea typeface="AR P丸ゴシック体E" panose="020F0900000000000000" pitchFamily="50" charset="-128"/>
              </a:rPr>
              <a:t>・・４６</a:t>
            </a:r>
            <a:r>
              <a:rPr kumimoji="1" lang="ja-JP" altLang="en-US" sz="2000" dirty="0">
                <a:latin typeface="AR P丸ゴシック体E" panose="020F0900000000000000" pitchFamily="50" charset="-128"/>
                <a:ea typeface="AR P丸ゴシック体E" panose="020F0900000000000000" pitchFamily="50" charset="-128"/>
              </a:rPr>
              <a:t>（７３％）</a:t>
            </a:r>
            <a:endParaRPr kumimoji="1" lang="en-US" altLang="ja-JP" sz="20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どちらも記載なし・・・・・・  ５</a:t>
            </a:r>
            <a:r>
              <a:rPr kumimoji="1" lang="ja-JP" altLang="en-US" sz="2000" dirty="0">
                <a:latin typeface="AR P丸ゴシック体E" panose="020F0900000000000000" pitchFamily="50" charset="-128"/>
                <a:ea typeface="AR P丸ゴシック体E" panose="020F0900000000000000" pitchFamily="50" charset="-128"/>
              </a:rPr>
              <a:t>（８％）</a:t>
            </a:r>
          </a:p>
        </p:txBody>
      </p:sp>
      <p:sp>
        <p:nvSpPr>
          <p:cNvPr id="4" name="テキスト ボックス 3">
            <a:extLst>
              <a:ext uri="{FF2B5EF4-FFF2-40B4-BE49-F238E27FC236}">
                <a16:creationId xmlns:a16="http://schemas.microsoft.com/office/drawing/2014/main" id="{CBCC190B-2E70-E913-5D5B-F61093241E0D}"/>
              </a:ext>
            </a:extLst>
          </p:cNvPr>
          <p:cNvSpPr txBox="1"/>
          <p:nvPr/>
        </p:nvSpPr>
        <p:spPr>
          <a:xfrm>
            <a:off x="1503601" y="5804509"/>
            <a:ext cx="6313714" cy="1077218"/>
          </a:xfrm>
          <a:prstGeom prst="rect">
            <a:avLst/>
          </a:prstGeom>
          <a:noFill/>
        </p:spPr>
        <p:txBody>
          <a:bodyPr wrap="square">
            <a:spAutoFit/>
          </a:bodyPr>
          <a:lstStyle/>
          <a:p>
            <a:r>
              <a:rPr kumimoji="1" lang="ja-JP" altLang="en-US" sz="3200" dirty="0">
                <a:highlight>
                  <a:srgbClr val="00FFFF"/>
                </a:highlight>
                <a:latin typeface="AR P丸ゴシック体E" panose="020F0900000000000000" pitchFamily="50" charset="-128"/>
                <a:ea typeface="AR P丸ゴシック体E" panose="020F0900000000000000" pitchFamily="50" charset="-128"/>
              </a:rPr>
              <a:t>確かな学力</a:t>
            </a:r>
            <a:r>
              <a:rPr kumimoji="1" lang="ja-JP" altLang="en-US" sz="3200" dirty="0">
                <a:highlight>
                  <a:srgbClr val="00FF00"/>
                </a:highlight>
                <a:latin typeface="AR P丸ゴシック体E" panose="020F0900000000000000" pitchFamily="50" charset="-128"/>
                <a:ea typeface="AR P丸ゴシック体E" panose="020F0900000000000000" pitchFamily="50" charset="-128"/>
              </a:rPr>
              <a:t>の記載あり</a:t>
            </a:r>
            <a:endParaRPr kumimoji="1" lang="en-US" altLang="ja-JP" sz="3200" dirty="0">
              <a:highlight>
                <a:srgbClr val="00FF00"/>
              </a:highlight>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４６</a:t>
            </a:r>
            <a:r>
              <a:rPr kumimoji="1" lang="ja-JP" altLang="en-US" sz="2000" dirty="0">
                <a:latin typeface="AR P丸ゴシック体E" panose="020F0900000000000000" pitchFamily="50" charset="-128"/>
                <a:ea typeface="AR P丸ゴシック体E" panose="020F0900000000000000" pitchFamily="50" charset="-128"/>
              </a:rPr>
              <a:t>（７３％）</a:t>
            </a:r>
            <a:endParaRPr kumimoji="1" lang="en-US" altLang="ja-JP" sz="20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295762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grpId="1" nodeType="clickEffect">
                                  <p:stCondLst>
                                    <p:cond delay="0"/>
                                  </p:stCondLst>
                                  <p:childTnLst>
                                    <p:anim calcmode="lin" valueType="num">
                                      <p:cBhvr additive="base">
                                        <p:cTn id="51" dur="500"/>
                                        <p:tgtEl>
                                          <p:spTgt spid="18"/>
                                        </p:tgtEl>
                                        <p:attrNameLst>
                                          <p:attrName>ppt_x</p:attrName>
                                        </p:attrNameLst>
                                      </p:cBhvr>
                                      <p:tavLst>
                                        <p:tav tm="0">
                                          <p:val>
                                            <p:strVal val="ppt_x"/>
                                          </p:val>
                                        </p:tav>
                                        <p:tav tm="100000">
                                          <p:val>
                                            <p:strVal val="ppt_x"/>
                                          </p:val>
                                        </p:tav>
                                      </p:tavLst>
                                    </p:anim>
                                    <p:anim calcmode="lin" valueType="num">
                                      <p:cBhvr additive="base">
                                        <p:cTn id="52" dur="500"/>
                                        <p:tgtEl>
                                          <p:spTgt spid="18"/>
                                        </p:tgtEl>
                                        <p:attrNameLst>
                                          <p:attrName>ppt_y</p:attrName>
                                        </p:attrNameLst>
                                      </p:cBhvr>
                                      <p:tavLst>
                                        <p:tav tm="0">
                                          <p:val>
                                            <p:strVal val="ppt_y"/>
                                          </p:val>
                                        </p:tav>
                                        <p:tav tm="100000">
                                          <p:val>
                                            <p:strVal val="1+ppt_h/2"/>
                                          </p:val>
                                        </p:tav>
                                      </p:tavLst>
                                    </p:anim>
                                    <p:set>
                                      <p:cBhvr>
                                        <p:cTn id="53" dur="1" fill="hold">
                                          <p:stCondLst>
                                            <p:cond delay="499"/>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1000"/>
                                        <p:tgtEl>
                                          <p:spTgt spid="4"/>
                                        </p:tgtEl>
                                      </p:cBhvr>
                                    </p:animEffect>
                                    <p:anim calcmode="lin" valueType="num">
                                      <p:cBhvr>
                                        <p:cTn id="66" dur="1000" fill="hold"/>
                                        <p:tgtEl>
                                          <p:spTgt spid="4"/>
                                        </p:tgtEl>
                                        <p:attrNameLst>
                                          <p:attrName>ppt_x</p:attrName>
                                        </p:attrNameLst>
                                      </p:cBhvr>
                                      <p:tavLst>
                                        <p:tav tm="0">
                                          <p:val>
                                            <p:strVal val="#ppt_x"/>
                                          </p:val>
                                        </p:tav>
                                        <p:tav tm="100000">
                                          <p:val>
                                            <p:strVal val="#ppt_x"/>
                                          </p:val>
                                        </p:tav>
                                      </p:tavLst>
                                    </p:anim>
                                    <p:anim calcmode="lin" valueType="num">
                                      <p:cBhvr>
                                        <p:cTn id="6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21"/>
                                        </p:tgtEl>
                                        <p:attrNameLst>
                                          <p:attrName>ppt_x</p:attrName>
                                        </p:attrNameLst>
                                      </p:cBhvr>
                                      <p:tavLst>
                                        <p:tav tm="0">
                                          <p:val>
                                            <p:strVal val="ppt_x"/>
                                          </p:val>
                                        </p:tav>
                                        <p:tav tm="100000">
                                          <p:val>
                                            <p:strVal val="ppt_x"/>
                                          </p:val>
                                        </p:tav>
                                      </p:tavLst>
                                    </p:anim>
                                    <p:anim calcmode="lin" valueType="num">
                                      <p:cBhvr additive="base">
                                        <p:cTn id="72" dur="500"/>
                                        <p:tgtEl>
                                          <p:spTgt spid="21"/>
                                        </p:tgtEl>
                                        <p:attrNameLst>
                                          <p:attrName>ppt_y</p:attrName>
                                        </p:attrNameLst>
                                      </p:cBhvr>
                                      <p:tavLst>
                                        <p:tav tm="0">
                                          <p:val>
                                            <p:strVal val="ppt_y"/>
                                          </p:val>
                                        </p:tav>
                                        <p:tav tm="100000">
                                          <p:val>
                                            <p:strVal val="1+ppt_h/2"/>
                                          </p:val>
                                        </p:tav>
                                      </p:tavLst>
                                    </p:anim>
                                    <p:set>
                                      <p:cBhvr>
                                        <p:cTn id="73" dur="1" fill="hold">
                                          <p:stCondLst>
                                            <p:cond delay="499"/>
                                          </p:stCondLst>
                                        </p:cTn>
                                        <p:tgtEl>
                                          <p:spTgt spid="21"/>
                                        </p:tgtEl>
                                        <p:attrNameLst>
                                          <p:attrName>style.visibility</p:attrName>
                                        </p:attrNameLst>
                                      </p:cBhvr>
                                      <p:to>
                                        <p:strVal val="hidden"/>
                                      </p:to>
                                    </p:set>
                                  </p:childTnLst>
                                </p:cTn>
                              </p:par>
                              <p:par>
                                <p:cTn id="74" presetID="42" presetClass="exit" presetSubtype="0" fill="hold" grpId="1" nodeType="withEffect">
                                  <p:stCondLst>
                                    <p:cond delay="0"/>
                                  </p:stCondLst>
                                  <p:childTnLst>
                                    <p:animEffect transition="out" filter="fade">
                                      <p:cBhvr>
                                        <p:cTn id="75" dur="1000"/>
                                        <p:tgtEl>
                                          <p:spTgt spid="4"/>
                                        </p:tgtEl>
                                      </p:cBhvr>
                                    </p:animEffect>
                                    <p:anim calcmode="lin" valueType="num">
                                      <p:cBhvr>
                                        <p:cTn id="76" dur="1000"/>
                                        <p:tgtEl>
                                          <p:spTgt spid="4"/>
                                        </p:tgtEl>
                                        <p:attrNameLst>
                                          <p:attrName>ppt_x</p:attrName>
                                        </p:attrNameLst>
                                      </p:cBhvr>
                                      <p:tavLst>
                                        <p:tav tm="0">
                                          <p:val>
                                            <p:strVal val="ppt_x"/>
                                          </p:val>
                                        </p:tav>
                                        <p:tav tm="100000">
                                          <p:val>
                                            <p:strVal val="ppt_x"/>
                                          </p:val>
                                        </p:tav>
                                      </p:tavLst>
                                    </p:anim>
                                    <p:anim calcmode="lin" valueType="num">
                                      <p:cBhvr>
                                        <p:cTn id="77" dur="1000"/>
                                        <p:tgtEl>
                                          <p:spTgt spid="4"/>
                                        </p:tgtEl>
                                        <p:attrNameLst>
                                          <p:attrName>ppt_y</p:attrName>
                                        </p:attrNameLst>
                                      </p:cBhvr>
                                      <p:tavLst>
                                        <p:tav tm="0">
                                          <p:val>
                                            <p:strVal val="ppt_y"/>
                                          </p:val>
                                        </p:tav>
                                        <p:tav tm="100000">
                                          <p:val>
                                            <p:strVal val="ppt_y+.1"/>
                                          </p:val>
                                        </p:tav>
                                      </p:tavLst>
                                    </p:anim>
                                    <p:set>
                                      <p:cBhvr>
                                        <p:cTn id="7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8" grpId="0" animBg="1"/>
      <p:bldP spid="18" grpId="1" animBg="1"/>
      <p:bldP spid="17" grpId="0"/>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6DE01F5-6B87-00E9-D758-3E4F95E8CF14}"/>
              </a:ext>
            </a:extLst>
          </p:cNvPr>
          <p:cNvPicPr>
            <a:picLocks noChangeAspect="1"/>
          </p:cNvPicPr>
          <p:nvPr/>
        </p:nvPicPr>
        <p:blipFill>
          <a:blip r:embed="rId2"/>
          <a:stretch>
            <a:fillRect/>
          </a:stretch>
        </p:blipFill>
        <p:spPr>
          <a:xfrm>
            <a:off x="1" y="1451634"/>
            <a:ext cx="12219451" cy="7692367"/>
          </a:xfrm>
          <a:prstGeom prst="rect">
            <a:avLst/>
          </a:prstGeom>
        </p:spPr>
      </p:pic>
      <p:pic>
        <p:nvPicPr>
          <p:cNvPr id="5" name="図 4">
            <a:extLst>
              <a:ext uri="{FF2B5EF4-FFF2-40B4-BE49-F238E27FC236}">
                <a16:creationId xmlns:a16="http://schemas.microsoft.com/office/drawing/2014/main" id="{E2C7211C-0D1A-DC90-8BD1-6C18FE2D7C6C}"/>
              </a:ext>
            </a:extLst>
          </p:cNvPr>
          <p:cNvPicPr>
            <a:picLocks noChangeAspect="1"/>
          </p:cNvPicPr>
          <p:nvPr/>
        </p:nvPicPr>
        <p:blipFill>
          <a:blip r:embed="rId3"/>
          <a:stretch>
            <a:fillRect/>
          </a:stretch>
        </p:blipFill>
        <p:spPr>
          <a:xfrm>
            <a:off x="8467205" y="0"/>
            <a:ext cx="3724795" cy="3191320"/>
          </a:xfrm>
          <a:prstGeom prst="rect">
            <a:avLst/>
          </a:prstGeom>
        </p:spPr>
      </p:pic>
      <p:sp>
        <p:nvSpPr>
          <p:cNvPr id="6" name="テキスト ボックス 5">
            <a:extLst>
              <a:ext uri="{FF2B5EF4-FFF2-40B4-BE49-F238E27FC236}">
                <a16:creationId xmlns:a16="http://schemas.microsoft.com/office/drawing/2014/main" id="{3B07D2FC-A5B3-22C8-79F8-7433F0B4A3A0}"/>
              </a:ext>
            </a:extLst>
          </p:cNvPr>
          <p:cNvSpPr txBox="1"/>
          <p:nvPr/>
        </p:nvSpPr>
        <p:spPr>
          <a:xfrm>
            <a:off x="75377" y="41535"/>
            <a:ext cx="8137164" cy="1446550"/>
          </a:xfrm>
          <a:prstGeom prst="rect">
            <a:avLst/>
          </a:prstGeom>
          <a:noFill/>
        </p:spPr>
        <p:txBody>
          <a:bodyPr wrap="none" rtlCol="0">
            <a:spAutoFit/>
          </a:bodyPr>
          <a:lstStyle/>
          <a:p>
            <a:r>
              <a:rPr kumimoji="1" lang="ja-JP" altLang="en-US" sz="4400" dirty="0">
                <a:latin typeface="AR P丸ゴシック体E" panose="020F0900000000000000" pitchFamily="50" charset="-128"/>
                <a:ea typeface="AR P丸ゴシック体E" panose="020F0900000000000000" pitchFamily="50" charset="-128"/>
              </a:rPr>
              <a:t>国際連合の教育・科学・文化機関</a:t>
            </a:r>
            <a:endParaRPr kumimoji="1" lang="en-US" altLang="ja-JP" sz="4400" dirty="0">
              <a:latin typeface="AR P丸ゴシック体E" panose="020F0900000000000000" pitchFamily="50" charset="-128"/>
              <a:ea typeface="AR P丸ゴシック体E" panose="020F0900000000000000" pitchFamily="50" charset="-128"/>
            </a:endParaRPr>
          </a:p>
          <a:p>
            <a:r>
              <a:rPr kumimoji="1" lang="en-US" altLang="ja-JP" sz="4400" dirty="0">
                <a:latin typeface="AR P丸ゴシック体E" panose="020F0900000000000000" pitchFamily="50" charset="-128"/>
                <a:ea typeface="AR P丸ゴシック体E" panose="020F0900000000000000" pitchFamily="50" charset="-128"/>
              </a:rPr>
              <a:t>         UNESCO </a:t>
            </a:r>
            <a:r>
              <a:rPr kumimoji="1" lang="ja-JP" altLang="en-US" sz="4400" dirty="0">
                <a:latin typeface="AR P丸ゴシック体E" panose="020F0900000000000000" pitchFamily="50" charset="-128"/>
                <a:ea typeface="AR P丸ゴシック体E" panose="020F0900000000000000" pitchFamily="50" charset="-128"/>
              </a:rPr>
              <a:t>ユネスコ</a:t>
            </a:r>
          </a:p>
        </p:txBody>
      </p:sp>
      <p:pic>
        <p:nvPicPr>
          <p:cNvPr id="8" name="図 7">
            <a:extLst>
              <a:ext uri="{FF2B5EF4-FFF2-40B4-BE49-F238E27FC236}">
                <a16:creationId xmlns:a16="http://schemas.microsoft.com/office/drawing/2014/main" id="{37F4BB87-A504-D68B-E96E-C926928C620C}"/>
              </a:ext>
            </a:extLst>
          </p:cNvPr>
          <p:cNvPicPr>
            <a:picLocks noChangeAspect="1"/>
          </p:cNvPicPr>
          <p:nvPr/>
        </p:nvPicPr>
        <p:blipFill>
          <a:blip r:embed="rId4"/>
          <a:stretch>
            <a:fillRect/>
          </a:stretch>
        </p:blipFill>
        <p:spPr>
          <a:xfrm>
            <a:off x="8246917" y="1"/>
            <a:ext cx="4019187" cy="3474651"/>
          </a:xfrm>
          <a:prstGeom prst="rect">
            <a:avLst/>
          </a:prstGeom>
        </p:spPr>
      </p:pic>
    </p:spTree>
    <p:extLst>
      <p:ext uri="{BB962C8B-B14F-4D97-AF65-F5344CB8AC3E}">
        <p14:creationId xmlns:p14="http://schemas.microsoft.com/office/powerpoint/2010/main" val="160194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5175EAA-D5CA-13FD-DEE9-6CCFF98DCC6D}"/>
              </a:ext>
            </a:extLst>
          </p:cNvPr>
          <p:cNvPicPr>
            <a:picLocks noChangeAspect="1"/>
          </p:cNvPicPr>
          <p:nvPr/>
        </p:nvPicPr>
        <p:blipFill>
          <a:blip r:embed="rId2"/>
          <a:stretch>
            <a:fillRect/>
          </a:stretch>
        </p:blipFill>
        <p:spPr>
          <a:xfrm>
            <a:off x="2861448" y="2428252"/>
            <a:ext cx="6469103" cy="5984497"/>
          </a:xfrm>
          <a:prstGeom prst="rect">
            <a:avLst/>
          </a:prstGeom>
        </p:spPr>
      </p:pic>
      <p:sp>
        <p:nvSpPr>
          <p:cNvPr id="4" name="テキスト ボックス 3">
            <a:extLst>
              <a:ext uri="{FF2B5EF4-FFF2-40B4-BE49-F238E27FC236}">
                <a16:creationId xmlns:a16="http://schemas.microsoft.com/office/drawing/2014/main" id="{C4879FF0-A852-EF1B-F09E-7319A225B00A}"/>
              </a:ext>
            </a:extLst>
          </p:cNvPr>
          <p:cNvSpPr txBox="1"/>
          <p:nvPr/>
        </p:nvSpPr>
        <p:spPr>
          <a:xfrm>
            <a:off x="1729274" y="831119"/>
            <a:ext cx="9204764" cy="954107"/>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ある県内の市町村の教育振興基本計画等の記載において、</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「主体的・対話的で深い学び」を掲げている</a:t>
            </a:r>
            <a:r>
              <a:rPr kumimoji="1" lang="ja-JP" altLang="en-US" sz="2800" dirty="0">
                <a:latin typeface="AR P丸ゴシック体E" panose="020F0900000000000000" pitchFamily="50" charset="-128"/>
                <a:ea typeface="AR P丸ゴシック体E" panose="020F0900000000000000" pitchFamily="50" charset="-128"/>
              </a:rPr>
              <a:t>市町村の数</a:t>
            </a:r>
          </a:p>
        </p:txBody>
      </p:sp>
      <p:sp>
        <p:nvSpPr>
          <p:cNvPr id="6" name="テキスト ボックス 5">
            <a:extLst>
              <a:ext uri="{FF2B5EF4-FFF2-40B4-BE49-F238E27FC236}">
                <a16:creationId xmlns:a16="http://schemas.microsoft.com/office/drawing/2014/main" id="{2016E2D6-465A-118C-3563-5BBDE94F2F26}"/>
              </a:ext>
            </a:extLst>
          </p:cNvPr>
          <p:cNvSpPr txBox="1"/>
          <p:nvPr/>
        </p:nvSpPr>
        <p:spPr>
          <a:xfrm>
            <a:off x="3962401" y="6172591"/>
            <a:ext cx="6096000" cy="1384995"/>
          </a:xfrm>
          <a:prstGeom prst="rect">
            <a:avLst/>
          </a:prstGeom>
          <a:noFill/>
        </p:spPr>
        <p:txBody>
          <a:bodyPr wrap="square">
            <a:spAutoFit/>
          </a:bodyPr>
          <a:lstStyle/>
          <a:p>
            <a:r>
              <a:rPr kumimoji="1" lang="ja-JP" altLang="en-US" sz="2800" dirty="0">
                <a:latin typeface="AR P丸ゴシック体E" panose="020F0900000000000000" pitchFamily="50" charset="-128"/>
                <a:ea typeface="AR P丸ゴシック体E" panose="020F0900000000000000" pitchFamily="50" charset="-128"/>
              </a:rPr>
              <a:t>「主体的・対話的で深い学び」</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を掲げている市町村　</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４４ </a:t>
            </a:r>
            <a:r>
              <a:rPr kumimoji="1" lang="ja-JP" altLang="en-US" sz="2000" dirty="0">
                <a:latin typeface="AR P丸ゴシック体E" panose="020F0900000000000000" pitchFamily="50" charset="-128"/>
                <a:ea typeface="AR P丸ゴシック体E" panose="020F0900000000000000" pitchFamily="50" charset="-128"/>
              </a:rPr>
              <a:t>（７０％）</a:t>
            </a:r>
            <a:endParaRPr lang="ja-JP" altLang="en-US" sz="2000" dirty="0"/>
          </a:p>
        </p:txBody>
      </p:sp>
      <p:sp>
        <p:nvSpPr>
          <p:cNvPr id="8" name="テキスト ボックス 7">
            <a:extLst>
              <a:ext uri="{FF2B5EF4-FFF2-40B4-BE49-F238E27FC236}">
                <a16:creationId xmlns:a16="http://schemas.microsoft.com/office/drawing/2014/main" id="{6D834506-B99E-E6D9-84AE-F80A6B87496E}"/>
              </a:ext>
            </a:extLst>
          </p:cNvPr>
          <p:cNvSpPr txBox="1"/>
          <p:nvPr/>
        </p:nvSpPr>
        <p:spPr>
          <a:xfrm>
            <a:off x="3800668" y="3932433"/>
            <a:ext cx="2295331" cy="1384995"/>
          </a:xfrm>
          <a:prstGeom prst="rect">
            <a:avLst/>
          </a:prstGeom>
          <a:noFill/>
        </p:spPr>
        <p:txBody>
          <a:bodyPr wrap="square">
            <a:spAutoFit/>
          </a:bodyPr>
          <a:lstStyle/>
          <a:p>
            <a:r>
              <a:rPr kumimoji="1" lang="ja-JP" altLang="en-US" sz="2800" dirty="0">
                <a:latin typeface="AR P丸ゴシック体E" panose="020F0900000000000000" pitchFamily="50" charset="-128"/>
                <a:ea typeface="AR P丸ゴシック体E" panose="020F0900000000000000" pitchFamily="50" charset="-128"/>
              </a:rPr>
              <a:t>掲げていない</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市町村　</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en-US" altLang="ja-JP" sz="2800" dirty="0">
                <a:latin typeface="AR P丸ゴシック体E" panose="020F0900000000000000" pitchFamily="50" charset="-128"/>
                <a:ea typeface="AR P丸ゴシック体E" panose="020F0900000000000000" pitchFamily="50" charset="-128"/>
              </a:rPr>
              <a:t>     </a:t>
            </a:r>
            <a:r>
              <a:rPr kumimoji="1" lang="ja-JP" altLang="en-US" sz="2800" dirty="0">
                <a:latin typeface="AR P丸ゴシック体E" panose="020F0900000000000000" pitchFamily="50" charset="-128"/>
                <a:ea typeface="AR P丸ゴシック体E" panose="020F0900000000000000" pitchFamily="50" charset="-128"/>
              </a:rPr>
              <a:t>１９ </a:t>
            </a:r>
            <a:r>
              <a:rPr kumimoji="1" lang="en-US" altLang="ja-JP" sz="2000" dirty="0">
                <a:latin typeface="AR P丸ゴシック体E" panose="020F0900000000000000" pitchFamily="50" charset="-128"/>
                <a:ea typeface="AR P丸ゴシック体E" panose="020F0900000000000000" pitchFamily="50" charset="-128"/>
              </a:rPr>
              <a:t>(30%)</a:t>
            </a:r>
            <a:endParaRPr lang="ja-JP" altLang="en-US" sz="2000" dirty="0"/>
          </a:p>
        </p:txBody>
      </p:sp>
    </p:spTree>
    <p:extLst>
      <p:ext uri="{BB962C8B-B14F-4D97-AF65-F5344CB8AC3E}">
        <p14:creationId xmlns:p14="http://schemas.microsoft.com/office/powerpoint/2010/main" val="200864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5EF441C-ADDD-92CF-454C-5808B8AE4394}"/>
              </a:ext>
            </a:extLst>
          </p:cNvPr>
          <p:cNvPicPr>
            <a:picLocks noChangeAspect="1"/>
          </p:cNvPicPr>
          <p:nvPr/>
        </p:nvPicPr>
        <p:blipFill>
          <a:blip r:embed="rId2"/>
          <a:stretch>
            <a:fillRect/>
          </a:stretch>
        </p:blipFill>
        <p:spPr>
          <a:xfrm>
            <a:off x="1343615" y="2505986"/>
            <a:ext cx="6593633" cy="6510519"/>
          </a:xfrm>
          <a:prstGeom prst="rect">
            <a:avLst/>
          </a:prstGeom>
        </p:spPr>
      </p:pic>
      <p:sp>
        <p:nvSpPr>
          <p:cNvPr id="6" name="テキスト ボックス 5">
            <a:extLst>
              <a:ext uri="{FF2B5EF4-FFF2-40B4-BE49-F238E27FC236}">
                <a16:creationId xmlns:a16="http://schemas.microsoft.com/office/drawing/2014/main" id="{F75E8638-8E22-A477-2BA3-FF563D206346}"/>
              </a:ext>
            </a:extLst>
          </p:cNvPr>
          <p:cNvSpPr txBox="1"/>
          <p:nvPr/>
        </p:nvSpPr>
        <p:spPr>
          <a:xfrm>
            <a:off x="2118631" y="493358"/>
            <a:ext cx="8304244" cy="1200329"/>
          </a:xfrm>
          <a:prstGeom prst="rect">
            <a:avLst/>
          </a:prstGeom>
          <a:noFill/>
        </p:spPr>
        <p:txBody>
          <a:bodyPr wrap="square">
            <a:spAutoFit/>
          </a:bodyPr>
          <a:lstStyle/>
          <a:p>
            <a:r>
              <a:rPr kumimoji="1" lang="ja-JP" altLang="en-US" sz="2400" dirty="0">
                <a:latin typeface="AR P丸ゴシック体E" panose="020F0900000000000000" pitchFamily="50" charset="-128"/>
                <a:ea typeface="AR P丸ゴシック体E" panose="020F0900000000000000" pitchFamily="50" charset="-128"/>
              </a:rPr>
              <a:t>ある県の市町村の教育振興基本計画等の記載において、</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「確かな学力」をきちんととらえている教育委員会の数</a:t>
            </a:r>
            <a:endParaRPr lang="ja-JP" altLang="en-US" sz="2400" dirty="0"/>
          </a:p>
        </p:txBody>
      </p:sp>
      <p:sp>
        <p:nvSpPr>
          <p:cNvPr id="7" name="テキスト ボックス 6">
            <a:extLst>
              <a:ext uri="{FF2B5EF4-FFF2-40B4-BE49-F238E27FC236}">
                <a16:creationId xmlns:a16="http://schemas.microsoft.com/office/drawing/2014/main" id="{3FDBCDFB-0ACB-E37D-9860-459FADE99154}"/>
              </a:ext>
            </a:extLst>
          </p:cNvPr>
          <p:cNvSpPr txBox="1"/>
          <p:nvPr/>
        </p:nvSpPr>
        <p:spPr>
          <a:xfrm>
            <a:off x="4820824" y="4671526"/>
            <a:ext cx="2630848" cy="1384995"/>
          </a:xfrm>
          <a:prstGeom prst="rect">
            <a:avLst/>
          </a:prstGeom>
          <a:solidFill>
            <a:schemeClr val="accent1">
              <a:lumMod val="20000"/>
              <a:lumOff val="80000"/>
            </a:schemeClr>
          </a:solidFill>
        </p:spPr>
        <p:txBody>
          <a:bodyPr wrap="none" rtlCol="0">
            <a:spAutoFit/>
          </a:bodyPr>
          <a:lstStyle/>
          <a:p>
            <a:pPr algn="ctr"/>
            <a:r>
              <a:rPr kumimoji="1" lang="ja-JP" altLang="en-US" sz="2800" dirty="0">
                <a:latin typeface="AR P丸ゴシック体E" panose="020F0900000000000000" pitchFamily="50" charset="-128"/>
                <a:ea typeface="AR P丸ゴシック体E" panose="020F0900000000000000" pitchFamily="50" charset="-128"/>
              </a:rPr>
              <a:t>高得点の学力と</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800" dirty="0">
                <a:latin typeface="AR P丸ゴシック体E" panose="020F0900000000000000" pitchFamily="50" charset="-128"/>
                <a:ea typeface="AR P丸ゴシック体E" panose="020F0900000000000000" pitchFamily="50" charset="-128"/>
              </a:rPr>
              <a:t>混同している</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800" dirty="0">
                <a:latin typeface="AR P丸ゴシック体E" panose="020F0900000000000000" pitchFamily="50" charset="-128"/>
                <a:ea typeface="AR P丸ゴシック体E" panose="020F0900000000000000" pitchFamily="50" charset="-128"/>
              </a:rPr>
              <a:t>教育委員会</a:t>
            </a:r>
          </a:p>
        </p:txBody>
      </p:sp>
      <p:sp>
        <p:nvSpPr>
          <p:cNvPr id="8" name="テキスト ボックス 7">
            <a:extLst>
              <a:ext uri="{FF2B5EF4-FFF2-40B4-BE49-F238E27FC236}">
                <a16:creationId xmlns:a16="http://schemas.microsoft.com/office/drawing/2014/main" id="{665BC7B0-C695-A3D4-4D67-63730AAD4377}"/>
              </a:ext>
            </a:extLst>
          </p:cNvPr>
          <p:cNvSpPr txBox="1"/>
          <p:nvPr/>
        </p:nvSpPr>
        <p:spPr>
          <a:xfrm>
            <a:off x="4963892" y="6643396"/>
            <a:ext cx="1903085"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４０　</a:t>
            </a:r>
            <a:r>
              <a:rPr kumimoji="1" lang="ja-JP" altLang="en-US" sz="2000" dirty="0">
                <a:latin typeface="AR P丸ゴシック体E" panose="020F0900000000000000" pitchFamily="50" charset="-128"/>
                <a:ea typeface="AR P丸ゴシック体E" panose="020F0900000000000000" pitchFamily="50" charset="-128"/>
              </a:rPr>
              <a:t>（６３％）</a:t>
            </a:r>
          </a:p>
        </p:txBody>
      </p:sp>
      <p:sp>
        <p:nvSpPr>
          <p:cNvPr id="9" name="テキスト ボックス 8">
            <a:extLst>
              <a:ext uri="{FF2B5EF4-FFF2-40B4-BE49-F238E27FC236}">
                <a16:creationId xmlns:a16="http://schemas.microsoft.com/office/drawing/2014/main" id="{18074AAA-7B38-70C8-01EB-050DAF2426DE}"/>
              </a:ext>
            </a:extLst>
          </p:cNvPr>
          <p:cNvSpPr txBox="1"/>
          <p:nvPr/>
        </p:nvSpPr>
        <p:spPr>
          <a:xfrm>
            <a:off x="1882489" y="4671526"/>
            <a:ext cx="2238113" cy="1384995"/>
          </a:xfrm>
          <a:prstGeom prst="rect">
            <a:avLst/>
          </a:prstGeom>
          <a:noFill/>
        </p:spPr>
        <p:txBody>
          <a:bodyPr wrap="none" rtlCol="0">
            <a:spAutoFit/>
          </a:bodyPr>
          <a:lstStyle/>
          <a:p>
            <a:pPr algn="ctr"/>
            <a:r>
              <a:rPr kumimoji="1" lang="ja-JP" altLang="en-US" sz="2800" dirty="0">
                <a:latin typeface="AR P丸ゴシック体E" panose="020F0900000000000000" pitchFamily="50" charset="-128"/>
                <a:ea typeface="AR P丸ゴシック体E" panose="020F0900000000000000" pitchFamily="50" charset="-128"/>
              </a:rPr>
              <a:t>確かな学力を</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800" dirty="0">
                <a:latin typeface="AR P丸ゴシック体E" panose="020F0900000000000000" pitchFamily="50" charset="-128"/>
                <a:ea typeface="AR P丸ゴシック体E" panose="020F0900000000000000" pitchFamily="50" charset="-128"/>
              </a:rPr>
              <a:t>理解している</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800" dirty="0">
                <a:latin typeface="AR P丸ゴシック体E" panose="020F0900000000000000" pitchFamily="50" charset="-128"/>
                <a:ea typeface="AR P丸ゴシック体E" panose="020F0900000000000000" pitchFamily="50" charset="-128"/>
              </a:rPr>
              <a:t>教育委員会</a:t>
            </a:r>
          </a:p>
        </p:txBody>
      </p:sp>
      <p:sp>
        <p:nvSpPr>
          <p:cNvPr id="10" name="テキスト ボックス 9">
            <a:extLst>
              <a:ext uri="{FF2B5EF4-FFF2-40B4-BE49-F238E27FC236}">
                <a16:creationId xmlns:a16="http://schemas.microsoft.com/office/drawing/2014/main" id="{2DC2381B-D2E6-6598-4DF2-2020FDE0D1B8}"/>
              </a:ext>
            </a:extLst>
          </p:cNvPr>
          <p:cNvSpPr txBox="1"/>
          <p:nvPr/>
        </p:nvSpPr>
        <p:spPr>
          <a:xfrm>
            <a:off x="1766964" y="6223518"/>
            <a:ext cx="1893467"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２０　</a:t>
            </a:r>
            <a:r>
              <a:rPr kumimoji="1" lang="ja-JP" altLang="en-US" sz="2000" dirty="0">
                <a:latin typeface="AR P丸ゴシック体E" panose="020F0900000000000000" pitchFamily="50" charset="-128"/>
                <a:ea typeface="AR P丸ゴシック体E" panose="020F0900000000000000" pitchFamily="50" charset="-128"/>
              </a:rPr>
              <a:t>（３２％）</a:t>
            </a:r>
          </a:p>
        </p:txBody>
      </p:sp>
      <p:sp>
        <p:nvSpPr>
          <p:cNvPr id="11" name="テキスト ボックス 10">
            <a:extLst>
              <a:ext uri="{FF2B5EF4-FFF2-40B4-BE49-F238E27FC236}">
                <a16:creationId xmlns:a16="http://schemas.microsoft.com/office/drawing/2014/main" id="{99AAFDCF-40D3-72AD-B1D1-24F076742514}"/>
              </a:ext>
            </a:extLst>
          </p:cNvPr>
          <p:cNvSpPr txBox="1"/>
          <p:nvPr/>
        </p:nvSpPr>
        <p:spPr>
          <a:xfrm>
            <a:off x="1904930" y="2136073"/>
            <a:ext cx="2585964" cy="523220"/>
          </a:xfrm>
          <a:prstGeom prst="rect">
            <a:avLst/>
          </a:prstGeom>
          <a:noFill/>
        </p:spPr>
        <p:txBody>
          <a:bodyPr wrap="none" rtlCol="0">
            <a:spAutoFit/>
          </a:bodyPr>
          <a:lstStyle/>
          <a:p>
            <a:pPr algn="ctr"/>
            <a:r>
              <a:rPr kumimoji="1" lang="ja-JP" altLang="en-US" sz="2800" dirty="0">
                <a:latin typeface="AR P丸ゴシック体E" panose="020F0900000000000000" pitchFamily="50" charset="-128"/>
                <a:ea typeface="AR P丸ゴシック体E" panose="020F0900000000000000" pitchFamily="50" charset="-128"/>
              </a:rPr>
              <a:t>記載なしで不明</a:t>
            </a:r>
          </a:p>
        </p:txBody>
      </p:sp>
      <p:sp>
        <p:nvSpPr>
          <p:cNvPr id="12" name="テキスト ボックス 11">
            <a:extLst>
              <a:ext uri="{FF2B5EF4-FFF2-40B4-BE49-F238E27FC236}">
                <a16:creationId xmlns:a16="http://schemas.microsoft.com/office/drawing/2014/main" id="{0263D668-09DB-D027-720B-03F4C213FE52}"/>
              </a:ext>
            </a:extLst>
          </p:cNvPr>
          <p:cNvSpPr txBox="1"/>
          <p:nvPr/>
        </p:nvSpPr>
        <p:spPr>
          <a:xfrm>
            <a:off x="3810369" y="2834412"/>
            <a:ext cx="889987" cy="830997"/>
          </a:xfrm>
          <a:prstGeom prst="rect">
            <a:avLst/>
          </a:prstGeom>
          <a:noFill/>
        </p:spPr>
        <p:txBody>
          <a:bodyPr wrap="none" rtlCol="0">
            <a:spAutoFit/>
          </a:bodyPr>
          <a:lstStyle/>
          <a:p>
            <a:pPr algn="ctr"/>
            <a:r>
              <a:rPr kumimoji="1" lang="ja-JP" altLang="en-US" sz="2800" dirty="0">
                <a:latin typeface="AR P丸ゴシック体E" panose="020F0900000000000000" pitchFamily="50" charset="-128"/>
                <a:ea typeface="AR P丸ゴシック体E" panose="020F0900000000000000" pitchFamily="50" charset="-128"/>
              </a:rPr>
              <a:t>３</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000" dirty="0">
                <a:latin typeface="AR P丸ゴシック体E" panose="020F0900000000000000" pitchFamily="50" charset="-128"/>
                <a:ea typeface="AR P丸ゴシック体E" panose="020F0900000000000000" pitchFamily="50" charset="-128"/>
              </a:rPr>
              <a:t>（５％）</a:t>
            </a:r>
          </a:p>
        </p:txBody>
      </p:sp>
      <p:sp>
        <p:nvSpPr>
          <p:cNvPr id="14" name="矢印: 右 13">
            <a:extLst>
              <a:ext uri="{FF2B5EF4-FFF2-40B4-BE49-F238E27FC236}">
                <a16:creationId xmlns:a16="http://schemas.microsoft.com/office/drawing/2014/main" id="{AD98E443-E8C4-8130-B883-F9FA479AAEC7}"/>
              </a:ext>
            </a:extLst>
          </p:cNvPr>
          <p:cNvSpPr/>
          <p:nvPr/>
        </p:nvSpPr>
        <p:spPr>
          <a:xfrm>
            <a:off x="7883033" y="4856192"/>
            <a:ext cx="808653" cy="12003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C9410A9D-976A-C897-F2F9-F0518CC669BF}"/>
              </a:ext>
            </a:extLst>
          </p:cNvPr>
          <p:cNvSpPr txBox="1"/>
          <p:nvPr/>
        </p:nvSpPr>
        <p:spPr>
          <a:xfrm>
            <a:off x="8808102" y="4763858"/>
            <a:ext cx="3046027" cy="1384995"/>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学力調査の結果</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solidFill>
                  <a:srgbClr val="FF0000"/>
                </a:solidFill>
                <a:latin typeface="AR P丸ゴシック体E" panose="020F0900000000000000" pitchFamily="50" charset="-128"/>
                <a:ea typeface="AR P丸ゴシック体E" panose="020F0900000000000000" pitchFamily="50" charset="-128"/>
              </a:rPr>
              <a:t>ばかり</a:t>
            </a:r>
            <a:r>
              <a:rPr kumimoji="1" lang="ja-JP" altLang="en-US" sz="2800" dirty="0">
                <a:latin typeface="AR P丸ゴシック体E" panose="020F0900000000000000" pitchFamily="50" charset="-128"/>
                <a:ea typeface="AR P丸ゴシック体E" panose="020F0900000000000000" pitchFamily="50" charset="-128"/>
              </a:rPr>
              <a:t>を気にする</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教育委員会 </a:t>
            </a:r>
            <a:r>
              <a:rPr kumimoji="1" lang="en-US" altLang="ja-JP" sz="2800" dirty="0">
                <a:latin typeface="AR P丸ゴシック体E" panose="020F0900000000000000" pitchFamily="50" charset="-128"/>
                <a:ea typeface="AR P丸ゴシック体E" panose="020F0900000000000000" pitchFamily="50" charset="-128"/>
              </a:rPr>
              <a:t>63% </a:t>
            </a:r>
            <a:r>
              <a:rPr kumimoji="1" lang="en-US" altLang="ja-JP" sz="2800" i="1" dirty="0">
                <a:latin typeface="AR P丸ゴシック体E" panose="020F0900000000000000" pitchFamily="50" charset="-128"/>
                <a:ea typeface="AR P丸ゴシック体E" panose="020F0900000000000000" pitchFamily="50" charset="-128"/>
              </a:rPr>
              <a:t>!</a:t>
            </a:r>
          </a:p>
        </p:txBody>
      </p:sp>
      <p:sp>
        <p:nvSpPr>
          <p:cNvPr id="2" name="テキスト ボックス 1">
            <a:extLst>
              <a:ext uri="{FF2B5EF4-FFF2-40B4-BE49-F238E27FC236}">
                <a16:creationId xmlns:a16="http://schemas.microsoft.com/office/drawing/2014/main" id="{EFC172AF-CCC1-6822-ADB4-492487A83C73}"/>
              </a:ext>
            </a:extLst>
          </p:cNvPr>
          <p:cNvSpPr txBox="1"/>
          <p:nvPr/>
        </p:nvSpPr>
        <p:spPr>
          <a:xfrm>
            <a:off x="7116399" y="1957249"/>
            <a:ext cx="4988866" cy="1754326"/>
          </a:xfrm>
          <a:prstGeom prst="rect">
            <a:avLst/>
          </a:prstGeom>
          <a:solidFill>
            <a:srgbClr val="FFC000"/>
          </a:solidFill>
        </p:spPr>
        <p:txBody>
          <a:bodyPr wrap="none" rtlCol="0">
            <a:spAutoFit/>
          </a:bodyPr>
          <a:lstStyle/>
          <a:p>
            <a:r>
              <a:rPr kumimoji="1" lang="ja-JP" altLang="en-US" sz="3600" dirty="0">
                <a:latin typeface="AR P丸ゴシック体E" panose="020F0900000000000000" pitchFamily="50" charset="-128"/>
                <a:ea typeface="AR P丸ゴシック体E" panose="020F0900000000000000" pitchFamily="50" charset="-128"/>
              </a:rPr>
              <a:t>         羊頭狗肉</a:t>
            </a:r>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「持続可能な社会の創り手」が重要。</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「生きる力や確かな学力を育てます」</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と言いつつ、「学力向上策」を示す。</a:t>
            </a:r>
          </a:p>
        </p:txBody>
      </p:sp>
    </p:spTree>
    <p:extLst>
      <p:ext uri="{BB962C8B-B14F-4D97-AF65-F5344CB8AC3E}">
        <p14:creationId xmlns:p14="http://schemas.microsoft.com/office/powerpoint/2010/main" val="8595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4" grpId="0" animBg="1"/>
      <p:bldP spid="15"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5C4BDC9F-14B7-560D-B99C-D5E1B3FCE326}"/>
              </a:ext>
            </a:extLst>
          </p:cNvPr>
          <p:cNvGraphicFramePr>
            <a:graphicFrameLocks/>
          </p:cNvGraphicFramePr>
          <p:nvPr>
            <p:extLst>
              <p:ext uri="{D42A27DB-BD31-4B8C-83A1-F6EECF244321}">
                <p14:modId xmlns:p14="http://schemas.microsoft.com/office/powerpoint/2010/main" val="1623832845"/>
              </p:ext>
            </p:extLst>
          </p:nvPr>
        </p:nvGraphicFramePr>
        <p:xfrm>
          <a:off x="2471056" y="2109295"/>
          <a:ext cx="7249887" cy="5475516"/>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a:extLst>
              <a:ext uri="{FF2B5EF4-FFF2-40B4-BE49-F238E27FC236}">
                <a16:creationId xmlns:a16="http://schemas.microsoft.com/office/drawing/2014/main" id="{3C1047F4-22A3-D214-15C8-E2A024ED7C69}"/>
              </a:ext>
            </a:extLst>
          </p:cNvPr>
          <p:cNvSpPr txBox="1"/>
          <p:nvPr/>
        </p:nvSpPr>
        <p:spPr>
          <a:xfrm>
            <a:off x="1156634" y="550453"/>
            <a:ext cx="9589485" cy="954107"/>
          </a:xfrm>
          <a:prstGeom prst="rect">
            <a:avLst/>
          </a:prstGeom>
          <a:noFill/>
        </p:spPr>
        <p:txBody>
          <a:bodyPr wrap="none" rtlCol="0">
            <a:spAutoFit/>
          </a:bodyPr>
          <a:lstStyle/>
          <a:p>
            <a:pPr algn="ctr"/>
            <a:r>
              <a:rPr kumimoji="1" lang="ja-JP" altLang="en-US" sz="2800" dirty="0">
                <a:latin typeface="AR P丸ゴシック体E" panose="020F0900000000000000" pitchFamily="50" charset="-128"/>
                <a:ea typeface="AR P丸ゴシック体E" panose="020F0900000000000000" pitchFamily="50" charset="-128"/>
              </a:rPr>
              <a:t>埼玉県内の市町村の教育振興基本計画等の記載において、</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800" dirty="0">
                <a:highlight>
                  <a:srgbClr val="A3DBFF"/>
                </a:highlight>
                <a:latin typeface="AR P丸ゴシック体E" panose="020F0900000000000000" pitchFamily="50" charset="-128"/>
                <a:ea typeface="AR P丸ゴシック体E" panose="020F0900000000000000" pitchFamily="50" charset="-128"/>
              </a:rPr>
              <a:t>「確かな学力」を「高得点をとれる学力」と混同している</a:t>
            </a:r>
            <a:r>
              <a:rPr kumimoji="1" lang="ja-JP" altLang="en-US" sz="2800" dirty="0">
                <a:latin typeface="AR P丸ゴシック体E" panose="020F0900000000000000" pitchFamily="50" charset="-128"/>
                <a:ea typeface="AR P丸ゴシック体E" panose="020F0900000000000000" pitchFamily="50" charset="-128"/>
              </a:rPr>
              <a:t>市町村</a:t>
            </a:r>
          </a:p>
        </p:txBody>
      </p:sp>
      <p:pic>
        <p:nvPicPr>
          <p:cNvPr id="17" name="図 16">
            <a:extLst>
              <a:ext uri="{FF2B5EF4-FFF2-40B4-BE49-F238E27FC236}">
                <a16:creationId xmlns:a16="http://schemas.microsoft.com/office/drawing/2014/main" id="{5DADF7CF-CA84-E2A2-E580-066CD2D72979}"/>
              </a:ext>
            </a:extLst>
          </p:cNvPr>
          <p:cNvPicPr>
            <a:picLocks noChangeAspect="1"/>
          </p:cNvPicPr>
          <p:nvPr/>
        </p:nvPicPr>
        <p:blipFill>
          <a:blip r:embed="rId3"/>
          <a:stretch>
            <a:fillRect/>
          </a:stretch>
        </p:blipFill>
        <p:spPr>
          <a:xfrm>
            <a:off x="3738465" y="3708173"/>
            <a:ext cx="5289169" cy="5252026"/>
          </a:xfrm>
          <a:prstGeom prst="rect">
            <a:avLst/>
          </a:prstGeom>
        </p:spPr>
      </p:pic>
      <p:sp>
        <p:nvSpPr>
          <p:cNvPr id="9" name="テキスト ボックス 8">
            <a:extLst>
              <a:ext uri="{FF2B5EF4-FFF2-40B4-BE49-F238E27FC236}">
                <a16:creationId xmlns:a16="http://schemas.microsoft.com/office/drawing/2014/main" id="{A86B4E85-3C72-F88F-9A09-12DF697E38A3}"/>
              </a:ext>
            </a:extLst>
          </p:cNvPr>
          <p:cNvSpPr txBox="1"/>
          <p:nvPr/>
        </p:nvSpPr>
        <p:spPr>
          <a:xfrm>
            <a:off x="584719" y="2110673"/>
            <a:ext cx="3607836" cy="1384995"/>
          </a:xfrm>
          <a:prstGeom prst="rect">
            <a:avLst/>
          </a:prstGeom>
          <a:noFill/>
        </p:spPr>
        <p:txBody>
          <a:bodyPr wrap="square">
            <a:spAutoFit/>
          </a:bodyPr>
          <a:lstStyle/>
          <a:p>
            <a:r>
              <a:rPr kumimoji="1" lang="ja-JP" altLang="en-US" sz="2800" dirty="0">
                <a:latin typeface="AR P丸ゴシック体E" panose="020F0900000000000000" pitchFamily="50" charset="-128"/>
                <a:ea typeface="AR P丸ゴシック体E" panose="020F0900000000000000" pitchFamily="50" charset="-128"/>
              </a:rPr>
              <a:t>「確かな学力」を</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混同していない</a:t>
            </a:r>
            <a:r>
              <a:rPr kumimoji="1" lang="ja-JP" altLang="en-US" sz="2800" dirty="0">
                <a:latin typeface="AR P丸ゴシック体E" panose="020F0900000000000000" pitchFamily="50" charset="-128"/>
                <a:ea typeface="AR P丸ゴシック体E" panose="020F0900000000000000" pitchFamily="50" charset="-128"/>
              </a:rPr>
              <a:t>市町村 ２０</a:t>
            </a:r>
            <a:r>
              <a:rPr kumimoji="1" lang="en-US" altLang="ja-JP" sz="2800" dirty="0">
                <a:latin typeface="AR P丸ゴシック体E" panose="020F0900000000000000" pitchFamily="50" charset="-128"/>
                <a:ea typeface="AR P丸ゴシック体E" panose="020F0900000000000000" pitchFamily="50" charset="-128"/>
              </a:rPr>
              <a:t>(32</a:t>
            </a:r>
            <a:r>
              <a:rPr kumimoji="1" lang="ja-JP" altLang="en-US" sz="2800" dirty="0">
                <a:latin typeface="AR P丸ゴシック体E" panose="020F0900000000000000" pitchFamily="50" charset="-128"/>
                <a:ea typeface="AR P丸ゴシック体E" panose="020F0900000000000000" pitchFamily="50" charset="-128"/>
              </a:rPr>
              <a:t>％</a:t>
            </a:r>
            <a:r>
              <a:rPr kumimoji="1" lang="en-US" altLang="ja-JP" sz="2800" dirty="0">
                <a:latin typeface="AR P丸ゴシック体E" panose="020F0900000000000000" pitchFamily="50" charset="-128"/>
                <a:ea typeface="AR P丸ゴシック体E" panose="020F0900000000000000" pitchFamily="50" charset="-128"/>
              </a:rPr>
              <a:t>)</a:t>
            </a:r>
            <a:r>
              <a:rPr kumimoji="1" lang="ja-JP" altLang="en-US" sz="2800" dirty="0">
                <a:latin typeface="AR P丸ゴシック体E" panose="020F0900000000000000" pitchFamily="50" charset="-128"/>
                <a:ea typeface="AR P丸ゴシック体E" panose="020F0900000000000000" pitchFamily="50" charset="-128"/>
              </a:rPr>
              <a:t>　</a:t>
            </a:r>
            <a:endParaRPr lang="ja-JP" altLang="en-US" sz="2800" dirty="0"/>
          </a:p>
        </p:txBody>
      </p:sp>
      <p:sp>
        <p:nvSpPr>
          <p:cNvPr id="10" name="テキスト ボックス 9">
            <a:extLst>
              <a:ext uri="{FF2B5EF4-FFF2-40B4-BE49-F238E27FC236}">
                <a16:creationId xmlns:a16="http://schemas.microsoft.com/office/drawing/2014/main" id="{2DD326E4-A441-41A7-4C5B-9F480208FA09}"/>
              </a:ext>
            </a:extLst>
          </p:cNvPr>
          <p:cNvSpPr txBox="1"/>
          <p:nvPr/>
        </p:nvSpPr>
        <p:spPr>
          <a:xfrm>
            <a:off x="4571999" y="5374428"/>
            <a:ext cx="1669047" cy="646331"/>
          </a:xfrm>
          <a:prstGeom prst="rect">
            <a:avLst/>
          </a:prstGeom>
          <a:noFill/>
        </p:spPr>
        <p:txBody>
          <a:bodyPr wrap="none" rtlCol="0">
            <a:spAutoFit/>
          </a:bodyPr>
          <a:lstStyle/>
          <a:p>
            <a:r>
              <a:rPr kumimoji="1" lang="ja-JP" altLang="en-US" sz="3600" dirty="0">
                <a:latin typeface="AR P丸ゴシック体E" panose="020F0900000000000000" pitchFamily="50" charset="-128"/>
                <a:ea typeface="AR P丸ゴシック体E" panose="020F0900000000000000" pitchFamily="50" charset="-128"/>
              </a:rPr>
              <a:t>２０</a:t>
            </a:r>
            <a:r>
              <a:rPr kumimoji="1" lang="ja-JP" altLang="en-US" sz="2000" dirty="0">
                <a:latin typeface="AR P丸ゴシック体E" panose="020F0900000000000000" pitchFamily="50" charset="-128"/>
                <a:ea typeface="AR P丸ゴシック体E" panose="020F0900000000000000" pitchFamily="50" charset="-128"/>
              </a:rPr>
              <a:t>（３２％）</a:t>
            </a:r>
          </a:p>
        </p:txBody>
      </p:sp>
      <p:sp>
        <p:nvSpPr>
          <p:cNvPr id="12" name="テキスト ボックス 11">
            <a:extLst>
              <a:ext uri="{FF2B5EF4-FFF2-40B4-BE49-F238E27FC236}">
                <a16:creationId xmlns:a16="http://schemas.microsoft.com/office/drawing/2014/main" id="{0ACAA9D1-DF16-DC69-2F52-F8BDE21A8131}"/>
              </a:ext>
            </a:extLst>
          </p:cNvPr>
          <p:cNvSpPr txBox="1"/>
          <p:nvPr/>
        </p:nvSpPr>
        <p:spPr>
          <a:xfrm>
            <a:off x="7602004" y="2110673"/>
            <a:ext cx="4589996" cy="1384995"/>
          </a:xfrm>
          <a:prstGeom prst="rect">
            <a:avLst/>
          </a:prstGeom>
          <a:noFill/>
        </p:spPr>
        <p:txBody>
          <a:bodyPr wrap="square">
            <a:spAutoFit/>
          </a:bodyPr>
          <a:lstStyle/>
          <a:p>
            <a:r>
              <a:rPr kumimoji="1" lang="ja-JP" altLang="en-US" sz="2800" dirty="0">
                <a:latin typeface="AR P丸ゴシック体E" panose="020F0900000000000000" pitchFamily="50" charset="-128"/>
                <a:ea typeface="AR P丸ゴシック体E" panose="020F0900000000000000" pitchFamily="50" charset="-128"/>
              </a:rPr>
              <a:t>「確かな学力」を「高得点を</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en-US" altLang="ja-JP" sz="2800" dirty="0">
                <a:latin typeface="AR P丸ゴシック体E" panose="020F0900000000000000" pitchFamily="50" charset="-128"/>
                <a:ea typeface="AR P丸ゴシック体E" panose="020F0900000000000000" pitchFamily="50" charset="-128"/>
              </a:rPr>
              <a:t> </a:t>
            </a:r>
            <a:r>
              <a:rPr kumimoji="1" lang="ja-JP" altLang="en-US" sz="2800" dirty="0">
                <a:latin typeface="AR P丸ゴシック体E" panose="020F0900000000000000" pitchFamily="50" charset="-128"/>
                <a:ea typeface="AR P丸ゴシック体E" panose="020F0900000000000000" pitchFamily="50" charset="-128"/>
              </a:rPr>
              <a:t>とれる学力」と</a:t>
            </a:r>
            <a:r>
              <a:rPr kumimoji="1" lang="ja-JP" altLang="en-US" sz="2800" dirty="0">
                <a:highlight>
                  <a:srgbClr val="A3DBFF"/>
                </a:highlight>
                <a:latin typeface="AR P丸ゴシック体E" panose="020F0900000000000000" pitchFamily="50" charset="-128"/>
                <a:ea typeface="AR P丸ゴシック体E" panose="020F0900000000000000" pitchFamily="50" charset="-128"/>
              </a:rPr>
              <a:t>混同している</a:t>
            </a:r>
            <a:endParaRPr kumimoji="1" lang="en-US" altLang="ja-JP" sz="2800" dirty="0">
              <a:highlight>
                <a:srgbClr val="A3DBFF"/>
              </a:highlight>
              <a:latin typeface="AR P丸ゴシック体E" panose="020F0900000000000000" pitchFamily="50" charset="-128"/>
              <a:ea typeface="AR P丸ゴシック体E" panose="020F0900000000000000" pitchFamily="50" charset="-128"/>
            </a:endParaRPr>
          </a:p>
          <a:p>
            <a:r>
              <a:rPr kumimoji="1" lang="en-US" altLang="ja-JP" sz="2800" dirty="0">
                <a:latin typeface="AR P丸ゴシック体E" panose="020F0900000000000000" pitchFamily="50" charset="-128"/>
                <a:ea typeface="AR P丸ゴシック体E" panose="020F0900000000000000" pitchFamily="50" charset="-128"/>
              </a:rPr>
              <a:t> </a:t>
            </a:r>
            <a:r>
              <a:rPr kumimoji="1" lang="ja-JP" altLang="en-US" sz="2800" dirty="0">
                <a:latin typeface="AR P丸ゴシック体E" panose="020F0900000000000000" pitchFamily="50" charset="-128"/>
                <a:ea typeface="AR P丸ゴシック体E" panose="020F0900000000000000" pitchFamily="50" charset="-128"/>
              </a:rPr>
              <a:t>市町村 </a:t>
            </a:r>
            <a:r>
              <a:rPr kumimoji="1" lang="en-US" altLang="ja-JP" sz="2800" dirty="0">
                <a:latin typeface="AR P丸ゴシック体E" panose="020F0900000000000000" pitchFamily="50" charset="-128"/>
                <a:ea typeface="AR P丸ゴシック体E" panose="020F0900000000000000" pitchFamily="50" charset="-128"/>
              </a:rPr>
              <a:t>4</a:t>
            </a:r>
            <a:r>
              <a:rPr kumimoji="1" lang="ja-JP" altLang="en-US" sz="2800" dirty="0">
                <a:latin typeface="AR P丸ゴシック体E" panose="020F0900000000000000" pitchFamily="50" charset="-128"/>
                <a:ea typeface="AR P丸ゴシック体E" panose="020F0900000000000000" pitchFamily="50" charset="-128"/>
              </a:rPr>
              <a:t>０</a:t>
            </a:r>
            <a:r>
              <a:rPr kumimoji="1" lang="en-US" altLang="ja-JP" sz="2800" dirty="0">
                <a:latin typeface="AR P丸ゴシック体E" panose="020F0900000000000000" pitchFamily="50" charset="-128"/>
                <a:ea typeface="AR P丸ゴシック体E" panose="020F0900000000000000" pitchFamily="50" charset="-128"/>
              </a:rPr>
              <a:t> (6</a:t>
            </a:r>
            <a:r>
              <a:rPr kumimoji="1" lang="ja-JP" altLang="en-US" sz="2800" dirty="0">
                <a:latin typeface="AR P丸ゴシック体E" panose="020F0900000000000000" pitchFamily="50" charset="-128"/>
                <a:ea typeface="AR P丸ゴシック体E" panose="020F0900000000000000" pitchFamily="50" charset="-128"/>
              </a:rPr>
              <a:t>３</a:t>
            </a:r>
            <a:r>
              <a:rPr kumimoji="1" lang="en-US" altLang="ja-JP" sz="2800" dirty="0">
                <a:latin typeface="AR P丸ゴシック体E" panose="020F0900000000000000" pitchFamily="50" charset="-128"/>
                <a:ea typeface="AR P丸ゴシック体E" panose="020F0900000000000000" pitchFamily="50" charset="-128"/>
              </a:rPr>
              <a:t>%)</a:t>
            </a:r>
            <a:endParaRPr lang="ja-JP" altLang="en-US" sz="2800" dirty="0">
              <a:latin typeface="AR P丸ゴシック体E" panose="020F0900000000000000" pitchFamily="50" charset="-128"/>
              <a:ea typeface="AR P丸ゴシック体E" panose="020F0900000000000000" pitchFamily="50" charset="-128"/>
            </a:endParaRPr>
          </a:p>
        </p:txBody>
      </p:sp>
      <p:sp>
        <p:nvSpPr>
          <p:cNvPr id="13" name="テキスト ボックス 12">
            <a:extLst>
              <a:ext uri="{FF2B5EF4-FFF2-40B4-BE49-F238E27FC236}">
                <a16:creationId xmlns:a16="http://schemas.microsoft.com/office/drawing/2014/main" id="{1C917809-B073-AEB8-2118-5E45B74C9090}"/>
              </a:ext>
            </a:extLst>
          </p:cNvPr>
          <p:cNvSpPr txBox="1"/>
          <p:nvPr/>
        </p:nvSpPr>
        <p:spPr>
          <a:xfrm>
            <a:off x="6907340" y="5430412"/>
            <a:ext cx="1826141" cy="646331"/>
          </a:xfrm>
          <a:prstGeom prst="rect">
            <a:avLst/>
          </a:prstGeom>
          <a:noFill/>
        </p:spPr>
        <p:txBody>
          <a:bodyPr wrap="none" rtlCol="0">
            <a:spAutoFit/>
          </a:bodyPr>
          <a:lstStyle/>
          <a:p>
            <a:r>
              <a:rPr kumimoji="1" lang="en-US" altLang="ja-JP" sz="3600" dirty="0">
                <a:latin typeface="AR P丸ゴシック体E" panose="020F0900000000000000" pitchFamily="50" charset="-128"/>
                <a:ea typeface="AR P丸ゴシック体E" panose="020F0900000000000000" pitchFamily="50" charset="-128"/>
              </a:rPr>
              <a:t>4</a:t>
            </a:r>
            <a:r>
              <a:rPr kumimoji="1" lang="ja-JP" altLang="en-US" sz="3600" dirty="0">
                <a:latin typeface="AR P丸ゴシック体E" panose="020F0900000000000000" pitchFamily="50" charset="-128"/>
                <a:ea typeface="AR P丸ゴシック体E" panose="020F0900000000000000" pitchFamily="50" charset="-128"/>
              </a:rPr>
              <a:t>０</a:t>
            </a:r>
            <a:r>
              <a:rPr kumimoji="1" lang="ja-JP" altLang="en-US" sz="2400" dirty="0">
                <a:latin typeface="AR P丸ゴシック体E" panose="020F0900000000000000" pitchFamily="50" charset="-128"/>
                <a:ea typeface="AR P丸ゴシック体E" panose="020F0900000000000000" pitchFamily="50" charset="-128"/>
              </a:rPr>
              <a:t>（６３％）</a:t>
            </a:r>
          </a:p>
        </p:txBody>
      </p:sp>
      <p:sp>
        <p:nvSpPr>
          <p:cNvPr id="14" name="テキスト ボックス 13">
            <a:extLst>
              <a:ext uri="{FF2B5EF4-FFF2-40B4-BE49-F238E27FC236}">
                <a16:creationId xmlns:a16="http://schemas.microsoft.com/office/drawing/2014/main" id="{0EA60ADA-4483-D10D-08FE-3DE4DF9075D8}"/>
              </a:ext>
            </a:extLst>
          </p:cNvPr>
          <p:cNvSpPr txBox="1"/>
          <p:nvPr/>
        </p:nvSpPr>
        <p:spPr>
          <a:xfrm>
            <a:off x="908180" y="295225"/>
            <a:ext cx="10462726" cy="1661993"/>
          </a:xfrm>
          <a:prstGeom prst="rect">
            <a:avLst/>
          </a:prstGeom>
          <a:solidFill>
            <a:schemeClr val="bg1"/>
          </a:solidFill>
        </p:spPr>
        <p:txBody>
          <a:bodyPr wrap="square" rtlCol="0">
            <a:spAutoFit/>
          </a:bodyPr>
          <a:lstStyle/>
          <a:p>
            <a:pPr algn="ctr"/>
            <a:r>
              <a:rPr kumimoji="1" lang="ja-JP" altLang="en-US" sz="2800" dirty="0">
                <a:latin typeface="AR P丸ゴシック体E" panose="020F0900000000000000" pitchFamily="50" charset="-128"/>
                <a:ea typeface="AR P丸ゴシック体E" panose="020F0900000000000000" pitchFamily="50" charset="-128"/>
              </a:rPr>
              <a:t>埼玉県内の市町村における</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800" dirty="0">
                <a:latin typeface="AR P丸ゴシック体E" panose="020F0900000000000000" pitchFamily="50" charset="-128"/>
                <a:ea typeface="AR P丸ゴシック体E" panose="020F0900000000000000" pitchFamily="50" charset="-128"/>
              </a:rPr>
              <a:t>「確かな学力」に関するグラフです。</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800" dirty="0">
                <a:latin typeface="AR P丸ゴシック体E" panose="020F0900000000000000" pitchFamily="50" charset="-128"/>
                <a:ea typeface="AR P丸ゴシック体E" panose="020F0900000000000000" pitchFamily="50" charset="-128"/>
              </a:rPr>
              <a:t>何の数値でしょう？予想してみてください！</a:t>
            </a:r>
            <a:endParaRPr kumimoji="1" lang="en-US" altLang="ja-JP" sz="2800" dirty="0">
              <a:latin typeface="AR P丸ゴシック体E" panose="020F0900000000000000" pitchFamily="50" charset="-128"/>
              <a:ea typeface="AR P丸ゴシック体E" panose="020F0900000000000000" pitchFamily="50" charset="-128"/>
            </a:endParaRPr>
          </a:p>
          <a:p>
            <a:pPr algn="ctr"/>
            <a:endParaRPr kumimoji="1" lang="ja-JP" altLang="en-US" dirty="0"/>
          </a:p>
        </p:txBody>
      </p:sp>
      <p:sp>
        <p:nvSpPr>
          <p:cNvPr id="3" name="テキスト ボックス 2">
            <a:extLst>
              <a:ext uri="{FF2B5EF4-FFF2-40B4-BE49-F238E27FC236}">
                <a16:creationId xmlns:a16="http://schemas.microsoft.com/office/drawing/2014/main" id="{B26738EC-6EE0-03A1-C554-E9317BB218F9}"/>
              </a:ext>
            </a:extLst>
          </p:cNvPr>
          <p:cNvSpPr txBox="1"/>
          <p:nvPr/>
        </p:nvSpPr>
        <p:spPr>
          <a:xfrm>
            <a:off x="508198" y="4154555"/>
            <a:ext cx="3185487" cy="2031325"/>
          </a:xfrm>
          <a:prstGeom prst="rect">
            <a:avLst/>
          </a:prstGeom>
          <a:noFill/>
        </p:spPr>
        <p:txBody>
          <a:bodyPr wrap="none" rtlCol="0">
            <a:spAutoFit/>
          </a:bodyPr>
          <a:lstStyle/>
          <a:p>
            <a:r>
              <a:rPr kumimoji="1" lang="ja-JP" altLang="en-US" b="1" dirty="0"/>
              <a:t>さいたま市・川口市・飯能市</a:t>
            </a:r>
            <a:endParaRPr kumimoji="1" lang="en-US" altLang="ja-JP" b="1" dirty="0"/>
          </a:p>
          <a:p>
            <a:r>
              <a:rPr kumimoji="1" lang="ja-JP" altLang="en-US" b="1" dirty="0"/>
              <a:t>東松山市・鴻巣市</a:t>
            </a:r>
            <a:endParaRPr kumimoji="1" lang="en-US" altLang="ja-JP" b="1" dirty="0"/>
          </a:p>
          <a:p>
            <a:r>
              <a:rPr kumimoji="1" lang="ja-JP" altLang="en-US" b="1" dirty="0"/>
              <a:t>越谷市・戸田市・朝霞市</a:t>
            </a:r>
            <a:endParaRPr kumimoji="1" lang="en-US" altLang="ja-JP" b="1" dirty="0"/>
          </a:p>
          <a:p>
            <a:r>
              <a:rPr kumimoji="1" lang="ja-JP" altLang="en-US" b="1" dirty="0"/>
              <a:t>吉川市・ふじみ野市</a:t>
            </a:r>
            <a:endParaRPr kumimoji="1" lang="en-US" altLang="ja-JP" b="1" dirty="0"/>
          </a:p>
          <a:p>
            <a:r>
              <a:rPr kumimoji="1" lang="ja-JP" altLang="en-US" b="1" dirty="0"/>
              <a:t>白岡市・三芳町・滑川町</a:t>
            </a:r>
            <a:endParaRPr kumimoji="1" lang="en-US" altLang="ja-JP" b="1" dirty="0"/>
          </a:p>
          <a:p>
            <a:r>
              <a:rPr kumimoji="1" lang="ja-JP" altLang="en-US" b="1" dirty="0"/>
              <a:t>嵐山町・小川町・鳩山町</a:t>
            </a:r>
            <a:endParaRPr kumimoji="1" lang="en-US" altLang="ja-JP" b="1" dirty="0"/>
          </a:p>
          <a:p>
            <a:r>
              <a:rPr kumimoji="1" lang="ja-JP" altLang="en-US" b="1" dirty="0"/>
              <a:t>ときがわ町・神川町・杉戸町</a:t>
            </a:r>
            <a:endParaRPr kumimoji="1" lang="en-US" altLang="ja-JP" b="1" dirty="0"/>
          </a:p>
        </p:txBody>
      </p:sp>
      <p:sp>
        <p:nvSpPr>
          <p:cNvPr id="8" name="テキスト ボックス 7">
            <a:extLst>
              <a:ext uri="{FF2B5EF4-FFF2-40B4-BE49-F238E27FC236}">
                <a16:creationId xmlns:a16="http://schemas.microsoft.com/office/drawing/2014/main" id="{345D071B-1D51-37AC-5AA8-1FD1AB1095D6}"/>
              </a:ext>
            </a:extLst>
          </p:cNvPr>
          <p:cNvSpPr txBox="1"/>
          <p:nvPr/>
        </p:nvSpPr>
        <p:spPr>
          <a:xfrm>
            <a:off x="4505129" y="2156846"/>
            <a:ext cx="3607836" cy="954107"/>
          </a:xfrm>
          <a:prstGeom prst="rect">
            <a:avLst/>
          </a:prstGeom>
          <a:noFill/>
        </p:spPr>
        <p:txBody>
          <a:bodyPr wrap="square">
            <a:spAutoFit/>
          </a:bodyPr>
          <a:lstStyle/>
          <a:p>
            <a:r>
              <a:rPr kumimoji="1" lang="ja-JP" altLang="en-US" sz="2800" dirty="0">
                <a:latin typeface="AR P丸ゴシック体E" panose="020F0900000000000000" pitchFamily="50" charset="-128"/>
                <a:ea typeface="AR P丸ゴシック体E" panose="020F0900000000000000" pitchFamily="50" charset="-128"/>
              </a:rPr>
              <a:t>不記載の市町村</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３</a:t>
            </a:r>
            <a:r>
              <a:rPr kumimoji="1" lang="en-US" altLang="ja-JP" sz="2800" dirty="0">
                <a:latin typeface="AR P丸ゴシック体E" panose="020F0900000000000000" pitchFamily="50" charset="-128"/>
                <a:ea typeface="AR P丸ゴシック体E" panose="020F0900000000000000" pitchFamily="50" charset="-128"/>
              </a:rPr>
              <a:t>(</a:t>
            </a:r>
            <a:r>
              <a:rPr kumimoji="1" lang="ja-JP" altLang="en-US" sz="2800" dirty="0">
                <a:latin typeface="AR P丸ゴシック体E" panose="020F0900000000000000" pitchFamily="50" charset="-128"/>
                <a:ea typeface="AR P丸ゴシック体E" panose="020F0900000000000000" pitchFamily="50" charset="-128"/>
              </a:rPr>
              <a:t>５％</a:t>
            </a:r>
            <a:r>
              <a:rPr kumimoji="1" lang="en-US" altLang="ja-JP" sz="2800" dirty="0">
                <a:latin typeface="AR P丸ゴシック体E" panose="020F0900000000000000" pitchFamily="50" charset="-128"/>
                <a:ea typeface="AR P丸ゴシック体E" panose="020F0900000000000000" pitchFamily="50" charset="-128"/>
              </a:rPr>
              <a:t>)</a:t>
            </a:r>
            <a:r>
              <a:rPr kumimoji="1" lang="ja-JP" altLang="en-US" sz="2800" dirty="0">
                <a:latin typeface="AR P丸ゴシック体E" panose="020F0900000000000000" pitchFamily="50" charset="-128"/>
                <a:ea typeface="AR P丸ゴシック体E" panose="020F0900000000000000" pitchFamily="50" charset="-128"/>
              </a:rPr>
              <a:t>　</a:t>
            </a:r>
            <a:endParaRPr lang="ja-JP" altLang="en-US" sz="2800" dirty="0"/>
          </a:p>
        </p:txBody>
      </p:sp>
      <p:sp>
        <p:nvSpPr>
          <p:cNvPr id="15" name="テキスト ボックス 14">
            <a:extLst>
              <a:ext uri="{FF2B5EF4-FFF2-40B4-BE49-F238E27FC236}">
                <a16:creationId xmlns:a16="http://schemas.microsoft.com/office/drawing/2014/main" id="{253D402A-2CCA-C91C-7A2A-804A9F952377}"/>
              </a:ext>
            </a:extLst>
          </p:cNvPr>
          <p:cNvSpPr txBox="1"/>
          <p:nvPr/>
        </p:nvSpPr>
        <p:spPr>
          <a:xfrm>
            <a:off x="6095999" y="3164045"/>
            <a:ext cx="1312506" cy="646331"/>
          </a:xfrm>
          <a:prstGeom prst="rect">
            <a:avLst/>
          </a:prstGeom>
          <a:noFill/>
        </p:spPr>
        <p:txBody>
          <a:bodyPr wrap="square">
            <a:spAutoFit/>
          </a:bodyPr>
          <a:lstStyle/>
          <a:p>
            <a:r>
              <a:rPr kumimoji="1" lang="ja-JP" altLang="en-US" sz="3600" dirty="0">
                <a:latin typeface="AR P丸ゴシック体E" panose="020F0900000000000000" pitchFamily="50" charset="-128"/>
                <a:ea typeface="AR P丸ゴシック体E" panose="020F0900000000000000" pitchFamily="50" charset="-128"/>
              </a:rPr>
              <a:t>３ </a:t>
            </a:r>
            <a:r>
              <a:rPr kumimoji="1" lang="en-US" altLang="ja-JP" sz="2000" dirty="0">
                <a:latin typeface="AR P丸ゴシック体E" panose="020F0900000000000000" pitchFamily="50" charset="-128"/>
                <a:ea typeface="AR P丸ゴシック体E" panose="020F0900000000000000" pitchFamily="50" charset="-128"/>
              </a:rPr>
              <a:t>(</a:t>
            </a:r>
            <a:r>
              <a:rPr kumimoji="1" lang="ja-JP" altLang="en-US" sz="2000" dirty="0">
                <a:latin typeface="AR P丸ゴシック体E" panose="020F0900000000000000" pitchFamily="50" charset="-128"/>
                <a:ea typeface="AR P丸ゴシック体E" panose="020F0900000000000000" pitchFamily="50" charset="-128"/>
              </a:rPr>
              <a:t>５％</a:t>
            </a:r>
            <a:r>
              <a:rPr kumimoji="1" lang="en-US" altLang="ja-JP" sz="2000" dirty="0">
                <a:latin typeface="AR P丸ゴシック体E" panose="020F0900000000000000" pitchFamily="50" charset="-128"/>
                <a:ea typeface="AR P丸ゴシック体E" panose="020F0900000000000000" pitchFamily="50" charset="-128"/>
              </a:rPr>
              <a:t>)</a:t>
            </a:r>
            <a:r>
              <a:rPr kumimoji="1" lang="ja-JP" altLang="en-US" sz="2000" dirty="0">
                <a:latin typeface="AR P丸ゴシック体E" panose="020F0900000000000000" pitchFamily="50" charset="-128"/>
                <a:ea typeface="AR P丸ゴシック体E" panose="020F0900000000000000" pitchFamily="50" charset="-128"/>
              </a:rPr>
              <a:t>　</a:t>
            </a:r>
            <a:endParaRPr lang="ja-JP" altLang="en-US" sz="2000" dirty="0"/>
          </a:p>
        </p:txBody>
      </p:sp>
      <p:pic>
        <p:nvPicPr>
          <p:cNvPr id="19" name="図 18">
            <a:extLst>
              <a:ext uri="{FF2B5EF4-FFF2-40B4-BE49-F238E27FC236}">
                <a16:creationId xmlns:a16="http://schemas.microsoft.com/office/drawing/2014/main" id="{15A42E0E-7544-6482-FABB-3FC401811FE7}"/>
              </a:ext>
            </a:extLst>
          </p:cNvPr>
          <p:cNvPicPr>
            <a:picLocks noChangeAspect="1"/>
          </p:cNvPicPr>
          <p:nvPr/>
        </p:nvPicPr>
        <p:blipFill>
          <a:blip r:embed="rId4"/>
          <a:stretch>
            <a:fillRect/>
          </a:stretch>
        </p:blipFill>
        <p:spPr>
          <a:xfrm>
            <a:off x="43543" y="0"/>
            <a:ext cx="12192000" cy="8996499"/>
          </a:xfrm>
          <a:prstGeom prst="rect">
            <a:avLst/>
          </a:prstGeom>
        </p:spPr>
      </p:pic>
      <p:sp>
        <p:nvSpPr>
          <p:cNvPr id="20" name="吹き出し: 角を丸めた四角形 19">
            <a:extLst>
              <a:ext uri="{FF2B5EF4-FFF2-40B4-BE49-F238E27FC236}">
                <a16:creationId xmlns:a16="http://schemas.microsoft.com/office/drawing/2014/main" id="{797AF006-29AE-B856-E8C8-7D22DF4C8149}"/>
              </a:ext>
            </a:extLst>
          </p:cNvPr>
          <p:cNvSpPr/>
          <p:nvPr/>
        </p:nvSpPr>
        <p:spPr>
          <a:xfrm>
            <a:off x="3819331" y="3004457"/>
            <a:ext cx="4845698" cy="2643876"/>
          </a:xfrm>
          <a:prstGeom prst="wedgeRoundRectCallout">
            <a:avLst>
              <a:gd name="adj1" fmla="val 36677"/>
              <a:gd name="adj2" fmla="val 65559"/>
              <a:gd name="adj3" fmla="val 16667"/>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E8889CBA-BB2F-B5F9-05A7-DBBF8FBA8591}"/>
              </a:ext>
            </a:extLst>
          </p:cNvPr>
          <p:cNvSpPr txBox="1"/>
          <p:nvPr/>
        </p:nvSpPr>
        <p:spPr>
          <a:xfrm>
            <a:off x="8058544" y="5615078"/>
            <a:ext cx="877163" cy="923330"/>
          </a:xfrm>
          <a:prstGeom prst="rect">
            <a:avLst/>
          </a:prstGeom>
          <a:noFill/>
        </p:spPr>
        <p:txBody>
          <a:bodyPr wrap="none" rtlCol="0">
            <a:spAutoFit/>
          </a:bodyPr>
          <a:lstStyle/>
          <a:p>
            <a:r>
              <a:rPr kumimoji="1" lang="ja-JP" altLang="en-US" sz="5400" dirty="0">
                <a:solidFill>
                  <a:srgbClr val="FF0000"/>
                </a:solidFill>
                <a:latin typeface="AR P丸ゴシック体E" panose="020F0900000000000000" pitchFamily="50" charset="-128"/>
                <a:ea typeface="AR P丸ゴシック体E" panose="020F0900000000000000" pitchFamily="50" charset="-128"/>
              </a:rPr>
              <a:t>等</a:t>
            </a:r>
          </a:p>
        </p:txBody>
      </p:sp>
      <p:sp>
        <p:nvSpPr>
          <p:cNvPr id="22" name="フローチャート: 端子 21">
            <a:extLst>
              <a:ext uri="{FF2B5EF4-FFF2-40B4-BE49-F238E27FC236}">
                <a16:creationId xmlns:a16="http://schemas.microsoft.com/office/drawing/2014/main" id="{159A6E0D-54C3-014B-E281-F9428C402D98}"/>
              </a:ext>
            </a:extLst>
          </p:cNvPr>
          <p:cNvSpPr/>
          <p:nvPr/>
        </p:nvSpPr>
        <p:spPr>
          <a:xfrm>
            <a:off x="3240831" y="6502164"/>
            <a:ext cx="5610809" cy="1088867"/>
          </a:xfrm>
          <a:prstGeom prst="flowChartTerminator">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02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10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6906F8-858A-F756-98CC-CDA23101EF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97" y="429610"/>
            <a:ext cx="11561233" cy="8177205"/>
          </a:xfrm>
          <a:prstGeom prst="rect">
            <a:avLst/>
          </a:prstGeom>
          <a:noFill/>
          <a:ln>
            <a:noFill/>
          </a:ln>
        </p:spPr>
      </p:pic>
      <p:sp>
        <p:nvSpPr>
          <p:cNvPr id="3" name="テキスト ボックス 2">
            <a:extLst>
              <a:ext uri="{FF2B5EF4-FFF2-40B4-BE49-F238E27FC236}">
                <a16:creationId xmlns:a16="http://schemas.microsoft.com/office/drawing/2014/main" id="{8AFF8F22-B974-CAFA-E975-0B905B45C997}"/>
              </a:ext>
            </a:extLst>
          </p:cNvPr>
          <p:cNvSpPr txBox="1"/>
          <p:nvPr/>
        </p:nvSpPr>
        <p:spPr>
          <a:xfrm>
            <a:off x="3661144" y="1628792"/>
            <a:ext cx="2377574" cy="2389950"/>
          </a:xfrm>
          <a:prstGeom prst="rect">
            <a:avLst/>
          </a:prstGeom>
          <a:noFill/>
        </p:spPr>
        <p:txBody>
          <a:bodyPr wrap="none" rtlCol="0">
            <a:spAutoFit/>
          </a:bodyPr>
          <a:lstStyle/>
          <a:p>
            <a:r>
              <a:rPr kumimoji="1" lang="ja-JP" altLang="en-US" sz="2133" b="1" dirty="0"/>
              <a:t>・くらしと水</a:t>
            </a:r>
            <a:endParaRPr kumimoji="1" lang="en-US" altLang="ja-JP" sz="2133" b="1" dirty="0"/>
          </a:p>
          <a:p>
            <a:r>
              <a:rPr kumimoji="1" lang="ja-JP" altLang="en-US" sz="2133" b="1" dirty="0"/>
              <a:t>・浄水場のしくみ</a:t>
            </a:r>
            <a:endParaRPr kumimoji="1" lang="en-US" altLang="ja-JP" sz="2133" b="1" dirty="0"/>
          </a:p>
          <a:p>
            <a:r>
              <a:rPr kumimoji="1" lang="ja-JP" altLang="en-US" sz="2133" b="1" dirty="0"/>
              <a:t>　見学</a:t>
            </a:r>
            <a:endParaRPr kumimoji="1" lang="en-US" altLang="ja-JP" sz="2133" b="1" dirty="0"/>
          </a:p>
          <a:p>
            <a:r>
              <a:rPr kumimoji="1" lang="ja-JP" altLang="en-US" sz="2133" b="1" dirty="0"/>
              <a:t>・行政の広域的な</a:t>
            </a:r>
            <a:endParaRPr kumimoji="1" lang="en-US" altLang="ja-JP" sz="2133" b="1" dirty="0"/>
          </a:p>
          <a:p>
            <a:r>
              <a:rPr kumimoji="1" lang="ja-JP" altLang="en-US" sz="2133" b="1" dirty="0"/>
              <a:t>　協力</a:t>
            </a:r>
            <a:endParaRPr kumimoji="1" lang="en-US" altLang="ja-JP" sz="2133" b="1" dirty="0"/>
          </a:p>
          <a:p>
            <a:r>
              <a:rPr kumimoji="1" lang="ja-JP" altLang="en-US" sz="2133" b="1" dirty="0"/>
              <a:t>・家庭での協力</a:t>
            </a:r>
            <a:endParaRPr kumimoji="1" lang="en-US" altLang="ja-JP" sz="2133" b="1" dirty="0"/>
          </a:p>
          <a:p>
            <a:r>
              <a:rPr kumimoji="1" lang="ja-JP" altLang="en-US" sz="2133" b="1" dirty="0"/>
              <a:t>・水道キャラバン</a:t>
            </a:r>
          </a:p>
        </p:txBody>
      </p:sp>
      <p:sp>
        <p:nvSpPr>
          <p:cNvPr id="4" name="テキスト ボックス 3">
            <a:extLst>
              <a:ext uri="{FF2B5EF4-FFF2-40B4-BE49-F238E27FC236}">
                <a16:creationId xmlns:a16="http://schemas.microsoft.com/office/drawing/2014/main" id="{B4B0CEAE-4880-59F1-2C8D-B7D46BD789E7}"/>
              </a:ext>
            </a:extLst>
          </p:cNvPr>
          <p:cNvSpPr txBox="1"/>
          <p:nvPr/>
        </p:nvSpPr>
        <p:spPr>
          <a:xfrm>
            <a:off x="6095999" y="1685364"/>
            <a:ext cx="2651688" cy="2389950"/>
          </a:xfrm>
          <a:prstGeom prst="rect">
            <a:avLst/>
          </a:prstGeom>
          <a:noFill/>
        </p:spPr>
        <p:txBody>
          <a:bodyPr wrap="none" rtlCol="0">
            <a:spAutoFit/>
          </a:bodyPr>
          <a:lstStyle/>
          <a:p>
            <a:r>
              <a:rPr kumimoji="1" lang="ja-JP" altLang="en-US" sz="2133" b="1" dirty="0"/>
              <a:t>・水の旅にまとめ、</a:t>
            </a:r>
            <a:endParaRPr kumimoji="1" lang="en-US" altLang="ja-JP" sz="2133" b="1" dirty="0"/>
          </a:p>
          <a:p>
            <a:r>
              <a:rPr kumimoji="1" lang="ja-JP" altLang="en-US" sz="2133" b="1" dirty="0"/>
              <a:t>　物語をつくる</a:t>
            </a:r>
            <a:endParaRPr kumimoji="1" lang="en-US" altLang="ja-JP" sz="2133" b="1" dirty="0"/>
          </a:p>
          <a:p>
            <a:r>
              <a:rPr kumimoji="1" lang="ja-JP" altLang="en-US" sz="2133" b="1" dirty="0"/>
              <a:t>・浄水場のしくみを</a:t>
            </a:r>
            <a:endParaRPr kumimoji="1" lang="en-US" altLang="ja-JP" sz="2133" b="1" dirty="0"/>
          </a:p>
          <a:p>
            <a:r>
              <a:rPr kumimoji="1" lang="ja-JP" altLang="en-US" sz="2133" b="1" dirty="0"/>
              <a:t>　水滴マンに解説さ</a:t>
            </a:r>
            <a:endParaRPr kumimoji="1" lang="en-US" altLang="ja-JP" sz="2133" b="1" dirty="0"/>
          </a:p>
          <a:p>
            <a:r>
              <a:rPr kumimoji="1" lang="ja-JP" altLang="en-US" sz="2133" b="1" dirty="0"/>
              <a:t>　せる</a:t>
            </a:r>
            <a:endParaRPr kumimoji="1" lang="en-US" altLang="ja-JP" sz="2133" b="1" dirty="0"/>
          </a:p>
          <a:p>
            <a:r>
              <a:rPr kumimoji="1" lang="ja-JP" altLang="en-US" sz="2133" b="1" dirty="0"/>
              <a:t>・水道新聞で家庭に</a:t>
            </a:r>
            <a:endParaRPr kumimoji="1" lang="en-US" altLang="ja-JP" sz="2133" b="1" dirty="0"/>
          </a:p>
          <a:p>
            <a:r>
              <a:rPr kumimoji="1" lang="ja-JP" altLang="en-US" sz="2133" b="1" dirty="0"/>
              <a:t>　　などなど</a:t>
            </a:r>
          </a:p>
        </p:txBody>
      </p:sp>
      <p:sp>
        <p:nvSpPr>
          <p:cNvPr id="5" name="テキスト ボックス 4">
            <a:extLst>
              <a:ext uri="{FF2B5EF4-FFF2-40B4-BE49-F238E27FC236}">
                <a16:creationId xmlns:a16="http://schemas.microsoft.com/office/drawing/2014/main" id="{DA8D7DF4-F28F-71E6-EE13-4A6007716EA5}"/>
              </a:ext>
            </a:extLst>
          </p:cNvPr>
          <p:cNvSpPr txBox="1"/>
          <p:nvPr/>
        </p:nvSpPr>
        <p:spPr>
          <a:xfrm>
            <a:off x="9003165" y="1703294"/>
            <a:ext cx="2377574" cy="2061718"/>
          </a:xfrm>
          <a:prstGeom prst="rect">
            <a:avLst/>
          </a:prstGeom>
          <a:noFill/>
        </p:spPr>
        <p:txBody>
          <a:bodyPr wrap="none" rtlCol="0">
            <a:spAutoFit/>
          </a:bodyPr>
          <a:lstStyle/>
          <a:p>
            <a:r>
              <a:rPr kumimoji="1" lang="ja-JP" altLang="en-US" sz="2133" b="1" dirty="0"/>
              <a:t>・互いの作品への</a:t>
            </a:r>
            <a:endParaRPr kumimoji="1" lang="en-US" altLang="ja-JP" sz="2133" b="1" dirty="0"/>
          </a:p>
          <a:p>
            <a:r>
              <a:rPr kumimoji="1" lang="ja-JP" altLang="en-US" sz="2133" b="1" dirty="0"/>
              <a:t>　コメントを書い</a:t>
            </a:r>
            <a:endParaRPr kumimoji="1" lang="en-US" altLang="ja-JP" sz="2133" b="1" dirty="0"/>
          </a:p>
          <a:p>
            <a:r>
              <a:rPr kumimoji="1" lang="ja-JP" altLang="en-US" sz="2133" b="1" dirty="0"/>
              <a:t>　て渡し合う</a:t>
            </a:r>
            <a:endParaRPr kumimoji="1" lang="en-US" altLang="ja-JP" sz="2133" b="1" dirty="0"/>
          </a:p>
          <a:p>
            <a:r>
              <a:rPr kumimoji="1" lang="ja-JP" altLang="en-US" sz="2133" b="1" dirty="0"/>
              <a:t>・水を大切にする</a:t>
            </a:r>
            <a:endParaRPr kumimoji="1" lang="en-US" altLang="ja-JP" sz="2133" b="1" dirty="0"/>
          </a:p>
          <a:p>
            <a:r>
              <a:rPr kumimoji="1" lang="ja-JP" altLang="en-US" sz="2133" b="1" dirty="0"/>
              <a:t>　よう家庭や校内</a:t>
            </a:r>
            <a:endParaRPr kumimoji="1" lang="en-US" altLang="ja-JP" sz="2133" b="1" dirty="0"/>
          </a:p>
          <a:p>
            <a:r>
              <a:rPr kumimoji="1" lang="ja-JP" altLang="en-US" sz="2133" b="1" dirty="0"/>
              <a:t>　にも呼び掛ける</a:t>
            </a:r>
          </a:p>
        </p:txBody>
      </p:sp>
      <p:sp>
        <p:nvSpPr>
          <p:cNvPr id="6" name="テキスト ボックス 5">
            <a:extLst>
              <a:ext uri="{FF2B5EF4-FFF2-40B4-BE49-F238E27FC236}">
                <a16:creationId xmlns:a16="http://schemas.microsoft.com/office/drawing/2014/main" id="{1CCF5D8B-E390-9225-FAF3-E5C3DB030CAF}"/>
              </a:ext>
            </a:extLst>
          </p:cNvPr>
          <p:cNvSpPr txBox="1"/>
          <p:nvPr/>
        </p:nvSpPr>
        <p:spPr>
          <a:xfrm>
            <a:off x="6323840" y="88369"/>
            <a:ext cx="4897495" cy="830997"/>
          </a:xfrm>
          <a:prstGeom prst="rect">
            <a:avLst/>
          </a:prstGeom>
          <a:solidFill>
            <a:srgbClr val="FFFF00"/>
          </a:solidFill>
          <a:ln>
            <a:solidFill>
              <a:schemeClr val="accent1"/>
            </a:solidFill>
          </a:ln>
        </p:spPr>
        <p:txBody>
          <a:bodyPr wrap="none" rtlCol="0">
            <a:spAutoFit/>
          </a:bodyPr>
          <a:lstStyle/>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「こどもの学びに火をつける」ために</a:t>
            </a:r>
            <a:endParaRPr kumimoji="1" lang="en-US" altLang="ja-JP" sz="24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あなたならどんな手立てをしますか</a:t>
            </a:r>
          </a:p>
        </p:txBody>
      </p:sp>
      <p:sp>
        <p:nvSpPr>
          <p:cNvPr id="7" name="正方形/長方形 6">
            <a:extLst>
              <a:ext uri="{FF2B5EF4-FFF2-40B4-BE49-F238E27FC236}">
                <a16:creationId xmlns:a16="http://schemas.microsoft.com/office/drawing/2014/main" id="{3C3C868C-5700-6C08-36F1-8DE5A07262BC}"/>
              </a:ext>
            </a:extLst>
          </p:cNvPr>
          <p:cNvSpPr/>
          <p:nvPr/>
        </p:nvSpPr>
        <p:spPr>
          <a:xfrm>
            <a:off x="347696" y="5109884"/>
            <a:ext cx="3453339" cy="2563905"/>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 name="正方形/長方形 7">
            <a:extLst>
              <a:ext uri="{FF2B5EF4-FFF2-40B4-BE49-F238E27FC236}">
                <a16:creationId xmlns:a16="http://schemas.microsoft.com/office/drawing/2014/main" id="{96ADB47B-6EF3-D8B0-0D8C-C0D69322F928}"/>
              </a:ext>
            </a:extLst>
          </p:cNvPr>
          <p:cNvSpPr/>
          <p:nvPr/>
        </p:nvSpPr>
        <p:spPr>
          <a:xfrm>
            <a:off x="3939554" y="5115861"/>
            <a:ext cx="3770092" cy="2563905"/>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 name="テキスト ボックス 8">
            <a:extLst>
              <a:ext uri="{FF2B5EF4-FFF2-40B4-BE49-F238E27FC236}">
                <a16:creationId xmlns:a16="http://schemas.microsoft.com/office/drawing/2014/main" id="{E0A819F0-32D4-35B0-15DC-D2D81D12E090}"/>
              </a:ext>
            </a:extLst>
          </p:cNvPr>
          <p:cNvSpPr txBox="1"/>
          <p:nvPr/>
        </p:nvSpPr>
        <p:spPr>
          <a:xfrm>
            <a:off x="8051177" y="5244431"/>
            <a:ext cx="3834908" cy="2308324"/>
          </a:xfrm>
          <a:prstGeom prst="rect">
            <a:avLst/>
          </a:prstGeom>
          <a:no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いつでも安心して飲める水は、どのようにして送られてくるのだろうか、教科書や資料集で調べよう。浄水場にも行きたいな。</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調べたら○○にまとめよう。</a:t>
            </a:r>
          </a:p>
        </p:txBody>
      </p:sp>
      <p:sp>
        <p:nvSpPr>
          <p:cNvPr id="10" name="正方形/長方形 9">
            <a:extLst>
              <a:ext uri="{FF2B5EF4-FFF2-40B4-BE49-F238E27FC236}">
                <a16:creationId xmlns:a16="http://schemas.microsoft.com/office/drawing/2014/main" id="{A4658F2F-9D64-57EA-13AF-EF7C100936AE}"/>
              </a:ext>
            </a:extLst>
          </p:cNvPr>
          <p:cNvSpPr/>
          <p:nvPr/>
        </p:nvSpPr>
        <p:spPr>
          <a:xfrm>
            <a:off x="347696" y="986002"/>
            <a:ext cx="11496608" cy="56828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正方形/長方形 12">
            <a:extLst>
              <a:ext uri="{FF2B5EF4-FFF2-40B4-BE49-F238E27FC236}">
                <a16:creationId xmlns:a16="http://schemas.microsoft.com/office/drawing/2014/main" id="{EB289F50-E0D0-FE45-6DA4-4FF4ADEF059D}"/>
              </a:ext>
            </a:extLst>
          </p:cNvPr>
          <p:cNvSpPr>
            <a:spLocks noChangeArrowheads="1"/>
          </p:cNvSpPr>
          <p:nvPr/>
        </p:nvSpPr>
        <p:spPr bwMode="auto">
          <a:xfrm>
            <a:off x="987361" y="1070252"/>
            <a:ext cx="2130711" cy="441980"/>
          </a:xfrm>
          <a:prstGeom prst="rect">
            <a:avLst/>
          </a:prstGeom>
          <a:solidFill>
            <a:srgbClr val="FFFF00"/>
          </a:solidFill>
          <a:ln>
            <a:noFill/>
          </a:ln>
        </p:spPr>
        <p:txBody>
          <a:bodyPr wrap="none">
            <a:spAutoFit/>
          </a:bodyPr>
          <a:lstStyle/>
          <a:p>
            <a:r>
              <a:rPr lang="en-US" altLang="ja-JP" sz="2272" dirty="0">
                <a:latin typeface="AR P丸ゴシック体E" panose="020F0900000000000000" pitchFamily="50" charset="-128"/>
                <a:ea typeface="AR P丸ゴシック体E" panose="020F0900000000000000" pitchFamily="50" charset="-128"/>
              </a:rPr>
              <a:t>【</a:t>
            </a:r>
            <a:r>
              <a:rPr lang="ja-JP" altLang="en-US" sz="2272" b="1" dirty="0">
                <a:latin typeface="AR P丸ゴシック体E" panose="020F0900000000000000" pitchFamily="50" charset="-128"/>
                <a:ea typeface="AR P丸ゴシック体E" panose="020F0900000000000000" pitchFamily="50" charset="-128"/>
              </a:rPr>
              <a:t>問題に気づく</a:t>
            </a:r>
            <a:r>
              <a:rPr lang="en-US" altLang="ja-JP" sz="2272" dirty="0">
                <a:latin typeface="AR P丸ゴシック体E" panose="020F0900000000000000" pitchFamily="50" charset="-128"/>
                <a:ea typeface="AR P丸ゴシック体E" panose="020F0900000000000000" pitchFamily="50" charset="-128"/>
              </a:rPr>
              <a:t>】</a:t>
            </a:r>
            <a:endParaRPr lang="ja-JP" altLang="en-US" sz="2272" dirty="0">
              <a:latin typeface="AR P丸ゴシック体E" panose="020F0900000000000000" pitchFamily="50" charset="-128"/>
              <a:ea typeface="AR P丸ゴシック体E" panose="020F0900000000000000" pitchFamily="50" charset="-128"/>
            </a:endParaRPr>
          </a:p>
        </p:txBody>
      </p:sp>
      <p:sp>
        <p:nvSpPr>
          <p:cNvPr id="12" name="正方形/長方形 13">
            <a:extLst>
              <a:ext uri="{FF2B5EF4-FFF2-40B4-BE49-F238E27FC236}">
                <a16:creationId xmlns:a16="http://schemas.microsoft.com/office/drawing/2014/main" id="{AD5567E3-79FC-9F56-AE01-DCA5C84F4F7F}"/>
              </a:ext>
            </a:extLst>
          </p:cNvPr>
          <p:cNvSpPr>
            <a:spLocks noChangeArrowheads="1"/>
          </p:cNvSpPr>
          <p:nvPr/>
        </p:nvSpPr>
        <p:spPr bwMode="auto">
          <a:xfrm>
            <a:off x="3860235" y="1070252"/>
            <a:ext cx="1854995" cy="441980"/>
          </a:xfrm>
          <a:prstGeom prst="rect">
            <a:avLst/>
          </a:prstGeom>
          <a:solidFill>
            <a:srgbClr val="FFFFCC"/>
          </a:solidFill>
          <a:ln>
            <a:noFill/>
          </a:ln>
        </p:spPr>
        <p:txBody>
          <a:bodyPr wrap="none">
            <a:spAutoFit/>
          </a:bodyPr>
          <a:lstStyle/>
          <a:p>
            <a:r>
              <a:rPr lang="en-US" altLang="ja-JP" sz="2272"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学び調べる</a:t>
            </a:r>
            <a:r>
              <a:rPr lang="en-US" altLang="ja-JP" sz="2272" dirty="0">
                <a:latin typeface="AR P丸ゴシック体E" panose="020F0900000000000000" pitchFamily="50" charset="-128"/>
                <a:ea typeface="AR P丸ゴシック体E" panose="020F0900000000000000" pitchFamily="50" charset="-128"/>
              </a:rPr>
              <a:t>】</a:t>
            </a:r>
            <a:endParaRPr lang="ja-JP" altLang="en-US" sz="2272" dirty="0">
              <a:latin typeface="AR P丸ゴシック体E" panose="020F0900000000000000" pitchFamily="50" charset="-128"/>
              <a:ea typeface="AR P丸ゴシック体E" panose="020F0900000000000000" pitchFamily="50" charset="-128"/>
            </a:endParaRPr>
          </a:p>
        </p:txBody>
      </p:sp>
      <p:sp>
        <p:nvSpPr>
          <p:cNvPr id="13" name="正方形/長方形 14">
            <a:extLst>
              <a:ext uri="{FF2B5EF4-FFF2-40B4-BE49-F238E27FC236}">
                <a16:creationId xmlns:a16="http://schemas.microsoft.com/office/drawing/2014/main" id="{215CE952-2CEE-B575-EAA6-1BC7C5CB66F0}"/>
              </a:ext>
            </a:extLst>
          </p:cNvPr>
          <p:cNvSpPr>
            <a:spLocks noChangeArrowheads="1"/>
          </p:cNvSpPr>
          <p:nvPr/>
        </p:nvSpPr>
        <p:spPr bwMode="auto">
          <a:xfrm>
            <a:off x="6432807" y="1070255"/>
            <a:ext cx="2604384" cy="441980"/>
          </a:xfrm>
          <a:prstGeom prst="rect">
            <a:avLst/>
          </a:prstGeom>
          <a:solidFill>
            <a:srgbClr val="FFFFCC"/>
          </a:solidFill>
          <a:ln>
            <a:noFill/>
          </a:ln>
        </p:spPr>
        <p:txBody>
          <a:bodyPr wrap="square">
            <a:spAutoFit/>
          </a:bodyPr>
          <a:lstStyle/>
          <a:p>
            <a:pPr eaLnBrk="1" hangingPunct="1"/>
            <a:r>
              <a:rPr lang="en-US" altLang="ja-JP" sz="1723"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まとめ</a:t>
            </a:r>
            <a:r>
              <a:rPr lang="ja-JP" altLang="en-US" sz="1353"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吟味する</a:t>
            </a:r>
            <a:r>
              <a:rPr lang="en-US" altLang="ja-JP" sz="1723" dirty="0">
                <a:latin typeface="AR P丸ゴシック体E" panose="020F0900000000000000" pitchFamily="50" charset="-128"/>
                <a:ea typeface="AR P丸ゴシック体E" panose="020F0900000000000000" pitchFamily="50" charset="-128"/>
              </a:rPr>
              <a:t>】</a:t>
            </a:r>
          </a:p>
        </p:txBody>
      </p:sp>
      <p:sp>
        <p:nvSpPr>
          <p:cNvPr id="14" name="正方形/長方形 15">
            <a:extLst>
              <a:ext uri="{FF2B5EF4-FFF2-40B4-BE49-F238E27FC236}">
                <a16:creationId xmlns:a16="http://schemas.microsoft.com/office/drawing/2014/main" id="{8299286F-467E-6C76-7571-426AC6480FA3}"/>
              </a:ext>
            </a:extLst>
          </p:cNvPr>
          <p:cNvSpPr>
            <a:spLocks noChangeArrowheads="1"/>
          </p:cNvSpPr>
          <p:nvPr/>
        </p:nvSpPr>
        <p:spPr bwMode="auto">
          <a:xfrm>
            <a:off x="9677429" y="1070252"/>
            <a:ext cx="1577676" cy="441980"/>
          </a:xfrm>
          <a:prstGeom prst="rect">
            <a:avLst/>
          </a:prstGeom>
          <a:solidFill>
            <a:srgbClr val="FFFFCC"/>
          </a:solidFill>
          <a:ln>
            <a:noFill/>
          </a:ln>
        </p:spPr>
        <p:txBody>
          <a:bodyPr wrap="none">
            <a:spAutoFit/>
          </a:bodyPr>
          <a:lstStyle/>
          <a:p>
            <a:r>
              <a:rPr lang="en-US" altLang="ja-JP" sz="2272"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実践する</a:t>
            </a:r>
            <a:r>
              <a:rPr lang="en-US" altLang="ja-JP" sz="2272" dirty="0">
                <a:latin typeface="AR P丸ゴシック体E" panose="020F0900000000000000" pitchFamily="50" charset="-128"/>
                <a:ea typeface="AR P丸ゴシック体E" panose="020F0900000000000000" pitchFamily="50" charset="-128"/>
              </a:rPr>
              <a:t>】</a:t>
            </a:r>
            <a:endParaRPr lang="ja-JP" altLang="en-US" sz="2272" dirty="0">
              <a:latin typeface="AR P丸ゴシック体E" panose="020F0900000000000000" pitchFamily="50" charset="-128"/>
              <a:ea typeface="AR P丸ゴシック体E" panose="020F0900000000000000" pitchFamily="50" charset="-128"/>
            </a:endParaRPr>
          </a:p>
        </p:txBody>
      </p:sp>
      <p:sp>
        <p:nvSpPr>
          <p:cNvPr id="15" name="右矢印 5">
            <a:extLst>
              <a:ext uri="{FF2B5EF4-FFF2-40B4-BE49-F238E27FC236}">
                <a16:creationId xmlns:a16="http://schemas.microsoft.com/office/drawing/2014/main" id="{4C3C804F-23F1-F6B1-0323-470AA5094B26}"/>
              </a:ext>
            </a:extLst>
          </p:cNvPr>
          <p:cNvSpPr/>
          <p:nvPr/>
        </p:nvSpPr>
        <p:spPr>
          <a:xfrm>
            <a:off x="9289988" y="1168412"/>
            <a:ext cx="378745" cy="266925"/>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45">
              <a:latin typeface="AR P丸ゴシック体E" panose="020F0900000000000000" pitchFamily="50" charset="-128"/>
              <a:ea typeface="AR P丸ゴシック体E" panose="020F0900000000000000" pitchFamily="50" charset="-128"/>
            </a:endParaRPr>
          </a:p>
        </p:txBody>
      </p:sp>
      <p:sp>
        <p:nvSpPr>
          <p:cNvPr id="16" name="右矢印 4">
            <a:extLst>
              <a:ext uri="{FF2B5EF4-FFF2-40B4-BE49-F238E27FC236}">
                <a16:creationId xmlns:a16="http://schemas.microsoft.com/office/drawing/2014/main" id="{AC1DC212-BC8C-2400-0772-C1A908A6281B}"/>
              </a:ext>
            </a:extLst>
          </p:cNvPr>
          <p:cNvSpPr/>
          <p:nvPr/>
        </p:nvSpPr>
        <p:spPr>
          <a:xfrm>
            <a:off x="5928165" y="1183875"/>
            <a:ext cx="382353" cy="257908"/>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45">
              <a:latin typeface="AR P丸ゴシック体E" panose="020F0900000000000000" pitchFamily="50" charset="-128"/>
              <a:ea typeface="AR P丸ゴシック体E" panose="020F0900000000000000" pitchFamily="50" charset="-128"/>
            </a:endParaRPr>
          </a:p>
        </p:txBody>
      </p:sp>
      <p:sp>
        <p:nvSpPr>
          <p:cNvPr id="17" name="右矢印 8">
            <a:extLst>
              <a:ext uri="{FF2B5EF4-FFF2-40B4-BE49-F238E27FC236}">
                <a16:creationId xmlns:a16="http://schemas.microsoft.com/office/drawing/2014/main" id="{5331A458-6AFB-316C-3AC4-68B28974B0A3}"/>
              </a:ext>
            </a:extLst>
          </p:cNvPr>
          <p:cNvSpPr/>
          <p:nvPr/>
        </p:nvSpPr>
        <p:spPr>
          <a:xfrm>
            <a:off x="3479685" y="1151411"/>
            <a:ext cx="380551" cy="257908"/>
          </a:xfrm>
          <a:prstGeom prst="rightArrow">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45">
              <a:latin typeface="AR P丸ゴシック体E" panose="020F0900000000000000" pitchFamily="50" charset="-128"/>
              <a:ea typeface="AR P丸ゴシック体E" panose="020F0900000000000000" pitchFamily="50" charset="-128"/>
            </a:endParaRPr>
          </a:p>
        </p:txBody>
      </p:sp>
      <p:sp>
        <p:nvSpPr>
          <p:cNvPr id="18" name="テキスト ボックス 17">
            <a:extLst>
              <a:ext uri="{FF2B5EF4-FFF2-40B4-BE49-F238E27FC236}">
                <a16:creationId xmlns:a16="http://schemas.microsoft.com/office/drawing/2014/main" id="{C7305EB7-D7BE-EA79-26AF-53956742C60C}"/>
              </a:ext>
            </a:extLst>
          </p:cNvPr>
          <p:cNvSpPr txBox="1"/>
          <p:nvPr/>
        </p:nvSpPr>
        <p:spPr>
          <a:xfrm>
            <a:off x="3897719" y="4511945"/>
            <a:ext cx="3877985" cy="461665"/>
          </a:xfrm>
          <a:prstGeom prst="rect">
            <a:avLst/>
          </a:prstGeom>
          <a:solidFill>
            <a:srgbClr val="AAE571"/>
          </a:solid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＜学習問題を明確にする＞</a:t>
            </a:r>
          </a:p>
        </p:txBody>
      </p:sp>
      <p:sp>
        <p:nvSpPr>
          <p:cNvPr id="19" name="テキスト ボックス 18">
            <a:extLst>
              <a:ext uri="{FF2B5EF4-FFF2-40B4-BE49-F238E27FC236}">
                <a16:creationId xmlns:a16="http://schemas.microsoft.com/office/drawing/2014/main" id="{C4BC09A5-1077-19B2-26E9-E46743566DAB}"/>
              </a:ext>
            </a:extLst>
          </p:cNvPr>
          <p:cNvSpPr txBox="1"/>
          <p:nvPr/>
        </p:nvSpPr>
        <p:spPr>
          <a:xfrm>
            <a:off x="412372" y="4500284"/>
            <a:ext cx="3262432" cy="461665"/>
          </a:xfrm>
          <a:prstGeom prst="rect">
            <a:avLst/>
          </a:prstGeom>
          <a:solidFill>
            <a:srgbClr val="AAE571"/>
          </a:solid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＜問題に気づかせる＞</a:t>
            </a:r>
          </a:p>
        </p:txBody>
      </p:sp>
      <p:sp>
        <p:nvSpPr>
          <p:cNvPr id="20" name="テキスト ボックス 19">
            <a:extLst>
              <a:ext uri="{FF2B5EF4-FFF2-40B4-BE49-F238E27FC236}">
                <a16:creationId xmlns:a16="http://schemas.microsoft.com/office/drawing/2014/main" id="{D52D2173-3AC9-45C5-98EF-B84DDF32BC61}"/>
              </a:ext>
            </a:extLst>
          </p:cNvPr>
          <p:cNvSpPr txBox="1"/>
          <p:nvPr/>
        </p:nvSpPr>
        <p:spPr>
          <a:xfrm>
            <a:off x="8007030" y="4559264"/>
            <a:ext cx="3877985" cy="461665"/>
          </a:xfrm>
          <a:prstGeom prst="rect">
            <a:avLst/>
          </a:prstGeom>
          <a:solidFill>
            <a:srgbClr val="AAE571"/>
          </a:solid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　＜学習計画を立てる＞　</a:t>
            </a:r>
          </a:p>
        </p:txBody>
      </p:sp>
      <p:sp>
        <p:nvSpPr>
          <p:cNvPr id="26" name="正方形/長方形 25">
            <a:extLst>
              <a:ext uri="{FF2B5EF4-FFF2-40B4-BE49-F238E27FC236}">
                <a16:creationId xmlns:a16="http://schemas.microsoft.com/office/drawing/2014/main" id="{69039C8B-E068-5B89-255C-1143424A1AD1}"/>
              </a:ext>
            </a:extLst>
          </p:cNvPr>
          <p:cNvSpPr/>
          <p:nvPr/>
        </p:nvSpPr>
        <p:spPr>
          <a:xfrm>
            <a:off x="161365" y="7760467"/>
            <a:ext cx="12030635" cy="106706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1" name="テキスト ボックス 20">
            <a:extLst>
              <a:ext uri="{FF2B5EF4-FFF2-40B4-BE49-F238E27FC236}">
                <a16:creationId xmlns:a16="http://schemas.microsoft.com/office/drawing/2014/main" id="{3D7EC337-F1E6-426B-3281-BDD494AE5318}"/>
              </a:ext>
            </a:extLst>
          </p:cNvPr>
          <p:cNvSpPr txBox="1"/>
          <p:nvPr/>
        </p:nvSpPr>
        <p:spPr>
          <a:xfrm>
            <a:off x="317730" y="7760467"/>
            <a:ext cx="3255717" cy="1323632"/>
          </a:xfrm>
          <a:prstGeom prst="rect">
            <a:avLst/>
          </a:prstGeom>
          <a:solidFill>
            <a:srgbClr val="FFD5D1"/>
          </a:solidFill>
          <a:ln w="28575">
            <a:solidFill>
              <a:schemeClr val="accent1">
                <a:lumMod val="50000"/>
              </a:schemeClr>
            </a:solidFill>
          </a:ln>
        </p:spPr>
        <p:txBody>
          <a:bodyPr wrap="square" rtlCol="0">
            <a:spAutoFit/>
          </a:bodyPr>
          <a:lstStyle/>
          <a:p>
            <a:pPr algn="ctr"/>
            <a:r>
              <a:rPr lang="ja-JP" altLang="en-US" sz="2667" b="1" dirty="0">
                <a:solidFill>
                  <a:srgbClr val="C00000"/>
                </a:solidFill>
              </a:rPr>
              <a:t>現状 </a:t>
            </a:r>
            <a:endParaRPr lang="en-US" altLang="ja-JP" sz="2667" b="1" dirty="0">
              <a:solidFill>
                <a:srgbClr val="C00000"/>
              </a:solidFill>
            </a:endParaRPr>
          </a:p>
          <a:p>
            <a:r>
              <a:rPr lang="ja-JP" altLang="en-US" sz="2667" b="1" dirty="0"/>
              <a:t> 親しみ・憧れ・共感・不安・危機感</a:t>
            </a:r>
          </a:p>
        </p:txBody>
      </p:sp>
      <p:sp>
        <p:nvSpPr>
          <p:cNvPr id="22" name="テキスト ボックス 21">
            <a:extLst>
              <a:ext uri="{FF2B5EF4-FFF2-40B4-BE49-F238E27FC236}">
                <a16:creationId xmlns:a16="http://schemas.microsoft.com/office/drawing/2014/main" id="{2EFA525E-FB76-57A4-9CB5-1A99BD1F74E0}"/>
              </a:ext>
            </a:extLst>
          </p:cNvPr>
          <p:cNvSpPr txBox="1"/>
          <p:nvPr/>
        </p:nvSpPr>
        <p:spPr>
          <a:xfrm>
            <a:off x="4131366" y="7760467"/>
            <a:ext cx="3685396" cy="1323632"/>
          </a:xfrm>
          <a:prstGeom prst="rect">
            <a:avLst/>
          </a:prstGeom>
          <a:solidFill>
            <a:srgbClr val="FFD5D1"/>
          </a:solidFill>
          <a:ln w="28575">
            <a:solidFill>
              <a:schemeClr val="accent1">
                <a:lumMod val="50000"/>
              </a:schemeClr>
            </a:solidFill>
          </a:ln>
        </p:spPr>
        <p:txBody>
          <a:bodyPr wrap="square" rtlCol="0">
            <a:spAutoFit/>
          </a:bodyPr>
          <a:lstStyle/>
          <a:p>
            <a:pPr algn="ctr"/>
            <a:r>
              <a:rPr lang="ja-JP" altLang="en-US" sz="2667" b="1" dirty="0">
                <a:solidFill>
                  <a:srgbClr val="C00000"/>
                </a:solidFill>
              </a:rPr>
              <a:t>課題</a:t>
            </a:r>
            <a:endParaRPr lang="en-US" altLang="ja-JP" sz="2667" b="1" dirty="0">
              <a:solidFill>
                <a:srgbClr val="C00000"/>
              </a:solidFill>
            </a:endParaRPr>
          </a:p>
          <a:p>
            <a:r>
              <a:rPr lang="ja-JP" altLang="en-US" sz="2667" b="1" dirty="0"/>
              <a:t>それらをひっくり返し</a:t>
            </a:r>
            <a:endParaRPr lang="en-US" altLang="ja-JP" sz="2667" b="1" dirty="0"/>
          </a:p>
          <a:p>
            <a:r>
              <a:rPr lang="ja-JP" altLang="en-US" sz="2667" b="1" dirty="0"/>
              <a:t>疑問から学習問題へ</a:t>
            </a:r>
          </a:p>
        </p:txBody>
      </p:sp>
      <p:sp>
        <p:nvSpPr>
          <p:cNvPr id="23" name="テキスト ボックス 22">
            <a:extLst>
              <a:ext uri="{FF2B5EF4-FFF2-40B4-BE49-F238E27FC236}">
                <a16:creationId xmlns:a16="http://schemas.microsoft.com/office/drawing/2014/main" id="{AEF82286-3E33-7A38-E9DB-1447321DCFD6}"/>
              </a:ext>
            </a:extLst>
          </p:cNvPr>
          <p:cNvSpPr txBox="1"/>
          <p:nvPr/>
        </p:nvSpPr>
        <p:spPr>
          <a:xfrm>
            <a:off x="8446399" y="7760467"/>
            <a:ext cx="3450357" cy="1323632"/>
          </a:xfrm>
          <a:prstGeom prst="rect">
            <a:avLst/>
          </a:prstGeom>
          <a:solidFill>
            <a:srgbClr val="FFD5D1"/>
          </a:solidFill>
          <a:ln w="28575">
            <a:solidFill>
              <a:schemeClr val="accent1">
                <a:lumMod val="50000"/>
              </a:schemeClr>
            </a:solidFill>
          </a:ln>
        </p:spPr>
        <p:txBody>
          <a:bodyPr wrap="square" rtlCol="0">
            <a:spAutoFit/>
          </a:bodyPr>
          <a:lstStyle/>
          <a:p>
            <a:pPr algn="ctr"/>
            <a:r>
              <a:rPr lang="ja-JP" altLang="en-US" sz="2667" b="1" dirty="0">
                <a:solidFill>
                  <a:srgbClr val="C00000"/>
                </a:solidFill>
              </a:rPr>
              <a:t>改革</a:t>
            </a:r>
            <a:endParaRPr lang="en-US" altLang="ja-JP" sz="2667" b="1" dirty="0">
              <a:solidFill>
                <a:srgbClr val="C00000"/>
              </a:solidFill>
            </a:endParaRPr>
          </a:p>
          <a:p>
            <a:pPr algn="ctr"/>
            <a:r>
              <a:rPr lang="ja-JP" altLang="en-US" sz="2667" b="1" dirty="0"/>
              <a:t>解決に向け何からどうやって取り組もう</a:t>
            </a:r>
          </a:p>
        </p:txBody>
      </p:sp>
      <p:sp>
        <p:nvSpPr>
          <p:cNvPr id="24" name="矢印: 右 23">
            <a:extLst>
              <a:ext uri="{FF2B5EF4-FFF2-40B4-BE49-F238E27FC236}">
                <a16:creationId xmlns:a16="http://schemas.microsoft.com/office/drawing/2014/main" id="{70A044CD-63D5-1672-4517-31117B73B3DF}"/>
              </a:ext>
            </a:extLst>
          </p:cNvPr>
          <p:cNvSpPr/>
          <p:nvPr/>
        </p:nvSpPr>
        <p:spPr>
          <a:xfrm>
            <a:off x="3640336" y="7875805"/>
            <a:ext cx="500833" cy="288032"/>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5" name="矢印: 右 24">
            <a:extLst>
              <a:ext uri="{FF2B5EF4-FFF2-40B4-BE49-F238E27FC236}">
                <a16:creationId xmlns:a16="http://schemas.microsoft.com/office/drawing/2014/main" id="{2E39FFDA-AFFE-56A2-30AC-7C05C63096D8}"/>
              </a:ext>
            </a:extLst>
          </p:cNvPr>
          <p:cNvSpPr/>
          <p:nvPr/>
        </p:nvSpPr>
        <p:spPr>
          <a:xfrm>
            <a:off x="7908058" y="7875805"/>
            <a:ext cx="500833" cy="288032"/>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extLst>
      <p:ext uri="{BB962C8B-B14F-4D97-AF65-F5344CB8AC3E}">
        <p14:creationId xmlns:p14="http://schemas.microsoft.com/office/powerpoint/2010/main" val="208007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1000" fill="hold"/>
                                        <p:tgtEl>
                                          <p:spTgt spid="17"/>
                                        </p:tgtEl>
                                        <p:attrNameLst>
                                          <p:attrName>ppt_x</p:attrName>
                                        </p:attrNameLst>
                                      </p:cBhvr>
                                      <p:tavLst>
                                        <p:tav tm="0">
                                          <p:val>
                                            <p:strVal val="0-#ppt_w/2"/>
                                          </p:val>
                                        </p:tav>
                                        <p:tav tm="100000">
                                          <p:val>
                                            <p:strVal val="#ppt_x"/>
                                          </p:val>
                                        </p:tav>
                                      </p:tavLst>
                                    </p:anim>
                                    <p:anim calcmode="lin" valueType="num">
                                      <p:cBhvr additive="base">
                                        <p:cTn id="33" dur="1000" fill="hold"/>
                                        <p:tgtEl>
                                          <p:spTgt spid="17"/>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0-#ppt_w/2"/>
                                          </p:val>
                                        </p:tav>
                                        <p:tav tm="100000">
                                          <p:val>
                                            <p:strVal val="#ppt_x"/>
                                          </p:val>
                                        </p:tav>
                                      </p:tavLst>
                                    </p:anim>
                                    <p:anim calcmode="lin" valueType="num">
                                      <p:cBhvr additive="base">
                                        <p:cTn id="52" dur="500" fill="hold"/>
                                        <p:tgtEl>
                                          <p:spTgt spid="24"/>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42"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0-#ppt_w/2"/>
                                          </p:val>
                                        </p:tav>
                                        <p:tav tm="100000">
                                          <p:val>
                                            <p:strVal val="#ppt_x"/>
                                          </p:val>
                                        </p:tav>
                                      </p:tavLst>
                                    </p:anim>
                                    <p:anim calcmode="lin" valueType="num">
                                      <p:cBhvr additive="base">
                                        <p:cTn id="64" dur="500" fill="hold"/>
                                        <p:tgtEl>
                                          <p:spTgt spid="2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1" grpId="0" animBg="1"/>
      <p:bldP spid="17" grpId="0" animBg="1"/>
      <p:bldP spid="21" grpId="0" animBg="1"/>
      <p:bldP spid="22" grpId="0" animBg="1"/>
      <p:bldP spid="23" grpId="0" animBg="1"/>
      <p:bldP spid="24" grpId="0" animBg="1"/>
      <p:bldP spid="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4B1B923-DC3B-A515-57E6-D688398AE88E}"/>
              </a:ext>
            </a:extLst>
          </p:cNvPr>
          <p:cNvPicPr>
            <a:picLocks noChangeAspect="1"/>
          </p:cNvPicPr>
          <p:nvPr/>
        </p:nvPicPr>
        <p:blipFill>
          <a:blip r:embed="rId2"/>
          <a:stretch>
            <a:fillRect/>
          </a:stretch>
        </p:blipFill>
        <p:spPr>
          <a:xfrm>
            <a:off x="76958" y="179296"/>
            <a:ext cx="12013517" cy="8767481"/>
          </a:xfrm>
          <a:prstGeom prst="rect">
            <a:avLst/>
          </a:prstGeom>
        </p:spPr>
      </p:pic>
    </p:spTree>
    <p:extLst>
      <p:ext uri="{BB962C8B-B14F-4D97-AF65-F5344CB8AC3E}">
        <p14:creationId xmlns:p14="http://schemas.microsoft.com/office/powerpoint/2010/main" val="5095687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A5FAEDD-FDFE-B21D-C1B4-79856DF6BC8E}"/>
              </a:ext>
            </a:extLst>
          </p:cNvPr>
          <p:cNvPicPr>
            <a:picLocks noChangeAspect="1"/>
          </p:cNvPicPr>
          <p:nvPr/>
        </p:nvPicPr>
        <p:blipFill>
          <a:blip r:embed="rId2"/>
          <a:stretch>
            <a:fillRect/>
          </a:stretch>
        </p:blipFill>
        <p:spPr>
          <a:xfrm>
            <a:off x="1864150" y="392859"/>
            <a:ext cx="9108649" cy="8751141"/>
          </a:xfrm>
          <a:prstGeom prst="rect">
            <a:avLst/>
          </a:prstGeom>
        </p:spPr>
      </p:pic>
    </p:spTree>
    <p:extLst>
      <p:ext uri="{BB962C8B-B14F-4D97-AF65-F5344CB8AC3E}">
        <p14:creationId xmlns:p14="http://schemas.microsoft.com/office/powerpoint/2010/main" val="17530752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2CF5239-4507-69EF-ED54-29902E1247A4}"/>
              </a:ext>
            </a:extLst>
          </p:cNvPr>
          <p:cNvPicPr>
            <a:picLocks noChangeAspect="1"/>
          </p:cNvPicPr>
          <p:nvPr/>
        </p:nvPicPr>
        <p:blipFill rotWithShape="1">
          <a:blip r:embed="rId2"/>
          <a:srcRect l="1471" r="1030" b="4961"/>
          <a:stretch/>
        </p:blipFill>
        <p:spPr>
          <a:xfrm>
            <a:off x="-56614" y="0"/>
            <a:ext cx="12248615" cy="8498541"/>
          </a:xfrm>
          <a:prstGeom prst="rect">
            <a:avLst/>
          </a:prstGeom>
        </p:spPr>
      </p:pic>
      <p:sp>
        <p:nvSpPr>
          <p:cNvPr id="4" name="テキスト ボックス 3">
            <a:extLst>
              <a:ext uri="{FF2B5EF4-FFF2-40B4-BE49-F238E27FC236}">
                <a16:creationId xmlns:a16="http://schemas.microsoft.com/office/drawing/2014/main" id="{466A7FFC-4830-28BC-E125-A8F5B04D8CA9}"/>
              </a:ext>
            </a:extLst>
          </p:cNvPr>
          <p:cNvSpPr txBox="1"/>
          <p:nvPr/>
        </p:nvSpPr>
        <p:spPr>
          <a:xfrm>
            <a:off x="2922493" y="8651558"/>
            <a:ext cx="4801314" cy="461665"/>
          </a:xfrm>
          <a:prstGeom prst="rect">
            <a:avLst/>
          </a:prstGeom>
          <a:noFill/>
        </p:spPr>
        <p:txBody>
          <a:bodyPr wrap="none" rtlCol="0">
            <a:spAutoFit/>
          </a:bodyPr>
          <a:lstStyle/>
          <a:p>
            <a:r>
              <a:rPr kumimoji="1" lang="ja-JP" altLang="en-US" sz="2400" dirty="0"/>
              <a:t>東日本</a:t>
            </a:r>
            <a:r>
              <a:rPr kumimoji="1" lang="zh-TW" altLang="en-US" sz="2400" dirty="0"/>
              <a:t>仙台市水道局非常用給水所</a:t>
            </a:r>
            <a:endParaRPr kumimoji="1" lang="ja-JP" altLang="en-US" sz="2400" dirty="0"/>
          </a:p>
        </p:txBody>
      </p:sp>
    </p:spTree>
    <p:extLst>
      <p:ext uri="{BB962C8B-B14F-4D97-AF65-F5344CB8AC3E}">
        <p14:creationId xmlns:p14="http://schemas.microsoft.com/office/powerpoint/2010/main" val="2989161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9E87FE1-8932-4888-1F2D-6A7E3426D02E}"/>
              </a:ext>
            </a:extLst>
          </p:cNvPr>
          <p:cNvPicPr>
            <a:picLocks noChangeAspect="1"/>
          </p:cNvPicPr>
          <p:nvPr/>
        </p:nvPicPr>
        <p:blipFill rotWithShape="1">
          <a:blip r:embed="rId2"/>
          <a:srcRect r="53849"/>
          <a:stretch/>
        </p:blipFill>
        <p:spPr>
          <a:xfrm>
            <a:off x="488054" y="122995"/>
            <a:ext cx="6360983" cy="9026453"/>
          </a:xfrm>
          <a:prstGeom prst="rect">
            <a:avLst/>
          </a:prstGeom>
        </p:spPr>
      </p:pic>
      <p:pic>
        <p:nvPicPr>
          <p:cNvPr id="2" name="図 1">
            <a:extLst>
              <a:ext uri="{FF2B5EF4-FFF2-40B4-BE49-F238E27FC236}">
                <a16:creationId xmlns:a16="http://schemas.microsoft.com/office/drawing/2014/main" id="{2416A4E7-F63A-4876-141D-06C670DB52E2}"/>
              </a:ext>
            </a:extLst>
          </p:cNvPr>
          <p:cNvPicPr>
            <a:picLocks noChangeAspect="1"/>
          </p:cNvPicPr>
          <p:nvPr/>
        </p:nvPicPr>
        <p:blipFill>
          <a:blip r:embed="rId3"/>
          <a:stretch>
            <a:fillRect/>
          </a:stretch>
        </p:blipFill>
        <p:spPr>
          <a:xfrm>
            <a:off x="143145" y="0"/>
            <a:ext cx="12048857" cy="9311648"/>
          </a:xfrm>
          <a:prstGeom prst="rect">
            <a:avLst/>
          </a:prstGeom>
        </p:spPr>
      </p:pic>
      <p:pic>
        <p:nvPicPr>
          <p:cNvPr id="3" name="図 2">
            <a:extLst>
              <a:ext uri="{FF2B5EF4-FFF2-40B4-BE49-F238E27FC236}">
                <a16:creationId xmlns:a16="http://schemas.microsoft.com/office/drawing/2014/main" id="{A1222C95-968A-46F6-FB2A-32910A5E8082}"/>
              </a:ext>
            </a:extLst>
          </p:cNvPr>
          <p:cNvPicPr>
            <a:picLocks noChangeAspect="1"/>
          </p:cNvPicPr>
          <p:nvPr/>
        </p:nvPicPr>
        <p:blipFill>
          <a:blip r:embed="rId4"/>
          <a:stretch>
            <a:fillRect/>
          </a:stretch>
        </p:blipFill>
        <p:spPr>
          <a:xfrm>
            <a:off x="200803" y="78343"/>
            <a:ext cx="11848055" cy="9062687"/>
          </a:xfrm>
          <a:prstGeom prst="rect">
            <a:avLst/>
          </a:prstGeom>
        </p:spPr>
      </p:pic>
      <p:pic>
        <p:nvPicPr>
          <p:cNvPr id="4" name="図 3">
            <a:extLst>
              <a:ext uri="{FF2B5EF4-FFF2-40B4-BE49-F238E27FC236}">
                <a16:creationId xmlns:a16="http://schemas.microsoft.com/office/drawing/2014/main" id="{E055A44B-8D7B-FF54-B8CB-2D052A9B2039}"/>
              </a:ext>
            </a:extLst>
          </p:cNvPr>
          <p:cNvPicPr>
            <a:picLocks noChangeAspect="1"/>
          </p:cNvPicPr>
          <p:nvPr/>
        </p:nvPicPr>
        <p:blipFill>
          <a:blip r:embed="rId5"/>
          <a:stretch>
            <a:fillRect/>
          </a:stretch>
        </p:blipFill>
        <p:spPr>
          <a:xfrm>
            <a:off x="315918" y="145535"/>
            <a:ext cx="11886695" cy="8981372"/>
          </a:xfrm>
          <a:prstGeom prst="rect">
            <a:avLst/>
          </a:prstGeom>
        </p:spPr>
      </p:pic>
    </p:spTree>
    <p:extLst>
      <p:ext uri="{BB962C8B-B14F-4D97-AF65-F5344CB8AC3E}">
        <p14:creationId xmlns:p14="http://schemas.microsoft.com/office/powerpoint/2010/main" val="227319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FC622A1-EAEF-B15D-674A-47AF98972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12192000" cy="9144000"/>
          </a:xfrm>
          <a:prstGeom prst="rect">
            <a:avLst/>
          </a:prstGeom>
        </p:spPr>
      </p:pic>
      <p:sp>
        <p:nvSpPr>
          <p:cNvPr id="2" name="テキスト ボックス 1">
            <a:extLst>
              <a:ext uri="{FF2B5EF4-FFF2-40B4-BE49-F238E27FC236}">
                <a16:creationId xmlns:a16="http://schemas.microsoft.com/office/drawing/2014/main" id="{062518E5-EEC4-3BBC-92CA-D58026689920}"/>
              </a:ext>
            </a:extLst>
          </p:cNvPr>
          <p:cNvSpPr txBox="1"/>
          <p:nvPr/>
        </p:nvSpPr>
        <p:spPr>
          <a:xfrm>
            <a:off x="1165412" y="394447"/>
            <a:ext cx="8802410" cy="584775"/>
          </a:xfrm>
          <a:prstGeom prst="rect">
            <a:avLst/>
          </a:prstGeom>
          <a:solidFill>
            <a:srgbClr val="FFFFEB"/>
          </a:solidFill>
        </p:spPr>
        <p:txBody>
          <a:bodyPr wrap="none" rtlCol="0">
            <a:spAutoFit/>
          </a:bodyPr>
          <a:lstStyle/>
          <a:p>
            <a:r>
              <a:rPr kumimoji="1" lang="ja-JP" altLang="en-US" sz="3200" dirty="0"/>
              <a:t>各班に２つのコップに入れられた水が配られる</a:t>
            </a:r>
          </a:p>
        </p:txBody>
      </p:sp>
    </p:spTree>
    <p:extLst>
      <p:ext uri="{BB962C8B-B14F-4D97-AF65-F5344CB8AC3E}">
        <p14:creationId xmlns:p14="http://schemas.microsoft.com/office/powerpoint/2010/main" val="3278778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8A366C7-9D10-DA11-8144-118FA9015387}"/>
              </a:ext>
            </a:extLst>
          </p:cNvPr>
          <p:cNvSpPr txBox="1"/>
          <p:nvPr/>
        </p:nvSpPr>
        <p:spPr>
          <a:xfrm>
            <a:off x="466234" y="6149791"/>
            <a:ext cx="4828566" cy="1241237"/>
          </a:xfrm>
          <a:prstGeom prst="rect">
            <a:avLst/>
          </a:prstGeom>
          <a:noFill/>
        </p:spPr>
        <p:txBody>
          <a:bodyPr wrap="none" rtlCol="0">
            <a:spAutoFit/>
          </a:bodyPr>
          <a:lstStyle/>
          <a:p>
            <a:pPr algn="ctr"/>
            <a:r>
              <a:rPr kumimoji="1" lang="ja-JP" altLang="en-US" sz="3733" b="1" dirty="0"/>
              <a:t>江戸川の流れと</a:t>
            </a:r>
            <a:endParaRPr kumimoji="1" lang="en-US" altLang="ja-JP" sz="3733" b="1" dirty="0"/>
          </a:p>
          <a:p>
            <a:r>
              <a:rPr kumimoji="1" lang="ja-JP" altLang="en-US" sz="3733" b="1" dirty="0"/>
              <a:t>金町浄水場の取水塔</a:t>
            </a:r>
          </a:p>
        </p:txBody>
      </p:sp>
      <p:sp>
        <p:nvSpPr>
          <p:cNvPr id="6" name="テキスト ボックス 5">
            <a:extLst>
              <a:ext uri="{FF2B5EF4-FFF2-40B4-BE49-F238E27FC236}">
                <a16:creationId xmlns:a16="http://schemas.microsoft.com/office/drawing/2014/main" id="{40F6DAAB-6497-C89E-0503-777F1375E8D5}"/>
              </a:ext>
            </a:extLst>
          </p:cNvPr>
          <p:cNvSpPr txBox="1"/>
          <p:nvPr/>
        </p:nvSpPr>
        <p:spPr>
          <a:xfrm>
            <a:off x="7541613" y="6149791"/>
            <a:ext cx="3539752" cy="1241237"/>
          </a:xfrm>
          <a:prstGeom prst="rect">
            <a:avLst/>
          </a:prstGeom>
          <a:noFill/>
        </p:spPr>
        <p:txBody>
          <a:bodyPr wrap="none" rtlCol="0">
            <a:spAutoFit/>
          </a:bodyPr>
          <a:lstStyle/>
          <a:p>
            <a:pPr algn="ctr"/>
            <a:r>
              <a:rPr kumimoji="1" lang="ja-JP" altLang="en-US" sz="3733" b="1" dirty="0"/>
              <a:t>水道の蛇口から</a:t>
            </a:r>
            <a:endParaRPr kumimoji="1" lang="en-US" altLang="ja-JP" sz="3733" b="1" dirty="0"/>
          </a:p>
          <a:p>
            <a:pPr algn="ctr"/>
            <a:r>
              <a:rPr kumimoji="1" lang="ja-JP" altLang="en-US" sz="3733" b="1" dirty="0"/>
              <a:t>流れ出る水</a:t>
            </a:r>
            <a:endParaRPr kumimoji="1" lang="en-US" altLang="ja-JP" sz="3733" b="1" dirty="0"/>
          </a:p>
        </p:txBody>
      </p:sp>
      <p:pic>
        <p:nvPicPr>
          <p:cNvPr id="7" name="図 6">
            <a:extLst>
              <a:ext uri="{FF2B5EF4-FFF2-40B4-BE49-F238E27FC236}">
                <a16:creationId xmlns:a16="http://schemas.microsoft.com/office/drawing/2014/main" id="{0C84C849-18B1-8EF1-7D33-62F7C5D6BE06}"/>
              </a:ext>
            </a:extLst>
          </p:cNvPr>
          <p:cNvPicPr>
            <a:picLocks noChangeAspect="1"/>
          </p:cNvPicPr>
          <p:nvPr/>
        </p:nvPicPr>
        <p:blipFill>
          <a:blip r:embed="rId2">
            <a:extLst>
              <a:ext uri="{28A0092B-C50C-407E-A947-70E740481C1C}">
                <a14:useLocalDpi xmlns:a14="http://schemas.microsoft.com/office/drawing/2010/main" val="0"/>
              </a:ext>
            </a:extLst>
          </a:blip>
          <a:srcRect l="-1219" t="15389" r="6285" b="23433"/>
          <a:stretch/>
        </p:blipFill>
        <p:spPr>
          <a:xfrm>
            <a:off x="6364941" y="922504"/>
            <a:ext cx="5146059" cy="4416595"/>
          </a:xfrm>
          <a:prstGeom prst="rect">
            <a:avLst/>
          </a:prstGeom>
        </p:spPr>
      </p:pic>
      <p:pic>
        <p:nvPicPr>
          <p:cNvPr id="4" name="図 3">
            <a:extLst>
              <a:ext uri="{FF2B5EF4-FFF2-40B4-BE49-F238E27FC236}">
                <a16:creationId xmlns:a16="http://schemas.microsoft.com/office/drawing/2014/main" id="{4101E26F-E867-88DB-0032-7F04D99E9C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275" y="981393"/>
            <a:ext cx="5803725" cy="4357705"/>
          </a:xfrm>
          <a:prstGeom prst="rect">
            <a:avLst/>
          </a:prstGeom>
        </p:spPr>
      </p:pic>
      <p:sp>
        <p:nvSpPr>
          <p:cNvPr id="5" name="矢印: 右 4">
            <a:extLst>
              <a:ext uri="{FF2B5EF4-FFF2-40B4-BE49-F238E27FC236}">
                <a16:creationId xmlns:a16="http://schemas.microsoft.com/office/drawing/2014/main" id="{7F5B48C7-D77C-8728-6FA3-ECC52D46E93D}"/>
              </a:ext>
            </a:extLst>
          </p:cNvPr>
          <p:cNvSpPr/>
          <p:nvPr/>
        </p:nvSpPr>
        <p:spPr>
          <a:xfrm>
            <a:off x="5468471" y="6741460"/>
            <a:ext cx="1165412" cy="5199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extLst>
      <p:ext uri="{BB962C8B-B14F-4D97-AF65-F5344CB8AC3E}">
        <p14:creationId xmlns:p14="http://schemas.microsoft.com/office/powerpoint/2010/main" val="279992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995" y="2124198"/>
            <a:ext cx="11983896" cy="6103895"/>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734948" y="154195"/>
            <a:ext cx="3169205" cy="546753"/>
          </a:xfrm>
          <a:prstGeom prst="rect">
            <a:avLst/>
          </a:prstGeom>
        </p:spPr>
        <p:txBody>
          <a:bodyPr wrap="square">
            <a:spAutoFit/>
          </a:bodyPr>
          <a:lstStyle/>
          <a:p>
            <a:r>
              <a:rPr lang="en-US" altLang="ja-JP" sz="2953"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953"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953"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953"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953"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953"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4275" y="795345"/>
            <a:ext cx="3169205" cy="8896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1542594" y="5745898"/>
            <a:ext cx="1683474" cy="452303"/>
          </a:xfrm>
          <a:prstGeom prst="rect">
            <a:avLst/>
          </a:prstGeom>
          <a:solidFill>
            <a:schemeClr val="bg1">
              <a:lumMod val="85000"/>
            </a:schemeClr>
          </a:solidFill>
        </p:spPr>
        <p:txBody>
          <a:bodyPr wrap="none" rtlCol="0">
            <a:spAutoFit/>
          </a:bodyPr>
          <a:lstStyle/>
          <a:p>
            <a:r>
              <a:rPr lang="ja-JP" altLang="en-US" sz="2339" dirty="0">
                <a:latin typeface="AR丸ゴシック体E" panose="020F0909000000000000" pitchFamily="49" charset="-128"/>
                <a:ea typeface="AR丸ゴシック体E" panose="020F0909000000000000" pitchFamily="49" charset="-128"/>
              </a:rPr>
              <a:t>石器～縄文</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7850482" y="3121154"/>
            <a:ext cx="784189" cy="452303"/>
          </a:xfrm>
          <a:prstGeom prst="rect">
            <a:avLst/>
          </a:prstGeom>
          <a:solidFill>
            <a:srgbClr val="FFFF00"/>
          </a:solidFill>
        </p:spPr>
        <p:txBody>
          <a:bodyPr wrap="none" rtlCol="0">
            <a:spAutoFit/>
          </a:bodyPr>
          <a:lstStyle/>
          <a:p>
            <a:r>
              <a:rPr lang="ja-JP" altLang="en-US" sz="2339"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5747674" y="3887349"/>
            <a:ext cx="1683474" cy="452303"/>
          </a:xfrm>
          <a:prstGeom prst="rect">
            <a:avLst/>
          </a:prstGeom>
          <a:solidFill>
            <a:srgbClr val="FFD5D1"/>
          </a:solidFill>
        </p:spPr>
        <p:txBody>
          <a:bodyPr wrap="none" rtlCol="0">
            <a:spAutoFit/>
          </a:bodyPr>
          <a:lstStyle/>
          <a:p>
            <a:r>
              <a:rPr lang="ja-JP" altLang="en-US" sz="2339" dirty="0">
                <a:latin typeface="AR丸ゴシック体E" panose="020F0909000000000000" pitchFamily="49" charset="-128"/>
                <a:ea typeface="AR丸ゴシック体E" panose="020F0909000000000000" pitchFamily="49" charset="-128"/>
              </a:rPr>
              <a:t>明治～昭和</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9279394" y="2396538"/>
            <a:ext cx="784189" cy="452303"/>
          </a:xfrm>
          <a:prstGeom prst="rect">
            <a:avLst/>
          </a:prstGeom>
          <a:solidFill>
            <a:srgbClr val="92D050"/>
          </a:solidFill>
        </p:spPr>
        <p:txBody>
          <a:bodyPr wrap="none" rtlCol="0">
            <a:spAutoFit/>
          </a:bodyPr>
          <a:lstStyle/>
          <a:p>
            <a:r>
              <a:rPr lang="ja-JP" altLang="en-US" sz="2339"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5505DD7B-D501-41AF-B0A4-06E1950C29D8}"/>
              </a:ext>
            </a:extLst>
          </p:cNvPr>
          <p:cNvSpPr txBox="1"/>
          <p:nvPr/>
        </p:nvSpPr>
        <p:spPr>
          <a:xfrm>
            <a:off x="5981395" y="5971131"/>
            <a:ext cx="1697901" cy="1910010"/>
          </a:xfrm>
          <a:prstGeom prst="rect">
            <a:avLst/>
          </a:prstGeom>
          <a:solidFill>
            <a:srgbClr val="FFD5D1"/>
          </a:solidFill>
        </p:spPr>
        <p:txBody>
          <a:bodyPr wrap="none" rtlCol="0">
            <a:spAutoFit/>
          </a:bodyPr>
          <a:lstStyle/>
          <a:p>
            <a:r>
              <a:rPr lang="ja-JP" altLang="en-US" sz="2953" dirty="0">
                <a:latin typeface="AR丸ゴシック体E" panose="020F0909000000000000" pitchFamily="49" charset="-128"/>
                <a:ea typeface="AR丸ゴシック体E" panose="020F0909000000000000" pitchFamily="49" charset="-128"/>
              </a:rPr>
              <a:t>工業化</a:t>
            </a:r>
            <a:endParaRPr lang="en-US" altLang="ja-JP" sz="2953" dirty="0">
              <a:latin typeface="AR丸ゴシック体E" panose="020F0909000000000000" pitchFamily="49" charset="-128"/>
              <a:ea typeface="AR丸ゴシック体E" panose="020F0909000000000000" pitchFamily="49" charset="-128"/>
            </a:endParaRPr>
          </a:p>
          <a:p>
            <a:r>
              <a:rPr lang="ja-JP" altLang="en-US" sz="2953" dirty="0">
                <a:latin typeface="AR丸ゴシック体E" panose="020F0909000000000000" pitchFamily="49" charset="-128"/>
                <a:ea typeface="AR丸ゴシック体E" panose="020F0909000000000000" pitchFamily="49" charset="-128"/>
              </a:rPr>
              <a:t>画一化</a:t>
            </a:r>
            <a:endParaRPr lang="en-US" altLang="ja-JP" sz="2953" dirty="0">
              <a:latin typeface="AR丸ゴシック体E" panose="020F0909000000000000" pitchFamily="49" charset="-128"/>
              <a:ea typeface="AR丸ゴシック体E" panose="020F0909000000000000" pitchFamily="49" charset="-128"/>
            </a:endParaRPr>
          </a:p>
          <a:p>
            <a:r>
              <a:rPr lang="ja-JP" altLang="en-US" sz="2953" dirty="0">
                <a:latin typeface="AR丸ゴシック体E" panose="020F0909000000000000" pitchFamily="49" charset="-128"/>
                <a:ea typeface="AR丸ゴシック体E" panose="020F0909000000000000" pitchFamily="49" charset="-128"/>
              </a:rPr>
              <a:t>生産性</a:t>
            </a:r>
            <a:endParaRPr lang="en-US" altLang="ja-JP" sz="2953" dirty="0">
              <a:latin typeface="AR丸ゴシック体E" panose="020F0909000000000000" pitchFamily="49" charset="-128"/>
              <a:ea typeface="AR丸ゴシック体E" panose="020F0909000000000000" pitchFamily="49" charset="-128"/>
            </a:endParaRPr>
          </a:p>
          <a:p>
            <a:r>
              <a:rPr lang="ja-JP" altLang="en-US" sz="2953" dirty="0">
                <a:solidFill>
                  <a:srgbClr val="FF0000"/>
                </a:solidFill>
                <a:highlight>
                  <a:srgbClr val="FFFF00"/>
                </a:highlight>
                <a:latin typeface="AR丸ゴシック体E" panose="020F0909000000000000" pitchFamily="49" charset="-128"/>
                <a:ea typeface="AR丸ゴシック体E" panose="020F0909000000000000" pitchFamily="49" charset="-128"/>
              </a:rPr>
              <a:t>受験戦争</a:t>
            </a:r>
            <a:endParaRPr lang="en-US" altLang="ja-JP" sz="2953" dirty="0">
              <a:solidFill>
                <a:srgbClr val="FF0000"/>
              </a:solidFill>
              <a:highlight>
                <a:srgbClr val="FFFF00"/>
              </a:highlight>
              <a:latin typeface="AR丸ゴシック体E" panose="020F0909000000000000" pitchFamily="49" charset="-128"/>
              <a:ea typeface="AR丸ゴシック体E" panose="020F0909000000000000" pitchFamily="49" charset="-128"/>
            </a:endParaRPr>
          </a:p>
        </p:txBody>
      </p:sp>
      <p:sp>
        <p:nvSpPr>
          <p:cNvPr id="11" name="テキスト ボックス 10">
            <a:extLst>
              <a:ext uri="{FF2B5EF4-FFF2-40B4-BE49-F238E27FC236}">
                <a16:creationId xmlns:a16="http://schemas.microsoft.com/office/drawing/2014/main" id="{C8BA8F21-1220-49B7-A27D-9EF6110B7578}"/>
              </a:ext>
            </a:extLst>
          </p:cNvPr>
          <p:cNvSpPr txBox="1"/>
          <p:nvPr/>
        </p:nvSpPr>
        <p:spPr>
          <a:xfrm>
            <a:off x="8271369" y="5043999"/>
            <a:ext cx="2832827" cy="1001172"/>
          </a:xfrm>
          <a:prstGeom prst="rect">
            <a:avLst/>
          </a:prstGeom>
          <a:solidFill>
            <a:srgbClr val="FFFF00"/>
          </a:solidFill>
        </p:spPr>
        <p:txBody>
          <a:bodyPr wrap="none" rtlCol="0">
            <a:spAutoFit/>
          </a:bodyPr>
          <a:lstStyle/>
          <a:p>
            <a:r>
              <a:rPr lang="ja-JP" altLang="en-US" sz="2953" dirty="0">
                <a:latin typeface="AR丸ゴシック体E" panose="020F0909000000000000" pitchFamily="49" charset="-128"/>
                <a:ea typeface="AR丸ゴシック体E" panose="020F0909000000000000" pitchFamily="49" charset="-128"/>
              </a:rPr>
              <a:t>ＩＴ革命</a:t>
            </a:r>
            <a:endParaRPr lang="en-US" altLang="ja-JP" sz="2953" dirty="0">
              <a:latin typeface="AR丸ゴシック体E" panose="020F0909000000000000" pitchFamily="49" charset="-128"/>
              <a:ea typeface="AR丸ゴシック体E" panose="020F0909000000000000" pitchFamily="49" charset="-128"/>
            </a:endParaRPr>
          </a:p>
          <a:p>
            <a:r>
              <a:rPr lang="ja-JP" altLang="en-US" sz="2953" dirty="0">
                <a:latin typeface="AR丸ゴシック体E" panose="020F0909000000000000" pitchFamily="49" charset="-128"/>
                <a:ea typeface="AR丸ゴシック体E" panose="020F0909000000000000" pitchFamily="49" charset="-128"/>
              </a:rPr>
              <a:t>超グローバル化</a:t>
            </a:r>
            <a:endParaRPr lang="en-US" altLang="ja-JP" sz="2953"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BD297F0C-6C7D-4097-90B8-0A90171B4CB0}"/>
              </a:ext>
            </a:extLst>
          </p:cNvPr>
          <p:cNvSpPr txBox="1"/>
          <p:nvPr/>
        </p:nvSpPr>
        <p:spPr>
          <a:xfrm>
            <a:off x="6053620" y="827837"/>
            <a:ext cx="6429909" cy="944746"/>
          </a:xfrm>
          <a:prstGeom prst="rect">
            <a:avLst/>
          </a:prstGeom>
          <a:solidFill>
            <a:srgbClr val="FFFF00"/>
          </a:solidFill>
        </p:spPr>
        <p:txBody>
          <a:bodyPr wrap="square" rtlCol="0">
            <a:spAutoFit/>
          </a:bodyPr>
          <a:lstStyle/>
          <a:p>
            <a:r>
              <a:rPr lang="ja-JP" altLang="en-US" sz="2339" b="1" dirty="0"/>
              <a:t>平成</a:t>
            </a:r>
            <a:r>
              <a:rPr lang="en-US" altLang="ja-JP" sz="2339" b="1" dirty="0"/>
              <a:t>10</a:t>
            </a:r>
            <a:r>
              <a:rPr lang="ja-JP" altLang="en-US" sz="2339" b="1" dirty="0"/>
              <a:t>年公示、</a:t>
            </a:r>
            <a:r>
              <a:rPr lang="en-US" altLang="ja-JP" sz="2339" b="1" dirty="0"/>
              <a:t>14</a:t>
            </a:r>
            <a:r>
              <a:rPr lang="ja-JP" altLang="en-US" sz="2339" b="1" dirty="0"/>
              <a:t>年（</a:t>
            </a:r>
            <a:r>
              <a:rPr lang="en-US" altLang="ja-JP" sz="2339" b="1" dirty="0"/>
              <a:t>2002</a:t>
            </a:r>
            <a:r>
              <a:rPr lang="ja-JP" altLang="en-US" sz="2339" b="1" dirty="0"/>
              <a:t>年）実施</a:t>
            </a:r>
            <a:endParaRPr lang="en-US" altLang="ja-JP" sz="2339" b="1" dirty="0"/>
          </a:p>
          <a:p>
            <a:r>
              <a:rPr lang="ja-JP" altLang="en-US" sz="3200" b="1" dirty="0"/>
              <a:t>「ゆとりの中で生きる力を育む」</a:t>
            </a:r>
          </a:p>
        </p:txBody>
      </p:sp>
      <p:sp>
        <p:nvSpPr>
          <p:cNvPr id="17" name="テキスト ボックス 16">
            <a:extLst>
              <a:ext uri="{FF2B5EF4-FFF2-40B4-BE49-F238E27FC236}">
                <a16:creationId xmlns:a16="http://schemas.microsoft.com/office/drawing/2014/main" id="{7BAA9D5D-AD28-4E18-B86B-7690239F30DE}"/>
              </a:ext>
            </a:extLst>
          </p:cNvPr>
          <p:cNvSpPr txBox="1"/>
          <p:nvPr/>
        </p:nvSpPr>
        <p:spPr>
          <a:xfrm rot="20206840">
            <a:off x="5714139" y="3067583"/>
            <a:ext cx="2078696" cy="452303"/>
          </a:xfrm>
          <a:prstGeom prst="rect">
            <a:avLst/>
          </a:prstGeom>
          <a:solidFill>
            <a:srgbClr val="FFD5D1"/>
          </a:solidFill>
        </p:spPr>
        <p:txBody>
          <a:bodyPr wrap="square" rtlCol="0">
            <a:spAutoFit/>
          </a:bodyPr>
          <a:lstStyle/>
          <a:p>
            <a:r>
              <a:rPr lang="ja-JP" altLang="en-US" sz="2339" b="1" dirty="0"/>
              <a:t>学力低下批判</a:t>
            </a:r>
          </a:p>
        </p:txBody>
      </p:sp>
      <p:sp>
        <p:nvSpPr>
          <p:cNvPr id="18" name="矢印: 右 17">
            <a:extLst>
              <a:ext uri="{FF2B5EF4-FFF2-40B4-BE49-F238E27FC236}">
                <a16:creationId xmlns:a16="http://schemas.microsoft.com/office/drawing/2014/main" id="{E605D840-97F1-44AF-8E3F-003AFD61B732}"/>
              </a:ext>
            </a:extLst>
          </p:cNvPr>
          <p:cNvSpPr/>
          <p:nvPr/>
        </p:nvSpPr>
        <p:spPr>
          <a:xfrm rot="20093955">
            <a:off x="7683237" y="2436661"/>
            <a:ext cx="540551" cy="544612"/>
          </a:xfrm>
          <a:prstGeom prst="rightArrow">
            <a:avLst>
              <a:gd name="adj1" fmla="val 50000"/>
              <a:gd name="adj2" fmla="val 75254"/>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19" name="矢印: 下 18">
            <a:extLst>
              <a:ext uri="{FF2B5EF4-FFF2-40B4-BE49-F238E27FC236}">
                <a16:creationId xmlns:a16="http://schemas.microsoft.com/office/drawing/2014/main" id="{35AD1972-030F-48C9-A9C2-FA11DDC8355C}"/>
              </a:ext>
            </a:extLst>
          </p:cNvPr>
          <p:cNvSpPr/>
          <p:nvPr/>
        </p:nvSpPr>
        <p:spPr>
          <a:xfrm>
            <a:off x="8134380" y="2124197"/>
            <a:ext cx="473864" cy="837435"/>
          </a:xfrm>
          <a:prstGeom prst="downArrow">
            <a:avLst>
              <a:gd name="adj1" fmla="val 50000"/>
              <a:gd name="adj2" fmla="val 58757"/>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a:p>
        </p:txBody>
      </p:sp>
      <p:sp>
        <p:nvSpPr>
          <p:cNvPr id="20" name="矢印: 右 19">
            <a:extLst>
              <a:ext uri="{FF2B5EF4-FFF2-40B4-BE49-F238E27FC236}">
                <a16:creationId xmlns:a16="http://schemas.microsoft.com/office/drawing/2014/main" id="{51EEA4F2-6D55-491A-9F67-6B0063F8837D}"/>
              </a:ext>
            </a:extLst>
          </p:cNvPr>
          <p:cNvSpPr/>
          <p:nvPr/>
        </p:nvSpPr>
        <p:spPr>
          <a:xfrm rot="20093955">
            <a:off x="7615958" y="1921614"/>
            <a:ext cx="2484951" cy="857687"/>
          </a:xfrm>
          <a:prstGeom prst="rightArrow">
            <a:avLst>
              <a:gd name="adj1" fmla="val 50000"/>
              <a:gd name="adj2" fmla="val 161129"/>
            </a:avLst>
          </a:prstGeom>
          <a:solidFill>
            <a:srgbClr val="FFD5D1">
              <a:alpha val="8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cxnSp>
        <p:nvCxnSpPr>
          <p:cNvPr id="13" name="直線コネクタ 12">
            <a:extLst>
              <a:ext uri="{FF2B5EF4-FFF2-40B4-BE49-F238E27FC236}">
                <a16:creationId xmlns:a16="http://schemas.microsoft.com/office/drawing/2014/main" id="{AC2A5297-73C1-4E67-A437-B1AE49C38E2E}"/>
              </a:ext>
            </a:extLst>
          </p:cNvPr>
          <p:cNvCxnSpPr>
            <a:cxnSpLocks/>
          </p:cNvCxnSpPr>
          <p:nvPr/>
        </p:nvCxnSpPr>
        <p:spPr>
          <a:xfrm>
            <a:off x="7740851" y="442992"/>
            <a:ext cx="17461" cy="7583408"/>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65C9D74A-24AB-4C9B-9917-A42392120057}"/>
              </a:ext>
            </a:extLst>
          </p:cNvPr>
          <p:cNvSpPr txBox="1"/>
          <p:nvPr/>
        </p:nvSpPr>
        <p:spPr>
          <a:xfrm>
            <a:off x="7871079" y="6161344"/>
            <a:ext cx="1776064" cy="1862048"/>
          </a:xfrm>
          <a:prstGeom prst="rect">
            <a:avLst/>
          </a:prstGeom>
          <a:noFill/>
        </p:spPr>
        <p:txBody>
          <a:bodyPr vert="eaVert" wrap="none" rtlCol="0">
            <a:spAutoFit/>
          </a:bodyPr>
          <a:lstStyle/>
          <a:p>
            <a:r>
              <a:rPr lang="ja-JP" altLang="en-US" sz="3447" b="1" dirty="0">
                <a:solidFill>
                  <a:srgbClr val="F50BDF"/>
                </a:solidFill>
                <a:highlight>
                  <a:srgbClr val="FF00FF"/>
                </a:highlight>
              </a:rPr>
              <a:t>　　　・</a:t>
            </a:r>
            <a:endParaRPr lang="en-US" altLang="ja-JP" sz="3447" b="1" dirty="0">
              <a:solidFill>
                <a:srgbClr val="F50BDF"/>
              </a:solidFill>
              <a:highlight>
                <a:srgbClr val="FF00FF"/>
              </a:highlight>
            </a:endParaRPr>
          </a:p>
          <a:p>
            <a:r>
              <a:rPr lang="ja-JP" altLang="en-US" sz="3447" b="1" dirty="0">
                <a:highlight>
                  <a:srgbClr val="FF00FF"/>
                </a:highlight>
              </a:rPr>
              <a:t>学力向上</a:t>
            </a:r>
            <a:endParaRPr lang="en-US" altLang="ja-JP" sz="3447" b="1" dirty="0">
              <a:highlight>
                <a:srgbClr val="FF00FF"/>
              </a:highlight>
            </a:endParaRPr>
          </a:p>
          <a:p>
            <a:r>
              <a:rPr lang="ja-JP" altLang="en-US" sz="3447" b="1" dirty="0">
                <a:highlight>
                  <a:srgbClr val="FF00FF"/>
                </a:highlight>
              </a:rPr>
              <a:t>　　　</a:t>
            </a:r>
            <a:r>
              <a:rPr lang="ja-JP" altLang="en-US" sz="3447" b="1" dirty="0">
                <a:solidFill>
                  <a:srgbClr val="F50BDF"/>
                </a:solidFill>
                <a:highlight>
                  <a:srgbClr val="FF00FF"/>
                </a:highlight>
              </a:rPr>
              <a:t>。</a:t>
            </a:r>
          </a:p>
        </p:txBody>
      </p:sp>
      <p:sp>
        <p:nvSpPr>
          <p:cNvPr id="24" name="テキスト ボックス 23">
            <a:extLst>
              <a:ext uri="{FF2B5EF4-FFF2-40B4-BE49-F238E27FC236}">
                <a16:creationId xmlns:a16="http://schemas.microsoft.com/office/drawing/2014/main" id="{3CACFD26-9956-4F2B-A642-061A4E2354AC}"/>
              </a:ext>
            </a:extLst>
          </p:cNvPr>
          <p:cNvSpPr txBox="1"/>
          <p:nvPr/>
        </p:nvSpPr>
        <p:spPr>
          <a:xfrm>
            <a:off x="9553019" y="6190548"/>
            <a:ext cx="1776064" cy="1862048"/>
          </a:xfrm>
          <a:prstGeom prst="rect">
            <a:avLst/>
          </a:prstGeom>
          <a:noFill/>
        </p:spPr>
        <p:txBody>
          <a:bodyPr vert="eaVert" wrap="none" rtlCol="0">
            <a:spAutoFit/>
          </a:bodyPr>
          <a:lstStyle/>
          <a:p>
            <a:r>
              <a:rPr lang="ja-JP" altLang="en-US" sz="3447" b="1" dirty="0">
                <a:solidFill>
                  <a:srgbClr val="F50BDF"/>
                </a:solidFill>
                <a:highlight>
                  <a:srgbClr val="FF00FF"/>
                </a:highlight>
              </a:rPr>
              <a:t>　　　・</a:t>
            </a:r>
            <a:endParaRPr lang="en-US" altLang="ja-JP" sz="3447" b="1" dirty="0">
              <a:solidFill>
                <a:srgbClr val="F50BDF"/>
              </a:solidFill>
              <a:highlight>
                <a:srgbClr val="FF00FF"/>
              </a:highlight>
            </a:endParaRPr>
          </a:p>
          <a:p>
            <a:r>
              <a:rPr lang="ja-JP" altLang="en-US" sz="3447" b="1" dirty="0">
                <a:highlight>
                  <a:srgbClr val="FF00FF"/>
                </a:highlight>
              </a:rPr>
              <a:t>学力向上</a:t>
            </a:r>
            <a:endParaRPr lang="en-US" altLang="ja-JP" sz="3447" b="1" dirty="0">
              <a:highlight>
                <a:srgbClr val="FF00FF"/>
              </a:highlight>
            </a:endParaRPr>
          </a:p>
          <a:p>
            <a:r>
              <a:rPr lang="ja-JP" altLang="en-US" sz="3447" b="1" dirty="0">
                <a:highlight>
                  <a:srgbClr val="FF00FF"/>
                </a:highlight>
              </a:rPr>
              <a:t>　　　</a:t>
            </a:r>
            <a:r>
              <a:rPr lang="ja-JP" altLang="en-US" sz="3447" b="1" dirty="0">
                <a:solidFill>
                  <a:srgbClr val="F50BDF"/>
                </a:solidFill>
                <a:highlight>
                  <a:srgbClr val="FF00FF"/>
                </a:highlight>
              </a:rPr>
              <a:t>。</a:t>
            </a:r>
          </a:p>
        </p:txBody>
      </p:sp>
      <p:sp>
        <p:nvSpPr>
          <p:cNvPr id="21" name="テキスト ボックス 20">
            <a:extLst>
              <a:ext uri="{FF2B5EF4-FFF2-40B4-BE49-F238E27FC236}">
                <a16:creationId xmlns:a16="http://schemas.microsoft.com/office/drawing/2014/main" id="{BF3E5255-BDCD-4F76-9B7E-0DB78DD400D7}"/>
              </a:ext>
            </a:extLst>
          </p:cNvPr>
          <p:cNvSpPr txBox="1"/>
          <p:nvPr/>
        </p:nvSpPr>
        <p:spPr>
          <a:xfrm>
            <a:off x="8000372" y="6202244"/>
            <a:ext cx="1582484" cy="1770998"/>
          </a:xfrm>
          <a:prstGeom prst="rect">
            <a:avLst/>
          </a:prstGeom>
          <a:solidFill>
            <a:srgbClr val="FFD5D1"/>
          </a:solidFill>
        </p:spPr>
        <p:txBody>
          <a:bodyPr wrap="none" rtlCol="0">
            <a:spAutoFit/>
          </a:bodyPr>
          <a:lstStyle/>
          <a:p>
            <a:r>
              <a:rPr lang="ja-JP" altLang="en-US" sz="2727" b="1" dirty="0">
                <a:latin typeface="AR丸ゴシック体E" panose="020F0909000000000000" pitchFamily="49" charset="-128"/>
                <a:ea typeface="AR丸ゴシック体E" panose="020F0909000000000000" pitchFamily="49" charset="-128"/>
              </a:rPr>
              <a:t>工業化</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画一化</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生産性</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学力神話</a:t>
            </a:r>
            <a:endParaRPr lang="en-US" altLang="ja-JP" sz="2727" b="1" dirty="0">
              <a:latin typeface="AR丸ゴシック体E" panose="020F0909000000000000" pitchFamily="49" charset="-128"/>
              <a:ea typeface="AR丸ゴシック体E" panose="020F0909000000000000" pitchFamily="49" charset="-128"/>
            </a:endParaRPr>
          </a:p>
        </p:txBody>
      </p:sp>
      <p:sp>
        <p:nvSpPr>
          <p:cNvPr id="22" name="テキスト ボックス 21">
            <a:extLst>
              <a:ext uri="{FF2B5EF4-FFF2-40B4-BE49-F238E27FC236}">
                <a16:creationId xmlns:a16="http://schemas.microsoft.com/office/drawing/2014/main" id="{A188DA7F-3D38-4E9B-AA06-36CDE67E0056}"/>
              </a:ext>
            </a:extLst>
          </p:cNvPr>
          <p:cNvSpPr txBox="1"/>
          <p:nvPr/>
        </p:nvSpPr>
        <p:spPr>
          <a:xfrm>
            <a:off x="9682625" y="6185101"/>
            <a:ext cx="1582484" cy="1770998"/>
          </a:xfrm>
          <a:prstGeom prst="rect">
            <a:avLst/>
          </a:prstGeom>
          <a:solidFill>
            <a:srgbClr val="FFD5D1"/>
          </a:solidFill>
        </p:spPr>
        <p:txBody>
          <a:bodyPr wrap="none" rtlCol="0">
            <a:spAutoFit/>
          </a:bodyPr>
          <a:lstStyle/>
          <a:p>
            <a:r>
              <a:rPr lang="ja-JP" altLang="en-US" sz="2727" b="1" dirty="0">
                <a:latin typeface="AR丸ゴシック体E" panose="020F0909000000000000" pitchFamily="49" charset="-128"/>
                <a:ea typeface="AR丸ゴシック体E" panose="020F0909000000000000" pitchFamily="49" charset="-128"/>
              </a:rPr>
              <a:t>工業化</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画一化</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生産性</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学力神話</a:t>
            </a:r>
            <a:endParaRPr lang="en-US" altLang="ja-JP" sz="2727" b="1" dirty="0">
              <a:latin typeface="AR丸ゴシック体E" panose="020F0909000000000000" pitchFamily="49" charset="-128"/>
              <a:ea typeface="AR丸ゴシック体E" panose="020F0909000000000000" pitchFamily="49" charset="-128"/>
            </a:endParaRPr>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3705942" y="4802765"/>
            <a:ext cx="1683474" cy="452303"/>
          </a:xfrm>
          <a:prstGeom prst="rect">
            <a:avLst/>
          </a:prstGeom>
          <a:solidFill>
            <a:schemeClr val="accent1">
              <a:lumMod val="40000"/>
              <a:lumOff val="60000"/>
            </a:schemeClr>
          </a:solidFill>
        </p:spPr>
        <p:txBody>
          <a:bodyPr wrap="none" rtlCol="0">
            <a:spAutoFit/>
          </a:bodyPr>
          <a:lstStyle/>
          <a:p>
            <a:r>
              <a:rPr lang="ja-JP" altLang="en-US" sz="2339" dirty="0">
                <a:latin typeface="AR丸ゴシック体E" panose="020F0909000000000000" pitchFamily="49" charset="-128"/>
                <a:ea typeface="AR丸ゴシック体E" panose="020F0909000000000000" pitchFamily="49" charset="-128"/>
              </a:rPr>
              <a:t>弥生～江戸</a:t>
            </a:r>
          </a:p>
        </p:txBody>
      </p:sp>
      <p:sp>
        <p:nvSpPr>
          <p:cNvPr id="3" name="テキスト ボックス 2">
            <a:extLst>
              <a:ext uri="{FF2B5EF4-FFF2-40B4-BE49-F238E27FC236}">
                <a16:creationId xmlns:a16="http://schemas.microsoft.com/office/drawing/2014/main" id="{D93B7EEA-6483-8B16-5A6B-CD38A58CD225}"/>
              </a:ext>
            </a:extLst>
          </p:cNvPr>
          <p:cNvSpPr txBox="1"/>
          <p:nvPr/>
        </p:nvSpPr>
        <p:spPr>
          <a:xfrm>
            <a:off x="4413891" y="95520"/>
            <a:ext cx="7620000" cy="584775"/>
          </a:xfrm>
          <a:prstGeom prst="rect">
            <a:avLst/>
          </a:prstGeom>
          <a:solidFill>
            <a:srgbClr val="B7DBFF"/>
          </a:solidFill>
        </p:spPr>
        <p:txBody>
          <a:bodyPr wrap="square">
            <a:spAutoFit/>
          </a:bodyPr>
          <a:lstStyle/>
          <a:p>
            <a:r>
              <a:rPr lang="ja-JP" altLang="en-US" sz="3200" b="1" dirty="0">
                <a:latin typeface="AR P丸ゴシック体04M" panose="020F0600000000000000" pitchFamily="50" charset="-128"/>
                <a:ea typeface="AR P丸ゴシック体04M" panose="020F0600000000000000" pitchFamily="50" charset="-128"/>
              </a:rPr>
              <a:t>②学力向上から抜け出せない日本の教育</a:t>
            </a:r>
            <a:endParaRPr lang="en-US" altLang="ja-JP" sz="32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9386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1"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13"/>
                                        </p:tgtEl>
                                        <p:attrNameLst>
                                          <p:attrName>ppt_x</p:attrName>
                                        </p:attrNameLst>
                                      </p:cBhvr>
                                      <p:tavLst>
                                        <p:tav tm="0">
                                          <p:val>
                                            <p:strVal val="ppt_x"/>
                                          </p:val>
                                        </p:tav>
                                        <p:tav tm="100000">
                                          <p:val>
                                            <p:strVal val="ppt_x"/>
                                          </p:val>
                                        </p:tav>
                                      </p:tavLst>
                                    </p:anim>
                                    <p:anim calcmode="lin" valueType="num">
                                      <p:cBhvr additive="base">
                                        <p:cTn id="62" dur="500"/>
                                        <p:tgtEl>
                                          <p:spTgt spid="13"/>
                                        </p:tgtEl>
                                        <p:attrNameLst>
                                          <p:attrName>ppt_y</p:attrName>
                                        </p:attrNameLst>
                                      </p:cBhvr>
                                      <p:tavLst>
                                        <p:tav tm="0">
                                          <p:val>
                                            <p:strVal val="ppt_y"/>
                                          </p:val>
                                        </p:tav>
                                        <p:tav tm="100000">
                                          <p:val>
                                            <p:strVal val="1+ppt_h/2"/>
                                          </p:val>
                                        </p:tav>
                                      </p:tavLst>
                                    </p:anim>
                                    <p:set>
                                      <p:cBhvr>
                                        <p:cTn id="63" dur="1" fill="hold">
                                          <p:stCondLst>
                                            <p:cond delay="499"/>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1"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fill="hold"/>
                                        <p:tgtEl>
                                          <p:spTgt spid="19"/>
                                        </p:tgtEl>
                                        <p:attrNameLst>
                                          <p:attrName>ppt_x</p:attrName>
                                        </p:attrNameLst>
                                      </p:cBhvr>
                                      <p:tavLst>
                                        <p:tav tm="0">
                                          <p:val>
                                            <p:strVal val="#ppt_x"/>
                                          </p:val>
                                        </p:tav>
                                        <p:tav tm="100000">
                                          <p:val>
                                            <p:strVal val="#ppt_x"/>
                                          </p:val>
                                        </p:tav>
                                      </p:tavLst>
                                    </p:anim>
                                    <p:anim calcmode="lin" valueType="num">
                                      <p:cBhvr additive="base">
                                        <p:cTn id="7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par>
                                <p:cTn id="81" presetID="2" presetClass="entr" presetSubtype="12"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0-#ppt_w/2"/>
                                          </p:val>
                                        </p:tav>
                                        <p:tav tm="100000">
                                          <p:val>
                                            <p:strVal val="#ppt_x"/>
                                          </p:val>
                                        </p:tav>
                                      </p:tavLst>
                                    </p:anim>
                                    <p:anim calcmode="lin" valueType="num">
                                      <p:cBhvr additive="base">
                                        <p:cTn id="8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9" presetClass="exit" presetSubtype="0" fill="hold" grpId="1" nodeType="clickEffect">
                                  <p:stCondLst>
                                    <p:cond delay="0"/>
                                  </p:stCondLst>
                                  <p:childTnLst>
                                    <p:animEffect transition="out" filter="dissolve">
                                      <p:cBhvr>
                                        <p:cTn id="88" dur="2000"/>
                                        <p:tgtEl>
                                          <p:spTgt spid="16"/>
                                        </p:tgtEl>
                                      </p:cBhvr>
                                    </p:animEffect>
                                    <p:set>
                                      <p:cBhvr>
                                        <p:cTn id="89" dur="1" fill="hold">
                                          <p:stCondLst>
                                            <p:cond delay="1999"/>
                                          </p:stCondLst>
                                        </p:cTn>
                                        <p:tgtEl>
                                          <p:spTgt spid="16"/>
                                        </p:tgtEl>
                                        <p:attrNameLst>
                                          <p:attrName>style.visibility</p:attrName>
                                        </p:attrNameLst>
                                      </p:cBhvr>
                                      <p:to>
                                        <p:strVal val="hidden"/>
                                      </p:to>
                                    </p:set>
                                  </p:childTnLst>
                                </p:cTn>
                              </p:par>
                            </p:childTnLst>
                          </p:cTn>
                        </p:par>
                        <p:par>
                          <p:cTn id="90" fill="hold">
                            <p:stCondLst>
                              <p:cond delay="2000"/>
                            </p:stCondLst>
                            <p:childTnLst>
                              <p:par>
                                <p:cTn id="91" presetID="9" presetClass="exit" presetSubtype="0" fill="hold" grpId="1" nodeType="afterEffect">
                                  <p:stCondLst>
                                    <p:cond delay="0"/>
                                  </p:stCondLst>
                                  <p:childTnLst>
                                    <p:animEffect transition="out" filter="dissolve">
                                      <p:cBhvr>
                                        <p:cTn id="92" dur="3000"/>
                                        <p:tgtEl>
                                          <p:spTgt spid="19"/>
                                        </p:tgtEl>
                                      </p:cBhvr>
                                    </p:animEffect>
                                    <p:set>
                                      <p:cBhvr>
                                        <p:cTn id="93" dur="1" fill="hold">
                                          <p:stCondLst>
                                            <p:cond delay="2999"/>
                                          </p:stCondLst>
                                        </p:cTn>
                                        <p:tgtEl>
                                          <p:spTgt spid="19"/>
                                        </p:tgtEl>
                                        <p:attrNameLst>
                                          <p:attrName>style.visibility</p:attrName>
                                        </p:attrNameLst>
                                      </p:cBhvr>
                                      <p:to>
                                        <p:strVal val="hidden"/>
                                      </p:to>
                                    </p:set>
                                  </p:childTnLst>
                                </p:cTn>
                              </p:par>
                            </p:childTnLst>
                          </p:cTn>
                        </p:par>
                        <p:par>
                          <p:cTn id="94" fill="hold">
                            <p:stCondLst>
                              <p:cond delay="5000"/>
                            </p:stCondLst>
                            <p:childTnLst>
                              <p:par>
                                <p:cTn id="95" presetID="2" presetClass="entr" presetSubtype="12" fill="hold" grpId="0" nodeType="afterEffect">
                                  <p:stCondLst>
                                    <p:cond delay="100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0-#ppt_w/2"/>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anim calcmode="lin" valueType="num">
                                      <p:cBhvr>
                                        <p:cTn id="104" dur="1000" fill="hold"/>
                                        <p:tgtEl>
                                          <p:spTgt spid="23"/>
                                        </p:tgtEl>
                                        <p:attrNameLst>
                                          <p:attrName>ppt_x</p:attrName>
                                        </p:attrNameLst>
                                      </p:cBhvr>
                                      <p:tavLst>
                                        <p:tav tm="0">
                                          <p:val>
                                            <p:strVal val="#ppt_x"/>
                                          </p:val>
                                        </p:tav>
                                        <p:tav tm="100000">
                                          <p:val>
                                            <p:strVal val="#ppt_x"/>
                                          </p:val>
                                        </p:tav>
                                      </p:tavLst>
                                    </p:anim>
                                    <p:anim calcmode="lin" valueType="num">
                                      <p:cBhvr>
                                        <p:cTn id="10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1000"/>
                                        <p:tgtEl>
                                          <p:spTgt spid="24"/>
                                        </p:tgtEl>
                                      </p:cBhvr>
                                    </p:animEffect>
                                    <p:anim calcmode="lin" valueType="num">
                                      <p:cBhvr>
                                        <p:cTn id="111" dur="1000" fill="hold"/>
                                        <p:tgtEl>
                                          <p:spTgt spid="24"/>
                                        </p:tgtEl>
                                        <p:attrNameLst>
                                          <p:attrName>ppt_x</p:attrName>
                                        </p:attrNameLst>
                                      </p:cBhvr>
                                      <p:tavLst>
                                        <p:tav tm="0">
                                          <p:val>
                                            <p:strVal val="#ppt_x"/>
                                          </p:val>
                                        </p:tav>
                                        <p:tav tm="100000">
                                          <p:val>
                                            <p:strVal val="#ppt_x"/>
                                          </p:val>
                                        </p:tav>
                                      </p:tavLst>
                                    </p:anim>
                                    <p:anim calcmode="lin" valueType="num">
                                      <p:cBhvr>
                                        <p:cTn id="11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8" fill="hold" grpId="0" nodeType="click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additive="base">
                                        <p:cTn id="117" dur="500" fill="hold"/>
                                        <p:tgtEl>
                                          <p:spTgt spid="21"/>
                                        </p:tgtEl>
                                        <p:attrNameLst>
                                          <p:attrName>ppt_x</p:attrName>
                                        </p:attrNameLst>
                                      </p:cBhvr>
                                      <p:tavLst>
                                        <p:tav tm="0">
                                          <p:val>
                                            <p:strVal val="0-#ppt_w/2"/>
                                          </p:val>
                                        </p:tav>
                                        <p:tav tm="100000">
                                          <p:val>
                                            <p:strVal val="#ppt_x"/>
                                          </p:val>
                                        </p:tav>
                                      </p:tavLst>
                                    </p:anim>
                                    <p:anim calcmode="lin" valueType="num">
                                      <p:cBhvr additive="base">
                                        <p:cTn id="1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8" fill="hold" grpId="0" nodeType="clickEffect">
                                  <p:stCondLst>
                                    <p:cond delay="0"/>
                                  </p:stCondLst>
                                  <p:childTnLst>
                                    <p:set>
                                      <p:cBhvr>
                                        <p:cTn id="122" dur="1" fill="hold">
                                          <p:stCondLst>
                                            <p:cond delay="0"/>
                                          </p:stCondLst>
                                        </p:cTn>
                                        <p:tgtEl>
                                          <p:spTgt spid="22"/>
                                        </p:tgtEl>
                                        <p:attrNameLst>
                                          <p:attrName>style.visibility</p:attrName>
                                        </p:attrNameLst>
                                      </p:cBhvr>
                                      <p:to>
                                        <p:strVal val="visible"/>
                                      </p:to>
                                    </p:set>
                                    <p:anim calcmode="lin" valueType="num">
                                      <p:cBhvr additive="base">
                                        <p:cTn id="123" dur="500" fill="hold"/>
                                        <p:tgtEl>
                                          <p:spTgt spid="22"/>
                                        </p:tgtEl>
                                        <p:attrNameLst>
                                          <p:attrName>ppt_x</p:attrName>
                                        </p:attrNameLst>
                                      </p:cBhvr>
                                      <p:tavLst>
                                        <p:tav tm="0">
                                          <p:val>
                                            <p:strVal val="0-#ppt_w/2"/>
                                          </p:val>
                                        </p:tav>
                                        <p:tav tm="100000">
                                          <p:val>
                                            <p:strVal val="#ppt_x"/>
                                          </p:val>
                                        </p:tav>
                                      </p:tavLst>
                                    </p:anim>
                                    <p:anim calcmode="lin" valueType="num">
                                      <p:cBhvr additive="base">
                                        <p:cTn id="12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6" grpId="0" animBg="1"/>
      <p:bldP spid="16" grpId="1" animBg="1"/>
      <p:bldP spid="17" grpId="0" animBg="1"/>
      <p:bldP spid="18" grpId="0" animBg="1"/>
      <p:bldP spid="19" grpId="0" animBg="1"/>
      <p:bldP spid="19" grpId="1" animBg="1"/>
      <p:bldP spid="20" grpId="0" animBg="1"/>
      <p:bldP spid="23" grpId="0"/>
      <p:bldP spid="24" grpId="0"/>
      <p:bldP spid="21" grpId="0" animBg="1"/>
      <p:bldP spid="22"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1526CC-FEB0-A3A9-B21B-19BFBE789BC2}"/>
              </a:ext>
            </a:extLst>
          </p:cNvPr>
          <p:cNvPicPr>
            <a:picLocks noChangeAspect="1"/>
          </p:cNvPicPr>
          <p:nvPr/>
        </p:nvPicPr>
        <p:blipFill>
          <a:blip r:embed="rId2"/>
          <a:stretch>
            <a:fillRect/>
          </a:stretch>
        </p:blipFill>
        <p:spPr>
          <a:xfrm>
            <a:off x="2435027" y="394447"/>
            <a:ext cx="7659232" cy="8739983"/>
          </a:xfrm>
          <a:prstGeom prst="rect">
            <a:avLst/>
          </a:prstGeom>
        </p:spPr>
      </p:pic>
      <p:sp>
        <p:nvSpPr>
          <p:cNvPr id="2" name="正方形/長方形 1">
            <a:extLst>
              <a:ext uri="{FF2B5EF4-FFF2-40B4-BE49-F238E27FC236}">
                <a16:creationId xmlns:a16="http://schemas.microsoft.com/office/drawing/2014/main" id="{6AB194DD-03A8-8A77-DE04-4434749EB764}"/>
              </a:ext>
            </a:extLst>
          </p:cNvPr>
          <p:cNvSpPr/>
          <p:nvPr/>
        </p:nvSpPr>
        <p:spPr>
          <a:xfrm>
            <a:off x="9395011" y="735105"/>
            <a:ext cx="699248" cy="801444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extLst>
      <p:ext uri="{BB962C8B-B14F-4D97-AF65-F5344CB8AC3E}">
        <p14:creationId xmlns:p14="http://schemas.microsoft.com/office/powerpoint/2010/main" val="30193430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2">
            <a:extLst>
              <a:ext uri="{FF2B5EF4-FFF2-40B4-BE49-F238E27FC236}">
                <a16:creationId xmlns:a16="http://schemas.microsoft.com/office/drawing/2014/main" id="{0CA743AD-2DC1-AA22-D934-31E43A5A7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60" t="15070" r="4315" b="6726"/>
          <a:stretch>
            <a:fillRect/>
          </a:stretch>
        </p:blipFill>
        <p:spPr bwMode="auto">
          <a:xfrm>
            <a:off x="3" y="-8467"/>
            <a:ext cx="12222719" cy="841736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628D0A8-03ED-981B-6119-49192D3C2254}"/>
              </a:ext>
            </a:extLst>
          </p:cNvPr>
          <p:cNvSpPr txBox="1"/>
          <p:nvPr/>
        </p:nvSpPr>
        <p:spPr>
          <a:xfrm>
            <a:off x="86064" y="8480617"/>
            <a:ext cx="12136656"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東京都水道局の水道キャラバンによる出前授業</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（関係機関との連携）</a:t>
            </a:r>
          </a:p>
        </p:txBody>
      </p:sp>
      <p:pic>
        <p:nvPicPr>
          <p:cNvPr id="4" name="Picture 62">
            <a:extLst>
              <a:ext uri="{FF2B5EF4-FFF2-40B4-BE49-F238E27FC236}">
                <a16:creationId xmlns:a16="http://schemas.microsoft.com/office/drawing/2014/main" id="{B4F82369-BD9D-E45F-4C80-7EE7540E67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rcRect l="50452" t="25227" r="26249" b="62446"/>
          <a:stretch/>
        </p:blipFill>
        <p:spPr bwMode="auto">
          <a:xfrm>
            <a:off x="5755340" y="1093697"/>
            <a:ext cx="3299013" cy="132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4199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F8D09AA-5A18-6992-AA25-CF7C83C520EF}"/>
              </a:ext>
            </a:extLst>
          </p:cNvPr>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Lst>
          </a:blip>
          <a:stretch>
            <a:fillRect/>
          </a:stretch>
        </p:blipFill>
        <p:spPr>
          <a:xfrm>
            <a:off x="0" y="0"/>
            <a:ext cx="12192000" cy="9144000"/>
          </a:xfrm>
          <a:prstGeom prst="rect">
            <a:avLst/>
          </a:prstGeom>
        </p:spPr>
      </p:pic>
      <p:pic>
        <p:nvPicPr>
          <p:cNvPr id="5" name="図 4">
            <a:extLst>
              <a:ext uri="{FF2B5EF4-FFF2-40B4-BE49-F238E27FC236}">
                <a16:creationId xmlns:a16="http://schemas.microsoft.com/office/drawing/2014/main" id="{A51B1243-95AE-F069-1CA9-ECF51669C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7193"/>
            <a:ext cx="12192000" cy="9144000"/>
          </a:xfrm>
          <a:prstGeom prst="rect">
            <a:avLst/>
          </a:prstGeom>
        </p:spPr>
      </p:pic>
    </p:spTree>
    <p:extLst>
      <p:ext uri="{BB962C8B-B14F-4D97-AF65-F5344CB8AC3E}">
        <p14:creationId xmlns:p14="http://schemas.microsoft.com/office/powerpoint/2010/main" val="11361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FDC4147-133D-F7CE-F014-05FE78A9C449}"/>
              </a:ext>
            </a:extLst>
          </p:cNvPr>
          <p:cNvPicPr>
            <a:picLocks noChangeAspect="1"/>
          </p:cNvPicPr>
          <p:nvPr/>
        </p:nvPicPr>
        <p:blipFill rotWithShape="1">
          <a:blip r:embed="rId2">
            <a:extLst>
              <a:ext uri="{28A0092B-C50C-407E-A947-70E740481C1C}">
                <a14:useLocalDpi xmlns:a14="http://schemas.microsoft.com/office/drawing/2010/main" val="0"/>
              </a:ext>
            </a:extLst>
          </a:blip>
          <a:srcRect l="10208" r="17256" b="28890"/>
          <a:stretch/>
        </p:blipFill>
        <p:spPr>
          <a:xfrm rot="5400000">
            <a:off x="2133660" y="1255124"/>
            <a:ext cx="8803219" cy="6472517"/>
          </a:xfrm>
          <a:prstGeom prst="rect">
            <a:avLst/>
          </a:prstGeom>
        </p:spPr>
      </p:pic>
    </p:spTree>
    <p:extLst>
      <p:ext uri="{BB962C8B-B14F-4D97-AF65-F5344CB8AC3E}">
        <p14:creationId xmlns:p14="http://schemas.microsoft.com/office/powerpoint/2010/main" val="3575739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E83FE86-12B9-084E-EAE9-19AAE527D5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4" name="テキスト ボックス 3">
            <a:extLst>
              <a:ext uri="{FF2B5EF4-FFF2-40B4-BE49-F238E27FC236}">
                <a16:creationId xmlns:a16="http://schemas.microsoft.com/office/drawing/2014/main" id="{A7329C5B-F1B3-1FFF-E4A0-CC579E02F26A}"/>
              </a:ext>
            </a:extLst>
          </p:cNvPr>
          <p:cNvSpPr txBox="1"/>
          <p:nvPr/>
        </p:nvSpPr>
        <p:spPr>
          <a:xfrm>
            <a:off x="2096930" y="7707710"/>
            <a:ext cx="10023898" cy="1405641"/>
          </a:xfrm>
          <a:prstGeom prst="rect">
            <a:avLst/>
          </a:prstGeom>
          <a:noFill/>
        </p:spPr>
        <p:txBody>
          <a:bodyPr wrap="none" rtlCol="0">
            <a:spAutoFit/>
          </a:bodyPr>
          <a:lstStyle/>
          <a:p>
            <a:r>
              <a:rPr kumimoji="1" lang="ja-JP" altLang="en-US" sz="4267" dirty="0">
                <a:highlight>
                  <a:srgbClr val="FEFDD3"/>
                </a:highlight>
                <a:latin typeface="AR丸ゴシック体E" panose="020F0909000000000000" pitchFamily="49" charset="-128"/>
                <a:ea typeface="AR丸ゴシック体E" panose="020F0909000000000000" pitchFamily="49" charset="-128"/>
              </a:rPr>
              <a:t>ＳＤＧｓにつながる総合的な学習の時間</a:t>
            </a:r>
            <a:endParaRPr kumimoji="1" lang="en-US" altLang="ja-JP" sz="4267" dirty="0">
              <a:highlight>
                <a:srgbClr val="FEFDD3"/>
              </a:highlight>
              <a:latin typeface="AR丸ゴシック体E" panose="020F0909000000000000" pitchFamily="49" charset="-128"/>
              <a:ea typeface="AR丸ゴシック体E" panose="020F0909000000000000" pitchFamily="49" charset="-128"/>
            </a:endParaRPr>
          </a:p>
          <a:p>
            <a:r>
              <a:rPr kumimoji="1" lang="ja-JP" altLang="en-US" sz="4267" dirty="0">
                <a:latin typeface="AR丸ゴシック体E" panose="020F0909000000000000" pitchFamily="49" charset="-128"/>
                <a:ea typeface="AR丸ゴシック体E" panose="020F0909000000000000" pitchFamily="49" charset="-128"/>
              </a:rPr>
              <a:t>　　　</a:t>
            </a:r>
            <a:r>
              <a:rPr kumimoji="1" lang="ja-JP" altLang="en-US" sz="4267" dirty="0">
                <a:highlight>
                  <a:srgbClr val="FEFDD3"/>
                </a:highlight>
                <a:latin typeface="AR丸ゴシック体E" panose="020F0909000000000000" pitchFamily="49" charset="-128"/>
                <a:ea typeface="AR丸ゴシック体E" panose="020F0909000000000000" pitchFamily="49" charset="-128"/>
              </a:rPr>
              <a:t>「水の授業」４年</a:t>
            </a:r>
          </a:p>
        </p:txBody>
      </p:sp>
      <p:pic>
        <p:nvPicPr>
          <p:cNvPr id="5" name="図 4">
            <a:extLst>
              <a:ext uri="{FF2B5EF4-FFF2-40B4-BE49-F238E27FC236}">
                <a16:creationId xmlns:a16="http://schemas.microsoft.com/office/drawing/2014/main" id="{903A7F66-F741-F576-DCF1-A06AEFADDE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98" r="80637" b="69477"/>
          <a:stretch/>
        </p:blipFill>
        <p:spPr>
          <a:xfrm>
            <a:off x="3209365" y="490071"/>
            <a:ext cx="1434352" cy="2791012"/>
          </a:xfrm>
          <a:prstGeom prst="rect">
            <a:avLst/>
          </a:prstGeom>
        </p:spPr>
      </p:pic>
    </p:spTree>
    <p:extLst>
      <p:ext uri="{BB962C8B-B14F-4D97-AF65-F5344CB8AC3E}">
        <p14:creationId xmlns:p14="http://schemas.microsoft.com/office/powerpoint/2010/main" val="24839753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8B1BD1D-B0D0-0670-7266-4A29C0E066F2}"/>
              </a:ext>
            </a:extLst>
          </p:cNvPr>
          <p:cNvPicPr>
            <a:picLocks noChangeAspect="1"/>
          </p:cNvPicPr>
          <p:nvPr/>
        </p:nvPicPr>
        <p:blipFill>
          <a:blip r:embed="rId2">
            <a:extLst>
              <a:ext uri="{28A0092B-C50C-407E-A947-70E740481C1C}">
                <a14:useLocalDpi xmlns:a14="http://schemas.microsoft.com/office/drawing/2010/main" val="0"/>
              </a:ext>
            </a:extLst>
          </a:blip>
          <a:srcRect t="9608" r="27935" b="23921"/>
          <a:stretch/>
        </p:blipFill>
        <p:spPr>
          <a:xfrm>
            <a:off x="1" y="391990"/>
            <a:ext cx="12192000" cy="8434260"/>
          </a:xfrm>
          <a:prstGeom prst="rect">
            <a:avLst/>
          </a:prstGeom>
        </p:spPr>
      </p:pic>
    </p:spTree>
    <p:extLst>
      <p:ext uri="{BB962C8B-B14F-4D97-AF65-F5344CB8AC3E}">
        <p14:creationId xmlns:p14="http://schemas.microsoft.com/office/powerpoint/2010/main" val="17534335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333934D-C696-4D32-6190-F4F56567EA4B}"/>
              </a:ext>
            </a:extLst>
          </p:cNvPr>
          <p:cNvPicPr>
            <a:picLocks noChangeAspect="1"/>
          </p:cNvPicPr>
          <p:nvPr/>
        </p:nvPicPr>
        <p:blipFill rotWithShape="1">
          <a:blip r:embed="rId2">
            <a:extLst>
              <a:ext uri="{28A0092B-C50C-407E-A947-70E740481C1C}">
                <a14:useLocalDpi xmlns:a14="http://schemas.microsoft.com/office/drawing/2010/main" val="0"/>
              </a:ext>
            </a:extLst>
          </a:blip>
          <a:srcRect l="2153" b="921"/>
          <a:stretch/>
        </p:blipFill>
        <p:spPr>
          <a:xfrm rot="10800000">
            <a:off x="-39902" y="758535"/>
            <a:ext cx="9149653" cy="8467434"/>
          </a:xfrm>
          <a:prstGeom prst="rect">
            <a:avLst/>
          </a:prstGeom>
          <a:ln>
            <a:solidFill>
              <a:schemeClr val="accent1"/>
            </a:solidFill>
          </a:ln>
        </p:spPr>
      </p:pic>
      <p:sp>
        <p:nvSpPr>
          <p:cNvPr id="2" name="テキスト ボックス 1">
            <a:extLst>
              <a:ext uri="{FF2B5EF4-FFF2-40B4-BE49-F238E27FC236}">
                <a16:creationId xmlns:a16="http://schemas.microsoft.com/office/drawing/2014/main" id="{F2A207A1-9492-A9FC-CA43-740FB8D54F78}"/>
              </a:ext>
            </a:extLst>
          </p:cNvPr>
          <p:cNvSpPr txBox="1"/>
          <p:nvPr/>
        </p:nvSpPr>
        <p:spPr>
          <a:xfrm>
            <a:off x="8507138" y="111558"/>
            <a:ext cx="3625789" cy="584775"/>
          </a:xfrm>
          <a:prstGeom prst="rect">
            <a:avLst/>
          </a:prstGeom>
          <a:solidFill>
            <a:srgbClr val="B7DBFF"/>
          </a:solidFill>
        </p:spPr>
        <p:txBody>
          <a:bodyPr wrap="square">
            <a:spAutoFit/>
          </a:bodyPr>
          <a:lstStyle/>
          <a:p>
            <a:r>
              <a:rPr lang="ja-JP" altLang="en-US" sz="3200" b="1" dirty="0">
                <a:latin typeface="AR P丸ゴシック体04M" panose="020F0600000000000000" pitchFamily="50" charset="-128"/>
                <a:ea typeface="AR P丸ゴシック体04M" panose="020F0600000000000000" pitchFamily="50" charset="-128"/>
              </a:rPr>
              <a:t>⑨ 評価のありかた</a:t>
            </a:r>
            <a:endParaRPr lang="en-US" altLang="ja-JP" sz="3200" b="1" dirty="0">
              <a:latin typeface="AR P丸ゴシック体04M" panose="020F0600000000000000" pitchFamily="50" charset="-128"/>
              <a:ea typeface="AR P丸ゴシック体04M" panose="020F0600000000000000" pitchFamily="50" charset="-128"/>
            </a:endParaRPr>
          </a:p>
        </p:txBody>
      </p:sp>
      <p:sp>
        <p:nvSpPr>
          <p:cNvPr id="3" name="楕円 2">
            <a:extLst>
              <a:ext uri="{FF2B5EF4-FFF2-40B4-BE49-F238E27FC236}">
                <a16:creationId xmlns:a16="http://schemas.microsoft.com/office/drawing/2014/main" id="{2BC88BF0-BF12-FEE5-47AD-996ABDAFC441}"/>
              </a:ext>
            </a:extLst>
          </p:cNvPr>
          <p:cNvSpPr/>
          <p:nvPr/>
        </p:nvSpPr>
        <p:spPr>
          <a:xfrm>
            <a:off x="340658" y="2073966"/>
            <a:ext cx="7207624" cy="84268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BDE2281C-766B-369C-BDB4-A20922F04FBB}"/>
              </a:ext>
            </a:extLst>
          </p:cNvPr>
          <p:cNvSpPr/>
          <p:nvPr/>
        </p:nvSpPr>
        <p:spPr>
          <a:xfrm>
            <a:off x="4674654" y="2814918"/>
            <a:ext cx="4815658" cy="505609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9EE3164B-3FDF-EF76-1404-5DA72F08C883}"/>
              </a:ext>
            </a:extLst>
          </p:cNvPr>
          <p:cNvSpPr/>
          <p:nvPr/>
        </p:nvSpPr>
        <p:spPr>
          <a:xfrm>
            <a:off x="0" y="4232079"/>
            <a:ext cx="5414682" cy="505609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7502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0" presetClass="exit" presetSubtype="0" fill="hold" grpId="1" nodeType="with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10" presetClass="exit" presetSubtype="0" fill="hold" grpId="1"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49F144A-BC2E-3EE3-1FE7-3F85B6835E17}"/>
              </a:ext>
            </a:extLst>
          </p:cNvPr>
          <p:cNvPicPr>
            <a:picLocks noChangeAspect="1"/>
          </p:cNvPicPr>
          <p:nvPr/>
        </p:nvPicPr>
        <p:blipFill rotWithShape="1">
          <a:blip r:embed="rId2">
            <a:extLst>
              <a:ext uri="{28A0092B-C50C-407E-A947-70E740481C1C}">
                <a14:useLocalDpi xmlns:a14="http://schemas.microsoft.com/office/drawing/2010/main" val="0"/>
              </a:ext>
            </a:extLst>
          </a:blip>
          <a:srcRect l="43848" t="2225" r="5365" b="49161"/>
          <a:stretch/>
        </p:blipFill>
        <p:spPr>
          <a:xfrm rot="10800000">
            <a:off x="-251005" y="1393236"/>
            <a:ext cx="8482232" cy="7420360"/>
          </a:xfrm>
          <a:prstGeom prst="rect">
            <a:avLst/>
          </a:prstGeom>
          <a:ln>
            <a:solidFill>
              <a:schemeClr val="accent1"/>
            </a:solidFill>
          </a:ln>
        </p:spPr>
      </p:pic>
      <p:sp>
        <p:nvSpPr>
          <p:cNvPr id="6" name="テキスト ボックス 5">
            <a:extLst>
              <a:ext uri="{FF2B5EF4-FFF2-40B4-BE49-F238E27FC236}">
                <a16:creationId xmlns:a16="http://schemas.microsoft.com/office/drawing/2014/main" id="{F06D6C58-0280-4510-7517-1534DB5B60E2}"/>
              </a:ext>
            </a:extLst>
          </p:cNvPr>
          <p:cNvSpPr txBox="1"/>
          <p:nvPr/>
        </p:nvSpPr>
        <p:spPr>
          <a:xfrm>
            <a:off x="811944" y="4977914"/>
            <a:ext cx="2686701" cy="461665"/>
          </a:xfrm>
          <a:prstGeom prst="rect">
            <a:avLst/>
          </a:prstGeom>
          <a:solidFill>
            <a:srgbClr val="FF66FF"/>
          </a:solid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批判的に考える力</a:t>
            </a:r>
          </a:p>
        </p:txBody>
      </p:sp>
      <p:sp>
        <p:nvSpPr>
          <p:cNvPr id="7" name="テキスト ボックス 6">
            <a:extLst>
              <a:ext uri="{FF2B5EF4-FFF2-40B4-BE49-F238E27FC236}">
                <a16:creationId xmlns:a16="http://schemas.microsoft.com/office/drawing/2014/main" id="{A9080FB9-BA1B-238C-D6D4-E0148156ADF2}"/>
              </a:ext>
            </a:extLst>
          </p:cNvPr>
          <p:cNvSpPr txBox="1"/>
          <p:nvPr/>
        </p:nvSpPr>
        <p:spPr>
          <a:xfrm>
            <a:off x="6651818" y="2529073"/>
            <a:ext cx="6076472" cy="6288966"/>
          </a:xfrm>
          <a:prstGeom prst="rect">
            <a:avLst/>
          </a:prstGeom>
          <a:solidFill>
            <a:srgbClr val="FFFFCC"/>
          </a:solidFill>
        </p:spPr>
        <p:txBody>
          <a:bodyPr wrap="none" rtlCol="0">
            <a:spAutoFit/>
          </a:bodyPr>
          <a:lstStyle/>
          <a:p>
            <a:pPr algn="ctr"/>
            <a:endParaRPr kumimoji="1" lang="en-US" altLang="ja-JP" sz="8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主体的・対話的で深い学び </a:t>
            </a:r>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学習指導要領・生きる力</a:t>
            </a:r>
            <a:endParaRPr kumimoji="1" lang="en-US" altLang="ja-JP" sz="3200" dirty="0">
              <a:highlight>
                <a:srgbClr val="FFFF00"/>
              </a:highlight>
              <a:latin typeface="AR P丸ゴシック体E" panose="020F0900000000000000" pitchFamily="50" charset="-128"/>
              <a:ea typeface="AR P丸ゴシック体E" panose="020F0900000000000000" pitchFamily="50" charset="-128"/>
            </a:endParaRPr>
          </a:p>
          <a:p>
            <a:pPr algn="ct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確かな学力</a:t>
            </a:r>
            <a:r>
              <a:rPr kumimoji="1" lang="ja-JP" altLang="en-US" sz="3200" dirty="0">
                <a:latin typeface="AR P丸ゴシック体E" panose="020F0900000000000000" pitchFamily="50" charset="-128"/>
                <a:ea typeface="AR P丸ゴシック体E" panose="020F0900000000000000" pitchFamily="50" charset="-128"/>
              </a:rPr>
              <a:t>より</a:t>
            </a:r>
            <a:r>
              <a:rPr kumimoji="1" lang="ja-JP" altLang="en-US" sz="1867" dirty="0">
                <a:latin typeface="AR P丸ゴシック体E" panose="020F0900000000000000" pitchFamily="50" charset="-128"/>
                <a:ea typeface="AR P丸ゴシック体E" panose="020F0900000000000000" pitchFamily="50" charset="-128"/>
              </a:rPr>
              <a:t>（文部科学省）</a:t>
            </a:r>
            <a:endParaRPr kumimoji="1" lang="en-US" altLang="ja-JP" sz="1867" dirty="0">
              <a:latin typeface="AR P丸ゴシック体E" panose="020F0900000000000000" pitchFamily="50" charset="-128"/>
              <a:ea typeface="AR P丸ゴシック体E" panose="020F0900000000000000" pitchFamily="50" charset="-128"/>
            </a:endParaRPr>
          </a:p>
          <a:p>
            <a:pPr algn="ctr"/>
            <a:endParaRPr kumimoji="1" lang="en-US" altLang="ja-JP" sz="16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・①　問題発見力</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・②　思考力</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・③　判断力</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・④　表現力</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・⑤　問題解決力</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1067"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（意欲・知識・学び方）</a:t>
            </a:r>
            <a:endParaRPr kumimoji="1" lang="en-US" altLang="ja-JP" sz="3200" dirty="0">
              <a:latin typeface="AR P丸ゴシック体E" panose="020F0900000000000000" pitchFamily="50" charset="-128"/>
              <a:ea typeface="AR P丸ゴシック体E" panose="020F0900000000000000" pitchFamily="50" charset="-128"/>
            </a:endParaRPr>
          </a:p>
        </p:txBody>
      </p:sp>
      <p:cxnSp>
        <p:nvCxnSpPr>
          <p:cNvPr id="3" name="直線コネクタ 2">
            <a:extLst>
              <a:ext uri="{FF2B5EF4-FFF2-40B4-BE49-F238E27FC236}">
                <a16:creationId xmlns:a16="http://schemas.microsoft.com/office/drawing/2014/main" id="{B0684ACA-AACB-C4F2-A0F8-BCD82964A37E}"/>
              </a:ext>
            </a:extLst>
          </p:cNvPr>
          <p:cNvCxnSpPr>
            <a:cxnSpLocks/>
          </p:cNvCxnSpPr>
          <p:nvPr/>
        </p:nvCxnSpPr>
        <p:spPr>
          <a:xfrm>
            <a:off x="5432618" y="5235388"/>
            <a:ext cx="1290917" cy="23496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79AE0C88-0349-CCFF-3A8A-24E5453B4138}"/>
              </a:ext>
            </a:extLst>
          </p:cNvPr>
          <p:cNvSpPr txBox="1"/>
          <p:nvPr/>
        </p:nvSpPr>
        <p:spPr>
          <a:xfrm>
            <a:off x="5065775" y="4977913"/>
            <a:ext cx="718210" cy="3610276"/>
          </a:xfrm>
          <a:prstGeom prst="rect">
            <a:avLst/>
          </a:prstGeom>
          <a:noFill/>
        </p:spPr>
        <p:txBody>
          <a:bodyPr vert="eaVert" wrap="square" rtlCol="0">
            <a:spAutoFit/>
          </a:bodyPr>
          <a:lstStyle/>
          <a:p>
            <a:r>
              <a:rPr kumimoji="1" lang="ja-JP" altLang="en-US" sz="3467" dirty="0"/>
              <a:t>・・・・・・・</a:t>
            </a:r>
            <a:endParaRPr kumimoji="1" lang="en-US" altLang="ja-JP" sz="3467" dirty="0"/>
          </a:p>
        </p:txBody>
      </p:sp>
      <p:cxnSp>
        <p:nvCxnSpPr>
          <p:cNvPr id="14" name="直線コネクタ 13">
            <a:extLst>
              <a:ext uri="{FF2B5EF4-FFF2-40B4-BE49-F238E27FC236}">
                <a16:creationId xmlns:a16="http://schemas.microsoft.com/office/drawing/2014/main" id="{0FC7D453-96BC-3180-C655-D69622569687}"/>
              </a:ext>
            </a:extLst>
          </p:cNvPr>
          <p:cNvCxnSpPr>
            <a:cxnSpLocks/>
          </p:cNvCxnSpPr>
          <p:nvPr/>
        </p:nvCxnSpPr>
        <p:spPr>
          <a:xfrm flipV="1">
            <a:off x="5432618" y="4697505"/>
            <a:ext cx="1219200" cy="97605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A2C62BC-053E-924E-2140-B0F3FB709522}"/>
              </a:ext>
            </a:extLst>
          </p:cNvPr>
          <p:cNvCxnSpPr>
            <a:cxnSpLocks/>
          </p:cNvCxnSpPr>
          <p:nvPr/>
        </p:nvCxnSpPr>
        <p:spPr>
          <a:xfrm flipV="1">
            <a:off x="5432618" y="5470357"/>
            <a:ext cx="1255059" cy="62752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49BAA04-6043-902A-BC0B-38859976E49F}"/>
              </a:ext>
            </a:extLst>
          </p:cNvPr>
          <p:cNvCxnSpPr>
            <a:cxnSpLocks/>
          </p:cNvCxnSpPr>
          <p:nvPr/>
        </p:nvCxnSpPr>
        <p:spPr>
          <a:xfrm>
            <a:off x="5444572" y="6540144"/>
            <a:ext cx="1243105" cy="40640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BD61A33-1829-BAA6-4CA8-90755D4EEAB5}"/>
              </a:ext>
            </a:extLst>
          </p:cNvPr>
          <p:cNvCxnSpPr>
            <a:cxnSpLocks/>
          </p:cNvCxnSpPr>
          <p:nvPr/>
        </p:nvCxnSpPr>
        <p:spPr>
          <a:xfrm>
            <a:off x="5414689" y="6964473"/>
            <a:ext cx="1290917"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8B7E792F-125A-EF29-4470-B01EE70E1E7F}"/>
              </a:ext>
            </a:extLst>
          </p:cNvPr>
          <p:cNvCxnSpPr>
            <a:cxnSpLocks/>
          </p:cNvCxnSpPr>
          <p:nvPr/>
        </p:nvCxnSpPr>
        <p:spPr>
          <a:xfrm>
            <a:off x="5444572" y="7458636"/>
            <a:ext cx="1278964" cy="29212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4A33E371-E293-AF16-1BD9-A12B82908B59}"/>
              </a:ext>
            </a:extLst>
          </p:cNvPr>
          <p:cNvCxnSpPr>
            <a:cxnSpLocks/>
          </p:cNvCxnSpPr>
          <p:nvPr/>
        </p:nvCxnSpPr>
        <p:spPr>
          <a:xfrm flipV="1">
            <a:off x="5432618" y="7750765"/>
            <a:ext cx="1219200" cy="174036"/>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5C19EEC1-D98A-FAB9-5EEC-2B0F48576548}"/>
              </a:ext>
            </a:extLst>
          </p:cNvPr>
          <p:cNvCxnSpPr>
            <a:cxnSpLocks/>
          </p:cNvCxnSpPr>
          <p:nvPr/>
        </p:nvCxnSpPr>
        <p:spPr>
          <a:xfrm>
            <a:off x="5414689" y="6097886"/>
            <a:ext cx="1308847" cy="14154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EF24204-63E5-6A4C-7BF8-0FA81E8E4DA0}"/>
              </a:ext>
            </a:extLst>
          </p:cNvPr>
          <p:cNvCxnSpPr>
            <a:cxnSpLocks/>
          </p:cNvCxnSpPr>
          <p:nvPr/>
        </p:nvCxnSpPr>
        <p:spPr>
          <a:xfrm flipV="1">
            <a:off x="5414689" y="4697505"/>
            <a:ext cx="1272988" cy="537883"/>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93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1000"/>
                                        <p:tgtEl>
                                          <p:spTgt spid="38"/>
                                        </p:tgtEl>
                                      </p:cBhvr>
                                    </p:animEffect>
                                    <p:anim calcmode="lin" valueType="num">
                                      <p:cBhvr>
                                        <p:cTn id="36" dur="1000" fill="hold"/>
                                        <p:tgtEl>
                                          <p:spTgt spid="38"/>
                                        </p:tgtEl>
                                        <p:attrNameLst>
                                          <p:attrName>ppt_x</p:attrName>
                                        </p:attrNameLst>
                                      </p:cBhvr>
                                      <p:tavLst>
                                        <p:tav tm="0">
                                          <p:val>
                                            <p:strVal val="#ppt_x"/>
                                          </p:val>
                                        </p:tav>
                                        <p:tav tm="100000">
                                          <p:val>
                                            <p:strVal val="#ppt_x"/>
                                          </p:val>
                                        </p:tav>
                                      </p:tavLst>
                                    </p:anim>
                                    <p:anim calcmode="lin" valueType="num">
                                      <p:cBhvr>
                                        <p:cTn id="3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1000"/>
                                        <p:tgtEl>
                                          <p:spTgt spid="19"/>
                                        </p:tgtEl>
                                      </p:cBhvr>
                                    </p:animEffect>
                                    <p:anim calcmode="lin" valueType="num">
                                      <p:cBhvr>
                                        <p:cTn id="85" dur="1000" fill="hold"/>
                                        <p:tgtEl>
                                          <p:spTgt spid="19"/>
                                        </p:tgtEl>
                                        <p:attrNameLst>
                                          <p:attrName>ppt_x</p:attrName>
                                        </p:attrNameLst>
                                      </p:cBhvr>
                                      <p:tavLst>
                                        <p:tav tm="0">
                                          <p:val>
                                            <p:strVal val="#ppt_x"/>
                                          </p:val>
                                        </p:tav>
                                        <p:tav tm="100000">
                                          <p:val>
                                            <p:strVal val="#ppt_x"/>
                                          </p:val>
                                        </p:tav>
                                      </p:tavLst>
                                    </p:anim>
                                    <p:anim calcmode="lin" valueType="num">
                                      <p:cBhvr>
                                        <p:cTn id="8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1EF82BC-B4C9-02E5-28F4-A88F84B0CAF8}"/>
              </a:ext>
            </a:extLst>
          </p:cNvPr>
          <p:cNvPicPr>
            <a:picLocks noChangeAspect="1"/>
          </p:cNvPicPr>
          <p:nvPr/>
        </p:nvPicPr>
        <p:blipFill rotWithShape="1">
          <a:blip r:embed="rId2">
            <a:extLst>
              <a:ext uri="{28A0092B-C50C-407E-A947-70E740481C1C}">
                <a14:useLocalDpi xmlns:a14="http://schemas.microsoft.com/office/drawing/2010/main" val="0"/>
              </a:ext>
            </a:extLst>
          </a:blip>
          <a:srcRect t="5294" r="13823"/>
          <a:stretch/>
        </p:blipFill>
        <p:spPr>
          <a:xfrm>
            <a:off x="519952" y="561561"/>
            <a:ext cx="10416992" cy="8586019"/>
          </a:xfrm>
          <a:prstGeom prst="rect">
            <a:avLst/>
          </a:prstGeom>
        </p:spPr>
      </p:pic>
      <p:sp>
        <p:nvSpPr>
          <p:cNvPr id="4" name="テキスト ボックス 3">
            <a:extLst>
              <a:ext uri="{FF2B5EF4-FFF2-40B4-BE49-F238E27FC236}">
                <a16:creationId xmlns:a16="http://schemas.microsoft.com/office/drawing/2014/main" id="{A881B6ED-6110-DBCA-3925-3211C48E55F7}"/>
              </a:ext>
            </a:extLst>
          </p:cNvPr>
          <p:cNvSpPr txBox="1"/>
          <p:nvPr/>
        </p:nvSpPr>
        <p:spPr>
          <a:xfrm>
            <a:off x="10830921" y="4052049"/>
            <a:ext cx="841128" cy="5091953"/>
          </a:xfrm>
          <a:prstGeom prst="rect">
            <a:avLst/>
          </a:prstGeom>
          <a:noFill/>
        </p:spPr>
        <p:txBody>
          <a:bodyPr vert="eaVert" wrap="square" rtlCol="0">
            <a:spAutoFit/>
          </a:bodyPr>
          <a:lstStyle/>
          <a:p>
            <a:r>
              <a:rPr kumimoji="1" lang="ja-JP" altLang="en-US" sz="2133" dirty="0">
                <a:solidFill>
                  <a:schemeClr val="accent5">
                    <a:lumMod val="75000"/>
                  </a:schemeClr>
                </a:solidFill>
              </a:rPr>
              <a:t>城東小学校校長　古川清行氏の指導観に見られる「方向目標」の考え方</a:t>
            </a:r>
          </a:p>
        </p:txBody>
      </p:sp>
      <p:sp>
        <p:nvSpPr>
          <p:cNvPr id="2" name="正方形/長方形 1">
            <a:extLst>
              <a:ext uri="{FF2B5EF4-FFF2-40B4-BE49-F238E27FC236}">
                <a16:creationId xmlns:a16="http://schemas.microsoft.com/office/drawing/2014/main" id="{8441961E-8789-6922-1289-AEFE6A9B9D36}"/>
              </a:ext>
            </a:extLst>
          </p:cNvPr>
          <p:cNvSpPr/>
          <p:nvPr/>
        </p:nvSpPr>
        <p:spPr>
          <a:xfrm>
            <a:off x="358588" y="0"/>
            <a:ext cx="466165" cy="91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テキスト ボックス 5">
            <a:extLst>
              <a:ext uri="{FF2B5EF4-FFF2-40B4-BE49-F238E27FC236}">
                <a16:creationId xmlns:a16="http://schemas.microsoft.com/office/drawing/2014/main" id="{BF8CC87A-B031-0497-A9BB-3B3EA10863EA}"/>
              </a:ext>
            </a:extLst>
          </p:cNvPr>
          <p:cNvSpPr txBox="1"/>
          <p:nvPr/>
        </p:nvSpPr>
        <p:spPr>
          <a:xfrm>
            <a:off x="555813" y="555543"/>
            <a:ext cx="11376212" cy="830997"/>
          </a:xfrm>
          <a:prstGeom prst="rect">
            <a:avLst/>
          </a:prstGeom>
          <a:solidFill>
            <a:srgbClr val="FEE2FC"/>
          </a:solidFill>
          <a:ln>
            <a:solidFill>
              <a:schemeClr val="tx1"/>
            </a:solidFill>
          </a:ln>
        </p:spPr>
        <p:txBody>
          <a:bodyPr wrap="square" rtlCol="0">
            <a:spAutoFit/>
          </a:bodyPr>
          <a:lstStyle/>
          <a:p>
            <a:r>
              <a:rPr kumimoji="1" lang="ja-JP" altLang="en-US" sz="2400" b="1" dirty="0"/>
              <a:t>国立教育政策研究所が示す「持続可能な社会づくりの６つの構成概念（例）」や</a:t>
            </a:r>
            <a:endParaRPr kumimoji="1" lang="en-US" altLang="ja-JP" sz="2400" b="1" dirty="0"/>
          </a:p>
          <a:p>
            <a:r>
              <a:rPr kumimoji="1" lang="ja-JP" altLang="en-US" sz="2400" b="1" dirty="0"/>
              <a:t>「７つの能力・態度」は重要ですが、到達目標型の評価観からの脱却が前提です。</a:t>
            </a:r>
          </a:p>
        </p:txBody>
      </p:sp>
      <p:sp>
        <p:nvSpPr>
          <p:cNvPr id="7" name="テキスト ボックス 6">
            <a:extLst>
              <a:ext uri="{FF2B5EF4-FFF2-40B4-BE49-F238E27FC236}">
                <a16:creationId xmlns:a16="http://schemas.microsoft.com/office/drawing/2014/main" id="{1FF691B9-01A2-F3A1-7893-805D28EB1F1E}"/>
              </a:ext>
            </a:extLst>
          </p:cNvPr>
          <p:cNvSpPr txBox="1"/>
          <p:nvPr/>
        </p:nvSpPr>
        <p:spPr>
          <a:xfrm>
            <a:off x="7348760" y="7580925"/>
            <a:ext cx="1875693" cy="1077218"/>
          </a:xfrm>
          <a:prstGeom prst="rect">
            <a:avLst/>
          </a:prstGeom>
          <a:noFill/>
        </p:spPr>
        <p:txBody>
          <a:bodyPr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子ども一人ひとりが何を契機にどのように変容したのかを見取る</a:t>
            </a:r>
          </a:p>
        </p:txBody>
      </p:sp>
      <p:sp>
        <p:nvSpPr>
          <p:cNvPr id="8" name="四角形: 角を丸くする 7">
            <a:extLst>
              <a:ext uri="{FF2B5EF4-FFF2-40B4-BE49-F238E27FC236}">
                <a16:creationId xmlns:a16="http://schemas.microsoft.com/office/drawing/2014/main" id="{3D7248F8-A8EA-CE56-36EE-823F0D4D943E}"/>
              </a:ext>
            </a:extLst>
          </p:cNvPr>
          <p:cNvSpPr/>
          <p:nvPr/>
        </p:nvSpPr>
        <p:spPr>
          <a:xfrm>
            <a:off x="7129931" y="7580925"/>
            <a:ext cx="2302736" cy="110799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正方形/長方形 4">
            <a:extLst>
              <a:ext uri="{FF2B5EF4-FFF2-40B4-BE49-F238E27FC236}">
                <a16:creationId xmlns:a16="http://schemas.microsoft.com/office/drawing/2014/main" id="{36CD3CF2-C398-4AE2-5A45-C47F58B5922D}"/>
              </a:ext>
            </a:extLst>
          </p:cNvPr>
          <p:cNvSpPr/>
          <p:nvPr/>
        </p:nvSpPr>
        <p:spPr>
          <a:xfrm>
            <a:off x="5692591" y="1833283"/>
            <a:ext cx="6140821" cy="7243749"/>
          </a:xfrm>
          <a:prstGeom prst="rect">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0" name="テキスト ボックス 9">
            <a:extLst>
              <a:ext uri="{FF2B5EF4-FFF2-40B4-BE49-F238E27FC236}">
                <a16:creationId xmlns:a16="http://schemas.microsoft.com/office/drawing/2014/main" id="{9A3E97EC-A76F-93DA-E8D1-5BF68494D2FF}"/>
              </a:ext>
            </a:extLst>
          </p:cNvPr>
          <p:cNvSpPr txBox="1"/>
          <p:nvPr/>
        </p:nvSpPr>
        <p:spPr>
          <a:xfrm>
            <a:off x="5684242" y="2713909"/>
            <a:ext cx="3629856" cy="461665"/>
          </a:xfrm>
          <a:prstGeom prst="rect">
            <a:avLst/>
          </a:prstGeom>
          <a:solidFill>
            <a:srgbClr val="FF66FF"/>
          </a:solid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批判的に考える力・・・</a:t>
            </a:r>
            <a:r>
              <a:rPr kumimoji="1" lang="en-US" altLang="ja-JP" sz="2400" dirty="0">
                <a:latin typeface="AR P丸ゴシック体E" panose="020F0900000000000000" pitchFamily="50" charset="-128"/>
                <a:ea typeface="AR P丸ゴシック体E" panose="020F0900000000000000" pitchFamily="50" charset="-128"/>
              </a:rPr>
              <a:t>A</a:t>
            </a:r>
            <a:endParaRPr kumimoji="1" lang="ja-JP" altLang="en-US" sz="2400" dirty="0">
              <a:latin typeface="AR P丸ゴシック体E" panose="020F0900000000000000" pitchFamily="50" charset="-128"/>
              <a:ea typeface="AR P丸ゴシック体E" panose="020F0900000000000000" pitchFamily="50" charset="-128"/>
            </a:endParaRPr>
          </a:p>
        </p:txBody>
      </p:sp>
      <p:sp>
        <p:nvSpPr>
          <p:cNvPr id="11" name="テキスト ボックス 10">
            <a:extLst>
              <a:ext uri="{FF2B5EF4-FFF2-40B4-BE49-F238E27FC236}">
                <a16:creationId xmlns:a16="http://schemas.microsoft.com/office/drawing/2014/main" id="{ACF3F1BA-9A84-3492-308B-96C6281B2DD6}"/>
              </a:ext>
            </a:extLst>
          </p:cNvPr>
          <p:cNvSpPr txBox="1"/>
          <p:nvPr/>
        </p:nvSpPr>
        <p:spPr>
          <a:xfrm>
            <a:off x="5662488" y="4497555"/>
            <a:ext cx="3629856" cy="461665"/>
          </a:xfrm>
          <a:prstGeom prst="rect">
            <a:avLst/>
          </a:prstGeom>
          <a:solidFill>
            <a:srgbClr val="FF66FF"/>
          </a:solid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批判的に考える力・・・</a:t>
            </a:r>
            <a:r>
              <a:rPr kumimoji="1" lang="en-US" altLang="ja-JP" sz="2400" dirty="0">
                <a:latin typeface="AR P丸ゴシック体E" panose="020F0900000000000000" pitchFamily="50" charset="-128"/>
                <a:ea typeface="AR P丸ゴシック体E" panose="020F0900000000000000" pitchFamily="50" charset="-128"/>
              </a:rPr>
              <a:t>B</a:t>
            </a:r>
            <a:endParaRPr kumimoji="1" lang="ja-JP" altLang="en-US" sz="2400" dirty="0">
              <a:latin typeface="AR P丸ゴシック体E" panose="020F0900000000000000" pitchFamily="50" charset="-128"/>
              <a:ea typeface="AR P丸ゴシック体E" panose="020F0900000000000000" pitchFamily="50" charset="-128"/>
            </a:endParaRPr>
          </a:p>
        </p:txBody>
      </p:sp>
      <p:sp>
        <p:nvSpPr>
          <p:cNvPr id="12" name="テキスト ボックス 11">
            <a:extLst>
              <a:ext uri="{FF2B5EF4-FFF2-40B4-BE49-F238E27FC236}">
                <a16:creationId xmlns:a16="http://schemas.microsoft.com/office/drawing/2014/main" id="{9860A990-5B9C-B2A1-7714-41004B0DF47A}"/>
              </a:ext>
            </a:extLst>
          </p:cNvPr>
          <p:cNvSpPr txBox="1"/>
          <p:nvPr/>
        </p:nvSpPr>
        <p:spPr>
          <a:xfrm>
            <a:off x="5623477" y="6672517"/>
            <a:ext cx="3629856" cy="461665"/>
          </a:xfrm>
          <a:prstGeom prst="rect">
            <a:avLst/>
          </a:prstGeom>
          <a:solidFill>
            <a:srgbClr val="FF66FF"/>
          </a:solid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批判的に考える力・・・</a:t>
            </a:r>
            <a:r>
              <a:rPr kumimoji="1" lang="en-US" altLang="ja-JP" sz="2400" dirty="0">
                <a:latin typeface="AR P丸ゴシック体E" panose="020F0900000000000000" pitchFamily="50" charset="-128"/>
                <a:ea typeface="AR P丸ゴシック体E" panose="020F0900000000000000" pitchFamily="50" charset="-128"/>
              </a:rPr>
              <a:t>C</a:t>
            </a:r>
            <a:endParaRPr kumimoji="1" lang="ja-JP" altLang="en-US" sz="2400" dirty="0">
              <a:latin typeface="AR P丸ゴシック体E" panose="020F0900000000000000" pitchFamily="50" charset="-128"/>
              <a:ea typeface="AR P丸ゴシック体E" panose="020F0900000000000000" pitchFamily="50" charset="-128"/>
            </a:endParaRPr>
          </a:p>
        </p:txBody>
      </p:sp>
      <p:sp>
        <p:nvSpPr>
          <p:cNvPr id="13" name="右中かっこ 12">
            <a:extLst>
              <a:ext uri="{FF2B5EF4-FFF2-40B4-BE49-F238E27FC236}">
                <a16:creationId xmlns:a16="http://schemas.microsoft.com/office/drawing/2014/main" id="{D170F533-8597-26FE-0C97-87B29E5431F9}"/>
              </a:ext>
            </a:extLst>
          </p:cNvPr>
          <p:cNvSpPr/>
          <p:nvPr/>
        </p:nvSpPr>
        <p:spPr>
          <a:xfrm>
            <a:off x="9432667" y="2545976"/>
            <a:ext cx="663149" cy="458820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ysClr val="windowText" lastClr="000000"/>
              </a:solidFill>
            </a:endParaRPr>
          </a:p>
        </p:txBody>
      </p:sp>
      <p:sp>
        <p:nvSpPr>
          <p:cNvPr id="15" name="テキスト ボックス 14">
            <a:extLst>
              <a:ext uri="{FF2B5EF4-FFF2-40B4-BE49-F238E27FC236}">
                <a16:creationId xmlns:a16="http://schemas.microsoft.com/office/drawing/2014/main" id="{2C7B7156-1298-9EC1-D67B-7734D9E29383}"/>
              </a:ext>
            </a:extLst>
          </p:cNvPr>
          <p:cNvSpPr txBox="1"/>
          <p:nvPr/>
        </p:nvSpPr>
        <p:spPr>
          <a:xfrm>
            <a:off x="9864003" y="4335340"/>
            <a:ext cx="1213264" cy="1015663"/>
          </a:xfrm>
          <a:prstGeom prst="rect">
            <a:avLst/>
          </a:prstGeom>
          <a:noFill/>
        </p:spPr>
        <p:txBody>
          <a:bodyPr wrap="square" rtlCol="0">
            <a:spAutoFit/>
          </a:bodyPr>
          <a:lstStyle/>
          <a:p>
            <a:r>
              <a:rPr kumimoji="1" lang="ja-JP" altLang="en-US" sz="6000" dirty="0"/>
              <a:t>❓</a:t>
            </a:r>
          </a:p>
        </p:txBody>
      </p:sp>
    </p:spTree>
    <p:extLst>
      <p:ext uri="{BB962C8B-B14F-4D97-AF65-F5344CB8AC3E}">
        <p14:creationId xmlns:p14="http://schemas.microsoft.com/office/powerpoint/2010/main" val="228295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par>
                          <p:cTn id="40" fill="hold">
                            <p:stCondLst>
                              <p:cond delay="500"/>
                            </p:stCondLst>
                            <p:childTnLst>
                              <p:par>
                                <p:cTn id="41" presetID="47" presetClass="exit" presetSubtype="0" fill="hold" grpId="1" nodeType="afterEffect">
                                  <p:stCondLst>
                                    <p:cond delay="0"/>
                                  </p:stCondLst>
                                  <p:childTnLst>
                                    <p:animEffect transition="out" filter="fade">
                                      <p:cBhvr>
                                        <p:cTn id="42" dur="1000"/>
                                        <p:tgtEl>
                                          <p:spTgt spid="10"/>
                                        </p:tgtEl>
                                      </p:cBhvr>
                                    </p:animEffect>
                                    <p:anim calcmode="lin" valueType="num">
                                      <p:cBhvr>
                                        <p:cTn id="43" dur="1000"/>
                                        <p:tgtEl>
                                          <p:spTgt spid="10"/>
                                        </p:tgtEl>
                                        <p:attrNameLst>
                                          <p:attrName>ppt_x</p:attrName>
                                        </p:attrNameLst>
                                      </p:cBhvr>
                                      <p:tavLst>
                                        <p:tav tm="0">
                                          <p:val>
                                            <p:strVal val="ppt_x"/>
                                          </p:val>
                                        </p:tav>
                                        <p:tav tm="100000">
                                          <p:val>
                                            <p:strVal val="ppt_x"/>
                                          </p:val>
                                        </p:tav>
                                      </p:tavLst>
                                    </p:anim>
                                    <p:anim calcmode="lin" valueType="num">
                                      <p:cBhvr>
                                        <p:cTn id="44" dur="1000"/>
                                        <p:tgtEl>
                                          <p:spTgt spid="10"/>
                                        </p:tgtEl>
                                        <p:attrNameLst>
                                          <p:attrName>ppt_y</p:attrName>
                                        </p:attrNameLst>
                                      </p:cBhvr>
                                      <p:tavLst>
                                        <p:tav tm="0">
                                          <p:val>
                                            <p:strVal val="ppt_y"/>
                                          </p:val>
                                        </p:tav>
                                        <p:tav tm="100000">
                                          <p:val>
                                            <p:strVal val="ppt_y-.1"/>
                                          </p:val>
                                        </p:tav>
                                      </p:tavLst>
                                    </p:anim>
                                    <p:set>
                                      <p:cBhvr>
                                        <p:cTn id="45" dur="1" fill="hold">
                                          <p:stCondLst>
                                            <p:cond delay="999"/>
                                          </p:stCondLst>
                                        </p:cTn>
                                        <p:tgtEl>
                                          <p:spTgt spid="10"/>
                                        </p:tgtEl>
                                        <p:attrNameLst>
                                          <p:attrName>style.visibility</p:attrName>
                                        </p:attrNameLst>
                                      </p:cBhvr>
                                      <p:to>
                                        <p:strVal val="hidden"/>
                                      </p:to>
                                    </p:set>
                                  </p:childTnLst>
                                </p:cTn>
                              </p:par>
                              <p:par>
                                <p:cTn id="46" presetID="47" presetClass="exit" presetSubtype="0" fill="hold" grpId="1" nodeType="withEffect">
                                  <p:stCondLst>
                                    <p:cond delay="0"/>
                                  </p:stCondLst>
                                  <p:childTnLst>
                                    <p:animEffect transition="out" filter="fade">
                                      <p:cBhvr>
                                        <p:cTn id="47" dur="1000"/>
                                        <p:tgtEl>
                                          <p:spTgt spid="11"/>
                                        </p:tgtEl>
                                      </p:cBhvr>
                                    </p:animEffect>
                                    <p:anim calcmode="lin" valueType="num">
                                      <p:cBhvr>
                                        <p:cTn id="48" dur="1000"/>
                                        <p:tgtEl>
                                          <p:spTgt spid="11"/>
                                        </p:tgtEl>
                                        <p:attrNameLst>
                                          <p:attrName>ppt_x</p:attrName>
                                        </p:attrNameLst>
                                      </p:cBhvr>
                                      <p:tavLst>
                                        <p:tav tm="0">
                                          <p:val>
                                            <p:strVal val="ppt_x"/>
                                          </p:val>
                                        </p:tav>
                                        <p:tav tm="100000">
                                          <p:val>
                                            <p:strVal val="ppt_x"/>
                                          </p:val>
                                        </p:tav>
                                      </p:tavLst>
                                    </p:anim>
                                    <p:anim calcmode="lin" valueType="num">
                                      <p:cBhvr>
                                        <p:cTn id="49" dur="1000"/>
                                        <p:tgtEl>
                                          <p:spTgt spid="11"/>
                                        </p:tgtEl>
                                        <p:attrNameLst>
                                          <p:attrName>ppt_y</p:attrName>
                                        </p:attrNameLst>
                                      </p:cBhvr>
                                      <p:tavLst>
                                        <p:tav tm="0">
                                          <p:val>
                                            <p:strVal val="ppt_y"/>
                                          </p:val>
                                        </p:tav>
                                        <p:tav tm="100000">
                                          <p:val>
                                            <p:strVal val="ppt_y-.1"/>
                                          </p:val>
                                        </p:tav>
                                      </p:tavLst>
                                    </p:anim>
                                    <p:set>
                                      <p:cBhvr>
                                        <p:cTn id="50" dur="1" fill="hold">
                                          <p:stCondLst>
                                            <p:cond delay="999"/>
                                          </p:stCondLst>
                                        </p:cTn>
                                        <p:tgtEl>
                                          <p:spTgt spid="11"/>
                                        </p:tgtEl>
                                        <p:attrNameLst>
                                          <p:attrName>style.visibility</p:attrName>
                                        </p:attrNameLst>
                                      </p:cBhvr>
                                      <p:to>
                                        <p:strVal val="hidden"/>
                                      </p:to>
                                    </p:set>
                                  </p:childTnLst>
                                </p:cTn>
                              </p:par>
                              <p:par>
                                <p:cTn id="51" presetID="47" presetClass="exit" presetSubtype="0" fill="hold" grpId="1" nodeType="withEffect">
                                  <p:stCondLst>
                                    <p:cond delay="0"/>
                                  </p:stCondLst>
                                  <p:childTnLst>
                                    <p:animEffect transition="out" filter="fade">
                                      <p:cBhvr>
                                        <p:cTn id="52" dur="1000"/>
                                        <p:tgtEl>
                                          <p:spTgt spid="12"/>
                                        </p:tgtEl>
                                      </p:cBhvr>
                                    </p:animEffect>
                                    <p:anim calcmode="lin" valueType="num">
                                      <p:cBhvr>
                                        <p:cTn id="53" dur="1000"/>
                                        <p:tgtEl>
                                          <p:spTgt spid="12"/>
                                        </p:tgtEl>
                                        <p:attrNameLst>
                                          <p:attrName>ppt_x</p:attrName>
                                        </p:attrNameLst>
                                      </p:cBhvr>
                                      <p:tavLst>
                                        <p:tav tm="0">
                                          <p:val>
                                            <p:strVal val="ppt_x"/>
                                          </p:val>
                                        </p:tav>
                                        <p:tav tm="100000">
                                          <p:val>
                                            <p:strVal val="ppt_x"/>
                                          </p:val>
                                        </p:tav>
                                      </p:tavLst>
                                    </p:anim>
                                    <p:anim calcmode="lin" valueType="num">
                                      <p:cBhvr>
                                        <p:cTn id="54" dur="1000"/>
                                        <p:tgtEl>
                                          <p:spTgt spid="12"/>
                                        </p:tgtEl>
                                        <p:attrNameLst>
                                          <p:attrName>ppt_y</p:attrName>
                                        </p:attrNameLst>
                                      </p:cBhvr>
                                      <p:tavLst>
                                        <p:tav tm="0">
                                          <p:val>
                                            <p:strVal val="ppt_y"/>
                                          </p:val>
                                        </p:tav>
                                        <p:tav tm="100000">
                                          <p:val>
                                            <p:strVal val="ppt_y-.1"/>
                                          </p:val>
                                        </p:tav>
                                      </p:tavLst>
                                    </p:anim>
                                    <p:set>
                                      <p:cBhvr>
                                        <p:cTn id="55" dur="1" fill="hold">
                                          <p:stCondLst>
                                            <p:cond delay="9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7" presetClass="exit" presetSubtype="0" fill="hold" grpId="0" nodeType="clickEffect">
                                  <p:stCondLst>
                                    <p:cond delay="0"/>
                                  </p:stCondLst>
                                  <p:childTnLst>
                                    <p:animEffect transition="out" filter="fade">
                                      <p:cBhvr>
                                        <p:cTn id="59" dur="1000"/>
                                        <p:tgtEl>
                                          <p:spTgt spid="5"/>
                                        </p:tgtEl>
                                      </p:cBhvr>
                                    </p:animEffect>
                                    <p:anim calcmode="lin" valueType="num">
                                      <p:cBhvr>
                                        <p:cTn id="60" dur="1000"/>
                                        <p:tgtEl>
                                          <p:spTgt spid="5"/>
                                        </p:tgtEl>
                                        <p:attrNameLst>
                                          <p:attrName>ppt_x</p:attrName>
                                        </p:attrNameLst>
                                      </p:cBhvr>
                                      <p:tavLst>
                                        <p:tav tm="0">
                                          <p:val>
                                            <p:strVal val="ppt_x"/>
                                          </p:val>
                                        </p:tav>
                                        <p:tav tm="100000">
                                          <p:val>
                                            <p:strVal val="ppt_x"/>
                                          </p:val>
                                        </p:tav>
                                      </p:tavLst>
                                    </p:anim>
                                    <p:anim calcmode="lin" valueType="num">
                                      <p:cBhvr>
                                        <p:cTn id="61" dur="1000"/>
                                        <p:tgtEl>
                                          <p:spTgt spid="5"/>
                                        </p:tgtEl>
                                        <p:attrNameLst>
                                          <p:attrName>ppt_y</p:attrName>
                                        </p:attrNameLst>
                                      </p:cBhvr>
                                      <p:tavLst>
                                        <p:tav tm="0">
                                          <p:val>
                                            <p:strVal val="ppt_y"/>
                                          </p:val>
                                        </p:tav>
                                        <p:tav tm="100000">
                                          <p:val>
                                            <p:strVal val="ppt_y-.1"/>
                                          </p:val>
                                        </p:tav>
                                      </p:tavLst>
                                    </p:anim>
                                    <p:set>
                                      <p:cBhvr>
                                        <p:cTn id="6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0" grpId="1" animBg="1"/>
      <p:bldP spid="11" grpId="0" animBg="1"/>
      <p:bldP spid="11" grpId="1" animBg="1"/>
      <p:bldP spid="12" grpId="0" animBg="1"/>
      <p:bldP spid="12" grpId="1" animBg="1"/>
      <p:bldP spid="13" grpId="0" animBg="1"/>
      <p:bldP spid="13" grpId="1" animBg="1"/>
      <p:bldP spid="15" grpId="0"/>
      <p:bldP spid="15"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BAA5724-6D6D-E36D-8464-B9435357A76E}"/>
              </a:ext>
            </a:extLst>
          </p:cNvPr>
          <p:cNvPicPr>
            <a:picLocks noChangeAspect="1"/>
          </p:cNvPicPr>
          <p:nvPr/>
        </p:nvPicPr>
        <p:blipFill>
          <a:blip r:embed="rId2"/>
          <a:stretch>
            <a:fillRect/>
          </a:stretch>
        </p:blipFill>
        <p:spPr>
          <a:xfrm>
            <a:off x="254274" y="122521"/>
            <a:ext cx="11869271" cy="8872152"/>
          </a:xfrm>
          <a:prstGeom prst="rect">
            <a:avLst/>
          </a:prstGeom>
        </p:spPr>
      </p:pic>
      <p:sp>
        <p:nvSpPr>
          <p:cNvPr id="4" name="テキスト ボックス 3">
            <a:extLst>
              <a:ext uri="{FF2B5EF4-FFF2-40B4-BE49-F238E27FC236}">
                <a16:creationId xmlns:a16="http://schemas.microsoft.com/office/drawing/2014/main" id="{8AE37D6B-1272-665D-8169-CF31DD08C719}"/>
              </a:ext>
            </a:extLst>
          </p:cNvPr>
          <p:cNvSpPr txBox="1"/>
          <p:nvPr/>
        </p:nvSpPr>
        <p:spPr>
          <a:xfrm>
            <a:off x="4123764" y="0"/>
            <a:ext cx="8821272" cy="954300"/>
          </a:xfrm>
          <a:prstGeom prst="rect">
            <a:avLst/>
          </a:prstGeom>
          <a:noFill/>
        </p:spPr>
        <p:txBody>
          <a:bodyPr wrap="square" rtlCol="0">
            <a:spAutoFit/>
          </a:bodyPr>
          <a:lstStyle/>
          <a:p>
            <a:r>
              <a:rPr kumimoji="1" lang="ja-JP" altLang="en-US" sz="1867" dirty="0"/>
              <a:t> 江東区立八名川小学校</a:t>
            </a:r>
            <a:r>
              <a:rPr kumimoji="1" lang="en-US" altLang="ja-JP" sz="1867" dirty="0"/>
              <a:t>2016</a:t>
            </a:r>
            <a:r>
              <a:rPr kumimoji="1" lang="ja-JP" altLang="en-US" sz="1867" dirty="0"/>
              <a:t>年度　</a:t>
            </a:r>
            <a:r>
              <a:rPr kumimoji="1" lang="en-US" altLang="ja-JP" sz="1867" dirty="0"/>
              <a:t>6</a:t>
            </a:r>
            <a:r>
              <a:rPr kumimoji="1" lang="ja-JP" altLang="en-US" sz="1867" dirty="0"/>
              <a:t>年学習指導案より</a:t>
            </a:r>
            <a:endParaRPr kumimoji="1" lang="en-US" altLang="ja-JP" sz="1867" dirty="0"/>
          </a:p>
          <a:p>
            <a:r>
              <a:rPr lang="ja-JP" altLang="ja-JP" sz="1867" kern="100" dirty="0">
                <a:ea typeface="ＭＳ ゴシック" panose="020B0609070205080204" pitchFamily="49" charset="-128"/>
                <a:cs typeface="Times New Roman" panose="02020603050405020304" pitchFamily="18" charset="0"/>
              </a:rPr>
              <a:t>「未来へはばたけ！～小学校卒業研究～」</a:t>
            </a:r>
            <a:r>
              <a:rPr lang="ja-JP" altLang="ja-JP" sz="1867" kern="0" dirty="0">
                <a:latin typeface="Century" panose="02040604050505020304" pitchFamily="18" charset="0"/>
                <a:ea typeface="ＭＳ ゴシック" panose="020B0609070205080204" pitchFamily="49" charset="-128"/>
                <a:cs typeface="Times New Roman" panose="02020603050405020304" pitchFamily="18" charset="0"/>
              </a:rPr>
              <a:t>指導者</a:t>
            </a:r>
            <a:r>
              <a:rPr lang="en-US" altLang="ja-JP" sz="1867" kern="0" dirty="0">
                <a:latin typeface="Century" panose="02040604050505020304" pitchFamily="18" charset="0"/>
                <a:ea typeface="ＭＳ ゴシック" panose="020B0609070205080204" pitchFamily="49" charset="-128"/>
                <a:cs typeface="Times New Roman" panose="02020603050405020304" pitchFamily="18" charset="0"/>
              </a:rPr>
              <a:t> </a:t>
            </a:r>
            <a:r>
              <a:rPr lang="ja-JP" altLang="ja-JP" sz="1867" kern="0" dirty="0">
                <a:latin typeface="Century" panose="02040604050505020304" pitchFamily="18" charset="0"/>
                <a:ea typeface="ＭＳ ゴシック" panose="020B0609070205080204" pitchFamily="49" charset="-128"/>
                <a:cs typeface="Times New Roman" panose="02020603050405020304" pitchFamily="18" charset="0"/>
              </a:rPr>
              <a:t>吉岡佐登美</a:t>
            </a:r>
            <a:r>
              <a:rPr lang="en-US" altLang="ja-JP" sz="1867" kern="0" dirty="0">
                <a:latin typeface="Century" panose="02040604050505020304" pitchFamily="18" charset="0"/>
                <a:ea typeface="ＭＳ ゴシック" panose="020B0609070205080204" pitchFamily="49" charset="-128"/>
                <a:cs typeface="Times New Roman" panose="02020603050405020304" pitchFamily="18" charset="0"/>
              </a:rPr>
              <a:t> </a:t>
            </a:r>
            <a:r>
              <a:rPr lang="ja-JP" altLang="ja-JP" sz="1867" kern="0" dirty="0">
                <a:latin typeface="Century" panose="02040604050505020304" pitchFamily="18" charset="0"/>
                <a:ea typeface="ＭＳ ゴシック" panose="020B0609070205080204" pitchFamily="49" charset="-128"/>
                <a:cs typeface="Times New Roman" panose="02020603050405020304" pitchFamily="18" charset="0"/>
              </a:rPr>
              <a:t>小野瀬悠里</a:t>
            </a:r>
            <a:endParaRPr lang="ja-JP" altLang="ja-JP" sz="1867" kern="100" dirty="0">
              <a:latin typeface="Century" panose="02040604050505020304" pitchFamily="18" charset="0"/>
              <a:ea typeface="ＭＳ 明朝" panose="02020609040205080304" pitchFamily="17" charset="-128"/>
              <a:cs typeface="Times New Roman" panose="02020603050405020304" pitchFamily="18" charset="0"/>
            </a:endParaRPr>
          </a:p>
          <a:p>
            <a:endParaRPr kumimoji="1" lang="ja-JP" altLang="en-US" sz="1867" dirty="0"/>
          </a:p>
        </p:txBody>
      </p:sp>
      <p:sp>
        <p:nvSpPr>
          <p:cNvPr id="6" name="テキスト ボックス 5">
            <a:extLst>
              <a:ext uri="{FF2B5EF4-FFF2-40B4-BE49-F238E27FC236}">
                <a16:creationId xmlns:a16="http://schemas.microsoft.com/office/drawing/2014/main" id="{11F196D5-910A-EBA6-F902-E915CA995546}"/>
              </a:ext>
            </a:extLst>
          </p:cNvPr>
          <p:cNvSpPr txBox="1"/>
          <p:nvPr/>
        </p:nvSpPr>
        <p:spPr>
          <a:xfrm>
            <a:off x="-82043" y="1905634"/>
            <a:ext cx="3565236" cy="461665"/>
          </a:xfrm>
          <a:prstGeom prst="rect">
            <a:avLst/>
          </a:prstGeom>
          <a:solidFill>
            <a:srgbClr val="FF66FF"/>
          </a:solid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批判的に思考判断する力</a:t>
            </a:r>
          </a:p>
        </p:txBody>
      </p:sp>
      <p:sp>
        <p:nvSpPr>
          <p:cNvPr id="7" name="テキスト ボックス 6">
            <a:extLst>
              <a:ext uri="{FF2B5EF4-FFF2-40B4-BE49-F238E27FC236}">
                <a16:creationId xmlns:a16="http://schemas.microsoft.com/office/drawing/2014/main" id="{66B2D82F-2732-DF9E-032D-36318F889236}"/>
              </a:ext>
            </a:extLst>
          </p:cNvPr>
          <p:cNvSpPr txBox="1"/>
          <p:nvPr/>
        </p:nvSpPr>
        <p:spPr>
          <a:xfrm>
            <a:off x="-118991" y="5031605"/>
            <a:ext cx="3565236" cy="461665"/>
          </a:xfrm>
          <a:prstGeom prst="rect">
            <a:avLst/>
          </a:prstGeom>
          <a:solidFill>
            <a:srgbClr val="FF66FF"/>
          </a:solid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批判的に思考判断する力</a:t>
            </a:r>
          </a:p>
        </p:txBody>
      </p:sp>
      <p:sp>
        <p:nvSpPr>
          <p:cNvPr id="2" name="四角形: 角を丸くする 1">
            <a:extLst>
              <a:ext uri="{FF2B5EF4-FFF2-40B4-BE49-F238E27FC236}">
                <a16:creationId xmlns:a16="http://schemas.microsoft.com/office/drawing/2014/main" id="{C786BE25-5030-5297-D0E0-1E8BC5A93420}"/>
              </a:ext>
            </a:extLst>
          </p:cNvPr>
          <p:cNvSpPr/>
          <p:nvPr/>
        </p:nvSpPr>
        <p:spPr>
          <a:xfrm>
            <a:off x="3083860" y="627530"/>
            <a:ext cx="1434353" cy="753035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extLst>
      <p:ext uri="{BB962C8B-B14F-4D97-AF65-F5344CB8AC3E}">
        <p14:creationId xmlns:p14="http://schemas.microsoft.com/office/powerpoint/2010/main" val="90707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0C4DB15-381A-6DA6-2320-8013D711AC34}"/>
              </a:ext>
            </a:extLst>
          </p:cNvPr>
          <p:cNvSpPr txBox="1"/>
          <p:nvPr/>
        </p:nvSpPr>
        <p:spPr>
          <a:xfrm>
            <a:off x="534302" y="696604"/>
            <a:ext cx="12034064" cy="7335983"/>
          </a:xfrm>
          <a:prstGeom prst="rect">
            <a:avLst/>
          </a:prstGeom>
          <a:no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私たちの世界の教育や日本の現状に</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ついてお話してきました。</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あなた</a:t>
            </a:r>
            <a:r>
              <a:rPr kumimoji="1" lang="ja-JP" altLang="en-US" sz="4267" dirty="0">
                <a:highlight>
                  <a:srgbClr val="FFFF00"/>
                </a:highlight>
                <a:latin typeface="AR P丸ゴシック体E" panose="020F0900000000000000" pitchFamily="50" charset="-128"/>
                <a:ea typeface="AR P丸ゴシック体E" panose="020F0900000000000000" pitchFamily="50" charset="-128"/>
              </a:rPr>
              <a:t>の学校の現状はどうでしょうか</a:t>
            </a:r>
            <a:r>
              <a:rPr kumimoji="1" lang="ja-JP" altLang="en-US" sz="4267" dirty="0">
                <a:latin typeface="AR P丸ゴシック体E" panose="020F0900000000000000" pitchFamily="50" charset="-128"/>
                <a:ea typeface="AR P丸ゴシック体E" panose="020F0900000000000000" pitchFamily="50" charset="-128"/>
              </a:rPr>
              <a:t>。</a:t>
            </a:r>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　・「学力向上」ですか、「生きる力」ですか</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研究主任としては、</a:t>
            </a:r>
            <a:r>
              <a:rPr kumimoji="1" lang="ja-JP" altLang="en-US" sz="4267" dirty="0">
                <a:highlight>
                  <a:srgbClr val="FFFF00"/>
                </a:highlight>
                <a:latin typeface="AR P丸ゴシック体E" panose="020F0900000000000000" pitchFamily="50" charset="-128"/>
                <a:ea typeface="AR P丸ゴシック体E" panose="020F0900000000000000" pitchFamily="50" charset="-128"/>
              </a:rPr>
              <a:t>どうしたら良い</a:t>
            </a:r>
            <a:r>
              <a:rPr kumimoji="1" lang="ja-JP" altLang="en-US" sz="4267" dirty="0">
                <a:latin typeface="AR P丸ゴシック体E" panose="020F0900000000000000" pitchFamily="50" charset="-128"/>
                <a:ea typeface="AR P丸ゴシック体E" panose="020F0900000000000000" pitchFamily="50" charset="-128"/>
              </a:rPr>
              <a:t>と思いますか。</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400" dirty="0">
                <a:latin typeface="AR丸ゴシック体E" panose="020F0909000000000000" pitchFamily="49" charset="-128"/>
                <a:ea typeface="AR丸ゴシック体E" panose="020F0909000000000000" pitchFamily="49" charset="-128"/>
              </a:rPr>
              <a:t>学習指導要領では何と言っているのでしょう。</a:t>
            </a:r>
          </a:p>
        </p:txBody>
      </p:sp>
    </p:spTree>
    <p:extLst>
      <p:ext uri="{BB962C8B-B14F-4D97-AF65-F5344CB8AC3E}">
        <p14:creationId xmlns:p14="http://schemas.microsoft.com/office/powerpoint/2010/main" val="416432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1000"/>
                                        <p:tgtEl>
                                          <p:spTgt spid="3">
                                            <p:txEl>
                                              <p:pRg st="7" end="7"/>
                                            </p:txEl>
                                          </p:spTgt>
                                        </p:tgtEl>
                                      </p:cBhvr>
                                    </p:animEffect>
                                    <p:anim calcmode="lin" valueType="num">
                                      <p:cBhvr>
                                        <p:cTn id="2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1000"/>
                                        <p:tgtEl>
                                          <p:spTgt spid="3">
                                            <p:txEl>
                                              <p:pRg st="10" end="10"/>
                                            </p:txEl>
                                          </p:spTgt>
                                        </p:tgtEl>
                                      </p:cBhvr>
                                    </p:animEffect>
                                    <p:anim calcmode="lin" valueType="num">
                                      <p:cBhvr>
                                        <p:cTn id="2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4D59CA5-726B-C539-7336-2306FBD1D899}"/>
              </a:ext>
            </a:extLst>
          </p:cNvPr>
          <p:cNvPicPr>
            <a:picLocks noChangeAspect="1"/>
          </p:cNvPicPr>
          <p:nvPr/>
        </p:nvPicPr>
        <p:blipFill>
          <a:blip r:embed="rId2"/>
          <a:stretch>
            <a:fillRect/>
          </a:stretch>
        </p:blipFill>
        <p:spPr>
          <a:xfrm>
            <a:off x="170330" y="-57795"/>
            <a:ext cx="6544236" cy="9201795"/>
          </a:xfrm>
          <a:prstGeom prst="rect">
            <a:avLst/>
          </a:prstGeom>
        </p:spPr>
      </p:pic>
      <p:sp>
        <p:nvSpPr>
          <p:cNvPr id="4" name="テキスト ボックス 3">
            <a:extLst>
              <a:ext uri="{FF2B5EF4-FFF2-40B4-BE49-F238E27FC236}">
                <a16:creationId xmlns:a16="http://schemas.microsoft.com/office/drawing/2014/main" id="{B7524412-C103-E19B-1D88-48BB9B9030FD}"/>
              </a:ext>
            </a:extLst>
          </p:cNvPr>
          <p:cNvSpPr txBox="1"/>
          <p:nvPr/>
        </p:nvSpPr>
        <p:spPr>
          <a:xfrm>
            <a:off x="7240494" y="7481597"/>
            <a:ext cx="4781177" cy="1569660"/>
          </a:xfrm>
          <a:prstGeom prst="rect">
            <a:avLst/>
          </a:prstGeom>
          <a:noFill/>
        </p:spPr>
        <p:txBody>
          <a:bodyPr wrap="square">
            <a:spAutoFit/>
          </a:bodyPr>
          <a:lstStyle/>
          <a:p>
            <a:r>
              <a:rPr lang="ja-JP" altLang="en-US" sz="2400" dirty="0"/>
              <a:t>秋田県大仙市立大曲南中学校</a:t>
            </a:r>
            <a:endParaRPr lang="en-US" altLang="ja-JP" sz="2400" dirty="0"/>
          </a:p>
          <a:p>
            <a:r>
              <a:rPr lang="ja-JP" altLang="en-US" sz="2400" dirty="0"/>
              <a:t>（ユネスコスクール大賞の</a:t>
            </a:r>
            <a:endParaRPr lang="en-US" altLang="ja-JP" sz="2400" dirty="0"/>
          </a:p>
          <a:p>
            <a:r>
              <a:rPr lang="ja-JP" altLang="en-US" sz="2400" dirty="0"/>
              <a:t>　ＥＳＤ優秀賞の受賞校）</a:t>
            </a:r>
            <a:endParaRPr lang="en-US" altLang="ja-JP" sz="2400" dirty="0"/>
          </a:p>
          <a:p>
            <a:r>
              <a:rPr lang="en-US" altLang="ja-JP" sz="2400" dirty="0"/>
              <a:t>※ </a:t>
            </a:r>
            <a:r>
              <a:rPr lang="ja-JP" altLang="en-US" sz="2400" dirty="0"/>
              <a:t>同校ホームページを元に作成</a:t>
            </a:r>
          </a:p>
        </p:txBody>
      </p:sp>
      <p:sp>
        <p:nvSpPr>
          <p:cNvPr id="6" name="楕円 5">
            <a:extLst>
              <a:ext uri="{FF2B5EF4-FFF2-40B4-BE49-F238E27FC236}">
                <a16:creationId xmlns:a16="http://schemas.microsoft.com/office/drawing/2014/main" id="{E682B3CC-00F3-FA0F-1C7F-BB6268AB55DC}"/>
              </a:ext>
            </a:extLst>
          </p:cNvPr>
          <p:cNvSpPr/>
          <p:nvPr/>
        </p:nvSpPr>
        <p:spPr>
          <a:xfrm>
            <a:off x="1" y="4417866"/>
            <a:ext cx="6544236" cy="638228"/>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 name="楕円 6">
            <a:extLst>
              <a:ext uri="{FF2B5EF4-FFF2-40B4-BE49-F238E27FC236}">
                <a16:creationId xmlns:a16="http://schemas.microsoft.com/office/drawing/2014/main" id="{2D5BD315-3115-27B6-5D08-8C495783CFC0}"/>
              </a:ext>
            </a:extLst>
          </p:cNvPr>
          <p:cNvSpPr/>
          <p:nvPr/>
        </p:nvSpPr>
        <p:spPr>
          <a:xfrm>
            <a:off x="41837" y="5008281"/>
            <a:ext cx="6544236" cy="519953"/>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 name="楕円 7">
            <a:extLst>
              <a:ext uri="{FF2B5EF4-FFF2-40B4-BE49-F238E27FC236}">
                <a16:creationId xmlns:a16="http://schemas.microsoft.com/office/drawing/2014/main" id="{1FC93D7F-A070-D00F-7208-66CC81E63C9D}"/>
              </a:ext>
            </a:extLst>
          </p:cNvPr>
          <p:cNvSpPr/>
          <p:nvPr/>
        </p:nvSpPr>
        <p:spPr>
          <a:xfrm>
            <a:off x="17929" y="5491748"/>
            <a:ext cx="6544236" cy="680689"/>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nvGrpSpPr>
          <p:cNvPr id="16" name="グループ化 15">
            <a:extLst>
              <a:ext uri="{FF2B5EF4-FFF2-40B4-BE49-F238E27FC236}">
                <a16:creationId xmlns:a16="http://schemas.microsoft.com/office/drawing/2014/main" id="{E8CE1577-0F80-F582-BED7-039586D851D7}"/>
              </a:ext>
            </a:extLst>
          </p:cNvPr>
          <p:cNvGrpSpPr/>
          <p:nvPr/>
        </p:nvGrpSpPr>
        <p:grpSpPr>
          <a:xfrm>
            <a:off x="6659283" y="1986613"/>
            <a:ext cx="5362388" cy="4862503"/>
            <a:chOff x="4994462" y="1489959"/>
            <a:chExt cx="4021791" cy="3646877"/>
          </a:xfrm>
        </p:grpSpPr>
        <p:sp>
          <p:nvSpPr>
            <p:cNvPr id="2" name="楕円 1">
              <a:extLst>
                <a:ext uri="{FF2B5EF4-FFF2-40B4-BE49-F238E27FC236}">
                  <a16:creationId xmlns:a16="http://schemas.microsoft.com/office/drawing/2014/main" id="{9B307E63-97D6-62F0-06CF-316736319EC4}"/>
                </a:ext>
              </a:extLst>
            </p:cNvPr>
            <p:cNvSpPr/>
            <p:nvPr/>
          </p:nvSpPr>
          <p:spPr>
            <a:xfrm>
              <a:off x="6051176" y="2111188"/>
              <a:ext cx="591671" cy="389965"/>
            </a:xfrm>
            <a:prstGeom prst="ellipse">
              <a:avLst/>
            </a:prstGeom>
            <a:solidFill>
              <a:srgbClr val="FFFF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pic>
          <p:nvPicPr>
            <p:cNvPr id="5" name="図 4">
              <a:extLst>
                <a:ext uri="{FF2B5EF4-FFF2-40B4-BE49-F238E27FC236}">
                  <a16:creationId xmlns:a16="http://schemas.microsoft.com/office/drawing/2014/main" id="{3A5D7B65-ACA9-D7EE-B7FF-D20AC3567471}"/>
                </a:ext>
              </a:extLst>
            </p:cNvPr>
            <p:cNvPicPr>
              <a:picLocks noChangeAspect="1"/>
            </p:cNvPicPr>
            <p:nvPr/>
          </p:nvPicPr>
          <p:blipFill rotWithShape="1">
            <a:blip r:embed="rId3">
              <a:extLst>
                <a:ext uri="{28A0092B-C50C-407E-A947-70E740481C1C}">
                  <a14:useLocalDpi xmlns:a14="http://schemas.microsoft.com/office/drawing/2010/main" val="0"/>
                </a:ext>
              </a:extLst>
            </a:blip>
            <a:srcRect l="62172" t="5888" r="8901" b="65411"/>
            <a:stretch/>
          </p:blipFill>
          <p:spPr>
            <a:xfrm rot="10800000">
              <a:off x="4994462" y="1489959"/>
              <a:ext cx="4021791" cy="3646877"/>
            </a:xfrm>
            <a:prstGeom prst="rect">
              <a:avLst/>
            </a:prstGeom>
            <a:ln>
              <a:solidFill>
                <a:schemeClr val="accent1"/>
              </a:solidFill>
            </a:ln>
          </p:spPr>
        </p:pic>
        <p:pic>
          <p:nvPicPr>
            <p:cNvPr id="13" name="図 12">
              <a:extLst>
                <a:ext uri="{FF2B5EF4-FFF2-40B4-BE49-F238E27FC236}">
                  <a16:creationId xmlns:a16="http://schemas.microsoft.com/office/drawing/2014/main" id="{F420F277-B2B5-B529-5FFB-F2AB34F9A012}"/>
                </a:ext>
              </a:extLst>
            </p:cNvPr>
            <p:cNvPicPr>
              <a:picLocks noChangeAspect="1"/>
            </p:cNvPicPr>
            <p:nvPr/>
          </p:nvPicPr>
          <p:blipFill rotWithShape="1">
            <a:blip r:embed="rId3">
              <a:extLst>
                <a:ext uri="{28A0092B-C50C-407E-A947-70E740481C1C}">
                  <a14:useLocalDpi xmlns:a14="http://schemas.microsoft.com/office/drawing/2010/main" val="0"/>
                </a:ext>
              </a:extLst>
            </a:blip>
            <a:srcRect l="76491" t="28039" r="8901" b="69195"/>
            <a:stretch/>
          </p:blipFill>
          <p:spPr>
            <a:xfrm rot="10800000">
              <a:off x="6114488" y="1941239"/>
              <a:ext cx="2031067" cy="351526"/>
            </a:xfrm>
            <a:prstGeom prst="rect">
              <a:avLst/>
            </a:prstGeom>
            <a:ln>
              <a:noFill/>
            </a:ln>
          </p:spPr>
        </p:pic>
        <p:pic>
          <p:nvPicPr>
            <p:cNvPr id="15" name="図 14">
              <a:extLst>
                <a:ext uri="{FF2B5EF4-FFF2-40B4-BE49-F238E27FC236}">
                  <a16:creationId xmlns:a16="http://schemas.microsoft.com/office/drawing/2014/main" id="{7A7682FA-92E0-6A39-CA87-5E57941DE6C1}"/>
                </a:ext>
              </a:extLst>
            </p:cNvPr>
            <p:cNvPicPr>
              <a:picLocks noChangeAspect="1"/>
            </p:cNvPicPr>
            <p:nvPr/>
          </p:nvPicPr>
          <p:blipFill rotWithShape="1">
            <a:blip r:embed="rId3">
              <a:extLst>
                <a:ext uri="{28A0092B-C50C-407E-A947-70E740481C1C}">
                  <a14:useLocalDpi xmlns:a14="http://schemas.microsoft.com/office/drawing/2010/main" val="0"/>
                </a:ext>
              </a:extLst>
            </a:blip>
            <a:srcRect l="54418" t="31571" r="37650" b="65608"/>
            <a:stretch/>
          </p:blipFill>
          <p:spPr>
            <a:xfrm rot="10800000">
              <a:off x="5082988" y="1935551"/>
              <a:ext cx="1102660" cy="358432"/>
            </a:xfrm>
            <a:prstGeom prst="rect">
              <a:avLst/>
            </a:prstGeom>
            <a:ln>
              <a:noFill/>
            </a:ln>
          </p:spPr>
        </p:pic>
      </p:grpSp>
      <p:sp>
        <p:nvSpPr>
          <p:cNvPr id="10" name="楕円 9">
            <a:extLst>
              <a:ext uri="{FF2B5EF4-FFF2-40B4-BE49-F238E27FC236}">
                <a16:creationId xmlns:a16="http://schemas.microsoft.com/office/drawing/2014/main" id="{29B96309-03A1-E219-EB12-439A2E1D6502}"/>
              </a:ext>
            </a:extLst>
          </p:cNvPr>
          <p:cNvSpPr/>
          <p:nvPr/>
        </p:nvSpPr>
        <p:spPr>
          <a:xfrm>
            <a:off x="6778741" y="3130915"/>
            <a:ext cx="3239993" cy="6402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楕円 10">
            <a:extLst>
              <a:ext uri="{FF2B5EF4-FFF2-40B4-BE49-F238E27FC236}">
                <a16:creationId xmlns:a16="http://schemas.microsoft.com/office/drawing/2014/main" id="{A61A2E5E-66EE-1C04-3C58-EFEBDDB6322A}"/>
              </a:ext>
            </a:extLst>
          </p:cNvPr>
          <p:cNvSpPr/>
          <p:nvPr/>
        </p:nvSpPr>
        <p:spPr>
          <a:xfrm>
            <a:off x="6617447" y="4212096"/>
            <a:ext cx="4851400" cy="61022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 name="楕円 8">
            <a:extLst>
              <a:ext uri="{FF2B5EF4-FFF2-40B4-BE49-F238E27FC236}">
                <a16:creationId xmlns:a16="http://schemas.microsoft.com/office/drawing/2014/main" id="{0B59892A-9ECB-DF47-F3DB-62118924C717}"/>
              </a:ext>
            </a:extLst>
          </p:cNvPr>
          <p:cNvSpPr/>
          <p:nvPr/>
        </p:nvSpPr>
        <p:spPr>
          <a:xfrm>
            <a:off x="6586072" y="4674807"/>
            <a:ext cx="4851400" cy="66694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テキスト ボックス 11">
            <a:extLst>
              <a:ext uri="{FF2B5EF4-FFF2-40B4-BE49-F238E27FC236}">
                <a16:creationId xmlns:a16="http://schemas.microsoft.com/office/drawing/2014/main" id="{0DD941B0-3957-2F70-275D-6C6353C53C88}"/>
              </a:ext>
            </a:extLst>
          </p:cNvPr>
          <p:cNvSpPr txBox="1"/>
          <p:nvPr/>
        </p:nvSpPr>
        <p:spPr>
          <a:xfrm>
            <a:off x="9997345" y="2396341"/>
            <a:ext cx="1425387" cy="666786"/>
          </a:xfrm>
          <a:prstGeom prst="rect">
            <a:avLst/>
          </a:prstGeom>
          <a:noFill/>
        </p:spPr>
        <p:txBody>
          <a:bodyPr wrap="square" rtlCol="0">
            <a:spAutoFit/>
          </a:bodyPr>
          <a:lstStyle/>
          <a:p>
            <a:r>
              <a:rPr kumimoji="1" lang="ja-JP" altLang="en-US" sz="3733" b="1" dirty="0">
                <a:highlight>
                  <a:srgbClr val="FFFF00"/>
                </a:highlight>
                <a:latin typeface="AR P丸ゴシック体E" panose="020F0900000000000000" pitchFamily="50" charset="-128"/>
                <a:ea typeface="AR P丸ゴシック体E" panose="020F0900000000000000" pitchFamily="50" charset="-128"/>
              </a:rPr>
              <a:t>（例）</a:t>
            </a:r>
          </a:p>
        </p:txBody>
      </p:sp>
      <p:sp>
        <p:nvSpPr>
          <p:cNvPr id="14" name="楕円 13">
            <a:extLst>
              <a:ext uri="{FF2B5EF4-FFF2-40B4-BE49-F238E27FC236}">
                <a16:creationId xmlns:a16="http://schemas.microsoft.com/office/drawing/2014/main" id="{56F05C32-CA14-18AF-DF2D-6F0591F95EF6}"/>
              </a:ext>
            </a:extLst>
          </p:cNvPr>
          <p:cNvSpPr/>
          <p:nvPr/>
        </p:nvSpPr>
        <p:spPr>
          <a:xfrm>
            <a:off x="106155" y="2832847"/>
            <a:ext cx="4797539" cy="63822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7" name="楕円 16">
            <a:extLst>
              <a:ext uri="{FF2B5EF4-FFF2-40B4-BE49-F238E27FC236}">
                <a16:creationId xmlns:a16="http://schemas.microsoft.com/office/drawing/2014/main" id="{DA9875A5-4D9B-7E01-ED29-49E329284950}"/>
              </a:ext>
            </a:extLst>
          </p:cNvPr>
          <p:cNvSpPr/>
          <p:nvPr/>
        </p:nvSpPr>
        <p:spPr>
          <a:xfrm>
            <a:off x="68839" y="3387405"/>
            <a:ext cx="6687563" cy="63822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8" name="楕円 17">
            <a:extLst>
              <a:ext uri="{FF2B5EF4-FFF2-40B4-BE49-F238E27FC236}">
                <a16:creationId xmlns:a16="http://schemas.microsoft.com/office/drawing/2014/main" id="{5AE9D5D5-13DB-BA75-FAF0-EB8F61A735AA}"/>
              </a:ext>
            </a:extLst>
          </p:cNvPr>
          <p:cNvSpPr/>
          <p:nvPr/>
        </p:nvSpPr>
        <p:spPr>
          <a:xfrm>
            <a:off x="-50619" y="3892982"/>
            <a:ext cx="6687563" cy="63822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9" name="テキスト ボックス 18">
            <a:extLst>
              <a:ext uri="{FF2B5EF4-FFF2-40B4-BE49-F238E27FC236}">
                <a16:creationId xmlns:a16="http://schemas.microsoft.com/office/drawing/2014/main" id="{A2BC292E-98EA-43F4-F089-DADA338E7C85}"/>
              </a:ext>
            </a:extLst>
          </p:cNvPr>
          <p:cNvSpPr txBox="1"/>
          <p:nvPr/>
        </p:nvSpPr>
        <p:spPr>
          <a:xfrm>
            <a:off x="6987979" y="1253967"/>
            <a:ext cx="4698722" cy="584775"/>
          </a:xfrm>
          <a:prstGeom prst="rect">
            <a:avLst/>
          </a:prstGeom>
          <a:noFill/>
        </p:spPr>
        <p:txBody>
          <a:bodyPr wrap="none" rtlCol="0">
            <a:spAutoFit/>
          </a:bodyPr>
          <a:lstStyle/>
          <a:p>
            <a:r>
              <a:rPr kumimoji="1" lang="ja-JP" altLang="en-US" sz="3200" b="1" dirty="0"/>
              <a:t>国立教育政策研究所資料</a:t>
            </a:r>
          </a:p>
        </p:txBody>
      </p:sp>
      <p:sp>
        <p:nvSpPr>
          <p:cNvPr id="20" name="テキスト ボックス 19">
            <a:extLst>
              <a:ext uri="{FF2B5EF4-FFF2-40B4-BE49-F238E27FC236}">
                <a16:creationId xmlns:a16="http://schemas.microsoft.com/office/drawing/2014/main" id="{05C1EC76-18E7-49B5-9718-71E80FAE3C78}"/>
              </a:ext>
            </a:extLst>
          </p:cNvPr>
          <p:cNvSpPr txBox="1"/>
          <p:nvPr/>
        </p:nvSpPr>
        <p:spPr>
          <a:xfrm>
            <a:off x="430306" y="8454875"/>
            <a:ext cx="2492990" cy="646331"/>
          </a:xfrm>
          <a:prstGeom prst="rect">
            <a:avLst/>
          </a:prstGeom>
          <a:noFill/>
        </p:spPr>
        <p:txBody>
          <a:bodyPr wrap="none" rtlCol="0">
            <a:spAutoFit/>
          </a:bodyPr>
          <a:lstStyle/>
          <a:p>
            <a:r>
              <a:rPr kumimoji="1" lang="ja-JP" altLang="en-US" b="1" dirty="0">
                <a:solidFill>
                  <a:schemeClr val="bg1"/>
                </a:solidFill>
              </a:rPr>
              <a:t>秋田県大仙市立</a:t>
            </a:r>
            <a:endParaRPr kumimoji="1" lang="en-US" altLang="ja-JP" b="1" dirty="0">
              <a:solidFill>
                <a:schemeClr val="bg1"/>
              </a:solidFill>
            </a:endParaRPr>
          </a:p>
          <a:p>
            <a:r>
              <a:rPr kumimoji="1" lang="ja-JP" altLang="en-US" b="1" dirty="0">
                <a:solidFill>
                  <a:schemeClr val="bg1"/>
                </a:solidFill>
              </a:rPr>
              <a:t>大曲南中学校ＨＰより</a:t>
            </a:r>
          </a:p>
        </p:txBody>
      </p:sp>
    </p:spTree>
    <p:extLst>
      <p:ext uri="{BB962C8B-B14F-4D97-AF65-F5344CB8AC3E}">
        <p14:creationId xmlns:p14="http://schemas.microsoft.com/office/powerpoint/2010/main" val="406713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12">
                                            <p:txEl>
                                              <p:pRg st="0" end="0"/>
                                            </p:txEl>
                                          </p:spTgt>
                                        </p:tgtEl>
                                        <p:attrNameLst>
                                          <p:attrName>style.visibility</p:attrName>
                                        </p:attrNameLst>
                                      </p:cBhvr>
                                      <p:to>
                                        <p:strVal val="visible"/>
                                      </p:to>
                                    </p:set>
                                    <p:animEffect transition="in" filter="fade">
                                      <p:cBhvr>
                                        <p:cTn id="70" dur="1000"/>
                                        <p:tgtEl>
                                          <p:spTgt spid="12">
                                            <p:txEl>
                                              <p:pRg st="0" end="0"/>
                                            </p:txEl>
                                          </p:spTgt>
                                        </p:tgtEl>
                                      </p:cBhvr>
                                    </p:animEffect>
                                    <p:anim calcmode="lin" valueType="num">
                                      <p:cBhvr>
                                        <p:cTn id="7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9" grpId="0" animBg="1"/>
      <p:bldP spid="14" grpId="0" animBg="1"/>
      <p:bldP spid="17" grpId="0" animBg="1"/>
      <p:bldP spid="1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CA0AC60-67B7-4193-A9A7-3093AF4F0BED}"/>
              </a:ext>
            </a:extLst>
          </p:cNvPr>
          <p:cNvSpPr txBox="1"/>
          <p:nvPr/>
        </p:nvSpPr>
        <p:spPr>
          <a:xfrm flipH="1">
            <a:off x="2239661" y="595334"/>
            <a:ext cx="5226057" cy="666786"/>
          </a:xfrm>
          <a:prstGeom prst="rect">
            <a:avLst/>
          </a:prstGeom>
          <a:noFill/>
        </p:spPr>
        <p:txBody>
          <a:bodyPr wrap="square" rtlCol="0">
            <a:spAutoFit/>
          </a:bodyPr>
          <a:lstStyle/>
          <a:p>
            <a:r>
              <a:rPr kumimoji="1" lang="ja-JP" altLang="en-US" sz="3733" b="1" dirty="0">
                <a:highlight>
                  <a:srgbClr val="FFFF00"/>
                </a:highlight>
                <a:latin typeface="AR丸ゴシック体E" panose="020F0909000000000000" pitchFamily="49" charset="-128"/>
                <a:ea typeface="AR丸ゴシック体E" panose="020F0909000000000000" pitchFamily="49" charset="-128"/>
              </a:rPr>
              <a:t>ＳＤＧｓの時代の教育</a:t>
            </a:r>
          </a:p>
        </p:txBody>
      </p:sp>
      <p:cxnSp>
        <p:nvCxnSpPr>
          <p:cNvPr id="4" name="直線矢印コネクタ 3">
            <a:extLst>
              <a:ext uri="{FF2B5EF4-FFF2-40B4-BE49-F238E27FC236}">
                <a16:creationId xmlns:a16="http://schemas.microsoft.com/office/drawing/2014/main" id="{BF0F54F6-4AE0-49C3-AC4A-E6873BDBCF61}"/>
              </a:ext>
            </a:extLst>
          </p:cNvPr>
          <p:cNvCxnSpPr>
            <a:cxnSpLocks/>
          </p:cNvCxnSpPr>
          <p:nvPr/>
        </p:nvCxnSpPr>
        <p:spPr>
          <a:xfrm>
            <a:off x="4576573" y="2201257"/>
            <a:ext cx="30689" cy="4544451"/>
          </a:xfrm>
          <a:prstGeom prst="straightConnector1">
            <a:avLst/>
          </a:prstGeom>
          <a:ln w="76200">
            <a:solidFill>
              <a:schemeClr val="accent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2A4F4753-8707-4EA7-BA03-7AA82DDD275D}"/>
              </a:ext>
            </a:extLst>
          </p:cNvPr>
          <p:cNvCxnSpPr>
            <a:cxnSpLocks/>
          </p:cNvCxnSpPr>
          <p:nvPr/>
        </p:nvCxnSpPr>
        <p:spPr>
          <a:xfrm flipH="1">
            <a:off x="1832602" y="4648600"/>
            <a:ext cx="5912911" cy="17621"/>
          </a:xfrm>
          <a:prstGeom prst="straightConnector1">
            <a:avLst/>
          </a:prstGeom>
          <a:ln w="76200">
            <a:solidFill>
              <a:schemeClr val="accent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FCDFF5F9-7F4D-43E2-B9E2-BEF9A8EC6902}"/>
              </a:ext>
            </a:extLst>
          </p:cNvPr>
          <p:cNvSpPr txBox="1"/>
          <p:nvPr/>
        </p:nvSpPr>
        <p:spPr>
          <a:xfrm>
            <a:off x="3826423" y="1503631"/>
            <a:ext cx="1790732" cy="666786"/>
          </a:xfrm>
          <a:prstGeom prst="rect">
            <a:avLst/>
          </a:prstGeom>
          <a:noFill/>
        </p:spPr>
        <p:txBody>
          <a:bodyPr wrap="square" rtlCol="0">
            <a:spAutoFit/>
          </a:bodyPr>
          <a:lstStyle/>
          <a:p>
            <a:r>
              <a:rPr kumimoji="1" lang="ja-JP" altLang="en-US" sz="3733" b="1" dirty="0">
                <a:latin typeface="ＭＳ Ｐゴシック" panose="020B0600070205080204" pitchFamily="50" charset="-128"/>
                <a:ea typeface="ＭＳ Ｐゴシック" panose="020B0600070205080204" pitchFamily="50" charset="-128"/>
              </a:rPr>
              <a:t>変容型</a:t>
            </a:r>
          </a:p>
        </p:txBody>
      </p:sp>
      <p:sp>
        <p:nvSpPr>
          <p:cNvPr id="12" name="テキスト ボックス 11">
            <a:extLst>
              <a:ext uri="{FF2B5EF4-FFF2-40B4-BE49-F238E27FC236}">
                <a16:creationId xmlns:a16="http://schemas.microsoft.com/office/drawing/2014/main" id="{A7145022-AA73-4E0B-8744-783AA4C421A2}"/>
              </a:ext>
            </a:extLst>
          </p:cNvPr>
          <p:cNvSpPr txBox="1"/>
          <p:nvPr/>
        </p:nvSpPr>
        <p:spPr>
          <a:xfrm>
            <a:off x="3784884" y="6991930"/>
            <a:ext cx="1864913" cy="666786"/>
          </a:xfrm>
          <a:prstGeom prst="rect">
            <a:avLst/>
          </a:prstGeom>
          <a:noFill/>
        </p:spPr>
        <p:txBody>
          <a:bodyPr wrap="square" rtlCol="0">
            <a:spAutoFit/>
          </a:bodyPr>
          <a:lstStyle/>
          <a:p>
            <a:r>
              <a:rPr kumimoji="1" lang="ja-JP" altLang="en-US" sz="3733" b="1" dirty="0">
                <a:latin typeface="ＭＳ Ｐゴシック" panose="020B0600070205080204" pitchFamily="50" charset="-128"/>
                <a:ea typeface="ＭＳ Ｐゴシック" panose="020B0600070205080204" pitchFamily="50" charset="-128"/>
              </a:rPr>
              <a:t>伝達型</a:t>
            </a:r>
          </a:p>
        </p:txBody>
      </p:sp>
      <p:sp>
        <p:nvSpPr>
          <p:cNvPr id="13" name="テキスト ボックス 12">
            <a:extLst>
              <a:ext uri="{FF2B5EF4-FFF2-40B4-BE49-F238E27FC236}">
                <a16:creationId xmlns:a16="http://schemas.microsoft.com/office/drawing/2014/main" id="{2F1C1DC3-E4D1-41BA-A7B8-9979AFD11627}"/>
              </a:ext>
            </a:extLst>
          </p:cNvPr>
          <p:cNvSpPr txBox="1"/>
          <p:nvPr/>
        </p:nvSpPr>
        <p:spPr>
          <a:xfrm>
            <a:off x="8123779" y="3152070"/>
            <a:ext cx="759119" cy="3330575"/>
          </a:xfrm>
          <a:prstGeom prst="rect">
            <a:avLst/>
          </a:prstGeom>
          <a:noFill/>
        </p:spPr>
        <p:txBody>
          <a:bodyPr vert="eaVert" wrap="square" rtlCol="0">
            <a:spAutoFit/>
          </a:bodyPr>
          <a:lstStyle/>
          <a:p>
            <a:r>
              <a:rPr kumimoji="1" lang="ja-JP" altLang="en-US" sz="3733" b="1" dirty="0">
                <a:latin typeface="ＭＳ Ｐゴシック" panose="020B0600070205080204" pitchFamily="50" charset="-128"/>
                <a:ea typeface="ＭＳ Ｐゴシック" panose="020B0600070205080204" pitchFamily="50" charset="-128"/>
              </a:rPr>
              <a:t>学習者主体</a:t>
            </a:r>
          </a:p>
        </p:txBody>
      </p:sp>
      <p:sp>
        <p:nvSpPr>
          <p:cNvPr id="14" name="テキスト ボックス 13">
            <a:extLst>
              <a:ext uri="{FF2B5EF4-FFF2-40B4-BE49-F238E27FC236}">
                <a16:creationId xmlns:a16="http://schemas.microsoft.com/office/drawing/2014/main" id="{009DBEE8-C3CD-4C38-A619-7FB3D1AC4695}"/>
              </a:ext>
            </a:extLst>
          </p:cNvPr>
          <p:cNvSpPr txBox="1"/>
          <p:nvPr/>
        </p:nvSpPr>
        <p:spPr>
          <a:xfrm>
            <a:off x="552882" y="3152069"/>
            <a:ext cx="759119" cy="3105296"/>
          </a:xfrm>
          <a:prstGeom prst="rect">
            <a:avLst/>
          </a:prstGeom>
          <a:noFill/>
        </p:spPr>
        <p:txBody>
          <a:bodyPr vert="eaVert" wrap="square" rtlCol="0">
            <a:spAutoFit/>
          </a:bodyPr>
          <a:lstStyle/>
          <a:p>
            <a:r>
              <a:rPr kumimoji="1" lang="ja-JP" altLang="en-US" sz="3733" b="1" dirty="0">
                <a:latin typeface="ＭＳ Ｐゴシック" panose="020B0600070205080204" pitchFamily="50" charset="-128"/>
                <a:ea typeface="ＭＳ Ｐゴシック" panose="020B0600070205080204" pitchFamily="50" charset="-128"/>
              </a:rPr>
              <a:t>指導者主体</a:t>
            </a:r>
          </a:p>
        </p:txBody>
      </p:sp>
      <p:sp>
        <p:nvSpPr>
          <p:cNvPr id="16" name="楕円 15">
            <a:extLst>
              <a:ext uri="{FF2B5EF4-FFF2-40B4-BE49-F238E27FC236}">
                <a16:creationId xmlns:a16="http://schemas.microsoft.com/office/drawing/2014/main" id="{B1B30EB5-209D-4988-9A1E-79C9A3733C4F}"/>
              </a:ext>
            </a:extLst>
          </p:cNvPr>
          <p:cNvSpPr/>
          <p:nvPr/>
        </p:nvSpPr>
        <p:spPr>
          <a:xfrm>
            <a:off x="1888223" y="5053627"/>
            <a:ext cx="2242939" cy="198945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AR P丸ゴシック体E" panose="020F0900000000000000" pitchFamily="50" charset="-128"/>
                <a:ea typeface="AR P丸ゴシック体E" panose="020F0900000000000000" pitchFamily="50" charset="-128"/>
              </a:rPr>
              <a:t>伝統的</a:t>
            </a:r>
            <a:endParaRPr kumimoji="1" lang="en-US" altLang="ja-JP" sz="3200" b="1" dirty="0">
              <a:latin typeface="AR P丸ゴシック体E" panose="020F0900000000000000" pitchFamily="50" charset="-128"/>
              <a:ea typeface="AR P丸ゴシック体E" panose="020F0900000000000000" pitchFamily="50" charset="-128"/>
            </a:endParaRPr>
          </a:p>
          <a:p>
            <a:pPr algn="ctr"/>
            <a:r>
              <a:rPr kumimoji="1" lang="ja-JP" altLang="en-US" sz="3200" b="1" dirty="0">
                <a:latin typeface="AR P丸ゴシック体E" panose="020F0900000000000000" pitchFamily="50" charset="-128"/>
                <a:ea typeface="AR P丸ゴシック体E" panose="020F0900000000000000" pitchFamily="50" charset="-128"/>
              </a:rPr>
              <a:t>教育</a:t>
            </a:r>
          </a:p>
        </p:txBody>
      </p:sp>
      <p:sp>
        <p:nvSpPr>
          <p:cNvPr id="17" name="楕円 16">
            <a:extLst>
              <a:ext uri="{FF2B5EF4-FFF2-40B4-BE49-F238E27FC236}">
                <a16:creationId xmlns:a16="http://schemas.microsoft.com/office/drawing/2014/main" id="{5FCAC52B-BF0A-4E50-8768-6C55717EA562}"/>
              </a:ext>
            </a:extLst>
          </p:cNvPr>
          <p:cNvSpPr/>
          <p:nvPr/>
        </p:nvSpPr>
        <p:spPr>
          <a:xfrm>
            <a:off x="4985107" y="2305273"/>
            <a:ext cx="2218437" cy="212191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400" b="1" dirty="0"/>
          </a:p>
        </p:txBody>
      </p:sp>
      <p:sp>
        <p:nvSpPr>
          <p:cNvPr id="19" name="テキスト ボックス 18">
            <a:extLst>
              <a:ext uri="{FF2B5EF4-FFF2-40B4-BE49-F238E27FC236}">
                <a16:creationId xmlns:a16="http://schemas.microsoft.com/office/drawing/2014/main" id="{04AACE5F-01E2-4669-9A87-EBCCE647D27D}"/>
              </a:ext>
            </a:extLst>
          </p:cNvPr>
          <p:cNvSpPr txBox="1"/>
          <p:nvPr/>
        </p:nvSpPr>
        <p:spPr>
          <a:xfrm>
            <a:off x="4985107" y="2903257"/>
            <a:ext cx="2468619" cy="666786"/>
          </a:xfrm>
          <a:prstGeom prst="rect">
            <a:avLst/>
          </a:prstGeom>
          <a:noFill/>
        </p:spPr>
        <p:txBody>
          <a:bodyPr wrap="square">
            <a:spAutoFit/>
          </a:bodyPr>
          <a:lstStyle/>
          <a:p>
            <a:pPr algn="ctr"/>
            <a:r>
              <a:rPr kumimoji="1" lang="ja-JP" altLang="en-US" sz="3733" b="1" dirty="0">
                <a:solidFill>
                  <a:schemeClr val="bg1"/>
                </a:solidFill>
                <a:latin typeface="AR丸ゴシック体E" panose="020F0909000000000000" pitchFamily="49" charset="-128"/>
                <a:ea typeface="AR丸ゴシック体E" panose="020F0909000000000000" pitchFamily="49" charset="-128"/>
              </a:rPr>
              <a:t>ＥＳＤ</a:t>
            </a:r>
            <a:endParaRPr kumimoji="1" lang="en-US" altLang="ja-JP" sz="3733" b="1" dirty="0">
              <a:solidFill>
                <a:schemeClr val="bg1"/>
              </a:solidFill>
              <a:latin typeface="AR丸ゴシック体E" panose="020F0909000000000000" pitchFamily="49" charset="-128"/>
              <a:ea typeface="AR丸ゴシック体E" panose="020F0909000000000000" pitchFamily="49" charset="-128"/>
            </a:endParaRPr>
          </a:p>
        </p:txBody>
      </p:sp>
      <p:sp>
        <p:nvSpPr>
          <p:cNvPr id="20" name="テキスト ボックス 19">
            <a:extLst>
              <a:ext uri="{FF2B5EF4-FFF2-40B4-BE49-F238E27FC236}">
                <a16:creationId xmlns:a16="http://schemas.microsoft.com/office/drawing/2014/main" id="{9855C832-5BEA-4174-8D25-672C75F59E8C}"/>
              </a:ext>
            </a:extLst>
          </p:cNvPr>
          <p:cNvSpPr txBox="1"/>
          <p:nvPr/>
        </p:nvSpPr>
        <p:spPr>
          <a:xfrm>
            <a:off x="372400" y="8345170"/>
            <a:ext cx="6832640" cy="666977"/>
          </a:xfrm>
          <a:prstGeom prst="rect">
            <a:avLst/>
          </a:prstGeom>
          <a:noFill/>
        </p:spPr>
        <p:txBody>
          <a:bodyPr wrap="none" rtlCol="0">
            <a:spAutoFit/>
          </a:bodyPr>
          <a:lstStyle/>
          <a:p>
            <a:r>
              <a:rPr kumimoji="1" lang="en-US" altLang="ja-JP" sz="1867" dirty="0" err="1"/>
              <a:t>B.Jickling</a:t>
            </a:r>
            <a:r>
              <a:rPr kumimoji="1" lang="en-US" altLang="ja-JP" sz="1867" dirty="0"/>
              <a:t> &amp;A.Waks,2008</a:t>
            </a:r>
            <a:r>
              <a:rPr kumimoji="1" lang="ja-JP" altLang="en-US" sz="1867" dirty="0"/>
              <a:t>をもとに、</a:t>
            </a:r>
            <a:r>
              <a:rPr kumimoji="1" lang="zh-CN" altLang="en-US" sz="1867" dirty="0"/>
              <a:t>聖心女子大学永田佳之教授</a:t>
            </a:r>
            <a:r>
              <a:rPr kumimoji="1" lang="ja-JP" altLang="en-US" sz="1867" dirty="0"/>
              <a:t>が</a:t>
            </a:r>
            <a:endParaRPr kumimoji="1" lang="en-US" altLang="ja-JP" sz="1867" dirty="0"/>
          </a:p>
          <a:p>
            <a:r>
              <a:rPr kumimoji="1" lang="ja-JP" altLang="en-US" sz="1867" dirty="0"/>
              <a:t>作成したものを手島が編集</a:t>
            </a:r>
          </a:p>
        </p:txBody>
      </p:sp>
      <p:sp>
        <p:nvSpPr>
          <p:cNvPr id="3" name="テキスト ボックス 2">
            <a:extLst>
              <a:ext uri="{FF2B5EF4-FFF2-40B4-BE49-F238E27FC236}">
                <a16:creationId xmlns:a16="http://schemas.microsoft.com/office/drawing/2014/main" id="{515D517B-5BFD-56F9-439B-E44F4311A953}"/>
              </a:ext>
            </a:extLst>
          </p:cNvPr>
          <p:cNvSpPr txBox="1"/>
          <p:nvPr/>
        </p:nvSpPr>
        <p:spPr>
          <a:xfrm>
            <a:off x="1150383" y="7113564"/>
            <a:ext cx="1143262" cy="666786"/>
          </a:xfrm>
          <a:prstGeom prst="rect">
            <a:avLst/>
          </a:prstGeom>
          <a:noFill/>
        </p:spPr>
        <p:txBody>
          <a:bodyPr wrap="none" rtlCol="0">
            <a:spAutoFit/>
          </a:bodyPr>
          <a:lstStyle/>
          <a:p>
            <a:r>
              <a:rPr kumimoji="1" lang="ja-JP" altLang="en-US" sz="3733" b="1" dirty="0">
                <a:highlight>
                  <a:srgbClr val="FFFF00"/>
                </a:highlight>
              </a:rPr>
              <a:t>授業</a:t>
            </a:r>
          </a:p>
        </p:txBody>
      </p:sp>
      <p:sp>
        <p:nvSpPr>
          <p:cNvPr id="5" name="テキスト ボックス 4">
            <a:extLst>
              <a:ext uri="{FF2B5EF4-FFF2-40B4-BE49-F238E27FC236}">
                <a16:creationId xmlns:a16="http://schemas.microsoft.com/office/drawing/2014/main" id="{BB6A1B4D-93A0-F76F-FD25-DFE9D50B40A4}"/>
              </a:ext>
            </a:extLst>
          </p:cNvPr>
          <p:cNvSpPr txBox="1"/>
          <p:nvPr/>
        </p:nvSpPr>
        <p:spPr>
          <a:xfrm>
            <a:off x="7326302" y="2024188"/>
            <a:ext cx="1143262" cy="666786"/>
          </a:xfrm>
          <a:prstGeom prst="rect">
            <a:avLst/>
          </a:prstGeom>
          <a:noFill/>
        </p:spPr>
        <p:txBody>
          <a:bodyPr wrap="none" rtlCol="0">
            <a:spAutoFit/>
          </a:bodyPr>
          <a:lstStyle/>
          <a:p>
            <a:r>
              <a:rPr kumimoji="1" lang="ja-JP" altLang="en-US" sz="3733" b="1" dirty="0">
                <a:highlight>
                  <a:srgbClr val="FFFF00"/>
                </a:highlight>
              </a:rPr>
              <a:t>学び</a:t>
            </a:r>
          </a:p>
        </p:txBody>
      </p:sp>
      <p:sp>
        <p:nvSpPr>
          <p:cNvPr id="7" name="矢印: 右 6">
            <a:extLst>
              <a:ext uri="{FF2B5EF4-FFF2-40B4-BE49-F238E27FC236}">
                <a16:creationId xmlns:a16="http://schemas.microsoft.com/office/drawing/2014/main" id="{2C0C51B0-3182-7DB5-4000-F096D599C1AA}"/>
              </a:ext>
            </a:extLst>
          </p:cNvPr>
          <p:cNvSpPr/>
          <p:nvPr/>
        </p:nvSpPr>
        <p:spPr>
          <a:xfrm rot="19232716">
            <a:off x="3948748" y="4219970"/>
            <a:ext cx="1317033" cy="857263"/>
          </a:xfrm>
          <a:prstGeom prst="rightArrow">
            <a:avLst/>
          </a:prstGeom>
          <a:solidFill>
            <a:schemeClr val="bg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459D4E62-12FA-5139-72FB-BC821DAC6F96}"/>
              </a:ext>
            </a:extLst>
          </p:cNvPr>
          <p:cNvSpPr/>
          <p:nvPr/>
        </p:nvSpPr>
        <p:spPr>
          <a:xfrm>
            <a:off x="5053031" y="5010912"/>
            <a:ext cx="2218437" cy="2121913"/>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t>知識は</a:t>
            </a:r>
            <a:endParaRPr kumimoji="1" lang="en-US" altLang="ja-JP" sz="3200" b="1" dirty="0"/>
          </a:p>
          <a:p>
            <a:pPr algn="ctr"/>
            <a:r>
              <a:rPr kumimoji="1" lang="ja-JP" altLang="en-US" sz="3200" b="1" dirty="0"/>
              <a:t>あるが</a:t>
            </a:r>
            <a:endParaRPr kumimoji="1" lang="en-US" altLang="ja-JP" sz="3200" b="1" dirty="0"/>
          </a:p>
          <a:p>
            <a:pPr algn="ctr"/>
            <a:r>
              <a:rPr kumimoji="1" lang="ja-JP" altLang="en-US" sz="3200" b="1" dirty="0"/>
              <a:t>他人事</a:t>
            </a:r>
            <a:endParaRPr kumimoji="1" lang="en-US" altLang="ja-JP" sz="3200" b="1" dirty="0"/>
          </a:p>
        </p:txBody>
      </p:sp>
      <p:sp>
        <p:nvSpPr>
          <p:cNvPr id="9" name="矢印: 右 8">
            <a:extLst>
              <a:ext uri="{FF2B5EF4-FFF2-40B4-BE49-F238E27FC236}">
                <a16:creationId xmlns:a16="http://schemas.microsoft.com/office/drawing/2014/main" id="{10AEF3E7-5EC0-A7B3-E625-D7878FE6146C}"/>
              </a:ext>
            </a:extLst>
          </p:cNvPr>
          <p:cNvSpPr/>
          <p:nvPr/>
        </p:nvSpPr>
        <p:spPr>
          <a:xfrm rot="16200000">
            <a:off x="5490345" y="4076181"/>
            <a:ext cx="1317033" cy="857263"/>
          </a:xfrm>
          <a:prstGeom prst="rightArrow">
            <a:avLst/>
          </a:prstGeom>
          <a:solidFill>
            <a:schemeClr val="bg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909B8F5-3376-F616-2577-1DC8F294CB73}"/>
              </a:ext>
            </a:extLst>
          </p:cNvPr>
          <p:cNvSpPr txBox="1"/>
          <p:nvPr/>
        </p:nvSpPr>
        <p:spPr>
          <a:xfrm>
            <a:off x="8847830" y="254831"/>
            <a:ext cx="3467535" cy="4524315"/>
          </a:xfrm>
          <a:prstGeom prst="rect">
            <a:avLst/>
          </a:prstGeom>
          <a:noFill/>
        </p:spPr>
        <p:txBody>
          <a:bodyPr wrap="square" rtlCol="0">
            <a:spAutoFit/>
          </a:bodyPr>
          <a:lstStyle/>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気候変動を自分事に</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捉える</a:t>
            </a:r>
            <a:r>
              <a:rPr kumimoji="1" lang="en-US" altLang="ja-JP" sz="2400" dirty="0">
                <a:latin typeface="AR P丸ゴシック体E" panose="020F0900000000000000" pitchFamily="50" charset="-128"/>
                <a:ea typeface="AR P丸ゴシック体E" panose="020F0900000000000000" pitchFamily="50" charset="-128"/>
              </a:rPr>
              <a:t>16</a:t>
            </a:r>
            <a:r>
              <a:rPr kumimoji="1" lang="ja-JP" altLang="en-US" sz="2400" dirty="0">
                <a:latin typeface="AR P丸ゴシック体E" panose="020F0900000000000000" pitchFamily="50" charset="-128"/>
                <a:ea typeface="AR P丸ゴシック体E" panose="020F0900000000000000" pitchFamily="50" charset="-128"/>
              </a:rPr>
              <a:t>～</a:t>
            </a:r>
            <a:r>
              <a:rPr kumimoji="1" lang="en-US" altLang="ja-JP" sz="2400" dirty="0">
                <a:latin typeface="AR P丸ゴシック体E" panose="020F0900000000000000" pitchFamily="50" charset="-128"/>
                <a:ea typeface="AR P丸ゴシック体E" panose="020F0900000000000000" pitchFamily="50" charset="-128"/>
              </a:rPr>
              <a:t>25</a:t>
            </a:r>
            <a:r>
              <a:rPr kumimoji="1" lang="ja-JP" altLang="en-US" sz="2400" dirty="0">
                <a:latin typeface="AR P丸ゴシック体E" panose="020F0900000000000000" pitchFamily="50" charset="-128"/>
                <a:ea typeface="AR P丸ゴシック体E" panose="020F0900000000000000" pitchFamily="50" charset="-128"/>
              </a:rPr>
              <a:t>歳は、</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フィリピン  　</a:t>
            </a:r>
            <a:r>
              <a:rPr kumimoji="1" lang="ja-JP" altLang="en-US" sz="1000" dirty="0">
                <a:latin typeface="AR P丸ゴシック体E" panose="020F0900000000000000" pitchFamily="50" charset="-128"/>
                <a:ea typeface="AR P丸ゴシック体E" panose="020F0900000000000000" pitchFamily="50" charset="-128"/>
              </a:rPr>
              <a:t> </a:t>
            </a:r>
            <a:r>
              <a:rPr kumimoji="1" lang="en-US" altLang="ja-JP" sz="2400" dirty="0">
                <a:latin typeface="AR P丸ゴシック体E" panose="020F0900000000000000" pitchFamily="50" charset="-128"/>
                <a:ea typeface="AR P丸ゴシック体E" panose="020F0900000000000000" pitchFamily="50" charset="-128"/>
              </a:rPr>
              <a:t>84   </a:t>
            </a:r>
            <a:r>
              <a:rPr kumimoji="1" lang="ja-JP" altLang="en-US" sz="2400" dirty="0">
                <a:latin typeface="AR P丸ゴシック体E" panose="020F0900000000000000" pitchFamily="50" charset="-128"/>
                <a:ea typeface="AR P丸ゴシック体E" panose="020F0900000000000000" pitchFamily="50" charset="-128"/>
              </a:rPr>
              <a:t>％</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en-US" altLang="ja-JP" sz="2400" dirty="0">
                <a:latin typeface="AR P丸ゴシック体E" panose="020F0900000000000000" pitchFamily="50" charset="-128"/>
                <a:ea typeface="AR P丸ゴシック体E" panose="020F0900000000000000" pitchFamily="50" charset="-128"/>
              </a:rPr>
              <a:t> </a:t>
            </a:r>
            <a:r>
              <a:rPr kumimoji="1" lang="ja-JP" altLang="en-US" sz="2400" dirty="0">
                <a:latin typeface="AR P丸ゴシック体E" panose="020F0900000000000000" pitchFamily="50" charset="-128"/>
                <a:ea typeface="AR P丸ゴシック体E" panose="020F0900000000000000" pitchFamily="50" charset="-128"/>
              </a:rPr>
              <a:t>　インド　　    </a:t>
            </a:r>
            <a:r>
              <a:rPr kumimoji="1" lang="en-US" altLang="ja-JP" sz="2400" dirty="0">
                <a:latin typeface="AR P丸ゴシック体E" panose="020F0900000000000000" pitchFamily="50" charset="-128"/>
                <a:ea typeface="AR P丸ゴシック体E" panose="020F0900000000000000" pitchFamily="50" charset="-128"/>
              </a:rPr>
              <a:t>68.1</a:t>
            </a:r>
            <a:r>
              <a:rPr kumimoji="1" lang="ja-JP" altLang="en-US" sz="2400" dirty="0">
                <a:latin typeface="AR P丸ゴシック体E" panose="020F0900000000000000" pitchFamily="50" charset="-128"/>
                <a:ea typeface="AR P丸ゴシック体E" panose="020F0900000000000000" pitchFamily="50" charset="-128"/>
              </a:rPr>
              <a:t>％</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フランス　    </a:t>
            </a:r>
            <a:r>
              <a:rPr kumimoji="1" lang="en-US" altLang="ja-JP" sz="2400" dirty="0">
                <a:latin typeface="AR P丸ゴシック体E" panose="020F0900000000000000" pitchFamily="50" charset="-128"/>
                <a:ea typeface="AR P丸ゴシック体E" panose="020F0900000000000000" pitchFamily="50" charset="-128"/>
              </a:rPr>
              <a:t>58.1</a:t>
            </a:r>
            <a:r>
              <a:rPr kumimoji="1" lang="ja-JP" altLang="en-US" sz="2400" dirty="0">
                <a:latin typeface="AR P丸ゴシック体E" panose="020F0900000000000000" pitchFamily="50" charset="-128"/>
                <a:ea typeface="AR P丸ゴシック体E" panose="020F0900000000000000" pitchFamily="50" charset="-128"/>
              </a:rPr>
              <a:t>％　</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イギリス        </a:t>
            </a:r>
            <a:r>
              <a:rPr kumimoji="1" lang="en-US" altLang="ja-JP" sz="2400" dirty="0">
                <a:latin typeface="AR P丸ゴシック体E" panose="020F0900000000000000" pitchFamily="50" charset="-128"/>
                <a:ea typeface="AR P丸ゴシック体E" panose="020F0900000000000000" pitchFamily="50" charset="-128"/>
              </a:rPr>
              <a:t>49.1</a:t>
            </a:r>
            <a:r>
              <a:rPr kumimoji="1" lang="ja-JP" altLang="en-US" sz="2400" dirty="0">
                <a:latin typeface="AR P丸ゴシック体E" panose="020F0900000000000000" pitchFamily="50" charset="-128"/>
                <a:ea typeface="AR P丸ゴシック体E" panose="020F0900000000000000" pitchFamily="50" charset="-128"/>
              </a:rPr>
              <a:t>％</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アメリカ        </a:t>
            </a:r>
            <a:r>
              <a:rPr kumimoji="1" lang="en-US" altLang="ja-JP" sz="2400" dirty="0">
                <a:latin typeface="AR P丸ゴシック体E" panose="020F0900000000000000" pitchFamily="50" charset="-128"/>
                <a:ea typeface="AR P丸ゴシック体E" panose="020F0900000000000000" pitchFamily="50" charset="-128"/>
              </a:rPr>
              <a:t>46.6</a:t>
            </a:r>
            <a:r>
              <a:rPr kumimoji="1" lang="ja-JP" altLang="en-US" sz="2400" dirty="0">
                <a:latin typeface="AR P丸ゴシック体E" panose="020F0900000000000000" pitchFamily="50" charset="-128"/>
                <a:ea typeface="AR P丸ゴシック体E" panose="020F0900000000000000" pitchFamily="50" charset="-128"/>
              </a:rPr>
              <a:t>％</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en-US" altLang="ja-JP" sz="2400" dirty="0">
                <a:latin typeface="AR P丸ゴシック体E" panose="020F0900000000000000" pitchFamily="50" charset="-128"/>
                <a:ea typeface="AR P丸ゴシック体E" panose="020F0900000000000000" pitchFamily="50" charset="-128"/>
              </a:rPr>
              <a:t>        </a:t>
            </a:r>
            <a:r>
              <a:rPr kumimoji="1" lang="ja-JP" altLang="en-US" sz="2400" dirty="0">
                <a:latin typeface="AR P丸ゴシック体E" panose="020F0900000000000000" pitchFamily="50" charset="-128"/>
                <a:ea typeface="AR P丸ゴシック体E" panose="020F0900000000000000" pitchFamily="50" charset="-128"/>
              </a:rPr>
              <a:t>・</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en-US" altLang="ja-JP" sz="2400" dirty="0">
                <a:latin typeface="AR P丸ゴシック体E" panose="020F0900000000000000" pitchFamily="50" charset="-128"/>
                <a:ea typeface="AR P丸ゴシック体E" panose="020F0900000000000000" pitchFamily="50" charset="-128"/>
              </a:rPr>
              <a:t>        </a:t>
            </a:r>
            <a:r>
              <a:rPr kumimoji="1" lang="ja-JP" altLang="en-US" sz="2400" dirty="0">
                <a:latin typeface="AR P丸ゴシック体E" panose="020F0900000000000000" pitchFamily="50" charset="-128"/>
                <a:ea typeface="AR P丸ゴシック体E" panose="020F0900000000000000" pitchFamily="50" charset="-128"/>
              </a:rPr>
              <a:t>・</a:t>
            </a:r>
            <a:r>
              <a:rPr kumimoji="1" lang="en-US" altLang="ja-JP" sz="2400" dirty="0">
                <a:latin typeface="AR P丸ゴシック体E" panose="020F0900000000000000" pitchFamily="50" charset="-128"/>
                <a:ea typeface="AR P丸ゴシック体E" panose="020F0900000000000000" pitchFamily="50" charset="-128"/>
              </a:rPr>
              <a:t> </a:t>
            </a: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日本　　　   </a:t>
            </a:r>
            <a:r>
              <a:rPr kumimoji="1" lang="en-US" altLang="ja-JP" sz="2400" dirty="0">
                <a:latin typeface="AR P丸ゴシック体E" panose="020F0900000000000000" pitchFamily="50" charset="-128"/>
                <a:ea typeface="AR P丸ゴシック体E" panose="020F0900000000000000" pitchFamily="50" charset="-128"/>
              </a:rPr>
              <a:t>16.4</a:t>
            </a:r>
            <a:r>
              <a:rPr kumimoji="1" lang="ja-JP" altLang="en-US" sz="2400" dirty="0">
                <a:latin typeface="AR P丸ゴシック体E" panose="020F0900000000000000" pitchFamily="50" charset="-128"/>
                <a:ea typeface="AR P丸ゴシック体E" panose="020F0900000000000000" pitchFamily="50" charset="-128"/>
              </a:rPr>
              <a:t>％　</a:t>
            </a:r>
          </a:p>
        </p:txBody>
      </p:sp>
      <p:sp>
        <p:nvSpPr>
          <p:cNvPr id="15" name="テキスト ボックス 14">
            <a:extLst>
              <a:ext uri="{FF2B5EF4-FFF2-40B4-BE49-F238E27FC236}">
                <a16:creationId xmlns:a16="http://schemas.microsoft.com/office/drawing/2014/main" id="{E9595719-F667-6C2A-33CA-D4680D558311}"/>
              </a:ext>
            </a:extLst>
          </p:cNvPr>
          <p:cNvSpPr txBox="1"/>
          <p:nvPr/>
        </p:nvSpPr>
        <p:spPr>
          <a:xfrm>
            <a:off x="8725043" y="8412224"/>
            <a:ext cx="3547766" cy="379656"/>
          </a:xfrm>
          <a:prstGeom prst="rect">
            <a:avLst/>
          </a:prstGeom>
          <a:noFill/>
        </p:spPr>
        <p:txBody>
          <a:bodyPr wrap="none" rtlCol="0">
            <a:spAutoFit/>
          </a:bodyPr>
          <a:lstStyle/>
          <a:p>
            <a:r>
              <a:rPr kumimoji="1" lang="ja-JP" altLang="en-US" sz="1867" dirty="0"/>
              <a:t>国谷裕子氏の講演</a:t>
            </a:r>
            <a:r>
              <a:rPr kumimoji="1" lang="en-US" altLang="ja-JP" sz="1867" dirty="0"/>
              <a:t>20231214</a:t>
            </a:r>
            <a:r>
              <a:rPr kumimoji="1" lang="ja-JP" altLang="en-US" sz="1867" dirty="0"/>
              <a:t>より</a:t>
            </a:r>
          </a:p>
        </p:txBody>
      </p:sp>
    </p:spTree>
    <p:extLst>
      <p:ext uri="{BB962C8B-B14F-4D97-AF65-F5344CB8AC3E}">
        <p14:creationId xmlns:p14="http://schemas.microsoft.com/office/powerpoint/2010/main" val="386065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2"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1000" fill="hold"/>
                                        <p:tgtEl>
                                          <p:spTgt spid="17"/>
                                        </p:tgtEl>
                                        <p:attrNameLst>
                                          <p:attrName>ppt_x</p:attrName>
                                        </p:attrNameLst>
                                      </p:cBhvr>
                                      <p:tavLst>
                                        <p:tav tm="0">
                                          <p:val>
                                            <p:strVal val="0-#ppt_w/2"/>
                                          </p:val>
                                        </p:tav>
                                        <p:tav tm="100000">
                                          <p:val>
                                            <p:strVal val="#ppt_x"/>
                                          </p:val>
                                        </p:tav>
                                      </p:tavLst>
                                    </p:anim>
                                    <p:anim calcmode="lin" valueType="num">
                                      <p:cBhvr additive="base">
                                        <p:cTn id="4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anim calcmode="lin" valueType="num">
                                      <p:cBhvr>
                                        <p:cTn id="56" dur="1000" fill="hold"/>
                                        <p:tgtEl>
                                          <p:spTgt spid="5"/>
                                        </p:tgtEl>
                                        <p:attrNameLst>
                                          <p:attrName>ppt_x</p:attrName>
                                        </p:attrNameLst>
                                      </p:cBhvr>
                                      <p:tavLst>
                                        <p:tav tm="0">
                                          <p:val>
                                            <p:strVal val="#ppt_x"/>
                                          </p:val>
                                        </p:tav>
                                        <p:tav tm="100000">
                                          <p:val>
                                            <p:strVal val="#ppt_x"/>
                                          </p:val>
                                        </p:tav>
                                      </p:tavLst>
                                    </p:anim>
                                    <p:anim calcmode="lin" valueType="num">
                                      <p:cBhvr>
                                        <p:cTn id="5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0">
                                            <p:txEl>
                                              <p:pRg st="1" end="1"/>
                                            </p:txEl>
                                          </p:spTgt>
                                        </p:tgtEl>
                                        <p:attrNameLst>
                                          <p:attrName>style.visibility</p:attrName>
                                        </p:attrNameLst>
                                      </p:cBhvr>
                                      <p:to>
                                        <p:strVal val="visible"/>
                                      </p:to>
                                    </p:set>
                                    <p:animEffect transition="in" filter="fade">
                                      <p:cBhvr>
                                        <p:cTn id="62" dur="1000"/>
                                        <p:tgtEl>
                                          <p:spTgt spid="10">
                                            <p:txEl>
                                              <p:pRg st="1" end="1"/>
                                            </p:txEl>
                                          </p:spTgt>
                                        </p:tgtEl>
                                      </p:cBhvr>
                                    </p:animEffect>
                                    <p:anim calcmode="lin" valueType="num">
                                      <p:cBhvr>
                                        <p:cTn id="6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64"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0">
                                            <p:txEl>
                                              <p:pRg st="2" end="2"/>
                                            </p:txEl>
                                          </p:spTgt>
                                        </p:tgtEl>
                                        <p:attrNameLst>
                                          <p:attrName>style.visibility</p:attrName>
                                        </p:attrNameLst>
                                      </p:cBhvr>
                                      <p:to>
                                        <p:strVal val="visible"/>
                                      </p:to>
                                    </p:set>
                                    <p:animEffect transition="in" filter="fade">
                                      <p:cBhvr>
                                        <p:cTn id="67" dur="1000"/>
                                        <p:tgtEl>
                                          <p:spTgt spid="10">
                                            <p:txEl>
                                              <p:pRg st="2" end="2"/>
                                            </p:txEl>
                                          </p:spTgt>
                                        </p:tgtEl>
                                      </p:cBhvr>
                                    </p:animEffect>
                                    <p:anim calcmode="lin" valueType="num">
                                      <p:cBhvr>
                                        <p:cTn id="6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0">
                                            <p:txEl>
                                              <p:pRg st="3" end="3"/>
                                            </p:txEl>
                                          </p:spTgt>
                                        </p:tgtEl>
                                        <p:attrNameLst>
                                          <p:attrName>style.visibility</p:attrName>
                                        </p:attrNameLst>
                                      </p:cBhvr>
                                      <p:to>
                                        <p:strVal val="visible"/>
                                      </p:to>
                                    </p:set>
                                    <p:animEffect transition="in" filter="fade">
                                      <p:cBhvr>
                                        <p:cTn id="74" dur="1000"/>
                                        <p:tgtEl>
                                          <p:spTgt spid="10">
                                            <p:txEl>
                                              <p:pRg st="3" end="3"/>
                                            </p:txEl>
                                          </p:spTgt>
                                        </p:tgtEl>
                                      </p:cBhvr>
                                    </p:animEffect>
                                    <p:anim calcmode="lin" valueType="num">
                                      <p:cBhvr>
                                        <p:cTn id="7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0">
                                            <p:txEl>
                                              <p:pRg st="4" end="4"/>
                                            </p:txEl>
                                          </p:spTgt>
                                        </p:tgtEl>
                                        <p:attrNameLst>
                                          <p:attrName>style.visibility</p:attrName>
                                        </p:attrNameLst>
                                      </p:cBhvr>
                                      <p:to>
                                        <p:strVal val="visible"/>
                                      </p:to>
                                    </p:set>
                                    <p:animEffect transition="in" filter="fade">
                                      <p:cBhvr>
                                        <p:cTn id="81" dur="1000"/>
                                        <p:tgtEl>
                                          <p:spTgt spid="10">
                                            <p:txEl>
                                              <p:pRg st="4" end="4"/>
                                            </p:txEl>
                                          </p:spTgt>
                                        </p:tgtEl>
                                      </p:cBhvr>
                                    </p:animEffect>
                                    <p:anim calcmode="lin" valueType="num">
                                      <p:cBhvr>
                                        <p:cTn id="8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83"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10">
                                            <p:txEl>
                                              <p:pRg st="7" end="7"/>
                                            </p:txEl>
                                          </p:spTgt>
                                        </p:tgtEl>
                                        <p:attrNameLst>
                                          <p:attrName>style.visibility</p:attrName>
                                        </p:attrNameLst>
                                      </p:cBhvr>
                                      <p:to>
                                        <p:strVal val="visible"/>
                                      </p:to>
                                    </p:set>
                                    <p:animEffect transition="in" filter="fade">
                                      <p:cBhvr>
                                        <p:cTn id="88" dur="1000"/>
                                        <p:tgtEl>
                                          <p:spTgt spid="10">
                                            <p:txEl>
                                              <p:pRg st="7" end="7"/>
                                            </p:txEl>
                                          </p:spTgt>
                                        </p:tgtEl>
                                      </p:cBhvr>
                                    </p:animEffect>
                                    <p:anim calcmode="lin" valueType="num">
                                      <p:cBhvr>
                                        <p:cTn id="89"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90"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10">
                                            <p:txEl>
                                              <p:pRg st="6" end="6"/>
                                            </p:txEl>
                                          </p:spTgt>
                                        </p:tgtEl>
                                        <p:attrNameLst>
                                          <p:attrName>style.visibility</p:attrName>
                                        </p:attrNameLst>
                                      </p:cBhvr>
                                      <p:to>
                                        <p:strVal val="visible"/>
                                      </p:to>
                                    </p:set>
                                    <p:animEffect transition="in" filter="fade">
                                      <p:cBhvr>
                                        <p:cTn id="95" dur="1000"/>
                                        <p:tgtEl>
                                          <p:spTgt spid="10">
                                            <p:txEl>
                                              <p:pRg st="6" end="6"/>
                                            </p:txEl>
                                          </p:spTgt>
                                        </p:tgtEl>
                                      </p:cBhvr>
                                    </p:animEffect>
                                    <p:anim calcmode="lin" valueType="num">
                                      <p:cBhvr>
                                        <p:cTn id="96"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97"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0">
                                            <p:txEl>
                                              <p:pRg st="5" end="5"/>
                                            </p:txEl>
                                          </p:spTgt>
                                        </p:tgtEl>
                                        <p:attrNameLst>
                                          <p:attrName>style.visibility</p:attrName>
                                        </p:attrNameLst>
                                      </p:cBhvr>
                                      <p:to>
                                        <p:strVal val="visible"/>
                                      </p:to>
                                    </p:set>
                                    <p:animEffect transition="in" filter="fade">
                                      <p:cBhvr>
                                        <p:cTn id="102" dur="1000"/>
                                        <p:tgtEl>
                                          <p:spTgt spid="10">
                                            <p:txEl>
                                              <p:pRg st="5" end="5"/>
                                            </p:txEl>
                                          </p:spTgt>
                                        </p:tgtEl>
                                      </p:cBhvr>
                                    </p:animEffect>
                                    <p:anim calcmode="lin" valueType="num">
                                      <p:cBhvr>
                                        <p:cTn id="10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104"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10">
                                            <p:txEl>
                                              <p:pRg st="8" end="8"/>
                                            </p:txEl>
                                          </p:spTgt>
                                        </p:tgtEl>
                                        <p:attrNameLst>
                                          <p:attrName>style.visibility</p:attrName>
                                        </p:attrNameLst>
                                      </p:cBhvr>
                                      <p:to>
                                        <p:strVal val="visible"/>
                                      </p:to>
                                    </p:set>
                                    <p:animEffect transition="in" filter="fade">
                                      <p:cBhvr>
                                        <p:cTn id="109" dur="1000"/>
                                        <p:tgtEl>
                                          <p:spTgt spid="10">
                                            <p:txEl>
                                              <p:pRg st="8" end="8"/>
                                            </p:txEl>
                                          </p:spTgt>
                                        </p:tgtEl>
                                      </p:cBhvr>
                                    </p:animEffect>
                                    <p:anim calcmode="lin" valueType="num">
                                      <p:cBhvr>
                                        <p:cTn id="110"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111"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10">
                                            <p:txEl>
                                              <p:pRg st="9" end="9"/>
                                            </p:txEl>
                                          </p:spTgt>
                                        </p:tgtEl>
                                        <p:attrNameLst>
                                          <p:attrName>style.visibility</p:attrName>
                                        </p:attrNameLst>
                                      </p:cBhvr>
                                      <p:to>
                                        <p:strVal val="visible"/>
                                      </p:to>
                                    </p:set>
                                    <p:animEffect transition="in" filter="fade">
                                      <p:cBhvr>
                                        <p:cTn id="116" dur="1000"/>
                                        <p:tgtEl>
                                          <p:spTgt spid="10">
                                            <p:txEl>
                                              <p:pRg st="9" end="9"/>
                                            </p:txEl>
                                          </p:spTgt>
                                        </p:tgtEl>
                                      </p:cBhvr>
                                    </p:animEffect>
                                    <p:anim calcmode="lin" valueType="num">
                                      <p:cBhvr>
                                        <p:cTn id="117" dur="10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118" dur="1000" fill="hold"/>
                                        <p:tgtEl>
                                          <p:spTgt spid="10">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nodeType="clickEffect">
                                  <p:stCondLst>
                                    <p:cond delay="0"/>
                                  </p:stCondLst>
                                  <p:childTnLst>
                                    <p:set>
                                      <p:cBhvr>
                                        <p:cTn id="122" dur="1" fill="hold">
                                          <p:stCondLst>
                                            <p:cond delay="0"/>
                                          </p:stCondLst>
                                        </p:cTn>
                                        <p:tgtEl>
                                          <p:spTgt spid="10">
                                            <p:txEl>
                                              <p:pRg st="11" end="11"/>
                                            </p:txEl>
                                          </p:spTgt>
                                        </p:tgtEl>
                                        <p:attrNameLst>
                                          <p:attrName>style.visibility</p:attrName>
                                        </p:attrNameLst>
                                      </p:cBhvr>
                                      <p:to>
                                        <p:strVal val="visible"/>
                                      </p:to>
                                    </p:set>
                                    <p:animEffect transition="in" filter="fade">
                                      <p:cBhvr>
                                        <p:cTn id="123" dur="1000"/>
                                        <p:tgtEl>
                                          <p:spTgt spid="10">
                                            <p:txEl>
                                              <p:pRg st="11" end="11"/>
                                            </p:txEl>
                                          </p:spTgt>
                                        </p:tgtEl>
                                      </p:cBhvr>
                                    </p:animEffect>
                                    <p:anim calcmode="lin" valueType="num">
                                      <p:cBhvr>
                                        <p:cTn id="124" dur="1000" fill="hold"/>
                                        <p:tgtEl>
                                          <p:spTgt spid="10">
                                            <p:txEl>
                                              <p:pRg st="11" end="11"/>
                                            </p:txEl>
                                          </p:spTgt>
                                        </p:tgtEl>
                                        <p:attrNameLst>
                                          <p:attrName>ppt_x</p:attrName>
                                        </p:attrNameLst>
                                      </p:cBhvr>
                                      <p:tavLst>
                                        <p:tav tm="0">
                                          <p:val>
                                            <p:strVal val="#ppt_x"/>
                                          </p:val>
                                        </p:tav>
                                        <p:tav tm="100000">
                                          <p:val>
                                            <p:strVal val="#ppt_x"/>
                                          </p:val>
                                        </p:tav>
                                      </p:tavLst>
                                    </p:anim>
                                    <p:anim calcmode="lin" valueType="num">
                                      <p:cBhvr>
                                        <p:cTn id="125" dur="1000" fill="hold"/>
                                        <p:tgtEl>
                                          <p:spTgt spid="10">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8" fill="hold" grpId="0" nodeType="clickEffect">
                                  <p:stCondLst>
                                    <p:cond delay="0"/>
                                  </p:stCondLst>
                                  <p:childTnLst>
                                    <p:set>
                                      <p:cBhvr>
                                        <p:cTn id="129" dur="1" fill="hold">
                                          <p:stCondLst>
                                            <p:cond delay="0"/>
                                          </p:stCondLst>
                                        </p:cTn>
                                        <p:tgtEl>
                                          <p:spTgt spid="8"/>
                                        </p:tgtEl>
                                        <p:attrNameLst>
                                          <p:attrName>style.visibility</p:attrName>
                                        </p:attrNameLst>
                                      </p:cBhvr>
                                      <p:to>
                                        <p:strVal val="visible"/>
                                      </p:to>
                                    </p:set>
                                    <p:anim calcmode="lin" valueType="num">
                                      <p:cBhvr additive="base">
                                        <p:cTn id="130" dur="2000" fill="hold"/>
                                        <p:tgtEl>
                                          <p:spTgt spid="8"/>
                                        </p:tgtEl>
                                        <p:attrNameLst>
                                          <p:attrName>ppt_x</p:attrName>
                                        </p:attrNameLst>
                                      </p:cBhvr>
                                      <p:tavLst>
                                        <p:tav tm="0">
                                          <p:val>
                                            <p:strVal val="0-#ppt_w/2"/>
                                          </p:val>
                                        </p:tav>
                                        <p:tav tm="100000">
                                          <p:val>
                                            <p:strVal val="#ppt_x"/>
                                          </p:val>
                                        </p:tav>
                                      </p:tavLst>
                                    </p:anim>
                                    <p:anim calcmode="lin" valueType="num">
                                      <p:cBhvr additive="base">
                                        <p:cTn id="131"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9"/>
                                        </p:tgtEl>
                                        <p:attrNameLst>
                                          <p:attrName>style.visibility</p:attrName>
                                        </p:attrNameLst>
                                      </p:cBhvr>
                                      <p:to>
                                        <p:strVal val="visible"/>
                                      </p:to>
                                    </p:set>
                                    <p:anim calcmode="lin" valueType="num">
                                      <p:cBhvr additive="base">
                                        <p:cTn id="136" dur="2000" fill="hold"/>
                                        <p:tgtEl>
                                          <p:spTgt spid="9"/>
                                        </p:tgtEl>
                                        <p:attrNameLst>
                                          <p:attrName>ppt_x</p:attrName>
                                        </p:attrNameLst>
                                      </p:cBhvr>
                                      <p:tavLst>
                                        <p:tav tm="0">
                                          <p:val>
                                            <p:strVal val="#ppt_x"/>
                                          </p:val>
                                        </p:tav>
                                        <p:tav tm="100000">
                                          <p:val>
                                            <p:strVal val="#ppt_x"/>
                                          </p:val>
                                        </p:tav>
                                      </p:tavLst>
                                    </p:anim>
                                    <p:anim calcmode="lin" valueType="num">
                                      <p:cBhvr additive="base">
                                        <p:cTn id="137"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animBg="1"/>
      <p:bldP spid="17" grpId="0" animBg="1"/>
      <p:bldP spid="3" grpId="0"/>
      <p:bldP spid="5" grpId="0"/>
      <p:bldP spid="7" grpId="0" animBg="1"/>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4A3DDD2-3594-730F-B632-2DFBD44E86B8}"/>
              </a:ext>
            </a:extLst>
          </p:cNvPr>
          <p:cNvSpPr/>
          <p:nvPr/>
        </p:nvSpPr>
        <p:spPr>
          <a:xfrm>
            <a:off x="264174" y="401015"/>
            <a:ext cx="11254153" cy="844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339"/>
          </a:p>
        </p:txBody>
      </p:sp>
      <p:sp>
        <p:nvSpPr>
          <p:cNvPr id="3" name="タイトル 1">
            <a:extLst>
              <a:ext uri="{FF2B5EF4-FFF2-40B4-BE49-F238E27FC236}">
                <a16:creationId xmlns:a16="http://schemas.microsoft.com/office/drawing/2014/main" id="{2D21C448-82EB-F30E-97D5-D75D0CE5838C}"/>
              </a:ext>
            </a:extLst>
          </p:cNvPr>
          <p:cNvSpPr txBox="1">
            <a:spLocks/>
          </p:cNvSpPr>
          <p:nvPr/>
        </p:nvSpPr>
        <p:spPr>
          <a:xfrm>
            <a:off x="5678409" y="68841"/>
            <a:ext cx="6513591" cy="546367"/>
          </a:xfrm>
          <a:prstGeom prst="rect">
            <a:avLst/>
          </a:prstGeom>
          <a:solidFill>
            <a:schemeClr val="accent5">
              <a:lumMod val="40000"/>
              <a:lumOff val="60000"/>
            </a:schemeClr>
          </a:solidFill>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a:latin typeface="AR P丸ゴシック体E" panose="020F0900000000000000" pitchFamily="50" charset="-128"/>
                <a:ea typeface="AR P丸ゴシック体E" panose="020F0900000000000000" pitchFamily="50" charset="-128"/>
              </a:rPr>
              <a:t>⑩ 総合的な学習の時間と学力との相関</a:t>
            </a:r>
          </a:p>
        </p:txBody>
      </p:sp>
      <p:sp>
        <p:nvSpPr>
          <p:cNvPr id="4" name="AutoShape 50">
            <a:extLst>
              <a:ext uri="{FF2B5EF4-FFF2-40B4-BE49-F238E27FC236}">
                <a16:creationId xmlns:a16="http://schemas.microsoft.com/office/drawing/2014/main" id="{823278D4-75A5-D420-2E5B-BC172C379B2A}"/>
              </a:ext>
            </a:extLst>
          </p:cNvPr>
          <p:cNvSpPr>
            <a:spLocks noChangeArrowheads="1"/>
          </p:cNvSpPr>
          <p:nvPr/>
        </p:nvSpPr>
        <p:spPr bwMode="auto">
          <a:xfrm>
            <a:off x="535354" y="859290"/>
            <a:ext cx="11121292" cy="2274152"/>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en-US" altLang="ja-JP" sz="2800" b="1" dirty="0">
              <a:solidFill>
                <a:srgbClr val="000000"/>
              </a:solidFill>
              <a:latin typeface="AR丸ゴシック体E" panose="020F0909000000000000" pitchFamily="49" charset="-128"/>
              <a:ea typeface="AR丸ゴシック体E" panose="020F0909000000000000" pitchFamily="49" charset="-128"/>
            </a:endParaRPr>
          </a:p>
          <a:p>
            <a:pPr eaLnBrk="1" hangingPunct="1">
              <a:spcBef>
                <a:spcPct val="0"/>
              </a:spcBef>
              <a:buClrTx/>
              <a:buSzTx/>
              <a:buFontTx/>
              <a:buNone/>
            </a:pPr>
            <a:r>
              <a:rPr lang="ja-JP" altLang="en-US" sz="2800" b="1" dirty="0">
                <a:solidFill>
                  <a:srgbClr val="000000"/>
                </a:solidFill>
                <a:latin typeface="AR丸ゴシック体E" panose="020F0909000000000000" pitchFamily="49" charset="-128"/>
                <a:ea typeface="AR丸ゴシック体E" panose="020F0909000000000000" pitchFamily="49" charset="-128"/>
              </a:rPr>
              <a:t>「総合的な学習の時間」では、自分で課題を立てて、情報を集めて整理して、調べたことを発表するなどの学習活動に取り組んでいますか」の回答と平均正答率のクロス集計</a:t>
            </a:r>
          </a:p>
          <a:p>
            <a:pPr>
              <a:spcBef>
                <a:spcPct val="0"/>
              </a:spcBef>
              <a:buClrTx/>
              <a:buSzTx/>
              <a:buNone/>
            </a:pPr>
            <a:r>
              <a:rPr lang="ja-JP" altLang="en-US" sz="2800" dirty="0">
                <a:solidFill>
                  <a:srgbClr val="000000"/>
                </a:solidFill>
                <a:latin typeface="AR丸ゴシック体E" panose="020F0909000000000000" pitchFamily="49" charset="-128"/>
                <a:ea typeface="AR丸ゴシック体E" panose="020F0909000000000000" pitchFamily="49" charset="-128"/>
              </a:rPr>
              <a:t>＊</a:t>
            </a:r>
            <a:r>
              <a:rPr lang="ja-JP" altLang="en-US" sz="1969" dirty="0">
                <a:solidFill>
                  <a:srgbClr val="000000"/>
                </a:solidFill>
                <a:highlight>
                  <a:srgbClr val="FFCCFF"/>
                </a:highlight>
              </a:rPr>
              <a:t>「１　当てはまる」　</a:t>
            </a:r>
            <a:r>
              <a:rPr lang="ja-JP" altLang="en-US" sz="1969" dirty="0">
                <a:solidFill>
                  <a:srgbClr val="000000"/>
                </a:solidFill>
              </a:rPr>
              <a:t>「２　どちらかといえば、当てはまる」　「３　どちらかといえば、当てはまらない」　   </a:t>
            </a:r>
            <a:endParaRPr lang="en-US" altLang="ja-JP" sz="1969" dirty="0">
              <a:solidFill>
                <a:srgbClr val="000000"/>
              </a:solidFill>
            </a:endParaRPr>
          </a:p>
          <a:p>
            <a:pPr>
              <a:spcBef>
                <a:spcPct val="0"/>
              </a:spcBef>
              <a:buClrTx/>
              <a:buSzTx/>
              <a:buNone/>
            </a:pPr>
            <a:r>
              <a:rPr lang="en-US" altLang="ja-JP" sz="1969" dirty="0">
                <a:solidFill>
                  <a:srgbClr val="000000"/>
                </a:solidFill>
              </a:rPr>
              <a:t>     </a:t>
            </a:r>
            <a:r>
              <a:rPr lang="ja-JP" altLang="en-US" sz="1969" dirty="0">
                <a:solidFill>
                  <a:srgbClr val="000000"/>
                </a:solidFill>
                <a:highlight>
                  <a:srgbClr val="00FFFF"/>
                </a:highlight>
              </a:rPr>
              <a:t>「４　当てはまらない」</a:t>
            </a:r>
            <a:endParaRPr lang="en-US" altLang="ja-JP" sz="1969" dirty="0">
              <a:solidFill>
                <a:srgbClr val="000000"/>
              </a:solidFill>
              <a:highlight>
                <a:srgbClr val="00FFFF"/>
              </a:highlight>
            </a:endParaRPr>
          </a:p>
          <a:p>
            <a:pPr>
              <a:spcBef>
                <a:spcPct val="0"/>
              </a:spcBef>
              <a:buClrTx/>
              <a:buSzTx/>
              <a:buNone/>
            </a:pPr>
            <a:r>
              <a:rPr lang="ja-JP" altLang="en-US" sz="1969" dirty="0">
                <a:solidFill>
                  <a:srgbClr val="000000"/>
                </a:solidFill>
              </a:rPr>
              <a:t>　　　　</a:t>
            </a:r>
            <a:endParaRPr lang="en-US" altLang="ja-JP" sz="1969" dirty="0">
              <a:solidFill>
                <a:srgbClr val="000000"/>
              </a:solidFill>
            </a:endParaRPr>
          </a:p>
        </p:txBody>
      </p:sp>
      <p:pic>
        <p:nvPicPr>
          <p:cNvPr id="5" name="Picture 4">
            <a:extLst>
              <a:ext uri="{FF2B5EF4-FFF2-40B4-BE49-F238E27FC236}">
                <a16:creationId xmlns:a16="http://schemas.microsoft.com/office/drawing/2014/main" id="{E42426E0-4E67-B4C7-07D4-2342AFAC4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9" y="3272439"/>
            <a:ext cx="7484300" cy="543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0543E04-0295-1BD4-E107-EF8E99DDA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194" y="3272438"/>
            <a:ext cx="6107671" cy="545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ドーナツ 66">
            <a:extLst>
              <a:ext uri="{FF2B5EF4-FFF2-40B4-BE49-F238E27FC236}">
                <a16:creationId xmlns:a16="http://schemas.microsoft.com/office/drawing/2014/main" id="{6A5518A3-7926-67D8-B068-859212B00C32}"/>
              </a:ext>
            </a:extLst>
          </p:cNvPr>
          <p:cNvSpPr/>
          <p:nvPr/>
        </p:nvSpPr>
        <p:spPr>
          <a:xfrm>
            <a:off x="5457642" y="888878"/>
            <a:ext cx="3238123" cy="713155"/>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339">
              <a:solidFill>
                <a:schemeClr val="tx1"/>
              </a:solidFill>
            </a:endParaRPr>
          </a:p>
        </p:txBody>
      </p:sp>
      <p:sp>
        <p:nvSpPr>
          <p:cNvPr id="8" name="ドーナツ 67">
            <a:extLst>
              <a:ext uri="{FF2B5EF4-FFF2-40B4-BE49-F238E27FC236}">
                <a16:creationId xmlns:a16="http://schemas.microsoft.com/office/drawing/2014/main" id="{6659EB10-DDD4-41D9-E574-03854D77C628}"/>
              </a:ext>
            </a:extLst>
          </p:cNvPr>
          <p:cNvSpPr/>
          <p:nvPr/>
        </p:nvSpPr>
        <p:spPr>
          <a:xfrm>
            <a:off x="8883794" y="906468"/>
            <a:ext cx="2772852" cy="713155"/>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339">
              <a:solidFill>
                <a:schemeClr val="tx1"/>
              </a:solidFill>
            </a:endParaRPr>
          </a:p>
        </p:txBody>
      </p:sp>
      <p:sp>
        <p:nvSpPr>
          <p:cNvPr id="9" name="ドーナツ 69">
            <a:extLst>
              <a:ext uri="{FF2B5EF4-FFF2-40B4-BE49-F238E27FC236}">
                <a16:creationId xmlns:a16="http://schemas.microsoft.com/office/drawing/2014/main" id="{6D56BAC1-99C6-5958-F5CD-A88D83FBFA37}"/>
              </a:ext>
            </a:extLst>
          </p:cNvPr>
          <p:cNvSpPr/>
          <p:nvPr/>
        </p:nvSpPr>
        <p:spPr>
          <a:xfrm>
            <a:off x="2232104" y="1339813"/>
            <a:ext cx="3863896" cy="713155"/>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339">
              <a:solidFill>
                <a:schemeClr val="tx1"/>
              </a:solidFill>
            </a:endParaRPr>
          </a:p>
        </p:txBody>
      </p:sp>
      <p:grpSp>
        <p:nvGrpSpPr>
          <p:cNvPr id="10" name="グループ化 9">
            <a:extLst>
              <a:ext uri="{FF2B5EF4-FFF2-40B4-BE49-F238E27FC236}">
                <a16:creationId xmlns:a16="http://schemas.microsoft.com/office/drawing/2014/main" id="{82063809-FD6F-E123-25A0-5027C4915280}"/>
              </a:ext>
            </a:extLst>
          </p:cNvPr>
          <p:cNvGrpSpPr/>
          <p:nvPr/>
        </p:nvGrpSpPr>
        <p:grpSpPr>
          <a:xfrm>
            <a:off x="4963306" y="7977603"/>
            <a:ext cx="2783079" cy="697627"/>
            <a:chOff x="-2803972" y="3959345"/>
            <a:chExt cx="2081858" cy="523220"/>
          </a:xfrm>
        </p:grpSpPr>
        <p:sp>
          <p:nvSpPr>
            <p:cNvPr id="11" name="四角形: 角を丸くする 10">
              <a:extLst>
                <a:ext uri="{FF2B5EF4-FFF2-40B4-BE49-F238E27FC236}">
                  <a16:creationId xmlns:a16="http://schemas.microsoft.com/office/drawing/2014/main" id="{1CF0DF87-8D15-E56F-3840-AB1104CE85B7}"/>
                </a:ext>
              </a:extLst>
            </p:cNvPr>
            <p:cNvSpPr/>
            <p:nvPr/>
          </p:nvSpPr>
          <p:spPr>
            <a:xfrm>
              <a:off x="-2803972" y="3959345"/>
              <a:ext cx="2081858" cy="523220"/>
            </a:xfrm>
            <a:prstGeom prst="roundRect">
              <a:avLst>
                <a:gd name="adj" fmla="val 14752"/>
              </a:avLst>
            </a:prstGeom>
            <a:solidFill>
              <a:srgbClr val="FBD9FB"/>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テキスト ボックス 11">
              <a:extLst>
                <a:ext uri="{FF2B5EF4-FFF2-40B4-BE49-F238E27FC236}">
                  <a16:creationId xmlns:a16="http://schemas.microsoft.com/office/drawing/2014/main" id="{F5EF6C08-4A15-B1B2-3FDD-04776BD575A5}"/>
                </a:ext>
              </a:extLst>
            </p:cNvPr>
            <p:cNvSpPr txBox="1"/>
            <p:nvPr/>
          </p:nvSpPr>
          <p:spPr>
            <a:xfrm>
              <a:off x="-2772817" y="3959345"/>
              <a:ext cx="2016225" cy="500233"/>
            </a:xfrm>
            <a:prstGeom prst="rect">
              <a:avLst/>
            </a:prstGeom>
            <a:noFill/>
          </p:spPr>
          <p:txBody>
            <a:bodyPr wrap="square" rtlCol="0">
              <a:spAutoFit/>
            </a:bodyPr>
            <a:lstStyle/>
            <a:p>
              <a:r>
                <a:rPr kumimoji="1" lang="ja-JP" altLang="en-US" sz="1867" dirty="0"/>
                <a:t>グラフの横幅は各々の</a:t>
              </a:r>
              <a:endParaRPr kumimoji="1" lang="en-US" altLang="ja-JP" sz="1867" dirty="0"/>
            </a:p>
            <a:p>
              <a:r>
                <a:rPr kumimoji="1" lang="ja-JP" altLang="en-US" sz="1867" dirty="0"/>
                <a:t>児童数の割合を反映</a:t>
              </a:r>
            </a:p>
          </p:txBody>
        </p:sp>
      </p:grpSp>
      <p:sp>
        <p:nvSpPr>
          <p:cNvPr id="13" name="正方形/長方形 12">
            <a:extLst>
              <a:ext uri="{FF2B5EF4-FFF2-40B4-BE49-F238E27FC236}">
                <a16:creationId xmlns:a16="http://schemas.microsoft.com/office/drawing/2014/main" id="{FA0138C2-F1DF-97EB-9BDB-10139D555687}"/>
              </a:ext>
            </a:extLst>
          </p:cNvPr>
          <p:cNvSpPr/>
          <p:nvPr/>
        </p:nvSpPr>
        <p:spPr>
          <a:xfrm>
            <a:off x="932601" y="5357537"/>
            <a:ext cx="412376" cy="2079812"/>
          </a:xfrm>
          <a:prstGeom prst="rect">
            <a:avLst/>
          </a:prstGeom>
          <a:solidFill>
            <a:srgbClr val="FBCD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正方形/長方形 13">
            <a:extLst>
              <a:ext uri="{FF2B5EF4-FFF2-40B4-BE49-F238E27FC236}">
                <a16:creationId xmlns:a16="http://schemas.microsoft.com/office/drawing/2014/main" id="{9EE158DC-D6ED-254E-8297-A9FEA88E675B}"/>
              </a:ext>
            </a:extLst>
          </p:cNvPr>
          <p:cNvSpPr/>
          <p:nvPr/>
        </p:nvSpPr>
        <p:spPr>
          <a:xfrm>
            <a:off x="2868979" y="6110569"/>
            <a:ext cx="179295" cy="134470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 name="正方形/長方形 14">
            <a:extLst>
              <a:ext uri="{FF2B5EF4-FFF2-40B4-BE49-F238E27FC236}">
                <a16:creationId xmlns:a16="http://schemas.microsoft.com/office/drawing/2014/main" id="{69DFB915-4106-7244-BCC0-9CCAA200F8A2}"/>
              </a:ext>
            </a:extLst>
          </p:cNvPr>
          <p:cNvSpPr/>
          <p:nvPr/>
        </p:nvSpPr>
        <p:spPr>
          <a:xfrm>
            <a:off x="3514437" y="6002995"/>
            <a:ext cx="448235" cy="1488141"/>
          </a:xfrm>
          <a:prstGeom prst="rect">
            <a:avLst/>
          </a:prstGeom>
          <a:solidFill>
            <a:srgbClr val="FBCD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6" name="正方形/長方形 15">
            <a:extLst>
              <a:ext uri="{FF2B5EF4-FFF2-40B4-BE49-F238E27FC236}">
                <a16:creationId xmlns:a16="http://schemas.microsoft.com/office/drawing/2014/main" id="{8272888E-9A4F-DABF-CB4C-085AEC0D0DE3}"/>
              </a:ext>
            </a:extLst>
          </p:cNvPr>
          <p:cNvSpPr/>
          <p:nvPr/>
        </p:nvSpPr>
        <p:spPr>
          <a:xfrm>
            <a:off x="5457642" y="6956614"/>
            <a:ext cx="220767" cy="480735"/>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8" name="テキスト ボックス 17">
            <a:extLst>
              <a:ext uri="{FF2B5EF4-FFF2-40B4-BE49-F238E27FC236}">
                <a16:creationId xmlns:a16="http://schemas.microsoft.com/office/drawing/2014/main" id="{B2C7B057-A285-CC97-3EC7-7A5BC2DE752B}"/>
              </a:ext>
            </a:extLst>
          </p:cNvPr>
          <p:cNvSpPr txBox="1"/>
          <p:nvPr/>
        </p:nvSpPr>
        <p:spPr>
          <a:xfrm>
            <a:off x="685848" y="441955"/>
            <a:ext cx="6347012" cy="369332"/>
          </a:xfrm>
          <a:prstGeom prst="rect">
            <a:avLst/>
          </a:prstGeom>
          <a:noFill/>
        </p:spPr>
        <p:txBody>
          <a:bodyPr wrap="square">
            <a:spAutoFit/>
          </a:bodyPr>
          <a:lstStyle/>
          <a:p>
            <a:pPr eaLnBrk="1" hangingPunct="1">
              <a:spcBef>
                <a:spcPct val="0"/>
              </a:spcBef>
              <a:buClrTx/>
              <a:buSzTx/>
              <a:buFontTx/>
              <a:buNone/>
            </a:pPr>
            <a:r>
              <a:rPr lang="en-US" altLang="ja-JP" sz="1800" b="1" dirty="0">
                <a:solidFill>
                  <a:srgbClr val="000000"/>
                </a:solidFill>
              </a:rPr>
              <a:t>H25</a:t>
            </a:r>
            <a:r>
              <a:rPr lang="ja-JP" altLang="en-US" sz="1800" b="1" dirty="0">
                <a:solidFill>
                  <a:srgbClr val="000000"/>
                </a:solidFill>
              </a:rPr>
              <a:t>全国学力・学習状況調査（小学校６年生）</a:t>
            </a:r>
          </a:p>
        </p:txBody>
      </p:sp>
    </p:spTree>
    <p:extLst>
      <p:ext uri="{BB962C8B-B14F-4D97-AF65-F5344CB8AC3E}">
        <p14:creationId xmlns:p14="http://schemas.microsoft.com/office/powerpoint/2010/main" val="41614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 presetClass="exit" presetSubtype="10" fill="hold" nodeType="clickEffect">
                                  <p:stCondLst>
                                    <p:cond delay="0"/>
                                  </p:stCondLst>
                                  <p:childTnLst>
                                    <p:animEffect transition="out" filter="blinds(horizontal)">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2" presetClass="entr" presetSubtype="4"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additive="base">
                                        <p:cTn id="62" dur="500" fill="hold"/>
                                        <p:tgtEl>
                                          <p:spTgt spid="6"/>
                                        </p:tgtEl>
                                        <p:attrNameLst>
                                          <p:attrName>ppt_x</p:attrName>
                                        </p:attrNameLst>
                                      </p:cBhvr>
                                      <p:tavLst>
                                        <p:tav tm="0">
                                          <p:val>
                                            <p:strVal val="#ppt_x"/>
                                          </p:val>
                                        </p:tav>
                                        <p:tav tm="100000">
                                          <p:val>
                                            <p:strVal val="#ppt_x"/>
                                          </p:val>
                                        </p:tav>
                                      </p:tavLst>
                                    </p:anim>
                                    <p:anim calcmode="lin" valueType="num">
                                      <p:cBhvr additive="base">
                                        <p:cTn id="63" dur="500" fill="hold"/>
                                        <p:tgtEl>
                                          <p:spTgt spid="6"/>
                                        </p:tgtEl>
                                        <p:attrNameLst>
                                          <p:attrName>ppt_y</p:attrName>
                                        </p:attrNameLst>
                                      </p:cBhvr>
                                      <p:tavLst>
                                        <p:tav tm="0">
                                          <p:val>
                                            <p:strVal val="1+#ppt_h/2"/>
                                          </p:val>
                                        </p:tav>
                                        <p:tav tm="100000">
                                          <p:val>
                                            <p:strVal val="#ppt_y"/>
                                          </p:val>
                                        </p:tav>
                                      </p:tavLst>
                                    </p:anim>
                                  </p:childTnLst>
                                </p:cTn>
                              </p:par>
                              <p:par>
                                <p:cTn id="64" presetID="10" presetClass="exit" presetSubtype="0" fill="hold" grpId="1" nodeType="with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F1237DB-2F34-68DF-0F6E-17FF05EAB536}"/>
              </a:ext>
            </a:extLst>
          </p:cNvPr>
          <p:cNvSpPr/>
          <p:nvPr/>
        </p:nvSpPr>
        <p:spPr>
          <a:xfrm>
            <a:off x="719404" y="351691"/>
            <a:ext cx="11254153" cy="844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339"/>
          </a:p>
        </p:txBody>
      </p:sp>
      <p:graphicFrame>
        <p:nvGraphicFramePr>
          <p:cNvPr id="3" name="オブジェクト 2">
            <a:extLst>
              <a:ext uri="{FF2B5EF4-FFF2-40B4-BE49-F238E27FC236}">
                <a16:creationId xmlns:a16="http://schemas.microsoft.com/office/drawing/2014/main" id="{54F169A8-7A8D-CA08-CD5F-D029FD5558E1}"/>
              </a:ext>
            </a:extLst>
          </p:cNvPr>
          <p:cNvGraphicFramePr>
            <a:graphicFrameLocks noChangeAspect="1"/>
          </p:cNvGraphicFramePr>
          <p:nvPr/>
        </p:nvGraphicFramePr>
        <p:xfrm>
          <a:off x="6612205" y="4009546"/>
          <a:ext cx="5140569" cy="4534876"/>
        </p:xfrm>
        <a:graphic>
          <a:graphicData uri="http://schemas.openxmlformats.org/presentationml/2006/ole">
            <mc:AlternateContent xmlns:mc="http://schemas.openxmlformats.org/markup-compatibility/2006">
              <mc:Choice xmlns:v="urn:schemas-microsoft-com:vml" Requires="v">
                <p:oleObj name="ブック" r:id="rId2" imgW="8791704" imgH="4181541" progId="JustCalc.Worksheet.2">
                  <p:embed/>
                </p:oleObj>
              </mc:Choice>
              <mc:Fallback>
                <p:oleObj name="ブック" r:id="rId2" imgW="8791704" imgH="4181541" progId="JustCalc.Worksheet.2">
                  <p:embed/>
                  <p:pic>
                    <p:nvPicPr>
                      <p:cNvPr id="3" name="オブジェクト 2">
                        <a:extLst>
                          <a:ext uri="{FF2B5EF4-FFF2-40B4-BE49-F238E27FC236}">
                            <a16:creationId xmlns:a16="http://schemas.microsoft.com/office/drawing/2014/main" id="{54F169A8-7A8D-CA08-CD5F-D029FD555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205" y="4009546"/>
                        <a:ext cx="5140569" cy="453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オブジェクト 1">
            <a:extLst>
              <a:ext uri="{FF2B5EF4-FFF2-40B4-BE49-F238E27FC236}">
                <a16:creationId xmlns:a16="http://schemas.microsoft.com/office/drawing/2014/main" id="{2023D0E4-5C54-8563-62D0-3FC57E70DE8A}"/>
              </a:ext>
            </a:extLst>
          </p:cNvPr>
          <p:cNvGraphicFramePr>
            <a:graphicFrameLocks noChangeAspect="1"/>
          </p:cNvGraphicFramePr>
          <p:nvPr/>
        </p:nvGraphicFramePr>
        <p:xfrm>
          <a:off x="940187" y="4009546"/>
          <a:ext cx="5341816" cy="4331676"/>
        </p:xfrm>
        <a:graphic>
          <a:graphicData uri="http://schemas.openxmlformats.org/presentationml/2006/ole">
            <mc:AlternateContent xmlns:mc="http://schemas.openxmlformats.org/markup-compatibility/2006">
              <mc:Choice xmlns:v="urn:schemas-microsoft-com:vml" Requires="v">
                <p:oleObj name="ブック" r:id="rId4" imgW="8915337" imgH="4010133" progId="JustCalc.Worksheet.2">
                  <p:embed/>
                </p:oleObj>
              </mc:Choice>
              <mc:Fallback>
                <p:oleObj name="ブック" r:id="rId4" imgW="8915337" imgH="4010133" progId="JustCalc.Worksheet.2">
                  <p:embed/>
                  <p:pic>
                    <p:nvPicPr>
                      <p:cNvPr id="4" name="オブジェクト 1">
                        <a:extLst>
                          <a:ext uri="{FF2B5EF4-FFF2-40B4-BE49-F238E27FC236}">
                            <a16:creationId xmlns:a16="http://schemas.microsoft.com/office/drawing/2014/main" id="{2023D0E4-5C54-8563-62D0-3FC57E70D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187" y="4009546"/>
                        <a:ext cx="5341816" cy="433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タイトル 1">
            <a:extLst>
              <a:ext uri="{FF2B5EF4-FFF2-40B4-BE49-F238E27FC236}">
                <a16:creationId xmlns:a16="http://schemas.microsoft.com/office/drawing/2014/main" id="{4C5C3DD4-17BC-57FE-81CA-931FBDF54A21}"/>
              </a:ext>
            </a:extLst>
          </p:cNvPr>
          <p:cNvSpPr txBox="1">
            <a:spLocks/>
          </p:cNvSpPr>
          <p:nvPr/>
        </p:nvSpPr>
        <p:spPr>
          <a:xfrm>
            <a:off x="1553053" y="222566"/>
            <a:ext cx="9566031" cy="695561"/>
          </a:xfrm>
          <a:prstGeom prst="rect">
            <a:avLst/>
          </a:prstGeom>
          <a:solidFill>
            <a:srgbClr val="99FF33"/>
          </a:solidFill>
        </p:spPr>
        <p:txBody>
          <a:bodyP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939"/>
              <a:t>　　</a:t>
            </a:r>
            <a:r>
              <a:rPr lang="ja-JP" altLang="en-US" sz="3939" b="1">
                <a:latin typeface="AR P丸ゴシック体E" panose="020F0900000000000000" pitchFamily="50" charset="-128"/>
                <a:ea typeface="AR P丸ゴシック体E" panose="020F0900000000000000" pitchFamily="50" charset="-128"/>
              </a:rPr>
              <a:t>総合的な学習の時間と学力との相関</a:t>
            </a:r>
            <a:endParaRPr lang="ja-JP" altLang="en-US" sz="3939" b="1" dirty="0">
              <a:latin typeface="AR P丸ゴシック体E" panose="020F0900000000000000" pitchFamily="50" charset="-128"/>
              <a:ea typeface="AR P丸ゴシック体E" panose="020F0900000000000000" pitchFamily="50" charset="-128"/>
            </a:endParaRPr>
          </a:p>
        </p:txBody>
      </p:sp>
      <p:sp>
        <p:nvSpPr>
          <p:cNvPr id="6" name="Line 26">
            <a:extLst>
              <a:ext uri="{FF2B5EF4-FFF2-40B4-BE49-F238E27FC236}">
                <a16:creationId xmlns:a16="http://schemas.microsoft.com/office/drawing/2014/main" id="{6B1DAF57-16A1-3B02-6799-DA9F1DD07ADD}"/>
              </a:ext>
            </a:extLst>
          </p:cNvPr>
          <p:cNvSpPr>
            <a:spLocks noChangeShapeType="1"/>
          </p:cNvSpPr>
          <p:nvPr/>
        </p:nvSpPr>
        <p:spPr bwMode="auto">
          <a:xfrm>
            <a:off x="2901849" y="4519497"/>
            <a:ext cx="355600" cy="763955"/>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7" name="Line 26">
            <a:extLst>
              <a:ext uri="{FF2B5EF4-FFF2-40B4-BE49-F238E27FC236}">
                <a16:creationId xmlns:a16="http://schemas.microsoft.com/office/drawing/2014/main" id="{F82D1289-9D4D-4E5B-1C33-30CDFF12F3D3}"/>
              </a:ext>
            </a:extLst>
          </p:cNvPr>
          <p:cNvSpPr>
            <a:spLocks noChangeShapeType="1"/>
          </p:cNvSpPr>
          <p:nvPr/>
        </p:nvSpPr>
        <p:spPr bwMode="auto">
          <a:xfrm flipH="1">
            <a:off x="1737355" y="4496052"/>
            <a:ext cx="265723" cy="423985"/>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8" name="Line 26">
            <a:extLst>
              <a:ext uri="{FF2B5EF4-FFF2-40B4-BE49-F238E27FC236}">
                <a16:creationId xmlns:a16="http://schemas.microsoft.com/office/drawing/2014/main" id="{0EC64838-D546-37D3-B1A3-507C449DAD92}"/>
              </a:ext>
            </a:extLst>
          </p:cNvPr>
          <p:cNvSpPr>
            <a:spLocks noChangeShapeType="1"/>
          </p:cNvSpPr>
          <p:nvPr/>
        </p:nvSpPr>
        <p:spPr bwMode="auto">
          <a:xfrm>
            <a:off x="8474216" y="4861422"/>
            <a:ext cx="304800" cy="1098061"/>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9" name="Line 26">
            <a:extLst>
              <a:ext uri="{FF2B5EF4-FFF2-40B4-BE49-F238E27FC236}">
                <a16:creationId xmlns:a16="http://schemas.microsoft.com/office/drawing/2014/main" id="{F43FB24B-9CA4-04C1-AF79-1D5BD567EAD2}"/>
              </a:ext>
            </a:extLst>
          </p:cNvPr>
          <p:cNvSpPr>
            <a:spLocks noChangeShapeType="1"/>
          </p:cNvSpPr>
          <p:nvPr/>
        </p:nvSpPr>
        <p:spPr bwMode="auto">
          <a:xfrm flipH="1">
            <a:off x="9626990" y="5508141"/>
            <a:ext cx="603737" cy="1017955"/>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0" name="Line 26">
            <a:extLst>
              <a:ext uri="{FF2B5EF4-FFF2-40B4-BE49-F238E27FC236}">
                <a16:creationId xmlns:a16="http://schemas.microsoft.com/office/drawing/2014/main" id="{5F23075B-7E30-B358-D4AE-4CC1738C8C4B}"/>
              </a:ext>
            </a:extLst>
          </p:cNvPr>
          <p:cNvSpPr>
            <a:spLocks noChangeShapeType="1"/>
          </p:cNvSpPr>
          <p:nvPr/>
        </p:nvSpPr>
        <p:spPr bwMode="auto">
          <a:xfrm flipH="1">
            <a:off x="7321449" y="4771544"/>
            <a:ext cx="531447" cy="736600"/>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1" name="Line 26">
            <a:extLst>
              <a:ext uri="{FF2B5EF4-FFF2-40B4-BE49-F238E27FC236}">
                <a16:creationId xmlns:a16="http://schemas.microsoft.com/office/drawing/2014/main" id="{41526C64-F6BB-7611-8095-FDEA90D5B016}"/>
              </a:ext>
            </a:extLst>
          </p:cNvPr>
          <p:cNvSpPr>
            <a:spLocks noChangeShapeType="1"/>
          </p:cNvSpPr>
          <p:nvPr/>
        </p:nvSpPr>
        <p:spPr bwMode="auto">
          <a:xfrm>
            <a:off x="10738725" y="5508143"/>
            <a:ext cx="482600" cy="1484923"/>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2" name="正方形/長方形 20">
            <a:extLst>
              <a:ext uri="{FF2B5EF4-FFF2-40B4-BE49-F238E27FC236}">
                <a16:creationId xmlns:a16="http://schemas.microsoft.com/office/drawing/2014/main" id="{C7CB1C3B-71DA-2F7B-A26E-B2DB67244F2A}"/>
              </a:ext>
            </a:extLst>
          </p:cNvPr>
          <p:cNvSpPr>
            <a:spLocks noChangeArrowheads="1"/>
          </p:cNvSpPr>
          <p:nvPr/>
        </p:nvSpPr>
        <p:spPr bwMode="auto">
          <a:xfrm>
            <a:off x="7233525" y="4171715"/>
            <a:ext cx="1772139" cy="646724"/>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a:solidFill>
                  <a:srgbClr val="000000"/>
                </a:solidFill>
                <a:latin typeface="HGP創英角ﾎﾟｯﾌﾟ体" panose="040B0A00000000000000" pitchFamily="50" charset="-128"/>
                <a:ea typeface="HGP創英角ﾎﾟｯﾌﾟ体" panose="040B0A00000000000000" pitchFamily="50" charset="-128"/>
              </a:rPr>
              <a:t>９ポイントの差</a:t>
            </a:r>
          </a:p>
        </p:txBody>
      </p:sp>
      <p:sp>
        <p:nvSpPr>
          <p:cNvPr id="13" name="正方形/長方形 21">
            <a:extLst>
              <a:ext uri="{FF2B5EF4-FFF2-40B4-BE49-F238E27FC236}">
                <a16:creationId xmlns:a16="http://schemas.microsoft.com/office/drawing/2014/main" id="{A18047BC-523C-277A-43C4-7CF4DA359F47}"/>
              </a:ext>
            </a:extLst>
          </p:cNvPr>
          <p:cNvSpPr>
            <a:spLocks noChangeArrowheads="1"/>
          </p:cNvSpPr>
          <p:nvPr/>
        </p:nvSpPr>
        <p:spPr bwMode="auto">
          <a:xfrm>
            <a:off x="4038990" y="4046669"/>
            <a:ext cx="2129692" cy="646724"/>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a:solidFill>
                  <a:srgbClr val="FF0000"/>
                </a:solidFill>
                <a:latin typeface="HGP創英角ﾎﾟｯﾌﾟ体" panose="040B0A00000000000000" pitchFamily="50" charset="-128"/>
                <a:ea typeface="HGP創英角ﾎﾟｯﾌﾟ体" panose="040B0A00000000000000" pitchFamily="50" charset="-128"/>
              </a:rPr>
              <a:t>１０ポイントの差</a:t>
            </a:r>
          </a:p>
        </p:txBody>
      </p:sp>
      <p:sp>
        <p:nvSpPr>
          <p:cNvPr id="14" name="正方形/長方形 22">
            <a:extLst>
              <a:ext uri="{FF2B5EF4-FFF2-40B4-BE49-F238E27FC236}">
                <a16:creationId xmlns:a16="http://schemas.microsoft.com/office/drawing/2014/main" id="{9150905C-5A57-57D4-DD88-C4AD288E1245}"/>
              </a:ext>
            </a:extLst>
          </p:cNvPr>
          <p:cNvSpPr>
            <a:spLocks noChangeArrowheads="1"/>
          </p:cNvSpPr>
          <p:nvPr/>
        </p:nvSpPr>
        <p:spPr bwMode="auto">
          <a:xfrm>
            <a:off x="9537113" y="4861419"/>
            <a:ext cx="2135553" cy="64672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a:solidFill>
                  <a:srgbClr val="FF0000"/>
                </a:solidFill>
                <a:latin typeface="HGP創英角ﾎﾟｯﾌﾟ体" panose="040B0A00000000000000" pitchFamily="50" charset="-128"/>
                <a:ea typeface="HGP創英角ﾎﾟｯﾌﾟ体" panose="040B0A00000000000000" pitchFamily="50" charset="-128"/>
              </a:rPr>
              <a:t>１０ポイントの差</a:t>
            </a:r>
          </a:p>
        </p:txBody>
      </p:sp>
      <p:sp>
        <p:nvSpPr>
          <p:cNvPr id="15" name="Line 26">
            <a:extLst>
              <a:ext uri="{FF2B5EF4-FFF2-40B4-BE49-F238E27FC236}">
                <a16:creationId xmlns:a16="http://schemas.microsoft.com/office/drawing/2014/main" id="{5222CED5-89E3-5757-8DE8-B6A025D0FDE5}"/>
              </a:ext>
            </a:extLst>
          </p:cNvPr>
          <p:cNvSpPr>
            <a:spLocks noChangeShapeType="1"/>
          </p:cNvSpPr>
          <p:nvPr/>
        </p:nvSpPr>
        <p:spPr bwMode="auto">
          <a:xfrm flipH="1">
            <a:off x="4218741" y="4693391"/>
            <a:ext cx="355600" cy="597877"/>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6" name="Line 26">
            <a:extLst>
              <a:ext uri="{FF2B5EF4-FFF2-40B4-BE49-F238E27FC236}">
                <a16:creationId xmlns:a16="http://schemas.microsoft.com/office/drawing/2014/main" id="{855B9655-6D2E-B555-D3DD-F7B149F800B5}"/>
              </a:ext>
            </a:extLst>
          </p:cNvPr>
          <p:cNvSpPr>
            <a:spLocks noChangeShapeType="1"/>
          </p:cNvSpPr>
          <p:nvPr/>
        </p:nvSpPr>
        <p:spPr bwMode="auto">
          <a:xfrm>
            <a:off x="5430125" y="4693391"/>
            <a:ext cx="220784" cy="1160584"/>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7" name="Rectangle 19">
            <a:extLst>
              <a:ext uri="{FF2B5EF4-FFF2-40B4-BE49-F238E27FC236}">
                <a16:creationId xmlns:a16="http://schemas.microsoft.com/office/drawing/2014/main" id="{1F46D84F-6627-ADAE-132D-A088C0E17107}"/>
              </a:ext>
            </a:extLst>
          </p:cNvPr>
          <p:cNvSpPr>
            <a:spLocks noChangeArrowheads="1"/>
          </p:cNvSpPr>
          <p:nvPr/>
        </p:nvSpPr>
        <p:spPr bwMode="auto">
          <a:xfrm>
            <a:off x="2126170" y="8165375"/>
            <a:ext cx="844061" cy="420077"/>
          </a:xfrm>
          <a:prstGeom prst="rect">
            <a:avLst/>
          </a:prstGeom>
          <a:solidFill>
            <a:schemeClr val="bg1"/>
          </a:solidFill>
          <a:ln w="9525" algn="ctr">
            <a:solidFill>
              <a:schemeClr val="tx1"/>
            </a:solidFill>
            <a:miter lim="800000"/>
            <a:headEnd/>
            <a:tailEnd/>
          </a:ln>
        </p:spPr>
        <p:txBody>
          <a:bodyPr wrap="none" lIns="112528" tIns="56264" rIns="66455" bIns="56264"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723"/>
              <a:t>国語Ａ</a:t>
            </a:r>
          </a:p>
        </p:txBody>
      </p:sp>
      <p:sp>
        <p:nvSpPr>
          <p:cNvPr id="18" name="Rectangle 21">
            <a:extLst>
              <a:ext uri="{FF2B5EF4-FFF2-40B4-BE49-F238E27FC236}">
                <a16:creationId xmlns:a16="http://schemas.microsoft.com/office/drawing/2014/main" id="{9F58379F-BE85-2575-0367-3B2F8B702BCD}"/>
              </a:ext>
            </a:extLst>
          </p:cNvPr>
          <p:cNvSpPr>
            <a:spLocks noChangeArrowheads="1"/>
          </p:cNvSpPr>
          <p:nvPr/>
        </p:nvSpPr>
        <p:spPr bwMode="auto">
          <a:xfrm>
            <a:off x="4265634" y="8190773"/>
            <a:ext cx="898769" cy="406400"/>
          </a:xfrm>
          <a:prstGeom prst="rect">
            <a:avLst/>
          </a:prstGeom>
          <a:solidFill>
            <a:schemeClr val="bg1"/>
          </a:solidFill>
          <a:ln w="9525" algn="ctr">
            <a:solidFill>
              <a:schemeClr val="tx1"/>
            </a:solidFill>
            <a:miter lim="800000"/>
            <a:headEnd/>
            <a:tailEnd/>
          </a:ln>
        </p:spPr>
        <p:txBody>
          <a:bodyPr wrap="none" lIns="112528" tIns="56264" rIns="66455" bIns="56264"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723"/>
              <a:t>国語Ｂ</a:t>
            </a:r>
          </a:p>
        </p:txBody>
      </p:sp>
      <p:sp>
        <p:nvSpPr>
          <p:cNvPr id="19" name="Rectangle 17">
            <a:extLst>
              <a:ext uri="{FF2B5EF4-FFF2-40B4-BE49-F238E27FC236}">
                <a16:creationId xmlns:a16="http://schemas.microsoft.com/office/drawing/2014/main" id="{41D01330-0B5A-D01C-C7FD-719C610722AC}"/>
              </a:ext>
            </a:extLst>
          </p:cNvPr>
          <p:cNvSpPr>
            <a:spLocks noChangeArrowheads="1"/>
          </p:cNvSpPr>
          <p:nvPr/>
        </p:nvSpPr>
        <p:spPr bwMode="auto">
          <a:xfrm>
            <a:off x="1205908" y="7821498"/>
            <a:ext cx="4445000" cy="21687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112528" tIns="56264" rIns="66455" bIns="56264"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216"/>
              <a:t> </a:t>
            </a:r>
            <a:r>
              <a:rPr lang="ja-JP" altLang="en-US" sz="2216"/>
              <a:t> １　  ２　    ３　 ４ 　　   １　  ２　    ３　４ 　</a:t>
            </a:r>
          </a:p>
        </p:txBody>
      </p:sp>
      <p:sp>
        <p:nvSpPr>
          <p:cNvPr id="20" name="テキスト ボックス 6">
            <a:extLst>
              <a:ext uri="{FF2B5EF4-FFF2-40B4-BE49-F238E27FC236}">
                <a16:creationId xmlns:a16="http://schemas.microsoft.com/office/drawing/2014/main" id="{6A95A79C-5044-F04C-EA87-F374C766FF25}"/>
              </a:ext>
            </a:extLst>
          </p:cNvPr>
          <p:cNvSpPr txBox="1">
            <a:spLocks noChangeArrowheads="1"/>
          </p:cNvSpPr>
          <p:nvPr/>
        </p:nvSpPr>
        <p:spPr bwMode="auto">
          <a:xfrm>
            <a:off x="852266" y="7659329"/>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30%</a:t>
            </a:r>
            <a:endParaRPr lang="ja-JP" altLang="en-US" sz="1353"/>
          </a:p>
        </p:txBody>
      </p:sp>
      <p:sp>
        <p:nvSpPr>
          <p:cNvPr id="21" name="テキスト ボックス 46">
            <a:extLst>
              <a:ext uri="{FF2B5EF4-FFF2-40B4-BE49-F238E27FC236}">
                <a16:creationId xmlns:a16="http://schemas.microsoft.com/office/drawing/2014/main" id="{7A480425-2B21-C2EB-5062-52A8873B4D39}"/>
              </a:ext>
            </a:extLst>
          </p:cNvPr>
          <p:cNvSpPr txBox="1">
            <a:spLocks noChangeArrowheads="1"/>
          </p:cNvSpPr>
          <p:nvPr/>
        </p:nvSpPr>
        <p:spPr bwMode="auto">
          <a:xfrm>
            <a:off x="852266" y="7143514"/>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40%</a:t>
            </a:r>
            <a:endParaRPr lang="ja-JP" altLang="en-US" sz="1353"/>
          </a:p>
        </p:txBody>
      </p:sp>
      <p:sp>
        <p:nvSpPr>
          <p:cNvPr id="22" name="テキスト ボックス 47">
            <a:extLst>
              <a:ext uri="{FF2B5EF4-FFF2-40B4-BE49-F238E27FC236}">
                <a16:creationId xmlns:a16="http://schemas.microsoft.com/office/drawing/2014/main" id="{EDCB5C1F-67DF-982A-F07D-709591135D75}"/>
              </a:ext>
            </a:extLst>
          </p:cNvPr>
          <p:cNvSpPr txBox="1">
            <a:spLocks noChangeArrowheads="1"/>
          </p:cNvSpPr>
          <p:nvPr/>
        </p:nvSpPr>
        <p:spPr bwMode="auto">
          <a:xfrm>
            <a:off x="852266" y="6668727"/>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50%</a:t>
            </a:r>
            <a:endParaRPr lang="ja-JP" altLang="en-US" sz="1353"/>
          </a:p>
        </p:txBody>
      </p:sp>
      <p:sp>
        <p:nvSpPr>
          <p:cNvPr id="23" name="テキスト ボックス 48">
            <a:extLst>
              <a:ext uri="{FF2B5EF4-FFF2-40B4-BE49-F238E27FC236}">
                <a16:creationId xmlns:a16="http://schemas.microsoft.com/office/drawing/2014/main" id="{DB368D1D-3F38-8718-3E10-74D118D41E6C}"/>
              </a:ext>
            </a:extLst>
          </p:cNvPr>
          <p:cNvSpPr txBox="1">
            <a:spLocks noChangeArrowheads="1"/>
          </p:cNvSpPr>
          <p:nvPr/>
        </p:nvSpPr>
        <p:spPr bwMode="auto">
          <a:xfrm>
            <a:off x="852266" y="6152911"/>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60%</a:t>
            </a:r>
            <a:endParaRPr lang="ja-JP" altLang="en-US" sz="1353"/>
          </a:p>
        </p:txBody>
      </p:sp>
      <p:sp>
        <p:nvSpPr>
          <p:cNvPr id="24" name="テキスト ボックス 49">
            <a:extLst>
              <a:ext uri="{FF2B5EF4-FFF2-40B4-BE49-F238E27FC236}">
                <a16:creationId xmlns:a16="http://schemas.microsoft.com/office/drawing/2014/main" id="{797F64B8-8341-648C-F8FC-D940067A0AC5}"/>
              </a:ext>
            </a:extLst>
          </p:cNvPr>
          <p:cNvSpPr txBox="1">
            <a:spLocks noChangeArrowheads="1"/>
          </p:cNvSpPr>
          <p:nvPr/>
        </p:nvSpPr>
        <p:spPr bwMode="auto">
          <a:xfrm>
            <a:off x="852266" y="5633189"/>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70%</a:t>
            </a:r>
            <a:endParaRPr lang="ja-JP" altLang="en-US" sz="1353"/>
          </a:p>
        </p:txBody>
      </p:sp>
      <p:sp>
        <p:nvSpPr>
          <p:cNvPr id="25" name="テキスト ボックス 50">
            <a:extLst>
              <a:ext uri="{FF2B5EF4-FFF2-40B4-BE49-F238E27FC236}">
                <a16:creationId xmlns:a16="http://schemas.microsoft.com/office/drawing/2014/main" id="{9EF6D6E8-FDAE-8D3E-DE59-0B016C9DBEB9}"/>
              </a:ext>
            </a:extLst>
          </p:cNvPr>
          <p:cNvSpPr txBox="1">
            <a:spLocks noChangeArrowheads="1"/>
          </p:cNvSpPr>
          <p:nvPr/>
        </p:nvSpPr>
        <p:spPr bwMode="auto">
          <a:xfrm>
            <a:off x="852266" y="5127145"/>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80%</a:t>
            </a:r>
            <a:endParaRPr lang="ja-JP" altLang="en-US" sz="1353"/>
          </a:p>
        </p:txBody>
      </p:sp>
      <p:sp>
        <p:nvSpPr>
          <p:cNvPr id="26" name="テキスト ボックス 51">
            <a:extLst>
              <a:ext uri="{FF2B5EF4-FFF2-40B4-BE49-F238E27FC236}">
                <a16:creationId xmlns:a16="http://schemas.microsoft.com/office/drawing/2014/main" id="{35B8F6B8-59E9-727C-EF8B-5E2D73790A94}"/>
              </a:ext>
            </a:extLst>
          </p:cNvPr>
          <p:cNvSpPr txBox="1">
            <a:spLocks noChangeArrowheads="1"/>
          </p:cNvSpPr>
          <p:nvPr/>
        </p:nvSpPr>
        <p:spPr bwMode="auto">
          <a:xfrm>
            <a:off x="852266" y="4630867"/>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90%</a:t>
            </a:r>
            <a:endParaRPr lang="ja-JP" altLang="en-US" sz="1353"/>
          </a:p>
        </p:txBody>
      </p:sp>
      <p:sp>
        <p:nvSpPr>
          <p:cNvPr id="27" name="正方形/長方形 26">
            <a:extLst>
              <a:ext uri="{FF2B5EF4-FFF2-40B4-BE49-F238E27FC236}">
                <a16:creationId xmlns:a16="http://schemas.microsoft.com/office/drawing/2014/main" id="{6387E81E-3B56-CF20-202C-4681F0908FC8}"/>
              </a:ext>
            </a:extLst>
          </p:cNvPr>
          <p:cNvSpPr/>
          <p:nvPr/>
        </p:nvSpPr>
        <p:spPr>
          <a:xfrm>
            <a:off x="852261" y="3921623"/>
            <a:ext cx="5316416" cy="487484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461" dirty="0">
              <a:solidFill>
                <a:srgbClr val="FF3300"/>
              </a:solidFill>
              <a:latin typeface="ＤＦ特太ゴシック体" pitchFamily="49" charset="-128"/>
              <a:ea typeface="ＤＦ特太ゴシック体" pitchFamily="49" charset="-128"/>
            </a:endParaRPr>
          </a:p>
        </p:txBody>
      </p:sp>
      <p:sp>
        <p:nvSpPr>
          <p:cNvPr id="28" name="テキスト ボックス 52">
            <a:extLst>
              <a:ext uri="{FF2B5EF4-FFF2-40B4-BE49-F238E27FC236}">
                <a16:creationId xmlns:a16="http://schemas.microsoft.com/office/drawing/2014/main" id="{49CC7F83-D59B-86EB-0ECB-4DF508BA2C47}"/>
              </a:ext>
            </a:extLst>
          </p:cNvPr>
          <p:cNvSpPr txBox="1">
            <a:spLocks noChangeArrowheads="1"/>
          </p:cNvSpPr>
          <p:nvPr/>
        </p:nvSpPr>
        <p:spPr bwMode="auto">
          <a:xfrm>
            <a:off x="762389" y="4095513"/>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100%</a:t>
            </a:r>
            <a:endParaRPr lang="ja-JP" altLang="en-US" sz="1353"/>
          </a:p>
        </p:txBody>
      </p:sp>
      <p:sp>
        <p:nvSpPr>
          <p:cNvPr id="29" name="テキスト ボックス 57">
            <a:extLst>
              <a:ext uri="{FF2B5EF4-FFF2-40B4-BE49-F238E27FC236}">
                <a16:creationId xmlns:a16="http://schemas.microsoft.com/office/drawing/2014/main" id="{F6F53082-3DDF-BE8C-DB07-7D5EFFE04201}"/>
              </a:ext>
            </a:extLst>
          </p:cNvPr>
          <p:cNvSpPr txBox="1">
            <a:spLocks noChangeArrowheads="1"/>
          </p:cNvSpPr>
          <p:nvPr/>
        </p:nvSpPr>
        <p:spPr bwMode="auto">
          <a:xfrm>
            <a:off x="6434402" y="7147422"/>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40%</a:t>
            </a:r>
            <a:endParaRPr lang="ja-JP" altLang="en-US" sz="1353"/>
          </a:p>
        </p:txBody>
      </p:sp>
      <p:sp>
        <p:nvSpPr>
          <p:cNvPr id="30" name="テキスト ボックス 58">
            <a:extLst>
              <a:ext uri="{FF2B5EF4-FFF2-40B4-BE49-F238E27FC236}">
                <a16:creationId xmlns:a16="http://schemas.microsoft.com/office/drawing/2014/main" id="{50250A4D-C679-9A02-8793-2FAA4190FAA7}"/>
              </a:ext>
            </a:extLst>
          </p:cNvPr>
          <p:cNvSpPr txBox="1">
            <a:spLocks noChangeArrowheads="1"/>
          </p:cNvSpPr>
          <p:nvPr/>
        </p:nvSpPr>
        <p:spPr bwMode="auto">
          <a:xfrm>
            <a:off x="6436358" y="6672635"/>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50%</a:t>
            </a:r>
            <a:endParaRPr lang="ja-JP" altLang="en-US" sz="1353"/>
          </a:p>
        </p:txBody>
      </p:sp>
      <p:sp>
        <p:nvSpPr>
          <p:cNvPr id="31" name="テキスト ボックス 59">
            <a:extLst>
              <a:ext uri="{FF2B5EF4-FFF2-40B4-BE49-F238E27FC236}">
                <a16:creationId xmlns:a16="http://schemas.microsoft.com/office/drawing/2014/main" id="{062445F8-ECAB-B015-C746-1E2E1612D7BE}"/>
              </a:ext>
            </a:extLst>
          </p:cNvPr>
          <p:cNvSpPr txBox="1">
            <a:spLocks noChangeArrowheads="1"/>
          </p:cNvSpPr>
          <p:nvPr/>
        </p:nvSpPr>
        <p:spPr bwMode="auto">
          <a:xfrm>
            <a:off x="6436358" y="6154867"/>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60%</a:t>
            </a:r>
            <a:endParaRPr lang="ja-JP" altLang="en-US" sz="1353"/>
          </a:p>
        </p:txBody>
      </p:sp>
      <p:sp>
        <p:nvSpPr>
          <p:cNvPr id="32" name="テキスト ボックス 60">
            <a:extLst>
              <a:ext uri="{FF2B5EF4-FFF2-40B4-BE49-F238E27FC236}">
                <a16:creationId xmlns:a16="http://schemas.microsoft.com/office/drawing/2014/main" id="{737C992A-6C78-FF34-9921-2F195AE50212}"/>
              </a:ext>
            </a:extLst>
          </p:cNvPr>
          <p:cNvSpPr txBox="1">
            <a:spLocks noChangeArrowheads="1"/>
          </p:cNvSpPr>
          <p:nvPr/>
        </p:nvSpPr>
        <p:spPr bwMode="auto">
          <a:xfrm>
            <a:off x="6436358" y="5637097"/>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70%</a:t>
            </a:r>
            <a:endParaRPr lang="ja-JP" altLang="en-US" sz="1353"/>
          </a:p>
        </p:txBody>
      </p:sp>
      <p:sp>
        <p:nvSpPr>
          <p:cNvPr id="33" name="テキスト ボックス 61">
            <a:extLst>
              <a:ext uri="{FF2B5EF4-FFF2-40B4-BE49-F238E27FC236}">
                <a16:creationId xmlns:a16="http://schemas.microsoft.com/office/drawing/2014/main" id="{C39CAEB2-72B3-E00A-9E03-380802657FEB}"/>
              </a:ext>
            </a:extLst>
          </p:cNvPr>
          <p:cNvSpPr txBox="1">
            <a:spLocks noChangeArrowheads="1"/>
          </p:cNvSpPr>
          <p:nvPr/>
        </p:nvSpPr>
        <p:spPr bwMode="auto">
          <a:xfrm>
            <a:off x="6436358" y="5131053"/>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80%</a:t>
            </a:r>
            <a:endParaRPr lang="ja-JP" altLang="en-US" sz="1353"/>
          </a:p>
        </p:txBody>
      </p:sp>
      <p:sp>
        <p:nvSpPr>
          <p:cNvPr id="34" name="テキスト ボックス 62">
            <a:extLst>
              <a:ext uri="{FF2B5EF4-FFF2-40B4-BE49-F238E27FC236}">
                <a16:creationId xmlns:a16="http://schemas.microsoft.com/office/drawing/2014/main" id="{985D3D37-0C97-17FB-DA84-5A5B9AFE93EA}"/>
              </a:ext>
            </a:extLst>
          </p:cNvPr>
          <p:cNvSpPr txBox="1">
            <a:spLocks noChangeArrowheads="1"/>
          </p:cNvSpPr>
          <p:nvPr/>
        </p:nvSpPr>
        <p:spPr bwMode="auto">
          <a:xfrm>
            <a:off x="6434402" y="4634775"/>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90%</a:t>
            </a:r>
            <a:endParaRPr lang="ja-JP" altLang="en-US" sz="1353"/>
          </a:p>
        </p:txBody>
      </p:sp>
      <p:sp>
        <p:nvSpPr>
          <p:cNvPr id="35" name="テキスト ボックス 63">
            <a:extLst>
              <a:ext uri="{FF2B5EF4-FFF2-40B4-BE49-F238E27FC236}">
                <a16:creationId xmlns:a16="http://schemas.microsoft.com/office/drawing/2014/main" id="{19F5ED74-B448-A481-EB9C-8A5EC75F0BF3}"/>
              </a:ext>
            </a:extLst>
          </p:cNvPr>
          <p:cNvSpPr txBox="1">
            <a:spLocks noChangeArrowheads="1"/>
          </p:cNvSpPr>
          <p:nvPr/>
        </p:nvSpPr>
        <p:spPr bwMode="auto">
          <a:xfrm>
            <a:off x="6346481" y="4097466"/>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100%</a:t>
            </a:r>
            <a:endParaRPr lang="ja-JP" altLang="en-US" sz="1353"/>
          </a:p>
        </p:txBody>
      </p:sp>
      <p:sp>
        <p:nvSpPr>
          <p:cNvPr id="36" name="Rectangle 19">
            <a:extLst>
              <a:ext uri="{FF2B5EF4-FFF2-40B4-BE49-F238E27FC236}">
                <a16:creationId xmlns:a16="http://schemas.microsoft.com/office/drawing/2014/main" id="{0610FAF1-8505-E5C1-D5E4-B5659C8EA52B}"/>
              </a:ext>
            </a:extLst>
          </p:cNvPr>
          <p:cNvSpPr>
            <a:spLocks noChangeArrowheads="1"/>
          </p:cNvSpPr>
          <p:nvPr/>
        </p:nvSpPr>
        <p:spPr bwMode="auto">
          <a:xfrm>
            <a:off x="7532463" y="8165375"/>
            <a:ext cx="844061" cy="420077"/>
          </a:xfrm>
          <a:prstGeom prst="rect">
            <a:avLst/>
          </a:prstGeom>
          <a:solidFill>
            <a:schemeClr val="bg1"/>
          </a:solidFill>
          <a:ln w="9525" algn="ctr">
            <a:solidFill>
              <a:schemeClr val="tx1"/>
            </a:solidFill>
            <a:miter lim="800000"/>
            <a:headEnd/>
            <a:tailEnd/>
          </a:ln>
        </p:spPr>
        <p:txBody>
          <a:bodyPr wrap="none" lIns="112528" tIns="56264" rIns="66455" bIns="56264"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723"/>
              <a:t>数学Ａ</a:t>
            </a:r>
          </a:p>
        </p:txBody>
      </p:sp>
      <p:sp>
        <p:nvSpPr>
          <p:cNvPr id="37" name="Rectangle 21">
            <a:extLst>
              <a:ext uri="{FF2B5EF4-FFF2-40B4-BE49-F238E27FC236}">
                <a16:creationId xmlns:a16="http://schemas.microsoft.com/office/drawing/2014/main" id="{F9AD0AF3-3D14-F78D-644B-1C1860156FED}"/>
              </a:ext>
            </a:extLst>
          </p:cNvPr>
          <p:cNvSpPr>
            <a:spLocks noChangeArrowheads="1"/>
          </p:cNvSpPr>
          <p:nvPr/>
        </p:nvSpPr>
        <p:spPr bwMode="auto">
          <a:xfrm>
            <a:off x="9839957" y="8175143"/>
            <a:ext cx="898769" cy="406400"/>
          </a:xfrm>
          <a:prstGeom prst="rect">
            <a:avLst/>
          </a:prstGeom>
          <a:solidFill>
            <a:schemeClr val="bg1"/>
          </a:solidFill>
          <a:ln w="9525" algn="ctr">
            <a:solidFill>
              <a:schemeClr val="tx1"/>
            </a:solidFill>
            <a:miter lim="800000"/>
            <a:headEnd/>
            <a:tailEnd/>
          </a:ln>
        </p:spPr>
        <p:txBody>
          <a:bodyPr wrap="none" lIns="112528" tIns="56264" rIns="66455" bIns="56264"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723"/>
              <a:t>数学Ｂ</a:t>
            </a:r>
          </a:p>
        </p:txBody>
      </p:sp>
      <p:sp>
        <p:nvSpPr>
          <p:cNvPr id="38" name="正方形/長方形 37">
            <a:extLst>
              <a:ext uri="{FF2B5EF4-FFF2-40B4-BE49-F238E27FC236}">
                <a16:creationId xmlns:a16="http://schemas.microsoft.com/office/drawing/2014/main" id="{2EAF2DDA-ACE9-7324-DD94-8E2535D2AFE2}"/>
              </a:ext>
            </a:extLst>
          </p:cNvPr>
          <p:cNvSpPr/>
          <p:nvPr/>
        </p:nvSpPr>
        <p:spPr>
          <a:xfrm>
            <a:off x="6434405" y="3886454"/>
            <a:ext cx="5318369" cy="487484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461" dirty="0">
              <a:solidFill>
                <a:srgbClr val="FF3300"/>
              </a:solidFill>
              <a:latin typeface="ＤＦ特太ゴシック体" pitchFamily="49" charset="-128"/>
              <a:ea typeface="ＤＦ特太ゴシック体" pitchFamily="49" charset="-128"/>
            </a:endParaRPr>
          </a:p>
        </p:txBody>
      </p:sp>
      <p:sp>
        <p:nvSpPr>
          <p:cNvPr id="39" name="テキスト ボックス 56">
            <a:extLst>
              <a:ext uri="{FF2B5EF4-FFF2-40B4-BE49-F238E27FC236}">
                <a16:creationId xmlns:a16="http://schemas.microsoft.com/office/drawing/2014/main" id="{F01A0163-E666-75F7-589B-6F3563E94816}"/>
              </a:ext>
            </a:extLst>
          </p:cNvPr>
          <p:cNvSpPr txBox="1">
            <a:spLocks noChangeArrowheads="1"/>
          </p:cNvSpPr>
          <p:nvPr/>
        </p:nvSpPr>
        <p:spPr bwMode="auto">
          <a:xfrm>
            <a:off x="6434402" y="7663237"/>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30%</a:t>
            </a:r>
            <a:endParaRPr lang="ja-JP" altLang="en-US" sz="1353"/>
          </a:p>
        </p:txBody>
      </p:sp>
      <p:sp>
        <p:nvSpPr>
          <p:cNvPr id="40" name="テキスト ボックス 69">
            <a:extLst>
              <a:ext uri="{FF2B5EF4-FFF2-40B4-BE49-F238E27FC236}">
                <a16:creationId xmlns:a16="http://schemas.microsoft.com/office/drawing/2014/main" id="{8A5BC632-94C9-792E-FEE1-A28D628706B7}"/>
              </a:ext>
            </a:extLst>
          </p:cNvPr>
          <p:cNvSpPr txBox="1">
            <a:spLocks noChangeArrowheads="1"/>
          </p:cNvSpPr>
          <p:nvPr/>
        </p:nvSpPr>
        <p:spPr bwMode="auto">
          <a:xfrm>
            <a:off x="1827232" y="4929805"/>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78.4</a:t>
            </a:r>
            <a:endParaRPr lang="ja-JP" altLang="en-US" sz="1353"/>
          </a:p>
        </p:txBody>
      </p:sp>
      <p:sp>
        <p:nvSpPr>
          <p:cNvPr id="41" name="テキスト ボックス 70">
            <a:extLst>
              <a:ext uri="{FF2B5EF4-FFF2-40B4-BE49-F238E27FC236}">
                <a16:creationId xmlns:a16="http://schemas.microsoft.com/office/drawing/2014/main" id="{7A57A3BF-41F0-138F-D3B3-F4105A69C56F}"/>
              </a:ext>
            </a:extLst>
          </p:cNvPr>
          <p:cNvSpPr txBox="1">
            <a:spLocks noChangeArrowheads="1"/>
          </p:cNvSpPr>
          <p:nvPr/>
        </p:nvSpPr>
        <p:spPr bwMode="auto">
          <a:xfrm>
            <a:off x="3067927" y="5283453"/>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73.1</a:t>
            </a:r>
            <a:endParaRPr lang="ja-JP" altLang="en-US" sz="1353"/>
          </a:p>
        </p:txBody>
      </p:sp>
      <p:sp>
        <p:nvSpPr>
          <p:cNvPr id="42" name="テキスト ボックス 71">
            <a:extLst>
              <a:ext uri="{FF2B5EF4-FFF2-40B4-BE49-F238E27FC236}">
                <a16:creationId xmlns:a16="http://schemas.microsoft.com/office/drawing/2014/main" id="{E0C200BA-8780-8756-E69B-69DC546776BC}"/>
              </a:ext>
            </a:extLst>
          </p:cNvPr>
          <p:cNvSpPr txBox="1">
            <a:spLocks noChangeArrowheads="1"/>
          </p:cNvSpPr>
          <p:nvPr/>
        </p:nvSpPr>
        <p:spPr bwMode="auto">
          <a:xfrm>
            <a:off x="4308616" y="5428037"/>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70.3</a:t>
            </a:r>
            <a:endParaRPr lang="ja-JP" altLang="en-US" sz="1353"/>
          </a:p>
        </p:txBody>
      </p:sp>
      <p:sp>
        <p:nvSpPr>
          <p:cNvPr id="43" name="テキスト ボックス 72">
            <a:extLst>
              <a:ext uri="{FF2B5EF4-FFF2-40B4-BE49-F238E27FC236}">
                <a16:creationId xmlns:a16="http://schemas.microsoft.com/office/drawing/2014/main" id="{E616FAB7-53CF-AE64-2BA5-AE2540086168}"/>
              </a:ext>
            </a:extLst>
          </p:cNvPr>
          <p:cNvSpPr txBox="1">
            <a:spLocks noChangeArrowheads="1"/>
          </p:cNvSpPr>
          <p:nvPr/>
        </p:nvSpPr>
        <p:spPr bwMode="auto">
          <a:xfrm>
            <a:off x="5015910" y="5619514"/>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66.1</a:t>
            </a:r>
            <a:endParaRPr lang="ja-JP" altLang="en-US" sz="1353"/>
          </a:p>
        </p:txBody>
      </p:sp>
      <p:sp>
        <p:nvSpPr>
          <p:cNvPr id="44" name="テキスト ボックス 73">
            <a:extLst>
              <a:ext uri="{FF2B5EF4-FFF2-40B4-BE49-F238E27FC236}">
                <a16:creationId xmlns:a16="http://schemas.microsoft.com/office/drawing/2014/main" id="{F339BDB5-4046-F14C-3C67-74E076329C72}"/>
              </a:ext>
            </a:extLst>
          </p:cNvPr>
          <p:cNvSpPr txBox="1">
            <a:spLocks noChangeArrowheads="1"/>
          </p:cNvSpPr>
          <p:nvPr/>
        </p:nvSpPr>
        <p:spPr bwMode="auto">
          <a:xfrm>
            <a:off x="5459435" y="5871558"/>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62.5</a:t>
            </a:r>
            <a:endParaRPr lang="ja-JP" altLang="en-US" sz="1353"/>
          </a:p>
        </p:txBody>
      </p:sp>
      <p:sp>
        <p:nvSpPr>
          <p:cNvPr id="45" name="テキスト ボックス 74">
            <a:extLst>
              <a:ext uri="{FF2B5EF4-FFF2-40B4-BE49-F238E27FC236}">
                <a16:creationId xmlns:a16="http://schemas.microsoft.com/office/drawing/2014/main" id="{19E3D111-7337-907C-8CB3-60B52DC089DF}"/>
              </a:ext>
            </a:extLst>
          </p:cNvPr>
          <p:cNvSpPr txBox="1">
            <a:spLocks noChangeArrowheads="1"/>
          </p:cNvSpPr>
          <p:nvPr/>
        </p:nvSpPr>
        <p:spPr bwMode="auto">
          <a:xfrm>
            <a:off x="3777171" y="5250235"/>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72.5</a:t>
            </a:r>
            <a:endParaRPr lang="ja-JP" altLang="en-US" sz="1353"/>
          </a:p>
        </p:txBody>
      </p:sp>
      <p:sp>
        <p:nvSpPr>
          <p:cNvPr id="46" name="テキスト ボックス 75">
            <a:extLst>
              <a:ext uri="{FF2B5EF4-FFF2-40B4-BE49-F238E27FC236}">
                <a16:creationId xmlns:a16="http://schemas.microsoft.com/office/drawing/2014/main" id="{E34AFE0B-77D5-5DDB-B5CA-B774D45EAB28}"/>
              </a:ext>
            </a:extLst>
          </p:cNvPr>
          <p:cNvSpPr txBox="1">
            <a:spLocks noChangeArrowheads="1"/>
          </p:cNvSpPr>
          <p:nvPr/>
        </p:nvSpPr>
        <p:spPr bwMode="auto">
          <a:xfrm>
            <a:off x="2548205" y="5162313"/>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75.6</a:t>
            </a:r>
            <a:endParaRPr lang="ja-JP" altLang="en-US" sz="1353"/>
          </a:p>
        </p:txBody>
      </p:sp>
      <p:sp>
        <p:nvSpPr>
          <p:cNvPr id="47" name="テキスト ボックス 76">
            <a:extLst>
              <a:ext uri="{FF2B5EF4-FFF2-40B4-BE49-F238E27FC236}">
                <a16:creationId xmlns:a16="http://schemas.microsoft.com/office/drawing/2014/main" id="{1224C48F-2FFD-0A9F-5D58-E2A24E1FEF3C}"/>
              </a:ext>
            </a:extLst>
          </p:cNvPr>
          <p:cNvSpPr txBox="1">
            <a:spLocks noChangeArrowheads="1"/>
          </p:cNvSpPr>
          <p:nvPr/>
        </p:nvSpPr>
        <p:spPr bwMode="auto">
          <a:xfrm>
            <a:off x="1383713" y="4927853"/>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79.8</a:t>
            </a:r>
            <a:endParaRPr lang="ja-JP" altLang="en-US" sz="1353"/>
          </a:p>
        </p:txBody>
      </p:sp>
      <p:sp>
        <p:nvSpPr>
          <p:cNvPr id="48" name="テキスト ボックス 77">
            <a:extLst>
              <a:ext uri="{FF2B5EF4-FFF2-40B4-BE49-F238E27FC236}">
                <a16:creationId xmlns:a16="http://schemas.microsoft.com/office/drawing/2014/main" id="{E72037F3-0014-0333-E629-BD23177C78E6}"/>
              </a:ext>
            </a:extLst>
          </p:cNvPr>
          <p:cNvSpPr txBox="1">
            <a:spLocks noChangeArrowheads="1"/>
          </p:cNvSpPr>
          <p:nvPr/>
        </p:nvSpPr>
        <p:spPr bwMode="auto">
          <a:xfrm>
            <a:off x="6967805" y="5461250"/>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68.5</a:t>
            </a:r>
            <a:endParaRPr lang="ja-JP" altLang="en-US" sz="1353"/>
          </a:p>
        </p:txBody>
      </p:sp>
      <p:sp>
        <p:nvSpPr>
          <p:cNvPr id="49" name="テキスト ボックス 78">
            <a:extLst>
              <a:ext uri="{FF2B5EF4-FFF2-40B4-BE49-F238E27FC236}">
                <a16:creationId xmlns:a16="http://schemas.microsoft.com/office/drawing/2014/main" id="{9C9D16A3-6386-6070-E472-A436134FED63}"/>
              </a:ext>
            </a:extLst>
          </p:cNvPr>
          <p:cNvSpPr txBox="1">
            <a:spLocks noChangeArrowheads="1"/>
          </p:cNvSpPr>
          <p:nvPr/>
        </p:nvSpPr>
        <p:spPr bwMode="auto">
          <a:xfrm>
            <a:off x="7499250" y="5693759"/>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66.3</a:t>
            </a:r>
            <a:endParaRPr lang="ja-JP" altLang="en-US" sz="1353"/>
          </a:p>
        </p:txBody>
      </p:sp>
      <p:sp>
        <p:nvSpPr>
          <p:cNvPr id="50" name="テキスト ボックス 79">
            <a:extLst>
              <a:ext uri="{FF2B5EF4-FFF2-40B4-BE49-F238E27FC236}">
                <a16:creationId xmlns:a16="http://schemas.microsoft.com/office/drawing/2014/main" id="{63BB3FBA-5E6F-97B9-14C1-399C59201611}"/>
              </a:ext>
            </a:extLst>
          </p:cNvPr>
          <p:cNvSpPr txBox="1">
            <a:spLocks noChangeArrowheads="1"/>
          </p:cNvSpPr>
          <p:nvPr/>
        </p:nvSpPr>
        <p:spPr bwMode="auto">
          <a:xfrm>
            <a:off x="8118616" y="5814898"/>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62.6</a:t>
            </a:r>
            <a:endParaRPr lang="ja-JP" altLang="en-US" sz="1353"/>
          </a:p>
        </p:txBody>
      </p:sp>
      <p:sp>
        <p:nvSpPr>
          <p:cNvPr id="51" name="テキスト ボックス 80">
            <a:extLst>
              <a:ext uri="{FF2B5EF4-FFF2-40B4-BE49-F238E27FC236}">
                <a16:creationId xmlns:a16="http://schemas.microsoft.com/office/drawing/2014/main" id="{AC606D8A-03DE-586B-BE5B-7E20B6B05B4C}"/>
              </a:ext>
            </a:extLst>
          </p:cNvPr>
          <p:cNvSpPr txBox="1">
            <a:spLocks noChangeArrowheads="1"/>
          </p:cNvSpPr>
          <p:nvPr/>
        </p:nvSpPr>
        <p:spPr bwMode="auto">
          <a:xfrm>
            <a:off x="8650063" y="5990745"/>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59.5</a:t>
            </a:r>
            <a:endParaRPr lang="ja-JP" altLang="en-US" sz="1353"/>
          </a:p>
        </p:txBody>
      </p:sp>
      <p:sp>
        <p:nvSpPr>
          <p:cNvPr id="52" name="テキスト ボックス 81">
            <a:extLst>
              <a:ext uri="{FF2B5EF4-FFF2-40B4-BE49-F238E27FC236}">
                <a16:creationId xmlns:a16="http://schemas.microsoft.com/office/drawing/2014/main" id="{7B211B86-95A4-2691-3D95-D83CABF6C67A}"/>
              </a:ext>
            </a:extLst>
          </p:cNvPr>
          <p:cNvSpPr txBox="1">
            <a:spLocks noChangeArrowheads="1"/>
          </p:cNvSpPr>
          <p:nvPr/>
        </p:nvSpPr>
        <p:spPr bwMode="auto">
          <a:xfrm>
            <a:off x="9271386" y="6526097"/>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47.4</a:t>
            </a:r>
            <a:endParaRPr lang="ja-JP" altLang="en-US" sz="1353"/>
          </a:p>
        </p:txBody>
      </p:sp>
      <p:sp>
        <p:nvSpPr>
          <p:cNvPr id="53" name="テキスト ボックス 82">
            <a:extLst>
              <a:ext uri="{FF2B5EF4-FFF2-40B4-BE49-F238E27FC236}">
                <a16:creationId xmlns:a16="http://schemas.microsoft.com/office/drawing/2014/main" id="{1C5E649F-B9E0-2B3D-5E09-F7E24935892F}"/>
              </a:ext>
            </a:extLst>
          </p:cNvPr>
          <p:cNvSpPr txBox="1">
            <a:spLocks noChangeArrowheads="1"/>
          </p:cNvSpPr>
          <p:nvPr/>
        </p:nvSpPr>
        <p:spPr bwMode="auto">
          <a:xfrm>
            <a:off x="9802832" y="6791821"/>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44.6</a:t>
            </a:r>
            <a:endParaRPr lang="ja-JP" altLang="en-US" sz="1353"/>
          </a:p>
        </p:txBody>
      </p:sp>
      <p:sp>
        <p:nvSpPr>
          <p:cNvPr id="54" name="テキスト ボックス 83">
            <a:extLst>
              <a:ext uri="{FF2B5EF4-FFF2-40B4-BE49-F238E27FC236}">
                <a16:creationId xmlns:a16="http://schemas.microsoft.com/office/drawing/2014/main" id="{4B2B2605-7B3C-8DB3-B52A-02A345AE4DE8}"/>
              </a:ext>
            </a:extLst>
          </p:cNvPr>
          <p:cNvSpPr txBox="1">
            <a:spLocks noChangeArrowheads="1"/>
          </p:cNvSpPr>
          <p:nvPr/>
        </p:nvSpPr>
        <p:spPr bwMode="auto">
          <a:xfrm>
            <a:off x="10512081" y="6965711"/>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40.2</a:t>
            </a:r>
            <a:endParaRPr lang="ja-JP" altLang="en-US" sz="1353"/>
          </a:p>
        </p:txBody>
      </p:sp>
      <p:sp>
        <p:nvSpPr>
          <p:cNvPr id="55" name="テキスト ボックス 84">
            <a:extLst>
              <a:ext uri="{FF2B5EF4-FFF2-40B4-BE49-F238E27FC236}">
                <a16:creationId xmlns:a16="http://schemas.microsoft.com/office/drawing/2014/main" id="{F1607826-60BE-05CB-70D9-CB8858FD453A}"/>
              </a:ext>
            </a:extLst>
          </p:cNvPr>
          <p:cNvSpPr txBox="1">
            <a:spLocks noChangeArrowheads="1"/>
          </p:cNvSpPr>
          <p:nvPr/>
        </p:nvSpPr>
        <p:spPr bwMode="auto">
          <a:xfrm>
            <a:off x="10953650" y="7028235"/>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37.3</a:t>
            </a:r>
            <a:endParaRPr lang="ja-JP" altLang="en-US" sz="1353"/>
          </a:p>
        </p:txBody>
      </p:sp>
      <p:sp>
        <p:nvSpPr>
          <p:cNvPr id="56" name="Rectangle 17">
            <a:extLst>
              <a:ext uri="{FF2B5EF4-FFF2-40B4-BE49-F238E27FC236}">
                <a16:creationId xmlns:a16="http://schemas.microsoft.com/office/drawing/2014/main" id="{8A7B8971-C69A-2D89-7CD1-D210B5C51620}"/>
              </a:ext>
            </a:extLst>
          </p:cNvPr>
          <p:cNvSpPr>
            <a:spLocks noChangeArrowheads="1"/>
          </p:cNvSpPr>
          <p:nvPr/>
        </p:nvSpPr>
        <p:spPr bwMode="auto">
          <a:xfrm>
            <a:off x="6864247" y="7821498"/>
            <a:ext cx="4445000" cy="21687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112528" tIns="56264" rIns="66455" bIns="56264"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216"/>
              <a:t> </a:t>
            </a:r>
            <a:r>
              <a:rPr lang="ja-JP" altLang="en-US" sz="2216"/>
              <a:t> １　  ２　    ３　 ４ 　　   １　  ２　    ３　４ 　</a:t>
            </a:r>
          </a:p>
        </p:txBody>
      </p:sp>
      <p:sp>
        <p:nvSpPr>
          <p:cNvPr id="57" name="正方形/長方形 19">
            <a:extLst>
              <a:ext uri="{FF2B5EF4-FFF2-40B4-BE49-F238E27FC236}">
                <a16:creationId xmlns:a16="http://schemas.microsoft.com/office/drawing/2014/main" id="{E0AED795-832B-3BEC-B923-676308A1D409}"/>
              </a:ext>
            </a:extLst>
          </p:cNvPr>
          <p:cNvSpPr>
            <a:spLocks noChangeArrowheads="1"/>
          </p:cNvSpPr>
          <p:nvPr/>
        </p:nvSpPr>
        <p:spPr bwMode="auto">
          <a:xfrm>
            <a:off x="1649433" y="3849332"/>
            <a:ext cx="1772139" cy="644769"/>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a:solidFill>
                  <a:srgbClr val="000000"/>
                </a:solidFill>
                <a:latin typeface="HGP創英角ﾎﾟｯﾌﾟ体" panose="040B0A00000000000000" pitchFamily="50" charset="-128"/>
                <a:ea typeface="HGP創英角ﾎﾟｯﾌﾟ体" panose="040B0A00000000000000" pitchFamily="50" charset="-128"/>
              </a:rPr>
              <a:t>７ポイントの差</a:t>
            </a:r>
          </a:p>
        </p:txBody>
      </p:sp>
      <p:sp>
        <p:nvSpPr>
          <p:cNvPr id="58" name="角丸四角形吹き出し 57">
            <a:extLst>
              <a:ext uri="{FF2B5EF4-FFF2-40B4-BE49-F238E27FC236}">
                <a16:creationId xmlns:a16="http://schemas.microsoft.com/office/drawing/2014/main" id="{8ACFB0D0-4F8F-775D-4179-7B311938B244}"/>
              </a:ext>
            </a:extLst>
          </p:cNvPr>
          <p:cNvSpPr/>
          <p:nvPr/>
        </p:nvSpPr>
        <p:spPr>
          <a:xfrm>
            <a:off x="5252325" y="8208359"/>
            <a:ext cx="2244968" cy="588108"/>
          </a:xfrm>
          <a:prstGeom prst="wedgeRoundRectCallout">
            <a:avLst>
              <a:gd name="adj1" fmla="val 9983"/>
              <a:gd name="adj2" fmla="val 50852"/>
              <a:gd name="adj3" fmla="val 16667"/>
            </a:avLst>
          </a:prstGeom>
          <a:solidFill>
            <a:srgbClr val="FFCC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477" dirty="0">
                <a:solidFill>
                  <a:srgbClr val="000000"/>
                </a:solidFill>
              </a:rPr>
              <a:t>グラフの横幅は各々の生徒数の割合を反映</a:t>
            </a:r>
          </a:p>
        </p:txBody>
      </p:sp>
      <p:sp>
        <p:nvSpPr>
          <p:cNvPr id="59" name="Line 26">
            <a:extLst>
              <a:ext uri="{FF2B5EF4-FFF2-40B4-BE49-F238E27FC236}">
                <a16:creationId xmlns:a16="http://schemas.microsoft.com/office/drawing/2014/main" id="{F7993692-0BF5-1419-76FB-4C919E2FECCF}"/>
              </a:ext>
            </a:extLst>
          </p:cNvPr>
          <p:cNvSpPr>
            <a:spLocks noChangeShapeType="1"/>
          </p:cNvSpPr>
          <p:nvPr/>
        </p:nvSpPr>
        <p:spPr bwMode="auto">
          <a:xfrm flipV="1">
            <a:off x="7114343" y="7819545"/>
            <a:ext cx="650631" cy="388815"/>
          </a:xfrm>
          <a:prstGeom prst="line">
            <a:avLst/>
          </a:prstGeom>
          <a:noFill/>
          <a:ln w="254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60" name="Line 26">
            <a:extLst>
              <a:ext uri="{FF2B5EF4-FFF2-40B4-BE49-F238E27FC236}">
                <a16:creationId xmlns:a16="http://schemas.microsoft.com/office/drawing/2014/main" id="{B2BE52AD-6D30-876E-50E7-883D22406069}"/>
              </a:ext>
            </a:extLst>
          </p:cNvPr>
          <p:cNvSpPr>
            <a:spLocks noChangeShapeType="1"/>
          </p:cNvSpPr>
          <p:nvPr/>
        </p:nvSpPr>
        <p:spPr bwMode="auto">
          <a:xfrm flipH="1" flipV="1">
            <a:off x="4783405" y="7823451"/>
            <a:ext cx="676031" cy="341923"/>
          </a:xfrm>
          <a:prstGeom prst="line">
            <a:avLst/>
          </a:prstGeom>
          <a:noFill/>
          <a:ln w="254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61" name="AutoShape 50">
            <a:extLst>
              <a:ext uri="{FF2B5EF4-FFF2-40B4-BE49-F238E27FC236}">
                <a16:creationId xmlns:a16="http://schemas.microsoft.com/office/drawing/2014/main" id="{A8C6D674-64DA-72C7-AF21-90CC02E066B7}"/>
              </a:ext>
            </a:extLst>
          </p:cNvPr>
          <p:cNvSpPr>
            <a:spLocks noChangeArrowheads="1"/>
          </p:cNvSpPr>
          <p:nvPr/>
        </p:nvSpPr>
        <p:spPr bwMode="auto">
          <a:xfrm>
            <a:off x="852265" y="1027723"/>
            <a:ext cx="11121292" cy="1684216"/>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216" dirty="0">
                <a:solidFill>
                  <a:srgbClr val="000000"/>
                </a:solidFill>
              </a:rPr>
              <a:t>H25</a:t>
            </a:r>
            <a:r>
              <a:rPr lang="ja-JP" altLang="en-US" sz="2216" dirty="0">
                <a:solidFill>
                  <a:srgbClr val="000000"/>
                </a:solidFill>
              </a:rPr>
              <a:t>全国学力・学習状況調査（中学校３年生）　　　</a:t>
            </a:r>
            <a:r>
              <a:rPr lang="ja-JP" altLang="en-US" sz="2216" dirty="0">
                <a:solidFill>
                  <a:srgbClr val="FF0000"/>
                </a:solidFill>
                <a:latin typeface="HG創英角ﾎﾟｯﾌﾟ体" panose="040B0A09000000000000" pitchFamily="49" charset="-128"/>
                <a:ea typeface="HG創英角ﾎﾟｯﾌﾟ体" panose="040B0A09000000000000" pitchFamily="49" charset="-128"/>
              </a:rPr>
              <a:t>中学校でも同じ！</a:t>
            </a:r>
          </a:p>
          <a:p>
            <a:pPr eaLnBrk="1" hangingPunct="1">
              <a:spcBef>
                <a:spcPct val="0"/>
              </a:spcBef>
              <a:buClrTx/>
              <a:buSzTx/>
              <a:buFontTx/>
              <a:buNone/>
            </a:pPr>
            <a:r>
              <a:rPr lang="ja-JP" altLang="en-US" sz="2092" b="1" dirty="0">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2461" dirty="0">
                <a:solidFill>
                  <a:srgbClr val="000000"/>
                </a:solidFill>
              </a:rPr>
              <a:t>　　＊</a:t>
            </a:r>
            <a:r>
              <a:rPr lang="ja-JP" altLang="en-US" sz="1969" dirty="0">
                <a:solidFill>
                  <a:srgbClr val="000000"/>
                </a:solidFill>
              </a:rPr>
              <a:t>「１　当てはまる」　「２　どちらかといえば、当てはまる」</a:t>
            </a:r>
          </a:p>
          <a:p>
            <a:pPr eaLnBrk="1" hangingPunct="1">
              <a:spcBef>
                <a:spcPct val="0"/>
              </a:spcBef>
              <a:buClrTx/>
              <a:buSzTx/>
              <a:buFontTx/>
              <a:buNone/>
            </a:pPr>
            <a:r>
              <a:rPr lang="ja-JP" altLang="en-US" sz="1969" dirty="0">
                <a:solidFill>
                  <a:srgbClr val="000000"/>
                </a:solidFill>
              </a:rPr>
              <a:t>　　　　「３　どちらかといえば、当てはまらない」　「４　当てはまらない」</a:t>
            </a:r>
          </a:p>
        </p:txBody>
      </p:sp>
      <p:sp>
        <p:nvSpPr>
          <p:cNvPr id="62" name="角丸四角形吹き出し 61">
            <a:extLst>
              <a:ext uri="{FF2B5EF4-FFF2-40B4-BE49-F238E27FC236}">
                <a16:creationId xmlns:a16="http://schemas.microsoft.com/office/drawing/2014/main" id="{39A70799-3449-6805-B5DD-A98D9B5583E3}"/>
              </a:ext>
            </a:extLst>
          </p:cNvPr>
          <p:cNvSpPr/>
          <p:nvPr/>
        </p:nvSpPr>
        <p:spPr>
          <a:xfrm>
            <a:off x="2003080" y="2799864"/>
            <a:ext cx="8286261" cy="797169"/>
          </a:xfrm>
          <a:prstGeom prst="wedgeRoundRectCallout">
            <a:avLst>
              <a:gd name="adj1" fmla="val 9983"/>
              <a:gd name="adj2" fmla="val 5085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461" dirty="0">
                <a:solidFill>
                  <a:schemeClr val="tx1"/>
                </a:solidFill>
                <a:latin typeface="ＤＦ特太ゴシック体" pitchFamily="49" charset="-128"/>
                <a:ea typeface="ＤＦ特太ゴシック体" pitchFamily="49" charset="-128"/>
              </a:rPr>
              <a:t>「総合的な学習の時間」の趣旨に即した活動に取り組んでいる生徒ほど、平均正答率（特にＢ問題）が高い。</a:t>
            </a:r>
          </a:p>
        </p:txBody>
      </p:sp>
      <p:sp>
        <p:nvSpPr>
          <p:cNvPr id="63" name="正方形/長方形 62">
            <a:extLst>
              <a:ext uri="{FF2B5EF4-FFF2-40B4-BE49-F238E27FC236}">
                <a16:creationId xmlns:a16="http://schemas.microsoft.com/office/drawing/2014/main" id="{4D077413-5766-00FA-5E20-B1901F41A4A7}"/>
              </a:ext>
            </a:extLst>
          </p:cNvPr>
          <p:cNvSpPr/>
          <p:nvPr/>
        </p:nvSpPr>
        <p:spPr>
          <a:xfrm>
            <a:off x="1344171" y="5504330"/>
            <a:ext cx="443987" cy="2249956"/>
          </a:xfrm>
          <a:prstGeom prst="rect">
            <a:avLst/>
          </a:prstGeom>
          <a:solidFill>
            <a:srgbClr val="FBCD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rgbClr val="C00000"/>
                </a:solidFill>
              </a:rPr>
              <a:t>小学校</a:t>
            </a:r>
          </a:p>
        </p:txBody>
      </p:sp>
      <p:sp>
        <p:nvSpPr>
          <p:cNvPr id="64" name="正方形/長方形 63">
            <a:extLst>
              <a:ext uri="{FF2B5EF4-FFF2-40B4-BE49-F238E27FC236}">
                <a16:creationId xmlns:a16="http://schemas.microsoft.com/office/drawing/2014/main" id="{F3CE3502-D9AD-C39A-4B98-BA806A5BB97A}"/>
              </a:ext>
            </a:extLst>
          </p:cNvPr>
          <p:cNvSpPr/>
          <p:nvPr/>
        </p:nvSpPr>
        <p:spPr>
          <a:xfrm>
            <a:off x="3128209" y="6409153"/>
            <a:ext cx="179295" cy="13447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67" dirty="0"/>
              <a:t>小学校</a:t>
            </a:r>
          </a:p>
        </p:txBody>
      </p:sp>
    </p:spTree>
    <p:extLst>
      <p:ext uri="{BB962C8B-B14F-4D97-AF65-F5344CB8AC3E}">
        <p14:creationId xmlns:p14="http://schemas.microsoft.com/office/powerpoint/2010/main" val="416627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anim calcmode="lin" valueType="num">
                                      <p:cBhvr additive="base">
                                        <p:cTn id="7" dur="500" fill="hold"/>
                                        <p:tgtEl>
                                          <p:spTgt spid="6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dissolve">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1000"/>
                                        <p:tgtEl>
                                          <p:spTgt spid="63"/>
                                        </p:tgtEl>
                                      </p:cBhvr>
                                    </p:animEffect>
                                    <p:anim calcmode="lin" valueType="num">
                                      <p:cBhvr>
                                        <p:cTn id="19" dur="1000" fill="hold"/>
                                        <p:tgtEl>
                                          <p:spTgt spid="63"/>
                                        </p:tgtEl>
                                        <p:attrNameLst>
                                          <p:attrName>ppt_x</p:attrName>
                                        </p:attrNameLst>
                                      </p:cBhvr>
                                      <p:tavLst>
                                        <p:tav tm="0">
                                          <p:val>
                                            <p:strVal val="#ppt_x"/>
                                          </p:val>
                                        </p:tav>
                                        <p:tav tm="100000">
                                          <p:val>
                                            <p:strVal val="#ppt_x"/>
                                          </p:val>
                                        </p:tav>
                                      </p:tavLst>
                                    </p:anim>
                                    <p:anim calcmode="lin" valueType="num">
                                      <p:cBhvr>
                                        <p:cTn id="2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3"/>
                                        </p:tgtEl>
                                      </p:cBhvr>
                                    </p:animEffect>
                                    <p:set>
                                      <p:cBhvr>
                                        <p:cTn id="25" dur="1" fill="hold">
                                          <p:stCondLst>
                                            <p:cond delay="499"/>
                                          </p:stCondLst>
                                        </p:cTn>
                                        <p:tgtEl>
                                          <p:spTgt spid="6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1000"/>
                                        <p:tgtEl>
                                          <p:spTgt spid="64"/>
                                        </p:tgtEl>
                                      </p:cBhvr>
                                    </p:animEffect>
                                    <p:anim calcmode="lin" valueType="num">
                                      <p:cBhvr>
                                        <p:cTn id="31" dur="1000" fill="hold"/>
                                        <p:tgtEl>
                                          <p:spTgt spid="64"/>
                                        </p:tgtEl>
                                        <p:attrNameLst>
                                          <p:attrName>ppt_x</p:attrName>
                                        </p:attrNameLst>
                                      </p:cBhvr>
                                      <p:tavLst>
                                        <p:tav tm="0">
                                          <p:val>
                                            <p:strVal val="#ppt_x"/>
                                          </p:val>
                                        </p:tav>
                                        <p:tav tm="100000">
                                          <p:val>
                                            <p:strVal val="#ppt_x"/>
                                          </p:val>
                                        </p:tav>
                                      </p:tavLst>
                                    </p:anim>
                                    <p:anim calcmode="lin" valueType="num">
                                      <p:cBhvr>
                                        <p:cTn id="32"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64"/>
                                        </p:tgtEl>
                                      </p:cBhvr>
                                    </p:animEffect>
                                    <p:set>
                                      <p:cBhvr>
                                        <p:cTn id="37" dur="1" fill="hold">
                                          <p:stCondLst>
                                            <p:cond delay="4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3" grpId="1" animBg="1"/>
      <p:bldP spid="64" grpId="0" animBg="1"/>
      <p:bldP spid="64"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11C02B-0EF5-B932-4DCA-BC077E16FFC9}"/>
              </a:ext>
            </a:extLst>
          </p:cNvPr>
          <p:cNvSpPr/>
          <p:nvPr/>
        </p:nvSpPr>
        <p:spPr>
          <a:xfrm>
            <a:off x="506477" y="351692"/>
            <a:ext cx="11254153" cy="844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339"/>
          </a:p>
        </p:txBody>
      </p:sp>
      <p:sp>
        <p:nvSpPr>
          <p:cNvPr id="3" name="タイトル 1">
            <a:extLst>
              <a:ext uri="{FF2B5EF4-FFF2-40B4-BE49-F238E27FC236}">
                <a16:creationId xmlns:a16="http://schemas.microsoft.com/office/drawing/2014/main" id="{9F3B7DFA-8C57-DC34-3BDA-12E8F2D72731}"/>
              </a:ext>
            </a:extLst>
          </p:cNvPr>
          <p:cNvSpPr txBox="1">
            <a:spLocks/>
          </p:cNvSpPr>
          <p:nvPr/>
        </p:nvSpPr>
        <p:spPr>
          <a:xfrm>
            <a:off x="1416968" y="232746"/>
            <a:ext cx="9566031" cy="629500"/>
          </a:xfrm>
          <a:prstGeom prst="rect">
            <a:avLst/>
          </a:prstGeom>
          <a:solidFill>
            <a:srgbClr val="99FF33"/>
          </a:solidFill>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939" dirty="0"/>
              <a:t>　　</a:t>
            </a:r>
            <a:r>
              <a:rPr lang="ja-JP" altLang="en-US" sz="3939"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4" name="Line 26">
            <a:extLst>
              <a:ext uri="{FF2B5EF4-FFF2-40B4-BE49-F238E27FC236}">
                <a16:creationId xmlns:a16="http://schemas.microsoft.com/office/drawing/2014/main" id="{C1081342-F78C-7A16-C0E6-482E7E1E27B0}"/>
              </a:ext>
            </a:extLst>
          </p:cNvPr>
          <p:cNvSpPr>
            <a:spLocks noChangeShapeType="1"/>
          </p:cNvSpPr>
          <p:nvPr/>
        </p:nvSpPr>
        <p:spPr bwMode="auto">
          <a:xfrm>
            <a:off x="2707888" y="4625072"/>
            <a:ext cx="355600" cy="763955"/>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5" name="Line 26">
            <a:extLst>
              <a:ext uri="{FF2B5EF4-FFF2-40B4-BE49-F238E27FC236}">
                <a16:creationId xmlns:a16="http://schemas.microsoft.com/office/drawing/2014/main" id="{C7F2EC6A-C16B-A8EA-45B4-8AEA60919297}"/>
              </a:ext>
            </a:extLst>
          </p:cNvPr>
          <p:cNvSpPr>
            <a:spLocks noChangeShapeType="1"/>
          </p:cNvSpPr>
          <p:nvPr/>
        </p:nvSpPr>
        <p:spPr bwMode="auto">
          <a:xfrm flipH="1">
            <a:off x="1657291" y="4679221"/>
            <a:ext cx="265723" cy="423985"/>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6" name="Line 26">
            <a:extLst>
              <a:ext uri="{FF2B5EF4-FFF2-40B4-BE49-F238E27FC236}">
                <a16:creationId xmlns:a16="http://schemas.microsoft.com/office/drawing/2014/main" id="{4A8DD1B5-211A-2C40-85FB-15AE887F896B}"/>
              </a:ext>
            </a:extLst>
          </p:cNvPr>
          <p:cNvSpPr>
            <a:spLocks noChangeShapeType="1"/>
          </p:cNvSpPr>
          <p:nvPr/>
        </p:nvSpPr>
        <p:spPr bwMode="auto">
          <a:xfrm>
            <a:off x="8575862" y="4719889"/>
            <a:ext cx="252783" cy="139028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7" name="Line 26">
            <a:extLst>
              <a:ext uri="{FF2B5EF4-FFF2-40B4-BE49-F238E27FC236}">
                <a16:creationId xmlns:a16="http://schemas.microsoft.com/office/drawing/2014/main" id="{97EE73B0-5B22-C577-9229-E7599E3054D1}"/>
              </a:ext>
            </a:extLst>
          </p:cNvPr>
          <p:cNvSpPr>
            <a:spLocks noChangeShapeType="1"/>
          </p:cNvSpPr>
          <p:nvPr/>
        </p:nvSpPr>
        <p:spPr bwMode="auto">
          <a:xfrm flipH="1">
            <a:off x="9559213" y="4984378"/>
            <a:ext cx="238028" cy="1125801"/>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8" name="Line 26">
            <a:extLst>
              <a:ext uri="{FF2B5EF4-FFF2-40B4-BE49-F238E27FC236}">
                <a16:creationId xmlns:a16="http://schemas.microsoft.com/office/drawing/2014/main" id="{25157819-7552-1A67-D74D-72B7D0CB5AFE}"/>
              </a:ext>
            </a:extLst>
          </p:cNvPr>
          <p:cNvSpPr>
            <a:spLocks noChangeShapeType="1"/>
          </p:cNvSpPr>
          <p:nvPr/>
        </p:nvSpPr>
        <p:spPr bwMode="auto">
          <a:xfrm flipH="1">
            <a:off x="7243609" y="4711432"/>
            <a:ext cx="531447" cy="736600"/>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9" name="Line 26">
            <a:extLst>
              <a:ext uri="{FF2B5EF4-FFF2-40B4-BE49-F238E27FC236}">
                <a16:creationId xmlns:a16="http://schemas.microsoft.com/office/drawing/2014/main" id="{F4B5D8DB-9B71-52BE-7CEF-927DB4DA6AF3}"/>
              </a:ext>
            </a:extLst>
          </p:cNvPr>
          <p:cNvSpPr>
            <a:spLocks noChangeShapeType="1"/>
          </p:cNvSpPr>
          <p:nvPr/>
        </p:nvSpPr>
        <p:spPr bwMode="auto">
          <a:xfrm>
            <a:off x="10641437" y="4891209"/>
            <a:ext cx="275128" cy="1842744"/>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0" name="Line 26">
            <a:extLst>
              <a:ext uri="{FF2B5EF4-FFF2-40B4-BE49-F238E27FC236}">
                <a16:creationId xmlns:a16="http://schemas.microsoft.com/office/drawing/2014/main" id="{6DC37732-C6DB-5D9B-00E6-100AF3889E83}"/>
              </a:ext>
            </a:extLst>
          </p:cNvPr>
          <p:cNvSpPr>
            <a:spLocks noChangeShapeType="1"/>
          </p:cNvSpPr>
          <p:nvPr/>
        </p:nvSpPr>
        <p:spPr bwMode="auto">
          <a:xfrm flipH="1">
            <a:off x="3726636" y="4663158"/>
            <a:ext cx="355600" cy="597877"/>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1" name="Line 26">
            <a:extLst>
              <a:ext uri="{FF2B5EF4-FFF2-40B4-BE49-F238E27FC236}">
                <a16:creationId xmlns:a16="http://schemas.microsoft.com/office/drawing/2014/main" id="{CCF0135E-F5B0-0074-4FF3-431E6AA949F8}"/>
              </a:ext>
            </a:extLst>
          </p:cNvPr>
          <p:cNvSpPr>
            <a:spLocks noChangeShapeType="1"/>
          </p:cNvSpPr>
          <p:nvPr/>
        </p:nvSpPr>
        <p:spPr bwMode="auto">
          <a:xfrm>
            <a:off x="5385739" y="4690673"/>
            <a:ext cx="40000" cy="1141705"/>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2" name="正方形/長方形 11">
            <a:extLst>
              <a:ext uri="{FF2B5EF4-FFF2-40B4-BE49-F238E27FC236}">
                <a16:creationId xmlns:a16="http://schemas.microsoft.com/office/drawing/2014/main" id="{22DE7A6C-DDC1-5FBE-D313-3659C59A9078}"/>
              </a:ext>
            </a:extLst>
          </p:cNvPr>
          <p:cNvSpPr/>
          <p:nvPr/>
        </p:nvSpPr>
        <p:spPr>
          <a:xfrm>
            <a:off x="639333" y="3921626"/>
            <a:ext cx="5316416" cy="487484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461" dirty="0">
              <a:solidFill>
                <a:srgbClr val="FF3300"/>
              </a:solidFill>
              <a:latin typeface="ＤＦ特太ゴシック体" pitchFamily="49" charset="-128"/>
              <a:ea typeface="ＤＦ特太ゴシック体" pitchFamily="49" charset="-128"/>
            </a:endParaRPr>
          </a:p>
        </p:txBody>
      </p:sp>
      <p:sp>
        <p:nvSpPr>
          <p:cNvPr id="13" name="正方形/長方形 12">
            <a:extLst>
              <a:ext uri="{FF2B5EF4-FFF2-40B4-BE49-F238E27FC236}">
                <a16:creationId xmlns:a16="http://schemas.microsoft.com/office/drawing/2014/main" id="{44C39C0C-5C50-D312-494C-320E9D035AF4}"/>
              </a:ext>
            </a:extLst>
          </p:cNvPr>
          <p:cNvSpPr/>
          <p:nvPr/>
        </p:nvSpPr>
        <p:spPr>
          <a:xfrm>
            <a:off x="6221478" y="3886457"/>
            <a:ext cx="5318369" cy="487484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461" dirty="0">
              <a:solidFill>
                <a:srgbClr val="FF3300"/>
              </a:solidFill>
              <a:latin typeface="ＤＦ特太ゴシック体" pitchFamily="49" charset="-128"/>
              <a:ea typeface="ＤＦ特太ゴシック体" pitchFamily="49" charset="-128"/>
            </a:endParaRPr>
          </a:p>
        </p:txBody>
      </p:sp>
      <p:sp>
        <p:nvSpPr>
          <p:cNvPr id="14" name="角丸四角形吹き出し 57">
            <a:extLst>
              <a:ext uri="{FF2B5EF4-FFF2-40B4-BE49-F238E27FC236}">
                <a16:creationId xmlns:a16="http://schemas.microsoft.com/office/drawing/2014/main" id="{33D8A3DA-83B5-FD4C-F842-0305ABBA6BC9}"/>
              </a:ext>
            </a:extLst>
          </p:cNvPr>
          <p:cNvSpPr/>
          <p:nvPr/>
        </p:nvSpPr>
        <p:spPr>
          <a:xfrm>
            <a:off x="5124461" y="8165830"/>
            <a:ext cx="2244968" cy="588108"/>
          </a:xfrm>
          <a:prstGeom prst="wedgeRoundRectCallout">
            <a:avLst>
              <a:gd name="adj1" fmla="val 9983"/>
              <a:gd name="adj2" fmla="val 50852"/>
              <a:gd name="adj3" fmla="val 16667"/>
            </a:avLst>
          </a:prstGeom>
          <a:solidFill>
            <a:srgbClr val="FFCC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477" dirty="0">
                <a:solidFill>
                  <a:srgbClr val="000000"/>
                </a:solidFill>
              </a:rPr>
              <a:t>グラフの横幅は各々の生徒数の割合を反映</a:t>
            </a:r>
          </a:p>
        </p:txBody>
      </p:sp>
      <p:sp>
        <p:nvSpPr>
          <p:cNvPr id="15" name="AutoShape 50">
            <a:extLst>
              <a:ext uri="{FF2B5EF4-FFF2-40B4-BE49-F238E27FC236}">
                <a16:creationId xmlns:a16="http://schemas.microsoft.com/office/drawing/2014/main" id="{595FC105-AA84-CA37-731D-6E1F7B6C2D95}"/>
              </a:ext>
            </a:extLst>
          </p:cNvPr>
          <p:cNvSpPr>
            <a:spLocks noChangeArrowheads="1"/>
          </p:cNvSpPr>
          <p:nvPr/>
        </p:nvSpPr>
        <p:spPr bwMode="auto">
          <a:xfrm>
            <a:off x="639338" y="1027724"/>
            <a:ext cx="11121292" cy="1684216"/>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216" b="1" dirty="0">
                <a:solidFill>
                  <a:srgbClr val="FF0000"/>
                </a:solidFill>
                <a:latin typeface="HG創英角ﾎﾟｯﾌﾟ体" panose="040B0A09000000000000" pitchFamily="49" charset="-128"/>
                <a:ea typeface="HG創英角ﾎﾟｯﾌﾟ体" panose="040B0A09000000000000" pitchFamily="49" charset="-128"/>
              </a:rPr>
              <a:t>Ｈ２９</a:t>
            </a:r>
            <a:r>
              <a:rPr lang="ja-JP" altLang="en-US" sz="2216" b="1" dirty="0">
                <a:solidFill>
                  <a:srgbClr val="000000"/>
                </a:solidFill>
              </a:rPr>
              <a:t>全国学力・学習状況調査</a:t>
            </a:r>
            <a:r>
              <a:rPr lang="ja-JP" altLang="en-US" sz="2216" b="1" dirty="0">
                <a:solidFill>
                  <a:srgbClr val="FF0000"/>
                </a:solidFill>
              </a:rPr>
              <a:t>（中学校３年生）　　　</a:t>
            </a:r>
            <a:r>
              <a:rPr lang="ja-JP" altLang="en-US" sz="2216" b="1" dirty="0">
                <a:solidFill>
                  <a:srgbClr val="FF0000"/>
                </a:solidFill>
                <a:latin typeface="HG創英角ﾎﾟｯﾌﾟ体" panose="040B0A09000000000000" pitchFamily="49" charset="-128"/>
                <a:ea typeface="HG創英角ﾎﾟｯﾌﾟ体" panose="040B0A09000000000000" pitchFamily="49" charset="-128"/>
              </a:rPr>
              <a:t>中学校で大きな改善が進んだ！</a:t>
            </a:r>
          </a:p>
          <a:p>
            <a:pPr eaLnBrk="1" hangingPunct="1">
              <a:spcBef>
                <a:spcPct val="0"/>
              </a:spcBef>
              <a:buClrTx/>
              <a:buSzTx/>
              <a:buFontTx/>
              <a:buNone/>
            </a:pPr>
            <a:r>
              <a:rPr lang="ja-JP" altLang="en-US" sz="2092" b="1" dirty="0">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2461" dirty="0">
                <a:solidFill>
                  <a:srgbClr val="000000"/>
                </a:solidFill>
              </a:rPr>
              <a:t>　　＊</a:t>
            </a:r>
            <a:r>
              <a:rPr lang="ja-JP" altLang="en-US" sz="1969" dirty="0">
                <a:solidFill>
                  <a:srgbClr val="000000"/>
                </a:solidFill>
              </a:rPr>
              <a:t>「１　当てはまる」　「２　どちらかといえば、当てはまる」</a:t>
            </a:r>
          </a:p>
          <a:p>
            <a:pPr eaLnBrk="1" hangingPunct="1">
              <a:spcBef>
                <a:spcPct val="0"/>
              </a:spcBef>
              <a:buClrTx/>
              <a:buSzTx/>
              <a:buFontTx/>
              <a:buNone/>
            </a:pPr>
            <a:r>
              <a:rPr lang="ja-JP" altLang="en-US" sz="1969" dirty="0">
                <a:solidFill>
                  <a:srgbClr val="000000"/>
                </a:solidFill>
              </a:rPr>
              <a:t>　　　　「３　どちらかといえば、当てはまらない」　「４　当てはまらない」</a:t>
            </a:r>
          </a:p>
        </p:txBody>
      </p:sp>
      <p:sp>
        <p:nvSpPr>
          <p:cNvPr id="16" name="角丸四角形吹き出し 61">
            <a:extLst>
              <a:ext uri="{FF2B5EF4-FFF2-40B4-BE49-F238E27FC236}">
                <a16:creationId xmlns:a16="http://schemas.microsoft.com/office/drawing/2014/main" id="{7283ACAE-A4D5-1953-9E6F-B31F40C3DAF4}"/>
              </a:ext>
            </a:extLst>
          </p:cNvPr>
          <p:cNvSpPr/>
          <p:nvPr/>
        </p:nvSpPr>
        <p:spPr>
          <a:xfrm>
            <a:off x="789530" y="2856134"/>
            <a:ext cx="10598165" cy="908473"/>
          </a:xfrm>
          <a:prstGeom prst="wedgeRoundRectCallout">
            <a:avLst>
              <a:gd name="adj1" fmla="val 9983"/>
              <a:gd name="adj2" fmla="val 50852"/>
              <a:gd name="adj3" fmla="val 16667"/>
            </a:avLst>
          </a:prstGeom>
          <a:solidFill>
            <a:srgbClr val="FED2F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61" dirty="0">
                <a:solidFill>
                  <a:schemeClr val="tx1"/>
                </a:solidFill>
                <a:latin typeface="ＤＦ特太ゴシック体" panose="020B0509000000000000" pitchFamily="49" charset="-128"/>
                <a:ea typeface="ＤＦ特太ゴシック体" panose="020B0509000000000000" pitchFamily="49" charset="-128"/>
              </a:rPr>
              <a:t>その後、中学校の「総合的な学習の時間」の</a:t>
            </a:r>
            <a:r>
              <a:rPr lang="ja-JP" altLang="en-US" sz="2667" dirty="0">
                <a:solidFill>
                  <a:schemeClr val="tx1"/>
                </a:solidFill>
                <a:latin typeface="ＤＦ特太ゴシック体" panose="020B0509000000000000" pitchFamily="49" charset="-128"/>
                <a:ea typeface="ＤＦ特太ゴシック体" panose="020B0509000000000000" pitchFamily="49" charset="-128"/>
              </a:rPr>
              <a:t>充実が進んだようで、</a:t>
            </a:r>
            <a:endParaRPr lang="en-US" altLang="ja-JP" sz="2667" dirty="0">
              <a:solidFill>
                <a:schemeClr val="tx1"/>
              </a:solidFill>
              <a:latin typeface="ＤＦ特太ゴシック体" panose="020B0509000000000000" pitchFamily="49" charset="-128"/>
              <a:ea typeface="ＤＦ特太ゴシック体" panose="020B0509000000000000" pitchFamily="49" charset="-128"/>
            </a:endParaRPr>
          </a:p>
          <a:p>
            <a:pPr algn="ctr">
              <a:defRPr/>
            </a:pPr>
            <a:r>
              <a:rPr lang="ja-JP" altLang="en-US" sz="2667" dirty="0">
                <a:solidFill>
                  <a:schemeClr val="tx1"/>
                </a:solidFill>
                <a:latin typeface="ＤＦ特太ゴシック体" panose="020B0509000000000000" pitchFamily="49" charset="-128"/>
                <a:ea typeface="ＤＦ特太ゴシック体" panose="020B0509000000000000" pitchFamily="49" charset="-128"/>
              </a:rPr>
              <a:t>「４ あてはまらない」生徒との</a:t>
            </a:r>
            <a:r>
              <a:rPr lang="ja-JP" altLang="en-US" sz="2461" dirty="0">
                <a:solidFill>
                  <a:schemeClr val="tx1"/>
                </a:solidFill>
                <a:latin typeface="ＤＦ特太ゴシック体" pitchFamily="49" charset="-128"/>
                <a:ea typeface="ＤＦ特太ゴシック体" pitchFamily="49" charset="-128"/>
              </a:rPr>
              <a:t>平均正答率の差が年々拡大しています。</a:t>
            </a:r>
          </a:p>
        </p:txBody>
      </p:sp>
      <p:pic>
        <p:nvPicPr>
          <p:cNvPr id="17" name="図 16">
            <a:extLst>
              <a:ext uri="{FF2B5EF4-FFF2-40B4-BE49-F238E27FC236}">
                <a16:creationId xmlns:a16="http://schemas.microsoft.com/office/drawing/2014/main" id="{065099C2-EB2B-9EE7-B621-9B1219E4F8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0435" y="4366991"/>
            <a:ext cx="5144205" cy="4367075"/>
          </a:xfrm>
          <a:prstGeom prst="rect">
            <a:avLst/>
          </a:prstGeom>
        </p:spPr>
      </p:pic>
      <p:pic>
        <p:nvPicPr>
          <p:cNvPr id="18" name="図 17">
            <a:extLst>
              <a:ext uri="{FF2B5EF4-FFF2-40B4-BE49-F238E27FC236}">
                <a16:creationId xmlns:a16="http://schemas.microsoft.com/office/drawing/2014/main" id="{2459121F-965B-57CC-1BAD-D9D3B186D4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0466" y="4332087"/>
            <a:ext cx="5044961" cy="4367075"/>
          </a:xfrm>
          <a:prstGeom prst="rect">
            <a:avLst/>
          </a:prstGeom>
        </p:spPr>
      </p:pic>
      <p:sp>
        <p:nvSpPr>
          <p:cNvPr id="19" name="正方形/長方形 22">
            <a:extLst>
              <a:ext uri="{FF2B5EF4-FFF2-40B4-BE49-F238E27FC236}">
                <a16:creationId xmlns:a16="http://schemas.microsoft.com/office/drawing/2014/main" id="{12B8CB1D-8E5B-9EE9-930B-E563098FED71}"/>
              </a:ext>
            </a:extLst>
          </p:cNvPr>
          <p:cNvSpPr>
            <a:spLocks noChangeArrowheads="1"/>
          </p:cNvSpPr>
          <p:nvPr/>
        </p:nvSpPr>
        <p:spPr bwMode="auto">
          <a:xfrm>
            <a:off x="9133551" y="4354525"/>
            <a:ext cx="2191876" cy="607411"/>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a:solidFill>
                  <a:srgbClr val="FF0000"/>
                </a:solidFill>
                <a:latin typeface="HGP創英角ﾎﾟｯﾌﾟ体" panose="040B0A00000000000000" pitchFamily="50" charset="-128"/>
                <a:ea typeface="HGP創英角ﾎﾟｯﾌﾟ体" panose="040B0A00000000000000" pitchFamily="50" charset="-128"/>
              </a:rPr>
              <a:t>１３ポイントの差</a:t>
            </a:r>
          </a:p>
        </p:txBody>
      </p:sp>
      <p:sp>
        <p:nvSpPr>
          <p:cNvPr id="20" name="正方形/長方形 20">
            <a:extLst>
              <a:ext uri="{FF2B5EF4-FFF2-40B4-BE49-F238E27FC236}">
                <a16:creationId xmlns:a16="http://schemas.microsoft.com/office/drawing/2014/main" id="{FC8ACA78-1920-5533-F8E6-E443D0508222}"/>
              </a:ext>
            </a:extLst>
          </p:cNvPr>
          <p:cNvSpPr>
            <a:spLocks noChangeArrowheads="1"/>
          </p:cNvSpPr>
          <p:nvPr/>
        </p:nvSpPr>
        <p:spPr bwMode="auto">
          <a:xfrm>
            <a:off x="6973707" y="4074303"/>
            <a:ext cx="2082797" cy="646724"/>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dirty="0">
                <a:solidFill>
                  <a:srgbClr val="000000"/>
                </a:solidFill>
                <a:latin typeface="HGP創英角ﾎﾟｯﾌﾟ体" panose="040B0A00000000000000" pitchFamily="50" charset="-128"/>
                <a:ea typeface="HGP創英角ﾎﾟｯﾌﾟ体" panose="040B0A00000000000000" pitchFamily="50" charset="-128"/>
              </a:rPr>
              <a:t>１６ポイントの差</a:t>
            </a:r>
          </a:p>
        </p:txBody>
      </p:sp>
      <p:sp>
        <p:nvSpPr>
          <p:cNvPr id="21" name="正方形/長方形 21">
            <a:extLst>
              <a:ext uri="{FF2B5EF4-FFF2-40B4-BE49-F238E27FC236}">
                <a16:creationId xmlns:a16="http://schemas.microsoft.com/office/drawing/2014/main" id="{A319C884-2376-18AD-9F62-A8920987D240}"/>
              </a:ext>
            </a:extLst>
          </p:cNvPr>
          <p:cNvSpPr>
            <a:spLocks noChangeArrowheads="1"/>
          </p:cNvSpPr>
          <p:nvPr/>
        </p:nvSpPr>
        <p:spPr bwMode="auto">
          <a:xfrm>
            <a:off x="3582205" y="4043949"/>
            <a:ext cx="2129692" cy="646724"/>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dirty="0">
                <a:solidFill>
                  <a:srgbClr val="FF0000"/>
                </a:solidFill>
                <a:latin typeface="HGP創英角ﾎﾟｯﾌﾟ体" panose="040B0A00000000000000" pitchFamily="50" charset="-128"/>
                <a:ea typeface="HGP創英角ﾎﾟｯﾌﾟ体" panose="040B0A00000000000000" pitchFamily="50" charset="-128"/>
              </a:rPr>
              <a:t>１８ポイントの差</a:t>
            </a:r>
          </a:p>
        </p:txBody>
      </p:sp>
      <p:sp>
        <p:nvSpPr>
          <p:cNvPr id="22" name="正方形/長方形 19">
            <a:extLst>
              <a:ext uri="{FF2B5EF4-FFF2-40B4-BE49-F238E27FC236}">
                <a16:creationId xmlns:a16="http://schemas.microsoft.com/office/drawing/2014/main" id="{C89D9005-142D-DF99-C616-22686F46E6F6}"/>
              </a:ext>
            </a:extLst>
          </p:cNvPr>
          <p:cNvSpPr>
            <a:spLocks noChangeArrowheads="1"/>
          </p:cNvSpPr>
          <p:nvPr/>
        </p:nvSpPr>
        <p:spPr bwMode="auto">
          <a:xfrm>
            <a:off x="1350535" y="4011752"/>
            <a:ext cx="1986613" cy="644769"/>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dirty="0">
                <a:solidFill>
                  <a:srgbClr val="000000"/>
                </a:solidFill>
                <a:latin typeface="HGP創英角ﾎﾟｯﾌﾟ体" panose="040B0A00000000000000" pitchFamily="50" charset="-128"/>
                <a:ea typeface="HGP創英角ﾎﾟｯﾌﾟ体" panose="040B0A00000000000000" pitchFamily="50" charset="-128"/>
              </a:rPr>
              <a:t>１２ポイントの差</a:t>
            </a:r>
          </a:p>
        </p:txBody>
      </p:sp>
    </p:spTree>
    <p:extLst>
      <p:ext uri="{BB962C8B-B14F-4D97-AF65-F5344CB8AC3E}">
        <p14:creationId xmlns:p14="http://schemas.microsoft.com/office/powerpoint/2010/main" val="127938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1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anim calcmode="lin" valueType="num">
                                      <p:cBhvr>
                                        <p:cTn id="68" dur="1000" fill="hold"/>
                                        <p:tgtEl>
                                          <p:spTgt spid="7"/>
                                        </p:tgtEl>
                                        <p:attrNameLst>
                                          <p:attrName>ppt_x</p:attrName>
                                        </p:attrNameLst>
                                      </p:cBhvr>
                                      <p:tavLst>
                                        <p:tav tm="0">
                                          <p:val>
                                            <p:strVal val="#ppt_x"/>
                                          </p:val>
                                        </p:tav>
                                        <p:tav tm="100000">
                                          <p:val>
                                            <p:strVal val="#ppt_x"/>
                                          </p:val>
                                        </p:tav>
                                      </p:tavLst>
                                    </p:anim>
                                    <p:anim calcmode="lin" valueType="num">
                                      <p:cBhvr>
                                        <p:cTn id="69" dur="1000" fill="hold"/>
                                        <p:tgtEl>
                                          <p:spTgt spid="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1000"/>
                                        <p:tgtEl>
                                          <p:spTgt spid="8"/>
                                        </p:tgtEl>
                                      </p:cBhvr>
                                    </p:animEffect>
                                    <p:anim calcmode="lin" valueType="num">
                                      <p:cBhvr>
                                        <p:cTn id="73" dur="1000" fill="hold"/>
                                        <p:tgtEl>
                                          <p:spTgt spid="8"/>
                                        </p:tgtEl>
                                        <p:attrNameLst>
                                          <p:attrName>ppt_x</p:attrName>
                                        </p:attrNameLst>
                                      </p:cBhvr>
                                      <p:tavLst>
                                        <p:tav tm="0">
                                          <p:val>
                                            <p:strVal val="#ppt_x"/>
                                          </p:val>
                                        </p:tav>
                                        <p:tav tm="100000">
                                          <p:val>
                                            <p:strVal val="#ppt_x"/>
                                          </p:val>
                                        </p:tav>
                                      </p:tavLst>
                                    </p:anim>
                                    <p:anim calcmode="lin" valueType="num">
                                      <p:cBhvr>
                                        <p:cTn id="74" dur="1000" fill="hold"/>
                                        <p:tgtEl>
                                          <p:spTgt spid="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000"/>
                                        <p:tgtEl>
                                          <p:spTgt spid="18"/>
                                        </p:tgtEl>
                                      </p:cBhvr>
                                    </p:animEffect>
                                    <p:anim calcmode="lin" valueType="num">
                                      <p:cBhvr>
                                        <p:cTn id="88" dur="1000" fill="hold"/>
                                        <p:tgtEl>
                                          <p:spTgt spid="18"/>
                                        </p:tgtEl>
                                        <p:attrNameLst>
                                          <p:attrName>ppt_x</p:attrName>
                                        </p:attrNameLst>
                                      </p:cBhvr>
                                      <p:tavLst>
                                        <p:tav tm="0">
                                          <p:val>
                                            <p:strVal val="#ppt_x"/>
                                          </p:val>
                                        </p:tav>
                                        <p:tav tm="100000">
                                          <p:val>
                                            <p:strVal val="#ppt_x"/>
                                          </p:val>
                                        </p:tav>
                                      </p:tavLst>
                                    </p:anim>
                                    <p:anim calcmode="lin" valueType="num">
                                      <p:cBhvr>
                                        <p:cTn id="89" dur="1000" fill="hold"/>
                                        <p:tgtEl>
                                          <p:spTgt spid="1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1000"/>
                                        <p:tgtEl>
                                          <p:spTgt spid="19"/>
                                        </p:tgtEl>
                                      </p:cBhvr>
                                    </p:animEffect>
                                    <p:anim calcmode="lin" valueType="num">
                                      <p:cBhvr>
                                        <p:cTn id="93" dur="1000" fill="hold"/>
                                        <p:tgtEl>
                                          <p:spTgt spid="19"/>
                                        </p:tgtEl>
                                        <p:attrNameLst>
                                          <p:attrName>ppt_x</p:attrName>
                                        </p:attrNameLst>
                                      </p:cBhvr>
                                      <p:tavLst>
                                        <p:tav tm="0">
                                          <p:val>
                                            <p:strVal val="#ppt_x"/>
                                          </p:val>
                                        </p:tav>
                                        <p:tav tm="100000">
                                          <p:val>
                                            <p:strVal val="#ppt_x"/>
                                          </p:val>
                                        </p:tav>
                                      </p:tavLst>
                                    </p:anim>
                                    <p:anim calcmode="lin" valueType="num">
                                      <p:cBhvr>
                                        <p:cTn id="94" dur="1000" fill="hold"/>
                                        <p:tgtEl>
                                          <p:spTgt spid="1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1000"/>
                                        <p:tgtEl>
                                          <p:spTgt spid="20"/>
                                        </p:tgtEl>
                                      </p:cBhvr>
                                    </p:animEffect>
                                    <p:anim calcmode="lin" valueType="num">
                                      <p:cBhvr>
                                        <p:cTn id="98" dur="1000" fill="hold"/>
                                        <p:tgtEl>
                                          <p:spTgt spid="20"/>
                                        </p:tgtEl>
                                        <p:attrNameLst>
                                          <p:attrName>ppt_x</p:attrName>
                                        </p:attrNameLst>
                                      </p:cBhvr>
                                      <p:tavLst>
                                        <p:tav tm="0">
                                          <p:val>
                                            <p:strVal val="#ppt_x"/>
                                          </p:val>
                                        </p:tav>
                                        <p:tav tm="100000">
                                          <p:val>
                                            <p:strVal val="#ppt_x"/>
                                          </p:val>
                                        </p:tav>
                                      </p:tavLst>
                                    </p:anim>
                                    <p:anim calcmode="lin" valueType="num">
                                      <p:cBhvr>
                                        <p:cTn id="99" dur="1000" fill="hold"/>
                                        <p:tgtEl>
                                          <p:spTgt spid="20"/>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1000"/>
                                        <p:tgtEl>
                                          <p:spTgt spid="14"/>
                                        </p:tgtEl>
                                      </p:cBhvr>
                                    </p:animEffect>
                                    <p:anim calcmode="lin" valueType="num">
                                      <p:cBhvr>
                                        <p:cTn id="103" dur="1000" fill="hold"/>
                                        <p:tgtEl>
                                          <p:spTgt spid="14"/>
                                        </p:tgtEl>
                                        <p:attrNameLst>
                                          <p:attrName>ppt_x</p:attrName>
                                        </p:attrNameLst>
                                      </p:cBhvr>
                                      <p:tavLst>
                                        <p:tav tm="0">
                                          <p:val>
                                            <p:strVal val="#ppt_x"/>
                                          </p:val>
                                        </p:tav>
                                        <p:tav tm="100000">
                                          <p:val>
                                            <p:strVal val="#ppt_x"/>
                                          </p:val>
                                        </p:tav>
                                      </p:tavLst>
                                    </p:anim>
                                    <p:anim calcmode="lin" valueType="num">
                                      <p:cBhvr>
                                        <p:cTn id="10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9" grpId="0" animBg="1"/>
      <p:bldP spid="20" grpId="0" animBg="1"/>
      <p:bldP spid="21" grpId="0" animBg="1"/>
      <p:bldP spid="2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E9514C-2F41-4851-8B5B-CC32C8B4F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21" y="607463"/>
            <a:ext cx="11353632" cy="7860207"/>
          </a:xfrm>
          <a:prstGeom prst="rect">
            <a:avLst/>
          </a:prstGeom>
        </p:spPr>
      </p:pic>
      <p:sp>
        <p:nvSpPr>
          <p:cNvPr id="2" name="テキスト ボックス 1">
            <a:extLst>
              <a:ext uri="{FF2B5EF4-FFF2-40B4-BE49-F238E27FC236}">
                <a16:creationId xmlns:a16="http://schemas.microsoft.com/office/drawing/2014/main" id="{4A652998-6C03-44D5-BACE-206CDD320784}"/>
              </a:ext>
            </a:extLst>
          </p:cNvPr>
          <p:cNvSpPr txBox="1"/>
          <p:nvPr/>
        </p:nvSpPr>
        <p:spPr>
          <a:xfrm>
            <a:off x="1134467" y="8500680"/>
            <a:ext cx="10985816" cy="420564"/>
          </a:xfrm>
          <a:prstGeom prst="rect">
            <a:avLst/>
          </a:prstGeom>
          <a:noFill/>
        </p:spPr>
        <p:txBody>
          <a:bodyPr wrap="square" rtlCol="0">
            <a:spAutoFit/>
          </a:bodyPr>
          <a:lstStyle/>
          <a:p>
            <a:r>
              <a:rPr lang="ja-JP" altLang="en-US" sz="2133" dirty="0">
                <a:latin typeface="AR丸ゴシック体E" panose="020F0909000000000000" pitchFamily="49" charset="-128"/>
                <a:ea typeface="AR丸ゴシック体E" panose="020F0909000000000000" pitchFamily="49" charset="-128"/>
              </a:rPr>
              <a:t>　その場限りの</a:t>
            </a:r>
            <a:r>
              <a:rPr lang="ja-JP" altLang="en-US" sz="2133" i="1" u="sng" dirty="0">
                <a:latin typeface="AR丸ゴシック体E" panose="020F0909000000000000" pitchFamily="49" charset="-128"/>
                <a:ea typeface="AR丸ゴシック体E" panose="020F0909000000000000" pitchFamily="49" charset="-128"/>
              </a:rPr>
              <a:t>学力向上策</a:t>
            </a:r>
            <a:r>
              <a:rPr lang="ja-JP" altLang="en-US" sz="2133" i="1" dirty="0">
                <a:latin typeface="AR丸ゴシック体E" panose="020F0909000000000000" pitchFamily="49" charset="-128"/>
                <a:ea typeface="AR丸ゴシック体E" panose="020F0909000000000000" pitchFamily="49" charset="-128"/>
              </a:rPr>
              <a:t>？</a:t>
            </a:r>
            <a:r>
              <a:rPr lang="ja-JP" altLang="en-US" sz="2133" dirty="0">
                <a:latin typeface="AR丸ゴシック体E" panose="020F0909000000000000" pitchFamily="49" charset="-128"/>
                <a:ea typeface="AR丸ゴシック体E" panose="020F0909000000000000" pitchFamily="49" charset="-128"/>
              </a:rPr>
              <a:t>は、愚策です。学力は、学びの後からついてくるのです。</a:t>
            </a:r>
          </a:p>
        </p:txBody>
      </p:sp>
      <p:sp>
        <p:nvSpPr>
          <p:cNvPr id="4" name="テキスト ボックス 3">
            <a:extLst>
              <a:ext uri="{FF2B5EF4-FFF2-40B4-BE49-F238E27FC236}">
                <a16:creationId xmlns:a16="http://schemas.microsoft.com/office/drawing/2014/main" id="{7A46330C-55E2-436C-9829-788E45FB6475}"/>
              </a:ext>
            </a:extLst>
          </p:cNvPr>
          <p:cNvSpPr txBox="1"/>
          <p:nvPr/>
        </p:nvSpPr>
        <p:spPr>
          <a:xfrm>
            <a:off x="914400" y="574453"/>
            <a:ext cx="11205883" cy="502766"/>
          </a:xfrm>
          <a:prstGeom prst="rect">
            <a:avLst/>
          </a:prstGeom>
          <a:noFill/>
        </p:spPr>
        <p:txBody>
          <a:bodyPr wrap="square" rtlCol="0">
            <a:spAutoFit/>
          </a:bodyPr>
          <a:lstStyle/>
          <a:p>
            <a:r>
              <a:rPr kumimoji="1" lang="ja-JP" altLang="en-US" sz="2667" b="1" dirty="0">
                <a:highlight>
                  <a:srgbClr val="FFFF00"/>
                </a:highlight>
              </a:rPr>
              <a:t>ＥＳＤの充実が、学力も向上させた江東区立八名川小学校の事例</a:t>
            </a:r>
          </a:p>
        </p:txBody>
      </p:sp>
      <p:sp>
        <p:nvSpPr>
          <p:cNvPr id="6" name="テキスト ボックス 5">
            <a:extLst>
              <a:ext uri="{FF2B5EF4-FFF2-40B4-BE49-F238E27FC236}">
                <a16:creationId xmlns:a16="http://schemas.microsoft.com/office/drawing/2014/main" id="{0F8BDA27-0852-F5B7-C639-A9FA96AF3D0B}"/>
              </a:ext>
            </a:extLst>
          </p:cNvPr>
          <p:cNvSpPr txBox="1"/>
          <p:nvPr/>
        </p:nvSpPr>
        <p:spPr>
          <a:xfrm>
            <a:off x="1841905" y="6669741"/>
            <a:ext cx="553998" cy="846096"/>
          </a:xfrm>
          <a:prstGeom prst="rect">
            <a:avLst/>
          </a:prstGeom>
          <a:solidFill>
            <a:schemeClr val="bg1"/>
          </a:solidFill>
        </p:spPr>
        <p:txBody>
          <a:bodyPr vert="eaVert" wrap="square" rtlCol="0">
            <a:spAutoFit/>
          </a:bodyPr>
          <a:lstStyle/>
          <a:p>
            <a:pPr algn="ctr"/>
            <a:r>
              <a:rPr kumimoji="1" lang="ja-JP" altLang="en-US" dirty="0">
                <a:highlight>
                  <a:srgbClr val="FFFF00"/>
                </a:highlight>
                <a:latin typeface="AR丸ゴシック体E" panose="020F0909000000000000" pitchFamily="49" charset="-128"/>
                <a:ea typeface="AR丸ゴシック体E" panose="020F0909000000000000" pitchFamily="49" charset="-128"/>
              </a:rPr>
              <a:t>平成</a:t>
            </a:r>
            <a:r>
              <a:rPr kumimoji="1" lang="en-US" altLang="ja-JP" sz="2400" dirty="0">
                <a:highlight>
                  <a:srgbClr val="FFFF00"/>
                </a:highlight>
                <a:latin typeface="AR丸ゴシック体E" panose="020F0909000000000000" pitchFamily="49" charset="-128"/>
                <a:ea typeface="AR丸ゴシック体E" panose="020F0909000000000000" pitchFamily="49" charset="-128"/>
              </a:rPr>
              <a:t>22</a:t>
            </a:r>
            <a:endParaRPr kumimoji="1" lang="ja-JP" altLang="en-US" dirty="0">
              <a:highlight>
                <a:srgbClr val="FFFF00"/>
              </a:highlight>
              <a:latin typeface="AR丸ゴシック体E" panose="020F0909000000000000" pitchFamily="49" charset="-128"/>
              <a:ea typeface="AR丸ゴシック体E" panose="020F0909000000000000" pitchFamily="49" charset="-128"/>
            </a:endParaRPr>
          </a:p>
        </p:txBody>
      </p:sp>
      <p:sp>
        <p:nvSpPr>
          <p:cNvPr id="12" name="テキスト ボックス 11">
            <a:extLst>
              <a:ext uri="{FF2B5EF4-FFF2-40B4-BE49-F238E27FC236}">
                <a16:creationId xmlns:a16="http://schemas.microsoft.com/office/drawing/2014/main" id="{D101EC73-D103-07A0-1E88-9D0C5E41B753}"/>
              </a:ext>
            </a:extLst>
          </p:cNvPr>
          <p:cNvSpPr txBox="1"/>
          <p:nvPr/>
        </p:nvSpPr>
        <p:spPr>
          <a:xfrm>
            <a:off x="3163427" y="6687240"/>
            <a:ext cx="553998" cy="846096"/>
          </a:xfrm>
          <a:prstGeom prst="rect">
            <a:avLst/>
          </a:prstGeom>
          <a:solidFill>
            <a:schemeClr val="bg1"/>
          </a:solidFill>
        </p:spPr>
        <p:txBody>
          <a:bodyPr vert="eaVert" wrap="square" rtlCol="0">
            <a:spAutoFit/>
          </a:bodyPr>
          <a:lstStyle/>
          <a:p>
            <a:pPr algn="ctr"/>
            <a:r>
              <a:rPr kumimoji="1" lang="ja-JP" altLang="en-US" dirty="0">
                <a:latin typeface="AR丸ゴシック体E" panose="020F0909000000000000" pitchFamily="49" charset="-128"/>
                <a:ea typeface="AR丸ゴシック体E" panose="020F0909000000000000" pitchFamily="49" charset="-128"/>
              </a:rPr>
              <a:t>平成</a:t>
            </a:r>
            <a:r>
              <a:rPr kumimoji="1" lang="en-US" altLang="ja-JP" sz="2400" dirty="0">
                <a:latin typeface="AR丸ゴシック体E" panose="020F0909000000000000" pitchFamily="49" charset="-128"/>
                <a:ea typeface="AR丸ゴシック体E" panose="020F0909000000000000" pitchFamily="49" charset="-128"/>
              </a:rPr>
              <a:t>23</a:t>
            </a:r>
          </a:p>
        </p:txBody>
      </p:sp>
      <p:sp>
        <p:nvSpPr>
          <p:cNvPr id="13" name="テキスト ボックス 12">
            <a:extLst>
              <a:ext uri="{FF2B5EF4-FFF2-40B4-BE49-F238E27FC236}">
                <a16:creationId xmlns:a16="http://schemas.microsoft.com/office/drawing/2014/main" id="{3233641B-EB54-BF2C-B92D-5E0F4670B496}"/>
              </a:ext>
            </a:extLst>
          </p:cNvPr>
          <p:cNvSpPr txBox="1"/>
          <p:nvPr/>
        </p:nvSpPr>
        <p:spPr>
          <a:xfrm>
            <a:off x="4536411" y="6669311"/>
            <a:ext cx="553998" cy="846096"/>
          </a:xfrm>
          <a:prstGeom prst="rect">
            <a:avLst/>
          </a:prstGeom>
          <a:solidFill>
            <a:schemeClr val="bg1"/>
          </a:solidFill>
        </p:spPr>
        <p:txBody>
          <a:bodyPr vert="eaVert" wrap="square" rtlCol="0">
            <a:spAutoFit/>
          </a:bodyPr>
          <a:lstStyle/>
          <a:p>
            <a:pPr algn="ctr"/>
            <a:r>
              <a:rPr kumimoji="1" lang="ja-JP" altLang="en-US" dirty="0">
                <a:latin typeface="AR丸ゴシック体E" panose="020F0909000000000000" pitchFamily="49" charset="-128"/>
                <a:ea typeface="AR丸ゴシック体E" panose="020F0909000000000000" pitchFamily="49" charset="-128"/>
              </a:rPr>
              <a:t>平成</a:t>
            </a:r>
            <a:r>
              <a:rPr kumimoji="1" lang="en-US" altLang="ja-JP" sz="2400" dirty="0">
                <a:latin typeface="AR丸ゴシック体E" panose="020F0909000000000000" pitchFamily="49" charset="-128"/>
                <a:ea typeface="AR丸ゴシック体E" panose="020F0909000000000000" pitchFamily="49" charset="-128"/>
              </a:rPr>
              <a:t>24</a:t>
            </a:r>
            <a:endParaRPr kumimoji="1" lang="ja-JP" altLang="en-US" dirty="0">
              <a:latin typeface="AR丸ゴシック体E" panose="020F0909000000000000" pitchFamily="49" charset="-128"/>
              <a:ea typeface="AR丸ゴシック体E" panose="020F0909000000000000" pitchFamily="49" charset="-128"/>
            </a:endParaRPr>
          </a:p>
        </p:txBody>
      </p:sp>
      <p:sp>
        <p:nvSpPr>
          <p:cNvPr id="14" name="テキスト ボックス 13">
            <a:extLst>
              <a:ext uri="{FF2B5EF4-FFF2-40B4-BE49-F238E27FC236}">
                <a16:creationId xmlns:a16="http://schemas.microsoft.com/office/drawing/2014/main" id="{30A67C82-6737-38FE-DAF9-FCBAF2F4C267}"/>
              </a:ext>
            </a:extLst>
          </p:cNvPr>
          <p:cNvSpPr txBox="1"/>
          <p:nvPr/>
        </p:nvSpPr>
        <p:spPr>
          <a:xfrm>
            <a:off x="5963343" y="6655226"/>
            <a:ext cx="553998" cy="846096"/>
          </a:xfrm>
          <a:prstGeom prst="rect">
            <a:avLst/>
          </a:prstGeom>
          <a:solidFill>
            <a:schemeClr val="bg1"/>
          </a:solidFill>
        </p:spPr>
        <p:txBody>
          <a:bodyPr vert="eaVert" wrap="square" rtlCol="0">
            <a:spAutoFit/>
          </a:bodyPr>
          <a:lstStyle/>
          <a:p>
            <a:pPr algn="ctr"/>
            <a:r>
              <a:rPr kumimoji="1" lang="ja-JP" altLang="en-US" dirty="0">
                <a:latin typeface="AR丸ゴシック体E" panose="020F0909000000000000" pitchFamily="49" charset="-128"/>
                <a:ea typeface="AR丸ゴシック体E" panose="020F0909000000000000" pitchFamily="49" charset="-128"/>
              </a:rPr>
              <a:t>平成</a:t>
            </a:r>
            <a:r>
              <a:rPr kumimoji="1" lang="en-US" altLang="ja-JP" sz="2400" dirty="0">
                <a:latin typeface="AR丸ゴシック体E" panose="020F0909000000000000" pitchFamily="49" charset="-128"/>
                <a:ea typeface="AR丸ゴシック体E" panose="020F0909000000000000" pitchFamily="49" charset="-128"/>
              </a:rPr>
              <a:t>25</a:t>
            </a:r>
            <a:endParaRPr kumimoji="1" lang="ja-JP" altLang="en-US" dirty="0">
              <a:latin typeface="AR丸ゴシック体E" panose="020F0909000000000000" pitchFamily="49" charset="-128"/>
              <a:ea typeface="AR丸ゴシック体E" panose="020F0909000000000000" pitchFamily="49" charset="-128"/>
            </a:endParaRPr>
          </a:p>
        </p:txBody>
      </p:sp>
      <p:sp>
        <p:nvSpPr>
          <p:cNvPr id="15" name="テキスト ボックス 14">
            <a:extLst>
              <a:ext uri="{FF2B5EF4-FFF2-40B4-BE49-F238E27FC236}">
                <a16:creationId xmlns:a16="http://schemas.microsoft.com/office/drawing/2014/main" id="{B22F790B-0F11-05F9-8096-38E5DADAB286}"/>
              </a:ext>
            </a:extLst>
          </p:cNvPr>
          <p:cNvSpPr txBox="1"/>
          <p:nvPr/>
        </p:nvSpPr>
        <p:spPr>
          <a:xfrm>
            <a:off x="7390275" y="6655226"/>
            <a:ext cx="553998" cy="846096"/>
          </a:xfrm>
          <a:prstGeom prst="rect">
            <a:avLst/>
          </a:prstGeom>
          <a:solidFill>
            <a:schemeClr val="bg1"/>
          </a:solidFill>
        </p:spPr>
        <p:txBody>
          <a:bodyPr vert="eaVert" wrap="square" rtlCol="0">
            <a:spAutoFit/>
          </a:bodyPr>
          <a:lstStyle/>
          <a:p>
            <a:pPr algn="ctr"/>
            <a:r>
              <a:rPr kumimoji="1" lang="ja-JP" altLang="en-US" dirty="0">
                <a:latin typeface="AR丸ゴシック体E" panose="020F0909000000000000" pitchFamily="49" charset="-128"/>
                <a:ea typeface="AR丸ゴシック体E" panose="020F0909000000000000" pitchFamily="49" charset="-128"/>
              </a:rPr>
              <a:t>平成</a:t>
            </a:r>
            <a:r>
              <a:rPr kumimoji="1" lang="en-US" altLang="ja-JP" sz="2400" dirty="0">
                <a:latin typeface="AR丸ゴシック体E" panose="020F0909000000000000" pitchFamily="49" charset="-128"/>
                <a:ea typeface="AR丸ゴシック体E" panose="020F0909000000000000" pitchFamily="49" charset="-128"/>
              </a:rPr>
              <a:t>26</a:t>
            </a:r>
            <a:endParaRPr kumimoji="1" lang="ja-JP" altLang="en-US"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437DC9EC-77EF-5695-CBED-9C1AFD97735E}"/>
              </a:ext>
            </a:extLst>
          </p:cNvPr>
          <p:cNvSpPr txBox="1"/>
          <p:nvPr/>
        </p:nvSpPr>
        <p:spPr>
          <a:xfrm>
            <a:off x="8792023" y="6687240"/>
            <a:ext cx="553998" cy="846096"/>
          </a:xfrm>
          <a:prstGeom prst="rect">
            <a:avLst/>
          </a:prstGeom>
          <a:solidFill>
            <a:schemeClr val="bg1"/>
          </a:solidFill>
        </p:spPr>
        <p:txBody>
          <a:bodyPr vert="eaVert" wrap="square" rtlCol="0">
            <a:spAutoFit/>
          </a:bodyPr>
          <a:lstStyle/>
          <a:p>
            <a:pPr algn="ctr"/>
            <a:r>
              <a:rPr kumimoji="1" lang="ja-JP" altLang="en-US" dirty="0">
                <a:latin typeface="AR丸ゴシック体E" panose="020F0909000000000000" pitchFamily="49" charset="-128"/>
                <a:ea typeface="AR丸ゴシック体E" panose="020F0909000000000000" pitchFamily="49" charset="-128"/>
              </a:rPr>
              <a:t>平成</a:t>
            </a:r>
            <a:r>
              <a:rPr kumimoji="1" lang="en-US" altLang="ja-JP" sz="2400" dirty="0">
                <a:latin typeface="AR丸ゴシック体E" panose="020F0909000000000000" pitchFamily="49" charset="-128"/>
                <a:ea typeface="AR丸ゴシック体E" panose="020F0909000000000000" pitchFamily="49" charset="-128"/>
              </a:rPr>
              <a:t>27</a:t>
            </a:r>
            <a:endParaRPr kumimoji="1" lang="ja-JP" altLang="en-US" dirty="0">
              <a:latin typeface="AR丸ゴシック体E" panose="020F0909000000000000" pitchFamily="49" charset="-128"/>
              <a:ea typeface="AR丸ゴシック体E" panose="020F0909000000000000" pitchFamily="49" charset="-128"/>
            </a:endParaRPr>
          </a:p>
        </p:txBody>
      </p:sp>
      <p:sp>
        <p:nvSpPr>
          <p:cNvPr id="17" name="テキスト ボックス 16">
            <a:extLst>
              <a:ext uri="{FF2B5EF4-FFF2-40B4-BE49-F238E27FC236}">
                <a16:creationId xmlns:a16="http://schemas.microsoft.com/office/drawing/2014/main" id="{2CD86980-A33F-AF75-7B2D-8FC63F94F8D2}"/>
              </a:ext>
            </a:extLst>
          </p:cNvPr>
          <p:cNvSpPr txBox="1"/>
          <p:nvPr/>
        </p:nvSpPr>
        <p:spPr>
          <a:xfrm>
            <a:off x="10168587" y="6655226"/>
            <a:ext cx="553998" cy="846096"/>
          </a:xfrm>
          <a:prstGeom prst="rect">
            <a:avLst/>
          </a:prstGeom>
          <a:solidFill>
            <a:srgbClr val="FFFF00"/>
          </a:solidFill>
        </p:spPr>
        <p:txBody>
          <a:bodyPr vert="eaVert" wrap="square" rtlCol="0">
            <a:spAutoFit/>
          </a:bodyPr>
          <a:lstStyle/>
          <a:p>
            <a:pPr algn="ctr"/>
            <a:r>
              <a:rPr kumimoji="1" lang="ja-JP" altLang="en-US" dirty="0">
                <a:latin typeface="AR丸ゴシック体E" panose="020F0909000000000000" pitchFamily="49" charset="-128"/>
                <a:ea typeface="AR丸ゴシック体E" panose="020F0909000000000000" pitchFamily="49" charset="-128"/>
              </a:rPr>
              <a:t>平成</a:t>
            </a:r>
            <a:r>
              <a:rPr kumimoji="1" lang="en-US" altLang="ja-JP" sz="2400" dirty="0">
                <a:latin typeface="AR丸ゴシック体E" panose="020F0909000000000000" pitchFamily="49" charset="-128"/>
                <a:ea typeface="AR丸ゴシック体E" panose="020F0909000000000000" pitchFamily="49" charset="-128"/>
              </a:rPr>
              <a:t>28</a:t>
            </a:r>
            <a:endParaRPr kumimoji="1" lang="ja-JP" altLang="en-US"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233188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696172" y="1300359"/>
          <a:ext cx="9607512" cy="7035654"/>
        </p:xfrm>
        <a:graphic>
          <a:graphicData uri="http://schemas.openxmlformats.org/drawingml/2006/table">
            <a:tbl>
              <a:tblPr firstRow="1" firstCol="1" bandRow="1"/>
              <a:tblGrid>
                <a:gridCol w="9607512">
                  <a:extLst>
                    <a:ext uri="{9D8B030D-6E8A-4147-A177-3AD203B41FA5}">
                      <a16:colId xmlns:a16="http://schemas.microsoft.com/office/drawing/2014/main" val="20000"/>
                    </a:ext>
                  </a:extLst>
                </a:gridCol>
              </a:tblGrid>
              <a:tr h="1172609">
                <a:tc>
                  <a:txBody>
                    <a:bodyPr/>
                    <a:lstStyle/>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１年　秋のおもちゃの店</a:t>
                      </a:r>
                      <a:endParaRPr lang="ja-JP" sz="2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7916" marR="779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72609">
                <a:tc>
                  <a:txBody>
                    <a:bodyPr/>
                    <a:lstStyle/>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２年　うごくおもちゃ大しゅう合</a:t>
                      </a:r>
                      <a:endParaRPr lang="ja-JP" sz="2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7916" marR="779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72609">
                <a:tc>
                  <a:txBody>
                    <a:bodyPr/>
                    <a:lstStyle/>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３年　八名川タイムトラベル</a:t>
                      </a:r>
                      <a:endParaRPr lang="ja-JP" sz="2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7916" marR="779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72609">
                <a:tc>
                  <a:txBody>
                    <a:bodyPr/>
                    <a:lstStyle/>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４年　やさしさパワーアップ大作戦</a:t>
                      </a:r>
                      <a:endParaRPr lang="ja-JP" sz="2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7916" marR="779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72609">
                <a:tc>
                  <a:txBody>
                    <a:bodyPr/>
                    <a:lstStyle/>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５年　今やろう</a:t>
                      </a:r>
                      <a:r>
                        <a:rPr lang="ja-JP" alt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a:t>
                      </a:r>
                      <a:endParaRPr lang="en-US" alt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endParaRPr>
                    </a:p>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地震から身を守る備えを！</a:t>
                      </a:r>
                      <a:endParaRPr lang="ja-JP" sz="2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7916" marR="779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72609">
                <a:tc>
                  <a:txBody>
                    <a:bodyPr/>
                    <a:lstStyle/>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６年　未来にはばたけ！</a:t>
                      </a:r>
                      <a:endParaRPr lang="en-US" alt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endParaRPr>
                    </a:p>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～小学校卒業研究～</a:t>
                      </a:r>
                      <a:endParaRPr lang="ja-JP" sz="2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7916" marR="779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090" name="Rectangle 1"/>
          <p:cNvSpPr>
            <a:spLocks noChangeArrowheads="1"/>
          </p:cNvSpPr>
          <p:nvPr/>
        </p:nvSpPr>
        <p:spPr bwMode="auto">
          <a:xfrm>
            <a:off x="468926" y="1114382"/>
            <a:ext cx="5726273" cy="37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320800">
              <a:defRPr kumimoji="1" sz="1900">
                <a:solidFill>
                  <a:schemeClr val="tx1"/>
                </a:solidFill>
                <a:latin typeface="Arial" panose="020B0604020202020204" pitchFamily="34" charset="0"/>
                <a:ea typeface="ＭＳ Ｐゴシック" panose="020B0600070205080204" pitchFamily="50" charset="-128"/>
              </a:defRPr>
            </a:lvl1pPr>
            <a:lvl2pPr>
              <a:defRPr kumimoji="1" sz="1900">
                <a:solidFill>
                  <a:schemeClr val="tx1"/>
                </a:solidFill>
                <a:latin typeface="Arial" panose="020B0604020202020204" pitchFamily="34" charset="0"/>
                <a:ea typeface="ＭＳ Ｐゴシック" panose="020B0600070205080204" pitchFamily="50" charset="-128"/>
              </a:defRPr>
            </a:lvl2pPr>
            <a:lvl3pPr>
              <a:defRPr kumimoji="1" sz="1900">
                <a:solidFill>
                  <a:schemeClr val="tx1"/>
                </a:solidFill>
                <a:latin typeface="Arial" panose="020B0604020202020204" pitchFamily="34" charset="0"/>
                <a:ea typeface="ＭＳ Ｐゴシック" panose="020B0600070205080204" pitchFamily="50" charset="-128"/>
              </a:defRPr>
            </a:lvl3pPr>
            <a:lvl4pPr>
              <a:defRPr kumimoji="1" sz="1900">
                <a:solidFill>
                  <a:schemeClr val="tx1"/>
                </a:solidFill>
                <a:latin typeface="Arial" panose="020B0604020202020204" pitchFamily="34" charset="0"/>
                <a:ea typeface="ＭＳ Ｐゴシック" panose="020B0600070205080204" pitchFamily="50" charset="-128"/>
              </a:defRPr>
            </a:lvl4pPr>
            <a:lvl5pPr>
              <a:defRPr kumimoji="1" sz="1900">
                <a:solidFill>
                  <a:schemeClr val="tx1"/>
                </a:solidFill>
                <a:latin typeface="Arial" panose="020B0604020202020204" pitchFamily="34" charset="0"/>
                <a:ea typeface="ＭＳ Ｐゴシック" panose="020B0600070205080204" pitchFamily="50" charset="-128"/>
              </a:defRPr>
            </a:lvl5pPr>
            <a:lvl6pPr marL="23717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289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2861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7433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r>
              <a:rPr lang="ja-JP" altLang="en-US" sz="1817">
                <a:latin typeface="AR P丸ゴシック体E" panose="020F0900000000000000" pitchFamily="50" charset="-128"/>
                <a:cs typeface="Times New Roman" panose="02020603050405020304" pitchFamily="18" charset="0"/>
              </a:rPr>
              <a:t>　　</a:t>
            </a:r>
            <a:r>
              <a:rPr lang="ja-JP" altLang="ja-JP" sz="1817">
                <a:latin typeface="AR P丸ゴシック体E" panose="020F0900000000000000" pitchFamily="50" charset="-128"/>
                <a:cs typeface="Times New Roman" panose="02020603050405020304" pitchFamily="18" charset="0"/>
              </a:rPr>
              <a:t>　　　　　</a:t>
            </a:r>
            <a:endParaRPr lang="ja-JP" altLang="en-US" sz="2159"/>
          </a:p>
        </p:txBody>
      </p:sp>
      <p:pic>
        <p:nvPicPr>
          <p:cNvPr id="3091" name="Picture 6" descr="http://www.unic.or.jp/files/sdg_icon_15_ja-290x29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492" y="1381523"/>
            <a:ext cx="1065899" cy="106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9" descr="http://www.unic.or.jp/files/sdg_icon_09_ja-290x29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3243" y="2532186"/>
            <a:ext cx="1065899" cy="10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1" descr="http://www.unic.or.jp/files/sdg_icon_11_ja-290x29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1599" y="3684653"/>
            <a:ext cx="1109184" cy="110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13" descr="http://www.unic.or.jp/files/sdg_icon_03_ja-290x290.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5207" y="4817285"/>
            <a:ext cx="1065899" cy="106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11" descr="http://www.unic.or.jp/files/sdg_icon_11_ja-290x29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04386" y="6056324"/>
            <a:ext cx="1087541" cy="10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15" descr="http://www.unic.or.jp/files/sdg_icon_08_ja-290x290.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4384" y="7188953"/>
            <a:ext cx="1109184" cy="110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テキスト ボックス 7"/>
          <p:cNvSpPr txBox="1">
            <a:spLocks noChangeArrowheads="1"/>
          </p:cNvSpPr>
          <p:nvPr/>
        </p:nvSpPr>
        <p:spPr bwMode="auto">
          <a:xfrm>
            <a:off x="779135" y="757496"/>
            <a:ext cx="340029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045">
                <a:latin typeface="AR P丸ゴシック体E" panose="020F0900000000000000" pitchFamily="50" charset="-128"/>
                <a:ea typeface="AR P丸ゴシック体E" panose="020F0900000000000000" pitchFamily="50" charset="-128"/>
              </a:rPr>
              <a:t>第</a:t>
            </a:r>
            <a:r>
              <a:rPr lang="en-US" altLang="ja-JP" sz="2045">
                <a:latin typeface="AR P丸ゴシック体E" panose="020F0900000000000000" pitchFamily="50" charset="-128"/>
                <a:ea typeface="AR P丸ゴシック体E" panose="020F0900000000000000" pitchFamily="50" charset="-128"/>
              </a:rPr>
              <a:t>7</a:t>
            </a:r>
            <a:r>
              <a:rPr lang="ja-JP" altLang="en-US" sz="2045">
                <a:latin typeface="AR P丸ゴシック体E" panose="020F0900000000000000" pitchFamily="50" charset="-128"/>
                <a:ea typeface="AR P丸ゴシック体E" panose="020F0900000000000000" pitchFamily="50" charset="-128"/>
              </a:rPr>
              <a:t>回八名川まつり発表内容</a:t>
            </a:r>
          </a:p>
        </p:txBody>
      </p:sp>
      <p:pic>
        <p:nvPicPr>
          <p:cNvPr id="12" name="図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03329" y="3426690"/>
            <a:ext cx="2399699" cy="1799773"/>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図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55348" y="1381494"/>
            <a:ext cx="2084061" cy="15630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図 1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411839" y="2152242"/>
            <a:ext cx="2348791" cy="169003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図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89642" y="5764937"/>
            <a:ext cx="2054551" cy="1540912"/>
          </a:xfrm>
          <a:prstGeom prst="snip2DiagRect">
            <a:avLst>
              <a:gd name="adj1" fmla="val 0"/>
              <a:gd name="adj2" fmla="val 16667"/>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図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24223" y="4326579"/>
            <a:ext cx="2446800" cy="18351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図 16"/>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224221" y="6510754"/>
            <a:ext cx="2406403" cy="178531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04" name="テキスト ボックス 17"/>
          <p:cNvSpPr txBox="1">
            <a:spLocks noChangeArrowheads="1"/>
          </p:cNvSpPr>
          <p:nvPr/>
        </p:nvSpPr>
        <p:spPr bwMode="auto">
          <a:xfrm>
            <a:off x="3314928" y="8007764"/>
            <a:ext cx="4256293" cy="33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91" b="1"/>
              <a:t>キャリアの視点から将来設計と学び方を語る</a:t>
            </a:r>
          </a:p>
        </p:txBody>
      </p:sp>
      <p:sp>
        <p:nvSpPr>
          <p:cNvPr id="3105" name="テキスト ボックス 18"/>
          <p:cNvSpPr txBox="1">
            <a:spLocks noChangeArrowheads="1"/>
          </p:cNvSpPr>
          <p:nvPr/>
        </p:nvSpPr>
        <p:spPr bwMode="auto">
          <a:xfrm>
            <a:off x="2350027" y="6839064"/>
            <a:ext cx="3034805" cy="33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91" b="1"/>
              <a:t>保護者や地域の方と備えを語る</a:t>
            </a:r>
          </a:p>
        </p:txBody>
      </p:sp>
      <p:sp>
        <p:nvSpPr>
          <p:cNvPr id="3106" name="テキスト ボックス 19"/>
          <p:cNvSpPr txBox="1">
            <a:spLocks noChangeArrowheads="1"/>
          </p:cNvSpPr>
          <p:nvPr/>
        </p:nvSpPr>
        <p:spPr bwMode="auto">
          <a:xfrm>
            <a:off x="2328386" y="5589203"/>
            <a:ext cx="3013967" cy="33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91">
                <a:latin typeface="AR P丸ゴシック体E" panose="020F0900000000000000" pitchFamily="50" charset="-128"/>
                <a:ea typeface="AR P丸ゴシック体E" panose="020F0900000000000000" pitchFamily="50" charset="-128"/>
              </a:rPr>
              <a:t>妊婦さん・外国人・お年寄り・・・・</a:t>
            </a:r>
          </a:p>
        </p:txBody>
      </p:sp>
      <p:sp>
        <p:nvSpPr>
          <p:cNvPr id="3107" name="テキスト ボックス 20"/>
          <p:cNvSpPr txBox="1">
            <a:spLocks noChangeArrowheads="1"/>
          </p:cNvSpPr>
          <p:nvPr/>
        </p:nvSpPr>
        <p:spPr bwMode="auto">
          <a:xfrm>
            <a:off x="2169673" y="4467395"/>
            <a:ext cx="3441968" cy="33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91" b="1"/>
              <a:t>町の史跡や道具を調べて語ります。</a:t>
            </a:r>
          </a:p>
        </p:txBody>
      </p:sp>
      <p:sp>
        <p:nvSpPr>
          <p:cNvPr id="3108" name="テキスト ボックス 21"/>
          <p:cNvSpPr txBox="1">
            <a:spLocks noChangeArrowheads="1"/>
          </p:cNvSpPr>
          <p:nvPr/>
        </p:nvSpPr>
        <p:spPr bwMode="auto">
          <a:xfrm>
            <a:off x="1971283" y="3226552"/>
            <a:ext cx="4663456" cy="33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91" b="1"/>
              <a:t>ゴムで、風で、坂道で・・・いっしょにあそぼ！</a:t>
            </a:r>
          </a:p>
        </p:txBody>
      </p:sp>
      <p:sp>
        <p:nvSpPr>
          <p:cNvPr id="3109" name="テキスト ボックス 22"/>
          <p:cNvSpPr txBox="1">
            <a:spLocks noChangeArrowheads="1"/>
          </p:cNvSpPr>
          <p:nvPr/>
        </p:nvSpPr>
        <p:spPr bwMode="auto">
          <a:xfrm>
            <a:off x="2328384" y="2072280"/>
            <a:ext cx="3441968" cy="33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91" b="1"/>
              <a:t>ドングリやまつぼっくりで楽しもう</a:t>
            </a:r>
          </a:p>
        </p:txBody>
      </p:sp>
      <p:sp>
        <p:nvSpPr>
          <p:cNvPr id="3" name="テキスト ボックス 2">
            <a:extLst>
              <a:ext uri="{FF2B5EF4-FFF2-40B4-BE49-F238E27FC236}">
                <a16:creationId xmlns:a16="http://schemas.microsoft.com/office/drawing/2014/main" id="{AE59D622-72EB-4A32-A9CB-A5762EE17DE3}"/>
              </a:ext>
            </a:extLst>
          </p:cNvPr>
          <p:cNvSpPr txBox="1"/>
          <p:nvPr/>
        </p:nvSpPr>
        <p:spPr>
          <a:xfrm>
            <a:off x="7837627" y="239052"/>
            <a:ext cx="4318811" cy="461665"/>
          </a:xfrm>
          <a:prstGeom prst="rect">
            <a:avLst/>
          </a:prstGeom>
          <a:solidFill>
            <a:schemeClr val="accent1">
              <a:lumMod val="60000"/>
              <a:lumOff val="40000"/>
            </a:schemeClr>
          </a:solid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⑪ ホールスクール・アプローチ</a:t>
            </a:r>
          </a:p>
        </p:txBody>
      </p:sp>
    </p:spTree>
    <p:extLst>
      <p:ext uri="{BB962C8B-B14F-4D97-AF65-F5344CB8AC3E}">
        <p14:creationId xmlns:p14="http://schemas.microsoft.com/office/powerpoint/2010/main" val="220826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DF0A978-EA82-11B1-0D18-2DF41EE74A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9144000"/>
          </a:xfrm>
          <a:prstGeom prst="rect">
            <a:avLst/>
          </a:prstGeom>
        </p:spPr>
      </p:pic>
      <p:pic>
        <p:nvPicPr>
          <p:cNvPr id="3" name="図 2">
            <a:extLst>
              <a:ext uri="{FF2B5EF4-FFF2-40B4-BE49-F238E27FC236}">
                <a16:creationId xmlns:a16="http://schemas.microsoft.com/office/drawing/2014/main" id="{79D3D8E0-CAAD-8942-03E4-B80ECD5FAF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0" cy="9144000"/>
          </a:xfrm>
          <a:prstGeom prst="rect">
            <a:avLst/>
          </a:prstGeom>
        </p:spPr>
      </p:pic>
      <p:pic>
        <p:nvPicPr>
          <p:cNvPr id="5" name="図 4">
            <a:extLst>
              <a:ext uri="{FF2B5EF4-FFF2-40B4-BE49-F238E27FC236}">
                <a16:creationId xmlns:a16="http://schemas.microsoft.com/office/drawing/2014/main" id="{8338E16F-08C7-66E6-49C5-35DB601A6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
            <a:ext cx="12192000" cy="9144000"/>
          </a:xfrm>
          <a:prstGeom prst="rect">
            <a:avLst/>
          </a:prstGeom>
        </p:spPr>
      </p:pic>
      <p:pic>
        <p:nvPicPr>
          <p:cNvPr id="7" name="図 6">
            <a:extLst>
              <a:ext uri="{FF2B5EF4-FFF2-40B4-BE49-F238E27FC236}">
                <a16:creationId xmlns:a16="http://schemas.microsoft.com/office/drawing/2014/main" id="{127C95B1-CA05-4711-FBC5-F51E415271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9144000"/>
          </a:xfrm>
          <a:prstGeom prst="rect">
            <a:avLst/>
          </a:prstGeom>
        </p:spPr>
      </p:pic>
      <p:pic>
        <p:nvPicPr>
          <p:cNvPr id="13" name="図 12">
            <a:extLst>
              <a:ext uri="{FF2B5EF4-FFF2-40B4-BE49-F238E27FC236}">
                <a16:creationId xmlns:a16="http://schemas.microsoft.com/office/drawing/2014/main" id="{418A91C8-6D65-BF29-53B4-D09108C766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
            <a:ext cx="12192000" cy="9144000"/>
          </a:xfrm>
          <a:prstGeom prst="rect">
            <a:avLst/>
          </a:prstGeom>
        </p:spPr>
      </p:pic>
      <p:pic>
        <p:nvPicPr>
          <p:cNvPr id="15" name="図 14">
            <a:extLst>
              <a:ext uri="{FF2B5EF4-FFF2-40B4-BE49-F238E27FC236}">
                <a16:creationId xmlns:a16="http://schemas.microsoft.com/office/drawing/2014/main" id="{85DB76CD-6BE4-C4DB-37A2-83DC2956C1D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5"/>
            <a:ext cx="12192000" cy="9144000"/>
          </a:xfrm>
          <a:prstGeom prst="rect">
            <a:avLst/>
          </a:prstGeom>
        </p:spPr>
      </p:pic>
    </p:spTree>
    <p:extLst>
      <p:ext uri="{BB962C8B-B14F-4D97-AF65-F5344CB8AC3E}">
        <p14:creationId xmlns:p14="http://schemas.microsoft.com/office/powerpoint/2010/main" val="277830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143339" y="537760"/>
            <a:ext cx="11856639" cy="8049319"/>
          </a:xfrm>
          <a:prstGeom prst="rect">
            <a:avLst/>
          </a:prstGeom>
          <a:solidFill>
            <a:srgbClr val="F4F999"/>
          </a:solidFill>
        </p:spPr>
        <p:txBody>
          <a:bodyPr wrap="square" rtlCol="0">
            <a:spAutoFit/>
          </a:bodyPr>
          <a:lstStyle/>
          <a:p>
            <a:r>
              <a:rPr lang="ja-JP" altLang="en-US" sz="3447" dirty="0">
                <a:latin typeface="AR P丸ゴシック体E" panose="020F0900000000000000" pitchFamily="50" charset="-128"/>
                <a:ea typeface="AR P丸ゴシック体E" panose="020F0900000000000000" pitchFamily="50" charset="-128"/>
              </a:rPr>
              <a:t>学力以外での児童の変化</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①　</a:t>
            </a:r>
            <a:r>
              <a:rPr lang="ja-JP" altLang="en-US" sz="3447" dirty="0">
                <a:latin typeface="+mn-ea"/>
              </a:rPr>
              <a:t>学習全般に対する</a:t>
            </a:r>
            <a:r>
              <a:rPr lang="ja-JP" altLang="en-US" sz="3447" b="1" u="sng" dirty="0">
                <a:latin typeface="AR P丸ゴシック体E" panose="020F0900000000000000" pitchFamily="50" charset="-128"/>
                <a:ea typeface="AR P丸ゴシック体E" panose="020F0900000000000000" pitchFamily="50" charset="-128"/>
              </a:rPr>
              <a:t>積極性が高まる</a:t>
            </a:r>
            <a:endParaRPr lang="en-US" altLang="ja-JP" sz="3447" b="1" u="sng"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②　</a:t>
            </a:r>
            <a:r>
              <a:rPr lang="ja-JP" altLang="en-US" sz="3447" dirty="0">
                <a:latin typeface="+mn-ea"/>
              </a:rPr>
              <a:t>子ども同士の</a:t>
            </a:r>
            <a:r>
              <a:rPr lang="ja-JP" altLang="en-US" sz="3447" b="1" u="sng" dirty="0">
                <a:latin typeface="AR P丸ゴシック体E" panose="020F0900000000000000" pitchFamily="50" charset="-128"/>
                <a:ea typeface="AR P丸ゴシック体E" panose="020F0900000000000000" pitchFamily="50" charset="-128"/>
              </a:rPr>
              <a:t>人間関係が穏やかに</a:t>
            </a:r>
            <a:r>
              <a:rPr lang="ja-JP" altLang="en-US" sz="3447" dirty="0">
                <a:latin typeface="AR P丸ゴシック体E" panose="020F0900000000000000" pitchFamily="50" charset="-128"/>
                <a:ea typeface="AR P丸ゴシック体E" panose="020F0900000000000000" pitchFamily="50" charset="-128"/>
              </a:rPr>
              <a:t>なる</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③　</a:t>
            </a:r>
            <a:r>
              <a:rPr lang="ja-JP" altLang="en-US" sz="3447" dirty="0">
                <a:latin typeface="+mn-ea"/>
              </a:rPr>
              <a:t>誰の意見に対しても尊重し、</a:t>
            </a:r>
            <a:r>
              <a:rPr lang="ja-JP" altLang="en-US" sz="3447" b="1" u="sng" dirty="0">
                <a:latin typeface="AR P丸ゴシック体E" panose="020F0900000000000000" pitchFamily="50" charset="-128"/>
                <a:ea typeface="AR P丸ゴシック体E" panose="020F0900000000000000" pitchFamily="50" charset="-128"/>
              </a:rPr>
              <a:t>聞き合える</a:t>
            </a:r>
            <a:r>
              <a:rPr lang="ja-JP" altLang="en-US" sz="3447" dirty="0">
                <a:latin typeface="+mn-ea"/>
              </a:rPr>
              <a:t>ようになる</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④　</a:t>
            </a:r>
            <a:r>
              <a:rPr lang="ja-JP" altLang="en-US" sz="3447" dirty="0">
                <a:latin typeface="+mn-ea"/>
              </a:rPr>
              <a:t>大人に対する</a:t>
            </a:r>
            <a:r>
              <a:rPr lang="ja-JP" altLang="en-US" sz="3447" b="1" u="sng" dirty="0">
                <a:latin typeface="AR P丸ゴシック体E" panose="020F0900000000000000" pitchFamily="50" charset="-128"/>
                <a:ea typeface="AR P丸ゴシック体E" panose="020F0900000000000000" pitchFamily="50" charset="-128"/>
              </a:rPr>
              <a:t>信頼感</a:t>
            </a:r>
            <a:r>
              <a:rPr lang="ja-JP" altLang="en-US" sz="3447" dirty="0">
                <a:latin typeface="+mn-ea"/>
              </a:rPr>
              <a:t>が高まる</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⑤　</a:t>
            </a:r>
            <a:r>
              <a:rPr lang="ja-JP" altLang="en-US" sz="3447" dirty="0">
                <a:latin typeface="+mn-ea"/>
              </a:rPr>
              <a:t>どの学年も</a:t>
            </a:r>
            <a:r>
              <a:rPr lang="ja-JP" altLang="en-US" sz="3447" b="1" u="sng" dirty="0">
                <a:latin typeface="AR P丸ゴシック体E" panose="020F0900000000000000" pitchFamily="50" charset="-128"/>
                <a:ea typeface="AR P丸ゴシック体E" panose="020F0900000000000000" pitchFamily="50" charset="-128"/>
              </a:rPr>
              <a:t>プレゼン能力</a:t>
            </a:r>
            <a:r>
              <a:rPr lang="ja-JP" altLang="en-US" sz="3447" dirty="0">
                <a:latin typeface="+mn-ea"/>
              </a:rPr>
              <a:t>が飛躍的に高まる</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⑥　</a:t>
            </a:r>
            <a:r>
              <a:rPr lang="ja-JP" altLang="en-US" sz="3447" dirty="0">
                <a:latin typeface="+mn-ea"/>
              </a:rPr>
              <a:t>全校集会など、</a:t>
            </a:r>
            <a:r>
              <a:rPr lang="ja-JP" altLang="en-US" sz="3447" b="1" u="sng" dirty="0">
                <a:latin typeface="AR P丸ゴシック体E" panose="020F0900000000000000" pitchFamily="50" charset="-128"/>
                <a:ea typeface="AR P丸ゴシック体E" panose="020F0900000000000000" pitchFamily="50" charset="-128"/>
              </a:rPr>
              <a:t>児童の活動が主体的になり</a:t>
            </a:r>
            <a:r>
              <a:rPr lang="ja-JP" altLang="en-US" sz="3447" dirty="0">
                <a:latin typeface="+mn-ea"/>
              </a:rPr>
              <a:t>、質も向上</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⑦　</a:t>
            </a:r>
            <a:r>
              <a:rPr lang="ja-JP" altLang="en-US" sz="3447" dirty="0">
                <a:latin typeface="+mn-ea"/>
              </a:rPr>
              <a:t>高学年が</a:t>
            </a:r>
            <a:r>
              <a:rPr lang="ja-JP" altLang="en-US" sz="3447" b="1" u="sng" dirty="0">
                <a:latin typeface="AR P丸ゴシック体E" panose="020F0900000000000000" pitchFamily="50" charset="-128"/>
                <a:ea typeface="AR P丸ゴシック体E" panose="020F0900000000000000" pitchFamily="50" charset="-128"/>
              </a:rPr>
              <a:t>頼りになる</a:t>
            </a:r>
          </a:p>
        </p:txBody>
      </p:sp>
    </p:spTree>
    <p:extLst>
      <p:ext uri="{BB962C8B-B14F-4D97-AF65-F5344CB8AC3E}">
        <p14:creationId xmlns:p14="http://schemas.microsoft.com/office/powerpoint/2010/main" val="18373184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143339" y="537760"/>
            <a:ext cx="11856639" cy="8049319"/>
          </a:xfrm>
          <a:prstGeom prst="rect">
            <a:avLst/>
          </a:prstGeom>
          <a:noFill/>
        </p:spPr>
        <p:txBody>
          <a:bodyPr wrap="square" rtlCol="0">
            <a:spAutoFit/>
          </a:bodyPr>
          <a:lstStyle/>
          <a:p>
            <a:r>
              <a:rPr lang="ja-JP" altLang="en-US" sz="3447" dirty="0">
                <a:latin typeface="AR P丸ゴシック体E" panose="020F0900000000000000" pitchFamily="50" charset="-128"/>
                <a:ea typeface="AR P丸ゴシック体E" panose="020F0900000000000000" pitchFamily="50" charset="-128"/>
              </a:rPr>
              <a:t>学力以外での児童の変化</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①　</a:t>
            </a:r>
            <a:r>
              <a:rPr lang="ja-JP" altLang="en-US" sz="3447" dirty="0">
                <a:latin typeface="+mn-ea"/>
              </a:rPr>
              <a:t>学習全般に対する</a:t>
            </a:r>
            <a:r>
              <a:rPr lang="ja-JP" altLang="en-US" sz="3447" b="1" u="sng" dirty="0">
                <a:latin typeface="AR P丸ゴシック体E" panose="020F0900000000000000" pitchFamily="50" charset="-128"/>
                <a:ea typeface="AR P丸ゴシック体E" panose="020F0900000000000000" pitchFamily="50" charset="-128"/>
              </a:rPr>
              <a:t>積極性が高まる</a:t>
            </a:r>
            <a:endParaRPr lang="en-US" altLang="ja-JP" sz="3447" b="1" u="sng"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②　</a:t>
            </a:r>
            <a:r>
              <a:rPr lang="ja-JP" altLang="en-US" sz="3447" dirty="0">
                <a:latin typeface="+mn-ea"/>
              </a:rPr>
              <a:t>子ども同士の</a:t>
            </a:r>
            <a:r>
              <a:rPr lang="ja-JP" altLang="en-US" sz="3447" b="1" u="sng" dirty="0">
                <a:latin typeface="AR P丸ゴシック体E" panose="020F0900000000000000" pitchFamily="50" charset="-128"/>
                <a:ea typeface="AR P丸ゴシック体E" panose="020F0900000000000000" pitchFamily="50" charset="-128"/>
              </a:rPr>
              <a:t>人間関係が穏やかに</a:t>
            </a:r>
            <a:r>
              <a:rPr lang="ja-JP" altLang="en-US" sz="3447" dirty="0">
                <a:latin typeface="AR P丸ゴシック体E" panose="020F0900000000000000" pitchFamily="50" charset="-128"/>
                <a:ea typeface="AR P丸ゴシック体E" panose="020F0900000000000000" pitchFamily="50" charset="-128"/>
              </a:rPr>
              <a:t>なる</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③　</a:t>
            </a:r>
            <a:r>
              <a:rPr lang="ja-JP" altLang="en-US" sz="3447" dirty="0">
                <a:latin typeface="+mn-ea"/>
              </a:rPr>
              <a:t>誰の意見に対しても尊重し、</a:t>
            </a:r>
            <a:r>
              <a:rPr lang="ja-JP" altLang="en-US" sz="3447" b="1" u="sng" dirty="0">
                <a:latin typeface="AR P丸ゴシック体E" panose="020F0900000000000000" pitchFamily="50" charset="-128"/>
                <a:ea typeface="AR P丸ゴシック体E" panose="020F0900000000000000" pitchFamily="50" charset="-128"/>
              </a:rPr>
              <a:t>聞き合える</a:t>
            </a:r>
            <a:r>
              <a:rPr lang="ja-JP" altLang="en-US" sz="3447" dirty="0">
                <a:latin typeface="+mn-ea"/>
              </a:rPr>
              <a:t>ようになる</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④　</a:t>
            </a:r>
            <a:r>
              <a:rPr lang="ja-JP" altLang="en-US" sz="3447" dirty="0">
                <a:latin typeface="+mn-ea"/>
              </a:rPr>
              <a:t>大人に対する</a:t>
            </a:r>
            <a:r>
              <a:rPr lang="ja-JP" altLang="en-US" sz="3447" b="1" u="sng" dirty="0">
                <a:latin typeface="AR P丸ゴシック体E" panose="020F0900000000000000" pitchFamily="50" charset="-128"/>
                <a:ea typeface="AR P丸ゴシック体E" panose="020F0900000000000000" pitchFamily="50" charset="-128"/>
              </a:rPr>
              <a:t>信頼感</a:t>
            </a:r>
            <a:r>
              <a:rPr lang="ja-JP" altLang="en-US" sz="3447" dirty="0">
                <a:latin typeface="+mn-ea"/>
              </a:rPr>
              <a:t>が高まる</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⑤　</a:t>
            </a:r>
            <a:r>
              <a:rPr lang="ja-JP" altLang="en-US" sz="3447" dirty="0">
                <a:latin typeface="+mn-ea"/>
              </a:rPr>
              <a:t>どの学年も</a:t>
            </a:r>
            <a:r>
              <a:rPr lang="ja-JP" altLang="en-US" sz="3447" b="1" u="sng" dirty="0">
                <a:latin typeface="AR P丸ゴシック体E" panose="020F0900000000000000" pitchFamily="50" charset="-128"/>
                <a:ea typeface="AR P丸ゴシック体E" panose="020F0900000000000000" pitchFamily="50" charset="-128"/>
              </a:rPr>
              <a:t>プレゼン能力</a:t>
            </a:r>
            <a:r>
              <a:rPr lang="ja-JP" altLang="en-US" sz="3447" dirty="0">
                <a:latin typeface="+mn-ea"/>
              </a:rPr>
              <a:t>が飛躍的に高まる</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⑥　</a:t>
            </a:r>
            <a:r>
              <a:rPr lang="ja-JP" altLang="en-US" sz="3447" dirty="0">
                <a:latin typeface="+mn-ea"/>
              </a:rPr>
              <a:t>全校集会など、</a:t>
            </a:r>
            <a:r>
              <a:rPr lang="ja-JP" altLang="en-US" sz="3447" b="1" u="sng" dirty="0">
                <a:latin typeface="AR P丸ゴシック体E" panose="020F0900000000000000" pitchFamily="50" charset="-128"/>
                <a:ea typeface="AR P丸ゴシック体E" panose="020F0900000000000000" pitchFamily="50" charset="-128"/>
              </a:rPr>
              <a:t>児童の活動が主体的になり</a:t>
            </a:r>
            <a:r>
              <a:rPr lang="ja-JP" altLang="en-US" sz="3447" dirty="0">
                <a:latin typeface="+mn-ea"/>
              </a:rPr>
              <a:t>、質も向上</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⑦　</a:t>
            </a:r>
            <a:r>
              <a:rPr lang="ja-JP" altLang="en-US" sz="3447" dirty="0">
                <a:latin typeface="+mn-ea"/>
              </a:rPr>
              <a:t>高学年が</a:t>
            </a:r>
            <a:r>
              <a:rPr lang="ja-JP" altLang="en-US" sz="3447" b="1" u="sng" dirty="0">
                <a:latin typeface="AR P丸ゴシック体E" panose="020F0900000000000000" pitchFamily="50" charset="-128"/>
                <a:ea typeface="AR P丸ゴシック体E" panose="020F0900000000000000" pitchFamily="50" charset="-128"/>
              </a:rPr>
              <a:t>頼りになる</a:t>
            </a:r>
          </a:p>
        </p:txBody>
      </p:sp>
    </p:spTree>
    <p:extLst>
      <p:ext uri="{BB962C8B-B14F-4D97-AF65-F5344CB8AC3E}">
        <p14:creationId xmlns:p14="http://schemas.microsoft.com/office/powerpoint/2010/main" val="556979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04792A-1150-4906-BAAA-0D202C3FAE3F}"/>
              </a:ext>
            </a:extLst>
          </p:cNvPr>
          <p:cNvSpPr/>
          <p:nvPr/>
        </p:nvSpPr>
        <p:spPr>
          <a:xfrm>
            <a:off x="0" y="1"/>
            <a:ext cx="12391821" cy="9284529"/>
          </a:xfrm>
          <a:prstGeom prst="rect">
            <a:avLst/>
          </a:prstGeom>
          <a:solidFill>
            <a:srgbClr val="FCEEE4"/>
          </a:solidFill>
        </p:spPr>
        <p:txBody>
          <a:bodyPr wrap="square">
            <a:spAutoFit/>
          </a:bodyPr>
          <a:lstStyle/>
          <a:p>
            <a:r>
              <a:rPr kumimoji="1" lang="ja-JP" altLang="en-US" sz="1867" dirty="0">
                <a:latin typeface="AR P丸ゴシック体E" panose="020F0900000000000000" pitchFamily="50" charset="-128"/>
                <a:ea typeface="AR P丸ゴシック体E" panose="020F0900000000000000" pitchFamily="50" charset="-128"/>
              </a:rPr>
              <a:t> </a:t>
            </a:r>
            <a:endParaRPr kumimoji="1" lang="en-US" altLang="ja-JP" sz="1867" dirty="0">
              <a:latin typeface="AR P丸ゴシック体E" panose="020F0900000000000000" pitchFamily="50" charset="-128"/>
              <a:ea typeface="AR P丸ゴシック体E" panose="020F0900000000000000" pitchFamily="50" charset="-128"/>
            </a:endParaRPr>
          </a:p>
          <a:p>
            <a:endParaRPr kumimoji="1" lang="en-US" altLang="ja-JP" sz="1867" dirty="0">
              <a:latin typeface="AR P丸ゴシック体E" panose="020F0900000000000000" pitchFamily="50" charset="-128"/>
              <a:ea typeface="AR P丸ゴシック体E" panose="020F0900000000000000" pitchFamily="50" charset="-128"/>
            </a:endParaRPr>
          </a:p>
          <a:p>
            <a:endParaRPr kumimoji="1" lang="en-US" altLang="ja-JP" sz="1867" dirty="0">
              <a:latin typeface="AR P丸ゴシック体E" panose="020F0900000000000000" pitchFamily="50" charset="-128"/>
              <a:ea typeface="AR P丸ゴシック体E" panose="020F0900000000000000" pitchFamily="50" charset="-128"/>
            </a:endParaRPr>
          </a:p>
          <a:p>
            <a:r>
              <a:rPr kumimoji="1" lang="en-US" altLang="ja-JP" sz="1867" dirty="0">
                <a:latin typeface="AR P丸ゴシック体E" panose="020F0900000000000000" pitchFamily="50" charset="-128"/>
                <a:ea typeface="AR P丸ゴシック体E" panose="020F0900000000000000" pitchFamily="50" charset="-128"/>
              </a:rPr>
              <a:t>           </a:t>
            </a:r>
            <a:r>
              <a:rPr kumimoji="1" lang="ja-JP" altLang="en-US" sz="1867" dirty="0">
                <a:latin typeface="AR P丸ゴシック体E" panose="020F0900000000000000" pitchFamily="50" charset="-128"/>
                <a:ea typeface="AR P丸ゴシック体E" panose="020F0900000000000000" pitchFamily="50" charset="-128"/>
              </a:rPr>
              <a:t>　</a:t>
            </a:r>
            <a:r>
              <a:rPr kumimoji="1" lang="ja-JP" altLang="en-US" sz="2667" dirty="0">
                <a:latin typeface="AR P丸ゴシック体E" panose="020F0900000000000000" pitchFamily="50" charset="-128"/>
                <a:ea typeface="AR P丸ゴシック体E" panose="020F0900000000000000" pitchFamily="50" charset="-128"/>
              </a:rPr>
              <a:t>２０１７年３月３１日　</a:t>
            </a:r>
            <a:r>
              <a:rPr kumimoji="1" lang="ja-JP" altLang="en-US" sz="3733" dirty="0">
                <a:latin typeface="AR P丸ゴシック体E" panose="020F0900000000000000" pitchFamily="50" charset="-128"/>
                <a:ea typeface="AR P丸ゴシック体E" panose="020F0900000000000000" pitchFamily="50" charset="-128"/>
              </a:rPr>
              <a:t>学習指導要領の公示</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1867" dirty="0">
              <a:latin typeface="AR P丸ゴシック体E" panose="020F0900000000000000" pitchFamily="50" charset="-128"/>
              <a:ea typeface="AR P丸ゴシック体E" panose="020F0900000000000000" pitchFamily="50" charset="-128"/>
            </a:endParaRPr>
          </a:p>
          <a:p>
            <a:endParaRPr kumimoji="1" lang="en-US" altLang="ja-JP" sz="1867"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　　２０１８年、 幼稚園教育要領の全面実施</a:t>
            </a:r>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　　２０２０年、小学校学習指導要領の全面実施</a:t>
            </a:r>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　　２０２</a:t>
            </a:r>
            <a:r>
              <a:rPr kumimoji="1" lang="ja-JP" altLang="en-US" sz="1333" dirty="0">
                <a:latin typeface="AR P丸ゴシック体E" panose="020F0900000000000000" pitchFamily="50" charset="-128"/>
                <a:ea typeface="AR P丸ゴシック体E" panose="020F0900000000000000" pitchFamily="50" charset="-128"/>
              </a:rPr>
              <a:t> </a:t>
            </a:r>
            <a:r>
              <a:rPr kumimoji="1" lang="ja-JP" altLang="en-US" sz="3733" dirty="0">
                <a:latin typeface="AR P丸ゴシック体E" panose="020F0900000000000000" pitchFamily="50" charset="-128"/>
                <a:ea typeface="AR P丸ゴシック体E" panose="020F0900000000000000" pitchFamily="50" charset="-128"/>
              </a:rPr>
              <a:t>１</a:t>
            </a:r>
            <a:r>
              <a:rPr kumimoji="1" lang="ja-JP" altLang="en-US" sz="1333" dirty="0">
                <a:latin typeface="AR P丸ゴシック体E" panose="020F0900000000000000" pitchFamily="50" charset="-128"/>
                <a:ea typeface="AR P丸ゴシック体E" panose="020F0900000000000000" pitchFamily="50" charset="-128"/>
              </a:rPr>
              <a:t> </a:t>
            </a:r>
            <a:r>
              <a:rPr kumimoji="1" lang="ja-JP" altLang="en-US" sz="3733" dirty="0">
                <a:latin typeface="AR P丸ゴシック体E" panose="020F0900000000000000" pitchFamily="50" charset="-128"/>
                <a:ea typeface="AR P丸ゴシック体E" panose="020F0900000000000000" pitchFamily="50" charset="-128"/>
              </a:rPr>
              <a:t>年、中学校　　　</a:t>
            </a:r>
            <a:r>
              <a:rPr kumimoji="1" lang="en-US" altLang="ja-JP" sz="3733" dirty="0">
                <a:latin typeface="AR P丸ゴシック体E" panose="020F0900000000000000" pitchFamily="50" charset="-128"/>
                <a:ea typeface="AR P丸ゴシック体E" panose="020F0900000000000000" pitchFamily="50" charset="-128"/>
              </a:rPr>
              <a:t>〃</a:t>
            </a:r>
          </a:p>
          <a:p>
            <a:r>
              <a:rPr kumimoji="1" lang="ja-JP" altLang="en-US" sz="3733" dirty="0">
                <a:latin typeface="AR P丸ゴシック体E" panose="020F0900000000000000" pitchFamily="50" charset="-128"/>
                <a:ea typeface="AR P丸ゴシック体E" panose="020F0900000000000000" pitchFamily="50" charset="-128"/>
              </a:rPr>
              <a:t>　　２０２２年、高等学校　　</a:t>
            </a:r>
            <a:r>
              <a:rPr kumimoji="1" lang="en-US" altLang="ja-JP" sz="3733" dirty="0">
                <a:latin typeface="AR P丸ゴシック体E" panose="020F0900000000000000" pitchFamily="50" charset="-128"/>
                <a:ea typeface="AR P丸ゴシック体E" panose="020F0900000000000000" pitchFamily="50" charset="-128"/>
              </a:rPr>
              <a:t>〃</a:t>
            </a:r>
          </a:p>
          <a:p>
            <a:r>
              <a:rPr kumimoji="1" lang="ja-JP" altLang="en-US" sz="3733" dirty="0">
                <a:latin typeface="AR P丸ゴシック体E" panose="020F0900000000000000" pitchFamily="50" charset="-128"/>
                <a:ea typeface="AR P丸ゴシック体E" panose="020F0900000000000000" pitchFamily="50" charset="-128"/>
              </a:rPr>
              <a:t>　　特別支援学校は各校種に合わせて実施</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　</a:t>
            </a:r>
            <a:r>
              <a:rPr kumimoji="1" lang="ja-JP" altLang="en-US" sz="4000" dirty="0">
                <a:latin typeface="AR P丸ゴシック体E" panose="020F0900000000000000" pitchFamily="50" charset="-128"/>
                <a:ea typeface="AR P丸ゴシック体E" panose="020F0900000000000000" pitchFamily="50" charset="-128"/>
              </a:rPr>
              <a:t>マスク・消毒・検温、人とふれ合うな、タブレット</a:t>
            </a:r>
            <a:endParaRPr kumimoji="1" lang="en-US" altLang="ja-JP" sz="4000"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　</a:t>
            </a:r>
            <a:r>
              <a:rPr kumimoji="1" lang="ja-JP" altLang="en-US" sz="4267" dirty="0">
                <a:latin typeface="AR P丸ゴシック体E" panose="020F0900000000000000" pitchFamily="50" charset="-128"/>
                <a:ea typeface="AR P丸ゴシック体E" panose="020F0900000000000000" pitchFamily="50" charset="-128"/>
              </a:rPr>
              <a:t>学習指導要領と、</a:t>
            </a:r>
            <a:r>
              <a:rPr kumimoji="1" lang="en-US" altLang="ja-JP" sz="4267" dirty="0">
                <a:latin typeface="AR P丸ゴシック体E" panose="020F0900000000000000" pitchFamily="50" charset="-128"/>
                <a:ea typeface="AR P丸ゴシック体E" panose="020F0900000000000000" pitchFamily="50" charset="-128"/>
              </a:rPr>
              <a:t>ESD</a:t>
            </a:r>
            <a:r>
              <a:rPr kumimoji="1" lang="ja-JP" altLang="en-US" sz="4267" dirty="0">
                <a:latin typeface="AR P丸ゴシック体E" panose="020F0900000000000000" pitchFamily="50" charset="-128"/>
                <a:ea typeface="AR P丸ゴシック体E" panose="020F0900000000000000" pitchFamily="50" charset="-128"/>
              </a:rPr>
              <a:t>や</a:t>
            </a:r>
            <a:r>
              <a:rPr kumimoji="1" lang="en-US" altLang="ja-JP" sz="4267" dirty="0">
                <a:latin typeface="AR P丸ゴシック体E" panose="020F0900000000000000" pitchFamily="50" charset="-128"/>
                <a:ea typeface="AR P丸ゴシック体E" panose="020F0900000000000000" pitchFamily="50" charset="-128"/>
              </a:rPr>
              <a:t>SDG</a:t>
            </a:r>
            <a:r>
              <a:rPr kumimoji="1" lang="ja-JP" altLang="en-US" sz="4267" dirty="0">
                <a:latin typeface="AR P丸ゴシック体E" panose="020F0900000000000000" pitchFamily="50" charset="-128"/>
                <a:ea typeface="AR P丸ゴシック体E" panose="020F0900000000000000" pitchFamily="50" charset="-128"/>
              </a:rPr>
              <a:t>ｓとの関係は不明</a:t>
            </a:r>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　学習指導要領を踏まえて、各学校が取り組ま</a:t>
            </a:r>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　なければならないこともできず・・・</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A7B56ADC-BB5E-956A-856E-4C654EFBCD3A}"/>
              </a:ext>
            </a:extLst>
          </p:cNvPr>
          <p:cNvSpPr txBox="1"/>
          <p:nvPr/>
        </p:nvSpPr>
        <p:spPr>
          <a:xfrm>
            <a:off x="7799652" y="247651"/>
            <a:ext cx="4765572" cy="584775"/>
          </a:xfrm>
          <a:prstGeom prst="rect">
            <a:avLst/>
          </a:prstGeom>
          <a:solidFill>
            <a:srgbClr val="B7DBFF"/>
          </a:solidFill>
        </p:spPr>
        <p:txBody>
          <a:bodyPr wrap="square">
            <a:spAutoFit/>
          </a:bodyPr>
          <a:lstStyle/>
          <a:p>
            <a:r>
              <a:rPr lang="ja-JP" altLang="en-US" sz="3200" b="1" dirty="0">
                <a:latin typeface="AR P丸ゴシック体04M" panose="020F0600000000000000" pitchFamily="50" charset="-128"/>
                <a:ea typeface="AR P丸ゴシック体04M" panose="020F0600000000000000" pitchFamily="50" charset="-128"/>
              </a:rPr>
              <a:t>③学習指導要領とＥＳＤ</a:t>
            </a:r>
            <a:endParaRPr lang="en-US" altLang="ja-JP" sz="3200" b="1" dirty="0">
              <a:latin typeface="AR P丸ゴシック体04M" panose="020F0600000000000000" pitchFamily="50" charset="-128"/>
              <a:ea typeface="AR P丸ゴシック体04M" panose="020F0600000000000000" pitchFamily="50" charset="-128"/>
            </a:endParaRPr>
          </a:p>
        </p:txBody>
      </p:sp>
      <p:cxnSp>
        <p:nvCxnSpPr>
          <p:cNvPr id="6" name="直線コネクタ 5">
            <a:extLst>
              <a:ext uri="{FF2B5EF4-FFF2-40B4-BE49-F238E27FC236}">
                <a16:creationId xmlns:a16="http://schemas.microsoft.com/office/drawing/2014/main" id="{C8DA53B2-B286-10BD-C680-8E460ABCA663}"/>
              </a:ext>
            </a:extLst>
          </p:cNvPr>
          <p:cNvCxnSpPr/>
          <p:nvPr/>
        </p:nvCxnSpPr>
        <p:spPr>
          <a:xfrm>
            <a:off x="806824" y="2922494"/>
            <a:ext cx="925025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29DA6DA8-4369-6129-020E-ECA22DF03AF5}"/>
              </a:ext>
            </a:extLst>
          </p:cNvPr>
          <p:cNvCxnSpPr/>
          <p:nvPr/>
        </p:nvCxnSpPr>
        <p:spPr>
          <a:xfrm>
            <a:off x="806824" y="3523130"/>
            <a:ext cx="925025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BBA735C8-235E-92BF-7195-FE5D73BEB36C}"/>
              </a:ext>
            </a:extLst>
          </p:cNvPr>
          <p:cNvCxnSpPr/>
          <p:nvPr/>
        </p:nvCxnSpPr>
        <p:spPr>
          <a:xfrm>
            <a:off x="806824" y="4141694"/>
            <a:ext cx="925025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B7B6FB0E-2380-B852-5C6E-1E322A671083}"/>
              </a:ext>
            </a:extLst>
          </p:cNvPr>
          <p:cNvCxnSpPr/>
          <p:nvPr/>
        </p:nvCxnSpPr>
        <p:spPr>
          <a:xfrm>
            <a:off x="806824" y="4662816"/>
            <a:ext cx="925025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四角形: 角を丸くする 1">
            <a:extLst>
              <a:ext uri="{FF2B5EF4-FFF2-40B4-BE49-F238E27FC236}">
                <a16:creationId xmlns:a16="http://schemas.microsoft.com/office/drawing/2014/main" id="{6060BC9C-2294-A9FA-8808-7CDDE819488A}"/>
              </a:ext>
            </a:extLst>
          </p:cNvPr>
          <p:cNvSpPr/>
          <p:nvPr/>
        </p:nvSpPr>
        <p:spPr>
          <a:xfrm>
            <a:off x="357265" y="2622699"/>
            <a:ext cx="9699811" cy="2456329"/>
          </a:xfrm>
          <a:prstGeom prst="roundRect">
            <a:avLst/>
          </a:prstGeom>
          <a:solidFill>
            <a:srgbClr val="B7DBFF">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7200" dirty="0">
                <a:solidFill>
                  <a:schemeClr val="accent2">
                    <a:lumMod val="50000"/>
                  </a:schemeClr>
                </a:solidFill>
                <a:latin typeface="AR丸ゴシック体E" panose="020F0909000000000000" pitchFamily="49" charset="-128"/>
                <a:ea typeface="AR丸ゴシック体E" panose="020F0909000000000000" pitchFamily="49" charset="-128"/>
              </a:rPr>
              <a:t>コロナ禍</a:t>
            </a:r>
          </a:p>
        </p:txBody>
      </p:sp>
    </p:spTree>
    <p:extLst>
      <p:ext uri="{BB962C8B-B14F-4D97-AF65-F5344CB8AC3E}">
        <p14:creationId xmlns:p14="http://schemas.microsoft.com/office/powerpoint/2010/main" val="13761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1000"/>
                                        <p:tgtEl>
                                          <p:spTgt spid="3">
                                            <p:txEl>
                                              <p:pRg st="8" end="8"/>
                                            </p:txEl>
                                          </p:spTgt>
                                        </p:tgtEl>
                                      </p:cBhvr>
                                    </p:animEffect>
                                    <p:anim calcmode="lin" valueType="num">
                                      <p:cBhvr>
                                        <p:cTn id="2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1000"/>
                                        <p:tgtEl>
                                          <p:spTgt spid="3">
                                            <p:txEl>
                                              <p:pRg st="9" end="9"/>
                                            </p:txEl>
                                          </p:spTgt>
                                        </p:tgtEl>
                                      </p:cBhvr>
                                    </p:animEffect>
                                    <p:anim calcmode="lin" valueType="num">
                                      <p:cBhvr>
                                        <p:cTn id="4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1000"/>
                                        <p:tgtEl>
                                          <p:spTgt spid="3">
                                            <p:txEl>
                                              <p:pRg st="10" end="10"/>
                                            </p:txEl>
                                          </p:spTgt>
                                        </p:tgtEl>
                                      </p:cBhvr>
                                    </p:animEffect>
                                    <p:anim calcmode="lin" valueType="num">
                                      <p:cBhvr>
                                        <p:cTn id="5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
                                            <p:txEl>
                                              <p:pRg st="14" end="14"/>
                                            </p:txEl>
                                          </p:spTgt>
                                        </p:tgtEl>
                                        <p:attrNameLst>
                                          <p:attrName>style.visibility</p:attrName>
                                        </p:attrNameLst>
                                      </p:cBhvr>
                                      <p:to>
                                        <p:strVal val="visible"/>
                                      </p:to>
                                    </p:set>
                                    <p:animEffect transition="in" filter="fade">
                                      <p:cBhvr>
                                        <p:cTn id="78" dur="1000"/>
                                        <p:tgtEl>
                                          <p:spTgt spid="3">
                                            <p:txEl>
                                              <p:pRg st="14" end="14"/>
                                            </p:txEl>
                                          </p:spTgt>
                                        </p:tgtEl>
                                      </p:cBhvr>
                                    </p:animEffect>
                                    <p:anim calcmode="lin" valueType="num">
                                      <p:cBhvr>
                                        <p:cTn id="79"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
                                            <p:txEl>
                                              <p:pRg st="15" end="15"/>
                                            </p:txEl>
                                          </p:spTgt>
                                        </p:tgtEl>
                                        <p:attrNameLst>
                                          <p:attrName>style.visibility</p:attrName>
                                        </p:attrNameLst>
                                      </p:cBhvr>
                                      <p:to>
                                        <p:strVal val="visible"/>
                                      </p:to>
                                    </p:set>
                                    <p:animEffect transition="in" filter="fade">
                                      <p:cBhvr>
                                        <p:cTn id="85" dur="1000"/>
                                        <p:tgtEl>
                                          <p:spTgt spid="3">
                                            <p:txEl>
                                              <p:pRg st="15" end="15"/>
                                            </p:txEl>
                                          </p:spTgt>
                                        </p:tgtEl>
                                      </p:cBhvr>
                                    </p:animEffect>
                                    <p:anim calcmode="lin" valueType="num">
                                      <p:cBhvr>
                                        <p:cTn id="86"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
                                            <p:txEl>
                                              <p:pRg st="16" end="16"/>
                                            </p:txEl>
                                          </p:spTgt>
                                        </p:tgtEl>
                                        <p:attrNameLst>
                                          <p:attrName>style.visibility</p:attrName>
                                        </p:attrNameLst>
                                      </p:cBhvr>
                                      <p:to>
                                        <p:strVal val="visible"/>
                                      </p:to>
                                    </p:set>
                                    <p:animEffect transition="in" filter="fade">
                                      <p:cBhvr>
                                        <p:cTn id="90" dur="1000"/>
                                        <p:tgtEl>
                                          <p:spTgt spid="3">
                                            <p:txEl>
                                              <p:pRg st="16" end="16"/>
                                            </p:txEl>
                                          </p:spTgt>
                                        </p:tgtEl>
                                      </p:cBhvr>
                                    </p:animEffect>
                                    <p:anim calcmode="lin" valueType="num">
                                      <p:cBhvr>
                                        <p:cTn id="91"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92"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143339" y="443542"/>
            <a:ext cx="11905323" cy="8295541"/>
          </a:xfrm>
          <a:prstGeom prst="rect">
            <a:avLst/>
          </a:prstGeom>
          <a:solidFill>
            <a:srgbClr val="FFD5D1"/>
          </a:solidFill>
        </p:spPr>
        <p:txBody>
          <a:bodyPr wrap="square" rtlCol="0">
            <a:spAutoFit/>
          </a:bodyPr>
          <a:lstStyle/>
          <a:p>
            <a:endParaRPr lang="en-US" altLang="ja-JP" sz="1600"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教員の変化、保護者や地域の変化</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①　子どもを怒鳴りつけるような指導が影を潜め、</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②　子どもの学びに火をつける工夫をしようとする</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③　的確な指示・説明や称揚が増える</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④　前年までの指導を共有・改善し、授業を進化させる</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⑤　この学校で働けることに誇りと喜びを感じる</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⑥　保護者アンケートが感謝の言葉で始まるようになった</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⑦　保護者・地域は参観から参画へ、そして協力者へ</a:t>
            </a:r>
            <a:endParaRPr lang="en-US" altLang="ja-JP" sz="3447"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4994853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43CFBCB-F480-6C75-7DE1-63EBF953FDA4}"/>
              </a:ext>
            </a:extLst>
          </p:cNvPr>
          <p:cNvPicPr>
            <a:picLocks noChangeAspect="1"/>
          </p:cNvPicPr>
          <p:nvPr/>
        </p:nvPicPr>
        <p:blipFill>
          <a:blip r:embed="rId3"/>
          <a:stretch>
            <a:fillRect/>
          </a:stretch>
        </p:blipFill>
        <p:spPr>
          <a:xfrm>
            <a:off x="400050" y="347755"/>
            <a:ext cx="11391900" cy="8699500"/>
          </a:xfrm>
          <a:prstGeom prst="rect">
            <a:avLst/>
          </a:prstGeom>
        </p:spPr>
      </p:pic>
      <p:sp>
        <p:nvSpPr>
          <p:cNvPr id="4" name="テキスト ボックス 3">
            <a:extLst>
              <a:ext uri="{FF2B5EF4-FFF2-40B4-BE49-F238E27FC236}">
                <a16:creationId xmlns:a16="http://schemas.microsoft.com/office/drawing/2014/main" id="{EE1C97A0-987C-BD1F-4D5F-FE96DE476CEB}"/>
              </a:ext>
            </a:extLst>
          </p:cNvPr>
          <p:cNvSpPr txBox="1"/>
          <p:nvPr/>
        </p:nvSpPr>
        <p:spPr>
          <a:xfrm>
            <a:off x="5020236" y="1"/>
            <a:ext cx="7171766" cy="461665"/>
          </a:xfrm>
          <a:prstGeom prst="rect">
            <a:avLst/>
          </a:prstGeom>
          <a:solidFill>
            <a:srgbClr val="B7DBFF"/>
          </a:solidFill>
        </p:spPr>
        <p:txBody>
          <a:bodyPr wrap="square">
            <a:spAutoFit/>
          </a:bodyPr>
          <a:lstStyle/>
          <a:p>
            <a:r>
              <a:rPr lang="ja-JP" altLang="en-US" sz="2400" b="1" dirty="0">
                <a:latin typeface="AR P丸ゴシック体04M" panose="020F0600000000000000" pitchFamily="50" charset="-128"/>
                <a:ea typeface="AR P丸ゴシック体04M" panose="020F0600000000000000" pitchFamily="50" charset="-128"/>
              </a:rPr>
              <a:t>⑫ 各校の教育や自治体の教育政策を評価する視点</a:t>
            </a:r>
            <a:endParaRPr lang="en-US" altLang="ja-JP" sz="24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9870560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2BBAAE5-31E2-0ABF-896B-1CC5EB5E7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39" y="0"/>
            <a:ext cx="6679450" cy="9143999"/>
          </a:xfrm>
          <a:prstGeom prst="rect">
            <a:avLst/>
          </a:prstGeom>
        </p:spPr>
      </p:pic>
      <p:sp>
        <p:nvSpPr>
          <p:cNvPr id="3" name="テキスト ボックス 2">
            <a:extLst>
              <a:ext uri="{FF2B5EF4-FFF2-40B4-BE49-F238E27FC236}">
                <a16:creationId xmlns:a16="http://schemas.microsoft.com/office/drawing/2014/main" id="{12880BE9-4CD6-FAED-87E9-CB328800B5B4}"/>
              </a:ext>
            </a:extLst>
          </p:cNvPr>
          <p:cNvSpPr txBox="1"/>
          <p:nvPr/>
        </p:nvSpPr>
        <p:spPr>
          <a:xfrm>
            <a:off x="6827520" y="5282006"/>
            <a:ext cx="5079999" cy="3693319"/>
          </a:xfrm>
          <a:prstGeom prst="rect">
            <a:avLst/>
          </a:prstGeom>
          <a:noFill/>
          <a:ln>
            <a:solidFill>
              <a:schemeClr val="accent1">
                <a:lumMod val="75000"/>
              </a:schemeClr>
            </a:solidFill>
          </a:ln>
        </p:spPr>
        <p:txBody>
          <a:bodyPr wrap="square" rtlCol="0">
            <a:spAutoFit/>
          </a:bodyPr>
          <a:lstStyle/>
          <a:p>
            <a:r>
              <a:rPr kumimoji="1" lang="ja-JP" altLang="en-US" sz="2800" b="1" dirty="0"/>
              <a:t>今日の話で聞き足りない方は、←こちらをご覧ください。</a:t>
            </a:r>
            <a:endParaRPr kumimoji="1" lang="en-US" altLang="ja-JP" sz="2800" b="1" dirty="0"/>
          </a:p>
          <a:p>
            <a:r>
              <a:rPr kumimoji="1" lang="ja-JP" altLang="en-US" sz="2000" b="1" dirty="0"/>
              <a:t>教育出版</a:t>
            </a:r>
            <a:r>
              <a:rPr kumimoji="1" lang="ja-JP" altLang="en-US" sz="2800" b="1" dirty="0"/>
              <a:t>「学校発・</a:t>
            </a:r>
            <a:r>
              <a:rPr kumimoji="1" lang="en-US" altLang="ja-JP" sz="2800" b="1" dirty="0"/>
              <a:t>ESD</a:t>
            </a:r>
            <a:r>
              <a:rPr kumimoji="1" lang="ja-JP" altLang="en-US" sz="2800" b="1" dirty="0"/>
              <a:t>の学び」</a:t>
            </a:r>
            <a:endParaRPr kumimoji="1" lang="en-US" altLang="ja-JP" sz="2800" b="1" dirty="0"/>
          </a:p>
          <a:p>
            <a:endParaRPr kumimoji="1" lang="en-US" altLang="ja-JP" sz="1000" b="1" dirty="0"/>
          </a:p>
          <a:p>
            <a:r>
              <a:rPr kumimoji="1" lang="ja-JP" altLang="en-US" sz="2800" b="1" dirty="0"/>
              <a:t>ＥＳＤやＳＤＧｓの実践に役に立ちます。</a:t>
            </a:r>
            <a:endParaRPr kumimoji="1" lang="en-US" altLang="ja-JP" sz="2800" b="1" dirty="0"/>
          </a:p>
          <a:p>
            <a:r>
              <a:rPr kumimoji="1" lang="ja-JP" altLang="en-US" sz="2800" b="1" dirty="0"/>
              <a:t>やる気が出たり、勇気づけられたりするはずです。教育観が変わるかも知れません。</a:t>
            </a:r>
            <a:endParaRPr kumimoji="1" lang="en-US" altLang="ja-JP" sz="2800" b="1" dirty="0"/>
          </a:p>
        </p:txBody>
      </p:sp>
      <p:sp>
        <p:nvSpPr>
          <p:cNvPr id="4" name="テキスト ボックス 3">
            <a:extLst>
              <a:ext uri="{FF2B5EF4-FFF2-40B4-BE49-F238E27FC236}">
                <a16:creationId xmlns:a16="http://schemas.microsoft.com/office/drawing/2014/main" id="{8C7610A8-C33B-BF89-2567-D1A0830FDBB9}"/>
              </a:ext>
            </a:extLst>
          </p:cNvPr>
          <p:cNvSpPr txBox="1"/>
          <p:nvPr/>
        </p:nvSpPr>
        <p:spPr>
          <a:xfrm flipH="1">
            <a:off x="6827519" y="422970"/>
            <a:ext cx="5080000" cy="4524315"/>
          </a:xfrm>
          <a:prstGeom prst="rect">
            <a:avLst/>
          </a:prstGeom>
          <a:noFill/>
        </p:spPr>
        <p:txBody>
          <a:bodyPr wrap="squar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a:t>
            </a:r>
            <a:r>
              <a:rPr kumimoji="1" lang="ja-JP" altLang="en-US" sz="3200" dirty="0">
                <a:solidFill>
                  <a:schemeClr val="accent5">
                    <a:lumMod val="75000"/>
                  </a:schemeClr>
                </a:solidFill>
                <a:latin typeface="AR P丸ゴシック体E" panose="020F0900000000000000" pitchFamily="50" charset="-128"/>
                <a:ea typeface="AR P丸ゴシック体E" panose="020F0900000000000000" pitchFamily="50" charset="-128"/>
              </a:rPr>
              <a:t>手島利夫</a:t>
            </a:r>
            <a:r>
              <a:rPr kumimoji="1" lang="ja-JP" altLang="en-US" sz="3200" dirty="0">
                <a:latin typeface="AR P丸ゴシック体E" panose="020F0900000000000000" pitchFamily="50" charset="-128"/>
                <a:ea typeface="AR P丸ゴシック体E" panose="020F0900000000000000" pitchFamily="50" charset="-128"/>
              </a:rPr>
              <a:t>」で検索していただくと、ホームページをご覧いただくこともできます。プレゼンデータや動画など様々な資料がありますのでご活用ください。</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en-US" altLang="ja-JP" sz="3200" dirty="0">
                <a:latin typeface="AR P丸ゴシック体E" panose="020F0900000000000000" pitchFamily="50" charset="-128"/>
                <a:ea typeface="AR P丸ゴシック体E" panose="020F0900000000000000" pitchFamily="50" charset="-128"/>
                <a:hlinkClick r:id="rId3"/>
              </a:rPr>
              <a:t>contact@esdtejima.com</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メールによるご相談にも応じます。ご遠慮なくどうぞ。</a:t>
            </a:r>
          </a:p>
        </p:txBody>
      </p:sp>
    </p:spTree>
    <p:extLst>
      <p:ext uri="{BB962C8B-B14F-4D97-AF65-F5344CB8AC3E}">
        <p14:creationId xmlns:p14="http://schemas.microsoft.com/office/powerpoint/2010/main" val="184119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4583</TotalTime>
  <Words>6123</Words>
  <Application>Microsoft Office PowerPoint</Application>
  <PresentationFormat>ユーザー設定</PresentationFormat>
  <Paragraphs>1149</Paragraphs>
  <Slides>92</Slides>
  <Notes>31</Notes>
  <HiddenSlides>0</HiddenSlides>
  <MMClips>1</MMClips>
  <ScaleCrop>false</ScaleCrop>
  <HeadingPairs>
    <vt:vector size="8" baseType="variant">
      <vt:variant>
        <vt:lpstr>使用されているフォント</vt:lpstr>
      </vt:variant>
      <vt:variant>
        <vt:i4>26</vt:i4>
      </vt:variant>
      <vt:variant>
        <vt:lpstr>テーマ</vt:lpstr>
      </vt:variant>
      <vt:variant>
        <vt:i4>1</vt:i4>
      </vt:variant>
      <vt:variant>
        <vt:lpstr>埋め込まれた OLE サーバー</vt:lpstr>
      </vt:variant>
      <vt:variant>
        <vt:i4>1</vt:i4>
      </vt:variant>
      <vt:variant>
        <vt:lpstr>スライド タイトル</vt:lpstr>
      </vt:variant>
      <vt:variant>
        <vt:i4>92</vt:i4>
      </vt:variant>
    </vt:vector>
  </HeadingPairs>
  <TitlesOfParts>
    <vt:vector size="120" baseType="lpstr">
      <vt:lpstr>AR Pゴシック体S</vt:lpstr>
      <vt:lpstr>AR P丸ゴシック体04M</vt:lpstr>
      <vt:lpstr>AR P丸ゴシック体E</vt:lpstr>
      <vt:lpstr>AR P悠々ゴシック体E</vt:lpstr>
      <vt:lpstr>AR P楷書体M</vt:lpstr>
      <vt:lpstr>AR丸ゴシック体E</vt:lpstr>
      <vt:lpstr>ＤＦ特太ゴシック体</vt:lpstr>
      <vt:lpstr>ＤＦ平成ゴシック体W5</vt:lpstr>
      <vt:lpstr>HGPｺﾞｼｯｸE</vt:lpstr>
      <vt:lpstr>HGP創英角ｺﾞｼｯｸUB</vt:lpstr>
      <vt:lpstr>HGP創英角ﾎﾟｯﾌﾟ体</vt:lpstr>
      <vt:lpstr>HGSｺﾞｼｯｸE</vt:lpstr>
      <vt:lpstr>HGS創英角ﾎﾟｯﾌﾟ体</vt:lpstr>
      <vt:lpstr>HG創英角ﾎﾟｯﾌﾟ体</vt:lpstr>
      <vt:lpstr>HG明朝B</vt:lpstr>
      <vt:lpstr>ＭＳ Ｐゴシック</vt:lpstr>
      <vt:lpstr>ＭＳ ゴシック</vt:lpstr>
      <vt:lpstr>ＭＳ 明朝</vt:lpstr>
      <vt:lpstr>メイリオ</vt:lpstr>
      <vt:lpstr>游ゴシック</vt:lpstr>
      <vt:lpstr>游明朝</vt:lpstr>
      <vt:lpstr>Arial</vt:lpstr>
      <vt:lpstr>Calibri</vt:lpstr>
      <vt:lpstr>Calibri Light</vt:lpstr>
      <vt:lpstr>Century</vt:lpstr>
      <vt:lpstr>open sans</vt:lpstr>
      <vt:lpstr>Office テーマ</vt:lpstr>
      <vt:lpstr>ブック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中村 大輔</dc:creator>
  <cp:lastModifiedBy>利夫 手島</cp:lastModifiedBy>
  <cp:revision>94</cp:revision>
  <cp:lastPrinted>2025-06-02T10:59:45Z</cp:lastPrinted>
  <dcterms:created xsi:type="dcterms:W3CDTF">2022-03-18T02:56:00Z</dcterms:created>
  <dcterms:modified xsi:type="dcterms:W3CDTF">2026-06-08T01:09:59Z</dcterms:modified>
</cp:coreProperties>
</file>