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3397" r:id="rId2"/>
    <p:sldId id="256" r:id="rId3"/>
    <p:sldId id="3469" r:id="rId4"/>
    <p:sldId id="3479" r:id="rId5"/>
    <p:sldId id="3480" r:id="rId6"/>
    <p:sldId id="3389" r:id="rId7"/>
    <p:sldId id="3390" r:id="rId8"/>
    <p:sldId id="3391" r:id="rId9"/>
    <p:sldId id="2986" r:id="rId10"/>
    <p:sldId id="3354" r:id="rId11"/>
    <p:sldId id="3394" r:id="rId12"/>
    <p:sldId id="3384" r:id="rId13"/>
    <p:sldId id="3395" r:id="rId14"/>
    <p:sldId id="3226" r:id="rId15"/>
    <p:sldId id="3356" r:id="rId16"/>
    <p:sldId id="3381" r:id="rId17"/>
    <p:sldId id="3481" r:id="rId18"/>
    <p:sldId id="3402" r:id="rId19"/>
    <p:sldId id="3502" r:id="rId20"/>
    <p:sldId id="3403" r:id="rId21"/>
    <p:sldId id="3405" r:id="rId22"/>
    <p:sldId id="3503" r:id="rId23"/>
    <p:sldId id="3523" r:id="rId24"/>
    <p:sldId id="3504" r:id="rId25"/>
    <p:sldId id="3521" r:id="rId26"/>
    <p:sldId id="3505" r:id="rId27"/>
    <p:sldId id="3520" r:id="rId28"/>
    <p:sldId id="3522" r:id="rId29"/>
    <p:sldId id="3506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781"/>
    <a:srgbClr val="8D9404"/>
    <a:srgbClr val="FAFADA"/>
    <a:srgbClr val="DCF1A9"/>
    <a:srgbClr val="C4E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71C28B-DD2A-4220-B5C7-FA7BC9DF328B}" v="7" dt="2026-08-10T12:11:44.6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1EC33-C82A-4D6B-B50C-60FAAE92285E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5DD9A-855C-4FD5-9084-DEC1311515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2344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82A57-321E-C60D-F6F1-8AC4A8E40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15A85C-B194-F7EC-A11A-441E5208CB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4B032D-2BBA-692F-5E0C-0FEC13DEA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9F1E9F-398E-21D9-038D-D1CB368CE0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F7A05-CD05-487B-AE20-5CDBB3273D2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9266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49300" y="836613"/>
            <a:ext cx="5575300" cy="41814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74756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401555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defTabSz="1401555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defTabSz="1401555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defTabSz="1401555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defTabSz="1401555"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97920" indent="-598182" defTabSz="140155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098723" indent="-598182" defTabSz="140155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599526" indent="-598182" defTabSz="140155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100331" indent="-598182" defTabSz="1401555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FC56A455-5B98-4C4B-B1E6-A909EF24EA8D}" type="slidenum">
              <a:rPr lang="ja-JP" altLang="en-US" sz="1300">
                <a:latin typeface="Calibri" panose="020F0502020204030204" pitchFamily="34" charset="0"/>
              </a:rPr>
              <a:pPr/>
              <a:t>14</a:t>
            </a:fld>
            <a:endParaRPr lang="ja-JP" altLang="en-US" sz="13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331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D5DD9A-855C-4FD5-9084-DEC13115154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5676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ABD8D-2922-4C66-9DF2-26EC9EF2593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A909-F5CC-4945-B4CF-6440779C1F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6545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ABD8D-2922-4C66-9DF2-26EC9EF2593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A909-F5CC-4945-B4CF-6440779C1F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018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ABD8D-2922-4C66-9DF2-26EC9EF2593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A909-F5CC-4945-B4CF-6440779C1F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2092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ABD8D-2922-4C66-9DF2-26EC9EF2593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A909-F5CC-4945-B4CF-6440779C1F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6283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ABD8D-2922-4C66-9DF2-26EC9EF2593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A909-F5CC-4945-B4CF-6440779C1F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4027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ABD8D-2922-4C66-9DF2-26EC9EF2593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A909-F5CC-4945-B4CF-6440779C1F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272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ABD8D-2922-4C66-9DF2-26EC9EF2593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A909-F5CC-4945-B4CF-6440779C1F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3002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ABD8D-2922-4C66-9DF2-26EC9EF2593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A909-F5CC-4945-B4CF-6440779C1F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1032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ABD8D-2922-4C66-9DF2-26EC9EF2593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A909-F5CC-4945-B4CF-6440779C1F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899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ABD8D-2922-4C66-9DF2-26EC9EF2593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A909-F5CC-4945-B4CF-6440779C1F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2074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ABD8D-2922-4C66-9DF2-26EC9EF2593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FA909-F5CC-4945-B4CF-6440779C1F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220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1ABD8D-2922-4C66-9DF2-26EC9EF25933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DFA909-F5CC-4945-B4CF-6440779C1F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36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esd-tejima.com/newpage6.html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mext.go.jp/a_menu/shotou/gakuryoku/korekara.htm" TargetMode="External"/><Relationship Id="rId4" Type="http://schemas.openxmlformats.org/officeDocument/2006/relationships/hyperlink" Target="file:///H:\&#20843;&#21517;&#24029;&#23567;&#23398;&#26657;&#26657;&#20869;&#20849;&#26377;&#12424;&#12426;(341&#65319;&#65314;&#65289;\&#65297;&#12289;&#26657;&#38263;&#12501;&#12457;&#12523;&#12480;\&#65297;&#65292;&#12518;&#12493;&#12473;&#12467;&#12473;&#12463;&#12540;&#12523;&#65288;&#26481;&#38642;&#23567;&#12487;&#12540;&#12479;&#12418;&#65289;\&#65296;&#20196;&#21644;&#65302;&#24180;&#12288;&#65298;&#65296;&#65298;&#65300;&#24180;&#24230;\20240118&#12288;&#23567;&#24179;&#31532;&#20116;&#23567;&#23398;&#26657;11&#26376;15&#26085;&#12395;&#30740;&#31350;&#30330;&#34920;&#12288;&#26494;&#26412;&#38597;&#21490;&#26657;&#38263;&#20808;&#29983;&#12288;&#65304;&#65297;&#65300;&#65298;&#65293;&#65300;&#65302;&#65299;&#65293;&#65298;&#65297;&#65296;&#65296;\&#23567;&#24179;&#24066;&#25945;&#32946;&#25391;&#33288;&#22522;&#26412;&#35336;&#30011;&#65288;&#23567;&#24179;&#24066;&#12398;&#25945;&#32946;&#20196;&#21644;&#65302;&#24180;&#29256;&#65289;\&#30906;&#12363;&#12394;&#23398;&#21147;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59E7F-CD51-9368-6FF5-BC3FC51FD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フレーム 5">
            <a:extLst>
              <a:ext uri="{FF2B5EF4-FFF2-40B4-BE49-F238E27FC236}">
                <a16:creationId xmlns:a16="http://schemas.microsoft.com/office/drawing/2014/main" id="{EB65549A-F111-A19F-37B6-170DB98160F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56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0AADD63-B151-7D9A-F137-557B1FF56AEC}"/>
              </a:ext>
            </a:extLst>
          </p:cNvPr>
          <p:cNvSpPr/>
          <p:nvPr/>
        </p:nvSpPr>
        <p:spPr>
          <a:xfrm>
            <a:off x="176213" y="235759"/>
            <a:ext cx="8734425" cy="64198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1FC51C9-C729-39E9-5702-4015520FAE22}"/>
              </a:ext>
            </a:extLst>
          </p:cNvPr>
          <p:cNvSpPr txBox="1"/>
          <p:nvPr/>
        </p:nvSpPr>
        <p:spPr>
          <a:xfrm>
            <a:off x="278607" y="131376"/>
            <a:ext cx="8762999" cy="4716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en-US" altLang="ja-JP" dirty="0">
              <a:solidFill>
                <a:schemeClr val="bg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lang="ja-JP" altLang="en-US" sz="2800" b="1" dirty="0">
                <a:solidFill>
                  <a:schemeClr val="bg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日本</a:t>
            </a:r>
            <a:r>
              <a:rPr lang="en-US" altLang="ja-JP" sz="2800" b="1" dirty="0">
                <a:solidFill>
                  <a:schemeClr val="bg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ESD</a:t>
            </a:r>
            <a:r>
              <a:rPr lang="ja-JP" altLang="en-US" sz="2800" b="1" dirty="0">
                <a:solidFill>
                  <a:schemeClr val="bg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学会 第 ９回 大会</a:t>
            </a:r>
            <a:endParaRPr lang="en-US" altLang="ja-JP" sz="2800" b="1" dirty="0">
              <a:solidFill>
                <a:schemeClr val="bg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lang="en-US" altLang="ja-JP" sz="1050" b="1" dirty="0">
              <a:solidFill>
                <a:schemeClr val="bg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lang="ja-JP" altLang="en-US" sz="2800" b="1" dirty="0">
                <a:solidFill>
                  <a:schemeClr val="bg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岡山大会（於：岡山大学）　</a:t>
            </a:r>
            <a:endParaRPr lang="en-US" altLang="ja-JP" sz="2800" b="1" dirty="0">
              <a:solidFill>
                <a:schemeClr val="bg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lang="ja-JP" altLang="en-US" sz="2800" b="1" dirty="0">
                <a:solidFill>
                  <a:schemeClr val="bg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</a:t>
            </a:r>
            <a:endParaRPr lang="en-US" altLang="ja-JP" sz="2800" b="1" kern="100" dirty="0">
              <a:solidFill>
                <a:schemeClr val="accent1"/>
              </a:solidFill>
              <a:highlight>
                <a:srgbClr val="FFFF00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  <a:cs typeface="Times New Roman" panose="02020603050405020304" pitchFamily="18" charset="0"/>
            </a:endParaRPr>
          </a:p>
          <a:p>
            <a:r>
              <a:rPr lang="ja-JP" altLang="ja-JP" sz="2200" dirty="0">
                <a:solidFill>
                  <a:schemeClr val="bg1"/>
                </a:solidFill>
                <a:latin typeface="+mn-ea"/>
              </a:rPr>
              <a:t>　</a:t>
            </a:r>
            <a:r>
              <a:rPr lang="ja-JP" altLang="en-US" b="1" kern="100" dirty="0">
                <a:solidFill>
                  <a:schemeClr val="bg1"/>
                </a:solidFill>
                <a:effectLst/>
                <a:latin typeface="AR丸ゴシック体E" panose="020F0909000000000000" pitchFamily="49" charset="-128"/>
                <a:ea typeface="AR丸ゴシック体E" panose="020F0909000000000000" pitchFamily="49" charset="-128"/>
                <a:cs typeface="Times New Roman" panose="02020603050405020304" pitchFamily="18" charset="0"/>
              </a:rPr>
              <a:t>　　　　　　　　　　　　　　　</a:t>
            </a:r>
            <a:r>
              <a:rPr lang="ja-JP" altLang="en-US" b="1" kern="100" dirty="0">
                <a:solidFill>
                  <a:schemeClr val="bg1"/>
                </a:solidFill>
                <a:latin typeface="AR丸ゴシック体E" panose="020F0909000000000000" pitchFamily="49" charset="-128"/>
                <a:ea typeface="AR丸ゴシック体E" panose="020F0909000000000000" pitchFamily="49" charset="-128"/>
                <a:cs typeface="Times New Roman" panose="02020603050405020304" pitchFamily="18" charset="0"/>
              </a:rPr>
              <a:t>　</a:t>
            </a:r>
            <a:r>
              <a:rPr lang="ja-JP" altLang="en-US" b="1" kern="100" dirty="0">
                <a:solidFill>
                  <a:schemeClr val="bg1"/>
                </a:solidFill>
                <a:effectLst/>
                <a:latin typeface="AR丸ゴシック体E" panose="020F0909000000000000" pitchFamily="49" charset="-128"/>
                <a:ea typeface="AR丸ゴシック体E" panose="020F0909000000000000" pitchFamily="49" charset="-128"/>
                <a:cs typeface="Times New Roman" panose="02020603050405020304" pitchFamily="18" charset="0"/>
              </a:rPr>
              <a:t>　</a:t>
            </a:r>
            <a:r>
              <a:rPr kumimoji="1" lang="ja-JP" altLang="en-US" sz="22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kumimoji="1" lang="ja-JP" altLang="en-US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　　　　　　　　　　　　　　　　</a:t>
            </a:r>
            <a:endParaRPr kumimoji="1" lang="en-US" altLang="ja-JP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lang="en-US" altLang="ja-JP" sz="3600" b="1" dirty="0">
                <a:solidFill>
                  <a:srgbClr val="FFFF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【</a:t>
            </a:r>
            <a:r>
              <a:rPr lang="ja-JP" altLang="en-US" sz="3600" b="1" dirty="0">
                <a:solidFill>
                  <a:srgbClr val="FFFF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思考力・判断力・表現力は確かな学力</a:t>
            </a:r>
            <a:endParaRPr lang="en-US" altLang="ja-JP" sz="3600" b="1" dirty="0">
              <a:solidFill>
                <a:srgbClr val="FFFF00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lang="ja-JP" altLang="en-US" sz="3600" b="1" dirty="0">
                <a:solidFill>
                  <a:srgbClr val="FFFF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　　　　　　　　と言えるのか</a:t>
            </a:r>
            <a:r>
              <a:rPr lang="en-US" altLang="ja-JP" sz="3600" b="1" dirty="0">
                <a:solidFill>
                  <a:srgbClr val="FFFF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】</a:t>
            </a:r>
            <a:r>
              <a:rPr kumimoji="1" lang="ja-JP" altLang="en-US" sz="3600" b="1" dirty="0">
                <a:solidFill>
                  <a:srgbClr val="FFFF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　　　</a:t>
            </a:r>
            <a:endParaRPr kumimoji="1" lang="en-US" altLang="ja-JP" sz="3600" b="1" dirty="0">
              <a:solidFill>
                <a:srgbClr val="FFFF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1200" b="1" dirty="0">
                <a:solidFill>
                  <a:srgbClr val="FFFF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</a:t>
            </a:r>
            <a:endParaRPr kumimoji="1" lang="en-US" altLang="ja-JP" sz="1200" b="1" dirty="0">
              <a:solidFill>
                <a:srgbClr val="FFFF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3200" dirty="0">
                <a:solidFill>
                  <a:srgbClr val="FFFF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  <a:r>
              <a:rPr kumimoji="1" lang="en-US" altLang="ja-JP" sz="3200" dirty="0">
                <a:solidFill>
                  <a:srgbClr val="FFFF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-</a:t>
            </a:r>
            <a:r>
              <a:rPr kumimoji="1" lang="ja-JP" altLang="en-US" sz="3200" dirty="0">
                <a:solidFill>
                  <a:srgbClr val="FFFF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主体的・対話的で深い学びと調べ学習の　　　</a:t>
            </a:r>
            <a:endParaRPr kumimoji="1" lang="en-US" altLang="ja-JP" sz="3200" dirty="0">
              <a:solidFill>
                <a:srgbClr val="FFFF00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3200" dirty="0">
                <a:solidFill>
                  <a:srgbClr val="FFFF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　　　　　　　　違いを踏まえて語る</a:t>
            </a:r>
            <a:r>
              <a:rPr kumimoji="1" lang="en-US" altLang="ja-JP" sz="3200" dirty="0">
                <a:solidFill>
                  <a:schemeClr val="bg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</a:t>
            </a:r>
            <a:r>
              <a:rPr lang="en-US" altLang="ja-JP" sz="3200" dirty="0">
                <a:solidFill>
                  <a:srgbClr val="FFFF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-</a:t>
            </a:r>
            <a:endParaRPr kumimoji="1" lang="en-US" altLang="ja-JP" dirty="0">
              <a:solidFill>
                <a:schemeClr val="bg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dirty="0">
                <a:solidFill>
                  <a:schemeClr val="bg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DF82ACF-10ED-8FFB-047B-572983F86DA0}"/>
              </a:ext>
            </a:extLst>
          </p:cNvPr>
          <p:cNvSpPr txBox="1"/>
          <p:nvPr/>
        </p:nvSpPr>
        <p:spPr>
          <a:xfrm flipH="1">
            <a:off x="4784558" y="4779984"/>
            <a:ext cx="44618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srgbClr val="FFFFFF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令和８年８月２９日（土）分科会</a:t>
            </a:r>
            <a:r>
              <a:rPr lang="en-US" altLang="ja-JP" sz="2000" b="1" dirty="0">
                <a:solidFill>
                  <a:srgbClr val="FFFFFF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Ⅾ</a:t>
            </a:r>
          </a:p>
          <a:p>
            <a:r>
              <a:rPr lang="ja-JP" altLang="en-US" sz="2000" b="1" dirty="0">
                <a:solidFill>
                  <a:srgbClr val="FFFFFF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１１：３０～１２：００</a:t>
            </a:r>
            <a:endParaRPr lang="en-US" altLang="ja-JP" sz="2000" b="1" dirty="0">
              <a:solidFill>
                <a:srgbClr val="FFFFFF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2000" dirty="0">
                <a:solidFill>
                  <a:srgbClr val="FFFFFF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ＥＳＤ、ＳＤＧｓ</a:t>
            </a:r>
            <a:r>
              <a:rPr lang="zh-TW" altLang="en-US" sz="2000" dirty="0">
                <a:solidFill>
                  <a:srgbClr val="FFFFFF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推進研究室　室長</a:t>
            </a:r>
            <a:endParaRPr lang="en-US" altLang="zh-TW" sz="2000" dirty="0">
              <a:solidFill>
                <a:srgbClr val="FFFFFF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2000" dirty="0">
                <a:solidFill>
                  <a:srgbClr val="FFFFFF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江東区立八名川小学校  元校長</a:t>
            </a:r>
            <a:r>
              <a:rPr lang="zh-TW" altLang="en-US" sz="2000" dirty="0">
                <a:solidFill>
                  <a:srgbClr val="FFFFFF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</a:t>
            </a:r>
            <a:endParaRPr kumimoji="1" lang="en-US" altLang="ja-JP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　　　　　　　　　　　　</a:t>
            </a:r>
            <a:r>
              <a:rPr kumimoji="1" lang="ja-JP" altLang="en-US" sz="2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手島 利夫</a:t>
            </a:r>
            <a:endParaRPr kumimoji="1" lang="en-US" altLang="ja-JP" sz="20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sz="12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F11E33C-A388-03FC-8422-839CF3688BA1}"/>
              </a:ext>
            </a:extLst>
          </p:cNvPr>
          <p:cNvSpPr/>
          <p:nvPr/>
        </p:nvSpPr>
        <p:spPr>
          <a:xfrm>
            <a:off x="5705475" y="6600825"/>
            <a:ext cx="476250" cy="7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5BFDE50-AA33-92EE-657E-8A60F63161D2}"/>
              </a:ext>
            </a:extLst>
          </p:cNvPr>
          <p:cNvSpPr/>
          <p:nvPr/>
        </p:nvSpPr>
        <p:spPr>
          <a:xfrm>
            <a:off x="6462712" y="6584368"/>
            <a:ext cx="476250" cy="76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CB6B9299-3BFD-E4B7-C594-7F835BC74643}"/>
              </a:ext>
            </a:extLst>
          </p:cNvPr>
          <p:cNvSpPr/>
          <p:nvPr/>
        </p:nvSpPr>
        <p:spPr>
          <a:xfrm>
            <a:off x="7034212" y="6584368"/>
            <a:ext cx="476250" cy="76200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75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64A1396-A72A-DCD2-7219-164831DFF245}"/>
              </a:ext>
            </a:extLst>
          </p:cNvPr>
          <p:cNvSpPr txBox="1"/>
          <p:nvPr/>
        </p:nvSpPr>
        <p:spPr>
          <a:xfrm>
            <a:off x="776308" y="2407019"/>
            <a:ext cx="6955750" cy="291361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問題解決力</a:t>
            </a:r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表現力</a:t>
            </a:r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</a:t>
            </a:r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判断力</a:t>
            </a:r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思考力</a:t>
            </a:r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問題発見</a:t>
            </a:r>
            <a:r>
              <a:rPr kumimoji="1" lang="ja-JP" altLang="en-US" sz="4400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力</a:t>
            </a:r>
            <a:endParaRPr kumimoji="1" lang="en-US" altLang="ja-JP" sz="4400" dirty="0">
              <a:solidFill>
                <a:srgbClr val="FF0000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ja-JP" altLang="en-US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89157568-7090-0149-AD18-9D331B1D91B5}"/>
              </a:ext>
            </a:extLst>
          </p:cNvPr>
          <p:cNvSpPr/>
          <p:nvPr/>
        </p:nvSpPr>
        <p:spPr>
          <a:xfrm>
            <a:off x="1721224" y="1277467"/>
            <a:ext cx="6010834" cy="1129552"/>
          </a:xfrm>
          <a:prstGeom prst="rightArrow">
            <a:avLst>
              <a:gd name="adj1" fmla="val 70290"/>
              <a:gd name="adj2" fmla="val 5000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C445A9-07F0-AA2E-33C2-CDB1DEFE736B}"/>
              </a:ext>
            </a:extLst>
          </p:cNvPr>
          <p:cNvSpPr txBox="1"/>
          <p:nvPr/>
        </p:nvSpPr>
        <p:spPr>
          <a:xfrm>
            <a:off x="3446432" y="1492678"/>
            <a:ext cx="20136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 び 方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5A83886-E6FC-9C80-B41E-2B336BFD5F59}"/>
              </a:ext>
            </a:extLst>
          </p:cNvPr>
          <p:cNvSpPr txBox="1"/>
          <p:nvPr/>
        </p:nvSpPr>
        <p:spPr>
          <a:xfrm>
            <a:off x="1930892" y="1492678"/>
            <a:ext cx="5282215" cy="70788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問題解決的な学習過程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6A5CEB6-F262-EE89-DB65-F8B5C32CEE46}"/>
              </a:ext>
            </a:extLst>
          </p:cNvPr>
          <p:cNvSpPr txBox="1"/>
          <p:nvPr/>
        </p:nvSpPr>
        <p:spPr>
          <a:xfrm>
            <a:off x="2727809" y="5063384"/>
            <a:ext cx="4270681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知  識 ・ 理  解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B2D116A-8B84-F0C5-5055-13480029D6DC}"/>
              </a:ext>
            </a:extLst>
          </p:cNvPr>
          <p:cNvSpPr txBox="1"/>
          <p:nvPr/>
        </p:nvSpPr>
        <p:spPr>
          <a:xfrm rot="1710954">
            <a:off x="1800363" y="5587956"/>
            <a:ext cx="783324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kumimoji="1" lang="ja-JP" altLang="en-US" sz="4000" dirty="0">
                <a:solidFill>
                  <a:schemeClr val="accent1">
                    <a:lumMod val="75000"/>
                  </a:schemeClr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</a:t>
            </a: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1C58EEB0-6E5D-5584-E3A8-CDFA79D958FA}"/>
              </a:ext>
            </a:extLst>
          </p:cNvPr>
          <p:cNvSpPr/>
          <p:nvPr/>
        </p:nvSpPr>
        <p:spPr>
          <a:xfrm>
            <a:off x="223764" y="583957"/>
            <a:ext cx="8696469" cy="6203516"/>
          </a:xfrm>
          <a:prstGeom prst="ellipse">
            <a:avLst/>
          </a:prstGeom>
          <a:solidFill>
            <a:srgbClr val="009EDE">
              <a:alpha val="1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1C4D71A-2960-FA72-96E8-0646096774EE}"/>
              </a:ext>
            </a:extLst>
          </p:cNvPr>
          <p:cNvSpPr txBox="1"/>
          <p:nvPr/>
        </p:nvSpPr>
        <p:spPr>
          <a:xfrm>
            <a:off x="1303268" y="140186"/>
            <a:ext cx="6846746" cy="1077218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それぞれの</a:t>
            </a:r>
            <a:r>
              <a:rPr kumimoji="1" lang="ja-JP" altLang="en-US" sz="3200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「力」</a:t>
            </a:r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の部分を</a:t>
            </a:r>
            <a:r>
              <a:rPr kumimoji="1" lang="ja-JP" altLang="en-US" sz="3200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「学習過程」</a:t>
            </a:r>
            <a:endParaRPr kumimoji="1" lang="en-US" altLang="ja-JP" sz="3200" dirty="0">
              <a:solidFill>
                <a:srgbClr val="FF0000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を表す言葉に置き換えられるかな</a:t>
            </a:r>
          </a:p>
        </p:txBody>
      </p:sp>
      <p:sp>
        <p:nvSpPr>
          <p:cNvPr id="15" name="フローチャート: 端子 14">
            <a:extLst>
              <a:ext uri="{FF2B5EF4-FFF2-40B4-BE49-F238E27FC236}">
                <a16:creationId xmlns:a16="http://schemas.microsoft.com/office/drawing/2014/main" id="{DF422BB3-BD83-E00E-AC56-5D7A060D95D4}"/>
              </a:ext>
            </a:extLst>
          </p:cNvPr>
          <p:cNvSpPr/>
          <p:nvPr/>
        </p:nvSpPr>
        <p:spPr>
          <a:xfrm>
            <a:off x="2479210" y="5074604"/>
            <a:ext cx="4034118" cy="701859"/>
          </a:xfrm>
          <a:prstGeom prst="flowChartTerminator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14C4CE7-1E0F-6847-D1E6-7CD91D8F61C4}"/>
              </a:ext>
            </a:extLst>
          </p:cNvPr>
          <p:cNvSpPr txBox="1"/>
          <p:nvPr/>
        </p:nvSpPr>
        <p:spPr>
          <a:xfrm rot="869300">
            <a:off x="3277616" y="6028609"/>
            <a:ext cx="758397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kumimoji="1" lang="ja-JP" altLang="en-US" sz="4000" dirty="0">
                <a:solidFill>
                  <a:schemeClr val="accent1">
                    <a:lumMod val="75000"/>
                  </a:schemeClr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ぶ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5083EEB-1213-7DC9-7F2F-AAE7B909A6DD}"/>
              </a:ext>
            </a:extLst>
          </p:cNvPr>
          <p:cNvSpPr txBox="1"/>
          <p:nvPr/>
        </p:nvSpPr>
        <p:spPr>
          <a:xfrm rot="21129191">
            <a:off x="5035527" y="6040053"/>
            <a:ext cx="704084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kumimoji="1" lang="ja-JP" altLang="en-US" sz="4000" dirty="0">
                <a:solidFill>
                  <a:schemeClr val="accent1">
                    <a:lumMod val="75000"/>
                  </a:schemeClr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8D52E8F-16A7-6C6C-4468-A7B105E78E95}"/>
              </a:ext>
            </a:extLst>
          </p:cNvPr>
          <p:cNvSpPr txBox="1"/>
          <p:nvPr/>
        </p:nvSpPr>
        <p:spPr>
          <a:xfrm rot="20361947">
            <a:off x="6614988" y="5530709"/>
            <a:ext cx="719230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kumimoji="1" lang="ja-JP" altLang="en-US" sz="4000" dirty="0">
                <a:solidFill>
                  <a:schemeClr val="accent1">
                    <a:lumMod val="75000"/>
                  </a:schemeClr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欲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5C50C76-1158-4EC8-86AC-522F1B5F4035}"/>
              </a:ext>
            </a:extLst>
          </p:cNvPr>
          <p:cNvSpPr txBox="1"/>
          <p:nvPr/>
        </p:nvSpPr>
        <p:spPr>
          <a:xfrm>
            <a:off x="1552643" y="2346754"/>
            <a:ext cx="800219" cy="3105978"/>
          </a:xfrm>
          <a:prstGeom prst="rect">
            <a:avLst/>
          </a:prstGeom>
          <a:solidFill>
            <a:srgbClr val="FFFFFF"/>
          </a:solidFill>
        </p:spPr>
        <p:txBody>
          <a:bodyPr vert="eaVert" wrap="none" rtlCol="0">
            <a:spAutoFit/>
          </a:bodyPr>
          <a:lstStyle/>
          <a:p>
            <a:r>
              <a: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問題に気づく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F62E44-E8C2-A5A5-29C0-68AB79D313EB}"/>
              </a:ext>
            </a:extLst>
          </p:cNvPr>
          <p:cNvSpPr txBox="1"/>
          <p:nvPr/>
        </p:nvSpPr>
        <p:spPr>
          <a:xfrm>
            <a:off x="2829515" y="2294154"/>
            <a:ext cx="800219" cy="2721258"/>
          </a:xfrm>
          <a:prstGeom prst="rect">
            <a:avLst/>
          </a:prstGeom>
          <a:solidFill>
            <a:srgbClr val="FFFFFF"/>
          </a:solidFill>
        </p:spPr>
        <p:txBody>
          <a:bodyPr vert="eaVert" wrap="none" rtlCol="0">
            <a:spAutoFit/>
          </a:bodyPr>
          <a:lstStyle/>
          <a:p>
            <a:r>
              <a: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学び・調べる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2F72D29-7AB8-3A9A-9963-670425816B5C}"/>
              </a:ext>
            </a:extLst>
          </p:cNvPr>
          <p:cNvSpPr txBox="1"/>
          <p:nvPr/>
        </p:nvSpPr>
        <p:spPr>
          <a:xfrm>
            <a:off x="4239703" y="2271452"/>
            <a:ext cx="800219" cy="2790187"/>
          </a:xfrm>
          <a:prstGeom prst="rect">
            <a:avLst/>
          </a:prstGeom>
          <a:solidFill>
            <a:srgbClr val="FFFFFF"/>
          </a:solidFill>
        </p:spPr>
        <p:txBody>
          <a:bodyPr vert="eaVert" wrap="none" rtlCol="0">
            <a:spAutoFit/>
          </a:bodyPr>
          <a:lstStyle/>
          <a:p>
            <a:r>
              <a: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まとめ</a:t>
            </a:r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</a:t>
            </a:r>
            <a:r>
              <a: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吟味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1987A782-D25C-6909-B2F8-3FB7E3FD774A}"/>
              </a:ext>
            </a:extLst>
          </p:cNvPr>
          <p:cNvSpPr txBox="1"/>
          <p:nvPr/>
        </p:nvSpPr>
        <p:spPr>
          <a:xfrm>
            <a:off x="5637976" y="2367152"/>
            <a:ext cx="800219" cy="2144177"/>
          </a:xfrm>
          <a:prstGeom prst="rect">
            <a:avLst/>
          </a:prstGeom>
          <a:solidFill>
            <a:srgbClr val="FFFFFF"/>
          </a:solidFill>
        </p:spPr>
        <p:txBody>
          <a:bodyPr vert="eaVert" wrap="none" rtlCol="0">
            <a:spAutoFit/>
          </a:bodyPr>
          <a:lstStyle/>
          <a:p>
            <a:r>
              <a: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発信する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70F28A5-CBCD-DF83-13A3-B13AC2D483AC}"/>
              </a:ext>
            </a:extLst>
          </p:cNvPr>
          <p:cNvSpPr txBox="1"/>
          <p:nvPr/>
        </p:nvSpPr>
        <p:spPr>
          <a:xfrm>
            <a:off x="6923658" y="2401826"/>
            <a:ext cx="800219" cy="2889574"/>
          </a:xfrm>
          <a:prstGeom prst="rect">
            <a:avLst/>
          </a:prstGeom>
          <a:solidFill>
            <a:srgbClr val="FFFFFF"/>
          </a:solidFill>
        </p:spPr>
        <p:txBody>
          <a:bodyPr vert="eaVert" wrap="none" rtlCol="0">
            <a:spAutoFit/>
          </a:bodyPr>
          <a:lstStyle/>
          <a:p>
            <a:r>
              <a: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実践する　　　</a:t>
            </a:r>
          </a:p>
        </p:txBody>
      </p:sp>
    </p:spTree>
    <p:extLst>
      <p:ext uri="{BB962C8B-B14F-4D97-AF65-F5344CB8AC3E}">
        <p14:creationId xmlns:p14="http://schemas.microsoft.com/office/powerpoint/2010/main" val="123609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9" grpId="0"/>
      <p:bldP spid="3" grpId="0"/>
      <p:bldP spid="6" grpId="0" animBg="1"/>
      <p:bldP spid="11" grpId="0" animBg="1"/>
      <p:bldP spid="11" grpId="1" animBg="1"/>
      <p:bldP spid="15" grpId="0" animBg="1"/>
      <p:bldP spid="17" grpId="0"/>
      <p:bldP spid="18" grpId="0"/>
      <p:bldP spid="19" grpId="0"/>
      <p:bldP spid="22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B0DDBB1D-A616-11F5-05B5-0D1C51BBC897}"/>
              </a:ext>
            </a:extLst>
          </p:cNvPr>
          <p:cNvSpPr/>
          <p:nvPr/>
        </p:nvSpPr>
        <p:spPr>
          <a:xfrm>
            <a:off x="2702860" y="1638217"/>
            <a:ext cx="3765176" cy="3408947"/>
          </a:xfrm>
          <a:prstGeom prst="roundRect">
            <a:avLst/>
          </a:prstGeom>
          <a:solidFill>
            <a:srgbClr val="CC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701ECC48-C30B-93F2-D2F6-58CB2B75204D}"/>
              </a:ext>
            </a:extLst>
          </p:cNvPr>
          <p:cNvSpPr/>
          <p:nvPr/>
        </p:nvSpPr>
        <p:spPr>
          <a:xfrm>
            <a:off x="1102659" y="1620448"/>
            <a:ext cx="6831106" cy="4034121"/>
          </a:xfrm>
          <a:prstGeom prst="roundRect">
            <a:avLst/>
          </a:prstGeom>
          <a:solidFill>
            <a:srgbClr val="FFE7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101EF27-1055-DDFC-320B-958D8EB4B9C7}"/>
              </a:ext>
            </a:extLst>
          </p:cNvPr>
          <p:cNvSpPr txBox="1"/>
          <p:nvPr/>
        </p:nvSpPr>
        <p:spPr>
          <a:xfrm>
            <a:off x="217035" y="1721056"/>
            <a:ext cx="8663910" cy="508248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44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（行動の変容が深さ）</a:t>
            </a:r>
            <a:endParaRPr kumimoji="1" lang="en-US" altLang="ja-JP" sz="4400" dirty="0">
              <a:highlight>
                <a:srgbClr val="FFFF00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9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  <a:endParaRPr kumimoji="1" lang="en-US" altLang="ja-JP" sz="9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9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</a:t>
            </a:r>
            <a:endParaRPr kumimoji="1" lang="en-US" altLang="ja-JP" sz="9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9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  <a:endParaRPr kumimoji="1" lang="en-US" altLang="ja-JP" sz="9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実践する</a:t>
            </a:r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発信する</a:t>
            </a:r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</a:t>
            </a:r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まとめ・吟味</a:t>
            </a:r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学び・調べる</a:t>
            </a:r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問題に気づく</a:t>
            </a:r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4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en-US" altLang="ja-JP" sz="4000" dirty="0">
                <a:highlight>
                  <a:srgbClr val="FF505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(</a:t>
            </a:r>
            <a:r>
              <a:rPr kumimoji="1" lang="ja-JP" altLang="en-US" sz="4000" dirty="0">
                <a:highlight>
                  <a:srgbClr val="FF505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学ぶ心に火をつける</a:t>
            </a:r>
            <a:r>
              <a:rPr kumimoji="1" lang="en-US" altLang="ja-JP" sz="4000" dirty="0">
                <a:highlight>
                  <a:srgbClr val="FF505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)</a:t>
            </a:r>
            <a:endParaRPr kumimoji="1" lang="ja-JP" altLang="en-US" sz="4000" dirty="0">
              <a:highlight>
                <a:srgbClr val="FF5050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3" name="矢印: 右 2">
            <a:extLst>
              <a:ext uri="{FF2B5EF4-FFF2-40B4-BE49-F238E27FC236}">
                <a16:creationId xmlns:a16="http://schemas.microsoft.com/office/drawing/2014/main" id="{022F09AF-A242-C35B-A9C3-042CD2B7ADD1}"/>
              </a:ext>
            </a:extLst>
          </p:cNvPr>
          <p:cNvSpPr/>
          <p:nvPr/>
        </p:nvSpPr>
        <p:spPr>
          <a:xfrm>
            <a:off x="1143002" y="508665"/>
            <a:ext cx="7005916" cy="1129552"/>
          </a:xfrm>
          <a:prstGeom prst="rightArrow">
            <a:avLst>
              <a:gd name="adj1" fmla="val 70290"/>
              <a:gd name="adj2" fmla="val 50000"/>
            </a:avLst>
          </a:prstGeom>
          <a:solidFill>
            <a:srgbClr val="FFE7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CCAA6C7-A5A9-D090-9115-2A69E2982704}"/>
              </a:ext>
            </a:extLst>
          </p:cNvPr>
          <p:cNvSpPr txBox="1"/>
          <p:nvPr/>
        </p:nvSpPr>
        <p:spPr>
          <a:xfrm>
            <a:off x="1440940" y="697166"/>
            <a:ext cx="6035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主体的・対話的で深い学び</a:t>
            </a:r>
          </a:p>
        </p:txBody>
      </p:sp>
      <p:sp>
        <p:nvSpPr>
          <p:cNvPr id="5" name="矢印: 右 4">
            <a:extLst>
              <a:ext uri="{FF2B5EF4-FFF2-40B4-BE49-F238E27FC236}">
                <a16:creationId xmlns:a16="http://schemas.microsoft.com/office/drawing/2014/main" id="{5014BFBF-2611-D750-8F66-2592FF18C3FB}"/>
              </a:ext>
            </a:extLst>
          </p:cNvPr>
          <p:cNvSpPr/>
          <p:nvPr/>
        </p:nvSpPr>
        <p:spPr>
          <a:xfrm>
            <a:off x="2736343" y="5345043"/>
            <a:ext cx="4551968" cy="1129552"/>
          </a:xfrm>
          <a:prstGeom prst="rightArrow">
            <a:avLst>
              <a:gd name="adj1" fmla="val 70290"/>
              <a:gd name="adj2" fmla="val 50000"/>
            </a:avLst>
          </a:prstGeom>
          <a:solidFill>
            <a:srgbClr val="CC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C8D33C-CC6B-4111-42D8-F8DC01958C21}"/>
              </a:ext>
            </a:extLst>
          </p:cNvPr>
          <p:cNvSpPr txBox="1"/>
          <p:nvPr/>
        </p:nvSpPr>
        <p:spPr>
          <a:xfrm>
            <a:off x="2776685" y="5560439"/>
            <a:ext cx="4128053" cy="707886"/>
          </a:xfrm>
          <a:prstGeom prst="rect">
            <a:avLst/>
          </a:prstGeom>
          <a:solidFill>
            <a:srgbClr val="CCFFFF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調べさせられ学習</a:t>
            </a:r>
            <a:endParaRPr kumimoji="1" lang="ja-JP" altLang="en-US" sz="20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11088950-E85F-10C4-DEA5-A7D1EF508EE0}"/>
              </a:ext>
            </a:extLst>
          </p:cNvPr>
          <p:cNvSpPr/>
          <p:nvPr/>
        </p:nvSpPr>
        <p:spPr>
          <a:xfrm>
            <a:off x="1474695" y="1638217"/>
            <a:ext cx="1023412" cy="364211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18F668E4-75B4-B4A4-C5D6-43C062F25FDC}"/>
              </a:ext>
            </a:extLst>
          </p:cNvPr>
          <p:cNvSpPr/>
          <p:nvPr/>
        </p:nvSpPr>
        <p:spPr>
          <a:xfrm>
            <a:off x="6872238" y="1721056"/>
            <a:ext cx="1023412" cy="2895684"/>
          </a:xfrm>
          <a:prstGeom prst="ellipse">
            <a:avLst/>
          </a:prstGeom>
          <a:solidFill>
            <a:srgbClr val="FFFF66">
              <a:alpha val="25098"/>
            </a:srgbClr>
          </a:solidFill>
          <a:ln w="76200">
            <a:solidFill>
              <a:srgbClr val="F7FB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760D2A44-718C-43A1-3782-FFC95BBBA52C}"/>
              </a:ext>
            </a:extLst>
          </p:cNvPr>
          <p:cNvSpPr/>
          <p:nvPr/>
        </p:nvSpPr>
        <p:spPr>
          <a:xfrm>
            <a:off x="4020679" y="5560440"/>
            <a:ext cx="134471" cy="9413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楕円 15">
            <a:extLst>
              <a:ext uri="{FF2B5EF4-FFF2-40B4-BE49-F238E27FC236}">
                <a16:creationId xmlns:a16="http://schemas.microsoft.com/office/drawing/2014/main" id="{EED63226-1424-C62F-E1B6-42253B14A62C}"/>
              </a:ext>
            </a:extLst>
          </p:cNvPr>
          <p:cNvSpPr/>
          <p:nvPr/>
        </p:nvSpPr>
        <p:spPr>
          <a:xfrm>
            <a:off x="4435863" y="5560440"/>
            <a:ext cx="134471" cy="9413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18F05DF-3AA5-BA5D-1E29-F875FB277FB5}"/>
              </a:ext>
            </a:extLst>
          </p:cNvPr>
          <p:cNvSpPr txBox="1"/>
          <p:nvPr/>
        </p:nvSpPr>
        <p:spPr>
          <a:xfrm>
            <a:off x="5328944" y="697166"/>
            <a:ext cx="2313734" cy="707886"/>
          </a:xfrm>
          <a:prstGeom prst="rect">
            <a:avLst/>
          </a:prstGeom>
          <a:solidFill>
            <a:srgbClr val="F7FB5B"/>
          </a:solidFill>
        </p:spPr>
        <p:txBody>
          <a:bodyPr wrap="square">
            <a:spAutoFit/>
          </a:bodyPr>
          <a:lstStyle/>
          <a:p>
            <a:r>
              <a: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深い学び</a:t>
            </a:r>
            <a:endParaRPr lang="ja-JP" altLang="en-US" sz="40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7C9495A-0CA6-59FC-E03F-291851D43900}"/>
              </a:ext>
            </a:extLst>
          </p:cNvPr>
          <p:cNvSpPr txBox="1"/>
          <p:nvPr/>
        </p:nvSpPr>
        <p:spPr>
          <a:xfrm>
            <a:off x="1440940" y="729525"/>
            <a:ext cx="1721644" cy="707886"/>
          </a:xfrm>
          <a:prstGeom prst="rect">
            <a:avLst/>
          </a:prstGeom>
          <a:solidFill>
            <a:srgbClr val="FF5050"/>
          </a:solidFill>
        </p:spPr>
        <p:txBody>
          <a:bodyPr wrap="square">
            <a:spAutoFit/>
          </a:bodyPr>
          <a:lstStyle/>
          <a:p>
            <a:r>
              <a: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主体的</a:t>
            </a:r>
            <a:endParaRPr lang="ja-JP" altLang="en-US" sz="4000" dirty="0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8D2BF80F-B925-A9D8-751B-056BC4F14CBC}"/>
              </a:ext>
            </a:extLst>
          </p:cNvPr>
          <p:cNvGrpSpPr/>
          <p:nvPr/>
        </p:nvGrpSpPr>
        <p:grpSpPr>
          <a:xfrm>
            <a:off x="3177442" y="562698"/>
            <a:ext cx="2816012" cy="1129552"/>
            <a:chOff x="3616067" y="269794"/>
            <a:chExt cx="3754683" cy="1506069"/>
          </a:xfrm>
        </p:grpSpPr>
        <p:sp>
          <p:nvSpPr>
            <p:cNvPr id="14" name="矢印: 右 13">
              <a:extLst>
                <a:ext uri="{FF2B5EF4-FFF2-40B4-BE49-F238E27FC236}">
                  <a16:creationId xmlns:a16="http://schemas.microsoft.com/office/drawing/2014/main" id="{BC67A135-5D7D-EC75-864C-AC8BB161C20C}"/>
                </a:ext>
              </a:extLst>
            </p:cNvPr>
            <p:cNvSpPr/>
            <p:nvPr/>
          </p:nvSpPr>
          <p:spPr>
            <a:xfrm>
              <a:off x="3616067" y="269794"/>
              <a:ext cx="3754683" cy="1506069"/>
            </a:xfrm>
            <a:prstGeom prst="rightArrow">
              <a:avLst>
                <a:gd name="adj1" fmla="val 70290"/>
                <a:gd name="adj2" fmla="val 50000"/>
              </a:avLst>
            </a:prstGeom>
            <a:solidFill>
              <a:srgbClr val="CCFFF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4F5FC655-A106-6370-7C73-B9992DE24ED4}"/>
                </a:ext>
              </a:extLst>
            </p:cNvPr>
            <p:cNvSpPr txBox="1"/>
            <p:nvPr/>
          </p:nvSpPr>
          <p:spPr>
            <a:xfrm>
              <a:off x="3852096" y="569769"/>
              <a:ext cx="2960640" cy="943848"/>
            </a:xfrm>
            <a:prstGeom prst="rect">
              <a:avLst/>
            </a:prstGeom>
            <a:solidFill>
              <a:srgbClr val="CCFFFF"/>
            </a:solidFill>
          </p:spPr>
          <p:txBody>
            <a:bodyPr wrap="none" rtlCol="0">
              <a:spAutoFit/>
            </a:bodyPr>
            <a:lstStyle/>
            <a:p>
              <a:r>
                <a:rPr kumimoji="1" lang="ja-JP" altLang="en-US" sz="4000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調べ学習</a:t>
              </a:r>
              <a:endParaRPr kumimoji="1" lang="ja-JP" altLang="en-US" sz="2000" dirty="0"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</p:txBody>
        </p:sp>
      </p:grpSp>
      <p:sp>
        <p:nvSpPr>
          <p:cNvPr id="23" name="楕円 22">
            <a:extLst>
              <a:ext uri="{FF2B5EF4-FFF2-40B4-BE49-F238E27FC236}">
                <a16:creationId xmlns:a16="http://schemas.microsoft.com/office/drawing/2014/main" id="{A0620AC3-7A49-B332-A6BB-097E3F05A215}"/>
              </a:ext>
            </a:extLst>
          </p:cNvPr>
          <p:cNvSpPr/>
          <p:nvPr/>
        </p:nvSpPr>
        <p:spPr>
          <a:xfrm>
            <a:off x="4968702" y="5580613"/>
            <a:ext cx="134471" cy="9413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>
            <a:extLst>
              <a:ext uri="{FF2B5EF4-FFF2-40B4-BE49-F238E27FC236}">
                <a16:creationId xmlns:a16="http://schemas.microsoft.com/office/drawing/2014/main" id="{A1D63142-29DE-FFFE-E828-9B32D198C339}"/>
              </a:ext>
            </a:extLst>
          </p:cNvPr>
          <p:cNvSpPr/>
          <p:nvPr/>
        </p:nvSpPr>
        <p:spPr>
          <a:xfrm>
            <a:off x="5383886" y="5580613"/>
            <a:ext cx="134471" cy="9413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図 10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925A6117-8670-50B1-F219-858082D4E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3" y="0"/>
            <a:ext cx="91140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7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500"/>
                            </p:stCondLst>
                            <p:childTnLst>
                              <p:par>
                                <p:cTn id="8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3" grpId="0" animBg="1"/>
      <p:bldP spid="4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15" grpId="0" animBg="1"/>
      <p:bldP spid="15" grpId="1" animBg="1"/>
      <p:bldP spid="16" grpId="0" animBg="1"/>
      <p:bldP spid="16" grpId="1" animBg="1"/>
      <p:bldP spid="20" grpId="0" animBg="1"/>
      <p:bldP spid="22" grpId="0" animBg="1"/>
      <p:bldP spid="23" grpId="0" animBg="1"/>
      <p:bldP spid="23" grpId="1" animBg="1"/>
      <p:bldP spid="24" grpId="0" animBg="1"/>
      <p:bldP spid="2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3802DFC3-440D-A4F2-F4AB-C8F6B2D9BB0B}"/>
              </a:ext>
            </a:extLst>
          </p:cNvPr>
          <p:cNvGrpSpPr/>
          <p:nvPr/>
        </p:nvGrpSpPr>
        <p:grpSpPr>
          <a:xfrm>
            <a:off x="58058" y="227631"/>
            <a:ext cx="9144000" cy="6402737"/>
            <a:chOff x="0" y="227631"/>
            <a:chExt cx="9144000" cy="6402737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D7A2D03E-569D-97BB-012E-F1F823098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227631"/>
              <a:ext cx="9144000" cy="6402737"/>
            </a:xfrm>
            <a:prstGeom prst="rect">
              <a:avLst/>
            </a:prstGeom>
          </p:spPr>
        </p:pic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BD2875A9-3057-7139-0F84-FF360A4BAC46}"/>
                </a:ext>
              </a:extLst>
            </p:cNvPr>
            <p:cNvGrpSpPr/>
            <p:nvPr/>
          </p:nvGrpSpPr>
          <p:grpSpPr>
            <a:xfrm>
              <a:off x="1433556" y="849086"/>
              <a:ext cx="5937628" cy="4234881"/>
              <a:chOff x="1433556" y="849086"/>
              <a:chExt cx="5937628" cy="4234881"/>
            </a:xfrm>
          </p:grpSpPr>
          <p:sp>
            <p:nvSpPr>
              <p:cNvPr id="4" name="矢印: 右 3">
                <a:extLst>
                  <a:ext uri="{FF2B5EF4-FFF2-40B4-BE49-F238E27FC236}">
                    <a16:creationId xmlns:a16="http://schemas.microsoft.com/office/drawing/2014/main" id="{2967C9CE-BA1F-9DF2-BF74-39A41CDF5532}"/>
                  </a:ext>
                </a:extLst>
              </p:cNvPr>
              <p:cNvSpPr/>
              <p:nvPr/>
            </p:nvSpPr>
            <p:spPr>
              <a:xfrm>
                <a:off x="1782147" y="849086"/>
                <a:ext cx="5589037" cy="1278294"/>
              </a:xfrm>
              <a:prstGeom prst="rightArrow">
                <a:avLst>
                  <a:gd name="adj1" fmla="val 58029"/>
                  <a:gd name="adj2" fmla="val 55109"/>
                </a:avLst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85971190-9C07-E106-F766-A884AE9C6348}"/>
                  </a:ext>
                </a:extLst>
              </p:cNvPr>
              <p:cNvSpPr txBox="1"/>
              <p:nvPr/>
            </p:nvSpPr>
            <p:spPr>
              <a:xfrm>
                <a:off x="2969515" y="1103512"/>
                <a:ext cx="298030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400" dirty="0">
                    <a:latin typeface="AR P丸ゴシック体E" panose="020F0900000000000000" pitchFamily="50" charset="-128"/>
                    <a:ea typeface="AR P丸ゴシック体E" panose="020F0900000000000000" pitchFamily="50" charset="-128"/>
                  </a:rPr>
                  <a:t>学　び　方</a:t>
                </a:r>
              </a:p>
            </p:txBody>
          </p:sp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44759303-050C-C1B5-D9F5-D93BE6A9B6C6}"/>
                  </a:ext>
                </a:extLst>
              </p:cNvPr>
              <p:cNvSpPr txBox="1"/>
              <p:nvPr/>
            </p:nvSpPr>
            <p:spPr>
              <a:xfrm>
                <a:off x="1433556" y="4427377"/>
                <a:ext cx="861774" cy="656590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kumimoji="1" lang="ja-JP" altLang="en-US" sz="4400" dirty="0">
                    <a:latin typeface="AR P丸ゴシック体E" panose="020F0900000000000000" pitchFamily="50" charset="-128"/>
                    <a:ea typeface="AR P丸ゴシック体E" panose="020F0900000000000000" pitchFamily="50" charset="-128"/>
                  </a:rPr>
                  <a:t>力</a:t>
                </a:r>
              </a:p>
            </p:txBody>
          </p:sp>
        </p:grp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0887F70E-6217-1244-2FE9-CEB7C97D00FD}"/>
              </a:ext>
            </a:extLst>
          </p:cNvPr>
          <p:cNvGrpSpPr/>
          <p:nvPr/>
        </p:nvGrpSpPr>
        <p:grpSpPr>
          <a:xfrm>
            <a:off x="2506046" y="1954763"/>
            <a:ext cx="4058817" cy="2080727"/>
            <a:chOff x="2430257" y="2603241"/>
            <a:chExt cx="4058817" cy="2080726"/>
          </a:xfrm>
        </p:grpSpPr>
        <p:sp>
          <p:nvSpPr>
            <p:cNvPr id="7" name="四角形: 角を丸くする 6">
              <a:extLst>
                <a:ext uri="{FF2B5EF4-FFF2-40B4-BE49-F238E27FC236}">
                  <a16:creationId xmlns:a16="http://schemas.microsoft.com/office/drawing/2014/main" id="{54757284-AF7C-382F-A749-0C6E08DFD4E4}"/>
                </a:ext>
              </a:extLst>
            </p:cNvPr>
            <p:cNvSpPr/>
            <p:nvPr/>
          </p:nvSpPr>
          <p:spPr>
            <a:xfrm>
              <a:off x="2430257" y="2603241"/>
              <a:ext cx="4058817" cy="2080726"/>
            </a:xfrm>
            <a:prstGeom prst="roundRect">
              <a:avLst/>
            </a:prstGeom>
            <a:solidFill>
              <a:srgbClr val="F6C3F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2EA3FA2-405E-7EAE-18DD-1E26746D5B8C}"/>
                </a:ext>
              </a:extLst>
            </p:cNvPr>
            <p:cNvSpPr txBox="1"/>
            <p:nvPr/>
          </p:nvSpPr>
          <p:spPr>
            <a:xfrm>
              <a:off x="2732620" y="2701211"/>
              <a:ext cx="3570208" cy="178510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kumimoji="1" lang="ja-JP" altLang="en-US" sz="4400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表現力</a:t>
              </a:r>
              <a:endParaRPr kumimoji="1" lang="en-US" altLang="ja-JP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  <a:p>
              <a:endParaRPr kumimoji="1" lang="en-US" altLang="ja-JP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  <a:p>
              <a:r>
                <a:rPr kumimoji="1" lang="ja-JP" altLang="en-US" sz="4400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判断力</a:t>
              </a:r>
              <a:endParaRPr kumimoji="1" lang="en-US" altLang="ja-JP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  <a:p>
              <a:endParaRPr kumimoji="1" lang="en-US" altLang="ja-JP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  <a:p>
              <a:r>
                <a:rPr kumimoji="1" lang="ja-JP" altLang="en-US" sz="4400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思考力</a:t>
              </a:r>
            </a:p>
          </p:txBody>
        </p:sp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028BB4C-5BBF-F98E-3F31-E1D5A0D6424F}"/>
              </a:ext>
            </a:extLst>
          </p:cNvPr>
          <p:cNvSpPr txBox="1"/>
          <p:nvPr/>
        </p:nvSpPr>
        <p:spPr>
          <a:xfrm>
            <a:off x="2469501" y="3901768"/>
            <a:ext cx="4248023" cy="954107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思考力・判断力・表現力等　　　</a:t>
            </a:r>
            <a:r>
              <a:rPr kumimoji="1" lang="ja-JP" altLang="en-US" sz="2800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確かな学力</a:t>
            </a:r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と言うが</a:t>
            </a:r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・・・</a:t>
            </a:r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7E09CE9-C6EB-6DE0-7525-89BB061C8BCB}"/>
              </a:ext>
            </a:extLst>
          </p:cNvPr>
          <p:cNvGrpSpPr/>
          <p:nvPr/>
        </p:nvGrpSpPr>
        <p:grpSpPr>
          <a:xfrm>
            <a:off x="1835539" y="779105"/>
            <a:ext cx="5589037" cy="1441580"/>
            <a:chOff x="1641666" y="-56863"/>
            <a:chExt cx="5589037" cy="1441580"/>
          </a:xfrm>
        </p:grpSpPr>
        <p:sp>
          <p:nvSpPr>
            <p:cNvPr id="2" name="矢印: 右 1">
              <a:extLst>
                <a:ext uri="{FF2B5EF4-FFF2-40B4-BE49-F238E27FC236}">
                  <a16:creationId xmlns:a16="http://schemas.microsoft.com/office/drawing/2014/main" id="{1D4E865C-869B-6346-36FE-2AFA2557BDC9}"/>
                </a:ext>
              </a:extLst>
            </p:cNvPr>
            <p:cNvSpPr/>
            <p:nvPr/>
          </p:nvSpPr>
          <p:spPr>
            <a:xfrm>
              <a:off x="1641666" y="-56863"/>
              <a:ext cx="5589037" cy="1441580"/>
            </a:xfrm>
            <a:prstGeom prst="rightArrow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CCC12B08-31C7-A6DA-F20D-B0D1BBEA59EA}"/>
                </a:ext>
              </a:extLst>
            </p:cNvPr>
            <p:cNvSpPr txBox="1"/>
            <p:nvPr/>
          </p:nvSpPr>
          <p:spPr>
            <a:xfrm>
              <a:off x="1641666" y="340761"/>
              <a:ext cx="5452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ja-JP" altLang="en-US" sz="3600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主体的・対話的で深い学び</a:t>
              </a: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AFE2DEE-7692-BB70-8D3A-2B0A8095F88B}"/>
              </a:ext>
            </a:extLst>
          </p:cNvPr>
          <p:cNvSpPr txBox="1"/>
          <p:nvPr/>
        </p:nvSpPr>
        <p:spPr>
          <a:xfrm>
            <a:off x="1388826" y="1995535"/>
            <a:ext cx="861774" cy="3088432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r>
              <a:rPr kumimoji="1" lang="ja-JP" altLang="en-US" sz="1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</a:t>
            </a:r>
            <a:r>
              <a:rPr kumimoji="1"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問題発見力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1377666-29D4-C284-3738-84E85EFAEDFC}"/>
              </a:ext>
            </a:extLst>
          </p:cNvPr>
          <p:cNvSpPr txBox="1"/>
          <p:nvPr/>
        </p:nvSpPr>
        <p:spPr>
          <a:xfrm>
            <a:off x="6919823" y="2022667"/>
            <a:ext cx="861774" cy="3088432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r>
              <a:rPr kumimoji="1" lang="ja-JP" altLang="en-US" sz="1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</a:t>
            </a:r>
            <a:r>
              <a:rPr kumimoji="1" lang="ja-JP" altLang="en-US" sz="4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問題解決力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86F3D65-2621-3B09-E1B1-19113D0B80D1}"/>
              </a:ext>
            </a:extLst>
          </p:cNvPr>
          <p:cNvSpPr txBox="1"/>
          <p:nvPr/>
        </p:nvSpPr>
        <p:spPr>
          <a:xfrm>
            <a:off x="2468171" y="3901768"/>
            <a:ext cx="4248023" cy="954107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論点整理では　</a:t>
            </a:r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生きて働く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「確かな知識」</a:t>
            </a:r>
            <a:r>
              <a:rPr kumimoji="1" lang="ja-JP" altLang="en-US" sz="2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と言うが</a:t>
            </a:r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・・・</a:t>
            </a:r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C4AF171-3B20-BD0D-8B17-D7D42EF874E7}"/>
              </a:ext>
            </a:extLst>
          </p:cNvPr>
          <p:cNvSpPr txBox="1"/>
          <p:nvPr/>
        </p:nvSpPr>
        <p:spPr>
          <a:xfrm>
            <a:off x="2459869" y="3846139"/>
            <a:ext cx="4264625" cy="1077218"/>
          </a:xfrm>
          <a:prstGeom prst="rect">
            <a:avLst/>
          </a:prstGeom>
          <a:solidFill>
            <a:srgbClr val="F6C3FF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調べさせ学習</a:t>
            </a:r>
            <a:endParaRPr kumimoji="1" lang="en-US" altLang="ja-JP" sz="32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dist"/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程度のものです！</a:t>
            </a:r>
          </a:p>
        </p:txBody>
      </p:sp>
    </p:spTree>
    <p:extLst>
      <p:ext uri="{BB962C8B-B14F-4D97-AF65-F5344CB8AC3E}">
        <p14:creationId xmlns:p14="http://schemas.microsoft.com/office/powerpoint/2010/main" val="195340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  <p:bldP spid="5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6F3E15E3-BFA0-12DE-6766-51946FB64EFB}"/>
              </a:ext>
            </a:extLst>
          </p:cNvPr>
          <p:cNvSpPr/>
          <p:nvPr/>
        </p:nvSpPr>
        <p:spPr>
          <a:xfrm>
            <a:off x="1156448" y="995083"/>
            <a:ext cx="6817659" cy="3375213"/>
          </a:xfrm>
          <a:prstGeom prst="roundRect">
            <a:avLst/>
          </a:prstGeom>
          <a:solidFill>
            <a:srgbClr val="FFCCFF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1925CC8-000B-B090-B4B5-A043521EDE2F}"/>
              </a:ext>
            </a:extLst>
          </p:cNvPr>
          <p:cNvSpPr/>
          <p:nvPr/>
        </p:nvSpPr>
        <p:spPr>
          <a:xfrm>
            <a:off x="2908373" y="1281239"/>
            <a:ext cx="724702" cy="295830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478BFC5-0F3B-22C1-FBEB-52E33F8ECAAC}"/>
              </a:ext>
            </a:extLst>
          </p:cNvPr>
          <p:cNvSpPr/>
          <p:nvPr/>
        </p:nvSpPr>
        <p:spPr>
          <a:xfrm>
            <a:off x="4260117" y="1284778"/>
            <a:ext cx="724702" cy="295830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5D1747E-C974-477F-A3B7-63D69E4A1248}"/>
              </a:ext>
            </a:extLst>
          </p:cNvPr>
          <p:cNvSpPr/>
          <p:nvPr/>
        </p:nvSpPr>
        <p:spPr>
          <a:xfrm>
            <a:off x="5611863" y="1290638"/>
            <a:ext cx="724702" cy="295830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ECFD4B1-1212-52F3-91A1-8D9EBA2A1505}"/>
              </a:ext>
            </a:extLst>
          </p:cNvPr>
          <p:cNvSpPr/>
          <p:nvPr/>
        </p:nvSpPr>
        <p:spPr>
          <a:xfrm>
            <a:off x="6944033" y="1284778"/>
            <a:ext cx="724702" cy="295830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99DD8741-F098-B71B-7A55-BCBAD8E9C902}"/>
              </a:ext>
            </a:extLst>
          </p:cNvPr>
          <p:cNvSpPr/>
          <p:nvPr/>
        </p:nvSpPr>
        <p:spPr>
          <a:xfrm>
            <a:off x="1657901" y="37734"/>
            <a:ext cx="6010834" cy="957349"/>
          </a:xfrm>
          <a:prstGeom prst="rightArrow">
            <a:avLst>
              <a:gd name="adj1" fmla="val 70290"/>
              <a:gd name="adj2" fmla="val 5000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14D43E2-E5C4-2B61-9F9D-D26579792735}"/>
              </a:ext>
            </a:extLst>
          </p:cNvPr>
          <p:cNvSpPr/>
          <p:nvPr/>
        </p:nvSpPr>
        <p:spPr>
          <a:xfrm>
            <a:off x="813931" y="4656225"/>
            <a:ext cx="856129" cy="20118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9E736C9-2723-68A3-EE4E-F4B96A1BA047}"/>
              </a:ext>
            </a:extLst>
          </p:cNvPr>
          <p:cNvSpPr/>
          <p:nvPr/>
        </p:nvSpPr>
        <p:spPr>
          <a:xfrm>
            <a:off x="1883391" y="4656225"/>
            <a:ext cx="856129" cy="20118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48F6F4A-457F-5A80-DC8B-513FBA4DCA20}"/>
              </a:ext>
            </a:extLst>
          </p:cNvPr>
          <p:cNvSpPr/>
          <p:nvPr/>
        </p:nvSpPr>
        <p:spPr>
          <a:xfrm>
            <a:off x="2888237" y="4656225"/>
            <a:ext cx="856129" cy="20118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右中かっこ 14">
            <a:extLst>
              <a:ext uri="{FF2B5EF4-FFF2-40B4-BE49-F238E27FC236}">
                <a16:creationId xmlns:a16="http://schemas.microsoft.com/office/drawing/2014/main" id="{58726260-4D01-2C61-E6FA-4996240364FB}"/>
              </a:ext>
            </a:extLst>
          </p:cNvPr>
          <p:cNvSpPr/>
          <p:nvPr/>
        </p:nvSpPr>
        <p:spPr>
          <a:xfrm rot="16200000">
            <a:off x="2243111" y="3312724"/>
            <a:ext cx="400763" cy="2300657"/>
          </a:xfrm>
          <a:prstGeom prst="rightBrace">
            <a:avLst>
              <a:gd name="adj1" fmla="val 8333"/>
              <a:gd name="adj2" fmla="val 27237"/>
            </a:avLst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8A975E8-49F2-648D-7F5D-E247ACE315B6}"/>
              </a:ext>
            </a:extLst>
          </p:cNvPr>
          <p:cNvSpPr/>
          <p:nvPr/>
        </p:nvSpPr>
        <p:spPr>
          <a:xfrm>
            <a:off x="1657901" y="1281238"/>
            <a:ext cx="724702" cy="2958303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9ED5554-48E4-4819-ABB1-39D3B865556F}"/>
              </a:ext>
            </a:extLst>
          </p:cNvPr>
          <p:cNvSpPr/>
          <p:nvPr/>
        </p:nvSpPr>
        <p:spPr>
          <a:xfrm>
            <a:off x="1670060" y="1281011"/>
            <a:ext cx="724702" cy="2958303"/>
          </a:xfrm>
          <a:prstGeom prst="rect">
            <a:avLst/>
          </a:prstGeom>
          <a:solidFill>
            <a:srgbClr val="FFFFFF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>
                <a:solidFill>
                  <a:schemeClr val="tx1"/>
                </a:solidFill>
              </a:rPr>
              <a:t>問題に気づく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87CAC88-6E4F-16FA-20FB-114A4F1A20AE}"/>
              </a:ext>
            </a:extLst>
          </p:cNvPr>
          <p:cNvSpPr txBox="1"/>
          <p:nvPr/>
        </p:nvSpPr>
        <p:spPr>
          <a:xfrm>
            <a:off x="3957507" y="4656225"/>
            <a:ext cx="489679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教師が問題を「示す」のでなく、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endParaRPr kumimoji="1" lang="en-US" altLang="ja-JP" sz="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子ども自身に「問題に気づかせる」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endParaRPr kumimoji="1" lang="en-US" altLang="ja-JP" sz="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ことが、重要ですね。では、①②③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endParaRPr kumimoji="1" lang="en-US" altLang="ja-JP" sz="6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でどんなことをすればいいのでしょう。　　　　　　　　　　　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F201624-B755-39D2-883D-A86676631FE6}"/>
              </a:ext>
            </a:extLst>
          </p:cNvPr>
          <p:cNvSpPr txBox="1"/>
          <p:nvPr/>
        </p:nvSpPr>
        <p:spPr>
          <a:xfrm>
            <a:off x="1016297" y="465622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①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1A6BD2F-9CD0-2712-90D3-4024B0E62E74}"/>
              </a:ext>
            </a:extLst>
          </p:cNvPr>
          <p:cNvSpPr txBox="1"/>
          <p:nvPr/>
        </p:nvSpPr>
        <p:spPr>
          <a:xfrm>
            <a:off x="2091105" y="466343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②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7A73C7B-B058-321E-CDAF-446DD11DBEC8}"/>
              </a:ext>
            </a:extLst>
          </p:cNvPr>
          <p:cNvSpPr txBox="1"/>
          <p:nvPr/>
        </p:nvSpPr>
        <p:spPr>
          <a:xfrm>
            <a:off x="3101378" y="4680098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③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5B8C398-494D-2A05-1CC8-88989800692D}"/>
              </a:ext>
            </a:extLst>
          </p:cNvPr>
          <p:cNvSpPr txBox="1"/>
          <p:nvPr/>
        </p:nvSpPr>
        <p:spPr>
          <a:xfrm>
            <a:off x="803341" y="5145540"/>
            <a:ext cx="861774" cy="148534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2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問題に</a:t>
            </a:r>
            <a:endParaRPr kumimoji="1" lang="en-US" altLang="ja-JP" sz="22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気づかせる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0291895-53C6-A207-2680-4E7C6B4028E4}"/>
              </a:ext>
            </a:extLst>
          </p:cNvPr>
          <p:cNvSpPr txBox="1"/>
          <p:nvPr/>
        </p:nvSpPr>
        <p:spPr>
          <a:xfrm>
            <a:off x="1867110" y="5145540"/>
            <a:ext cx="861774" cy="150778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2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学習問題を</a:t>
            </a:r>
            <a:endParaRPr kumimoji="1" lang="en-US" altLang="ja-JP" sz="22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明確にする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CB7A663-A374-7BB9-8AE9-A59CA2627A62}"/>
              </a:ext>
            </a:extLst>
          </p:cNvPr>
          <p:cNvSpPr txBox="1"/>
          <p:nvPr/>
        </p:nvSpPr>
        <p:spPr>
          <a:xfrm>
            <a:off x="2877647" y="5187521"/>
            <a:ext cx="861774" cy="150778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2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学習計画を</a:t>
            </a:r>
            <a:endParaRPr kumimoji="1" lang="en-US" altLang="ja-JP" sz="22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立てる</a:t>
            </a:r>
            <a:endParaRPr kumimoji="1" lang="en-US" altLang="ja-JP" sz="22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988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2" grpId="0" animBg="1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319899" y="196117"/>
            <a:ext cx="8375084" cy="887935"/>
          </a:xfrm>
          <a:prstGeom prst="rect">
            <a:avLst/>
          </a:prstGeom>
          <a:solidFill>
            <a:srgbClr val="F6FCA6"/>
          </a:solidFill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ja-JP" altLang="en-US" sz="2585" b="1" spc="46" dirty="0">
                <a:ln w="11430"/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主体的な学びにするために</a:t>
            </a:r>
            <a:endParaRPr lang="en-US" altLang="ja-JP" sz="2585" b="1" spc="46" dirty="0">
              <a:ln w="11430"/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>
              <a:defRPr/>
            </a:pPr>
            <a:r>
              <a:rPr lang="en-US" altLang="ja-JP" sz="2585" b="1" spc="46" dirty="0">
                <a:ln w="11430"/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『</a:t>
            </a:r>
            <a:r>
              <a:rPr lang="ja-JP" altLang="en-US" sz="2585" b="1" spc="46" dirty="0">
                <a:ln w="11430"/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こどもの学びに火をつける</a:t>
            </a:r>
            <a:r>
              <a:rPr lang="en-US" altLang="ja-JP" sz="2585" b="1" spc="46" dirty="0">
                <a:ln w="11430"/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』</a:t>
            </a:r>
            <a:r>
              <a:rPr lang="ja-JP" altLang="en-US" sz="2585" b="1" spc="46" dirty="0">
                <a:ln w="11430"/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３つのステップ</a:t>
            </a:r>
          </a:p>
        </p:txBody>
      </p:sp>
      <p:sp>
        <p:nvSpPr>
          <p:cNvPr id="73731" name="正方形/長方形 2"/>
          <p:cNvSpPr>
            <a:spLocks noChangeArrowheads="1"/>
          </p:cNvSpPr>
          <p:nvPr/>
        </p:nvSpPr>
        <p:spPr bwMode="auto">
          <a:xfrm>
            <a:off x="65805" y="1627790"/>
            <a:ext cx="2640466" cy="376385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＜</a:t>
            </a:r>
            <a:r>
              <a:rPr lang="ja-JP" altLang="en-US" sz="1846" b="1" dirty="0">
                <a:latin typeface="ＤＦ平成ゴシック体W5" panose="02010609000101010101" pitchFamily="1" charset="-128"/>
                <a:ea typeface="ＤＦ平成ゴシック体W5" panose="02010609000101010101" pitchFamily="1" charset="-128"/>
              </a:rPr>
              <a:t>問題に気づかせる</a:t>
            </a: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＞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</p:txBody>
      </p:sp>
      <p:sp>
        <p:nvSpPr>
          <p:cNvPr id="73732" name="テキスト ボックス 1"/>
          <p:cNvSpPr txBox="1">
            <a:spLocks noChangeArrowheads="1"/>
          </p:cNvSpPr>
          <p:nvPr/>
        </p:nvSpPr>
        <p:spPr bwMode="auto">
          <a:xfrm>
            <a:off x="82796" y="2309277"/>
            <a:ext cx="2640466" cy="34344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lvl1pPr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ja-JP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1)</a:t>
            </a: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体験活動や提示資料　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　をもとに</a:t>
            </a:r>
            <a:r>
              <a:rPr lang="ja-JP" altLang="en-US" sz="1846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基本的な</a:t>
            </a:r>
            <a:endParaRPr lang="en-US" altLang="ja-JP" sz="1846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　</a:t>
            </a:r>
            <a:r>
              <a:rPr lang="ja-JP" altLang="en-US" sz="1846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事実と出会う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ja-JP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2)</a:t>
            </a: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体験したり資料を見　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　たりしたことから、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　多様な気づきや感想　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　などをもち、それを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　</a:t>
            </a:r>
            <a:r>
              <a:rPr lang="ja-JP" altLang="en-US" sz="1846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共有する・</a:t>
            </a:r>
            <a:endParaRPr lang="en-US" altLang="ja-JP" sz="1846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5" name="正方形/長方形 4"/>
          <p:cNvSpPr>
            <a:spLocks noChangeArrowheads="1"/>
          </p:cNvSpPr>
          <p:nvPr/>
        </p:nvSpPr>
        <p:spPr bwMode="auto">
          <a:xfrm>
            <a:off x="2858188" y="1493320"/>
            <a:ext cx="2910254" cy="660437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ja-JP" altLang="en-US" sz="1846" b="1" dirty="0">
                <a:latin typeface="ＤＦ平成ゴシック体W5" panose="02010609000101010101" pitchFamily="1" charset="-128"/>
                <a:ea typeface="ＤＦ平成ゴシック体W5" panose="02010609000101010101" pitchFamily="1" charset="-128"/>
              </a:rPr>
              <a:t>学ぶ心に火をつける</a:t>
            </a:r>
            <a:endParaRPr lang="en-US" altLang="ja-JP" sz="1846" b="1" dirty="0">
              <a:latin typeface="ＤＦ平成ゴシック体W5" panose="02010609000101010101" pitchFamily="1" charset="-128"/>
              <a:ea typeface="ＤＦ平成ゴシック体W5" panose="02010609000101010101" pitchFamily="1" charset="-128"/>
            </a:endParaRPr>
          </a:p>
          <a:p>
            <a:pPr algn="ctr" eaLnBrk="1" hangingPunct="1"/>
            <a:r>
              <a:rPr lang="en-US" altLang="ja-JP" sz="1846" b="1" dirty="0">
                <a:latin typeface="ＤＦ平成ゴシック体W5" panose="02010609000101010101" pitchFamily="1" charset="-128"/>
                <a:ea typeface="ＤＦ平成ゴシック体W5" panose="02010609000101010101" pitchFamily="1" charset="-128"/>
              </a:rPr>
              <a:t>&lt;</a:t>
            </a:r>
            <a:r>
              <a:rPr lang="ja-JP" altLang="en-US" sz="1846" b="1" dirty="0">
                <a:latin typeface="ＤＦ平成ゴシック体W5" panose="02010609000101010101" pitchFamily="1" charset="-128"/>
                <a:ea typeface="ＤＦ平成ゴシック体W5" panose="02010609000101010101" pitchFamily="1" charset="-128"/>
              </a:rPr>
              <a:t>学習問題を明確にする</a:t>
            </a:r>
            <a:r>
              <a:rPr lang="en-US" altLang="ja-JP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&gt;</a:t>
            </a:r>
          </a:p>
        </p:txBody>
      </p:sp>
      <p:sp>
        <p:nvSpPr>
          <p:cNvPr id="6" name="正方形/長方形 5"/>
          <p:cNvSpPr>
            <a:spLocks noChangeArrowheads="1"/>
          </p:cNvSpPr>
          <p:nvPr/>
        </p:nvSpPr>
        <p:spPr bwMode="auto">
          <a:xfrm>
            <a:off x="2858188" y="2309277"/>
            <a:ext cx="2910254" cy="34344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ja-JP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3)</a:t>
            </a: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教師が提示したり、子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　どもが調べたりして出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　合った</a:t>
            </a:r>
            <a:r>
              <a:rPr lang="ja-JP" altLang="en-US" sz="1846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矛盾する事実</a:t>
            </a: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や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　</a:t>
            </a:r>
            <a:r>
              <a:rPr lang="ja-JP" altLang="en-US" sz="1846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意表をつく話</a:t>
            </a: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や資料等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　から</a:t>
            </a:r>
            <a:r>
              <a:rPr lang="ja-JP" altLang="en-US" sz="1846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疑問を感じ</a:t>
            </a: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、書き　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　出し</a:t>
            </a:r>
            <a:r>
              <a:rPr lang="ja-JP" altLang="en-US" sz="1846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学習問題に</a:t>
            </a:r>
            <a:endParaRPr lang="en-US" altLang="ja-JP" sz="1846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まとめる</a:t>
            </a:r>
            <a:endParaRPr lang="en-US" altLang="ja-JP" sz="1846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846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自分ごとに感じさせる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</p:txBody>
      </p:sp>
      <p:sp>
        <p:nvSpPr>
          <p:cNvPr id="7" name="正方形/長方形 6"/>
          <p:cNvSpPr>
            <a:spLocks noChangeArrowheads="1"/>
          </p:cNvSpPr>
          <p:nvPr/>
        </p:nvSpPr>
        <p:spPr bwMode="auto">
          <a:xfrm>
            <a:off x="6014066" y="1608741"/>
            <a:ext cx="3011238" cy="376385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＜</a:t>
            </a:r>
            <a:r>
              <a:rPr lang="ja-JP" altLang="en-US" sz="1846" b="1" dirty="0">
                <a:latin typeface="ＤＦ平成ゴシック体W5" panose="02010609000101010101" pitchFamily="1" charset="-128"/>
                <a:ea typeface="ＤＦ平成ゴシック体W5" panose="02010609000101010101" pitchFamily="1" charset="-128"/>
              </a:rPr>
              <a:t>学習計画を立てる</a:t>
            </a: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＞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</p:txBody>
      </p:sp>
      <p:sp>
        <p:nvSpPr>
          <p:cNvPr id="8" name="正方形/長方形 7"/>
          <p:cNvSpPr>
            <a:spLocks noChangeArrowheads="1"/>
          </p:cNvSpPr>
          <p:nvPr/>
        </p:nvSpPr>
        <p:spPr bwMode="auto">
          <a:xfrm>
            <a:off x="6014066" y="2310249"/>
            <a:ext cx="3011238" cy="34344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ja-JP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4)</a:t>
            </a: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予想を立てたり、学び方　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　や調べ方の順序や方法などを明らかにする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・こうなっているのではな　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　いだろうか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・どこに行けば、だれに聞　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　けば、何を調べればわか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846" dirty="0">
                <a:latin typeface="HG明朝B" panose="02020809000000000000" pitchFamily="17" charset="-128"/>
                <a:ea typeface="HG明朝B" panose="02020809000000000000" pitchFamily="17" charset="-128"/>
              </a:rPr>
              <a:t>　るかな</a:t>
            </a:r>
            <a:endParaRPr lang="en-US" altLang="ja-JP" sz="1846" dirty="0">
              <a:latin typeface="HG明朝B" panose="02020809000000000000" pitchFamily="17" charset="-128"/>
              <a:ea typeface="HG明朝B" panose="02020809000000000000" pitchFamily="17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5AB77DE-8FF1-4D2E-BD07-82B070E8C7FD}"/>
              </a:ext>
            </a:extLst>
          </p:cNvPr>
          <p:cNvSpPr txBox="1"/>
          <p:nvPr/>
        </p:nvSpPr>
        <p:spPr>
          <a:xfrm>
            <a:off x="144167" y="5887585"/>
            <a:ext cx="2480685" cy="707886"/>
          </a:xfrm>
          <a:prstGeom prst="rect">
            <a:avLst/>
          </a:prstGeom>
          <a:solidFill>
            <a:srgbClr val="FFD5D1"/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/>
              <a:t>親しみ・憧れ・共感</a:t>
            </a:r>
            <a:endParaRPr lang="en-US" altLang="ja-JP" sz="2000" b="1" dirty="0"/>
          </a:p>
          <a:p>
            <a:r>
              <a:rPr lang="ja-JP" altLang="en-US" sz="2000" b="1" dirty="0"/>
              <a:t>不安・危機感</a:t>
            </a: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E08A142-D80C-4726-8315-7EA6EC05B21E}"/>
              </a:ext>
            </a:extLst>
          </p:cNvPr>
          <p:cNvCxnSpPr/>
          <p:nvPr/>
        </p:nvCxnSpPr>
        <p:spPr>
          <a:xfrm>
            <a:off x="3918108" y="3588838"/>
            <a:ext cx="1318582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E9A08AFE-8213-4BC2-9739-0B5D30416B19}"/>
              </a:ext>
            </a:extLst>
          </p:cNvPr>
          <p:cNvCxnSpPr>
            <a:cxnSpLocks/>
          </p:cNvCxnSpPr>
          <p:nvPr/>
        </p:nvCxnSpPr>
        <p:spPr>
          <a:xfrm>
            <a:off x="3148789" y="3987650"/>
            <a:ext cx="1489681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86D99194-D426-4D0D-8FFC-B796225056A9}"/>
              </a:ext>
            </a:extLst>
          </p:cNvPr>
          <p:cNvCxnSpPr/>
          <p:nvPr/>
        </p:nvCxnSpPr>
        <p:spPr>
          <a:xfrm>
            <a:off x="3574967" y="4452934"/>
            <a:ext cx="1318582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7A2B589E-702E-4DDC-85E4-FB6CCC14E662}"/>
              </a:ext>
            </a:extLst>
          </p:cNvPr>
          <p:cNvCxnSpPr>
            <a:cxnSpLocks/>
          </p:cNvCxnSpPr>
          <p:nvPr/>
        </p:nvCxnSpPr>
        <p:spPr>
          <a:xfrm>
            <a:off x="6333562" y="2747823"/>
            <a:ext cx="1056401" cy="984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75555967-C08A-43A8-B445-F82C7DD9617A}"/>
              </a:ext>
            </a:extLst>
          </p:cNvPr>
          <p:cNvCxnSpPr>
            <a:cxnSpLocks/>
          </p:cNvCxnSpPr>
          <p:nvPr/>
        </p:nvCxnSpPr>
        <p:spPr>
          <a:xfrm>
            <a:off x="7519685" y="3167867"/>
            <a:ext cx="1056401" cy="984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E2D0853-06E8-4A3B-AE71-FE23D61F687E}"/>
              </a:ext>
            </a:extLst>
          </p:cNvPr>
          <p:cNvSpPr txBox="1"/>
          <p:nvPr/>
        </p:nvSpPr>
        <p:spPr>
          <a:xfrm>
            <a:off x="3125418" y="5887585"/>
            <a:ext cx="2764047" cy="707886"/>
          </a:xfrm>
          <a:prstGeom prst="rect">
            <a:avLst/>
          </a:prstGeom>
          <a:solidFill>
            <a:srgbClr val="FFD5D1"/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/>
              <a:t>それらをひっくり返し</a:t>
            </a:r>
            <a:endParaRPr lang="en-US" altLang="ja-JP" sz="2000" b="1" dirty="0"/>
          </a:p>
          <a:p>
            <a:r>
              <a:rPr lang="ja-JP" altLang="en-US" sz="2000" b="1" dirty="0"/>
              <a:t>疑問から学習問題へ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EA7C751-F9A3-4DC9-BF70-500679FDB1A4}"/>
              </a:ext>
            </a:extLst>
          </p:cNvPr>
          <p:cNvSpPr txBox="1"/>
          <p:nvPr/>
        </p:nvSpPr>
        <p:spPr>
          <a:xfrm>
            <a:off x="6402034" y="5887585"/>
            <a:ext cx="2587768" cy="707886"/>
          </a:xfrm>
          <a:prstGeom prst="rect">
            <a:avLst/>
          </a:prstGeom>
          <a:solidFill>
            <a:srgbClr val="FFD5D1"/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/>
              <a:t>解決に向け何からどうやって取り組もう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A78F605-3E5F-A6EF-24DF-D58695C056DA}"/>
              </a:ext>
            </a:extLst>
          </p:cNvPr>
          <p:cNvCxnSpPr>
            <a:cxnSpLocks/>
          </p:cNvCxnSpPr>
          <p:nvPr/>
        </p:nvCxnSpPr>
        <p:spPr>
          <a:xfrm>
            <a:off x="1315843" y="3167867"/>
            <a:ext cx="951902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AE5F93DF-0DDB-B9BE-9738-9053FE959909}"/>
              </a:ext>
            </a:extLst>
          </p:cNvPr>
          <p:cNvCxnSpPr>
            <a:cxnSpLocks/>
          </p:cNvCxnSpPr>
          <p:nvPr/>
        </p:nvCxnSpPr>
        <p:spPr>
          <a:xfrm>
            <a:off x="363941" y="3598684"/>
            <a:ext cx="1471756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637D331B-79E9-6E58-B707-B196D9FFCFED}"/>
              </a:ext>
            </a:extLst>
          </p:cNvPr>
          <p:cNvCxnSpPr>
            <a:cxnSpLocks/>
          </p:cNvCxnSpPr>
          <p:nvPr/>
        </p:nvCxnSpPr>
        <p:spPr>
          <a:xfrm>
            <a:off x="363940" y="4896059"/>
            <a:ext cx="1983696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378DF0C0-D254-C652-3A2C-912025718CE3}"/>
              </a:ext>
            </a:extLst>
          </p:cNvPr>
          <p:cNvCxnSpPr>
            <a:cxnSpLocks/>
          </p:cNvCxnSpPr>
          <p:nvPr/>
        </p:nvCxnSpPr>
        <p:spPr>
          <a:xfrm>
            <a:off x="379738" y="5695963"/>
            <a:ext cx="951902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FC49B11-2CE8-DC78-3B73-C81DA7003336}"/>
              </a:ext>
            </a:extLst>
          </p:cNvPr>
          <p:cNvCxnSpPr>
            <a:cxnSpLocks/>
          </p:cNvCxnSpPr>
          <p:nvPr/>
        </p:nvCxnSpPr>
        <p:spPr>
          <a:xfrm>
            <a:off x="3148789" y="5695963"/>
            <a:ext cx="951902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35E3009-B6EA-E58F-BDF2-FD20014EED4E}"/>
              </a:ext>
            </a:extLst>
          </p:cNvPr>
          <p:cNvSpPr/>
          <p:nvPr/>
        </p:nvSpPr>
        <p:spPr>
          <a:xfrm>
            <a:off x="2703357" y="5974089"/>
            <a:ext cx="375625" cy="216024"/>
          </a:xfrm>
          <a:prstGeom prst="rightArrow">
            <a:avLst/>
          </a:prstGeom>
          <a:solidFill>
            <a:srgbClr val="F4AC9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B8F440F9-9042-C3A9-AFA2-196C73DBEE12}"/>
              </a:ext>
            </a:extLst>
          </p:cNvPr>
          <p:cNvSpPr/>
          <p:nvPr/>
        </p:nvSpPr>
        <p:spPr>
          <a:xfrm>
            <a:off x="5957937" y="5974089"/>
            <a:ext cx="375625" cy="216024"/>
          </a:xfrm>
          <a:prstGeom prst="rightArrow">
            <a:avLst/>
          </a:prstGeom>
          <a:solidFill>
            <a:srgbClr val="F4AC9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BBDFFF4-034E-6BA7-EB43-5516D4EA9871}"/>
              </a:ext>
            </a:extLst>
          </p:cNvPr>
          <p:cNvSpPr txBox="1"/>
          <p:nvPr/>
        </p:nvSpPr>
        <p:spPr>
          <a:xfrm rot="21143940">
            <a:off x="4532309" y="4796802"/>
            <a:ext cx="1289231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rgbClr val="C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エ～ッ！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43A8711-E623-D314-2505-6A3CDC0C3330}"/>
              </a:ext>
            </a:extLst>
          </p:cNvPr>
          <p:cNvSpPr txBox="1"/>
          <p:nvPr/>
        </p:nvSpPr>
        <p:spPr>
          <a:xfrm>
            <a:off x="1099819" y="111432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①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1F58881-1924-5AC1-B4A4-7099083E702D}"/>
              </a:ext>
            </a:extLst>
          </p:cNvPr>
          <p:cNvSpPr txBox="1"/>
          <p:nvPr/>
        </p:nvSpPr>
        <p:spPr>
          <a:xfrm>
            <a:off x="3988036" y="105317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②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B02720D-9741-BA1D-5E1A-3F62EA3EA097}"/>
              </a:ext>
            </a:extLst>
          </p:cNvPr>
          <p:cNvSpPr txBox="1"/>
          <p:nvPr/>
        </p:nvSpPr>
        <p:spPr>
          <a:xfrm>
            <a:off x="7273463" y="111432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③</a:t>
            </a: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6E2B0517-2F79-ED4D-4BA2-68C50752C1E0}"/>
              </a:ext>
            </a:extLst>
          </p:cNvPr>
          <p:cNvGrpSpPr/>
          <p:nvPr/>
        </p:nvGrpSpPr>
        <p:grpSpPr>
          <a:xfrm rot="21160292">
            <a:off x="6177201" y="3971290"/>
            <a:ext cx="2833652" cy="1101740"/>
            <a:chOff x="9432155" y="3028109"/>
            <a:chExt cx="2833652" cy="1101740"/>
          </a:xfrm>
        </p:grpSpPr>
        <p:sp>
          <p:nvSpPr>
            <p:cNvPr id="27" name="吹き出し: 角を丸めた四角形 26">
              <a:extLst>
                <a:ext uri="{FF2B5EF4-FFF2-40B4-BE49-F238E27FC236}">
                  <a16:creationId xmlns:a16="http://schemas.microsoft.com/office/drawing/2014/main" id="{EFBA8F03-8468-2D94-C2D9-761B1F29AF2B}"/>
                </a:ext>
              </a:extLst>
            </p:cNvPr>
            <p:cNvSpPr/>
            <p:nvPr/>
          </p:nvSpPr>
          <p:spPr>
            <a:xfrm>
              <a:off x="9432155" y="3028109"/>
              <a:ext cx="2747661" cy="1101740"/>
            </a:xfrm>
            <a:prstGeom prst="wedgeRoundRectCallout">
              <a:avLst>
                <a:gd name="adj1" fmla="val -60891"/>
                <a:gd name="adj2" fmla="val 23312"/>
                <a:gd name="adj3" fmla="val 16667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04410381-4C63-C875-E98C-3CFDA6BCFCAF}"/>
                </a:ext>
              </a:extLst>
            </p:cNvPr>
            <p:cNvSpPr txBox="1"/>
            <p:nvPr/>
          </p:nvSpPr>
          <p:spPr>
            <a:xfrm>
              <a:off x="9449010" y="3060634"/>
              <a:ext cx="2816797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000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　「それはね～・・」</a:t>
              </a:r>
              <a:endParaRPr kumimoji="1" lang="en-US" altLang="ja-JP" sz="2000" dirty="0"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  <a:p>
              <a:r>
                <a:rPr kumimoji="1" lang="ja-JP" altLang="en-US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と説明を始める</a:t>
              </a:r>
              <a:r>
                <a:rPr kumimoji="1" lang="en-US" altLang="ja-JP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,</a:t>
              </a:r>
              <a:r>
                <a:rPr kumimoji="1" lang="ja-JP" altLang="en-US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 子どもの</a:t>
              </a:r>
              <a:endParaRPr kumimoji="1"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  <a:p>
              <a:r>
                <a:rPr kumimoji="1" lang="ja-JP" altLang="en-US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学ぶ心を踏みつぶす行為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282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3" grpId="0" animBg="1"/>
      <p:bldP spid="22" grpId="0" animBg="1"/>
      <p:bldP spid="23" grpId="0" animBg="1"/>
      <p:bldP spid="12" grpId="0" animBg="1"/>
      <p:bldP spid="14" grpId="0" animBg="1"/>
      <p:bldP spid="25" grpId="0" animBg="1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FFC332E-E502-74E9-D61A-87BA8323D14A}"/>
              </a:ext>
            </a:extLst>
          </p:cNvPr>
          <p:cNvSpPr/>
          <p:nvPr/>
        </p:nvSpPr>
        <p:spPr>
          <a:xfrm>
            <a:off x="1089212" y="403413"/>
            <a:ext cx="3926541" cy="10757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E3463853-3529-6CD9-2014-9E8D51186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29" y="26894"/>
            <a:ext cx="8902752" cy="68580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1B36B3F-91BD-4673-0F1B-B7054753877B}"/>
              </a:ext>
            </a:extLst>
          </p:cNvPr>
          <p:cNvSpPr/>
          <p:nvPr/>
        </p:nvSpPr>
        <p:spPr>
          <a:xfrm>
            <a:off x="5015753" y="403413"/>
            <a:ext cx="3926541" cy="10757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345CB8A-8BC2-E425-24EC-52E9BFE50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9" y="1855696"/>
            <a:ext cx="8096261" cy="1800476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641ACB2B-5836-02C2-25DE-A565C6169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0576" y="3927843"/>
            <a:ext cx="7746305" cy="218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0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44FCF-CB4D-EE40-0D9D-67E9BA06B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A4B2748-7569-67AF-E85B-3CDB9CDBB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37" y="0"/>
            <a:ext cx="8902752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116BB38-CE15-21A0-027F-7D0DE8F48DBD}"/>
              </a:ext>
            </a:extLst>
          </p:cNvPr>
          <p:cNvSpPr/>
          <p:nvPr/>
        </p:nvSpPr>
        <p:spPr>
          <a:xfrm>
            <a:off x="67237" y="1398494"/>
            <a:ext cx="1116104" cy="338865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95C178F-409B-BE2E-96C3-1600558129BA}"/>
              </a:ext>
            </a:extLst>
          </p:cNvPr>
          <p:cNvSpPr/>
          <p:nvPr/>
        </p:nvSpPr>
        <p:spPr>
          <a:xfrm>
            <a:off x="53788" y="4787153"/>
            <a:ext cx="1116104" cy="189603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4DD1526-6CD2-FA50-4CEB-E5D20C61DA95}"/>
              </a:ext>
            </a:extLst>
          </p:cNvPr>
          <p:cNvSpPr/>
          <p:nvPr/>
        </p:nvSpPr>
        <p:spPr>
          <a:xfrm>
            <a:off x="1694329" y="1398494"/>
            <a:ext cx="2544296" cy="3523130"/>
          </a:xfrm>
          <a:prstGeom prst="rect">
            <a:avLst/>
          </a:prstGeom>
          <a:solidFill>
            <a:srgbClr val="FFFF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指導内容</a:t>
            </a:r>
            <a:endParaRPr kumimoji="1" lang="en-US" altLang="ja-JP" sz="24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・理解させたいこと</a:t>
            </a:r>
            <a:endParaRPr kumimoji="1" lang="en-US" altLang="ja-JP" sz="20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・高めたい能力</a:t>
            </a:r>
            <a:endParaRPr kumimoji="1" lang="en-US" altLang="ja-JP" sz="20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0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0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学習活動</a:t>
            </a:r>
            <a:endParaRPr kumimoji="1" lang="en-US" altLang="ja-JP" sz="24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・活動内容</a:t>
            </a:r>
            <a:endParaRPr kumimoji="1" lang="en-US" altLang="ja-JP" sz="20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・活動形態</a:t>
            </a:r>
            <a:endParaRPr kumimoji="1" lang="en-US" altLang="ja-JP" sz="20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時間数（　）</a:t>
            </a:r>
            <a:endParaRPr kumimoji="1" lang="en-US" altLang="ja-JP" sz="24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ja-JP" altLang="en-US" sz="24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E959349-0411-EDA4-9F43-1D0CB50437C9}"/>
              </a:ext>
            </a:extLst>
          </p:cNvPr>
          <p:cNvSpPr/>
          <p:nvPr/>
        </p:nvSpPr>
        <p:spPr>
          <a:xfrm>
            <a:off x="4666129" y="2138088"/>
            <a:ext cx="2715746" cy="4468340"/>
          </a:xfrm>
          <a:prstGeom prst="rect">
            <a:avLst/>
          </a:prstGeom>
          <a:solidFill>
            <a:srgbClr val="FFFF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教科等横断的な</a:t>
            </a:r>
            <a:endParaRPr kumimoji="1" lang="en-US" altLang="ja-JP" sz="24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つながり</a:t>
            </a:r>
            <a:endParaRPr kumimoji="1" lang="en-US" altLang="ja-JP" sz="24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</a:t>
            </a:r>
            <a:endParaRPr kumimoji="1" lang="en-US" altLang="ja-JP" sz="20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  <a:endParaRPr kumimoji="1" lang="en-US" altLang="ja-JP" sz="20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開かれた学び</a:t>
            </a:r>
            <a:endParaRPr kumimoji="1" lang="en-US" altLang="ja-JP" sz="24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・保護者・地域・企業</a:t>
            </a:r>
            <a:endParaRPr kumimoji="1" lang="en-US" altLang="ja-JP" sz="20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・関係機関との連携</a:t>
            </a:r>
            <a:endParaRPr kumimoji="1" lang="en-US" altLang="ja-JP" sz="20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0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0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教師の働きかけ</a:t>
            </a:r>
            <a:endParaRPr kumimoji="1" lang="en-US" altLang="ja-JP" sz="24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・発問、助言、資料　</a:t>
            </a:r>
            <a:endParaRPr kumimoji="1" lang="en-US" altLang="ja-JP" sz="20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・評価</a:t>
            </a:r>
            <a:endParaRPr kumimoji="1" lang="en-US" altLang="ja-JP" sz="20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1F9C1352-4B44-FF4C-C4F9-0036691BF48F}"/>
              </a:ext>
            </a:extLst>
          </p:cNvPr>
          <p:cNvCxnSpPr>
            <a:cxnSpLocks/>
          </p:cNvCxnSpPr>
          <p:nvPr/>
        </p:nvCxnSpPr>
        <p:spPr>
          <a:xfrm>
            <a:off x="1694329" y="3036234"/>
            <a:ext cx="254429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A1A666D3-C654-AF00-8C1B-A96C79E99001}"/>
              </a:ext>
            </a:extLst>
          </p:cNvPr>
          <p:cNvCxnSpPr>
            <a:cxnSpLocks/>
          </p:cNvCxnSpPr>
          <p:nvPr/>
        </p:nvCxnSpPr>
        <p:spPr>
          <a:xfrm>
            <a:off x="4666129" y="3539938"/>
            <a:ext cx="27157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3D3B3D75-1C82-AF38-55DB-8FC884A289CE}"/>
              </a:ext>
            </a:extLst>
          </p:cNvPr>
          <p:cNvCxnSpPr>
            <a:cxnSpLocks/>
          </p:cNvCxnSpPr>
          <p:nvPr/>
        </p:nvCxnSpPr>
        <p:spPr>
          <a:xfrm>
            <a:off x="4666129" y="5065059"/>
            <a:ext cx="27157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451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7D66755-B40F-6EF7-F975-82A8779D144C}"/>
              </a:ext>
            </a:extLst>
          </p:cNvPr>
          <p:cNvSpPr/>
          <p:nvPr/>
        </p:nvSpPr>
        <p:spPr>
          <a:xfrm>
            <a:off x="542945" y="2239166"/>
            <a:ext cx="8391412" cy="4518474"/>
          </a:xfrm>
          <a:prstGeom prst="rect">
            <a:avLst/>
          </a:prstGeom>
          <a:solidFill>
            <a:srgbClr val="FAFA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7626BD3-3009-2C18-F160-8DE069E029C7}"/>
              </a:ext>
            </a:extLst>
          </p:cNvPr>
          <p:cNvSpPr txBox="1"/>
          <p:nvPr/>
        </p:nvSpPr>
        <p:spPr>
          <a:xfrm>
            <a:off x="273668" y="247329"/>
            <a:ext cx="8760398" cy="954107"/>
          </a:xfrm>
          <a:prstGeom prst="rect">
            <a:avLst/>
          </a:prstGeom>
          <a:solidFill>
            <a:srgbClr val="FFFF00"/>
          </a:solidFill>
          <a:ln w="76200" cmpd="thickThin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「主体的・対話的で深い学び」を掲げているのに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ちっとも成果が出ていないように感じるのはなぜ？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F33E46-C492-B54D-DC77-E0FAA5EFA93D}"/>
              </a:ext>
            </a:extLst>
          </p:cNvPr>
          <p:cNvSpPr txBox="1"/>
          <p:nvPr/>
        </p:nvSpPr>
        <p:spPr>
          <a:xfrm>
            <a:off x="592331" y="1298785"/>
            <a:ext cx="8757526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　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学校の問題もさることながら・・・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dirty="0"/>
              <a:t>　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教育委員会が現場を正しく方向付けていないのではないか・・・（仮説）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 埼玉県内の６３市町村の教育振興基本計画等の内容を次の視点から調べた。（調査）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dirty="0"/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学習指導要領前文の理念を踏まえた教育振興基本計画に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   なっているか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①　「持続可能な社会の創り手」という</a:t>
            </a:r>
            <a:r>
              <a:rPr kumimoji="1" lang="ja-JP" altLang="en-US" sz="2400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理念</a:t>
            </a:r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を示しているか　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16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②　「生きる力」「確かな学力」の育成という</a:t>
            </a:r>
            <a:r>
              <a:rPr kumimoji="1" lang="ja-JP" altLang="en-US" sz="2400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育てたい資質・</a:t>
            </a:r>
            <a:endParaRPr kumimoji="1" lang="en-US" altLang="ja-JP" sz="2400" dirty="0">
              <a:solidFill>
                <a:srgbClr val="FF0000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</a:t>
            </a:r>
            <a:r>
              <a:rPr kumimoji="1" lang="ja-JP" altLang="en-US" sz="2400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能力</a:t>
            </a:r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を示しているか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16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③　そのための</a:t>
            </a:r>
            <a:r>
              <a:rPr kumimoji="1" lang="ja-JP" altLang="en-US" sz="2400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学び方</a:t>
            </a:r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として「主体的・対話的で深い学び」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を示しているか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16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④　それらを</a:t>
            </a:r>
            <a:r>
              <a:rPr kumimoji="1" lang="ja-JP" altLang="en-US" sz="2400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実現するための教育施策</a:t>
            </a:r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が、</a:t>
            </a:r>
            <a:r>
              <a:rPr kumimoji="1" lang="ja-JP" altLang="en-US" sz="2400" dirty="0">
                <a:solidFill>
                  <a:srgbClr val="0070C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昔ながらの</a:t>
            </a:r>
            <a:endParaRPr kumimoji="1" lang="en-US" altLang="ja-JP" sz="2400" dirty="0">
              <a:solidFill>
                <a:srgbClr val="0070C0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</a:t>
            </a:r>
            <a:r>
              <a:rPr kumimoji="1" lang="ja-JP" altLang="en-US" sz="2400" dirty="0">
                <a:solidFill>
                  <a:srgbClr val="0070C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「学力向上策」</a:t>
            </a:r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になっていないか</a:t>
            </a:r>
          </a:p>
        </p:txBody>
      </p:sp>
    </p:spTree>
    <p:extLst>
      <p:ext uri="{BB962C8B-B14F-4D97-AF65-F5344CB8AC3E}">
        <p14:creationId xmlns:p14="http://schemas.microsoft.com/office/powerpoint/2010/main" val="241254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0434E424-7B84-82E0-B2F9-F59358FB47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634" t="19566" r="23544" b="3888"/>
          <a:stretch>
            <a:fillRect/>
          </a:stretch>
        </p:blipFill>
        <p:spPr>
          <a:xfrm>
            <a:off x="1208941" y="2183363"/>
            <a:ext cx="4893908" cy="4422711"/>
          </a:xfrm>
          <a:prstGeom prst="rect">
            <a:avLst/>
          </a:prstGeom>
        </p:spPr>
      </p:pic>
      <p:sp>
        <p:nvSpPr>
          <p:cNvPr id="10" name="星: 5 pt 9">
            <a:extLst>
              <a:ext uri="{FF2B5EF4-FFF2-40B4-BE49-F238E27FC236}">
                <a16:creationId xmlns:a16="http://schemas.microsoft.com/office/drawing/2014/main" id="{47002D50-429E-C360-152F-A11DF3BBDF7F}"/>
              </a:ext>
            </a:extLst>
          </p:cNvPr>
          <p:cNvSpPr/>
          <p:nvPr/>
        </p:nvSpPr>
        <p:spPr>
          <a:xfrm>
            <a:off x="4273664" y="3746318"/>
            <a:ext cx="676156" cy="66239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CB196F8-7664-87A6-5089-6575399ED3CE}"/>
              </a:ext>
            </a:extLst>
          </p:cNvPr>
          <p:cNvSpPr txBox="1"/>
          <p:nvPr/>
        </p:nvSpPr>
        <p:spPr>
          <a:xfrm>
            <a:off x="5948266" y="2161617"/>
            <a:ext cx="2913134" cy="3647152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２０１７年に公示されてから１０年目にして、地区教育委員会の</a:t>
            </a:r>
            <a:r>
              <a:rPr kumimoji="1" lang="ja-JP" altLang="en-US" sz="21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９２％</a:t>
            </a:r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までが「持続可能な社会の創り手」の育成、あるいは同じ意味の文言を掲げるようになっています。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これは</a:t>
            </a:r>
            <a:r>
              <a:rPr kumimoji="1" lang="en-US" altLang="ja-JP" sz="21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ESD</a:t>
            </a:r>
            <a:r>
              <a:rPr kumimoji="1" lang="ja-JP" altLang="en-US" sz="21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の大きな推進</a:t>
            </a:r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と捉えることができます。</a:t>
            </a: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0E084166-35F3-86A4-4427-2F12217E0582}"/>
              </a:ext>
            </a:extLst>
          </p:cNvPr>
          <p:cNvCxnSpPr>
            <a:cxnSpLocks/>
          </p:cNvCxnSpPr>
          <p:nvPr/>
        </p:nvCxnSpPr>
        <p:spPr>
          <a:xfrm flipH="1">
            <a:off x="4949820" y="3111682"/>
            <a:ext cx="998446" cy="52394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図 22">
            <a:extLst>
              <a:ext uri="{FF2B5EF4-FFF2-40B4-BE49-F238E27FC236}">
                <a16:creationId xmlns:a16="http://schemas.microsoft.com/office/drawing/2014/main" id="{3377C9E4-F405-3F54-6E7A-777B9A5F19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72" b="82977"/>
          <a:stretch>
            <a:fillRect/>
          </a:stretch>
        </p:blipFill>
        <p:spPr>
          <a:xfrm>
            <a:off x="275371" y="1364312"/>
            <a:ext cx="8672741" cy="566064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ED3F2F6-AF2E-8107-7852-2E7BBD49513B}"/>
              </a:ext>
            </a:extLst>
          </p:cNvPr>
          <p:cNvSpPr txBox="1"/>
          <p:nvPr/>
        </p:nvSpPr>
        <p:spPr>
          <a:xfrm>
            <a:off x="1178060" y="658066"/>
            <a:ext cx="7399457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7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学習指導要領「前文」に示されている </a:t>
            </a:r>
            <a:r>
              <a:rPr kumimoji="1" lang="ja-JP" altLang="en-US" sz="2700" b="1" dirty="0">
                <a:solidFill>
                  <a:srgbClr val="C0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理念</a:t>
            </a:r>
            <a:r>
              <a:rPr kumimoji="1" lang="ja-JP" altLang="en-US" sz="27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として　　　　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4E212B6-13BB-E96A-7C07-E3D1A5356E03}"/>
              </a:ext>
            </a:extLst>
          </p:cNvPr>
          <p:cNvSpPr txBox="1"/>
          <p:nvPr/>
        </p:nvSpPr>
        <p:spPr>
          <a:xfrm flipH="1">
            <a:off x="1208941" y="219485"/>
            <a:ext cx="71969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埼玉県内の６３ある各市町村の教育振興基本計画内に</a:t>
            </a:r>
          </a:p>
        </p:txBody>
      </p:sp>
    </p:spTree>
    <p:extLst>
      <p:ext uri="{BB962C8B-B14F-4D97-AF65-F5344CB8AC3E}">
        <p14:creationId xmlns:p14="http://schemas.microsoft.com/office/powerpoint/2010/main" val="156992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F53DB-856D-C750-0CEE-35F8DB452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5C6A4D6-5BE3-7655-BE5C-EA78447D7A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61"/>
          <a:stretch>
            <a:fillRect/>
          </a:stretch>
        </p:blipFill>
        <p:spPr>
          <a:xfrm>
            <a:off x="431819" y="1992086"/>
            <a:ext cx="4690693" cy="4210379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21D04FA-AFEB-01D4-13F6-1F9AFBF0DEBB}"/>
              </a:ext>
            </a:extLst>
          </p:cNvPr>
          <p:cNvSpPr txBox="1"/>
          <p:nvPr/>
        </p:nvSpPr>
        <p:spPr>
          <a:xfrm>
            <a:off x="1362908" y="142981"/>
            <a:ext cx="7177980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ある県内の各市町村の教育振興基本計画等における</a:t>
            </a:r>
            <a:endParaRPr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lang="ja-JP" altLang="en-US" sz="2400" dirty="0">
                <a:solidFill>
                  <a:srgbClr val="C0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育てたい資質や能力</a:t>
            </a:r>
            <a:r>
              <a:rPr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として</a:t>
            </a:r>
            <a:endParaRPr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「生きる力」や「確かな学力」の明記の有無</a:t>
            </a:r>
          </a:p>
          <a:p>
            <a:pPr algn="ctr"/>
            <a:endParaRPr kumimoji="1" lang="ja-JP" altLang="en-US" sz="135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9580506-659D-466A-122B-2AAC08F34D77}"/>
              </a:ext>
            </a:extLst>
          </p:cNvPr>
          <p:cNvSpPr txBox="1"/>
          <p:nvPr/>
        </p:nvSpPr>
        <p:spPr>
          <a:xfrm>
            <a:off x="2920487" y="2546399"/>
            <a:ext cx="1563248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「生きる力」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のみを明記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１</a:t>
            </a:r>
            <a:r>
              <a:rPr kumimoji="1" lang="en-US" altLang="ja-JP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2</a:t>
            </a:r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（１９％）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512EA4E-B3D0-F1A5-240F-A159906C8EB5}"/>
              </a:ext>
            </a:extLst>
          </p:cNvPr>
          <p:cNvSpPr txBox="1"/>
          <p:nvPr/>
        </p:nvSpPr>
        <p:spPr>
          <a:xfrm>
            <a:off x="3020791" y="3952058"/>
            <a:ext cx="1846980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「生きる力」と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「確かな学力」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の両方を明記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  <a:r>
              <a:rPr kumimoji="1" lang="en-US" altLang="ja-JP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17</a:t>
            </a:r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（２７％）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ja-JP" altLang="en-US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4F95F60-9A08-D51B-1EB0-2B91BE046490}"/>
              </a:ext>
            </a:extLst>
          </p:cNvPr>
          <p:cNvSpPr txBox="1"/>
          <p:nvPr/>
        </p:nvSpPr>
        <p:spPr>
          <a:xfrm>
            <a:off x="919070" y="3952059"/>
            <a:ext cx="184056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「確かな学力」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のみを明記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 ２９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ja-JP" altLang="en-US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DF61AC3-19BE-D956-0291-D0B13A689173}"/>
              </a:ext>
            </a:extLst>
          </p:cNvPr>
          <p:cNvSpPr txBox="1"/>
          <p:nvPr/>
        </p:nvSpPr>
        <p:spPr>
          <a:xfrm>
            <a:off x="170289" y="1318758"/>
            <a:ext cx="2175596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どちらも記載なし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 　５</a:t>
            </a:r>
            <a:r>
              <a:rPr kumimoji="1" lang="ja-JP" altLang="en-US" sz="15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（８％）</a:t>
            </a:r>
            <a:endParaRPr kumimoji="1" lang="en-US" altLang="ja-JP" sz="15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ja-JP" altLang="en-US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35B4B91E-D94D-A45B-A577-4847BD609DD8}"/>
              </a:ext>
            </a:extLst>
          </p:cNvPr>
          <p:cNvCxnSpPr>
            <a:cxnSpLocks/>
          </p:cNvCxnSpPr>
          <p:nvPr/>
        </p:nvCxnSpPr>
        <p:spPr>
          <a:xfrm>
            <a:off x="1856798" y="1838131"/>
            <a:ext cx="289249" cy="3125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矢印: 左カーブ 17">
            <a:extLst>
              <a:ext uri="{FF2B5EF4-FFF2-40B4-BE49-F238E27FC236}">
                <a16:creationId xmlns:a16="http://schemas.microsoft.com/office/drawing/2014/main" id="{4BD33E21-977D-B929-C6BB-8033782DA9FE}"/>
              </a:ext>
            </a:extLst>
          </p:cNvPr>
          <p:cNvSpPr/>
          <p:nvPr/>
        </p:nvSpPr>
        <p:spPr>
          <a:xfrm rot="21255413">
            <a:off x="3150179" y="1349917"/>
            <a:ext cx="2100950" cy="5364234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>
              <a:solidFill>
                <a:schemeClr val="tx1"/>
              </a:solidFill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09E3EE35-01AA-8D47-B0C0-8482F1A47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793" y="2031231"/>
            <a:ext cx="4388527" cy="4210379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F56DE42-7502-2061-64BF-659F7BA89626}"/>
              </a:ext>
            </a:extLst>
          </p:cNvPr>
          <p:cNvSpPr txBox="1"/>
          <p:nvPr/>
        </p:nvSpPr>
        <p:spPr>
          <a:xfrm>
            <a:off x="5029043" y="4650027"/>
            <a:ext cx="4348061" cy="2100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1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生きる力の</a:t>
            </a:r>
            <a:r>
              <a:rPr kumimoji="1" lang="ja-JP" altLang="en-US" sz="2100" dirty="0">
                <a:highlight>
                  <a:srgbClr val="00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記載有り</a:t>
            </a:r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・・・・２９</a:t>
            </a:r>
            <a:r>
              <a:rPr kumimoji="1" lang="ja-JP" altLang="en-US" sz="15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（４６％）</a:t>
            </a:r>
            <a:endParaRPr kumimoji="1" lang="en-US" altLang="ja-JP" sz="15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105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105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highlight>
                  <a:srgbClr val="00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どちらも記載あり</a:t>
            </a:r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・・・・・・ １７</a:t>
            </a:r>
            <a:r>
              <a:rPr kumimoji="1" lang="ja-JP" altLang="en-US" sz="15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</a:t>
            </a:r>
            <a:r>
              <a:rPr kumimoji="1" lang="en-US" altLang="ja-JP" sz="15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27</a:t>
            </a:r>
            <a:r>
              <a:rPr kumimoji="1" lang="ja-JP" altLang="en-US" sz="15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％）</a:t>
            </a:r>
            <a:endParaRPr kumimoji="1" lang="en-US" altLang="ja-JP" sz="15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15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highlight>
                  <a:srgbClr val="00FFFF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確かな学力</a:t>
            </a:r>
            <a:r>
              <a:rPr kumimoji="1" lang="ja-JP" altLang="en-US" sz="2100" dirty="0">
                <a:highlight>
                  <a:srgbClr val="00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の記載あり</a:t>
            </a:r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・・４６</a:t>
            </a:r>
            <a:r>
              <a:rPr kumimoji="1" lang="ja-JP" altLang="en-US" sz="15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（７３％）</a:t>
            </a:r>
            <a:endParaRPr kumimoji="1" lang="en-US" altLang="ja-JP" sz="15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105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どちらも記載なし・・・・・・  ５</a:t>
            </a:r>
            <a:r>
              <a:rPr kumimoji="1" lang="ja-JP" altLang="en-US" sz="15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（８％）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F2C638D-94C8-E4CD-37AC-06A056E98257}"/>
              </a:ext>
            </a:extLst>
          </p:cNvPr>
          <p:cNvSpPr txBox="1"/>
          <p:nvPr/>
        </p:nvSpPr>
        <p:spPr>
          <a:xfrm>
            <a:off x="1141696" y="4344445"/>
            <a:ext cx="47352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400" dirty="0">
                <a:highlight>
                  <a:srgbClr val="00FFFF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確かな学力</a:t>
            </a:r>
            <a:r>
              <a:rPr kumimoji="1" lang="ja-JP" altLang="en-US" sz="2400" dirty="0">
                <a:highlight>
                  <a:srgbClr val="00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の記載あり</a:t>
            </a:r>
            <a:endParaRPr kumimoji="1" lang="en-US" altLang="ja-JP" sz="2400" dirty="0">
              <a:highlight>
                <a:srgbClr val="00FF00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４６</a:t>
            </a:r>
            <a:r>
              <a:rPr kumimoji="1" lang="ja-JP" altLang="en-US" sz="15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（７３％）</a:t>
            </a:r>
            <a:endParaRPr kumimoji="1" lang="en-US" altLang="ja-JP" sz="15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181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8" grpId="0" animBg="1"/>
      <p:bldP spid="18" grpId="1" animBg="1"/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009B519-2CA9-2536-C2A7-C21EE50884A7}"/>
              </a:ext>
            </a:extLst>
          </p:cNvPr>
          <p:cNvSpPr txBox="1"/>
          <p:nvPr/>
        </p:nvSpPr>
        <p:spPr>
          <a:xfrm>
            <a:off x="749362" y="691376"/>
            <a:ext cx="8135560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昨年の愛媛大会では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「主体的・対話的で深い」学習過程の作り方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についてお話しました。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今年はその続きで、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①　「思考力・判断力・表現力」なんかを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追いかけていてはだめだ！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②　「主体的・対話的で深い学び」を掲げているのに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ちっとも成果が出ていない原因を見つけた！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という２つのお話をいたします。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ja-JP" altLang="en-US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799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208E16C-5A51-5E7A-5F27-7BA1709393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61"/>
          <a:stretch>
            <a:fillRect/>
          </a:stretch>
        </p:blipFill>
        <p:spPr>
          <a:xfrm>
            <a:off x="431819" y="1992086"/>
            <a:ext cx="4690693" cy="4210379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DDDF602-A6CF-72E2-C242-848AAAF17BC3}"/>
              </a:ext>
            </a:extLst>
          </p:cNvPr>
          <p:cNvSpPr txBox="1"/>
          <p:nvPr/>
        </p:nvSpPr>
        <p:spPr>
          <a:xfrm>
            <a:off x="276868" y="196414"/>
            <a:ext cx="8387117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ある県内の</a:t>
            </a:r>
            <a:r>
              <a:rPr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63</a:t>
            </a:r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市町村の教育振興基本計画等における記載状況調査</a:t>
            </a:r>
            <a:endParaRPr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lang="ja-JP" altLang="en-US" sz="2100" dirty="0">
                <a:solidFill>
                  <a:srgbClr val="C00000"/>
                </a:solidFill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育てたい資質や能力</a:t>
            </a:r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として</a:t>
            </a:r>
            <a:endParaRPr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「生きる力」や「確かな学力」の育成は９２％の記載</a:t>
            </a:r>
          </a:p>
          <a:p>
            <a:pPr algn="ctr"/>
            <a:endParaRPr kumimoji="1" lang="ja-JP" altLang="en-US" sz="135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5F43CA6-CE76-46F4-F00C-E564EC4F67DB}"/>
              </a:ext>
            </a:extLst>
          </p:cNvPr>
          <p:cNvSpPr txBox="1"/>
          <p:nvPr/>
        </p:nvSpPr>
        <p:spPr>
          <a:xfrm>
            <a:off x="2920487" y="2546399"/>
            <a:ext cx="1563248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「生きる力」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のみを明記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１</a:t>
            </a:r>
            <a:r>
              <a:rPr kumimoji="1" lang="en-US" altLang="ja-JP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2</a:t>
            </a:r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（１９％）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C3FDC0E-C292-CD5E-5738-73CA981B9852}"/>
              </a:ext>
            </a:extLst>
          </p:cNvPr>
          <p:cNvSpPr txBox="1"/>
          <p:nvPr/>
        </p:nvSpPr>
        <p:spPr>
          <a:xfrm>
            <a:off x="3020791" y="3952058"/>
            <a:ext cx="1846980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「生きる力」と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「確かな学力」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の両方を明記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  <a:r>
              <a:rPr kumimoji="1" lang="en-US" altLang="ja-JP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17</a:t>
            </a:r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（２７％）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ja-JP" altLang="en-US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5420073-1E41-C615-E123-DE1A85EA5C84}"/>
              </a:ext>
            </a:extLst>
          </p:cNvPr>
          <p:cNvSpPr txBox="1"/>
          <p:nvPr/>
        </p:nvSpPr>
        <p:spPr>
          <a:xfrm>
            <a:off x="984366" y="3991023"/>
            <a:ext cx="184056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100" dirty="0">
                <a:highlight>
                  <a:srgbClr val="A3DBFF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「確かな学力」</a:t>
            </a:r>
            <a:endParaRPr kumimoji="1" lang="en-US" altLang="ja-JP" sz="2100" dirty="0">
              <a:highlight>
                <a:srgbClr val="A3DBFF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highlight>
                  <a:srgbClr val="A3DBFF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のみを明記</a:t>
            </a:r>
            <a:r>
              <a:rPr kumimoji="1" lang="ja-JP" altLang="en-US" sz="2100" dirty="0">
                <a:solidFill>
                  <a:srgbClr val="A3DBFF"/>
                </a:solidFill>
                <a:highlight>
                  <a:srgbClr val="A3DBFF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、</a:t>
            </a:r>
            <a:endParaRPr kumimoji="1" lang="en-US" altLang="ja-JP" sz="2100" dirty="0">
              <a:solidFill>
                <a:srgbClr val="A3DBFF"/>
              </a:solidFill>
              <a:highlight>
                <a:srgbClr val="A3DBFF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highlight>
                  <a:srgbClr val="A3DBFF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 ２９（</a:t>
            </a:r>
            <a:r>
              <a:rPr kumimoji="1" lang="en-US" altLang="ja-JP" sz="2100" dirty="0">
                <a:highlight>
                  <a:srgbClr val="A3DBFF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46</a:t>
            </a:r>
            <a:r>
              <a:rPr kumimoji="1" lang="ja-JP" altLang="en-US" sz="2100" dirty="0">
                <a:highlight>
                  <a:srgbClr val="A3DBFF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％）</a:t>
            </a:r>
            <a:endParaRPr kumimoji="1" lang="en-US" altLang="ja-JP" sz="2100" dirty="0">
              <a:highlight>
                <a:srgbClr val="A3DBFF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F5B751D-EA98-3E02-BB45-E891522A4AF1}"/>
              </a:ext>
            </a:extLst>
          </p:cNvPr>
          <p:cNvSpPr txBox="1"/>
          <p:nvPr/>
        </p:nvSpPr>
        <p:spPr>
          <a:xfrm>
            <a:off x="165884" y="1471218"/>
            <a:ext cx="2175596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どちらも記載なし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 　５（</a:t>
            </a:r>
            <a:r>
              <a:rPr kumimoji="1" lang="en-US" altLang="ja-JP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8</a:t>
            </a:r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％）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ja-JP" altLang="en-US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7386751D-0FCF-23C8-DD29-A24C23B410E2}"/>
              </a:ext>
            </a:extLst>
          </p:cNvPr>
          <p:cNvCxnSpPr>
            <a:cxnSpLocks/>
          </p:cNvCxnSpPr>
          <p:nvPr/>
        </p:nvCxnSpPr>
        <p:spPr>
          <a:xfrm>
            <a:off x="2043675" y="2044929"/>
            <a:ext cx="289249" cy="31257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78F0C31-B299-1C23-4350-D8284EE484CA}"/>
              </a:ext>
            </a:extLst>
          </p:cNvPr>
          <p:cNvSpPr txBox="1"/>
          <p:nvPr/>
        </p:nvSpPr>
        <p:spPr>
          <a:xfrm>
            <a:off x="2121952" y="2307079"/>
            <a:ext cx="898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</a:t>
            </a:r>
            <a:r>
              <a:rPr kumimoji="1" lang="en-US" altLang="ja-JP" dirty="0">
                <a:solidFill>
                  <a:schemeClr val="bg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8</a:t>
            </a:r>
            <a:r>
              <a:rPr kumimoji="1" lang="ja-JP" altLang="en-US" dirty="0">
                <a:solidFill>
                  <a:schemeClr val="bg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％）</a:t>
            </a:r>
            <a:endParaRPr lang="ja-JP" altLang="en-US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7766FFA-3DE7-AECF-F80B-864EE86D2D5D}"/>
              </a:ext>
            </a:extLst>
          </p:cNvPr>
          <p:cNvSpPr txBox="1"/>
          <p:nvPr/>
        </p:nvSpPr>
        <p:spPr>
          <a:xfrm>
            <a:off x="5225111" y="2378813"/>
            <a:ext cx="38218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C0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「基本方針」の１，</a:t>
            </a:r>
            <a:endParaRPr kumimoji="1" lang="en-US" altLang="ja-JP" dirty="0">
              <a:solidFill>
                <a:srgbClr val="C00000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自ら課題を見つけ、学び、考え、判断</a:t>
            </a:r>
            <a:endParaRPr kumimoji="1"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して行動する</a:t>
            </a:r>
            <a:r>
              <a:rPr kumimoji="1" lang="ja-JP" altLang="en-US" sz="24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「生きる力」</a:t>
            </a:r>
            <a:r>
              <a:rPr kumimoji="1" lang="ja-JP" altLang="en-US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の育成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9A30186-8825-C51E-36B8-B2199818910E}"/>
              </a:ext>
            </a:extLst>
          </p:cNvPr>
          <p:cNvSpPr txBox="1"/>
          <p:nvPr/>
        </p:nvSpPr>
        <p:spPr>
          <a:xfrm>
            <a:off x="5235302" y="3523242"/>
            <a:ext cx="342754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C0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「施策展開」の目標１，</a:t>
            </a:r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に</a:t>
            </a:r>
            <a:endParaRPr kumimoji="1"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highlight>
                  <a:srgbClr val="00FFFF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「確かな学力」</a:t>
            </a:r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の育成を明示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0B839B1-0E40-C909-F4D9-97AEBAE7C780}"/>
              </a:ext>
            </a:extLst>
          </p:cNvPr>
          <p:cNvSpPr txBox="1"/>
          <p:nvPr/>
        </p:nvSpPr>
        <p:spPr>
          <a:xfrm>
            <a:off x="5235302" y="1679865"/>
            <a:ext cx="3738524" cy="507831"/>
          </a:xfrm>
          <a:prstGeom prst="rect">
            <a:avLst/>
          </a:prstGeom>
          <a:solidFill>
            <a:srgbClr val="CCFF99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27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所沢市</a:t>
            </a:r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の教育振興基本計画では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35C6093-BFFD-6361-F953-6CF8A25F45DE}"/>
              </a:ext>
            </a:extLst>
          </p:cNvPr>
          <p:cNvSpPr txBox="1"/>
          <p:nvPr/>
        </p:nvSpPr>
        <p:spPr>
          <a:xfrm>
            <a:off x="5193624" y="4636422"/>
            <a:ext cx="3634328" cy="1661993"/>
          </a:xfrm>
          <a:prstGeom prst="rect">
            <a:avLst/>
          </a:prstGeom>
          <a:solidFill>
            <a:srgbClr val="DCF1A9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このように、</a:t>
            </a:r>
            <a:r>
              <a:rPr kumimoji="1" lang="ja-JP" altLang="en-US" sz="24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「生きる力」</a:t>
            </a:r>
            <a:r>
              <a:rPr kumimoji="1" lang="ja-JP" altLang="en-US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の育成</a:t>
            </a:r>
            <a:endParaRPr kumimoji="1" lang="en-US" altLang="ja-JP" dirty="0">
              <a:highlight>
                <a:srgbClr val="FFFF00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あるいは</a:t>
            </a:r>
            <a:r>
              <a:rPr kumimoji="1" lang="ja-JP" altLang="en-US" sz="24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「確かな学力」</a:t>
            </a:r>
            <a:r>
              <a:rPr kumimoji="1" lang="ja-JP" altLang="en-US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の育成</a:t>
            </a:r>
            <a:endParaRPr kumimoji="1" lang="en-US" altLang="ja-JP" dirty="0">
              <a:highlight>
                <a:srgbClr val="FFFF00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は埼玉県内、</a:t>
            </a:r>
            <a:r>
              <a:rPr kumimoji="1" lang="ja-JP" altLang="en-US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９２％</a:t>
            </a:r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の教育委員会で</a:t>
            </a:r>
            <a:endParaRPr kumimoji="1"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掲げられています。ここにも</a:t>
            </a:r>
            <a:r>
              <a:rPr kumimoji="1" lang="en-US" altLang="ja-JP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ESD</a:t>
            </a:r>
          </a:p>
          <a:p>
            <a:r>
              <a:rPr kumimoji="1" lang="ja-JP" altLang="en-US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推進の成果</a:t>
            </a:r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が表れています。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125C69B6-E2E5-F735-B4D4-6A3252912BC6}"/>
              </a:ext>
            </a:extLst>
          </p:cNvPr>
          <p:cNvSpPr/>
          <p:nvPr/>
        </p:nvSpPr>
        <p:spPr>
          <a:xfrm>
            <a:off x="5225111" y="1635260"/>
            <a:ext cx="3738524" cy="266911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661411F-718F-E0E2-B695-1E6378FC562D}"/>
              </a:ext>
            </a:extLst>
          </p:cNvPr>
          <p:cNvSpPr txBox="1"/>
          <p:nvPr/>
        </p:nvSpPr>
        <p:spPr>
          <a:xfrm>
            <a:off x="4245929" y="1548212"/>
            <a:ext cx="9476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highlight>
                  <a:srgbClr val="00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（例）</a:t>
            </a:r>
          </a:p>
        </p:txBody>
      </p:sp>
    </p:spTree>
    <p:extLst>
      <p:ext uri="{BB962C8B-B14F-4D97-AF65-F5344CB8AC3E}">
        <p14:creationId xmlns:p14="http://schemas.microsoft.com/office/powerpoint/2010/main" val="295762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3" grpId="0" build="allAtOnce" animBg="1"/>
      <p:bldP spid="15" grpId="0" animBg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5175EAA-D5CA-13FD-DEE9-6CCFF98DC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97" y="2094668"/>
            <a:ext cx="4851827" cy="4488373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4879FF0-A852-EF1B-F09E-7319A225B00A}"/>
              </a:ext>
            </a:extLst>
          </p:cNvPr>
          <p:cNvSpPr txBox="1"/>
          <p:nvPr/>
        </p:nvSpPr>
        <p:spPr>
          <a:xfrm>
            <a:off x="953498" y="400528"/>
            <a:ext cx="700704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埼玉県内の市町村の教育振興基本計画等の記載において、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2100" dirty="0">
                <a:solidFill>
                  <a:srgbClr val="C0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学び方・授業改善の方向性として</a:t>
            </a:r>
            <a:endParaRPr kumimoji="1" lang="en-US" altLang="ja-JP" sz="2100" dirty="0">
              <a:solidFill>
                <a:srgbClr val="C00000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endParaRPr kumimoji="1" lang="en-US" altLang="ja-JP" sz="2100" dirty="0">
              <a:solidFill>
                <a:srgbClr val="C00000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21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「主体的・対話的で深い学び」を掲げている</a:t>
            </a:r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市町村の数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016E2D6-465A-118C-3563-5BBDE94F2F26}"/>
              </a:ext>
            </a:extLst>
          </p:cNvPr>
          <p:cNvSpPr txBox="1"/>
          <p:nvPr/>
        </p:nvSpPr>
        <p:spPr>
          <a:xfrm>
            <a:off x="1549712" y="4902922"/>
            <a:ext cx="457200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「主体的・対話的で深い学び」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を掲げている市町村　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　４４ </a:t>
            </a:r>
            <a:r>
              <a:rPr kumimoji="1" lang="ja-JP" altLang="en-US" sz="15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（７０％）</a:t>
            </a:r>
            <a:endParaRPr lang="ja-JP" altLang="en-US" sz="15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D834506-B99E-E6D9-84AE-F80A6B87496E}"/>
              </a:ext>
            </a:extLst>
          </p:cNvPr>
          <p:cNvSpPr txBox="1"/>
          <p:nvPr/>
        </p:nvSpPr>
        <p:spPr>
          <a:xfrm>
            <a:off x="1428412" y="3222804"/>
            <a:ext cx="1721498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掲げていない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市町村　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en-US" altLang="ja-JP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    </a:t>
            </a:r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１９ </a:t>
            </a:r>
            <a:r>
              <a:rPr kumimoji="1" lang="en-US" altLang="ja-JP" sz="15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(30%)</a:t>
            </a:r>
            <a:endParaRPr lang="ja-JP" altLang="en-US" sz="1500" dirty="0"/>
          </a:p>
        </p:txBody>
      </p:sp>
      <p:sp>
        <p:nvSpPr>
          <p:cNvPr id="2" name="星: 5 pt 1">
            <a:extLst>
              <a:ext uri="{FF2B5EF4-FFF2-40B4-BE49-F238E27FC236}">
                <a16:creationId xmlns:a16="http://schemas.microsoft.com/office/drawing/2014/main" id="{DDED4626-8E3B-67FD-26FF-D8FC90407D89}"/>
              </a:ext>
            </a:extLst>
          </p:cNvPr>
          <p:cNvSpPr/>
          <p:nvPr/>
        </p:nvSpPr>
        <p:spPr>
          <a:xfrm>
            <a:off x="4273664" y="3746318"/>
            <a:ext cx="676156" cy="66239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771613F-7DD4-064B-DDD8-F52471FD0302}"/>
              </a:ext>
            </a:extLst>
          </p:cNvPr>
          <p:cNvSpPr txBox="1"/>
          <p:nvPr/>
        </p:nvSpPr>
        <p:spPr>
          <a:xfrm>
            <a:off x="5948266" y="2161616"/>
            <a:ext cx="2913134" cy="3323987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確かな学力の育成をめざし</a:t>
            </a:r>
            <a:r>
              <a:rPr kumimoji="1" lang="ja-JP" altLang="en-US" sz="21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「主体的・対話的で</a:t>
            </a:r>
            <a:endParaRPr kumimoji="1" lang="en-US" altLang="ja-JP" sz="2100" dirty="0">
              <a:highlight>
                <a:srgbClr val="FFFF00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深い学び」</a:t>
            </a:r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の実現に向けた授業改善を掲げている市町村は７０％。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７０％の教育委員会が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掲げていることも、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en-US" altLang="ja-JP" sz="21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ESD</a:t>
            </a:r>
            <a:r>
              <a:rPr kumimoji="1" lang="ja-JP" altLang="en-US" sz="21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の大きな成果</a:t>
            </a:r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と言えるのではないでしょうか。</a:t>
            </a:r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E1A00651-D173-0602-AF1F-2A5802AB87AD}"/>
              </a:ext>
            </a:extLst>
          </p:cNvPr>
          <p:cNvCxnSpPr>
            <a:cxnSpLocks/>
          </p:cNvCxnSpPr>
          <p:nvPr/>
        </p:nvCxnSpPr>
        <p:spPr>
          <a:xfrm flipH="1">
            <a:off x="5026970" y="3688823"/>
            <a:ext cx="921296" cy="27655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64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ABCD02-6065-5B8D-61B9-3926CB8C0D0D}"/>
              </a:ext>
            </a:extLst>
          </p:cNvPr>
          <p:cNvSpPr txBox="1"/>
          <p:nvPr/>
        </p:nvSpPr>
        <p:spPr>
          <a:xfrm>
            <a:off x="789507" y="124893"/>
            <a:ext cx="7721104" cy="144655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kumimoji="1" lang="en-US" altLang="ja-JP" sz="12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では教育委員会が具体的な教育施策として、</a:t>
            </a:r>
            <a:r>
              <a:rPr kumimoji="1" lang="ja-JP" altLang="en-US" sz="24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最終的には</a:t>
            </a:r>
            <a:endParaRPr kumimoji="1" lang="en-US" altLang="ja-JP" sz="2400" dirty="0">
              <a:highlight>
                <a:srgbClr val="FFFF00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1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どのような教育施策を掲げ、実行しているのでしょうか。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1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CE3C3DD-42F9-8E5A-AFA7-BF74262BA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80" y="1489642"/>
            <a:ext cx="9144000" cy="5306073"/>
          </a:xfrm>
          <a:prstGeom prst="rect">
            <a:avLst/>
          </a:prstGeom>
        </p:spPr>
      </p:pic>
      <p:sp>
        <p:nvSpPr>
          <p:cNvPr id="3" name="楕円 2">
            <a:extLst>
              <a:ext uri="{FF2B5EF4-FFF2-40B4-BE49-F238E27FC236}">
                <a16:creationId xmlns:a16="http://schemas.microsoft.com/office/drawing/2014/main" id="{04C09ADC-E42E-EF1C-74B3-0EA0DCF46C47}"/>
              </a:ext>
            </a:extLst>
          </p:cNvPr>
          <p:cNvSpPr/>
          <p:nvPr/>
        </p:nvSpPr>
        <p:spPr>
          <a:xfrm>
            <a:off x="245327" y="3916308"/>
            <a:ext cx="1953693" cy="112404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925566EA-4CF9-5191-C8E8-19762499A3EE}"/>
              </a:ext>
            </a:extLst>
          </p:cNvPr>
          <p:cNvSpPr/>
          <p:nvPr/>
        </p:nvSpPr>
        <p:spPr>
          <a:xfrm>
            <a:off x="2357367" y="3948275"/>
            <a:ext cx="1953693" cy="1124043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8B0444F4-9FAF-2A5D-C4C7-AE7BC075D241}"/>
              </a:ext>
            </a:extLst>
          </p:cNvPr>
          <p:cNvCxnSpPr>
            <a:cxnSpLocks/>
          </p:cNvCxnSpPr>
          <p:nvPr/>
        </p:nvCxnSpPr>
        <p:spPr>
          <a:xfrm>
            <a:off x="5000208" y="4415882"/>
            <a:ext cx="19492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A5D5A9A3-1125-4237-6F8A-EA65ECDE10F3}"/>
              </a:ext>
            </a:extLst>
          </p:cNvPr>
          <p:cNvCxnSpPr>
            <a:cxnSpLocks/>
          </p:cNvCxnSpPr>
          <p:nvPr/>
        </p:nvCxnSpPr>
        <p:spPr>
          <a:xfrm>
            <a:off x="5000208" y="4702097"/>
            <a:ext cx="194923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7501FC5E-93FB-3202-0A3C-A8DDC418ED76}"/>
              </a:ext>
            </a:extLst>
          </p:cNvPr>
          <p:cNvCxnSpPr>
            <a:cxnSpLocks/>
          </p:cNvCxnSpPr>
          <p:nvPr/>
        </p:nvCxnSpPr>
        <p:spPr>
          <a:xfrm>
            <a:off x="4976419" y="4983851"/>
            <a:ext cx="279375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4EA7BC41-ECEC-8123-C071-7B838B0B62A5}"/>
              </a:ext>
            </a:extLst>
          </p:cNvPr>
          <p:cNvCxnSpPr>
            <a:cxnSpLocks/>
          </p:cNvCxnSpPr>
          <p:nvPr/>
        </p:nvCxnSpPr>
        <p:spPr>
          <a:xfrm>
            <a:off x="5000208" y="5247764"/>
            <a:ext cx="351040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457455BF-BE5D-A24A-CAAE-E956CB5DAFCA}"/>
              </a:ext>
            </a:extLst>
          </p:cNvPr>
          <p:cNvCxnSpPr>
            <a:cxnSpLocks/>
          </p:cNvCxnSpPr>
          <p:nvPr/>
        </p:nvCxnSpPr>
        <p:spPr>
          <a:xfrm>
            <a:off x="4938505" y="5519109"/>
            <a:ext cx="123481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81CD2B2-90DC-552E-76F1-D7C18CAA153E}"/>
              </a:ext>
            </a:extLst>
          </p:cNvPr>
          <p:cNvSpPr txBox="1"/>
          <p:nvPr/>
        </p:nvSpPr>
        <p:spPr>
          <a:xfrm>
            <a:off x="3599614" y="1610235"/>
            <a:ext cx="5650906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ESD</a:t>
            </a:r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の推進を重視している所沢市のお取り組みでも</a:t>
            </a:r>
            <a:r>
              <a:rPr kumimoji="1"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…</a:t>
            </a:r>
            <a:endParaRPr kumimoji="1" lang="ja-JP" altLang="en-US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F0DF412D-666D-05E4-0B87-F6F98D428512}"/>
              </a:ext>
            </a:extLst>
          </p:cNvPr>
          <p:cNvGrpSpPr/>
          <p:nvPr/>
        </p:nvGrpSpPr>
        <p:grpSpPr>
          <a:xfrm>
            <a:off x="2618522" y="4356399"/>
            <a:ext cx="1302246" cy="448685"/>
            <a:chOff x="-2036213" y="4409626"/>
            <a:chExt cx="1469298" cy="501371"/>
          </a:xfrm>
        </p:grpSpPr>
        <p:sp>
          <p:nvSpPr>
            <p:cNvPr id="8" name="四角形: 角を丸くする 7">
              <a:extLst>
                <a:ext uri="{FF2B5EF4-FFF2-40B4-BE49-F238E27FC236}">
                  <a16:creationId xmlns:a16="http://schemas.microsoft.com/office/drawing/2014/main" id="{A57E0BC1-60D0-C862-CDE3-B84413981C6A}"/>
                </a:ext>
              </a:extLst>
            </p:cNvPr>
            <p:cNvSpPr/>
            <p:nvPr/>
          </p:nvSpPr>
          <p:spPr>
            <a:xfrm>
              <a:off x="-2036213" y="4415882"/>
              <a:ext cx="1469298" cy="495115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A6C06F1-E84A-4B75-3657-5DEFCA8F8468}"/>
                </a:ext>
              </a:extLst>
            </p:cNvPr>
            <p:cNvSpPr txBox="1"/>
            <p:nvPr/>
          </p:nvSpPr>
          <p:spPr>
            <a:xfrm>
              <a:off x="-2036213" y="4409626"/>
              <a:ext cx="131318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200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学力向上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429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54FDE-18F4-7DAF-04DE-63CD8BA26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885C05C-EA01-5E52-D0F4-B130CCE3E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3912" y="78532"/>
            <a:ext cx="6915200" cy="6779468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095C11D4-2050-7C72-79E0-F9330D881450}"/>
              </a:ext>
            </a:extLst>
          </p:cNvPr>
          <p:cNvSpPr/>
          <p:nvPr/>
        </p:nvSpPr>
        <p:spPr>
          <a:xfrm>
            <a:off x="2978813" y="5204507"/>
            <a:ext cx="4712246" cy="101818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F6DE13FB-8DA0-BC66-CD0A-AD1BCC90B1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721" y="2441669"/>
            <a:ext cx="8653829" cy="205319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9FEDFB73-2265-F899-8DFC-F754F16BB4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808" y="4494862"/>
            <a:ext cx="8003399" cy="205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52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20CA69E-D84D-D30C-C7FB-48A97ED9A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17" y="13380"/>
            <a:ext cx="7928766" cy="6858000"/>
          </a:xfrm>
          <a:prstGeom prst="rect">
            <a:avLst/>
          </a:prstGeom>
        </p:spPr>
      </p:pic>
      <p:sp>
        <p:nvSpPr>
          <p:cNvPr id="4" name="楕円 3">
            <a:extLst>
              <a:ext uri="{FF2B5EF4-FFF2-40B4-BE49-F238E27FC236}">
                <a16:creationId xmlns:a16="http://schemas.microsoft.com/office/drawing/2014/main" id="{D60E1720-57C4-FAAB-D225-06463B420CA6}"/>
              </a:ext>
            </a:extLst>
          </p:cNvPr>
          <p:cNvSpPr/>
          <p:nvPr/>
        </p:nvSpPr>
        <p:spPr>
          <a:xfrm>
            <a:off x="2288230" y="0"/>
            <a:ext cx="1552250" cy="5040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9D921CFE-D941-88A9-210E-D83CC0FC2809}"/>
              </a:ext>
            </a:extLst>
          </p:cNvPr>
          <p:cNvSpPr/>
          <p:nvPr/>
        </p:nvSpPr>
        <p:spPr>
          <a:xfrm>
            <a:off x="1293541" y="4558619"/>
            <a:ext cx="4603223" cy="127123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noFill/>
            </a:endParaRPr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ACB043F-E70A-6275-E63B-CAE29F1476D6}"/>
              </a:ext>
            </a:extLst>
          </p:cNvPr>
          <p:cNvSpPr/>
          <p:nvPr/>
        </p:nvSpPr>
        <p:spPr>
          <a:xfrm>
            <a:off x="3804796" y="2426504"/>
            <a:ext cx="1168648" cy="8073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3AA07980-9A40-C1B7-D3D8-FB582D200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56" y="4506508"/>
            <a:ext cx="7975927" cy="2280939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AD58451-17AD-15CE-63D4-1456C5B5C4AD}"/>
              </a:ext>
            </a:extLst>
          </p:cNvPr>
          <p:cNvSpPr txBox="1"/>
          <p:nvPr/>
        </p:nvSpPr>
        <p:spPr>
          <a:xfrm>
            <a:off x="1784195" y="5497626"/>
            <a:ext cx="40144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100" dirty="0"/>
              <a:t>        </a:t>
            </a:r>
            <a:endParaRPr kumimoji="1" lang="ja-JP" altLang="en-US" sz="11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2D53E4D-D009-D6EE-1637-A1C597FD9F34}"/>
              </a:ext>
            </a:extLst>
          </p:cNvPr>
          <p:cNvSpPr txBox="1"/>
          <p:nvPr/>
        </p:nvSpPr>
        <p:spPr>
          <a:xfrm>
            <a:off x="3836020" y="5497626"/>
            <a:ext cx="323756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100" dirty="0"/>
              <a:t>        </a:t>
            </a:r>
            <a:endParaRPr kumimoji="1" lang="ja-JP" altLang="en-US" sz="11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DC36EDE-091E-3DC8-A4E0-A89E2EC4E3D0}"/>
              </a:ext>
            </a:extLst>
          </p:cNvPr>
          <p:cNvSpPr txBox="1"/>
          <p:nvPr/>
        </p:nvSpPr>
        <p:spPr>
          <a:xfrm>
            <a:off x="5031431" y="3233854"/>
            <a:ext cx="4027064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学力向上を教育施策の</a:t>
            </a:r>
            <a:r>
              <a:rPr kumimoji="1"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1</a:t>
            </a:r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丁目</a:t>
            </a:r>
            <a:endParaRPr kumimoji="1"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１ 番地にもってきたくなるのですね～！</a:t>
            </a:r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B67991C2-4218-D6D5-D76A-F03B6F49C85C}"/>
              </a:ext>
            </a:extLst>
          </p:cNvPr>
          <p:cNvSpPr/>
          <p:nvPr/>
        </p:nvSpPr>
        <p:spPr>
          <a:xfrm rot="3936591">
            <a:off x="2921620" y="1394337"/>
            <a:ext cx="1828800" cy="245327"/>
          </a:xfrm>
          <a:prstGeom prst="rightArrow">
            <a:avLst>
              <a:gd name="adj1" fmla="val 50000"/>
              <a:gd name="adj2" fmla="val 130000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43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 animBg="1"/>
      <p:bldP spid="2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A9572-C170-2B71-AA72-E644EBAF4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18B6D427-2608-8675-9BF1-B4C5DA921692}"/>
              </a:ext>
            </a:extLst>
          </p:cNvPr>
          <p:cNvSpPr/>
          <p:nvPr/>
        </p:nvSpPr>
        <p:spPr>
          <a:xfrm>
            <a:off x="2811043" y="658746"/>
            <a:ext cx="3683428" cy="331482"/>
          </a:xfrm>
          <a:prstGeom prst="rect">
            <a:avLst/>
          </a:prstGeom>
          <a:solidFill>
            <a:srgbClr val="F7878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4D83946-F054-4411-5E84-36E8A3416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07" y="1879490"/>
            <a:ext cx="4945225" cy="488288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C46289D-D502-FDB5-994C-7C094DC22656}"/>
              </a:ext>
            </a:extLst>
          </p:cNvPr>
          <p:cNvSpPr txBox="1"/>
          <p:nvPr/>
        </p:nvSpPr>
        <p:spPr>
          <a:xfrm>
            <a:off x="336592" y="235331"/>
            <a:ext cx="8729325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　　埼玉県の市町村の教育振興基本計画等の記載において、</a:t>
            </a:r>
            <a:endParaRPr kumimoji="1"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具体的な教育施策を進める際に・・・　</a:t>
            </a:r>
            <a:endParaRPr kumimoji="1"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1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</a:t>
            </a:r>
            <a:r>
              <a:rPr kumimoji="1" lang="ja-JP" altLang="en-US" sz="1000" dirty="0">
                <a:solidFill>
                  <a:schemeClr val="bg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。</a:t>
            </a:r>
            <a:endParaRPr kumimoji="1" lang="en-US" altLang="ja-JP" sz="1000" dirty="0">
              <a:solidFill>
                <a:schemeClr val="bg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1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「確かな学力」を「高得点をとる学力」と混同している教育委員会が多い</a:t>
            </a:r>
            <a:endParaRPr lang="ja-JP" altLang="en-US" sz="2100" dirty="0">
              <a:highlight>
                <a:srgbClr val="FFFF00"/>
              </a:highlight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FA82122-9CD9-22C1-9524-D830F7A0C8C6}"/>
              </a:ext>
            </a:extLst>
          </p:cNvPr>
          <p:cNvSpPr txBox="1"/>
          <p:nvPr/>
        </p:nvSpPr>
        <p:spPr>
          <a:xfrm>
            <a:off x="2763466" y="3503645"/>
            <a:ext cx="2020105" cy="10618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高得点の学力と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混同している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教育委員会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C8403E8-E071-28FC-E2B3-23DCE4AE5A5D}"/>
              </a:ext>
            </a:extLst>
          </p:cNvPr>
          <p:cNvSpPr txBox="1"/>
          <p:nvPr/>
        </p:nvSpPr>
        <p:spPr>
          <a:xfrm>
            <a:off x="2969985" y="4709863"/>
            <a:ext cx="147348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４０　</a:t>
            </a:r>
            <a:r>
              <a:rPr kumimoji="1" lang="ja-JP" altLang="en-US" sz="15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（６３％）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9A1B10-4633-B8C1-9D1C-B4D1444F3A88}"/>
              </a:ext>
            </a:extLst>
          </p:cNvPr>
          <p:cNvSpPr txBox="1"/>
          <p:nvPr/>
        </p:nvSpPr>
        <p:spPr>
          <a:xfrm>
            <a:off x="561119" y="3503645"/>
            <a:ext cx="1739579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確かな学力を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理解している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教育委員会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F6818E4-A11C-7970-8E7B-CF89D0B40B35}"/>
              </a:ext>
            </a:extLst>
          </p:cNvPr>
          <p:cNvSpPr txBox="1"/>
          <p:nvPr/>
        </p:nvSpPr>
        <p:spPr>
          <a:xfrm>
            <a:off x="504971" y="4667638"/>
            <a:ext cx="14670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２０　</a:t>
            </a:r>
            <a:r>
              <a:rPr kumimoji="1" lang="ja-JP" altLang="en-US" sz="15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（３２％）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D27F114-78E0-9906-E0EE-8CC6B49B7B2E}"/>
              </a:ext>
            </a:extLst>
          </p:cNvPr>
          <p:cNvSpPr txBox="1"/>
          <p:nvPr/>
        </p:nvSpPr>
        <p:spPr>
          <a:xfrm>
            <a:off x="584962" y="1602055"/>
            <a:ext cx="198644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記載なしで不明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EAE74C9-47F3-F95F-F78B-55BBB05A4760}"/>
              </a:ext>
            </a:extLst>
          </p:cNvPr>
          <p:cNvSpPr txBox="1"/>
          <p:nvPr/>
        </p:nvSpPr>
        <p:spPr>
          <a:xfrm>
            <a:off x="2013641" y="2125810"/>
            <a:ext cx="7152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３</a:t>
            </a:r>
            <a:endParaRPr kumimoji="1" lang="en-US" altLang="ja-JP" sz="21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15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（５％）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525A48A-5C05-2948-D852-832044DF67D2}"/>
              </a:ext>
            </a:extLst>
          </p:cNvPr>
          <p:cNvSpPr txBox="1"/>
          <p:nvPr/>
        </p:nvSpPr>
        <p:spPr>
          <a:xfrm>
            <a:off x="5064501" y="1602055"/>
            <a:ext cx="4001416" cy="24275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25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「確かな学力」を「高得点の学力」</a:t>
            </a:r>
            <a:endParaRPr kumimoji="1" lang="en-US" altLang="ja-JP" sz="2025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25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と誤解している市区町村教育委会</a:t>
            </a:r>
            <a:endParaRPr kumimoji="1" lang="en-US" altLang="ja-JP" sz="2025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25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では、</a:t>
            </a:r>
            <a:endParaRPr kumimoji="1" lang="en-US" altLang="ja-JP" sz="2025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10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25" dirty="0">
                <a:highlight>
                  <a:srgbClr val="A3DBFF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「確かな学力」を高めるための施策</a:t>
            </a:r>
            <a:endParaRPr kumimoji="1" lang="en-US" altLang="ja-JP" sz="2025" dirty="0">
              <a:highlight>
                <a:srgbClr val="A3DBFF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25" dirty="0">
                <a:highlight>
                  <a:srgbClr val="A3DBFF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は示せず、「学力向上」を</a:t>
            </a:r>
            <a:endParaRPr kumimoji="1" lang="en-US" altLang="ja-JP" sz="2025" dirty="0">
              <a:highlight>
                <a:srgbClr val="A3DBFF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25" dirty="0">
                <a:highlight>
                  <a:srgbClr val="A3DBFF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めざした支援策や学力調査の結果</a:t>
            </a:r>
            <a:endParaRPr kumimoji="1" lang="en-US" altLang="ja-JP" sz="2025" dirty="0">
              <a:highlight>
                <a:srgbClr val="A3DBFF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025" dirty="0">
                <a:highlight>
                  <a:srgbClr val="A3DBFF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ばかりを気にしがちです。</a:t>
            </a:r>
            <a:endParaRPr kumimoji="1" lang="en-US" altLang="ja-JP" sz="2025" dirty="0">
              <a:highlight>
                <a:srgbClr val="A3DBFF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6AE9E55-E0C9-58E6-F17C-12509AE020B4}"/>
              </a:ext>
            </a:extLst>
          </p:cNvPr>
          <p:cNvSpPr txBox="1"/>
          <p:nvPr/>
        </p:nvSpPr>
        <p:spPr>
          <a:xfrm>
            <a:off x="5044402" y="4385622"/>
            <a:ext cx="4123245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「持続可能な社会の創り手」を掲げ、</a:t>
            </a:r>
            <a:endParaRPr kumimoji="1"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「生きる力や確かな学力の育成」を目指</a:t>
            </a:r>
            <a:endParaRPr kumimoji="1"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</a:t>
            </a:r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して「主体的・対話的で深い学び」に向</a:t>
            </a:r>
            <a:endParaRPr kumimoji="1"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</a:t>
            </a:r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けた授業改善を示しても、「確かな学力</a:t>
            </a:r>
            <a:endParaRPr kumimoji="1"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を理解できずに「高得点の</a:t>
            </a:r>
            <a:r>
              <a:rPr kumimoji="1"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</a:t>
            </a:r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ための学力</a:t>
            </a:r>
            <a:endParaRPr kumimoji="1"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</a:t>
            </a:r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向上」をめざして、学力調査の結果ばか</a:t>
            </a:r>
            <a:endParaRPr kumimoji="1"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</a:t>
            </a:r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りを気にしている教育委員会の施策が、</a:t>
            </a:r>
            <a:endParaRPr kumimoji="1"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</a:t>
            </a:r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改革の邪魔をしていたことが判明した。</a:t>
            </a:r>
            <a:endParaRPr kumimoji="1"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618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F9E5A18-5B56-6560-B494-E78A1A2BAB16}"/>
              </a:ext>
            </a:extLst>
          </p:cNvPr>
          <p:cNvSpPr txBox="1"/>
          <p:nvPr/>
        </p:nvSpPr>
        <p:spPr>
          <a:xfrm>
            <a:off x="709218" y="347929"/>
            <a:ext cx="6588663" cy="58477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高得点のための よくある学力向上策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BB2BD62-7F3D-EFC4-DB14-2EFA7BBD3DD2}"/>
              </a:ext>
            </a:extLst>
          </p:cNvPr>
          <p:cNvSpPr txBox="1"/>
          <p:nvPr/>
        </p:nvSpPr>
        <p:spPr>
          <a:xfrm>
            <a:off x="330076" y="1271238"/>
            <a:ext cx="8374408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①　学力を育てるのに重要なこととして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</a:t>
            </a:r>
            <a:r>
              <a:rPr kumimoji="1" lang="ja-JP" altLang="en-US" sz="2800" dirty="0">
                <a:solidFill>
                  <a:schemeClr val="accent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・ドリルを無償配布する。学習指導員を増やす</a:t>
            </a:r>
            <a:endParaRPr kumimoji="1" lang="en-US" altLang="ja-JP" sz="2800" dirty="0">
              <a:solidFill>
                <a:schemeClr val="accent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solidFill>
                  <a:schemeClr val="accent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・学校ごとの学力向上策を提出させる</a:t>
            </a:r>
            <a:endParaRPr kumimoji="1" lang="en-US" altLang="ja-JP" sz="2800" dirty="0">
              <a:solidFill>
                <a:schemeClr val="accent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solidFill>
                  <a:schemeClr val="accent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・学力向上プログラムを作成する</a:t>
            </a:r>
            <a:endParaRPr kumimoji="1" lang="en-US" altLang="ja-JP" sz="2800" dirty="0">
              <a:solidFill>
                <a:schemeClr val="accent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800" dirty="0">
              <a:solidFill>
                <a:schemeClr val="accent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②　学力の向上に向けた教育施策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</a:t>
            </a:r>
            <a:r>
              <a:rPr kumimoji="1" lang="ja-JP" altLang="en-US" sz="2800" dirty="0">
                <a:solidFill>
                  <a:schemeClr val="accent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・知識・理解が身につくよう指導を徹底する</a:t>
            </a:r>
            <a:endParaRPr kumimoji="1" lang="en-US" altLang="ja-JP" sz="2800" dirty="0">
              <a:solidFill>
                <a:schemeClr val="accent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solidFill>
                  <a:schemeClr val="accent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</a:t>
            </a:r>
            <a:r>
              <a:rPr kumimoji="1" lang="ja-JP" altLang="en-US" sz="2800" dirty="0">
                <a:solidFill>
                  <a:schemeClr val="accent6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・一人一人のタブレットも含め、</a:t>
            </a:r>
            <a:r>
              <a:rPr kumimoji="1" lang="en-US" altLang="ja-JP" sz="2800" dirty="0">
                <a:solidFill>
                  <a:schemeClr val="accent6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ICT</a:t>
            </a:r>
            <a:r>
              <a:rPr kumimoji="1" lang="ja-JP" altLang="en-US" sz="2800" dirty="0">
                <a:solidFill>
                  <a:schemeClr val="accent6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の充実を図る</a:t>
            </a:r>
            <a:endParaRPr kumimoji="1" lang="en-US" altLang="ja-JP" sz="2800" dirty="0">
              <a:solidFill>
                <a:schemeClr val="accent6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③　学力が育っていることの検証方法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</a:t>
            </a:r>
            <a:r>
              <a:rPr kumimoji="1" lang="ja-JP" altLang="en-US" sz="2800" dirty="0">
                <a:solidFill>
                  <a:schemeClr val="accent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・学力調査での目標値を示し、何％まで達成で</a:t>
            </a:r>
            <a:endParaRPr kumimoji="1" lang="en-US" altLang="ja-JP" sz="2800" dirty="0">
              <a:solidFill>
                <a:schemeClr val="accent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solidFill>
                  <a:schemeClr val="accent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  きたか、変化を把握する</a:t>
            </a:r>
            <a:endParaRPr kumimoji="1" lang="en-US" altLang="ja-JP" sz="2800" dirty="0">
              <a:solidFill>
                <a:schemeClr val="accent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42796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D6F1E18-4D31-5C2C-A1F3-B78B9741A0CD}"/>
              </a:ext>
            </a:extLst>
          </p:cNvPr>
          <p:cNvSpPr txBox="1"/>
          <p:nvPr/>
        </p:nvSpPr>
        <p:spPr>
          <a:xfrm>
            <a:off x="548999" y="1007124"/>
            <a:ext cx="8443337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「主体的・対話的で深い学び」の実践的な研究を</a:t>
            </a:r>
            <a:endParaRPr kumimoji="1" lang="en-US" altLang="ja-JP" sz="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en-US" altLang="ja-JP" sz="2800" dirty="0">
                <a:highlight>
                  <a:srgbClr val="00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【</a:t>
            </a:r>
            <a:r>
              <a:rPr kumimoji="1" lang="ja-JP" altLang="en-US" sz="2800" dirty="0">
                <a:highlight>
                  <a:srgbClr val="00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保護者・地域の方々との連携を図りながら</a:t>
            </a:r>
            <a:r>
              <a:rPr kumimoji="1" lang="en-US" altLang="ja-JP" sz="2800" dirty="0">
                <a:highlight>
                  <a:srgbClr val="00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】 </a:t>
            </a:r>
            <a:r>
              <a:rPr kumimoji="1" lang="ja-JP" altLang="en-US" sz="2800" dirty="0">
                <a:highlight>
                  <a:srgbClr val="00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進める</a:t>
            </a:r>
            <a:endParaRPr kumimoji="1" lang="en-US" altLang="ja-JP" sz="2800" dirty="0">
              <a:highlight>
                <a:srgbClr val="00FF00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0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①　研究指定校を定め、</a:t>
            </a:r>
            <a:r>
              <a:rPr kumimoji="1" lang="ja-JP" altLang="en-US" sz="28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研究開発を進める</a:t>
            </a:r>
            <a:endParaRPr kumimoji="1" lang="en-US" altLang="ja-JP" sz="2800" dirty="0">
              <a:highlight>
                <a:srgbClr val="FFFF00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10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②　研究発表会を開催し、</a:t>
            </a:r>
            <a:r>
              <a:rPr kumimoji="1" lang="ja-JP" altLang="en-US" sz="28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成果を共有する</a:t>
            </a:r>
            <a:endParaRPr kumimoji="1" lang="en-US" altLang="ja-JP" sz="2800" dirty="0">
              <a:highlight>
                <a:srgbClr val="FFFF00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10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lang="ja-JP" altLang="ja-JP" sz="2800" b="1" dirty="0"/>
              <a:t>③　</a:t>
            </a:r>
            <a:r>
              <a:rPr lang="ja-JP" altLang="en-US" sz="2800" b="1" dirty="0">
                <a:highlight>
                  <a:srgbClr val="FFFF00"/>
                </a:highlight>
              </a:rPr>
              <a:t>市内全</a:t>
            </a:r>
            <a:r>
              <a:rPr lang="ja-JP" altLang="ja-JP" sz="2800" b="1" dirty="0">
                <a:highlight>
                  <a:srgbClr val="FFFF00"/>
                </a:highlight>
              </a:rPr>
              <a:t>校</a:t>
            </a:r>
            <a:r>
              <a:rPr lang="ja-JP" altLang="en-US" sz="2800" b="1" dirty="0">
                <a:highlight>
                  <a:srgbClr val="FFFF00"/>
                </a:highlight>
              </a:rPr>
              <a:t>が</a:t>
            </a:r>
            <a:r>
              <a:rPr lang="ja-JP" altLang="en-US" sz="2800" b="1" dirty="0"/>
              <a:t>校内研究課題として</a:t>
            </a:r>
            <a:r>
              <a:rPr lang="ja-JP" altLang="en-US" sz="2800" b="1" dirty="0">
                <a:highlight>
                  <a:srgbClr val="FFFF00"/>
                </a:highlight>
              </a:rPr>
              <a:t>共通実践</a:t>
            </a:r>
            <a:r>
              <a:rPr lang="ja-JP" altLang="en-US" sz="2800" b="1" dirty="0"/>
              <a:t>をする</a:t>
            </a:r>
            <a:endParaRPr lang="en-US" altLang="ja-JP" sz="2800" b="1" dirty="0"/>
          </a:p>
          <a:p>
            <a:endParaRPr lang="en-US" altLang="ja-JP" sz="1000" b="1" dirty="0"/>
          </a:p>
          <a:p>
            <a:r>
              <a:rPr lang="ja-JP" altLang="en-US" sz="2800" b="1" dirty="0"/>
              <a:t>④　</a:t>
            </a:r>
            <a:r>
              <a:rPr lang="ja-JP" altLang="ja-JP" sz="2800" b="1" dirty="0"/>
              <a:t>全学年・全児童・</a:t>
            </a:r>
            <a:r>
              <a:rPr lang="ja-JP" altLang="en-US" sz="2800" b="1" dirty="0"/>
              <a:t>生徒で</a:t>
            </a:r>
            <a:r>
              <a:rPr lang="ja-JP" altLang="en-US" sz="2800" b="1" dirty="0">
                <a:highlight>
                  <a:srgbClr val="FFFF00"/>
                </a:highlight>
              </a:rPr>
              <a:t>校内実践交流会</a:t>
            </a:r>
            <a:r>
              <a:rPr lang="ja-JP" altLang="ja-JP" sz="2800" b="1" dirty="0"/>
              <a:t>を行う</a:t>
            </a:r>
            <a:endParaRPr lang="ja-JP" altLang="ja-JP" sz="2800" dirty="0"/>
          </a:p>
          <a:p>
            <a:endParaRPr kumimoji="1" lang="en-US" altLang="ja-JP" sz="10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⑤　</a:t>
            </a:r>
            <a:r>
              <a:rPr kumimoji="1" lang="ja-JP" altLang="en-US" sz="28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中学校区ごとに</a:t>
            </a:r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児童・生徒の</a:t>
            </a:r>
            <a:r>
              <a:rPr kumimoji="1" lang="ja-JP" altLang="en-US" sz="28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実践交流会</a:t>
            </a:r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を行う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10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⑥　</a:t>
            </a:r>
            <a:r>
              <a:rPr kumimoji="1" lang="ja-JP" altLang="en-US" sz="28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全市を挙げた、「</a:t>
            </a:r>
            <a:r>
              <a:rPr kumimoji="1" lang="en-US" altLang="ja-JP" sz="28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ESD</a:t>
            </a:r>
            <a:r>
              <a:rPr kumimoji="1" lang="ja-JP" altLang="en-US" sz="28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交流フェスティバル」</a:t>
            </a:r>
            <a:endParaRPr kumimoji="1" lang="en-US" altLang="ja-JP" sz="2800" dirty="0">
              <a:highlight>
                <a:srgbClr val="FFFF00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を開催する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10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⑦　</a:t>
            </a:r>
            <a:r>
              <a:rPr kumimoji="1" lang="ja-JP" altLang="en-US" sz="28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全国・世界に向けた発信・連携を進める  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E4581E-1988-DF42-60DA-7B95BFE5D06C}"/>
              </a:ext>
            </a:extLst>
          </p:cNvPr>
          <p:cNvSpPr txBox="1"/>
          <p:nvPr/>
        </p:nvSpPr>
        <p:spPr>
          <a:xfrm>
            <a:off x="343457" y="218565"/>
            <a:ext cx="8559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確かな学力＝生きて働く「確かな知識」の向上策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73647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200C455-8941-C4BC-E2B7-CA1ABE5E0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061" y="0"/>
            <a:ext cx="7909877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1AA2474-CED1-8E3A-7013-0515F802F2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20" t="71794" r="12961" b="1669"/>
          <a:stretch>
            <a:fillRect/>
          </a:stretch>
        </p:blipFill>
        <p:spPr>
          <a:xfrm>
            <a:off x="47622" y="4306600"/>
            <a:ext cx="8873615" cy="2551400"/>
          </a:xfrm>
          <a:prstGeom prst="rect">
            <a:avLst/>
          </a:prstGeom>
        </p:spPr>
      </p:pic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E6AADB6C-15E2-BF42-F1BF-3405220A64CD}"/>
              </a:ext>
            </a:extLst>
          </p:cNvPr>
          <p:cNvSpPr/>
          <p:nvPr/>
        </p:nvSpPr>
        <p:spPr>
          <a:xfrm>
            <a:off x="1949233" y="4456027"/>
            <a:ext cx="2877015" cy="80288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9060323-201A-7795-89F5-29D1AE90D83D}"/>
              </a:ext>
            </a:extLst>
          </p:cNvPr>
          <p:cNvSpPr/>
          <p:nvPr/>
        </p:nvSpPr>
        <p:spPr>
          <a:xfrm>
            <a:off x="1949233" y="5236615"/>
            <a:ext cx="5071575" cy="41110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62E62FB6-8537-1524-E852-5D77ECF01CD0}"/>
              </a:ext>
            </a:extLst>
          </p:cNvPr>
          <p:cNvSpPr/>
          <p:nvPr/>
        </p:nvSpPr>
        <p:spPr>
          <a:xfrm>
            <a:off x="7020807" y="4250845"/>
            <a:ext cx="1846643" cy="226667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8DF78C1-B794-F72F-93AE-39F4FBBD4018}"/>
              </a:ext>
            </a:extLst>
          </p:cNvPr>
          <p:cNvSpPr txBox="1"/>
          <p:nvPr/>
        </p:nvSpPr>
        <p:spPr>
          <a:xfrm>
            <a:off x="7125176" y="4809356"/>
            <a:ext cx="738664" cy="1708160"/>
          </a:xfrm>
          <a:prstGeom prst="rect">
            <a:avLst/>
          </a:prstGeom>
          <a:solidFill>
            <a:srgbClr val="92D050"/>
          </a:solidFill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市内の全小中</a:t>
            </a:r>
            <a:endParaRPr kumimoji="1" lang="en-US" altLang="ja-JP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学校実践交流会</a:t>
            </a:r>
          </a:p>
        </p:txBody>
      </p:sp>
    </p:spTree>
    <p:extLst>
      <p:ext uri="{BB962C8B-B14F-4D97-AF65-F5344CB8AC3E}">
        <p14:creationId xmlns:p14="http://schemas.microsoft.com/office/powerpoint/2010/main" val="334461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EA04ACB-65A8-206A-9378-2582FE5901D3}"/>
              </a:ext>
            </a:extLst>
          </p:cNvPr>
          <p:cNvSpPr txBox="1"/>
          <p:nvPr/>
        </p:nvSpPr>
        <p:spPr>
          <a:xfrm>
            <a:off x="499574" y="187340"/>
            <a:ext cx="8032968" cy="563231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日本の学校教育における</a:t>
            </a:r>
            <a:r>
              <a:rPr kumimoji="1" lang="en-US" altLang="ja-JP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ESD</a:t>
            </a:r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の進展は、ご覧のように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かなりいい所まで進んできています。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でも最後の一歩が足りていないように見えませんか。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日本</a:t>
            </a:r>
            <a:r>
              <a:rPr kumimoji="1" lang="en-US" altLang="ja-JP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ESD</a:t>
            </a:r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学会の皆様には、このような視点を踏まえて、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学校教育の質の向上に向けてご指導していただけるよう、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心から期待しております。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ご清聴をいただき、ありがとうございました。  手島 拝</a:t>
            </a:r>
            <a:endParaRPr kumimoji="1" lang="en-US" altLang="ja-JP" sz="24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12040CC-EDB0-DB55-3637-9E24800E926C}"/>
              </a:ext>
            </a:extLst>
          </p:cNvPr>
          <p:cNvSpPr txBox="1"/>
          <p:nvPr/>
        </p:nvSpPr>
        <p:spPr>
          <a:xfrm>
            <a:off x="785045" y="5891019"/>
            <a:ext cx="584057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hlinkClick r:id="rId2"/>
              </a:rPr>
              <a:t>https://www.esd-tejima.com/newpage6.html</a:t>
            </a:r>
            <a:endParaRPr kumimoji="1" lang="en-US" altLang="ja-JP" dirty="0"/>
          </a:p>
          <a:p>
            <a:r>
              <a:rPr kumimoji="1" lang="en-US" altLang="ja-JP" sz="1200" b="1" dirty="0"/>
              <a:t>ESD,SDG</a:t>
            </a:r>
            <a:r>
              <a:rPr kumimoji="1" lang="ja-JP" altLang="en-US" sz="1200" b="1" dirty="0"/>
              <a:t>ｓを推進する手島利夫の研究室「新着情報」ＥＳＤＧｓ通信第</a:t>
            </a:r>
            <a:r>
              <a:rPr kumimoji="1" lang="en-US" altLang="ja-JP" sz="1200" b="1" dirty="0"/>
              <a:t>274</a:t>
            </a:r>
            <a:r>
              <a:rPr kumimoji="1" lang="ja-JP" altLang="en-US" sz="1200" b="1" dirty="0"/>
              <a:t>号にて</a:t>
            </a:r>
            <a:endParaRPr kumimoji="1" lang="en-US" altLang="ja-JP" sz="1200" b="1" dirty="0"/>
          </a:p>
          <a:p>
            <a:r>
              <a:rPr kumimoji="1" lang="ja-JP" altLang="en-US" sz="1200" b="1" dirty="0"/>
              <a:t>本日のプレゼンも公開中です。こちらからどうぞ。→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5292C70-ED93-F2F3-EBDD-EF5D9C260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9004" y="5580555"/>
            <a:ext cx="1168650" cy="11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687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840E7-2FB4-EBBC-FE6C-796F24278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4829BCA6-FBBE-27C6-3C2F-14B08D819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93" y="336710"/>
            <a:ext cx="8745416" cy="6001925"/>
          </a:xfrm>
          <a:prstGeom prst="rect">
            <a:avLst/>
          </a:prstGeom>
        </p:spPr>
      </p:pic>
      <p:sp>
        <p:nvSpPr>
          <p:cNvPr id="3" name="吹き出し: 四角形 2">
            <a:extLst>
              <a:ext uri="{FF2B5EF4-FFF2-40B4-BE49-F238E27FC236}">
                <a16:creationId xmlns:a16="http://schemas.microsoft.com/office/drawing/2014/main" id="{75E34E25-E903-03A1-8A3B-448A2A3BB770}"/>
              </a:ext>
            </a:extLst>
          </p:cNvPr>
          <p:cNvSpPr/>
          <p:nvPr/>
        </p:nvSpPr>
        <p:spPr>
          <a:xfrm>
            <a:off x="4138126" y="1189654"/>
            <a:ext cx="3242388" cy="1222310"/>
          </a:xfrm>
          <a:prstGeom prst="wedgeRectCallout">
            <a:avLst>
              <a:gd name="adj1" fmla="val -74214"/>
              <a:gd name="adj2" fmla="val 101813"/>
            </a:avLst>
          </a:prstGeom>
          <a:solidFill>
            <a:srgbClr val="FBD9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chemeClr val="tx1"/>
                </a:solidFill>
              </a:rPr>
              <a:t>次期学習指導要領</a:t>
            </a:r>
            <a:endParaRPr kumimoji="1" lang="en-US" altLang="ja-JP" sz="2800" b="1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800" b="1" dirty="0">
                <a:solidFill>
                  <a:schemeClr val="tx1"/>
                </a:solidFill>
              </a:rPr>
              <a:t>に向けた</a:t>
            </a:r>
            <a:r>
              <a:rPr kumimoji="1" lang="en-US" altLang="ja-JP" sz="2800" b="1" dirty="0">
                <a:solidFill>
                  <a:schemeClr val="tx1"/>
                </a:solidFill>
              </a:rPr>
              <a:t> </a:t>
            </a:r>
            <a:endParaRPr kumimoji="1" lang="ja-JP" alt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67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E98EEAAB-7E82-AC4E-63C8-4020E3DE7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703" y="225525"/>
            <a:ext cx="9030669" cy="6258748"/>
          </a:xfrm>
          <a:prstGeom prst="rect">
            <a:avLst/>
          </a:prstGeom>
        </p:spPr>
      </p:pic>
      <p:pic>
        <p:nvPicPr>
          <p:cNvPr id="3" name="図 2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68C4C659-9125-09A6-5A74-C28FF472FF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669" t="21363" r="54411" b="68535"/>
          <a:stretch>
            <a:fillRect/>
          </a:stretch>
        </p:blipFill>
        <p:spPr>
          <a:xfrm>
            <a:off x="778599" y="1057692"/>
            <a:ext cx="7676526" cy="1517557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59037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732FC-1ED9-AC3F-AC33-FF4247A05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44291E32-BE2B-46C8-50D7-3693A082A9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42" r="3842"/>
          <a:stretch>
            <a:fillRect/>
          </a:stretch>
        </p:blipFill>
        <p:spPr>
          <a:xfrm>
            <a:off x="1" y="175191"/>
            <a:ext cx="8873371" cy="6611350"/>
          </a:xfrm>
          <a:prstGeom prst="rect">
            <a:avLst/>
          </a:prstGeom>
        </p:spPr>
      </p:pic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DCD41761-9BB5-05CA-49E7-C9BB0594C68A}"/>
              </a:ext>
            </a:extLst>
          </p:cNvPr>
          <p:cNvSpPr/>
          <p:nvPr/>
        </p:nvSpPr>
        <p:spPr>
          <a:xfrm>
            <a:off x="332136" y="1361349"/>
            <a:ext cx="2648890" cy="9144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E7616AE6-1FCD-3ACC-FB06-FEED09E2116E}"/>
              </a:ext>
            </a:extLst>
          </p:cNvPr>
          <p:cNvSpPr/>
          <p:nvPr/>
        </p:nvSpPr>
        <p:spPr>
          <a:xfrm>
            <a:off x="890480" y="3715007"/>
            <a:ext cx="3722523" cy="41004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0B63A8AF-651C-C83B-3CC1-65AD1670D0E2}"/>
              </a:ext>
            </a:extLst>
          </p:cNvPr>
          <p:cNvSpPr/>
          <p:nvPr/>
        </p:nvSpPr>
        <p:spPr>
          <a:xfrm>
            <a:off x="1694852" y="4617106"/>
            <a:ext cx="5497336" cy="50435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0C422FED-7FD6-B3B4-108B-A48ADB685777}"/>
              </a:ext>
            </a:extLst>
          </p:cNvPr>
          <p:cNvSpPr/>
          <p:nvPr/>
        </p:nvSpPr>
        <p:spPr>
          <a:xfrm>
            <a:off x="481119" y="5613515"/>
            <a:ext cx="8072417" cy="75038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90F91714-261E-4665-0071-7356C1915644}"/>
              </a:ext>
            </a:extLst>
          </p:cNvPr>
          <p:cNvSpPr/>
          <p:nvPr/>
        </p:nvSpPr>
        <p:spPr>
          <a:xfrm>
            <a:off x="735981" y="5914606"/>
            <a:ext cx="3149104" cy="374682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85AC1559-BA87-92FD-E3F7-9234CD1F2A78}"/>
              </a:ext>
            </a:extLst>
          </p:cNvPr>
          <p:cNvSpPr/>
          <p:nvPr/>
        </p:nvSpPr>
        <p:spPr>
          <a:xfrm>
            <a:off x="3939354" y="5914606"/>
            <a:ext cx="3036849" cy="374682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378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623660-AF68-B83B-C9B4-3A340FABAFB7}"/>
              </a:ext>
            </a:extLst>
          </p:cNvPr>
          <p:cNvSpPr/>
          <p:nvPr/>
        </p:nvSpPr>
        <p:spPr>
          <a:xfrm>
            <a:off x="1991200" y="2758095"/>
            <a:ext cx="5043256" cy="726141"/>
          </a:xfrm>
          <a:prstGeom prst="rect">
            <a:avLst/>
          </a:prstGeom>
          <a:solidFill>
            <a:srgbClr val="B0C3E6">
              <a:alpha val="2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EC07111-49D3-60ED-6399-D8864CE21190}"/>
              </a:ext>
            </a:extLst>
          </p:cNvPr>
          <p:cNvSpPr/>
          <p:nvPr/>
        </p:nvSpPr>
        <p:spPr>
          <a:xfrm>
            <a:off x="2009495" y="3857163"/>
            <a:ext cx="5043256" cy="726141"/>
          </a:xfrm>
          <a:prstGeom prst="rect">
            <a:avLst/>
          </a:prstGeom>
          <a:solidFill>
            <a:srgbClr val="B4F3A3">
              <a:alpha val="20000"/>
            </a:srgb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B730BFB-18FB-5B2D-EDFB-6C63A12A2E6F}"/>
              </a:ext>
            </a:extLst>
          </p:cNvPr>
          <p:cNvSpPr/>
          <p:nvPr/>
        </p:nvSpPr>
        <p:spPr>
          <a:xfrm>
            <a:off x="1991200" y="4910468"/>
            <a:ext cx="5061551" cy="687396"/>
          </a:xfrm>
          <a:prstGeom prst="rect">
            <a:avLst/>
          </a:prstGeom>
          <a:solidFill>
            <a:srgbClr val="F5A1E9">
              <a:alpha val="2000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0445821-DEEC-1BC1-4866-2AA7F9AB9BAF}"/>
              </a:ext>
            </a:extLst>
          </p:cNvPr>
          <p:cNvSpPr txBox="1"/>
          <p:nvPr/>
        </p:nvSpPr>
        <p:spPr>
          <a:xfrm>
            <a:off x="725584" y="10333860"/>
            <a:ext cx="8956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　三色の枠をつけたのは、学習指導要領で示す「生きる力」の色を踏まえています</a:t>
            </a:r>
            <a:endParaRPr kumimoji="1" lang="en-US" altLang="ja-JP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10DC914-20C0-215B-BDB0-4E733CAFF31B}"/>
              </a:ext>
            </a:extLst>
          </p:cNvPr>
          <p:cNvSpPr txBox="1"/>
          <p:nvPr/>
        </p:nvSpPr>
        <p:spPr>
          <a:xfrm>
            <a:off x="1155838" y="1876297"/>
            <a:ext cx="6750566" cy="3662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　　学校教育目標　　　　　</a:t>
            </a:r>
            <a:endParaRPr kumimoji="1" lang="en-US" altLang="ja-JP" sz="32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endParaRPr kumimoji="1" lang="en-US" altLang="ja-JP" sz="32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よく考える子</a:t>
            </a:r>
            <a:endParaRPr kumimoji="1" lang="en-US" altLang="ja-JP" sz="32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endParaRPr kumimoji="1" lang="en-US" altLang="ja-JP" sz="36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思いやりのある子</a:t>
            </a:r>
            <a:endParaRPr kumimoji="1" lang="en-US" altLang="ja-JP" sz="32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endParaRPr kumimoji="1" lang="en-US" altLang="ja-JP" sz="36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健康で明るい子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C475B55A-24DC-30FC-D4C1-EFDA759C5EB0}"/>
              </a:ext>
            </a:extLst>
          </p:cNvPr>
          <p:cNvSpPr/>
          <p:nvPr/>
        </p:nvSpPr>
        <p:spPr>
          <a:xfrm>
            <a:off x="484094" y="1653984"/>
            <a:ext cx="7960659" cy="479628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766FD77-37C3-9D4E-ABA1-CCEFEB9A3A63}"/>
              </a:ext>
            </a:extLst>
          </p:cNvPr>
          <p:cNvSpPr txBox="1"/>
          <p:nvPr/>
        </p:nvSpPr>
        <p:spPr>
          <a:xfrm>
            <a:off x="815625" y="2811883"/>
            <a:ext cx="697627" cy="707886"/>
          </a:xfrm>
          <a:prstGeom prst="rect">
            <a:avLst/>
          </a:prstGeom>
          <a:solidFill>
            <a:srgbClr val="A3DBFF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知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C418ED1-659D-3686-8A4A-56BE4AFCC86B}"/>
              </a:ext>
            </a:extLst>
          </p:cNvPr>
          <p:cNvSpPr txBox="1"/>
          <p:nvPr/>
        </p:nvSpPr>
        <p:spPr>
          <a:xfrm>
            <a:off x="827920" y="3866290"/>
            <a:ext cx="697627" cy="707886"/>
          </a:xfrm>
          <a:prstGeom prst="rect">
            <a:avLst/>
          </a:prstGeom>
          <a:solidFill>
            <a:srgbClr val="B4F3A3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徳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5AD9FF5-D899-188C-D38C-E1F0ED38C015}"/>
              </a:ext>
            </a:extLst>
          </p:cNvPr>
          <p:cNvSpPr txBox="1"/>
          <p:nvPr/>
        </p:nvSpPr>
        <p:spPr>
          <a:xfrm>
            <a:off x="827920" y="4910469"/>
            <a:ext cx="697627" cy="707886"/>
          </a:xfrm>
          <a:prstGeom prst="rect">
            <a:avLst/>
          </a:prstGeom>
          <a:solidFill>
            <a:srgbClr val="F6C3FF"/>
          </a:solidFill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4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体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0F8EE1A-2759-2674-33BD-4D23F648A44D}"/>
              </a:ext>
            </a:extLst>
          </p:cNvPr>
          <p:cNvSpPr txBox="1"/>
          <p:nvPr/>
        </p:nvSpPr>
        <p:spPr>
          <a:xfrm>
            <a:off x="1176733" y="306029"/>
            <a:ext cx="6455442" cy="954107"/>
          </a:xfrm>
          <a:prstGeom prst="rect">
            <a:avLst/>
          </a:prstGeom>
          <a:solidFill>
            <a:srgbClr val="FFFF00"/>
          </a:solidFill>
          <a:ln w="82550" cmpd="thickThin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①　「思考力・判断力・表現力」なんかを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追いかけていてはだめだ！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901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3" grpId="0" animBg="1"/>
      <p:bldP spid="14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54279-675B-6677-F4E2-989275B7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8897DF1-2ABD-4C50-67BE-1C595EA415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4561" t="935" r="9828" b="41822"/>
          <a:stretch/>
        </p:blipFill>
        <p:spPr>
          <a:xfrm>
            <a:off x="105568" y="-9701"/>
            <a:ext cx="8272463" cy="6272708"/>
          </a:xfrm>
          <a:prstGeom prst="rect">
            <a:avLst/>
          </a:prstGeom>
          <a:ln>
            <a:noFill/>
          </a:ln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5572D9A-9DAF-612B-1E9E-89C5E0BA0457}"/>
              </a:ext>
            </a:extLst>
          </p:cNvPr>
          <p:cNvSpPr txBox="1"/>
          <p:nvPr/>
        </p:nvSpPr>
        <p:spPr>
          <a:xfrm>
            <a:off x="71437" y="6122936"/>
            <a:ext cx="9001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00040" algn="just"/>
            <a:r>
              <a:rPr lang="en-US" altLang="ja-JP" u="sng" kern="100" dirty="0" err="1">
                <a:solidFill>
                  <a:srgbClr val="0563C1"/>
                </a:solidFill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  <a:hlinkClick r:id="rId4"/>
              </a:rPr>
              <a:t>確かな学力</a:t>
            </a:r>
            <a:r>
              <a:rPr lang="ja-JP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　</a:t>
            </a:r>
            <a:r>
              <a:rPr lang="en-US" altLang="ja-JP" u="sng" kern="100" dirty="0">
                <a:solidFill>
                  <a:srgbClr val="0563C1"/>
                </a:solidFill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  <a:hlinkClick r:id="rId5"/>
              </a:rPr>
              <a:t>https://www.mext.go.jp/a_menu/shotou/gakuryoku/korekara.htm</a:t>
            </a:r>
            <a:endParaRPr lang="ja-JP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1723AAA-02A0-5DC1-CA47-7DFBC0E48DF4}"/>
              </a:ext>
            </a:extLst>
          </p:cNvPr>
          <p:cNvSpPr txBox="1"/>
          <p:nvPr/>
        </p:nvSpPr>
        <p:spPr>
          <a:xfrm>
            <a:off x="408874" y="6456887"/>
            <a:ext cx="4493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/>
              <a:t>文部科学省のホームページより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26A0A1-4323-DF0B-AAD8-EF3AA4447BB4}"/>
              </a:ext>
            </a:extLst>
          </p:cNvPr>
          <p:cNvSpPr txBox="1"/>
          <p:nvPr/>
        </p:nvSpPr>
        <p:spPr>
          <a:xfrm>
            <a:off x="3193558" y="1570100"/>
            <a:ext cx="1918098" cy="523220"/>
          </a:xfrm>
          <a:prstGeom prst="rect">
            <a:avLst/>
          </a:prstGeom>
          <a:solidFill>
            <a:srgbClr val="76E3FF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確かな学力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0FC7889-8FB5-336A-AEDA-CE8AA2CAD38D}"/>
              </a:ext>
            </a:extLst>
          </p:cNvPr>
          <p:cNvSpPr txBox="1"/>
          <p:nvPr/>
        </p:nvSpPr>
        <p:spPr>
          <a:xfrm>
            <a:off x="1174912" y="4334716"/>
            <a:ext cx="2408637" cy="523220"/>
          </a:xfrm>
          <a:prstGeom prst="rect">
            <a:avLst/>
          </a:prstGeom>
          <a:solidFill>
            <a:srgbClr val="AAE57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豊かな人間性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521112-3322-08B6-6CDF-32C44E13775D}"/>
              </a:ext>
            </a:extLst>
          </p:cNvPr>
          <p:cNvSpPr txBox="1"/>
          <p:nvPr/>
        </p:nvSpPr>
        <p:spPr>
          <a:xfrm>
            <a:off x="5184697" y="4388504"/>
            <a:ext cx="2043112" cy="523220"/>
          </a:xfrm>
          <a:prstGeom prst="rect">
            <a:avLst/>
          </a:prstGeom>
          <a:solidFill>
            <a:srgbClr val="F6C3FF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健康や体力</a:t>
            </a:r>
            <a:endParaRPr kumimoji="1" lang="en-US" altLang="ja-JP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3B98D2F-D7EF-481E-9B48-24E8CE76FCDB}"/>
              </a:ext>
            </a:extLst>
          </p:cNvPr>
          <p:cNvSpPr txBox="1"/>
          <p:nvPr/>
        </p:nvSpPr>
        <p:spPr>
          <a:xfrm>
            <a:off x="2897093" y="761959"/>
            <a:ext cx="2555934" cy="584775"/>
          </a:xfrm>
          <a:prstGeom prst="rect">
            <a:avLst/>
          </a:prstGeom>
          <a:solidFill>
            <a:srgbClr val="66CCFF">
              <a:alpha val="47059"/>
            </a:srgbClr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よく考える子</a:t>
            </a:r>
            <a:endParaRPr kumimoji="1" lang="en-US" altLang="ja-JP" sz="32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7ACF61E-B2A5-8694-E6E5-983AD37FA5D8}"/>
              </a:ext>
            </a:extLst>
          </p:cNvPr>
          <p:cNvSpPr/>
          <p:nvPr/>
        </p:nvSpPr>
        <p:spPr>
          <a:xfrm>
            <a:off x="530412" y="4978617"/>
            <a:ext cx="3322053" cy="726141"/>
          </a:xfrm>
          <a:prstGeom prst="rect">
            <a:avLst/>
          </a:prstGeom>
          <a:solidFill>
            <a:srgbClr val="B4F3A3">
              <a:alpha val="20000"/>
            </a:srgb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思いやりのある子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6E49328-0906-0C47-36F7-DB397F617567}"/>
              </a:ext>
            </a:extLst>
          </p:cNvPr>
          <p:cNvSpPr/>
          <p:nvPr/>
        </p:nvSpPr>
        <p:spPr>
          <a:xfrm>
            <a:off x="4684923" y="5006959"/>
            <a:ext cx="3322053" cy="687396"/>
          </a:xfrm>
          <a:prstGeom prst="rect">
            <a:avLst/>
          </a:prstGeom>
          <a:solidFill>
            <a:srgbClr val="F5A1E9">
              <a:alpha val="2000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健康で明るい子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DB3A4041-0B7D-5DE8-A682-20985177C9D2}"/>
              </a:ext>
            </a:extLst>
          </p:cNvPr>
          <p:cNvGrpSpPr/>
          <p:nvPr/>
        </p:nvGrpSpPr>
        <p:grpSpPr>
          <a:xfrm>
            <a:off x="5825397" y="594993"/>
            <a:ext cx="3247166" cy="1717288"/>
            <a:chOff x="5825397" y="594993"/>
            <a:chExt cx="3247166" cy="1717288"/>
          </a:xfrm>
        </p:grpSpPr>
        <p:sp>
          <p:nvSpPr>
            <p:cNvPr id="9" name="吹き出し: 角を丸めた四角形 8">
              <a:extLst>
                <a:ext uri="{FF2B5EF4-FFF2-40B4-BE49-F238E27FC236}">
                  <a16:creationId xmlns:a16="http://schemas.microsoft.com/office/drawing/2014/main" id="{C17DEDB7-E2A2-FEB2-BD8D-077A4E7E70FB}"/>
                </a:ext>
              </a:extLst>
            </p:cNvPr>
            <p:cNvSpPr/>
            <p:nvPr/>
          </p:nvSpPr>
          <p:spPr>
            <a:xfrm>
              <a:off x="5825397" y="594993"/>
              <a:ext cx="3247165" cy="1717288"/>
            </a:xfrm>
            <a:prstGeom prst="wedgeRoundRectCallout">
              <a:avLst>
                <a:gd name="adj1" fmla="val -69451"/>
                <a:gd name="adj2" fmla="val 23279"/>
                <a:gd name="adj3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4315DBC-750E-E8DE-8115-AA66A63F8E49}"/>
                </a:ext>
              </a:extLst>
            </p:cNvPr>
            <p:cNvSpPr txBox="1"/>
            <p:nvPr/>
          </p:nvSpPr>
          <p:spPr>
            <a:xfrm>
              <a:off x="5928754" y="835620"/>
              <a:ext cx="3143809" cy="1261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　「論点整理」では</a:t>
              </a:r>
              <a:endParaRPr kumimoji="1"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  <a:p>
              <a:endParaRPr kumimoji="1" lang="en-US" altLang="ja-JP" sz="800" dirty="0"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  <a:p>
              <a:r>
                <a:rPr kumimoji="1" lang="ja-JP" altLang="en-US" dirty="0">
                  <a:highlight>
                    <a:srgbClr val="FFFF00"/>
                  </a:highlight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生きて働く</a:t>
              </a:r>
              <a:r>
                <a:rPr kumimoji="1" lang="ja-JP" altLang="en-US" sz="2400" dirty="0">
                  <a:highlight>
                    <a:srgbClr val="FFFF00"/>
                  </a:highlight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「確かな知識」</a:t>
              </a:r>
              <a:endParaRPr kumimoji="1" lang="en-US" altLang="ja-JP" sz="24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  <a:p>
              <a:endParaRPr kumimoji="1" lang="en-US" altLang="ja-JP" sz="800" dirty="0"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  <a:p>
              <a:r>
                <a:rPr kumimoji="1" lang="ja-JP" altLang="en-US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　と言いかえています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009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7EA31-D776-8AB5-C63A-14172557D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B3C45CB-93B8-E1CE-893E-BBA567A25D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293" r="5775"/>
          <a:stretch/>
        </p:blipFill>
        <p:spPr bwMode="auto">
          <a:xfrm>
            <a:off x="308914" y="552885"/>
            <a:ext cx="8237899" cy="65171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D3B106D-A807-147E-84BB-ADB49407DA75}"/>
              </a:ext>
            </a:extLst>
          </p:cNvPr>
          <p:cNvSpPr/>
          <p:nvPr/>
        </p:nvSpPr>
        <p:spPr>
          <a:xfrm>
            <a:off x="3858469" y="3131484"/>
            <a:ext cx="4080187" cy="3429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4000" dirty="0">
                <a:solidFill>
                  <a:srgbClr val="0070C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</a:t>
            </a:r>
            <a:r>
              <a:rPr kumimoji="1" lang="ja-JP" altLang="en-US" sz="2400" dirty="0">
                <a:solidFill>
                  <a:srgbClr val="0070C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  <a:endParaRPr kumimoji="1" lang="ja-JP" altLang="en-US" sz="4000" dirty="0">
              <a:solidFill>
                <a:srgbClr val="0070C0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EEB6D139-AF3B-FB85-D669-19FB538D86D7}"/>
              </a:ext>
            </a:extLst>
          </p:cNvPr>
          <p:cNvSpPr/>
          <p:nvPr/>
        </p:nvSpPr>
        <p:spPr>
          <a:xfrm>
            <a:off x="1051924" y="3131485"/>
            <a:ext cx="2955301" cy="30676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4000" dirty="0">
                <a:solidFill>
                  <a:srgbClr val="0070C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</a:t>
            </a:r>
            <a:r>
              <a:rPr kumimoji="1" lang="ja-JP" altLang="en-US" sz="2400" dirty="0">
                <a:solidFill>
                  <a:srgbClr val="0070C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  <a:endParaRPr kumimoji="1" lang="ja-JP" altLang="en-US" sz="4000" dirty="0">
              <a:solidFill>
                <a:srgbClr val="0070C0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18EDB40-A239-CCF7-199B-CEF0BA924592}"/>
              </a:ext>
            </a:extLst>
          </p:cNvPr>
          <p:cNvSpPr txBox="1"/>
          <p:nvPr/>
        </p:nvSpPr>
        <p:spPr>
          <a:xfrm>
            <a:off x="308914" y="348348"/>
            <a:ext cx="87350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>
                <a:highlight>
                  <a:srgbClr val="00FFFF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学力</a:t>
            </a:r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の代表として</a:t>
            </a:r>
            <a:r>
              <a:rPr kumimoji="1" lang="ja-JP" altLang="en-US" sz="32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よく考える子</a:t>
            </a:r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が掲げられている</a:t>
            </a:r>
            <a:endParaRPr kumimoji="1" lang="en-US" altLang="ja-JP" sz="32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「確かな学力」って</a:t>
            </a:r>
            <a:r>
              <a:rPr kumimoji="1" lang="ja-JP" altLang="en-US" sz="32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思考力</a:t>
            </a:r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だけかな？</a:t>
            </a:r>
            <a:endParaRPr kumimoji="1" lang="en-US" altLang="ja-JP" sz="32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他にどんな</a:t>
            </a:r>
            <a:r>
              <a:rPr kumimoji="1" lang="ja-JP" altLang="en-US" sz="32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「力」</a:t>
            </a:r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があるのだろう。</a:t>
            </a:r>
            <a:endParaRPr kumimoji="1" lang="en-US" altLang="ja-JP" sz="32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C1B9453-5FD7-6537-3D76-2DE08B8C8C43}"/>
              </a:ext>
            </a:extLst>
          </p:cNvPr>
          <p:cNvSpPr txBox="1"/>
          <p:nvPr/>
        </p:nvSpPr>
        <p:spPr>
          <a:xfrm>
            <a:off x="1679505" y="3442795"/>
            <a:ext cx="1292662" cy="327750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36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よく考える子</a:t>
            </a:r>
            <a:endParaRPr kumimoji="1" lang="en-US" altLang="ja-JP" sz="3600" dirty="0">
              <a:highlight>
                <a:srgbClr val="FFFF00"/>
              </a:highlight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36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（　</a:t>
            </a:r>
            <a:r>
              <a:rPr kumimoji="1" lang="ja-JP" altLang="en-US" sz="3600" dirty="0">
                <a:highlight>
                  <a:srgbClr val="FFFF00"/>
                </a:highlight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思考力</a:t>
            </a:r>
            <a:r>
              <a:rPr kumimoji="1" lang="ja-JP" altLang="en-US" sz="36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）　</a:t>
            </a:r>
            <a:r>
              <a:rPr kumimoji="1" lang="ja-JP" altLang="en-US" sz="3600" dirty="0">
                <a:solidFill>
                  <a:srgbClr val="FFFF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、</a:t>
            </a:r>
            <a:r>
              <a:rPr kumimoji="1" lang="ja-JP" altLang="en-US" sz="36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5F83BA2-3F69-9E82-D952-4BEBECADF0F1}"/>
              </a:ext>
            </a:extLst>
          </p:cNvPr>
          <p:cNvSpPr txBox="1"/>
          <p:nvPr/>
        </p:nvSpPr>
        <p:spPr>
          <a:xfrm>
            <a:off x="3335501" y="2098703"/>
            <a:ext cx="2083666" cy="538609"/>
          </a:xfrm>
          <a:prstGeom prst="rect">
            <a:avLst/>
          </a:prstGeom>
          <a:solidFill>
            <a:srgbClr val="76E3FF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9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確かな学力</a:t>
            </a:r>
            <a:endParaRPr kumimoji="1" lang="en-US" altLang="ja-JP" sz="29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D491952-A1A0-8DB6-616B-A392CF3E7289}"/>
              </a:ext>
            </a:extLst>
          </p:cNvPr>
          <p:cNvSpPr txBox="1"/>
          <p:nvPr/>
        </p:nvSpPr>
        <p:spPr>
          <a:xfrm>
            <a:off x="3627488" y="5472703"/>
            <a:ext cx="42640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800" dirty="0">
                <a:solidFill>
                  <a:schemeClr val="accent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皆さんが考えられた学力は</a:t>
            </a:r>
            <a:endParaRPr kumimoji="1" lang="en-US" altLang="ja-JP" sz="2800" dirty="0">
              <a:solidFill>
                <a:schemeClr val="accent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sz="2800" dirty="0">
                <a:solidFill>
                  <a:schemeClr val="accent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どれも大事ですね。</a:t>
            </a:r>
            <a:endParaRPr kumimoji="1" lang="en-US" altLang="ja-JP" sz="2800" dirty="0">
              <a:solidFill>
                <a:schemeClr val="accent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329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B527E-AF6E-AFDE-5B7F-A66FA3A16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728F3838-C96F-8121-B923-4158B5B98480}"/>
              </a:ext>
            </a:extLst>
          </p:cNvPr>
          <p:cNvGrpSpPr/>
          <p:nvPr/>
        </p:nvGrpSpPr>
        <p:grpSpPr>
          <a:xfrm>
            <a:off x="1465727" y="1331259"/>
            <a:ext cx="6683190" cy="5251075"/>
            <a:chOff x="2322978" y="1452282"/>
            <a:chExt cx="5078971" cy="4114800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5074895C-D6C8-A83D-2723-60330AD0CB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42942" t="40863" r="11616" b="7391"/>
            <a:stretch/>
          </p:blipFill>
          <p:spPr bwMode="auto">
            <a:xfrm>
              <a:off x="2322978" y="1452282"/>
              <a:ext cx="5078971" cy="41148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9" name="楕円 8">
              <a:extLst>
                <a:ext uri="{FF2B5EF4-FFF2-40B4-BE49-F238E27FC236}">
                  <a16:creationId xmlns:a16="http://schemas.microsoft.com/office/drawing/2014/main" id="{364C2D1E-B9B8-8421-0E61-4663634DB138}"/>
                </a:ext>
              </a:extLst>
            </p:cNvPr>
            <p:cNvSpPr/>
            <p:nvPr/>
          </p:nvSpPr>
          <p:spPr>
            <a:xfrm>
              <a:off x="2322978" y="1815353"/>
              <a:ext cx="739589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D36E6B4-6627-D525-70E3-D1F0C1C02E74}"/>
              </a:ext>
            </a:extLst>
          </p:cNvPr>
          <p:cNvSpPr txBox="1"/>
          <p:nvPr/>
        </p:nvSpPr>
        <p:spPr>
          <a:xfrm>
            <a:off x="399101" y="204546"/>
            <a:ext cx="2223075" cy="1231106"/>
          </a:xfrm>
          <a:prstGeom prst="rect">
            <a:avLst/>
          </a:prstGeom>
          <a:solidFill>
            <a:srgbClr val="76E3FF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確かな学力</a:t>
            </a:r>
            <a:endParaRPr kumimoji="1" lang="en-US" altLang="ja-JP" sz="32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2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（文部科学省）</a:t>
            </a:r>
            <a:endParaRPr kumimoji="1" lang="en-US" altLang="ja-JP" sz="20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kumimoji="1" lang="ja-JP" altLang="en-US" sz="11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確かな学力参考資料　最新情報リンク集など より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12AA7A0-1012-7BFF-466F-98D53F00E954}"/>
              </a:ext>
            </a:extLst>
          </p:cNvPr>
          <p:cNvSpPr txBox="1"/>
          <p:nvPr/>
        </p:nvSpPr>
        <p:spPr>
          <a:xfrm>
            <a:off x="870692" y="3424827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①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64B8B0-403D-7734-51D0-A361B951FDC4}"/>
              </a:ext>
            </a:extLst>
          </p:cNvPr>
          <p:cNvSpPr txBox="1"/>
          <p:nvPr/>
        </p:nvSpPr>
        <p:spPr>
          <a:xfrm>
            <a:off x="2348989" y="1448414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②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BE34C74-225A-EFA8-E137-7A5A55D3D76A}"/>
              </a:ext>
            </a:extLst>
          </p:cNvPr>
          <p:cNvSpPr txBox="1"/>
          <p:nvPr/>
        </p:nvSpPr>
        <p:spPr>
          <a:xfrm>
            <a:off x="4456016" y="985083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③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8715E28-0BCC-BA70-BD1B-DFE829FC9664}"/>
              </a:ext>
            </a:extLst>
          </p:cNvPr>
          <p:cNvSpPr txBox="1"/>
          <p:nvPr/>
        </p:nvSpPr>
        <p:spPr>
          <a:xfrm>
            <a:off x="6575612" y="1521546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④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73E874F-B86B-DD1F-421D-891630B3BDF7}"/>
              </a:ext>
            </a:extLst>
          </p:cNvPr>
          <p:cNvSpPr txBox="1"/>
          <p:nvPr/>
        </p:nvSpPr>
        <p:spPr>
          <a:xfrm>
            <a:off x="8029578" y="361062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⑤</a:t>
            </a:r>
          </a:p>
        </p:txBody>
      </p:sp>
      <p:sp>
        <p:nvSpPr>
          <p:cNvPr id="16" name="楕円 15">
            <a:extLst>
              <a:ext uri="{FF2B5EF4-FFF2-40B4-BE49-F238E27FC236}">
                <a16:creationId xmlns:a16="http://schemas.microsoft.com/office/drawing/2014/main" id="{2D1BDA84-26FF-4DAE-DDED-4FA63F6DF130}"/>
              </a:ext>
            </a:extLst>
          </p:cNvPr>
          <p:cNvSpPr/>
          <p:nvPr/>
        </p:nvSpPr>
        <p:spPr>
          <a:xfrm>
            <a:off x="4276165" y="4612341"/>
            <a:ext cx="900953" cy="196999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D7502E90-92B7-1012-3243-C979EFC4FCFA}"/>
              </a:ext>
            </a:extLst>
          </p:cNvPr>
          <p:cNvSpPr/>
          <p:nvPr/>
        </p:nvSpPr>
        <p:spPr>
          <a:xfrm rot="2795912">
            <a:off x="2855499" y="4175122"/>
            <a:ext cx="900953" cy="196999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6D94C7BD-4204-A012-0BCA-972DB3EFC48F}"/>
              </a:ext>
            </a:extLst>
          </p:cNvPr>
          <p:cNvSpPr/>
          <p:nvPr/>
        </p:nvSpPr>
        <p:spPr>
          <a:xfrm rot="18712879">
            <a:off x="5643309" y="4199426"/>
            <a:ext cx="900953" cy="196999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377DCA2C-87F5-81C0-4E63-9698317EDDC7}"/>
              </a:ext>
            </a:extLst>
          </p:cNvPr>
          <p:cNvSpPr/>
          <p:nvPr/>
        </p:nvSpPr>
        <p:spPr>
          <a:xfrm>
            <a:off x="3084577" y="3610620"/>
            <a:ext cx="685800" cy="658135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1C082F78-41E1-1BBD-B4AE-4BD3F49EFBFE}"/>
              </a:ext>
            </a:extLst>
          </p:cNvPr>
          <p:cNvSpPr/>
          <p:nvPr/>
        </p:nvSpPr>
        <p:spPr>
          <a:xfrm rot="2017183">
            <a:off x="3256273" y="2725543"/>
            <a:ext cx="692863" cy="658135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楕円 20">
            <a:extLst>
              <a:ext uri="{FF2B5EF4-FFF2-40B4-BE49-F238E27FC236}">
                <a16:creationId xmlns:a16="http://schemas.microsoft.com/office/drawing/2014/main" id="{34734E05-5313-70A1-A5B1-31A8BD3D41A5}"/>
              </a:ext>
            </a:extLst>
          </p:cNvPr>
          <p:cNvSpPr/>
          <p:nvPr/>
        </p:nvSpPr>
        <p:spPr>
          <a:xfrm rot="2017183">
            <a:off x="4380209" y="2396859"/>
            <a:ext cx="692863" cy="658135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楕円 21">
            <a:extLst>
              <a:ext uri="{FF2B5EF4-FFF2-40B4-BE49-F238E27FC236}">
                <a16:creationId xmlns:a16="http://schemas.microsoft.com/office/drawing/2014/main" id="{82E54BD2-D5AE-8AD3-7227-FA0EE9071499}"/>
              </a:ext>
            </a:extLst>
          </p:cNvPr>
          <p:cNvSpPr/>
          <p:nvPr/>
        </p:nvSpPr>
        <p:spPr>
          <a:xfrm rot="2017183">
            <a:off x="6014676" y="2204831"/>
            <a:ext cx="692863" cy="658135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楕円 22">
            <a:extLst>
              <a:ext uri="{FF2B5EF4-FFF2-40B4-BE49-F238E27FC236}">
                <a16:creationId xmlns:a16="http://schemas.microsoft.com/office/drawing/2014/main" id="{E7ADF43B-EAC6-8A3A-A282-38C72928DD9C}"/>
              </a:ext>
            </a:extLst>
          </p:cNvPr>
          <p:cNvSpPr/>
          <p:nvPr/>
        </p:nvSpPr>
        <p:spPr>
          <a:xfrm rot="2017183">
            <a:off x="7331840" y="3615181"/>
            <a:ext cx="692863" cy="658135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70BDAB1D-24C4-EC89-45CB-C7420414E2CD}"/>
              </a:ext>
            </a:extLst>
          </p:cNvPr>
          <p:cNvGrpSpPr/>
          <p:nvPr/>
        </p:nvGrpSpPr>
        <p:grpSpPr>
          <a:xfrm>
            <a:off x="3427477" y="50698"/>
            <a:ext cx="4875053" cy="954107"/>
            <a:chOff x="3427477" y="50698"/>
            <a:chExt cx="4875053" cy="95410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2922DD8-E546-B3B3-D1B4-EE27FEAC3719}"/>
                </a:ext>
              </a:extLst>
            </p:cNvPr>
            <p:cNvSpPr txBox="1"/>
            <p:nvPr/>
          </p:nvSpPr>
          <p:spPr>
            <a:xfrm>
              <a:off x="3427477" y="50698"/>
              <a:ext cx="4875053" cy="954107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kumimoji="1" lang="ja-JP" altLang="en-US" sz="2800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〇〇力 </a:t>
              </a:r>
              <a:r>
                <a:rPr kumimoji="1" lang="ja-JP" altLang="en-US" sz="2800" dirty="0">
                  <a:solidFill>
                    <a:schemeClr val="accent1"/>
                  </a:solidFill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が学びの中で育つのは</a:t>
              </a:r>
              <a:endParaRPr kumimoji="1" lang="en-US" altLang="ja-JP" sz="2800" dirty="0">
                <a:solidFill>
                  <a:schemeClr val="accent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  <a:p>
              <a:r>
                <a:rPr kumimoji="1" lang="ja-JP" altLang="en-US" sz="2800" dirty="0">
                  <a:solidFill>
                    <a:schemeClr val="accent1"/>
                  </a:solidFill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どんな順番だろうか</a:t>
              </a:r>
              <a:endParaRPr kumimoji="1" lang="en-US" altLang="ja-JP" sz="2800" dirty="0">
                <a:solidFill>
                  <a:schemeClr val="accent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</p:txBody>
        </p:sp>
        <p:sp>
          <p:nvSpPr>
            <p:cNvPr id="24" name="楕円 23">
              <a:extLst>
                <a:ext uri="{FF2B5EF4-FFF2-40B4-BE49-F238E27FC236}">
                  <a16:creationId xmlns:a16="http://schemas.microsoft.com/office/drawing/2014/main" id="{C6DA24DF-D39E-F832-41B8-0AAF40895516}"/>
                </a:ext>
              </a:extLst>
            </p:cNvPr>
            <p:cNvSpPr/>
            <p:nvPr/>
          </p:nvSpPr>
          <p:spPr>
            <a:xfrm>
              <a:off x="4119464" y="75861"/>
              <a:ext cx="634069" cy="502637"/>
            </a:xfrm>
            <a:prstGeom prst="ellipse">
              <a:avLst/>
            </a:prstGeom>
            <a:noFill/>
            <a:ln w="7620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40F2571C-E990-0ACB-427B-86DBF5C367BD}"/>
              </a:ext>
            </a:extLst>
          </p:cNvPr>
          <p:cNvGrpSpPr/>
          <p:nvPr/>
        </p:nvGrpSpPr>
        <p:grpSpPr>
          <a:xfrm>
            <a:off x="6959303" y="4736539"/>
            <a:ext cx="2004985" cy="1200329"/>
            <a:chOff x="6959303" y="4736539"/>
            <a:chExt cx="2004985" cy="1200329"/>
          </a:xfrm>
        </p:grpSpPr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0BA56A8D-CA9C-14B7-8C61-0F34DF3F8700}"/>
                </a:ext>
              </a:extLst>
            </p:cNvPr>
            <p:cNvSpPr txBox="1"/>
            <p:nvPr/>
          </p:nvSpPr>
          <p:spPr>
            <a:xfrm>
              <a:off x="6977847" y="4736539"/>
              <a:ext cx="1986441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400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学ぶ意欲は</a:t>
              </a:r>
              <a:endParaRPr kumimoji="1" lang="en-US" altLang="ja-JP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  <a:p>
              <a:r>
                <a:rPr kumimoji="1" lang="ja-JP" altLang="en-US" sz="2400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能力 とはちょ</a:t>
              </a:r>
              <a:endParaRPr kumimoji="1" lang="en-US" altLang="ja-JP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  <a:p>
              <a:r>
                <a:rPr kumimoji="1" lang="ja-JP" altLang="en-US" sz="2400" dirty="0">
                  <a:latin typeface="AR P丸ゴシック体E" panose="020F0900000000000000" pitchFamily="50" charset="-128"/>
                  <a:ea typeface="AR P丸ゴシック体E" panose="020F0900000000000000" pitchFamily="50" charset="-128"/>
                </a:rPr>
                <a:t>っと違うね。</a:t>
              </a:r>
              <a:endParaRPr kumimoji="1" lang="en-US" altLang="ja-JP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endParaRPr>
            </a:p>
          </p:txBody>
        </p:sp>
        <p:sp>
          <p:nvSpPr>
            <p:cNvPr id="26" name="楕円 25">
              <a:extLst>
                <a:ext uri="{FF2B5EF4-FFF2-40B4-BE49-F238E27FC236}">
                  <a16:creationId xmlns:a16="http://schemas.microsoft.com/office/drawing/2014/main" id="{2633283C-2950-8172-07EE-551B29E80D91}"/>
                </a:ext>
              </a:extLst>
            </p:cNvPr>
            <p:cNvSpPr/>
            <p:nvPr/>
          </p:nvSpPr>
          <p:spPr>
            <a:xfrm>
              <a:off x="6959303" y="5115067"/>
              <a:ext cx="763610" cy="493763"/>
            </a:xfrm>
            <a:prstGeom prst="ellipse">
              <a:avLst/>
            </a:prstGeom>
            <a:noFill/>
            <a:ln w="7620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2D83DF62-EE92-E165-D880-ED2F48D442F5}"/>
              </a:ext>
            </a:extLst>
          </p:cNvPr>
          <p:cNvGrpSpPr/>
          <p:nvPr/>
        </p:nvGrpSpPr>
        <p:grpSpPr>
          <a:xfrm>
            <a:off x="342767" y="6129466"/>
            <a:ext cx="8784448" cy="615552"/>
            <a:chOff x="342767" y="6129466"/>
            <a:chExt cx="8784448" cy="615552"/>
          </a:xfrm>
        </p:grpSpPr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C17F9250-3440-D07E-A5CF-00733D198825}"/>
                </a:ext>
              </a:extLst>
            </p:cNvPr>
            <p:cNvGrpSpPr/>
            <p:nvPr/>
          </p:nvGrpSpPr>
          <p:grpSpPr>
            <a:xfrm>
              <a:off x="342767" y="6129466"/>
              <a:ext cx="8784448" cy="584776"/>
              <a:chOff x="537882" y="6129466"/>
              <a:chExt cx="8784448" cy="584776"/>
            </a:xfrm>
          </p:grpSpPr>
          <p:sp>
            <p:nvSpPr>
              <p:cNvPr id="6" name="楕円 5">
                <a:extLst>
                  <a:ext uri="{FF2B5EF4-FFF2-40B4-BE49-F238E27FC236}">
                    <a16:creationId xmlns:a16="http://schemas.microsoft.com/office/drawing/2014/main" id="{97AD7652-BB83-4FEC-F911-E1791112CF93}"/>
                  </a:ext>
                </a:extLst>
              </p:cNvPr>
              <p:cNvSpPr/>
              <p:nvPr/>
            </p:nvSpPr>
            <p:spPr>
              <a:xfrm rot="16200000">
                <a:off x="1245105" y="5422243"/>
                <a:ext cx="584775" cy="1999221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55ACBC3B-662E-AE5A-2E18-98EC138B20F0}"/>
                  </a:ext>
                </a:extLst>
              </p:cNvPr>
              <p:cNvSpPr txBox="1"/>
              <p:nvPr/>
            </p:nvSpPr>
            <p:spPr>
              <a:xfrm>
                <a:off x="715487" y="6191022"/>
                <a:ext cx="860684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2800" dirty="0">
                    <a:latin typeface="AR P丸ゴシック体E" panose="020F0900000000000000" pitchFamily="50" charset="-128"/>
                    <a:ea typeface="AR P丸ゴシック体E" panose="020F0900000000000000" pitchFamily="50" charset="-128"/>
                  </a:rPr>
                  <a:t>知識・技能 も、学び方 も　　能力とはちょっと違うね。</a:t>
                </a:r>
              </a:p>
            </p:txBody>
          </p:sp>
        </p:grpSp>
        <p:sp>
          <p:nvSpPr>
            <p:cNvPr id="28" name="楕円 27">
              <a:extLst>
                <a:ext uri="{FF2B5EF4-FFF2-40B4-BE49-F238E27FC236}">
                  <a16:creationId xmlns:a16="http://schemas.microsoft.com/office/drawing/2014/main" id="{3C8281FF-F805-A818-32BC-B11BD5832E23}"/>
                </a:ext>
              </a:extLst>
            </p:cNvPr>
            <p:cNvSpPr/>
            <p:nvPr/>
          </p:nvSpPr>
          <p:spPr>
            <a:xfrm rot="16200000">
              <a:off x="3111906" y="5784108"/>
              <a:ext cx="584775" cy="133704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006D0FC-9B8F-7C63-6643-0768F130175D}"/>
              </a:ext>
            </a:extLst>
          </p:cNvPr>
          <p:cNvSpPr txBox="1"/>
          <p:nvPr/>
        </p:nvSpPr>
        <p:spPr>
          <a:xfrm>
            <a:off x="342767" y="1467308"/>
            <a:ext cx="2090173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文部科学省</a:t>
            </a:r>
            <a:r>
              <a:rPr lang="ja-JP" altLang="ja-JP" sz="1000" dirty="0"/>
              <a:t>初等中等教育局 教育課程課教育課程企画室</a:t>
            </a:r>
            <a:endParaRPr lang="en-US" altLang="ja-JP" sz="1000" dirty="0"/>
          </a:p>
          <a:p>
            <a:r>
              <a:rPr kumimoji="1" lang="ja-JP" altLang="en-US" sz="1000" dirty="0"/>
              <a:t>確かな学力を育む「わかる授業」の創意工夫例  </a:t>
            </a:r>
            <a:r>
              <a:rPr kumimoji="1" lang="en-US" altLang="ja-JP" sz="1000" dirty="0"/>
              <a:t>2003.4</a:t>
            </a:r>
          </a:p>
          <a:p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335646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1" grpId="0" animBg="1"/>
      <p:bldP spid="11" grpId="1" animBg="1"/>
      <p:bldP spid="19" grpId="0" animBg="1"/>
      <p:bldP spid="19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486</TotalTime>
  <Words>2330</Words>
  <Application>Microsoft Office PowerPoint</Application>
  <PresentationFormat>画面に合わせる (4:3)</PresentationFormat>
  <Paragraphs>409</Paragraphs>
  <Slides>29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29</vt:i4>
      </vt:variant>
    </vt:vector>
  </HeadingPairs>
  <TitlesOfParts>
    <vt:vector size="44" baseType="lpstr">
      <vt:lpstr>AR P丸ゴシック体E</vt:lpstr>
      <vt:lpstr>AR丸ゴシック体E</vt:lpstr>
      <vt:lpstr>ＤＦ平成ゴシック体W5</vt:lpstr>
      <vt:lpstr>HGPｺﾞｼｯｸE</vt:lpstr>
      <vt:lpstr>HGP創英角ｺﾞｼｯｸUB</vt:lpstr>
      <vt:lpstr>HGP創英角ﾎﾟｯﾌﾟ体</vt:lpstr>
      <vt:lpstr>HGSｺﾞｼｯｸE</vt:lpstr>
      <vt:lpstr>HG明朝B</vt:lpstr>
      <vt:lpstr>游ゴシック</vt:lpstr>
      <vt:lpstr>游明朝</vt:lpstr>
      <vt:lpstr>Aptos</vt:lpstr>
      <vt:lpstr>Aptos Display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利夫 手島</dc:creator>
  <cp:lastModifiedBy>利夫 手島</cp:lastModifiedBy>
  <cp:revision>24</cp:revision>
  <dcterms:created xsi:type="dcterms:W3CDTF">2026-08-03T00:35:54Z</dcterms:created>
  <dcterms:modified xsi:type="dcterms:W3CDTF">2026-08-17T02:06:16Z</dcterms:modified>
</cp:coreProperties>
</file>