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14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2766165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4235372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1231344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fld id="{46202F03-79BE-4FCA-B5BE-FED09762D485}" type="slidenum">
              <a:rPr kumimoji="1" lang="ja-JP" altLang="en-US" smtClean="0"/>
              <a:pPr/>
              <a:t>‹#›</a:t>
            </a:fld>
            <a:endParaRPr kumimoji="1" lang="ja-JP" altLang="en-US" dirty="0"/>
          </a:p>
        </p:txBody>
      </p:sp>
      <p:sp>
        <p:nvSpPr>
          <p:cNvPr id="5" name="テキスト プレースホルダー 4"/>
          <p:cNvSpPr>
            <a:spLocks noGrp="1"/>
          </p:cNvSpPr>
          <p:nvPr>
            <p:ph type="body" sz="quarter" idx="11"/>
          </p:nvPr>
        </p:nvSpPr>
        <p:spPr>
          <a:xfrm>
            <a:off x="236338" y="926592"/>
            <a:ext cx="8671736" cy="5169408"/>
          </a:xfrm>
          <a:prstGeom prst="rect">
            <a:avLst/>
          </a:prstGeom>
        </p:spPr>
        <p:txBody>
          <a:bodyPr/>
          <a:lstStyle>
            <a:lvl1pPr marL="268288" indent="-268288">
              <a:buClr>
                <a:srgbClr val="306692"/>
              </a:buClr>
              <a:buFont typeface="Wingdings" charset="2"/>
              <a:buChar char="p"/>
              <a:defRPr/>
            </a:lvl1pPr>
            <a:lvl2pPr>
              <a:buClr>
                <a:srgbClr val="306692"/>
              </a:buClr>
              <a:defRPr/>
            </a:lvl2pPr>
            <a:lvl3pPr>
              <a:buClr>
                <a:srgbClr val="306692"/>
              </a:buClr>
              <a:defRPr/>
            </a:lvl3pPr>
            <a:lvl4pPr>
              <a:buClr>
                <a:srgbClr val="306692"/>
              </a:buClr>
              <a:defRPr/>
            </a:lvl4pPr>
            <a:lvl5pPr>
              <a:buClr>
                <a:srgbClr val="306692"/>
              </a:buClr>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extLst>
      <p:ext uri="{BB962C8B-B14F-4D97-AF65-F5344CB8AC3E}">
        <p14:creationId xmlns:p14="http://schemas.microsoft.com/office/powerpoint/2010/main" val="181787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8209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3637967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1441522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1041980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2556434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4064302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3099031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E5ACC87-A2A3-D548-A6D7-9E08E98AA7D6}" type="datetimeFigureOut">
              <a:rPr kumimoji="1" lang="ja-JP" altLang="en-US" smtClean="0"/>
              <a:t>2019/11/4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1991812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5ACC87-A2A3-D548-A6D7-9E08E98AA7D6}" type="datetimeFigureOut">
              <a:rPr kumimoji="1" lang="ja-JP" altLang="en-US" smtClean="0"/>
              <a:t>2019/11/4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E540B-5B32-AC44-ADF0-534F72CEEFA7}" type="slidenum">
              <a:rPr kumimoji="1" lang="ja-JP" altLang="en-US" smtClean="0"/>
              <a:t>‹#›</a:t>
            </a:fld>
            <a:endParaRPr kumimoji="1" lang="ja-JP" altLang="en-US"/>
          </a:p>
        </p:txBody>
      </p:sp>
    </p:spTree>
    <p:extLst>
      <p:ext uri="{BB962C8B-B14F-4D97-AF65-F5344CB8AC3E}">
        <p14:creationId xmlns:p14="http://schemas.microsoft.com/office/powerpoint/2010/main" val="14130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hyperlink" Target="http://tedxkidschiyoda.com/speakers/1379/" TargetMode="External"/><Relationship Id="rId3" Type="http://schemas.openxmlformats.org/officeDocument/2006/relationships/hyperlink" Target="https://www.youtube.com/watch?v=XJj4W-0O_iU" TargetMode="External"/><Relationship Id="rId7" Type="http://schemas.openxmlformats.org/officeDocument/2006/relationships/hyperlink" Target="https://www.youtube.com/watch?v=0v9UYqEEf28" TargetMode="External"/><Relationship Id="rId2" Type="http://schemas.openxmlformats.org/officeDocument/2006/relationships/hyperlink" Target="https://youtu.be/VGFb2VxEvaQ" TargetMode="External"/><Relationship Id="rId1" Type="http://schemas.openxmlformats.org/officeDocument/2006/relationships/slideLayout" Target="../slideLayouts/slideLayout2.xml"/><Relationship Id="rId6" Type="http://schemas.openxmlformats.org/officeDocument/2006/relationships/hyperlink" Target="https://www.youtube.com/watch?v=-70o86hPyqQ" TargetMode="External"/><Relationship Id="rId5" Type="http://schemas.openxmlformats.org/officeDocument/2006/relationships/hyperlink" Target="https://youtu.be/iZzw7jr2CJ8" TargetMode="External"/><Relationship Id="rId10" Type="http://schemas.openxmlformats.org/officeDocument/2006/relationships/image" Target="../media/image3.png"/><Relationship Id="rId4" Type="http://schemas.openxmlformats.org/officeDocument/2006/relationships/hyperlink" Target="https://youtu.be/pU87dllalvw" TargetMode="External"/><Relationship Id="rId9" Type="http://schemas.openxmlformats.org/officeDocument/2006/relationships/hyperlink" Target="https://youtu.be/pTvioz3CwDQ"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earth-museum.jp/marunouchi/" TargetMode="External"/><Relationship Id="rId7" Type="http://schemas.openxmlformats.org/officeDocument/2006/relationships/hyperlink" Target="http://www.tv-tokyo.co.jp/mv/wbs/trend_tamago/post_145753/" TargetMode="External"/><Relationship Id="rId2" Type="http://schemas.openxmlformats.org/officeDocument/2006/relationships/hyperlink" Target="https://www.youtube.com/watch?v=XJj4W-0O_iU" TargetMode="External"/><Relationship Id="rId1" Type="http://schemas.openxmlformats.org/officeDocument/2006/relationships/slideLayout" Target="../slideLayouts/slideLayout4.xml"/><Relationship Id="rId6" Type="http://schemas.openxmlformats.org/officeDocument/2006/relationships/hyperlink" Target="https://www.youtube.com/watch?v=-70o86hPyqQ" TargetMode="External"/><Relationship Id="rId5" Type="http://schemas.openxmlformats.org/officeDocument/2006/relationships/hyperlink" Target="https://www.youtube.com/watch?v=0v9UYqEEf28" TargetMode="External"/><Relationship Id="rId4" Type="http://schemas.openxmlformats.org/officeDocument/2006/relationships/hyperlink" Target="http://tedxkidschiyoda.com/speakers/1379/"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youtu.be/pTvioz3CwDQ"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tiff"/><Relationship Id="rId1" Type="http://schemas.openxmlformats.org/officeDocument/2006/relationships/slideLayout" Target="../slideLayouts/slideLayout1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2400" u="sng" dirty="0"/>
              <a:t>触れる地球＋スフィア紹介資料</a:t>
            </a:r>
            <a:endParaRPr kumimoji="1" lang="ja-JP" altLang="en-US" sz="2400" u="sng" dirty="0"/>
          </a:p>
        </p:txBody>
      </p:sp>
      <p:sp>
        <p:nvSpPr>
          <p:cNvPr id="3" name="サブタイトル 2"/>
          <p:cNvSpPr>
            <a:spLocks noGrp="1"/>
          </p:cNvSpPr>
          <p:nvPr>
            <p:ph type="subTitle" idx="1"/>
          </p:nvPr>
        </p:nvSpPr>
        <p:spPr>
          <a:xfrm>
            <a:off x="5319274" y="4205560"/>
            <a:ext cx="2645700" cy="1433239"/>
          </a:xfrm>
        </p:spPr>
        <p:txBody>
          <a:bodyPr>
            <a:normAutofit/>
          </a:bodyPr>
          <a:lstStyle/>
          <a:p>
            <a:r>
              <a:rPr kumimoji="1" lang="en-US" altLang="ja-JP" sz="1600" dirty="0"/>
              <a:t>2019</a:t>
            </a:r>
            <a:r>
              <a:rPr kumimoji="1" lang="ja-JP" altLang="en-US" sz="1600" dirty="0"/>
              <a:t>年</a:t>
            </a:r>
            <a:r>
              <a:rPr lang="en-US" altLang="ja-JP" sz="1600" dirty="0"/>
              <a:t>10</a:t>
            </a:r>
            <a:r>
              <a:rPr kumimoji="1" lang="ja-JP" altLang="en-US" sz="1600" dirty="0"/>
              <a:t>月</a:t>
            </a:r>
            <a:r>
              <a:rPr kumimoji="1" lang="en-US" altLang="ja-JP" sz="1600" dirty="0"/>
              <a:t>2</a:t>
            </a:r>
            <a:r>
              <a:rPr lang="en-US" altLang="ja-JP" sz="1600" dirty="0"/>
              <a:t>3</a:t>
            </a:r>
            <a:r>
              <a:rPr kumimoji="1" lang="ja-JP" altLang="en-US" sz="1600" dirty="0"/>
              <a:t>日</a:t>
            </a:r>
            <a:endParaRPr kumimoji="1" lang="en-US" altLang="ja-JP" sz="1600" dirty="0"/>
          </a:p>
          <a:p>
            <a:r>
              <a:rPr lang="ja-JP" altLang="en-US" sz="1600" dirty="0"/>
              <a:t>竹村眞一</a:t>
            </a:r>
            <a:endParaRPr lang="en-US" altLang="ja-JP" sz="1600" dirty="0"/>
          </a:p>
          <a:p>
            <a:r>
              <a:rPr kumimoji="1" lang="ja-JP" altLang="en-US" sz="1200" dirty="0"/>
              <a:t>（触れる地球</a:t>
            </a:r>
            <a:r>
              <a:rPr kumimoji="1" lang="en-US" altLang="ja-JP" sz="1200" dirty="0"/>
              <a:t>/</a:t>
            </a:r>
            <a:r>
              <a:rPr kumimoji="1" lang="ja-JP" altLang="en-US" sz="1200" dirty="0"/>
              <a:t>スフィア開発者、</a:t>
            </a:r>
            <a:endParaRPr kumimoji="1" lang="en-US" altLang="ja-JP" sz="1200" dirty="0"/>
          </a:p>
          <a:p>
            <a:r>
              <a:rPr lang="ja-JP" altLang="en-US" sz="1200" dirty="0"/>
              <a:t>京都造形芸術大学教授、</a:t>
            </a:r>
            <a:endParaRPr lang="en-US" altLang="ja-JP" sz="1200" dirty="0"/>
          </a:p>
          <a:p>
            <a:r>
              <a:rPr kumimoji="1" lang="en-US" altLang="ja-JP" sz="1200" dirty="0"/>
              <a:t>NPO</a:t>
            </a:r>
            <a:r>
              <a:rPr kumimoji="1" lang="ja-JP" altLang="en-US" sz="1200" dirty="0"/>
              <a:t>法人</a:t>
            </a:r>
            <a:r>
              <a:rPr kumimoji="1" lang="en-US" altLang="ja-JP" sz="1200" dirty="0"/>
              <a:t>Earth Literacy Program</a:t>
            </a:r>
            <a:r>
              <a:rPr kumimoji="1" lang="ja-JP" altLang="en-US" sz="1200" dirty="0"/>
              <a:t>代表）</a:t>
            </a:r>
            <a:endParaRPr kumimoji="1" lang="en-US" altLang="ja-JP" sz="1200" dirty="0"/>
          </a:p>
          <a:p>
            <a:endParaRPr kumimoji="1" lang="ja-JP" altLang="en-US" sz="1600" dirty="0"/>
          </a:p>
        </p:txBody>
      </p:sp>
    </p:spTree>
    <p:extLst>
      <p:ext uri="{BB962C8B-B14F-4D97-AF65-F5344CB8AC3E}">
        <p14:creationId xmlns:p14="http://schemas.microsoft.com/office/powerpoint/2010/main" val="2031594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5919" y="198286"/>
            <a:ext cx="8479431" cy="378490"/>
          </a:xfrm>
        </p:spPr>
        <p:txBody>
          <a:bodyPr>
            <a:noAutofit/>
          </a:bodyPr>
          <a:lstStyle/>
          <a:p>
            <a:r>
              <a:rPr lang="ja-JP" altLang="en-US" sz="2000" u="sng" dirty="0"/>
              <a:t>「触れる地球」とその小型普及版</a:t>
            </a:r>
            <a:r>
              <a:rPr lang="en-US" altLang="ja-JP" sz="2000" u="sng" dirty="0"/>
              <a:t> </a:t>
            </a:r>
            <a:r>
              <a:rPr lang="ja-JP" altLang="en-US" sz="2000" u="sng" dirty="0"/>
              <a:t>“スフィア”；開発への想い</a:t>
            </a:r>
            <a:endParaRPr kumimoji="1" lang="ja-JP" altLang="en-US" sz="2000" u="sng" dirty="0"/>
          </a:p>
        </p:txBody>
      </p:sp>
      <p:sp>
        <p:nvSpPr>
          <p:cNvPr id="3" name="テキスト プレースホルダー 2"/>
          <p:cNvSpPr>
            <a:spLocks noGrp="1"/>
          </p:cNvSpPr>
          <p:nvPr>
            <p:ph type="body" sz="quarter" idx="11"/>
          </p:nvPr>
        </p:nvSpPr>
        <p:spPr>
          <a:xfrm>
            <a:off x="375919" y="804332"/>
            <a:ext cx="6141390" cy="6053667"/>
          </a:xfrm>
        </p:spPr>
        <p:txBody>
          <a:bodyPr>
            <a:normAutofit lnSpcReduction="10000"/>
          </a:bodyPr>
          <a:lstStyle/>
          <a:p>
            <a:pPr marL="0" indent="0">
              <a:buNone/>
            </a:pPr>
            <a:r>
              <a:rPr lang="en-US" altLang="ja-JP" sz="1400" dirty="0"/>
              <a:t>21</a:t>
            </a:r>
            <a:r>
              <a:rPr lang="ja-JP" altLang="en-US" sz="1400" dirty="0"/>
              <a:t>世紀生まれの子どもたちが、いまだに</a:t>
            </a:r>
            <a:r>
              <a:rPr lang="en-US" altLang="ja-JP" sz="1400" dirty="0"/>
              <a:t>16</a:t>
            </a:r>
            <a:r>
              <a:rPr lang="ja-JP" altLang="en-US" sz="1400" dirty="0"/>
              <a:t>世紀の信長の時代のメルカトル地図で学んでいるというのは、一体どうしたことでしょうか？</a:t>
            </a:r>
            <a:endParaRPr lang="en-US" altLang="ja-JP" sz="1400" dirty="0"/>
          </a:p>
          <a:p>
            <a:pPr marL="0" indent="0">
              <a:buNone/>
            </a:pPr>
            <a:endParaRPr lang="en-US" altLang="ja-JP" sz="1000" dirty="0"/>
          </a:p>
          <a:p>
            <a:pPr marL="0" indent="0">
              <a:buNone/>
            </a:pPr>
            <a:r>
              <a:rPr lang="ja-JP" altLang="en-US" sz="1400" dirty="0">
                <a:solidFill>
                  <a:srgbClr val="0000FF"/>
                </a:solidFill>
              </a:rPr>
              <a:t>地球時代に生きる、真の“地球人”を育てたい。</a:t>
            </a:r>
            <a:r>
              <a:rPr lang="ja-JP" altLang="en-US" sz="1400" dirty="0"/>
              <a:t>現代のグローバルな社会経済状況に拮抗しうる、「地球目線」を養うツールがいま必要だ。ーーそんな想いで開発されたのが、このライブ地球儀「触れる地球」です。</a:t>
            </a:r>
            <a:endParaRPr lang="en-US" altLang="ja-JP" sz="1400" dirty="0"/>
          </a:p>
          <a:p>
            <a:pPr marL="0" indent="0">
              <a:buNone/>
            </a:pPr>
            <a:endParaRPr lang="en-US" altLang="ja-JP" sz="1000" dirty="0"/>
          </a:p>
          <a:p>
            <a:pPr marL="0" indent="0">
              <a:buNone/>
            </a:pPr>
            <a:r>
              <a:rPr lang="ja-JP" altLang="ja-JP" sz="1400" dirty="0"/>
              <a:t>インターネット経由で常時データが</a:t>
            </a:r>
            <a:r>
              <a:rPr lang="ja-JP" altLang="en-US" sz="1400" dirty="0"/>
              <a:t>自動</a:t>
            </a:r>
            <a:r>
              <a:rPr lang="ja-JP" altLang="ja-JP" sz="1400" dirty="0"/>
              <a:t>更新されるこの地球儀には、リアルタイムの雲や台風の発生、それと海水温の関係、温暖化で加速する北極海氷の減少</a:t>
            </a:r>
            <a:r>
              <a:rPr lang="ja-JP" altLang="en-US" sz="1400" dirty="0"/>
              <a:t>、世界の都市のいまの様子などが逐次表示されます。</a:t>
            </a:r>
            <a:endParaRPr lang="en-US" altLang="ja-JP" sz="1400" dirty="0"/>
          </a:p>
          <a:p>
            <a:pPr marL="0" indent="0">
              <a:buNone/>
            </a:pPr>
            <a:r>
              <a:rPr lang="en-US" altLang="ja-JP" sz="1400" b="1" dirty="0"/>
              <a:t>SDGs</a:t>
            </a:r>
            <a:r>
              <a:rPr lang="ja-JP" altLang="en-US" sz="1400" dirty="0"/>
              <a:t>（国連；持続可能な開発目標）関連では世界の乳幼児死亡率や飢餓・栄養不足人口などの経年変化も手に取るようにわかります。</a:t>
            </a:r>
            <a:endParaRPr lang="ja-JP" altLang="ja-JP" sz="1400" dirty="0"/>
          </a:p>
          <a:p>
            <a:pPr marL="0" indent="0">
              <a:buNone/>
            </a:pPr>
            <a:endParaRPr lang="en-US" altLang="ja-JP" sz="1000" dirty="0"/>
          </a:p>
          <a:p>
            <a:pPr marL="0" indent="0">
              <a:buNone/>
            </a:pPr>
            <a:r>
              <a:rPr lang="en-US" altLang="ja-JP" sz="1400" dirty="0"/>
              <a:t>2050</a:t>
            </a:r>
            <a:r>
              <a:rPr lang="ja-JP" altLang="ja-JP" sz="1400" dirty="0"/>
              <a:t>年に</a:t>
            </a:r>
            <a:r>
              <a:rPr lang="en-US" altLang="ja-JP" sz="1400" dirty="0"/>
              <a:t>CO2</a:t>
            </a:r>
            <a:r>
              <a:rPr lang="ja-JP" altLang="ja-JP" sz="1400" dirty="0"/>
              <a:t>半減など、「パリ合意」を実現した場合とそうでない場合では地球の未来がどう変わるのか？</a:t>
            </a:r>
            <a:r>
              <a:rPr lang="en-US" altLang="ja-JP" sz="1400" dirty="0"/>
              <a:t>−−−−</a:t>
            </a:r>
            <a:r>
              <a:rPr lang="ja-JP" altLang="en-US" sz="1400" dirty="0"/>
              <a:t>こうした</a:t>
            </a:r>
            <a:r>
              <a:rPr lang="ja-JP" altLang="ja-JP" sz="1400" dirty="0"/>
              <a:t>未来予測</a:t>
            </a:r>
            <a:r>
              <a:rPr lang="ja-JP" altLang="ja-JP" sz="1200" dirty="0"/>
              <a:t>（２種類の温暖化シミュレーション）</a:t>
            </a:r>
            <a:r>
              <a:rPr lang="ja-JP" altLang="ja-JP" sz="1400" dirty="0"/>
              <a:t>で人類の行く末を占う一方、数億年単位の大陸移動と日本列島の誕生の過程をみて、４つのプレートの交差点上にあるこの列島の災いと恵みを実感することもできます。</a:t>
            </a:r>
            <a:endParaRPr lang="en-US" altLang="ja-JP" sz="1000" dirty="0"/>
          </a:p>
          <a:p>
            <a:pPr marL="0" indent="0">
              <a:buNone/>
            </a:pPr>
            <a:r>
              <a:rPr lang="ja-JP" altLang="ja-JP" sz="1400" dirty="0"/>
              <a:t>この地球儀はいわば地球大の神経系としてのインターネットを通じて、</a:t>
            </a:r>
            <a:r>
              <a:rPr lang="ja-JP" altLang="ja-JP" sz="1400" dirty="0">
                <a:solidFill>
                  <a:schemeClr val="tx1"/>
                </a:solidFill>
              </a:rPr>
              <a:t>リアルタイムの</a:t>
            </a:r>
            <a:r>
              <a:rPr lang="ja-JP" altLang="ja-JP" sz="1400" dirty="0">
                <a:solidFill>
                  <a:srgbClr val="0000FF"/>
                </a:solidFill>
              </a:rPr>
              <a:t>“地球の体温・体調”を見える化する地球儀</a:t>
            </a:r>
            <a:r>
              <a:rPr lang="ja-JP" altLang="ja-JP" sz="1400" dirty="0"/>
              <a:t>であると同時に、大きな飛距離で過去と未来を往還し、「地球目線」で</a:t>
            </a:r>
            <a:r>
              <a:rPr lang="ja-JP" altLang="en-US" sz="1400" dirty="0"/>
              <a:t>未来をデザインする</a:t>
            </a:r>
            <a:r>
              <a:rPr lang="ja-JP" altLang="ja-JP" sz="1400" dirty="0"/>
              <a:t>窓（鏡）でもあ</a:t>
            </a:r>
            <a:r>
              <a:rPr lang="ja-JP" altLang="en-US" sz="1400" dirty="0"/>
              <a:t>りま</a:t>
            </a:r>
            <a:r>
              <a:rPr lang="ja-JP" altLang="ja-JP" sz="1400" dirty="0"/>
              <a:t>す。</a:t>
            </a:r>
            <a:endParaRPr lang="en-US" altLang="ja-JP" sz="1400" dirty="0"/>
          </a:p>
          <a:p>
            <a:pPr marL="0" indent="0">
              <a:buNone/>
            </a:pPr>
            <a:endParaRPr lang="en-US" altLang="ja-JP" sz="1000" dirty="0"/>
          </a:p>
          <a:p>
            <a:pPr marL="0" indent="0">
              <a:buNone/>
            </a:pPr>
            <a:r>
              <a:rPr lang="ja-JP" altLang="ja-JP" sz="1400" dirty="0"/>
              <a:t>　“宇宙船地球号”という概念の生みの親バックミンスター・フラーは、「</a:t>
            </a:r>
            <a:r>
              <a:rPr lang="en-US" altLang="ja-JP" sz="1400" dirty="0"/>
              <a:t>NY</a:t>
            </a:r>
            <a:r>
              <a:rPr lang="ja-JP" altLang="ja-JP" sz="1400" dirty="0"/>
              <a:t>国連本部に地球と世界の状況がリアルタイムで表示されるコンピューター地球儀を設置し、各国代表はそれを囲んで意思決定すべきだ」と提案しました。</a:t>
            </a:r>
            <a:r>
              <a:rPr lang="ja-JP" altLang="en-US" sz="1400" dirty="0"/>
              <a:t>いま私たちの手もとには、</a:t>
            </a:r>
            <a:r>
              <a:rPr lang="ja-JP" altLang="ja-JP" sz="1400" dirty="0"/>
              <a:t>それを実現した「触れる地球」</a:t>
            </a:r>
            <a:r>
              <a:rPr lang="ja-JP" altLang="en-US" sz="1400" dirty="0"/>
              <a:t>があります。</a:t>
            </a:r>
            <a:endParaRPr lang="en-US" altLang="ja-JP" sz="1400" dirty="0"/>
          </a:p>
          <a:p>
            <a:pPr marL="0" indent="0">
              <a:buNone/>
            </a:pPr>
            <a:endParaRPr lang="en-US" altLang="ja-JP" sz="1400" dirty="0"/>
          </a:p>
          <a:p>
            <a:pPr marL="0" indent="0">
              <a:buNone/>
            </a:pPr>
            <a:r>
              <a:rPr lang="ja-JP" altLang="en-US" sz="1400" dirty="0"/>
              <a:t>「触れる地球」とその後継機・ポータブル版“スフィア”を、是非ご活用下さい。</a:t>
            </a:r>
            <a:endParaRPr lang="ja-JP" altLang="ja-JP" sz="1400" dirty="0"/>
          </a:p>
        </p:txBody>
      </p:sp>
      <p:sp>
        <p:nvSpPr>
          <p:cNvPr id="5" name="正方形/長方形 4"/>
          <p:cNvSpPr/>
          <p:nvPr/>
        </p:nvSpPr>
        <p:spPr>
          <a:xfrm>
            <a:off x="6921443" y="3584773"/>
            <a:ext cx="1990002" cy="22428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2"/>
                </a:solidFill>
              </a:rPr>
              <a:t>写真</a:t>
            </a:r>
            <a:endParaRPr kumimoji="1" lang="en-US" altLang="ja-JP" dirty="0">
              <a:solidFill>
                <a:schemeClr val="tx2"/>
              </a:solidFill>
            </a:endParaRPr>
          </a:p>
        </p:txBody>
      </p:sp>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17309" y="1235365"/>
            <a:ext cx="2541433" cy="1674091"/>
          </a:xfrm>
          <a:prstGeom prst="rect">
            <a:avLst/>
          </a:prstGeom>
        </p:spPr>
      </p:pic>
      <p:pic>
        <p:nvPicPr>
          <p:cNvPr id="7" name="図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13152" y="3304426"/>
            <a:ext cx="2456247" cy="2662671"/>
          </a:xfrm>
          <a:prstGeom prst="rect">
            <a:avLst/>
          </a:prstGeom>
        </p:spPr>
      </p:pic>
      <p:sp>
        <p:nvSpPr>
          <p:cNvPr id="4" name="テキスト ボックス 3"/>
          <p:cNvSpPr txBox="1"/>
          <p:nvPr/>
        </p:nvSpPr>
        <p:spPr>
          <a:xfrm>
            <a:off x="6787376" y="5827592"/>
            <a:ext cx="2356624" cy="577081"/>
          </a:xfrm>
          <a:prstGeom prst="rect">
            <a:avLst/>
          </a:prstGeom>
          <a:noFill/>
        </p:spPr>
        <p:txBody>
          <a:bodyPr wrap="square" rtlCol="0">
            <a:spAutoFit/>
          </a:bodyPr>
          <a:lstStyle/>
          <a:p>
            <a:r>
              <a:rPr kumimoji="1" lang="ja-JP" altLang="en-US" sz="1050" dirty="0"/>
              <a:t>データ提供；国立環境研究</a:t>
            </a:r>
            <a:r>
              <a:rPr lang="ja-JP" altLang="en-US" sz="1050" dirty="0"/>
              <a:t>所</a:t>
            </a:r>
            <a:endParaRPr lang="en-US" altLang="ja-JP" sz="1050" dirty="0"/>
          </a:p>
          <a:p>
            <a:r>
              <a:rPr kumimoji="1" lang="ja-JP" altLang="en-US" sz="1050" dirty="0"/>
              <a:t>（その他</a:t>
            </a:r>
            <a:r>
              <a:rPr kumimoji="1" lang="en-US" altLang="ja-JP" sz="1050" dirty="0"/>
              <a:t>JAXA</a:t>
            </a:r>
            <a:r>
              <a:rPr kumimoji="1" lang="ja-JP" altLang="en-US" sz="1050" dirty="0"/>
              <a:t>、</a:t>
            </a:r>
            <a:r>
              <a:rPr kumimoji="1" lang="en-US" altLang="ja-JP" sz="1050" dirty="0"/>
              <a:t>JAMSTEC</a:t>
            </a:r>
            <a:r>
              <a:rPr kumimoji="1" lang="ja-JP" altLang="en-US" sz="1050" dirty="0"/>
              <a:t>、</a:t>
            </a:r>
            <a:r>
              <a:rPr lang="ja-JP" altLang="en-US" sz="1050" dirty="0"/>
              <a:t>ウェザーニューズ等からデータ提供受け表示）</a:t>
            </a:r>
          </a:p>
        </p:txBody>
      </p:sp>
    </p:spTree>
    <p:extLst>
      <p:ext uri="{BB962C8B-B14F-4D97-AF65-F5344CB8AC3E}">
        <p14:creationId xmlns:p14="http://schemas.microsoft.com/office/powerpoint/2010/main" val="39055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1546"/>
            <a:ext cx="8229600" cy="508794"/>
          </a:xfrm>
        </p:spPr>
        <p:txBody>
          <a:bodyPr>
            <a:normAutofit/>
          </a:bodyPr>
          <a:lstStyle/>
          <a:p>
            <a:r>
              <a:rPr kumimoji="1" lang="ja-JP" altLang="en-US" sz="2000" u="sng" dirty="0"/>
              <a:t>「触れる地球」展示</a:t>
            </a:r>
            <a:r>
              <a:rPr lang="ja-JP" altLang="en-US" sz="2000" u="sng" dirty="0"/>
              <a:t>・デモンストレーション講演</a:t>
            </a:r>
            <a:r>
              <a:rPr kumimoji="1" lang="ja-JP" altLang="en-US" sz="2000" u="sng" dirty="0"/>
              <a:t>例；動画</a:t>
            </a:r>
            <a:r>
              <a:rPr kumimoji="1" lang="ja-JP" altLang="en-US" sz="1600" u="sng" dirty="0">
                <a:solidFill>
                  <a:srgbClr val="FF6600"/>
                </a:solidFill>
              </a:rPr>
              <a:t>　</a:t>
            </a:r>
            <a:endParaRPr kumimoji="1" lang="ja-JP" altLang="en-US" sz="2000" u="sng" dirty="0"/>
          </a:p>
        </p:txBody>
      </p:sp>
      <p:sp>
        <p:nvSpPr>
          <p:cNvPr id="3" name="コンテンツ プレースホルダー 2"/>
          <p:cNvSpPr>
            <a:spLocks noGrp="1"/>
          </p:cNvSpPr>
          <p:nvPr>
            <p:ph idx="1"/>
          </p:nvPr>
        </p:nvSpPr>
        <p:spPr>
          <a:xfrm>
            <a:off x="700302" y="907548"/>
            <a:ext cx="8344291" cy="6291198"/>
          </a:xfrm>
        </p:spPr>
        <p:txBody>
          <a:bodyPr>
            <a:normAutofit fontScale="47500" lnSpcReduction="20000"/>
          </a:bodyPr>
          <a:lstStyle/>
          <a:p>
            <a:pPr marL="0" indent="0">
              <a:buNone/>
            </a:pPr>
            <a:r>
              <a:rPr lang="ja-JP" altLang="en-US" dirty="0"/>
              <a:t>＜六本木ヒルズ</a:t>
            </a:r>
            <a:r>
              <a:rPr lang="en-US" altLang="ja-JP" dirty="0"/>
              <a:t>Media Ambition Tokyo2018</a:t>
            </a:r>
            <a:r>
              <a:rPr lang="ja-JP" altLang="en-US" dirty="0"/>
              <a:t>展示＞　</a:t>
            </a:r>
          </a:p>
          <a:p>
            <a:pPr marL="0" indent="0">
              <a:buNone/>
            </a:pPr>
            <a:r>
              <a:rPr lang="en-US" altLang="ja-JP" u="sng" dirty="0">
                <a:hlinkClick r:id="rId2"/>
              </a:rPr>
              <a:t>https://youtu.be/VGFb2VxEvaQ</a:t>
            </a:r>
          </a:p>
          <a:p>
            <a:pPr marL="0" indent="0">
              <a:buNone/>
            </a:pPr>
            <a:endParaRPr lang="en-US" altLang="ja-JP" dirty="0"/>
          </a:p>
          <a:p>
            <a:pPr marL="0" indent="0">
              <a:buNone/>
            </a:pPr>
            <a:r>
              <a:rPr lang="ja-JP" altLang="en-US" dirty="0"/>
              <a:t>触れる地球ミュージアム展示</a:t>
            </a:r>
            <a:r>
              <a:rPr lang="ja-JP" altLang="en-US" sz="2900" dirty="0"/>
              <a:t>（国連会議での展示）</a:t>
            </a:r>
          </a:p>
          <a:p>
            <a:pPr marL="0" indent="0">
              <a:buNone/>
            </a:pPr>
            <a:r>
              <a:rPr lang="en-US" altLang="ja-JP" u="sng" dirty="0">
                <a:hlinkClick r:id="rId3"/>
              </a:rPr>
              <a:t>https://www.youtube.com/watch?v=XJj4W-0O_iU</a:t>
            </a:r>
          </a:p>
          <a:p>
            <a:endParaRPr lang="en-US" altLang="ja-JP" dirty="0"/>
          </a:p>
          <a:p>
            <a:pPr marL="0" indent="0">
              <a:buNone/>
            </a:pPr>
            <a:r>
              <a:rPr lang="ja-JP" altLang="en-US" dirty="0"/>
              <a:t>「海の地球ミュージアム」</a:t>
            </a:r>
            <a:r>
              <a:rPr lang="en-US" altLang="ja-JP" dirty="0"/>
              <a:t>2018</a:t>
            </a:r>
            <a:r>
              <a:rPr lang="ja-JP" altLang="en-US" sz="2900" dirty="0"/>
              <a:t>（六本木ヒルズ展望台）</a:t>
            </a:r>
          </a:p>
          <a:p>
            <a:pPr marL="0" indent="0">
              <a:buNone/>
            </a:pPr>
            <a:r>
              <a:rPr lang="en-US" altLang="ja-JP" dirty="0"/>
              <a:t>Short Version</a:t>
            </a:r>
          </a:p>
          <a:p>
            <a:pPr marL="0" indent="0">
              <a:buNone/>
            </a:pPr>
            <a:r>
              <a:rPr lang="en-US" altLang="ja-JP" u="sng" dirty="0">
                <a:hlinkClick r:id="rId4"/>
              </a:rPr>
              <a:t>https://youtu.be/pU87dllalvw</a:t>
            </a:r>
            <a:endParaRPr lang="en-US" altLang="ja-JP" u="sng" dirty="0"/>
          </a:p>
          <a:p>
            <a:pPr marL="0" indent="0">
              <a:buNone/>
            </a:pPr>
            <a:r>
              <a:rPr lang="en-US" altLang="ja-JP" dirty="0"/>
              <a:t>Middle Version</a:t>
            </a:r>
          </a:p>
          <a:p>
            <a:pPr marL="0" indent="0">
              <a:buNone/>
            </a:pPr>
            <a:r>
              <a:rPr lang="en-US" altLang="ja-JP" u="sng" dirty="0">
                <a:hlinkClick r:id="rId5"/>
              </a:rPr>
              <a:t>https://youtu.be/iZzw7jr2CJ8</a:t>
            </a:r>
          </a:p>
          <a:p>
            <a:pPr marL="0" indent="0">
              <a:buNone/>
            </a:pPr>
            <a:endParaRPr lang="en-US" altLang="ja-JP" dirty="0"/>
          </a:p>
          <a:p>
            <a:pPr marL="0" indent="0">
              <a:buNone/>
            </a:pPr>
            <a:r>
              <a:rPr lang="ja-JP" altLang="en-US" dirty="0"/>
              <a:t>国連本部ジュネーブでの「触れる地球」講演（英語；</a:t>
            </a:r>
            <a:r>
              <a:rPr lang="en-US" altLang="ja-JP" dirty="0"/>
              <a:t>2013</a:t>
            </a:r>
            <a:r>
              <a:rPr lang="ja-JP" altLang="en-US" dirty="0"/>
              <a:t>）</a:t>
            </a:r>
          </a:p>
          <a:p>
            <a:pPr marL="0" indent="0">
              <a:buNone/>
            </a:pPr>
            <a:r>
              <a:rPr lang="en-US" altLang="ja-JP" u="sng" dirty="0">
                <a:hlinkClick r:id="rId6"/>
              </a:rPr>
              <a:t>https://www.youtube.com/watch?v=-70o86hPyqQ</a:t>
            </a:r>
          </a:p>
          <a:p>
            <a:pPr marL="0" indent="0">
              <a:buNone/>
            </a:pPr>
            <a:r>
              <a:rPr lang="en-US" altLang="ja-JP" dirty="0"/>
              <a:t> </a:t>
            </a:r>
          </a:p>
          <a:p>
            <a:pPr marL="0" indent="0">
              <a:buNone/>
            </a:pPr>
            <a:r>
              <a:rPr lang="en-US" altLang="ja-JP" dirty="0"/>
              <a:t>Global Philanthropy Forum</a:t>
            </a:r>
            <a:r>
              <a:rPr lang="ja-JP" altLang="en-US" dirty="0"/>
              <a:t>講演</a:t>
            </a:r>
            <a:r>
              <a:rPr lang="ja-JP" altLang="en-US" sz="2900" dirty="0"/>
              <a:t>（英語；</a:t>
            </a:r>
            <a:r>
              <a:rPr lang="en-US" altLang="ja-JP" sz="2900" dirty="0"/>
              <a:t>2014</a:t>
            </a:r>
            <a:r>
              <a:rPr lang="ja-JP" altLang="en-US" sz="2900" dirty="0"/>
              <a:t>年サンフランシスコ）</a:t>
            </a:r>
          </a:p>
          <a:p>
            <a:pPr marL="0" indent="0">
              <a:buNone/>
            </a:pPr>
            <a:r>
              <a:rPr lang="en-US" altLang="ja-JP" u="sng" dirty="0">
                <a:hlinkClick r:id="rId7"/>
              </a:rPr>
              <a:t>https://www.youtube.com/watch?v=0v9UYqEEf28</a:t>
            </a:r>
          </a:p>
          <a:p>
            <a:endParaRPr lang="en-US" altLang="ja-JP" dirty="0"/>
          </a:p>
          <a:p>
            <a:pPr marL="0" indent="0">
              <a:buNone/>
            </a:pPr>
            <a:r>
              <a:rPr lang="en-US" altLang="ja-JP" dirty="0" err="1"/>
              <a:t>TEDxTokyo</a:t>
            </a:r>
            <a:r>
              <a:rPr lang="ja-JP" altLang="en-US" dirty="0"/>
              <a:t>での子ども向けデモ講演（日本語）</a:t>
            </a:r>
          </a:p>
          <a:p>
            <a:pPr marL="0" indent="0">
              <a:buNone/>
            </a:pPr>
            <a:r>
              <a:rPr lang="en-US" altLang="ja-JP" u="sng" dirty="0">
                <a:hlinkClick r:id="rId8"/>
              </a:rPr>
              <a:t>http://tedxkidschiyoda.com/speakers/1379/</a:t>
            </a:r>
          </a:p>
          <a:p>
            <a:pPr marL="0" indent="0">
              <a:buNone/>
            </a:pPr>
            <a:endParaRPr lang="ja-JP" altLang="en-US" dirty="0"/>
          </a:p>
          <a:p>
            <a:pPr marL="0" indent="0">
              <a:buNone/>
            </a:pPr>
            <a:r>
              <a:rPr lang="ja-JP" altLang="en-US" dirty="0"/>
              <a:t>小型「スフィア」プロモーション映像；</a:t>
            </a:r>
          </a:p>
          <a:p>
            <a:pPr marL="0" indent="0">
              <a:buNone/>
            </a:pPr>
            <a:r>
              <a:rPr lang="en-US" altLang="ja-JP" u="sng" dirty="0">
                <a:hlinkClick r:id="rId9"/>
              </a:rPr>
              <a:t>https://youtu.be/pTvioz3CwDQ</a:t>
            </a:r>
            <a:endParaRPr lang="en-US" altLang="ja-JP" u="sng" dirty="0"/>
          </a:p>
          <a:p>
            <a:pPr marL="0" indent="0">
              <a:buNone/>
            </a:pPr>
            <a:endParaRPr lang="en-US" altLang="ja-JP" dirty="0"/>
          </a:p>
          <a:p>
            <a:endParaRPr lang="en-US" altLang="ja-JP" dirty="0"/>
          </a:p>
          <a:p>
            <a:pPr marL="0" indent="0">
              <a:buNone/>
            </a:pPr>
            <a:endParaRPr kumimoji="1" lang="ja-JP" altLang="en-US" dirty="0"/>
          </a:p>
        </p:txBody>
      </p:sp>
      <p:pic>
        <p:nvPicPr>
          <p:cNvPr id="4" name="図 3"/>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120637" y="2992383"/>
            <a:ext cx="2653408" cy="3338611"/>
          </a:xfrm>
          <a:prstGeom prst="rect">
            <a:avLst/>
          </a:prstGeom>
        </p:spPr>
      </p:pic>
      <p:sp>
        <p:nvSpPr>
          <p:cNvPr id="5" name="テキスト ボックス 4"/>
          <p:cNvSpPr txBox="1"/>
          <p:nvPr/>
        </p:nvSpPr>
        <p:spPr>
          <a:xfrm>
            <a:off x="5302684" y="1361932"/>
            <a:ext cx="3841316" cy="1384995"/>
          </a:xfrm>
          <a:prstGeom prst="rect">
            <a:avLst/>
          </a:prstGeom>
          <a:noFill/>
        </p:spPr>
        <p:txBody>
          <a:bodyPr wrap="none" rtlCol="0">
            <a:spAutoFit/>
          </a:bodyPr>
          <a:lstStyle/>
          <a:p>
            <a:r>
              <a:rPr lang="ja-JP" altLang="en-US" sz="1400" dirty="0"/>
              <a:t>触れる地球とその小型普及版スフィアは現在、</a:t>
            </a:r>
            <a:endParaRPr kumimoji="1" lang="en-US" altLang="ja-JP" sz="1400" dirty="0"/>
          </a:p>
          <a:p>
            <a:r>
              <a:rPr lang="ja-JP" altLang="en-US" sz="1400" dirty="0"/>
              <a:t>東京大学、東北大学、京都外語大などの大学、</a:t>
            </a:r>
            <a:endParaRPr lang="en-US" altLang="ja-JP" sz="1400" dirty="0"/>
          </a:p>
          <a:p>
            <a:r>
              <a:rPr kumimoji="1" lang="ja-JP" altLang="en-US" sz="1400" dirty="0"/>
              <a:t>スーパーサイエンス及びグローバル高校６校、</a:t>
            </a:r>
            <a:endParaRPr kumimoji="1" lang="en-US" altLang="ja-JP" sz="1400" dirty="0"/>
          </a:p>
          <a:p>
            <a:r>
              <a:rPr lang="ja-JP" altLang="en-US" sz="1400" dirty="0"/>
              <a:t>また</a:t>
            </a:r>
            <a:r>
              <a:rPr kumimoji="1" lang="ja-JP" altLang="en-US" sz="1400" dirty="0"/>
              <a:t>エーザイ、住友化学、味の素、サントリー等、</a:t>
            </a:r>
            <a:endParaRPr kumimoji="1" lang="en-US" altLang="ja-JP" sz="1400" dirty="0"/>
          </a:p>
          <a:p>
            <a:r>
              <a:rPr lang="en-US" altLang="ja-JP" sz="1400" dirty="0"/>
              <a:t>20</a:t>
            </a:r>
            <a:r>
              <a:rPr lang="ja-JP" altLang="en-US" sz="1400" dirty="0"/>
              <a:t>社以上の企業に社員の</a:t>
            </a:r>
            <a:r>
              <a:rPr lang="en-US" altLang="ja-JP" sz="1400" dirty="0"/>
              <a:t>SDGs</a:t>
            </a:r>
            <a:r>
              <a:rPr lang="ja-JP" altLang="en-US" sz="1400" dirty="0"/>
              <a:t>意識啓発の目的</a:t>
            </a:r>
            <a:endParaRPr lang="en-US" altLang="ja-JP" sz="1400" dirty="0"/>
          </a:p>
          <a:p>
            <a:r>
              <a:rPr kumimoji="1" lang="ja-JP" altLang="en-US" sz="1400" dirty="0"/>
              <a:t>で導入されています。</a:t>
            </a:r>
          </a:p>
        </p:txBody>
      </p:sp>
      <p:sp>
        <p:nvSpPr>
          <p:cNvPr id="6" name="正方形/長方形 5"/>
          <p:cNvSpPr/>
          <p:nvPr/>
        </p:nvSpPr>
        <p:spPr>
          <a:xfrm>
            <a:off x="5220149" y="1269946"/>
            <a:ext cx="3824444" cy="159617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3845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8814"/>
            <a:ext cx="8229600" cy="444261"/>
          </a:xfrm>
        </p:spPr>
        <p:txBody>
          <a:bodyPr>
            <a:normAutofit/>
          </a:bodyPr>
          <a:lstStyle/>
          <a:p>
            <a:r>
              <a:rPr kumimoji="1" lang="ja-JP" altLang="en-US" sz="2000" u="sng" dirty="0"/>
              <a:t>「触れる地球」</a:t>
            </a:r>
            <a:r>
              <a:rPr kumimoji="1" lang="en-US" altLang="ja-JP" sz="2000" u="sng" dirty="0"/>
              <a:t>Tangible Earth</a:t>
            </a:r>
            <a:r>
              <a:rPr lang="ja-JP" altLang="en-US" sz="2000" u="sng" dirty="0"/>
              <a:t>の歴史</a:t>
            </a:r>
            <a:r>
              <a:rPr lang="ja-JP" altLang="en-US" sz="1600" u="sng" dirty="0"/>
              <a:t>（発案・開発プロデュース；竹村真一</a:t>
            </a:r>
            <a:r>
              <a:rPr lang="ja-JP" altLang="en-US" sz="1600" dirty="0"/>
              <a:t>）</a:t>
            </a:r>
            <a:endParaRPr kumimoji="1" lang="ja-JP" altLang="en-US" sz="1600" u="sng" dirty="0"/>
          </a:p>
        </p:txBody>
      </p:sp>
      <p:sp>
        <p:nvSpPr>
          <p:cNvPr id="3" name="コンテンツ プレースホルダー 2"/>
          <p:cNvSpPr>
            <a:spLocks noGrp="1"/>
          </p:cNvSpPr>
          <p:nvPr>
            <p:ph sz="half" idx="1"/>
          </p:nvPr>
        </p:nvSpPr>
        <p:spPr>
          <a:xfrm>
            <a:off x="271253" y="718899"/>
            <a:ext cx="4376947" cy="6139101"/>
          </a:xfrm>
        </p:spPr>
        <p:txBody>
          <a:bodyPr>
            <a:normAutofit fontScale="85000" lnSpcReduction="20000"/>
          </a:bodyPr>
          <a:lstStyle/>
          <a:p>
            <a:pPr marL="0" indent="0">
              <a:buNone/>
            </a:pPr>
            <a:r>
              <a:rPr kumimoji="1" lang="en-US" altLang="ja-JP" sz="1400" dirty="0"/>
              <a:t>2005</a:t>
            </a:r>
            <a:r>
              <a:rPr kumimoji="1" lang="ja-JP" altLang="en-US" sz="1400" dirty="0"/>
              <a:t>年；初期大型版（直径</a:t>
            </a:r>
            <a:r>
              <a:rPr kumimoji="1" lang="en-US" altLang="ja-JP" sz="1400" dirty="0"/>
              <a:t>1.3m</a:t>
            </a:r>
            <a:r>
              <a:rPr kumimoji="1" lang="ja-JP" altLang="en-US" sz="1400" dirty="0"/>
              <a:t>）「愛地球博」でデビュー。</a:t>
            </a:r>
            <a:endParaRPr kumimoji="1" lang="en-US" altLang="ja-JP" sz="1400" dirty="0"/>
          </a:p>
          <a:p>
            <a:pPr marL="0" indent="0">
              <a:buNone/>
            </a:pPr>
            <a:r>
              <a:rPr lang="ja-JP" altLang="ja-JP" sz="1400" dirty="0"/>
              <a:t>　</a:t>
            </a:r>
            <a:r>
              <a:rPr lang="ja-JP" altLang="en-US" sz="1400" dirty="0"/>
              <a:t>　　　　</a:t>
            </a:r>
            <a:r>
              <a:rPr kumimoji="1" lang="ja-JP" altLang="en-US" sz="1400" dirty="0"/>
              <a:t>経産省</a:t>
            </a:r>
            <a:r>
              <a:rPr kumimoji="1" lang="ja-JP" altLang="en-US" sz="1400" dirty="0">
                <a:solidFill>
                  <a:srgbClr val="008000"/>
                </a:solidFill>
              </a:rPr>
              <a:t>グッドデザイン賞・金賞</a:t>
            </a:r>
            <a:r>
              <a:rPr kumimoji="1" lang="ja-JP" altLang="en-US" sz="1400" dirty="0"/>
              <a:t>を受賞。</a:t>
            </a:r>
            <a:endParaRPr kumimoji="1" lang="en-US" altLang="ja-JP" sz="1400" dirty="0"/>
          </a:p>
          <a:p>
            <a:pPr marL="0" indent="0">
              <a:buNone/>
            </a:pPr>
            <a:r>
              <a:rPr lang="en-US" altLang="ja-JP" sz="1400" dirty="0"/>
              <a:t>2012</a:t>
            </a:r>
            <a:r>
              <a:rPr lang="ja-JP" altLang="en-US" sz="1400" dirty="0"/>
              <a:t>年；スミソニアン国立デザイン博物館長</a:t>
            </a:r>
            <a:endParaRPr lang="en-US" altLang="ja-JP" sz="1400" dirty="0"/>
          </a:p>
          <a:p>
            <a:pPr marL="0" indent="0">
              <a:buNone/>
            </a:pPr>
            <a:r>
              <a:rPr kumimoji="1" lang="ja-JP" altLang="ja-JP" sz="1400" dirty="0"/>
              <a:t>　</a:t>
            </a:r>
            <a:r>
              <a:rPr kumimoji="1" lang="ja-JP" altLang="en-US" sz="1400" dirty="0"/>
              <a:t>　　　　</a:t>
            </a:r>
            <a:r>
              <a:rPr kumimoji="1" lang="en-US" altLang="ja-JP" sz="1400" dirty="0"/>
              <a:t>Bill </a:t>
            </a:r>
            <a:r>
              <a:rPr kumimoji="1" lang="en-US" altLang="ja-JP" sz="1400" dirty="0" err="1"/>
              <a:t>Moggridge</a:t>
            </a:r>
            <a:r>
              <a:rPr kumimoji="1" lang="ja-JP" altLang="en-US" sz="1400" dirty="0"/>
              <a:t>著</a:t>
            </a:r>
            <a:r>
              <a:rPr kumimoji="1" lang="en-US" altLang="ja-JP" sz="1400" dirty="0">
                <a:solidFill>
                  <a:srgbClr val="008000"/>
                </a:solidFill>
              </a:rPr>
              <a:t>”</a:t>
            </a:r>
            <a:r>
              <a:rPr lang="en-US" altLang="ja-JP" sz="1400" dirty="0">
                <a:solidFill>
                  <a:srgbClr val="008000"/>
                </a:solidFill>
              </a:rPr>
              <a:t>D</a:t>
            </a:r>
            <a:r>
              <a:rPr kumimoji="1" lang="en-US" altLang="ja-JP" sz="1400" dirty="0">
                <a:solidFill>
                  <a:srgbClr val="008000"/>
                </a:solidFill>
              </a:rPr>
              <a:t>esigning Media”</a:t>
            </a:r>
            <a:r>
              <a:rPr kumimoji="1" lang="ja-JP" altLang="en-US" sz="1400" dirty="0"/>
              <a:t>にて</a:t>
            </a:r>
            <a:r>
              <a:rPr lang="en-US" altLang="ja-JP" sz="1400" dirty="0" err="1"/>
              <a:t>FaceBook</a:t>
            </a:r>
            <a:r>
              <a:rPr lang="en-US" altLang="ja-JP" sz="1400" dirty="0"/>
              <a:t>, </a:t>
            </a:r>
          </a:p>
          <a:p>
            <a:pPr marL="0" indent="0">
              <a:buNone/>
            </a:pPr>
            <a:r>
              <a:rPr lang="ja-JP" altLang="ja-JP" sz="1400" dirty="0"/>
              <a:t>　</a:t>
            </a:r>
            <a:r>
              <a:rPr lang="ja-JP" altLang="en-US" sz="1400" dirty="0"/>
              <a:t>　　　　</a:t>
            </a:r>
            <a:r>
              <a:rPr lang="en-US" altLang="ja-JP" sz="1400" dirty="0"/>
              <a:t>Twitter</a:t>
            </a:r>
            <a:r>
              <a:rPr lang="ja-JP" altLang="en-US" sz="1400" dirty="0"/>
              <a:t>等と並び、現代のメディア革新例として紹介。</a:t>
            </a:r>
            <a:endParaRPr lang="en-US" altLang="ja-JP" sz="1400" dirty="0"/>
          </a:p>
          <a:p>
            <a:pPr marL="0" indent="0">
              <a:buNone/>
            </a:pPr>
            <a:r>
              <a:rPr lang="en-US" altLang="ja-JP" sz="1400" dirty="0"/>
              <a:t>2013</a:t>
            </a:r>
            <a:r>
              <a:rPr lang="ja-JP" altLang="en-US" sz="1400" dirty="0"/>
              <a:t>年；中型普及版（直径</a:t>
            </a:r>
            <a:r>
              <a:rPr lang="en-US" altLang="ja-JP" sz="1400" dirty="0"/>
              <a:t>80cm</a:t>
            </a:r>
            <a:r>
              <a:rPr lang="ja-JP" altLang="en-US" sz="1400" dirty="0"/>
              <a:t>）リリース、</a:t>
            </a:r>
            <a:endParaRPr lang="en-US" altLang="ja-JP" sz="1400" dirty="0"/>
          </a:p>
          <a:p>
            <a:pPr marL="0" indent="0">
              <a:buNone/>
            </a:pPr>
            <a:r>
              <a:rPr lang="ja-JP" altLang="en-US" sz="1400" dirty="0"/>
              <a:t>　　　　　経産省</a:t>
            </a:r>
            <a:r>
              <a:rPr lang="ja-JP" altLang="en-US" sz="1400" dirty="0">
                <a:solidFill>
                  <a:srgbClr val="008000"/>
                </a:solidFill>
              </a:rPr>
              <a:t>キッズデザイン最優秀・内閣総理大臣賞受賞</a:t>
            </a:r>
            <a:r>
              <a:rPr lang="ja-JP" altLang="en-US" sz="1400" dirty="0"/>
              <a:t>。</a:t>
            </a:r>
            <a:endParaRPr lang="en-US" altLang="ja-JP" sz="1400" dirty="0"/>
          </a:p>
          <a:p>
            <a:pPr marL="0" indent="0">
              <a:buNone/>
            </a:pPr>
            <a:r>
              <a:rPr kumimoji="1" lang="en-US" altLang="ja-JP" sz="1400" dirty="0"/>
              <a:t>2017</a:t>
            </a:r>
            <a:r>
              <a:rPr kumimoji="1" lang="ja-JP" altLang="en-US" sz="1400" dirty="0"/>
              <a:t>年末；後継機として小型普及版「スフィア」リリース</a:t>
            </a:r>
            <a:endParaRPr kumimoji="1" lang="en-US" altLang="ja-JP" sz="1400" dirty="0"/>
          </a:p>
          <a:p>
            <a:pPr marL="0" indent="0">
              <a:buNone/>
            </a:pPr>
            <a:endParaRPr kumimoji="1" lang="en-US" altLang="ja-JP" sz="1400" dirty="0"/>
          </a:p>
          <a:p>
            <a:pPr marL="0" indent="0">
              <a:buNone/>
            </a:pPr>
            <a:r>
              <a:rPr lang="en-US" altLang="ja-JP" sz="1400" dirty="0"/>
              <a:t>2012</a:t>
            </a:r>
            <a:r>
              <a:rPr lang="ja-JP" altLang="en-US" sz="1400" dirty="0"/>
              <a:t>年より</a:t>
            </a:r>
            <a:r>
              <a:rPr lang="ja-JP" altLang="en-US" sz="1400" dirty="0">
                <a:solidFill>
                  <a:srgbClr val="008000"/>
                </a:solidFill>
              </a:rPr>
              <a:t>国連本部</a:t>
            </a:r>
            <a:r>
              <a:rPr lang="en-US" altLang="ja-JP" sz="1400" dirty="0">
                <a:solidFill>
                  <a:srgbClr val="008000"/>
                </a:solidFill>
              </a:rPr>
              <a:t>UNISDR</a:t>
            </a:r>
            <a:r>
              <a:rPr lang="ja-JP" altLang="en-US" sz="1400" dirty="0"/>
              <a:t>と連携（竹村真一は</a:t>
            </a:r>
            <a:r>
              <a:rPr lang="en-US" altLang="ja-JP" sz="1400" dirty="0"/>
              <a:t>『</a:t>
            </a:r>
            <a:r>
              <a:rPr lang="ja-JP" altLang="en-US" sz="1400" dirty="0"/>
              <a:t>国連防災白書</a:t>
            </a:r>
            <a:r>
              <a:rPr lang="en-US" altLang="ja-JP" sz="1400" dirty="0"/>
              <a:t>』</a:t>
            </a:r>
            <a:r>
              <a:rPr lang="ja-JP" altLang="en-US" sz="1400" dirty="0"/>
              <a:t>；</a:t>
            </a:r>
            <a:r>
              <a:rPr lang="en-US" altLang="ja-JP" sz="1400" dirty="0"/>
              <a:t>Global Assessment Report for Disaster Risk Reduction 2013/2015</a:t>
            </a:r>
            <a:r>
              <a:rPr lang="ja-JP" altLang="en-US" sz="1400" dirty="0"/>
              <a:t>の情報デザイン監修を委嘱され、「触れる地球」も国連防災世界会議・仙台などで展示）</a:t>
            </a:r>
            <a:endParaRPr lang="en-US" altLang="ja-JP" sz="1400" dirty="0"/>
          </a:p>
          <a:p>
            <a:pPr marL="0" indent="0">
              <a:buNone/>
            </a:pPr>
            <a:endParaRPr lang="en-US" altLang="ja-JP" sz="1400" dirty="0"/>
          </a:p>
          <a:p>
            <a:pPr marL="0" indent="0">
              <a:buNone/>
            </a:pPr>
            <a:r>
              <a:rPr lang="en-US" altLang="ja-JP" sz="1400" dirty="0"/>
              <a:t>TV</a:t>
            </a:r>
            <a:r>
              <a:rPr lang="ja-JP" altLang="en-US" sz="1400" dirty="0"/>
              <a:t>出演；</a:t>
            </a:r>
            <a:r>
              <a:rPr lang="en-US" altLang="ja-JP" sz="1400" dirty="0">
                <a:solidFill>
                  <a:srgbClr val="008000"/>
                </a:solidFill>
              </a:rPr>
              <a:t>NHK</a:t>
            </a:r>
            <a:r>
              <a:rPr lang="ja-JP" altLang="en-US" sz="1400" dirty="0">
                <a:solidFill>
                  <a:srgbClr val="008000"/>
                </a:solidFill>
              </a:rPr>
              <a:t>ニュース９</a:t>
            </a:r>
            <a:r>
              <a:rPr lang="ja-JP" altLang="en-US" sz="1400" dirty="0"/>
              <a:t>（台風特集；</a:t>
            </a:r>
            <a:r>
              <a:rPr lang="en-US" altLang="ja-JP" sz="1400" dirty="0"/>
              <a:t>2015</a:t>
            </a:r>
            <a:r>
              <a:rPr lang="ja-JP" altLang="en-US" sz="1400" dirty="0"/>
              <a:t>）</a:t>
            </a:r>
            <a:r>
              <a:rPr lang="en-US" altLang="ja-JP" sz="1400" dirty="0"/>
              <a:t>,</a:t>
            </a:r>
            <a:r>
              <a:rPr lang="ja-JP" altLang="en-US" sz="1400" dirty="0">
                <a:solidFill>
                  <a:srgbClr val="008000"/>
                </a:solidFill>
              </a:rPr>
              <a:t>「デザインあ」</a:t>
            </a:r>
            <a:r>
              <a:rPr lang="ja-JP" altLang="en-US" sz="1400" dirty="0"/>
              <a:t>（</a:t>
            </a:r>
            <a:r>
              <a:rPr lang="en-US" altLang="ja-JP" sz="1400" dirty="0"/>
              <a:t>2014</a:t>
            </a:r>
            <a:r>
              <a:rPr lang="ja-JP" altLang="en-US" sz="1400" dirty="0"/>
              <a:t>）</a:t>
            </a:r>
            <a:r>
              <a:rPr lang="en-US" altLang="ja-JP" sz="1400" dirty="0"/>
              <a:t>,</a:t>
            </a:r>
          </a:p>
          <a:p>
            <a:pPr marL="0" indent="0">
              <a:buNone/>
            </a:pPr>
            <a:r>
              <a:rPr lang="en-US" altLang="ja-JP" sz="1400" dirty="0"/>
              <a:t>NHK World </a:t>
            </a:r>
            <a:r>
              <a:rPr lang="ja-JP" altLang="en-US" sz="1400" dirty="0">
                <a:solidFill>
                  <a:srgbClr val="008000"/>
                </a:solidFill>
              </a:rPr>
              <a:t>「</a:t>
            </a:r>
            <a:r>
              <a:rPr lang="en-US" altLang="ja-JP" sz="1400" dirty="0">
                <a:solidFill>
                  <a:srgbClr val="008000"/>
                </a:solidFill>
              </a:rPr>
              <a:t>DESIGN TALKS PLUS</a:t>
            </a:r>
            <a:r>
              <a:rPr lang="ja-JP" altLang="en-US" sz="1400" dirty="0">
                <a:solidFill>
                  <a:srgbClr val="008000"/>
                </a:solidFill>
              </a:rPr>
              <a:t>」</a:t>
            </a:r>
            <a:r>
              <a:rPr lang="ja-JP" altLang="en-US" sz="1400" dirty="0"/>
              <a:t>にも特集で紹介される（</a:t>
            </a:r>
            <a:r>
              <a:rPr lang="en-US" altLang="ja-JP" sz="1400" dirty="0"/>
              <a:t>2017</a:t>
            </a:r>
            <a:r>
              <a:rPr lang="ja-JP" altLang="en-US" sz="1400" dirty="0"/>
              <a:t>）。</a:t>
            </a:r>
            <a:endParaRPr lang="en-US" altLang="ja-JP" sz="1400" dirty="0"/>
          </a:p>
          <a:p>
            <a:pPr marL="0" indent="0">
              <a:buNone/>
            </a:pPr>
            <a:endParaRPr lang="en-US" altLang="ja-JP" sz="1400" dirty="0"/>
          </a:p>
          <a:p>
            <a:pPr marL="0" indent="0">
              <a:buNone/>
            </a:pPr>
            <a:r>
              <a:rPr lang="ja-JP" altLang="en-US" sz="1400" dirty="0"/>
              <a:t>その他の展示実績；</a:t>
            </a:r>
            <a:endParaRPr lang="en-US" altLang="ja-JP" sz="1400" dirty="0"/>
          </a:p>
          <a:p>
            <a:pPr marL="0" indent="0">
              <a:buNone/>
            </a:pPr>
            <a:r>
              <a:rPr lang="ja-JP" altLang="en-US" sz="1400" dirty="0"/>
              <a:t>・</a:t>
            </a:r>
            <a:r>
              <a:rPr lang="en-US" altLang="ja-JP" sz="1400" dirty="0"/>
              <a:t>08</a:t>
            </a:r>
            <a:r>
              <a:rPr lang="ja-JP" altLang="en-US" sz="1400" dirty="0"/>
              <a:t>年</a:t>
            </a:r>
            <a:r>
              <a:rPr lang="ja-JP" altLang="en-US" sz="1400" dirty="0">
                <a:solidFill>
                  <a:srgbClr val="008000"/>
                </a:solidFill>
              </a:rPr>
              <a:t>「洞爺湖</a:t>
            </a:r>
            <a:r>
              <a:rPr lang="en-US" altLang="ja-JP" sz="1400" dirty="0">
                <a:solidFill>
                  <a:srgbClr val="008000"/>
                </a:solidFill>
              </a:rPr>
              <a:t>G</a:t>
            </a:r>
            <a:r>
              <a:rPr lang="ja-JP" altLang="en-US" sz="1400" dirty="0">
                <a:solidFill>
                  <a:srgbClr val="008000"/>
                </a:solidFill>
              </a:rPr>
              <a:t>８サミット」地球茶室</a:t>
            </a:r>
            <a:r>
              <a:rPr lang="ja-JP" altLang="en-US" sz="1400" dirty="0"/>
              <a:t>（５台展示）</a:t>
            </a:r>
            <a:endParaRPr lang="en-US" altLang="ja-JP" sz="1400" dirty="0"/>
          </a:p>
          <a:p>
            <a:pPr marL="0" indent="0">
              <a:buNone/>
            </a:pPr>
            <a:r>
              <a:rPr lang="ja-JP" altLang="ja-JP" sz="1400" dirty="0"/>
              <a:t>　</a:t>
            </a:r>
            <a:r>
              <a:rPr lang="en-US" altLang="ja-JP" sz="1400" dirty="0"/>
              <a:t>2015</a:t>
            </a:r>
            <a:r>
              <a:rPr lang="ja-JP" altLang="en-US" sz="1400" dirty="0"/>
              <a:t>年</a:t>
            </a:r>
            <a:r>
              <a:rPr lang="ja-JP" altLang="en-US" sz="1400" dirty="0">
                <a:solidFill>
                  <a:srgbClr val="008000"/>
                </a:solidFill>
              </a:rPr>
              <a:t>「ミラノ博・日本館」</a:t>
            </a:r>
            <a:r>
              <a:rPr lang="ja-JP" altLang="en-US" sz="1400" dirty="0"/>
              <a:t>、</a:t>
            </a:r>
            <a:r>
              <a:rPr lang="en-US" altLang="ja-JP" sz="1400" dirty="0"/>
              <a:t>2016</a:t>
            </a:r>
            <a:r>
              <a:rPr lang="ja-JP" altLang="en-US" sz="1400" dirty="0"/>
              <a:t>年</a:t>
            </a:r>
            <a:r>
              <a:rPr lang="ja-JP" altLang="en-US" sz="1400" dirty="0">
                <a:solidFill>
                  <a:srgbClr val="008000"/>
                </a:solidFill>
              </a:rPr>
              <a:t>「伊勢志摩サミット」</a:t>
            </a:r>
            <a:endParaRPr lang="en-US" altLang="ja-JP" sz="1400" dirty="0">
              <a:solidFill>
                <a:srgbClr val="008000"/>
              </a:solidFill>
            </a:endParaRPr>
          </a:p>
          <a:p>
            <a:pPr marL="0" indent="0">
              <a:buNone/>
            </a:pPr>
            <a:r>
              <a:rPr lang="ja-JP" altLang="en-US" sz="1400" dirty="0"/>
              <a:t>・</a:t>
            </a:r>
            <a:r>
              <a:rPr lang="en-US" altLang="ja-JP" sz="1400" dirty="0"/>
              <a:t>09</a:t>
            </a:r>
            <a:r>
              <a:rPr lang="ja-JP" altLang="en-US" sz="1400" dirty="0"/>
              <a:t>年からオランダ国立科学博物館</a:t>
            </a:r>
            <a:r>
              <a:rPr lang="en-US" altLang="ja-JP" sz="1400" dirty="0"/>
              <a:t>NEMO</a:t>
            </a:r>
            <a:r>
              <a:rPr lang="ja-JP" altLang="en-US" sz="1400" dirty="0"/>
              <a:t>等、海外でも常設。</a:t>
            </a:r>
            <a:endParaRPr lang="en-US" altLang="ja-JP" sz="1400" dirty="0"/>
          </a:p>
          <a:p>
            <a:pPr marL="0" indent="0">
              <a:buNone/>
            </a:pPr>
            <a:r>
              <a:rPr lang="ja-JP" altLang="en-US" sz="1400" dirty="0"/>
              <a:t>・中型版は博物館・企業やスーパーサイエンス高校４校が導入。</a:t>
            </a:r>
            <a:r>
              <a:rPr lang="en-US" altLang="ja-JP" sz="1400" dirty="0"/>
              <a:t>2016</a:t>
            </a:r>
            <a:r>
              <a:rPr lang="ja-JP" altLang="en-US" sz="1400" dirty="0"/>
              <a:t>年から夏休み期間を中心に、東京駅前（行幸地下通路）で</a:t>
            </a:r>
            <a:r>
              <a:rPr lang="ja-JP" altLang="en-US" sz="1400" dirty="0">
                <a:solidFill>
                  <a:srgbClr val="008000"/>
                </a:solidFill>
              </a:rPr>
              <a:t>「触れる地球ミュージアム」</a:t>
            </a:r>
            <a:r>
              <a:rPr lang="ja-JP" altLang="en-US" sz="1400" dirty="0"/>
              <a:t>を企画・開催。</a:t>
            </a:r>
            <a:endParaRPr lang="en-US" altLang="ja-JP" sz="1400" dirty="0"/>
          </a:p>
          <a:p>
            <a:pPr marL="0" indent="0">
              <a:buNone/>
            </a:pPr>
            <a:endParaRPr lang="en-US" altLang="ja-JP" sz="1400" dirty="0"/>
          </a:p>
          <a:p>
            <a:pPr marL="0" indent="0">
              <a:buNone/>
            </a:pPr>
            <a:r>
              <a:rPr lang="ja-JP" altLang="en-US" sz="1400" dirty="0"/>
              <a:t>「触れる地球ミュージアム」展示の様子；</a:t>
            </a:r>
            <a:endParaRPr lang="en-US" altLang="ja-JP" sz="1400" dirty="0"/>
          </a:p>
          <a:p>
            <a:pPr marL="0" indent="0">
              <a:buNone/>
            </a:pPr>
            <a:r>
              <a:rPr lang="en-US" altLang="ja-JP" sz="1400" u="sng" dirty="0">
                <a:hlinkClick r:id="rId2"/>
              </a:rPr>
              <a:t>https://www.youtube.com/watch?v=XJj4W-0O_iU</a:t>
            </a:r>
            <a:endParaRPr lang="en-US" altLang="ja-JP" sz="1400" u="sng" dirty="0"/>
          </a:p>
          <a:p>
            <a:pPr marL="0" indent="0">
              <a:buNone/>
            </a:pPr>
            <a:r>
              <a:rPr lang="en-US" altLang="ja-JP" sz="1400" dirty="0">
                <a:hlinkClick r:id="rId3"/>
              </a:rPr>
              <a:t>http://earth-museum.jp/marunouchi/</a:t>
            </a:r>
            <a:endParaRPr lang="en-US" altLang="ja-JP" sz="1400" dirty="0"/>
          </a:p>
          <a:p>
            <a:pPr marL="0" indent="0">
              <a:buNone/>
            </a:pPr>
            <a:endParaRPr lang="en-US" altLang="ja-JP" sz="1400" dirty="0"/>
          </a:p>
          <a:p>
            <a:pPr marL="0" indent="0">
              <a:buNone/>
            </a:pPr>
            <a:r>
              <a:rPr lang="en-US" altLang="ja-JP" sz="1400" dirty="0" err="1"/>
              <a:t>TEDx</a:t>
            </a:r>
            <a:r>
              <a:rPr lang="ja-JP" altLang="en-US" sz="1400" dirty="0"/>
              <a:t>、国連本部等でのデモンストレーション講演</a:t>
            </a:r>
            <a:endParaRPr lang="en-US" altLang="ja-JP" sz="1400" dirty="0"/>
          </a:p>
          <a:p>
            <a:pPr marL="0" indent="0">
              <a:buNone/>
            </a:pPr>
            <a:r>
              <a:rPr lang="en-US" altLang="ja-JP" sz="1400" u="sng" dirty="0">
                <a:hlinkClick r:id="rId4"/>
              </a:rPr>
              <a:t>http://tedxkidschiyoda.com/speakers/1379/</a:t>
            </a:r>
            <a:endParaRPr lang="en-US" altLang="ja-JP" sz="1400" u="sng" dirty="0"/>
          </a:p>
          <a:p>
            <a:pPr marL="0" indent="0">
              <a:buNone/>
            </a:pPr>
            <a:r>
              <a:rPr lang="en-US" altLang="ja-JP" sz="1400" u="sng" dirty="0">
                <a:hlinkClick r:id="rId5"/>
              </a:rPr>
              <a:t>https://www.youtube.com/watch?v=0v9UYqEEf28</a:t>
            </a:r>
          </a:p>
          <a:p>
            <a:pPr marL="0" indent="0">
              <a:buNone/>
            </a:pPr>
            <a:r>
              <a:rPr lang="en-US" altLang="ja-JP" sz="1400" u="sng" dirty="0">
                <a:hlinkClick r:id="rId6"/>
              </a:rPr>
              <a:t>https://www.youtube.com/watch?v=-70o86hPyqQ</a:t>
            </a:r>
          </a:p>
          <a:p>
            <a:pPr marL="0" indent="0">
              <a:buNone/>
            </a:pPr>
            <a:endParaRPr lang="ja-JP" altLang="en-US" sz="1400" dirty="0"/>
          </a:p>
          <a:p>
            <a:pPr marL="0" indent="0">
              <a:buNone/>
            </a:pPr>
            <a:endParaRPr lang="en-US" altLang="ja-JP" sz="1400" dirty="0"/>
          </a:p>
        </p:txBody>
      </p:sp>
      <p:sp>
        <p:nvSpPr>
          <p:cNvPr id="4" name="コンテンツ プレースホルダー 3"/>
          <p:cNvSpPr>
            <a:spLocks noGrp="1"/>
          </p:cNvSpPr>
          <p:nvPr>
            <p:ph sz="half" idx="2"/>
          </p:nvPr>
        </p:nvSpPr>
        <p:spPr>
          <a:xfrm>
            <a:off x="4648200" y="5377162"/>
            <a:ext cx="4038600" cy="1480837"/>
          </a:xfrm>
        </p:spPr>
        <p:txBody>
          <a:bodyPr>
            <a:noAutofit/>
          </a:bodyPr>
          <a:lstStyle/>
          <a:p>
            <a:pPr marL="0" indent="0">
              <a:buNone/>
            </a:pPr>
            <a:r>
              <a:rPr lang="ja-JP" altLang="en-US" sz="1400" dirty="0"/>
              <a:t>＜プロモーション・露出＞</a:t>
            </a:r>
            <a:endParaRPr lang="en-US" altLang="ja-JP" sz="1400" dirty="0"/>
          </a:p>
          <a:p>
            <a:pPr marL="0" indent="0">
              <a:buNone/>
            </a:pPr>
            <a:r>
              <a:rPr lang="ja-JP" altLang="en-US" sz="1400" dirty="0"/>
              <a:t>・</a:t>
            </a:r>
            <a:r>
              <a:rPr lang="en-US" altLang="ja-JP" sz="1400" dirty="0"/>
              <a:t>11</a:t>
            </a:r>
            <a:r>
              <a:rPr lang="ja-JP" altLang="en-US" sz="1400" dirty="0"/>
              <a:t>月；</a:t>
            </a:r>
            <a:r>
              <a:rPr lang="en-US" altLang="ja-JP" sz="1400" dirty="0"/>
              <a:t>NHK</a:t>
            </a:r>
            <a:r>
              <a:rPr lang="ja-JP" altLang="en-US" sz="1400" dirty="0"/>
              <a:t>ワールド</a:t>
            </a:r>
            <a:r>
              <a:rPr lang="en-US" altLang="ja-JP" sz="1400" dirty="0"/>
              <a:t> “Design Talks Plus”</a:t>
            </a:r>
          </a:p>
          <a:p>
            <a:pPr marL="0" indent="0">
              <a:buNone/>
            </a:pPr>
            <a:r>
              <a:rPr lang="ja-JP" altLang="en-US" sz="1400" dirty="0"/>
              <a:t>・</a:t>
            </a:r>
            <a:r>
              <a:rPr lang="en-US" altLang="ja-JP" sz="1400" dirty="0"/>
              <a:t>12</a:t>
            </a:r>
            <a:r>
              <a:rPr lang="ja-JP" altLang="en-US" sz="1400" dirty="0"/>
              <a:t>月；エコプロ展、</a:t>
            </a:r>
            <a:r>
              <a:rPr lang="en-US" altLang="ja-JP" sz="1400" dirty="0"/>
              <a:t>TV</a:t>
            </a:r>
            <a:r>
              <a:rPr lang="ja-JP" altLang="en-US" sz="1400" dirty="0"/>
              <a:t>東京</a:t>
            </a:r>
            <a:r>
              <a:rPr lang="en-US" altLang="ja-JP" sz="1400" dirty="0"/>
              <a:t>WBS</a:t>
            </a:r>
            <a:r>
              <a:rPr lang="ja-JP" altLang="en-US" sz="1400" dirty="0"/>
              <a:t>「トレンドたまご」</a:t>
            </a:r>
            <a:endParaRPr lang="en-US" altLang="ja-JP" sz="1400" dirty="0"/>
          </a:p>
          <a:p>
            <a:pPr marL="0" indent="0">
              <a:buNone/>
            </a:pPr>
            <a:r>
              <a:rPr lang="en-US" altLang="ja-JP" sz="1000" u="sng" dirty="0">
                <a:hlinkClick r:id="rId7"/>
              </a:rPr>
              <a:t>http://www.tv-tokyo.co.jp/mv/wbs/trend_tamago/post_145753/</a:t>
            </a:r>
            <a:endParaRPr lang="en-US" altLang="ja-JP" sz="1000" u="sng" dirty="0"/>
          </a:p>
          <a:p>
            <a:pPr marL="0" indent="0">
              <a:buNone/>
            </a:pPr>
            <a:r>
              <a:rPr lang="ja-JP" altLang="en-US" sz="1400" dirty="0"/>
              <a:t>・</a:t>
            </a:r>
            <a:r>
              <a:rPr lang="en-US" altLang="ja-JP" sz="1400" dirty="0"/>
              <a:t>2</a:t>
            </a:r>
            <a:r>
              <a:rPr lang="ja-JP" altLang="en-US" sz="1400" dirty="0"/>
              <a:t>月；六本木</a:t>
            </a:r>
            <a:r>
              <a:rPr lang="en-US" altLang="ja-JP" sz="1400" dirty="0"/>
              <a:t>Media Ambition Tokyo</a:t>
            </a:r>
            <a:r>
              <a:rPr lang="ja-JP" altLang="en-US" sz="1400" dirty="0"/>
              <a:t>で展示予定</a:t>
            </a:r>
            <a:endParaRPr kumimoji="1" lang="ja-JP" altLang="en-US" sz="1400" dirty="0"/>
          </a:p>
        </p:txBody>
      </p:sp>
      <p:pic>
        <p:nvPicPr>
          <p:cNvPr id="5" name="コンテンツ プレースホルダー 7"/>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4648200" y="550531"/>
            <a:ext cx="3612519" cy="4826632"/>
          </a:xfrm>
          <a:prstGeom prst="rect">
            <a:avLst/>
          </a:prstGeom>
        </p:spPr>
      </p:pic>
    </p:spTree>
    <p:extLst>
      <p:ext uri="{BB962C8B-B14F-4D97-AF65-F5344CB8AC3E}">
        <p14:creationId xmlns:p14="http://schemas.microsoft.com/office/powerpoint/2010/main" val="929091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63333" y="162628"/>
            <a:ext cx="8645482" cy="510453"/>
          </a:xfrm>
          <a:prstGeom prst="rect">
            <a:avLst/>
          </a:prstGeom>
        </p:spPr>
        <p:txBody>
          <a:bodyPr>
            <a:normAutofit fontScale="82500" lnSpcReduction="20000"/>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ja-JP" altLang="en-US" sz="2000" u="sng" dirty="0">
                <a:solidFill>
                  <a:srgbClr val="0000FF"/>
                </a:solidFill>
              </a:rPr>
              <a:t>１）生きている地球儀！</a:t>
            </a:r>
            <a:r>
              <a:rPr lang="en-US" altLang="ja-JP" sz="2000" u="sng" dirty="0"/>
              <a:t> </a:t>
            </a:r>
            <a:r>
              <a:rPr lang="ja-JP" altLang="en-US" sz="2000" u="sng" dirty="0"/>
              <a:t>「触れる地球」の後継機</a:t>
            </a:r>
            <a:r>
              <a:rPr lang="en-US" altLang="ja-JP" sz="2000" u="sng" dirty="0"/>
              <a:t> </a:t>
            </a:r>
            <a:r>
              <a:rPr lang="ja-JP" altLang="en-US" sz="2000" u="sng" dirty="0">
                <a:solidFill>
                  <a:srgbClr val="0000FF"/>
                </a:solidFill>
              </a:rPr>
              <a:t>“スフィア”</a:t>
            </a:r>
            <a:r>
              <a:rPr lang="ja-JP" altLang="en-US" sz="1700" u="sng" dirty="0">
                <a:solidFill>
                  <a:srgbClr val="0000FF"/>
                </a:solidFill>
              </a:rPr>
              <a:t>（</a:t>
            </a:r>
            <a:r>
              <a:rPr lang="en-US" altLang="ja-JP" sz="1700" u="sng" dirty="0">
                <a:solidFill>
                  <a:srgbClr val="0000FF"/>
                </a:solidFill>
              </a:rPr>
              <a:t>2017</a:t>
            </a:r>
            <a:r>
              <a:rPr lang="ja-JP" altLang="en-US" sz="1700" u="sng" dirty="0">
                <a:solidFill>
                  <a:srgbClr val="0000FF"/>
                </a:solidFill>
              </a:rPr>
              <a:t>年末リリース）</a:t>
            </a:r>
            <a:r>
              <a:rPr lang="ja-JP" altLang="en-US" sz="2000" u="sng" dirty="0"/>
              <a:t>の特長</a:t>
            </a:r>
            <a:endParaRPr lang="en-US" altLang="ja-JP" sz="2000" u="sng" dirty="0"/>
          </a:p>
          <a:p>
            <a:r>
              <a:rPr lang="en-US" altLang="ja-JP" sz="1800" u="sng" dirty="0">
                <a:hlinkClick r:id="rId2"/>
              </a:rPr>
              <a:t>https://youtu.be/pTvioz3CwDQ</a:t>
            </a:r>
            <a:r>
              <a:rPr lang="ja-JP" altLang="en-US" sz="2000" u="sng" dirty="0">
                <a:solidFill>
                  <a:srgbClr val="000000"/>
                </a:solidFill>
                <a:hlinkClick r:id="rId2"/>
              </a:rPr>
              <a:t>　紹介映像；</a:t>
            </a:r>
            <a:r>
              <a:rPr lang="ja-JP" altLang="en-US" sz="2000" u="sng" dirty="0">
                <a:hlinkClick r:id="rId2"/>
              </a:rPr>
              <a:t>　</a:t>
            </a:r>
            <a:endParaRPr lang="ja-JP" altLang="en-US" sz="2000" u="sng" dirty="0"/>
          </a:p>
        </p:txBody>
      </p:sp>
      <p:sp>
        <p:nvSpPr>
          <p:cNvPr id="3" name="円/楕円 2"/>
          <p:cNvSpPr/>
          <p:nvPr/>
        </p:nvSpPr>
        <p:spPr>
          <a:xfrm>
            <a:off x="3117086" y="984448"/>
            <a:ext cx="2703201" cy="31527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rotWithShape="1">
          <a:blip r:embed="rId3" cstate="email">
            <a:extLst>
              <a:ext uri="{28A0092B-C50C-407E-A947-70E740481C1C}">
                <a14:useLocalDpi xmlns:a14="http://schemas.microsoft.com/office/drawing/2010/main"/>
              </a:ext>
            </a:extLst>
          </a:blip>
          <a:srcRect l="-2760" t="-1027"/>
          <a:stretch/>
        </p:blipFill>
        <p:spPr>
          <a:xfrm>
            <a:off x="3062526" y="1466562"/>
            <a:ext cx="1653417" cy="1852293"/>
          </a:xfrm>
          <a:prstGeom prst="ellipse">
            <a:avLst/>
          </a:prstGeom>
          <a:solidFill>
            <a:schemeClr val="accent2">
              <a:lumMod val="20000"/>
              <a:lumOff val="80000"/>
            </a:schemeClr>
          </a:solidFill>
          <a:ln>
            <a:solidFill>
              <a:schemeClr val="accent2">
                <a:lumMod val="20000"/>
                <a:lumOff val="80000"/>
              </a:schemeClr>
            </a:solidFill>
          </a:ln>
        </p:spPr>
      </p:pic>
      <p:sp>
        <p:nvSpPr>
          <p:cNvPr id="5" name="テキスト ボックス 4"/>
          <p:cNvSpPr txBox="1"/>
          <p:nvPr/>
        </p:nvSpPr>
        <p:spPr>
          <a:xfrm>
            <a:off x="428953" y="789453"/>
            <a:ext cx="2562400" cy="492443"/>
          </a:xfrm>
          <a:prstGeom prst="rect">
            <a:avLst/>
          </a:prstGeom>
          <a:noFill/>
        </p:spPr>
        <p:txBody>
          <a:bodyPr vert="horz" wrap="none" lIns="0" tIns="0" rIns="0" bIns="0" rtlCol="0">
            <a:spAutoFit/>
          </a:bodyPr>
          <a:lstStyle/>
          <a:p>
            <a:pPr algn="ctr"/>
            <a:r>
              <a:rPr lang="en-US" altLang="ja-JP" sz="1600" b="1" dirty="0">
                <a:solidFill>
                  <a:srgbClr val="FF6600"/>
                </a:solidFill>
              </a:rPr>
              <a:t>A. </a:t>
            </a:r>
            <a:r>
              <a:rPr kumimoji="1" lang="ja-JP" altLang="en-US" sz="1600" b="1" dirty="0">
                <a:solidFill>
                  <a:srgbClr val="FF6600"/>
                </a:solidFill>
              </a:rPr>
              <a:t>世界初のインタラクティブな</a:t>
            </a:r>
            <a:endParaRPr kumimoji="1" lang="en-US" altLang="ja-JP" sz="1600" b="1" dirty="0">
              <a:solidFill>
                <a:srgbClr val="FF6600"/>
              </a:solidFill>
            </a:endParaRPr>
          </a:p>
          <a:p>
            <a:pPr algn="ctr"/>
            <a:r>
              <a:rPr lang="ja-JP" altLang="en-US" sz="1600" b="1" dirty="0">
                <a:solidFill>
                  <a:srgbClr val="FF6600"/>
                </a:solidFill>
              </a:rPr>
              <a:t>デジタル地球儀「触れる地球」</a:t>
            </a:r>
            <a:endParaRPr kumimoji="1" lang="en-US" altLang="ja-JP" sz="1600" b="1" dirty="0">
              <a:solidFill>
                <a:srgbClr val="FF6600"/>
              </a:solidFill>
            </a:endParaRPr>
          </a:p>
        </p:txBody>
      </p:sp>
      <p:pic>
        <p:nvPicPr>
          <p:cNvPr id="6" name="図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74290" y="3302296"/>
            <a:ext cx="1386608" cy="1926637"/>
          </a:xfrm>
          <a:prstGeom prst="ellipse">
            <a:avLst/>
          </a:prstGeom>
          <a:ln>
            <a:solidFill>
              <a:schemeClr val="accent2">
                <a:lumMod val="20000"/>
                <a:lumOff val="80000"/>
              </a:schemeClr>
            </a:solidFill>
          </a:ln>
        </p:spPr>
      </p:pic>
      <p:sp>
        <p:nvSpPr>
          <p:cNvPr id="7" name="テキスト ボックス 6"/>
          <p:cNvSpPr txBox="1"/>
          <p:nvPr/>
        </p:nvSpPr>
        <p:spPr>
          <a:xfrm>
            <a:off x="3359841" y="888214"/>
            <a:ext cx="902290" cy="553998"/>
          </a:xfrm>
          <a:prstGeom prst="rect">
            <a:avLst/>
          </a:prstGeom>
          <a:noFill/>
        </p:spPr>
        <p:txBody>
          <a:bodyPr vert="horz" wrap="none" lIns="0" tIns="0" rIns="0" bIns="0" rtlCol="0">
            <a:spAutoFit/>
          </a:bodyPr>
          <a:lstStyle/>
          <a:p>
            <a:pPr algn="ctr"/>
            <a:r>
              <a:rPr lang="ja-JP" altLang="en-US" sz="1200" dirty="0">
                <a:solidFill>
                  <a:schemeClr val="tx1">
                    <a:lumMod val="75000"/>
                    <a:lumOff val="25000"/>
                  </a:schemeClr>
                </a:solidFill>
              </a:rPr>
              <a:t>「触れる地球」</a:t>
            </a:r>
            <a:endParaRPr lang="en-US" altLang="ja-JP" sz="1200" dirty="0">
              <a:solidFill>
                <a:schemeClr val="tx1">
                  <a:lumMod val="75000"/>
                  <a:lumOff val="25000"/>
                </a:schemeClr>
              </a:solidFill>
            </a:endParaRPr>
          </a:p>
          <a:p>
            <a:pPr algn="ctr"/>
            <a:r>
              <a:rPr kumimoji="1" lang="ja-JP" altLang="en-US" sz="1200" dirty="0">
                <a:solidFill>
                  <a:schemeClr val="tx1">
                    <a:lumMod val="75000"/>
                    <a:lumOff val="25000"/>
                  </a:schemeClr>
                </a:solidFill>
              </a:rPr>
              <a:t>中型普及版</a:t>
            </a:r>
            <a:endParaRPr kumimoji="1" lang="en-US" altLang="ja-JP" sz="1200" dirty="0">
              <a:solidFill>
                <a:schemeClr val="tx1">
                  <a:lumMod val="75000"/>
                  <a:lumOff val="25000"/>
                </a:schemeClr>
              </a:solidFill>
            </a:endParaRPr>
          </a:p>
          <a:p>
            <a:pPr algn="ctr"/>
            <a:r>
              <a:rPr kumimoji="1" lang="en-US" altLang="ja-JP" sz="1200" dirty="0">
                <a:solidFill>
                  <a:schemeClr val="tx1">
                    <a:lumMod val="75000"/>
                    <a:lumOff val="25000"/>
                  </a:schemeClr>
                </a:solidFill>
              </a:rPr>
              <a:t>(</a:t>
            </a:r>
            <a:r>
              <a:rPr kumimoji="1" lang="ja-JP" altLang="en-US" sz="1200" dirty="0">
                <a:solidFill>
                  <a:schemeClr val="tx1">
                    <a:lumMod val="75000"/>
                    <a:lumOff val="25000"/>
                  </a:schemeClr>
                </a:solidFill>
              </a:rPr>
              <a:t>直径</a:t>
            </a:r>
            <a:r>
              <a:rPr lang="en-US" altLang="ja-JP" sz="1200" dirty="0">
                <a:solidFill>
                  <a:schemeClr val="tx1">
                    <a:lumMod val="75000"/>
                    <a:lumOff val="25000"/>
                  </a:schemeClr>
                </a:solidFill>
              </a:rPr>
              <a:t>8</a:t>
            </a:r>
            <a:r>
              <a:rPr kumimoji="1" lang="en-US" altLang="ja-JP" sz="1200" dirty="0">
                <a:solidFill>
                  <a:schemeClr val="tx1">
                    <a:lumMod val="75000"/>
                    <a:lumOff val="25000"/>
                  </a:schemeClr>
                </a:solidFill>
              </a:rPr>
              <a:t>0cm)</a:t>
            </a:r>
            <a:endParaRPr kumimoji="1" lang="ja-JP" altLang="en-US" sz="1200" dirty="0">
              <a:solidFill>
                <a:schemeClr val="tx1">
                  <a:lumMod val="75000"/>
                  <a:lumOff val="25000"/>
                </a:schemeClr>
              </a:solidFill>
            </a:endParaRPr>
          </a:p>
        </p:txBody>
      </p:sp>
      <p:sp>
        <p:nvSpPr>
          <p:cNvPr id="8" name="テキスト ボックス 7"/>
          <p:cNvSpPr txBox="1"/>
          <p:nvPr/>
        </p:nvSpPr>
        <p:spPr>
          <a:xfrm>
            <a:off x="4715943" y="2973261"/>
            <a:ext cx="1104344" cy="369332"/>
          </a:xfrm>
          <a:prstGeom prst="rect">
            <a:avLst/>
          </a:prstGeom>
          <a:noFill/>
        </p:spPr>
        <p:txBody>
          <a:bodyPr vert="horz" wrap="none" lIns="0" tIns="0" rIns="0" bIns="0" rtlCol="0">
            <a:spAutoFit/>
          </a:bodyPr>
          <a:lstStyle/>
          <a:p>
            <a:pPr algn="ctr"/>
            <a:r>
              <a:rPr lang="ja-JP" altLang="en-US" sz="1200" dirty="0">
                <a:solidFill>
                  <a:schemeClr val="tx1">
                    <a:lumMod val="75000"/>
                    <a:lumOff val="25000"/>
                  </a:schemeClr>
                </a:solidFill>
              </a:rPr>
              <a:t>後継機“スフィア</a:t>
            </a:r>
            <a:r>
              <a:rPr kumimoji="1" lang="en-US" altLang="ja-JP" sz="1200" dirty="0">
                <a:solidFill>
                  <a:schemeClr val="tx1">
                    <a:lumMod val="75000"/>
                    <a:lumOff val="25000"/>
                  </a:schemeClr>
                </a:solidFill>
              </a:rPr>
              <a:t>”</a:t>
            </a:r>
          </a:p>
          <a:p>
            <a:pPr algn="ctr"/>
            <a:r>
              <a:rPr kumimoji="1" lang="en-US" altLang="ja-JP" sz="1200" dirty="0">
                <a:solidFill>
                  <a:schemeClr val="tx1">
                    <a:lumMod val="75000"/>
                    <a:lumOff val="25000"/>
                  </a:schemeClr>
                </a:solidFill>
              </a:rPr>
              <a:t>(</a:t>
            </a:r>
            <a:r>
              <a:rPr kumimoji="1" lang="ja-JP" altLang="en-US" sz="1200" dirty="0">
                <a:solidFill>
                  <a:schemeClr val="tx1">
                    <a:lumMod val="75000"/>
                    <a:lumOff val="25000"/>
                  </a:schemeClr>
                </a:solidFill>
              </a:rPr>
              <a:t>直径</a:t>
            </a:r>
            <a:r>
              <a:rPr kumimoji="1" lang="en-US" altLang="ja-JP" sz="1200" dirty="0">
                <a:solidFill>
                  <a:schemeClr val="tx1">
                    <a:lumMod val="75000"/>
                    <a:lumOff val="25000"/>
                  </a:schemeClr>
                </a:solidFill>
              </a:rPr>
              <a:t>30cm)</a:t>
            </a:r>
            <a:endParaRPr kumimoji="1" lang="ja-JP" altLang="en-US" sz="1200" dirty="0">
              <a:solidFill>
                <a:schemeClr val="tx1">
                  <a:lumMod val="75000"/>
                  <a:lumOff val="25000"/>
                </a:schemeClr>
              </a:solidFill>
            </a:endParaRPr>
          </a:p>
        </p:txBody>
      </p:sp>
      <p:sp>
        <p:nvSpPr>
          <p:cNvPr id="9" name="テキスト ボックス 8"/>
          <p:cNvSpPr txBox="1"/>
          <p:nvPr/>
        </p:nvSpPr>
        <p:spPr>
          <a:xfrm>
            <a:off x="151009" y="1472777"/>
            <a:ext cx="3157009" cy="1015663"/>
          </a:xfrm>
          <a:prstGeom prst="rect">
            <a:avLst/>
          </a:prstGeom>
          <a:noFill/>
        </p:spPr>
        <p:txBody>
          <a:bodyPr wrap="none" rtlCol="0">
            <a:spAutoFit/>
          </a:bodyPr>
          <a:lstStyle/>
          <a:p>
            <a:r>
              <a:rPr kumimoji="1" lang="ja-JP" altLang="en-US" sz="1600" dirty="0"/>
              <a:t>特長１）</a:t>
            </a:r>
            <a:r>
              <a:rPr kumimoji="1" lang="ja-JP" altLang="en-US" sz="1600" dirty="0">
                <a:solidFill>
                  <a:srgbClr val="0000FF"/>
                </a:solidFill>
              </a:rPr>
              <a:t>ライブ（リアルタイム）</a:t>
            </a:r>
            <a:endParaRPr kumimoji="1" lang="en-US" altLang="ja-JP" sz="1600" dirty="0">
              <a:solidFill>
                <a:srgbClr val="0000FF"/>
              </a:solidFill>
            </a:endParaRPr>
          </a:p>
          <a:p>
            <a:r>
              <a:rPr lang="ja-JP" altLang="en-US" sz="1600" u="sng" dirty="0"/>
              <a:t>宇宙から見た“いまの地球</a:t>
            </a:r>
            <a:r>
              <a:rPr lang="ja-JP" altLang="en-US" sz="1600" dirty="0"/>
              <a:t>”</a:t>
            </a:r>
            <a:endParaRPr lang="en-US" altLang="ja-JP" sz="1600" dirty="0"/>
          </a:p>
          <a:p>
            <a:r>
              <a:rPr kumimoji="1" lang="ja-JP" altLang="en-US" sz="1400" dirty="0"/>
              <a:t>（昼夜境界、雲・台風、ライブカメラ等。</a:t>
            </a:r>
            <a:endParaRPr kumimoji="1" lang="en-US" altLang="ja-JP" sz="1400" dirty="0"/>
          </a:p>
          <a:p>
            <a:r>
              <a:rPr kumimoji="1" lang="ja-JP" altLang="en-US" sz="1400" dirty="0"/>
              <a:t>ライブ情報以外にも</a:t>
            </a:r>
            <a:r>
              <a:rPr kumimoji="1" lang="en-US" altLang="ja-JP" sz="1400" dirty="0"/>
              <a:t>100</a:t>
            </a:r>
            <a:r>
              <a:rPr lang="ja-JP" altLang="en-US" sz="1400" dirty="0"/>
              <a:t>超</a:t>
            </a:r>
            <a:r>
              <a:rPr kumimoji="1" lang="ja-JP" altLang="en-US" sz="1400" dirty="0"/>
              <a:t>のコンテンツ）</a:t>
            </a:r>
          </a:p>
        </p:txBody>
      </p:sp>
      <p:sp>
        <p:nvSpPr>
          <p:cNvPr id="10" name="角丸四角形吹き出し 9"/>
          <p:cNvSpPr/>
          <p:nvPr/>
        </p:nvSpPr>
        <p:spPr>
          <a:xfrm>
            <a:off x="151008" y="1383457"/>
            <a:ext cx="2880019" cy="1131514"/>
          </a:xfrm>
          <a:prstGeom prst="wedgeRoundRectCallout">
            <a:avLst>
              <a:gd name="adj1" fmla="val 55452"/>
              <a:gd name="adj2" fmla="val 30173"/>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51009" y="2626964"/>
            <a:ext cx="3201017" cy="984885"/>
          </a:xfrm>
          <a:prstGeom prst="rect">
            <a:avLst/>
          </a:prstGeom>
          <a:noFill/>
        </p:spPr>
        <p:txBody>
          <a:bodyPr wrap="none" rtlCol="0">
            <a:spAutoFit/>
          </a:bodyPr>
          <a:lstStyle/>
          <a:p>
            <a:r>
              <a:rPr kumimoji="1" lang="ja-JP" altLang="en-US" sz="1600" dirty="0"/>
              <a:t>特長２）</a:t>
            </a:r>
            <a:r>
              <a:rPr lang="ja-JP" altLang="en-US" sz="1600" dirty="0">
                <a:solidFill>
                  <a:srgbClr val="0000FF"/>
                </a:solidFill>
              </a:rPr>
              <a:t>インタラクティブ</a:t>
            </a:r>
            <a:endParaRPr kumimoji="1" lang="en-US" altLang="ja-JP" sz="1600" dirty="0">
              <a:solidFill>
                <a:srgbClr val="0000FF"/>
              </a:solidFill>
            </a:endParaRPr>
          </a:p>
          <a:p>
            <a:r>
              <a:rPr lang="ja-JP" altLang="en-US" sz="1400" u="sng" dirty="0"/>
              <a:t>手で回して見る、虫眼鏡でズームイン</a:t>
            </a:r>
            <a:endParaRPr lang="en-US" altLang="ja-JP" sz="1400" dirty="0"/>
          </a:p>
          <a:p>
            <a:r>
              <a:rPr kumimoji="1" lang="ja-JP" altLang="en-US" sz="1400" dirty="0"/>
              <a:t>（いま朝を迎えている場所の風景、</a:t>
            </a:r>
            <a:endParaRPr kumimoji="1" lang="en-US" altLang="ja-JP" sz="1400" dirty="0"/>
          </a:p>
          <a:p>
            <a:r>
              <a:rPr lang="ja-JP" altLang="en-US" sz="1400" dirty="0"/>
              <a:t>南極ペンギンの様子、衛星地球散歩</a:t>
            </a:r>
            <a:r>
              <a:rPr kumimoji="1" lang="ja-JP" altLang="en-US" sz="1400" dirty="0"/>
              <a:t>等）</a:t>
            </a:r>
          </a:p>
        </p:txBody>
      </p:sp>
      <p:sp>
        <p:nvSpPr>
          <p:cNvPr id="12" name="角丸四角形吹き出し 11"/>
          <p:cNvSpPr/>
          <p:nvPr/>
        </p:nvSpPr>
        <p:spPr>
          <a:xfrm>
            <a:off x="151008" y="2562917"/>
            <a:ext cx="3095666" cy="994477"/>
          </a:xfrm>
          <a:prstGeom prst="wedgeRoundRectCallout">
            <a:avLst>
              <a:gd name="adj1" fmla="val 59612"/>
              <a:gd name="adj2" fmla="val -28863"/>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51008" y="3774413"/>
            <a:ext cx="3823282" cy="923330"/>
          </a:xfrm>
          <a:prstGeom prst="rect">
            <a:avLst/>
          </a:prstGeom>
          <a:noFill/>
        </p:spPr>
        <p:txBody>
          <a:bodyPr wrap="none" rtlCol="0">
            <a:spAutoFit/>
          </a:bodyPr>
          <a:lstStyle/>
          <a:p>
            <a:r>
              <a:rPr kumimoji="1" lang="ja-JP" altLang="en-US" sz="1600" dirty="0"/>
              <a:t>特長３）</a:t>
            </a:r>
            <a:r>
              <a:rPr lang="ja-JP" altLang="en-US" sz="1600" dirty="0">
                <a:solidFill>
                  <a:srgbClr val="0000FF"/>
                </a:solidFill>
              </a:rPr>
              <a:t>地球シンセサイザー</a:t>
            </a:r>
            <a:endParaRPr kumimoji="1" lang="en-US" altLang="ja-JP" sz="1600" dirty="0">
              <a:solidFill>
                <a:srgbClr val="0000FF"/>
              </a:solidFill>
            </a:endParaRPr>
          </a:p>
          <a:p>
            <a:r>
              <a:rPr lang="ja-JP" altLang="en-US" sz="1400" u="sng" dirty="0"/>
              <a:t>様々な地球観測データを重ね合せて新発見！</a:t>
            </a:r>
            <a:endParaRPr lang="en-US" altLang="ja-JP" sz="1400" dirty="0"/>
          </a:p>
          <a:p>
            <a:r>
              <a:rPr kumimoji="1" lang="ja-JP" altLang="en-US" sz="1200" dirty="0"/>
              <a:t>（台風と海水温の関係、プレート境界と地震・津波発生、</a:t>
            </a:r>
            <a:endParaRPr kumimoji="1" lang="en-US" altLang="ja-JP" sz="1200" dirty="0"/>
          </a:p>
          <a:p>
            <a:r>
              <a:rPr lang="ja-JP" altLang="en-US" sz="1200" dirty="0"/>
              <a:t>世界の大都市と大気汚染、</a:t>
            </a:r>
            <a:r>
              <a:rPr kumimoji="1" lang="ja-JP" altLang="en-US" sz="1200" dirty="0"/>
              <a:t>地球の風・海流と航路など）</a:t>
            </a:r>
          </a:p>
        </p:txBody>
      </p:sp>
      <p:sp>
        <p:nvSpPr>
          <p:cNvPr id="14" name="角丸四角形吹き出し 13"/>
          <p:cNvSpPr/>
          <p:nvPr/>
        </p:nvSpPr>
        <p:spPr>
          <a:xfrm>
            <a:off x="151009" y="3700837"/>
            <a:ext cx="3659977" cy="1019537"/>
          </a:xfrm>
          <a:prstGeom prst="wedgeRoundRectCallout">
            <a:avLst>
              <a:gd name="adj1" fmla="val 38619"/>
              <a:gd name="adj2" fmla="val -74646"/>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708462" y="1639270"/>
            <a:ext cx="3686292" cy="738664"/>
          </a:xfrm>
          <a:prstGeom prst="rect">
            <a:avLst/>
          </a:prstGeom>
          <a:noFill/>
        </p:spPr>
        <p:txBody>
          <a:bodyPr wrap="square" rtlCol="0">
            <a:spAutoFit/>
          </a:bodyPr>
          <a:lstStyle/>
          <a:p>
            <a:r>
              <a:rPr kumimoji="1" lang="ja-JP" altLang="en-US" sz="1600" dirty="0"/>
              <a:t>特長４）</a:t>
            </a:r>
            <a:r>
              <a:rPr lang="ja-JP" altLang="en-US" sz="1600" dirty="0">
                <a:solidFill>
                  <a:srgbClr val="0000FF"/>
                </a:solidFill>
              </a:rPr>
              <a:t>呼べば応える</a:t>
            </a:r>
            <a:r>
              <a:rPr lang="ja-JP" altLang="en-US" sz="1400" dirty="0">
                <a:solidFill>
                  <a:srgbClr val="0000FF"/>
                </a:solidFill>
              </a:rPr>
              <a:t>（音声認識・対話</a:t>
            </a:r>
            <a:r>
              <a:rPr kumimoji="1" lang="ja-JP" altLang="en-US" sz="1400" dirty="0">
                <a:solidFill>
                  <a:srgbClr val="0000FF"/>
                </a:solidFill>
              </a:rPr>
              <a:t>）</a:t>
            </a:r>
            <a:endParaRPr kumimoji="1" lang="en-US" altLang="ja-JP" sz="1400" dirty="0">
              <a:solidFill>
                <a:srgbClr val="0000FF"/>
              </a:solidFill>
            </a:endParaRPr>
          </a:p>
          <a:p>
            <a:r>
              <a:rPr lang="en-US" altLang="ja-JP" sz="1200" u="sng" dirty="0"/>
              <a:t>“Hello”</a:t>
            </a:r>
            <a:r>
              <a:rPr lang="ja-JP" altLang="en-US" sz="1200" u="sng" dirty="0"/>
              <a:t>と呼ぶと、目覚めて“いまの地球”を表示</a:t>
            </a:r>
            <a:r>
              <a:rPr lang="ja-JP" altLang="en-US" sz="1400" dirty="0"/>
              <a:t>。</a:t>
            </a:r>
            <a:endParaRPr lang="en-US" altLang="ja-JP" sz="1400" dirty="0"/>
          </a:p>
          <a:p>
            <a:r>
              <a:rPr lang="ja-JP" altLang="en-US" sz="1200" dirty="0"/>
              <a:t>国名を言えば、グルっと回って、声で教えてくれる。</a:t>
            </a:r>
            <a:endParaRPr lang="en-US" altLang="ja-JP" sz="1200" dirty="0"/>
          </a:p>
        </p:txBody>
      </p:sp>
      <p:sp>
        <p:nvSpPr>
          <p:cNvPr id="16" name="角丸四角形吹き出し 15"/>
          <p:cNvSpPr/>
          <p:nvPr/>
        </p:nvSpPr>
        <p:spPr>
          <a:xfrm>
            <a:off x="5708462" y="1593933"/>
            <a:ext cx="3365973" cy="829337"/>
          </a:xfrm>
          <a:prstGeom prst="wedgeRoundRectCallout">
            <a:avLst>
              <a:gd name="adj1" fmla="val -55519"/>
              <a:gd name="adj2" fmla="val 54733"/>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6080306" y="2514971"/>
            <a:ext cx="2877711" cy="769441"/>
          </a:xfrm>
          <a:prstGeom prst="rect">
            <a:avLst/>
          </a:prstGeom>
          <a:noFill/>
        </p:spPr>
        <p:txBody>
          <a:bodyPr wrap="none" rtlCol="0">
            <a:spAutoFit/>
          </a:bodyPr>
          <a:lstStyle/>
          <a:p>
            <a:r>
              <a:rPr kumimoji="1" lang="ja-JP" altLang="en-US" sz="1600" dirty="0"/>
              <a:t>特長５）</a:t>
            </a:r>
            <a:r>
              <a:rPr lang="ja-JP" altLang="en-US" sz="1600" dirty="0">
                <a:solidFill>
                  <a:srgbClr val="0000FF"/>
                </a:solidFill>
              </a:rPr>
              <a:t>魔法のように回す</a:t>
            </a:r>
            <a:endParaRPr kumimoji="1" lang="en-US" altLang="ja-JP" sz="1600" dirty="0">
              <a:solidFill>
                <a:srgbClr val="0000FF"/>
              </a:solidFill>
            </a:endParaRPr>
          </a:p>
          <a:p>
            <a:r>
              <a:rPr lang="ja-JP" altLang="en-US" sz="1400" u="sng" dirty="0"/>
              <a:t>球体に触れずにジェスチャーで回転</a:t>
            </a:r>
            <a:endParaRPr lang="en-US" altLang="ja-JP" sz="1400" dirty="0"/>
          </a:p>
          <a:p>
            <a:r>
              <a:rPr kumimoji="1" lang="ja-JP" altLang="ja-JP" sz="1400" dirty="0"/>
              <a:t>　</a:t>
            </a:r>
            <a:r>
              <a:rPr kumimoji="1" lang="ja-JP" altLang="en-US" sz="1400" dirty="0"/>
              <a:t>（モーション・キャプチャー機能）</a:t>
            </a:r>
          </a:p>
        </p:txBody>
      </p:sp>
      <p:sp>
        <p:nvSpPr>
          <p:cNvPr id="18" name="角丸四角形吹き出し 17"/>
          <p:cNvSpPr/>
          <p:nvPr/>
        </p:nvSpPr>
        <p:spPr>
          <a:xfrm>
            <a:off x="6080305" y="2514971"/>
            <a:ext cx="2904955" cy="769441"/>
          </a:xfrm>
          <a:prstGeom prst="wedgeRoundRectCallout">
            <a:avLst>
              <a:gd name="adj1" fmla="val -59823"/>
              <a:gd name="adj2" fmla="val -4572"/>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597675" y="3356831"/>
            <a:ext cx="3575498" cy="1015663"/>
          </a:xfrm>
          <a:prstGeom prst="rect">
            <a:avLst/>
          </a:prstGeom>
          <a:noFill/>
        </p:spPr>
        <p:txBody>
          <a:bodyPr wrap="square" rtlCol="0">
            <a:spAutoFit/>
          </a:bodyPr>
          <a:lstStyle/>
          <a:p>
            <a:r>
              <a:rPr kumimoji="1" lang="ja-JP" altLang="en-US" sz="1600" dirty="0"/>
              <a:t>特長６）</a:t>
            </a:r>
            <a:r>
              <a:rPr lang="en-US" altLang="ja-JP" dirty="0">
                <a:solidFill>
                  <a:srgbClr val="0000FF"/>
                </a:solidFill>
              </a:rPr>
              <a:t>AR</a:t>
            </a:r>
            <a:r>
              <a:rPr lang="ja-JP" altLang="en-US" sz="1600" dirty="0">
                <a:solidFill>
                  <a:srgbClr val="0000FF"/>
                </a:solidFill>
              </a:rPr>
              <a:t>機能で“飛び出す地球儀”に</a:t>
            </a:r>
            <a:endParaRPr kumimoji="1" lang="en-US" altLang="ja-JP" sz="1600" dirty="0">
              <a:solidFill>
                <a:srgbClr val="0000FF"/>
              </a:solidFill>
            </a:endParaRPr>
          </a:p>
          <a:p>
            <a:r>
              <a:rPr lang="ja-JP" altLang="ja-JP" sz="1400" dirty="0"/>
              <a:t>　</a:t>
            </a:r>
            <a:r>
              <a:rPr lang="ja-JP" altLang="en-US" sz="1400" dirty="0"/>
              <a:t>付属タブレットの「窓」を地球にかざすと、</a:t>
            </a:r>
            <a:endParaRPr lang="en-US" altLang="ja-JP" sz="1400" dirty="0"/>
          </a:p>
          <a:p>
            <a:r>
              <a:rPr kumimoji="1" lang="ja-JP" altLang="ja-JP" sz="1400" dirty="0"/>
              <a:t>　</a:t>
            </a:r>
            <a:r>
              <a:rPr lang="ja-JP" altLang="en-US" sz="1400" u="sng" dirty="0"/>
              <a:t>オーロラが北極上空に浮かんで見えたり</a:t>
            </a:r>
            <a:r>
              <a:rPr lang="ja-JP" altLang="en-US" sz="1400" dirty="0"/>
              <a:t>、</a:t>
            </a:r>
            <a:endParaRPr lang="en-US" altLang="ja-JP" sz="1400" dirty="0"/>
          </a:p>
          <a:p>
            <a:r>
              <a:rPr lang="ja-JP" altLang="en-US" sz="1400" dirty="0"/>
              <a:t>　世界の人口などの統計グラフが飛び出す。</a:t>
            </a:r>
            <a:endParaRPr kumimoji="1" lang="ja-JP" altLang="en-US" sz="1400" dirty="0"/>
          </a:p>
        </p:txBody>
      </p:sp>
      <p:sp>
        <p:nvSpPr>
          <p:cNvPr id="20" name="角丸四角形吹き出し 19"/>
          <p:cNvSpPr/>
          <p:nvPr/>
        </p:nvSpPr>
        <p:spPr>
          <a:xfrm>
            <a:off x="5597675" y="3359923"/>
            <a:ext cx="3476760" cy="1012571"/>
          </a:xfrm>
          <a:prstGeom prst="wedgeRoundRectCallout">
            <a:avLst>
              <a:gd name="adj1" fmla="val -57209"/>
              <a:gd name="adj2" fmla="val 14880"/>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257613" y="4464683"/>
            <a:ext cx="3915560" cy="984885"/>
          </a:xfrm>
          <a:prstGeom prst="rect">
            <a:avLst/>
          </a:prstGeom>
          <a:noFill/>
        </p:spPr>
        <p:txBody>
          <a:bodyPr wrap="square" rtlCol="0">
            <a:spAutoFit/>
          </a:bodyPr>
          <a:lstStyle/>
          <a:p>
            <a:r>
              <a:rPr kumimoji="1" lang="ja-JP" altLang="en-US" sz="1600" dirty="0"/>
              <a:t>　特長７）</a:t>
            </a:r>
            <a:r>
              <a:rPr lang="ja-JP" altLang="en-US" sz="1600" dirty="0">
                <a:solidFill>
                  <a:srgbClr val="0000FF"/>
                </a:solidFill>
              </a:rPr>
              <a:t>“モノ語り”機能</a:t>
            </a:r>
            <a:r>
              <a:rPr lang="ja-JP" altLang="en-US" sz="1200" dirty="0">
                <a:solidFill>
                  <a:srgbClr val="0000FF"/>
                </a:solidFill>
              </a:rPr>
              <a:t>（バーコードリーダー）</a:t>
            </a:r>
            <a:endParaRPr kumimoji="1" lang="en-US" altLang="ja-JP" sz="1600" dirty="0">
              <a:solidFill>
                <a:srgbClr val="0000FF"/>
              </a:solidFill>
            </a:endParaRPr>
          </a:p>
          <a:p>
            <a:r>
              <a:rPr lang="ja-JP" altLang="ja-JP" sz="1400" dirty="0"/>
              <a:t>　</a:t>
            </a:r>
            <a:r>
              <a:rPr lang="ja-JP" altLang="en-US" sz="1400" u="sng" dirty="0"/>
              <a:t>食材や商品をかざすとその履歴・物語を表示</a:t>
            </a:r>
            <a:r>
              <a:rPr lang="ja-JP" altLang="en-US" sz="1400" dirty="0"/>
              <a:t>。</a:t>
            </a:r>
            <a:endParaRPr lang="en-US" altLang="ja-JP" sz="1400" dirty="0"/>
          </a:p>
          <a:p>
            <a:r>
              <a:rPr lang="ja-JP" altLang="ja-JP" sz="1400" dirty="0"/>
              <a:t>　</a:t>
            </a:r>
            <a:r>
              <a:rPr lang="ja-JP" altLang="en-US" sz="1400" dirty="0"/>
              <a:t>原産地での環境保全活動、トレーサビリティ情報、</a:t>
            </a:r>
            <a:endParaRPr lang="en-US" altLang="ja-JP" sz="1400" dirty="0"/>
          </a:p>
          <a:p>
            <a:r>
              <a:rPr kumimoji="1" lang="ja-JP" altLang="ja-JP" sz="1400" dirty="0"/>
              <a:t>　</a:t>
            </a:r>
            <a:r>
              <a:rPr lang="ja-JP" altLang="en-US" sz="1400" dirty="0"/>
              <a:t>動物フィギュア（</a:t>
            </a:r>
            <a:r>
              <a:rPr lang="en-US" altLang="ja-JP" sz="1400" dirty="0"/>
              <a:t>ex. </a:t>
            </a:r>
            <a:r>
              <a:rPr lang="ja-JP" altLang="en-US" sz="1400" dirty="0"/>
              <a:t>ペンギン）</a:t>
            </a:r>
            <a:r>
              <a:rPr lang="en-US" altLang="ja-JP" sz="1400" dirty="0"/>
              <a:t>→</a:t>
            </a:r>
            <a:r>
              <a:rPr lang="ja-JP" altLang="en-US" sz="1400" dirty="0"/>
              <a:t>南極の話など</a:t>
            </a:r>
            <a:endParaRPr kumimoji="1" lang="ja-JP" altLang="en-US" sz="1400" dirty="0"/>
          </a:p>
        </p:txBody>
      </p:sp>
      <p:sp>
        <p:nvSpPr>
          <p:cNvPr id="22" name="角丸四角形吹き出し 21"/>
          <p:cNvSpPr/>
          <p:nvPr/>
        </p:nvSpPr>
        <p:spPr>
          <a:xfrm>
            <a:off x="5360898" y="4466600"/>
            <a:ext cx="3713537" cy="994477"/>
          </a:xfrm>
          <a:prstGeom prst="wedgeRoundRectCallout">
            <a:avLst>
              <a:gd name="adj1" fmla="val -54698"/>
              <a:gd name="adj2" fmla="val -33124"/>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403609" y="789453"/>
            <a:ext cx="3507270" cy="677108"/>
          </a:xfrm>
          <a:prstGeom prst="rect">
            <a:avLst/>
          </a:prstGeom>
          <a:noFill/>
        </p:spPr>
        <p:txBody>
          <a:bodyPr vert="horz" wrap="none" lIns="0" tIns="0" rIns="0" bIns="0" rtlCol="0">
            <a:spAutoFit/>
          </a:bodyPr>
          <a:lstStyle/>
          <a:p>
            <a:pPr algn="ctr"/>
            <a:r>
              <a:rPr lang="en-US" altLang="ja-JP" sz="1600" b="1" dirty="0">
                <a:solidFill>
                  <a:srgbClr val="FF6600"/>
                </a:solidFill>
              </a:rPr>
              <a:t>B</a:t>
            </a:r>
            <a:r>
              <a:rPr lang="en-US" altLang="ja-JP" sz="1400" b="1" dirty="0">
                <a:solidFill>
                  <a:srgbClr val="FF6600"/>
                </a:solidFill>
              </a:rPr>
              <a:t>. </a:t>
            </a:r>
            <a:r>
              <a:rPr lang="ja-JP" altLang="en-US" sz="1400" b="1" u="sng" dirty="0">
                <a:solidFill>
                  <a:srgbClr val="FF6600"/>
                </a:solidFill>
              </a:rPr>
              <a:t>「触れる地球」の機能・特長は継承しつつ</a:t>
            </a:r>
            <a:r>
              <a:rPr lang="ja-JP" altLang="en-US" sz="1400" b="1" dirty="0">
                <a:solidFill>
                  <a:srgbClr val="FF6600"/>
                </a:solidFill>
              </a:rPr>
              <a:t>、</a:t>
            </a:r>
            <a:endParaRPr lang="en-US" altLang="ja-JP" sz="1400" b="1" dirty="0">
              <a:solidFill>
                <a:srgbClr val="FF6600"/>
              </a:solidFill>
            </a:endParaRPr>
          </a:p>
          <a:p>
            <a:pPr algn="ctr"/>
            <a:r>
              <a:rPr lang="ja-JP" altLang="en-US" sz="1400" b="1" dirty="0">
                <a:solidFill>
                  <a:srgbClr val="FF6600"/>
                </a:solidFill>
              </a:rPr>
              <a:t>学校・図書館や一般家庭での使用を想定し、</a:t>
            </a:r>
            <a:endParaRPr lang="en-US" altLang="ja-JP" sz="1400" b="1" dirty="0">
              <a:solidFill>
                <a:srgbClr val="FF6600"/>
              </a:solidFill>
            </a:endParaRPr>
          </a:p>
          <a:p>
            <a:pPr algn="ctr"/>
            <a:r>
              <a:rPr kumimoji="1" lang="ja-JP" altLang="en-US" sz="1400" b="1" dirty="0">
                <a:solidFill>
                  <a:srgbClr val="FF6600"/>
                </a:solidFill>
              </a:rPr>
              <a:t>より楽しく、画期的な新機能を搭載！</a:t>
            </a:r>
            <a:endParaRPr kumimoji="1" lang="en-US" altLang="ja-JP" sz="1400" b="1" dirty="0">
              <a:solidFill>
                <a:srgbClr val="FF6600"/>
              </a:solidFill>
            </a:endParaRPr>
          </a:p>
        </p:txBody>
      </p:sp>
      <p:sp>
        <p:nvSpPr>
          <p:cNvPr id="27" name="テキスト ボックス 26"/>
          <p:cNvSpPr txBox="1"/>
          <p:nvPr/>
        </p:nvSpPr>
        <p:spPr>
          <a:xfrm>
            <a:off x="5257612" y="5543251"/>
            <a:ext cx="3727648" cy="1107996"/>
          </a:xfrm>
          <a:prstGeom prst="rect">
            <a:avLst/>
          </a:prstGeom>
          <a:noFill/>
        </p:spPr>
        <p:txBody>
          <a:bodyPr wrap="square" rtlCol="0">
            <a:spAutoFit/>
          </a:bodyPr>
          <a:lstStyle/>
          <a:p>
            <a:r>
              <a:rPr kumimoji="1" lang="ja-JP" altLang="en-US" sz="1600" dirty="0"/>
              <a:t>特長８）</a:t>
            </a:r>
            <a:r>
              <a:rPr lang="en-US" altLang="ja-JP" sz="1600" dirty="0">
                <a:solidFill>
                  <a:srgbClr val="0000FF"/>
                </a:solidFill>
              </a:rPr>
              <a:t>My</a:t>
            </a:r>
            <a:r>
              <a:rPr lang="ja-JP" altLang="en-US" sz="1600" dirty="0">
                <a:solidFill>
                  <a:srgbClr val="0000FF"/>
                </a:solidFill>
              </a:rPr>
              <a:t>地球</a:t>
            </a:r>
            <a:r>
              <a:rPr lang="ja-JP" altLang="en-US" sz="1400" dirty="0">
                <a:solidFill>
                  <a:srgbClr val="0000FF"/>
                </a:solidFill>
              </a:rPr>
              <a:t>（カスタマイズ機能</a:t>
            </a:r>
            <a:r>
              <a:rPr kumimoji="1" lang="ja-JP" altLang="en-US" sz="1400" dirty="0">
                <a:solidFill>
                  <a:srgbClr val="0000FF"/>
                </a:solidFill>
              </a:rPr>
              <a:t>）</a:t>
            </a:r>
            <a:endParaRPr kumimoji="1" lang="en-US" altLang="ja-JP" sz="1400" dirty="0">
              <a:solidFill>
                <a:srgbClr val="0000FF"/>
              </a:solidFill>
            </a:endParaRPr>
          </a:p>
          <a:p>
            <a:r>
              <a:rPr lang="ja-JP" altLang="en-US" sz="1200" u="sng" dirty="0"/>
              <a:t>自分の旅の記録・写真などを</a:t>
            </a:r>
            <a:r>
              <a:rPr lang="en-US" altLang="ja-JP" sz="1200" u="sng" dirty="0"/>
              <a:t>CMS</a:t>
            </a:r>
            <a:r>
              <a:rPr lang="ja-JP" altLang="en-US" sz="1200" u="sng" dirty="0"/>
              <a:t>（コンテンツ管理画面）で入力して地球儀に表示</a:t>
            </a:r>
            <a:r>
              <a:rPr lang="ja-JP" altLang="en-US" sz="1200" dirty="0"/>
              <a:t>。企業の環境活動や商品情報を入力すれば、地球儀がそれを音声付で自動表示。</a:t>
            </a:r>
            <a:endParaRPr lang="en-US" altLang="ja-JP" sz="1200" dirty="0"/>
          </a:p>
          <a:p>
            <a:r>
              <a:rPr lang="ja-JP" altLang="ja-JP" sz="1200" dirty="0"/>
              <a:t>　</a:t>
            </a:r>
            <a:r>
              <a:rPr lang="ja-JP" altLang="en-US" sz="1200" dirty="0"/>
              <a:t>（上記“モノ語り”機能で商品をかざして表示も可能）</a:t>
            </a:r>
            <a:endParaRPr lang="en-US" altLang="ja-JP" sz="1400" dirty="0"/>
          </a:p>
        </p:txBody>
      </p:sp>
      <p:sp>
        <p:nvSpPr>
          <p:cNvPr id="28" name="角丸四角形吹き出し 27"/>
          <p:cNvSpPr/>
          <p:nvPr/>
        </p:nvSpPr>
        <p:spPr>
          <a:xfrm>
            <a:off x="5213437" y="5565799"/>
            <a:ext cx="3736946" cy="1085448"/>
          </a:xfrm>
          <a:prstGeom prst="wedgeRoundRectCallout">
            <a:avLst>
              <a:gd name="adj1" fmla="val -56339"/>
              <a:gd name="adj2" fmla="val -55164"/>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702792" y="5228933"/>
            <a:ext cx="3908509" cy="892552"/>
          </a:xfrm>
          <a:prstGeom prst="rect">
            <a:avLst/>
          </a:prstGeom>
          <a:noFill/>
        </p:spPr>
        <p:txBody>
          <a:bodyPr wrap="square" rtlCol="0">
            <a:spAutoFit/>
          </a:bodyPr>
          <a:lstStyle/>
          <a:p>
            <a:r>
              <a:rPr kumimoji="1" lang="ja-JP" altLang="en-US" sz="1600" dirty="0"/>
              <a:t>特長９）</a:t>
            </a:r>
            <a:r>
              <a:rPr lang="ja-JP" altLang="en-US" sz="1600" dirty="0">
                <a:solidFill>
                  <a:srgbClr val="0000FF"/>
                </a:solidFill>
              </a:rPr>
              <a:t>動く地球百科</a:t>
            </a:r>
            <a:r>
              <a:rPr lang="ja-JP" altLang="en-US" sz="1400" dirty="0">
                <a:solidFill>
                  <a:srgbClr val="0000FF"/>
                </a:solidFill>
              </a:rPr>
              <a:t>（親子で楽しむカルタ付</a:t>
            </a:r>
            <a:r>
              <a:rPr kumimoji="1" lang="ja-JP" altLang="en-US" sz="1400" dirty="0">
                <a:solidFill>
                  <a:srgbClr val="0000FF"/>
                </a:solidFill>
              </a:rPr>
              <a:t>）</a:t>
            </a:r>
            <a:endParaRPr kumimoji="1" lang="en-US" altLang="ja-JP" sz="1400" dirty="0">
              <a:solidFill>
                <a:srgbClr val="0000FF"/>
              </a:solidFill>
            </a:endParaRPr>
          </a:p>
          <a:p>
            <a:r>
              <a:rPr lang="ja-JP" altLang="en-US" sz="1200" dirty="0"/>
              <a:t>一問一答のクイズ形式で、</a:t>
            </a:r>
            <a:r>
              <a:rPr lang="ja-JP" altLang="en-US" sz="1200" u="sng" dirty="0"/>
              <a:t>地球科学や環境問題の基礎、</a:t>
            </a:r>
            <a:r>
              <a:rPr lang="ja-JP" altLang="en-US" sz="1200" u="sng" dirty="0">
                <a:solidFill>
                  <a:srgbClr val="FF6600"/>
                </a:solidFill>
              </a:rPr>
              <a:t>“</a:t>
            </a:r>
            <a:r>
              <a:rPr lang="en-US" altLang="ja-JP" sz="1200" u="sng" dirty="0">
                <a:solidFill>
                  <a:srgbClr val="FF6600"/>
                </a:solidFill>
              </a:rPr>
              <a:t>SDGs</a:t>
            </a:r>
            <a:r>
              <a:rPr lang="ja-JP" altLang="en-US" sz="1200" u="sng" dirty="0">
                <a:solidFill>
                  <a:srgbClr val="FF6600"/>
                </a:solidFill>
              </a:rPr>
              <a:t>”</a:t>
            </a:r>
            <a:r>
              <a:rPr lang="ja-JP" altLang="en-US" sz="1200" u="sng" dirty="0"/>
              <a:t>（サステナブル開発目標）など、地球が抱える課題をわかりやすく解説</a:t>
            </a:r>
            <a:r>
              <a:rPr lang="ja-JP" altLang="en-US" sz="1200" dirty="0"/>
              <a:t>。付属カルタで地球操作も可能。</a:t>
            </a:r>
            <a:endParaRPr lang="en-US" altLang="ja-JP" sz="1400" dirty="0"/>
          </a:p>
        </p:txBody>
      </p:sp>
      <p:sp>
        <p:nvSpPr>
          <p:cNvPr id="30" name="角丸四角形吹き出し 29"/>
          <p:cNvSpPr/>
          <p:nvPr/>
        </p:nvSpPr>
        <p:spPr>
          <a:xfrm>
            <a:off x="604154" y="5228933"/>
            <a:ext cx="3902541" cy="892552"/>
          </a:xfrm>
          <a:prstGeom prst="wedgeRoundRectCallout">
            <a:avLst>
              <a:gd name="adj1" fmla="val 54396"/>
              <a:gd name="adj2" fmla="val -51584"/>
              <a:gd name="adj3" fmla="val 16667"/>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216314" y="6212228"/>
            <a:ext cx="4499629" cy="430887"/>
          </a:xfrm>
          <a:prstGeom prst="rect">
            <a:avLst/>
          </a:prstGeom>
          <a:noFill/>
        </p:spPr>
        <p:txBody>
          <a:bodyPr vert="horz" wrap="none" lIns="0" tIns="0" rIns="0" bIns="0" rtlCol="0">
            <a:spAutoFit/>
          </a:bodyPr>
          <a:lstStyle/>
          <a:p>
            <a:pPr algn="ctr"/>
            <a:r>
              <a:rPr kumimoji="1" lang="ja-JP" altLang="en-US" sz="1400" b="1" dirty="0">
                <a:solidFill>
                  <a:srgbClr val="FF6600"/>
                </a:solidFill>
              </a:rPr>
              <a:t>なお小型“スフィア”は半球でなく「全球」で、</a:t>
            </a:r>
            <a:endParaRPr kumimoji="1" lang="en-US" altLang="ja-JP" sz="1400" b="1" dirty="0">
              <a:solidFill>
                <a:srgbClr val="FF6600"/>
              </a:solidFill>
            </a:endParaRPr>
          </a:p>
          <a:p>
            <a:pPr algn="ctr"/>
            <a:r>
              <a:rPr kumimoji="1" lang="ja-JP" altLang="en-US" sz="1400" b="1" dirty="0">
                <a:solidFill>
                  <a:srgbClr val="FF6600"/>
                </a:solidFill>
              </a:rPr>
              <a:t>大人なら片手で運べる「ポータブル」な重さとサイズも魅力！</a:t>
            </a:r>
            <a:endParaRPr kumimoji="1" lang="en-US" altLang="ja-JP" sz="1400" b="1" dirty="0">
              <a:solidFill>
                <a:srgbClr val="FF6600"/>
              </a:solidFill>
            </a:endParaRPr>
          </a:p>
        </p:txBody>
      </p:sp>
    </p:spTree>
    <p:extLst>
      <p:ext uri="{BB962C8B-B14F-4D97-AF65-F5344CB8AC3E}">
        <p14:creationId xmlns:p14="http://schemas.microsoft.com/office/powerpoint/2010/main" val="65331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4417"/>
          </a:xfrm>
        </p:spPr>
        <p:txBody>
          <a:bodyPr>
            <a:normAutofit/>
          </a:bodyPr>
          <a:lstStyle/>
          <a:p>
            <a:r>
              <a:rPr lang="ja-JP" altLang="en-US" sz="2400" dirty="0"/>
              <a:t>竹村眞一；</a:t>
            </a:r>
            <a:r>
              <a:rPr kumimoji="1" lang="ja-JP" altLang="en-US" sz="2400" dirty="0"/>
              <a:t>プロフィール</a:t>
            </a:r>
          </a:p>
        </p:txBody>
      </p:sp>
      <p:sp>
        <p:nvSpPr>
          <p:cNvPr id="3" name="テキスト プレースホルダー 2"/>
          <p:cNvSpPr>
            <a:spLocks noGrp="1"/>
          </p:cNvSpPr>
          <p:nvPr>
            <p:ph type="body" sz="quarter" idx="11"/>
          </p:nvPr>
        </p:nvSpPr>
        <p:spPr>
          <a:xfrm>
            <a:off x="236339" y="789055"/>
            <a:ext cx="5398343" cy="6068945"/>
          </a:xfrm>
        </p:spPr>
        <p:txBody>
          <a:bodyPr>
            <a:normAutofit lnSpcReduction="10000"/>
          </a:bodyPr>
          <a:lstStyle/>
          <a:p>
            <a:pPr marL="0" indent="0">
              <a:buNone/>
            </a:pPr>
            <a:r>
              <a:rPr lang="ja-JP" altLang="en-US" sz="1400" dirty="0"/>
              <a:t>京都造形芸術大学教授</a:t>
            </a:r>
            <a:endParaRPr lang="en-US" altLang="ja-JP" sz="1400" dirty="0"/>
          </a:p>
          <a:p>
            <a:pPr marL="0" indent="0">
              <a:buNone/>
            </a:pPr>
            <a:r>
              <a:rPr lang="en-US" altLang="ja-JP" sz="1400" dirty="0"/>
              <a:t>NPO</a:t>
            </a:r>
            <a:r>
              <a:rPr lang="ja-JP" altLang="en-US" sz="1400" dirty="0"/>
              <a:t>法人</a:t>
            </a:r>
            <a:r>
              <a:rPr lang="en-US" altLang="ja-JP" sz="1400" dirty="0"/>
              <a:t>ELP</a:t>
            </a:r>
            <a:r>
              <a:rPr lang="ja-JP" altLang="en-US" sz="1400" dirty="0"/>
              <a:t> </a:t>
            </a:r>
            <a:r>
              <a:rPr lang="en-US" altLang="ja-JP" sz="1400" dirty="0"/>
              <a:t>(Earth Literacy Program)</a:t>
            </a:r>
            <a:r>
              <a:rPr lang="ja-JP" altLang="en-US" sz="1400" dirty="0"/>
              <a:t>代表、</a:t>
            </a:r>
            <a:r>
              <a:rPr lang="en-US" altLang="ja-JP" sz="1400" dirty="0"/>
              <a:t>Sphere</a:t>
            </a:r>
            <a:r>
              <a:rPr lang="ja-JP" altLang="en-US" sz="1400" dirty="0"/>
              <a:t>株式会社</a:t>
            </a:r>
            <a:r>
              <a:rPr lang="en-US" altLang="ja-JP" sz="1400" dirty="0"/>
              <a:t>CEO</a:t>
            </a:r>
          </a:p>
          <a:p>
            <a:pPr marL="0" indent="0">
              <a:buNone/>
            </a:pPr>
            <a:endParaRPr lang="en-US" altLang="ja-JP" sz="1400" dirty="0"/>
          </a:p>
          <a:p>
            <a:pPr marL="0" indent="0">
              <a:buNone/>
            </a:pPr>
            <a:r>
              <a:rPr lang="ja-JP" altLang="en-US" sz="1400" dirty="0"/>
              <a:t>東京大学大学院・文化人類学博士課程修了。東北芸術工科大学助教授等を経て現職。地球時代の新たな「人間学」を提起しつつ、</a:t>
            </a:r>
            <a:r>
              <a:rPr lang="en-US" altLang="ja-JP" sz="1400" dirty="0"/>
              <a:t>IT</a:t>
            </a:r>
            <a:r>
              <a:rPr lang="ja-JP" altLang="en-US" sz="1400" dirty="0"/>
              <a:t>を駆使した地球環境問題への独自な取組みを進める。</a:t>
            </a:r>
            <a:endParaRPr lang="en-US" altLang="ja-JP" sz="1400" dirty="0"/>
          </a:p>
          <a:p>
            <a:pPr marL="0" indent="0">
              <a:buNone/>
            </a:pPr>
            <a:r>
              <a:rPr lang="en-US" altLang="ja-JP" sz="1400" dirty="0"/>
              <a:t>1996</a:t>
            </a:r>
            <a:r>
              <a:rPr lang="ja-JP" altLang="en-US" sz="1400" dirty="0"/>
              <a:t>年に企画プロデュースしたインターネット作品　“</a:t>
            </a:r>
            <a:r>
              <a:rPr lang="en-US" altLang="ja-JP" sz="1400" dirty="0"/>
              <a:t>Sensorium”</a:t>
            </a:r>
            <a:r>
              <a:rPr lang="ja-JP" altLang="en-US" sz="1400" dirty="0"/>
              <a:t>（インターネットエキスポ日本館コンテンツとして制作）は、電子アートの登龍門アルス・エレクトロニカで金賞受賞（</a:t>
            </a:r>
            <a:r>
              <a:rPr lang="en-US" altLang="ja-JP" sz="1400" dirty="0"/>
              <a:t>1997</a:t>
            </a:r>
            <a:r>
              <a:rPr lang="ja-JP" altLang="en-US" sz="1400" dirty="0"/>
              <a:t>年；ネット部門）。</a:t>
            </a:r>
            <a:endParaRPr lang="en-US" altLang="ja-JP" sz="1400" dirty="0"/>
          </a:p>
          <a:p>
            <a:pPr marL="0" indent="0">
              <a:buNone/>
            </a:pPr>
            <a:r>
              <a:rPr lang="ja-JP" altLang="en-US" sz="1400" dirty="0"/>
              <a:t>「触れる地球」（</a:t>
            </a:r>
            <a:r>
              <a:rPr lang="en-US" altLang="ja-JP" sz="1400" dirty="0"/>
              <a:t>2005</a:t>
            </a:r>
            <a:r>
              <a:rPr lang="ja-JP" altLang="en-US" sz="1400" dirty="0"/>
              <a:t>年グッドデザイン賞・金賞、</a:t>
            </a:r>
            <a:r>
              <a:rPr lang="en-US" altLang="ja-JP" sz="1400" dirty="0"/>
              <a:t>2013</a:t>
            </a:r>
            <a:r>
              <a:rPr lang="ja-JP" altLang="en-US" sz="1400" dirty="0"/>
              <a:t>年キッズデザイン賞 最優秀賞・内閣総理大臣賞）や「</a:t>
            </a:r>
            <a:r>
              <a:rPr lang="en-US" altLang="ja-JP" sz="1400" dirty="0"/>
              <a:t>100</a:t>
            </a:r>
            <a:r>
              <a:rPr lang="ja-JP" altLang="en-US" sz="1400" dirty="0"/>
              <a:t>万人のキャンドルナイト」、「</a:t>
            </a:r>
            <a:r>
              <a:rPr lang="en-US" altLang="ja-JP" sz="1400" dirty="0"/>
              <a:t>Water</a:t>
            </a:r>
            <a:r>
              <a:rPr lang="ja-JP" altLang="en-US" sz="1400" dirty="0"/>
              <a:t>展」「コメ展」（</a:t>
            </a:r>
            <a:r>
              <a:rPr lang="en-US" altLang="ja-JP" sz="1400" dirty="0"/>
              <a:t>21_21 DESIGN SIGHT</a:t>
            </a:r>
            <a:r>
              <a:rPr lang="ja-JP" altLang="en-US" sz="1400" dirty="0"/>
              <a:t>）などを企画・制作。</a:t>
            </a:r>
            <a:endParaRPr lang="en-US" altLang="ja-JP" sz="1400" dirty="0"/>
          </a:p>
          <a:p>
            <a:pPr marL="0" indent="0">
              <a:buNone/>
            </a:pPr>
            <a:endParaRPr lang="en-US" altLang="ja-JP" sz="1400" dirty="0"/>
          </a:p>
          <a:p>
            <a:pPr marL="0" indent="0">
              <a:buNone/>
            </a:pPr>
            <a:r>
              <a:rPr lang="ja-JP" altLang="en-US" sz="1400" dirty="0"/>
              <a:t>東日本大震災後、政府の「復興構想会議」専門委員に就任。また国連</a:t>
            </a:r>
            <a:r>
              <a:rPr lang="en-US" altLang="ja-JP" sz="1400" dirty="0"/>
              <a:t>UNISDR</a:t>
            </a:r>
            <a:r>
              <a:rPr lang="ja-JP" altLang="en-US" sz="1400" dirty="0"/>
              <a:t>（国連国際防災戦略事務局）からの委嘱で、</a:t>
            </a:r>
            <a:r>
              <a:rPr lang="en-US" altLang="ja-JP" sz="1400" dirty="0"/>
              <a:t>2012</a:t>
            </a:r>
            <a:r>
              <a:rPr lang="ja-JP" altLang="en-US" sz="1400" dirty="0"/>
              <a:t>年以降「国連防災白書」のコンセプトデザインを担当。「食の万博」ミラノ万博では日本館の展示を企画・監修。</a:t>
            </a:r>
            <a:r>
              <a:rPr lang="en-US" altLang="ja-JP" sz="1400" dirty="0"/>
              <a:t>2017</a:t>
            </a:r>
            <a:r>
              <a:rPr lang="ja-JP" altLang="en-US" sz="1400" dirty="0"/>
              <a:t>年より東京都・環境審議会委員。</a:t>
            </a:r>
            <a:endParaRPr lang="en-US" altLang="ja-JP" sz="1400" dirty="0"/>
          </a:p>
          <a:p>
            <a:pPr marL="0" indent="0">
              <a:buNone/>
            </a:pPr>
            <a:r>
              <a:rPr lang="en-US" altLang="ja-JP" sz="1400" dirty="0"/>
              <a:t>2016</a:t>
            </a:r>
            <a:r>
              <a:rPr lang="ja-JP" altLang="en-US" sz="1400" dirty="0"/>
              <a:t>年より東京丸の内などに「触れる地球ミュージアム」を開設。また公益法人</a:t>
            </a:r>
            <a:r>
              <a:rPr lang="en-US" altLang="ja-JP" sz="1400" dirty="0"/>
              <a:t>ELP</a:t>
            </a:r>
            <a:r>
              <a:rPr lang="ja-JP" altLang="en-US" sz="1400" dirty="0"/>
              <a:t>と両輪をなす「触れる地球」関連事業のビジネス母体として</a:t>
            </a:r>
            <a:r>
              <a:rPr lang="en-US" altLang="ja-JP" sz="1400" dirty="0"/>
              <a:t>2017</a:t>
            </a:r>
            <a:r>
              <a:rPr lang="ja-JP" altLang="en-US" sz="1400" dirty="0"/>
              <a:t>年に</a:t>
            </a:r>
            <a:r>
              <a:rPr lang="en-US" altLang="ja-JP" sz="1400" dirty="0"/>
              <a:t>Sphere</a:t>
            </a:r>
            <a:r>
              <a:rPr lang="ja-JP" altLang="en-US" sz="1400" dirty="0"/>
              <a:t>株式会社を設立。</a:t>
            </a:r>
            <a:endParaRPr lang="en-US" altLang="ja-JP" sz="1400" dirty="0"/>
          </a:p>
          <a:p>
            <a:pPr marL="0" indent="0">
              <a:buNone/>
            </a:pPr>
            <a:endParaRPr lang="en-US" altLang="ja-JP" sz="1400" dirty="0"/>
          </a:p>
          <a:p>
            <a:pPr marL="0" indent="0">
              <a:buNone/>
            </a:pPr>
            <a:r>
              <a:rPr lang="en-US" altLang="ja-JP" sz="1400" dirty="0"/>
              <a:t>J-WAVE</a:t>
            </a:r>
            <a:r>
              <a:rPr lang="ja-JP" altLang="en-US" sz="1400" dirty="0"/>
              <a:t>ナビゲーターも務め、「グローバルセンサー」（</a:t>
            </a:r>
            <a:r>
              <a:rPr lang="en-US" altLang="ja-JP" sz="1400" dirty="0"/>
              <a:t>2009</a:t>
            </a:r>
            <a:r>
              <a:rPr lang="ja-JP" altLang="en-US" sz="1400" dirty="0"/>
              <a:t>～</a:t>
            </a:r>
            <a:r>
              <a:rPr lang="en-US" altLang="ja-JP" sz="1400" dirty="0"/>
              <a:t>2011</a:t>
            </a:r>
            <a:r>
              <a:rPr lang="ja-JP" altLang="en-US" sz="1400" dirty="0"/>
              <a:t>）に続き</a:t>
            </a:r>
            <a:r>
              <a:rPr lang="en-US" altLang="ja-JP" sz="1400" dirty="0"/>
              <a:t>2015</a:t>
            </a:r>
            <a:r>
              <a:rPr lang="ja-JP" altLang="en-US" sz="1400" dirty="0"/>
              <a:t>年</a:t>
            </a:r>
            <a:r>
              <a:rPr lang="en-US" altLang="ja-JP" sz="1400" dirty="0"/>
              <a:t>10</a:t>
            </a:r>
            <a:r>
              <a:rPr lang="ja-JP" altLang="en-US" sz="1400" dirty="0"/>
              <a:t>月から「アーストーク」をホスト。</a:t>
            </a:r>
            <a:endParaRPr lang="en-US" altLang="ja-JP" sz="1400" dirty="0"/>
          </a:p>
          <a:p>
            <a:pPr marL="0" indent="0">
              <a:buNone/>
            </a:pPr>
            <a:r>
              <a:rPr lang="ja-JP" altLang="en-US" sz="1400" dirty="0"/>
              <a:t>著書に「地球の目線」（</a:t>
            </a:r>
            <a:r>
              <a:rPr lang="en-US" altLang="ja-JP" sz="1400" dirty="0"/>
              <a:t>PHP</a:t>
            </a:r>
            <a:r>
              <a:rPr lang="ja-JP" altLang="en-US" sz="1400" dirty="0"/>
              <a:t>新書）、「宇宙樹」「２２世紀のグランドデザイン」（慶応大学出版会）、「地球を聴く」（坂本龍一氏との対談；日経新聞社刊）、「新炭素革命」（</a:t>
            </a:r>
            <a:r>
              <a:rPr lang="en-US" altLang="ja-JP" sz="1400" dirty="0"/>
              <a:t>PHP</a:t>
            </a:r>
            <a:r>
              <a:rPr lang="ja-JP" altLang="en-US" sz="1400" dirty="0"/>
              <a:t>）など。</a:t>
            </a:r>
            <a:endParaRPr lang="en-US" altLang="ja-JP" sz="1400" dirty="0"/>
          </a:p>
          <a:p>
            <a:pPr marL="0" indent="0">
              <a:buNone/>
            </a:pPr>
            <a:r>
              <a:rPr lang="ja-JP" altLang="en-US" sz="1400" dirty="0"/>
              <a:t>「宇宙樹」は高校の国語の教科書にも採録されている。</a:t>
            </a:r>
            <a:endParaRPr kumimoji="1" lang="ja-JP" altLang="en-US" sz="1400" dirty="0"/>
          </a:p>
        </p:txBody>
      </p:sp>
      <p:pic>
        <p:nvPicPr>
          <p:cNvPr id="7" name="図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022892" y="977425"/>
            <a:ext cx="2663907" cy="2745930"/>
          </a:xfrm>
          <a:prstGeom prst="rect">
            <a:avLst/>
          </a:prstGeom>
        </p:spPr>
      </p:pic>
      <p:pic>
        <p:nvPicPr>
          <p:cNvPr id="6" name="図 5" descr="_Q1V1381.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31083" y="5274363"/>
            <a:ext cx="2055717" cy="1370144"/>
          </a:xfrm>
          <a:prstGeom prst="rect">
            <a:avLst/>
          </a:prstGeom>
        </p:spPr>
      </p:pic>
      <p:pic>
        <p:nvPicPr>
          <p:cNvPr id="10" name="図 9" descr="_Q1V1379.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22892" y="3906664"/>
            <a:ext cx="2052050" cy="1367699"/>
          </a:xfrm>
          <a:prstGeom prst="rect">
            <a:avLst/>
          </a:prstGeom>
        </p:spPr>
      </p:pic>
    </p:spTree>
    <p:extLst>
      <p:ext uri="{BB962C8B-B14F-4D97-AF65-F5344CB8AC3E}">
        <p14:creationId xmlns:p14="http://schemas.microsoft.com/office/powerpoint/2010/main" val="1598797886"/>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TotalTime>
  <Words>1054</Words>
  <Application>Microsoft Office PowerPoint</Application>
  <PresentationFormat>画面に合わせる (4:3)</PresentationFormat>
  <Paragraphs>147</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Arial</vt:lpstr>
      <vt:lpstr>Calibri</vt:lpstr>
      <vt:lpstr>Wingdings</vt:lpstr>
      <vt:lpstr>ホワイト</vt:lpstr>
      <vt:lpstr>触れる地球＋スフィア紹介資料</vt:lpstr>
      <vt:lpstr>「触れる地球」とその小型普及版 “スフィア”；開発への想い</vt:lpstr>
      <vt:lpstr>「触れる地球」展示・デモンストレーション講演例；動画　</vt:lpstr>
      <vt:lpstr>「触れる地球」Tangible Earthの歴史（発案・開発プロデュース；竹村真一）</vt:lpstr>
      <vt:lpstr>PowerPoint プレゼンテーション</vt:lpstr>
      <vt:lpstr>竹村眞一；プロフィール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触れる地球＋スフィア紹介資料</dc:title>
  <dc:creator>takemura ttt</dc:creator>
  <cp:lastModifiedBy>利夫 手島</cp:lastModifiedBy>
  <cp:revision>4</cp:revision>
  <dcterms:created xsi:type="dcterms:W3CDTF">2019-10-28T23:56:37Z</dcterms:created>
  <dcterms:modified xsi:type="dcterms:W3CDTF">2019-11-03T17:14:36Z</dcterms:modified>
</cp:coreProperties>
</file>