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a" ContentType="audio/x-ms-wma"/>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6" r:id="rId2"/>
    <p:sldId id="1943" r:id="rId3"/>
    <p:sldId id="1945" r:id="rId4"/>
    <p:sldId id="2143" r:id="rId5"/>
    <p:sldId id="2133" r:id="rId6"/>
    <p:sldId id="2141" r:id="rId7"/>
    <p:sldId id="1957" r:id="rId8"/>
    <p:sldId id="1956" r:id="rId9"/>
    <p:sldId id="1621" r:id="rId10"/>
    <p:sldId id="683" r:id="rId11"/>
    <p:sldId id="841" r:id="rId12"/>
    <p:sldId id="266" r:id="rId13"/>
    <p:sldId id="2138" r:id="rId14"/>
    <p:sldId id="2139" r:id="rId15"/>
    <p:sldId id="2134" r:id="rId16"/>
    <p:sldId id="1796" r:id="rId17"/>
    <p:sldId id="1830" r:id="rId18"/>
    <p:sldId id="1958" r:id="rId19"/>
    <p:sldId id="1959" r:id="rId20"/>
    <p:sldId id="1960" r:id="rId21"/>
    <p:sldId id="1961" r:id="rId22"/>
    <p:sldId id="1962" r:id="rId23"/>
    <p:sldId id="1963" r:id="rId24"/>
    <p:sldId id="1964" r:id="rId25"/>
    <p:sldId id="2140" r:id="rId26"/>
    <p:sldId id="2142" r:id="rId27"/>
    <p:sldId id="1982" r:id="rId28"/>
    <p:sldId id="1954" r:id="rId29"/>
    <p:sldId id="1623" r:id="rId30"/>
    <p:sldId id="1984" r:id="rId31"/>
    <p:sldId id="1818" r:id="rId32"/>
    <p:sldId id="1985" r:id="rId33"/>
    <p:sldId id="1820" r:id="rId34"/>
    <p:sldId id="1983" r:id="rId35"/>
    <p:sldId id="1823" r:id="rId36"/>
    <p:sldId id="1710" r:id="rId37"/>
    <p:sldId id="2132" r:id="rId38"/>
    <p:sldId id="1711" r:id="rId39"/>
    <p:sldId id="1797" r:id="rId40"/>
    <p:sldId id="1699" r:id="rId41"/>
    <p:sldId id="1703" r:id="rId42"/>
    <p:sldId id="1968" r:id="rId43"/>
    <p:sldId id="1969" r:id="rId44"/>
    <p:sldId id="1701" r:id="rId45"/>
    <p:sldId id="1702" r:id="rId46"/>
    <p:sldId id="2106" r:id="rId47"/>
    <p:sldId id="2107" r:id="rId48"/>
    <p:sldId id="2108" r:id="rId49"/>
    <p:sldId id="2109" r:id="rId50"/>
    <p:sldId id="2110" r:id="rId51"/>
    <p:sldId id="2111" r:id="rId52"/>
    <p:sldId id="1708" r:id="rId53"/>
    <p:sldId id="1778" r:id="rId54"/>
    <p:sldId id="1685" r:id="rId55"/>
    <p:sldId id="1779" r:id="rId56"/>
    <p:sldId id="1709" r:id="rId57"/>
    <p:sldId id="1686" r:id="rId58"/>
    <p:sldId id="1739" r:id="rId59"/>
  </p:sldIdLst>
  <p:sldSz cx="9144000" cy="6858000" type="screen4x3"/>
  <p:notesSz cx="10020300"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DD3"/>
    <a:srgbClr val="FFFF79"/>
    <a:srgbClr val="FF9999"/>
    <a:srgbClr val="CCCCFF"/>
    <a:srgbClr val="FDC3F7"/>
    <a:srgbClr val="FED2FA"/>
    <a:srgbClr val="FCEEE4"/>
    <a:srgbClr val="407E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18" autoAdjust="0"/>
    <p:restoredTop sz="93784" autoAdjust="0"/>
  </p:normalViewPr>
  <p:slideViewPr>
    <p:cSldViewPr snapToGrid="0">
      <p:cViewPr>
        <p:scale>
          <a:sx n="66" d="100"/>
          <a:sy n="66" d="100"/>
        </p:scale>
        <p:origin x="1144" y="232"/>
      </p:cViewPr>
      <p:guideLst/>
    </p:cSldViewPr>
  </p:slideViewPr>
  <p:notesTextViewPr>
    <p:cViewPr>
      <p:scale>
        <a:sx n="1" d="1"/>
        <a:sy n="1" d="1"/>
      </p:scale>
      <p:origin x="0" y="0"/>
    </p:cViewPr>
  </p:notesTextViewPr>
  <p:notesViewPr>
    <p:cSldViewPr snapToGrid="0">
      <p:cViewPr varScale="1">
        <p:scale>
          <a:sx n="67" d="100"/>
          <a:sy n="67" d="100"/>
        </p:scale>
        <p:origin x="1684"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3:00.988"/>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3:59.94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0 182 0,'24'0'719,"1"0"-703,0 0-16,0 0 15,24 0-15,-24 0 32,0 0 93,-1 0-125,0 0 15,1 0-15,0 0 125,24 0-109,-24 0 15,-1 0-31,1 0 31,0 0 360,0 0-375,-1 0 93,1 0-47,0 0 1,0 0-47,-1 0-1,1 0 1,0 0 374,-1 0-374,0 0 15,26 0-31,-25 0 94,-1 0-78,1 0-1,0 0 63,-1 0-31,26 0-31,-25 0 15,-1 0 0,1 0 63,0 0-47,0 0-47,24 0 125,-25 0-109,1 0 46,-1 0 188,1 0-234,25 0 46,-26 0-15,1 0-47,0 0 31,-1 0 1,1 0-17,25 0 32,-26 0 219,1 0-235,0 0-15,0 0 109,23 0-125,-23 0 31,0 0 94,-1 0-125,1 0 78,0 0-78,24 0 94,-24 0-63,0 0-15,-1 0 15,1 0 0,0 0-31,0 0 16,-1 0 124,1 0-140,0 0 32,-1 0 61,0 0-77,1 0 109,0 0-109,24 0 31,-24 0-16,0 0 219,0 0-250,-1 0 0,1 0 31,0 0-31,-1 0 78,26 0 1703,-25 0-1718,-1 0-16,1 0-16,-1 0 47,1 0-31,-1 0 203,1 0-203,0 0-16,-25 25-15,25-25 109,-1 0-125,1 0 140,25 0-108,-26 0-17,1 0-15,0 0 16,-1 0 78,1 0-94,25 0 31,-26 0-15,0 0-16,1 0 15,0 0 391,-1 0-406,1 0 47,0 0 0,0 0-31,-1 0-1,26 0 1,-25 0 0,-1 0-1,1 0 17,0 0 46,-1 0-63,26 0 63,-26 0-46,0 0-1,1 0-31,0 0 125,0 0-109,24 0-1,-24 0-15,0 0 141,-1 0-141,1 0 15,0 0-15,0 0 16,-1 0 0,1 0-1,0 0 1,-1 0 62,1 0-62,-1 0-1,1 0 63,-1-25-62,1 25-16,0 0 31,0 0-31,-1 0 78,1 0-78,0 0 47,24 0-15,-24-25 30,0 25-46,0 0-1,-1 0 1,1 0-16,-25-24 94,49 24-79,-25-25 1,1 25 15,0 0-15,-25-25-1,24 25 17,1 0 61,0-49-93,0 49 16,-1-25-16,1 25 16,0 0 93,0 0-15,-1 0 15,1 0-93,0 0-1,0 0-15,-1 0 47,1 0-31,-1 0 0,0 0 46,1 0 266,25 0-328,-26 0 47,1 0-31,-25 25-1,25-25-15,0 0 16,-1 0-16,26 0 16,-25 0-16,-1 0 31,1 0 16,0 0-16,0 0-15,-1 0 187,0 0-188,1 0 1,-1 0 0,1 0-1,0 0 1,0 0-1,-1 0 1,1 24 328,0-24-344,0 0 15,-1 0-15,1 0 16,0 25 0,0-25-16,-1 0 15,-24 25-15,25-25 16,0 25-16,-1-25 16,0 0-1,1 0 1,-25 24 15,25-24-31,-1 0 16,-24 25-16,25-25 15,0 0 63,0 0-46,-1 0-32,-24 25 31,25-25-31,0 0 125,0 0-47,-1 0-78,-24 24 16,25-24 15,0 0 0,0 0-15,-1 0-1,1 0 1,-1 0 0,1 0 15,-1 0-31,1 0 16,24 0-1,-24 0 16,0 0-31,0 0 16,-1 0 437,1 0-437,25 0 62,-26 0-62,1 0-1,0 0 1,0 0 78,-1 0-63,0 0-16,1 0 48,0 0-32,-1 0-15,1 0 46,0 0 1,-1 0-32,1 0 16,0 0-31,0 0-1,-1 0-15,1 0 31,0 0-31,0 0 16,-1 0 0,26 0-1,-2 0-15,-23 0 16,0 0-16,0 0 422,-1 0-407,1 0 1,0 0-16,-1 0 16,1 0-1,0 0 1,0 0 15,-1 0 63,1 0-63,0 0-15,0 0 46,-1 0 79,1 25-125,-1-25-1,1 0 95,24 0-95,-24 0 1,0 0-1,-1 0 610,1 0-609,0 0 0,-1 0-16,1 0 15,0 0-15,0 0 16,-1 0-16,1 0 31,0 0-31,0 0 16,-1 0-1,0 0 1,1 0 15,0 0 16,-1 0-16,1 0 32,0 0-16,0 0 31,24 0-62,-24 0 62,-1 0-63,1 0 95,0 0-79,0 0 0,24 0 141,-49 25-125,25-25-16,-1 0 47,0 0-62,1 0 93,0 0-77,24 0-17,-24 0 1,0 0 78,0 0-79,-1 0 266,26 0-265,-26 0 0,1 0 718,0 0-734,0 0 16,-1 0-1,25 25 1,-24-25 78,-1 0-79,1 0 1,0 0-16,0 0 47,-1 0 0,1 0-32,0 0 1,0 0 31,-1 0 47,1 0-94,0 0 46,-1 0-30,1 0 15,0 0-31,0 0 16,-1 0 15,0 0-31,1 0 219,0 0-188,-1 0-15,1 0 15,0 0 0,0 0 1,-1 0 30,26 0-15,-25 0 0,-1 0 31,1 0 31,0 0-31,-1 0-46,1 0 77,24 0-93,-25 0-1,1 0 1,0 0 343,24 0-343,-24 0 93,0 0-93,0 0 15,-1 0-15,1 0-1</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0.15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1.472"/>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1.69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4.863"/>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42130" cy="345604"/>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5851" y="1"/>
            <a:ext cx="4342130" cy="345604"/>
          </a:xfrm>
          <a:prstGeom prst="rect">
            <a:avLst/>
          </a:prstGeom>
        </p:spPr>
        <p:txBody>
          <a:bodyPr vert="horz" lIns="96616" tIns="48308" rIns="96616" bIns="48308" rtlCol="0"/>
          <a:lstStyle>
            <a:lvl1pPr algn="r">
              <a:defRPr sz="1300"/>
            </a:lvl1pPr>
          </a:lstStyle>
          <a:p>
            <a:fld id="{10BC20B0-9C02-4CE7-8733-7F6C6565C455}" type="datetimeFigureOut">
              <a:rPr kumimoji="1" lang="ja-JP" altLang="en-US" smtClean="0"/>
              <a:t>2020/4/4</a:t>
            </a:fld>
            <a:endParaRPr kumimoji="1" lang="ja-JP" altLang="en-US"/>
          </a:p>
        </p:txBody>
      </p:sp>
      <p:sp>
        <p:nvSpPr>
          <p:cNvPr id="4" name="スライド イメージ プレースホルダー 3"/>
          <p:cNvSpPr>
            <a:spLocks noGrp="1" noRot="1" noChangeAspect="1"/>
          </p:cNvSpPr>
          <p:nvPr>
            <p:ph type="sldImg" idx="2"/>
          </p:nvPr>
        </p:nvSpPr>
        <p:spPr>
          <a:xfrm>
            <a:off x="3459163" y="860425"/>
            <a:ext cx="3101975" cy="2325688"/>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1002030" y="3314928"/>
            <a:ext cx="8016240" cy="2712215"/>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560"/>
            <a:ext cx="4342130" cy="345603"/>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5851" y="6542560"/>
            <a:ext cx="4342130" cy="345603"/>
          </a:xfrm>
          <a:prstGeom prst="rect">
            <a:avLst/>
          </a:prstGeom>
        </p:spPr>
        <p:txBody>
          <a:bodyPr vert="horz" lIns="96616" tIns="48308" rIns="96616" bIns="48308" rtlCol="0" anchor="b"/>
          <a:lstStyle>
            <a:lvl1pPr algn="r">
              <a:defRPr sz="1300"/>
            </a:lvl1pPr>
          </a:lstStyle>
          <a:p>
            <a:fld id="{9D4F7A05-CD05-487B-AE20-5CDBB3273D2A}" type="slidenum">
              <a:rPr kumimoji="1" lang="ja-JP" altLang="en-US" smtClean="0"/>
              <a:t>‹#›</a:t>
            </a:fld>
            <a:endParaRPr kumimoji="1" lang="ja-JP" altLang="en-US"/>
          </a:p>
        </p:txBody>
      </p:sp>
    </p:spTree>
    <p:extLst>
      <p:ext uri="{BB962C8B-B14F-4D97-AF65-F5344CB8AC3E}">
        <p14:creationId xmlns:p14="http://schemas.microsoft.com/office/powerpoint/2010/main" val="12129109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3054538" y="3444081"/>
            <a:ext cx="4713049" cy="2712215"/>
          </a:xfrm>
        </p:spPr>
        <p:txBody>
          <a:bodyPr/>
          <a:lstStyle/>
          <a:p>
            <a:r>
              <a:rPr kumimoji="1" lang="ja-JP" altLang="en-US" sz="1400" dirty="0"/>
              <a:t>皆様こんにちは。手島利夫です。</a:t>
            </a:r>
            <a:endParaRPr kumimoji="1" lang="en-US" altLang="ja-JP" sz="1400" dirty="0"/>
          </a:p>
          <a:p>
            <a:endParaRPr kumimoji="1" lang="en-US" altLang="ja-JP" sz="1400" dirty="0"/>
          </a:p>
          <a:p>
            <a:r>
              <a:rPr lang="ja-JP" altLang="en-US" sz="1400" dirty="0"/>
              <a:t>ＥＳＤ，ＳＤＧｓの進め方研修会ですので、</a:t>
            </a:r>
            <a:endParaRPr lang="en-US" altLang="ja-JP" sz="1400" dirty="0"/>
          </a:p>
          <a:p>
            <a:r>
              <a:rPr lang="ja-JP" altLang="en-US" sz="1400" dirty="0"/>
              <a:t>「だれ一人取り残さない」ことを大切にして、お互いに</a:t>
            </a:r>
            <a:endParaRPr lang="en-US" altLang="ja-JP" sz="1400" dirty="0"/>
          </a:p>
          <a:p>
            <a:r>
              <a:rPr lang="ja-JP" altLang="en-US" sz="1400" dirty="0"/>
              <a:t>笑顔で、協力し合って進めていただけますよう</a:t>
            </a:r>
            <a:endParaRPr lang="en-US" altLang="ja-JP" sz="1400" dirty="0"/>
          </a:p>
          <a:p>
            <a:r>
              <a:rPr lang="ja-JP" altLang="en-US" sz="1400" dirty="0"/>
              <a:t>お願いいたします。★</a:t>
            </a:r>
            <a:endParaRPr lang="en-US" altLang="ja-JP"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a:t>
            </a:fld>
            <a:endParaRPr kumimoji="1" lang="ja-JP" altLang="en-US"/>
          </a:p>
        </p:txBody>
      </p:sp>
    </p:spTree>
    <p:extLst>
      <p:ext uri="{BB962C8B-B14F-4D97-AF65-F5344CB8AC3E}">
        <p14:creationId xmlns:p14="http://schemas.microsoft.com/office/powerpoint/2010/main" val="913733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p:cNvSpPr>
          <p:nvPr>
            <p:ph type="body" idx="1"/>
          </p:nvPr>
        </p:nvSpPr>
        <p:spPr bwMode="auto">
          <a:xfrm>
            <a:off x="1955533" y="3613797"/>
            <a:ext cx="7072964" cy="27122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latin typeface="+mn-ea"/>
              </a:rPr>
              <a:t>２００５年に出された </a:t>
            </a:r>
            <a:r>
              <a:rPr lang="en-US" altLang="ja-JP" sz="1400" dirty="0">
                <a:latin typeface="+mn-ea"/>
              </a:rPr>
              <a:t>IPCC</a:t>
            </a:r>
            <a:r>
              <a:rPr lang="ja-JP" altLang="en-US" sz="1400" dirty="0">
                <a:latin typeface="+mn-ea"/>
              </a:rPr>
              <a:t>の報告書では、</a:t>
            </a:r>
            <a:endParaRPr lang="en-US" altLang="ja-JP" sz="1400" dirty="0">
              <a:latin typeface="+mn-ea"/>
            </a:endParaRPr>
          </a:p>
          <a:p>
            <a:endParaRPr lang="en-US" altLang="ja-JP" sz="1400" dirty="0">
              <a:latin typeface="+mn-ea"/>
            </a:endParaRPr>
          </a:p>
          <a:p>
            <a:r>
              <a:rPr lang="ja-JP" altLang="en-US" sz="1400" dirty="0">
                <a:latin typeface="+mn-ea"/>
              </a:rPr>
              <a:t>現状以上の温暖化対策をとらなかった場合、</a:t>
            </a:r>
            <a:r>
              <a:rPr lang="en-US" altLang="ja-JP" sz="1400" dirty="0">
                <a:latin typeface="+mn-ea"/>
              </a:rPr>
              <a:t>21</a:t>
            </a:r>
            <a:r>
              <a:rPr lang="ja-JP" altLang="en-US" sz="1400" dirty="0">
                <a:latin typeface="+mn-ea"/>
              </a:rPr>
              <a:t>世紀末（</a:t>
            </a:r>
            <a:r>
              <a:rPr lang="en-US" altLang="ja-JP" sz="1400" dirty="0">
                <a:latin typeface="+mn-ea"/>
              </a:rPr>
              <a:t>2081</a:t>
            </a:r>
            <a:r>
              <a:rPr lang="ja-JP" altLang="en-US" sz="1400" dirty="0">
                <a:latin typeface="+mn-ea"/>
              </a:rPr>
              <a:t>年～</a:t>
            </a:r>
            <a:r>
              <a:rPr lang="en-US" altLang="ja-JP" sz="1400" dirty="0">
                <a:latin typeface="+mn-ea"/>
              </a:rPr>
              <a:t>2100</a:t>
            </a:r>
            <a:r>
              <a:rPr lang="ja-JP" altLang="en-US" sz="1400" dirty="0">
                <a:latin typeface="+mn-ea"/>
              </a:rPr>
              <a:t>年の間）の世界の平均気温は、</a:t>
            </a:r>
            <a:r>
              <a:rPr lang="en-US" altLang="ja-JP" sz="1400" dirty="0">
                <a:latin typeface="+mn-ea"/>
              </a:rPr>
              <a:t>2.6</a:t>
            </a:r>
            <a:r>
              <a:rPr lang="ja-JP" altLang="en-US" sz="1400" dirty="0">
                <a:latin typeface="+mn-ea"/>
              </a:rPr>
              <a:t>～</a:t>
            </a:r>
            <a:r>
              <a:rPr lang="en-US" altLang="ja-JP" sz="1400" dirty="0">
                <a:latin typeface="+mn-ea"/>
              </a:rPr>
              <a:t>4.8℃</a:t>
            </a:r>
            <a:r>
              <a:rPr lang="ja-JP" altLang="en-US" sz="1400" dirty="0">
                <a:latin typeface="+mn-ea"/>
              </a:rPr>
              <a:t>上昇（オレンジ色の帯）し、</a:t>
            </a:r>
            <a:endParaRPr lang="en-US" altLang="ja-JP" sz="1400" dirty="0">
              <a:latin typeface="+mn-ea"/>
            </a:endParaRPr>
          </a:p>
          <a:p>
            <a:r>
              <a:rPr lang="ja-JP" altLang="en-US" sz="1400" dirty="0">
                <a:latin typeface="+mn-ea"/>
              </a:rPr>
              <a:t>厳しい温暖化対策をとった場合でも、</a:t>
            </a:r>
            <a:r>
              <a:rPr lang="en-US" altLang="ja-JP" sz="1400" dirty="0">
                <a:latin typeface="+mn-ea"/>
              </a:rPr>
              <a:t>0.3</a:t>
            </a:r>
            <a:r>
              <a:rPr lang="ja-JP" altLang="en-US" sz="1400" dirty="0">
                <a:latin typeface="+mn-ea"/>
              </a:rPr>
              <a:t>～</a:t>
            </a:r>
            <a:r>
              <a:rPr lang="en-US" altLang="ja-JP" sz="1400" dirty="0">
                <a:latin typeface="+mn-ea"/>
              </a:rPr>
              <a:t>1.7℃</a:t>
            </a:r>
            <a:r>
              <a:rPr lang="ja-JP" altLang="en-US" sz="1400" dirty="0">
                <a:latin typeface="+mn-ea"/>
              </a:rPr>
              <a:t>上昇（青色の帯）する可能性が高いと予測しています。」★　　と言っている間に、</a:t>
            </a:r>
            <a:r>
              <a:rPr lang="en-US" altLang="ja-JP" sz="1400" dirty="0">
                <a:latin typeface="+mn-ea"/>
              </a:rPr>
              <a:t>2020</a:t>
            </a:r>
            <a:r>
              <a:rPr lang="ja-JP" altLang="en-US" sz="1400" dirty="0">
                <a:latin typeface="+mn-ea"/>
              </a:rPr>
              <a:t>年になってしまいました。</a:t>
            </a:r>
            <a:endParaRPr lang="en-US" altLang="ja-JP" sz="1400" dirty="0">
              <a:latin typeface="+mn-ea"/>
            </a:endParaRPr>
          </a:p>
          <a:p>
            <a:endParaRPr lang="en-US" altLang="ja-JP" dirty="0"/>
          </a:p>
          <a:p>
            <a:r>
              <a:rPr lang="ja-JP" altLang="en-US" sz="1400" dirty="0">
                <a:latin typeface="+mn-ea"/>
              </a:rPr>
              <a:t>私たちの地球は、今、どちらの世界に向かって進んでいるのでしょうか。　</a:t>
            </a:r>
            <a:endParaRPr lang="en-US" altLang="ja-JP" sz="1400" dirty="0">
              <a:latin typeface="+mn-ea"/>
            </a:endParaRPr>
          </a:p>
          <a:p>
            <a:r>
              <a:rPr lang="ja-JP" altLang="en-US" sz="1400" dirty="0"/>
              <a:t>★　★　　　　　　　　　★</a:t>
            </a:r>
            <a:endParaRPr lang="en-US" altLang="ja-JP" sz="1400" dirty="0"/>
          </a:p>
          <a:p>
            <a:r>
              <a:rPr lang="ja-JP" altLang="en-US" dirty="0"/>
              <a:t>＜補足＞</a:t>
            </a:r>
            <a:endParaRPr lang="en-US" altLang="ja-JP" dirty="0"/>
          </a:p>
          <a:p>
            <a:r>
              <a:rPr lang="ja-JP" altLang="en-US" dirty="0"/>
              <a:t>＊ここでの</a:t>
            </a:r>
            <a:r>
              <a:rPr lang="en-US" altLang="ja-JP" dirty="0"/>
              <a:t>21</a:t>
            </a:r>
            <a:r>
              <a:rPr lang="ja-JP" altLang="en-US" dirty="0"/>
              <a:t>世紀末とは、</a:t>
            </a:r>
            <a:r>
              <a:rPr lang="en-US" altLang="ja-JP" dirty="0"/>
              <a:t>2081</a:t>
            </a:r>
            <a:r>
              <a:rPr lang="ja-JP" altLang="en-US" dirty="0"/>
              <a:t>年～</a:t>
            </a:r>
            <a:r>
              <a:rPr lang="en-US" altLang="ja-JP" dirty="0"/>
              <a:t>2100</a:t>
            </a:r>
            <a:r>
              <a:rPr lang="ja-JP" altLang="en-US" dirty="0"/>
              <a:t>年の</a:t>
            </a:r>
            <a:r>
              <a:rPr lang="en-US" altLang="ja-JP" dirty="0"/>
              <a:t>20</a:t>
            </a:r>
            <a:r>
              <a:rPr lang="ja-JP" altLang="en-US" dirty="0"/>
              <a:t>年間の平均値で、</a:t>
            </a:r>
            <a:endParaRPr lang="en-US" altLang="ja-JP" dirty="0"/>
          </a:p>
          <a:p>
            <a:r>
              <a:rPr lang="ja-JP" altLang="en-US" dirty="0"/>
              <a:t>下限（帯の下側）と上限（帯の上側）のそれぞれの平均値となります。</a:t>
            </a:r>
            <a:endParaRPr lang="en-US" altLang="ja-JP" dirty="0"/>
          </a:p>
        </p:txBody>
      </p:sp>
      <p:sp>
        <p:nvSpPr>
          <p:cNvPr id="98307" name="スライド番号プレースホルダー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209"/>
              </a:spcBef>
              <a:defRPr kumimoji="1" sz="1300">
                <a:solidFill>
                  <a:schemeClr val="tx1"/>
                </a:solidFill>
                <a:latin typeface="ＭＳ Ｐゴシック" charset="-128"/>
                <a:ea typeface="ＭＳ Ｐゴシック" charset="-128"/>
              </a:defRPr>
            </a:lvl1pPr>
            <a:lvl2pPr marL="783101" indent="-299273" eaLnBrk="0" hangingPunct="0">
              <a:spcBef>
                <a:spcPts val="209"/>
              </a:spcBef>
              <a:defRPr kumimoji="1" sz="1300">
                <a:solidFill>
                  <a:schemeClr val="tx1"/>
                </a:solidFill>
                <a:latin typeface="ＭＳ Ｐゴシック" charset="-128"/>
                <a:ea typeface="ＭＳ Ｐゴシック" charset="-128"/>
              </a:defRPr>
            </a:lvl2pPr>
            <a:lvl3pPr marL="1205410" indent="-239419" eaLnBrk="0" hangingPunct="0">
              <a:spcBef>
                <a:spcPts val="209"/>
              </a:spcBef>
              <a:defRPr kumimoji="1" sz="1300">
                <a:solidFill>
                  <a:schemeClr val="tx1"/>
                </a:solidFill>
                <a:latin typeface="ＭＳ Ｐゴシック" charset="-128"/>
                <a:ea typeface="ＭＳ Ｐゴシック" charset="-128"/>
              </a:defRPr>
            </a:lvl3pPr>
            <a:lvl4pPr marL="1687574" indent="-239419" eaLnBrk="0" hangingPunct="0">
              <a:spcBef>
                <a:spcPts val="209"/>
              </a:spcBef>
              <a:defRPr kumimoji="1" sz="1300">
                <a:solidFill>
                  <a:schemeClr val="tx1"/>
                </a:solidFill>
                <a:latin typeface="ＭＳ Ｐゴシック" charset="-128"/>
                <a:ea typeface="ＭＳ Ｐゴシック" charset="-128"/>
              </a:defRPr>
            </a:lvl4pPr>
            <a:lvl5pPr marL="2171401" indent="-239419" eaLnBrk="0" hangingPunct="0">
              <a:spcBef>
                <a:spcPts val="209"/>
              </a:spcBef>
              <a:defRPr kumimoji="1" sz="1300">
                <a:solidFill>
                  <a:schemeClr val="tx1"/>
                </a:solidFill>
                <a:latin typeface="ＭＳ Ｐゴシック" charset="-128"/>
                <a:ea typeface="ＭＳ Ｐゴシック" charset="-128"/>
              </a:defRPr>
            </a:lvl5pPr>
            <a:lvl6pPr marL="2650239"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6pPr>
            <a:lvl7pPr marL="3129077"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7pPr>
            <a:lvl8pPr marL="3607916"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8pPr>
            <a:lvl9pPr marL="4086754"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9pPr>
          </a:lstStyle>
          <a:p>
            <a:pPr>
              <a:spcBef>
                <a:spcPct val="30000"/>
              </a:spcBef>
            </a:pPr>
            <a:fld id="{3A812357-6657-4AC6-8139-F36A22A5DF2C}" type="slidenum">
              <a:rPr lang="ja-JP" altLang="en-US" sz="1700"/>
              <a:pPr>
                <a:spcBef>
                  <a:spcPct val="30000"/>
                </a:spcBef>
              </a:pPr>
              <a:t>10</a:t>
            </a:fld>
            <a:endParaRPr lang="ja-JP" altLang="en-US" sz="1700"/>
          </a:p>
        </p:txBody>
      </p:sp>
      <p:sp>
        <p:nvSpPr>
          <p:cNvPr id="98308" name="スライド イメージ プレースホルダー 3"/>
          <p:cNvSpPr>
            <a:spLocks noGrp="1" noRot="1" noChangeAspect="1" noTextEdit="1"/>
          </p:cNvSpPr>
          <p:nvPr>
            <p:ph type="sldImg"/>
          </p:nvPr>
        </p:nvSpPr>
        <p:spPr bwMode="auto">
          <a:xfrm>
            <a:off x="3144838" y="566738"/>
            <a:ext cx="3775075" cy="283051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Tree>
    <p:extLst>
      <p:ext uri="{BB962C8B-B14F-4D97-AF65-F5344CB8AC3E}">
        <p14:creationId xmlns:p14="http://schemas.microsoft.com/office/powerpoint/2010/main" val="2371990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ノート プレースホルダー 2"/>
          <p:cNvSpPr>
            <a:spLocks noGrp="1"/>
          </p:cNvSpPr>
          <p:nvPr>
            <p:ph type="body" idx="1"/>
          </p:nvPr>
        </p:nvSpPr>
        <p:spPr bwMode="auto">
          <a:xfrm>
            <a:off x="1842402" y="3727678"/>
            <a:ext cx="6829960" cy="27122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altLang="ja-JP" sz="1400" dirty="0"/>
              <a:t>IPCC</a:t>
            </a:r>
            <a:r>
              <a:rPr lang="ja-JP" altLang="en-US" sz="1400" dirty="0"/>
              <a:t> </a:t>
            </a:r>
            <a:r>
              <a:rPr lang="en-US" altLang="ja-JP" sz="1400" dirty="0"/>
              <a:t>AR5</a:t>
            </a:r>
            <a:r>
              <a:rPr lang="ja-JP" altLang="en-US" sz="1400" dirty="0"/>
              <a:t>では、</a:t>
            </a:r>
            <a:r>
              <a:rPr lang="en-US" altLang="ja-JP" sz="1400" dirty="0"/>
              <a:t>2100</a:t>
            </a:r>
            <a:r>
              <a:rPr lang="ja-JP" altLang="en-US" sz="1400" dirty="0"/>
              <a:t>年までの気温変化の予測が示されました。★　　</a:t>
            </a:r>
            <a:endParaRPr lang="en-US" altLang="ja-JP" sz="1400" dirty="0"/>
          </a:p>
          <a:p>
            <a:r>
              <a:rPr lang="ja-JP" altLang="en-US" sz="1400" dirty="0"/>
              <a:t>このふたつの世界地図は、現在の気温と比較した場合の、</a:t>
            </a:r>
            <a:r>
              <a:rPr lang="en-US" altLang="ja-JP" sz="1400" dirty="0"/>
              <a:t>2100</a:t>
            </a:r>
            <a:r>
              <a:rPr lang="ja-JP" altLang="en-US" sz="1400" dirty="0"/>
              <a:t>年までの気温変化をシミュレーションしたものです。</a:t>
            </a:r>
            <a:endParaRPr lang="en-US" altLang="ja-JP" sz="1400" dirty="0"/>
          </a:p>
          <a:p>
            <a:endParaRPr lang="en-US" altLang="ja-JP" sz="1400" dirty="0"/>
          </a:p>
          <a:p>
            <a:endParaRPr lang="en-US" altLang="ja-JP" sz="1400" dirty="0"/>
          </a:p>
          <a:p>
            <a:pPr eaLnBrk="1" hangingPunct="1">
              <a:spcBef>
                <a:spcPct val="0"/>
              </a:spcBef>
            </a:pPr>
            <a:r>
              <a:rPr lang="ja-JP" altLang="en-US" sz="1400" dirty="0"/>
              <a:t>左側は「厳しい温暖化対策を取った場合」、これは</a:t>
            </a:r>
            <a:r>
              <a:rPr lang="en-US" altLang="ja-JP" sz="1400" dirty="0"/>
              <a:t>CO2</a:t>
            </a:r>
            <a:r>
              <a:rPr lang="ja-JP" altLang="en-US" sz="1400" dirty="0"/>
              <a:t>排出量が０に等しいくらいの対策をとった場合です。</a:t>
            </a:r>
            <a:endParaRPr lang="en-US" altLang="ja-JP" sz="1400" dirty="0"/>
          </a:p>
          <a:p>
            <a:pPr eaLnBrk="1" hangingPunct="1">
              <a:spcBef>
                <a:spcPct val="0"/>
              </a:spcBef>
            </a:pPr>
            <a:r>
              <a:rPr lang="ja-JP" altLang="en-US" sz="1400" dirty="0"/>
              <a:t>右側は「有効な温暖化対策を取らなかった場合」、こちらは今と変わらない生活を続けた場合です。</a:t>
            </a:r>
            <a:endParaRPr lang="en-US" altLang="ja-JP" sz="1400" dirty="0"/>
          </a:p>
          <a:p>
            <a:endParaRPr lang="en-US" altLang="ja-JP" sz="1400" dirty="0"/>
          </a:p>
          <a:p>
            <a:r>
              <a:rPr lang="ja-JP" altLang="en-US" sz="1400" dirty="0"/>
              <a:t>気温が現在よりも低いと青に、高くなると、赤や黄色、白へ変わっていきます。</a:t>
            </a:r>
            <a:endParaRPr lang="en-US" altLang="ja-JP" sz="1400" dirty="0"/>
          </a:p>
          <a:p>
            <a:endParaRPr lang="en-US" altLang="ja-JP" sz="1400" dirty="0"/>
          </a:p>
          <a:p>
            <a:r>
              <a:rPr lang="ja-JP" altLang="en-US" sz="1400" dirty="0"/>
              <a:t>私たちの地球は、どちらの世界に向かって進んでいるのでしょうか。★</a:t>
            </a:r>
            <a:endParaRPr lang="en-US" altLang="ja-JP" sz="1400" dirty="0"/>
          </a:p>
          <a:p>
            <a:endParaRPr lang="en-US" altLang="ja-JP" dirty="0">
              <a:solidFill>
                <a:srgbClr val="0070C0"/>
              </a:solidFill>
            </a:endParaRPr>
          </a:p>
        </p:txBody>
      </p:sp>
      <p:sp>
        <p:nvSpPr>
          <p:cNvPr id="9728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209"/>
              </a:spcBef>
              <a:defRPr kumimoji="1" sz="1300">
                <a:solidFill>
                  <a:schemeClr val="tx1"/>
                </a:solidFill>
                <a:latin typeface="ＭＳ Ｐゴシック" charset="-128"/>
                <a:ea typeface="ＭＳ Ｐゴシック" charset="-128"/>
              </a:defRPr>
            </a:lvl1pPr>
            <a:lvl2pPr marL="783101" indent="-299273" eaLnBrk="0" hangingPunct="0">
              <a:spcBef>
                <a:spcPts val="209"/>
              </a:spcBef>
              <a:defRPr kumimoji="1" sz="1300">
                <a:solidFill>
                  <a:schemeClr val="tx1"/>
                </a:solidFill>
                <a:latin typeface="ＭＳ Ｐゴシック" charset="-128"/>
                <a:ea typeface="ＭＳ Ｐゴシック" charset="-128"/>
              </a:defRPr>
            </a:lvl2pPr>
            <a:lvl3pPr marL="1205410" indent="-239419" eaLnBrk="0" hangingPunct="0">
              <a:spcBef>
                <a:spcPts val="209"/>
              </a:spcBef>
              <a:defRPr kumimoji="1" sz="1300">
                <a:solidFill>
                  <a:schemeClr val="tx1"/>
                </a:solidFill>
                <a:latin typeface="ＭＳ Ｐゴシック" charset="-128"/>
                <a:ea typeface="ＭＳ Ｐゴシック" charset="-128"/>
              </a:defRPr>
            </a:lvl3pPr>
            <a:lvl4pPr marL="1687574" indent="-239419" eaLnBrk="0" hangingPunct="0">
              <a:spcBef>
                <a:spcPts val="209"/>
              </a:spcBef>
              <a:defRPr kumimoji="1" sz="1300">
                <a:solidFill>
                  <a:schemeClr val="tx1"/>
                </a:solidFill>
                <a:latin typeface="ＭＳ Ｐゴシック" charset="-128"/>
                <a:ea typeface="ＭＳ Ｐゴシック" charset="-128"/>
              </a:defRPr>
            </a:lvl4pPr>
            <a:lvl5pPr marL="2171401" indent="-239419" eaLnBrk="0" hangingPunct="0">
              <a:spcBef>
                <a:spcPts val="209"/>
              </a:spcBef>
              <a:defRPr kumimoji="1" sz="1300">
                <a:solidFill>
                  <a:schemeClr val="tx1"/>
                </a:solidFill>
                <a:latin typeface="ＭＳ Ｐゴシック" charset="-128"/>
                <a:ea typeface="ＭＳ Ｐゴシック" charset="-128"/>
              </a:defRPr>
            </a:lvl5pPr>
            <a:lvl6pPr marL="2650239"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6pPr>
            <a:lvl7pPr marL="3129077"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7pPr>
            <a:lvl8pPr marL="3607916"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8pPr>
            <a:lvl9pPr marL="4086754"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9pPr>
          </a:lstStyle>
          <a:p>
            <a:pPr>
              <a:spcBef>
                <a:spcPct val="30000"/>
              </a:spcBef>
            </a:pPr>
            <a:fld id="{98D05688-E357-435B-966D-FEC0BAEF9F20}" type="slidenum">
              <a:rPr lang="ja-JP" altLang="en-US" sz="1700"/>
              <a:pPr>
                <a:spcBef>
                  <a:spcPct val="30000"/>
                </a:spcBef>
              </a:pPr>
              <a:t>11</a:t>
            </a:fld>
            <a:endParaRPr lang="en-US" altLang="ja-JP" sz="1700"/>
          </a:p>
        </p:txBody>
      </p:sp>
      <p:sp>
        <p:nvSpPr>
          <p:cNvPr id="97284" name="スライド イメージ プレースホルダー 3"/>
          <p:cNvSpPr>
            <a:spLocks noGrp="1" noRot="1" noChangeAspect="1" noTextEdit="1"/>
          </p:cNvSpPr>
          <p:nvPr>
            <p:ph type="sldImg"/>
          </p:nvPr>
        </p:nvSpPr>
        <p:spPr bwMode="auto">
          <a:xfrm>
            <a:off x="3144838" y="566738"/>
            <a:ext cx="3775075" cy="283051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Tree>
    <p:extLst>
      <p:ext uri="{BB962C8B-B14F-4D97-AF65-F5344CB8AC3E}">
        <p14:creationId xmlns:p14="http://schemas.microsoft.com/office/powerpoint/2010/main" val="87347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bwMode="auto">
          <a:xfrm>
            <a:off x="3490913" y="620713"/>
            <a:ext cx="2593975" cy="1946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 2"/>
          <p:cNvSpPr>
            <a:spLocks noGrp="1"/>
          </p:cNvSpPr>
          <p:nvPr>
            <p:ph type="body" idx="1"/>
          </p:nvPr>
        </p:nvSpPr>
        <p:spPr bwMode="auto">
          <a:xfrm>
            <a:off x="2329314" y="2820029"/>
            <a:ext cx="5908909" cy="37225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dirty="0"/>
              <a:t>様々なお声が聞こえてきましたよ。★　今は、新型コロナ感染症拡大の影響が、今一番大きな変化ですね。</a:t>
            </a:r>
            <a:endParaRPr lang="en-US" altLang="ja-JP" sz="1400" dirty="0"/>
          </a:p>
          <a:p>
            <a:endParaRPr lang="en-US" altLang="ja-JP" sz="1400" dirty="0"/>
          </a:p>
          <a:p>
            <a:r>
              <a:rPr lang="ja-JP" altLang="en-US" sz="1400" dirty="0"/>
              <a:t>インターネットが発達して、スマフォや、ＡＩが家電を最適化したり、自動運転ができるようになったりします。</a:t>
            </a:r>
            <a:endParaRPr lang="en-US" altLang="ja-JP" sz="1400" dirty="0"/>
          </a:p>
          <a:p>
            <a:endParaRPr lang="en-US" altLang="ja-JP" sz="1400" dirty="0"/>
          </a:p>
          <a:p>
            <a:r>
              <a:rPr lang="ja-JP" altLang="en-US" sz="1400" dirty="0"/>
              <a:t>色々なつながりが世界を変えていっているようですね。</a:t>
            </a:r>
            <a:endParaRPr lang="en-US" altLang="ja-JP" sz="1400" dirty="0"/>
          </a:p>
          <a:p>
            <a:endParaRPr lang="en-US" altLang="ja-JP" sz="1400" dirty="0"/>
          </a:p>
          <a:p>
            <a:r>
              <a:rPr lang="ja-JP" altLang="en-US" sz="1400" dirty="0"/>
              <a:t>温暖化による台風や豪雨災害、　　日本国内は少子高齢化ですが、世界は人口爆発、そして食料の不足・・・</a:t>
            </a:r>
            <a:endParaRPr lang="en-US" altLang="ja-JP" sz="1400" dirty="0"/>
          </a:p>
          <a:p>
            <a:endParaRPr lang="en-US" altLang="ja-JP" sz="1400" dirty="0"/>
          </a:p>
          <a:p>
            <a:r>
              <a:rPr lang="ja-JP" altLang="en-US" sz="1400" dirty="0"/>
              <a:t>でも、最近の重要課題は感染症・新型コロナウイルスの流行ですね。</a:t>
            </a:r>
            <a:endParaRPr lang="en-US" altLang="ja-JP" sz="1400" dirty="0"/>
          </a:p>
          <a:p>
            <a:r>
              <a:rPr lang="en-US" altLang="ja-JP" sz="1400" dirty="0"/>
              <a:t>2</a:t>
            </a:r>
            <a:r>
              <a:rPr lang="ja-JP" altLang="en-US" sz="1400" dirty="0"/>
              <a:t>カ月前には、ほとんどだれもこれに対する危機意識をもっていませんでした。・・・大事なことは、問題意識をもつことです。★</a:t>
            </a:r>
            <a:endParaRPr lang="en-US" altLang="ja-JP" sz="1400" dirty="0"/>
          </a:p>
          <a:p>
            <a:endParaRPr lang="en-US" altLang="ja-JP" sz="1400" dirty="0"/>
          </a:p>
          <a:p>
            <a:endParaRPr lang="ja-JP" altLang="en-US" sz="1400" dirty="0"/>
          </a:p>
        </p:txBody>
      </p:sp>
      <p:sp>
        <p:nvSpPr>
          <p:cNvPr id="3891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marL="785001" indent="-301923" defTabSz="1351946">
              <a:defRPr kumimoji="1" sz="2000">
                <a:solidFill>
                  <a:schemeClr val="tx1"/>
                </a:solidFill>
                <a:latin typeface="Arial" panose="020B0604020202020204" pitchFamily="34" charset="0"/>
                <a:ea typeface="ＭＳ Ｐゴシック" panose="020B0600070205080204" pitchFamily="50" charset="-128"/>
              </a:defRPr>
            </a:lvl2pPr>
            <a:lvl3pPr marL="1207694" indent="-241539" defTabSz="1351946">
              <a:defRPr kumimoji="1" sz="2000">
                <a:solidFill>
                  <a:schemeClr val="tx1"/>
                </a:solidFill>
                <a:latin typeface="Arial" panose="020B0604020202020204" pitchFamily="34" charset="0"/>
                <a:ea typeface="ＭＳ Ｐゴシック" panose="020B0600070205080204" pitchFamily="50" charset="-128"/>
              </a:defRPr>
            </a:lvl3pPr>
            <a:lvl4pPr marL="1690771" indent="-241539" defTabSz="1351946">
              <a:defRPr kumimoji="1" sz="2000">
                <a:solidFill>
                  <a:schemeClr val="tx1"/>
                </a:solidFill>
                <a:latin typeface="Arial" panose="020B0604020202020204" pitchFamily="34" charset="0"/>
                <a:ea typeface="ＭＳ Ｐゴシック" panose="020B0600070205080204" pitchFamily="50" charset="-128"/>
              </a:defRPr>
            </a:lvl4pPr>
            <a:lvl5pPr marL="2173849" indent="-241539" defTabSz="1351946">
              <a:defRPr kumimoji="1" sz="2000">
                <a:solidFill>
                  <a:schemeClr val="tx1"/>
                </a:solidFill>
                <a:latin typeface="Arial" panose="020B0604020202020204" pitchFamily="34" charset="0"/>
                <a:ea typeface="ＭＳ Ｐゴシック" panose="020B0600070205080204" pitchFamily="50" charset="-128"/>
              </a:defRPr>
            </a:lvl5pPr>
            <a:lvl6pPr marL="2656926"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40004"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23081"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6159"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C72674A-482D-4750-9048-9104B821DB9D}" type="slidenum">
              <a:rPr lang="ja-JP" altLang="en-US" sz="1300">
                <a:latin typeface="Calibri" panose="020F0502020204030204" pitchFamily="34" charset="0"/>
              </a:rPr>
              <a:pPr/>
              <a:t>12</a:t>
            </a:fld>
            <a:endParaRPr lang="ja-JP" altLang="en-US" sz="1300">
              <a:latin typeface="Calibri" panose="020F0502020204030204" pitchFamily="34" charset="0"/>
            </a:endParaRPr>
          </a:p>
        </p:txBody>
      </p:sp>
    </p:spTree>
    <p:extLst>
      <p:ext uri="{BB962C8B-B14F-4D97-AF65-F5344CB8AC3E}">
        <p14:creationId xmlns:p14="http://schemas.microsoft.com/office/powerpoint/2010/main" val="627170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311066" y="3578659"/>
            <a:ext cx="5841532" cy="2794993"/>
          </a:xfrm>
        </p:spPr>
        <p:txBody>
          <a:bodyPr/>
          <a:lstStyle/>
          <a:p>
            <a:r>
              <a:rPr kumimoji="1" lang="en-US" altLang="ja-JP" sz="1400" dirty="0"/>
              <a:t>Society5.0</a:t>
            </a:r>
            <a:r>
              <a:rPr kumimoji="1" lang="ja-JP" altLang="en-US" sz="1400" dirty="0"/>
              <a:t>　という言葉を聞いたことはありませんか。経団連のホームページから引用していますが・・・★</a:t>
            </a:r>
            <a:endParaRPr kumimoji="1" lang="en-US" altLang="ja-JP" sz="1400" dirty="0"/>
          </a:p>
          <a:p>
            <a:endParaRPr lang="en-US" altLang="ja-JP" sz="1400" dirty="0"/>
          </a:p>
          <a:p>
            <a:r>
              <a:rPr kumimoji="1" lang="ja-JP" altLang="en-US" sz="1400" dirty="0"/>
              <a:t>大きく時代の区分をつけると、１が狩猟採集の時代、２が稲作など農業が進んだ時代、３が産業革命後の工業化が進んだ時代、　</a:t>
            </a:r>
            <a:endParaRPr kumimoji="1" lang="en-US" altLang="ja-JP" sz="1400" dirty="0"/>
          </a:p>
          <a:p>
            <a:endParaRPr lang="en-US" altLang="ja-JP" sz="1400" dirty="0"/>
          </a:p>
          <a:p>
            <a:r>
              <a:rPr kumimoji="1" lang="ja-JP" altLang="en-US" sz="1400" dirty="0"/>
              <a:t>そして</a:t>
            </a:r>
            <a:r>
              <a:rPr lang="ja-JP" altLang="en-US" sz="1400" dirty="0"/>
              <a:t>４の</a:t>
            </a:r>
            <a:r>
              <a:rPr kumimoji="1" lang="ja-JP" altLang="en-US" sz="1400" dirty="0"/>
              <a:t>コンピュータ化の時代、そして、そこにＡＩが関わって創られる</a:t>
            </a:r>
            <a:r>
              <a:rPr lang="ja-JP" altLang="en-US" sz="1400" dirty="0"/>
              <a:t>　ＳＯＣＩＥＴＹ５．０</a:t>
            </a:r>
            <a:r>
              <a:rPr kumimoji="1" lang="ja-JP" altLang="en-US" sz="1400" dirty="0"/>
              <a:t>の超スマート社会まで、時代が大きな変化をしているというのです。★</a:t>
            </a:r>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13</a:t>
            </a:fld>
            <a:endParaRPr kumimoji="1" lang="ja-JP" altLang="en-US"/>
          </a:p>
        </p:txBody>
      </p:sp>
    </p:spTree>
    <p:extLst>
      <p:ext uri="{BB962C8B-B14F-4D97-AF65-F5344CB8AC3E}">
        <p14:creationId xmlns:p14="http://schemas.microsoft.com/office/powerpoint/2010/main" val="3679037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465070" y="3622936"/>
            <a:ext cx="5802630" cy="2712215"/>
          </a:xfrm>
        </p:spPr>
        <p:txBody>
          <a:bodyPr/>
          <a:lstStyle/>
          <a:p>
            <a:r>
              <a:rPr kumimoji="1" lang="ja-JP" altLang="en-US" sz="1400" dirty="0"/>
              <a:t>内閣府のウェブサイトで見てみると、ＳＯＣＩＥＴＹ５．０では、</a:t>
            </a:r>
            <a:endParaRPr kumimoji="1" lang="en-US" altLang="ja-JP" sz="1400" dirty="0"/>
          </a:p>
          <a:p>
            <a:endParaRPr lang="en-US" altLang="ja-JP" sz="1400" dirty="0"/>
          </a:p>
          <a:p>
            <a:r>
              <a:rPr kumimoji="1" lang="ja-JP" altLang="en-US" sz="1400" dirty="0"/>
              <a:t>例えば、過疎地などに対してもドローンを使えば、様々なニーズにこたえられるようになるとか、</a:t>
            </a:r>
            <a:endParaRPr kumimoji="1" lang="en-US" altLang="ja-JP" sz="1400" dirty="0"/>
          </a:p>
          <a:p>
            <a:endParaRPr lang="en-US" altLang="ja-JP" sz="1400" dirty="0"/>
          </a:p>
          <a:p>
            <a:r>
              <a:rPr kumimoji="1" lang="ja-JP" altLang="en-US" sz="1400" dirty="0"/>
              <a:t>装着型のロボットを使うと、重いものを簡単に運べるようになるとか。</a:t>
            </a:r>
            <a:endParaRPr kumimoji="1" lang="en-US" altLang="ja-JP" sz="1400" dirty="0"/>
          </a:p>
          <a:p>
            <a:endParaRPr lang="en-US" altLang="ja-JP" sz="1400" dirty="0"/>
          </a:p>
          <a:p>
            <a:r>
              <a:rPr kumimoji="1" lang="ja-JP" altLang="en-US" sz="1400" dirty="0"/>
              <a:t>介護の現場など、助かりますね。超スマート社会というわけです。</a:t>
            </a:r>
            <a:endParaRPr kumimoji="1" lang="en-US" altLang="ja-JP" sz="1400" dirty="0"/>
          </a:p>
          <a:p>
            <a:endParaRPr lang="en-US" altLang="ja-JP" sz="1400" dirty="0"/>
          </a:p>
          <a:p>
            <a:r>
              <a:rPr kumimoji="1" lang="ja-JP" altLang="en-US" sz="1400" dirty="0"/>
              <a:t>では、その前のコンピュータ化した　</a:t>
            </a:r>
            <a:r>
              <a:rPr kumimoji="1" lang="en-US" altLang="ja-JP" sz="1400" dirty="0"/>
              <a:t>Society4.0</a:t>
            </a:r>
            <a:r>
              <a:rPr kumimoji="1" lang="ja-JP" altLang="en-US" sz="1400" dirty="0"/>
              <a:t>とどこが違うので</a:t>
            </a:r>
            <a:endParaRPr kumimoji="1" lang="en-US" altLang="ja-JP" sz="1400" dirty="0"/>
          </a:p>
          <a:p>
            <a:endParaRPr kumimoji="1" lang="en-US" altLang="ja-JP" sz="1400" dirty="0"/>
          </a:p>
          <a:p>
            <a:r>
              <a:rPr kumimoji="1" lang="ja-JP" altLang="en-US" sz="1400" dirty="0"/>
              <a:t>しょうか。　　★</a:t>
            </a:r>
            <a:endParaRPr kumimoji="1" lang="en-US" altLang="ja-JP" sz="1400" dirty="0"/>
          </a:p>
          <a:p>
            <a:endParaRPr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14</a:t>
            </a:fld>
            <a:endParaRPr kumimoji="1" lang="ja-JP" altLang="en-US"/>
          </a:p>
        </p:txBody>
      </p:sp>
    </p:spTree>
    <p:extLst>
      <p:ext uri="{BB962C8B-B14F-4D97-AF65-F5344CB8AC3E}">
        <p14:creationId xmlns:p14="http://schemas.microsoft.com/office/powerpoint/2010/main" val="3508582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505898" y="3444081"/>
            <a:ext cx="5341018" cy="2712215"/>
          </a:xfrm>
        </p:spPr>
        <p:txBody>
          <a:bodyPr/>
          <a:lstStyle/>
          <a:p>
            <a:r>
              <a:rPr kumimoji="1" lang="ja-JP" altLang="en-US" sz="1400" dirty="0"/>
              <a:t>ＳＯＣＩＥＴＹ４．０と　５．０と、どこが違うのかというと、</a:t>
            </a:r>
            <a:endParaRPr kumimoji="1" lang="en-US" altLang="ja-JP" sz="1400" dirty="0"/>
          </a:p>
          <a:p>
            <a:endParaRPr lang="en-US" altLang="ja-JP" sz="1400" dirty="0"/>
          </a:p>
          <a:p>
            <a:r>
              <a:rPr kumimoji="1" lang="ja-JP" altLang="en-US" sz="1400" dirty="0"/>
              <a:t>４．０の時は</a:t>
            </a:r>
            <a:r>
              <a:rPr kumimoji="1" lang="ja-JP" altLang="en-US" sz="1400" u="sng" dirty="0"/>
              <a:t>一人一人がクラウドのデータをやり取りをして、</a:t>
            </a:r>
            <a:endParaRPr kumimoji="1" lang="en-US" altLang="ja-JP" sz="1400" u="sng" dirty="0"/>
          </a:p>
          <a:p>
            <a:endParaRPr lang="en-US" altLang="ja-JP" sz="1400" u="sng" dirty="0"/>
          </a:p>
          <a:p>
            <a:r>
              <a:rPr kumimoji="1" lang="ja-JP" altLang="en-US" sz="1400" u="sng" dirty="0"/>
              <a:t>作業をしていたのですが</a:t>
            </a:r>
            <a:r>
              <a:rPr kumimoji="1" lang="ja-JP" altLang="en-US" sz="1400" dirty="0"/>
              <a:t>、Ｓｏｃｉｅｔｙ５．０の世界では、</a:t>
            </a:r>
            <a:endParaRPr kumimoji="1" lang="en-US" altLang="ja-JP" sz="1400" dirty="0"/>
          </a:p>
          <a:p>
            <a:endParaRPr kumimoji="1" lang="en-US" altLang="ja-JP" sz="1400" dirty="0"/>
          </a:p>
          <a:p>
            <a:r>
              <a:rPr kumimoji="1" lang="ja-JP" altLang="en-US" sz="1400" dirty="0"/>
              <a:t>ＡＩにつながって、</a:t>
            </a:r>
            <a:r>
              <a:rPr kumimoji="1" lang="ja-JP" altLang="en-US" sz="1400" u="sng" dirty="0"/>
              <a:t>ビッグデータを元に自動で最適解が示され</a:t>
            </a:r>
            <a:r>
              <a:rPr lang="ja-JP" altLang="en-US" sz="1400" dirty="0"/>
              <a:t>、</a:t>
            </a:r>
            <a:endParaRPr lang="en-US" altLang="ja-JP" sz="1400" dirty="0"/>
          </a:p>
          <a:p>
            <a:endParaRPr lang="en-US" altLang="ja-JP" sz="1400" dirty="0"/>
          </a:p>
          <a:p>
            <a:r>
              <a:rPr lang="ja-JP" altLang="en-US" sz="1400" dirty="0"/>
              <a:t>それに基づいて社会が動いていくということのようです。★</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15</a:t>
            </a:fld>
            <a:endParaRPr kumimoji="1" lang="ja-JP" altLang="en-US"/>
          </a:p>
        </p:txBody>
      </p:sp>
    </p:spTree>
    <p:extLst>
      <p:ext uri="{BB962C8B-B14F-4D97-AF65-F5344CB8AC3E}">
        <p14:creationId xmlns:p14="http://schemas.microsoft.com/office/powerpoint/2010/main" val="1538446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317875" y="560388"/>
            <a:ext cx="3230563" cy="2424112"/>
          </a:xfrm>
        </p:spPr>
      </p:sp>
      <p:sp>
        <p:nvSpPr>
          <p:cNvPr id="3" name="ノート プレースホルダ 2"/>
          <p:cNvSpPr>
            <a:spLocks noGrp="1"/>
          </p:cNvSpPr>
          <p:nvPr>
            <p:ph type="body" idx="1"/>
          </p:nvPr>
        </p:nvSpPr>
        <p:spPr>
          <a:xfrm>
            <a:off x="2436194" y="3444081"/>
            <a:ext cx="5764530" cy="2712215"/>
          </a:xfrm>
        </p:spPr>
        <p:txBody>
          <a:bodyPr>
            <a:normAutofit/>
          </a:bodyPr>
          <a:lstStyle/>
          <a:p>
            <a:r>
              <a:rPr kumimoji="1" lang="ja-JP" altLang="en-US" sz="1400" dirty="0"/>
              <a:t>「社会の変化」としてまとめると・・・・どんな言葉が入るでしょう。</a:t>
            </a:r>
            <a:endParaRPr kumimoji="1" lang="en-US" altLang="ja-JP" sz="1400" dirty="0"/>
          </a:p>
          <a:p>
            <a:endParaRPr lang="en-US" altLang="ja-JP" sz="1400" dirty="0"/>
          </a:p>
          <a:p>
            <a:endParaRPr lang="en-US" altLang="ja-JP" sz="1400" dirty="0"/>
          </a:p>
          <a:p>
            <a:r>
              <a:rPr kumimoji="1" lang="ja-JP" altLang="en-US" sz="1400" dirty="0"/>
              <a:t>やっぱり新型コロナウイルスの感染拡大は、大きな課題ですね。</a:t>
            </a:r>
            <a:endParaRPr kumimoji="1" lang="en-US" altLang="ja-JP" sz="1400" dirty="0"/>
          </a:p>
          <a:p>
            <a:r>
              <a:rPr lang="ja-JP" altLang="en-US" sz="1400" dirty="0"/>
              <a:t>情報化の発達で、何がつながったのでしょうか。★</a:t>
            </a:r>
            <a:endParaRPr lang="en-US" altLang="ja-JP" sz="1400" dirty="0"/>
          </a:p>
          <a:p>
            <a:endParaRPr kumimoji="1" lang="en-US" altLang="ja-JP" sz="1400" dirty="0"/>
          </a:p>
          <a:p>
            <a:r>
              <a:rPr lang="en-US" altLang="ja-JP" sz="1400" dirty="0"/>
              <a:t>※</a:t>
            </a:r>
            <a:r>
              <a:rPr lang="ja-JP" altLang="en-US" sz="1400" dirty="0"/>
              <a:t>　（ここはテンポよく進めましょう。</a:t>
            </a:r>
            <a:endParaRPr lang="en-US" altLang="ja-JP" sz="1400" dirty="0"/>
          </a:p>
          <a:p>
            <a:r>
              <a:rPr lang="ja-JP" altLang="en-US" sz="1400" dirty="0"/>
              <a:t>　　最後の□にはいろいろな言葉が入りそうです。この□は、ちょっ　　</a:t>
            </a:r>
            <a:endParaRPr lang="en-US" altLang="ja-JP" sz="1400" dirty="0"/>
          </a:p>
          <a:p>
            <a:r>
              <a:rPr lang="ja-JP" altLang="en-US" sz="1400" dirty="0"/>
              <a:t>　　と考えてもらいましょう。）</a:t>
            </a:r>
            <a:endParaRPr lang="en-US" altLang="ja-JP" sz="1400" dirty="0"/>
          </a:p>
          <a:p>
            <a:endParaRPr kumimoji="1" lang="en-US" altLang="ja-JP" sz="1400" dirty="0"/>
          </a:p>
          <a:p>
            <a:endParaRPr lang="en-US" altLang="ja-JP" sz="1400" dirty="0"/>
          </a:p>
          <a:p>
            <a:r>
              <a:rPr kumimoji="1" lang="ja-JP" altLang="en-US" sz="1400" dirty="0"/>
              <a:t>（　　　）だけではうまくやっていけないって、何が入りますか。★</a:t>
            </a:r>
          </a:p>
        </p:txBody>
      </p:sp>
      <p:sp>
        <p:nvSpPr>
          <p:cNvPr id="4" name="スライド番号プレースホルダ 3"/>
          <p:cNvSpPr>
            <a:spLocks noGrp="1"/>
          </p:cNvSpPr>
          <p:nvPr>
            <p:ph type="sldNum" sz="quarter" idx="10"/>
          </p:nvPr>
        </p:nvSpPr>
        <p:spPr/>
        <p:txBody>
          <a:bodyPr/>
          <a:lstStyle/>
          <a:p>
            <a:pPr>
              <a:defRPr/>
            </a:pPr>
            <a:fld id="{810F2ABE-3FBE-41A3-AF4B-3AFF37292D0F}" type="slidenum">
              <a:rPr lang="ja-JP" altLang="en-US" smtClean="0"/>
              <a:pPr>
                <a:defRPr/>
              </a:pPr>
              <a:t>16</a:t>
            </a:fld>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a:xfrm>
            <a:off x="3144838" y="566738"/>
            <a:ext cx="3775075" cy="2830512"/>
          </a:xfrm>
          <a:ln/>
        </p:spPr>
      </p:sp>
      <p:sp>
        <p:nvSpPr>
          <p:cNvPr id="47107" name="ノート プレースホルダ 2"/>
          <p:cNvSpPr>
            <a:spLocks noGrp="1"/>
          </p:cNvSpPr>
          <p:nvPr>
            <p:ph type="body" idx="1"/>
          </p:nvPr>
        </p:nvSpPr>
        <p:spPr>
          <a:xfrm>
            <a:off x="2884504" y="4175948"/>
            <a:ext cx="4591271" cy="27122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dirty="0">
                <a:latin typeface="Arial" panose="020B0604020202020204" pitchFamily="34" charset="0"/>
              </a:rPr>
              <a:t>。</a:t>
            </a:r>
          </a:p>
        </p:txBody>
      </p:sp>
      <p:sp>
        <p:nvSpPr>
          <p:cNvPr id="471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88690" indent="-303341">
              <a:defRPr kumimoji="1">
                <a:solidFill>
                  <a:schemeClr val="tx1"/>
                </a:solidFill>
                <a:latin typeface="Arial" panose="020B0604020202020204" pitchFamily="34" charset="0"/>
                <a:ea typeface="ＭＳ Ｐゴシック" panose="020B0600070205080204" pitchFamily="50" charset="-128"/>
              </a:defRPr>
            </a:lvl2pPr>
            <a:lvl3pPr marL="1213368" indent="-242672">
              <a:defRPr kumimoji="1">
                <a:solidFill>
                  <a:schemeClr val="tx1"/>
                </a:solidFill>
                <a:latin typeface="Arial" panose="020B0604020202020204" pitchFamily="34" charset="0"/>
                <a:ea typeface="ＭＳ Ｐゴシック" panose="020B0600070205080204" pitchFamily="50" charset="-128"/>
              </a:defRPr>
            </a:lvl3pPr>
            <a:lvl4pPr marL="1698714" indent="-242672">
              <a:defRPr kumimoji="1">
                <a:solidFill>
                  <a:schemeClr val="tx1"/>
                </a:solidFill>
                <a:latin typeface="Arial" panose="020B0604020202020204" pitchFamily="34" charset="0"/>
                <a:ea typeface="ＭＳ Ｐゴシック" panose="020B0600070205080204" pitchFamily="50" charset="-128"/>
              </a:defRPr>
            </a:lvl4pPr>
            <a:lvl5pPr marL="2184062" indent="-242672">
              <a:defRPr kumimoji="1">
                <a:solidFill>
                  <a:schemeClr val="tx1"/>
                </a:solidFill>
                <a:latin typeface="Arial" panose="020B0604020202020204" pitchFamily="34" charset="0"/>
                <a:ea typeface="ＭＳ Ｐゴシック" panose="020B0600070205080204" pitchFamily="50" charset="-128"/>
              </a:defRPr>
            </a:lvl5pPr>
            <a:lvl6pPr marL="2669409"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54755"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640103"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125449"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D87786B-C57C-450E-8555-B2F68F024391}" type="slidenum">
              <a:rPr lang="ja-JP" altLang="en-US" smtClean="0"/>
              <a:pPr/>
              <a:t>17</a:t>
            </a:fld>
            <a:endParaRPr lang="ja-JP" altLang="en-US"/>
          </a:p>
        </p:txBody>
      </p:sp>
      <p:sp>
        <p:nvSpPr>
          <p:cNvPr id="2" name="正方形/長方形 1">
            <a:extLst>
              <a:ext uri="{FF2B5EF4-FFF2-40B4-BE49-F238E27FC236}">
                <a16:creationId xmlns:a16="http://schemas.microsoft.com/office/drawing/2014/main" id="{28D944E9-5AEF-42F7-BC2D-FC94AD14BBC6}"/>
              </a:ext>
            </a:extLst>
          </p:cNvPr>
          <p:cNvSpPr/>
          <p:nvPr/>
        </p:nvSpPr>
        <p:spPr>
          <a:xfrm>
            <a:off x="2836766" y="3659343"/>
            <a:ext cx="5010150" cy="3139321"/>
          </a:xfrm>
          <a:prstGeom prst="rect">
            <a:avLst/>
          </a:prstGeom>
        </p:spPr>
        <p:txBody>
          <a:bodyPr>
            <a:spAutoFit/>
          </a:bodyPr>
          <a:lstStyle/>
          <a:p>
            <a:pPr latinLnBrk="1">
              <a:spcBef>
                <a:spcPct val="0"/>
              </a:spcBef>
              <a:buClrTx/>
              <a:buSzTx/>
              <a:buFontTx/>
              <a:buNone/>
            </a:pPr>
            <a:r>
              <a:rPr lang="ja-JP" altLang="ja-JP" dirty="0">
                <a:latin typeface="ＭＳ 明朝" panose="02020609040205080304" pitchFamily="17" charset="-128"/>
                <a:ea typeface="ＭＳ 明朝" panose="02020609040205080304" pitchFamily="17" charset="-128"/>
              </a:rPr>
              <a:t>子どもたちを取り巻く</a:t>
            </a:r>
            <a:r>
              <a:rPr lang="ja-JP" altLang="ja-JP" dirty="0">
                <a:solidFill>
                  <a:srgbClr val="FF0000"/>
                </a:solidFill>
                <a:latin typeface="ＭＳ 明朝" panose="02020609040205080304" pitchFamily="17" charset="-128"/>
                <a:ea typeface="ＭＳ 明朝" panose="02020609040205080304" pitchFamily="17" charset="-128"/>
              </a:rPr>
              <a:t>世界は</a:t>
            </a:r>
            <a:r>
              <a:rPr lang="ja-JP" altLang="ja-JP" dirty="0">
                <a:latin typeface="ＭＳ 明朝" panose="02020609040205080304" pitchFamily="17" charset="-128"/>
                <a:ea typeface="ＭＳ 明朝" panose="02020609040205080304" pitchFamily="17" charset="-128"/>
              </a:rPr>
              <a:t>グローバル化・</a:t>
            </a:r>
            <a:endParaRPr lang="en-US" altLang="ja-JP" dirty="0">
              <a:latin typeface="ＭＳ 明朝" panose="02020609040205080304" pitchFamily="17" charset="-128"/>
              <a:ea typeface="ＭＳ 明朝" panose="02020609040205080304" pitchFamily="17" charset="-128"/>
            </a:endParaRPr>
          </a:p>
          <a:p>
            <a:pPr latinLnBrk="1">
              <a:spcBef>
                <a:spcPct val="0"/>
              </a:spcBef>
              <a:buClrTx/>
              <a:buSzTx/>
              <a:buFontTx/>
              <a:buNone/>
            </a:pPr>
            <a:r>
              <a:rPr lang="ja-JP" altLang="ja-JP" dirty="0">
                <a:latin typeface="ＭＳ 明朝" panose="02020609040205080304" pitchFamily="17" charset="-128"/>
                <a:ea typeface="ＭＳ 明朝" panose="02020609040205080304" pitchFamily="17" charset="-128"/>
              </a:rPr>
              <a:t>情報化が進む中、</a:t>
            </a:r>
            <a:r>
              <a:rPr lang="ja-JP" altLang="ja-JP" dirty="0">
                <a:solidFill>
                  <a:srgbClr val="FF0000"/>
                </a:solidFill>
                <a:latin typeface="ＭＳ 明朝" panose="02020609040205080304" pitchFamily="17" charset="-128"/>
                <a:ea typeface="ＭＳ 明朝" panose="02020609040205080304" pitchFamily="17" charset="-128"/>
              </a:rPr>
              <a:t>激しく変化</a:t>
            </a:r>
            <a:r>
              <a:rPr lang="ja-JP" altLang="ja-JP" dirty="0">
                <a:latin typeface="ＭＳ 明朝" panose="02020609040205080304" pitchFamily="17" charset="-128"/>
                <a:ea typeface="ＭＳ 明朝" panose="02020609040205080304" pitchFamily="17" charset="-128"/>
              </a:rPr>
              <a:t>しております。</a:t>
            </a:r>
            <a:r>
              <a:rPr lang="ja-JP" altLang="en-US" dirty="0">
                <a:latin typeface="HGPｺﾞｼｯｸE" panose="020B0900000000000000" pitchFamily="50" charset="-128"/>
                <a:ea typeface="HGPｺﾞｼｯｸE" panose="020B0900000000000000" pitchFamily="50" charset="-128"/>
              </a:rPr>
              <a:t>★</a:t>
            </a:r>
            <a:endParaRPr lang="en-US" altLang="ja-JP"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endParaRPr lang="en-US" altLang="ja-JP"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ja-JP" dirty="0">
                <a:latin typeface="ＭＳ 明朝" panose="02020609040205080304" pitchFamily="17" charset="-128"/>
                <a:ea typeface="ＭＳ 明朝" panose="02020609040205080304" pitchFamily="17" charset="-128"/>
              </a:rPr>
              <a:t>世界の条件が変われば、</a:t>
            </a:r>
            <a:r>
              <a:rPr lang="ja-JP" altLang="ja-JP" sz="2000" u="sng" dirty="0">
                <a:latin typeface="ＭＳ 明朝" panose="02020609040205080304" pitchFamily="17" charset="-128"/>
                <a:ea typeface="ＭＳ 明朝" panose="02020609040205080304" pitchFamily="17" charset="-128"/>
              </a:rPr>
              <a:t>物</a:t>
            </a:r>
            <a:r>
              <a:rPr lang="ja-JP" altLang="en-US" sz="2000" u="sng" dirty="0">
                <a:latin typeface="ＭＳ 明朝" panose="02020609040205080304" pitchFamily="17" charset="-128"/>
                <a:ea typeface="ＭＳ 明朝" panose="02020609040205080304" pitchFamily="17" charset="-128"/>
              </a:rPr>
              <a:t>ごと</a:t>
            </a:r>
            <a:r>
              <a:rPr lang="ja-JP" altLang="ja-JP" sz="2000" u="sng" dirty="0">
                <a:latin typeface="ＭＳ 明朝" panose="02020609040205080304" pitchFamily="17" charset="-128"/>
                <a:ea typeface="ＭＳ 明朝" panose="02020609040205080304" pitchFamily="17" charset="-128"/>
              </a:rPr>
              <a:t>の</a:t>
            </a:r>
            <a:r>
              <a:rPr lang="ja-JP" altLang="ja-JP" sz="2000" b="1" u="sng" dirty="0">
                <a:solidFill>
                  <a:srgbClr val="FF0000"/>
                </a:solidFill>
                <a:latin typeface="ＭＳ 明朝" panose="02020609040205080304" pitchFamily="17" charset="-128"/>
                <a:ea typeface="ＭＳ 明朝" panose="02020609040205080304" pitchFamily="17" charset="-128"/>
              </a:rPr>
              <a:t>正解も</a:t>
            </a:r>
            <a:endParaRPr lang="en-US" altLang="ja-JP" sz="2000" b="1" u="sng" dirty="0">
              <a:solidFill>
                <a:srgbClr val="FF0000"/>
              </a:solidFill>
              <a:latin typeface="ＭＳ 明朝" panose="02020609040205080304" pitchFamily="17" charset="-128"/>
              <a:ea typeface="ＭＳ 明朝" panose="02020609040205080304" pitchFamily="17" charset="-128"/>
            </a:endParaRPr>
          </a:p>
          <a:p>
            <a:pPr latinLnBrk="1">
              <a:spcBef>
                <a:spcPct val="0"/>
              </a:spcBef>
              <a:buClrTx/>
              <a:buSzTx/>
              <a:buFontTx/>
              <a:buNone/>
            </a:pPr>
            <a:r>
              <a:rPr lang="ja-JP" altLang="ja-JP" dirty="0">
                <a:latin typeface="ＭＳ 明朝" panose="02020609040205080304" pitchFamily="17" charset="-128"/>
                <a:ea typeface="ＭＳ 明朝" panose="02020609040205080304" pitchFamily="17" charset="-128"/>
              </a:rPr>
              <a:t>どんどん</a:t>
            </a:r>
            <a:r>
              <a:rPr lang="ja-JP" altLang="ja-JP" u="sng" dirty="0">
                <a:solidFill>
                  <a:srgbClr val="FF0000"/>
                </a:solidFill>
                <a:latin typeface="ＭＳ 明朝" panose="02020609040205080304" pitchFamily="17" charset="-128"/>
                <a:ea typeface="ＭＳ 明朝" panose="02020609040205080304" pitchFamily="17" charset="-128"/>
              </a:rPr>
              <a:t>変わります</a:t>
            </a:r>
            <a:r>
              <a:rPr lang="ja-JP" altLang="ja-JP" dirty="0">
                <a:latin typeface="ＭＳ 明朝" panose="02020609040205080304" pitchFamily="17" charset="-128"/>
                <a:ea typeface="ＭＳ 明朝" panose="02020609040205080304" pitchFamily="17" charset="-128"/>
              </a:rPr>
              <a:t>。</a:t>
            </a:r>
            <a:endParaRPr lang="en-US" altLang="ja-JP" dirty="0">
              <a:latin typeface="ＭＳ 明朝" panose="02020609040205080304" pitchFamily="17" charset="-128"/>
              <a:ea typeface="ＭＳ 明朝" panose="02020609040205080304" pitchFamily="17" charset="-128"/>
            </a:endParaRPr>
          </a:p>
          <a:p>
            <a:pPr latinLnBrk="1">
              <a:spcBef>
                <a:spcPct val="0"/>
              </a:spcBef>
              <a:buClrTx/>
              <a:buSzTx/>
              <a:buFontTx/>
              <a:buNone/>
            </a:pPr>
            <a:endParaRPr lang="en-US" altLang="ja-JP" dirty="0">
              <a:solidFill>
                <a:schemeClr val="accent1">
                  <a:lumMod val="75000"/>
                </a:schemeClr>
              </a:solidFill>
              <a:latin typeface="ＭＳ 明朝" panose="02020609040205080304" pitchFamily="17" charset="-128"/>
              <a:ea typeface="ＭＳ 明朝" panose="02020609040205080304" pitchFamily="17" charset="-128"/>
            </a:endParaRPr>
          </a:p>
          <a:p>
            <a:pPr latinLnBrk="1">
              <a:spcBef>
                <a:spcPct val="0"/>
              </a:spcBef>
              <a:buClrTx/>
              <a:buSzTx/>
              <a:buFontTx/>
              <a:buNone/>
            </a:pPr>
            <a:r>
              <a:rPr lang="ja-JP" altLang="en-US" dirty="0">
                <a:solidFill>
                  <a:schemeClr val="accent1">
                    <a:lumMod val="75000"/>
                  </a:schemeClr>
                </a:solidFill>
                <a:latin typeface="ＭＳ 明朝" panose="02020609040205080304" pitchFamily="17" charset="-128"/>
                <a:ea typeface="ＭＳ 明朝" panose="02020609040205080304" pitchFamily="17" charset="-128"/>
              </a:rPr>
              <a:t>　　　　　　　　</a:t>
            </a:r>
            <a:r>
              <a:rPr lang="ja-JP" altLang="en-US" dirty="0">
                <a:solidFill>
                  <a:schemeClr val="accent1">
                    <a:lumMod val="75000"/>
                  </a:schemeClr>
                </a:solidFill>
                <a:highlight>
                  <a:srgbClr val="FFFF00"/>
                </a:highlight>
                <a:latin typeface="ＭＳ 明朝" panose="02020609040205080304" pitchFamily="17" charset="-128"/>
                <a:ea typeface="ＭＳ 明朝" panose="02020609040205080304" pitchFamily="17" charset="-128"/>
              </a:rPr>
              <a:t>決まった正解のない社会</a:t>
            </a:r>
            <a:endParaRPr lang="en-US" altLang="ja-JP" dirty="0">
              <a:solidFill>
                <a:schemeClr val="accent1">
                  <a:lumMod val="75000"/>
                </a:schemeClr>
              </a:solidFill>
              <a:highlight>
                <a:srgbClr val="FFFF00"/>
              </a:highlight>
              <a:latin typeface="ＭＳ 明朝" panose="02020609040205080304" pitchFamily="17" charset="-128"/>
              <a:ea typeface="ＭＳ 明朝" panose="02020609040205080304" pitchFamily="17" charset="-128"/>
            </a:endParaRPr>
          </a:p>
          <a:p>
            <a:pPr algn="r" latinLnBrk="1">
              <a:spcBef>
                <a:spcPct val="0"/>
              </a:spcBef>
              <a:buClrTx/>
              <a:buSzTx/>
              <a:buFontTx/>
              <a:buNone/>
            </a:pPr>
            <a:endParaRPr lang="en-US" altLang="ja-JP" dirty="0">
              <a:solidFill>
                <a:schemeClr val="accent1">
                  <a:lumMod val="75000"/>
                </a:schemeClr>
              </a:solidFill>
              <a:latin typeface="ＭＳ 明朝" panose="02020609040205080304" pitchFamily="17" charset="-128"/>
              <a:ea typeface="ＭＳ 明朝" panose="02020609040205080304" pitchFamily="17" charset="-128"/>
            </a:endParaRPr>
          </a:p>
          <a:p>
            <a:pPr latinLnBrk="1">
              <a:spcBef>
                <a:spcPct val="0"/>
              </a:spcBef>
              <a:buClrTx/>
              <a:buSzTx/>
              <a:buFontTx/>
              <a:buNone/>
            </a:pPr>
            <a:r>
              <a:rPr lang="ja-JP" altLang="ja-JP" dirty="0">
                <a:latin typeface="ＭＳ 明朝" panose="02020609040205080304" pitchFamily="17" charset="-128"/>
                <a:ea typeface="ＭＳ 明朝" panose="02020609040205080304" pitchFamily="17" charset="-128"/>
              </a:rPr>
              <a:t>そして、そのような時代に</a:t>
            </a:r>
            <a:r>
              <a:rPr lang="ja-JP" altLang="ja-JP" dirty="0">
                <a:solidFill>
                  <a:srgbClr val="FF0000"/>
                </a:solidFill>
                <a:latin typeface="ＭＳ 明朝" panose="02020609040205080304" pitchFamily="17" charset="-128"/>
                <a:ea typeface="ＭＳ 明朝" panose="02020609040205080304" pitchFamily="17" charset="-128"/>
              </a:rPr>
              <a:t>求められる</a:t>
            </a:r>
            <a:r>
              <a:rPr lang="ja-JP" altLang="ja-JP" sz="2000" dirty="0">
                <a:solidFill>
                  <a:srgbClr val="FF0000"/>
                </a:solidFill>
                <a:latin typeface="ＭＳ 明朝" panose="02020609040205080304" pitchFamily="17" charset="-128"/>
                <a:ea typeface="ＭＳ 明朝" panose="02020609040205080304" pitchFamily="17" charset="-128"/>
              </a:rPr>
              <a:t>人間像</a:t>
            </a:r>
            <a:r>
              <a:rPr lang="ja-JP" altLang="ja-JP" dirty="0">
                <a:latin typeface="ＭＳ 明朝" panose="02020609040205080304" pitchFamily="17" charset="-128"/>
                <a:ea typeface="ＭＳ 明朝" panose="02020609040205080304" pitchFamily="17" charset="-128"/>
              </a:rPr>
              <a:t>も大きく変わってきています。</a:t>
            </a:r>
            <a:r>
              <a:rPr lang="ja-JP" altLang="en-US" dirty="0">
                <a:latin typeface="ＭＳ 明朝" panose="02020609040205080304" pitchFamily="17" charset="-128"/>
                <a:ea typeface="ＭＳ 明朝" panose="02020609040205080304" pitchFamily="17" charset="-128"/>
              </a:rPr>
              <a:t>★</a:t>
            </a:r>
            <a:endParaRPr lang="en-US" altLang="ja-JP" dirty="0">
              <a:latin typeface="ＭＳ 明朝" panose="02020609040205080304" pitchFamily="17" charset="-128"/>
              <a:ea typeface="ＭＳ 明朝" panose="02020609040205080304" pitchFamily="17" charset="-128"/>
            </a:endParaRPr>
          </a:p>
          <a:p>
            <a:pPr latinLnBrk="1">
              <a:spcBef>
                <a:spcPct val="0"/>
              </a:spcBef>
              <a:buClrTx/>
              <a:buSzTx/>
              <a:buFontTx/>
              <a:buNone/>
            </a:pPr>
            <a:r>
              <a:rPr lang="ja-JP" altLang="en-US" sz="1400" dirty="0">
                <a:latin typeface="HGPｺﾞｼｯｸE" panose="020B0900000000000000" pitchFamily="50" charset="-128"/>
                <a:ea typeface="HGPｺﾞｼｯｸE" panose="020B0900000000000000" pitchFamily="50" charset="-128"/>
              </a:rPr>
              <a:t>　　　　　　　　</a:t>
            </a:r>
            <a:endParaRPr lang="ja-JP" altLang="en-US" dirty="0"/>
          </a:p>
        </p:txBody>
      </p:sp>
    </p:spTree>
    <p:extLst>
      <p:ext uri="{BB962C8B-B14F-4D97-AF65-F5344CB8AC3E}">
        <p14:creationId xmlns:p14="http://schemas.microsoft.com/office/powerpoint/2010/main" val="4232838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a:xfrm>
            <a:off x="3260725" y="296863"/>
            <a:ext cx="3775075" cy="2830512"/>
          </a:xfrm>
          <a:ln/>
        </p:spPr>
      </p:sp>
      <p:sp>
        <p:nvSpPr>
          <p:cNvPr id="47107" name="ノート プレースホルダ 2"/>
          <p:cNvSpPr>
            <a:spLocks noGrp="1"/>
          </p:cNvSpPr>
          <p:nvPr>
            <p:ph type="body" idx="1"/>
          </p:nvPr>
        </p:nvSpPr>
        <p:spPr>
          <a:xfrm>
            <a:off x="2224438" y="3347829"/>
            <a:ext cx="6168791" cy="34440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dirty="0">
                <a:latin typeface="Arial" panose="020B0604020202020204" pitchFamily="34" charset="0"/>
              </a:rPr>
              <a:t>★２００２年に学習指導要領で「ゆとり」という言葉が示されましたが、</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社会全体から、「ゆとり教育では、学力が低下する！　大問題だ！」と</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批判が集中しました。覚えている方も多いのではないでしょうか。</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さて、みなさんは、当時、画面の青と赤、どちらに賛成でしたか。</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（青と赤のカードが配られていたら、「さあ、青・赤、皆さんはどちらに近いですか。一斉に出しましょう。せ～の、はい、どっち？」</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なるほど、周りの方のお考えを見まわしてみましょうか。</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さて、この「学力」そのものの価値について、考えてみましょう。次の画面をご覧ください。★</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endParaRPr lang="ja-JP" altLang="en-US" sz="1400" dirty="0">
              <a:latin typeface="Arial" panose="020B0604020202020204" pitchFamily="34" charset="0"/>
            </a:endParaRPr>
          </a:p>
        </p:txBody>
      </p:sp>
    </p:spTree>
    <p:extLst>
      <p:ext uri="{BB962C8B-B14F-4D97-AF65-F5344CB8AC3E}">
        <p14:creationId xmlns:p14="http://schemas.microsoft.com/office/powerpoint/2010/main" val="2059671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bwMode="auto">
          <a:xfrm>
            <a:off x="3144838" y="566738"/>
            <a:ext cx="3775075" cy="2830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 2"/>
          <p:cNvSpPr>
            <a:spLocks noGrp="1"/>
          </p:cNvSpPr>
          <p:nvPr>
            <p:ph type="body" idx="1"/>
          </p:nvPr>
        </p:nvSpPr>
        <p:spPr bwMode="auto">
          <a:xfrm>
            <a:off x="3144837" y="3830345"/>
            <a:ext cx="4805363" cy="27122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b="1" dirty="0">
                <a:ea typeface="ＭＳ 明朝" panose="02020609040205080304" pitchFamily="17" charset="-128"/>
              </a:rPr>
              <a:t>そもそも、知識・理解中心の日本の「学力」は、</a:t>
            </a:r>
            <a:endParaRPr lang="en-US" altLang="ja-JP" sz="1400" b="1" dirty="0">
              <a:ea typeface="ＭＳ 明朝" panose="02020609040205080304" pitchFamily="17" charset="-128"/>
            </a:endParaRPr>
          </a:p>
          <a:p>
            <a:r>
              <a:rPr lang="ja-JP" altLang="en-US" sz="1400" b="1" dirty="0">
                <a:ea typeface="ＭＳ 明朝" panose="02020609040205080304" pitchFamily="17" charset="-128"/>
              </a:rPr>
              <a:t>そして、日本の教育は　★</a:t>
            </a:r>
            <a:endParaRPr lang="en-US" altLang="ja-JP" sz="1400" b="1" dirty="0">
              <a:ea typeface="ＭＳ 明朝" panose="02020609040205080304" pitchFamily="17" charset="-128"/>
            </a:endParaRPr>
          </a:p>
          <a:p>
            <a:endParaRPr lang="en-US" altLang="ja-JP" sz="1400" b="1" dirty="0">
              <a:ea typeface="ＭＳ 明朝" panose="02020609040205080304" pitchFamily="17" charset="-128"/>
            </a:endParaRPr>
          </a:p>
          <a:p>
            <a:r>
              <a:rPr lang="ja-JP" altLang="en-US" sz="1400" b="1" dirty="0">
                <a:solidFill>
                  <a:srgbClr val="C00000"/>
                </a:solidFill>
                <a:ea typeface="ＭＳ 明朝" panose="02020609040205080304" pitchFamily="17" charset="-128"/>
              </a:rPr>
              <a:t>今の世界</a:t>
            </a:r>
            <a:r>
              <a:rPr lang="ja-JP" altLang="en-US" sz="1400" b="1" dirty="0">
                <a:ea typeface="ＭＳ 明朝" panose="02020609040205080304" pitchFamily="17" charset="-128"/>
              </a:rPr>
              <a:t>で　どんな価値があるのでしょうか。</a:t>
            </a:r>
            <a:endParaRPr lang="en-US" altLang="ja-JP" sz="1400" b="1" dirty="0">
              <a:ea typeface="ＭＳ 明朝" panose="02020609040205080304" pitchFamily="17" charset="-128"/>
            </a:endParaRPr>
          </a:p>
          <a:p>
            <a:endParaRPr lang="en-US" altLang="ja-JP" sz="1400" b="1" dirty="0">
              <a:ea typeface="ＭＳ 明朝" panose="02020609040205080304" pitchFamily="17" charset="-128"/>
            </a:endParaRPr>
          </a:p>
          <a:p>
            <a:r>
              <a:rPr lang="ja-JP" altLang="en-US" sz="1400" b="1" dirty="0">
                <a:ea typeface="ＭＳ 明朝" panose="02020609040205080304" pitchFamily="17" charset="-128"/>
              </a:rPr>
              <a:t>この後お示しする</a:t>
            </a:r>
            <a:r>
              <a:rPr lang="en-US" altLang="ja-JP" sz="1400" b="1" dirty="0">
                <a:ea typeface="ＭＳ 明朝" panose="02020609040205080304" pitchFamily="17" charset="-128"/>
              </a:rPr>
              <a:t>4</a:t>
            </a:r>
            <a:r>
              <a:rPr lang="ja-JP" altLang="en-US" sz="1400" b="1" dirty="0">
                <a:ea typeface="ＭＳ 明朝" panose="02020609040205080304" pitchFamily="17" charset="-128"/>
              </a:rPr>
              <a:t>枚のスライドは尾木直樹先生のご著書からお借りしたものです。</a:t>
            </a:r>
            <a:endParaRPr lang="en-US" altLang="ja-JP" sz="1400" b="1" dirty="0">
              <a:ea typeface="ＭＳ 明朝" panose="02020609040205080304" pitchFamily="17" charset="-128"/>
            </a:endParaRPr>
          </a:p>
          <a:p>
            <a:endParaRPr lang="en-US" altLang="ja-JP" sz="1400" b="1" dirty="0">
              <a:ea typeface="ＭＳ 明朝" panose="02020609040205080304" pitchFamily="17" charset="-128"/>
            </a:endParaRPr>
          </a:p>
          <a:p>
            <a:r>
              <a:rPr lang="ja-JP" altLang="en-US" sz="1400" b="1" dirty="0">
                <a:ea typeface="ＭＳ 明朝" panose="02020609040205080304" pitchFamily="17" charset="-128"/>
              </a:rPr>
              <a:t>私も、いい本を出しているのですが、尾木ママの本の</a:t>
            </a:r>
            <a:endParaRPr lang="en-US" altLang="ja-JP" sz="1400" b="1" dirty="0">
              <a:ea typeface="ＭＳ 明朝" panose="02020609040205080304" pitchFamily="17" charset="-128"/>
            </a:endParaRPr>
          </a:p>
          <a:p>
            <a:r>
              <a:rPr lang="ja-JP" altLang="en-US" sz="1400" b="1" dirty="0">
                <a:ea typeface="ＭＳ 明朝" panose="02020609040205080304" pitchFamily="17" charset="-128"/>
              </a:rPr>
              <a:t>方に、今お示ししたい資料があるので、紹介しますね。　　・・・・　残念！　★</a:t>
            </a:r>
            <a:endParaRPr lang="en-US" altLang="ja-JP" sz="1400" b="1" dirty="0">
              <a:ea typeface="ＭＳ 明朝" panose="02020609040205080304" pitchFamily="17" charset="-128"/>
            </a:endParaRPr>
          </a:p>
          <a:p>
            <a:endParaRPr lang="ja-JP" altLang="en-US" sz="1400" dirty="0"/>
          </a:p>
        </p:txBody>
      </p:sp>
      <p:sp>
        <p:nvSpPr>
          <p:cNvPr id="368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marL="785001" indent="-301923" defTabSz="1351946">
              <a:defRPr kumimoji="1" sz="2000">
                <a:solidFill>
                  <a:schemeClr val="tx1"/>
                </a:solidFill>
                <a:latin typeface="Arial" panose="020B0604020202020204" pitchFamily="34" charset="0"/>
                <a:ea typeface="ＭＳ Ｐゴシック" panose="020B0600070205080204" pitchFamily="50" charset="-128"/>
              </a:defRPr>
            </a:lvl2pPr>
            <a:lvl3pPr marL="1207694" indent="-241539" defTabSz="1351946">
              <a:defRPr kumimoji="1" sz="2000">
                <a:solidFill>
                  <a:schemeClr val="tx1"/>
                </a:solidFill>
                <a:latin typeface="Arial" panose="020B0604020202020204" pitchFamily="34" charset="0"/>
                <a:ea typeface="ＭＳ Ｐゴシック" panose="020B0600070205080204" pitchFamily="50" charset="-128"/>
              </a:defRPr>
            </a:lvl3pPr>
            <a:lvl4pPr marL="1690771" indent="-241539" defTabSz="1351946">
              <a:defRPr kumimoji="1" sz="2000">
                <a:solidFill>
                  <a:schemeClr val="tx1"/>
                </a:solidFill>
                <a:latin typeface="Arial" panose="020B0604020202020204" pitchFamily="34" charset="0"/>
                <a:ea typeface="ＭＳ Ｐゴシック" panose="020B0600070205080204" pitchFamily="50" charset="-128"/>
              </a:defRPr>
            </a:lvl4pPr>
            <a:lvl5pPr marL="2173849" indent="-241539" defTabSz="1351946">
              <a:defRPr kumimoji="1" sz="2000">
                <a:solidFill>
                  <a:schemeClr val="tx1"/>
                </a:solidFill>
                <a:latin typeface="Arial" panose="020B0604020202020204" pitchFamily="34" charset="0"/>
                <a:ea typeface="ＭＳ Ｐゴシック" panose="020B0600070205080204" pitchFamily="50" charset="-128"/>
              </a:defRPr>
            </a:lvl5pPr>
            <a:lvl6pPr marL="2656926"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40004"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23081"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6159"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4C988D1C-B9E9-4400-80A8-94CEFFC97270}" type="slidenum">
              <a:rPr lang="ja-JP" altLang="en-US" sz="1300">
                <a:latin typeface="Calibri" panose="020F0502020204030204" pitchFamily="34" charset="0"/>
              </a:rPr>
              <a:pPr/>
              <a:t>19</a:t>
            </a:fld>
            <a:endParaRPr lang="ja-JP" altLang="en-US" sz="1300">
              <a:latin typeface="Calibri" panose="020F0502020204030204" pitchFamily="34" charset="0"/>
            </a:endParaRPr>
          </a:p>
        </p:txBody>
      </p:sp>
    </p:spTree>
    <p:extLst>
      <p:ext uri="{BB962C8B-B14F-4D97-AF65-F5344CB8AC3E}">
        <p14:creationId xmlns:p14="http://schemas.microsoft.com/office/powerpoint/2010/main" val="2321569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509520" y="3444081"/>
            <a:ext cx="5704177" cy="3318669"/>
          </a:xfrm>
        </p:spPr>
        <p:txBody>
          <a:bodyPr/>
          <a:lstStyle/>
          <a:p>
            <a:r>
              <a:rPr kumimoji="1" lang="ja-JP" altLang="en-US" sz="1400" dirty="0"/>
              <a:t>★私は今、</a:t>
            </a:r>
            <a:r>
              <a:rPr kumimoji="1" lang="en-US" altLang="ja-JP" sz="1400" dirty="0"/>
              <a:t>67</a:t>
            </a:r>
            <a:r>
              <a:rPr kumimoji="1" lang="ja-JP" altLang="en-US" sz="1400" dirty="0"/>
              <a:t>歳</a:t>
            </a:r>
            <a:r>
              <a:rPr lang="ja-JP" altLang="en-US" sz="1400" dirty="0"/>
              <a:t>です</a:t>
            </a:r>
            <a:r>
              <a:rPr kumimoji="1" lang="ja-JP" altLang="en-US" sz="1400" dirty="0"/>
              <a:t>が、私にも若い時がありました。</a:t>
            </a:r>
            <a:endParaRPr kumimoji="1" lang="en-US" altLang="ja-JP" sz="1400" dirty="0"/>
          </a:p>
          <a:p>
            <a:r>
              <a:rPr lang="ja-JP" altLang="en-US" sz="1400" dirty="0"/>
              <a:t>夢中で教育に取り組んでいるうちに、</a:t>
            </a:r>
            <a:r>
              <a:rPr lang="en-US" altLang="ja-JP" sz="1400" dirty="0"/>
              <a:t>41</a:t>
            </a:r>
            <a:r>
              <a:rPr lang="ja-JP" altLang="en-US" sz="1400" dirty="0"/>
              <a:t>年が経ちました。</a:t>
            </a:r>
            <a:endParaRPr lang="en-US" altLang="ja-JP" sz="1400" dirty="0"/>
          </a:p>
          <a:p>
            <a:endParaRPr lang="en-US" altLang="ja-JP" sz="1400" dirty="0"/>
          </a:p>
          <a:p>
            <a:r>
              <a:rPr lang="ja-JP" altLang="en-US" sz="1400" dirty="0"/>
              <a:t>元々、社会科の指導法に興味があり、研究していましたが、</a:t>
            </a:r>
            <a:endParaRPr lang="en-US" altLang="ja-JP" sz="1400" dirty="0"/>
          </a:p>
          <a:p>
            <a:r>
              <a:rPr lang="ja-JP" altLang="en-US" sz="1400" dirty="0"/>
              <a:t>ユネスコスクールやＥＳＤと出会ったことで、視野が広がりました。</a:t>
            </a:r>
            <a:endParaRPr lang="en-US" altLang="ja-JP" sz="1400" dirty="0"/>
          </a:p>
          <a:p>
            <a:endParaRPr lang="en-US" altLang="ja-JP" sz="1400" dirty="0"/>
          </a:p>
          <a:p>
            <a:r>
              <a:rPr lang="ja-JP" altLang="en-US" sz="1400" dirty="0"/>
              <a:t>ユネスコスクールのＥＳＤ大賞や博報堂の博報賞、政府のＳＤＧｓ円卓会議のＳＤＧｓアワード特別賞などをいただきました。</a:t>
            </a:r>
            <a:endParaRPr lang="en-US" altLang="ja-JP" sz="1400" dirty="0"/>
          </a:p>
          <a:p>
            <a:r>
              <a:rPr lang="en-US" altLang="ja-JP" sz="1400" dirty="0"/>
              <a:t>2</a:t>
            </a:r>
            <a:r>
              <a:rPr lang="ja-JP" altLang="en-US" sz="1400" dirty="0"/>
              <a:t>年間で</a:t>
            </a:r>
            <a:r>
              <a:rPr lang="en-US" altLang="ja-JP" sz="1400" dirty="0"/>
              <a:t>150</a:t>
            </a:r>
            <a:r>
              <a:rPr lang="ja-JP" altLang="en-US" sz="1400" dirty="0"/>
              <a:t>回ほど講演をさせていただいています。</a:t>
            </a:r>
            <a:endParaRPr lang="en-US" altLang="ja-JP" sz="1400" dirty="0"/>
          </a:p>
          <a:p>
            <a:endParaRPr lang="en-US" altLang="ja-JP" sz="1400" dirty="0"/>
          </a:p>
          <a:p>
            <a:r>
              <a:rPr lang="ja-JP" altLang="en-US" sz="1400" dirty="0"/>
              <a:t>こうして皆さんにお話できるのも幸せですが、休みの日に</a:t>
            </a:r>
            <a:endParaRPr lang="en-US" altLang="ja-JP" sz="1400" dirty="0"/>
          </a:p>
          <a:p>
            <a:r>
              <a:rPr lang="ja-JP" altLang="en-US" sz="1400" dirty="0"/>
              <a:t>葛西臨海公園で、仲間とスポーツカイトを飛ばすのが楽しみです★。（</a:t>
            </a:r>
            <a:r>
              <a:rPr lang="en-US" altLang="ja-JP" sz="1400" dirty="0"/>
              <a:t>57</a:t>
            </a:r>
            <a:r>
              <a:rPr lang="ja-JP" altLang="en-US" sz="1400" dirty="0"/>
              <a:t>秒）</a:t>
            </a:r>
            <a:endParaRPr lang="en-US" altLang="ja-JP" sz="1400" dirty="0"/>
          </a:p>
          <a:p>
            <a:endParaRPr lang="en-US" altLang="ja-JP" sz="1400" dirty="0"/>
          </a:p>
          <a:p>
            <a:endParaRPr lang="en-US" altLang="ja-JP"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a:t>
            </a:fld>
            <a:endParaRPr kumimoji="1" lang="ja-JP" altLang="en-US"/>
          </a:p>
        </p:txBody>
      </p:sp>
    </p:spTree>
    <p:extLst>
      <p:ext uri="{BB962C8B-B14F-4D97-AF65-F5344CB8AC3E}">
        <p14:creationId xmlns:p14="http://schemas.microsoft.com/office/powerpoint/2010/main" val="2683887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3015030" y="3578834"/>
            <a:ext cx="5125669" cy="2712215"/>
          </a:xfrm>
        </p:spPr>
        <p:txBody>
          <a:bodyPr/>
          <a:lstStyle/>
          <a:p>
            <a:r>
              <a:rPr kumimoji="1" lang="ja-JP" altLang="en-US" sz="1400" dirty="0"/>
              <a:t>アジアにおける大学のランキングです。　★</a:t>
            </a:r>
            <a:endParaRPr kumimoji="1" lang="en-US" altLang="ja-JP" sz="1400" dirty="0"/>
          </a:p>
          <a:p>
            <a:endParaRPr lang="en-US" altLang="ja-JP" sz="1400" dirty="0"/>
          </a:p>
          <a:p>
            <a:r>
              <a:rPr kumimoji="1" lang="ja-JP" altLang="en-US" sz="1400" dirty="0"/>
              <a:t>２０１３，２０１４、２０１５年と東京大学が</a:t>
            </a:r>
            <a:endParaRPr kumimoji="1" lang="en-US" altLang="ja-JP" sz="1400" dirty="0"/>
          </a:p>
          <a:p>
            <a:r>
              <a:rPr lang="ja-JP" altLang="en-US" sz="1400" dirty="0"/>
              <a:t>アジアでナンバーワンでした。</a:t>
            </a:r>
            <a:endParaRPr lang="en-US" altLang="ja-JP" sz="1400" dirty="0"/>
          </a:p>
          <a:p>
            <a:endParaRPr lang="en-US" altLang="ja-JP" sz="1400" dirty="0"/>
          </a:p>
          <a:p>
            <a:r>
              <a:rPr lang="ja-JP" altLang="en-US" sz="1400" dirty="0"/>
              <a:t>でも、２０１６年に</a:t>
            </a:r>
            <a:r>
              <a:rPr lang="en-US" altLang="ja-JP" sz="1400" dirty="0"/>
              <a:t>7</a:t>
            </a:r>
            <a:r>
              <a:rPr lang="ja-JP" altLang="en-US" sz="1400" dirty="0"/>
              <a:t>位に転落しました。</a:t>
            </a:r>
            <a:endParaRPr lang="en-US" altLang="ja-JP" sz="1400" dirty="0"/>
          </a:p>
          <a:p>
            <a:endParaRPr lang="en-US" altLang="ja-JP" sz="1400" dirty="0"/>
          </a:p>
          <a:p>
            <a:r>
              <a:rPr lang="en-US" altLang="ja-JP" sz="1400" dirty="0"/>
              <a:t>1</a:t>
            </a:r>
            <a:r>
              <a:rPr lang="ja-JP" altLang="en-US" sz="1400" dirty="0"/>
              <a:t>位、</a:t>
            </a:r>
            <a:r>
              <a:rPr lang="en-US" altLang="ja-JP" sz="1400" dirty="0"/>
              <a:t>2</a:t>
            </a:r>
            <a:r>
              <a:rPr lang="ja-JP" altLang="en-US" sz="1400" dirty="0"/>
              <a:t>位はシンガポール。そして、中国、香港、中国、</a:t>
            </a:r>
            <a:endParaRPr lang="en-US" altLang="ja-JP" sz="1400" dirty="0"/>
          </a:p>
          <a:p>
            <a:r>
              <a:rPr lang="ja-JP" altLang="en-US" sz="1400" dirty="0"/>
              <a:t>香港・・・</a:t>
            </a:r>
            <a:endParaRPr lang="en-US" altLang="ja-JP" sz="1400" dirty="0"/>
          </a:p>
          <a:p>
            <a:endParaRPr lang="en-US" altLang="ja-JP" sz="1400" dirty="0"/>
          </a:p>
          <a:p>
            <a:r>
              <a:rPr lang="ja-JP" altLang="en-US" sz="1400" dirty="0"/>
              <a:t>２０１６年という年が大事です。覚えておいてください。★</a:t>
            </a:r>
            <a:endParaRPr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20</a:t>
            </a:fld>
            <a:endParaRPr kumimoji="1" lang="ja-JP" altLang="en-US"/>
          </a:p>
        </p:txBody>
      </p:sp>
    </p:spTree>
    <p:extLst>
      <p:ext uri="{BB962C8B-B14F-4D97-AF65-F5344CB8AC3E}">
        <p14:creationId xmlns:p14="http://schemas.microsoft.com/office/powerpoint/2010/main" val="2483899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44838" y="566738"/>
            <a:ext cx="3775075" cy="2830512"/>
          </a:xfrm>
        </p:spPr>
      </p:sp>
      <p:sp>
        <p:nvSpPr>
          <p:cNvPr id="3" name="ノート プレースホルダー 2"/>
          <p:cNvSpPr>
            <a:spLocks noGrp="1"/>
          </p:cNvSpPr>
          <p:nvPr>
            <p:ph type="body" idx="1"/>
          </p:nvPr>
        </p:nvSpPr>
        <p:spPr>
          <a:xfrm>
            <a:off x="2539275" y="3609210"/>
            <a:ext cx="5698470" cy="3124965"/>
          </a:xfrm>
        </p:spPr>
        <p:txBody>
          <a:bodyPr/>
          <a:lstStyle/>
          <a:p>
            <a:r>
              <a:rPr kumimoji="1" lang="ja-JP" altLang="en-US" sz="1400" dirty="0"/>
              <a:t>世界的に見ても、２０１４年に２０位だったのが、　★</a:t>
            </a:r>
            <a:endParaRPr kumimoji="1" lang="en-US" altLang="ja-JP" sz="1400" dirty="0"/>
          </a:p>
          <a:p>
            <a:endParaRPr lang="en-US" altLang="ja-JP" sz="1400" dirty="0"/>
          </a:p>
          <a:p>
            <a:r>
              <a:rPr kumimoji="1" lang="ja-JP" altLang="en-US" sz="1400" dirty="0"/>
              <a:t>２０１６年には、３９位まで急落。</a:t>
            </a:r>
            <a:endParaRPr kumimoji="1" lang="en-US" altLang="ja-JP" sz="1400" dirty="0"/>
          </a:p>
          <a:p>
            <a:endParaRPr lang="en-US" altLang="ja-JP" sz="1400" dirty="0"/>
          </a:p>
          <a:p>
            <a:r>
              <a:rPr kumimoji="1" lang="ja-JP" altLang="en-US" sz="1400" dirty="0"/>
              <a:t>東京大学の中身が急に悪くなったのでしょうか。</a:t>
            </a:r>
            <a:endParaRPr kumimoji="1" lang="en-US" altLang="ja-JP" sz="1400" dirty="0"/>
          </a:p>
          <a:p>
            <a:endParaRPr lang="en-US" altLang="ja-JP" sz="1400" dirty="0"/>
          </a:p>
          <a:p>
            <a:r>
              <a:rPr kumimoji="1" lang="ja-JP" altLang="en-US" sz="1400" dirty="0"/>
              <a:t>学生さんの頭が、この年になって急に悪くなったわけではありませんね。</a:t>
            </a:r>
            <a:endParaRPr kumimoji="1" lang="en-US" altLang="ja-JP" sz="1400" dirty="0"/>
          </a:p>
          <a:p>
            <a:endParaRPr lang="en-US" altLang="ja-JP" sz="1400" dirty="0"/>
          </a:p>
          <a:p>
            <a:r>
              <a:rPr kumimoji="1" lang="ja-JP" altLang="en-US" sz="1400" dirty="0"/>
              <a:t>でも、アジアから見ても、世界から見ても、日本の大学教育の、質の評価が</a:t>
            </a:r>
            <a:endParaRPr kumimoji="1" lang="en-US" altLang="ja-JP" sz="1400" dirty="0"/>
          </a:p>
          <a:p>
            <a:endParaRPr lang="en-US" altLang="ja-JP" sz="1400" dirty="0"/>
          </a:p>
          <a:p>
            <a:r>
              <a:rPr kumimoji="1" lang="ja-JP" altLang="en-US" sz="1400" dirty="0"/>
              <a:t>この頃、大きく落ちているっていうことです。★</a:t>
            </a:r>
          </a:p>
        </p:txBody>
      </p:sp>
      <p:sp>
        <p:nvSpPr>
          <p:cNvPr id="4" name="スライド番号プレースホルダー 3"/>
          <p:cNvSpPr>
            <a:spLocks noGrp="1"/>
          </p:cNvSpPr>
          <p:nvPr>
            <p:ph type="sldNum" sz="quarter" idx="5"/>
          </p:nvPr>
        </p:nvSpPr>
        <p:spPr/>
        <p:txBody>
          <a:bodyPr/>
          <a:lstStyle/>
          <a:p>
            <a:pPr>
              <a:defRPr/>
            </a:pPr>
            <a:fld id="{F42C9774-F73D-47C3-854C-53E6EE24F16D}" type="slidenum">
              <a:rPr lang="ja-JP" altLang="en-US" smtClean="0"/>
              <a:pPr>
                <a:defRPr/>
              </a:pPr>
              <a:t>21</a:t>
            </a:fld>
            <a:endParaRPr lang="ja-JP" altLang="en-US"/>
          </a:p>
        </p:txBody>
      </p:sp>
    </p:spTree>
    <p:extLst>
      <p:ext uri="{BB962C8B-B14F-4D97-AF65-F5344CB8AC3E}">
        <p14:creationId xmlns:p14="http://schemas.microsoft.com/office/powerpoint/2010/main" val="224520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695876" y="3521692"/>
            <a:ext cx="5552774" cy="2712215"/>
          </a:xfrm>
        </p:spPr>
        <p:txBody>
          <a:bodyPr/>
          <a:lstStyle/>
          <a:p>
            <a:r>
              <a:rPr kumimoji="1" lang="ja-JP" altLang="en-US" sz="1400" dirty="0"/>
              <a:t>それは、労働生産性の評価にも影響を与えています。</a:t>
            </a:r>
            <a:endParaRPr kumimoji="1" lang="en-US" altLang="ja-JP" sz="1400" dirty="0"/>
          </a:p>
          <a:p>
            <a:endParaRPr lang="en-US" altLang="ja-JP" sz="1400" dirty="0"/>
          </a:p>
          <a:p>
            <a:r>
              <a:rPr kumimoji="1" lang="ja-JP" altLang="en-US" sz="1400" dirty="0"/>
              <a:t>これは２０１４年の資料を</a:t>
            </a:r>
            <a:r>
              <a:rPr lang="ja-JP" altLang="en-US" sz="1400" dirty="0"/>
              <a:t>２０１５</a:t>
            </a:r>
            <a:r>
              <a:rPr kumimoji="1" lang="ja-JP" altLang="en-US" sz="1400" dirty="0"/>
              <a:t>年にまとめたものですが、</a:t>
            </a:r>
            <a:endParaRPr kumimoji="1" lang="en-US" altLang="ja-JP" sz="1400" dirty="0"/>
          </a:p>
          <a:p>
            <a:endParaRPr lang="en-US" altLang="ja-JP" sz="1400" dirty="0"/>
          </a:p>
          <a:p>
            <a:r>
              <a:rPr lang="ja-JP" altLang="en-US" sz="1400" dirty="0"/>
              <a:t>日本はＯＥＣＤの加盟３４か国中、２１位です。★</a:t>
            </a:r>
            <a:endParaRPr lang="en-US" altLang="ja-JP" sz="1400" dirty="0"/>
          </a:p>
          <a:p>
            <a:endParaRPr kumimoji="1" lang="en-US" altLang="ja-JP" sz="1400" dirty="0"/>
          </a:p>
          <a:p>
            <a:r>
              <a:rPr kumimoji="1" lang="ja-JP" altLang="en-US" sz="1400" dirty="0"/>
              <a:t>ルクセンブルグのと比べると、半分くらいですか。</a:t>
            </a:r>
            <a:endParaRPr kumimoji="1" lang="en-US" altLang="ja-JP" sz="1400" dirty="0"/>
          </a:p>
          <a:p>
            <a:endParaRPr lang="en-US" altLang="ja-JP" sz="1400" dirty="0"/>
          </a:p>
          <a:p>
            <a:r>
              <a:rPr lang="ja-JP" altLang="en-US" sz="1400" dirty="0"/>
              <a:t>生産性が低いのに</a:t>
            </a:r>
            <a:r>
              <a:rPr kumimoji="1" lang="ja-JP" altLang="en-US" sz="1400" dirty="0"/>
              <a:t>、日本人の給料を上げるわけにもいきませんね。</a:t>
            </a:r>
            <a:endParaRPr kumimoji="1" lang="en-US" altLang="ja-JP" sz="1400" dirty="0"/>
          </a:p>
          <a:p>
            <a:endParaRPr lang="en-US" altLang="ja-JP" sz="1400" dirty="0"/>
          </a:p>
          <a:p>
            <a:r>
              <a:rPr kumimoji="1" lang="ja-JP" altLang="en-US" sz="1400" dirty="0"/>
              <a:t>　　　　　　　　　　　　　　　　　　　　　　　　　　　★</a:t>
            </a:r>
            <a:endParaRPr kumimoji="1" lang="en-US" altLang="ja-JP"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22</a:t>
            </a:fld>
            <a:endParaRPr kumimoji="1" lang="ja-JP" altLang="en-US"/>
          </a:p>
        </p:txBody>
      </p:sp>
    </p:spTree>
    <p:extLst>
      <p:ext uri="{BB962C8B-B14F-4D97-AF65-F5344CB8AC3E}">
        <p14:creationId xmlns:p14="http://schemas.microsoft.com/office/powerpoint/2010/main" val="1886679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330317" y="3444080"/>
            <a:ext cx="6629533" cy="3344069"/>
          </a:xfrm>
        </p:spPr>
        <p:txBody>
          <a:bodyPr/>
          <a:lstStyle/>
          <a:p>
            <a:r>
              <a:rPr kumimoji="1" lang="ja-JP" altLang="en-US" sz="1400" dirty="0"/>
              <a:t>実は、日本は、第二次世界大戦で負けて、全てを失ったところから</a:t>
            </a:r>
            <a:endParaRPr kumimoji="1" lang="en-US" altLang="ja-JP" sz="1400" dirty="0"/>
          </a:p>
          <a:p>
            <a:endParaRPr lang="en-US" altLang="ja-JP" sz="1400" dirty="0"/>
          </a:p>
          <a:p>
            <a:r>
              <a:rPr kumimoji="1" lang="ja-JP" altLang="en-US" sz="1400" dirty="0"/>
              <a:t>猛烈に頑張り、ソニーや東芝などの電化製品や、トヨタや日産など</a:t>
            </a:r>
            <a:endParaRPr kumimoji="1" lang="en-US" altLang="ja-JP" sz="1400" dirty="0"/>
          </a:p>
          <a:p>
            <a:endParaRPr lang="en-US" altLang="ja-JP" sz="1400" dirty="0"/>
          </a:p>
          <a:p>
            <a:r>
              <a:rPr kumimoji="1" lang="ja-JP" altLang="en-US" sz="1400" dirty="0"/>
              <a:t>自動車産業など、優れたモノづくりでがんばり、昭和の終わりころには　★</a:t>
            </a:r>
            <a:endParaRPr kumimoji="1" lang="en-US" altLang="ja-JP" sz="1400" dirty="0"/>
          </a:p>
          <a:p>
            <a:endParaRPr lang="en-US" altLang="ja-JP" sz="1400" dirty="0"/>
          </a:p>
          <a:p>
            <a:r>
              <a:rPr kumimoji="1" lang="ja-JP" altLang="en-US" sz="1400" dirty="0"/>
              <a:t>国際競争力が世界１位になっていました。１９９２年（平成４年）</a:t>
            </a:r>
            <a:endParaRPr kumimoji="1" lang="en-US" altLang="ja-JP" sz="1400" dirty="0"/>
          </a:p>
          <a:p>
            <a:endParaRPr lang="en-US" altLang="ja-JP" sz="1400" dirty="0"/>
          </a:p>
          <a:p>
            <a:r>
              <a:rPr lang="ja-JP" altLang="en-US" sz="1400" dirty="0"/>
              <a:t>ま</a:t>
            </a:r>
            <a:r>
              <a:rPr kumimoji="1" lang="ja-JP" altLang="en-US" sz="1400" dirty="0"/>
              <a:t>では世界１位をキープしていました。</a:t>
            </a:r>
            <a:endParaRPr kumimoji="1" lang="en-US" altLang="ja-JP" sz="1400" dirty="0"/>
          </a:p>
          <a:p>
            <a:endParaRPr lang="en-US" altLang="ja-JP" sz="1400" dirty="0"/>
          </a:p>
          <a:p>
            <a:r>
              <a:rPr kumimoji="1" lang="ja-JP" altLang="en-US" sz="1400" dirty="0"/>
              <a:t>それが、２０１５年には２７位にまで転落しています。</a:t>
            </a:r>
            <a:endParaRPr kumimoji="1" lang="en-US" altLang="ja-JP" sz="1400" dirty="0"/>
          </a:p>
          <a:p>
            <a:endParaRPr lang="en-US" altLang="ja-JP" sz="1400" dirty="0"/>
          </a:p>
          <a:p>
            <a:r>
              <a:rPr kumimoji="1" lang="ja-JP" altLang="en-US" sz="1400" dirty="0"/>
              <a:t>大学の評価も急落し、労働生産性も低く、国際競争力も急落しているのです。</a:t>
            </a:r>
            <a:endParaRPr kumimoji="1" lang="en-US" altLang="ja-JP" sz="1400" dirty="0"/>
          </a:p>
          <a:p>
            <a:endParaRPr lang="en-US" altLang="ja-JP" sz="1400" dirty="0"/>
          </a:p>
          <a:p>
            <a:r>
              <a:rPr kumimoji="1" lang="ja-JP" altLang="en-US" sz="1400" dirty="0"/>
              <a:t>何が原因なのでしょうか。（矢印が出たら、）★</a:t>
            </a:r>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23</a:t>
            </a:fld>
            <a:endParaRPr kumimoji="1" lang="ja-JP" altLang="en-US"/>
          </a:p>
        </p:txBody>
      </p:sp>
    </p:spTree>
    <p:extLst>
      <p:ext uri="{BB962C8B-B14F-4D97-AF65-F5344CB8AC3E}">
        <p14:creationId xmlns:p14="http://schemas.microsoft.com/office/powerpoint/2010/main" val="2151234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584575" y="455613"/>
            <a:ext cx="3101975" cy="2325687"/>
          </a:xfrm>
        </p:spPr>
      </p:sp>
      <p:sp>
        <p:nvSpPr>
          <p:cNvPr id="3" name="ノート プレースホルダー 2"/>
          <p:cNvSpPr>
            <a:spLocks noGrp="1"/>
          </p:cNvSpPr>
          <p:nvPr>
            <p:ph type="body" idx="1"/>
          </p:nvPr>
        </p:nvSpPr>
        <p:spPr>
          <a:xfrm>
            <a:off x="1922232" y="2968890"/>
            <a:ext cx="7863118" cy="3573670"/>
          </a:xfrm>
        </p:spPr>
        <p:txBody>
          <a:bodyPr/>
          <a:lstStyle/>
          <a:p>
            <a:r>
              <a:rPr kumimoji="1" lang="ja-JP" altLang="en-US" sz="1400" dirty="0"/>
              <a:t>実は、、アジアでは２０００年頃を境に、教育の改革が進められていました。</a:t>
            </a:r>
            <a:endParaRPr kumimoji="1" lang="en-US" altLang="ja-JP" sz="1400" dirty="0"/>
          </a:p>
          <a:p>
            <a:endParaRPr lang="en-US" altLang="ja-JP" sz="1400" dirty="0"/>
          </a:p>
          <a:p>
            <a:r>
              <a:rPr lang="ja-JP" altLang="en-US" sz="1400" dirty="0"/>
              <a:t>木村大輔氏によりますと</a:t>
            </a:r>
            <a:r>
              <a:rPr kumimoji="1" lang="ja-JP" altLang="en-US" sz="1400" dirty="0"/>
              <a:t>シンガポールでは　★１９９７年に、知識・理解の学力から、資質・能力を育むコンピテンシーベースの教育に切り替えられたそうです。</a:t>
            </a:r>
            <a:endParaRPr kumimoji="1" lang="en-US" altLang="ja-JP" sz="1400" dirty="0"/>
          </a:p>
          <a:p>
            <a:endParaRPr lang="en-US" altLang="ja-JP" sz="1400" dirty="0"/>
          </a:p>
          <a:p>
            <a:r>
              <a:rPr kumimoji="1" lang="ja-JP" altLang="en-US" sz="1400" dirty="0"/>
              <a:t>☆　香港でも、２０００年に、☆旧来の教育から　☆新たな時代の　☆　社会に必要な</a:t>
            </a:r>
            <a:r>
              <a:rPr lang="ja-JP" altLang="en-US" sz="1400" u="sng" dirty="0"/>
              <a:t>人々の質</a:t>
            </a:r>
            <a:r>
              <a:rPr lang="ja-JP" altLang="en-US" sz="1400" dirty="0"/>
              <a:t>の向上に</a:t>
            </a:r>
            <a:r>
              <a:rPr kumimoji="1" lang="ja-JP" altLang="en-US" sz="1400" dirty="0"/>
              <a:t>向けて、教育の質が転換されたそうです。</a:t>
            </a:r>
            <a:endParaRPr kumimoji="1" lang="en-US" altLang="ja-JP" sz="1400" dirty="0"/>
          </a:p>
          <a:p>
            <a:endParaRPr lang="en-US" altLang="ja-JP" sz="1400" dirty="0"/>
          </a:p>
          <a:p>
            <a:r>
              <a:rPr kumimoji="1" lang="ja-JP" altLang="en-US" sz="1400" dirty="0"/>
              <a:t>しかし、その切り替えの成果が出て、優れた子どもが育つのには時間がかかるのです。何年かかるのでしょう。</a:t>
            </a:r>
            <a:endParaRPr kumimoji="1" lang="en-US" altLang="ja-JP" sz="1400" dirty="0"/>
          </a:p>
          <a:p>
            <a:endParaRPr lang="en-US" altLang="ja-JP" sz="1400" dirty="0"/>
          </a:p>
          <a:p>
            <a:r>
              <a:rPr kumimoji="1" lang="ja-JP" altLang="en-US" sz="1400" dirty="0"/>
              <a:t>小学校６年間＋中学校３年間＋高等学校３年間＋大学４年間＝１６年ほどかかります。２０００年に教育を変えたとしたら、その成果がはっきりと出るのは、２０１６年頃になるのです。</a:t>
            </a:r>
            <a:endParaRPr kumimoji="1" lang="en-US" altLang="ja-JP" sz="1400" dirty="0"/>
          </a:p>
          <a:p>
            <a:endParaRPr lang="en-US" altLang="ja-JP" sz="1400" dirty="0"/>
          </a:p>
          <a:p>
            <a:r>
              <a:rPr lang="ja-JP" altLang="en-US" sz="1400" dirty="0"/>
              <a:t>では、日本はその間、何も手を打たなかったのでしょうか。そんなことないんですよ。</a:t>
            </a:r>
            <a:endParaRPr lang="en-US" altLang="ja-JP" sz="1400" dirty="0"/>
          </a:p>
          <a:p>
            <a:r>
              <a:rPr lang="ja-JP" altLang="en-US" sz="1400" dirty="0"/>
              <a:t>実は、日本も同じころに教育施策の大転換を実施しているのです。それがこれです。（次へ）★</a:t>
            </a:r>
            <a:endParaRPr lang="en-US" altLang="ja-JP" sz="1400" dirty="0"/>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24</a:t>
            </a:fld>
            <a:endParaRPr kumimoji="1" lang="ja-JP" altLang="en-US"/>
          </a:p>
        </p:txBody>
      </p:sp>
    </p:spTree>
    <p:extLst>
      <p:ext uri="{BB962C8B-B14F-4D97-AF65-F5344CB8AC3E}">
        <p14:creationId xmlns:p14="http://schemas.microsoft.com/office/powerpoint/2010/main" val="3714795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3300" y="112713"/>
            <a:ext cx="2422525" cy="1816100"/>
          </a:xfrm>
        </p:spPr>
      </p:sp>
      <p:sp>
        <p:nvSpPr>
          <p:cNvPr id="3" name="ノート プレースホルダー 2"/>
          <p:cNvSpPr>
            <a:spLocks noGrp="1"/>
          </p:cNvSpPr>
          <p:nvPr>
            <p:ph type="body" idx="1"/>
          </p:nvPr>
        </p:nvSpPr>
        <p:spPr>
          <a:xfrm>
            <a:off x="105523" y="2111696"/>
            <a:ext cx="9912458" cy="4717729"/>
          </a:xfrm>
        </p:spPr>
        <p:txBody>
          <a:bodyPr/>
          <a:lstStyle/>
          <a:p>
            <a:r>
              <a:rPr kumimoji="1" lang="ja-JP" altLang="en-US" sz="1400" dirty="0"/>
              <a:t>１９９８年に公示し、２００２年（平成１０年度）から実施された学習指導要領です。★</a:t>
            </a:r>
            <a:r>
              <a:rPr kumimoji="1" lang="ja-JP" altLang="en-US" sz="1400" b="1" dirty="0"/>
              <a:t>「ゆとりの中で生きる力を育む」</a:t>
            </a:r>
            <a:r>
              <a:rPr kumimoji="1" lang="ja-JP" altLang="en-US" sz="1400" dirty="0"/>
              <a:t>というスローガンは聞いたこともあるでしょう？</a:t>
            </a:r>
            <a:endParaRPr lang="en-US" altLang="ja-JP" sz="1400" dirty="0"/>
          </a:p>
          <a:p>
            <a:r>
              <a:rPr kumimoji="1" lang="ja-JP" altLang="en-US" sz="1400" dirty="0"/>
              <a:t>「自ら学び、自ら考える力の育成」をめざし、「総合的な学習の時間」も始まりました。</a:t>
            </a:r>
            <a:endParaRPr kumimoji="1" lang="en-US" altLang="ja-JP" sz="1400" dirty="0"/>
          </a:p>
          <a:p>
            <a:r>
              <a:rPr kumimoji="1" lang="ja-JP" altLang="en-US" sz="1400" dirty="0"/>
              <a:t>先生方は、新しい時代の教育に向けて、熱心に研究や実践を始めました。「総合的な学習」の研究は全国的に盛んでした。</a:t>
            </a:r>
            <a:endParaRPr kumimoji="1" lang="en-US" altLang="ja-JP" sz="1400" dirty="0"/>
          </a:p>
          <a:p>
            <a:endParaRPr lang="en-US" altLang="ja-JP" sz="1000" dirty="0"/>
          </a:p>
          <a:p>
            <a:r>
              <a:rPr kumimoji="1" lang="ja-JP" altLang="en-US" sz="1400" dirty="0"/>
              <a:t>しかし、その成果が出る前に、日本の教育改革は、昭和までの学力観によって、学力低下だ！★と、徹底的に批判され、つぶされたのです。</a:t>
            </a:r>
            <a:r>
              <a:rPr lang="ja-JP" altLang="en-US" sz="1400" dirty="0"/>
              <a:t>２００３年に第１回のＯＥＣＤ学力調査があり、まあまあの成績でした。しかし、２００６年に第２回が行われた時、日本の学力が見かけ上で、低下したのです。実は、学力調査への参加国数が一気に増え、学力そのものは下がっていないにも関わらず、順位が見かけ上で下がったことがきっかけになりました。</a:t>
            </a:r>
            <a:endParaRPr lang="en-US" altLang="ja-JP" sz="1400" dirty="0"/>
          </a:p>
          <a:p>
            <a:endParaRPr lang="en-US" altLang="ja-JP" sz="1000" dirty="0"/>
          </a:p>
          <a:p>
            <a:r>
              <a:rPr lang="ja-JP" altLang="en-US" sz="1400" dirty="0"/>
              <a:t>「学力が低下していいのか！」と、マスコミから「ゆとり批判」の嵐が巻き起こり、★この図のピンクの時代の、時代遅れの教育観に戻そうという流れになってしまいました。昭和の時代に学力・学歴で成功した人たちが当時のリーダーでした。学歴で苦労をさせられてきた人たちも、こぞって同調しました。</a:t>
            </a:r>
            <a:endParaRPr lang="en-US" altLang="ja-JP" sz="1400" dirty="0"/>
          </a:p>
          <a:p>
            <a:endParaRPr lang="en-US" altLang="ja-JP" sz="1000" dirty="0"/>
          </a:p>
          <a:p>
            <a:r>
              <a:rPr lang="ja-JP" altLang="en-US" sz="1400" dirty="0"/>
              <a:t>国内でも全国学力学習状況調査が実施され、その成果が県別順位や市区町村ごとの順位として発表され、それを巡って各地の議員さん方が、「学力向上策」を質問し、教育委員会は浮足立ち、「ベーシックドリル」などを使って古い時代の「学力」を向上させるために、血眼になりました。</a:t>
            </a:r>
            <a:endParaRPr lang="en-US" altLang="ja-JP" sz="1400" dirty="0"/>
          </a:p>
          <a:p>
            <a:r>
              <a:rPr lang="ja-JP" altLang="en-US" sz="1400" dirty="0"/>
              <a:t>文部科学省も、「ゆとり」を引っ込め、授業時間数を増やし続けています。☆</a:t>
            </a:r>
            <a:r>
              <a:rPr lang="en-US" altLang="ja-JP" sz="1400" dirty="0"/>
              <a:t>2016</a:t>
            </a:r>
            <a:r>
              <a:rPr lang="ja-JP" altLang="en-US" sz="1400" dirty="0"/>
              <a:t>年という年を思い出しましょう。</a:t>
            </a:r>
            <a:endParaRPr lang="en-US" altLang="ja-JP" sz="1400" dirty="0"/>
          </a:p>
          <a:p>
            <a:r>
              <a:rPr kumimoji="1" lang="ja-JP" altLang="en-US" sz="1400" dirty="0"/>
              <a:t>そのようにして</a:t>
            </a:r>
            <a:r>
              <a:rPr lang="ja-JP" altLang="en-US" sz="1400" dirty="0"/>
              <a:t>時は流れ、日本もアジア諸国の子どもたちも、６＋３＋３＋４＝１６　の２０１６年になった時に、結果が見えてきました。</a:t>
            </a:r>
            <a:r>
              <a:rPr kumimoji="1" lang="ja-JP" altLang="en-US" sz="1400" dirty="0"/>
              <a:t>古い時代の学力では勝負になりません。</a:t>
            </a:r>
            <a:r>
              <a:rPr lang="ja-JP" altLang="en-US" sz="1400" dirty="0"/>
              <a:t>大学ランキングが一気に下がり、労働生産性が下がり、日本の国際競争力が一気に低下しているのです。それでも、大学入試は採点の公平性のために知識・理解で評価しようとしています。この流れのままにしていて、日本に明るい未来が訪れるのでしょうか。　★</a:t>
            </a:r>
            <a:endParaRPr kumimoji="1" lang="en-US" altLang="ja-JP" sz="1400" dirty="0"/>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25</a:t>
            </a:fld>
            <a:endParaRPr kumimoji="1" lang="ja-JP" altLang="en-US"/>
          </a:p>
        </p:txBody>
      </p:sp>
      <p:sp>
        <p:nvSpPr>
          <p:cNvPr id="5" name="テキスト ボックス 4">
            <a:extLst>
              <a:ext uri="{FF2B5EF4-FFF2-40B4-BE49-F238E27FC236}">
                <a16:creationId xmlns:a16="http://schemas.microsoft.com/office/drawing/2014/main" id="{58F7B7F4-CD2B-40F6-A5DD-4E19619333D9}"/>
              </a:ext>
            </a:extLst>
          </p:cNvPr>
          <p:cNvSpPr txBox="1"/>
          <p:nvPr/>
        </p:nvSpPr>
        <p:spPr>
          <a:xfrm>
            <a:off x="4086972" y="262047"/>
            <a:ext cx="5550010" cy="1815882"/>
          </a:xfrm>
          <a:prstGeom prst="rect">
            <a:avLst/>
          </a:prstGeom>
          <a:noFill/>
        </p:spPr>
        <p:txBody>
          <a:bodyPr wrap="square" rtlCol="0">
            <a:spAutoFit/>
          </a:bodyPr>
          <a:lstStyle/>
          <a:p>
            <a:r>
              <a:rPr kumimoji="1" lang="ja-JP" altLang="en-US" sz="1400" dirty="0"/>
              <a:t>もう一度この図を思い出しましょう。★昭和の時代までは物づくり。工業の時代だったんです。★その後、ＩＴ革命が起こり、超グローバル社会が始まったのです。そこには、農業の時代からから工業の時代に変わるくらい大きな社会の変化があるのです。★</a:t>
            </a:r>
            <a:endParaRPr kumimoji="1" lang="en-US" altLang="ja-JP" sz="1400" dirty="0"/>
          </a:p>
          <a:p>
            <a:endParaRPr kumimoji="1" lang="en-US" altLang="ja-JP" sz="1400" dirty="0"/>
          </a:p>
          <a:p>
            <a:r>
              <a:rPr kumimoji="1" lang="ja-JP" altLang="en-US" sz="1400" dirty="0"/>
              <a:t>昭和の工業化の時代になって、江戸時代の身分制度で儒教の教育を</a:t>
            </a:r>
            <a:endParaRPr kumimoji="1" lang="en-US" altLang="ja-JP" sz="1400" dirty="0"/>
          </a:p>
          <a:p>
            <a:r>
              <a:rPr kumimoji="1" lang="ja-JP" altLang="en-US" sz="1400" dirty="0"/>
              <a:t>やっていては、通用しません。それと同じことがここで起こってい</a:t>
            </a:r>
            <a:endParaRPr kumimoji="1" lang="en-US" altLang="ja-JP" sz="1400" dirty="0"/>
          </a:p>
          <a:p>
            <a:r>
              <a:rPr kumimoji="1" lang="ja-JP" altLang="en-US" sz="1400" dirty="0"/>
              <a:t>るのです。★だから、日本でも、教育施策を大きく変えてきました。</a:t>
            </a:r>
          </a:p>
        </p:txBody>
      </p:sp>
    </p:spTree>
    <p:extLst>
      <p:ext uri="{BB962C8B-B14F-4D97-AF65-F5344CB8AC3E}">
        <p14:creationId xmlns:p14="http://schemas.microsoft.com/office/powerpoint/2010/main" val="2048818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745105" y="3711575"/>
            <a:ext cx="4855845" cy="2712215"/>
          </a:xfrm>
        </p:spPr>
        <p:txBody>
          <a:bodyPr/>
          <a:lstStyle/>
          <a:p>
            <a:r>
              <a:rPr lang="ja-JP" altLang="en-US" sz="1400" dirty="0">
                <a:latin typeface="ＭＳ 明朝" panose="02020609040205080304" pitchFamily="17" charset="-128"/>
                <a:ea typeface="ＭＳ 明朝" panose="02020609040205080304" pitchFamily="17" charset="-128"/>
              </a:rPr>
              <a:t>世界が激変を続ける中で、日本中が「学力」に偏った  </a:t>
            </a:r>
            <a:endParaRPr lang="en-US" altLang="ja-JP" sz="1400" dirty="0">
              <a:latin typeface="ＭＳ 明朝" panose="02020609040205080304" pitchFamily="17" charset="-128"/>
              <a:ea typeface="ＭＳ 明朝" panose="02020609040205080304" pitchFamily="17" charset="-128"/>
            </a:endParaRPr>
          </a:p>
          <a:p>
            <a:r>
              <a:rPr lang="en-US" altLang="ja-JP" sz="1400" dirty="0">
                <a:latin typeface="ＭＳ 明朝" panose="02020609040205080304" pitchFamily="17" charset="-128"/>
                <a:ea typeface="ＭＳ 明朝" panose="02020609040205080304" pitchFamily="17" charset="-128"/>
              </a:rPr>
              <a:t> </a:t>
            </a:r>
            <a:r>
              <a:rPr lang="ja-JP" altLang="en-US" sz="1400" dirty="0">
                <a:latin typeface="ＭＳ 明朝" panose="02020609040205080304" pitchFamily="17" charset="-128"/>
                <a:ea typeface="ＭＳ 明朝" panose="02020609040205080304" pitchFamily="17" charset="-128"/>
              </a:rPr>
              <a:t>教育を続けてきたことについて、あなたはどうお考え </a:t>
            </a:r>
            <a:endParaRPr lang="en-US" altLang="ja-JP" sz="1400" dirty="0">
              <a:latin typeface="ＭＳ 明朝" panose="02020609040205080304" pitchFamily="17" charset="-128"/>
              <a:ea typeface="ＭＳ 明朝" panose="02020609040205080304" pitchFamily="17" charset="-128"/>
            </a:endParaRPr>
          </a:p>
          <a:p>
            <a:r>
              <a:rPr lang="en-US" altLang="ja-JP" sz="1400" dirty="0">
                <a:latin typeface="ＭＳ 明朝" panose="02020609040205080304" pitchFamily="17" charset="-128"/>
                <a:ea typeface="ＭＳ 明朝" panose="02020609040205080304" pitchFamily="17" charset="-128"/>
              </a:rPr>
              <a:t> </a:t>
            </a:r>
            <a:r>
              <a:rPr lang="ja-JP" altLang="en-US" sz="1400" dirty="0">
                <a:latin typeface="ＭＳ 明朝" panose="02020609040205080304" pitchFamily="17" charset="-128"/>
                <a:ea typeface="ＭＳ 明朝" panose="02020609040205080304" pitchFamily="17" charset="-128"/>
              </a:rPr>
              <a:t>になりますか。</a:t>
            </a:r>
            <a:endParaRPr lang="en-US" altLang="ja-JP" sz="1400"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 レジュメの２の所に３０秒以内で、ご意見をお書きく</a:t>
            </a:r>
            <a:endParaRPr lang="en-US" altLang="ja-JP" sz="1400" dirty="0">
              <a:latin typeface="ＭＳ 明朝" panose="02020609040205080304" pitchFamily="17" charset="-128"/>
              <a:ea typeface="ＭＳ 明朝" panose="02020609040205080304" pitchFamily="17" charset="-128"/>
            </a:endParaRPr>
          </a:p>
          <a:p>
            <a:r>
              <a:rPr lang="en-US" altLang="ja-JP" sz="1400" dirty="0">
                <a:latin typeface="ＭＳ 明朝" panose="02020609040205080304" pitchFamily="17" charset="-128"/>
                <a:ea typeface="ＭＳ 明朝" panose="02020609040205080304" pitchFamily="17" charset="-128"/>
              </a:rPr>
              <a:t> </a:t>
            </a:r>
            <a:r>
              <a:rPr lang="ja-JP" altLang="en-US" sz="1400" dirty="0">
                <a:latin typeface="ＭＳ 明朝" panose="02020609040205080304" pitchFamily="17" charset="-128"/>
                <a:ea typeface="ＭＳ 明朝" panose="02020609040205080304" pitchFamily="17" charset="-128"/>
              </a:rPr>
              <a:t>ださい。（三十秒後）</a:t>
            </a:r>
            <a:endParaRPr lang="en-US" altLang="ja-JP" sz="1400"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　そのお考えを大事にしながらこの先を考えていきましょう。　★</a:t>
            </a:r>
            <a:endParaRPr lang="en-US" altLang="ja-JP" sz="1400" dirty="0">
              <a:latin typeface="ＭＳ 明朝" panose="02020609040205080304" pitchFamily="17" charset="-128"/>
              <a:ea typeface="ＭＳ 明朝" panose="02020609040205080304" pitchFamily="17"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26</a:t>
            </a:fld>
            <a:endParaRPr kumimoji="1" lang="ja-JP" altLang="en-US"/>
          </a:p>
        </p:txBody>
      </p:sp>
    </p:spTree>
    <p:extLst>
      <p:ext uri="{BB962C8B-B14F-4D97-AF65-F5344CB8AC3E}">
        <p14:creationId xmlns:p14="http://schemas.microsoft.com/office/powerpoint/2010/main" val="3627418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166686" y="3752850"/>
            <a:ext cx="6202614" cy="2661415"/>
          </a:xfrm>
        </p:spPr>
        <p:txBody>
          <a:bodyPr/>
          <a:lstStyle/>
          <a:p>
            <a:r>
              <a:rPr kumimoji="1" lang="ja-JP" altLang="en-US" sz="1400" dirty="0"/>
              <a:t>さて、今回の学習指導要領では、「学びを進化させる」といっています。</a:t>
            </a:r>
            <a:endParaRPr kumimoji="1" lang="en-US" altLang="ja-JP" sz="1400" dirty="0"/>
          </a:p>
          <a:p>
            <a:endParaRPr lang="en-US" altLang="ja-JP" sz="1400" dirty="0"/>
          </a:p>
          <a:p>
            <a:r>
              <a:rPr kumimoji="1" lang="ja-JP" altLang="en-US" sz="1400" dirty="0"/>
              <a:t>皆さんは、従来の学校教育の学びをどのように進化させたらいいと思いますか。</a:t>
            </a:r>
            <a:endParaRPr kumimoji="1" lang="en-US" altLang="ja-JP" sz="1400" dirty="0"/>
          </a:p>
          <a:p>
            <a:endParaRPr lang="en-US" altLang="ja-JP" sz="1400" dirty="0"/>
          </a:p>
          <a:p>
            <a:r>
              <a:rPr lang="ja-JP" altLang="en-US" sz="1400" dirty="0"/>
              <a:t>（　楕円が出たら　★）</a:t>
            </a:r>
            <a:endParaRPr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27</a:t>
            </a:fld>
            <a:endParaRPr kumimoji="1" lang="ja-JP" altLang="en-US"/>
          </a:p>
        </p:txBody>
      </p:sp>
    </p:spTree>
    <p:extLst>
      <p:ext uri="{BB962C8B-B14F-4D97-AF65-F5344CB8AC3E}">
        <p14:creationId xmlns:p14="http://schemas.microsoft.com/office/powerpoint/2010/main" val="3491354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498475"/>
            <a:ext cx="3101975" cy="2325688"/>
          </a:xfrm>
        </p:spPr>
      </p:sp>
      <p:sp>
        <p:nvSpPr>
          <p:cNvPr id="3" name="ノート プレースホルダー 2"/>
          <p:cNvSpPr>
            <a:spLocks noGrp="1"/>
          </p:cNvSpPr>
          <p:nvPr>
            <p:ph type="body" idx="1"/>
          </p:nvPr>
        </p:nvSpPr>
        <p:spPr>
          <a:xfrm>
            <a:off x="2839085" y="3179295"/>
            <a:ext cx="4790440" cy="3302146"/>
          </a:xfrm>
        </p:spPr>
        <p:txBody>
          <a:bodyPr>
            <a:normAutofit lnSpcReduction="10000"/>
          </a:bodyPr>
          <a:lstStyle/>
          <a:p>
            <a:r>
              <a:rPr kumimoji="1" lang="en-US" altLang="ja-JP" sz="1400" dirty="0"/>
              <a:t>※</a:t>
            </a:r>
            <a:r>
              <a:rPr kumimoji="1" lang="ja-JP" altLang="en-US" sz="1400" dirty="0"/>
              <a:t>　画面を読みながら、サラリと進めます。</a:t>
            </a:r>
            <a:endParaRPr kumimoji="1" lang="en-US" altLang="ja-JP" sz="1400" dirty="0"/>
          </a:p>
          <a:p>
            <a:endParaRPr kumimoji="1" lang="en-US" altLang="ja-JP" sz="1400" dirty="0"/>
          </a:p>
          <a:p>
            <a:r>
              <a:rPr lang="ja-JP" altLang="en-US" sz="1400" dirty="0"/>
              <a:t>★　</a:t>
            </a:r>
            <a:r>
              <a:rPr lang="ja-JP" altLang="en-US" sz="1400" dirty="0">
                <a:latin typeface="ＭＳ 明朝" panose="02020609040205080304" pitchFamily="17" charset="-128"/>
                <a:ea typeface="ＭＳ 明朝" panose="02020609040205080304" pitchFamily="17" charset="-128"/>
              </a:rPr>
              <a:t>・</a:t>
            </a:r>
            <a:r>
              <a:rPr lang="ja-JP" altLang="en-US" sz="1800" b="1" u="sng" dirty="0">
                <a:solidFill>
                  <a:srgbClr val="FF0000"/>
                </a:solidFill>
                <a:latin typeface="ＭＳ 明朝" panose="02020609040205080304" pitchFamily="17" charset="-128"/>
                <a:ea typeface="ＭＳ 明朝" panose="02020609040205080304" pitchFamily="17" charset="-128"/>
              </a:rPr>
              <a:t>学びを進化させる</a:t>
            </a:r>
            <a:r>
              <a:rPr lang="ja-JP" altLang="en-US" sz="1400" b="1" u="sng" dirty="0">
                <a:latin typeface="ＭＳ 明朝" panose="02020609040205080304" pitchFamily="17" charset="-128"/>
                <a:ea typeface="ＭＳ 明朝" panose="02020609040205080304" pitchFamily="17" charset="-128"/>
              </a:rPr>
              <a:t>って、</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具体的にはどうすればいいの？さっきの映像では</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あまり明確には示されていませんでした。</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激変する、温暖化の進む世界、答えのない時代。</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ＡＩとも共存して、生きていく</a:t>
            </a:r>
            <a:r>
              <a:rPr lang="ja-JP" altLang="en-US" sz="1400" b="1" u="sng" dirty="0">
                <a:solidFill>
                  <a:srgbClr val="FF0000"/>
                </a:solidFill>
                <a:latin typeface="ＭＳ 明朝" panose="02020609040205080304" pitchFamily="17" charset="-128"/>
                <a:ea typeface="ＭＳ 明朝" panose="02020609040205080304" pitchFamily="17" charset="-128"/>
              </a:rPr>
              <a:t>人間</a:t>
            </a:r>
            <a:r>
              <a:rPr lang="ja-JP" altLang="en-US" sz="1400" b="1" dirty="0">
                <a:latin typeface="ＭＳ 明朝" panose="02020609040205080304" pitchFamily="17" charset="-128"/>
                <a:ea typeface="ＭＳ 明朝" panose="02020609040205080304" pitchFamily="17" charset="-128"/>
              </a:rPr>
              <a:t>。</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（もう、子どもだけの問題ではなくなりますね）</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a:t>
            </a:r>
            <a:r>
              <a:rPr lang="ja-JP" altLang="en-US" sz="1400" b="1" dirty="0">
                <a:solidFill>
                  <a:srgbClr val="FF0000"/>
                </a:solidFill>
                <a:latin typeface="ＭＳ 明朝" panose="02020609040205080304" pitchFamily="17" charset="-128"/>
                <a:ea typeface="ＭＳ 明朝" panose="02020609040205080304" pitchFamily="17" charset="-128"/>
              </a:rPr>
              <a:t>私たち人間</a:t>
            </a:r>
            <a:r>
              <a:rPr lang="ja-JP" altLang="en-US" sz="1400" b="1" dirty="0">
                <a:latin typeface="ＭＳ 明朝" panose="02020609040205080304" pitchFamily="17" charset="-128"/>
                <a:ea typeface="ＭＳ 明朝" panose="02020609040205080304" pitchFamily="17" charset="-128"/>
              </a:rPr>
              <a:t>にはどんな資質・能力が求められてい</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るのでしょう。　　★</a:t>
            </a:r>
            <a:endParaRPr lang="en-US" altLang="ja-JP" sz="1400" b="1"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 </a:t>
            </a:r>
            <a:endParaRPr lang="en-US" altLang="ja-JP" sz="1400" dirty="0">
              <a:latin typeface="ＭＳ 明朝" panose="02020609040205080304" pitchFamily="17" charset="-128"/>
              <a:ea typeface="ＭＳ 明朝" panose="02020609040205080304" pitchFamily="17" charset="-128"/>
            </a:endParaRPr>
          </a:p>
          <a:p>
            <a:endParaRPr kumimoji="1" lang="en-US" altLang="ja-JP" sz="1400" dirty="0"/>
          </a:p>
          <a:p>
            <a:endParaRPr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28</a:t>
            </a:fld>
            <a:endParaRPr kumimoji="1" lang="ja-JP" altLang="en-US"/>
          </a:p>
        </p:txBody>
      </p:sp>
    </p:spTree>
    <p:extLst>
      <p:ext uri="{BB962C8B-B14F-4D97-AF65-F5344CB8AC3E}">
        <p14:creationId xmlns:p14="http://schemas.microsoft.com/office/powerpoint/2010/main" val="3246649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146050"/>
            <a:ext cx="3101975" cy="2325688"/>
          </a:xfrm>
        </p:spPr>
      </p:sp>
      <p:sp>
        <p:nvSpPr>
          <p:cNvPr id="3" name="ノート プレースホルダー 2"/>
          <p:cNvSpPr>
            <a:spLocks noGrp="1"/>
          </p:cNvSpPr>
          <p:nvPr>
            <p:ph type="body" idx="1"/>
          </p:nvPr>
        </p:nvSpPr>
        <p:spPr>
          <a:xfrm>
            <a:off x="1427714" y="2762661"/>
            <a:ext cx="8016240" cy="3979452"/>
          </a:xfrm>
        </p:spPr>
        <p:txBody>
          <a:bodyPr/>
          <a:lstStyle/>
          <a:p>
            <a:pPr>
              <a:defRPr/>
            </a:pPr>
            <a:r>
              <a:rPr lang="ja-JP" altLang="en-US" sz="1400" b="1" dirty="0"/>
              <a:t>世界から大きく立ち遅れた現実を前に</a:t>
            </a:r>
            <a:r>
              <a:rPr lang="ja-JP" altLang="ja-JP" sz="1400" b="1" dirty="0"/>
              <a:t>、</a:t>
            </a:r>
            <a:r>
              <a:rPr lang="ja-JP" altLang="en-US" sz="1400" b="1" dirty="0"/>
              <a:t>日本の</a:t>
            </a:r>
            <a:r>
              <a:rPr lang="ja-JP" altLang="en-US" sz="1400" b="1" dirty="0">
                <a:solidFill>
                  <a:srgbClr val="C00000"/>
                </a:solidFill>
                <a:latin typeface="HGP創英角ﾎﾟｯﾌﾟ体" panose="040B0A00000000000000" pitchFamily="50" charset="-128"/>
                <a:ea typeface="HGP創英角ﾎﾟｯﾌﾟ体" panose="040B0A00000000000000" pitchFamily="50" charset="-128"/>
              </a:rPr>
              <a:t>学校</a:t>
            </a:r>
            <a:r>
              <a:rPr lang="ja-JP" altLang="ja-JP" sz="1400" b="1" dirty="0">
                <a:solidFill>
                  <a:srgbClr val="C00000"/>
                </a:solidFill>
                <a:latin typeface="HGP創英角ﾎﾟｯﾌﾟ体" panose="040B0A00000000000000" pitchFamily="50" charset="-128"/>
                <a:ea typeface="HGP創英角ﾎﾟｯﾌﾟ体" panose="040B0A00000000000000" pitchFamily="50" charset="-128"/>
              </a:rPr>
              <a:t>教育</a:t>
            </a:r>
            <a:r>
              <a:rPr lang="ja-JP" altLang="en-US" sz="1400" b="1" dirty="0"/>
              <a:t>　を変えるとしたら、</a:t>
            </a:r>
            <a:endParaRPr lang="en-US" altLang="ja-JP" sz="1400" b="1" dirty="0"/>
          </a:p>
          <a:p>
            <a:pPr>
              <a:defRPr/>
            </a:pPr>
            <a:endParaRPr lang="en-US" altLang="ja-JP" sz="1400" b="1" u="sng" dirty="0">
              <a:solidFill>
                <a:schemeClr val="accent1">
                  <a:lumMod val="75000"/>
                </a:schemeClr>
              </a:solidFill>
            </a:endParaRPr>
          </a:p>
          <a:p>
            <a:pPr>
              <a:defRPr/>
            </a:pPr>
            <a:r>
              <a:rPr lang="ja-JP" altLang="en-US" sz="1400" b="1" u="sng" dirty="0">
                <a:solidFill>
                  <a:schemeClr val="accent1">
                    <a:lumMod val="75000"/>
                  </a:schemeClr>
                </a:solidFill>
              </a:rPr>
              <a:t>★　</a:t>
            </a:r>
            <a:r>
              <a:rPr lang="ja-JP" altLang="ja-JP" sz="1400" b="1" u="sng" dirty="0">
                <a:solidFill>
                  <a:schemeClr val="accent1">
                    <a:lumMod val="75000"/>
                  </a:schemeClr>
                </a:solidFill>
              </a:rPr>
              <a:t>どのように変えていく</a:t>
            </a:r>
            <a:r>
              <a:rPr lang="ja-JP" altLang="ja-JP" sz="1400" b="1" dirty="0"/>
              <a:t>必要があるの</a:t>
            </a:r>
            <a:r>
              <a:rPr lang="ja-JP" altLang="en-US" sz="1400" b="1" dirty="0"/>
              <a:t>でしょう</a:t>
            </a:r>
            <a:r>
              <a:rPr lang="ja-JP" altLang="ja-JP" sz="1400" b="1" dirty="0"/>
              <a:t>か。</a:t>
            </a:r>
            <a:endParaRPr lang="en-US" altLang="ja-JP" sz="1400" b="1" dirty="0"/>
          </a:p>
          <a:p>
            <a:pPr>
              <a:defRPr/>
            </a:pPr>
            <a:endParaRPr lang="en-US" altLang="ja-JP" sz="1400" b="1" dirty="0"/>
          </a:p>
          <a:p>
            <a:pPr algn="ctr">
              <a:defRPr/>
            </a:pPr>
            <a:r>
              <a:rPr lang="ja-JP" altLang="en-US" sz="1400" b="1" dirty="0">
                <a:highlight>
                  <a:srgbClr val="FEFDD3"/>
                </a:highlight>
              </a:rPr>
              <a:t>　</a:t>
            </a:r>
            <a:r>
              <a:rPr lang="en-US" altLang="ja-JP" sz="1400" b="1" dirty="0">
                <a:highlight>
                  <a:srgbClr val="FEFDD3"/>
                </a:highlight>
              </a:rPr>
              <a:t>※</a:t>
            </a:r>
            <a:r>
              <a:rPr lang="ja-JP" altLang="en-US" sz="1400" b="1" dirty="0">
                <a:highlight>
                  <a:srgbClr val="FEFDD3"/>
                </a:highlight>
              </a:rPr>
              <a:t>　中教審の委員さんになったつもりで、　　　</a:t>
            </a:r>
            <a:endParaRPr lang="en-US" altLang="ja-JP" sz="1400" b="1" dirty="0">
              <a:highlight>
                <a:srgbClr val="FEFDD3"/>
              </a:highlight>
            </a:endParaRPr>
          </a:p>
          <a:p>
            <a:pPr algn="ctr">
              <a:defRPr/>
            </a:pPr>
            <a:r>
              <a:rPr lang="ja-JP" altLang="en-US" sz="1400" b="1" dirty="0">
                <a:highlight>
                  <a:srgbClr val="FEFDD3"/>
                </a:highlight>
              </a:rPr>
              <a:t>　　　　　　　「ガツン！」　と書きましょう</a:t>
            </a:r>
            <a:r>
              <a:rPr lang="ja-JP" altLang="en-US" sz="1400" b="1" i="1" dirty="0">
                <a:highlight>
                  <a:srgbClr val="FEFDD3"/>
                </a:highlight>
              </a:rPr>
              <a:t>！！　</a:t>
            </a:r>
            <a:r>
              <a:rPr lang="ja-JP" altLang="en-US" sz="1400" b="1" i="1" dirty="0">
                <a:highlight>
                  <a:srgbClr val="FFFF00"/>
                </a:highlight>
              </a:rPr>
              <a:t>　</a:t>
            </a:r>
            <a:endParaRPr lang="en-US" altLang="ja-JP" sz="1400" b="1" i="1" dirty="0">
              <a:highlight>
                <a:srgbClr val="FFFF00"/>
              </a:highlight>
            </a:endParaRPr>
          </a:p>
          <a:p>
            <a:pPr>
              <a:defRPr/>
            </a:pPr>
            <a:endParaRPr lang="en-US" altLang="ja-JP" sz="1400" b="1" dirty="0"/>
          </a:p>
          <a:p>
            <a:pPr>
              <a:defRPr/>
            </a:pPr>
            <a:r>
              <a:rPr lang="ja-JP" altLang="en-US" sz="1400" b="1" dirty="0"/>
              <a:t>★　</a:t>
            </a:r>
            <a:r>
              <a:rPr lang="ja-JP" altLang="en-US" sz="1400" b="1" dirty="0">
                <a:highlight>
                  <a:srgbClr val="FFFF00"/>
                </a:highlight>
              </a:rPr>
              <a:t>これからの時代に皆さんが重要だと思う教育上のキーワードを書いてください。</a:t>
            </a:r>
            <a:endParaRPr lang="en-US" altLang="ja-JP" sz="1400" b="1" dirty="0">
              <a:highlight>
                <a:srgbClr val="FFFF00"/>
              </a:highlight>
            </a:endParaRPr>
          </a:p>
          <a:p>
            <a:pPr>
              <a:defRPr/>
            </a:pPr>
            <a:endParaRPr lang="en-US" altLang="ja-JP" sz="1400" b="1" dirty="0"/>
          </a:p>
          <a:p>
            <a:pPr>
              <a:defRPr/>
            </a:pPr>
            <a:endParaRPr lang="en-US" altLang="ja-JP" sz="1400" b="1" dirty="0"/>
          </a:p>
          <a:p>
            <a:pPr>
              <a:defRPr/>
            </a:pPr>
            <a:r>
              <a:rPr lang="en-US" altLang="ja-JP" sz="1400" b="1" dirty="0">
                <a:latin typeface="+mj-ea"/>
                <a:ea typeface="+mj-ea"/>
              </a:rPr>
              <a:t>※</a:t>
            </a:r>
            <a:r>
              <a:rPr lang="ja-JP" altLang="en-US" sz="1400" b="1" dirty="0">
                <a:latin typeface="+mj-ea"/>
                <a:ea typeface="+mj-ea"/>
              </a:rPr>
              <a:t>（ポストイットに、サインペンで横書きしてください。相談なしで、やりましょう。２分間でな</a:t>
            </a:r>
            <a:endParaRPr lang="en-US" altLang="ja-JP" sz="1400" b="1" dirty="0">
              <a:latin typeface="+mj-ea"/>
              <a:ea typeface="+mj-ea"/>
            </a:endParaRPr>
          </a:p>
          <a:p>
            <a:pPr>
              <a:defRPr/>
            </a:pPr>
            <a:r>
              <a:rPr lang="ja-JP" altLang="en-US" sz="1400" b="1" dirty="0">
                <a:latin typeface="+mj-ea"/>
                <a:ea typeface="+mj-ea"/>
              </a:rPr>
              <a:t>　　るべくたくさん書きましょう）</a:t>
            </a:r>
            <a:endParaRPr lang="en-US" altLang="ja-JP" sz="1400" dirty="0">
              <a:latin typeface="+mj-ea"/>
              <a:ea typeface="+mj-ea"/>
            </a:endParaRPr>
          </a:p>
          <a:p>
            <a:r>
              <a:rPr lang="en-US" altLang="ja-JP" sz="1400" dirty="0"/>
              <a:t>※</a:t>
            </a:r>
            <a:r>
              <a:rPr lang="ja-JP" altLang="en-US" sz="1400" dirty="0"/>
              <a:t>　ワークショップの時間が取れない時には、「レジュメの３番の所に書き出してみましょ</a:t>
            </a:r>
            <a:endParaRPr lang="en-US" altLang="ja-JP" sz="1400" dirty="0"/>
          </a:p>
          <a:p>
            <a:r>
              <a:rPr lang="ja-JP" altLang="en-US" sz="1400" dirty="0"/>
              <a:t>　　う。」とします。</a:t>
            </a:r>
            <a:endParaRPr lang="en-US" altLang="ja-JP" sz="1400" dirty="0"/>
          </a:p>
          <a:p>
            <a:r>
              <a:rPr lang="ja-JP" altLang="en-US" sz="1400" dirty="0"/>
              <a:t>　　改革案の共有をする時間が十分に取れない時には、グループでの構成をせずに、各自の改革　　</a:t>
            </a:r>
            <a:endParaRPr lang="en-US" altLang="ja-JP" sz="1400" dirty="0"/>
          </a:p>
          <a:p>
            <a:r>
              <a:rPr lang="ja-JP" altLang="en-US" sz="1400" dirty="0"/>
              <a:t>　　案のメモをもって</a:t>
            </a:r>
            <a:r>
              <a:rPr kumimoji="1" lang="ja-JP" altLang="en-US" sz="1400" dirty="0"/>
              <a:t>立ち上がって、なるべく多くの方と短時間交流をしていただきます。</a:t>
            </a:r>
            <a:endParaRPr kumimoji="1" lang="en-US" altLang="ja-JP" sz="1400" dirty="0"/>
          </a:p>
          <a:p>
            <a:endParaRPr lang="en-US" altLang="ja-JP" sz="1400" dirty="0"/>
          </a:p>
          <a:p>
            <a:r>
              <a:rPr kumimoji="1" lang="ja-JP" altLang="en-US" sz="1400" dirty="0"/>
              <a:t>この活動が終わってから、・・・・・・★</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29</a:t>
            </a:fld>
            <a:endParaRPr kumimoji="1" lang="ja-JP" altLang="en-US"/>
          </a:p>
        </p:txBody>
      </p:sp>
    </p:spTree>
    <p:extLst>
      <p:ext uri="{BB962C8B-B14F-4D97-AF65-F5344CB8AC3E}">
        <p14:creationId xmlns:p14="http://schemas.microsoft.com/office/powerpoint/2010/main" val="259873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185938" y="3444081"/>
            <a:ext cx="5880033" cy="2712215"/>
          </a:xfrm>
        </p:spPr>
        <p:txBody>
          <a:bodyPr/>
          <a:lstStyle/>
          <a:p>
            <a:r>
              <a:rPr lang="ja-JP" altLang="en-US" sz="1400" dirty="0">
                <a:ea typeface="AR P丸ゴシック体E" panose="020F0900000000000000" pitchFamily="50" charset="-128"/>
              </a:rPr>
              <a:t>学習指導要領が全面実施となりますが、学校として、あるいは教員として</a:t>
            </a:r>
            <a:endParaRPr lang="en-US" altLang="ja-JP" sz="1400" dirty="0">
              <a:ea typeface="AR P丸ゴシック体E" panose="020F0900000000000000" pitchFamily="50" charset="-128"/>
            </a:endParaRPr>
          </a:p>
          <a:p>
            <a:endParaRPr lang="en-US" altLang="ja-JP" sz="1400" dirty="0">
              <a:ea typeface="AR P丸ゴシック体E" panose="020F0900000000000000" pitchFamily="50" charset="-128"/>
            </a:endParaRPr>
          </a:p>
          <a:p>
            <a:r>
              <a:rPr lang="ja-JP" altLang="en-US" sz="1400" dirty="0">
                <a:ea typeface="AR P丸ゴシック体E" panose="020F0900000000000000" pitchFamily="50" charset="-128"/>
              </a:rPr>
              <a:t>これを無視するわけにもいきません。</a:t>
            </a:r>
            <a:endParaRPr lang="en-US" altLang="ja-JP" sz="1400" dirty="0">
              <a:ea typeface="AR P丸ゴシック体E" panose="020F0900000000000000" pitchFamily="50" charset="-128"/>
            </a:endParaRPr>
          </a:p>
          <a:p>
            <a:endParaRPr lang="en-US" altLang="ja-JP" sz="1400" dirty="0">
              <a:ea typeface="AR P丸ゴシック体E" panose="020F0900000000000000" pitchFamily="50" charset="-128"/>
            </a:endParaRPr>
          </a:p>
          <a:p>
            <a:r>
              <a:rPr lang="ja-JP" altLang="en-US" sz="1400" dirty="0">
                <a:ea typeface="AR P丸ゴシック体E" panose="020F0900000000000000" pitchFamily="50" charset="-128"/>
              </a:rPr>
              <a:t>★　学習指導要領をどのようにとらえ、どのように取り組んでいけばいい</a:t>
            </a:r>
            <a:endParaRPr lang="en-US" altLang="ja-JP" sz="1400" dirty="0">
              <a:ea typeface="AR P丸ゴシック体E" panose="020F0900000000000000" pitchFamily="50" charset="-128"/>
            </a:endParaRPr>
          </a:p>
          <a:p>
            <a:endParaRPr lang="en-US" altLang="ja-JP" sz="1400" dirty="0">
              <a:ea typeface="AR P丸ゴシック体E" panose="020F0900000000000000" pitchFamily="50" charset="-128"/>
            </a:endParaRPr>
          </a:p>
          <a:p>
            <a:r>
              <a:rPr lang="ja-JP" altLang="en-US" sz="1400" dirty="0">
                <a:ea typeface="AR P丸ゴシック体E" panose="020F0900000000000000" pitchFamily="50" charset="-128"/>
              </a:rPr>
              <a:t>　のか、ということも一緒に考えましょう。</a:t>
            </a:r>
            <a:endParaRPr lang="en-US" altLang="ja-JP" sz="1400" dirty="0">
              <a:ea typeface="AR P丸ゴシック体E" panose="020F0900000000000000" pitchFamily="50" charset="-128"/>
            </a:endParaRPr>
          </a:p>
          <a:p>
            <a:endParaRPr kumimoji="1" lang="en-US" altLang="ja-JP" sz="1400" dirty="0">
              <a:ea typeface="AR P丸ゴシック体E" panose="020F0900000000000000" pitchFamily="50" charset="-128"/>
            </a:endParaRPr>
          </a:p>
          <a:p>
            <a:r>
              <a:rPr lang="ja-JP" altLang="en-US" sz="1400" dirty="0">
                <a:ea typeface="AR P丸ゴシック体E" panose="020F0900000000000000" pitchFamily="50" charset="-128"/>
              </a:rPr>
              <a:t>まずは、文部科学省の学習指導要領広報ビデオをご覧ください。★</a:t>
            </a:r>
            <a:endParaRPr lang="en-US" altLang="ja-JP" sz="1400" dirty="0">
              <a:ea typeface="AR P丸ゴシック体E" panose="020F0900000000000000" pitchFamily="50" charset="-128"/>
            </a:endParaRPr>
          </a:p>
          <a:p>
            <a:r>
              <a:rPr lang="ja-JP" altLang="en-US" sz="1400" dirty="0">
                <a:ea typeface="AR P丸ゴシック体E" panose="020F0900000000000000" pitchFamily="50" charset="-128"/>
              </a:rPr>
              <a:t>（今回のスライドでは音声の重複のために写真にいたします）</a:t>
            </a:r>
            <a:endParaRPr lang="en-US" altLang="ja-JP" sz="1400" dirty="0">
              <a:ea typeface="AR P丸ゴシック体E" panose="020F0900000000000000" pitchFamily="50" charset="-128"/>
            </a:endParaRPr>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a:t>
            </a:fld>
            <a:endParaRPr kumimoji="1" lang="ja-JP" altLang="en-US"/>
          </a:p>
        </p:txBody>
      </p:sp>
    </p:spTree>
    <p:extLst>
      <p:ext uri="{BB962C8B-B14F-4D97-AF65-F5344CB8AC3E}">
        <p14:creationId xmlns:p14="http://schemas.microsoft.com/office/powerpoint/2010/main" val="419777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715326" y="3508229"/>
            <a:ext cx="5133274" cy="2712215"/>
          </a:xfrm>
        </p:spPr>
        <p:txBody>
          <a:bodyPr/>
          <a:lstStyle/>
          <a:p>
            <a:r>
              <a:rPr kumimoji="1" lang="en-US" altLang="ja-JP" sz="1400" dirty="0"/>
              <a:t>※</a:t>
            </a:r>
            <a:r>
              <a:rPr kumimoji="1" lang="ja-JP" altLang="en-US" sz="1400" dirty="0"/>
              <a:t>　グループワークができるときにこの流れで進めます。</a:t>
            </a:r>
            <a:endParaRPr kumimoji="1" lang="en-US" altLang="ja-JP" sz="1400" dirty="0"/>
          </a:p>
          <a:p>
            <a:endParaRPr lang="en-US" altLang="ja-JP" sz="1400" dirty="0"/>
          </a:p>
          <a:p>
            <a:r>
              <a:rPr lang="en-US" altLang="ja-JP" sz="1400" dirty="0"/>
              <a:t>※</a:t>
            </a:r>
            <a:r>
              <a:rPr kumimoji="1" lang="ja-JP" altLang="en-US" sz="1400" dirty="0"/>
              <a:t>　</a:t>
            </a:r>
            <a:r>
              <a:rPr lang="ja-JP" altLang="en-US" sz="1400" dirty="0"/>
              <a:t>改革案の共有をする時間が十分に取れない時には、</a:t>
            </a:r>
            <a:endParaRPr lang="en-US" altLang="ja-JP" sz="1400" dirty="0"/>
          </a:p>
          <a:p>
            <a:r>
              <a:rPr lang="ja-JP" altLang="en-US" sz="1400" dirty="0"/>
              <a:t>　　グループでの構成をせずに、各自の改革案のメモを</a:t>
            </a:r>
            <a:endParaRPr lang="en-US" altLang="ja-JP" sz="1400" dirty="0"/>
          </a:p>
          <a:p>
            <a:r>
              <a:rPr lang="ja-JP" altLang="en-US" sz="1400" dirty="0"/>
              <a:t>　　元に、立ち上がって、なるべく多くの方と短時間交流を</a:t>
            </a:r>
            <a:endParaRPr lang="en-US" altLang="ja-JP" sz="1400" dirty="0"/>
          </a:p>
          <a:p>
            <a:r>
              <a:rPr lang="ja-JP" altLang="en-US" sz="1400" dirty="0"/>
              <a:t>　　していただきます。</a:t>
            </a:r>
          </a:p>
          <a:p>
            <a:endParaRPr kumimoji="1" lang="en-US" altLang="ja-JP" sz="1400" dirty="0"/>
          </a:p>
          <a:p>
            <a:r>
              <a:rPr lang="ja-JP" altLang="en-US" sz="1400" dirty="0"/>
              <a:t>★・・・・★　　　　　　　</a:t>
            </a:r>
            <a:endParaRPr lang="en-US" altLang="ja-JP" sz="1400" dirty="0"/>
          </a:p>
          <a:p>
            <a:endParaRPr kumimoji="1" lang="en-US" altLang="ja-JP" sz="1400" dirty="0"/>
          </a:p>
          <a:p>
            <a:r>
              <a:rPr lang="ja-JP" altLang="en-US" sz="1400" dirty="0"/>
              <a:t>★</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30</a:t>
            </a:fld>
            <a:endParaRPr kumimoji="1" lang="ja-JP" altLang="en-US"/>
          </a:p>
        </p:txBody>
      </p:sp>
    </p:spTree>
    <p:extLst>
      <p:ext uri="{BB962C8B-B14F-4D97-AF65-F5344CB8AC3E}">
        <p14:creationId xmlns:p14="http://schemas.microsoft.com/office/powerpoint/2010/main" val="2378083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465070" y="3444081"/>
            <a:ext cx="6215380" cy="1648619"/>
          </a:xfrm>
        </p:spPr>
        <p:txBody>
          <a:bodyPr/>
          <a:lstStyle/>
          <a:p>
            <a:r>
              <a:rPr kumimoji="1" lang="ja-JP" altLang="en-US" sz="1400" dirty="0"/>
              <a:t>日米教育委員会の研修会で、カード構成をしていただいた時の様子です。</a:t>
            </a:r>
            <a:endParaRPr kumimoji="1" lang="en-US" altLang="ja-JP" sz="1400" dirty="0"/>
          </a:p>
          <a:p>
            <a:endParaRPr lang="en-US" altLang="ja-JP" sz="1400" dirty="0"/>
          </a:p>
          <a:p>
            <a:r>
              <a:rPr kumimoji="1" lang="ja-JP" altLang="en-US" sz="1400" dirty="0"/>
              <a:t>カードを仲間分けして、見出しをつけたり、線で結んだりいています。</a:t>
            </a:r>
            <a:endParaRPr kumimoji="1" lang="en-US" altLang="ja-JP" sz="1400" dirty="0"/>
          </a:p>
          <a:p>
            <a:endParaRPr lang="en-US" altLang="ja-JP" sz="1400" dirty="0"/>
          </a:p>
          <a:p>
            <a:r>
              <a:rPr kumimoji="1" lang="en-US" altLang="ja-JP" sz="1400" dirty="0"/>
              <a:t>※</a:t>
            </a:r>
            <a:r>
              <a:rPr kumimoji="1" lang="ja-JP" altLang="en-US" sz="1400" dirty="0"/>
              <a:t>　画面は、クリックしながら、</a:t>
            </a:r>
            <a:r>
              <a:rPr kumimoji="1" lang="en-US" altLang="ja-JP" sz="1400" dirty="0"/>
              <a:t>6</a:t>
            </a:r>
            <a:r>
              <a:rPr kumimoji="1" lang="ja-JP" altLang="en-US" sz="1400" dirty="0"/>
              <a:t>回変わります。　★</a:t>
            </a:r>
            <a:endParaRPr kumimoji="1" lang="en-US" altLang="ja-JP" sz="1400" dirty="0"/>
          </a:p>
          <a:p>
            <a:endParaRPr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31</a:t>
            </a:fld>
            <a:endParaRPr kumimoji="1" lang="ja-JP" altLang="en-US"/>
          </a:p>
        </p:txBody>
      </p:sp>
    </p:spTree>
    <p:extLst>
      <p:ext uri="{BB962C8B-B14F-4D97-AF65-F5344CB8AC3E}">
        <p14:creationId xmlns:p14="http://schemas.microsoft.com/office/powerpoint/2010/main" val="133111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54363" y="79375"/>
            <a:ext cx="3101975" cy="2325688"/>
          </a:xfrm>
        </p:spPr>
      </p:sp>
      <p:sp>
        <p:nvSpPr>
          <p:cNvPr id="3" name="ノート プレースホルダー 2"/>
          <p:cNvSpPr>
            <a:spLocks noGrp="1"/>
          </p:cNvSpPr>
          <p:nvPr>
            <p:ph type="body" idx="1"/>
          </p:nvPr>
        </p:nvSpPr>
        <p:spPr>
          <a:xfrm>
            <a:off x="2300738" y="2562078"/>
            <a:ext cx="6186037" cy="4143522"/>
          </a:xfrm>
        </p:spPr>
        <p:txBody>
          <a:bodyPr/>
          <a:lstStyle/>
          <a:p>
            <a:r>
              <a:rPr kumimoji="1" lang="en-US" altLang="ja-JP" sz="1400" dirty="0"/>
              <a:t>※</a:t>
            </a:r>
            <a:r>
              <a:rPr kumimoji="1" lang="ja-JP" altLang="en-US" sz="1400" dirty="0"/>
              <a:t>　これもグループワークの際の説明に使います。</a:t>
            </a:r>
            <a:endParaRPr kumimoji="1" lang="en-US" altLang="ja-JP" sz="1400" dirty="0"/>
          </a:p>
          <a:p>
            <a:r>
              <a:rPr lang="ja-JP" altLang="en-US" sz="1400" dirty="0"/>
              <a:t>　　ワールドカフェ方式での動き方を説明しています。</a:t>
            </a:r>
            <a:endParaRPr lang="en-US" altLang="ja-JP" sz="1400" dirty="0"/>
          </a:p>
          <a:p>
            <a:endParaRPr kumimoji="1" lang="en-US" altLang="ja-JP" sz="1400" dirty="0"/>
          </a:p>
          <a:p>
            <a:r>
              <a:rPr lang="ja-JP" altLang="en-US" sz="1400" b="1" dirty="0">
                <a:latin typeface="ＭＳ 明朝" panose="02020609040205080304" pitchFamily="17" charset="-128"/>
                <a:ea typeface="ＭＳ 明朝" panose="02020609040205080304" pitchFamily="17" charset="-128"/>
              </a:rPr>
              <a:t>　　④　次にグループの中から</a:t>
            </a:r>
            <a:r>
              <a:rPr lang="ja-JP" altLang="en-US" sz="1400" b="1" dirty="0">
                <a:highlight>
                  <a:srgbClr val="FFFF00"/>
                </a:highlight>
                <a:latin typeface="ＭＳ 明朝" panose="02020609040205080304" pitchFamily="17" charset="-128"/>
                <a:ea typeface="ＭＳ 明朝" panose="02020609040205080304" pitchFamily="17" charset="-128"/>
              </a:rPr>
              <a:t>説明者を選びます</a:t>
            </a:r>
            <a:r>
              <a:rPr lang="ja-JP" altLang="en-US" sz="1400" b="1" dirty="0">
                <a:latin typeface="ＭＳ 明朝" panose="02020609040205080304" pitchFamily="17" charset="-128"/>
                <a:ea typeface="ＭＳ 明朝" panose="02020609040205080304" pitchFamily="17" charset="-128"/>
              </a:rPr>
              <a:t>。</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説明者は、自分たちが創った「教育改革案」</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について、他の班の人に</a:t>
            </a:r>
            <a:r>
              <a:rPr lang="en-US" altLang="ja-JP" sz="1400" b="1" dirty="0">
                <a:latin typeface="ＭＳ 明朝" panose="02020609040205080304" pitchFamily="17" charset="-128"/>
                <a:ea typeface="ＭＳ 明朝" panose="02020609040205080304" pitchFamily="17" charset="-128"/>
              </a:rPr>
              <a:t>1</a:t>
            </a:r>
            <a:r>
              <a:rPr lang="ja-JP" altLang="en-US" sz="1400" b="1" dirty="0">
                <a:latin typeface="ＭＳ 明朝" panose="02020609040205080304" pitchFamily="17" charset="-128"/>
                <a:ea typeface="ＭＳ 明朝" panose="02020609040205080304" pitchFamily="17" charset="-128"/>
              </a:rPr>
              <a:t>分２</a:t>
            </a:r>
            <a:r>
              <a:rPr lang="en-US" altLang="ja-JP" sz="1400" b="1" dirty="0">
                <a:latin typeface="ＭＳ 明朝" panose="02020609040205080304" pitchFamily="17" charset="-128"/>
                <a:ea typeface="ＭＳ 明朝" panose="02020609040205080304" pitchFamily="17" charset="-128"/>
              </a:rPr>
              <a:t>0</a:t>
            </a:r>
            <a:r>
              <a:rPr lang="ja-JP" altLang="en-US" sz="1400" b="1" dirty="0">
                <a:latin typeface="ＭＳ 明朝" panose="02020609040205080304" pitchFamily="17" charset="-128"/>
                <a:ea typeface="ＭＳ 明朝" panose="02020609040205080304" pitchFamily="17" charset="-128"/>
              </a:rPr>
              <a:t>秒で説明をします。</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dirty="0">
                <a:highlight>
                  <a:srgbClr val="FFFF00"/>
                </a:highlight>
                <a:latin typeface="ＭＳ 明朝" panose="02020609040205080304" pitchFamily="17" charset="-128"/>
                <a:ea typeface="ＭＳ 明朝" panose="02020609040205080304" pitchFamily="17" charset="-128"/>
              </a:rPr>
              <a:t>説明者以外は、グループを巡る学びの旅に出ます。</a:t>
            </a:r>
            <a:endParaRPr lang="en-US" altLang="ja-JP" sz="1400" b="1" dirty="0">
              <a:highlight>
                <a:srgbClr val="FFFF00"/>
              </a:highlight>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⑤　聞いていた人たちは、時間があれば質問します。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合図があったら拍手・挨拶をして、次のグループに</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移動します。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説明者は，移動せずに、次のグループにも説明を</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します。</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⑥　聞いていた人たちは、合図があったら次のグルー</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プへ移動します。　　★</a:t>
            </a:r>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32</a:t>
            </a:fld>
            <a:endParaRPr kumimoji="1" lang="ja-JP" altLang="en-US"/>
          </a:p>
        </p:txBody>
      </p:sp>
    </p:spTree>
    <p:extLst>
      <p:ext uri="{BB962C8B-B14F-4D97-AF65-F5344CB8AC3E}">
        <p14:creationId xmlns:p14="http://schemas.microsoft.com/office/powerpoint/2010/main" val="2447825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535363" y="393700"/>
            <a:ext cx="3101975" cy="2325688"/>
          </a:xfrm>
        </p:spPr>
      </p:sp>
      <p:sp>
        <p:nvSpPr>
          <p:cNvPr id="3" name="ノート プレースホルダー 2"/>
          <p:cNvSpPr>
            <a:spLocks noGrp="1"/>
          </p:cNvSpPr>
          <p:nvPr>
            <p:ph type="body" idx="1"/>
          </p:nvPr>
        </p:nvSpPr>
        <p:spPr>
          <a:xfrm>
            <a:off x="2119116" y="2949575"/>
            <a:ext cx="6653410" cy="3670300"/>
          </a:xfrm>
        </p:spPr>
        <p:txBody>
          <a:bodyPr/>
          <a:lstStyle/>
          <a:p>
            <a:r>
              <a:rPr lang="ja-JP" altLang="en-US" sz="1400" dirty="0"/>
              <a:t>　　ワールドカフェ型のワークショップをしている様子です。</a:t>
            </a:r>
            <a:endParaRPr lang="en-US" altLang="ja-JP" sz="1400" dirty="0"/>
          </a:p>
          <a:p>
            <a:endParaRPr kumimoji="1" lang="en-US" altLang="ja-JP" sz="1400" dirty="0"/>
          </a:p>
          <a:p>
            <a:r>
              <a:rPr lang="ja-JP" altLang="en-US" sz="1400" dirty="0"/>
              <a:t>　　説明者の話に心を傾け、聞いたり質問したりします。</a:t>
            </a:r>
            <a:endParaRPr lang="en-US" altLang="ja-JP" sz="1400" dirty="0"/>
          </a:p>
          <a:p>
            <a:endParaRPr kumimoji="1" lang="en-US" altLang="ja-JP" sz="1400" dirty="0"/>
          </a:p>
          <a:p>
            <a:r>
              <a:rPr lang="ja-JP" altLang="en-US" sz="1400" dirty="0"/>
              <a:t>　★　</a:t>
            </a:r>
            <a:r>
              <a:rPr lang="en-US" altLang="ja-JP" sz="1400" dirty="0"/>
              <a:t>1</a:t>
            </a:r>
            <a:r>
              <a:rPr lang="ja-JP" altLang="en-US" sz="1400" dirty="0"/>
              <a:t>回の説明を</a:t>
            </a:r>
            <a:r>
              <a:rPr lang="en-US" altLang="ja-JP" sz="1400" dirty="0"/>
              <a:t>1</a:t>
            </a:r>
            <a:r>
              <a:rPr lang="ja-JP" altLang="en-US" sz="1400" dirty="0"/>
              <a:t>分２～３０秒ほどに設定し、時間が来たらお礼を言い合って、　　</a:t>
            </a:r>
            <a:endParaRPr lang="en-US" altLang="ja-JP" sz="1400" dirty="0"/>
          </a:p>
          <a:p>
            <a:r>
              <a:rPr lang="ja-JP" altLang="en-US" sz="1400" dirty="0"/>
              <a:t>　　　次のテーブルに</a:t>
            </a:r>
            <a:r>
              <a:rPr lang="en-US" altLang="ja-JP" sz="1400" dirty="0"/>
              <a:t>15</a:t>
            </a:r>
            <a:r>
              <a:rPr lang="ja-JP" altLang="en-US" sz="1400" dirty="0"/>
              <a:t>秒以内で進みます。</a:t>
            </a:r>
            <a:endParaRPr lang="en-US" altLang="ja-JP" sz="1400" dirty="0"/>
          </a:p>
          <a:p>
            <a:endParaRPr kumimoji="1" lang="en-US" altLang="ja-JP" sz="1400" dirty="0"/>
          </a:p>
          <a:p>
            <a:r>
              <a:rPr lang="ja-JP" altLang="en-US" sz="1400" dirty="0"/>
              <a:t>　★　日本の先生方は、一番効果的な学習スタイルは体験を取り入れることだと</a:t>
            </a:r>
            <a:endParaRPr lang="en-US" altLang="ja-JP" sz="1400" dirty="0"/>
          </a:p>
          <a:p>
            <a:r>
              <a:rPr kumimoji="1" lang="ja-JP" altLang="en-US" sz="1400" dirty="0"/>
              <a:t>　　　言います。</a:t>
            </a:r>
            <a:endParaRPr kumimoji="1" lang="en-US" altLang="ja-JP" sz="1400" dirty="0"/>
          </a:p>
          <a:p>
            <a:r>
              <a:rPr lang="ja-JP" altLang="en-US" sz="1400" dirty="0"/>
              <a:t>　　　でも、アメリカの優秀な先生方の７～８割の方は、「他人に教えること、</a:t>
            </a:r>
            <a:endParaRPr lang="en-US" altLang="ja-JP" sz="1400" dirty="0"/>
          </a:p>
          <a:p>
            <a:r>
              <a:rPr kumimoji="1" lang="ja-JP" altLang="en-US" sz="1400" dirty="0"/>
              <a:t>　　　説明することだ。」と言います。</a:t>
            </a:r>
            <a:endParaRPr kumimoji="1" lang="en-US" altLang="ja-JP" sz="1400" dirty="0"/>
          </a:p>
          <a:p>
            <a:endParaRPr lang="en-US" altLang="ja-JP" sz="1400" dirty="0"/>
          </a:p>
          <a:p>
            <a:r>
              <a:rPr lang="ja-JP" altLang="en-US" sz="1400" dirty="0"/>
              <a:t>　　　日本では、プレゼンの本番を、相手を変えて何度も繰り返すという体験は</a:t>
            </a:r>
            <a:endParaRPr lang="en-US" altLang="ja-JP" sz="1400" dirty="0"/>
          </a:p>
          <a:p>
            <a:r>
              <a:rPr lang="ja-JP" altLang="en-US" sz="1400" dirty="0"/>
              <a:t>　　　ほとんどさせてもらえません。練習を何回やっても、ダメなんです。</a:t>
            </a:r>
            <a:endParaRPr lang="en-US" altLang="ja-JP" sz="1400" dirty="0"/>
          </a:p>
          <a:p>
            <a:r>
              <a:rPr lang="ja-JP" altLang="en-US" sz="1400" dirty="0"/>
              <a:t>　　　相手を変えて本番を</a:t>
            </a:r>
            <a:r>
              <a:rPr lang="en-US" altLang="ja-JP" sz="1400" dirty="0"/>
              <a:t>5</a:t>
            </a:r>
            <a:r>
              <a:rPr lang="ja-JP" altLang="en-US" sz="1400" dirty="0"/>
              <a:t>回やれば、ものすごい成長をするんです。</a:t>
            </a:r>
            <a:endParaRPr lang="en-US" altLang="ja-JP" sz="1400" dirty="0"/>
          </a:p>
          <a:p>
            <a:r>
              <a:rPr lang="ja-JP" altLang="en-US" sz="1400" dirty="0"/>
              <a:t>　　　日本の教育に欠けている点だと思いませんか。　　★</a:t>
            </a:r>
            <a:endParaRPr lang="en-US" altLang="ja-JP" sz="1400" dirty="0"/>
          </a:p>
          <a:p>
            <a:endParaRPr lang="en-US" altLang="ja-JP" sz="1400" dirty="0"/>
          </a:p>
          <a:p>
            <a:endParaRPr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33</a:t>
            </a:fld>
            <a:endParaRPr kumimoji="1" lang="ja-JP" altLang="en-US"/>
          </a:p>
        </p:txBody>
      </p:sp>
    </p:spTree>
    <p:extLst>
      <p:ext uri="{BB962C8B-B14F-4D97-AF65-F5344CB8AC3E}">
        <p14:creationId xmlns:p14="http://schemas.microsoft.com/office/powerpoint/2010/main" val="91865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553018" y="3444081"/>
            <a:ext cx="5695632" cy="2712215"/>
          </a:xfrm>
        </p:spPr>
        <p:txBody>
          <a:bodyPr/>
          <a:lstStyle/>
          <a:p>
            <a:r>
              <a:rPr kumimoji="1" lang="ja-JP" altLang="en-US" sz="1400" dirty="0"/>
              <a:t>さて、皆さんが、様々な教育改革案をお考えくださったことと思います。</a:t>
            </a:r>
            <a:endParaRPr kumimoji="1" lang="en-US" altLang="ja-JP" sz="1400" dirty="0"/>
          </a:p>
          <a:p>
            <a:endParaRPr lang="en-US" altLang="ja-JP" sz="1400" dirty="0"/>
          </a:p>
          <a:p>
            <a:r>
              <a:rPr kumimoji="1" lang="ja-JP" altLang="en-US" sz="1400" dirty="0"/>
              <a:t>では、今回の学習指導要領には、皆さんのお考えが取り上げられているでしょうか。書かれているとしたら、どこにどのように書かれているか。</a:t>
            </a:r>
            <a:endParaRPr kumimoji="1" lang="en-US" altLang="ja-JP" sz="1400" dirty="0"/>
          </a:p>
          <a:p>
            <a:endParaRPr lang="en-US" altLang="ja-JP" sz="1400" dirty="0"/>
          </a:p>
          <a:p>
            <a:r>
              <a:rPr kumimoji="1" lang="ja-JP" altLang="en-US" sz="1400" dirty="0"/>
              <a:t>★　大事なところをチェックしながら、学習指導要領の前文と総則を読んでみましょう。　　★</a:t>
            </a:r>
            <a:endParaRPr kumimoji="1" lang="en-US" altLang="ja-JP" sz="1400" dirty="0"/>
          </a:p>
          <a:p>
            <a:endParaRPr lang="en-US" altLang="ja-JP"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34</a:t>
            </a:fld>
            <a:endParaRPr kumimoji="1" lang="ja-JP" altLang="en-US"/>
          </a:p>
        </p:txBody>
      </p:sp>
    </p:spTree>
    <p:extLst>
      <p:ext uri="{BB962C8B-B14F-4D97-AF65-F5344CB8AC3E}">
        <p14:creationId xmlns:p14="http://schemas.microsoft.com/office/powerpoint/2010/main" val="2678642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393700"/>
            <a:ext cx="3101975" cy="2325688"/>
          </a:xfrm>
        </p:spPr>
      </p:sp>
      <p:sp>
        <p:nvSpPr>
          <p:cNvPr id="3" name="ノート プレースホルダー 2"/>
          <p:cNvSpPr>
            <a:spLocks noGrp="1"/>
          </p:cNvSpPr>
          <p:nvPr>
            <p:ph type="body" idx="1"/>
          </p:nvPr>
        </p:nvSpPr>
        <p:spPr>
          <a:xfrm>
            <a:off x="2342101" y="3172571"/>
            <a:ext cx="6667500" cy="3580654"/>
          </a:xfrm>
        </p:spPr>
        <p:txBody>
          <a:bodyPr>
            <a:normAutofit fontScale="92500" lnSpcReduction="10000"/>
          </a:bodyPr>
          <a:lstStyle/>
          <a:p>
            <a:r>
              <a:rPr lang="ja-JP" altLang="en-US" sz="1500" b="1" dirty="0">
                <a:latin typeface="ＭＳ ゴシック" panose="020B0609070205080204" pitchFamily="49" charset="-128"/>
                <a:ea typeface="ＭＳ ゴシック" panose="020B0609070205080204" pitchFamily="49" charset="-128"/>
              </a:rPr>
              <a:t>新しい学習指導要領ではどのように言っているでしょう。</a:t>
            </a:r>
            <a:endParaRPr lang="en-US" altLang="ja-JP" sz="1500" b="1" dirty="0">
              <a:latin typeface="ＭＳ ゴシック" panose="020B0609070205080204" pitchFamily="49" charset="-128"/>
              <a:ea typeface="ＭＳ ゴシック" panose="020B0609070205080204" pitchFamily="49" charset="-128"/>
            </a:endParaRPr>
          </a:p>
          <a:p>
            <a:pPr algn="ctr"/>
            <a:endParaRPr lang="en-US" altLang="ja-JP" sz="1400" b="1" dirty="0">
              <a:latin typeface="AR P楷書体M" panose="03000600000000000000" pitchFamily="66" charset="-128"/>
              <a:ea typeface="AR P楷書体M" panose="03000600000000000000" pitchFamily="66" charset="-128"/>
            </a:endParaRPr>
          </a:p>
          <a:p>
            <a:r>
              <a:rPr lang="ja-JP" altLang="en-US" sz="1400" dirty="0">
                <a:ea typeface="AR丸ゴシック体E" panose="020F0909000000000000" pitchFamily="49" charset="-128"/>
              </a:rPr>
              <a:t>今回の改訂では、学習指導要領に前文がつきました。</a:t>
            </a:r>
            <a:endParaRPr lang="en-US" altLang="ja-JP" sz="1400" dirty="0">
              <a:ea typeface="AR丸ゴシック体E" panose="020F0909000000000000" pitchFamily="49" charset="-128"/>
            </a:endParaRPr>
          </a:p>
          <a:p>
            <a:endParaRPr lang="en-US" altLang="ja-JP" sz="1400" dirty="0">
              <a:ea typeface="AR丸ゴシック体E" panose="020F0909000000000000" pitchFamily="49" charset="-128"/>
            </a:endParaRPr>
          </a:p>
          <a:p>
            <a:r>
              <a:rPr lang="ja-JP" altLang="en-US" sz="1400" dirty="0">
                <a:ea typeface="AR丸ゴシック体E" panose="020F0909000000000000" pitchFamily="49" charset="-128"/>
              </a:rPr>
              <a:t>法令に前文が加えられるって、前代未聞のことですよ。</a:t>
            </a:r>
            <a:endParaRPr lang="en-US" altLang="ja-JP" sz="1400" dirty="0">
              <a:ea typeface="AR丸ゴシック体E" panose="020F0909000000000000" pitchFamily="49" charset="-128"/>
            </a:endParaRPr>
          </a:p>
          <a:p>
            <a:r>
              <a:rPr lang="ja-JP" altLang="en-US" sz="1400" dirty="0">
                <a:ea typeface="AR丸ゴシック体E" panose="020F0909000000000000" pitchFamily="49" charset="-128"/>
              </a:rPr>
              <a:t>今回の学習指導要領には、これが書き加えられたのです。</a:t>
            </a:r>
            <a:endParaRPr lang="en-US" altLang="ja-JP" sz="1400" dirty="0">
              <a:ea typeface="AR丸ゴシック体E" panose="020F0909000000000000" pitchFamily="49" charset="-128"/>
            </a:endParaRPr>
          </a:p>
          <a:p>
            <a:r>
              <a:rPr lang="ja-JP" altLang="en-US" sz="1400" dirty="0">
                <a:ea typeface="AR丸ゴシック体E" panose="020F0909000000000000" pitchFamily="49" charset="-128"/>
              </a:rPr>
              <a:t>改訂の主旨を特に強調するためのものです。</a:t>
            </a:r>
            <a:endParaRPr lang="en-US" altLang="ja-JP" sz="1400" dirty="0">
              <a:ea typeface="AR丸ゴシック体E" panose="020F0909000000000000" pitchFamily="49" charset="-128"/>
            </a:endParaRPr>
          </a:p>
          <a:p>
            <a:pPr algn="ctr"/>
            <a:endParaRPr lang="en-US" altLang="ja-JP" sz="1400" dirty="0">
              <a:ea typeface="AR P楷書体M" panose="03000600000000000000" pitchFamily="66" charset="-128"/>
            </a:endParaRPr>
          </a:p>
          <a:p>
            <a:r>
              <a:rPr lang="ja-JP" altLang="en-US" sz="1400" dirty="0">
                <a:ea typeface="AR P丸ゴシック体E" panose="020F0900000000000000" pitchFamily="50" charset="-128"/>
              </a:rPr>
              <a:t>★　学習指導要領の</a:t>
            </a:r>
            <a:r>
              <a:rPr lang="ja-JP" altLang="en-US" sz="1400" dirty="0">
                <a:highlight>
                  <a:srgbClr val="FFFF00"/>
                </a:highlight>
                <a:ea typeface="AR P丸ゴシック体E" panose="020F0900000000000000" pitchFamily="50" charset="-128"/>
              </a:rPr>
              <a:t>前文</a:t>
            </a:r>
            <a:r>
              <a:rPr lang="ja-JP" altLang="en-US" sz="1400" dirty="0">
                <a:ea typeface="AR P丸ゴシック体E" panose="020F0900000000000000" pitchFamily="50" charset="-128"/>
              </a:rPr>
              <a:t>と</a:t>
            </a:r>
            <a:r>
              <a:rPr lang="ja-JP" altLang="en-US" sz="1400" dirty="0">
                <a:highlight>
                  <a:srgbClr val="FFFF00"/>
                </a:highlight>
                <a:ea typeface="AR P丸ゴシック体E" panose="020F0900000000000000" pitchFamily="50" charset="-128"/>
              </a:rPr>
              <a:t>総則</a:t>
            </a:r>
            <a:r>
              <a:rPr lang="ja-JP" altLang="en-US" sz="1400" dirty="0">
                <a:ea typeface="AR P丸ゴシック体E" panose="020F0900000000000000" pitchFamily="50" charset="-128"/>
              </a:rPr>
              <a:t>に書かれていることをしっかり読み込むと、</a:t>
            </a:r>
            <a:endParaRPr lang="en-US" altLang="ja-JP" sz="1400" dirty="0">
              <a:ea typeface="AR P丸ゴシック体E" panose="020F0900000000000000" pitchFamily="50" charset="-128"/>
            </a:endParaRPr>
          </a:p>
          <a:p>
            <a:r>
              <a:rPr lang="ja-JP" altLang="en-US" sz="1400" dirty="0">
                <a:ea typeface="AR P丸ゴシック体E" panose="020F0900000000000000" pitchFamily="50" charset="-128"/>
              </a:rPr>
              <a:t>　　これからの世界に通用する「人間」や、そこに向かう学びのあり方が</a:t>
            </a:r>
            <a:endParaRPr lang="en-US" altLang="ja-JP" sz="1400" dirty="0">
              <a:ea typeface="AR P丸ゴシック体E" panose="020F0900000000000000" pitchFamily="50" charset="-128"/>
            </a:endParaRPr>
          </a:p>
          <a:p>
            <a:r>
              <a:rPr lang="ja-JP" altLang="en-US" sz="1400" dirty="0">
                <a:ea typeface="AR P丸ゴシック体E" panose="020F0900000000000000" pitchFamily="50" charset="-128"/>
              </a:rPr>
              <a:t>　　見えてきます。</a:t>
            </a:r>
            <a:endParaRPr lang="en-US" altLang="ja-JP" sz="1400" dirty="0">
              <a:ea typeface="AR P丸ゴシック体E" panose="020F0900000000000000" pitchFamily="50" charset="-128"/>
            </a:endParaRPr>
          </a:p>
          <a:p>
            <a:endParaRPr lang="en-US" altLang="ja-JP" sz="1400" dirty="0">
              <a:ea typeface="AR P丸ゴシック体E" panose="020F0900000000000000" pitchFamily="50" charset="-128"/>
            </a:endParaRPr>
          </a:p>
          <a:p>
            <a:r>
              <a:rPr lang="ja-JP" altLang="en-US" sz="1400" dirty="0">
                <a:ea typeface="AR丸ゴシック体E" panose="020F0909000000000000" pitchFamily="49" charset="-128"/>
              </a:rPr>
              <a:t>皆さんが考えたこと、重要と思ったことが、どのように書かれているでしょうか。</a:t>
            </a:r>
            <a:endParaRPr lang="en-US" altLang="ja-JP" sz="1400" dirty="0">
              <a:ea typeface="AR丸ゴシック体E" panose="020F0909000000000000" pitchFamily="49" charset="-128"/>
            </a:endParaRPr>
          </a:p>
          <a:p>
            <a:endParaRPr lang="en-US" altLang="ja-JP" sz="1400" dirty="0">
              <a:ea typeface="AR丸ゴシック体E" panose="020F0909000000000000" pitchFamily="49" charset="-128"/>
            </a:endParaRPr>
          </a:p>
          <a:p>
            <a:r>
              <a:rPr lang="ja-JP" altLang="en-US" sz="1400" dirty="0">
                <a:ea typeface="AR丸ゴシック体E" panose="020F0909000000000000" pitchFamily="49" charset="-128"/>
              </a:rPr>
              <a:t>少し解説いたしますので、画面をご覧になりながらお聞きください。　★</a:t>
            </a:r>
            <a:endParaRPr lang="en-US" altLang="ja-JP" sz="1400" dirty="0">
              <a:ea typeface="AR丸ゴシック体E" panose="020F0909000000000000" pitchFamily="49" charset="-128"/>
            </a:endParaRPr>
          </a:p>
          <a:p>
            <a:pPr algn="ctr"/>
            <a:endParaRPr lang="en-US" altLang="ja-JP" sz="1400" dirty="0">
              <a:ea typeface="AR P楷書体M" panose="03000600000000000000" pitchFamily="66" charset="-128"/>
            </a:endParaRPr>
          </a:p>
          <a:p>
            <a:pPr algn="ctr"/>
            <a:r>
              <a:rPr lang="ja-JP" altLang="en-US" dirty="0">
                <a:ea typeface="AR P楷書体M" panose="03000600000000000000" pitchFamily="66" charset="-128"/>
              </a:rPr>
              <a:t>　</a:t>
            </a:r>
            <a:endParaRPr lang="en-US" altLang="ja-JP" dirty="0">
              <a:ea typeface="AR P楷書体M" panose="03000600000000000000" pitchFamily="66" charset="-128"/>
            </a:endParaRPr>
          </a:p>
          <a:p>
            <a:r>
              <a:rPr kumimoji="1" lang="ja-JP" altLang="en-US" dirty="0"/>
              <a:t>　</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35</a:t>
            </a:fld>
            <a:endParaRPr kumimoji="1" lang="ja-JP" altLang="en-US"/>
          </a:p>
        </p:txBody>
      </p:sp>
    </p:spTree>
    <p:extLst>
      <p:ext uri="{BB962C8B-B14F-4D97-AF65-F5344CB8AC3E}">
        <p14:creationId xmlns:p14="http://schemas.microsoft.com/office/powerpoint/2010/main" val="909397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346075"/>
            <a:ext cx="3101975" cy="2325688"/>
          </a:xfrm>
        </p:spPr>
      </p:sp>
      <p:sp>
        <p:nvSpPr>
          <p:cNvPr id="3" name="ノート プレースホルダー 2"/>
          <p:cNvSpPr>
            <a:spLocks noGrp="1"/>
          </p:cNvSpPr>
          <p:nvPr>
            <p:ph type="body" idx="1"/>
          </p:nvPr>
        </p:nvSpPr>
        <p:spPr>
          <a:xfrm>
            <a:off x="1144905" y="3000603"/>
            <a:ext cx="8016240" cy="3285898"/>
          </a:xfrm>
        </p:spPr>
        <p:txBody>
          <a:bodyPr>
            <a:noAutofit/>
          </a:bodyPr>
          <a:lstStyle/>
          <a:p>
            <a:r>
              <a:rPr kumimoji="1" lang="ja-JP" altLang="en-US" sz="1400" dirty="0"/>
              <a:t>★　前回までの学習指導要領は、個人の成長を大事に考えて作られていました。</a:t>
            </a:r>
            <a:endParaRPr kumimoji="1" lang="en-US" altLang="ja-JP" sz="1400" dirty="0"/>
          </a:p>
          <a:p>
            <a:endParaRPr lang="en-US" altLang="ja-JP" sz="1400" dirty="0"/>
          </a:p>
          <a:p>
            <a:r>
              <a:rPr kumimoji="1" lang="ja-JP" altLang="en-US" sz="1400" dirty="0"/>
              <a:t>★　今回の学習指導要領では、前文を設け、</a:t>
            </a:r>
            <a:r>
              <a:rPr lang="ja-JP" altLang="en-US" sz="1400" b="1" dirty="0">
                <a:solidFill>
                  <a:srgbClr val="FF0000"/>
                </a:solidFill>
              </a:rPr>
              <a:t>自分のよさや可能性を認識する</a:t>
            </a:r>
            <a:r>
              <a:rPr lang="ja-JP" altLang="en-US" sz="1400" b="1" dirty="0"/>
              <a:t>ことや</a:t>
            </a:r>
            <a:r>
              <a:rPr lang="ja-JP" altLang="en-US" sz="1400" b="1" dirty="0">
                <a:solidFill>
                  <a:srgbClr val="FF0000"/>
                </a:solidFill>
              </a:rPr>
              <a:t>豊かな人生を　　　</a:t>
            </a:r>
            <a:endParaRPr lang="en-US" altLang="ja-JP" sz="1400" b="1" dirty="0">
              <a:solidFill>
                <a:srgbClr val="FF0000"/>
              </a:solidFill>
            </a:endParaRPr>
          </a:p>
          <a:p>
            <a:r>
              <a:rPr lang="ja-JP" altLang="en-US" sz="1400" b="1" dirty="0">
                <a:solidFill>
                  <a:srgbClr val="FF0000"/>
                </a:solidFill>
              </a:rPr>
              <a:t>　　切り拓く</a:t>
            </a:r>
            <a:r>
              <a:rPr lang="ja-JP" altLang="en-US" sz="1400" b="1" dirty="0"/>
              <a:t>といった　</a:t>
            </a:r>
            <a:r>
              <a:rPr kumimoji="1" lang="ja-JP" altLang="en-US" sz="1400" dirty="0"/>
              <a:t>個人としての成長も大切にしながらも、</a:t>
            </a:r>
            <a:endParaRPr kumimoji="1" lang="en-US" altLang="ja-JP" sz="1400" dirty="0"/>
          </a:p>
          <a:p>
            <a:endParaRPr kumimoji="1" lang="en-US" altLang="ja-JP" sz="1400" dirty="0"/>
          </a:p>
          <a:p>
            <a:r>
              <a:rPr kumimoji="1" lang="ja-JP" altLang="en-US" sz="1400" dirty="0"/>
              <a:t>★「</a:t>
            </a:r>
            <a:r>
              <a:rPr lang="ja-JP" altLang="en-US" sz="1400" b="1" dirty="0">
                <a:solidFill>
                  <a:schemeClr val="accent5">
                    <a:lumMod val="75000"/>
                  </a:schemeClr>
                </a:solidFill>
              </a:rPr>
              <a:t>あらゆる他者を価値のある存在として尊重し、多様な人々と協議しながら様々な社会的変化</a:t>
            </a:r>
            <a:endParaRPr lang="en-US" altLang="ja-JP" sz="1400" b="1" dirty="0">
              <a:solidFill>
                <a:schemeClr val="accent5">
                  <a:lumMod val="75000"/>
                </a:schemeClr>
              </a:solidFill>
            </a:endParaRPr>
          </a:p>
          <a:p>
            <a:r>
              <a:rPr lang="ja-JP" altLang="en-US" sz="1400" b="1" dirty="0">
                <a:solidFill>
                  <a:schemeClr val="accent5">
                    <a:lumMod val="75000"/>
                  </a:schemeClr>
                </a:solidFill>
              </a:rPr>
              <a:t>　　を乗り越え、</a:t>
            </a:r>
            <a:r>
              <a:rPr lang="ja-JP" altLang="en-US" sz="1400" b="1" dirty="0">
                <a:solidFill>
                  <a:schemeClr val="accent1">
                    <a:lumMod val="50000"/>
                  </a:schemeClr>
                </a:solidFill>
              </a:rPr>
              <a:t>持続可能な社会の創り手となることができるようにする」</a:t>
            </a:r>
            <a:endParaRPr lang="en-US" altLang="ja-JP" sz="1400" b="1" dirty="0">
              <a:solidFill>
                <a:schemeClr val="accent1">
                  <a:lumMod val="50000"/>
                </a:schemeClr>
              </a:solidFill>
            </a:endParaRPr>
          </a:p>
          <a:p>
            <a:endParaRPr lang="en-US" altLang="ja-JP" sz="1400" b="1" dirty="0">
              <a:solidFill>
                <a:schemeClr val="accent1">
                  <a:lumMod val="50000"/>
                </a:schemeClr>
              </a:solidFill>
            </a:endParaRPr>
          </a:p>
          <a:p>
            <a:r>
              <a:rPr lang="ja-JP" altLang="en-US" sz="1400" b="1" dirty="0"/>
              <a:t>と、いった社会人としての役割をも果たせる人間の育成を目指しているのです。★　★</a:t>
            </a:r>
            <a:endParaRPr lang="en-US" altLang="ja-JP" sz="1400" b="1" dirty="0"/>
          </a:p>
          <a:p>
            <a:endParaRPr lang="en-US" altLang="ja-JP" sz="1400" b="1" dirty="0"/>
          </a:p>
          <a:p>
            <a:r>
              <a:rPr lang="ja-JP" altLang="en-US" sz="1400" b="1" dirty="0"/>
              <a:t>★★　このような視点は、</a:t>
            </a:r>
            <a:r>
              <a:rPr lang="en-US" altLang="ja-JP" sz="1400" b="1" dirty="0"/>
              <a:t>Education for Sustainable Development (ESD)</a:t>
            </a:r>
            <a:r>
              <a:rPr lang="ja-JP" altLang="en-US" sz="1400" b="1" dirty="0"/>
              <a:t>持続可能な</a:t>
            </a:r>
            <a:r>
              <a:rPr lang="ja-JP" altLang="en-US" sz="1400" b="1" u="sng" dirty="0"/>
              <a:t>開発　　　　　</a:t>
            </a:r>
            <a:endParaRPr lang="en-US" altLang="ja-JP" sz="1400" b="1" u="sng" dirty="0"/>
          </a:p>
          <a:p>
            <a:r>
              <a:rPr lang="ja-JP" altLang="en-US" sz="1400" b="1" dirty="0"/>
              <a:t>　　　（あるいは未来）のための教育を踏まえて構成されているのです。</a:t>
            </a:r>
            <a:endParaRPr lang="en-US" altLang="ja-JP" sz="1400" b="1" dirty="0"/>
          </a:p>
          <a:p>
            <a:endParaRPr lang="en-US" altLang="ja-JP" sz="1400" b="1" dirty="0"/>
          </a:p>
          <a:p>
            <a:r>
              <a:rPr lang="ja-JP" altLang="en-US" sz="1400" b="1" dirty="0"/>
              <a:t>学習指導要領は、ＥＳＤに向けて大きく舵を切ったのです。　　★</a:t>
            </a:r>
            <a:endParaRPr lang="en-US" altLang="ja-JP" sz="1400" b="1" dirty="0"/>
          </a:p>
          <a:p>
            <a:endParaRPr lang="en-US" altLang="ja-JP" sz="1400" b="1" dirty="0"/>
          </a:p>
          <a:p>
            <a:endParaRPr lang="en-US" altLang="ja-JP" sz="1400" b="1" dirty="0">
              <a:solidFill>
                <a:schemeClr val="accent5">
                  <a:lumMod val="75000"/>
                </a:schemeClr>
              </a:solidFill>
            </a:endParaRPr>
          </a:p>
          <a:p>
            <a:r>
              <a:rPr lang="ja-JP" altLang="en-US" sz="1400" b="1" dirty="0">
                <a:solidFill>
                  <a:schemeClr val="accent5">
                    <a:lumMod val="75000"/>
                  </a:schemeClr>
                </a:solidFill>
              </a:rPr>
              <a:t>　　　　　　　　　　　　　　　　　　　</a:t>
            </a:r>
            <a:endParaRPr lang="en-US" altLang="ja-JP" sz="1400" b="1" dirty="0">
              <a:solidFill>
                <a:schemeClr val="accent5">
                  <a:lumMod val="75000"/>
                </a:schemeClr>
              </a:solidFill>
            </a:endParaRPr>
          </a:p>
          <a:p>
            <a:r>
              <a:rPr lang="ja-JP" altLang="en-US" sz="1400" b="1" dirty="0">
                <a:solidFill>
                  <a:schemeClr val="accent5">
                    <a:lumMod val="75000"/>
                  </a:schemeClr>
                </a:solidFill>
              </a:rPr>
              <a:t>　　　　　　　　　　　　　　　　　　　   　</a:t>
            </a:r>
            <a:endParaRPr lang="en-US" altLang="ja-JP" sz="1400" b="1" dirty="0">
              <a:solidFill>
                <a:schemeClr val="accent5">
                  <a:lumMod val="75000"/>
                </a:schemeClr>
              </a:solidFill>
            </a:endParaRPr>
          </a:p>
          <a:p>
            <a:r>
              <a:rPr lang="ja-JP" altLang="en-US" sz="1400" b="1" dirty="0">
                <a:solidFill>
                  <a:schemeClr val="accent5">
                    <a:lumMod val="75000"/>
                  </a:schemeClr>
                </a:solidFill>
              </a:rPr>
              <a:t>　　　　　　　　　　　　　　　　　　　　　</a:t>
            </a:r>
            <a:endParaRPr lang="en-US" altLang="ja-JP" sz="1400" b="1" dirty="0">
              <a:solidFill>
                <a:schemeClr val="accent5">
                  <a:lumMod val="75000"/>
                </a:schemeClr>
              </a:solidFill>
            </a:endParaRPr>
          </a:p>
          <a:p>
            <a:r>
              <a:rPr lang="ja-JP" altLang="en-US" sz="1400" b="1" dirty="0">
                <a:solidFill>
                  <a:srgbClr val="FF0000"/>
                </a:solidFill>
              </a:rPr>
              <a:t>、</a:t>
            </a:r>
            <a:r>
              <a:rPr lang="ja-JP" altLang="en-US" sz="1400" b="1" dirty="0"/>
              <a:t>　　　　　　</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36</a:t>
            </a:fld>
            <a:endParaRPr kumimoji="1" lang="ja-JP" altLang="en-US"/>
          </a:p>
        </p:txBody>
      </p:sp>
    </p:spTree>
    <p:extLst>
      <p:ext uri="{BB962C8B-B14F-4D97-AF65-F5344CB8AC3E}">
        <p14:creationId xmlns:p14="http://schemas.microsoft.com/office/powerpoint/2010/main" val="13162702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183031" y="3508229"/>
            <a:ext cx="6005294" cy="3034331"/>
          </a:xfrm>
        </p:spPr>
        <p:txBody>
          <a:bodyPr/>
          <a:lstStyle/>
          <a:p>
            <a:r>
              <a:rPr lang="ja-JP" altLang="en-US" sz="1400" dirty="0"/>
              <a:t>最近は、ＥＳＤだけでなく、ＳＤＧｓ（エスディージーズ）の重要性が認められ、「どちらを進めたらいいのか」といった混乱もあります。</a:t>
            </a:r>
            <a:endParaRPr lang="en-US" altLang="ja-JP" sz="1400" dirty="0"/>
          </a:p>
          <a:p>
            <a:endParaRPr kumimoji="1" lang="en-US" altLang="ja-JP" sz="1400" dirty="0"/>
          </a:p>
          <a:p>
            <a:r>
              <a:rPr lang="ja-JP" altLang="en-US" sz="1400" dirty="0"/>
              <a:t>★　ＥＳＤは持続可能な社会の創り手を育むための教育のことです。</a:t>
            </a:r>
            <a:endParaRPr lang="en-US" altLang="ja-JP" sz="1400" dirty="0"/>
          </a:p>
          <a:p>
            <a:endParaRPr kumimoji="1" lang="en-US" altLang="ja-JP" sz="1400" dirty="0"/>
          </a:p>
          <a:p>
            <a:r>
              <a:rPr lang="ja-JP" altLang="en-US" sz="1400" dirty="0"/>
              <a:t>★　ＳＤＧｓ（エスディージーズ）は、持続可能な社会を実現するため　　</a:t>
            </a:r>
            <a:endParaRPr lang="en-US" altLang="ja-JP" sz="1400" dirty="0"/>
          </a:p>
          <a:p>
            <a:r>
              <a:rPr lang="ja-JP" altLang="en-US" sz="1400" dirty="0"/>
              <a:t>　　に取り組むべき１７の目標やそのための取り組みのことです。です</a:t>
            </a:r>
            <a:endParaRPr lang="en-US" altLang="ja-JP" sz="1400" dirty="0"/>
          </a:p>
          <a:p>
            <a:r>
              <a:rPr lang="ja-JP" altLang="en-US" sz="1400" dirty="0"/>
              <a:t>　　から、同じ目標にとりくむためのものです。</a:t>
            </a:r>
            <a:endParaRPr lang="en-US" altLang="ja-JP" sz="1400" dirty="0"/>
          </a:p>
          <a:p>
            <a:endParaRPr kumimoji="1" lang="en-US" altLang="ja-JP" sz="1400" dirty="0"/>
          </a:p>
          <a:p>
            <a:r>
              <a:rPr lang="ja-JP" altLang="en-US" sz="1400" dirty="0"/>
              <a:t>★　ＳＤＧｓで示された目標を実現していくには、あらゆる分野の人々</a:t>
            </a:r>
            <a:endParaRPr lang="en-US" altLang="ja-JP" sz="1400" dirty="0"/>
          </a:p>
          <a:p>
            <a:r>
              <a:rPr lang="ja-JP" altLang="en-US" sz="1400" dirty="0"/>
              <a:t>　　が連携・協働し、問題解決することが重要です。そのためには学校</a:t>
            </a:r>
            <a:endParaRPr lang="en-US" altLang="ja-JP" sz="1400" dirty="0"/>
          </a:p>
          <a:p>
            <a:r>
              <a:rPr lang="ja-JP" altLang="en-US" sz="1400" dirty="0"/>
              <a:t>　　教育のあり方も、社会教育のあり方もＥＳＤの理念に向けて大きく　　</a:t>
            </a:r>
            <a:endParaRPr lang="en-US" altLang="ja-JP" sz="1400" dirty="0"/>
          </a:p>
          <a:p>
            <a:r>
              <a:rPr lang="ja-JP" altLang="en-US" sz="1400" dirty="0"/>
              <a:t>　　変えていく必要がありそうです。　　★</a:t>
            </a:r>
            <a:endParaRPr lang="en-US" altLang="ja-JP" sz="1400" dirty="0"/>
          </a:p>
          <a:p>
            <a:endParaRPr kumimoji="1" lang="en-US" altLang="ja-JP"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37</a:t>
            </a:fld>
            <a:endParaRPr kumimoji="1" lang="ja-JP" altLang="en-US"/>
          </a:p>
        </p:txBody>
      </p:sp>
    </p:spTree>
    <p:extLst>
      <p:ext uri="{BB962C8B-B14F-4D97-AF65-F5344CB8AC3E}">
        <p14:creationId xmlns:p14="http://schemas.microsoft.com/office/powerpoint/2010/main" val="1281781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 1"/>
          <p:cNvSpPr>
            <a:spLocks noGrp="1" noRot="1" noChangeAspect="1" noTextEdit="1"/>
          </p:cNvSpPr>
          <p:nvPr>
            <p:ph type="sldImg"/>
          </p:nvPr>
        </p:nvSpPr>
        <p:spPr bwMode="auto">
          <a:xfrm>
            <a:off x="3313113" y="109538"/>
            <a:ext cx="3775075" cy="2830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ノート プレースホルダ 2"/>
          <p:cNvSpPr>
            <a:spLocks noGrp="1"/>
          </p:cNvSpPr>
          <p:nvPr>
            <p:ph type="body" idx="1"/>
          </p:nvPr>
        </p:nvSpPr>
        <p:spPr bwMode="auto">
          <a:xfrm>
            <a:off x="2282260" y="3083161"/>
            <a:ext cx="7328465" cy="36954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dirty="0"/>
              <a:t>★　学習指導要領では、知識や理解だけでなく生きる力を育むといっています、</a:t>
            </a:r>
            <a:endParaRPr lang="en-US" altLang="ja-JP" sz="1400" dirty="0"/>
          </a:p>
          <a:p>
            <a:r>
              <a:rPr lang="ja-JP" altLang="en-US" sz="1400" dirty="0"/>
              <a:t>　　思考力、判断力、表現力の育成です</a:t>
            </a:r>
            <a:endParaRPr lang="en-US" altLang="ja-JP" sz="1400" dirty="0"/>
          </a:p>
          <a:p>
            <a:r>
              <a:rPr lang="ja-JP" altLang="en-US" sz="1400" dirty="0"/>
              <a:t>★「厳しい時代をたくましくですから、　★ボーッと生きているだけではいけません。</a:t>
            </a:r>
            <a:endParaRPr lang="en-US" altLang="ja-JP" sz="1400" dirty="0"/>
          </a:p>
          <a:p>
            <a:r>
              <a:rPr lang="ja-JP" altLang="en-US" sz="1400" dirty="0"/>
              <a:t>その中身としては、</a:t>
            </a:r>
            <a:endParaRPr lang="en-US" altLang="ja-JP" sz="1400" dirty="0"/>
          </a:p>
          <a:p>
            <a:endParaRPr lang="en-US" altLang="ja-JP" sz="1400" dirty="0"/>
          </a:p>
          <a:p>
            <a:r>
              <a:rPr lang="ja-JP" altLang="en-US" sz="1400" dirty="0"/>
              <a:t>★　課題解決に必要な、主体的に学習に取り組む態度や、人との協働です。　</a:t>
            </a:r>
            <a:endParaRPr lang="en-US" altLang="ja-JP" sz="1400" dirty="0"/>
          </a:p>
          <a:p>
            <a:r>
              <a:rPr lang="ja-JP" altLang="en-US" sz="1400" dirty="0"/>
              <a:t>★　そのような学びを通じて豊かな心や創造性を育みます。</a:t>
            </a:r>
            <a:endParaRPr lang="en-US" altLang="ja-JP" sz="1400" dirty="0"/>
          </a:p>
          <a:p>
            <a:endParaRPr lang="en-US" altLang="ja-JP" sz="1400" dirty="0"/>
          </a:p>
          <a:p>
            <a:r>
              <a:rPr lang="ja-JP" altLang="en-US" sz="1400" dirty="0"/>
              <a:t>★　また、それらを支える健康で安全な生活と豊かなスポーツライフ</a:t>
            </a:r>
            <a:endParaRPr lang="en-US" altLang="ja-JP" sz="1400" dirty="0"/>
          </a:p>
          <a:p>
            <a:endParaRPr lang="en-US" altLang="ja-JP" sz="1400" dirty="0"/>
          </a:p>
          <a:p>
            <a:r>
              <a:rPr lang="ja-JP" altLang="en-US" sz="1400" dirty="0"/>
              <a:t>　　を掲げています。「生きる力」といっても、厳しい時代をたくましく</a:t>
            </a:r>
            <a:endParaRPr lang="en-US" altLang="ja-JP" sz="1400" dirty="0"/>
          </a:p>
          <a:p>
            <a:r>
              <a:rPr lang="ja-JP" altLang="en-US" sz="1400" dirty="0"/>
              <a:t>　　生き抜いていく力が必要ですから、ぼんやり生きていては、</a:t>
            </a:r>
            <a:r>
              <a:rPr lang="en-US" altLang="ja-JP" sz="1400" dirty="0"/>
              <a:t>5</a:t>
            </a:r>
            <a:r>
              <a:rPr lang="ja-JP" altLang="en-US" sz="1400" dirty="0"/>
              <a:t>歳の</a:t>
            </a:r>
            <a:endParaRPr lang="en-US" altLang="ja-JP" sz="1400" dirty="0"/>
          </a:p>
          <a:p>
            <a:r>
              <a:rPr lang="ja-JP" altLang="en-US" sz="1400" dirty="0"/>
              <a:t>　　チコちゃんからも、叱られてしまいますよ。</a:t>
            </a:r>
            <a:endParaRPr lang="en-US" altLang="ja-JP" sz="1400" dirty="0"/>
          </a:p>
          <a:p>
            <a:endParaRPr lang="en-US" altLang="ja-JP" sz="1400" dirty="0"/>
          </a:p>
          <a:p>
            <a:r>
              <a:rPr lang="ja-JP" altLang="en-US" sz="1400" dirty="0"/>
              <a:t>そういうわけで、今回の学習指導要領は、題して！</a:t>
            </a:r>
            <a:endParaRPr lang="en-US" altLang="ja-JP" sz="1400" dirty="0"/>
          </a:p>
          <a:p>
            <a:r>
              <a:rPr lang="ja-JP" altLang="en-US" sz="1400" dirty="0"/>
              <a:t>「ボーッと生きてんじゃないよ指導要領」と呼ぶことにいたしましょう。　★</a:t>
            </a:r>
            <a:endParaRPr lang="en-US" altLang="ja-JP" sz="1400" dirty="0"/>
          </a:p>
          <a:p>
            <a:endParaRPr lang="en-US" altLang="ja-JP" sz="1400" dirty="0"/>
          </a:p>
          <a:p>
            <a:endParaRPr lang="ja-JP" altLang="en-US" dirty="0"/>
          </a:p>
        </p:txBody>
      </p:sp>
      <p:sp>
        <p:nvSpPr>
          <p:cNvPr id="512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6503">
              <a:defRPr kumimoji="1" sz="2000">
                <a:solidFill>
                  <a:schemeClr val="tx1"/>
                </a:solidFill>
                <a:latin typeface="Arial" panose="020B0604020202020204" pitchFamily="34" charset="0"/>
                <a:ea typeface="ＭＳ Ｐゴシック" panose="020B0600070205080204" pitchFamily="50" charset="-128"/>
              </a:defRPr>
            </a:lvl1pPr>
            <a:lvl2pPr marL="799260" indent="-307407" defTabSz="1376503">
              <a:defRPr kumimoji="1" sz="2000">
                <a:solidFill>
                  <a:schemeClr val="tx1"/>
                </a:solidFill>
                <a:latin typeface="Arial" panose="020B0604020202020204" pitchFamily="34" charset="0"/>
                <a:ea typeface="ＭＳ Ｐゴシック" panose="020B0600070205080204" pitchFamily="50" charset="-128"/>
              </a:defRPr>
            </a:lvl2pPr>
            <a:lvl3pPr marL="1229630" indent="-245926" defTabSz="1376503">
              <a:defRPr kumimoji="1" sz="2000">
                <a:solidFill>
                  <a:schemeClr val="tx1"/>
                </a:solidFill>
                <a:latin typeface="Arial" panose="020B0604020202020204" pitchFamily="34" charset="0"/>
                <a:ea typeface="ＭＳ Ｐゴシック" panose="020B0600070205080204" pitchFamily="50" charset="-128"/>
              </a:defRPr>
            </a:lvl3pPr>
            <a:lvl4pPr marL="1721482" indent="-245926" defTabSz="1376503">
              <a:defRPr kumimoji="1" sz="2000">
                <a:solidFill>
                  <a:schemeClr val="tx1"/>
                </a:solidFill>
                <a:latin typeface="Arial" panose="020B0604020202020204" pitchFamily="34" charset="0"/>
                <a:ea typeface="ＭＳ Ｐゴシック" panose="020B0600070205080204" pitchFamily="50" charset="-128"/>
              </a:defRPr>
            </a:lvl4pPr>
            <a:lvl5pPr marL="2213334" indent="-245926" defTabSz="1376503">
              <a:defRPr kumimoji="1" sz="2000">
                <a:solidFill>
                  <a:schemeClr val="tx1"/>
                </a:solidFill>
                <a:latin typeface="Arial" panose="020B0604020202020204" pitchFamily="34" charset="0"/>
                <a:ea typeface="ＭＳ Ｐゴシック" panose="020B0600070205080204" pitchFamily="50" charset="-128"/>
              </a:defRPr>
            </a:lvl5pPr>
            <a:lvl6pPr marL="2705187" indent="-245926"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97038" indent="-245926"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88891" indent="-245926"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80742" indent="-245926"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6DFB1E70-55DD-47BF-A83A-7F8F719E733A}" type="slidenum">
              <a:rPr lang="ja-JP" altLang="en-US" sz="1300">
                <a:latin typeface="Calibri" panose="020F0502020204030204" pitchFamily="34" charset="0"/>
              </a:rPr>
              <a:pPr/>
              <a:t>38</a:t>
            </a:fld>
            <a:endParaRPr lang="ja-JP" altLang="en-US" sz="1300">
              <a:latin typeface="Calibri" panose="020F0502020204030204" pitchFamily="34" charset="0"/>
            </a:endParaRPr>
          </a:p>
        </p:txBody>
      </p:sp>
    </p:spTree>
    <p:extLst>
      <p:ext uri="{BB962C8B-B14F-4D97-AF65-F5344CB8AC3E}">
        <p14:creationId xmlns:p14="http://schemas.microsoft.com/office/powerpoint/2010/main" val="94919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559175" y="552450"/>
            <a:ext cx="2593975" cy="1946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82811" y="2785563"/>
            <a:ext cx="7332613" cy="3653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dirty="0"/>
              <a:t>学校教育を進めるにあたっては、教育課程が重要です。その編成と実施において、</a:t>
            </a:r>
            <a:endParaRPr lang="en-US" altLang="ja-JP" sz="1400" dirty="0"/>
          </a:p>
          <a:p>
            <a:r>
              <a:rPr lang="ja-JP" altLang="en-US" sz="1400" dirty="0"/>
              <a:t>大事なことが示されていいます。</a:t>
            </a:r>
            <a:endParaRPr lang="en-US" altLang="ja-JP" sz="1400" dirty="0"/>
          </a:p>
          <a:p>
            <a:endParaRPr lang="en-US" altLang="ja-JP" sz="1400" dirty="0"/>
          </a:p>
          <a:p>
            <a:r>
              <a:rPr lang="ja-JP" altLang="en-US" sz="1400" b="1" dirty="0">
                <a:ea typeface="HG創英角ﾎﾟｯﾌﾟ体" panose="040B0A09000000000000" pitchFamily="49" charset="-128"/>
              </a:rPr>
              <a:t>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dirty="0">
                <a:latin typeface="ＭＳ 明朝" panose="02020609040205080304" pitchFamily="17" charset="-128"/>
                <a:ea typeface="ＭＳ 明朝" panose="02020609040205080304" pitchFamily="17" charset="-128"/>
              </a:rPr>
              <a:t>総合的な学習の時間の目標と関連を図り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　主体的・対話的で深い学び</a:t>
            </a:r>
            <a:r>
              <a:rPr lang="ja-JP" altLang="en-US" sz="1400" b="1" dirty="0">
                <a:latin typeface="ＭＳ 明朝" panose="02020609040205080304" pitchFamily="17" charset="-128"/>
                <a:ea typeface="ＭＳ 明朝" panose="02020609040205080304" pitchFamily="17" charset="-128"/>
              </a:rPr>
              <a:t>　に向けた授業改善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と示されています。　　　★</a:t>
            </a:r>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39</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139067" y="3702050"/>
            <a:ext cx="6003069" cy="2712215"/>
          </a:xfrm>
        </p:spPr>
        <p:txBody>
          <a:bodyPr/>
          <a:lstStyle/>
          <a:p>
            <a:r>
              <a:rPr lang="ja-JP" altLang="en-US" sz="1400" dirty="0"/>
              <a:t>動画データは削除し、この画面だけご覧いただいています。</a:t>
            </a:r>
            <a:endParaRPr lang="en-US" altLang="ja-JP" sz="1400" dirty="0"/>
          </a:p>
          <a:p>
            <a:r>
              <a:rPr lang="ja-JP" altLang="en-US" sz="1400" dirty="0"/>
              <a:t>必要な方は、「生きる力　学びの、その先へ」で検索してご覧ください。</a:t>
            </a:r>
            <a:endParaRPr lang="en-US" altLang="ja-JP" sz="1400" dirty="0"/>
          </a:p>
          <a:p>
            <a:r>
              <a:rPr lang="ja-JP" altLang="en-US" sz="1400"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4</a:t>
            </a:fld>
            <a:endParaRPr kumimoji="1" lang="ja-JP" altLang="en-US"/>
          </a:p>
        </p:txBody>
      </p:sp>
    </p:spTree>
    <p:extLst>
      <p:ext uri="{BB962C8B-B14F-4D97-AF65-F5344CB8AC3E}">
        <p14:creationId xmlns:p14="http://schemas.microsoft.com/office/powerpoint/2010/main" val="1887474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00238" y="222250"/>
            <a:ext cx="3775075" cy="2830513"/>
          </a:xfrm>
        </p:spPr>
      </p:sp>
      <p:sp>
        <p:nvSpPr>
          <p:cNvPr id="3" name="ノート プレースホルダー 2"/>
          <p:cNvSpPr>
            <a:spLocks noGrp="1"/>
          </p:cNvSpPr>
          <p:nvPr>
            <p:ph type="body" idx="1"/>
          </p:nvPr>
        </p:nvSpPr>
        <p:spPr>
          <a:xfrm>
            <a:off x="2087563" y="3177006"/>
            <a:ext cx="6433487" cy="3488907"/>
          </a:xfrm>
        </p:spPr>
        <p:txBody>
          <a:bodyPr/>
          <a:lstStyle/>
          <a:p>
            <a:r>
              <a:rPr kumimoji="1" lang="ja-JP" altLang="en-US" sz="1400" dirty="0"/>
              <a:t>ピコ太郎さんの「ペン・パイナップル・アップル・ペン」のリズムに乗って</a:t>
            </a:r>
            <a:endParaRPr kumimoji="1" lang="en-US" altLang="ja-JP" sz="1400" dirty="0"/>
          </a:p>
          <a:p>
            <a:r>
              <a:rPr kumimoji="1" lang="ja-JP" altLang="en-US" sz="1400" dirty="0"/>
              <a:t>カリキュラム・マネジメントの創り方をイメージして</a:t>
            </a:r>
            <a:r>
              <a:rPr lang="ja-JP" altLang="en-US" sz="1400" dirty="0"/>
              <a:t>いただきました。★</a:t>
            </a:r>
            <a:endParaRPr lang="en-US" altLang="ja-JP" sz="1400" dirty="0"/>
          </a:p>
          <a:p>
            <a:endParaRPr lang="en-US" altLang="ja-JP" sz="1400" dirty="0"/>
          </a:p>
          <a:p>
            <a:r>
              <a:rPr kumimoji="1" lang="ja-JP" altLang="en-US" sz="1400" dirty="0"/>
              <a:t>分かりにくいカリキュラム・マネジメントですが、★このような発想は、従来の教科分断的な教育からの発想の転換が重要です。★</a:t>
            </a:r>
            <a:endParaRPr kumimoji="1" lang="en-US" altLang="ja-JP" sz="1400" dirty="0"/>
          </a:p>
          <a:p>
            <a:endParaRPr lang="en-US" altLang="ja-JP" sz="1400" dirty="0"/>
          </a:p>
          <a:p>
            <a:r>
              <a:rPr lang="ja-JP" altLang="en-US" sz="1400" dirty="0"/>
              <a:t>この図は</a:t>
            </a:r>
            <a:r>
              <a:rPr kumimoji="1" lang="ja-JP" altLang="en-US" sz="1400" dirty="0"/>
              <a:t>、ＥＳＤカレンダーと呼ばれています。</a:t>
            </a:r>
            <a:r>
              <a:rPr kumimoji="1" lang="en-US" altLang="ja-JP" sz="1400" dirty="0"/>
              <a:t>2005</a:t>
            </a:r>
            <a:r>
              <a:rPr kumimoji="1" lang="ja-JP" altLang="en-US" sz="1400" dirty="0"/>
              <a:t>年度に東京都江東区立東雲（しののめ）小学校で開発され、ユネスコスクールの拡大に伴って、全国に広がりながら発展を続けています。</a:t>
            </a:r>
            <a:endParaRPr kumimoji="1" lang="en-US" altLang="ja-JP" sz="1400" dirty="0"/>
          </a:p>
          <a:p>
            <a:endParaRPr lang="en-US" altLang="ja-JP" sz="1400" dirty="0"/>
          </a:p>
          <a:p>
            <a:r>
              <a:rPr lang="ja-JP" altLang="en-US" sz="1400" dirty="0"/>
              <a:t>★　</a:t>
            </a:r>
            <a:r>
              <a:rPr lang="en-US" altLang="ja-JP" sz="1400" dirty="0"/>
              <a:t>ESD</a:t>
            </a:r>
            <a:r>
              <a:rPr lang="ja-JP" altLang="en-US" sz="1400" dirty="0"/>
              <a:t>カレンダーでは、</a:t>
            </a:r>
            <a:r>
              <a:rPr kumimoji="1" lang="en-US" altLang="ja-JP" sz="1400" dirty="0"/>
              <a:t>4</a:t>
            </a:r>
            <a:r>
              <a:rPr kumimoji="1" lang="ja-JP" altLang="en-US" sz="1400" dirty="0"/>
              <a:t>つの視点から教科・領域の学びをつないでいます。</a:t>
            </a:r>
            <a:endParaRPr kumimoji="1" lang="en-US" altLang="ja-JP" sz="1400" dirty="0"/>
          </a:p>
          <a:p>
            <a:endParaRPr lang="en-US" altLang="ja-JP" sz="1400" dirty="0"/>
          </a:p>
          <a:p>
            <a:r>
              <a:rPr lang="ja-JP" altLang="en-US" sz="1400" dirty="0"/>
              <a:t>関連しそうな学びをつなげ、構造的に示すことで、カリキュラム・マネジメントをイメージ化することができるので、ＥＳＤカレンダーは</a:t>
            </a:r>
            <a:r>
              <a:rPr kumimoji="1" lang="ja-JP" altLang="en-US" sz="1400" dirty="0"/>
              <a:t>今回の教育改革に欠かせない重要なツール</a:t>
            </a:r>
            <a:r>
              <a:rPr lang="ja-JP" altLang="en-US" sz="1400" dirty="0"/>
              <a:t>になっております。</a:t>
            </a:r>
            <a:r>
              <a:rPr kumimoji="1" lang="ja-JP" altLang="en-US" sz="1400" dirty="0"/>
              <a:t>　　★</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40</a:t>
            </a:fld>
            <a:endParaRPr lang="en-US" altLang="ja-JP"/>
          </a:p>
        </p:txBody>
      </p:sp>
      <p:sp>
        <p:nvSpPr>
          <p:cNvPr id="5" name="テキスト ボックス 4">
            <a:extLst>
              <a:ext uri="{FF2B5EF4-FFF2-40B4-BE49-F238E27FC236}">
                <a16:creationId xmlns:a16="http://schemas.microsoft.com/office/drawing/2014/main" id="{7D55E2F7-2227-4B94-AF11-D03B7DF1D08D}"/>
              </a:ext>
            </a:extLst>
          </p:cNvPr>
          <p:cNvSpPr txBox="1"/>
          <p:nvPr/>
        </p:nvSpPr>
        <p:spPr>
          <a:xfrm>
            <a:off x="5582920" y="2406432"/>
            <a:ext cx="4138612" cy="646331"/>
          </a:xfrm>
          <a:prstGeom prst="rect">
            <a:avLst/>
          </a:prstGeom>
          <a:noFill/>
        </p:spPr>
        <p:txBody>
          <a:bodyPr wrap="square" rtlCol="0">
            <a:spAutoFit/>
          </a:bodyPr>
          <a:lstStyle/>
          <a:p>
            <a:r>
              <a:rPr kumimoji="1" lang="ja-JP" altLang="en-US" dirty="0"/>
              <a:t>（曲がかかったら、５秒で★します。</a:t>
            </a:r>
            <a:endParaRPr kumimoji="1" lang="en-US" altLang="ja-JP" dirty="0"/>
          </a:p>
          <a:p>
            <a:r>
              <a:rPr kumimoji="1" lang="ja-JP" altLang="en-US" dirty="0"/>
              <a:t>　曲が終わったら話します。）</a:t>
            </a:r>
          </a:p>
        </p:txBody>
      </p:sp>
    </p:spTree>
    <p:extLst>
      <p:ext uri="{BB962C8B-B14F-4D97-AF65-F5344CB8AC3E}">
        <p14:creationId xmlns:p14="http://schemas.microsoft.com/office/powerpoint/2010/main" val="2914078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275013" y="49213"/>
            <a:ext cx="2754312" cy="2065337"/>
          </a:xfrm>
        </p:spPr>
      </p:sp>
      <p:sp>
        <p:nvSpPr>
          <p:cNvPr id="3" name="ノート プレースホルダー 2"/>
          <p:cNvSpPr>
            <a:spLocks noGrp="1"/>
          </p:cNvSpPr>
          <p:nvPr>
            <p:ph type="body" idx="1"/>
          </p:nvPr>
        </p:nvSpPr>
        <p:spPr>
          <a:xfrm>
            <a:off x="1489008" y="2276052"/>
            <a:ext cx="7664517" cy="4353348"/>
          </a:xfrm>
        </p:spPr>
        <p:txBody>
          <a:bodyPr/>
          <a:lstStyle/>
          <a:p>
            <a:r>
              <a:rPr kumimoji="1" lang="ja-JP" altLang="en-US" sz="1400" dirty="0"/>
              <a:t>学習指導要領では、「</a:t>
            </a:r>
            <a:r>
              <a:rPr lang="ja-JP" altLang="en-US" sz="1400" b="1" u="sng" dirty="0"/>
              <a:t>主体的・対話的で深い学びの実現</a:t>
            </a:r>
            <a:r>
              <a:rPr lang="ja-JP" altLang="en-US" sz="1400" b="1" dirty="0"/>
              <a:t>に向けた　授業改善　を通して、</a:t>
            </a:r>
            <a:endParaRPr lang="en-US" altLang="ja-JP" sz="1400" b="1" dirty="0"/>
          </a:p>
          <a:p>
            <a:r>
              <a:rPr lang="ja-JP" altLang="en-US" sz="1400" b="1" dirty="0"/>
              <a:t>生きる力を育むことを目指す。」として、次のような内容を示しています。</a:t>
            </a:r>
            <a:endParaRPr lang="en-US" altLang="ja-JP" sz="1400" b="1" dirty="0"/>
          </a:p>
          <a:p>
            <a:endParaRPr lang="en-US" altLang="ja-JP" sz="1400" b="1" dirty="0"/>
          </a:p>
          <a:p>
            <a:r>
              <a:rPr lang="ja-JP" altLang="en-US" sz="1400" b="1" dirty="0"/>
              <a:t>★・基礎的・基本的な知識・技能の習得と活用</a:t>
            </a:r>
            <a:endParaRPr lang="en-US" altLang="ja-JP" sz="1400" b="1" dirty="0"/>
          </a:p>
          <a:p>
            <a:r>
              <a:rPr lang="ja-JP" altLang="en-US" sz="1400" b="1" dirty="0"/>
              <a:t>　・思考力・判断力・表現力等の育成 </a:t>
            </a:r>
            <a:endParaRPr lang="en-US" altLang="ja-JP" sz="1400" b="1" dirty="0"/>
          </a:p>
          <a:p>
            <a:r>
              <a:rPr lang="ja-JP" altLang="en-US" sz="1400" b="1" dirty="0"/>
              <a:t>　・主体的学習態度や多様な人々との協働</a:t>
            </a:r>
            <a:endParaRPr lang="en-US" altLang="ja-JP" sz="1400" b="1" dirty="0"/>
          </a:p>
          <a:p>
            <a:r>
              <a:rPr lang="ja-JP" altLang="en-US" sz="1400" b="1" dirty="0"/>
              <a:t>　・豊かな心や創造性の涵養</a:t>
            </a:r>
            <a:endParaRPr lang="en-US" altLang="ja-JP" sz="1400" b="1" dirty="0"/>
          </a:p>
          <a:p>
            <a:r>
              <a:rPr lang="ja-JP" altLang="en-US" sz="1400" b="1" dirty="0"/>
              <a:t>　・学びに向かう力、人間性等</a:t>
            </a:r>
            <a:endParaRPr lang="en-US" altLang="ja-JP" sz="1400" b="1" dirty="0"/>
          </a:p>
          <a:p>
            <a:endParaRPr lang="en-US" altLang="ja-JP" sz="1400" b="1" dirty="0"/>
          </a:p>
          <a:p>
            <a:r>
              <a:rPr lang="ja-JP" altLang="en-US" sz="1400" b="1" dirty="0"/>
              <a:t>です。これらをどのように指導したら、無理なく育てることができるのでしょうか。</a:t>
            </a:r>
            <a:endParaRPr lang="en-US" altLang="ja-JP" sz="1400" b="1" dirty="0"/>
          </a:p>
          <a:p>
            <a:r>
              <a:rPr lang="ja-JP" altLang="en-US" sz="1400" b="1" dirty="0"/>
              <a:t>★　学習規律をしっかりとしつけ、ベーシックなドリルを活用することも大切でしょう。</a:t>
            </a:r>
            <a:endParaRPr lang="en-US" altLang="ja-JP" sz="1400" b="1" dirty="0"/>
          </a:p>
          <a:p>
            <a:r>
              <a:rPr lang="ja-JP" altLang="en-US" sz="1400" b="1" dirty="0"/>
              <a:t>★　しかし、そのような詰込み式の教育ばかりしていては、</a:t>
            </a:r>
            <a:r>
              <a:rPr lang="en-US" altLang="ja-JP" sz="1400" b="1" dirty="0"/>
              <a:t>20</a:t>
            </a:r>
            <a:r>
              <a:rPr lang="ja-JP" altLang="en-US" sz="1400" b="1" dirty="0"/>
              <a:t>世紀型の子どもしか育ち</a:t>
            </a:r>
            <a:endParaRPr lang="en-US" altLang="ja-JP" sz="1400" b="1" dirty="0"/>
          </a:p>
          <a:p>
            <a:r>
              <a:rPr lang="ja-JP" altLang="en-US" sz="1400" b="1" dirty="0"/>
              <a:t>　　ません。</a:t>
            </a:r>
            <a:endParaRPr lang="en-US" altLang="ja-JP" sz="1400" b="1" dirty="0"/>
          </a:p>
          <a:p>
            <a:r>
              <a:rPr lang="ja-JP" altLang="en-US" sz="1400" b="1" dirty="0"/>
              <a:t>★　また、主体性も豊かな心も育ちにくいですね。　★　思考力も判断力も表現力も、</a:t>
            </a:r>
            <a:endParaRPr lang="en-US" altLang="ja-JP" sz="1400" b="1" dirty="0"/>
          </a:p>
          <a:p>
            <a:r>
              <a:rPr lang="ja-JP" altLang="en-US" sz="1400" b="1" dirty="0"/>
              <a:t>　　身につくはずがありません。だから、ＥＳＤカレンダーで学びをつなげ、カリキュ</a:t>
            </a:r>
            <a:endParaRPr lang="en-US" altLang="ja-JP" sz="1400" b="1" dirty="0"/>
          </a:p>
          <a:p>
            <a:r>
              <a:rPr lang="ja-JP" altLang="en-US" sz="1400" b="1" dirty="0"/>
              <a:t>　　ラム・マネジメントすることで</a:t>
            </a:r>
            <a:r>
              <a:rPr lang="ja-JP" altLang="en-US" sz="1400" b="1" dirty="0">
                <a:solidFill>
                  <a:srgbClr val="FF0000"/>
                </a:solidFill>
              </a:rPr>
              <a:t>活用能力</a:t>
            </a:r>
            <a:r>
              <a:rPr lang="ja-JP" altLang="en-US" sz="1400" b="1" dirty="0"/>
              <a:t>を高めるのです。</a:t>
            </a:r>
            <a:endParaRPr lang="en-US" altLang="ja-JP" sz="1400" b="1" dirty="0"/>
          </a:p>
          <a:p>
            <a:endParaRPr lang="en-US" altLang="ja-JP" sz="1400" b="1" dirty="0"/>
          </a:p>
          <a:p>
            <a:r>
              <a:rPr lang="ja-JP" altLang="en-US" sz="1400" b="1" dirty="0"/>
              <a:t>★　そして、それを学ぶ際には、</a:t>
            </a:r>
            <a:r>
              <a:rPr lang="ja-JP" altLang="en-US" sz="1400" b="1" u="sng" dirty="0">
                <a:latin typeface="+mn-ea"/>
              </a:rPr>
              <a:t>問題解決的な学習過程</a:t>
            </a:r>
            <a:r>
              <a:rPr lang="ja-JP" altLang="en-US" sz="1400" b="1" dirty="0">
                <a:latin typeface="+mn-ea"/>
              </a:rPr>
              <a:t>を重視して、その中に、</a:t>
            </a:r>
            <a:r>
              <a:rPr lang="ja-JP" altLang="en-US" sz="1400" b="1" u="sng" dirty="0">
                <a:latin typeface="+mn-ea"/>
              </a:rPr>
              <a:t>対話的な</a:t>
            </a:r>
            <a:endParaRPr lang="en-US" altLang="ja-JP" sz="1400" b="1" u="sng" dirty="0">
              <a:latin typeface="+mn-ea"/>
            </a:endParaRPr>
          </a:p>
          <a:p>
            <a:r>
              <a:rPr lang="ja-JP" altLang="en-US" sz="1400" b="1" dirty="0">
                <a:latin typeface="+mn-ea"/>
              </a:rPr>
              <a:t>　　</a:t>
            </a:r>
            <a:r>
              <a:rPr lang="ja-JP" altLang="en-US" sz="1400" b="1" u="sng" dirty="0">
                <a:latin typeface="+mn-ea"/>
              </a:rPr>
              <a:t>協働場面</a:t>
            </a:r>
            <a:r>
              <a:rPr lang="ja-JP" altLang="en-US" sz="1400" b="1" dirty="0">
                <a:latin typeface="+mn-ea"/>
              </a:rPr>
              <a:t>を位置づけることで、</a:t>
            </a:r>
            <a:r>
              <a:rPr lang="ja-JP" altLang="en-US" sz="1400" b="1" dirty="0">
                <a:solidFill>
                  <a:srgbClr val="FF0000"/>
                </a:solidFill>
                <a:latin typeface="+mn-ea"/>
              </a:rPr>
              <a:t>問題解決能力</a:t>
            </a:r>
            <a:r>
              <a:rPr lang="ja-JP" altLang="en-US" sz="1400" b="1" dirty="0">
                <a:latin typeface="+mn-ea"/>
              </a:rPr>
              <a:t>を高めるのです。　　★</a:t>
            </a:r>
          </a:p>
          <a:p>
            <a:endParaRPr lang="en-US" altLang="ja-JP" sz="1400" b="1" dirty="0"/>
          </a:p>
          <a:p>
            <a:endParaRPr lang="en-US" altLang="ja-JP" sz="1400" b="1"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41</a:t>
            </a:fld>
            <a:endParaRPr kumimoji="1" lang="ja-JP" altLang="en-US" dirty="0"/>
          </a:p>
        </p:txBody>
      </p:sp>
    </p:spTree>
    <p:extLst>
      <p:ext uri="{BB962C8B-B14F-4D97-AF65-F5344CB8AC3E}">
        <p14:creationId xmlns:p14="http://schemas.microsoft.com/office/powerpoint/2010/main" val="648530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xfrm>
            <a:off x="3122613" y="177800"/>
            <a:ext cx="3395662" cy="2546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xfrm>
            <a:off x="1050925" y="2968625"/>
            <a:ext cx="8712200" cy="37410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dirty="0"/>
              <a:t>でも、日本人の大人たちの中で、「主体的・対話的で深い学び」で育った方は、ほとんどいません。</a:t>
            </a:r>
            <a:endParaRPr lang="en-US" altLang="ja-JP" sz="1400" dirty="0"/>
          </a:p>
          <a:p>
            <a:r>
              <a:rPr lang="en-US" altLang="ja-JP" sz="1400" dirty="0"/>
              <a:t>1</a:t>
            </a:r>
            <a:r>
              <a:rPr lang="ja-JP" altLang="en-US" sz="1400" dirty="0"/>
              <a:t>割いるかどうかでしょうね。学校の先生方も同じです。</a:t>
            </a:r>
            <a:endParaRPr lang="en-US" altLang="ja-JP" sz="1400" dirty="0"/>
          </a:p>
          <a:p>
            <a:r>
              <a:rPr lang="ja-JP" altLang="en-US" sz="1400" dirty="0"/>
              <a:t>自分が体験したこともない学び方を子どもの指導しなさいと、求められているのです。</a:t>
            </a:r>
            <a:endParaRPr lang="en-US" altLang="ja-JP" sz="1400" dirty="0"/>
          </a:p>
          <a:p>
            <a:r>
              <a:rPr lang="ja-JP" altLang="en-US" sz="1400" dirty="0"/>
              <a:t>でも、今、急に言われるようになったわけではありません。</a:t>
            </a:r>
            <a:endParaRPr lang="en-US" altLang="ja-JP" sz="1400" dirty="0"/>
          </a:p>
          <a:p>
            <a:endParaRPr lang="en-US" altLang="ja-JP" sz="1400" dirty="0"/>
          </a:p>
          <a:p>
            <a:r>
              <a:rPr lang="ja-JP" altLang="en-US" sz="1400" dirty="0"/>
              <a:t>・平成元年（公示）の学習指導要領では、「自ら学ぶ意欲と社会の変化に主体的に対応できる能力の育成、　</a:t>
            </a:r>
            <a:endParaRPr lang="en-US" altLang="ja-JP" sz="1400" dirty="0"/>
          </a:p>
          <a:p>
            <a:r>
              <a:rPr lang="ja-JP" altLang="en-US" sz="1400" dirty="0"/>
              <a:t>　基礎基本の徹底と個性を生かす教育の充実」が示されています。</a:t>
            </a:r>
            <a:endParaRPr lang="en-US" altLang="ja-JP" sz="1400" dirty="0"/>
          </a:p>
          <a:p>
            <a:r>
              <a:rPr lang="ja-JP" altLang="en-US" sz="1400" dirty="0"/>
              <a:t>・平成</a:t>
            </a:r>
            <a:r>
              <a:rPr lang="en-US" altLang="ja-JP" sz="1400" dirty="0"/>
              <a:t>10</a:t>
            </a:r>
            <a:r>
              <a:rPr lang="ja-JP" altLang="en-US" sz="1400" dirty="0"/>
              <a:t>年の学習指導要領でも「自ら学び自ら考える力の育成が」、</a:t>
            </a:r>
            <a:endParaRPr lang="en-US" altLang="ja-JP" sz="1400" dirty="0"/>
          </a:p>
          <a:p>
            <a:r>
              <a:rPr lang="ja-JP" altLang="en-US" sz="1400" dirty="0"/>
              <a:t>・平成</a:t>
            </a:r>
            <a:r>
              <a:rPr lang="en-US" altLang="ja-JP" sz="1400" dirty="0"/>
              <a:t>20</a:t>
            </a:r>
            <a:r>
              <a:rPr lang="ja-JP" altLang="en-US" sz="1400" dirty="0"/>
              <a:t>年の学習指導要領でも、「思考力・判断力・表現力を育むとともに、主体的に</a:t>
            </a:r>
            <a:endParaRPr lang="en-US" altLang="ja-JP" sz="1400" dirty="0"/>
          </a:p>
          <a:p>
            <a:r>
              <a:rPr lang="ja-JP" altLang="en-US" sz="1400" dirty="0"/>
              <a:t>　学習に取り組む態度を養い、個性を生かす」と示されてきたのです。</a:t>
            </a:r>
            <a:endParaRPr lang="en-US" altLang="ja-JP" sz="1400" dirty="0"/>
          </a:p>
          <a:p>
            <a:endParaRPr lang="en-US" altLang="ja-JP" sz="1400" dirty="0"/>
          </a:p>
          <a:p>
            <a:r>
              <a:rPr lang="ja-JP" altLang="en-US" sz="1400" dirty="0"/>
              <a:t>それにも関わらず、各地の教育委員会は「学力」の数値的な成果を追い求めるような施策を変えられなかったのです。その責任は大きいです。</a:t>
            </a:r>
            <a:endParaRPr lang="en-US" altLang="ja-JP" sz="1400" dirty="0"/>
          </a:p>
          <a:p>
            <a:r>
              <a:rPr lang="ja-JP" altLang="en-US" sz="1400" dirty="0"/>
              <a:t>「自ら学ばせる」のは難しいのは確かです。教え込んだ方が先生方は考えないで済みます。</a:t>
            </a:r>
            <a:endParaRPr lang="en-US" altLang="ja-JP" sz="1400" dirty="0"/>
          </a:p>
          <a:p>
            <a:r>
              <a:rPr lang="ja-JP" altLang="en-US" sz="1400" dirty="0"/>
              <a:t>でも、各教科・領域の研究会では、熱心に研究実践が続けられてきました。それを活かせばいいのです。★　私の場合は社会科の研究から、「学びに火をつける」ための</a:t>
            </a:r>
            <a:r>
              <a:rPr lang="en-US" altLang="ja-JP" sz="1400" dirty="0"/>
              <a:t>3</a:t>
            </a:r>
            <a:r>
              <a:rPr lang="ja-JP" altLang="en-US" sz="1400" dirty="0"/>
              <a:t>つのステップ　★　というものを考え、実践してきました。ちょっと見えにくいですね。大きくします。　　★</a:t>
            </a:r>
            <a:endParaRPr lang="en-US" altLang="ja-JP" sz="1400" dirty="0"/>
          </a:p>
          <a:p>
            <a:endParaRPr lang="ja-JP" altLang="en-US" sz="1400" dirty="0"/>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3751">
              <a:defRPr kumimoji="1" sz="2000">
                <a:solidFill>
                  <a:schemeClr val="tx1"/>
                </a:solidFill>
                <a:latin typeface="Arial" panose="020B0604020202020204" pitchFamily="34" charset="0"/>
                <a:ea typeface="ＭＳ Ｐゴシック" panose="020B0600070205080204" pitchFamily="50" charset="-128"/>
              </a:defRPr>
            </a:lvl1pPr>
            <a:lvl2pPr defTabSz="1373751">
              <a:defRPr kumimoji="1" sz="2000">
                <a:solidFill>
                  <a:schemeClr val="tx1"/>
                </a:solidFill>
                <a:latin typeface="Arial" panose="020B0604020202020204" pitchFamily="34" charset="0"/>
                <a:ea typeface="ＭＳ Ｐゴシック" panose="020B0600070205080204" pitchFamily="50" charset="-128"/>
              </a:defRPr>
            </a:lvl2pPr>
            <a:lvl3pPr defTabSz="1373751">
              <a:defRPr kumimoji="1" sz="2000">
                <a:solidFill>
                  <a:schemeClr val="tx1"/>
                </a:solidFill>
                <a:latin typeface="Arial" panose="020B0604020202020204" pitchFamily="34" charset="0"/>
                <a:ea typeface="ＭＳ Ｐゴシック" panose="020B0600070205080204" pitchFamily="50" charset="-128"/>
              </a:defRPr>
            </a:lvl3pPr>
            <a:lvl4pPr defTabSz="1373751">
              <a:defRPr kumimoji="1" sz="2000">
                <a:solidFill>
                  <a:schemeClr val="tx1"/>
                </a:solidFill>
                <a:latin typeface="Arial" panose="020B0604020202020204" pitchFamily="34" charset="0"/>
                <a:ea typeface="ＭＳ Ｐゴシック" panose="020B0600070205080204" pitchFamily="50" charset="-128"/>
              </a:defRPr>
            </a:lvl4pPr>
            <a:lvl5pPr defTabSz="1373751">
              <a:defRPr kumimoji="1" sz="2000">
                <a:solidFill>
                  <a:schemeClr val="tx1"/>
                </a:solidFill>
                <a:latin typeface="Arial" panose="020B0604020202020204" pitchFamily="34" charset="0"/>
                <a:ea typeface="ＭＳ Ｐゴシック" panose="020B0600070205080204" pitchFamily="50" charset="-128"/>
              </a:defRPr>
            </a:lvl5pPr>
            <a:lvl6pPr marL="2546382"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37247"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28116"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018987"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85EEE777-F797-4529-9DE7-A682E3AFEB48}" type="slidenum">
              <a:rPr lang="ja-JP" altLang="en-US" sz="1300">
                <a:latin typeface="Calibri" panose="020F0502020204030204" pitchFamily="34" charset="0"/>
              </a:rPr>
              <a:pPr/>
              <a:t>42</a:t>
            </a:fld>
            <a:endParaRPr lang="ja-JP" altLang="en-US" sz="1300">
              <a:latin typeface="Calibri" panose="020F0502020204030204" pitchFamily="34" charset="0"/>
            </a:endParaRPr>
          </a:p>
        </p:txBody>
      </p:sp>
    </p:spTree>
    <p:extLst>
      <p:ext uri="{BB962C8B-B14F-4D97-AF65-F5344CB8AC3E}">
        <p14:creationId xmlns:p14="http://schemas.microsoft.com/office/powerpoint/2010/main" val="42168355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bwMode="auto">
          <a:xfrm>
            <a:off x="3201988" y="119063"/>
            <a:ext cx="3255962" cy="2441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p:cNvSpPr>
            <a:spLocks noGrp="1"/>
          </p:cNvSpPr>
          <p:nvPr>
            <p:ph type="body" idx="1"/>
          </p:nvPr>
        </p:nvSpPr>
        <p:spPr bwMode="auto">
          <a:xfrm>
            <a:off x="561974" y="2688431"/>
            <a:ext cx="9318625" cy="41997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dirty="0"/>
              <a:t>そこから生まれたのが、「子どもの学びに火をつける」というキャッチフレーズです。</a:t>
            </a:r>
            <a:endParaRPr lang="en-US" altLang="ja-JP" sz="1400" dirty="0"/>
          </a:p>
          <a:p>
            <a:endParaRPr lang="en-US" altLang="ja-JP" sz="800" dirty="0"/>
          </a:p>
          <a:p>
            <a:r>
              <a:rPr lang="ja-JP" altLang="en-US" sz="1400" dirty="0"/>
              <a:t>単元の導入部で、「問題に気づかせる」「火をつける」「テーマを決める」という</a:t>
            </a:r>
            <a:r>
              <a:rPr lang="en-US" altLang="ja-JP" sz="1400" dirty="0"/>
              <a:t>3</a:t>
            </a:r>
            <a:r>
              <a:rPr lang="ja-JP" altLang="en-US" sz="1400" dirty="0"/>
              <a:t>つのステップを通して、子どもたちの問題意識をかき立て、単元を通じた学習問題を明確にしようというのです。</a:t>
            </a:r>
            <a:endParaRPr lang="en-US" altLang="ja-JP" sz="1400" dirty="0"/>
          </a:p>
          <a:p>
            <a:endParaRPr lang="en-US" altLang="ja-JP" sz="1400" dirty="0"/>
          </a:p>
          <a:p>
            <a:r>
              <a:rPr lang="ja-JP" altLang="en-US" sz="1400" dirty="0"/>
              <a:t>★　単元全体に関わる基本的な事実に出合わせますが、その際、子どもたち誰もが親しみを感じたり、憧れや</a:t>
            </a:r>
            <a:endParaRPr lang="en-US" altLang="ja-JP" sz="1400" dirty="0"/>
          </a:p>
          <a:p>
            <a:r>
              <a:rPr lang="ja-JP" altLang="en-US" sz="1400" dirty="0"/>
              <a:t>　　共感があるような出会いを大事にします。体験やふれあいを活かすのもいいですね。</a:t>
            </a:r>
            <a:endParaRPr lang="en-US" altLang="ja-JP" sz="1400" dirty="0"/>
          </a:p>
          <a:p>
            <a:r>
              <a:rPr lang="ja-JP" altLang="en-US" sz="1400" dirty="0"/>
              <a:t>★　知識だけでは疑問は生まれません。子どもたちが「エ～ッ！」と思うような、常識をゆさぶるような、矛</a:t>
            </a:r>
            <a:endParaRPr lang="en-US" altLang="ja-JP" sz="1400" dirty="0"/>
          </a:p>
          <a:p>
            <a:r>
              <a:rPr lang="ja-JP" altLang="en-US" sz="1400" dirty="0"/>
              <a:t>　　盾する事実や意表をつく話などをぶつけ、疑問を引き出すのです。それが学びへの着火点になります。</a:t>
            </a:r>
            <a:endParaRPr lang="en-US" altLang="ja-JP" sz="1400" dirty="0"/>
          </a:p>
          <a:p>
            <a:r>
              <a:rPr lang="ja-JP" altLang="en-US" sz="1400" dirty="0"/>
              <a:t>★　それらの疑問を出し合って、整理し、まとめながら学習問題を作ります。</a:t>
            </a:r>
            <a:endParaRPr lang="en-US" altLang="ja-JP" sz="1400" dirty="0"/>
          </a:p>
          <a:p>
            <a:endParaRPr lang="en-US" altLang="ja-JP" sz="800" dirty="0"/>
          </a:p>
          <a:p>
            <a:r>
              <a:rPr lang="ja-JP" altLang="en-US" sz="1400" dirty="0"/>
              <a:t>今日の話でも同じですよ。この時間では次の</a:t>
            </a:r>
            <a:r>
              <a:rPr lang="en-US" altLang="ja-JP" sz="1400" dirty="0"/>
              <a:t>3</a:t>
            </a:r>
            <a:r>
              <a:rPr lang="ja-JP" altLang="en-US" sz="1400" dirty="0"/>
              <a:t>つのステップを踏んできました。</a:t>
            </a:r>
            <a:endParaRPr lang="en-US" altLang="ja-JP" sz="1400" dirty="0"/>
          </a:p>
          <a:p>
            <a:r>
              <a:rPr lang="ja-JP" altLang="en-US" sz="1400" dirty="0"/>
              <a:t>①　社会の変化を考え、話し合ったりしながら、</a:t>
            </a:r>
            <a:r>
              <a:rPr lang="en-US" altLang="ja-JP" sz="1400" dirty="0"/>
              <a:t>【</a:t>
            </a:r>
            <a:r>
              <a:rPr lang="ja-JP" altLang="en-US" sz="1400" dirty="0"/>
              <a:t>激変し、グローバル化する世界</a:t>
            </a:r>
            <a:r>
              <a:rPr lang="en-US" altLang="ja-JP" sz="1400" dirty="0"/>
              <a:t>】</a:t>
            </a:r>
            <a:r>
              <a:rPr lang="ja-JP" altLang="en-US" sz="1400" dirty="0"/>
              <a:t>への気づきを共有する</a:t>
            </a:r>
            <a:endParaRPr lang="en-US" altLang="ja-JP" sz="1400" dirty="0"/>
          </a:p>
          <a:p>
            <a:r>
              <a:rPr lang="ja-JP" altLang="en-US" sz="1400" dirty="0"/>
              <a:t>②　「日本の教育は優れている」という常識を、尾木ママの資料等から</a:t>
            </a:r>
            <a:r>
              <a:rPr lang="ja-JP" altLang="en-US" sz="1400" b="1" dirty="0"/>
              <a:t>ひっくり返し</a:t>
            </a:r>
            <a:r>
              <a:rPr lang="ja-JP" altLang="en-US" sz="1400" dirty="0"/>
              <a:t>、</a:t>
            </a:r>
            <a:r>
              <a:rPr lang="en-US" altLang="ja-JP" sz="1400" dirty="0"/>
              <a:t>【</a:t>
            </a:r>
            <a:r>
              <a:rPr lang="ja-JP" altLang="en-US" sz="1400" dirty="0"/>
              <a:t>学力向上</a:t>
            </a:r>
            <a:r>
              <a:rPr lang="en-US" altLang="ja-JP" sz="1400" dirty="0"/>
              <a:t>】</a:t>
            </a:r>
            <a:r>
              <a:rPr lang="ja-JP" altLang="en-US" sz="1400" dirty="0"/>
              <a:t>ではやっ　　</a:t>
            </a:r>
            <a:endParaRPr lang="en-US" altLang="ja-JP" sz="1400" dirty="0"/>
          </a:p>
          <a:p>
            <a:r>
              <a:rPr lang="ja-JP" altLang="en-US" sz="1400" dirty="0"/>
              <a:t>　　ていけないということから、「ではどんな教育が必要なんだろうか」について自分たちなりの考えを考え</a:t>
            </a:r>
            <a:endParaRPr lang="en-US" altLang="ja-JP" sz="1400" dirty="0"/>
          </a:p>
          <a:p>
            <a:r>
              <a:rPr lang="ja-JP" altLang="en-US" sz="1400" dirty="0"/>
              <a:t>　　をもつ</a:t>
            </a:r>
            <a:endParaRPr lang="en-US" altLang="ja-JP" sz="1400" dirty="0"/>
          </a:p>
          <a:p>
            <a:r>
              <a:rPr lang="ja-JP" altLang="en-US" sz="1400" dirty="0"/>
              <a:t>③　「では日本の教育はどういう方向性をもっているのだろうか、それを具体化するにはどうしたらいいのか」</a:t>
            </a:r>
            <a:endParaRPr lang="en-US" altLang="ja-JP" sz="1400" dirty="0"/>
          </a:p>
          <a:p>
            <a:r>
              <a:rPr lang="ja-JP" altLang="en-US" sz="1400" dirty="0"/>
              <a:t>　　という問題意識をもって、自校の教育やその実践への方向性を明確にしたり、取り組みへの意欲を高める。</a:t>
            </a:r>
            <a:endParaRPr lang="en-US" altLang="ja-JP" sz="1400" dirty="0"/>
          </a:p>
          <a:p>
            <a:r>
              <a:rPr lang="ja-JP" altLang="en-US" sz="1400" dirty="0"/>
              <a:t>ということです。いかがでしたか。少しは皆さんの心に火がともりましたか。　★</a:t>
            </a:r>
            <a:endParaRPr lang="en-US" altLang="ja-JP" sz="1400" dirty="0"/>
          </a:p>
          <a:p>
            <a:endParaRPr lang="en-US" altLang="ja-JP" sz="1400" dirty="0"/>
          </a:p>
        </p:txBody>
      </p:sp>
      <p:sp>
        <p:nvSpPr>
          <p:cNvPr id="74756" name="スライド番号プレースホルダー 3"/>
          <p:cNvSpPr>
            <a:spLocks noGrp="1"/>
          </p:cNvSpPr>
          <p:nvPr>
            <p:ph type="sldNum" sz="quarter" idx="5"/>
          </p:nvPr>
        </p:nvSpPr>
        <p:spPr bwMode="auto">
          <a:xfrm>
            <a:off x="9353549" y="6542560"/>
            <a:ext cx="664431" cy="3456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6503">
              <a:defRPr kumimoji="1" sz="2000">
                <a:solidFill>
                  <a:schemeClr val="tx1"/>
                </a:solidFill>
                <a:latin typeface="Arial" panose="020B0604020202020204" pitchFamily="34" charset="0"/>
                <a:ea typeface="ＭＳ Ｐゴシック" panose="020B0600070205080204" pitchFamily="50" charset="-128"/>
              </a:defRPr>
            </a:lvl1pPr>
            <a:lvl2pPr defTabSz="1376503">
              <a:defRPr kumimoji="1" sz="2000">
                <a:solidFill>
                  <a:schemeClr val="tx1"/>
                </a:solidFill>
                <a:latin typeface="Arial" panose="020B0604020202020204" pitchFamily="34" charset="0"/>
                <a:ea typeface="ＭＳ Ｐゴシック" panose="020B0600070205080204" pitchFamily="50" charset="-128"/>
              </a:defRPr>
            </a:lvl2pPr>
            <a:lvl3pPr defTabSz="1376503">
              <a:defRPr kumimoji="1" sz="2000">
                <a:solidFill>
                  <a:schemeClr val="tx1"/>
                </a:solidFill>
                <a:latin typeface="Arial" panose="020B0604020202020204" pitchFamily="34" charset="0"/>
                <a:ea typeface="ＭＳ Ｐゴシック" panose="020B0600070205080204" pitchFamily="50" charset="-128"/>
              </a:defRPr>
            </a:lvl3pPr>
            <a:lvl4pPr defTabSz="1376503">
              <a:defRPr kumimoji="1" sz="2000">
                <a:solidFill>
                  <a:schemeClr val="tx1"/>
                </a:solidFill>
                <a:latin typeface="Arial" panose="020B0604020202020204" pitchFamily="34" charset="0"/>
                <a:ea typeface="ＭＳ Ｐゴシック" panose="020B0600070205080204" pitchFamily="50" charset="-128"/>
              </a:defRPr>
            </a:lvl4pPr>
            <a:lvl5pPr defTabSz="1376503">
              <a:defRPr kumimoji="1" sz="2000">
                <a:solidFill>
                  <a:schemeClr val="tx1"/>
                </a:solidFill>
                <a:latin typeface="Arial" panose="020B0604020202020204" pitchFamily="34" charset="0"/>
                <a:ea typeface="ＭＳ Ｐゴシック" panose="020B0600070205080204" pitchFamily="50" charset="-128"/>
              </a:defRPr>
            </a:lvl5pPr>
            <a:lvl6pPr marL="2551483" indent="-587490"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43334" indent="-587490"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35186" indent="-587490"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027039" indent="-587490"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FC56A455-5B98-4C4B-B1E6-A909EF24EA8D}" type="slidenum">
              <a:rPr lang="ja-JP" altLang="en-US" sz="1300">
                <a:latin typeface="Calibri" panose="020F0502020204030204" pitchFamily="34" charset="0"/>
              </a:rPr>
              <a:pPr/>
              <a:t>43</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21645730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81313" y="384175"/>
            <a:ext cx="4141787" cy="3106738"/>
          </a:xfrm>
        </p:spPr>
      </p:sp>
      <p:sp>
        <p:nvSpPr>
          <p:cNvPr id="3" name="ノート プレースホルダー 2"/>
          <p:cNvSpPr>
            <a:spLocks noGrp="1"/>
          </p:cNvSpPr>
          <p:nvPr>
            <p:ph type="body" idx="1"/>
          </p:nvPr>
        </p:nvSpPr>
        <p:spPr>
          <a:xfrm>
            <a:off x="1256030" y="3987800"/>
            <a:ext cx="8016240" cy="1671043"/>
          </a:xfrm>
        </p:spPr>
        <p:txBody>
          <a:bodyPr/>
          <a:lstStyle/>
          <a:p>
            <a:r>
              <a:rPr kumimoji="1" lang="ja-JP" altLang="en-US" sz="1400" dirty="0"/>
              <a:t>★　ＥＳＤカレンダーは学びをつなぐイメージマップです。</a:t>
            </a:r>
            <a:endParaRPr kumimoji="1" lang="en-US" altLang="ja-JP" sz="1400" dirty="0"/>
          </a:p>
          <a:p>
            <a:r>
              <a:rPr kumimoji="1" lang="ja-JP" altLang="en-US" sz="1400" dirty="0"/>
              <a:t>　　これがあると、どんなつながりで学習を進めるといいのか、年間の見通しが付きます。</a:t>
            </a:r>
            <a:endParaRPr kumimoji="1" lang="en-US" altLang="ja-JP" sz="1400" dirty="0"/>
          </a:p>
          <a:p>
            <a:r>
              <a:rPr lang="ja-JP" altLang="en-US" sz="1400" dirty="0"/>
              <a:t>　　でも、それだけでは、年間指導計画にはなっていません。</a:t>
            </a:r>
            <a:endParaRPr lang="en-US" altLang="ja-JP" sz="1400" dirty="0"/>
          </a:p>
          <a:p>
            <a:endParaRPr lang="en-US" altLang="ja-JP" sz="1400" dirty="0"/>
          </a:p>
          <a:p>
            <a:r>
              <a:rPr lang="ja-JP" altLang="en-US" sz="1400" dirty="0"/>
              <a:t>そこで例えば次のような総合的な学習（探究）の時間の指導計画を作り、セットとして用意することが重要です。★</a:t>
            </a:r>
            <a:endParaRPr lang="en-US" altLang="ja-JP" sz="1400" dirty="0"/>
          </a:p>
          <a:p>
            <a:r>
              <a:rPr lang="ja-JP" altLang="en-US" sz="1400" dirty="0"/>
              <a:t>　</a:t>
            </a:r>
            <a:endParaRPr lang="en-US" altLang="ja-JP" sz="1400" dirty="0"/>
          </a:p>
          <a:p>
            <a:endParaRPr lang="en-US" altLang="ja-JP" sz="1400" dirty="0"/>
          </a:p>
          <a:p>
            <a:endParaRPr lang="en-US" altLang="ja-JP" sz="1400" dirty="0"/>
          </a:p>
          <a:p>
            <a:endParaRPr kumimoji="1" lang="ja-JP" altLang="en-US" sz="1400" dirty="0"/>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44</a:t>
            </a:fld>
            <a:endParaRPr lang="en-US" altLang="ja-JP"/>
          </a:p>
        </p:txBody>
      </p:sp>
    </p:spTree>
    <p:extLst>
      <p:ext uri="{BB962C8B-B14F-4D97-AF65-F5344CB8AC3E}">
        <p14:creationId xmlns:p14="http://schemas.microsoft.com/office/powerpoint/2010/main" val="42254128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4413" y="68263"/>
            <a:ext cx="4497387" cy="3373437"/>
          </a:xfrm>
        </p:spPr>
      </p:sp>
      <p:sp>
        <p:nvSpPr>
          <p:cNvPr id="3" name="ノート プレースホルダー 2"/>
          <p:cNvSpPr>
            <a:spLocks noGrp="1"/>
          </p:cNvSpPr>
          <p:nvPr>
            <p:ph type="body" idx="1"/>
          </p:nvPr>
        </p:nvSpPr>
        <p:spPr>
          <a:xfrm>
            <a:off x="1728788" y="3658744"/>
            <a:ext cx="7392987" cy="3161156"/>
          </a:xfrm>
        </p:spPr>
        <p:txBody>
          <a:bodyPr/>
          <a:lstStyle/>
          <a:p>
            <a:r>
              <a:rPr kumimoji="1" lang="ja-JP" altLang="en-US" sz="1400" dirty="0"/>
              <a:t>★これが指導計画の部分です。先ほどのイメージマップと対にして使います。</a:t>
            </a:r>
            <a:endParaRPr kumimoji="1" lang="en-US" altLang="ja-JP" sz="1400" dirty="0"/>
          </a:p>
          <a:p>
            <a:r>
              <a:rPr kumimoji="1" lang="ja-JP" altLang="en-US" sz="1400" dirty="0"/>
              <a:t>ＥＳＤカレンダーがイメージマップなら、こちらは旅行の行程表のようなものです。</a:t>
            </a:r>
            <a:endParaRPr kumimoji="1" lang="en-US" altLang="ja-JP" sz="1400" dirty="0"/>
          </a:p>
          <a:p>
            <a:r>
              <a:rPr kumimoji="1" lang="ja-JP" altLang="en-US" sz="1400" dirty="0"/>
              <a:t>楽しい学びの旅になるような工夫がしてあります。</a:t>
            </a:r>
            <a:endParaRPr kumimoji="1" lang="en-US" altLang="ja-JP" sz="1400" dirty="0"/>
          </a:p>
          <a:p>
            <a:endParaRPr lang="en-US" altLang="ja-JP" sz="1000" dirty="0"/>
          </a:p>
          <a:p>
            <a:r>
              <a:rPr lang="ja-JP" altLang="en-US" sz="1400" dirty="0"/>
              <a:t>単元名、時間数、ねらい、だけでなく、★　問題解決的な学習過程を通して、★子どもの学びに火をつけるアイデアを書き出しておきます。　★　そして、地域人材や外部機関などを連携したい地域人材や、外部機関が書き込まれています。</a:t>
            </a:r>
            <a:endParaRPr lang="en-US" altLang="ja-JP" sz="1400" dirty="0"/>
          </a:p>
          <a:p>
            <a:r>
              <a:rPr lang="ja-JP" altLang="en-US" sz="1400" dirty="0"/>
              <a:t>これで年間指導計画になります。</a:t>
            </a:r>
            <a:endParaRPr lang="en-US" altLang="ja-JP" sz="1400" dirty="0"/>
          </a:p>
          <a:p>
            <a:endParaRPr kumimoji="1" lang="en-US" altLang="ja-JP" sz="1000" dirty="0"/>
          </a:p>
          <a:p>
            <a:r>
              <a:rPr kumimoji="1" lang="ja-JP" altLang="en-US" sz="1400" dirty="0"/>
              <a:t>また、校内ネットワークの中に学年毎、単元ごとのフォルダーを作り、そこに指導計画やワークシート、関係機関への依頼状・お礼状、保護者へのお知らせ等を入れておくことで</a:t>
            </a:r>
            <a:endParaRPr kumimoji="1" lang="en-US" altLang="ja-JP" sz="1400" dirty="0"/>
          </a:p>
          <a:p>
            <a:r>
              <a:rPr lang="ja-JP" altLang="en-US" sz="1400" dirty="0"/>
              <a:t>前年度の取り組みを越えた展開や指導を進めることができるようになります。</a:t>
            </a:r>
            <a:endParaRPr lang="en-US" altLang="ja-JP" sz="1400" dirty="0"/>
          </a:p>
          <a:p>
            <a:endParaRPr kumimoji="1" lang="en-US" altLang="ja-JP" sz="1000" dirty="0"/>
          </a:p>
          <a:p>
            <a:r>
              <a:rPr lang="ja-JP" altLang="en-US" sz="1400" dirty="0"/>
              <a:t>そのようにして年度ごとに学びを</a:t>
            </a:r>
            <a:r>
              <a:rPr lang="ja-JP" altLang="en-US" sz="1400" b="1" u="sng" dirty="0"/>
              <a:t>進化させていくのが、カリキュラム・マネジメント</a:t>
            </a:r>
            <a:r>
              <a:rPr lang="ja-JP" altLang="en-US" sz="1400" dirty="0"/>
              <a:t>です。</a:t>
            </a:r>
            <a:endParaRPr lang="en-US" altLang="ja-JP" sz="1400" dirty="0"/>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45</a:t>
            </a:fld>
            <a:endParaRPr lang="en-US" altLang="ja-JP"/>
          </a:p>
        </p:txBody>
      </p:sp>
    </p:spTree>
    <p:extLst>
      <p:ext uri="{BB962C8B-B14F-4D97-AF65-F5344CB8AC3E}">
        <p14:creationId xmlns:p14="http://schemas.microsoft.com/office/powerpoint/2010/main" val="2516849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スライド イメージ プレースホルダー 1">
            <a:extLst>
              <a:ext uri="{FF2B5EF4-FFF2-40B4-BE49-F238E27FC236}">
                <a16:creationId xmlns:a16="http://schemas.microsoft.com/office/drawing/2014/main" id="{C59B704E-666F-47F0-B02A-F03DA014DE9D}"/>
              </a:ext>
            </a:extLst>
          </p:cNvPr>
          <p:cNvSpPr>
            <a:spLocks noGrp="1" noRot="1" noChangeAspect="1" noTextEdit="1"/>
          </p:cNvSpPr>
          <p:nvPr>
            <p:ph type="sldImg"/>
          </p:nvPr>
        </p:nvSpPr>
        <p:spPr>
          <a:xfrm>
            <a:off x="2328863" y="223838"/>
            <a:ext cx="5011737" cy="3759200"/>
          </a:xfrm>
          <a:ln/>
        </p:spPr>
      </p:sp>
      <p:sp>
        <p:nvSpPr>
          <p:cNvPr id="150531" name="ノート プレースホルダー 2">
            <a:extLst>
              <a:ext uri="{FF2B5EF4-FFF2-40B4-BE49-F238E27FC236}">
                <a16:creationId xmlns:a16="http://schemas.microsoft.com/office/drawing/2014/main" id="{40D421F9-B931-4DFF-9213-F0DC04598EC0}"/>
              </a:ext>
            </a:extLst>
          </p:cNvPr>
          <p:cNvSpPr>
            <a:spLocks noGrp="1"/>
          </p:cNvSpPr>
          <p:nvPr>
            <p:ph type="body" idx="1"/>
          </p:nvPr>
        </p:nvSpPr>
        <p:spPr>
          <a:xfrm>
            <a:off x="919480" y="4108678"/>
            <a:ext cx="8161020" cy="27122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dirty="0"/>
              <a:t>これらのグラフは、平成</a:t>
            </a:r>
            <a:r>
              <a:rPr lang="en-US" altLang="ja-JP" sz="1400" dirty="0"/>
              <a:t>25</a:t>
            </a:r>
            <a:r>
              <a:rPr lang="ja-JP" altLang="en-US" sz="1400" dirty="0"/>
              <a:t>年度の全国学力学習状況調査の結果をクロス集計して得られたものです。</a:t>
            </a:r>
          </a:p>
          <a:p>
            <a:endParaRPr lang="en-US" altLang="ja-JP" sz="1400" dirty="0">
              <a:latin typeface="Times New Roman" panose="02020603050405020304" pitchFamily="18" charset="0"/>
            </a:endParaRPr>
          </a:p>
          <a:p>
            <a:r>
              <a:rPr lang="ja-JP" altLang="en-US" sz="1400" dirty="0">
                <a:latin typeface="Times New Roman" panose="02020603050405020304" pitchFamily="18" charset="0"/>
              </a:rPr>
              <a:t>★　総合的な学習（探究）の時間をきちんとやっていると答えた</a:t>
            </a:r>
            <a:r>
              <a:rPr lang="en-US" altLang="ja-JP" sz="1400" dirty="0">
                <a:latin typeface="Times New Roman" panose="02020603050405020304" pitchFamily="18" charset="0"/>
              </a:rPr>
              <a:t>6</a:t>
            </a:r>
            <a:r>
              <a:rPr lang="ja-JP" altLang="en-US" sz="1400" dirty="0">
                <a:latin typeface="Times New Roman" panose="02020603050405020304" pitchFamily="18" charset="0"/>
              </a:rPr>
              <a:t>年児童の成績は、やっていないと答えた子どもたちに比べて、国語の基本問題で</a:t>
            </a:r>
            <a:r>
              <a:rPr lang="en-US" altLang="ja-JP" sz="1400" dirty="0">
                <a:latin typeface="Times New Roman" panose="02020603050405020304" pitchFamily="18" charset="0"/>
              </a:rPr>
              <a:t>14</a:t>
            </a:r>
            <a:r>
              <a:rPr lang="ja-JP" altLang="en-US" sz="1400" dirty="0">
                <a:latin typeface="Times New Roman" panose="02020603050405020304" pitchFamily="18" charset="0"/>
              </a:rPr>
              <a:t>ポイントの差、国語の活用問題では</a:t>
            </a:r>
            <a:r>
              <a:rPr lang="en-US" altLang="ja-JP" sz="1400" dirty="0">
                <a:latin typeface="Times New Roman" panose="02020603050405020304" pitchFamily="18" charset="0"/>
              </a:rPr>
              <a:t>18</a:t>
            </a:r>
            <a:r>
              <a:rPr lang="ja-JP" altLang="en-US" sz="1400" dirty="0">
                <a:latin typeface="Times New Roman" panose="02020603050405020304" pitchFamily="18" charset="0"/>
              </a:rPr>
              <a:t>ポイントも高くなっていました。</a:t>
            </a:r>
            <a:endParaRPr lang="en-US" altLang="ja-JP" sz="1400" dirty="0">
              <a:latin typeface="Times New Roman" panose="02020603050405020304" pitchFamily="18" charset="0"/>
            </a:endParaRPr>
          </a:p>
          <a:p>
            <a:endParaRPr lang="en-US" altLang="ja-JP" sz="1400" dirty="0">
              <a:latin typeface="Times New Roman" panose="02020603050405020304" pitchFamily="18" charset="0"/>
            </a:endParaRPr>
          </a:p>
          <a:p>
            <a:r>
              <a:rPr lang="ja-JP" altLang="en-US" sz="1400" dirty="0">
                <a:latin typeface="Times New Roman" panose="02020603050405020304" pitchFamily="18" charset="0"/>
              </a:rPr>
              <a:t>★「自分で課題を立て」「情報を集めて整理し」「調べたことを発表する」という総合の学習スタイルが、子どもたちの学力までも高めていることが分かります。</a:t>
            </a:r>
            <a:endParaRPr lang="en-US" altLang="ja-JP" sz="1400" dirty="0">
              <a:latin typeface="Times New Roman" panose="02020603050405020304" pitchFamily="18" charset="0"/>
            </a:endParaRPr>
          </a:p>
          <a:p>
            <a:endParaRPr lang="en-US" altLang="ja-JP" sz="1400" dirty="0">
              <a:latin typeface="Times New Roman" panose="02020603050405020304" pitchFamily="18" charset="0"/>
            </a:endParaRPr>
          </a:p>
          <a:p>
            <a:r>
              <a:rPr lang="ja-JP" altLang="en-US" sz="1400" dirty="0">
                <a:latin typeface="Times New Roman" panose="02020603050405020304" pitchFamily="18" charset="0"/>
              </a:rPr>
              <a:t>★　それは算数でもほぼ同様な結果が出ています。・・・・・　★</a:t>
            </a:r>
            <a:endParaRPr lang="en-US" altLang="ja-JP" sz="1400" dirty="0">
              <a:latin typeface="Times New Roman" panose="02020603050405020304" pitchFamily="18" charset="0"/>
            </a:endParaRPr>
          </a:p>
          <a:p>
            <a:endParaRPr lang="ja-JP" altLang="en-US" sz="1400" dirty="0">
              <a:latin typeface="Times New Roman" panose="02020603050405020304" pitchFamily="18" charset="0"/>
            </a:endParaRPr>
          </a:p>
        </p:txBody>
      </p:sp>
      <p:sp>
        <p:nvSpPr>
          <p:cNvPr id="150532" name="スライド番号プレースホルダー 3">
            <a:extLst>
              <a:ext uri="{FF2B5EF4-FFF2-40B4-BE49-F238E27FC236}">
                <a16:creationId xmlns:a16="http://schemas.microsoft.com/office/drawing/2014/main" id="{D4449F4E-C459-4A83-B230-6A8AF8A952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6516" indent="-287122">
              <a:defRPr kumimoji="1">
                <a:solidFill>
                  <a:schemeClr val="tx1"/>
                </a:solidFill>
                <a:latin typeface="Arial" panose="020B0604020202020204" pitchFamily="34" charset="0"/>
                <a:ea typeface="ＭＳ Ｐゴシック" panose="020B0600070205080204" pitchFamily="50" charset="-128"/>
              </a:defRPr>
            </a:lvl2pPr>
            <a:lvl3pPr marL="1148486" indent="-229697">
              <a:defRPr kumimoji="1">
                <a:solidFill>
                  <a:schemeClr val="tx1"/>
                </a:solidFill>
                <a:latin typeface="Arial" panose="020B0604020202020204" pitchFamily="34" charset="0"/>
                <a:ea typeface="ＭＳ Ｐゴシック" panose="020B0600070205080204" pitchFamily="50" charset="-128"/>
              </a:defRPr>
            </a:lvl3pPr>
            <a:lvl4pPr marL="1607881" indent="-229697">
              <a:defRPr kumimoji="1">
                <a:solidFill>
                  <a:schemeClr val="tx1"/>
                </a:solidFill>
                <a:latin typeface="Arial" panose="020B0604020202020204" pitchFamily="34" charset="0"/>
                <a:ea typeface="ＭＳ Ｐゴシック" panose="020B0600070205080204" pitchFamily="50" charset="-128"/>
              </a:defRPr>
            </a:lvl4pPr>
            <a:lvl5pPr marL="2067276" indent="-229697">
              <a:defRPr kumimoji="1">
                <a:solidFill>
                  <a:schemeClr val="tx1"/>
                </a:solidFill>
                <a:latin typeface="Arial" panose="020B0604020202020204" pitchFamily="34" charset="0"/>
                <a:ea typeface="ＭＳ Ｐゴシック" panose="020B0600070205080204" pitchFamily="50" charset="-128"/>
              </a:defRPr>
            </a:lvl5pPr>
            <a:lvl6pPr marL="2526670"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6065"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5459"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4854"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45CE7B6-52F0-4644-A777-79DAE11D3896}" type="slidenum">
              <a:rPr lang="en-US" altLang="ja-JP" smtClean="0">
                <a:latin typeface="Times New Roman" panose="02020603050405020304" pitchFamily="18" charset="0"/>
              </a:rPr>
              <a:pPr/>
              <a:t>46</a:t>
            </a:fld>
            <a:endParaRPr lang="en-US" altLang="ja-JP">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スライド イメージ プレースホルダー 1">
            <a:extLst>
              <a:ext uri="{FF2B5EF4-FFF2-40B4-BE49-F238E27FC236}">
                <a16:creationId xmlns:a16="http://schemas.microsoft.com/office/drawing/2014/main" id="{288C416D-E968-4B49-B554-D73FCB41327A}"/>
              </a:ext>
            </a:extLst>
          </p:cNvPr>
          <p:cNvSpPr>
            <a:spLocks noGrp="1" noRot="1" noChangeAspect="1" noTextEdit="1"/>
          </p:cNvSpPr>
          <p:nvPr>
            <p:ph type="sldImg"/>
          </p:nvPr>
        </p:nvSpPr>
        <p:spPr>
          <a:xfrm>
            <a:off x="2408238" y="138113"/>
            <a:ext cx="4405312" cy="3305175"/>
          </a:xfrm>
          <a:ln/>
        </p:spPr>
      </p:sp>
      <p:sp>
        <p:nvSpPr>
          <p:cNvPr id="154627" name="ノート プレースホルダー 2">
            <a:extLst>
              <a:ext uri="{FF2B5EF4-FFF2-40B4-BE49-F238E27FC236}">
                <a16:creationId xmlns:a16="http://schemas.microsoft.com/office/drawing/2014/main" id="{3A9BBCA1-E32F-410E-982B-060178FE8D8B}"/>
              </a:ext>
            </a:extLst>
          </p:cNvPr>
          <p:cNvSpPr>
            <a:spLocks noGrp="1"/>
          </p:cNvSpPr>
          <p:nvPr>
            <p:ph type="body" idx="1"/>
          </p:nvPr>
        </p:nvSpPr>
        <p:spPr>
          <a:xfrm>
            <a:off x="1350327" y="3692631"/>
            <a:ext cx="7319645" cy="32510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dirty="0">
                <a:latin typeface="Times New Roman" panose="02020603050405020304" pitchFamily="18" charset="0"/>
              </a:rPr>
              <a:t>こちらは、中学校のデータです。　★　やはり総合的な学習・探究に取り組んでいると、</a:t>
            </a:r>
            <a:endParaRPr lang="en-US" altLang="ja-JP" sz="1400" dirty="0">
              <a:latin typeface="Times New Roman" panose="02020603050405020304" pitchFamily="18" charset="0"/>
            </a:endParaRPr>
          </a:p>
          <a:p>
            <a:r>
              <a:rPr lang="ja-JP" altLang="en-US" sz="1400" dirty="0">
                <a:latin typeface="Times New Roman" panose="02020603050405020304" pitchFamily="18" charset="0"/>
              </a:rPr>
              <a:t>学力調査の得点が高いようです。</a:t>
            </a:r>
            <a:endParaRPr lang="en-US" altLang="ja-JP" sz="1400" dirty="0">
              <a:latin typeface="Times New Roman" panose="02020603050405020304" pitchFamily="18" charset="0"/>
            </a:endParaRPr>
          </a:p>
          <a:p>
            <a:endParaRPr lang="en-US" altLang="ja-JP" sz="1400" dirty="0">
              <a:latin typeface="Times New Roman" panose="02020603050405020304" pitchFamily="18" charset="0"/>
            </a:endParaRPr>
          </a:p>
          <a:p>
            <a:r>
              <a:rPr lang="ja-JP" altLang="en-US" sz="1400" dirty="0">
                <a:latin typeface="Times New Roman" panose="02020603050405020304" pitchFamily="18" charset="0"/>
              </a:rPr>
              <a:t>★　中学校でも、小学校と同じように、国語で７ポイントから１０ポイントの差が付いて</a:t>
            </a:r>
            <a:endParaRPr lang="en-US" altLang="ja-JP" sz="1400" dirty="0">
              <a:latin typeface="Times New Roman" panose="02020603050405020304" pitchFamily="18" charset="0"/>
            </a:endParaRPr>
          </a:p>
          <a:p>
            <a:r>
              <a:rPr lang="ja-JP" altLang="en-US" sz="1400" dirty="0">
                <a:latin typeface="Times New Roman" panose="02020603050405020304" pitchFamily="18" charset="0"/>
              </a:rPr>
              <a:t>　います。算数でも９ポイントから１０ポイントの差が付いています。</a:t>
            </a:r>
            <a:endParaRPr lang="en-US" altLang="ja-JP" sz="1400" dirty="0">
              <a:latin typeface="Times New Roman" panose="02020603050405020304" pitchFamily="18" charset="0"/>
            </a:endParaRPr>
          </a:p>
          <a:p>
            <a:endParaRPr lang="en-US" altLang="ja-JP" sz="1400" dirty="0">
              <a:latin typeface="Times New Roman" panose="02020603050405020304" pitchFamily="18" charset="0"/>
            </a:endParaRPr>
          </a:p>
          <a:p>
            <a:r>
              <a:rPr lang="ja-JP" altLang="en-US" sz="1400" dirty="0">
                <a:latin typeface="Times New Roman" panose="02020603050405020304" pitchFamily="18" charset="0"/>
              </a:rPr>
              <a:t>でも、小学校より中学校の方が、差が小さいですね。これは、私の私見ですが、</a:t>
            </a:r>
            <a:endParaRPr lang="en-US" altLang="ja-JP" sz="1400" dirty="0">
              <a:latin typeface="Times New Roman" panose="02020603050405020304" pitchFamily="18" charset="0"/>
            </a:endParaRPr>
          </a:p>
          <a:p>
            <a:endParaRPr lang="en-US" altLang="ja-JP" sz="1400" dirty="0">
              <a:latin typeface="Times New Roman" panose="02020603050405020304" pitchFamily="18" charset="0"/>
            </a:endParaRPr>
          </a:p>
          <a:p>
            <a:r>
              <a:rPr lang="ja-JP" altLang="en-US" sz="1400" dirty="0">
                <a:latin typeface="Times New Roman" panose="02020603050405020304" pitchFamily="18" charset="0"/>
              </a:rPr>
              <a:t>「中学校の総合的な学習の時間は、全体的に見て、あまり大した取り組みをしていないのではないかな。何かに流用されたりしていないかなと、ちょっと懐疑的に見ています。」「もっと、中学生たちが夢中になるような指導をすれば、中学校だって、もっと伸びるのではないか」</a:t>
            </a:r>
            <a:endParaRPr lang="en-US" altLang="ja-JP" sz="1400" dirty="0">
              <a:latin typeface="Times New Roman" panose="02020603050405020304" pitchFamily="18" charset="0"/>
            </a:endParaRPr>
          </a:p>
          <a:p>
            <a:r>
              <a:rPr lang="ja-JP" altLang="en-US" sz="1400" dirty="0">
                <a:latin typeface="Times New Roman" panose="02020603050405020304" pitchFamily="18" charset="0"/>
              </a:rPr>
              <a:t>という気がするのです。。・・・高等学校や大学だって、きっと同じ傾向が出ることと思っております。皆さんのお取組みでどんな結果が出るでしょうね。　　★</a:t>
            </a:r>
          </a:p>
        </p:txBody>
      </p:sp>
      <p:sp>
        <p:nvSpPr>
          <p:cNvPr id="154628" name="スライド番号プレースホルダー 3">
            <a:extLst>
              <a:ext uri="{FF2B5EF4-FFF2-40B4-BE49-F238E27FC236}">
                <a16:creationId xmlns:a16="http://schemas.microsoft.com/office/drawing/2014/main" id="{73896E84-628F-4FD2-8D99-449CA2C8E8E2}"/>
              </a:ext>
            </a:extLst>
          </p:cNvPr>
          <p:cNvSpPr>
            <a:spLocks noGrp="1"/>
          </p:cNvSpPr>
          <p:nvPr>
            <p:ph type="sldNum" sz="quarter" idx="5"/>
          </p:nvPr>
        </p:nvSpPr>
        <p:spPr>
          <a:xfrm>
            <a:off x="9363075" y="6542560"/>
            <a:ext cx="654906" cy="2551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6516" indent="-287122">
              <a:defRPr kumimoji="1">
                <a:solidFill>
                  <a:schemeClr val="tx1"/>
                </a:solidFill>
                <a:latin typeface="Arial" panose="020B0604020202020204" pitchFamily="34" charset="0"/>
                <a:ea typeface="ＭＳ Ｐゴシック" panose="020B0600070205080204" pitchFamily="50" charset="-128"/>
              </a:defRPr>
            </a:lvl2pPr>
            <a:lvl3pPr marL="1148486" indent="-229697">
              <a:defRPr kumimoji="1">
                <a:solidFill>
                  <a:schemeClr val="tx1"/>
                </a:solidFill>
                <a:latin typeface="Arial" panose="020B0604020202020204" pitchFamily="34" charset="0"/>
                <a:ea typeface="ＭＳ Ｐゴシック" panose="020B0600070205080204" pitchFamily="50" charset="-128"/>
              </a:defRPr>
            </a:lvl3pPr>
            <a:lvl4pPr marL="1607881" indent="-229697">
              <a:defRPr kumimoji="1">
                <a:solidFill>
                  <a:schemeClr val="tx1"/>
                </a:solidFill>
                <a:latin typeface="Arial" panose="020B0604020202020204" pitchFamily="34" charset="0"/>
                <a:ea typeface="ＭＳ Ｐゴシック" panose="020B0600070205080204" pitchFamily="50" charset="-128"/>
              </a:defRPr>
            </a:lvl4pPr>
            <a:lvl5pPr marL="2067276" indent="-229697">
              <a:defRPr kumimoji="1">
                <a:solidFill>
                  <a:schemeClr val="tx1"/>
                </a:solidFill>
                <a:latin typeface="Arial" panose="020B0604020202020204" pitchFamily="34" charset="0"/>
                <a:ea typeface="ＭＳ Ｐゴシック" panose="020B0600070205080204" pitchFamily="50" charset="-128"/>
              </a:defRPr>
            </a:lvl5pPr>
            <a:lvl6pPr marL="2526670"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6065"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5459"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4854"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D84E1C0-1855-4853-B136-F1EF152B068B}" type="slidenum">
              <a:rPr lang="en-US" altLang="ja-JP" smtClean="0">
                <a:latin typeface="Times New Roman" panose="02020603050405020304" pitchFamily="18" charset="0"/>
              </a:rPr>
              <a:pPr/>
              <a:t>47</a:t>
            </a:fld>
            <a:endParaRPr lang="en-US" altLang="ja-JP" dirty="0">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212725"/>
            <a:ext cx="3101975" cy="2325688"/>
          </a:xfrm>
        </p:spPr>
      </p:sp>
      <p:sp>
        <p:nvSpPr>
          <p:cNvPr id="3" name="ノート プレースホルダー 2"/>
          <p:cNvSpPr>
            <a:spLocks noGrp="1"/>
          </p:cNvSpPr>
          <p:nvPr>
            <p:ph type="body" idx="1"/>
          </p:nvPr>
        </p:nvSpPr>
        <p:spPr>
          <a:xfrm>
            <a:off x="1221105" y="2902300"/>
            <a:ext cx="8370570" cy="3879500"/>
          </a:xfrm>
        </p:spPr>
        <p:txBody>
          <a:bodyPr/>
          <a:lstStyle/>
          <a:p>
            <a:r>
              <a:rPr kumimoji="1" lang="ja-JP" altLang="en-US" sz="1400" dirty="0"/>
              <a:t>今度は、一つの学校が、ＥＳＤを学校経営の基本方針に据えて、</a:t>
            </a:r>
            <a:endParaRPr kumimoji="1" lang="en-US" altLang="ja-JP" sz="1400" dirty="0"/>
          </a:p>
          <a:p>
            <a:endParaRPr lang="en-US" altLang="ja-JP" sz="1400" dirty="0"/>
          </a:p>
          <a:p>
            <a:r>
              <a:rPr lang="ja-JP" altLang="en-US" sz="1400" dirty="0"/>
              <a:t>◇ </a:t>
            </a:r>
            <a:r>
              <a:rPr kumimoji="1" lang="ja-JP" altLang="en-US" sz="1400" dirty="0"/>
              <a:t>　ＥＳＤカレンダーを作り、それと対応した各学年の年間指導計画を作成</a:t>
            </a:r>
            <a:endParaRPr kumimoji="1" lang="en-US" altLang="ja-JP" sz="1400" dirty="0"/>
          </a:p>
          <a:p>
            <a:endParaRPr lang="en-US" altLang="ja-JP" sz="1400" dirty="0"/>
          </a:p>
          <a:p>
            <a:r>
              <a:rPr lang="ja-JP" altLang="en-US" sz="1400" dirty="0"/>
              <a:t>◇ </a:t>
            </a:r>
            <a:r>
              <a:rPr kumimoji="1" lang="ja-JP" altLang="en-US" sz="1400" dirty="0"/>
              <a:t>　「学びに火をつける」を合言葉に主体的・対話的で深い学びをめざして研究・実践を継続</a:t>
            </a:r>
            <a:endParaRPr kumimoji="1" lang="en-US" altLang="ja-JP" sz="1400" dirty="0"/>
          </a:p>
          <a:p>
            <a:endParaRPr lang="en-US" altLang="ja-JP" sz="1400" dirty="0"/>
          </a:p>
          <a:p>
            <a:r>
              <a:rPr lang="ja-JP" altLang="en-US" sz="1400" dirty="0"/>
              <a:t>◇</a:t>
            </a:r>
            <a:r>
              <a:rPr kumimoji="1" lang="ja-JP" altLang="en-US" sz="1400" dirty="0"/>
              <a:t>　「八名川まつり」という全校児童によるＥＳＤ学習発表・交流会を毎年実施</a:t>
            </a:r>
            <a:endParaRPr kumimoji="1" lang="en-US" altLang="ja-JP" sz="1400" dirty="0"/>
          </a:p>
          <a:p>
            <a:endParaRPr lang="en-US" altLang="ja-JP" sz="1400" dirty="0"/>
          </a:p>
          <a:p>
            <a:r>
              <a:rPr kumimoji="1" lang="ja-JP" altLang="en-US" sz="1400" dirty="0"/>
              <a:t>してきたら、児童の学力はどのように変化するのか、文部科学省の全国学力学習状況調査の</a:t>
            </a:r>
            <a:endParaRPr kumimoji="1" lang="en-US" altLang="ja-JP" sz="1400" dirty="0"/>
          </a:p>
          <a:p>
            <a:r>
              <a:rPr lang="ja-JP" altLang="en-US" sz="1400" dirty="0"/>
              <a:t>結果としてグラフ化したものです。</a:t>
            </a:r>
            <a:endParaRPr lang="en-US" altLang="ja-JP" sz="1400" dirty="0"/>
          </a:p>
          <a:p>
            <a:endParaRPr kumimoji="1" lang="en-US" altLang="ja-JP" sz="1400" dirty="0"/>
          </a:p>
          <a:p>
            <a:r>
              <a:rPr lang="ja-JP" altLang="en-US" sz="1400" dirty="0"/>
              <a:t>★　この学校では、「指導を徹底して児童の学力を上げなさい」という言葉かけは一切行われず、</a:t>
            </a:r>
            <a:endParaRPr lang="en-US" altLang="ja-JP" sz="1400" dirty="0"/>
          </a:p>
          <a:p>
            <a:r>
              <a:rPr kumimoji="1" lang="ja-JP" altLang="en-US" sz="1400" dirty="0"/>
              <a:t>　むしろ「ベーシックドリルなどは必要に応じて使えばいいが、そればかりやっていると頭の悪い子　</a:t>
            </a:r>
            <a:endParaRPr kumimoji="1" lang="en-US" altLang="ja-JP" sz="1400" dirty="0"/>
          </a:p>
          <a:p>
            <a:r>
              <a:rPr lang="ja-JP" altLang="en-US" sz="1400" dirty="0"/>
              <a:t>　</a:t>
            </a:r>
            <a:r>
              <a:rPr kumimoji="1" lang="ja-JP" altLang="en-US" sz="1400" dirty="0"/>
              <a:t>が育つので、やりすぎてはいけません」と言われ続けてきたのです。</a:t>
            </a:r>
            <a:endParaRPr kumimoji="1" lang="en-US" altLang="ja-JP" sz="1400" dirty="0"/>
          </a:p>
          <a:p>
            <a:r>
              <a:rPr kumimoji="1" lang="ja-JP" altLang="en-US" sz="1400" dirty="0"/>
              <a:t>★　そのような学びを毎年、辛抱強く続けましょう。カリキュラム・マネジメントや、学びに火をつ　　</a:t>
            </a:r>
            <a:endParaRPr kumimoji="1" lang="en-US" altLang="ja-JP" sz="1400" dirty="0"/>
          </a:p>
          <a:p>
            <a:r>
              <a:rPr lang="ja-JP" altLang="en-US" sz="1400" dirty="0"/>
              <a:t>　</a:t>
            </a:r>
            <a:r>
              <a:rPr kumimoji="1" lang="ja-JP" altLang="en-US" sz="1400" dirty="0"/>
              <a:t>ける問題解決的な学習の充実、いわば、教育の土づくりが大事なのです。　★</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48</a:t>
            </a:fld>
            <a:endParaRPr kumimoji="1" lang="ja-JP" altLang="en-US"/>
          </a:p>
        </p:txBody>
      </p:sp>
    </p:spTree>
    <p:extLst>
      <p:ext uri="{BB962C8B-B14F-4D97-AF65-F5344CB8AC3E}">
        <p14:creationId xmlns:p14="http://schemas.microsoft.com/office/powerpoint/2010/main" val="34645861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283046" y="3315523"/>
            <a:ext cx="6397404" cy="2712215"/>
          </a:xfrm>
        </p:spPr>
        <p:txBody>
          <a:bodyPr/>
          <a:lstStyle/>
          <a:p>
            <a:r>
              <a:rPr kumimoji="1" lang="ja-JP" altLang="en-US" sz="1400" dirty="0"/>
              <a:t>学力の向上だけではありません。それは副次的な、おまけのようなものです。</a:t>
            </a:r>
            <a:endParaRPr kumimoji="1" lang="en-US" altLang="ja-JP" sz="1400" dirty="0"/>
          </a:p>
          <a:p>
            <a:endParaRPr lang="en-US" altLang="ja-JP" sz="1400" dirty="0"/>
          </a:p>
          <a:p>
            <a:r>
              <a:rPr kumimoji="1" lang="ja-JP" altLang="en-US" sz="1400" dirty="0"/>
              <a:t>それ以外にこのような、うれしいことが多々見られるようになり、子どもたちにとっても、教師にとっても、あるいは保護者にとっても、幸せな状況が生まれ、学校が地域や保護者からの信頼を集め、それがさらに児童のやる気を刺激し、教育的な好循環が生まれたのです。　★</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49</a:t>
            </a:fld>
            <a:endParaRPr kumimoji="1" lang="ja-JP" altLang="en-US"/>
          </a:p>
        </p:txBody>
      </p:sp>
    </p:spTree>
    <p:extLst>
      <p:ext uri="{BB962C8B-B14F-4D97-AF65-F5344CB8AC3E}">
        <p14:creationId xmlns:p14="http://schemas.microsoft.com/office/powerpoint/2010/main" val="118911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201613"/>
            <a:ext cx="3101975" cy="2325687"/>
          </a:xfrm>
        </p:spPr>
      </p:sp>
      <p:sp>
        <p:nvSpPr>
          <p:cNvPr id="3" name="ノート プレースホルダー 2"/>
          <p:cNvSpPr>
            <a:spLocks noGrp="1"/>
          </p:cNvSpPr>
          <p:nvPr>
            <p:ph type="body" idx="1"/>
          </p:nvPr>
        </p:nvSpPr>
        <p:spPr>
          <a:xfrm>
            <a:off x="1499336" y="2747046"/>
            <a:ext cx="8016240" cy="3939503"/>
          </a:xfrm>
        </p:spPr>
        <p:txBody>
          <a:bodyPr/>
          <a:lstStyle/>
          <a:p>
            <a:r>
              <a:rPr kumimoji="1" lang="ja-JP" altLang="en-US" sz="1400" dirty="0"/>
              <a:t>このビデオで言っていることは</a:t>
            </a:r>
            <a:r>
              <a:rPr kumimoji="1" lang="en-US" altLang="ja-JP" sz="1400" dirty="0"/>
              <a:t>3</a:t>
            </a:r>
            <a:r>
              <a:rPr kumimoji="1" lang="ja-JP" altLang="en-US" sz="1400" dirty="0"/>
              <a:t>つあります。</a:t>
            </a:r>
            <a:endParaRPr kumimoji="1" lang="en-US" altLang="ja-JP" sz="1400" dirty="0"/>
          </a:p>
          <a:p>
            <a:endParaRPr lang="en-US" altLang="ja-JP" sz="1400" dirty="0"/>
          </a:p>
          <a:p>
            <a:r>
              <a:rPr kumimoji="1" lang="en-US" altLang="ja-JP" sz="1400" dirty="0"/>
              <a:t>1</a:t>
            </a:r>
            <a:r>
              <a:rPr kumimoji="1" lang="ja-JP" altLang="en-US" sz="1400" dirty="0"/>
              <a:t>つ目は、変わりゆく時代の変化、★　</a:t>
            </a:r>
            <a:r>
              <a:rPr kumimoji="1" lang="en-US" altLang="ja-JP" sz="1400" dirty="0"/>
              <a:t>2</a:t>
            </a:r>
            <a:r>
              <a:rPr kumimoji="1" lang="ja-JP" altLang="en-US" sz="1400" dirty="0"/>
              <a:t>つ目はそれに合わせて学びを進化させる。</a:t>
            </a:r>
            <a:endParaRPr kumimoji="1" lang="en-US" altLang="ja-JP" sz="1400" dirty="0"/>
          </a:p>
          <a:p>
            <a:endParaRPr lang="en-US" altLang="ja-JP" sz="1400" dirty="0"/>
          </a:p>
          <a:p>
            <a:r>
              <a:rPr kumimoji="1" lang="ja-JP" altLang="en-US" sz="1400" dirty="0"/>
              <a:t>☆</a:t>
            </a:r>
            <a:r>
              <a:rPr kumimoji="1" lang="en-US" altLang="ja-JP" sz="1400" dirty="0"/>
              <a:t>3</a:t>
            </a:r>
            <a:r>
              <a:rPr kumimoji="1" lang="ja-JP" altLang="en-US" sz="1400" dirty="0"/>
              <a:t>つ目は、みんなが協力して社会に開かれた学習課程にしてほしい。・・・・・です。</a:t>
            </a:r>
            <a:endParaRPr kumimoji="1" lang="en-US" altLang="ja-JP" sz="1400" dirty="0"/>
          </a:p>
          <a:p>
            <a:endParaRPr kumimoji="1" lang="en-US" altLang="ja-JP" sz="1400" dirty="0"/>
          </a:p>
          <a:p>
            <a:endParaRPr lang="en-US" altLang="ja-JP" sz="1400" dirty="0"/>
          </a:p>
          <a:p>
            <a:r>
              <a:rPr kumimoji="1" lang="ja-JP" altLang="en-US" sz="1400" dirty="0"/>
              <a:t>☆では、時代の変化って、なんでしょう。この</a:t>
            </a:r>
            <a:r>
              <a:rPr kumimoji="1" lang="en-US" altLang="ja-JP" sz="1400" dirty="0"/>
              <a:t>10</a:t>
            </a:r>
            <a:r>
              <a:rPr kumimoji="1" lang="ja-JP" altLang="en-US" sz="1400" dirty="0"/>
              <a:t>年間にどんな変化があったか、レジュメの</a:t>
            </a:r>
            <a:endParaRPr kumimoji="1" lang="en-US" altLang="ja-JP" sz="1400" dirty="0"/>
          </a:p>
          <a:p>
            <a:r>
              <a:rPr lang="ja-JP" altLang="en-US" sz="1400" dirty="0"/>
              <a:t>　</a:t>
            </a:r>
            <a:endParaRPr lang="en-US" altLang="ja-JP" sz="1400" dirty="0"/>
          </a:p>
          <a:p>
            <a:r>
              <a:rPr kumimoji="1" lang="en-US" altLang="ja-JP" sz="1400" dirty="0"/>
              <a:t>1</a:t>
            </a:r>
            <a:r>
              <a:rPr kumimoji="1" lang="ja-JP" altLang="en-US" sz="1400" dirty="0"/>
              <a:t>番の所に箇条書きしてみましょう。</a:t>
            </a:r>
            <a:r>
              <a:rPr kumimoji="1" lang="en-US" altLang="ja-JP" sz="1400" dirty="0"/>
              <a:t>1</a:t>
            </a:r>
            <a:r>
              <a:rPr kumimoji="1" lang="ja-JP" altLang="en-US" sz="1400" dirty="0"/>
              <a:t>分間で、ひとり</a:t>
            </a:r>
            <a:r>
              <a:rPr kumimoji="1" lang="en-US" altLang="ja-JP" sz="1400" dirty="0"/>
              <a:t>3</a:t>
            </a:r>
            <a:r>
              <a:rPr kumimoji="1" lang="ja-JP" altLang="en-US" sz="1400" dirty="0"/>
              <a:t>個以上は書きだそうね。では、スタート！</a:t>
            </a:r>
            <a:endParaRPr kumimoji="1" lang="en-US" altLang="ja-JP" sz="1400" dirty="0"/>
          </a:p>
          <a:p>
            <a:r>
              <a:rPr lang="ja-JP" altLang="en-US" sz="1400" dirty="0"/>
              <a:t>（録音も実際に一分間間を開けます）</a:t>
            </a:r>
            <a:endParaRPr lang="en-US" altLang="ja-JP" sz="1400" dirty="0"/>
          </a:p>
          <a:p>
            <a:endParaRPr kumimoji="1" lang="en-US" altLang="ja-JP" sz="1400" dirty="0"/>
          </a:p>
          <a:p>
            <a:r>
              <a:rPr kumimoji="1" lang="ja-JP" altLang="en-US" sz="1400" dirty="0"/>
              <a:t>は～い、ストップ！　次は同じテーブルの仲間と、出し合って、</a:t>
            </a:r>
            <a:r>
              <a:rPr kumimoji="1" lang="en-US" altLang="ja-JP" sz="1400" dirty="0"/>
              <a:t>1</a:t>
            </a:r>
            <a:r>
              <a:rPr kumimoji="1" lang="ja-JP" altLang="en-US" sz="1400" dirty="0"/>
              <a:t>分</a:t>
            </a:r>
            <a:r>
              <a:rPr kumimoji="1" lang="en-US" altLang="ja-JP" sz="1400" dirty="0"/>
              <a:t>30</a:t>
            </a:r>
            <a:r>
              <a:rPr kumimoji="1" lang="ja-JP" altLang="en-US" sz="1400" dirty="0"/>
              <a:t>秒以内で、</a:t>
            </a:r>
            <a:endParaRPr kumimoji="1" lang="en-US" altLang="ja-JP" sz="1400" dirty="0"/>
          </a:p>
          <a:p>
            <a:endParaRPr lang="en-US" altLang="ja-JP" sz="1400" dirty="0"/>
          </a:p>
          <a:p>
            <a:r>
              <a:rPr kumimoji="1" lang="en-US" altLang="ja-JP" sz="1400" dirty="0"/>
              <a:t>10</a:t>
            </a:r>
            <a:r>
              <a:rPr kumimoji="1" lang="ja-JP" altLang="en-US" sz="1400" dirty="0"/>
              <a:t>個以上に増やしましょう。はい、スタート！（ここも、時間をおきます）★</a:t>
            </a:r>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a:t>
            </a:fld>
            <a:endParaRPr kumimoji="1" lang="ja-JP" altLang="en-US"/>
          </a:p>
        </p:txBody>
      </p:sp>
    </p:spTree>
    <p:extLst>
      <p:ext uri="{BB962C8B-B14F-4D97-AF65-F5344CB8AC3E}">
        <p14:creationId xmlns:p14="http://schemas.microsoft.com/office/powerpoint/2010/main" val="15719128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843434" y="3513931"/>
            <a:ext cx="4859020" cy="1870869"/>
          </a:xfrm>
        </p:spPr>
        <p:txBody>
          <a:bodyPr/>
          <a:lstStyle/>
          <a:p>
            <a:r>
              <a:rPr kumimoji="1" lang="ja-JP" altLang="en-US" sz="1400" dirty="0"/>
              <a:t>教師や保護者もにも好循環は広がります。</a:t>
            </a:r>
            <a:endParaRPr kumimoji="1" lang="en-US" altLang="ja-JP" sz="1400" dirty="0"/>
          </a:p>
          <a:p>
            <a:endParaRPr lang="en-US" altLang="ja-JP" sz="1400" dirty="0"/>
          </a:p>
          <a:p>
            <a:r>
              <a:rPr kumimoji="1" lang="ja-JP" altLang="en-US" sz="1400" dirty="0"/>
              <a:t>参観者・来校者はどんどん増え、国内や海外にまで</a:t>
            </a:r>
            <a:endParaRPr kumimoji="1" lang="en-US" altLang="ja-JP" sz="1400" dirty="0"/>
          </a:p>
          <a:p>
            <a:r>
              <a:rPr lang="ja-JP" altLang="en-US" sz="1400" dirty="0"/>
              <a:t>開かれた学校になりました。　★</a:t>
            </a:r>
            <a:endParaRPr kumimoji="1" lang="en-US" altLang="ja-JP" sz="1400" dirty="0"/>
          </a:p>
          <a:p>
            <a:endParaRPr lang="en-US" altLang="ja-JP" sz="1400" dirty="0"/>
          </a:p>
          <a:p>
            <a:endParaRPr kumimoji="1" lang="en-US" altLang="ja-JP" sz="1400" dirty="0"/>
          </a:p>
          <a:p>
            <a:endParaRPr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50</a:t>
            </a:fld>
            <a:endParaRPr kumimoji="1" lang="ja-JP" altLang="en-US"/>
          </a:p>
        </p:txBody>
      </p:sp>
    </p:spTree>
    <p:extLst>
      <p:ext uri="{BB962C8B-B14F-4D97-AF65-F5344CB8AC3E}">
        <p14:creationId xmlns:p14="http://schemas.microsoft.com/office/powerpoint/2010/main" val="40078974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125980" y="3549650"/>
            <a:ext cx="5709920" cy="2619574"/>
          </a:xfrm>
        </p:spPr>
        <p:txBody>
          <a:bodyPr/>
          <a:lstStyle/>
          <a:p>
            <a:r>
              <a:rPr kumimoji="1" lang="ja-JP" altLang="en-US" sz="1400" dirty="0"/>
              <a:t>校長としての経営では、次のようなことに気をつけていたように思います。　　★</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51</a:t>
            </a:fld>
            <a:endParaRPr kumimoji="1" lang="ja-JP" altLang="en-US"/>
          </a:p>
        </p:txBody>
      </p:sp>
    </p:spTree>
    <p:extLst>
      <p:ext uri="{BB962C8B-B14F-4D97-AF65-F5344CB8AC3E}">
        <p14:creationId xmlns:p14="http://schemas.microsoft.com/office/powerpoint/2010/main" val="17384043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xfrm>
            <a:off x="2360613" y="4460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xfrm>
            <a:off x="2112914" y="4469285"/>
            <a:ext cx="5507134" cy="2073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dirty="0"/>
              <a:t>２０１７年度の八名川まつりの発表内容です。</a:t>
            </a:r>
            <a:endParaRPr lang="en-US" altLang="ja-JP" sz="1400" dirty="0"/>
          </a:p>
          <a:p>
            <a:r>
              <a:rPr lang="ja-JP" altLang="en-US" sz="1400" dirty="0"/>
              <a:t>各学年の発表内容と、ＳＤＧｓとがリンクされています。</a:t>
            </a:r>
            <a:endParaRPr lang="en-US" altLang="ja-JP" sz="1400" dirty="0"/>
          </a:p>
          <a:p>
            <a:r>
              <a:rPr lang="ja-JP" altLang="en-US" sz="1400" dirty="0"/>
              <a:t>★　</a:t>
            </a:r>
            <a:r>
              <a:rPr lang="en-US" altLang="ja-JP" sz="1400" dirty="0"/>
              <a:t>1</a:t>
            </a:r>
            <a:r>
              <a:rPr lang="ja-JP" altLang="en-US" sz="1400" dirty="0"/>
              <a:t>年生だって、遊びコーナーの案内が上手にできます。</a:t>
            </a:r>
            <a:endParaRPr lang="en-US" altLang="ja-JP" sz="1400" dirty="0"/>
          </a:p>
          <a:p>
            <a:endParaRPr lang="en-US" altLang="ja-JP" sz="1400" dirty="0"/>
          </a:p>
          <a:p>
            <a:r>
              <a:rPr lang="ja-JP" altLang="en-US" sz="1400" dirty="0"/>
              <a:t>★　</a:t>
            </a:r>
            <a:r>
              <a:rPr lang="en-US" altLang="ja-JP" sz="1400" dirty="0"/>
              <a:t>4</a:t>
            </a:r>
            <a:r>
              <a:rPr lang="ja-JP" altLang="en-US" sz="1400" dirty="0"/>
              <a:t>年生は、車いすに乗って町に出て、気づいたことを、わかり</a:t>
            </a:r>
            <a:endParaRPr lang="en-US" altLang="ja-JP" sz="1400" dirty="0"/>
          </a:p>
          <a:p>
            <a:r>
              <a:rPr lang="ja-JP" altLang="en-US" sz="1400" dirty="0"/>
              <a:t>　　やすく伝えています。</a:t>
            </a:r>
            <a:endParaRPr lang="en-US" altLang="ja-JP" sz="1400" dirty="0"/>
          </a:p>
          <a:p>
            <a:r>
              <a:rPr lang="ja-JP" altLang="en-US" sz="1400" dirty="0"/>
              <a:t>★　</a:t>
            </a:r>
            <a:r>
              <a:rPr lang="en-US" altLang="ja-JP" sz="1400" dirty="0"/>
              <a:t>6</a:t>
            </a:r>
            <a:r>
              <a:rPr lang="ja-JP" altLang="en-US" sz="1400" dirty="0"/>
              <a:t>年生は、自分がどんな仕事に就きたいのかなど、未来や世界　</a:t>
            </a:r>
            <a:endParaRPr lang="en-US" altLang="ja-JP" sz="1400" dirty="0"/>
          </a:p>
          <a:p>
            <a:r>
              <a:rPr lang="ja-JP" altLang="en-US" sz="1400" dirty="0"/>
              <a:t>　　を見つめながら、自分の学びを語ります。</a:t>
            </a:r>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02896">
              <a:defRPr kumimoji="1" sz="1900">
                <a:solidFill>
                  <a:schemeClr val="tx1"/>
                </a:solidFill>
                <a:latin typeface="Arial" panose="020B0604020202020204" pitchFamily="34" charset="0"/>
                <a:ea typeface="ＭＳ Ｐゴシック" panose="020B0600070205080204" pitchFamily="50" charset="-128"/>
              </a:defRPr>
            </a:lvl1pPr>
            <a:lvl2pPr defTabSz="1302896">
              <a:defRPr kumimoji="1" sz="1900">
                <a:solidFill>
                  <a:schemeClr val="tx1"/>
                </a:solidFill>
                <a:latin typeface="Arial" panose="020B0604020202020204" pitchFamily="34" charset="0"/>
                <a:ea typeface="ＭＳ Ｐゴシック" panose="020B0600070205080204" pitchFamily="50" charset="-128"/>
              </a:defRPr>
            </a:lvl2pPr>
            <a:lvl3pPr defTabSz="1302896">
              <a:defRPr kumimoji="1" sz="1900">
                <a:solidFill>
                  <a:schemeClr val="tx1"/>
                </a:solidFill>
                <a:latin typeface="Arial" panose="020B0604020202020204" pitchFamily="34" charset="0"/>
                <a:ea typeface="ＭＳ Ｐゴシック" panose="020B0600070205080204" pitchFamily="50" charset="-128"/>
              </a:defRPr>
            </a:lvl3pPr>
            <a:lvl4pPr defTabSz="1302896">
              <a:defRPr kumimoji="1" sz="1900">
                <a:solidFill>
                  <a:schemeClr val="tx1"/>
                </a:solidFill>
                <a:latin typeface="Arial" panose="020B0604020202020204" pitchFamily="34" charset="0"/>
                <a:ea typeface="ＭＳ Ｐゴシック" panose="020B0600070205080204" pitchFamily="50" charset="-128"/>
              </a:defRPr>
            </a:lvl4pPr>
            <a:lvl5pPr defTabSz="1302896">
              <a:defRPr kumimoji="1" sz="1900">
                <a:solidFill>
                  <a:schemeClr val="tx1"/>
                </a:solidFill>
                <a:latin typeface="Arial" panose="020B0604020202020204" pitchFamily="34" charset="0"/>
                <a:ea typeface="ＭＳ Ｐゴシック" panose="020B0600070205080204" pitchFamily="50" charset="-128"/>
              </a:defRPr>
            </a:lvl5pPr>
            <a:lvl6pPr marL="2415046"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80597"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346149"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11699"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B3C2E87F-4D97-4C88-B69A-F01B4BBA2F23}" type="slidenum">
              <a:rPr lang="ja-JP" altLang="en-US" sz="1200">
                <a:latin typeface="Calibri" panose="020F0502020204030204" pitchFamily="34" charset="0"/>
              </a:rPr>
              <a:pPr/>
              <a:t>52</a:t>
            </a:fld>
            <a:endParaRPr lang="ja-JP" altLang="en-US" sz="1200">
              <a:latin typeface="Calibri" panose="020F0502020204030204" pitchFamily="34" charset="0"/>
            </a:endParaRPr>
          </a:p>
        </p:txBody>
      </p:sp>
    </p:spTree>
    <p:extLst>
      <p:ext uri="{BB962C8B-B14F-4D97-AF65-F5344CB8AC3E}">
        <p14:creationId xmlns:p14="http://schemas.microsoft.com/office/powerpoint/2010/main" val="34907388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678016" y="3444676"/>
            <a:ext cx="5168900" cy="2583062"/>
          </a:xfrm>
        </p:spPr>
        <p:txBody>
          <a:bodyPr/>
          <a:lstStyle/>
          <a:p>
            <a:r>
              <a:rPr kumimoji="1" lang="ja-JP" altLang="en-US" sz="1400" dirty="0"/>
              <a:t>「八名川まつり」のような学習発表会を毎年実施するのは</a:t>
            </a:r>
            <a:endParaRPr kumimoji="1" lang="en-US" altLang="ja-JP" sz="1400" dirty="0"/>
          </a:p>
          <a:p>
            <a:r>
              <a:rPr lang="ja-JP" altLang="en-US" sz="1400" dirty="0"/>
              <a:t>教師の教育力・保護者の教育力を越える「子ども自身の自己教育力」が最大限に発揮される場になっているのではないかと考えられます。</a:t>
            </a:r>
            <a:endParaRPr lang="en-US" altLang="ja-JP" sz="1400" dirty="0"/>
          </a:p>
          <a:p>
            <a:endParaRPr kumimoji="1" lang="en-US" altLang="ja-JP" sz="1400" dirty="0"/>
          </a:p>
          <a:p>
            <a:r>
              <a:rPr lang="ja-JP" altLang="en-US" sz="1400" dirty="0"/>
              <a:t>そして、自己教育力・チャレンジシップを身につけた子どもたちは、社会の変化に対しても、前向きに捉え、たくましく生き抜く力をもって認め合い、学び合い、実践を元に伝え合い、より良い社会の創り手になっていくものと考えられます。</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53</a:t>
            </a:fld>
            <a:endParaRPr kumimoji="1" lang="ja-JP" altLang="en-US"/>
          </a:p>
        </p:txBody>
      </p:sp>
    </p:spTree>
    <p:extLst>
      <p:ext uri="{BB962C8B-B14F-4D97-AF65-F5344CB8AC3E}">
        <p14:creationId xmlns:p14="http://schemas.microsoft.com/office/powerpoint/2010/main" val="19147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97113" y="776288"/>
            <a:ext cx="5011737" cy="3759200"/>
          </a:xfrm>
        </p:spPr>
      </p:sp>
      <p:sp>
        <p:nvSpPr>
          <p:cNvPr id="3" name="ノート プレースホルダー 2"/>
          <p:cNvSpPr>
            <a:spLocks noGrp="1"/>
          </p:cNvSpPr>
          <p:nvPr>
            <p:ph type="body" idx="1"/>
          </p:nvPr>
        </p:nvSpPr>
        <p:spPr>
          <a:xfrm>
            <a:off x="1002030" y="4629379"/>
            <a:ext cx="8016240" cy="1913182"/>
          </a:xfrm>
        </p:spPr>
        <p:txBody>
          <a:bodyPr/>
          <a:lstStyle/>
          <a:p>
            <a:r>
              <a:rPr kumimoji="1" lang="ja-JP" altLang="en-US" sz="1400" dirty="0"/>
              <a:t>最後に、ＳＤＧｓへの取り組みを学校教育でどのように進めるかについて、一言お伝えします。</a:t>
            </a:r>
            <a:endParaRPr kumimoji="1" lang="en-US" altLang="ja-JP" sz="1400" dirty="0"/>
          </a:p>
          <a:p>
            <a:endParaRPr lang="en-US" altLang="ja-JP" sz="1400" dirty="0"/>
          </a:p>
          <a:p>
            <a:r>
              <a:rPr kumimoji="1" lang="ja-JP" altLang="en-US" sz="1400" dirty="0"/>
              <a:t>ＳＤＧｓのロゴやＳＤＧｓの来歴を解説するような説明的な指導は避けるべきです。</a:t>
            </a:r>
            <a:endParaRPr kumimoji="1" lang="en-US" altLang="ja-JP" sz="1400" dirty="0"/>
          </a:p>
          <a:p>
            <a:endParaRPr lang="en-US" altLang="ja-JP" sz="1400" dirty="0"/>
          </a:p>
          <a:p>
            <a:r>
              <a:rPr kumimoji="1" lang="ja-JP" altLang="en-US" sz="1400" dirty="0"/>
              <a:t>「ＳＤＧｓ〇番のための指導はどうしようか」などと固く考えずに、教科等で指導してきたものがどこに向かって発展するか、子どもたちの関心や問題意識を大事にしつつ、見守っていき、それがＳＤＧｓのどれどれとどのようにつながり・関連していたのかふり返らせるといった考え方を大事にしていきたいものです。</a:t>
            </a:r>
          </a:p>
        </p:txBody>
      </p:sp>
      <p:sp>
        <p:nvSpPr>
          <p:cNvPr id="4" name="スライド番号プレースホルダー 3"/>
          <p:cNvSpPr>
            <a:spLocks noGrp="1"/>
          </p:cNvSpPr>
          <p:nvPr>
            <p:ph type="sldNum" sz="quarter" idx="10"/>
          </p:nvPr>
        </p:nvSpPr>
        <p:spPr/>
        <p:txBody>
          <a:bodyPr/>
          <a:lstStyle/>
          <a:p>
            <a:pPr>
              <a:defRPr/>
            </a:pPr>
            <a:fld id="{810F2ABE-3FBE-41A3-AF4B-3AFF37292D0F}" type="slidenum">
              <a:rPr lang="ja-JP" altLang="en-US" smtClean="0"/>
              <a:pPr>
                <a:defRPr/>
              </a:pPr>
              <a:t>54</a:t>
            </a:fld>
            <a:endParaRPr lang="ja-JP" altLang="en-US"/>
          </a:p>
        </p:txBody>
      </p:sp>
    </p:spTree>
    <p:extLst>
      <p:ext uri="{BB962C8B-B14F-4D97-AF65-F5344CB8AC3E}">
        <p14:creationId xmlns:p14="http://schemas.microsoft.com/office/powerpoint/2010/main" val="17709999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457450" y="3359150"/>
            <a:ext cx="6750050" cy="2667993"/>
          </a:xfrm>
        </p:spPr>
        <p:txBody>
          <a:bodyPr/>
          <a:lstStyle/>
          <a:p>
            <a:r>
              <a:rPr kumimoji="1" lang="ja-JP" altLang="en-US" sz="1400" dirty="0"/>
              <a:t>ＥＳＤカレンダーでは、環境、人権（命や民主主義）、多文化理解（国際理解）</a:t>
            </a:r>
            <a:endParaRPr kumimoji="1" lang="en-US" altLang="ja-JP" sz="1400" dirty="0"/>
          </a:p>
          <a:p>
            <a:r>
              <a:rPr lang="ja-JP" altLang="en-US" sz="1400" dirty="0"/>
              <a:t>といった視点で、学びをつなげ、カリキュラムマネジメントしてきました。</a:t>
            </a:r>
            <a:endParaRPr lang="en-US" altLang="ja-JP" sz="1400" dirty="0"/>
          </a:p>
          <a:p>
            <a:endParaRPr kumimoji="1" lang="en-US" altLang="ja-JP" sz="1400" dirty="0"/>
          </a:p>
          <a:p>
            <a:r>
              <a:rPr kumimoji="1" lang="ja-JP" altLang="en-US" sz="1400" dirty="0"/>
              <a:t>ＳＤＧｓの項目もこの視点で並べてみると各学年で取り組むＥＳＤの実践を整理するための</a:t>
            </a:r>
            <a:r>
              <a:rPr kumimoji="1" lang="en-US" altLang="ja-JP" sz="1400" dirty="0"/>
              <a:t>17</a:t>
            </a:r>
            <a:r>
              <a:rPr kumimoji="1" lang="ja-JP" altLang="en-US" sz="1400" dirty="0"/>
              <a:t>色のカラフルな棚を用意していただいたようなものです。</a:t>
            </a:r>
            <a:endParaRPr kumimoji="1" lang="en-US" altLang="ja-JP" sz="1400" dirty="0"/>
          </a:p>
          <a:p>
            <a:endParaRPr lang="en-US" altLang="ja-JP" sz="1400" dirty="0"/>
          </a:p>
          <a:p>
            <a:r>
              <a:rPr kumimoji="1" lang="ja-JP" altLang="en-US" sz="1400" dirty="0"/>
              <a:t>全校で取り組んできた実践をその棚に分けながら入れてみました。</a:t>
            </a:r>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55</a:t>
            </a:fld>
            <a:endParaRPr kumimoji="1" lang="ja-JP" altLang="en-US"/>
          </a:p>
        </p:txBody>
      </p:sp>
    </p:spTree>
    <p:extLst>
      <p:ext uri="{BB962C8B-B14F-4D97-AF65-F5344CB8AC3E}">
        <p14:creationId xmlns:p14="http://schemas.microsoft.com/office/powerpoint/2010/main" val="31541917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xfrm>
            <a:off x="2017713" y="74453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 2"/>
          <p:cNvSpPr>
            <a:spLocks noGrp="1"/>
          </p:cNvSpPr>
          <p:nvPr>
            <p:ph type="body" idx="1"/>
          </p:nvPr>
        </p:nvSpPr>
        <p:spPr bwMode="auto">
          <a:xfrm>
            <a:off x="1814830" y="4842522"/>
            <a:ext cx="5767070" cy="19138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dirty="0"/>
              <a:t>そして生まれたのが、このＳＤＧｓ実践計画表です。</a:t>
            </a:r>
            <a:endParaRPr lang="en-US" altLang="ja-JP" sz="1400" dirty="0"/>
          </a:p>
          <a:p>
            <a:endParaRPr lang="en-US" altLang="ja-JP" sz="1400" dirty="0"/>
          </a:p>
          <a:p>
            <a:r>
              <a:rPr lang="ja-JP" altLang="en-US" sz="1400" dirty="0"/>
              <a:t>八名川小学校の生活科や総合的な学習の時間を中心に行われてきた</a:t>
            </a:r>
            <a:endParaRPr lang="en-US" altLang="ja-JP" sz="1400" dirty="0"/>
          </a:p>
          <a:p>
            <a:r>
              <a:rPr lang="ja-JP" altLang="en-US" sz="1400" dirty="0"/>
              <a:t>６年間の主な取り組みを入れると、</a:t>
            </a:r>
            <a:r>
              <a:rPr lang="en-US" altLang="ja-JP" sz="1400" dirty="0"/>
              <a:t>17</a:t>
            </a:r>
            <a:r>
              <a:rPr lang="ja-JP" altLang="en-US" sz="1400" dirty="0"/>
              <a:t>の棚、全てを網羅していることに気づきます。</a:t>
            </a:r>
            <a:endParaRPr lang="en-US" altLang="ja-JP" sz="1400" dirty="0"/>
          </a:p>
          <a:p>
            <a:endParaRPr lang="en-US" altLang="ja-JP" sz="1400" dirty="0"/>
          </a:p>
          <a:p>
            <a:r>
              <a:rPr lang="ja-JP" altLang="en-US" sz="1400" dirty="0"/>
              <a:t>八名川小学校のＥＳＤはＳＤＧｓの視点にも対応し得る幅広い実践を進めてきていたことが分かります。</a:t>
            </a:r>
            <a:endParaRPr lang="en-US" altLang="ja-JP" sz="1400" dirty="0"/>
          </a:p>
          <a:p>
            <a:endParaRPr lang="ja-JP" altLang="en-US" sz="1400" dirty="0"/>
          </a:p>
        </p:txBody>
      </p:sp>
      <p:sp>
        <p:nvSpPr>
          <p:cNvPr id="686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00162">
              <a:defRPr kumimoji="1" sz="1900">
                <a:solidFill>
                  <a:schemeClr val="tx1"/>
                </a:solidFill>
                <a:latin typeface="Arial" panose="020B0604020202020204" pitchFamily="34" charset="0"/>
                <a:ea typeface="ＭＳ Ｐゴシック" panose="020B0600070205080204" pitchFamily="50" charset="-128"/>
              </a:defRPr>
            </a:lvl1pPr>
            <a:lvl2pPr marL="754931" indent="-290359" defTabSz="1300162">
              <a:defRPr kumimoji="1" sz="1900">
                <a:solidFill>
                  <a:schemeClr val="tx1"/>
                </a:solidFill>
                <a:latin typeface="Arial" panose="020B0604020202020204" pitchFamily="34" charset="0"/>
                <a:ea typeface="ＭＳ Ｐゴシック" panose="020B0600070205080204" pitchFamily="50" charset="-128"/>
              </a:defRPr>
            </a:lvl2pPr>
            <a:lvl3pPr marL="1161433" indent="-232287" defTabSz="1300162">
              <a:defRPr kumimoji="1" sz="1900">
                <a:solidFill>
                  <a:schemeClr val="tx1"/>
                </a:solidFill>
                <a:latin typeface="Arial" panose="020B0604020202020204" pitchFamily="34" charset="0"/>
                <a:ea typeface="ＭＳ Ｐゴシック" panose="020B0600070205080204" pitchFamily="50" charset="-128"/>
              </a:defRPr>
            </a:lvl3pPr>
            <a:lvl4pPr marL="1626009" indent="-232287" defTabSz="1300162">
              <a:defRPr kumimoji="1" sz="1900">
                <a:solidFill>
                  <a:schemeClr val="tx1"/>
                </a:solidFill>
                <a:latin typeface="Arial" panose="020B0604020202020204" pitchFamily="34" charset="0"/>
                <a:ea typeface="ＭＳ Ｐゴシック" panose="020B0600070205080204" pitchFamily="50" charset="-128"/>
              </a:defRPr>
            </a:lvl4pPr>
            <a:lvl5pPr marL="2090581" indent="-232287" defTabSz="1300162">
              <a:defRPr kumimoji="1" sz="1900">
                <a:solidFill>
                  <a:schemeClr val="tx1"/>
                </a:solidFill>
                <a:latin typeface="Arial" panose="020B0604020202020204" pitchFamily="34" charset="0"/>
                <a:ea typeface="ＭＳ Ｐゴシック" panose="020B0600070205080204" pitchFamily="50" charset="-128"/>
              </a:defRPr>
            </a:lvl5pPr>
            <a:lvl6pPr marL="2555154"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019729"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84303"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948875"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426765B3-360B-431F-ADDE-4D76B7EBF214}" type="slidenum">
              <a:rPr lang="ja-JP" altLang="en-US" sz="1200">
                <a:latin typeface="Calibri" panose="020F0502020204030204" pitchFamily="34" charset="0"/>
              </a:rPr>
              <a:pPr/>
              <a:t>56</a:t>
            </a:fld>
            <a:endParaRPr lang="ja-JP" altLang="en-US" sz="1200">
              <a:latin typeface="Calibri" panose="020F0502020204030204" pitchFamily="34" charset="0"/>
            </a:endParaRPr>
          </a:p>
        </p:txBody>
      </p:sp>
    </p:spTree>
    <p:extLst>
      <p:ext uri="{BB962C8B-B14F-4D97-AF65-F5344CB8AC3E}">
        <p14:creationId xmlns:p14="http://schemas.microsoft.com/office/powerpoint/2010/main" val="42020301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152650" y="3381251"/>
            <a:ext cx="5187950" cy="2943349"/>
          </a:xfrm>
        </p:spPr>
        <p:txBody>
          <a:bodyPr/>
          <a:lstStyle/>
          <a:p>
            <a:r>
              <a:rPr kumimoji="1" lang="ja-JP" altLang="en-US" sz="1400" dirty="0"/>
              <a:t>ＳＤＧｓがより良い世界を創るためのものであるならば、イベントやコンクールなどで成果を競うような底の浅いものではだめだと思います。</a:t>
            </a:r>
            <a:endParaRPr kumimoji="1" lang="en-US" altLang="ja-JP" sz="1400" dirty="0"/>
          </a:p>
          <a:p>
            <a:endParaRPr lang="en-US" altLang="ja-JP" sz="1400" dirty="0"/>
          </a:p>
          <a:p>
            <a:r>
              <a:rPr lang="ja-JP" altLang="en-US" sz="1400" dirty="0"/>
              <a:t>現実に対して視点をもって見つめ、問題に気づき、解決策を求めて学び、</a:t>
            </a:r>
            <a:r>
              <a:rPr kumimoji="1" lang="ja-JP" altLang="en-US" sz="1400" dirty="0"/>
              <a:t>地道で幅広い取り組みを進めることが重要です。</a:t>
            </a:r>
            <a:endParaRPr kumimoji="1" lang="en-US" altLang="ja-JP" sz="1400" dirty="0"/>
          </a:p>
          <a:p>
            <a:endParaRPr lang="en-US" altLang="ja-JP" sz="1400" dirty="0"/>
          </a:p>
          <a:p>
            <a:r>
              <a:rPr kumimoji="1" lang="ja-JP" altLang="en-US" sz="1400" dirty="0"/>
              <a:t>そういう意味で、「量の教育」から「質の教育」へ、そして人間の生き方の教育に変革が求められているのだと思います。</a:t>
            </a:r>
            <a:endParaRPr kumimoji="1" lang="en-US" altLang="ja-JP" sz="1400" dirty="0"/>
          </a:p>
          <a:p>
            <a:endParaRPr lang="en-US" altLang="ja-JP" sz="1400" dirty="0"/>
          </a:p>
          <a:p>
            <a:r>
              <a:rPr kumimoji="1" lang="ja-JP" altLang="en-US" sz="1400" dirty="0"/>
              <a:t>従来の教育からどのように変革していくのか、各教育機関が研究と実践、そして交流を進めていくことが必要なのだと思います。</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57</a:t>
            </a:fld>
            <a:endParaRPr kumimoji="1" lang="ja-JP" altLang="en-US"/>
          </a:p>
        </p:txBody>
      </p:sp>
    </p:spTree>
    <p:extLst>
      <p:ext uri="{BB962C8B-B14F-4D97-AF65-F5344CB8AC3E}">
        <p14:creationId xmlns:p14="http://schemas.microsoft.com/office/powerpoint/2010/main" val="17087836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58</a:t>
            </a:fld>
            <a:endParaRPr kumimoji="1" lang="ja-JP" altLang="en-US"/>
          </a:p>
        </p:txBody>
      </p:sp>
    </p:spTree>
    <p:extLst>
      <p:ext uri="{BB962C8B-B14F-4D97-AF65-F5344CB8AC3E}">
        <p14:creationId xmlns:p14="http://schemas.microsoft.com/office/powerpoint/2010/main" val="3782860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3138838" y="3508229"/>
            <a:ext cx="4652612" cy="2712215"/>
          </a:xfrm>
        </p:spPr>
        <p:txBody>
          <a:bodyPr/>
          <a:lstStyle/>
          <a:p>
            <a:r>
              <a:rPr lang="ja-JP" altLang="en-US" sz="1400" dirty="0"/>
              <a:t>今、私たちの一番</a:t>
            </a:r>
            <a:r>
              <a:rPr kumimoji="1" lang="ja-JP" altLang="en-US" sz="1400" dirty="0"/>
              <a:t>の関心は、新型コロナウイルスの</a:t>
            </a:r>
            <a:endParaRPr kumimoji="1" lang="en-US" altLang="ja-JP" sz="1400" dirty="0"/>
          </a:p>
          <a:p>
            <a:endParaRPr lang="en-US" altLang="ja-JP" sz="1400" dirty="0"/>
          </a:p>
          <a:p>
            <a:r>
              <a:rPr kumimoji="1" lang="ja-JP" altLang="en-US" sz="1400" dirty="0"/>
              <a:t>感染拡大ですね。</a:t>
            </a:r>
            <a:endParaRPr kumimoji="1" lang="en-US" altLang="ja-JP" sz="1400" dirty="0"/>
          </a:p>
          <a:p>
            <a:endParaRPr lang="en-US" altLang="ja-JP" sz="1400" dirty="0"/>
          </a:p>
          <a:p>
            <a:r>
              <a:rPr kumimoji="1" lang="ja-JP" altLang="en-US" sz="1400" dirty="0"/>
              <a:t>人類が全体に関わる、大きな試練の時です。</a:t>
            </a:r>
            <a:endParaRPr kumimoji="1" lang="en-US" altLang="ja-JP" sz="1400" dirty="0"/>
          </a:p>
          <a:p>
            <a:endParaRPr lang="en-US" altLang="ja-JP" sz="1400" dirty="0"/>
          </a:p>
          <a:p>
            <a:endParaRPr kumimoji="1" lang="en-US" altLang="ja-JP" sz="1400" dirty="0"/>
          </a:p>
          <a:p>
            <a:r>
              <a:rPr lang="ja-JP" altLang="en-US" sz="1400" dirty="0"/>
              <a:t>でも、</a:t>
            </a:r>
            <a:r>
              <a:rPr lang="en-US" altLang="ja-JP" sz="1400" dirty="0"/>
              <a:t>9</a:t>
            </a:r>
            <a:r>
              <a:rPr lang="ja-JP" altLang="en-US" sz="1400" dirty="0"/>
              <a:t>年前の私たちにとって、最大の危機意識は</a:t>
            </a:r>
            <a:endParaRPr lang="en-US" altLang="ja-JP" sz="1400" dirty="0"/>
          </a:p>
          <a:p>
            <a:endParaRPr kumimoji="1" lang="en-US" altLang="ja-JP" sz="1400" dirty="0"/>
          </a:p>
          <a:p>
            <a:r>
              <a:rPr lang="ja-JP" altLang="en-US" sz="1400" dirty="0"/>
              <a:t>別のものでした。★</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a:t>
            </a:fld>
            <a:endParaRPr kumimoji="1" lang="ja-JP" altLang="en-US"/>
          </a:p>
        </p:txBody>
      </p:sp>
    </p:spTree>
    <p:extLst>
      <p:ext uri="{BB962C8B-B14F-4D97-AF65-F5344CB8AC3E}">
        <p14:creationId xmlns:p14="http://schemas.microsoft.com/office/powerpoint/2010/main" val="699850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725863" y="390525"/>
            <a:ext cx="3101975" cy="2325688"/>
          </a:xfrm>
        </p:spPr>
      </p:sp>
      <p:sp>
        <p:nvSpPr>
          <p:cNvPr id="3" name="ノート プレースホルダー 2"/>
          <p:cNvSpPr>
            <a:spLocks noGrp="1"/>
          </p:cNvSpPr>
          <p:nvPr>
            <p:ph type="body" idx="1"/>
          </p:nvPr>
        </p:nvSpPr>
        <p:spPr>
          <a:xfrm>
            <a:off x="3139755" y="2896949"/>
            <a:ext cx="4763805" cy="3236815"/>
          </a:xfrm>
        </p:spPr>
        <p:txBody>
          <a:bodyPr/>
          <a:lstStyle/>
          <a:p>
            <a:r>
              <a:rPr lang="ja-JP" altLang="en-US" sz="1400" dirty="0"/>
              <a:t>東日本大震災と福島の原発事故！</a:t>
            </a:r>
            <a:endParaRPr lang="en-US" altLang="ja-JP" sz="1400" dirty="0"/>
          </a:p>
          <a:p>
            <a:endParaRPr lang="en-US" altLang="ja-JP" sz="1400" dirty="0"/>
          </a:p>
          <a:p>
            <a:r>
              <a:rPr lang="ja-JP" altLang="en-US" sz="1400" dirty="0"/>
              <a:t>日本という国が壊滅するかと、テレビ画面に</a:t>
            </a:r>
            <a:endParaRPr lang="en-US" altLang="ja-JP" sz="1400" dirty="0"/>
          </a:p>
          <a:p>
            <a:endParaRPr lang="en-US" altLang="ja-JP" sz="1400" dirty="0"/>
          </a:p>
          <a:p>
            <a:r>
              <a:rPr lang="ja-JP" altLang="en-US" sz="1400" dirty="0"/>
              <a:t>釘付けにされていました。</a:t>
            </a:r>
            <a:endParaRPr lang="en-US" altLang="ja-JP" sz="1400" dirty="0"/>
          </a:p>
          <a:p>
            <a:endParaRPr lang="en-US" altLang="ja-JP" sz="1400" dirty="0"/>
          </a:p>
          <a:p>
            <a:r>
              <a:rPr lang="ja-JP" altLang="en-US" sz="1400" dirty="0"/>
              <a:t>これをきっかけに防災への危機意識も高まりましたね。</a:t>
            </a:r>
            <a:endParaRPr lang="en-US" altLang="ja-JP" sz="1400" dirty="0"/>
          </a:p>
          <a:p>
            <a:endParaRPr lang="en-US" altLang="ja-JP" sz="1400" dirty="0"/>
          </a:p>
          <a:p>
            <a:r>
              <a:rPr lang="ja-JP" altLang="en-US" sz="1400" dirty="0"/>
              <a:t>それから、原発も含めたエネルギー問題！　</a:t>
            </a:r>
            <a:endParaRPr lang="en-US" altLang="ja-JP" sz="1400" dirty="0"/>
          </a:p>
          <a:p>
            <a:endParaRPr lang="en-US" altLang="ja-JP" sz="1400" dirty="0"/>
          </a:p>
          <a:p>
            <a:r>
              <a:rPr lang="ja-JP" altLang="en-US" sz="1400" dirty="0"/>
              <a:t>私たちの社会を大きく変えてしまいました。</a:t>
            </a:r>
            <a:endParaRPr lang="en-US" altLang="ja-JP" sz="1400" dirty="0"/>
          </a:p>
          <a:p>
            <a:endParaRPr lang="en-US" altLang="ja-JP" sz="1400" dirty="0"/>
          </a:p>
          <a:p>
            <a:r>
              <a:rPr lang="ja-JP" altLang="en-US" sz="1400" dirty="0"/>
              <a:t>でも、</a:t>
            </a:r>
            <a:r>
              <a:rPr lang="en-US" altLang="ja-JP" sz="1400" dirty="0"/>
              <a:t>2</a:t>
            </a:r>
            <a:r>
              <a:rPr lang="ja-JP" altLang="en-US" sz="1400" dirty="0"/>
              <a:t>カ月前の講演会で先生方がお答えになった、一番大きな変化は、これでした。★</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7</a:t>
            </a:fld>
            <a:endParaRPr kumimoji="1" lang="ja-JP" altLang="en-US"/>
          </a:p>
        </p:txBody>
      </p:sp>
    </p:spTree>
    <p:extLst>
      <p:ext uri="{BB962C8B-B14F-4D97-AF65-F5344CB8AC3E}">
        <p14:creationId xmlns:p14="http://schemas.microsoft.com/office/powerpoint/2010/main" val="3669649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627063"/>
            <a:ext cx="3101975" cy="2325687"/>
          </a:xfrm>
        </p:spPr>
      </p:sp>
      <p:sp>
        <p:nvSpPr>
          <p:cNvPr id="3" name="ノート プレースホルダー 2"/>
          <p:cNvSpPr>
            <a:spLocks noGrp="1"/>
          </p:cNvSpPr>
          <p:nvPr>
            <p:ph type="body" idx="1"/>
          </p:nvPr>
        </p:nvSpPr>
        <p:spPr>
          <a:xfrm>
            <a:off x="1952926" y="3696122"/>
            <a:ext cx="7305374" cy="2712215"/>
          </a:xfrm>
        </p:spPr>
        <p:txBody>
          <a:bodyPr/>
          <a:lstStyle/>
          <a:p>
            <a:r>
              <a:rPr kumimoji="1" lang="ja-JP" altLang="en-US" sz="1400" dirty="0"/>
              <a:t>スマホの広がりでした。便利な機械ですよね・・・・・。</a:t>
            </a:r>
            <a:endParaRPr kumimoji="1" lang="en-US" altLang="ja-JP" sz="1400" dirty="0"/>
          </a:p>
          <a:p>
            <a:r>
              <a:rPr lang="ja-JP" altLang="en-US" sz="1400" dirty="0"/>
              <a:t>★　　　　　☆　　　　　　　☆</a:t>
            </a:r>
            <a:endParaRPr lang="en-US" altLang="ja-JP" sz="1400" dirty="0"/>
          </a:p>
          <a:p>
            <a:endParaRPr kumimoji="1" lang="en-US" altLang="ja-JP" sz="1400" dirty="0"/>
          </a:p>
          <a:p>
            <a:r>
              <a:rPr kumimoji="1" lang="ja-JP" altLang="en-US" sz="1400" dirty="0"/>
              <a:t>その他にも、消費税が上がったとか、現金を使わなくなってきたとか、楽しそうでした。</a:t>
            </a:r>
            <a:endParaRPr kumimoji="1" lang="en-US" altLang="ja-JP" sz="1400" dirty="0"/>
          </a:p>
          <a:p>
            <a:endParaRPr lang="en-US" altLang="ja-JP" sz="1400" dirty="0"/>
          </a:p>
          <a:p>
            <a:endParaRPr lang="en-US" altLang="ja-JP" sz="1400" dirty="0"/>
          </a:p>
          <a:p>
            <a:r>
              <a:rPr kumimoji="1" lang="ja-JP" altLang="en-US" sz="1400" dirty="0"/>
              <a:t>他には、こんなのは出てきましたか？（と、次の画面に）★</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a:t>
            </a:fld>
            <a:endParaRPr kumimoji="1" lang="ja-JP" altLang="en-US"/>
          </a:p>
        </p:txBody>
      </p:sp>
    </p:spTree>
    <p:extLst>
      <p:ext uri="{BB962C8B-B14F-4D97-AF65-F5344CB8AC3E}">
        <p14:creationId xmlns:p14="http://schemas.microsoft.com/office/powerpoint/2010/main" val="3765321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801954" y="3702050"/>
            <a:ext cx="4956008" cy="2712215"/>
          </a:xfrm>
        </p:spPr>
        <p:txBody>
          <a:bodyPr/>
          <a:lstStyle/>
          <a:p>
            <a:r>
              <a:rPr kumimoji="1" lang="ja-JP" altLang="en-US" sz="1400" dirty="0"/>
              <a:t>昨年の夏から秋にかけて、日本にも巨大台風が次々と上陸しました。★</a:t>
            </a:r>
            <a:endParaRPr kumimoji="1" lang="en-US" altLang="ja-JP" sz="1400" dirty="0"/>
          </a:p>
          <a:p>
            <a:endParaRPr lang="en-US" altLang="ja-JP" sz="1400" dirty="0"/>
          </a:p>
          <a:p>
            <a:r>
              <a:rPr kumimoji="1" lang="ja-JP" altLang="en-US" sz="1400" dirty="0"/>
              <a:t>恐ろしかったですね。★</a:t>
            </a:r>
            <a:endParaRPr kumimoji="1" lang="en-US" altLang="ja-JP" sz="1400" dirty="0"/>
          </a:p>
          <a:p>
            <a:endParaRPr lang="en-US" altLang="ja-JP" sz="1400" dirty="0"/>
          </a:p>
          <a:p>
            <a:r>
              <a:rPr kumimoji="1" lang="ja-JP" altLang="en-US" sz="1400" dirty="0"/>
              <a:t>首都圏の特に下町は水没するかと思ったのですが、奇跡的に助かりました。</a:t>
            </a:r>
            <a:endParaRPr kumimoji="1" lang="en-US" altLang="ja-JP" sz="1400" dirty="0"/>
          </a:p>
          <a:p>
            <a:r>
              <a:rPr lang="ja-JP" altLang="en-US" sz="1400" dirty="0"/>
              <a:t>でも、安心していると、次はどうなるか分かりませんね　　　</a:t>
            </a:r>
            <a:endParaRPr lang="en-US" altLang="ja-JP" sz="1400" dirty="0"/>
          </a:p>
          <a:p>
            <a:r>
              <a:rPr lang="ja-JP" altLang="en-US" sz="1400" dirty="0"/>
              <a:t>　</a:t>
            </a:r>
            <a:endParaRPr lang="en-US" altLang="ja-JP" sz="1400" dirty="0"/>
          </a:p>
          <a:p>
            <a:r>
              <a:rPr lang="ja-JP" altLang="en-US" sz="1400" dirty="0"/>
              <a:t>★</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9</a:t>
            </a:fld>
            <a:endParaRPr kumimoji="1" lang="ja-JP" altLang="en-US"/>
          </a:p>
        </p:txBody>
      </p:sp>
    </p:spTree>
    <p:extLst>
      <p:ext uri="{BB962C8B-B14F-4D97-AF65-F5344CB8AC3E}">
        <p14:creationId xmlns:p14="http://schemas.microsoft.com/office/powerpoint/2010/main" val="2244551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2020/4/4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589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2020/4/4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86061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2020/4/4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5246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2020/4/4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97948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2020/4/4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00951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2020/4/4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4496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C357A4D-3B09-497E-A488-3CA2B77902CC}" type="datetimeFigureOut">
              <a:rPr kumimoji="1" lang="ja-JP" altLang="en-US" smtClean="0"/>
              <a:t>2020/4/4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28611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C357A4D-3B09-497E-A488-3CA2B77902CC}" type="datetimeFigureOut">
              <a:rPr kumimoji="1" lang="ja-JP" altLang="en-US" smtClean="0"/>
              <a:t>2020/4/4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43184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57A4D-3B09-497E-A488-3CA2B77902CC}" type="datetimeFigureOut">
              <a:rPr kumimoji="1" lang="ja-JP" altLang="en-US" smtClean="0"/>
              <a:t>2020/4/4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17784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2020/4/4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6911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2020/4/4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2805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57A4D-3B09-497E-A488-3CA2B77902CC}" type="datetimeFigureOut">
              <a:rPr kumimoji="1" lang="ja-JP" altLang="en-US" smtClean="0"/>
              <a:t>2020/4/4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006477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hyperlink" Target="https://www.keidanrensdgs.com/home-j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jp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package" Target="../embeddings/Microsoft_Excel_Worksheet.xlsx"/><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2.jpg"/><Relationship Id="rId7" Type="http://schemas.openxmlformats.org/officeDocument/2006/relationships/image" Target="../media/image250.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customXml" Target="../ink/ink6.xml"/><Relationship Id="rId5" Type="http://schemas.openxmlformats.org/officeDocument/2006/relationships/image" Target="../media/image240.emf"/><Relationship Id="rId10" Type="http://schemas.openxmlformats.org/officeDocument/2006/relationships/customXml" Target="../ink/ink5.xml"/><Relationship Id="rId4" Type="http://schemas.openxmlformats.org/officeDocument/2006/relationships/customXml" Target="../ink/ink1.xml"/><Relationship Id="rId9" Type="http://schemas.openxmlformats.org/officeDocument/2006/relationships/customXml" Target="../ink/ink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hyperlink" Target="https://www.keidanrensdgs.com/home-jp"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7.emf"/><Relationship Id="rId5" Type="http://schemas.openxmlformats.org/officeDocument/2006/relationships/image" Target="../media/image46.emf"/><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hyperlink" Target="https://www.google.co.jp/imgres?imgurl=https%3A%2F%2Fi.pinimg.com%2F736x%2F2c%2F51%2Fd2%2F2c51d2ca27616b5405fbc03092ea9af7.jpg&amp;imgrefurl=https%3A%2F%2Fwww.pinterest.com%2Fpin%2F511580838922023143%2F&amp;docid=zMCW17IucUuYcM&amp;tbnid=lUQ8Nj01VpTD0M%3A&amp;vet=10ahUKEwjb6Z3-4ZTmAhWXBIgKHTy3Dt4QMwhrKAYwBg..i&amp;w=571&amp;h=720&amp;bih=607&amp;biw=1280&amp;q=%E3%83%81%E3%82%B3%E3%81%A1%E3%82%83%E3%82%93%20%E3%82%A4%E3%83%A9%E3%82%B9%E3%83%88&amp;ved=0ahUKEwjb6Z3-4ZTmAhWXBIgKHTy3Dt4QMwhrKAYwBg&amp;iact=mrc&amp;uact=8"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slideLayout" Target="../slideLayouts/slideLayout7.xml"/><Relationship Id="rId7" Type="http://schemas.openxmlformats.org/officeDocument/2006/relationships/image" Target="../media/image52.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51.png"/><Relationship Id="rId5" Type="http://schemas.openxmlformats.org/officeDocument/2006/relationships/image" Target="../media/image50.wmf"/><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6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1.e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png"/><Relationship Id="rId10" Type="http://schemas.openxmlformats.org/officeDocument/2006/relationships/image" Target="../media/image71.jpeg"/><Relationship Id="rId4" Type="http://schemas.openxmlformats.org/officeDocument/2006/relationships/image" Target="../media/image65.png"/><Relationship Id="rId9" Type="http://schemas.openxmlformats.org/officeDocument/2006/relationships/image" Target="../media/image70.jpeg"/><Relationship Id="rId14" Type="http://schemas.openxmlformats.org/officeDocument/2006/relationships/image" Target="../media/image7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hyperlink" Target="http://news.biglobe.ne.jp/domestic/0715/asg_160715_8109373927.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ja.wikipedia.org/wiki/%E3%83%95%E3%82%A1%E3%82%A4%E3%83%AB:Kurodenwa.JP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67DDB5E-B516-4C69-BE0A-65CD0631D120}"/>
              </a:ext>
            </a:extLst>
          </p:cNvPr>
          <p:cNvGrpSpPr/>
          <p:nvPr/>
        </p:nvGrpSpPr>
        <p:grpSpPr>
          <a:xfrm>
            <a:off x="0" y="0"/>
            <a:ext cx="9144000" cy="6858000"/>
            <a:chOff x="0" y="0"/>
            <a:chExt cx="9144000" cy="685800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190500" y="208915"/>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381001" y="425543"/>
              <a:ext cx="8762999" cy="3631763"/>
            </a:xfrm>
            <a:prstGeom prst="rect">
              <a:avLst/>
            </a:prstGeom>
            <a:noFill/>
          </p:spPr>
          <p:txBody>
            <a:bodyPr wrap="square" rtlCol="0">
              <a:spAutoFit/>
            </a:bodyPr>
            <a:lstStyle/>
            <a:p>
              <a:endParaRPr kumimoji="1" lang="en-US" altLang="ja-JP" sz="12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400" dirty="0">
                  <a:solidFill>
                    <a:schemeClr val="bg1"/>
                  </a:solidFill>
                  <a:latin typeface="AR P丸ゴシック体E" panose="020F0900000000000000" pitchFamily="50" charset="-128"/>
                  <a:ea typeface="AR P丸ゴシック体E" panose="020F0900000000000000" pitchFamily="50" charset="-128"/>
                </a:rPr>
                <a:t>○○主催ＥＳＤ研修会</a:t>
              </a:r>
              <a:endParaRPr kumimoji="1" lang="en-US" altLang="ja-JP" sz="24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rPr>
                <a:t>「ＥＳＤ，ＳＤＧｓの進め方」</a:t>
              </a:r>
              <a:endParaRPr kumimoji="1" lang="en-US" altLang="ja-JP" sz="40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ー　学習指導要領の全面実施に向け、</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学校の取り組むべきこと　－</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4400"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sz="4400" dirty="0">
                <a:solidFill>
                  <a:srgbClr val="FFFF00"/>
                </a:solidFill>
                <a:latin typeface="AR P丸ゴシック体E" panose="020F0900000000000000" pitchFamily="50" charset="-128"/>
                <a:ea typeface="AR P丸ゴシック体E" panose="020F0900000000000000" pitchFamily="50" charset="-128"/>
              </a:endParaRPr>
            </a:p>
            <a:p>
              <a:r>
                <a:rPr kumimoji="1" lang="ja-JP" altLang="en-US" sz="1700" dirty="0">
                  <a:solidFill>
                    <a:schemeClr val="bg1"/>
                  </a:solidFill>
                  <a:latin typeface="AR P丸ゴシック体E" panose="020F0900000000000000" pitchFamily="50" charset="-128"/>
                  <a:ea typeface="AR P丸ゴシック体E" panose="020F0900000000000000" pitchFamily="50" charset="-128"/>
                </a:rPr>
                <a:t>　　　</a:t>
              </a:r>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100DCF05-0961-468D-B4CE-3F0F589EC505}"/>
                </a:ext>
              </a:extLst>
            </p:cNvPr>
            <p:cNvSpPr txBox="1"/>
            <p:nvPr/>
          </p:nvSpPr>
          <p:spPr>
            <a:xfrm flipH="1">
              <a:off x="5622435" y="4438998"/>
              <a:ext cx="2633053" cy="1508105"/>
            </a:xfrm>
            <a:prstGeom prst="rect">
              <a:avLst/>
            </a:prstGeom>
            <a:noFill/>
          </p:spPr>
          <p:txBody>
            <a:bodyPr wrap="square" rtlCol="0">
              <a:spAutoFit/>
            </a:bodyPr>
            <a:lstStyle/>
            <a:p>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rPr>
                <a:t>日本ＥＳＤ学会副会長</a:t>
              </a:r>
              <a:endParaRPr kumimoji="1" lang="en-US" altLang="ja-JP" sz="17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rPr>
                <a:t>江東区立八名川小学校 </a:t>
              </a:r>
              <a:endParaRPr kumimoji="1" lang="en-US" altLang="ja-JP" sz="17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rPr>
                <a:t>前校長</a:t>
              </a:r>
              <a:endParaRPr kumimoji="1" lang="en-US" altLang="ja-JP" sz="17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rPr>
                <a:t>　　　　　　　　 手島利夫</a:t>
              </a:r>
              <a:endParaRPr kumimoji="1" lang="en-US" altLang="ja-JP" sz="1700"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1FDB8FCA-7353-40BE-9B06-A4011341D815}"/>
                </a:ext>
              </a:extLst>
            </p:cNvPr>
            <p:cNvSpPr/>
            <p:nvPr/>
          </p:nvSpPr>
          <p:spPr>
            <a:xfrm>
              <a:off x="5705475" y="660082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1801C1F-EBD0-413A-845A-EAE11A28990D}"/>
                </a:ext>
              </a:extLst>
            </p:cNvPr>
            <p:cNvSpPr/>
            <p:nvPr/>
          </p:nvSpPr>
          <p:spPr>
            <a:xfrm>
              <a:off x="6462712" y="6584368"/>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A2CAE45-791C-48F6-8355-4F8BA67C6625}"/>
                </a:ext>
              </a:extLst>
            </p:cNvPr>
            <p:cNvSpPr/>
            <p:nvPr/>
          </p:nvSpPr>
          <p:spPr>
            <a:xfrm>
              <a:off x="7034212" y="658436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a:srcRect l="13567" t="15825" r="13653" b="5626"/>
            <a:stretch/>
          </p:blipFill>
          <p:spPr>
            <a:xfrm>
              <a:off x="243041" y="3522777"/>
              <a:ext cx="4842667" cy="2939935"/>
            </a:xfrm>
            <a:prstGeom prst="rect">
              <a:avLst/>
            </a:prstGeom>
          </p:spPr>
        </p:pic>
      </p:grpSp>
      <p:sp>
        <p:nvSpPr>
          <p:cNvPr id="4" name="テキスト ボックス 3">
            <a:extLst>
              <a:ext uri="{FF2B5EF4-FFF2-40B4-BE49-F238E27FC236}">
                <a16:creationId xmlns:a16="http://schemas.microsoft.com/office/drawing/2014/main" id="{A30B0132-6622-4430-BD5C-D1BE5FFFBC6F}"/>
              </a:ext>
            </a:extLst>
          </p:cNvPr>
          <p:cNvSpPr txBox="1"/>
          <p:nvPr/>
        </p:nvSpPr>
        <p:spPr>
          <a:xfrm>
            <a:off x="8145542" y="2391229"/>
            <a:ext cx="738664" cy="4095537"/>
          </a:xfrm>
          <a:prstGeom prst="rect">
            <a:avLst/>
          </a:prstGeom>
          <a:noFill/>
        </p:spPr>
        <p:txBody>
          <a:bodyPr vert="eaVert" wrap="square" rtlCol="0">
            <a:spAutoFit/>
          </a:bodyPr>
          <a:lstStyle/>
          <a:p>
            <a:r>
              <a:rPr kumimoji="1" lang="ja-JP" altLang="en-US" dirty="0">
                <a:solidFill>
                  <a:schemeClr val="bg1"/>
                </a:solidFill>
                <a:latin typeface="HGP創英角ﾎﾟｯﾌﾟ体" panose="040B0A00000000000000" pitchFamily="50" charset="-128"/>
                <a:ea typeface="HGP創英角ﾎﾟｯﾌﾟ体" panose="040B0A00000000000000" pitchFamily="50" charset="-128"/>
              </a:rPr>
              <a:t>〇月〇日　〇曜日　　日直　　</a:t>
            </a:r>
            <a:endParaRPr kumimoji="1" lang="en-US" altLang="ja-JP" dirty="0">
              <a:solidFill>
                <a:schemeClr val="bg1"/>
              </a:solidFill>
              <a:latin typeface="HGP創英角ﾎﾟｯﾌﾟ体" panose="040B0A00000000000000" pitchFamily="50" charset="-128"/>
              <a:ea typeface="HGP創英角ﾎﾟｯﾌﾟ体" panose="040B0A00000000000000" pitchFamily="50" charset="-128"/>
            </a:endParaRPr>
          </a:p>
          <a:p>
            <a:endParaRPr kumimoji="1" lang="ja-JP" altLang="en-US" dirty="0">
              <a:solidFill>
                <a:schemeClr val="bg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559058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a:xfrm>
            <a:off x="1905000" y="196654"/>
            <a:ext cx="7280031" cy="1223597"/>
          </a:xfrm>
        </p:spPr>
        <p:txBody>
          <a:bodyPr/>
          <a:lstStyle/>
          <a:p>
            <a:pPr eaLnBrk="1" hangingPunct="1"/>
            <a:r>
              <a:rPr lang="en-US" altLang="ja-JP" b="1" dirty="0"/>
              <a:t>21</a:t>
            </a:r>
            <a:r>
              <a:rPr lang="ja-JP" altLang="en-US" b="1" dirty="0"/>
              <a:t>世紀末に最大で</a:t>
            </a:r>
            <a:r>
              <a:rPr lang="en-US" altLang="ja-JP" b="1" dirty="0"/>
              <a:t>4.8</a:t>
            </a:r>
            <a:r>
              <a:rPr lang="ja-JP" altLang="en-US" b="1" dirty="0"/>
              <a:t>℃上昇</a:t>
            </a:r>
          </a:p>
        </p:txBody>
      </p:sp>
      <p:sp>
        <p:nvSpPr>
          <p:cNvPr id="2" name="スライド番号プレースホルダー 1"/>
          <p:cNvSpPr>
            <a:spLocks noGrp="1"/>
          </p:cNvSpPr>
          <p:nvPr>
            <p:ph type="sldNum" sz="quarter" idx="12"/>
          </p:nvPr>
        </p:nvSpPr>
        <p:spPr/>
        <p:txBody>
          <a:bodyPr/>
          <a:lstStyle/>
          <a:p>
            <a:pPr>
              <a:defRPr/>
            </a:pPr>
            <a:fld id="{0E03CE06-9CBA-43E5-B084-F67E14463F8E}" type="slidenum">
              <a:rPr lang="ja-JP" altLang="en-US" smtClean="0"/>
              <a:pPr>
                <a:defRPr/>
              </a:pPr>
              <a:t>10</a:t>
            </a:fld>
            <a:endParaRPr lang="ja-JP" altLang="en-US"/>
          </a:p>
        </p:txBody>
      </p:sp>
      <p:sp>
        <p:nvSpPr>
          <p:cNvPr id="66563" name="テキスト ボックス 25"/>
          <p:cNvSpPr txBox="1">
            <a:spLocks noChangeArrowheads="1"/>
          </p:cNvSpPr>
          <p:nvPr/>
        </p:nvSpPr>
        <p:spPr bwMode="auto">
          <a:xfrm>
            <a:off x="3093429" y="6188320"/>
            <a:ext cx="5665177"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9088" indent="-319088"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r" eaLnBrk="1" hangingPunct="1"/>
            <a:r>
              <a:rPr lang="ja-JP" altLang="en-US" sz="923">
                <a:latin typeface="ＭＳ Ｐゴシック" charset="-128"/>
              </a:rPr>
              <a:t>出典：</a:t>
            </a:r>
            <a:r>
              <a:rPr lang="en-US" altLang="ja-JP" sz="923">
                <a:latin typeface="ＭＳ Ｐゴシック" charset="-128"/>
              </a:rPr>
              <a:t>IPCC AR5 WG1 </a:t>
            </a:r>
            <a:r>
              <a:rPr lang="ja-JP" altLang="en-US" sz="923">
                <a:latin typeface="ＭＳ Ｐゴシック" charset="-128"/>
              </a:rPr>
              <a:t>政策決定者向け要約　図</a:t>
            </a:r>
            <a:r>
              <a:rPr lang="en-US" altLang="ja-JP" sz="923">
                <a:latin typeface="ＭＳ Ｐゴシック" charset="-128"/>
              </a:rPr>
              <a:t> SPM.7</a:t>
            </a:r>
            <a:endParaRPr lang="ja-JP" altLang="en-US" sz="923">
              <a:latin typeface="ＭＳ Ｐゴシック" charset="-128"/>
            </a:endParaRPr>
          </a:p>
        </p:txBody>
      </p:sp>
      <p:pic>
        <p:nvPicPr>
          <p:cNvPr id="66565"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358" y="1837594"/>
            <a:ext cx="8030308" cy="417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線コネクタ 17"/>
          <p:cNvCxnSpPr/>
          <p:nvPr/>
        </p:nvCxnSpPr>
        <p:spPr>
          <a:xfrm flipH="1" flipV="1">
            <a:off x="6841883" y="4303836"/>
            <a:ext cx="2931" cy="788377"/>
          </a:xfrm>
          <a:prstGeom prst="line">
            <a:avLst/>
          </a:prstGeom>
          <a:ln w="63500">
            <a:solidFill>
              <a:srgbClr val="00206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flipV="1">
            <a:off x="5971443" y="3028950"/>
            <a:ext cx="873369" cy="0"/>
          </a:xfrm>
          <a:prstGeom prst="line">
            <a:avLst/>
          </a:prstGeom>
          <a:ln w="635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754673" y="5581651"/>
            <a:ext cx="2620108" cy="1641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92" dirty="0">
                <a:solidFill>
                  <a:schemeClr val="tx1">
                    <a:lumMod val="75000"/>
                    <a:lumOff val="25000"/>
                  </a:schemeClr>
                </a:solidFill>
                <a:latin typeface="Meiryo UI" pitchFamily="50" charset="-128"/>
                <a:ea typeface="Meiryo UI" pitchFamily="50" charset="-128"/>
                <a:cs typeface="Meiryo UI" pitchFamily="50" charset="-128"/>
              </a:rPr>
              <a:t>再現値</a:t>
            </a:r>
          </a:p>
        </p:txBody>
      </p:sp>
      <p:sp>
        <p:nvSpPr>
          <p:cNvPr id="66569" name="テキスト ボックス 27"/>
          <p:cNvSpPr txBox="1">
            <a:spLocks noChangeArrowheads="1"/>
          </p:cNvSpPr>
          <p:nvPr/>
        </p:nvSpPr>
        <p:spPr bwMode="auto">
          <a:xfrm>
            <a:off x="378071" y="1156190"/>
            <a:ext cx="83336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585" dirty="0">
                <a:latin typeface="HGP創英角ｺﾞｼｯｸUB" pitchFamily="50" charset="-128"/>
                <a:ea typeface="HGP創英角ｺﾞｼｯｸUB" pitchFamily="50" charset="-128"/>
              </a:rPr>
              <a:t>世界の平均気温の変化の予測</a:t>
            </a:r>
            <a:endParaRPr lang="en-US" altLang="ja-JP" sz="2585" dirty="0">
              <a:latin typeface="HGP創英角ｺﾞｼｯｸUB" pitchFamily="50" charset="-128"/>
              <a:ea typeface="HGP創英角ｺﾞｼｯｸUB" pitchFamily="50" charset="-128"/>
            </a:endParaRPr>
          </a:p>
          <a:p>
            <a:pPr algn="ctr"/>
            <a:r>
              <a:rPr lang="ja-JP" altLang="en-US" sz="2215" dirty="0">
                <a:latin typeface="HGP創英角ｺﾞｼｯｸUB" pitchFamily="50" charset="-128"/>
                <a:ea typeface="HGP創英角ｺﾞｼｯｸUB" pitchFamily="50" charset="-128"/>
              </a:rPr>
              <a:t>　</a:t>
            </a:r>
            <a:r>
              <a:rPr lang="ja-JP" altLang="en-US" sz="1754" dirty="0">
                <a:latin typeface="HGP創英角ｺﾞｼｯｸUB" pitchFamily="50" charset="-128"/>
                <a:ea typeface="HGP創英角ｺﾞｼｯｸUB" pitchFamily="50" charset="-128"/>
              </a:rPr>
              <a:t>（</a:t>
            </a:r>
            <a:r>
              <a:rPr lang="en-US" altLang="ja-JP" sz="1754" dirty="0">
                <a:latin typeface="HGP創英角ｺﾞｼｯｸUB" pitchFamily="50" charset="-128"/>
                <a:ea typeface="HGP創英角ｺﾞｼｯｸUB" pitchFamily="50" charset="-128"/>
              </a:rPr>
              <a:t>1986</a:t>
            </a:r>
            <a:r>
              <a:rPr lang="ja-JP" altLang="en-US" sz="1754" dirty="0">
                <a:latin typeface="HGP創英角ｺﾞｼｯｸUB" pitchFamily="50" charset="-128"/>
                <a:ea typeface="HGP創英角ｺﾞｼｯｸUB" pitchFamily="50" charset="-128"/>
              </a:rPr>
              <a:t>年～</a:t>
            </a:r>
            <a:r>
              <a:rPr lang="en-US" altLang="ja-JP" sz="1754" dirty="0">
                <a:latin typeface="HGP創英角ｺﾞｼｯｸUB" pitchFamily="50" charset="-128"/>
                <a:ea typeface="HGP創英角ｺﾞｼｯｸUB" pitchFamily="50" charset="-128"/>
              </a:rPr>
              <a:t>2005</a:t>
            </a:r>
            <a:r>
              <a:rPr lang="ja-JP" altLang="en-US" sz="1754" dirty="0">
                <a:latin typeface="HGP創英角ｺﾞｼｯｸUB" pitchFamily="50" charset="-128"/>
                <a:ea typeface="HGP創英角ｺﾞｼｯｸUB" pitchFamily="50" charset="-128"/>
              </a:rPr>
              <a:t>年を基準とした</a:t>
            </a:r>
            <a:r>
              <a:rPr lang="en-US" altLang="ja-JP" sz="1754" dirty="0">
                <a:latin typeface="HGP創英角ｺﾞｼｯｸUB" pitchFamily="50" charset="-128"/>
                <a:ea typeface="HGP創英角ｺﾞｼｯｸUB" pitchFamily="50" charset="-128"/>
              </a:rPr>
              <a:t>21</a:t>
            </a:r>
            <a:r>
              <a:rPr lang="ja-JP" altLang="en-US" sz="1754" dirty="0">
                <a:latin typeface="HGP創英角ｺﾞｼｯｸUB" pitchFamily="50" charset="-128"/>
                <a:ea typeface="HGP創英角ｺﾞｼｯｸUB" pitchFamily="50" charset="-128"/>
              </a:rPr>
              <a:t>世紀末の変化）</a:t>
            </a:r>
            <a:endParaRPr lang="ja-JP" altLang="en-US" sz="1754" dirty="0">
              <a:latin typeface="HGP創英角ｺﾞｼｯｸUB" pitchFamily="50" charset="-128"/>
              <a:ea typeface="HGP創英角ｺﾞｼｯｸUB" pitchFamily="50" charset="-128"/>
              <a:cs typeface="メイリオ" pitchFamily="50" charset="-128"/>
            </a:endParaRPr>
          </a:p>
        </p:txBody>
      </p:sp>
      <p:sp>
        <p:nvSpPr>
          <p:cNvPr id="34" name="正方形/長方形 33"/>
          <p:cNvSpPr/>
          <p:nvPr/>
        </p:nvSpPr>
        <p:spPr>
          <a:xfrm>
            <a:off x="3374783" y="5587512"/>
            <a:ext cx="4522177" cy="1582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92" dirty="0">
                <a:solidFill>
                  <a:srgbClr val="FF6E25"/>
                </a:solidFill>
                <a:latin typeface="Meiryo UI" pitchFamily="50" charset="-128"/>
                <a:ea typeface="Meiryo UI" pitchFamily="50" charset="-128"/>
                <a:cs typeface="Meiryo UI" pitchFamily="50" charset="-128"/>
              </a:rPr>
              <a:t>予測値</a:t>
            </a:r>
          </a:p>
        </p:txBody>
      </p:sp>
      <p:sp>
        <p:nvSpPr>
          <p:cNvPr id="49" name="正方形/長方形 48"/>
          <p:cNvSpPr/>
          <p:nvPr/>
        </p:nvSpPr>
        <p:spPr>
          <a:xfrm>
            <a:off x="6222024" y="4648200"/>
            <a:ext cx="373674" cy="212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50" name="正方形/長方形 49"/>
          <p:cNvSpPr/>
          <p:nvPr/>
        </p:nvSpPr>
        <p:spPr>
          <a:xfrm>
            <a:off x="5169877" y="3270740"/>
            <a:ext cx="375138" cy="15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66573" name="テキスト ボックス 34"/>
          <p:cNvSpPr txBox="1">
            <a:spLocks noChangeArrowheads="1"/>
          </p:cNvSpPr>
          <p:nvPr/>
        </p:nvSpPr>
        <p:spPr bwMode="auto">
          <a:xfrm>
            <a:off x="7996604" y="1582617"/>
            <a:ext cx="48122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r>
              <a:rPr lang="en-US" altLang="ja-JP" sz="1108" b="1">
                <a:latin typeface="HGP創英角ｺﾞｼｯｸUB" pitchFamily="50" charset="-128"/>
                <a:ea typeface="HGP創英角ｺﾞｼｯｸUB" pitchFamily="50" charset="-128"/>
              </a:rPr>
              <a:t>(</a:t>
            </a:r>
            <a:r>
              <a:rPr lang="ja-JP" altLang="en-US" sz="1108" b="1">
                <a:latin typeface="HGP創英角ｺﾞｼｯｸUB" pitchFamily="50" charset="-128"/>
                <a:ea typeface="HGP創英角ｺﾞｼｯｸUB" pitchFamily="50" charset="-128"/>
              </a:rPr>
              <a:t>℃</a:t>
            </a:r>
            <a:r>
              <a:rPr lang="en-US" altLang="ja-JP" sz="1108" b="1">
                <a:latin typeface="HGP創英角ｺﾞｼｯｸUB" pitchFamily="50" charset="-128"/>
                <a:ea typeface="HGP創英角ｺﾞｼｯｸUB" pitchFamily="50" charset="-128"/>
              </a:rPr>
              <a:t>)</a:t>
            </a:r>
            <a:endParaRPr lang="ja-JP" altLang="en-US" sz="1108" b="1">
              <a:latin typeface="HGP創英角ｺﾞｼｯｸUB" pitchFamily="50" charset="-128"/>
              <a:ea typeface="HGP創英角ｺﾞｼｯｸUB" pitchFamily="50" charset="-128"/>
            </a:endParaRPr>
          </a:p>
        </p:txBody>
      </p:sp>
      <p:sp>
        <p:nvSpPr>
          <p:cNvPr id="30" name="正方形/長方形 29"/>
          <p:cNvSpPr/>
          <p:nvPr/>
        </p:nvSpPr>
        <p:spPr>
          <a:xfrm>
            <a:off x="1947497" y="4273063"/>
            <a:ext cx="375138" cy="278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14" name="正方形/長方形 13"/>
          <p:cNvSpPr/>
          <p:nvPr/>
        </p:nvSpPr>
        <p:spPr>
          <a:xfrm>
            <a:off x="3392366" y="2198078"/>
            <a:ext cx="2596662" cy="1075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ja-JP" altLang="en-US" sz="1846" b="1" dirty="0">
                <a:solidFill>
                  <a:srgbClr val="FF0000"/>
                </a:solidFill>
                <a:latin typeface="Meiryo UI" pitchFamily="50" charset="-128"/>
                <a:ea typeface="Meiryo UI" pitchFamily="50" charset="-128"/>
                <a:cs typeface="Meiryo UI" pitchFamily="50" charset="-128"/>
              </a:rPr>
              <a:t>現状以上の温暖化対策を</a:t>
            </a:r>
            <a:endParaRPr lang="en-US" altLang="ja-JP" sz="1846" b="1" dirty="0">
              <a:solidFill>
                <a:srgbClr val="FF0000"/>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846" b="1" dirty="0">
                <a:solidFill>
                  <a:srgbClr val="FF0000"/>
                </a:solidFill>
                <a:latin typeface="Meiryo UI" pitchFamily="50" charset="-128"/>
                <a:ea typeface="Meiryo UI" pitchFamily="50" charset="-128"/>
                <a:cs typeface="Meiryo UI" pitchFamily="50" charset="-128"/>
              </a:rPr>
              <a:t>とらなかった場合、</a:t>
            </a:r>
            <a:endParaRPr lang="en-US" altLang="ja-JP" sz="1846" b="1" dirty="0">
              <a:solidFill>
                <a:srgbClr val="FF0000"/>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en-US" altLang="ja-JP" sz="2585" b="1" dirty="0">
                <a:solidFill>
                  <a:srgbClr val="FF0000"/>
                </a:solidFill>
                <a:latin typeface="Meiryo UI" pitchFamily="50" charset="-128"/>
                <a:ea typeface="Meiryo UI" pitchFamily="50" charset="-128"/>
                <a:cs typeface="Meiryo UI" pitchFamily="50" charset="-128"/>
              </a:rPr>
              <a:t>2.6</a:t>
            </a:r>
            <a:r>
              <a:rPr lang="ja-JP" altLang="en-US" sz="2585" b="1" dirty="0">
                <a:solidFill>
                  <a:srgbClr val="FF0000"/>
                </a:solidFill>
                <a:latin typeface="Meiryo UI" pitchFamily="50" charset="-128"/>
                <a:ea typeface="Meiryo UI" pitchFamily="50" charset="-128"/>
                <a:cs typeface="Meiryo UI" pitchFamily="50" charset="-128"/>
              </a:rPr>
              <a:t>～</a:t>
            </a:r>
            <a:r>
              <a:rPr lang="en-US" altLang="ja-JP" sz="2585" b="1" dirty="0">
                <a:solidFill>
                  <a:srgbClr val="FF0000"/>
                </a:solidFill>
                <a:latin typeface="Meiryo UI" pitchFamily="50" charset="-128"/>
                <a:ea typeface="Meiryo UI" pitchFamily="50" charset="-128"/>
                <a:cs typeface="Meiryo UI" pitchFamily="50" charset="-128"/>
              </a:rPr>
              <a:t>4.8</a:t>
            </a:r>
            <a:r>
              <a:rPr lang="ja-JP" altLang="en-US" sz="2585" b="1" dirty="0">
                <a:solidFill>
                  <a:srgbClr val="FF0000"/>
                </a:solidFill>
                <a:latin typeface="Meiryo UI" pitchFamily="50" charset="-128"/>
                <a:ea typeface="Meiryo UI" pitchFamily="50" charset="-128"/>
                <a:cs typeface="Meiryo UI" pitchFamily="50" charset="-128"/>
              </a:rPr>
              <a:t>℃上昇</a:t>
            </a:r>
          </a:p>
        </p:txBody>
      </p:sp>
      <p:sp>
        <p:nvSpPr>
          <p:cNvPr id="15" name="正方形/長方形 14"/>
          <p:cNvSpPr/>
          <p:nvPr/>
        </p:nvSpPr>
        <p:spPr>
          <a:xfrm>
            <a:off x="1405304" y="5092213"/>
            <a:ext cx="6112119" cy="317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846" b="1" dirty="0">
                <a:solidFill>
                  <a:srgbClr val="002060"/>
                </a:solidFill>
                <a:latin typeface="Meiryo UI" pitchFamily="50" charset="-128"/>
                <a:ea typeface="Meiryo UI" pitchFamily="50" charset="-128"/>
                <a:cs typeface="Meiryo UI" pitchFamily="50" charset="-128"/>
              </a:rPr>
              <a:t>厳しい温暖化対策をとった場合、</a:t>
            </a:r>
            <a:r>
              <a:rPr lang="en-US" altLang="ja-JP"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上昇</a:t>
            </a:r>
          </a:p>
        </p:txBody>
      </p:sp>
      <p:sp>
        <p:nvSpPr>
          <p:cNvPr id="66577" name="テキスト ボックス 20"/>
          <p:cNvSpPr txBox="1">
            <a:spLocks noChangeArrowheads="1"/>
          </p:cNvSpPr>
          <p:nvPr/>
        </p:nvSpPr>
        <p:spPr bwMode="auto">
          <a:xfrm>
            <a:off x="7951178" y="5933344"/>
            <a:ext cx="905608" cy="3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754" b="1">
                <a:latin typeface="メイリオ" pitchFamily="50" charset="-128"/>
                <a:ea typeface="メイリオ" pitchFamily="50" charset="-128"/>
                <a:cs typeface="メイリオ" pitchFamily="50" charset="-128"/>
              </a:rPr>
              <a:t>（年）</a:t>
            </a:r>
          </a:p>
        </p:txBody>
      </p:sp>
      <p:sp>
        <p:nvSpPr>
          <p:cNvPr id="20" name="正方形/長方形 19"/>
          <p:cNvSpPr/>
          <p:nvPr/>
        </p:nvSpPr>
        <p:spPr>
          <a:xfrm>
            <a:off x="644283" y="353158"/>
            <a:ext cx="1015021" cy="632224"/>
          </a:xfrm>
          <a:prstGeom prst="rect">
            <a:avLst/>
          </a:prstGeom>
          <a:solidFill>
            <a:schemeClr val="accent5">
              <a:lumMod val="50000"/>
            </a:schemeClr>
          </a:solidFill>
        </p:spPr>
        <p:style>
          <a:lnRef idx="0">
            <a:schemeClr val="accent6"/>
          </a:lnRef>
          <a:fillRef idx="3">
            <a:schemeClr val="accent6"/>
          </a:fillRef>
          <a:effectRef idx="3">
            <a:schemeClr val="accent6"/>
          </a:effectRef>
          <a:fontRef idx="minor">
            <a:schemeClr val="lt1"/>
          </a:fontRef>
        </p:style>
        <p:txBody>
          <a:bodyPr wrap="none">
            <a:spAutoFit/>
          </a:bodyPr>
          <a:lstStyle/>
          <a:p>
            <a:pPr algn="ctr">
              <a:defRPr/>
            </a:pPr>
            <a:r>
              <a:rPr lang="en-US" altLang="ja-JP" sz="1754" b="1" dirty="0">
                <a:solidFill>
                  <a:schemeClr val="bg1"/>
                </a:solidFill>
                <a:latin typeface="Meiryo UI" pitchFamily="50" charset="-128"/>
                <a:ea typeface="Meiryo UI" pitchFamily="50" charset="-128"/>
                <a:cs typeface="Meiryo UI" pitchFamily="50" charset="-128"/>
              </a:rPr>
              <a:t>IPCC</a:t>
            </a:r>
          </a:p>
          <a:p>
            <a:pPr algn="ctr">
              <a:defRPr/>
            </a:pPr>
            <a:r>
              <a:rPr lang="en-US" altLang="ja-JP" sz="1754" b="1" dirty="0">
                <a:solidFill>
                  <a:schemeClr val="bg1"/>
                </a:solidFill>
                <a:latin typeface="Meiryo UI" pitchFamily="50" charset="-128"/>
                <a:ea typeface="Meiryo UI" pitchFamily="50" charset="-128"/>
                <a:cs typeface="Meiryo UI" pitchFamily="50" charset="-128"/>
              </a:rPr>
              <a:t>AR5</a:t>
            </a:r>
            <a:r>
              <a:rPr lang="ja-JP" altLang="en-US" sz="1754" b="1" dirty="0">
                <a:solidFill>
                  <a:schemeClr val="bg1"/>
                </a:solidFill>
                <a:latin typeface="Meiryo UI" pitchFamily="50" charset="-128"/>
                <a:ea typeface="Meiryo UI" pitchFamily="50" charset="-128"/>
                <a:cs typeface="Meiryo UI" pitchFamily="50" charset="-128"/>
              </a:rPr>
              <a:t>より</a:t>
            </a:r>
          </a:p>
        </p:txBody>
      </p:sp>
      <p:cxnSp>
        <p:nvCxnSpPr>
          <p:cNvPr id="4" name="直線コネクタ 3"/>
          <p:cNvCxnSpPr/>
          <p:nvPr/>
        </p:nvCxnSpPr>
        <p:spPr>
          <a:xfrm flipH="1">
            <a:off x="4067944" y="1979737"/>
            <a:ext cx="23126" cy="3601915"/>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5579050A-EAF2-457B-8AD0-EB65C2D0E87C}"/>
              </a:ext>
            </a:extLst>
          </p:cNvPr>
          <p:cNvSpPr txBox="1"/>
          <p:nvPr/>
        </p:nvSpPr>
        <p:spPr>
          <a:xfrm>
            <a:off x="1087241" y="6400014"/>
            <a:ext cx="3185487" cy="369332"/>
          </a:xfrm>
          <a:prstGeom prst="rect">
            <a:avLst/>
          </a:prstGeom>
          <a:solidFill>
            <a:srgbClr val="CCCCFF"/>
          </a:solidFill>
        </p:spPr>
        <p:txBody>
          <a:bodyPr wrap="none" rtlCol="0">
            <a:spAutoFit/>
          </a:bodyPr>
          <a:lstStyle/>
          <a:p>
            <a:r>
              <a:rPr kumimoji="1" lang="ja-JP" altLang="en-US" dirty="0">
                <a:latin typeface="AR丸ゴシック体E" panose="020F0909000000000000" pitchFamily="49" charset="-128"/>
                <a:ea typeface="AR丸ゴシック体E" panose="020F0909000000000000" pitchFamily="49" charset="-128"/>
              </a:rPr>
              <a:t>今の世界はどちらに向かって</a:t>
            </a:r>
          </a:p>
        </p:txBody>
      </p:sp>
      <p:sp>
        <p:nvSpPr>
          <p:cNvPr id="23" name="テキスト ボックス 22">
            <a:extLst>
              <a:ext uri="{FF2B5EF4-FFF2-40B4-BE49-F238E27FC236}">
                <a16:creationId xmlns:a16="http://schemas.microsoft.com/office/drawing/2014/main" id="{B9A3B8F5-3C96-4573-9AA9-CEE19D03213F}"/>
              </a:ext>
            </a:extLst>
          </p:cNvPr>
          <p:cNvSpPr txBox="1"/>
          <p:nvPr/>
        </p:nvSpPr>
        <p:spPr>
          <a:xfrm>
            <a:off x="4253935" y="6410275"/>
            <a:ext cx="2932309" cy="369332"/>
          </a:xfrm>
          <a:prstGeom prst="rect">
            <a:avLst/>
          </a:prstGeom>
          <a:solidFill>
            <a:srgbClr val="FF9999"/>
          </a:solidFill>
        </p:spPr>
        <p:txBody>
          <a:bodyPr wrap="square" rtlCol="0">
            <a:spAutoFit/>
          </a:bodyPr>
          <a:lstStyle/>
          <a:p>
            <a:r>
              <a:rPr kumimoji="1" lang="ja-JP" altLang="en-US" dirty="0">
                <a:latin typeface="AR丸ゴシック体E" panose="020F0909000000000000" pitchFamily="49" charset="-128"/>
                <a:ea typeface="AR丸ゴシック体E" panose="020F0909000000000000" pitchFamily="49" charset="-128"/>
              </a:rPr>
              <a:t>進んでいると思いますか。</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a:xfrm>
            <a:off x="457200" y="628650"/>
            <a:ext cx="7280031" cy="1223597"/>
          </a:xfrm>
        </p:spPr>
        <p:txBody>
          <a:bodyPr/>
          <a:lstStyle/>
          <a:p>
            <a:pPr eaLnBrk="1" hangingPunct="1"/>
            <a:r>
              <a:rPr lang="en-US" altLang="ja-JP" sz="2769" dirty="0">
                <a:latin typeface="AR丸ゴシック体E" panose="020F0909000000000000" pitchFamily="49" charset="-128"/>
                <a:ea typeface="AR丸ゴシック体E" panose="020F0909000000000000" pitchFamily="49" charset="-128"/>
              </a:rPr>
              <a:t>2100</a:t>
            </a:r>
            <a:r>
              <a:rPr lang="ja-JP" altLang="en-US" sz="2769" dirty="0">
                <a:latin typeface="AR丸ゴシック体E" panose="020F0909000000000000" pitchFamily="49" charset="-128"/>
                <a:ea typeface="AR丸ゴシック体E" panose="020F0909000000000000" pitchFamily="49" charset="-128"/>
              </a:rPr>
              <a:t>年までの気温変化の予測</a:t>
            </a:r>
          </a:p>
        </p:txBody>
      </p:sp>
      <p:sp>
        <p:nvSpPr>
          <p:cNvPr id="2" name="スライド番号プレースホルダー 1"/>
          <p:cNvSpPr>
            <a:spLocks noGrp="1"/>
          </p:cNvSpPr>
          <p:nvPr>
            <p:ph type="sldNum" sz="quarter" idx="12"/>
          </p:nvPr>
        </p:nvSpPr>
        <p:spPr/>
        <p:txBody>
          <a:bodyPr/>
          <a:lstStyle/>
          <a:p>
            <a:pPr>
              <a:defRPr/>
            </a:pPr>
            <a:fld id="{ECF3B278-1115-4EAF-9AFA-2C763E397AE6}" type="slidenum">
              <a:rPr lang="ja-JP" altLang="en-US" smtClean="0"/>
              <a:pPr>
                <a:defRPr/>
              </a:pPr>
              <a:t>11</a:t>
            </a:fld>
            <a:endParaRPr lang="ja-JP" altLang="en-US"/>
          </a:p>
        </p:txBody>
      </p:sp>
      <p:sp>
        <p:nvSpPr>
          <p:cNvPr id="65539" name="正方形/長方形 12"/>
          <p:cNvSpPr>
            <a:spLocks noChangeArrowheads="1"/>
          </p:cNvSpPr>
          <p:nvPr/>
        </p:nvSpPr>
        <p:spPr bwMode="auto">
          <a:xfrm>
            <a:off x="4759569" y="1607360"/>
            <a:ext cx="3985846" cy="77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2215" b="1">
                <a:latin typeface="Meiryo UI" pitchFamily="50" charset="-128"/>
                <a:ea typeface="Meiryo UI" pitchFamily="50" charset="-128"/>
                <a:cs typeface="Meiryo UI" pitchFamily="50" charset="-128"/>
              </a:rPr>
              <a:t>現状以上の温暖化対策を</a:t>
            </a:r>
            <a:endParaRPr lang="en-US" altLang="ja-JP" sz="2215" b="1">
              <a:latin typeface="Meiryo UI" pitchFamily="50" charset="-128"/>
              <a:ea typeface="Meiryo UI" pitchFamily="50" charset="-128"/>
              <a:cs typeface="Meiryo UI" pitchFamily="50" charset="-128"/>
            </a:endParaRPr>
          </a:p>
          <a:p>
            <a:pPr algn="ctr" eaLnBrk="1" hangingPunct="1"/>
            <a:r>
              <a:rPr lang="ja-JP" altLang="en-US" sz="2215" b="1">
                <a:latin typeface="Meiryo UI" pitchFamily="50" charset="-128"/>
                <a:ea typeface="Meiryo UI" pitchFamily="50" charset="-128"/>
                <a:cs typeface="Meiryo UI" pitchFamily="50" charset="-128"/>
              </a:rPr>
              <a:t>取らなかった場合</a:t>
            </a:r>
            <a:endParaRPr lang="en-US" altLang="ja-JP" sz="2215" b="1">
              <a:latin typeface="Meiryo UI" pitchFamily="50" charset="-128"/>
              <a:ea typeface="Meiryo UI" pitchFamily="50" charset="-128"/>
              <a:cs typeface="Meiryo UI" pitchFamily="50" charset="-128"/>
            </a:endParaRPr>
          </a:p>
        </p:txBody>
      </p:sp>
      <p:sp>
        <p:nvSpPr>
          <p:cNvPr id="65540" name="正方形/長方形 11"/>
          <p:cNvSpPr>
            <a:spLocks noChangeArrowheads="1"/>
          </p:cNvSpPr>
          <p:nvPr/>
        </p:nvSpPr>
        <p:spPr bwMode="auto">
          <a:xfrm>
            <a:off x="4664314" y="541068"/>
            <a:ext cx="3768980" cy="3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754" dirty="0">
                <a:latin typeface="HGP創英角ｺﾞｼｯｸUB" pitchFamily="50" charset="-128"/>
                <a:ea typeface="HGP創英角ｺﾞｼｯｸUB" pitchFamily="50" charset="-128"/>
              </a:rPr>
              <a:t>*</a:t>
            </a:r>
            <a:r>
              <a:rPr lang="en-US" altLang="ja-JP" sz="1754" dirty="0">
                <a:latin typeface="HGP創英角ｺﾞｼｯｸUB" pitchFamily="50" charset="-128"/>
                <a:ea typeface="HGP創英角ｺﾞｼｯｸUB" pitchFamily="50" charset="-128"/>
              </a:rPr>
              <a:t>1986</a:t>
            </a:r>
            <a:r>
              <a:rPr lang="ja-JP" altLang="en-US" sz="1754" dirty="0">
                <a:latin typeface="HGP創英角ｺﾞｼｯｸUB" pitchFamily="50" charset="-128"/>
                <a:ea typeface="HGP創英角ｺﾞｼｯｸUB" pitchFamily="50" charset="-128"/>
              </a:rPr>
              <a:t>年～</a:t>
            </a:r>
            <a:r>
              <a:rPr lang="en-US" altLang="ja-JP" sz="1754" dirty="0">
                <a:latin typeface="HGP創英角ｺﾞｼｯｸUB" pitchFamily="50" charset="-128"/>
                <a:ea typeface="HGP創英角ｺﾞｼｯｸUB" pitchFamily="50" charset="-128"/>
              </a:rPr>
              <a:t>2005</a:t>
            </a:r>
            <a:r>
              <a:rPr lang="ja-JP" altLang="en-US" sz="1754" dirty="0">
                <a:latin typeface="HGP創英角ｺﾞｼｯｸUB" pitchFamily="50" charset="-128"/>
                <a:ea typeface="HGP創英角ｺﾞｼｯｸUB" pitchFamily="50" charset="-128"/>
              </a:rPr>
              <a:t>年を基準とした変化</a:t>
            </a:r>
            <a:endParaRPr lang="en-US" altLang="ja-JP" sz="1754" dirty="0">
              <a:latin typeface="HGP創英角ｺﾞｼｯｸUB" pitchFamily="50" charset="-128"/>
              <a:ea typeface="HGP創英角ｺﾞｼｯｸUB" pitchFamily="50" charset="-128"/>
            </a:endParaRPr>
          </a:p>
        </p:txBody>
      </p:sp>
      <p:pic>
        <p:nvPicPr>
          <p:cNvPr id="65541" name="図 3"/>
          <p:cNvPicPr>
            <a:picLocks noChangeAspect="1"/>
          </p:cNvPicPr>
          <p:nvPr/>
        </p:nvPicPr>
        <p:blipFill>
          <a:blip r:embed="rId3" cstate="print">
            <a:extLst>
              <a:ext uri="{28A0092B-C50C-407E-A947-70E740481C1C}">
                <a14:useLocalDpi xmlns:a14="http://schemas.microsoft.com/office/drawing/2010/main" val="0"/>
              </a:ext>
            </a:extLst>
          </a:blip>
          <a:srcRect l="7759" r="7759"/>
          <a:stretch>
            <a:fillRect/>
          </a:stretch>
        </p:blipFill>
        <p:spPr bwMode="auto">
          <a:xfrm>
            <a:off x="4599050" y="2593812"/>
            <a:ext cx="4315282" cy="287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テキスト ボックス 6"/>
          <p:cNvSpPr txBox="1">
            <a:spLocks noChangeArrowheads="1"/>
          </p:cNvSpPr>
          <p:nvPr/>
        </p:nvSpPr>
        <p:spPr bwMode="auto">
          <a:xfrm>
            <a:off x="4600195" y="5566191"/>
            <a:ext cx="2513135" cy="2628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108" b="1" dirty="0">
                <a:solidFill>
                  <a:schemeClr val="bg1"/>
                </a:solidFill>
              </a:rPr>
              <a:t>地表から</a:t>
            </a:r>
            <a:r>
              <a:rPr lang="en-US" altLang="ja-JP" sz="1108" b="1" dirty="0">
                <a:solidFill>
                  <a:schemeClr val="bg1"/>
                </a:solidFill>
              </a:rPr>
              <a:t>2</a:t>
            </a:r>
            <a:r>
              <a:rPr lang="ja-JP" altLang="en-US" sz="1108" b="1" dirty="0">
                <a:solidFill>
                  <a:schemeClr val="bg1"/>
                </a:solidFill>
              </a:rPr>
              <a:t>メートルの高さの気温変化</a:t>
            </a:r>
          </a:p>
        </p:txBody>
      </p:sp>
      <p:pic>
        <p:nvPicPr>
          <p:cNvPr id="65544" name="図 4"/>
          <p:cNvPicPr>
            <a:picLocks noChangeAspect="1"/>
          </p:cNvPicPr>
          <p:nvPr/>
        </p:nvPicPr>
        <p:blipFill>
          <a:blip r:embed="rId4" cstate="print">
            <a:extLst>
              <a:ext uri="{28A0092B-C50C-407E-A947-70E740481C1C}">
                <a14:useLocalDpi xmlns:a14="http://schemas.microsoft.com/office/drawing/2010/main" val="0"/>
              </a:ext>
            </a:extLst>
          </a:blip>
          <a:srcRect l="7364" r="7364"/>
          <a:stretch>
            <a:fillRect/>
          </a:stretch>
        </p:blipFill>
        <p:spPr bwMode="auto">
          <a:xfrm>
            <a:off x="84711" y="2612373"/>
            <a:ext cx="4394970" cy="289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テキスト ボックス 6"/>
          <p:cNvSpPr txBox="1">
            <a:spLocks noChangeArrowheads="1"/>
          </p:cNvSpPr>
          <p:nvPr/>
        </p:nvSpPr>
        <p:spPr bwMode="auto">
          <a:xfrm>
            <a:off x="84711" y="5546715"/>
            <a:ext cx="2513135" cy="2628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108" b="1" dirty="0">
                <a:solidFill>
                  <a:schemeClr val="bg1"/>
                </a:solidFill>
              </a:rPr>
              <a:t>地表から</a:t>
            </a:r>
            <a:r>
              <a:rPr lang="en-US" altLang="ja-JP" sz="1108" b="1" dirty="0">
                <a:solidFill>
                  <a:schemeClr val="bg1"/>
                </a:solidFill>
              </a:rPr>
              <a:t>2</a:t>
            </a:r>
            <a:r>
              <a:rPr lang="ja-JP" altLang="en-US" sz="1108" b="1" dirty="0">
                <a:solidFill>
                  <a:schemeClr val="bg1"/>
                </a:solidFill>
              </a:rPr>
              <a:t>メートルの高さの気温変化</a:t>
            </a:r>
          </a:p>
        </p:txBody>
      </p:sp>
      <p:sp>
        <p:nvSpPr>
          <p:cNvPr id="65546" name="正方形/長方形 12"/>
          <p:cNvSpPr>
            <a:spLocks noChangeArrowheads="1"/>
          </p:cNvSpPr>
          <p:nvPr/>
        </p:nvSpPr>
        <p:spPr bwMode="auto">
          <a:xfrm>
            <a:off x="457200" y="1777791"/>
            <a:ext cx="3985846"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2215" b="1">
                <a:latin typeface="Meiryo UI" pitchFamily="50" charset="-128"/>
                <a:ea typeface="Meiryo UI" pitchFamily="50" charset="-128"/>
                <a:cs typeface="Meiryo UI" pitchFamily="50" charset="-128"/>
              </a:rPr>
              <a:t>厳しい温暖化対策を取った場合</a:t>
            </a:r>
            <a:endParaRPr lang="en-US" altLang="ja-JP" sz="2215" b="1">
              <a:latin typeface="Meiryo UI" pitchFamily="50" charset="-128"/>
              <a:ea typeface="Meiryo UI" pitchFamily="50" charset="-128"/>
              <a:cs typeface="Meiryo UI" pitchFamily="50" charset="-128"/>
            </a:endParaRPr>
          </a:p>
        </p:txBody>
      </p:sp>
      <p:sp>
        <p:nvSpPr>
          <p:cNvPr id="3" name="テキスト ボックス 2">
            <a:extLst>
              <a:ext uri="{FF2B5EF4-FFF2-40B4-BE49-F238E27FC236}">
                <a16:creationId xmlns:a16="http://schemas.microsoft.com/office/drawing/2014/main" id="{F6BA2AD2-877D-4EC3-B004-5B6E68D90BE9}"/>
              </a:ext>
            </a:extLst>
          </p:cNvPr>
          <p:cNvSpPr txBox="1"/>
          <p:nvPr/>
        </p:nvSpPr>
        <p:spPr>
          <a:xfrm>
            <a:off x="8199072" y="0"/>
            <a:ext cx="715260" cy="369332"/>
          </a:xfrm>
          <a:prstGeom prst="rect">
            <a:avLst/>
          </a:prstGeom>
          <a:noFill/>
        </p:spPr>
        <p:txBody>
          <a:bodyPr wrap="none" rtlCol="0">
            <a:spAutoFit/>
          </a:bodyPr>
          <a:lstStyle/>
          <a:p>
            <a:r>
              <a:rPr kumimoji="1" lang="en-US" altLang="ja-JP" dirty="0"/>
              <a:t>10:30</a:t>
            </a:r>
            <a:endParaRPr kumimoji="1" lang="ja-JP" altLang="en-US" dirty="0"/>
          </a:p>
        </p:txBody>
      </p:sp>
      <p:sp>
        <p:nvSpPr>
          <p:cNvPr id="12" name="テキスト ボックス 11">
            <a:extLst>
              <a:ext uri="{FF2B5EF4-FFF2-40B4-BE49-F238E27FC236}">
                <a16:creationId xmlns:a16="http://schemas.microsoft.com/office/drawing/2014/main" id="{0A3124E0-9832-483A-A4A7-FD849AFF4AEC}"/>
              </a:ext>
            </a:extLst>
          </p:cNvPr>
          <p:cNvSpPr txBox="1"/>
          <p:nvPr/>
        </p:nvSpPr>
        <p:spPr>
          <a:xfrm>
            <a:off x="1353941" y="6133314"/>
            <a:ext cx="3185487" cy="369332"/>
          </a:xfrm>
          <a:prstGeom prst="rect">
            <a:avLst/>
          </a:prstGeom>
          <a:solidFill>
            <a:srgbClr val="CCCCFF"/>
          </a:solidFill>
        </p:spPr>
        <p:txBody>
          <a:bodyPr wrap="none" rtlCol="0">
            <a:spAutoFit/>
          </a:bodyPr>
          <a:lstStyle/>
          <a:p>
            <a:r>
              <a:rPr kumimoji="1" lang="ja-JP" altLang="en-US" dirty="0">
                <a:latin typeface="AR丸ゴシック体E" panose="020F0909000000000000" pitchFamily="49" charset="-128"/>
                <a:ea typeface="AR丸ゴシック体E" panose="020F0909000000000000" pitchFamily="49" charset="-128"/>
              </a:rPr>
              <a:t>今の世界はどちらに向かって</a:t>
            </a:r>
          </a:p>
        </p:txBody>
      </p:sp>
      <p:sp>
        <p:nvSpPr>
          <p:cNvPr id="13" name="テキスト ボックス 12">
            <a:extLst>
              <a:ext uri="{FF2B5EF4-FFF2-40B4-BE49-F238E27FC236}">
                <a16:creationId xmlns:a16="http://schemas.microsoft.com/office/drawing/2014/main" id="{6AD86EB3-D14F-419B-841F-C323F5C7875F}"/>
              </a:ext>
            </a:extLst>
          </p:cNvPr>
          <p:cNvSpPr txBox="1"/>
          <p:nvPr/>
        </p:nvSpPr>
        <p:spPr>
          <a:xfrm>
            <a:off x="4520635" y="6134050"/>
            <a:ext cx="2932309" cy="369332"/>
          </a:xfrm>
          <a:prstGeom prst="rect">
            <a:avLst/>
          </a:prstGeom>
          <a:solidFill>
            <a:srgbClr val="FF9999"/>
          </a:solidFill>
        </p:spPr>
        <p:txBody>
          <a:bodyPr wrap="square" rtlCol="0">
            <a:spAutoFit/>
          </a:bodyPr>
          <a:lstStyle/>
          <a:p>
            <a:r>
              <a:rPr kumimoji="1" lang="ja-JP" altLang="en-US" dirty="0">
                <a:latin typeface="AR丸ゴシック体E" panose="020F0909000000000000" pitchFamily="49" charset="-128"/>
                <a:ea typeface="AR丸ゴシック体E" panose="020F0909000000000000" pitchFamily="49" charset="-128"/>
              </a:rPr>
              <a:t>進んでいると思いますか。</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additive="base">
                                        <p:cTn id="7" dur="500" fill="hold"/>
                                        <p:tgtEl>
                                          <p:spTgt spid="65544"/>
                                        </p:tgtEl>
                                        <p:attrNameLst>
                                          <p:attrName>ppt_x</p:attrName>
                                        </p:attrNameLst>
                                      </p:cBhvr>
                                      <p:tavLst>
                                        <p:tav tm="0">
                                          <p:val>
                                            <p:strVal val="#ppt_x"/>
                                          </p:val>
                                        </p:tav>
                                        <p:tav tm="100000">
                                          <p:val>
                                            <p:strVal val="#ppt_x"/>
                                          </p:val>
                                        </p:tav>
                                      </p:tavLst>
                                    </p:anim>
                                    <p:anim calcmode="lin" valueType="num">
                                      <p:cBhvr additive="base">
                                        <p:cTn id="8" dur="500" fill="hold"/>
                                        <p:tgtEl>
                                          <p:spTgt spid="655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5545"/>
                                        </p:tgtEl>
                                        <p:attrNameLst>
                                          <p:attrName>style.visibility</p:attrName>
                                        </p:attrNameLst>
                                      </p:cBhvr>
                                      <p:to>
                                        <p:strVal val="visible"/>
                                      </p:to>
                                    </p:set>
                                    <p:anim calcmode="lin" valueType="num">
                                      <p:cBhvr additive="base">
                                        <p:cTn id="11" dur="500" fill="hold"/>
                                        <p:tgtEl>
                                          <p:spTgt spid="65545"/>
                                        </p:tgtEl>
                                        <p:attrNameLst>
                                          <p:attrName>ppt_x</p:attrName>
                                        </p:attrNameLst>
                                      </p:cBhvr>
                                      <p:tavLst>
                                        <p:tav tm="0">
                                          <p:val>
                                            <p:strVal val="#ppt_x"/>
                                          </p:val>
                                        </p:tav>
                                        <p:tav tm="100000">
                                          <p:val>
                                            <p:strVal val="#ppt_x"/>
                                          </p:val>
                                        </p:tav>
                                      </p:tavLst>
                                    </p:anim>
                                    <p:anim calcmode="lin" valueType="num">
                                      <p:cBhvr additive="base">
                                        <p:cTn id="12" dur="500" fill="hold"/>
                                        <p:tgtEl>
                                          <p:spTgt spid="655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5546"/>
                                        </p:tgtEl>
                                        <p:attrNameLst>
                                          <p:attrName>style.visibility</p:attrName>
                                        </p:attrNameLst>
                                      </p:cBhvr>
                                      <p:to>
                                        <p:strVal val="visible"/>
                                      </p:to>
                                    </p:set>
                                    <p:anim calcmode="lin" valueType="num">
                                      <p:cBhvr additive="base">
                                        <p:cTn id="15" dur="500" fill="hold"/>
                                        <p:tgtEl>
                                          <p:spTgt spid="65546"/>
                                        </p:tgtEl>
                                        <p:attrNameLst>
                                          <p:attrName>ppt_x</p:attrName>
                                        </p:attrNameLst>
                                      </p:cBhvr>
                                      <p:tavLst>
                                        <p:tav tm="0">
                                          <p:val>
                                            <p:strVal val="#ppt_x"/>
                                          </p:val>
                                        </p:tav>
                                        <p:tav tm="100000">
                                          <p:val>
                                            <p:strVal val="#ppt_x"/>
                                          </p:val>
                                        </p:tav>
                                      </p:tavLst>
                                    </p:anim>
                                    <p:anim calcmode="lin" valueType="num">
                                      <p:cBhvr additive="base">
                                        <p:cTn id="16" dur="500" fill="hold"/>
                                        <p:tgtEl>
                                          <p:spTgt spid="6554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2000"/>
                                  </p:stCondLst>
                                  <p:childTnLst>
                                    <p:set>
                                      <p:cBhvr>
                                        <p:cTn id="19" dur="1" fill="hold">
                                          <p:stCondLst>
                                            <p:cond delay="0"/>
                                          </p:stCondLst>
                                        </p:cTn>
                                        <p:tgtEl>
                                          <p:spTgt spid="65539"/>
                                        </p:tgtEl>
                                        <p:attrNameLst>
                                          <p:attrName>style.visibility</p:attrName>
                                        </p:attrNameLst>
                                      </p:cBhvr>
                                      <p:to>
                                        <p:strVal val="visible"/>
                                      </p:to>
                                    </p:set>
                                    <p:anim calcmode="lin" valueType="num">
                                      <p:cBhvr additive="base">
                                        <p:cTn id="20" dur="500" fill="hold"/>
                                        <p:tgtEl>
                                          <p:spTgt spid="65539"/>
                                        </p:tgtEl>
                                        <p:attrNameLst>
                                          <p:attrName>ppt_x</p:attrName>
                                        </p:attrNameLst>
                                      </p:cBhvr>
                                      <p:tavLst>
                                        <p:tav tm="0">
                                          <p:val>
                                            <p:strVal val="#ppt_x"/>
                                          </p:val>
                                        </p:tav>
                                        <p:tav tm="100000">
                                          <p:val>
                                            <p:strVal val="#ppt_x"/>
                                          </p:val>
                                        </p:tav>
                                      </p:tavLst>
                                    </p:anim>
                                    <p:anim calcmode="lin" valueType="num">
                                      <p:cBhvr additive="base">
                                        <p:cTn id="21" dur="500" fill="hold"/>
                                        <p:tgtEl>
                                          <p:spTgt spid="65539"/>
                                        </p:tgtEl>
                                        <p:attrNameLst>
                                          <p:attrName>ppt_y</p:attrName>
                                        </p:attrNameLst>
                                      </p:cBhvr>
                                      <p:tavLst>
                                        <p:tav tm="0">
                                          <p:val>
                                            <p:strVal val="1+#ppt_h/2"/>
                                          </p:val>
                                        </p:tav>
                                        <p:tav tm="100000">
                                          <p:val>
                                            <p:strVal val="#ppt_y"/>
                                          </p:val>
                                        </p:tav>
                                      </p:tavLst>
                                    </p:anim>
                                  </p:childTnLst>
                                </p:cTn>
                              </p:par>
                            </p:childTnLst>
                          </p:cTn>
                        </p:par>
                        <p:par>
                          <p:cTn id="22" fill="hold">
                            <p:stCondLst>
                              <p:cond delay="3000"/>
                            </p:stCondLst>
                            <p:childTnLst>
                              <p:par>
                                <p:cTn id="23" presetID="2" presetClass="entr" presetSubtype="4" fill="hold" nodeType="afterEffect">
                                  <p:stCondLst>
                                    <p:cond delay="0"/>
                                  </p:stCondLst>
                                  <p:childTnLst>
                                    <p:set>
                                      <p:cBhvr>
                                        <p:cTn id="24" dur="1" fill="hold">
                                          <p:stCondLst>
                                            <p:cond delay="0"/>
                                          </p:stCondLst>
                                        </p:cTn>
                                        <p:tgtEl>
                                          <p:spTgt spid="65541"/>
                                        </p:tgtEl>
                                        <p:attrNameLst>
                                          <p:attrName>style.visibility</p:attrName>
                                        </p:attrNameLst>
                                      </p:cBhvr>
                                      <p:to>
                                        <p:strVal val="visible"/>
                                      </p:to>
                                    </p:set>
                                    <p:anim calcmode="lin" valueType="num">
                                      <p:cBhvr additive="base">
                                        <p:cTn id="25" dur="500" fill="hold"/>
                                        <p:tgtEl>
                                          <p:spTgt spid="65541"/>
                                        </p:tgtEl>
                                        <p:attrNameLst>
                                          <p:attrName>ppt_x</p:attrName>
                                        </p:attrNameLst>
                                      </p:cBhvr>
                                      <p:tavLst>
                                        <p:tav tm="0">
                                          <p:val>
                                            <p:strVal val="#ppt_x"/>
                                          </p:val>
                                        </p:tav>
                                        <p:tav tm="100000">
                                          <p:val>
                                            <p:strVal val="#ppt_x"/>
                                          </p:val>
                                        </p:tav>
                                      </p:tavLst>
                                    </p:anim>
                                    <p:anim calcmode="lin" valueType="num">
                                      <p:cBhvr additive="base">
                                        <p:cTn id="26" dur="500" fill="hold"/>
                                        <p:tgtEl>
                                          <p:spTgt spid="65541"/>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grpId="0" nodeType="afterEffect">
                                  <p:stCondLst>
                                    <p:cond delay="0"/>
                                  </p:stCondLst>
                                  <p:childTnLst>
                                    <p:set>
                                      <p:cBhvr>
                                        <p:cTn id="29" dur="1" fill="hold">
                                          <p:stCondLst>
                                            <p:cond delay="0"/>
                                          </p:stCondLst>
                                        </p:cTn>
                                        <p:tgtEl>
                                          <p:spTgt spid="65542"/>
                                        </p:tgtEl>
                                        <p:attrNameLst>
                                          <p:attrName>style.visibility</p:attrName>
                                        </p:attrNameLst>
                                      </p:cBhvr>
                                      <p:to>
                                        <p:strVal val="visible"/>
                                      </p:to>
                                    </p:set>
                                    <p:anim calcmode="lin" valueType="num">
                                      <p:cBhvr additive="base">
                                        <p:cTn id="30" dur="500" fill="hold"/>
                                        <p:tgtEl>
                                          <p:spTgt spid="65542"/>
                                        </p:tgtEl>
                                        <p:attrNameLst>
                                          <p:attrName>ppt_x</p:attrName>
                                        </p:attrNameLst>
                                      </p:cBhvr>
                                      <p:tavLst>
                                        <p:tav tm="0">
                                          <p:val>
                                            <p:strVal val="#ppt_x"/>
                                          </p:val>
                                        </p:tav>
                                        <p:tav tm="100000">
                                          <p:val>
                                            <p:strVal val="#ppt_x"/>
                                          </p:val>
                                        </p:tav>
                                      </p:tavLst>
                                    </p:anim>
                                    <p:anim calcmode="lin" valueType="num">
                                      <p:cBhvr additive="base">
                                        <p:cTn id="31" dur="500" fill="hold"/>
                                        <p:tgtEl>
                                          <p:spTgt spid="65542"/>
                                        </p:tgtEl>
                                        <p:attrNameLst>
                                          <p:attrName>ppt_y</p:attrName>
                                        </p:attrNameLst>
                                      </p:cBhvr>
                                      <p:tavLst>
                                        <p:tav tm="0">
                                          <p:val>
                                            <p:strVal val="1+#ppt_h/2"/>
                                          </p:val>
                                        </p:tav>
                                        <p:tav tm="100000">
                                          <p:val>
                                            <p:strVal val="#ppt_y"/>
                                          </p:val>
                                        </p:tav>
                                      </p:tavLst>
                                    </p:anim>
                                  </p:childTnLst>
                                </p:cTn>
                              </p:par>
                            </p:childTnLst>
                          </p:cTn>
                        </p:par>
                        <p:par>
                          <p:cTn id="32" fill="hold">
                            <p:stCondLst>
                              <p:cond delay="4000"/>
                            </p:stCondLst>
                            <p:childTnLst>
                              <p:par>
                                <p:cTn id="33" presetID="2" presetClass="entr" presetSubtype="1" fill="hold" grpId="0" nodeType="afterEffect">
                                  <p:stCondLst>
                                    <p:cond delay="100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childTnLst>
                          </p:cTn>
                        </p:par>
                        <p:par>
                          <p:cTn id="37" fill="hold">
                            <p:stCondLst>
                              <p:cond delay="14500"/>
                            </p:stCondLst>
                            <p:childTnLst>
                              <p:par>
                                <p:cTn id="38" presetID="2" presetClass="entr" presetSubtype="1" fill="hold" grpId="0" nodeType="afterEffect">
                                  <p:stCondLst>
                                    <p:cond delay="200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p:bldP spid="65542" grpId="0" animBg="1"/>
      <p:bldP spid="65545" grpId="0" animBg="1"/>
      <p:bldP spid="65546" grpId="0"/>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CB9502E-AFF7-4776-96D0-3A32FCACCE2A}"/>
              </a:ext>
            </a:extLst>
          </p:cNvPr>
          <p:cNvPicPr>
            <a:picLocks noChangeAspect="1"/>
          </p:cNvPicPr>
          <p:nvPr/>
        </p:nvPicPr>
        <p:blipFill rotWithShape="1">
          <a:blip r:embed="rId3"/>
          <a:srcRect l="37551" t="26218" r="39274" b="35121"/>
          <a:stretch/>
        </p:blipFill>
        <p:spPr>
          <a:xfrm>
            <a:off x="1904447" y="1589617"/>
            <a:ext cx="5392122" cy="3744274"/>
          </a:xfrm>
          <a:prstGeom prst="rect">
            <a:avLst/>
          </a:prstGeom>
        </p:spPr>
      </p:pic>
      <p:grpSp>
        <p:nvGrpSpPr>
          <p:cNvPr id="65" name="グループ化 64">
            <a:extLst>
              <a:ext uri="{FF2B5EF4-FFF2-40B4-BE49-F238E27FC236}">
                <a16:creationId xmlns:a16="http://schemas.microsoft.com/office/drawing/2014/main" id="{FEC58A75-CF0A-4E3D-8503-7AE65E4DC0BB}"/>
              </a:ext>
            </a:extLst>
          </p:cNvPr>
          <p:cNvGrpSpPr>
            <a:grpSpLocks/>
          </p:cNvGrpSpPr>
          <p:nvPr/>
        </p:nvGrpSpPr>
        <p:grpSpPr bwMode="auto">
          <a:xfrm rot="411564">
            <a:off x="-165484" y="2539018"/>
            <a:ext cx="2385446" cy="876952"/>
            <a:chOff x="1413690" y="959583"/>
            <a:chExt cx="2439940" cy="978617"/>
          </a:xfrm>
          <a:solidFill>
            <a:srgbClr val="E9FED2"/>
          </a:solidFill>
        </p:grpSpPr>
        <p:sp>
          <p:nvSpPr>
            <p:cNvPr id="66" name="円/楕円 18">
              <a:extLst>
                <a:ext uri="{FF2B5EF4-FFF2-40B4-BE49-F238E27FC236}">
                  <a16:creationId xmlns:a16="http://schemas.microsoft.com/office/drawing/2014/main" id="{7D536D8B-EB70-4FB0-BE72-A9AB8C70568E}"/>
                </a:ext>
              </a:extLst>
            </p:cNvPr>
            <p:cNvSpPr/>
            <p:nvPr/>
          </p:nvSpPr>
          <p:spPr>
            <a:xfrm>
              <a:off x="1413690" y="959583"/>
              <a:ext cx="2439940" cy="97861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7" name="テキスト ボックス 1">
              <a:extLst>
                <a:ext uri="{FF2B5EF4-FFF2-40B4-BE49-F238E27FC236}">
                  <a16:creationId xmlns:a16="http://schemas.microsoft.com/office/drawing/2014/main" id="{25A140F2-7291-4940-B8F0-9F6ABD4D6DFB}"/>
                </a:ext>
              </a:extLst>
            </p:cNvPr>
            <p:cNvSpPr txBox="1">
              <a:spLocks noChangeArrowheads="1"/>
            </p:cNvSpPr>
            <p:nvPr/>
          </p:nvSpPr>
          <p:spPr bwMode="auto">
            <a:xfrm>
              <a:off x="1808406" y="1161318"/>
              <a:ext cx="1743913" cy="6103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4" b="1" dirty="0"/>
                <a:t>新幹線網</a:t>
              </a:r>
            </a:p>
          </p:txBody>
        </p:sp>
      </p:grpSp>
      <p:grpSp>
        <p:nvGrpSpPr>
          <p:cNvPr id="47" name="グループ化 46">
            <a:extLst>
              <a:ext uri="{FF2B5EF4-FFF2-40B4-BE49-F238E27FC236}">
                <a16:creationId xmlns:a16="http://schemas.microsoft.com/office/drawing/2014/main" id="{95068D73-9463-401F-89C7-9F047A0282D6}"/>
              </a:ext>
            </a:extLst>
          </p:cNvPr>
          <p:cNvGrpSpPr>
            <a:grpSpLocks/>
          </p:cNvGrpSpPr>
          <p:nvPr/>
        </p:nvGrpSpPr>
        <p:grpSpPr bwMode="auto">
          <a:xfrm>
            <a:off x="144605" y="4245131"/>
            <a:ext cx="1835602" cy="904770"/>
            <a:chOff x="2528425" y="5540564"/>
            <a:chExt cx="1728192" cy="926439"/>
          </a:xfrm>
          <a:solidFill>
            <a:srgbClr val="E9FED2"/>
          </a:solidFill>
        </p:grpSpPr>
        <p:sp>
          <p:nvSpPr>
            <p:cNvPr id="48" name="円/楕円 20">
              <a:extLst>
                <a:ext uri="{FF2B5EF4-FFF2-40B4-BE49-F238E27FC236}">
                  <a16:creationId xmlns:a16="http://schemas.microsoft.com/office/drawing/2014/main" id="{DDFE4C14-6E46-4F1B-AC0F-9E17CF08DE33}"/>
                </a:ext>
              </a:extLst>
            </p:cNvPr>
            <p:cNvSpPr/>
            <p:nvPr/>
          </p:nvSpPr>
          <p:spPr>
            <a:xfrm>
              <a:off x="2528425" y="554056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9" name="テキスト ボックス 21">
              <a:extLst>
                <a:ext uri="{FF2B5EF4-FFF2-40B4-BE49-F238E27FC236}">
                  <a16:creationId xmlns:a16="http://schemas.microsoft.com/office/drawing/2014/main" id="{5CDD2A61-CEB4-4AC1-AFA5-269CE1F34D67}"/>
                </a:ext>
              </a:extLst>
            </p:cNvPr>
            <p:cNvSpPr txBox="1">
              <a:spLocks noChangeArrowheads="1"/>
            </p:cNvSpPr>
            <p:nvPr/>
          </p:nvSpPr>
          <p:spPr bwMode="auto">
            <a:xfrm>
              <a:off x="2795572" y="5769924"/>
              <a:ext cx="1251824" cy="5600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4" b="1" dirty="0"/>
                <a:t>温暖化</a:t>
              </a:r>
            </a:p>
          </p:txBody>
        </p:sp>
      </p:grpSp>
      <p:grpSp>
        <p:nvGrpSpPr>
          <p:cNvPr id="41" name="グループ化 40">
            <a:extLst>
              <a:ext uri="{FF2B5EF4-FFF2-40B4-BE49-F238E27FC236}">
                <a16:creationId xmlns:a16="http://schemas.microsoft.com/office/drawing/2014/main" id="{CC8ECF19-EA6E-4CDA-B6B3-8A296141CCEA}"/>
              </a:ext>
            </a:extLst>
          </p:cNvPr>
          <p:cNvGrpSpPr>
            <a:grpSpLocks/>
          </p:cNvGrpSpPr>
          <p:nvPr/>
        </p:nvGrpSpPr>
        <p:grpSpPr bwMode="auto">
          <a:xfrm>
            <a:off x="3300080" y="94763"/>
            <a:ext cx="3085015" cy="858598"/>
            <a:chOff x="1403620" y="1029436"/>
            <a:chExt cx="3569766" cy="770611"/>
          </a:xfrm>
          <a:solidFill>
            <a:srgbClr val="E9FED2"/>
          </a:solidFill>
        </p:grpSpPr>
        <p:sp>
          <p:nvSpPr>
            <p:cNvPr id="42" name="円/楕円 32">
              <a:extLst>
                <a:ext uri="{FF2B5EF4-FFF2-40B4-BE49-F238E27FC236}">
                  <a16:creationId xmlns:a16="http://schemas.microsoft.com/office/drawing/2014/main" id="{7007ED23-F3D9-43F3-B36A-CED33C32FA38}"/>
                </a:ext>
              </a:extLst>
            </p:cNvPr>
            <p:cNvSpPr/>
            <p:nvPr/>
          </p:nvSpPr>
          <p:spPr>
            <a:xfrm>
              <a:off x="1403620" y="1029436"/>
              <a:ext cx="3569766" cy="77061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3" name="テキスト ボックス 1">
              <a:extLst>
                <a:ext uri="{FF2B5EF4-FFF2-40B4-BE49-F238E27FC236}">
                  <a16:creationId xmlns:a16="http://schemas.microsoft.com/office/drawing/2014/main" id="{FE22C671-0785-4E8A-9486-7F55B25C5B84}"/>
                </a:ext>
              </a:extLst>
            </p:cNvPr>
            <p:cNvSpPr txBox="1">
              <a:spLocks noChangeArrowheads="1"/>
            </p:cNvSpPr>
            <p:nvPr/>
          </p:nvSpPr>
          <p:spPr bwMode="auto">
            <a:xfrm>
              <a:off x="1828014" y="1224465"/>
              <a:ext cx="2925066" cy="4399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585" b="1" dirty="0"/>
                <a:t>インターネット</a:t>
              </a:r>
              <a:endParaRPr lang="en-US" altLang="ja-JP" sz="2585" b="1" dirty="0"/>
            </a:p>
          </p:txBody>
        </p:sp>
      </p:grpSp>
      <p:grpSp>
        <p:nvGrpSpPr>
          <p:cNvPr id="35" name="グループ化 34">
            <a:extLst>
              <a:ext uri="{FF2B5EF4-FFF2-40B4-BE49-F238E27FC236}">
                <a16:creationId xmlns:a16="http://schemas.microsoft.com/office/drawing/2014/main" id="{6EB0EE2F-4938-4E54-9E15-2769538F732A}"/>
              </a:ext>
            </a:extLst>
          </p:cNvPr>
          <p:cNvGrpSpPr>
            <a:grpSpLocks/>
          </p:cNvGrpSpPr>
          <p:nvPr/>
        </p:nvGrpSpPr>
        <p:grpSpPr bwMode="auto">
          <a:xfrm rot="203925">
            <a:off x="7800423" y="1339807"/>
            <a:ext cx="1473050" cy="789955"/>
            <a:chOff x="6544291" y="717708"/>
            <a:chExt cx="1728192" cy="926439"/>
          </a:xfrm>
          <a:solidFill>
            <a:srgbClr val="E9FED2"/>
          </a:solidFill>
        </p:grpSpPr>
        <p:sp>
          <p:nvSpPr>
            <p:cNvPr id="36" name="円/楕円 15">
              <a:extLst>
                <a:ext uri="{FF2B5EF4-FFF2-40B4-BE49-F238E27FC236}">
                  <a16:creationId xmlns:a16="http://schemas.microsoft.com/office/drawing/2014/main" id="{78025DF8-B67E-4B7B-A1BA-9574A5EE4849}"/>
                </a:ext>
              </a:extLst>
            </p:cNvPr>
            <p:cNvSpPr/>
            <p:nvPr/>
          </p:nvSpPr>
          <p:spPr>
            <a:xfrm>
              <a:off x="6544291" y="717708"/>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 name="テキスト ボックス 8">
              <a:extLst>
                <a:ext uri="{FF2B5EF4-FFF2-40B4-BE49-F238E27FC236}">
                  <a16:creationId xmlns:a16="http://schemas.microsoft.com/office/drawing/2014/main" id="{AC235A86-B75D-4530-8BBC-F8FE25F0E707}"/>
                </a:ext>
              </a:extLst>
            </p:cNvPr>
            <p:cNvSpPr txBox="1">
              <a:spLocks noChangeArrowheads="1"/>
            </p:cNvSpPr>
            <p:nvPr/>
          </p:nvSpPr>
          <p:spPr bwMode="auto">
            <a:xfrm>
              <a:off x="6902078" y="898144"/>
              <a:ext cx="1108081" cy="6414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b="1" dirty="0"/>
                <a:t>家族</a:t>
              </a:r>
            </a:p>
          </p:txBody>
        </p:sp>
      </p:grpSp>
      <p:grpSp>
        <p:nvGrpSpPr>
          <p:cNvPr id="38" name="グループ化 37">
            <a:extLst>
              <a:ext uri="{FF2B5EF4-FFF2-40B4-BE49-F238E27FC236}">
                <a16:creationId xmlns:a16="http://schemas.microsoft.com/office/drawing/2014/main" id="{7AAF9A99-F7D8-4154-AB69-714112B08953}"/>
              </a:ext>
            </a:extLst>
          </p:cNvPr>
          <p:cNvGrpSpPr>
            <a:grpSpLocks/>
          </p:cNvGrpSpPr>
          <p:nvPr/>
        </p:nvGrpSpPr>
        <p:grpSpPr bwMode="auto">
          <a:xfrm rot="1123162">
            <a:off x="7839118" y="494595"/>
            <a:ext cx="1473050" cy="789955"/>
            <a:chOff x="6544291" y="717708"/>
            <a:chExt cx="1728192" cy="926439"/>
          </a:xfrm>
          <a:solidFill>
            <a:srgbClr val="E9FED2"/>
          </a:solidFill>
        </p:grpSpPr>
        <p:sp>
          <p:nvSpPr>
            <p:cNvPr id="39" name="円/楕円 15">
              <a:extLst>
                <a:ext uri="{FF2B5EF4-FFF2-40B4-BE49-F238E27FC236}">
                  <a16:creationId xmlns:a16="http://schemas.microsoft.com/office/drawing/2014/main" id="{3C048DAE-C7FF-4BE1-BFE7-5EDE2576DE5E}"/>
                </a:ext>
              </a:extLst>
            </p:cNvPr>
            <p:cNvSpPr/>
            <p:nvPr/>
          </p:nvSpPr>
          <p:spPr>
            <a:xfrm>
              <a:off x="6544291" y="717708"/>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0" name="テキスト ボックス 8">
              <a:extLst>
                <a:ext uri="{FF2B5EF4-FFF2-40B4-BE49-F238E27FC236}">
                  <a16:creationId xmlns:a16="http://schemas.microsoft.com/office/drawing/2014/main" id="{87CB9894-6DEC-4BB8-AE2A-1F10313A2BC7}"/>
                </a:ext>
              </a:extLst>
            </p:cNvPr>
            <p:cNvSpPr txBox="1">
              <a:spLocks noChangeArrowheads="1"/>
            </p:cNvSpPr>
            <p:nvPr/>
          </p:nvSpPr>
          <p:spPr bwMode="auto">
            <a:xfrm>
              <a:off x="6806878" y="871686"/>
              <a:ext cx="1220921" cy="7079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323" b="1" dirty="0"/>
                <a:t>地域</a:t>
              </a:r>
            </a:p>
          </p:txBody>
        </p:sp>
      </p:grpSp>
      <p:grpSp>
        <p:nvGrpSpPr>
          <p:cNvPr id="44" name="グループ化 43">
            <a:extLst>
              <a:ext uri="{FF2B5EF4-FFF2-40B4-BE49-F238E27FC236}">
                <a16:creationId xmlns:a16="http://schemas.microsoft.com/office/drawing/2014/main" id="{9261D059-5F5A-4EFC-91FB-98676B5E6711}"/>
              </a:ext>
            </a:extLst>
          </p:cNvPr>
          <p:cNvGrpSpPr>
            <a:grpSpLocks/>
          </p:cNvGrpSpPr>
          <p:nvPr/>
        </p:nvGrpSpPr>
        <p:grpSpPr bwMode="auto">
          <a:xfrm rot="21023088">
            <a:off x="-79781" y="1554216"/>
            <a:ext cx="2385446" cy="876952"/>
            <a:chOff x="1413690" y="959583"/>
            <a:chExt cx="2439940" cy="978617"/>
          </a:xfrm>
          <a:solidFill>
            <a:srgbClr val="E9FED2"/>
          </a:solidFill>
        </p:grpSpPr>
        <p:sp>
          <p:nvSpPr>
            <p:cNvPr id="45" name="円/楕円 18">
              <a:extLst>
                <a:ext uri="{FF2B5EF4-FFF2-40B4-BE49-F238E27FC236}">
                  <a16:creationId xmlns:a16="http://schemas.microsoft.com/office/drawing/2014/main" id="{E2096361-B81D-484B-B29D-9333B9EC6E65}"/>
                </a:ext>
              </a:extLst>
            </p:cNvPr>
            <p:cNvSpPr/>
            <p:nvPr/>
          </p:nvSpPr>
          <p:spPr>
            <a:xfrm>
              <a:off x="1413690" y="959583"/>
              <a:ext cx="2439940" cy="97861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6" name="テキスト ボックス 1">
              <a:extLst>
                <a:ext uri="{FF2B5EF4-FFF2-40B4-BE49-F238E27FC236}">
                  <a16:creationId xmlns:a16="http://schemas.microsoft.com/office/drawing/2014/main" id="{6779D9D5-84EE-4098-A632-7871062C33AE}"/>
                </a:ext>
              </a:extLst>
            </p:cNvPr>
            <p:cNvSpPr txBox="1">
              <a:spLocks noChangeArrowheads="1"/>
            </p:cNvSpPr>
            <p:nvPr/>
          </p:nvSpPr>
          <p:spPr bwMode="auto">
            <a:xfrm>
              <a:off x="1808406" y="1161319"/>
              <a:ext cx="1743913" cy="6103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4" b="1" dirty="0"/>
                <a:t>自動運転</a:t>
              </a:r>
            </a:p>
          </p:txBody>
        </p:sp>
      </p:grpSp>
      <p:grpSp>
        <p:nvGrpSpPr>
          <p:cNvPr id="24" name="グループ化 23"/>
          <p:cNvGrpSpPr>
            <a:grpSpLocks/>
          </p:cNvGrpSpPr>
          <p:nvPr/>
        </p:nvGrpSpPr>
        <p:grpSpPr bwMode="auto">
          <a:xfrm>
            <a:off x="947179" y="2126294"/>
            <a:ext cx="1471697" cy="789955"/>
            <a:chOff x="1496616" y="1011761"/>
            <a:chExt cx="1728192" cy="926439"/>
          </a:xfrm>
        </p:grpSpPr>
        <p:sp>
          <p:nvSpPr>
            <p:cNvPr id="19" name="円/楕円 18"/>
            <p:cNvSpPr/>
            <p:nvPr/>
          </p:nvSpPr>
          <p:spPr>
            <a:xfrm>
              <a:off x="1496616"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8" name="テキスト ボックス 1"/>
            <p:cNvSpPr txBox="1">
              <a:spLocks noChangeArrowheads="1"/>
            </p:cNvSpPr>
            <p:nvPr/>
          </p:nvSpPr>
          <p:spPr bwMode="auto">
            <a:xfrm>
              <a:off x="1725287" y="1073172"/>
              <a:ext cx="1350045"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交通</a:t>
              </a:r>
            </a:p>
          </p:txBody>
        </p:sp>
      </p:grpSp>
      <p:grpSp>
        <p:nvGrpSpPr>
          <p:cNvPr id="25" name="グループ化 24"/>
          <p:cNvGrpSpPr>
            <a:grpSpLocks/>
          </p:cNvGrpSpPr>
          <p:nvPr/>
        </p:nvGrpSpPr>
        <p:grpSpPr bwMode="auto">
          <a:xfrm>
            <a:off x="3375750" y="897817"/>
            <a:ext cx="2852126" cy="831887"/>
            <a:chOff x="3569273" y="332999"/>
            <a:chExt cx="3346955" cy="975790"/>
          </a:xfrm>
        </p:grpSpPr>
        <p:sp>
          <p:nvSpPr>
            <p:cNvPr id="10" name="円/楕円 9"/>
            <p:cNvSpPr/>
            <p:nvPr/>
          </p:nvSpPr>
          <p:spPr>
            <a:xfrm>
              <a:off x="3569273" y="332999"/>
              <a:ext cx="3346955" cy="97579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6" name="テキスト ボックス 2"/>
            <p:cNvSpPr txBox="1">
              <a:spLocks noChangeArrowheads="1"/>
            </p:cNvSpPr>
            <p:nvPr/>
          </p:nvSpPr>
          <p:spPr bwMode="auto">
            <a:xfrm>
              <a:off x="3743120" y="480363"/>
              <a:ext cx="2765616" cy="78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通信・情報</a:t>
              </a:r>
            </a:p>
          </p:txBody>
        </p:sp>
      </p:grpSp>
      <p:grpSp>
        <p:nvGrpSpPr>
          <p:cNvPr id="11" name="グループ化 10"/>
          <p:cNvGrpSpPr>
            <a:grpSpLocks/>
          </p:cNvGrpSpPr>
          <p:nvPr/>
        </p:nvGrpSpPr>
        <p:grpSpPr bwMode="auto">
          <a:xfrm rot="342148">
            <a:off x="6180262" y="1101682"/>
            <a:ext cx="1526844" cy="788603"/>
            <a:chOff x="367672" y="2564904"/>
            <a:chExt cx="1791067" cy="926439"/>
          </a:xfrm>
        </p:grpSpPr>
        <p:sp>
          <p:nvSpPr>
            <p:cNvPr id="18" name="円/楕円 17"/>
            <p:cNvSpPr/>
            <p:nvPr/>
          </p:nvSpPr>
          <p:spPr>
            <a:xfrm>
              <a:off x="430777" y="2564904"/>
              <a:ext cx="172796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4" name="テキスト ボックス 3"/>
            <p:cNvSpPr txBox="1">
              <a:spLocks noChangeArrowheads="1"/>
            </p:cNvSpPr>
            <p:nvPr/>
          </p:nvSpPr>
          <p:spPr bwMode="auto">
            <a:xfrm>
              <a:off x="367672" y="2680695"/>
              <a:ext cx="1690860" cy="7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テレビ</a:t>
              </a:r>
            </a:p>
          </p:txBody>
        </p:sp>
      </p:grpSp>
      <p:grpSp>
        <p:nvGrpSpPr>
          <p:cNvPr id="31" name="グループ化 30"/>
          <p:cNvGrpSpPr>
            <a:grpSpLocks/>
          </p:cNvGrpSpPr>
          <p:nvPr/>
        </p:nvGrpSpPr>
        <p:grpSpPr bwMode="auto">
          <a:xfrm>
            <a:off x="7216920" y="2987262"/>
            <a:ext cx="1976240" cy="789955"/>
            <a:chOff x="243904" y="4254969"/>
            <a:chExt cx="2319889" cy="926439"/>
          </a:xfrm>
        </p:grpSpPr>
        <p:sp>
          <p:nvSpPr>
            <p:cNvPr id="17" name="円/楕円 16"/>
            <p:cNvSpPr/>
            <p:nvPr/>
          </p:nvSpPr>
          <p:spPr>
            <a:xfrm>
              <a:off x="243904" y="4254969"/>
              <a:ext cx="2319889"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2" name="テキスト ボックス 4"/>
            <p:cNvSpPr txBox="1">
              <a:spLocks noChangeArrowheads="1"/>
            </p:cNvSpPr>
            <p:nvPr/>
          </p:nvSpPr>
          <p:spPr bwMode="auto">
            <a:xfrm>
              <a:off x="553472" y="4325708"/>
              <a:ext cx="1915998"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少子化</a:t>
              </a:r>
            </a:p>
          </p:txBody>
        </p:sp>
      </p:grpSp>
      <p:grpSp>
        <p:nvGrpSpPr>
          <p:cNvPr id="27" name="グループ化 26"/>
          <p:cNvGrpSpPr>
            <a:grpSpLocks/>
          </p:cNvGrpSpPr>
          <p:nvPr/>
        </p:nvGrpSpPr>
        <p:grpSpPr bwMode="auto">
          <a:xfrm>
            <a:off x="2637565" y="5090575"/>
            <a:ext cx="2360599" cy="922516"/>
            <a:chOff x="7583801" y="1986456"/>
            <a:chExt cx="2006289" cy="1082504"/>
          </a:xfrm>
        </p:grpSpPr>
        <p:sp>
          <p:nvSpPr>
            <p:cNvPr id="15" name="円/楕円 14"/>
            <p:cNvSpPr/>
            <p:nvPr/>
          </p:nvSpPr>
          <p:spPr>
            <a:xfrm>
              <a:off x="7583801" y="1986456"/>
              <a:ext cx="1982940" cy="1082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0" name="テキスト ボックス 5"/>
            <p:cNvSpPr txBox="1">
              <a:spLocks noChangeArrowheads="1"/>
            </p:cNvSpPr>
            <p:nvPr/>
          </p:nvSpPr>
          <p:spPr bwMode="auto">
            <a:xfrm>
              <a:off x="7798258" y="2200921"/>
              <a:ext cx="1791832"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食料生産</a:t>
              </a:r>
            </a:p>
          </p:txBody>
        </p:sp>
      </p:grpSp>
      <p:grpSp>
        <p:nvGrpSpPr>
          <p:cNvPr id="28" name="グループ化 27"/>
          <p:cNvGrpSpPr>
            <a:grpSpLocks/>
          </p:cNvGrpSpPr>
          <p:nvPr/>
        </p:nvGrpSpPr>
        <p:grpSpPr bwMode="auto">
          <a:xfrm>
            <a:off x="3436032" y="5996363"/>
            <a:ext cx="1471697" cy="789955"/>
            <a:chOff x="7689304" y="4086737"/>
            <a:chExt cx="1728192" cy="926439"/>
          </a:xfrm>
        </p:grpSpPr>
        <p:sp>
          <p:nvSpPr>
            <p:cNvPr id="14" name="円/楕円 13"/>
            <p:cNvSpPr/>
            <p:nvPr/>
          </p:nvSpPr>
          <p:spPr>
            <a:xfrm>
              <a:off x="7689304" y="4086737"/>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8" name="テキスト ボックス 6"/>
            <p:cNvSpPr txBox="1">
              <a:spLocks noChangeArrowheads="1"/>
            </p:cNvSpPr>
            <p:nvPr/>
          </p:nvSpPr>
          <p:spPr bwMode="auto">
            <a:xfrm>
              <a:off x="7943075" y="4165237"/>
              <a:ext cx="1350045"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災害</a:t>
              </a:r>
            </a:p>
          </p:txBody>
        </p:sp>
      </p:grpSp>
      <p:grpSp>
        <p:nvGrpSpPr>
          <p:cNvPr id="29" name="グループ化 28"/>
          <p:cNvGrpSpPr>
            <a:grpSpLocks/>
          </p:cNvGrpSpPr>
          <p:nvPr/>
        </p:nvGrpSpPr>
        <p:grpSpPr bwMode="auto">
          <a:xfrm>
            <a:off x="5893594" y="6006425"/>
            <a:ext cx="2552474" cy="922516"/>
            <a:chOff x="4910119" y="5370832"/>
            <a:chExt cx="2995209" cy="1082504"/>
          </a:xfrm>
        </p:grpSpPr>
        <p:sp>
          <p:nvSpPr>
            <p:cNvPr id="13" name="円/楕円 12"/>
            <p:cNvSpPr/>
            <p:nvPr/>
          </p:nvSpPr>
          <p:spPr>
            <a:xfrm>
              <a:off x="4910119" y="5370832"/>
              <a:ext cx="2995209" cy="1082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6" name="テキスト ボックス 7"/>
            <p:cNvSpPr txBox="1">
              <a:spLocks noChangeArrowheads="1"/>
            </p:cNvSpPr>
            <p:nvPr/>
          </p:nvSpPr>
          <p:spPr bwMode="auto">
            <a:xfrm>
              <a:off x="5223791" y="5517232"/>
              <a:ext cx="2481479"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世界状況</a:t>
              </a:r>
            </a:p>
          </p:txBody>
        </p:sp>
      </p:grpSp>
      <p:grpSp>
        <p:nvGrpSpPr>
          <p:cNvPr id="26" name="グループ化 25"/>
          <p:cNvGrpSpPr>
            <a:grpSpLocks/>
          </p:cNvGrpSpPr>
          <p:nvPr/>
        </p:nvGrpSpPr>
        <p:grpSpPr bwMode="auto">
          <a:xfrm>
            <a:off x="6828019" y="2052331"/>
            <a:ext cx="1473050" cy="789955"/>
            <a:chOff x="6544291" y="717708"/>
            <a:chExt cx="1728192" cy="926439"/>
          </a:xfrm>
        </p:grpSpPr>
        <p:sp>
          <p:nvSpPr>
            <p:cNvPr id="16" name="円/楕円 15"/>
            <p:cNvSpPr/>
            <p:nvPr/>
          </p:nvSpPr>
          <p:spPr>
            <a:xfrm>
              <a:off x="6544291" y="717708"/>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4" name="テキスト ボックス 8"/>
            <p:cNvSpPr txBox="1">
              <a:spLocks noChangeArrowheads="1"/>
            </p:cNvSpPr>
            <p:nvPr/>
          </p:nvSpPr>
          <p:spPr bwMode="auto">
            <a:xfrm>
              <a:off x="6821026" y="801443"/>
              <a:ext cx="1326237"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遊び</a:t>
              </a:r>
            </a:p>
          </p:txBody>
        </p:sp>
      </p:grpSp>
      <p:grpSp>
        <p:nvGrpSpPr>
          <p:cNvPr id="30" name="グループ化 29"/>
          <p:cNvGrpSpPr>
            <a:grpSpLocks/>
          </p:cNvGrpSpPr>
          <p:nvPr/>
        </p:nvGrpSpPr>
        <p:grpSpPr bwMode="auto">
          <a:xfrm>
            <a:off x="1189992" y="4984805"/>
            <a:ext cx="1473049" cy="788603"/>
            <a:chOff x="2576736" y="5511584"/>
            <a:chExt cx="1728192" cy="926439"/>
          </a:xfrm>
        </p:grpSpPr>
        <p:sp>
          <p:nvSpPr>
            <p:cNvPr id="21" name="円/楕円 20"/>
            <p:cNvSpPr/>
            <p:nvPr/>
          </p:nvSpPr>
          <p:spPr>
            <a:xfrm>
              <a:off x="2576736" y="5511584"/>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2" name="テキスト ボックス 21"/>
            <p:cNvSpPr txBox="1">
              <a:spLocks noChangeArrowheads="1"/>
            </p:cNvSpPr>
            <p:nvPr/>
          </p:nvSpPr>
          <p:spPr bwMode="auto">
            <a:xfrm>
              <a:off x="2780927" y="5629680"/>
              <a:ext cx="1348806" cy="7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気候</a:t>
              </a:r>
            </a:p>
          </p:txBody>
        </p:sp>
      </p:grpSp>
      <p:sp>
        <p:nvSpPr>
          <p:cNvPr id="20" name="テキスト ボックス 19"/>
          <p:cNvSpPr txBox="1">
            <a:spLocks noChangeArrowheads="1"/>
          </p:cNvSpPr>
          <p:nvPr/>
        </p:nvSpPr>
        <p:spPr bwMode="auto">
          <a:xfrm>
            <a:off x="2056608" y="2480687"/>
            <a:ext cx="5163593" cy="1574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3750" dirty="0">
                <a:solidFill>
                  <a:schemeClr val="bg1"/>
                </a:solidFill>
                <a:latin typeface="HGP創英角ﾎﾟｯﾌﾟ体" panose="040B0A00000000000000" pitchFamily="50" charset="-128"/>
                <a:ea typeface="HGP創英角ﾎﾟｯﾌﾟ体" panose="040B0A00000000000000" pitchFamily="50" charset="-128"/>
              </a:rPr>
              <a:t>　何が変わってきたの？</a:t>
            </a:r>
            <a:endParaRPr lang="en-US" altLang="ja-JP" sz="3750" dirty="0">
              <a:solidFill>
                <a:schemeClr val="bg1"/>
              </a:solidFill>
              <a:latin typeface="HGP創英角ﾎﾟｯﾌﾟ体" panose="040B0A00000000000000" pitchFamily="50" charset="-128"/>
              <a:ea typeface="HGP創英角ﾎﾟｯﾌﾟ体" panose="040B0A00000000000000" pitchFamily="50" charset="-128"/>
            </a:endParaRPr>
          </a:p>
          <a:p>
            <a:pPr algn="ctr"/>
            <a:endParaRPr lang="en-US" altLang="ja-JP" sz="1193" dirty="0">
              <a:solidFill>
                <a:srgbClr val="FFFF00"/>
              </a:solidFill>
              <a:latin typeface="HGP創英角ﾎﾟｯﾌﾟ体" panose="040B0A00000000000000" pitchFamily="50" charset="-128"/>
              <a:ea typeface="HGP創英角ﾎﾟｯﾌﾟ体" panose="040B0A00000000000000" pitchFamily="50" charset="-128"/>
            </a:endParaRPr>
          </a:p>
          <a:p>
            <a:pPr algn="ctr"/>
            <a:r>
              <a:rPr lang="ja-JP" altLang="en-US" sz="3750" dirty="0">
                <a:solidFill>
                  <a:srgbClr val="FFFF00"/>
                </a:solidFill>
                <a:latin typeface="HGP創英角ﾎﾟｯﾌﾟ体" panose="040B0A00000000000000" pitchFamily="50" charset="-128"/>
                <a:ea typeface="HGP創英角ﾎﾟｯﾌﾟ体" panose="040B0A00000000000000" pitchFamily="50" charset="-128"/>
              </a:rPr>
              <a:t>どれが</a:t>
            </a:r>
            <a:r>
              <a:rPr lang="en-US" altLang="ja-JP" sz="3750" dirty="0">
                <a:solidFill>
                  <a:srgbClr val="FFFF00"/>
                </a:solidFill>
                <a:latin typeface="HGP創英角ﾎﾟｯﾌﾟ体" panose="040B0A00000000000000" pitchFamily="50" charset="-128"/>
                <a:ea typeface="HGP創英角ﾎﾟｯﾌﾟ体" panose="040B0A00000000000000" pitchFamily="50" charset="-128"/>
              </a:rPr>
              <a:t>1</a:t>
            </a:r>
            <a:r>
              <a:rPr lang="ja-JP" altLang="en-US" sz="3750" dirty="0">
                <a:solidFill>
                  <a:srgbClr val="FFFF00"/>
                </a:solidFill>
                <a:latin typeface="HGP創英角ﾎﾟｯﾌﾟ体" panose="040B0A00000000000000" pitchFamily="50" charset="-128"/>
                <a:ea typeface="HGP創英角ﾎﾟｯﾌﾟ体" panose="040B0A00000000000000" pitchFamily="50" charset="-128"/>
              </a:rPr>
              <a:t>番重要な課題？</a:t>
            </a:r>
            <a:endParaRPr lang="en-US" altLang="ja-JP" sz="3750" b="1" dirty="0">
              <a:solidFill>
                <a:srgbClr val="FFFF00"/>
              </a:solidFill>
              <a:latin typeface="AR P丸ゴシック体E" panose="020F0900000000000000" pitchFamily="50" charset="-128"/>
              <a:ea typeface="AR P丸ゴシック体E" panose="020F0900000000000000" pitchFamily="50" charset="-128"/>
            </a:endParaRPr>
          </a:p>
          <a:p>
            <a:pPr algn="ctr"/>
            <a:endParaRPr lang="en-US" altLang="ja-JP" sz="937" dirty="0">
              <a:solidFill>
                <a:srgbClr val="FFFF00"/>
              </a:solidFill>
              <a:latin typeface="AR P丸ゴシック体E" panose="020F0900000000000000" pitchFamily="50" charset="-128"/>
              <a:ea typeface="AR P丸ゴシック体E" panose="020F0900000000000000" pitchFamily="50" charset="-128"/>
            </a:endParaRPr>
          </a:p>
        </p:txBody>
      </p:sp>
      <p:grpSp>
        <p:nvGrpSpPr>
          <p:cNvPr id="50" name="グループ化 49">
            <a:extLst>
              <a:ext uri="{FF2B5EF4-FFF2-40B4-BE49-F238E27FC236}">
                <a16:creationId xmlns:a16="http://schemas.microsoft.com/office/drawing/2014/main" id="{F1C19A2F-E491-42DD-B027-B1CB3C828D64}"/>
              </a:ext>
            </a:extLst>
          </p:cNvPr>
          <p:cNvGrpSpPr>
            <a:grpSpLocks/>
          </p:cNvGrpSpPr>
          <p:nvPr/>
        </p:nvGrpSpPr>
        <p:grpSpPr bwMode="auto">
          <a:xfrm>
            <a:off x="138393" y="5580237"/>
            <a:ext cx="1473049" cy="788603"/>
            <a:chOff x="2576736" y="5511584"/>
            <a:chExt cx="1728192" cy="926439"/>
          </a:xfrm>
          <a:solidFill>
            <a:srgbClr val="E9FED2"/>
          </a:solidFill>
        </p:grpSpPr>
        <p:sp>
          <p:nvSpPr>
            <p:cNvPr id="51" name="円/楕円 20">
              <a:extLst>
                <a:ext uri="{FF2B5EF4-FFF2-40B4-BE49-F238E27FC236}">
                  <a16:creationId xmlns:a16="http://schemas.microsoft.com/office/drawing/2014/main" id="{557418F3-2F63-44CF-B10A-3C786C5CD693}"/>
                </a:ext>
              </a:extLst>
            </p:cNvPr>
            <p:cNvSpPr/>
            <p:nvPr/>
          </p:nvSpPr>
          <p:spPr>
            <a:xfrm>
              <a:off x="2576736" y="551158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2" name="テキスト ボックス 21">
              <a:extLst>
                <a:ext uri="{FF2B5EF4-FFF2-40B4-BE49-F238E27FC236}">
                  <a16:creationId xmlns:a16="http://schemas.microsoft.com/office/drawing/2014/main" id="{D264B460-B2DD-4D1A-9977-BBA1783F24EC}"/>
                </a:ext>
              </a:extLst>
            </p:cNvPr>
            <p:cNvSpPr txBox="1">
              <a:spLocks noChangeArrowheads="1"/>
            </p:cNvSpPr>
            <p:nvPr/>
          </p:nvSpPr>
          <p:spPr bwMode="auto">
            <a:xfrm>
              <a:off x="2862847" y="5664779"/>
              <a:ext cx="1220922" cy="7092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323" b="1" dirty="0"/>
                <a:t>台風</a:t>
              </a:r>
            </a:p>
          </p:txBody>
        </p:sp>
      </p:grpSp>
      <p:grpSp>
        <p:nvGrpSpPr>
          <p:cNvPr id="53" name="グループ化 52">
            <a:extLst>
              <a:ext uri="{FF2B5EF4-FFF2-40B4-BE49-F238E27FC236}">
                <a16:creationId xmlns:a16="http://schemas.microsoft.com/office/drawing/2014/main" id="{A3E9003F-836D-4C63-A1C7-A5DDA95894CA}"/>
              </a:ext>
            </a:extLst>
          </p:cNvPr>
          <p:cNvGrpSpPr>
            <a:grpSpLocks/>
          </p:cNvGrpSpPr>
          <p:nvPr/>
        </p:nvGrpSpPr>
        <p:grpSpPr bwMode="auto">
          <a:xfrm>
            <a:off x="1647371" y="5950328"/>
            <a:ext cx="1652709" cy="807294"/>
            <a:chOff x="2576736" y="5511584"/>
            <a:chExt cx="1728192" cy="926439"/>
          </a:xfrm>
          <a:solidFill>
            <a:srgbClr val="E9FED2"/>
          </a:solidFill>
        </p:grpSpPr>
        <p:sp>
          <p:nvSpPr>
            <p:cNvPr id="54" name="円/楕円 20">
              <a:extLst>
                <a:ext uri="{FF2B5EF4-FFF2-40B4-BE49-F238E27FC236}">
                  <a16:creationId xmlns:a16="http://schemas.microsoft.com/office/drawing/2014/main" id="{32033CA0-EE04-4D10-8EA3-D4C4D652050D}"/>
                </a:ext>
              </a:extLst>
            </p:cNvPr>
            <p:cNvSpPr/>
            <p:nvPr/>
          </p:nvSpPr>
          <p:spPr>
            <a:xfrm>
              <a:off x="2576736" y="551158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5" name="テキスト ボックス 21">
              <a:extLst>
                <a:ext uri="{FF2B5EF4-FFF2-40B4-BE49-F238E27FC236}">
                  <a16:creationId xmlns:a16="http://schemas.microsoft.com/office/drawing/2014/main" id="{73BD7EB3-A890-4701-A45D-ACB5F662264D}"/>
                </a:ext>
              </a:extLst>
            </p:cNvPr>
            <p:cNvSpPr txBox="1">
              <a:spLocks noChangeArrowheads="1"/>
            </p:cNvSpPr>
            <p:nvPr/>
          </p:nvSpPr>
          <p:spPr bwMode="auto">
            <a:xfrm>
              <a:off x="2907312" y="5674127"/>
              <a:ext cx="1083091" cy="6603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139" b="1" dirty="0"/>
                <a:t>豪雨</a:t>
              </a:r>
            </a:p>
          </p:txBody>
        </p:sp>
      </p:grpSp>
      <p:grpSp>
        <p:nvGrpSpPr>
          <p:cNvPr id="56" name="グループ化 55">
            <a:extLst>
              <a:ext uri="{FF2B5EF4-FFF2-40B4-BE49-F238E27FC236}">
                <a16:creationId xmlns:a16="http://schemas.microsoft.com/office/drawing/2014/main" id="{1225775B-5210-4AA6-A3A7-57C693F561BA}"/>
              </a:ext>
            </a:extLst>
          </p:cNvPr>
          <p:cNvGrpSpPr>
            <a:grpSpLocks/>
          </p:cNvGrpSpPr>
          <p:nvPr/>
        </p:nvGrpSpPr>
        <p:grpSpPr bwMode="auto">
          <a:xfrm>
            <a:off x="6684788" y="4179568"/>
            <a:ext cx="2342275" cy="989097"/>
            <a:chOff x="113124" y="4331069"/>
            <a:chExt cx="2319889" cy="926439"/>
          </a:xfrm>
          <a:solidFill>
            <a:schemeClr val="accent6">
              <a:lumMod val="40000"/>
              <a:lumOff val="60000"/>
            </a:schemeClr>
          </a:solidFill>
        </p:grpSpPr>
        <p:sp>
          <p:nvSpPr>
            <p:cNvPr id="57" name="円/楕円 16">
              <a:extLst>
                <a:ext uri="{FF2B5EF4-FFF2-40B4-BE49-F238E27FC236}">
                  <a16:creationId xmlns:a16="http://schemas.microsoft.com/office/drawing/2014/main" id="{12F1982C-A606-4273-9FBF-DA51F446383D}"/>
                </a:ext>
              </a:extLst>
            </p:cNvPr>
            <p:cNvSpPr/>
            <p:nvPr/>
          </p:nvSpPr>
          <p:spPr>
            <a:xfrm>
              <a:off x="113124" y="4331069"/>
              <a:ext cx="2319889" cy="926439"/>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8" name="テキスト ボックス 4">
              <a:extLst>
                <a:ext uri="{FF2B5EF4-FFF2-40B4-BE49-F238E27FC236}">
                  <a16:creationId xmlns:a16="http://schemas.microsoft.com/office/drawing/2014/main" id="{5602B5DA-773B-474C-A09D-5805A53EBE91}"/>
                </a:ext>
              </a:extLst>
            </p:cNvPr>
            <p:cNvSpPr txBox="1">
              <a:spLocks noChangeArrowheads="1"/>
            </p:cNvSpPr>
            <p:nvPr/>
          </p:nvSpPr>
          <p:spPr bwMode="auto">
            <a:xfrm>
              <a:off x="294009" y="4525105"/>
              <a:ext cx="1893181" cy="565448"/>
            </a:xfrm>
            <a:prstGeom prst="rect">
              <a:avLst/>
            </a:prstGeom>
            <a:solidFill>
              <a:srgbClr val="E9FED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323" b="1" dirty="0"/>
                <a:t>人口爆発</a:t>
              </a:r>
            </a:p>
          </p:txBody>
        </p:sp>
      </p:grpSp>
      <p:grpSp>
        <p:nvGrpSpPr>
          <p:cNvPr id="59" name="グループ化 58">
            <a:extLst>
              <a:ext uri="{FF2B5EF4-FFF2-40B4-BE49-F238E27FC236}">
                <a16:creationId xmlns:a16="http://schemas.microsoft.com/office/drawing/2014/main" id="{3B7E14B5-EEEC-48EC-8EE2-1F74DA76F449}"/>
              </a:ext>
            </a:extLst>
          </p:cNvPr>
          <p:cNvGrpSpPr>
            <a:grpSpLocks/>
          </p:cNvGrpSpPr>
          <p:nvPr/>
        </p:nvGrpSpPr>
        <p:grpSpPr bwMode="auto">
          <a:xfrm>
            <a:off x="5123838" y="5149315"/>
            <a:ext cx="2723511" cy="922516"/>
            <a:chOff x="7583800" y="1986456"/>
            <a:chExt cx="3196589" cy="1082504"/>
          </a:xfrm>
        </p:grpSpPr>
        <p:sp>
          <p:nvSpPr>
            <p:cNvPr id="60" name="円/楕円 14">
              <a:extLst>
                <a:ext uri="{FF2B5EF4-FFF2-40B4-BE49-F238E27FC236}">
                  <a16:creationId xmlns:a16="http://schemas.microsoft.com/office/drawing/2014/main" id="{966B3655-EFA8-4F5B-A11F-A0B091E8A39C}"/>
                </a:ext>
              </a:extLst>
            </p:cNvPr>
            <p:cNvSpPr/>
            <p:nvPr/>
          </p:nvSpPr>
          <p:spPr>
            <a:xfrm>
              <a:off x="7583800" y="1986456"/>
              <a:ext cx="3196589" cy="1082504"/>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1" name="テキスト ボックス 5">
              <a:extLst>
                <a:ext uri="{FF2B5EF4-FFF2-40B4-BE49-F238E27FC236}">
                  <a16:creationId xmlns:a16="http://schemas.microsoft.com/office/drawing/2014/main" id="{E2CD43A9-68B4-405F-A4CC-84F73A66CE23}"/>
                </a:ext>
              </a:extLst>
            </p:cNvPr>
            <p:cNvSpPr txBox="1">
              <a:spLocks noChangeArrowheads="1"/>
            </p:cNvSpPr>
            <p:nvPr/>
          </p:nvSpPr>
          <p:spPr bwMode="auto">
            <a:xfrm>
              <a:off x="7903669" y="2168561"/>
              <a:ext cx="2474478"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食糧不足</a:t>
              </a:r>
            </a:p>
          </p:txBody>
        </p:sp>
      </p:grpSp>
      <p:grpSp>
        <p:nvGrpSpPr>
          <p:cNvPr id="62" name="グループ化 61">
            <a:extLst>
              <a:ext uri="{FF2B5EF4-FFF2-40B4-BE49-F238E27FC236}">
                <a16:creationId xmlns:a16="http://schemas.microsoft.com/office/drawing/2014/main" id="{AED06205-5C55-4AF1-9567-B82E23024D37}"/>
              </a:ext>
            </a:extLst>
          </p:cNvPr>
          <p:cNvGrpSpPr>
            <a:grpSpLocks/>
          </p:cNvGrpSpPr>
          <p:nvPr/>
        </p:nvGrpSpPr>
        <p:grpSpPr bwMode="auto">
          <a:xfrm rot="20753728">
            <a:off x="262650" y="373305"/>
            <a:ext cx="2824268" cy="1032219"/>
            <a:chOff x="1496615" y="1011761"/>
            <a:chExt cx="2874293" cy="926439"/>
          </a:xfrm>
          <a:solidFill>
            <a:srgbClr val="E9FED2"/>
          </a:solidFill>
        </p:grpSpPr>
        <p:sp>
          <p:nvSpPr>
            <p:cNvPr id="63" name="円/楕円 32">
              <a:extLst>
                <a:ext uri="{FF2B5EF4-FFF2-40B4-BE49-F238E27FC236}">
                  <a16:creationId xmlns:a16="http://schemas.microsoft.com/office/drawing/2014/main" id="{94E7C177-CFAE-441A-BE19-FDACD7A34B30}"/>
                </a:ext>
              </a:extLst>
            </p:cNvPr>
            <p:cNvSpPr/>
            <p:nvPr/>
          </p:nvSpPr>
          <p:spPr>
            <a:xfrm>
              <a:off x="1496615" y="1011761"/>
              <a:ext cx="2874293"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4" name="テキスト ボックス 1">
              <a:extLst>
                <a:ext uri="{FF2B5EF4-FFF2-40B4-BE49-F238E27FC236}">
                  <a16:creationId xmlns:a16="http://schemas.microsoft.com/office/drawing/2014/main" id="{C2E0CA95-FE88-44E6-9FCD-5F7F8B9F43CF}"/>
                </a:ext>
              </a:extLst>
            </p:cNvPr>
            <p:cNvSpPr txBox="1">
              <a:spLocks noChangeArrowheads="1"/>
            </p:cNvSpPr>
            <p:nvPr/>
          </p:nvSpPr>
          <p:spPr bwMode="auto">
            <a:xfrm>
              <a:off x="1820412" y="1191988"/>
              <a:ext cx="2251365" cy="5418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3323" b="1" dirty="0"/>
                <a:t>Society5.0</a:t>
              </a:r>
            </a:p>
          </p:txBody>
        </p:sp>
      </p:grpSp>
      <p:grpSp>
        <p:nvGrpSpPr>
          <p:cNvPr id="32" name="グループ化 31"/>
          <p:cNvGrpSpPr>
            <a:grpSpLocks/>
          </p:cNvGrpSpPr>
          <p:nvPr/>
        </p:nvGrpSpPr>
        <p:grpSpPr bwMode="auto">
          <a:xfrm>
            <a:off x="1907704" y="1054012"/>
            <a:ext cx="1471697" cy="789955"/>
            <a:chOff x="1448798" y="1011761"/>
            <a:chExt cx="1728192" cy="926439"/>
          </a:xfrm>
        </p:grpSpPr>
        <p:sp>
          <p:nvSpPr>
            <p:cNvPr id="33" name="円/楕円 32"/>
            <p:cNvSpPr/>
            <p:nvPr/>
          </p:nvSpPr>
          <p:spPr>
            <a:xfrm>
              <a:off x="1448798"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4" name="テキスト ボックス 1"/>
            <p:cNvSpPr txBox="1">
              <a:spLocks noChangeArrowheads="1"/>
            </p:cNvSpPr>
            <p:nvPr/>
          </p:nvSpPr>
          <p:spPr bwMode="auto">
            <a:xfrm>
              <a:off x="1867523" y="1102012"/>
              <a:ext cx="935921"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Ａ Ｉ</a:t>
              </a:r>
            </a:p>
          </p:txBody>
        </p:sp>
      </p:grpSp>
      <p:sp>
        <p:nvSpPr>
          <p:cNvPr id="2" name="楕円 1">
            <a:extLst>
              <a:ext uri="{FF2B5EF4-FFF2-40B4-BE49-F238E27FC236}">
                <a16:creationId xmlns:a16="http://schemas.microsoft.com/office/drawing/2014/main" id="{670636AE-58CE-4747-A358-DBD511C79C41}"/>
              </a:ext>
            </a:extLst>
          </p:cNvPr>
          <p:cNvSpPr/>
          <p:nvPr/>
        </p:nvSpPr>
        <p:spPr>
          <a:xfrm rot="1453367">
            <a:off x="-196732" y="4066486"/>
            <a:ext cx="5234865" cy="26975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楕円 67">
            <a:extLst>
              <a:ext uri="{FF2B5EF4-FFF2-40B4-BE49-F238E27FC236}">
                <a16:creationId xmlns:a16="http://schemas.microsoft.com/office/drawing/2014/main" id="{CB6F5B78-7636-46A9-B28B-A6164DEE8731}"/>
              </a:ext>
            </a:extLst>
          </p:cNvPr>
          <p:cNvSpPr/>
          <p:nvPr/>
        </p:nvSpPr>
        <p:spPr>
          <a:xfrm rot="20686046">
            <a:off x="-1155538" y="252986"/>
            <a:ext cx="8579500" cy="24721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楕円 68">
            <a:extLst>
              <a:ext uri="{FF2B5EF4-FFF2-40B4-BE49-F238E27FC236}">
                <a16:creationId xmlns:a16="http://schemas.microsoft.com/office/drawing/2014/main" id="{F2650924-9924-4AE4-A39D-6118EF0CB8EC}"/>
              </a:ext>
            </a:extLst>
          </p:cNvPr>
          <p:cNvSpPr/>
          <p:nvPr/>
        </p:nvSpPr>
        <p:spPr>
          <a:xfrm rot="5400000">
            <a:off x="5791728" y="515313"/>
            <a:ext cx="4153758" cy="30740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楕円 69">
            <a:extLst>
              <a:ext uri="{FF2B5EF4-FFF2-40B4-BE49-F238E27FC236}">
                <a16:creationId xmlns:a16="http://schemas.microsoft.com/office/drawing/2014/main" id="{4A70A7AC-7A83-4F03-8E59-92DB8AD18E30}"/>
              </a:ext>
            </a:extLst>
          </p:cNvPr>
          <p:cNvSpPr/>
          <p:nvPr/>
        </p:nvSpPr>
        <p:spPr>
          <a:xfrm rot="7768887">
            <a:off x="4736432" y="3360865"/>
            <a:ext cx="4866799" cy="31542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グループ化 70">
            <a:extLst>
              <a:ext uri="{FF2B5EF4-FFF2-40B4-BE49-F238E27FC236}">
                <a16:creationId xmlns:a16="http://schemas.microsoft.com/office/drawing/2014/main" id="{53CDD18B-BBE9-4E5F-BEF6-1B6E76381336}"/>
              </a:ext>
            </a:extLst>
          </p:cNvPr>
          <p:cNvGrpSpPr>
            <a:grpSpLocks/>
          </p:cNvGrpSpPr>
          <p:nvPr/>
        </p:nvGrpSpPr>
        <p:grpSpPr bwMode="auto">
          <a:xfrm rot="342148">
            <a:off x="6580307" y="342732"/>
            <a:ext cx="1473048" cy="788603"/>
            <a:chOff x="430777" y="2564904"/>
            <a:chExt cx="1727962" cy="926439"/>
          </a:xfrm>
        </p:grpSpPr>
        <p:sp>
          <p:nvSpPr>
            <p:cNvPr id="72" name="円/楕円 17">
              <a:extLst>
                <a:ext uri="{FF2B5EF4-FFF2-40B4-BE49-F238E27FC236}">
                  <a16:creationId xmlns:a16="http://schemas.microsoft.com/office/drawing/2014/main" id="{593D2C70-9655-419C-96DA-81BA101A1A75}"/>
                </a:ext>
              </a:extLst>
            </p:cNvPr>
            <p:cNvSpPr/>
            <p:nvPr/>
          </p:nvSpPr>
          <p:spPr>
            <a:xfrm>
              <a:off x="430777" y="2564904"/>
              <a:ext cx="172796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3" name="テキスト ボックス 3">
              <a:extLst>
                <a:ext uri="{FF2B5EF4-FFF2-40B4-BE49-F238E27FC236}">
                  <a16:creationId xmlns:a16="http://schemas.microsoft.com/office/drawing/2014/main" id="{E93CCDE2-8C8E-4C92-A863-0187EA339B03}"/>
                </a:ext>
              </a:extLst>
            </p:cNvPr>
            <p:cNvSpPr txBox="1">
              <a:spLocks noChangeArrowheads="1"/>
            </p:cNvSpPr>
            <p:nvPr/>
          </p:nvSpPr>
          <p:spPr bwMode="auto">
            <a:xfrm>
              <a:off x="540671" y="2680695"/>
              <a:ext cx="1344867" cy="7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家電</a:t>
              </a:r>
            </a:p>
          </p:txBody>
        </p:sp>
      </p:grpSp>
      <p:grpSp>
        <p:nvGrpSpPr>
          <p:cNvPr id="3" name="グループ化 2">
            <a:extLst>
              <a:ext uri="{FF2B5EF4-FFF2-40B4-BE49-F238E27FC236}">
                <a16:creationId xmlns:a16="http://schemas.microsoft.com/office/drawing/2014/main" id="{AB9CC272-91A7-4958-AA24-A2D01C1B34F9}"/>
              </a:ext>
            </a:extLst>
          </p:cNvPr>
          <p:cNvGrpSpPr/>
          <p:nvPr/>
        </p:nvGrpSpPr>
        <p:grpSpPr>
          <a:xfrm>
            <a:off x="-73634" y="3371938"/>
            <a:ext cx="2316432" cy="889361"/>
            <a:chOff x="-73634" y="3371938"/>
            <a:chExt cx="2316432" cy="889361"/>
          </a:xfrm>
        </p:grpSpPr>
        <p:sp>
          <p:nvSpPr>
            <p:cNvPr id="75" name="円/楕円 32">
              <a:extLst>
                <a:ext uri="{FF2B5EF4-FFF2-40B4-BE49-F238E27FC236}">
                  <a16:creationId xmlns:a16="http://schemas.microsoft.com/office/drawing/2014/main" id="{8C605726-2600-4B56-9B56-D578082CBF5B}"/>
                </a:ext>
              </a:extLst>
            </p:cNvPr>
            <p:cNvSpPr/>
            <p:nvPr/>
          </p:nvSpPr>
          <p:spPr bwMode="auto">
            <a:xfrm>
              <a:off x="-73634" y="3371938"/>
              <a:ext cx="2316432" cy="889361"/>
            </a:xfrm>
            <a:prstGeom prst="ellipse">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6" name="テキスト ボックス 1">
              <a:extLst>
                <a:ext uri="{FF2B5EF4-FFF2-40B4-BE49-F238E27FC236}">
                  <a16:creationId xmlns:a16="http://schemas.microsoft.com/office/drawing/2014/main" id="{9B36B003-C9E4-4D18-9E6C-F38228790FE2}"/>
                </a:ext>
              </a:extLst>
            </p:cNvPr>
            <p:cNvSpPr txBox="1">
              <a:spLocks noChangeArrowheads="1"/>
            </p:cNvSpPr>
            <p:nvPr/>
          </p:nvSpPr>
          <p:spPr bwMode="auto">
            <a:xfrm>
              <a:off x="298136" y="3493719"/>
              <a:ext cx="1531947" cy="644325"/>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323" b="1" dirty="0"/>
                <a:t>感染症</a:t>
              </a:r>
              <a:endParaRPr lang="en-US" altLang="ja-JP" sz="3323" b="1" dirty="0"/>
            </a:p>
          </p:txBody>
        </p:sp>
      </p:grpSp>
      <p:pic>
        <p:nvPicPr>
          <p:cNvPr id="81" name="図 80">
            <a:extLst>
              <a:ext uri="{FF2B5EF4-FFF2-40B4-BE49-F238E27FC236}">
                <a16:creationId xmlns:a16="http://schemas.microsoft.com/office/drawing/2014/main" id="{D4CC7B39-B790-4391-8283-70243DE607D1}"/>
              </a:ext>
            </a:extLst>
          </p:cNvPr>
          <p:cNvPicPr>
            <a:picLocks noChangeAspect="1"/>
          </p:cNvPicPr>
          <p:nvPr/>
        </p:nvPicPr>
        <p:blipFill>
          <a:blip r:embed="rId4">
            <a:alphaModFix amt="50000"/>
          </a:blip>
          <a:stretch>
            <a:fillRect/>
          </a:stretch>
        </p:blipFill>
        <p:spPr>
          <a:xfrm>
            <a:off x="1958746" y="1495057"/>
            <a:ext cx="5367962" cy="4085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300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ppt_x"/>
                                          </p:val>
                                        </p:tav>
                                        <p:tav tm="100000">
                                          <p:val>
                                            <p:strVal val="#ppt_x"/>
                                          </p:val>
                                        </p:tav>
                                      </p:tavLst>
                                    </p:anim>
                                    <p:anim calcmode="lin" valueType="num">
                                      <p:cBhvr additive="base">
                                        <p:cTn id="14" dur="1000" fill="hold"/>
                                        <p:tgtEl>
                                          <p:spTgt spid="25"/>
                                        </p:tgtEl>
                                        <p:attrNameLst>
                                          <p:attrName>ppt_y</p:attrName>
                                        </p:attrNameLst>
                                      </p:cBhvr>
                                      <p:tavLst>
                                        <p:tav tm="0">
                                          <p:val>
                                            <p:strVal val="0-#ppt_h/2"/>
                                          </p:val>
                                        </p:tav>
                                        <p:tav tm="100000">
                                          <p:val>
                                            <p:strVal val="#ppt_y"/>
                                          </p:val>
                                        </p:tav>
                                      </p:tavLst>
                                    </p:anim>
                                  </p:childTnLst>
                                </p:cTn>
                              </p:par>
                            </p:childTnLst>
                          </p:cTn>
                        </p:par>
                        <p:par>
                          <p:cTn id="15" fill="hold">
                            <p:stCondLst>
                              <p:cond delay="5000"/>
                            </p:stCondLst>
                            <p:childTnLst>
                              <p:par>
                                <p:cTn id="16" presetID="2" presetClass="entr" presetSubtype="1" fill="hold" nodeType="afterEffect">
                                  <p:stCondLst>
                                    <p:cond delay="150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ppt_x"/>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par>
                          <p:cTn id="20" fill="hold">
                            <p:stCondLst>
                              <p:cond delay="7000"/>
                            </p:stCondLst>
                            <p:childTnLst>
                              <p:par>
                                <p:cTn id="21" presetID="2" presetClass="entr" presetSubtype="4"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par>
                          <p:cTn id="25" fill="hold">
                            <p:stCondLst>
                              <p:cond delay="7500"/>
                            </p:stCondLst>
                            <p:childTnLst>
                              <p:par>
                                <p:cTn id="26" presetID="2" presetClass="entr" presetSubtype="4" fill="hold" nodeType="afterEffect">
                                  <p:stCondLst>
                                    <p:cond delay="100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500" fill="hold"/>
                                        <p:tgtEl>
                                          <p:spTgt spid="44"/>
                                        </p:tgtEl>
                                        <p:attrNameLst>
                                          <p:attrName>ppt_x</p:attrName>
                                        </p:attrNameLst>
                                      </p:cBhvr>
                                      <p:tavLst>
                                        <p:tav tm="0">
                                          <p:val>
                                            <p:strVal val="#ppt_x"/>
                                          </p:val>
                                        </p:tav>
                                        <p:tav tm="100000">
                                          <p:val>
                                            <p:strVal val="#ppt_x"/>
                                          </p:val>
                                        </p:tav>
                                      </p:tavLst>
                                    </p:anim>
                                    <p:anim calcmode="lin" valueType="num">
                                      <p:cBhvr additive="base">
                                        <p:cTn id="29" dur="500" fill="hold"/>
                                        <p:tgtEl>
                                          <p:spTgt spid="44"/>
                                        </p:tgtEl>
                                        <p:attrNameLst>
                                          <p:attrName>ppt_y</p:attrName>
                                        </p:attrNameLst>
                                      </p:cBhvr>
                                      <p:tavLst>
                                        <p:tav tm="0">
                                          <p:val>
                                            <p:strVal val="1+#ppt_h/2"/>
                                          </p:val>
                                        </p:tav>
                                        <p:tav tm="100000">
                                          <p:val>
                                            <p:strVal val="#ppt_y"/>
                                          </p:val>
                                        </p:tav>
                                      </p:tavLst>
                                    </p:anim>
                                  </p:childTnLst>
                                </p:cTn>
                              </p:par>
                            </p:childTnLst>
                          </p:cTn>
                        </p:par>
                        <p:par>
                          <p:cTn id="30" fill="hold">
                            <p:stCondLst>
                              <p:cond delay="9000"/>
                            </p:stCondLst>
                            <p:childTnLst>
                              <p:par>
                                <p:cTn id="31" presetID="2" presetClass="entr" presetSubtype="4" fill="hold" nodeType="afterEffect">
                                  <p:stCondLst>
                                    <p:cond delay="500"/>
                                  </p:stCondLst>
                                  <p:childTnLst>
                                    <p:set>
                                      <p:cBhvr>
                                        <p:cTn id="32" dur="1" fill="hold">
                                          <p:stCondLst>
                                            <p:cond delay="0"/>
                                          </p:stCondLst>
                                        </p:cTn>
                                        <p:tgtEl>
                                          <p:spTgt spid="65"/>
                                        </p:tgtEl>
                                        <p:attrNameLst>
                                          <p:attrName>style.visibility</p:attrName>
                                        </p:attrNameLst>
                                      </p:cBhvr>
                                      <p:to>
                                        <p:strVal val="visible"/>
                                      </p:to>
                                    </p:set>
                                    <p:anim calcmode="lin" valueType="num">
                                      <p:cBhvr additive="base">
                                        <p:cTn id="33" dur="500" fill="hold"/>
                                        <p:tgtEl>
                                          <p:spTgt spid="65"/>
                                        </p:tgtEl>
                                        <p:attrNameLst>
                                          <p:attrName>ppt_x</p:attrName>
                                        </p:attrNameLst>
                                      </p:cBhvr>
                                      <p:tavLst>
                                        <p:tav tm="0">
                                          <p:val>
                                            <p:strVal val="#ppt_x"/>
                                          </p:val>
                                        </p:tav>
                                        <p:tav tm="100000">
                                          <p:val>
                                            <p:strVal val="#ppt_x"/>
                                          </p:val>
                                        </p:tav>
                                      </p:tavLst>
                                    </p:anim>
                                    <p:anim calcmode="lin" valueType="num">
                                      <p:cBhvr additive="base">
                                        <p:cTn id="34" dur="500" fill="hold"/>
                                        <p:tgtEl>
                                          <p:spTgt spid="65"/>
                                        </p:tgtEl>
                                        <p:attrNameLst>
                                          <p:attrName>ppt_y</p:attrName>
                                        </p:attrNameLst>
                                      </p:cBhvr>
                                      <p:tavLst>
                                        <p:tav tm="0">
                                          <p:val>
                                            <p:strVal val="1+#ppt_h/2"/>
                                          </p:val>
                                        </p:tav>
                                        <p:tav tm="100000">
                                          <p:val>
                                            <p:strVal val="#ppt_y"/>
                                          </p:val>
                                        </p:tav>
                                      </p:tavLst>
                                    </p:anim>
                                  </p:childTnLst>
                                </p:cTn>
                              </p:par>
                            </p:childTnLst>
                          </p:cTn>
                        </p:par>
                        <p:par>
                          <p:cTn id="35" fill="hold" nodeType="withGroup">
                            <p:stCondLst>
                              <p:cond delay="10000"/>
                            </p:stCondLst>
                            <p:childTnLst>
                              <p:par>
                                <p:cTn id="36" presetID="2" presetClass="entr" presetSubtype="4" fill="hold" nodeType="afterEffect">
                                  <p:stCondLst>
                                    <p:cond delay="100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childTnLst>
                          </p:cTn>
                        </p:par>
                        <p:par>
                          <p:cTn id="40" fill="hold">
                            <p:stCondLst>
                              <p:cond delay="11500"/>
                            </p:stCondLst>
                            <p:childTnLst>
                              <p:par>
                                <p:cTn id="41" presetID="2" presetClass="entr" presetSubtype="4" fill="hold" nodeType="afterEffect">
                                  <p:stCondLst>
                                    <p:cond delay="1000"/>
                                  </p:stCondLst>
                                  <p:childTnLst>
                                    <p:set>
                                      <p:cBhvr>
                                        <p:cTn id="42" dur="1" fill="hold">
                                          <p:stCondLst>
                                            <p:cond delay="0"/>
                                          </p:stCondLst>
                                        </p:cTn>
                                        <p:tgtEl>
                                          <p:spTgt spid="59"/>
                                        </p:tgtEl>
                                        <p:attrNameLst>
                                          <p:attrName>style.visibility</p:attrName>
                                        </p:attrNameLst>
                                      </p:cBhvr>
                                      <p:to>
                                        <p:strVal val="visible"/>
                                      </p:to>
                                    </p:set>
                                    <p:anim calcmode="lin" valueType="num">
                                      <p:cBhvr additive="base">
                                        <p:cTn id="43" dur="500" fill="hold"/>
                                        <p:tgtEl>
                                          <p:spTgt spid="59"/>
                                        </p:tgtEl>
                                        <p:attrNameLst>
                                          <p:attrName>ppt_x</p:attrName>
                                        </p:attrNameLst>
                                      </p:cBhvr>
                                      <p:tavLst>
                                        <p:tav tm="0">
                                          <p:val>
                                            <p:strVal val="#ppt_x"/>
                                          </p:val>
                                        </p:tav>
                                        <p:tav tm="100000">
                                          <p:val>
                                            <p:strVal val="#ppt_x"/>
                                          </p:val>
                                        </p:tav>
                                      </p:tavLst>
                                    </p:anim>
                                    <p:anim calcmode="lin" valueType="num">
                                      <p:cBhvr additive="base">
                                        <p:cTn id="44" dur="500" fill="hold"/>
                                        <p:tgtEl>
                                          <p:spTgt spid="59"/>
                                        </p:tgtEl>
                                        <p:attrNameLst>
                                          <p:attrName>ppt_y</p:attrName>
                                        </p:attrNameLst>
                                      </p:cBhvr>
                                      <p:tavLst>
                                        <p:tav tm="0">
                                          <p:val>
                                            <p:strVal val="1+#ppt_h/2"/>
                                          </p:val>
                                        </p:tav>
                                        <p:tav tm="100000">
                                          <p:val>
                                            <p:strVal val="#ppt_y"/>
                                          </p:val>
                                        </p:tav>
                                      </p:tavLst>
                                    </p:anim>
                                  </p:childTnLst>
                                </p:cTn>
                              </p:par>
                            </p:childTnLst>
                          </p:cTn>
                        </p:par>
                        <p:par>
                          <p:cTn id="45" fill="hold" nodeType="withGroup">
                            <p:stCondLst>
                              <p:cond delay="13000"/>
                            </p:stCondLst>
                            <p:childTnLst>
                              <p:par>
                                <p:cTn id="46" presetID="2" presetClass="entr" presetSubtype="4" fill="hold" nodeType="afterEffect">
                                  <p:stCondLst>
                                    <p:cond delay="50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childTnLst>
                          </p:cTn>
                        </p:par>
                        <p:par>
                          <p:cTn id="50" fill="hold">
                            <p:stCondLst>
                              <p:cond delay="14000"/>
                            </p:stCondLst>
                            <p:childTnLst>
                              <p:par>
                                <p:cTn id="51" presetID="2" presetClass="entr" presetSubtype="4" fill="hold" nodeType="afterEffect">
                                  <p:stCondLst>
                                    <p:cond delay="100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childTnLst>
                          </p:cTn>
                        </p:par>
                        <p:par>
                          <p:cTn id="55" fill="hold">
                            <p:stCondLst>
                              <p:cond delay="15500"/>
                            </p:stCondLst>
                            <p:childTnLst>
                              <p:par>
                                <p:cTn id="56" presetID="2" presetClass="entr" presetSubtype="4" fill="hold" nodeType="afterEffect">
                                  <p:stCondLst>
                                    <p:cond delay="1000"/>
                                  </p:stCondLst>
                                  <p:childTnLst>
                                    <p:set>
                                      <p:cBhvr>
                                        <p:cTn id="57" dur="1" fill="hold">
                                          <p:stCondLst>
                                            <p:cond delay="0"/>
                                          </p:stCondLst>
                                        </p:cTn>
                                        <p:tgtEl>
                                          <p:spTgt spid="38"/>
                                        </p:tgtEl>
                                        <p:attrNameLst>
                                          <p:attrName>style.visibility</p:attrName>
                                        </p:attrNameLst>
                                      </p:cBhvr>
                                      <p:to>
                                        <p:strVal val="visible"/>
                                      </p:to>
                                    </p:set>
                                    <p:anim calcmode="lin" valueType="num">
                                      <p:cBhvr additive="base">
                                        <p:cTn id="58" dur="500" fill="hold"/>
                                        <p:tgtEl>
                                          <p:spTgt spid="38"/>
                                        </p:tgtEl>
                                        <p:attrNameLst>
                                          <p:attrName>ppt_x</p:attrName>
                                        </p:attrNameLst>
                                      </p:cBhvr>
                                      <p:tavLst>
                                        <p:tav tm="0">
                                          <p:val>
                                            <p:strVal val="#ppt_x"/>
                                          </p:val>
                                        </p:tav>
                                        <p:tav tm="100000">
                                          <p:val>
                                            <p:strVal val="#ppt_x"/>
                                          </p:val>
                                        </p:tav>
                                      </p:tavLst>
                                    </p:anim>
                                    <p:anim calcmode="lin" valueType="num">
                                      <p:cBhvr additive="base">
                                        <p:cTn id="59" dur="500" fill="hold"/>
                                        <p:tgtEl>
                                          <p:spTgt spid="38"/>
                                        </p:tgtEl>
                                        <p:attrNameLst>
                                          <p:attrName>ppt_y</p:attrName>
                                        </p:attrNameLst>
                                      </p:cBhvr>
                                      <p:tavLst>
                                        <p:tav tm="0">
                                          <p:val>
                                            <p:strVal val="1+#ppt_h/2"/>
                                          </p:val>
                                        </p:tav>
                                        <p:tav tm="100000">
                                          <p:val>
                                            <p:strVal val="#ppt_y"/>
                                          </p:val>
                                        </p:tav>
                                      </p:tavLst>
                                    </p:anim>
                                  </p:childTnLst>
                                </p:cTn>
                              </p:par>
                            </p:childTnLst>
                          </p:cTn>
                        </p:par>
                        <p:par>
                          <p:cTn id="60" fill="hold">
                            <p:stCondLst>
                              <p:cond delay="17000"/>
                            </p:stCondLst>
                            <p:childTnLst>
                              <p:par>
                                <p:cTn id="61" presetID="2" presetClass="entr" presetSubtype="4" fill="hold" nodeType="afterEffect">
                                  <p:stCondLst>
                                    <p:cond delay="1500"/>
                                  </p:stCondLst>
                                  <p:childTnLst>
                                    <p:set>
                                      <p:cBhvr>
                                        <p:cTn id="62" dur="1" fill="hold">
                                          <p:stCondLst>
                                            <p:cond delay="0"/>
                                          </p:stCondLst>
                                        </p:cTn>
                                        <p:tgtEl>
                                          <p:spTgt spid="71"/>
                                        </p:tgtEl>
                                        <p:attrNameLst>
                                          <p:attrName>style.visibility</p:attrName>
                                        </p:attrNameLst>
                                      </p:cBhvr>
                                      <p:to>
                                        <p:strVal val="visible"/>
                                      </p:to>
                                    </p:set>
                                    <p:anim calcmode="lin" valueType="num">
                                      <p:cBhvr additive="base">
                                        <p:cTn id="63" dur="500" fill="hold"/>
                                        <p:tgtEl>
                                          <p:spTgt spid="71"/>
                                        </p:tgtEl>
                                        <p:attrNameLst>
                                          <p:attrName>ppt_x</p:attrName>
                                        </p:attrNameLst>
                                      </p:cBhvr>
                                      <p:tavLst>
                                        <p:tav tm="0">
                                          <p:val>
                                            <p:strVal val="#ppt_x"/>
                                          </p:val>
                                        </p:tav>
                                        <p:tav tm="100000">
                                          <p:val>
                                            <p:strVal val="#ppt_x"/>
                                          </p:val>
                                        </p:tav>
                                      </p:tavLst>
                                    </p:anim>
                                    <p:anim calcmode="lin" valueType="num">
                                      <p:cBhvr additive="base">
                                        <p:cTn id="64" dur="500" fill="hold"/>
                                        <p:tgtEl>
                                          <p:spTgt spid="71"/>
                                        </p:tgtEl>
                                        <p:attrNameLst>
                                          <p:attrName>ppt_y</p:attrName>
                                        </p:attrNameLst>
                                      </p:cBhvr>
                                      <p:tavLst>
                                        <p:tav tm="0">
                                          <p:val>
                                            <p:strVal val="1+#ppt_h/2"/>
                                          </p:val>
                                        </p:tav>
                                        <p:tav tm="100000">
                                          <p:val>
                                            <p:strVal val="#ppt_y"/>
                                          </p:val>
                                        </p:tav>
                                      </p:tavLst>
                                    </p:anim>
                                  </p:childTnLst>
                                </p:cTn>
                              </p:par>
                            </p:childTnLst>
                          </p:cTn>
                        </p:par>
                        <p:par>
                          <p:cTn id="65" fill="hold" nodeType="withGroup">
                            <p:stCondLst>
                              <p:cond delay="19000"/>
                            </p:stCondLst>
                            <p:childTnLst>
                              <p:par>
                                <p:cTn id="66" presetID="2" presetClass="entr" presetSubtype="4" fill="hold" nodeType="afterEffect">
                                  <p:stCondLst>
                                    <p:cond delay="500"/>
                                  </p:stCondLst>
                                  <p:childTnLst>
                                    <p:set>
                                      <p:cBhvr>
                                        <p:cTn id="67" dur="1" fill="hold">
                                          <p:stCondLst>
                                            <p:cond delay="0"/>
                                          </p:stCondLst>
                                        </p:cTn>
                                        <p:tgtEl>
                                          <p:spTgt spid="11"/>
                                        </p:tgtEl>
                                        <p:attrNameLst>
                                          <p:attrName>style.visibility</p:attrName>
                                        </p:attrNameLst>
                                      </p:cBhvr>
                                      <p:to>
                                        <p:strVal val="visible"/>
                                      </p:to>
                                    </p:set>
                                    <p:anim calcmode="lin" valueType="num">
                                      <p:cBhvr additive="base">
                                        <p:cTn id="68" dur="500" fill="hold"/>
                                        <p:tgtEl>
                                          <p:spTgt spid="11"/>
                                        </p:tgtEl>
                                        <p:attrNameLst>
                                          <p:attrName>ppt_x</p:attrName>
                                        </p:attrNameLst>
                                      </p:cBhvr>
                                      <p:tavLst>
                                        <p:tav tm="0">
                                          <p:val>
                                            <p:strVal val="#ppt_x"/>
                                          </p:val>
                                        </p:tav>
                                        <p:tav tm="100000">
                                          <p:val>
                                            <p:strVal val="#ppt_x"/>
                                          </p:val>
                                        </p:tav>
                                      </p:tavLst>
                                    </p:anim>
                                    <p:anim calcmode="lin" valueType="num">
                                      <p:cBhvr additive="base">
                                        <p:cTn id="69" dur="500" fill="hold"/>
                                        <p:tgtEl>
                                          <p:spTgt spid="11"/>
                                        </p:tgtEl>
                                        <p:attrNameLst>
                                          <p:attrName>ppt_y</p:attrName>
                                        </p:attrNameLst>
                                      </p:cBhvr>
                                      <p:tavLst>
                                        <p:tav tm="0">
                                          <p:val>
                                            <p:strVal val="1+#ppt_h/2"/>
                                          </p:val>
                                        </p:tav>
                                        <p:tav tm="100000">
                                          <p:val>
                                            <p:strVal val="#ppt_y"/>
                                          </p:val>
                                        </p:tav>
                                      </p:tavLst>
                                    </p:anim>
                                  </p:childTnLst>
                                </p:cTn>
                              </p:par>
                            </p:childTnLst>
                          </p:cTn>
                        </p:par>
                        <p:par>
                          <p:cTn id="70" fill="hold" nodeType="withGroup">
                            <p:stCondLst>
                              <p:cond delay="20000"/>
                            </p:stCondLst>
                            <p:childTnLst>
                              <p:par>
                                <p:cTn id="71" presetID="2" presetClass="entr" presetSubtype="4" fill="hold" nodeType="afterEffect">
                                  <p:stCondLst>
                                    <p:cond delay="100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1+#ppt_h/2"/>
                                          </p:val>
                                        </p:tav>
                                        <p:tav tm="100000">
                                          <p:val>
                                            <p:strVal val="#ppt_y"/>
                                          </p:val>
                                        </p:tav>
                                      </p:tavLst>
                                    </p:anim>
                                  </p:childTnLst>
                                </p:cTn>
                              </p:par>
                            </p:childTnLst>
                          </p:cTn>
                        </p:par>
                        <p:par>
                          <p:cTn id="75" fill="hold" nodeType="withGroup">
                            <p:stCondLst>
                              <p:cond delay="21500"/>
                            </p:stCondLst>
                            <p:childTnLst>
                              <p:par>
                                <p:cTn id="76" presetID="2" presetClass="entr" presetSubtype="4" fill="hold" nodeType="afterEffect">
                                  <p:stCondLst>
                                    <p:cond delay="1000"/>
                                  </p:stCondLst>
                                  <p:childTnLst>
                                    <p:set>
                                      <p:cBhvr>
                                        <p:cTn id="77" dur="1" fill="hold">
                                          <p:stCondLst>
                                            <p:cond delay="0"/>
                                          </p:stCondLst>
                                        </p:cTn>
                                        <p:tgtEl>
                                          <p:spTgt spid="47"/>
                                        </p:tgtEl>
                                        <p:attrNameLst>
                                          <p:attrName>style.visibility</p:attrName>
                                        </p:attrNameLst>
                                      </p:cBhvr>
                                      <p:to>
                                        <p:strVal val="visible"/>
                                      </p:to>
                                    </p:set>
                                    <p:anim calcmode="lin" valueType="num">
                                      <p:cBhvr additive="base">
                                        <p:cTn id="78" dur="500" fill="hold"/>
                                        <p:tgtEl>
                                          <p:spTgt spid="47"/>
                                        </p:tgtEl>
                                        <p:attrNameLst>
                                          <p:attrName>ppt_x</p:attrName>
                                        </p:attrNameLst>
                                      </p:cBhvr>
                                      <p:tavLst>
                                        <p:tav tm="0">
                                          <p:val>
                                            <p:strVal val="#ppt_x"/>
                                          </p:val>
                                        </p:tav>
                                        <p:tav tm="100000">
                                          <p:val>
                                            <p:strVal val="#ppt_x"/>
                                          </p:val>
                                        </p:tav>
                                      </p:tavLst>
                                    </p:anim>
                                    <p:anim calcmode="lin" valueType="num">
                                      <p:cBhvr additive="base">
                                        <p:cTn id="79" dur="500" fill="hold"/>
                                        <p:tgtEl>
                                          <p:spTgt spid="47"/>
                                        </p:tgtEl>
                                        <p:attrNameLst>
                                          <p:attrName>ppt_y</p:attrName>
                                        </p:attrNameLst>
                                      </p:cBhvr>
                                      <p:tavLst>
                                        <p:tav tm="0">
                                          <p:val>
                                            <p:strVal val="1+#ppt_h/2"/>
                                          </p:val>
                                        </p:tav>
                                        <p:tav tm="100000">
                                          <p:val>
                                            <p:strVal val="#ppt_y"/>
                                          </p:val>
                                        </p:tav>
                                      </p:tavLst>
                                    </p:anim>
                                  </p:childTnLst>
                                </p:cTn>
                              </p:par>
                            </p:childTnLst>
                          </p:cTn>
                        </p:par>
                        <p:par>
                          <p:cTn id="80" fill="hold">
                            <p:stCondLst>
                              <p:cond delay="23000"/>
                            </p:stCondLst>
                            <p:childTnLst>
                              <p:par>
                                <p:cTn id="81" presetID="2" presetClass="entr" presetSubtype="4" fill="hold" nodeType="afterEffect">
                                  <p:stCondLst>
                                    <p:cond delay="150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childTnLst>
                          </p:cTn>
                        </p:par>
                        <p:par>
                          <p:cTn id="85" fill="hold">
                            <p:stCondLst>
                              <p:cond delay="25000"/>
                            </p:stCondLst>
                            <p:childTnLst>
                              <p:par>
                                <p:cTn id="86" presetID="2" presetClass="entr" presetSubtype="4" fill="hold" nodeType="afterEffect">
                                  <p:stCondLst>
                                    <p:cond delay="2000"/>
                                  </p:stCondLst>
                                  <p:childTnLst>
                                    <p:set>
                                      <p:cBhvr>
                                        <p:cTn id="87" dur="1" fill="hold">
                                          <p:stCondLst>
                                            <p:cond delay="0"/>
                                          </p:stCondLst>
                                        </p:cTn>
                                        <p:tgtEl>
                                          <p:spTgt spid="50"/>
                                        </p:tgtEl>
                                        <p:attrNameLst>
                                          <p:attrName>style.visibility</p:attrName>
                                        </p:attrNameLst>
                                      </p:cBhvr>
                                      <p:to>
                                        <p:strVal val="visible"/>
                                      </p:to>
                                    </p:set>
                                    <p:anim calcmode="lin" valueType="num">
                                      <p:cBhvr additive="base">
                                        <p:cTn id="88" dur="500" fill="hold"/>
                                        <p:tgtEl>
                                          <p:spTgt spid="50"/>
                                        </p:tgtEl>
                                        <p:attrNameLst>
                                          <p:attrName>ppt_x</p:attrName>
                                        </p:attrNameLst>
                                      </p:cBhvr>
                                      <p:tavLst>
                                        <p:tav tm="0">
                                          <p:val>
                                            <p:strVal val="#ppt_x"/>
                                          </p:val>
                                        </p:tav>
                                        <p:tav tm="100000">
                                          <p:val>
                                            <p:strVal val="#ppt_x"/>
                                          </p:val>
                                        </p:tav>
                                      </p:tavLst>
                                    </p:anim>
                                    <p:anim calcmode="lin" valueType="num">
                                      <p:cBhvr additive="base">
                                        <p:cTn id="89" dur="500" fill="hold"/>
                                        <p:tgtEl>
                                          <p:spTgt spid="50"/>
                                        </p:tgtEl>
                                        <p:attrNameLst>
                                          <p:attrName>ppt_y</p:attrName>
                                        </p:attrNameLst>
                                      </p:cBhvr>
                                      <p:tavLst>
                                        <p:tav tm="0">
                                          <p:val>
                                            <p:strVal val="1+#ppt_h/2"/>
                                          </p:val>
                                        </p:tav>
                                        <p:tav tm="100000">
                                          <p:val>
                                            <p:strVal val="#ppt_y"/>
                                          </p:val>
                                        </p:tav>
                                      </p:tavLst>
                                    </p:anim>
                                  </p:childTnLst>
                                </p:cTn>
                              </p:par>
                            </p:childTnLst>
                          </p:cTn>
                        </p:par>
                        <p:par>
                          <p:cTn id="90" fill="hold">
                            <p:stCondLst>
                              <p:cond delay="27500"/>
                            </p:stCondLst>
                            <p:childTnLst>
                              <p:par>
                                <p:cTn id="91" presetID="2" presetClass="entr" presetSubtype="4" fill="hold" nodeType="afterEffect">
                                  <p:stCondLst>
                                    <p:cond delay="1000"/>
                                  </p:stCondLst>
                                  <p:childTnLst>
                                    <p:set>
                                      <p:cBhvr>
                                        <p:cTn id="92" dur="1" fill="hold">
                                          <p:stCondLst>
                                            <p:cond delay="0"/>
                                          </p:stCondLst>
                                        </p:cTn>
                                        <p:tgtEl>
                                          <p:spTgt spid="53"/>
                                        </p:tgtEl>
                                        <p:attrNameLst>
                                          <p:attrName>style.visibility</p:attrName>
                                        </p:attrNameLst>
                                      </p:cBhvr>
                                      <p:to>
                                        <p:strVal val="visible"/>
                                      </p:to>
                                    </p:set>
                                    <p:anim calcmode="lin" valueType="num">
                                      <p:cBhvr additive="base">
                                        <p:cTn id="93" dur="500" fill="hold"/>
                                        <p:tgtEl>
                                          <p:spTgt spid="53"/>
                                        </p:tgtEl>
                                        <p:attrNameLst>
                                          <p:attrName>ppt_x</p:attrName>
                                        </p:attrNameLst>
                                      </p:cBhvr>
                                      <p:tavLst>
                                        <p:tav tm="0">
                                          <p:val>
                                            <p:strVal val="#ppt_x"/>
                                          </p:val>
                                        </p:tav>
                                        <p:tav tm="100000">
                                          <p:val>
                                            <p:strVal val="#ppt_x"/>
                                          </p:val>
                                        </p:tav>
                                      </p:tavLst>
                                    </p:anim>
                                    <p:anim calcmode="lin" valueType="num">
                                      <p:cBhvr additive="base">
                                        <p:cTn id="94" dur="500" fill="hold"/>
                                        <p:tgtEl>
                                          <p:spTgt spid="53"/>
                                        </p:tgtEl>
                                        <p:attrNameLst>
                                          <p:attrName>ppt_y</p:attrName>
                                        </p:attrNameLst>
                                      </p:cBhvr>
                                      <p:tavLst>
                                        <p:tav tm="0">
                                          <p:val>
                                            <p:strVal val="1+#ppt_h/2"/>
                                          </p:val>
                                        </p:tav>
                                        <p:tav tm="100000">
                                          <p:val>
                                            <p:strVal val="#ppt_y"/>
                                          </p:val>
                                        </p:tav>
                                      </p:tavLst>
                                    </p:anim>
                                  </p:childTnLst>
                                </p:cTn>
                              </p:par>
                            </p:childTnLst>
                          </p:cTn>
                        </p:par>
                        <p:par>
                          <p:cTn id="95" fill="hold">
                            <p:stCondLst>
                              <p:cond delay="29000"/>
                            </p:stCondLst>
                            <p:childTnLst>
                              <p:par>
                                <p:cTn id="96" presetID="2" presetClass="entr" presetSubtype="4" fill="hold" nodeType="afterEffect">
                                  <p:stCondLst>
                                    <p:cond delay="1000"/>
                                  </p:stCondLst>
                                  <p:childTnLst>
                                    <p:set>
                                      <p:cBhvr>
                                        <p:cTn id="97" dur="1" fill="hold">
                                          <p:stCondLst>
                                            <p:cond delay="0"/>
                                          </p:stCondLst>
                                        </p:cTn>
                                        <p:tgtEl>
                                          <p:spTgt spid="31"/>
                                        </p:tgtEl>
                                        <p:attrNameLst>
                                          <p:attrName>style.visibility</p:attrName>
                                        </p:attrNameLst>
                                      </p:cBhvr>
                                      <p:to>
                                        <p:strVal val="visible"/>
                                      </p:to>
                                    </p:set>
                                    <p:anim calcmode="lin" valueType="num">
                                      <p:cBhvr additive="base">
                                        <p:cTn id="98" dur="500" fill="hold"/>
                                        <p:tgtEl>
                                          <p:spTgt spid="31"/>
                                        </p:tgtEl>
                                        <p:attrNameLst>
                                          <p:attrName>ppt_x</p:attrName>
                                        </p:attrNameLst>
                                      </p:cBhvr>
                                      <p:tavLst>
                                        <p:tav tm="0">
                                          <p:val>
                                            <p:strVal val="#ppt_x"/>
                                          </p:val>
                                        </p:tav>
                                        <p:tav tm="100000">
                                          <p:val>
                                            <p:strVal val="#ppt_x"/>
                                          </p:val>
                                        </p:tav>
                                      </p:tavLst>
                                    </p:anim>
                                    <p:anim calcmode="lin" valueType="num">
                                      <p:cBhvr additive="base">
                                        <p:cTn id="99" dur="500" fill="hold"/>
                                        <p:tgtEl>
                                          <p:spTgt spid="31"/>
                                        </p:tgtEl>
                                        <p:attrNameLst>
                                          <p:attrName>ppt_y</p:attrName>
                                        </p:attrNameLst>
                                      </p:cBhvr>
                                      <p:tavLst>
                                        <p:tav tm="0">
                                          <p:val>
                                            <p:strVal val="1+#ppt_h/2"/>
                                          </p:val>
                                        </p:tav>
                                        <p:tav tm="100000">
                                          <p:val>
                                            <p:strVal val="#ppt_y"/>
                                          </p:val>
                                        </p:tav>
                                      </p:tavLst>
                                    </p:anim>
                                  </p:childTnLst>
                                </p:cTn>
                              </p:par>
                            </p:childTnLst>
                          </p:cTn>
                        </p:par>
                        <p:par>
                          <p:cTn id="100" fill="hold">
                            <p:stCondLst>
                              <p:cond delay="30500"/>
                            </p:stCondLst>
                            <p:childTnLst>
                              <p:par>
                                <p:cTn id="101" presetID="2" presetClass="entr" presetSubtype="4" fill="hold" nodeType="afterEffect">
                                  <p:stCondLst>
                                    <p:cond delay="1000"/>
                                  </p:stCondLst>
                                  <p:childTnLst>
                                    <p:set>
                                      <p:cBhvr>
                                        <p:cTn id="102" dur="1" fill="hold">
                                          <p:stCondLst>
                                            <p:cond delay="0"/>
                                          </p:stCondLst>
                                        </p:cTn>
                                        <p:tgtEl>
                                          <p:spTgt spid="56"/>
                                        </p:tgtEl>
                                        <p:attrNameLst>
                                          <p:attrName>style.visibility</p:attrName>
                                        </p:attrNameLst>
                                      </p:cBhvr>
                                      <p:to>
                                        <p:strVal val="visible"/>
                                      </p:to>
                                    </p:set>
                                    <p:anim calcmode="lin" valueType="num">
                                      <p:cBhvr additive="base">
                                        <p:cTn id="103" dur="500" fill="hold"/>
                                        <p:tgtEl>
                                          <p:spTgt spid="56"/>
                                        </p:tgtEl>
                                        <p:attrNameLst>
                                          <p:attrName>ppt_x</p:attrName>
                                        </p:attrNameLst>
                                      </p:cBhvr>
                                      <p:tavLst>
                                        <p:tav tm="0">
                                          <p:val>
                                            <p:strVal val="#ppt_x"/>
                                          </p:val>
                                        </p:tav>
                                        <p:tav tm="100000">
                                          <p:val>
                                            <p:strVal val="#ppt_x"/>
                                          </p:val>
                                        </p:tav>
                                      </p:tavLst>
                                    </p:anim>
                                    <p:anim calcmode="lin" valueType="num">
                                      <p:cBhvr additive="base">
                                        <p:cTn id="104" dur="500" fill="hold"/>
                                        <p:tgtEl>
                                          <p:spTgt spid="56"/>
                                        </p:tgtEl>
                                        <p:attrNameLst>
                                          <p:attrName>ppt_y</p:attrName>
                                        </p:attrNameLst>
                                      </p:cBhvr>
                                      <p:tavLst>
                                        <p:tav tm="0">
                                          <p:val>
                                            <p:strVal val="1+#ppt_h/2"/>
                                          </p:val>
                                        </p:tav>
                                        <p:tav tm="100000">
                                          <p:val>
                                            <p:strVal val="#ppt_y"/>
                                          </p:val>
                                        </p:tav>
                                      </p:tavLst>
                                    </p:anim>
                                  </p:childTnLst>
                                </p:cTn>
                              </p:par>
                            </p:childTnLst>
                          </p:cTn>
                        </p:par>
                        <p:par>
                          <p:cTn id="105" fill="hold" nodeType="withGroup">
                            <p:stCondLst>
                              <p:cond delay="32000"/>
                            </p:stCondLst>
                            <p:childTnLst>
                              <p:par>
                                <p:cTn id="106" presetID="2" presetClass="entr" presetSubtype="4" fill="hold" nodeType="afterEffect">
                                  <p:stCondLst>
                                    <p:cond delay="1000"/>
                                  </p:stCondLst>
                                  <p:childTnLst>
                                    <p:set>
                                      <p:cBhvr>
                                        <p:cTn id="107" dur="1" fill="hold">
                                          <p:stCondLst>
                                            <p:cond delay="0"/>
                                          </p:stCondLst>
                                        </p:cTn>
                                        <p:tgtEl>
                                          <p:spTgt spid="29"/>
                                        </p:tgtEl>
                                        <p:attrNameLst>
                                          <p:attrName>style.visibility</p:attrName>
                                        </p:attrNameLst>
                                      </p:cBhvr>
                                      <p:to>
                                        <p:strVal val="visible"/>
                                      </p:to>
                                    </p:set>
                                    <p:anim calcmode="lin" valueType="num">
                                      <p:cBhvr additive="base">
                                        <p:cTn id="108" dur="500" fill="hold"/>
                                        <p:tgtEl>
                                          <p:spTgt spid="29"/>
                                        </p:tgtEl>
                                        <p:attrNameLst>
                                          <p:attrName>ppt_x</p:attrName>
                                        </p:attrNameLst>
                                      </p:cBhvr>
                                      <p:tavLst>
                                        <p:tav tm="0">
                                          <p:val>
                                            <p:strVal val="#ppt_x"/>
                                          </p:val>
                                        </p:tav>
                                        <p:tav tm="100000">
                                          <p:val>
                                            <p:strVal val="#ppt_x"/>
                                          </p:val>
                                        </p:tav>
                                      </p:tavLst>
                                    </p:anim>
                                    <p:anim calcmode="lin" valueType="num">
                                      <p:cBhvr additive="base">
                                        <p:cTn id="109" dur="500" fill="hold"/>
                                        <p:tgtEl>
                                          <p:spTgt spid="29"/>
                                        </p:tgtEl>
                                        <p:attrNameLst>
                                          <p:attrName>ppt_y</p:attrName>
                                        </p:attrNameLst>
                                      </p:cBhvr>
                                      <p:tavLst>
                                        <p:tav tm="0">
                                          <p:val>
                                            <p:strVal val="1+#ppt_h/2"/>
                                          </p:val>
                                        </p:tav>
                                        <p:tav tm="100000">
                                          <p:val>
                                            <p:strVal val="#ppt_y"/>
                                          </p:val>
                                        </p:tav>
                                      </p:tavLst>
                                    </p:anim>
                                  </p:childTnLst>
                                </p:cTn>
                              </p:par>
                            </p:childTnLst>
                          </p:cTn>
                        </p:par>
                        <p:par>
                          <p:cTn id="110" fill="hold">
                            <p:stCondLst>
                              <p:cond delay="33500"/>
                            </p:stCondLst>
                            <p:childTnLst>
                              <p:par>
                                <p:cTn id="111" presetID="2" presetClass="entr" presetSubtype="4" fill="hold" nodeType="afterEffect">
                                  <p:stCondLst>
                                    <p:cond delay="1000"/>
                                  </p:stCondLst>
                                  <p:childTnLst>
                                    <p:set>
                                      <p:cBhvr>
                                        <p:cTn id="112" dur="1" fill="hold">
                                          <p:stCondLst>
                                            <p:cond delay="0"/>
                                          </p:stCondLst>
                                        </p:cTn>
                                        <p:tgtEl>
                                          <p:spTgt spid="32"/>
                                        </p:tgtEl>
                                        <p:attrNameLst>
                                          <p:attrName>style.visibility</p:attrName>
                                        </p:attrNameLst>
                                      </p:cBhvr>
                                      <p:to>
                                        <p:strVal val="visible"/>
                                      </p:to>
                                    </p:set>
                                    <p:anim calcmode="lin" valueType="num">
                                      <p:cBhvr additive="base">
                                        <p:cTn id="113" dur="500" fill="hold"/>
                                        <p:tgtEl>
                                          <p:spTgt spid="32"/>
                                        </p:tgtEl>
                                        <p:attrNameLst>
                                          <p:attrName>ppt_x</p:attrName>
                                        </p:attrNameLst>
                                      </p:cBhvr>
                                      <p:tavLst>
                                        <p:tav tm="0">
                                          <p:val>
                                            <p:strVal val="#ppt_x"/>
                                          </p:val>
                                        </p:tav>
                                        <p:tav tm="100000">
                                          <p:val>
                                            <p:strVal val="#ppt_x"/>
                                          </p:val>
                                        </p:tav>
                                      </p:tavLst>
                                    </p:anim>
                                    <p:anim calcmode="lin" valueType="num">
                                      <p:cBhvr additive="base">
                                        <p:cTn id="114" dur="500" fill="hold"/>
                                        <p:tgtEl>
                                          <p:spTgt spid="32"/>
                                        </p:tgtEl>
                                        <p:attrNameLst>
                                          <p:attrName>ppt_y</p:attrName>
                                        </p:attrNameLst>
                                      </p:cBhvr>
                                      <p:tavLst>
                                        <p:tav tm="0">
                                          <p:val>
                                            <p:strVal val="1+#ppt_h/2"/>
                                          </p:val>
                                        </p:tav>
                                        <p:tav tm="100000">
                                          <p:val>
                                            <p:strVal val="#ppt_y"/>
                                          </p:val>
                                        </p:tav>
                                      </p:tavLst>
                                    </p:anim>
                                  </p:childTnLst>
                                </p:cTn>
                              </p:par>
                            </p:childTnLst>
                          </p:cTn>
                        </p:par>
                        <p:par>
                          <p:cTn id="115" fill="hold">
                            <p:stCondLst>
                              <p:cond delay="35000"/>
                            </p:stCondLst>
                            <p:childTnLst>
                              <p:par>
                                <p:cTn id="116" presetID="2" presetClass="entr" presetSubtype="4" fill="hold" nodeType="afterEffect">
                                  <p:stCondLst>
                                    <p:cond delay="1000"/>
                                  </p:stCondLst>
                                  <p:childTnLst>
                                    <p:set>
                                      <p:cBhvr>
                                        <p:cTn id="117" dur="1" fill="hold">
                                          <p:stCondLst>
                                            <p:cond delay="0"/>
                                          </p:stCondLst>
                                        </p:cTn>
                                        <p:tgtEl>
                                          <p:spTgt spid="62"/>
                                        </p:tgtEl>
                                        <p:attrNameLst>
                                          <p:attrName>style.visibility</p:attrName>
                                        </p:attrNameLst>
                                      </p:cBhvr>
                                      <p:to>
                                        <p:strVal val="visible"/>
                                      </p:to>
                                    </p:set>
                                    <p:anim calcmode="lin" valueType="num">
                                      <p:cBhvr additive="base">
                                        <p:cTn id="118" dur="500" fill="hold"/>
                                        <p:tgtEl>
                                          <p:spTgt spid="62"/>
                                        </p:tgtEl>
                                        <p:attrNameLst>
                                          <p:attrName>ppt_x</p:attrName>
                                        </p:attrNameLst>
                                      </p:cBhvr>
                                      <p:tavLst>
                                        <p:tav tm="0">
                                          <p:val>
                                            <p:strVal val="#ppt_x"/>
                                          </p:val>
                                        </p:tav>
                                        <p:tav tm="100000">
                                          <p:val>
                                            <p:strVal val="#ppt_x"/>
                                          </p:val>
                                        </p:tav>
                                      </p:tavLst>
                                    </p:anim>
                                    <p:anim calcmode="lin" valueType="num">
                                      <p:cBhvr additive="base">
                                        <p:cTn id="119" dur="500" fill="hold"/>
                                        <p:tgtEl>
                                          <p:spTgt spid="62"/>
                                        </p:tgtEl>
                                        <p:attrNameLst>
                                          <p:attrName>ppt_y</p:attrName>
                                        </p:attrNameLst>
                                      </p:cBhvr>
                                      <p:tavLst>
                                        <p:tav tm="0">
                                          <p:val>
                                            <p:strVal val="1+#ppt_h/2"/>
                                          </p:val>
                                        </p:tav>
                                        <p:tav tm="100000">
                                          <p:val>
                                            <p:strVal val="#ppt_y"/>
                                          </p:val>
                                        </p:tav>
                                      </p:tavLst>
                                    </p:anim>
                                  </p:childTnLst>
                                </p:cTn>
                              </p:par>
                            </p:childTnLst>
                          </p:cTn>
                        </p:par>
                        <p:par>
                          <p:cTn id="120" fill="hold">
                            <p:stCondLst>
                              <p:cond delay="36500"/>
                            </p:stCondLst>
                            <p:childTnLst>
                              <p:par>
                                <p:cTn id="121" presetID="42" presetClass="entr" presetSubtype="0" fill="hold" grpId="0" nodeType="afterEffect">
                                  <p:stCondLst>
                                    <p:cond delay="1000"/>
                                  </p:stCondLst>
                                  <p:childTnLst>
                                    <p:set>
                                      <p:cBhvr>
                                        <p:cTn id="122" dur="1" fill="hold">
                                          <p:stCondLst>
                                            <p:cond delay="0"/>
                                          </p:stCondLst>
                                        </p:cTn>
                                        <p:tgtEl>
                                          <p:spTgt spid="68"/>
                                        </p:tgtEl>
                                        <p:attrNameLst>
                                          <p:attrName>style.visibility</p:attrName>
                                        </p:attrNameLst>
                                      </p:cBhvr>
                                      <p:to>
                                        <p:strVal val="visible"/>
                                      </p:to>
                                    </p:set>
                                    <p:animEffect transition="in" filter="fade">
                                      <p:cBhvr>
                                        <p:cTn id="123" dur="1000"/>
                                        <p:tgtEl>
                                          <p:spTgt spid="68"/>
                                        </p:tgtEl>
                                      </p:cBhvr>
                                    </p:animEffect>
                                    <p:anim calcmode="lin" valueType="num">
                                      <p:cBhvr>
                                        <p:cTn id="124" dur="1000" fill="hold"/>
                                        <p:tgtEl>
                                          <p:spTgt spid="68"/>
                                        </p:tgtEl>
                                        <p:attrNameLst>
                                          <p:attrName>ppt_x</p:attrName>
                                        </p:attrNameLst>
                                      </p:cBhvr>
                                      <p:tavLst>
                                        <p:tav tm="0">
                                          <p:val>
                                            <p:strVal val="#ppt_x"/>
                                          </p:val>
                                        </p:tav>
                                        <p:tav tm="100000">
                                          <p:val>
                                            <p:strVal val="#ppt_x"/>
                                          </p:val>
                                        </p:tav>
                                      </p:tavLst>
                                    </p:anim>
                                    <p:anim calcmode="lin" valueType="num">
                                      <p:cBhvr>
                                        <p:cTn id="125" dur="1000" fill="hold"/>
                                        <p:tgtEl>
                                          <p:spTgt spid="68"/>
                                        </p:tgtEl>
                                        <p:attrNameLst>
                                          <p:attrName>ppt_y</p:attrName>
                                        </p:attrNameLst>
                                      </p:cBhvr>
                                      <p:tavLst>
                                        <p:tav tm="0">
                                          <p:val>
                                            <p:strVal val="#ppt_y+.1"/>
                                          </p:val>
                                        </p:tav>
                                        <p:tav tm="100000">
                                          <p:val>
                                            <p:strVal val="#ppt_y"/>
                                          </p:val>
                                        </p:tav>
                                      </p:tavLst>
                                    </p:anim>
                                  </p:childTnLst>
                                </p:cTn>
                              </p:par>
                            </p:childTnLst>
                          </p:cTn>
                        </p:par>
                        <p:par>
                          <p:cTn id="126" fill="hold">
                            <p:stCondLst>
                              <p:cond delay="38500"/>
                            </p:stCondLst>
                            <p:childTnLst>
                              <p:par>
                                <p:cTn id="127" presetID="42" presetClass="entr" presetSubtype="0" fill="hold" grpId="0" nodeType="afterEffect">
                                  <p:stCondLst>
                                    <p:cond delay="2500"/>
                                  </p:stCondLst>
                                  <p:childTnLst>
                                    <p:set>
                                      <p:cBhvr>
                                        <p:cTn id="128" dur="1" fill="hold">
                                          <p:stCondLst>
                                            <p:cond delay="0"/>
                                          </p:stCondLst>
                                        </p:cTn>
                                        <p:tgtEl>
                                          <p:spTgt spid="2"/>
                                        </p:tgtEl>
                                        <p:attrNameLst>
                                          <p:attrName>style.visibility</p:attrName>
                                        </p:attrNameLst>
                                      </p:cBhvr>
                                      <p:to>
                                        <p:strVal val="visible"/>
                                      </p:to>
                                    </p:set>
                                    <p:animEffect transition="in" filter="fade">
                                      <p:cBhvr>
                                        <p:cTn id="129" dur="1000"/>
                                        <p:tgtEl>
                                          <p:spTgt spid="2"/>
                                        </p:tgtEl>
                                      </p:cBhvr>
                                    </p:animEffect>
                                    <p:anim calcmode="lin" valueType="num">
                                      <p:cBhvr>
                                        <p:cTn id="130" dur="1000" fill="hold"/>
                                        <p:tgtEl>
                                          <p:spTgt spid="2"/>
                                        </p:tgtEl>
                                        <p:attrNameLst>
                                          <p:attrName>ppt_x</p:attrName>
                                        </p:attrNameLst>
                                      </p:cBhvr>
                                      <p:tavLst>
                                        <p:tav tm="0">
                                          <p:val>
                                            <p:strVal val="#ppt_x"/>
                                          </p:val>
                                        </p:tav>
                                        <p:tav tm="100000">
                                          <p:val>
                                            <p:strVal val="#ppt_x"/>
                                          </p:val>
                                        </p:tav>
                                      </p:tavLst>
                                    </p:anim>
                                    <p:anim calcmode="lin" valueType="num">
                                      <p:cBhvr>
                                        <p:cTn id="131" dur="1000" fill="hold"/>
                                        <p:tgtEl>
                                          <p:spTgt spid="2"/>
                                        </p:tgtEl>
                                        <p:attrNameLst>
                                          <p:attrName>ppt_y</p:attrName>
                                        </p:attrNameLst>
                                      </p:cBhvr>
                                      <p:tavLst>
                                        <p:tav tm="0">
                                          <p:val>
                                            <p:strVal val="#ppt_y+.1"/>
                                          </p:val>
                                        </p:tav>
                                        <p:tav tm="100000">
                                          <p:val>
                                            <p:strVal val="#ppt_y"/>
                                          </p:val>
                                        </p:tav>
                                      </p:tavLst>
                                    </p:anim>
                                  </p:childTnLst>
                                </p:cTn>
                              </p:par>
                            </p:childTnLst>
                          </p:cTn>
                        </p:par>
                        <p:par>
                          <p:cTn id="132" fill="hold">
                            <p:stCondLst>
                              <p:cond delay="42000"/>
                            </p:stCondLst>
                            <p:childTnLst>
                              <p:par>
                                <p:cTn id="133" presetID="42" presetClass="entr" presetSubtype="0" fill="hold" grpId="0" nodeType="afterEffect">
                                  <p:stCondLst>
                                    <p:cond delay="2500"/>
                                  </p:stCondLst>
                                  <p:childTnLst>
                                    <p:set>
                                      <p:cBhvr>
                                        <p:cTn id="134" dur="1" fill="hold">
                                          <p:stCondLst>
                                            <p:cond delay="0"/>
                                          </p:stCondLst>
                                        </p:cTn>
                                        <p:tgtEl>
                                          <p:spTgt spid="69"/>
                                        </p:tgtEl>
                                        <p:attrNameLst>
                                          <p:attrName>style.visibility</p:attrName>
                                        </p:attrNameLst>
                                      </p:cBhvr>
                                      <p:to>
                                        <p:strVal val="visible"/>
                                      </p:to>
                                    </p:set>
                                    <p:animEffect transition="in" filter="fade">
                                      <p:cBhvr>
                                        <p:cTn id="135" dur="1000"/>
                                        <p:tgtEl>
                                          <p:spTgt spid="69"/>
                                        </p:tgtEl>
                                      </p:cBhvr>
                                    </p:animEffect>
                                    <p:anim calcmode="lin" valueType="num">
                                      <p:cBhvr>
                                        <p:cTn id="136" dur="1000" fill="hold"/>
                                        <p:tgtEl>
                                          <p:spTgt spid="69"/>
                                        </p:tgtEl>
                                        <p:attrNameLst>
                                          <p:attrName>ppt_x</p:attrName>
                                        </p:attrNameLst>
                                      </p:cBhvr>
                                      <p:tavLst>
                                        <p:tav tm="0">
                                          <p:val>
                                            <p:strVal val="#ppt_x"/>
                                          </p:val>
                                        </p:tav>
                                        <p:tav tm="100000">
                                          <p:val>
                                            <p:strVal val="#ppt_x"/>
                                          </p:val>
                                        </p:tav>
                                      </p:tavLst>
                                    </p:anim>
                                    <p:anim calcmode="lin" valueType="num">
                                      <p:cBhvr>
                                        <p:cTn id="137" dur="1000" fill="hold"/>
                                        <p:tgtEl>
                                          <p:spTgt spid="69"/>
                                        </p:tgtEl>
                                        <p:attrNameLst>
                                          <p:attrName>ppt_y</p:attrName>
                                        </p:attrNameLst>
                                      </p:cBhvr>
                                      <p:tavLst>
                                        <p:tav tm="0">
                                          <p:val>
                                            <p:strVal val="#ppt_y+.1"/>
                                          </p:val>
                                        </p:tav>
                                        <p:tav tm="100000">
                                          <p:val>
                                            <p:strVal val="#ppt_y"/>
                                          </p:val>
                                        </p:tav>
                                      </p:tavLst>
                                    </p:anim>
                                  </p:childTnLst>
                                </p:cTn>
                              </p:par>
                            </p:childTnLst>
                          </p:cTn>
                        </p:par>
                        <p:par>
                          <p:cTn id="138" fill="hold">
                            <p:stCondLst>
                              <p:cond delay="45500"/>
                            </p:stCondLst>
                            <p:childTnLst>
                              <p:par>
                                <p:cTn id="139" presetID="42" presetClass="entr" presetSubtype="0" fill="hold" grpId="0" nodeType="afterEffect">
                                  <p:stCondLst>
                                    <p:cond delay="2000"/>
                                  </p:stCondLst>
                                  <p:childTnLst>
                                    <p:set>
                                      <p:cBhvr>
                                        <p:cTn id="140" dur="1" fill="hold">
                                          <p:stCondLst>
                                            <p:cond delay="0"/>
                                          </p:stCondLst>
                                        </p:cTn>
                                        <p:tgtEl>
                                          <p:spTgt spid="70"/>
                                        </p:tgtEl>
                                        <p:attrNameLst>
                                          <p:attrName>style.visibility</p:attrName>
                                        </p:attrNameLst>
                                      </p:cBhvr>
                                      <p:to>
                                        <p:strVal val="visible"/>
                                      </p:to>
                                    </p:set>
                                    <p:animEffect transition="in" filter="fade">
                                      <p:cBhvr>
                                        <p:cTn id="141" dur="1000"/>
                                        <p:tgtEl>
                                          <p:spTgt spid="70"/>
                                        </p:tgtEl>
                                      </p:cBhvr>
                                    </p:animEffect>
                                    <p:anim calcmode="lin" valueType="num">
                                      <p:cBhvr>
                                        <p:cTn id="142" dur="1000" fill="hold"/>
                                        <p:tgtEl>
                                          <p:spTgt spid="70"/>
                                        </p:tgtEl>
                                        <p:attrNameLst>
                                          <p:attrName>ppt_x</p:attrName>
                                        </p:attrNameLst>
                                      </p:cBhvr>
                                      <p:tavLst>
                                        <p:tav tm="0">
                                          <p:val>
                                            <p:strVal val="#ppt_x"/>
                                          </p:val>
                                        </p:tav>
                                        <p:tav tm="100000">
                                          <p:val>
                                            <p:strVal val="#ppt_x"/>
                                          </p:val>
                                        </p:tav>
                                      </p:tavLst>
                                    </p:anim>
                                    <p:anim calcmode="lin" valueType="num">
                                      <p:cBhvr>
                                        <p:cTn id="143" dur="1000" fill="hold"/>
                                        <p:tgtEl>
                                          <p:spTgt spid="70"/>
                                        </p:tgtEl>
                                        <p:attrNameLst>
                                          <p:attrName>ppt_y</p:attrName>
                                        </p:attrNameLst>
                                      </p:cBhvr>
                                      <p:tavLst>
                                        <p:tav tm="0">
                                          <p:val>
                                            <p:strVal val="#ppt_y+.1"/>
                                          </p:val>
                                        </p:tav>
                                        <p:tav tm="100000">
                                          <p:val>
                                            <p:strVal val="#ppt_y"/>
                                          </p:val>
                                        </p:tav>
                                      </p:tavLst>
                                    </p:anim>
                                  </p:childTnLst>
                                </p:cTn>
                              </p:par>
                            </p:childTnLst>
                          </p:cTn>
                        </p:par>
                        <p:par>
                          <p:cTn id="144" fill="hold">
                            <p:stCondLst>
                              <p:cond delay="48500"/>
                            </p:stCondLst>
                            <p:childTnLst>
                              <p:par>
                                <p:cTn id="145" presetID="9" presetClass="exit" presetSubtype="0" fill="hold" nodeType="afterEffect">
                                  <p:stCondLst>
                                    <p:cond delay="2000"/>
                                  </p:stCondLst>
                                  <p:childTnLst>
                                    <p:animEffect transition="out" filter="dissolve">
                                      <p:cBhvr>
                                        <p:cTn id="146" dur="3000"/>
                                        <p:tgtEl>
                                          <p:spTgt spid="4"/>
                                        </p:tgtEl>
                                      </p:cBhvr>
                                    </p:animEffect>
                                    <p:set>
                                      <p:cBhvr>
                                        <p:cTn id="147" dur="1" fill="hold">
                                          <p:stCondLst>
                                            <p:cond delay="2999"/>
                                          </p:stCondLst>
                                        </p:cTn>
                                        <p:tgtEl>
                                          <p:spTgt spid="4"/>
                                        </p:tgtEl>
                                        <p:attrNameLst>
                                          <p:attrName>style.visibility</p:attrName>
                                        </p:attrNameLst>
                                      </p:cBhvr>
                                      <p:to>
                                        <p:strVal val="hidden"/>
                                      </p:to>
                                    </p:set>
                                  </p:childTnLst>
                                </p:cTn>
                              </p:par>
                            </p:childTnLst>
                          </p:cTn>
                        </p:par>
                        <p:par>
                          <p:cTn id="148" fill="hold">
                            <p:stCondLst>
                              <p:cond delay="53500"/>
                            </p:stCondLst>
                            <p:childTnLst>
                              <p:par>
                                <p:cTn id="149" presetID="10" presetClass="entr" presetSubtype="0" fill="hold" nodeType="afterEffect">
                                  <p:stCondLst>
                                    <p:cond delay="0"/>
                                  </p:stCondLst>
                                  <p:childTnLst>
                                    <p:set>
                                      <p:cBhvr>
                                        <p:cTn id="150" dur="1" fill="hold">
                                          <p:stCondLst>
                                            <p:cond delay="0"/>
                                          </p:stCondLst>
                                        </p:cTn>
                                        <p:tgtEl>
                                          <p:spTgt spid="81"/>
                                        </p:tgtEl>
                                        <p:attrNameLst>
                                          <p:attrName>style.visibility</p:attrName>
                                        </p:attrNameLst>
                                      </p:cBhvr>
                                      <p:to>
                                        <p:strVal val="visible"/>
                                      </p:to>
                                    </p:set>
                                    <p:animEffect transition="in" filter="fade">
                                      <p:cBhvr>
                                        <p:cTn id="15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8" grpId="0" animBg="1"/>
      <p:bldP spid="69" grpId="0" animBg="1"/>
      <p:bldP spid="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61A00B-D861-4D26-9817-08611A86DE68}"/>
              </a:ext>
            </a:extLst>
          </p:cNvPr>
          <p:cNvPicPr>
            <a:picLocks noChangeAspect="1"/>
          </p:cNvPicPr>
          <p:nvPr/>
        </p:nvPicPr>
        <p:blipFill rotWithShape="1">
          <a:blip r:embed="rId3"/>
          <a:srcRect l="8848" t="17079" r="15562" b="8764"/>
          <a:stretch/>
        </p:blipFill>
        <p:spPr>
          <a:xfrm>
            <a:off x="37496" y="1593148"/>
            <a:ext cx="8987922" cy="4959892"/>
          </a:xfrm>
          <a:prstGeom prst="rect">
            <a:avLst/>
          </a:prstGeom>
          <a:ln>
            <a:solidFill>
              <a:schemeClr val="accent1"/>
            </a:solidFill>
          </a:ln>
        </p:spPr>
      </p:pic>
      <p:sp>
        <p:nvSpPr>
          <p:cNvPr id="5" name="正方形/長方形 4">
            <a:extLst>
              <a:ext uri="{FF2B5EF4-FFF2-40B4-BE49-F238E27FC236}">
                <a16:creationId xmlns:a16="http://schemas.microsoft.com/office/drawing/2014/main" id="{274BA837-FFD1-4EF5-ABB4-64E078941C53}"/>
              </a:ext>
            </a:extLst>
          </p:cNvPr>
          <p:cNvSpPr/>
          <p:nvPr/>
        </p:nvSpPr>
        <p:spPr>
          <a:xfrm>
            <a:off x="710255" y="484147"/>
            <a:ext cx="2376904" cy="433196"/>
          </a:xfrm>
          <a:prstGeom prst="rect">
            <a:avLst/>
          </a:prstGeom>
        </p:spPr>
        <p:txBody>
          <a:bodyPr wrap="square">
            <a:spAutoFit/>
          </a:bodyPr>
          <a:lstStyle/>
          <a:p>
            <a:r>
              <a:rPr lang="en-US" altLang="ja-JP" sz="2215" b="1" dirty="0" err="1">
                <a:solidFill>
                  <a:srgbClr val="605E5E"/>
                </a:solidFill>
                <a:latin typeface="open sans"/>
                <a:hlinkClick r:id="rId4">
                  <a:extLst>
                    <a:ext uri="{A12FA001-AC4F-418D-AE19-62706E023703}">
                      <ahyp:hlinkClr xmlns:ahyp="http://schemas.microsoft.com/office/drawing/2018/hyperlinkcolor" val="tx"/>
                    </a:ext>
                  </a:extLst>
                </a:hlinkClick>
              </a:rPr>
              <a:t>Keidanren</a:t>
            </a:r>
            <a:r>
              <a:rPr lang="en-US" altLang="ja-JP" sz="2215" b="1" dirty="0" err="1">
                <a:solidFill>
                  <a:srgbClr val="FF0000"/>
                </a:solidFill>
                <a:latin typeface="open sans"/>
                <a:hlinkClick r:id="rId4">
                  <a:extLst>
                    <a:ext uri="{A12FA001-AC4F-418D-AE19-62706E023703}">
                      <ahyp:hlinkClr xmlns:ahyp="http://schemas.microsoft.com/office/drawing/2018/hyperlinkcolor" val="tx"/>
                    </a:ext>
                  </a:extLst>
                </a:hlinkClick>
              </a:rPr>
              <a:t>S</a:t>
            </a:r>
            <a:r>
              <a:rPr lang="en-US" altLang="ja-JP" sz="2215" b="1" dirty="0" err="1">
                <a:solidFill>
                  <a:srgbClr val="3B82ED"/>
                </a:solidFill>
                <a:latin typeface="open sans"/>
                <a:hlinkClick r:id="rId4">
                  <a:extLst>
                    <a:ext uri="{A12FA001-AC4F-418D-AE19-62706E023703}">
                      <ahyp:hlinkClr xmlns:ahyp="http://schemas.microsoft.com/office/drawing/2018/hyperlinkcolor" val="tx"/>
                    </a:ext>
                  </a:extLst>
                </a:hlinkClick>
              </a:rPr>
              <a:t>D</a:t>
            </a:r>
            <a:r>
              <a:rPr lang="en-US" altLang="ja-JP" sz="2215" b="1" dirty="0" err="1">
                <a:solidFill>
                  <a:srgbClr val="41BAAE"/>
                </a:solidFill>
                <a:latin typeface="open sans"/>
                <a:hlinkClick r:id="rId4">
                  <a:extLst>
                    <a:ext uri="{A12FA001-AC4F-418D-AE19-62706E023703}">
                      <ahyp:hlinkClr xmlns:ahyp="http://schemas.microsoft.com/office/drawing/2018/hyperlinkcolor" val="tx"/>
                    </a:ext>
                  </a:extLst>
                </a:hlinkClick>
              </a:rPr>
              <a:t>G</a:t>
            </a:r>
            <a:r>
              <a:rPr lang="en-US" altLang="ja-JP" sz="2215" b="1" dirty="0" err="1">
                <a:solidFill>
                  <a:srgbClr val="EDD23B"/>
                </a:solidFill>
                <a:latin typeface="open sans"/>
                <a:hlinkClick r:id="rId4">
                  <a:extLst>
                    <a:ext uri="{A12FA001-AC4F-418D-AE19-62706E023703}">
                      <ahyp:hlinkClr xmlns:ahyp="http://schemas.microsoft.com/office/drawing/2018/hyperlinkcolor" val="tx"/>
                    </a:ext>
                  </a:extLst>
                </a:hlinkClick>
              </a:rPr>
              <a:t>s</a:t>
            </a:r>
            <a:endParaRPr lang="ja-JP" altLang="en-US" sz="2215" dirty="0"/>
          </a:p>
        </p:txBody>
      </p:sp>
      <p:pic>
        <p:nvPicPr>
          <p:cNvPr id="1026" name="Picture 2" descr="B20tokyo.png">
            <a:extLst>
              <a:ext uri="{FF2B5EF4-FFF2-40B4-BE49-F238E27FC236}">
                <a16:creationId xmlns:a16="http://schemas.microsoft.com/office/drawing/2014/main" id="{2640FFD8-050F-49E4-ABFA-CE2565417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5842" y="446062"/>
            <a:ext cx="2376904" cy="66720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0AA4D3C-E78C-4346-AE33-CC80AB607180}"/>
              </a:ext>
            </a:extLst>
          </p:cNvPr>
          <p:cNvSpPr txBox="1"/>
          <p:nvPr/>
        </p:nvSpPr>
        <p:spPr>
          <a:xfrm rot="20145399">
            <a:off x="1134864" y="4297897"/>
            <a:ext cx="1306768" cy="362279"/>
          </a:xfrm>
          <a:prstGeom prst="rect">
            <a:avLst/>
          </a:prstGeom>
          <a:solidFill>
            <a:schemeClr val="bg1">
              <a:lumMod val="85000"/>
            </a:schemeClr>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石器～縄文</a:t>
            </a:r>
          </a:p>
        </p:txBody>
      </p:sp>
      <p:sp>
        <p:nvSpPr>
          <p:cNvPr id="6" name="テキスト ボックス 5">
            <a:extLst>
              <a:ext uri="{FF2B5EF4-FFF2-40B4-BE49-F238E27FC236}">
                <a16:creationId xmlns:a16="http://schemas.microsoft.com/office/drawing/2014/main" id="{744D6B14-3ACB-4DB3-86FF-1F9335414D77}"/>
              </a:ext>
            </a:extLst>
          </p:cNvPr>
          <p:cNvSpPr txBox="1"/>
          <p:nvPr/>
        </p:nvSpPr>
        <p:spPr>
          <a:xfrm rot="20145399">
            <a:off x="2757375" y="3590547"/>
            <a:ext cx="1306768" cy="362279"/>
          </a:xfrm>
          <a:prstGeom prst="rect">
            <a:avLst/>
          </a:prstGeom>
          <a:solidFill>
            <a:schemeClr val="accent1">
              <a:lumMod val="40000"/>
              <a:lumOff val="60000"/>
            </a:schemeClr>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弥生～江戸</a:t>
            </a:r>
          </a:p>
        </p:txBody>
      </p:sp>
      <p:sp>
        <p:nvSpPr>
          <p:cNvPr id="7" name="テキスト ボックス 6">
            <a:extLst>
              <a:ext uri="{FF2B5EF4-FFF2-40B4-BE49-F238E27FC236}">
                <a16:creationId xmlns:a16="http://schemas.microsoft.com/office/drawing/2014/main" id="{49652924-E9F8-4B74-8F21-29F31C7CDAB2}"/>
              </a:ext>
            </a:extLst>
          </p:cNvPr>
          <p:cNvSpPr txBox="1"/>
          <p:nvPr/>
        </p:nvSpPr>
        <p:spPr>
          <a:xfrm rot="20145399">
            <a:off x="5865178" y="2329339"/>
            <a:ext cx="633507" cy="362279"/>
          </a:xfrm>
          <a:prstGeom prst="rect">
            <a:avLst/>
          </a:prstGeom>
          <a:solidFill>
            <a:srgbClr val="FFFF00"/>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平成</a:t>
            </a:r>
          </a:p>
        </p:txBody>
      </p:sp>
      <p:sp>
        <p:nvSpPr>
          <p:cNvPr id="8" name="テキスト ボックス 7">
            <a:extLst>
              <a:ext uri="{FF2B5EF4-FFF2-40B4-BE49-F238E27FC236}">
                <a16:creationId xmlns:a16="http://schemas.microsoft.com/office/drawing/2014/main" id="{7C84041E-EAD0-47DD-98CE-DA08AAFC709F}"/>
              </a:ext>
            </a:extLst>
          </p:cNvPr>
          <p:cNvSpPr txBox="1"/>
          <p:nvPr/>
        </p:nvSpPr>
        <p:spPr>
          <a:xfrm rot="20145399">
            <a:off x="4288674" y="2903985"/>
            <a:ext cx="1306768" cy="362279"/>
          </a:xfrm>
          <a:prstGeom prst="rect">
            <a:avLst/>
          </a:prstGeom>
          <a:solidFill>
            <a:srgbClr val="FFD5D1"/>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明治～昭和</a:t>
            </a:r>
          </a:p>
        </p:txBody>
      </p:sp>
      <p:sp>
        <p:nvSpPr>
          <p:cNvPr id="9" name="テキスト ボックス 8">
            <a:extLst>
              <a:ext uri="{FF2B5EF4-FFF2-40B4-BE49-F238E27FC236}">
                <a16:creationId xmlns:a16="http://schemas.microsoft.com/office/drawing/2014/main" id="{CCFE5FCF-8432-4784-8484-2959A932FB0B}"/>
              </a:ext>
            </a:extLst>
          </p:cNvPr>
          <p:cNvSpPr txBox="1"/>
          <p:nvPr/>
        </p:nvSpPr>
        <p:spPr>
          <a:xfrm rot="20145399">
            <a:off x="6936862" y="1785877"/>
            <a:ext cx="633507" cy="362279"/>
          </a:xfrm>
          <a:prstGeom prst="rect">
            <a:avLst/>
          </a:prstGeom>
          <a:solidFill>
            <a:srgbClr val="92D050"/>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令和</a:t>
            </a:r>
          </a:p>
        </p:txBody>
      </p:sp>
      <p:sp>
        <p:nvSpPr>
          <p:cNvPr id="10" name="テキスト ボックス 9">
            <a:extLst>
              <a:ext uri="{FF2B5EF4-FFF2-40B4-BE49-F238E27FC236}">
                <a16:creationId xmlns:a16="http://schemas.microsoft.com/office/drawing/2014/main" id="{871DDD9E-D801-4DCD-9FD5-1DA25E845EB5}"/>
              </a:ext>
            </a:extLst>
          </p:cNvPr>
          <p:cNvSpPr txBox="1"/>
          <p:nvPr/>
        </p:nvSpPr>
        <p:spPr>
          <a:xfrm>
            <a:off x="3402449" y="72938"/>
            <a:ext cx="2339102" cy="461665"/>
          </a:xfrm>
          <a:prstGeom prst="rect">
            <a:avLst/>
          </a:prstGeom>
          <a:noFill/>
        </p:spPr>
        <p:txBody>
          <a:bodyPr wrap="none" rtlCol="0">
            <a:spAutoFit/>
          </a:bodyPr>
          <a:lstStyle/>
          <a:p>
            <a:r>
              <a:rPr kumimoji="1" lang="ja-JP" altLang="en-US" sz="2400" dirty="0">
                <a:highlight>
                  <a:srgbClr val="FFFF00"/>
                </a:highlight>
                <a:latin typeface="AR丸ゴシック体E" panose="020F0909000000000000" pitchFamily="49" charset="-128"/>
                <a:ea typeface="AR丸ゴシック体E" panose="020F0909000000000000" pitchFamily="49" charset="-128"/>
              </a:rPr>
              <a:t>社会の姿の変化</a:t>
            </a:r>
          </a:p>
        </p:txBody>
      </p:sp>
    </p:spTree>
    <p:extLst>
      <p:ext uri="{BB962C8B-B14F-4D97-AF65-F5344CB8AC3E}">
        <p14:creationId xmlns:p14="http://schemas.microsoft.com/office/powerpoint/2010/main" val="72098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1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42" presetClass="entr" presetSubtype="0" fill="hold" grpId="0" nodeType="afterEffect">
                                  <p:stCondLst>
                                    <p:cond delay="2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8500"/>
                            </p:stCondLst>
                            <p:childTnLst>
                              <p:par>
                                <p:cTn id="29" presetID="42" presetClass="entr" presetSubtype="0" fill="hold" grpId="0" nodeType="afterEffect">
                                  <p:stCondLst>
                                    <p:cond delay="2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2AABCDA-F21B-4A49-BC98-0DD7603C5FA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9583" t="11481" r="18541" b="20556"/>
          <a:stretch/>
        </p:blipFill>
        <p:spPr>
          <a:xfrm>
            <a:off x="124344" y="494676"/>
            <a:ext cx="9019656" cy="5572750"/>
          </a:xfrm>
          <a:prstGeom prst="rect">
            <a:avLst/>
          </a:prstGeom>
        </p:spPr>
      </p:pic>
      <p:sp>
        <p:nvSpPr>
          <p:cNvPr id="3" name="テキスト ボックス 2">
            <a:extLst>
              <a:ext uri="{FF2B5EF4-FFF2-40B4-BE49-F238E27FC236}">
                <a16:creationId xmlns:a16="http://schemas.microsoft.com/office/drawing/2014/main" id="{A40E0121-10E3-4B58-B161-056E6EA8DC8D}"/>
              </a:ext>
            </a:extLst>
          </p:cNvPr>
          <p:cNvSpPr txBox="1"/>
          <p:nvPr/>
        </p:nvSpPr>
        <p:spPr>
          <a:xfrm>
            <a:off x="333375" y="6419850"/>
            <a:ext cx="4150880" cy="369332"/>
          </a:xfrm>
          <a:prstGeom prst="rect">
            <a:avLst/>
          </a:prstGeom>
          <a:noFill/>
        </p:spPr>
        <p:txBody>
          <a:bodyPr wrap="none" rtlCol="0">
            <a:spAutoFit/>
          </a:bodyPr>
          <a:lstStyle/>
          <a:p>
            <a:r>
              <a:rPr kumimoji="1" lang="ja-JP" altLang="en-US" dirty="0"/>
              <a:t>内閣府ウェブサイト「</a:t>
            </a:r>
            <a:r>
              <a:rPr kumimoji="1" lang="en-US" altLang="ja-JP" dirty="0"/>
              <a:t>Society5.0</a:t>
            </a:r>
            <a:r>
              <a:rPr kumimoji="1" lang="ja-JP" altLang="en-US" dirty="0"/>
              <a:t>」より</a:t>
            </a:r>
          </a:p>
        </p:txBody>
      </p:sp>
      <p:sp>
        <p:nvSpPr>
          <p:cNvPr id="5" name="テキスト ボックス 4">
            <a:extLst>
              <a:ext uri="{FF2B5EF4-FFF2-40B4-BE49-F238E27FC236}">
                <a16:creationId xmlns:a16="http://schemas.microsoft.com/office/drawing/2014/main" id="{69732634-69F1-4630-9D37-798D358520DA}"/>
              </a:ext>
            </a:extLst>
          </p:cNvPr>
          <p:cNvSpPr txBox="1"/>
          <p:nvPr/>
        </p:nvSpPr>
        <p:spPr>
          <a:xfrm>
            <a:off x="3402449" y="72938"/>
            <a:ext cx="2339102" cy="461665"/>
          </a:xfrm>
          <a:prstGeom prst="rect">
            <a:avLst/>
          </a:prstGeom>
          <a:noFill/>
        </p:spPr>
        <p:txBody>
          <a:bodyPr wrap="none" rtlCol="0">
            <a:spAutoFit/>
          </a:bodyPr>
          <a:lstStyle/>
          <a:p>
            <a:r>
              <a:rPr kumimoji="1" lang="ja-JP" altLang="en-US" sz="2400" dirty="0">
                <a:highlight>
                  <a:srgbClr val="FFFF00"/>
                </a:highlight>
                <a:latin typeface="AR丸ゴシック体E" panose="020F0909000000000000" pitchFamily="49" charset="-128"/>
                <a:ea typeface="AR丸ゴシック体E" panose="020F0909000000000000" pitchFamily="49" charset="-128"/>
              </a:rPr>
              <a:t>社会の姿の変化</a:t>
            </a:r>
          </a:p>
        </p:txBody>
      </p:sp>
    </p:spTree>
    <p:extLst>
      <p:ext uri="{BB962C8B-B14F-4D97-AF65-F5344CB8AC3E}">
        <p14:creationId xmlns:p14="http://schemas.microsoft.com/office/powerpoint/2010/main" val="981579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EF49105-108E-43ED-9ACB-E76296687AB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8438" t="12963" r="16979" b="21111"/>
          <a:stretch/>
        </p:blipFill>
        <p:spPr>
          <a:xfrm>
            <a:off x="70097" y="561975"/>
            <a:ext cx="9107079" cy="5229225"/>
          </a:xfrm>
          <a:prstGeom prst="rect">
            <a:avLst/>
          </a:prstGeom>
        </p:spPr>
      </p:pic>
      <p:sp>
        <p:nvSpPr>
          <p:cNvPr id="3" name="テキスト ボックス 2">
            <a:extLst>
              <a:ext uri="{FF2B5EF4-FFF2-40B4-BE49-F238E27FC236}">
                <a16:creationId xmlns:a16="http://schemas.microsoft.com/office/drawing/2014/main" id="{5FBE092A-B047-4893-A637-83B04098DA5D}"/>
              </a:ext>
            </a:extLst>
          </p:cNvPr>
          <p:cNvSpPr txBox="1"/>
          <p:nvPr/>
        </p:nvSpPr>
        <p:spPr>
          <a:xfrm>
            <a:off x="276225" y="6315075"/>
            <a:ext cx="4150880" cy="369332"/>
          </a:xfrm>
          <a:prstGeom prst="rect">
            <a:avLst/>
          </a:prstGeom>
          <a:noFill/>
        </p:spPr>
        <p:txBody>
          <a:bodyPr wrap="none" rtlCol="0">
            <a:spAutoFit/>
          </a:bodyPr>
          <a:lstStyle/>
          <a:p>
            <a:r>
              <a:rPr kumimoji="1" lang="ja-JP" altLang="en-US" dirty="0"/>
              <a:t>内閣府ウェブサイト「</a:t>
            </a:r>
            <a:r>
              <a:rPr kumimoji="1" lang="en-US" altLang="ja-JP" dirty="0"/>
              <a:t>Society5.0</a:t>
            </a:r>
            <a:r>
              <a:rPr kumimoji="1" lang="ja-JP" altLang="en-US" dirty="0"/>
              <a:t>」より</a:t>
            </a:r>
          </a:p>
        </p:txBody>
      </p:sp>
      <p:sp>
        <p:nvSpPr>
          <p:cNvPr id="4" name="テキスト ボックス 3">
            <a:extLst>
              <a:ext uri="{FF2B5EF4-FFF2-40B4-BE49-F238E27FC236}">
                <a16:creationId xmlns:a16="http://schemas.microsoft.com/office/drawing/2014/main" id="{578F2F11-DF71-4785-9227-42F770F5CCF9}"/>
              </a:ext>
            </a:extLst>
          </p:cNvPr>
          <p:cNvSpPr txBox="1"/>
          <p:nvPr/>
        </p:nvSpPr>
        <p:spPr>
          <a:xfrm>
            <a:off x="3402449" y="72938"/>
            <a:ext cx="2339102" cy="461665"/>
          </a:xfrm>
          <a:prstGeom prst="rect">
            <a:avLst/>
          </a:prstGeom>
          <a:noFill/>
        </p:spPr>
        <p:txBody>
          <a:bodyPr wrap="none" rtlCol="0">
            <a:spAutoFit/>
          </a:bodyPr>
          <a:lstStyle/>
          <a:p>
            <a:r>
              <a:rPr kumimoji="1" lang="ja-JP" altLang="en-US" sz="2400" dirty="0">
                <a:highlight>
                  <a:srgbClr val="FFFF00"/>
                </a:highlight>
                <a:latin typeface="AR丸ゴシック体E" panose="020F0909000000000000" pitchFamily="49" charset="-128"/>
                <a:ea typeface="AR丸ゴシック体E" panose="020F0909000000000000" pitchFamily="49" charset="-128"/>
              </a:rPr>
              <a:t>社会の姿の変化</a:t>
            </a:r>
          </a:p>
        </p:txBody>
      </p:sp>
    </p:spTree>
    <p:extLst>
      <p:ext uri="{BB962C8B-B14F-4D97-AF65-F5344CB8AC3E}">
        <p14:creationId xmlns:p14="http://schemas.microsoft.com/office/powerpoint/2010/main" val="2633415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4585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dirty="0"/>
          </a:p>
        </p:txBody>
      </p:sp>
      <p:sp>
        <p:nvSpPr>
          <p:cNvPr id="5" name="正方形/長方形 4"/>
          <p:cNvSpPr/>
          <p:nvPr/>
        </p:nvSpPr>
        <p:spPr>
          <a:xfrm>
            <a:off x="195843" y="208846"/>
            <a:ext cx="8852600" cy="6435022"/>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 name="テキスト ボックス 3"/>
          <p:cNvSpPr txBox="1">
            <a:spLocks noChangeArrowheads="1"/>
          </p:cNvSpPr>
          <p:nvPr/>
        </p:nvSpPr>
        <p:spPr bwMode="auto">
          <a:xfrm>
            <a:off x="427255" y="597938"/>
            <a:ext cx="8228535" cy="589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　</a:t>
            </a:r>
            <a:r>
              <a:rPr lang="ja-JP" altLang="en-US" sz="1193" dirty="0">
                <a:latin typeface="AR P丸ゴシック体E" panose="020F0900000000000000" pitchFamily="50" charset="-128"/>
                <a:ea typeface="AR P丸ゴシック体E" panose="020F0900000000000000" pitchFamily="50" charset="-128"/>
              </a:rPr>
              <a:t>　　</a:t>
            </a:r>
            <a:r>
              <a:rPr lang="ja-JP" altLang="en-US" sz="3067" dirty="0" err="1">
                <a:solidFill>
                  <a:schemeClr val="accent1">
                    <a:lumMod val="50000"/>
                  </a:schemeClr>
                </a:solidFill>
                <a:latin typeface="AR P丸ゴシック体E" panose="020F0900000000000000" pitchFamily="50" charset="-128"/>
                <a:ea typeface="AR P丸ゴシック体E" panose="020F0900000000000000" pitchFamily="50" charset="-128"/>
              </a:rPr>
              <a:t>ー</a:t>
            </a:r>
            <a:r>
              <a:rPr lang="ja-JP" altLang="en-US" sz="3067" dirty="0">
                <a:solidFill>
                  <a:schemeClr val="accent1">
                    <a:lumMod val="50000"/>
                  </a:schemeClr>
                </a:solidFill>
                <a:latin typeface="AR P丸ゴシック体E" panose="020F0900000000000000" pitchFamily="50" charset="-128"/>
                <a:ea typeface="AR P丸ゴシック体E" panose="020F0900000000000000" pitchFamily="50" charset="-128"/>
              </a:rPr>
              <a:t>　私たちの社会の現実　</a:t>
            </a:r>
            <a:r>
              <a:rPr lang="ja-JP" altLang="en-US" sz="3067" dirty="0" err="1">
                <a:solidFill>
                  <a:schemeClr val="accent1">
                    <a:lumMod val="50000"/>
                  </a:schemeClr>
                </a:solidFill>
                <a:latin typeface="AR P丸ゴシック体E" panose="020F0900000000000000" pitchFamily="50" charset="-128"/>
                <a:ea typeface="AR P丸ゴシック体E" panose="020F0900000000000000" pitchFamily="50" charset="-128"/>
              </a:rPr>
              <a:t>ー</a:t>
            </a:r>
            <a:endParaRPr lang="en-US" altLang="ja-JP" sz="3067"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3067"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solidFill>
                  <a:schemeClr val="accent1">
                    <a:lumMod val="50000"/>
                  </a:schemeClr>
                </a:solidFill>
                <a:latin typeface="AR P丸ゴシック体E" panose="020F0900000000000000" pitchFamily="50" charset="-128"/>
                <a:ea typeface="AR P丸ゴシック体E" panose="020F0900000000000000" pitchFamily="50" charset="-128"/>
              </a:rPr>
              <a:t>・</a:t>
            </a:r>
            <a:r>
              <a:rPr lang="ja-JP" altLang="en-US" sz="3067" dirty="0">
                <a:latin typeface="AR P丸ゴシック体E" panose="020F0900000000000000" pitchFamily="50" charset="-128"/>
                <a:ea typeface="AR P丸ゴシック体E" panose="020F0900000000000000" pitchFamily="50" charset="-128"/>
              </a:rPr>
              <a:t>新型コロナウイルスの感染拡大</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00"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solidFill>
                  <a:schemeClr val="accent1">
                    <a:lumMod val="50000"/>
                  </a:schemeClr>
                </a:solidFill>
                <a:latin typeface="AR P丸ゴシック体E" panose="020F0900000000000000" pitchFamily="50" charset="-128"/>
                <a:ea typeface="AR P丸ゴシック体E" panose="020F0900000000000000" pitchFamily="50" charset="-128"/>
              </a:rPr>
              <a:t>・</a:t>
            </a:r>
            <a:r>
              <a:rPr lang="ja-JP" altLang="en-US" sz="3067" dirty="0">
                <a:latin typeface="AR P丸ゴシック体E" panose="020F0900000000000000" pitchFamily="50" charset="-128"/>
                <a:ea typeface="AR P丸ゴシック体E" panose="020F0900000000000000" pitchFamily="50" charset="-128"/>
              </a:rPr>
              <a:t>情報機器の発達により</a:t>
            </a:r>
            <a:r>
              <a:rPr lang="ja-JP" altLang="en-US" sz="3067" dirty="0">
                <a:solidFill>
                  <a:srgbClr val="C00000"/>
                </a:solidFill>
                <a:latin typeface="AR P丸ゴシック体E" panose="020F0900000000000000" pitchFamily="50" charset="-128"/>
                <a:ea typeface="AR P丸ゴシック体E" panose="020F0900000000000000" pitchFamily="50" charset="-128"/>
              </a:rPr>
              <a:t>人類とＡＩ とがつながり</a:t>
            </a:r>
            <a:r>
              <a:rPr lang="ja-JP" altLang="en-US" sz="3067" dirty="0">
                <a:latin typeface="AR P丸ゴシック体E" panose="020F0900000000000000" pitchFamily="50" charset="-128"/>
                <a:ea typeface="AR P丸ゴシック体E" panose="020F0900000000000000" pitchFamily="50" charset="-128"/>
              </a:rPr>
              <a:t>、</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・私たちの世界は</a:t>
            </a:r>
            <a:r>
              <a:rPr lang="ja-JP" altLang="en-US" sz="3067" dirty="0">
                <a:solidFill>
                  <a:srgbClr val="C00000"/>
                </a:solidFill>
                <a:latin typeface="AR P丸ゴシック体E" panose="020F0900000000000000" pitchFamily="50" charset="-128"/>
                <a:ea typeface="AR P丸ゴシック体E" panose="020F0900000000000000" pitchFamily="50" charset="-128"/>
              </a:rPr>
              <a:t>激しく変化</a:t>
            </a:r>
            <a:r>
              <a:rPr lang="ja-JP" altLang="en-US" sz="3067" dirty="0">
                <a:latin typeface="AR P丸ゴシック体E" panose="020F0900000000000000" pitchFamily="50" charset="-128"/>
                <a:ea typeface="AR P丸ゴシック体E" panose="020F0900000000000000" pitchFamily="50" charset="-128"/>
              </a:rPr>
              <a:t>している。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・地球の</a:t>
            </a:r>
            <a:r>
              <a:rPr lang="ja-JP" altLang="en-US" sz="3067" dirty="0">
                <a:solidFill>
                  <a:srgbClr val="C00000"/>
                </a:solidFill>
                <a:latin typeface="AR P丸ゴシック体E" panose="020F0900000000000000" pitchFamily="50" charset="-128"/>
                <a:ea typeface="AR P丸ゴシック体E" panose="020F0900000000000000" pitchFamily="50" charset="-128"/>
              </a:rPr>
              <a:t>温暖化</a:t>
            </a:r>
            <a:r>
              <a:rPr lang="ja-JP" altLang="en-US" sz="3067" dirty="0">
                <a:latin typeface="AR P丸ゴシック体E" panose="020F0900000000000000" pitchFamily="50" charset="-128"/>
                <a:ea typeface="AR P丸ゴシック体E" panose="020F0900000000000000" pitchFamily="50" charset="-128"/>
              </a:rPr>
              <a:t>は確実に進行している。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・変化は、加速度的に</a:t>
            </a:r>
            <a:r>
              <a:rPr lang="ja-JP" altLang="en-US" sz="3067" dirty="0">
                <a:solidFill>
                  <a:srgbClr val="C00000"/>
                </a:solidFill>
                <a:latin typeface="AR P丸ゴシック体E" panose="020F0900000000000000" pitchFamily="50" charset="-128"/>
                <a:ea typeface="AR P丸ゴシック体E" panose="020F0900000000000000" pitchFamily="50" charset="-128"/>
              </a:rPr>
              <a:t>速くなりそうだ</a:t>
            </a:r>
            <a:r>
              <a:rPr lang="ja-JP" altLang="en-US" sz="3067" dirty="0">
                <a:latin typeface="AR P丸ゴシック体E" panose="020F0900000000000000" pitchFamily="50" charset="-128"/>
                <a:ea typeface="AR P丸ゴシック体E" panose="020F0900000000000000" pitchFamily="50" charset="-128"/>
              </a:rPr>
              <a:t>。</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・社会の</a:t>
            </a:r>
            <a:r>
              <a:rPr lang="ja-JP" altLang="en-US" sz="3067" dirty="0">
                <a:solidFill>
                  <a:srgbClr val="C00000"/>
                </a:solidFill>
                <a:latin typeface="AR P丸ゴシック体E" panose="020F0900000000000000" pitchFamily="50" charset="-128"/>
                <a:ea typeface="AR P丸ゴシック体E" panose="020F0900000000000000" pitchFamily="50" charset="-128"/>
              </a:rPr>
              <a:t>持続可能性が危うく</a:t>
            </a:r>
            <a:r>
              <a:rPr lang="ja-JP" altLang="en-US" sz="3067" dirty="0">
                <a:latin typeface="AR P丸ゴシック体E" panose="020F0900000000000000" pitchFamily="50" charset="-128"/>
                <a:ea typeface="AR P丸ゴシック体E" panose="020F0900000000000000" pitchFamily="50" charset="-128"/>
              </a:rPr>
              <a:t>なっている。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・日本だけではうまくやっていけない。</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1200" dirty="0">
                <a:latin typeface="AR P丸ゴシック体E" panose="020F0900000000000000" pitchFamily="50" charset="-128"/>
                <a:ea typeface="AR P丸ゴシック体E" panose="020F0900000000000000" pitchFamily="50" charset="-128"/>
              </a:rPr>
              <a:t>　　</a:t>
            </a:r>
            <a:r>
              <a:rPr lang="ja-JP" altLang="en-US" sz="3067" dirty="0">
                <a:latin typeface="AR P丸ゴシック体E" panose="020F0900000000000000" pitchFamily="50" charset="-128"/>
                <a:ea typeface="AR P丸ゴシック体E" panose="020F0900000000000000" pitchFamily="50" charset="-128"/>
              </a:rPr>
              <a:t>　</a:t>
            </a:r>
            <a:r>
              <a:rPr lang="ja-JP" altLang="en-US" sz="3067" dirty="0">
                <a:solidFill>
                  <a:srgbClr val="C00000"/>
                </a:solidFill>
                <a:latin typeface="AR P丸ゴシック体E" panose="020F0900000000000000" pitchFamily="50" charset="-128"/>
                <a:ea typeface="AR P丸ゴシック体E" panose="020F0900000000000000" pitchFamily="50" charset="-128"/>
              </a:rPr>
              <a:t>（私、自校、日本、人間）</a:t>
            </a:r>
            <a:endParaRPr lang="en-US" altLang="ja-JP" sz="1200" dirty="0">
              <a:solidFill>
                <a:srgbClr val="C00000"/>
              </a:solidFill>
              <a:latin typeface="AR P丸ゴシック体E" panose="020F0900000000000000" pitchFamily="50" charset="-128"/>
              <a:ea typeface="AR P丸ゴシック体E" panose="020F0900000000000000" pitchFamily="50" charset="-128"/>
            </a:endParaRPr>
          </a:p>
        </p:txBody>
      </p:sp>
      <p:sp>
        <p:nvSpPr>
          <p:cNvPr id="3" name="四角形: 角を丸くする 2">
            <a:extLst>
              <a:ext uri="{FF2B5EF4-FFF2-40B4-BE49-F238E27FC236}">
                <a16:creationId xmlns:a16="http://schemas.microsoft.com/office/drawing/2014/main" id="{D18C5084-C5B7-445E-9FC7-24DA66A3D4BD}"/>
              </a:ext>
            </a:extLst>
          </p:cNvPr>
          <p:cNvSpPr/>
          <p:nvPr/>
        </p:nvSpPr>
        <p:spPr>
          <a:xfrm>
            <a:off x="4572000" y="2233639"/>
            <a:ext cx="2439206"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6" name="四角形: 角を丸くする 5">
            <a:extLst>
              <a:ext uri="{FF2B5EF4-FFF2-40B4-BE49-F238E27FC236}">
                <a16:creationId xmlns:a16="http://schemas.microsoft.com/office/drawing/2014/main" id="{60EFF48D-110E-42DF-A846-23F90EF03F70}"/>
              </a:ext>
            </a:extLst>
          </p:cNvPr>
          <p:cNvSpPr/>
          <p:nvPr/>
        </p:nvSpPr>
        <p:spPr>
          <a:xfrm>
            <a:off x="4648613" y="2838438"/>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7" name="四角形: 角を丸くする 6">
            <a:extLst>
              <a:ext uri="{FF2B5EF4-FFF2-40B4-BE49-F238E27FC236}">
                <a16:creationId xmlns:a16="http://schemas.microsoft.com/office/drawing/2014/main" id="{02E7E7C5-8DAC-43FA-B572-555F5D97F740}"/>
              </a:ext>
            </a:extLst>
          </p:cNvPr>
          <p:cNvSpPr/>
          <p:nvPr/>
        </p:nvSpPr>
        <p:spPr>
          <a:xfrm>
            <a:off x="1886196" y="3483485"/>
            <a:ext cx="1159644"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9" name="四角形: 角を丸くする 8">
            <a:extLst>
              <a:ext uri="{FF2B5EF4-FFF2-40B4-BE49-F238E27FC236}">
                <a16:creationId xmlns:a16="http://schemas.microsoft.com/office/drawing/2014/main" id="{70E61F7B-57F6-46A6-8DF2-3E4D8B558776}"/>
              </a:ext>
            </a:extLst>
          </p:cNvPr>
          <p:cNvSpPr/>
          <p:nvPr/>
        </p:nvSpPr>
        <p:spPr>
          <a:xfrm>
            <a:off x="4254008" y="4130252"/>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0" name="四角形: 角を丸くする 9">
            <a:extLst>
              <a:ext uri="{FF2B5EF4-FFF2-40B4-BE49-F238E27FC236}">
                <a16:creationId xmlns:a16="http://schemas.microsoft.com/office/drawing/2014/main" id="{26B9B0C5-34D5-4115-BB3A-851E1ED38736}"/>
              </a:ext>
            </a:extLst>
          </p:cNvPr>
          <p:cNvSpPr/>
          <p:nvPr/>
        </p:nvSpPr>
        <p:spPr>
          <a:xfrm>
            <a:off x="1865869" y="4799407"/>
            <a:ext cx="1949476"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1" name="四角形: 角を丸くする 10">
            <a:extLst>
              <a:ext uri="{FF2B5EF4-FFF2-40B4-BE49-F238E27FC236}">
                <a16:creationId xmlns:a16="http://schemas.microsoft.com/office/drawing/2014/main" id="{656038ED-D3A4-48ED-8F50-3EF1532FF26F}"/>
              </a:ext>
            </a:extLst>
          </p:cNvPr>
          <p:cNvSpPr/>
          <p:nvPr/>
        </p:nvSpPr>
        <p:spPr>
          <a:xfrm>
            <a:off x="743832" y="5431978"/>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4" presetClass="exit" presetSubtype="10" fill="hold" grpId="0" nodeType="afterEffect">
                                  <p:stCondLst>
                                    <p:cond delay="3000"/>
                                  </p:stCondLst>
                                  <p:childTnLst>
                                    <p:animEffect transition="out" filter="randombar(horizont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par>
                          <p:cTn id="12" fill="hold">
                            <p:stCondLst>
                              <p:cond delay="4000"/>
                            </p:stCondLst>
                            <p:childTnLst>
                              <p:par>
                                <p:cTn id="13" presetID="14" presetClass="exit" presetSubtype="10" fill="hold" grpId="0" nodeType="afterEffect">
                                  <p:stCondLst>
                                    <p:cond delay="300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7500"/>
                            </p:stCondLst>
                            <p:childTnLst>
                              <p:par>
                                <p:cTn id="17" presetID="14" presetClass="exit" presetSubtype="10" fill="hold" grpId="0" nodeType="afterEffect">
                                  <p:stCondLst>
                                    <p:cond delay="2500"/>
                                  </p:stCondLst>
                                  <p:childTnLst>
                                    <p:animEffect transition="out" filter="randombar(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10500"/>
                            </p:stCondLst>
                            <p:childTnLst>
                              <p:par>
                                <p:cTn id="21" presetID="14" presetClass="exit" presetSubtype="10" fill="hold" grpId="0" nodeType="afterEffect">
                                  <p:stCondLst>
                                    <p:cond delay="2500"/>
                                  </p:stCondLst>
                                  <p:childTnLst>
                                    <p:animEffect transition="out" filter="randombar(horizontal)">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par>
                          <p:cTn id="24" fill="hold">
                            <p:stCondLst>
                              <p:cond delay="13500"/>
                            </p:stCondLst>
                            <p:childTnLst>
                              <p:par>
                                <p:cTn id="25" presetID="14" presetClass="exit" presetSubtype="10" fill="hold" grpId="0" nodeType="afterEffect">
                                  <p:stCondLst>
                                    <p:cond delay="5500"/>
                                  </p:stCondLst>
                                  <p:childTnLst>
                                    <p:animEffect transition="out" filter="randombar(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19500"/>
                            </p:stCondLst>
                            <p:childTnLst>
                              <p:par>
                                <p:cTn id="29" presetID="42" presetClass="entr" presetSubtype="0" fill="hold" nodeType="after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animEffect transition="in" filter="fade">
                                      <p:cBhvr>
                                        <p:cTn id="31" dur="2000"/>
                                        <p:tgtEl>
                                          <p:spTgt spid="4">
                                            <p:txEl>
                                              <p:pRg st="15" end="15"/>
                                            </p:txEl>
                                          </p:spTgt>
                                        </p:tgtEl>
                                      </p:cBhvr>
                                    </p:animEffect>
                                    <p:anim calcmode="lin" valueType="num">
                                      <p:cBhvr>
                                        <p:cTn id="32" dur="2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33" dur="2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9050"/>
            <a:ext cx="9144000" cy="6877050"/>
          </a:xfrm>
          <a:prstGeom prst="rect">
            <a:avLst/>
          </a:prstGeom>
          <a:blipFill>
            <a:blip r:embed="rId3" cstate="print"/>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2" name="テキスト ボックス 1"/>
          <p:cNvSpPr txBox="1">
            <a:spLocks noChangeArrowheads="1"/>
          </p:cNvSpPr>
          <p:nvPr/>
        </p:nvSpPr>
        <p:spPr bwMode="auto">
          <a:xfrm>
            <a:off x="317989" y="412621"/>
            <a:ext cx="8660422" cy="622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子どもたちを取り巻く</a:t>
            </a:r>
            <a:r>
              <a:rPr lang="ja-JP" altLang="ja-JP" sz="3323" dirty="0">
                <a:solidFill>
                  <a:srgbClr val="FF0000"/>
                </a:solidFill>
                <a:latin typeface="HGPｺﾞｼｯｸE" panose="020B0900000000000000" pitchFamily="50" charset="-128"/>
                <a:ea typeface="HGPｺﾞｼｯｸE" panose="020B0900000000000000" pitchFamily="50" charset="-128"/>
              </a:rPr>
              <a:t>世界は</a:t>
            </a:r>
            <a:r>
              <a:rPr lang="ja-JP" altLang="ja-JP" sz="3323" dirty="0">
                <a:latin typeface="HGPｺﾞｼｯｸE" panose="020B0900000000000000" pitchFamily="50" charset="-128"/>
                <a:ea typeface="HGPｺﾞｼｯｸE" panose="020B0900000000000000" pitchFamily="50" charset="-128"/>
              </a:rPr>
              <a:t>グローバル化・</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情報化が進む中、</a:t>
            </a:r>
            <a:r>
              <a:rPr lang="ja-JP" altLang="ja-JP" sz="3323" dirty="0">
                <a:solidFill>
                  <a:srgbClr val="FF0000"/>
                </a:solidFill>
                <a:latin typeface="HGPｺﾞｼｯｸE" panose="020B0900000000000000" pitchFamily="50" charset="-128"/>
                <a:ea typeface="HGPｺﾞｼｯｸE" panose="020B0900000000000000" pitchFamily="50" charset="-128"/>
              </a:rPr>
              <a:t>激しく変化</a:t>
            </a:r>
            <a:r>
              <a:rPr lang="ja-JP" altLang="ja-JP" sz="3323" dirty="0">
                <a:latin typeface="HGPｺﾞｼｯｸE" panose="020B0900000000000000" pitchFamily="50" charset="-128"/>
                <a:ea typeface="HGPｺﾞｼｯｸE" panose="020B0900000000000000" pitchFamily="50" charset="-128"/>
              </a:rPr>
              <a:t>しております。</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世界の条件が変われば、</a:t>
            </a:r>
            <a:r>
              <a:rPr lang="ja-JP" altLang="ja-JP" sz="3692" u="sng" dirty="0">
                <a:latin typeface="HG創英角ﾎﾟｯﾌﾟ体" panose="040B0A09000000000000" pitchFamily="49" charset="-128"/>
                <a:ea typeface="HG創英角ﾎﾟｯﾌﾟ体" panose="040B0A09000000000000" pitchFamily="49" charset="-128"/>
              </a:rPr>
              <a:t>物</a:t>
            </a:r>
            <a:r>
              <a:rPr lang="ja-JP" altLang="en-US" sz="3692" u="sng" dirty="0">
                <a:latin typeface="HG創英角ﾎﾟｯﾌﾟ体" panose="040B0A09000000000000" pitchFamily="49" charset="-128"/>
                <a:ea typeface="HG創英角ﾎﾟｯﾌﾟ体" panose="040B0A09000000000000" pitchFamily="49" charset="-128"/>
              </a:rPr>
              <a:t>ごと</a:t>
            </a:r>
            <a:r>
              <a:rPr lang="ja-JP" altLang="ja-JP" sz="3692" u="sng" dirty="0">
                <a:latin typeface="HG創英角ﾎﾟｯﾌﾟ体" panose="040B0A09000000000000" pitchFamily="49" charset="-128"/>
                <a:ea typeface="HG創英角ﾎﾟｯﾌﾟ体" panose="040B0A09000000000000" pitchFamily="49" charset="-128"/>
              </a:rPr>
              <a:t>の</a:t>
            </a:r>
            <a:r>
              <a:rPr lang="ja-JP" altLang="ja-JP" sz="3692" b="1" u="sng" dirty="0">
                <a:solidFill>
                  <a:srgbClr val="FF0000"/>
                </a:solidFill>
                <a:latin typeface="HG創英角ﾎﾟｯﾌﾟ体" panose="040B0A09000000000000" pitchFamily="49" charset="-128"/>
                <a:ea typeface="HG創英角ﾎﾟｯﾌﾟ体" panose="040B0A09000000000000" pitchFamily="49" charset="-128"/>
              </a:rPr>
              <a:t>正解も</a:t>
            </a:r>
            <a:endParaRPr lang="en-US" altLang="ja-JP" sz="3692" b="1" u="sng" dirty="0">
              <a:solidFill>
                <a:srgbClr val="FF0000"/>
              </a:solidFill>
              <a:latin typeface="HG創英角ﾎﾟｯﾌﾟ体" panose="040B0A09000000000000" pitchFamily="49" charset="-128"/>
              <a:ea typeface="HG創英角ﾎﾟｯﾌﾟ体" panose="040B0A09000000000000" pitchFamily="49" charset="-128"/>
            </a:endParaRPr>
          </a:p>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どんどん</a:t>
            </a:r>
            <a:r>
              <a:rPr lang="ja-JP" altLang="ja-JP" sz="3323" u="sng" dirty="0">
                <a:solidFill>
                  <a:srgbClr val="FF0000"/>
                </a:solidFill>
                <a:latin typeface="HG創英角ﾎﾟｯﾌﾟ体" panose="040B0A09000000000000" pitchFamily="49" charset="-128"/>
                <a:ea typeface="HG創英角ﾎﾟｯﾌﾟ体" panose="040B0A09000000000000" pitchFamily="49" charset="-128"/>
              </a:rPr>
              <a:t>変わります</a:t>
            </a:r>
            <a:r>
              <a:rPr lang="ja-JP" altLang="ja-JP" sz="3323" dirty="0">
                <a:latin typeface="HGPｺﾞｼｯｸE" panose="020B0900000000000000" pitchFamily="50" charset="-128"/>
                <a:ea typeface="HGPｺﾞｼｯｸE" panose="020B0900000000000000" pitchFamily="50" charset="-128"/>
              </a:rPr>
              <a:t>。</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endParaRPr lang="en-US" altLang="ja-JP" sz="3323" dirty="0">
              <a:solidFill>
                <a:schemeClr val="accent1">
                  <a:lumMod val="75000"/>
                </a:schemeClr>
              </a:solidFill>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en-US" sz="3323" dirty="0">
                <a:solidFill>
                  <a:schemeClr val="accent1">
                    <a:lumMod val="75000"/>
                  </a:schemeClr>
                </a:solidFill>
                <a:latin typeface="HGPｺﾞｼｯｸE" panose="020B0900000000000000" pitchFamily="50" charset="-128"/>
                <a:ea typeface="HGPｺﾞｼｯｸE" panose="020B0900000000000000" pitchFamily="50" charset="-128"/>
              </a:rPr>
              <a:t>　　　　　　　　</a:t>
            </a:r>
            <a:r>
              <a:rPr lang="ja-JP" altLang="en-US" sz="3323" dirty="0">
                <a:solidFill>
                  <a:schemeClr val="accent1">
                    <a:lumMod val="75000"/>
                  </a:schemeClr>
                </a:solidFill>
                <a:highlight>
                  <a:srgbClr val="FFFF00"/>
                </a:highlight>
                <a:latin typeface="HGPｺﾞｼｯｸE" panose="020B0900000000000000" pitchFamily="50" charset="-128"/>
                <a:ea typeface="HGPｺﾞｼｯｸE" panose="020B0900000000000000" pitchFamily="50" charset="-128"/>
              </a:rPr>
              <a:t>決まった正解のない社会</a:t>
            </a:r>
            <a:endParaRPr lang="en-US" altLang="ja-JP" sz="3323" dirty="0">
              <a:solidFill>
                <a:schemeClr val="accent1">
                  <a:lumMod val="75000"/>
                </a:schemeClr>
              </a:solidFill>
              <a:highlight>
                <a:srgbClr val="FFFF00"/>
              </a:highlight>
              <a:latin typeface="HGPｺﾞｼｯｸE" panose="020B0900000000000000" pitchFamily="50" charset="-128"/>
              <a:ea typeface="HGPｺﾞｼｯｸE" panose="020B0900000000000000" pitchFamily="50" charset="-128"/>
            </a:endParaRPr>
          </a:p>
          <a:p>
            <a:pPr latinLnBrk="1">
              <a:spcBef>
                <a:spcPct val="0"/>
              </a:spcBef>
              <a:buClrTx/>
              <a:buSzTx/>
              <a:buFontTx/>
              <a:buNone/>
            </a:pPr>
            <a:endParaRPr lang="en-US" altLang="ja-JP" sz="3323" dirty="0">
              <a:solidFill>
                <a:schemeClr val="accent1">
                  <a:lumMod val="75000"/>
                </a:schemeClr>
              </a:solidFill>
              <a:highlight>
                <a:srgbClr val="FFFF00"/>
              </a:highlight>
              <a:latin typeface="HGPｺﾞｼｯｸE" panose="020B0900000000000000" pitchFamily="50" charset="-128"/>
              <a:ea typeface="HGPｺﾞｼｯｸE" panose="020B0900000000000000" pitchFamily="50" charset="-128"/>
            </a:endParaRPr>
          </a:p>
          <a:p>
            <a:pPr algn="r" latinLnBrk="1">
              <a:spcBef>
                <a:spcPct val="0"/>
              </a:spcBef>
              <a:buClrTx/>
              <a:buSzTx/>
              <a:buFontTx/>
              <a:buNone/>
            </a:pPr>
            <a:endParaRPr lang="en-US" altLang="ja-JP" sz="3323" dirty="0">
              <a:solidFill>
                <a:schemeClr val="accent1">
                  <a:lumMod val="75000"/>
                </a:schemeClr>
              </a:solidFill>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そして、そのような時代に</a:t>
            </a:r>
            <a:r>
              <a:rPr lang="ja-JP" altLang="ja-JP" sz="3323" dirty="0">
                <a:solidFill>
                  <a:srgbClr val="FF0000"/>
                </a:solidFill>
                <a:latin typeface="HGPｺﾞｼｯｸE" panose="020B0900000000000000" pitchFamily="50" charset="-128"/>
                <a:ea typeface="HGPｺﾞｼｯｸE" panose="020B0900000000000000" pitchFamily="50" charset="-128"/>
              </a:rPr>
              <a:t>求められる</a:t>
            </a:r>
            <a:r>
              <a:rPr lang="ja-JP" altLang="ja-JP" sz="3692" dirty="0">
                <a:solidFill>
                  <a:srgbClr val="FF0000"/>
                </a:solidFill>
                <a:latin typeface="HGP創英角ﾎﾟｯﾌﾟ体" panose="040B0A00000000000000" pitchFamily="50" charset="-128"/>
                <a:ea typeface="HGP創英角ﾎﾟｯﾌﾟ体" panose="040B0A00000000000000" pitchFamily="50" charset="-128"/>
              </a:rPr>
              <a:t>人間像</a:t>
            </a:r>
            <a:r>
              <a:rPr lang="ja-JP" altLang="ja-JP" sz="3323" dirty="0">
                <a:latin typeface="HGPｺﾞｼｯｸE" panose="020B0900000000000000" pitchFamily="50" charset="-128"/>
                <a:ea typeface="HGPｺﾞｼｯｸE" panose="020B0900000000000000" pitchFamily="50" charset="-128"/>
              </a:rPr>
              <a:t>も大きく変わってきています。</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en-US" sz="2585" dirty="0">
                <a:latin typeface="HGPｺﾞｼｯｸE" panose="020B0900000000000000" pitchFamily="50" charset="-128"/>
                <a:ea typeface="HGPｺﾞｼｯｸE" panose="020B0900000000000000" pitchFamily="50" charset="-128"/>
              </a:rPr>
              <a:t>　　　　　　　　</a:t>
            </a:r>
            <a:endParaRPr lang="ja-JP" altLang="ja-JP" sz="3323" dirty="0">
              <a:latin typeface="HGPｺﾞｼｯｸE" panose="020B0900000000000000" pitchFamily="50" charset="-128"/>
              <a:ea typeface="HGPｺﾞｼｯｸE" panose="020B0900000000000000"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2000"/>
                                  </p:stCondLst>
                                  <p:childTnLst>
                                    <p:set>
                                      <p:cBhvr>
                                        <p:cTn id="15" dur="1" fill="hold">
                                          <p:stCondLst>
                                            <p:cond delay="0"/>
                                          </p:stCondLst>
                                        </p:cTn>
                                        <p:tgtEl>
                                          <p:spTgt spid="2">
                                            <p:txEl>
                                              <p:pRg st="6" end="6"/>
                                            </p:txEl>
                                          </p:spTgt>
                                        </p:tgtEl>
                                        <p:attrNameLst>
                                          <p:attrName>style.visibility</p:attrName>
                                        </p:attrNameLst>
                                      </p:cBhvr>
                                      <p:to>
                                        <p:strVal val="visible"/>
                                      </p:to>
                                    </p:set>
                                    <p:anim calcmode="lin" valueType="num">
                                      <p:cBhvr additive="base">
                                        <p:cTn id="16"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18" fill="hold" nodeType="withGroup">
                            <p:stCondLst>
                              <p:cond delay="3000"/>
                            </p:stCondLst>
                            <p:childTnLst>
                              <p:par>
                                <p:cTn id="19" presetID="2" presetClass="entr" presetSubtype="4" fill="hold" nodeType="afterEffect">
                                  <p:stCondLst>
                                    <p:cond delay="3000"/>
                                  </p:stCondLst>
                                  <p:childTnLst>
                                    <p:set>
                                      <p:cBhvr>
                                        <p:cTn id="20" dur="1" fill="hold">
                                          <p:stCondLst>
                                            <p:cond delay="0"/>
                                          </p:stCondLst>
                                        </p:cTn>
                                        <p:tgtEl>
                                          <p:spTgt spid="2">
                                            <p:txEl>
                                              <p:pRg st="9" end="9"/>
                                            </p:txEl>
                                          </p:spTgt>
                                        </p:tgtEl>
                                        <p:attrNameLst>
                                          <p:attrName>style.visibility</p:attrName>
                                        </p:attrNameLst>
                                      </p:cBhvr>
                                      <p:to>
                                        <p:strVal val="visible"/>
                                      </p:to>
                                    </p:set>
                                    <p:anim calcmode="lin" valueType="num">
                                      <p:cBhvr additive="base">
                                        <p:cTn id="2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par>
                          <p:cTn id="23" fill="hold">
                            <p:stCondLst>
                              <p:cond delay="6500"/>
                            </p:stCondLst>
                            <p:childTnLst>
                              <p:par>
                                <p:cTn id="24" presetID="2" presetClass="entr" presetSubtype="4" fill="hold" nodeType="afterEffect">
                                  <p:stCondLst>
                                    <p:cond delay="0"/>
                                  </p:stCondLst>
                                  <p:childTnLst>
                                    <p:set>
                                      <p:cBhvr>
                                        <p:cTn id="25" dur="1" fill="hold">
                                          <p:stCondLst>
                                            <p:cond delay="0"/>
                                          </p:stCondLst>
                                        </p:cTn>
                                        <p:tgtEl>
                                          <p:spTgt spid="2">
                                            <p:txEl>
                                              <p:pRg st="10" end="10"/>
                                            </p:txEl>
                                          </p:spTgt>
                                        </p:tgtEl>
                                        <p:attrNameLst>
                                          <p:attrName>style.visibility</p:attrName>
                                        </p:attrNameLst>
                                      </p:cBhvr>
                                      <p:to>
                                        <p:strVal val="visible"/>
                                      </p:to>
                                    </p:set>
                                    <p:anim calcmode="lin" valueType="num">
                                      <p:cBhvr additive="base">
                                        <p:cTn id="26"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9050"/>
            <a:ext cx="9144000" cy="6638559"/>
          </a:xfrm>
          <a:prstGeom prst="rect">
            <a:avLst/>
          </a:prstGeom>
          <a:blipFill>
            <a:blip r:embed="rId3" cstate="print"/>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2" name="テキスト ボックス 1"/>
          <p:cNvSpPr txBox="1">
            <a:spLocks noChangeArrowheads="1"/>
          </p:cNvSpPr>
          <p:nvPr/>
        </p:nvSpPr>
        <p:spPr bwMode="auto">
          <a:xfrm>
            <a:off x="-12331" y="138072"/>
            <a:ext cx="9339212" cy="40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latinLnBrk="1">
              <a:spcBef>
                <a:spcPct val="0"/>
              </a:spcBef>
              <a:buClrTx/>
              <a:buSzTx/>
              <a:buFontTx/>
              <a:buNone/>
            </a:pPr>
            <a:r>
              <a:rPr lang="ja-JP" altLang="en-US" sz="3600" dirty="0">
                <a:latin typeface="HGPｺﾞｼｯｸE" panose="020B0900000000000000" pitchFamily="50" charset="-128"/>
                <a:ea typeface="HGPｺﾞｼｯｸE" panose="020B0900000000000000" pitchFamily="50" charset="-128"/>
              </a:rPr>
              <a:t>　</a:t>
            </a:r>
            <a:r>
              <a:rPr lang="ja-JP" altLang="en-US" sz="3400" dirty="0">
                <a:latin typeface="HGPｺﾞｼｯｸE" panose="020B0900000000000000" pitchFamily="50" charset="-128"/>
                <a:ea typeface="HGPｺﾞｼｯｸE" panose="020B0900000000000000" pitchFamily="50" charset="-128"/>
              </a:rPr>
              <a:t>「ゆとりの中で生きる力を育てる」と</a:t>
            </a:r>
            <a:endParaRPr lang="en-US" altLang="ja-JP" sz="3400"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en-US" sz="3400" dirty="0">
                <a:latin typeface="HGPｺﾞｼｯｸE" panose="020B0900000000000000" pitchFamily="50" charset="-128"/>
                <a:ea typeface="HGPｺﾞｼｯｸE" panose="020B0900000000000000" pitchFamily="50" charset="-128"/>
              </a:rPr>
              <a:t>　　　　　　　　　　　　　　　　言われたけれど・・・</a:t>
            </a:r>
            <a:endParaRPr lang="en-US" altLang="ja-JP" sz="3400"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1400"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1400"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1400"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3692"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3692"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3692"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r>
              <a:rPr lang="ja-JP" altLang="en-US" sz="3692" dirty="0">
                <a:solidFill>
                  <a:srgbClr val="C00000"/>
                </a:solidFill>
                <a:latin typeface="HGS創英角ﾎﾟｯﾌﾟ体" panose="040B0A00000000000000" pitchFamily="50" charset="-128"/>
                <a:ea typeface="HGS創英角ﾎﾟｯﾌﾟ体" panose="040B0A00000000000000" pitchFamily="50" charset="-128"/>
              </a:rPr>
              <a:t>　</a:t>
            </a:r>
            <a:r>
              <a:rPr lang="ja-JP" altLang="en-US" sz="3692" b="1" dirty="0">
                <a:solidFill>
                  <a:srgbClr val="C00000"/>
                </a:solidFill>
                <a:latin typeface="HGS創英角ﾎﾟｯﾌﾟ体" panose="040B0A00000000000000" pitchFamily="50" charset="-128"/>
                <a:ea typeface="HGS創英角ﾎﾟｯﾌﾟ体" panose="040B0A00000000000000" pitchFamily="50" charset="-128"/>
              </a:rPr>
              <a:t>みなさんのお考えはどちらでしたか？？</a:t>
            </a:r>
            <a:endParaRPr lang="ja-JP" altLang="ja-JP" sz="3323" b="1" dirty="0">
              <a:latin typeface="HGPｺﾞｼｯｸE" panose="020B0900000000000000" pitchFamily="50" charset="-128"/>
              <a:ea typeface="HGPｺﾞｼｯｸE" panose="020B0900000000000000" pitchFamily="50" charset="-128"/>
            </a:endParaRPr>
          </a:p>
        </p:txBody>
      </p:sp>
      <p:sp>
        <p:nvSpPr>
          <p:cNvPr id="5" name="正方形/長方形 4">
            <a:extLst>
              <a:ext uri="{FF2B5EF4-FFF2-40B4-BE49-F238E27FC236}">
                <a16:creationId xmlns:a16="http://schemas.microsoft.com/office/drawing/2014/main" id="{2D3365E3-A6EF-4D36-8B00-3510E2C017AB}"/>
              </a:ext>
            </a:extLst>
          </p:cNvPr>
          <p:cNvSpPr/>
          <p:nvPr/>
        </p:nvSpPr>
        <p:spPr>
          <a:xfrm>
            <a:off x="389998" y="4226627"/>
            <a:ext cx="3960440" cy="199100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6" name="正方形/長方形 5">
            <a:extLst>
              <a:ext uri="{FF2B5EF4-FFF2-40B4-BE49-F238E27FC236}">
                <a16:creationId xmlns:a16="http://schemas.microsoft.com/office/drawing/2014/main" id="{716D8841-3018-429D-8EDA-BDCEDBF12EE6}"/>
              </a:ext>
            </a:extLst>
          </p:cNvPr>
          <p:cNvSpPr/>
          <p:nvPr/>
        </p:nvSpPr>
        <p:spPr>
          <a:xfrm>
            <a:off x="4788024" y="4231037"/>
            <a:ext cx="3960440" cy="19910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テキスト ボックス 6">
            <a:extLst>
              <a:ext uri="{FF2B5EF4-FFF2-40B4-BE49-F238E27FC236}">
                <a16:creationId xmlns:a16="http://schemas.microsoft.com/office/drawing/2014/main" id="{4F9B3B6C-BFA2-4E30-A0C4-CBF6EBC6DE62}"/>
              </a:ext>
            </a:extLst>
          </p:cNvPr>
          <p:cNvSpPr txBox="1"/>
          <p:nvPr/>
        </p:nvSpPr>
        <p:spPr>
          <a:xfrm>
            <a:off x="4874070" y="4558582"/>
            <a:ext cx="3788347" cy="1200329"/>
          </a:xfrm>
          <a:prstGeom prst="rect">
            <a:avLst/>
          </a:prstGeom>
          <a:noFill/>
        </p:spPr>
        <p:txBody>
          <a:bodyPr wrap="square" rtlCol="0">
            <a:spAutoFit/>
          </a:bodyPr>
          <a:lstStyle/>
          <a:p>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今までの学力だけじゃダメ！</a:t>
            </a:r>
          </a:p>
        </p:txBody>
      </p:sp>
      <p:sp>
        <p:nvSpPr>
          <p:cNvPr id="9" name="テキスト ボックス 8">
            <a:extLst>
              <a:ext uri="{FF2B5EF4-FFF2-40B4-BE49-F238E27FC236}">
                <a16:creationId xmlns:a16="http://schemas.microsoft.com/office/drawing/2014/main" id="{DEAC625E-BFE1-4A41-80B6-724EC26E57C3}"/>
              </a:ext>
            </a:extLst>
          </p:cNvPr>
          <p:cNvSpPr txBox="1"/>
          <p:nvPr/>
        </p:nvSpPr>
        <p:spPr>
          <a:xfrm>
            <a:off x="403715" y="4576594"/>
            <a:ext cx="4012420" cy="1200329"/>
          </a:xfrm>
          <a:prstGeom prst="rect">
            <a:avLst/>
          </a:prstGeom>
          <a:noFill/>
        </p:spPr>
        <p:txBody>
          <a:bodyPr wrap="square" rtlCol="0">
            <a:spAutoFit/>
          </a:bodyPr>
          <a:lstStyle/>
          <a:p>
            <a:r>
              <a:rPr lang="ja-JP" altLang="en-US" sz="3600" b="1" dirty="0">
                <a:solidFill>
                  <a:schemeClr val="bg1"/>
                </a:solidFill>
                <a:latin typeface="HG創英角ﾎﾟｯﾌﾟ体" panose="040B0A09000000000000" pitchFamily="49" charset="-128"/>
                <a:ea typeface="HG創英角ﾎﾟｯﾌﾟ体" panose="040B0A09000000000000" pitchFamily="49" charset="-128"/>
              </a:rPr>
              <a:t>ゆとりによる学力低下が最大の問題</a:t>
            </a:r>
          </a:p>
        </p:txBody>
      </p:sp>
      <p:sp>
        <p:nvSpPr>
          <p:cNvPr id="10" name="四角形: 角を丸くする 9">
            <a:extLst>
              <a:ext uri="{FF2B5EF4-FFF2-40B4-BE49-F238E27FC236}">
                <a16:creationId xmlns:a16="http://schemas.microsoft.com/office/drawing/2014/main" id="{A20D3EF8-C8A5-4835-A60D-9ECA664BC9D7}"/>
              </a:ext>
            </a:extLst>
          </p:cNvPr>
          <p:cNvSpPr/>
          <p:nvPr/>
        </p:nvSpPr>
        <p:spPr>
          <a:xfrm>
            <a:off x="647202" y="1676198"/>
            <a:ext cx="7849596" cy="1569977"/>
          </a:xfrm>
          <a:prstGeom prst="roundRect">
            <a:avLst/>
          </a:prstGeom>
          <a:solidFill>
            <a:srgbClr val="FFF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atinLnBrk="1">
              <a:spcBef>
                <a:spcPct val="0"/>
              </a:spcBef>
              <a:buClrTx/>
              <a:buSzTx/>
              <a:buFontTx/>
              <a:buNone/>
            </a:pPr>
            <a:r>
              <a:rPr lang="ja-JP" altLang="en-US" sz="3600" b="1" dirty="0">
                <a:solidFill>
                  <a:srgbClr val="C00000"/>
                </a:solidFill>
                <a:latin typeface="HGS創英角ﾎﾟｯﾌﾟ体" panose="040B0A00000000000000" pitchFamily="50" charset="-128"/>
                <a:ea typeface="HGS創英角ﾎﾟｯﾌﾟ体" panose="040B0A00000000000000" pitchFamily="50" charset="-128"/>
              </a:rPr>
              <a:t>「ゆとり教育」による学力低下は、</a:t>
            </a:r>
            <a:endParaRPr lang="en-US" altLang="ja-JP" sz="3600" b="1"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r>
              <a:rPr lang="ja-JP" altLang="en-US" sz="3600" b="1" dirty="0">
                <a:solidFill>
                  <a:srgbClr val="C00000"/>
                </a:solidFill>
                <a:latin typeface="HGS創英角ﾎﾟｯﾌﾟ体" panose="040B0A00000000000000" pitchFamily="50" charset="-128"/>
                <a:ea typeface="HGS創英角ﾎﾟｯﾌﾟ体" panose="040B0A00000000000000" pitchFamily="50" charset="-128"/>
              </a:rPr>
              <a:t>困ったものだ。学力こそが重要だ！</a:t>
            </a:r>
            <a:r>
              <a:rPr lang="ja-JP" altLang="en-US" sz="2400" dirty="0">
                <a:solidFill>
                  <a:schemeClr val="tx1"/>
                </a:solidFill>
                <a:latin typeface="AR丸ゴシック体E" panose="020F0909000000000000" pitchFamily="49" charset="-128"/>
                <a:ea typeface="AR丸ゴシック体E" panose="020F0909000000000000" pitchFamily="49" charset="-128"/>
              </a:rPr>
              <a:t>というお声が、平成</a:t>
            </a:r>
            <a:r>
              <a:rPr lang="en-US" altLang="ja-JP" sz="2400" dirty="0">
                <a:solidFill>
                  <a:schemeClr val="tx1"/>
                </a:solidFill>
                <a:latin typeface="AR丸ゴシック体E" panose="020F0909000000000000" pitchFamily="49" charset="-128"/>
                <a:ea typeface="AR丸ゴシック体E" panose="020F0909000000000000" pitchFamily="49" charset="-128"/>
              </a:rPr>
              <a:t>10</a:t>
            </a:r>
            <a:r>
              <a:rPr lang="ja-JP" altLang="en-US" sz="2400" dirty="0">
                <a:solidFill>
                  <a:schemeClr val="tx1"/>
                </a:solidFill>
                <a:latin typeface="AR丸ゴシック体E" panose="020F0909000000000000" pitchFamily="49" charset="-128"/>
                <a:ea typeface="AR丸ゴシック体E" panose="020F0909000000000000" pitchFamily="49" charset="-128"/>
              </a:rPr>
              <a:t>年当時たくさんありました。</a:t>
            </a:r>
          </a:p>
        </p:txBody>
      </p:sp>
    </p:spTree>
    <p:extLst>
      <p:ext uri="{BB962C8B-B14F-4D97-AF65-F5344CB8AC3E}">
        <p14:creationId xmlns:p14="http://schemas.microsoft.com/office/powerpoint/2010/main" val="283675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7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8000"/>
                            </p:stCondLst>
                            <p:childTnLst>
                              <p:par>
                                <p:cTn id="33" presetID="2" presetClass="entr" presetSubtype="4" fill="hold" nodeType="afterEffect">
                                  <p:stCondLst>
                                    <p:cond delay="300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827584" y="2132856"/>
            <a:ext cx="2193681" cy="49676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54"/>
          </a:p>
        </p:txBody>
      </p:sp>
      <p:sp>
        <p:nvSpPr>
          <p:cNvPr id="35850" name="テキスト ボックス 10"/>
          <p:cNvSpPr txBox="1">
            <a:spLocks noChangeArrowheads="1"/>
          </p:cNvSpPr>
          <p:nvPr/>
        </p:nvSpPr>
        <p:spPr bwMode="auto">
          <a:xfrm>
            <a:off x="539552" y="764704"/>
            <a:ext cx="8507457" cy="426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b="1" dirty="0">
                <a:latin typeface="AR P丸ゴシック体E" panose="020F0900000000000000" pitchFamily="50" charset="-128"/>
                <a:ea typeface="AR P丸ゴシック体E" panose="020F0900000000000000" pitchFamily="50" charset="-128"/>
              </a:rPr>
              <a:t>そもそも、知識・理解中心の日本の「学力」は、</a:t>
            </a:r>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そして、日本の教育は</a:t>
            </a:r>
            <a:endParaRPr lang="en-US" altLang="ja-JP" sz="2954" b="1" dirty="0">
              <a:latin typeface="AR P丸ゴシック体E" panose="020F0900000000000000" pitchFamily="50" charset="-128"/>
              <a:ea typeface="AR P丸ゴシック体E" panose="020F0900000000000000" pitchFamily="50" charset="-128"/>
            </a:endParaRPr>
          </a:p>
          <a:p>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　</a:t>
            </a:r>
            <a:r>
              <a:rPr lang="ja-JP" altLang="en-US" sz="2954" b="1" dirty="0">
                <a:solidFill>
                  <a:srgbClr val="C00000"/>
                </a:solidFill>
                <a:latin typeface="AR P丸ゴシック体E" panose="020F0900000000000000" pitchFamily="50" charset="-128"/>
                <a:ea typeface="AR P丸ゴシック体E" panose="020F0900000000000000" pitchFamily="50" charset="-128"/>
              </a:rPr>
              <a:t>今の世界</a:t>
            </a:r>
            <a:r>
              <a:rPr lang="ja-JP" altLang="en-US" sz="2954" b="1" dirty="0">
                <a:latin typeface="AR P丸ゴシック体E" panose="020F0900000000000000" pitchFamily="50" charset="-128"/>
                <a:ea typeface="AR P丸ゴシック体E" panose="020F0900000000000000" pitchFamily="50" charset="-128"/>
              </a:rPr>
              <a:t>で　どんな価値があるのでしょうか。</a:t>
            </a:r>
            <a:endParaRPr lang="en-US" altLang="ja-JP" sz="2954" b="1" dirty="0">
              <a:latin typeface="AR P丸ゴシック体E" panose="020F0900000000000000" pitchFamily="50" charset="-128"/>
              <a:ea typeface="AR P丸ゴシック体E" panose="020F0900000000000000" pitchFamily="50" charset="-128"/>
            </a:endParaRPr>
          </a:p>
          <a:p>
            <a:endParaRPr lang="en-US" altLang="ja-JP" sz="2954" b="1" dirty="0">
              <a:latin typeface="AR P丸ゴシック体E" panose="020F0900000000000000" pitchFamily="50" charset="-128"/>
              <a:ea typeface="AR P丸ゴシック体E" panose="020F0900000000000000" pitchFamily="50" charset="-128"/>
            </a:endParaRPr>
          </a:p>
          <a:p>
            <a:endParaRPr lang="en-US" altLang="ja-JP" sz="1015"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この後お示しする</a:t>
            </a:r>
            <a:r>
              <a:rPr lang="en-US" altLang="ja-JP" sz="2800" b="1" dirty="0">
                <a:latin typeface="AR P丸ゴシック体E" panose="020F0900000000000000" pitchFamily="50" charset="-128"/>
                <a:ea typeface="AR P丸ゴシック体E" panose="020F0900000000000000" pitchFamily="50" charset="-128"/>
              </a:rPr>
              <a:t>4</a:t>
            </a:r>
            <a:r>
              <a:rPr lang="ja-JP" altLang="en-US" sz="2800" b="1" dirty="0">
                <a:latin typeface="AR P丸ゴシック体E" panose="020F0900000000000000" pitchFamily="50" charset="-128"/>
                <a:ea typeface="AR P丸ゴシック体E" panose="020F0900000000000000" pitchFamily="50" charset="-128"/>
              </a:rPr>
              <a:t>枚のスライドは</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尾木直樹先生のご著書からお借り</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したものです。</a:t>
            </a:r>
            <a:endParaRPr lang="en-US" altLang="ja-JP" sz="2800" b="1" dirty="0">
              <a:latin typeface="AR P丸ゴシック体E" panose="020F0900000000000000" pitchFamily="50" charset="-128"/>
              <a:ea typeface="AR P丸ゴシック体E" panose="020F0900000000000000" pitchFamily="50" charset="-128"/>
            </a:endParaRPr>
          </a:p>
          <a:p>
            <a:endParaRPr lang="ja-JP" altLang="en-US" sz="2954" dirty="0">
              <a:latin typeface="AR P丸ゴシック体E" panose="020F0900000000000000" pitchFamily="50" charset="-128"/>
              <a:ea typeface="AR P丸ゴシック体E" panose="020F0900000000000000" pitchFamily="50" charset="-128"/>
            </a:endParaRPr>
          </a:p>
        </p:txBody>
      </p:sp>
      <p:pic>
        <p:nvPicPr>
          <p:cNvPr id="3" name="図 2" descr="人, 男性 が含まれている画像&#10;&#10;自動的に生成された説明">
            <a:extLst>
              <a:ext uri="{FF2B5EF4-FFF2-40B4-BE49-F238E27FC236}">
                <a16:creationId xmlns:a16="http://schemas.microsoft.com/office/drawing/2014/main" id="{3F7D12F0-627A-4EAE-9967-6679EEFC9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18567">
            <a:off x="6611888" y="3694328"/>
            <a:ext cx="2033114" cy="2878213"/>
          </a:xfrm>
          <a:prstGeom prst="rect">
            <a:avLst/>
          </a:prstGeom>
        </p:spPr>
      </p:pic>
      <p:pic>
        <p:nvPicPr>
          <p:cNvPr id="4" name="図 3" descr="コンパクトディスク が含まれている画像&#10;&#10;自動的に生成された説明">
            <a:extLst>
              <a:ext uri="{FF2B5EF4-FFF2-40B4-BE49-F238E27FC236}">
                <a16:creationId xmlns:a16="http://schemas.microsoft.com/office/drawing/2014/main" id="{BFCB5775-D2F4-48B6-8425-9903DF87A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14169">
            <a:off x="5715796" y="3298824"/>
            <a:ext cx="2449294" cy="3252662"/>
          </a:xfrm>
          <a:prstGeom prst="rect">
            <a:avLst/>
          </a:prstGeom>
          <a:ln>
            <a:solidFill>
              <a:schemeClr val="accent1">
                <a:lumMod val="40000"/>
                <a:lumOff val="60000"/>
              </a:schemeClr>
            </a:solidFill>
          </a:ln>
        </p:spPr>
      </p:pic>
    </p:spTree>
    <p:extLst>
      <p:ext uri="{BB962C8B-B14F-4D97-AF65-F5344CB8AC3E}">
        <p14:creationId xmlns:p14="http://schemas.microsoft.com/office/powerpoint/2010/main" val="54464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850">
                                            <p:txEl>
                                              <p:pRg st="3" end="3"/>
                                            </p:txEl>
                                          </p:spTgt>
                                        </p:tgtEl>
                                        <p:attrNameLst>
                                          <p:attrName>style.visibility</p:attrName>
                                        </p:attrNameLst>
                                      </p:cBhvr>
                                      <p:to>
                                        <p:strVal val="visible"/>
                                      </p:to>
                                    </p:set>
                                    <p:animEffect transition="in" filter="fade">
                                      <p:cBhvr>
                                        <p:cTn id="12" dur="1000"/>
                                        <p:tgtEl>
                                          <p:spTgt spid="35850">
                                            <p:txEl>
                                              <p:pRg st="3" end="3"/>
                                            </p:txEl>
                                          </p:spTgt>
                                        </p:tgtEl>
                                      </p:cBhvr>
                                    </p:animEffect>
                                    <p:anim calcmode="lin" valueType="num">
                                      <p:cBhvr>
                                        <p:cTn id="13" dur="1000" fill="hold"/>
                                        <p:tgtEl>
                                          <p:spTgt spid="35850">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5850">
                                            <p:txEl>
                                              <p:pRg st="3" end="3"/>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2500"/>
                                  </p:stCondLst>
                                  <p:childTnLst>
                                    <p:set>
                                      <p:cBhvr>
                                        <p:cTn id="17" dur="1" fill="hold">
                                          <p:stCondLst>
                                            <p:cond delay="0"/>
                                          </p:stCondLst>
                                        </p:cTn>
                                        <p:tgtEl>
                                          <p:spTgt spid="35850">
                                            <p:txEl>
                                              <p:pRg st="6" end="6"/>
                                            </p:txEl>
                                          </p:spTgt>
                                        </p:tgtEl>
                                        <p:attrNameLst>
                                          <p:attrName>style.visibility</p:attrName>
                                        </p:attrNameLst>
                                      </p:cBhvr>
                                      <p:to>
                                        <p:strVal val="visible"/>
                                      </p:to>
                                    </p:set>
                                    <p:animEffect transition="in" filter="fade">
                                      <p:cBhvr>
                                        <p:cTn id="18" dur="1000"/>
                                        <p:tgtEl>
                                          <p:spTgt spid="35850">
                                            <p:txEl>
                                              <p:pRg st="6" end="6"/>
                                            </p:txEl>
                                          </p:spTgt>
                                        </p:tgtEl>
                                      </p:cBhvr>
                                    </p:animEffect>
                                    <p:anim calcmode="lin" valueType="num">
                                      <p:cBhvr>
                                        <p:cTn id="19" dur="1000" fill="hold"/>
                                        <p:tgtEl>
                                          <p:spTgt spid="35850">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35850">
                                            <p:txEl>
                                              <p:pRg st="6" end="6"/>
                                            </p:txEl>
                                          </p:spTgt>
                                        </p:tgtEl>
                                        <p:attrNameLst>
                                          <p:attrName>ppt_y</p:attrName>
                                        </p:attrNameLst>
                                      </p:cBhvr>
                                      <p:tavLst>
                                        <p:tav tm="0">
                                          <p:val>
                                            <p:strVal val="#ppt_y+.1"/>
                                          </p:val>
                                        </p:tav>
                                        <p:tav tm="100000">
                                          <p:val>
                                            <p:strVal val="#ppt_y"/>
                                          </p:val>
                                        </p:tav>
                                      </p:tavLst>
                                    </p:anim>
                                  </p:childTnLst>
                                </p:cTn>
                              </p:par>
                            </p:childTnLst>
                          </p:cTn>
                        </p:par>
                        <p:par>
                          <p:cTn id="21" fill="hold">
                            <p:stCondLst>
                              <p:cond delay="4500"/>
                            </p:stCondLst>
                            <p:childTnLst>
                              <p:par>
                                <p:cTn id="22" presetID="42" presetClass="entr" presetSubtype="0" fill="hold" nodeType="afterEffect">
                                  <p:stCondLst>
                                    <p:cond delay="2500"/>
                                  </p:stCondLst>
                                  <p:childTnLst>
                                    <p:set>
                                      <p:cBhvr>
                                        <p:cTn id="23" dur="1" fill="hold">
                                          <p:stCondLst>
                                            <p:cond delay="0"/>
                                          </p:stCondLst>
                                        </p:cTn>
                                        <p:tgtEl>
                                          <p:spTgt spid="35850">
                                            <p:txEl>
                                              <p:pRg st="7" end="7"/>
                                            </p:txEl>
                                          </p:spTgt>
                                        </p:tgtEl>
                                        <p:attrNameLst>
                                          <p:attrName>style.visibility</p:attrName>
                                        </p:attrNameLst>
                                      </p:cBhvr>
                                      <p:to>
                                        <p:strVal val="visible"/>
                                      </p:to>
                                    </p:set>
                                    <p:animEffect transition="in" filter="fade">
                                      <p:cBhvr>
                                        <p:cTn id="24" dur="1000"/>
                                        <p:tgtEl>
                                          <p:spTgt spid="35850">
                                            <p:txEl>
                                              <p:pRg st="7" end="7"/>
                                            </p:txEl>
                                          </p:spTgt>
                                        </p:tgtEl>
                                      </p:cBhvr>
                                    </p:animEffect>
                                    <p:anim calcmode="lin" valueType="num">
                                      <p:cBhvr>
                                        <p:cTn id="25" dur="1000" fill="hold"/>
                                        <p:tgtEl>
                                          <p:spTgt spid="35850">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5850">
                                            <p:txEl>
                                              <p:pRg st="7" end="7"/>
                                            </p:txEl>
                                          </p:spTgt>
                                        </p:tgtEl>
                                        <p:attrNameLst>
                                          <p:attrName>ppt_y</p:attrName>
                                        </p:attrNameLst>
                                      </p:cBhvr>
                                      <p:tavLst>
                                        <p:tav tm="0">
                                          <p:val>
                                            <p:strVal val="#ppt_y+.1"/>
                                          </p:val>
                                        </p:tav>
                                        <p:tav tm="100000">
                                          <p:val>
                                            <p:strVal val="#ppt_y"/>
                                          </p:val>
                                        </p:tav>
                                      </p:tavLst>
                                    </p:anim>
                                  </p:childTnLst>
                                </p:cTn>
                              </p:par>
                            </p:childTnLst>
                          </p:cTn>
                        </p:par>
                        <p:par>
                          <p:cTn id="27" fill="hold">
                            <p:stCondLst>
                              <p:cond delay="8000"/>
                            </p:stCondLst>
                            <p:childTnLst>
                              <p:par>
                                <p:cTn id="28" presetID="42" presetClass="entr" presetSubtype="0" fill="hold" nodeType="afterEffect">
                                  <p:stCondLst>
                                    <p:cond delay="0"/>
                                  </p:stCondLst>
                                  <p:childTnLst>
                                    <p:set>
                                      <p:cBhvr>
                                        <p:cTn id="29" dur="1" fill="hold">
                                          <p:stCondLst>
                                            <p:cond delay="0"/>
                                          </p:stCondLst>
                                        </p:cTn>
                                        <p:tgtEl>
                                          <p:spTgt spid="35850">
                                            <p:txEl>
                                              <p:pRg st="8" end="8"/>
                                            </p:txEl>
                                          </p:spTgt>
                                        </p:tgtEl>
                                        <p:attrNameLst>
                                          <p:attrName>style.visibility</p:attrName>
                                        </p:attrNameLst>
                                      </p:cBhvr>
                                      <p:to>
                                        <p:strVal val="visible"/>
                                      </p:to>
                                    </p:set>
                                    <p:animEffect transition="in" filter="fade">
                                      <p:cBhvr>
                                        <p:cTn id="30" dur="1000"/>
                                        <p:tgtEl>
                                          <p:spTgt spid="35850">
                                            <p:txEl>
                                              <p:pRg st="8" end="8"/>
                                            </p:txEl>
                                          </p:spTgt>
                                        </p:tgtEl>
                                      </p:cBhvr>
                                    </p:animEffect>
                                    <p:anim calcmode="lin" valueType="num">
                                      <p:cBhvr>
                                        <p:cTn id="31" dur="1000" fill="hold"/>
                                        <p:tgtEl>
                                          <p:spTgt spid="35850">
                                            <p:txEl>
                                              <p:pRg st="8" end="8"/>
                                            </p:txEl>
                                          </p:spTgt>
                                        </p:tgtEl>
                                        <p:attrNameLst>
                                          <p:attrName>ppt_x</p:attrName>
                                        </p:attrNameLst>
                                      </p:cBhvr>
                                      <p:tavLst>
                                        <p:tav tm="0">
                                          <p:val>
                                            <p:strVal val="#ppt_x"/>
                                          </p:val>
                                        </p:tav>
                                        <p:tav tm="100000">
                                          <p:val>
                                            <p:strVal val="#ppt_x"/>
                                          </p:val>
                                        </p:tav>
                                      </p:tavLst>
                                    </p:anim>
                                    <p:anim calcmode="lin" valueType="num">
                                      <p:cBhvr>
                                        <p:cTn id="32" dur="1000" fill="hold"/>
                                        <p:tgtEl>
                                          <p:spTgt spid="35850">
                                            <p:txEl>
                                              <p:pRg st="8" end="8"/>
                                            </p:txEl>
                                          </p:spTgt>
                                        </p:tgtEl>
                                        <p:attrNameLst>
                                          <p:attrName>ppt_y</p:attrName>
                                        </p:attrNameLst>
                                      </p:cBhvr>
                                      <p:tavLst>
                                        <p:tav tm="0">
                                          <p:val>
                                            <p:strVal val="#ppt_y+.1"/>
                                          </p:val>
                                        </p:tav>
                                        <p:tav tm="100000">
                                          <p:val>
                                            <p:strVal val="#ppt_y"/>
                                          </p:val>
                                        </p:tav>
                                      </p:tavLst>
                                    </p:anim>
                                  </p:childTnLst>
                                </p:cTn>
                              </p:par>
                            </p:childTnLst>
                          </p:cTn>
                        </p:par>
                        <p:par>
                          <p:cTn id="33" fill="hold">
                            <p:stCondLst>
                              <p:cond delay="9000"/>
                            </p:stCondLst>
                            <p:childTnLst>
                              <p:par>
                                <p:cTn id="34" presetID="16" presetClass="entr" presetSubtype="37" fill="hold" nodeType="afterEffect">
                                  <p:stCondLst>
                                    <p:cond delay="2000"/>
                                  </p:stCondLst>
                                  <p:childTnLst>
                                    <p:set>
                                      <p:cBhvr>
                                        <p:cTn id="35" dur="1" fill="hold">
                                          <p:stCondLst>
                                            <p:cond delay="0"/>
                                          </p:stCondLst>
                                        </p:cTn>
                                        <p:tgtEl>
                                          <p:spTgt spid="3"/>
                                        </p:tgtEl>
                                        <p:attrNameLst>
                                          <p:attrName>style.visibility</p:attrName>
                                        </p:attrNameLst>
                                      </p:cBhvr>
                                      <p:to>
                                        <p:strVal val="visible"/>
                                      </p:to>
                                    </p:set>
                                    <p:animEffect transition="in" filter="barn(outVertical)">
                                      <p:cBhvr>
                                        <p:cTn id="36" dur="500"/>
                                        <p:tgtEl>
                                          <p:spTgt spid="3"/>
                                        </p:tgtEl>
                                      </p:cBhvr>
                                    </p:animEffect>
                                  </p:childTnLst>
                                </p:cTn>
                              </p:par>
                            </p:childTnLst>
                          </p:cTn>
                        </p:par>
                        <p:par>
                          <p:cTn id="37" fill="hold">
                            <p:stCondLst>
                              <p:cond delay="11500"/>
                            </p:stCondLst>
                            <p:childTnLst>
                              <p:par>
                                <p:cTn id="38" presetID="42" presetClass="entr" presetSubtype="0" fill="hold" nodeType="afterEffect">
                                  <p:stCondLst>
                                    <p:cond delay="20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par>
                          <p:cTn id="43" fill="hold">
                            <p:stCondLst>
                              <p:cond delay="14500"/>
                            </p:stCondLst>
                            <p:childTnLst>
                              <p:par>
                                <p:cTn id="44" presetID="47" presetClass="exit" presetSubtype="0" fill="hold" nodeType="afterEffect">
                                  <p:stCondLst>
                                    <p:cond delay="3500"/>
                                  </p:stCondLst>
                                  <p:childTnLst>
                                    <p:animEffect transition="out" filter="fade">
                                      <p:cBhvr>
                                        <p:cTn id="45" dur="1000"/>
                                        <p:tgtEl>
                                          <p:spTgt spid="4"/>
                                        </p:tgtEl>
                                      </p:cBhvr>
                                    </p:animEffect>
                                    <p:anim calcmode="lin" valueType="num">
                                      <p:cBhvr>
                                        <p:cTn id="46" dur="1000"/>
                                        <p:tgtEl>
                                          <p:spTgt spid="4"/>
                                        </p:tgtEl>
                                        <p:attrNameLst>
                                          <p:attrName>ppt_x</p:attrName>
                                        </p:attrNameLst>
                                      </p:cBhvr>
                                      <p:tavLst>
                                        <p:tav tm="0">
                                          <p:val>
                                            <p:strVal val="ppt_x"/>
                                          </p:val>
                                        </p:tav>
                                        <p:tav tm="100000">
                                          <p:val>
                                            <p:strVal val="ppt_x"/>
                                          </p:val>
                                        </p:tav>
                                      </p:tavLst>
                                    </p:anim>
                                    <p:anim calcmode="lin" valueType="num">
                                      <p:cBhvr>
                                        <p:cTn id="47" dur="1000"/>
                                        <p:tgtEl>
                                          <p:spTgt spid="4"/>
                                        </p:tgtEl>
                                        <p:attrNameLst>
                                          <p:attrName>ppt_y</p:attrName>
                                        </p:attrNameLst>
                                      </p:cBhvr>
                                      <p:tavLst>
                                        <p:tav tm="0">
                                          <p:val>
                                            <p:strVal val="ppt_y"/>
                                          </p:val>
                                        </p:tav>
                                        <p:tav tm="100000">
                                          <p:val>
                                            <p:strVal val="ppt_y-.1"/>
                                          </p:val>
                                        </p:tav>
                                      </p:tavLst>
                                    </p:anim>
                                    <p:set>
                                      <p:cBhvr>
                                        <p:cTn id="4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descr="人, 男, 座る, 女性 が含まれている画像&#10;&#10;自動的に生成された説明">
            <a:extLst>
              <a:ext uri="{FF2B5EF4-FFF2-40B4-BE49-F238E27FC236}">
                <a16:creationId xmlns:a16="http://schemas.microsoft.com/office/drawing/2014/main" id="{F40270F7-B5D5-49B6-BFC7-C631671E999A}"/>
              </a:ext>
            </a:extLst>
          </p:cNvPr>
          <p:cNvPicPr>
            <a:picLocks noChangeAspect="1"/>
          </p:cNvPicPr>
          <p:nvPr/>
        </p:nvPicPr>
        <p:blipFill rotWithShape="1">
          <a:blip r:embed="rId3">
            <a:extLst>
              <a:ext uri="{28A0092B-C50C-407E-A947-70E740481C1C}">
                <a14:useLocalDpi xmlns:a14="http://schemas.microsoft.com/office/drawing/2010/main" val="0"/>
              </a:ext>
            </a:extLst>
          </a:blip>
          <a:srcRect l="247" r="9085" b="-1"/>
          <a:stretch/>
        </p:blipFill>
        <p:spPr>
          <a:xfrm rot="21600000">
            <a:off x="207409" y="509057"/>
            <a:ext cx="4585645" cy="3439236"/>
          </a:xfrm>
          <a:prstGeom prst="rect">
            <a:avLst/>
          </a:prstGeom>
        </p:spPr>
      </p:pic>
      <p:sp>
        <p:nvSpPr>
          <p:cNvPr id="4" name="テキスト ボックス 3">
            <a:extLst>
              <a:ext uri="{FF2B5EF4-FFF2-40B4-BE49-F238E27FC236}">
                <a16:creationId xmlns:a16="http://schemas.microsoft.com/office/drawing/2014/main" id="{051D87A4-3747-4010-BFC7-00376469C891}"/>
              </a:ext>
            </a:extLst>
          </p:cNvPr>
          <p:cNvSpPr txBox="1"/>
          <p:nvPr/>
        </p:nvSpPr>
        <p:spPr>
          <a:xfrm>
            <a:off x="4865012" y="210026"/>
            <a:ext cx="4261103" cy="6924973"/>
          </a:xfrm>
          <a:prstGeom prst="rect">
            <a:avLst/>
          </a:prstGeom>
          <a:noFill/>
        </p:spPr>
        <p:txBody>
          <a:bodyPr wrap="none" rtlCol="0">
            <a:spAutoFit/>
          </a:bodyPr>
          <a:lstStyle/>
          <a:p>
            <a:r>
              <a:rPr kumimoji="1" lang="ja-JP" altLang="en-US" sz="2200" dirty="0">
                <a:latin typeface="AR P丸ゴシック体E" panose="020F0900000000000000" pitchFamily="50" charset="-128"/>
                <a:ea typeface="AR P丸ゴシック体E" panose="020F0900000000000000" pitchFamily="50" charset="-128"/>
              </a:rPr>
              <a:t>手島利夫です。</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本日はよろしくお願いいたします。</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実は私にも、若い時がありました。</a:t>
            </a:r>
            <a:endParaRPr kumimoji="1" lang="en-US" altLang="ja-JP" sz="2200" dirty="0">
              <a:latin typeface="AR P丸ゴシック体E" panose="020F0900000000000000" pitchFamily="50" charset="-128"/>
              <a:ea typeface="AR P丸ゴシック体E" panose="020F0900000000000000" pitchFamily="50" charset="-128"/>
            </a:endParaRPr>
          </a:p>
          <a:p>
            <a:endParaRPr kumimoji="1" lang="en-US" altLang="ja-JP" sz="11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教諭として、３校、１８年間、</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教頭として、３校、１０年間、</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校長として、２校、１３年間、</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いつの間にか４１年が・・・。</a:t>
            </a:r>
            <a:endParaRPr kumimoji="1" lang="en-US" altLang="ja-JP" sz="2200" dirty="0">
              <a:latin typeface="AR P丸ゴシック体E" panose="020F0900000000000000" pitchFamily="50" charset="-128"/>
              <a:ea typeface="AR P丸ゴシック体E" panose="020F0900000000000000" pitchFamily="50" charset="-128"/>
            </a:endParaRPr>
          </a:p>
          <a:p>
            <a:endParaRPr kumimoji="1" lang="en-US" altLang="ja-JP" sz="11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社会科の授業が好きでした。</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それが、ユネスコスクールと</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出会って、視野が広がり・・・</a:t>
            </a:r>
            <a:endParaRPr kumimoji="1" lang="en-US" altLang="ja-JP" sz="2200" dirty="0">
              <a:latin typeface="AR P丸ゴシック体E" panose="020F0900000000000000" pitchFamily="50" charset="-128"/>
              <a:ea typeface="AR P丸ゴシック体E" panose="020F0900000000000000" pitchFamily="50" charset="-128"/>
            </a:endParaRPr>
          </a:p>
          <a:p>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ＥＳＤ持続可能な開発のための</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教育と出会い。色々と受賞し、</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家内の信頼も、少し回復し、</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ジャパンＳＤＧｓアワードも受賞。</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２年間で１５０回、講演してます。</a:t>
            </a:r>
            <a:endParaRPr kumimoji="1" lang="en-US" altLang="ja-JP" sz="2200" dirty="0">
              <a:latin typeface="AR P丸ゴシック体E" panose="020F0900000000000000" pitchFamily="50" charset="-128"/>
              <a:ea typeface="AR P丸ゴシック体E" panose="020F0900000000000000" pitchFamily="50" charset="-128"/>
            </a:endParaRPr>
          </a:p>
          <a:p>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本当はスポーツカイトが好きで</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風が吹くとソワソワします。</a:t>
            </a:r>
            <a:endParaRPr kumimoji="1" lang="en-US" altLang="ja-JP" sz="2200" dirty="0">
              <a:latin typeface="AR P丸ゴシック体E" panose="020F0900000000000000" pitchFamily="50" charset="-128"/>
              <a:ea typeface="AR P丸ゴシック体E" panose="020F0900000000000000" pitchFamily="50" charset="-128"/>
            </a:endParaRPr>
          </a:p>
          <a:p>
            <a:endParaRPr kumimoji="1" lang="ja-JP" altLang="en-US" sz="2400" dirty="0">
              <a:latin typeface="AR P丸ゴシック体E" panose="020F0900000000000000" pitchFamily="50" charset="-128"/>
              <a:ea typeface="AR P丸ゴシック体E" panose="020F0900000000000000" pitchFamily="50" charset="-128"/>
            </a:endParaRPr>
          </a:p>
        </p:txBody>
      </p:sp>
      <p:pic>
        <p:nvPicPr>
          <p:cNvPr id="5" name="図 4">
            <a:extLst>
              <a:ext uri="{FF2B5EF4-FFF2-40B4-BE49-F238E27FC236}">
                <a16:creationId xmlns:a16="http://schemas.microsoft.com/office/drawing/2014/main" id="{A5324547-1E57-4B6A-9CF1-19086B0577D3}"/>
              </a:ext>
            </a:extLst>
          </p:cNvPr>
          <p:cNvPicPr>
            <a:picLocks noChangeAspect="1"/>
          </p:cNvPicPr>
          <p:nvPr/>
        </p:nvPicPr>
        <p:blipFill rotWithShape="1">
          <a:blip r:embed="rId4"/>
          <a:srcRect l="37917" t="41111" r="38229" b="31667"/>
          <a:stretch/>
        </p:blipFill>
        <p:spPr>
          <a:xfrm>
            <a:off x="683658" y="4257675"/>
            <a:ext cx="3421050" cy="2196045"/>
          </a:xfrm>
          <a:prstGeom prst="rect">
            <a:avLst/>
          </a:prstGeom>
        </p:spPr>
      </p:pic>
      <p:grpSp>
        <p:nvGrpSpPr>
          <p:cNvPr id="9" name="グループ化 8">
            <a:extLst>
              <a:ext uri="{FF2B5EF4-FFF2-40B4-BE49-F238E27FC236}">
                <a16:creationId xmlns:a16="http://schemas.microsoft.com/office/drawing/2014/main" id="{E5F91033-EDB2-488D-AEF8-6A6E488E9C45}"/>
              </a:ext>
            </a:extLst>
          </p:cNvPr>
          <p:cNvGrpSpPr/>
          <p:nvPr/>
        </p:nvGrpSpPr>
        <p:grpSpPr>
          <a:xfrm>
            <a:off x="-31771" y="475814"/>
            <a:ext cx="4717725" cy="3439238"/>
            <a:chOff x="23039" y="1556475"/>
            <a:chExt cx="4949010" cy="3513832"/>
          </a:xfrm>
        </p:grpSpPr>
        <p:pic>
          <p:nvPicPr>
            <p:cNvPr id="7" name="図 6" descr="新聞, テキスト が含まれている画像&#10;&#10;自動的に生成された説明">
              <a:extLst>
                <a:ext uri="{FF2B5EF4-FFF2-40B4-BE49-F238E27FC236}">
                  <a16:creationId xmlns:a16="http://schemas.microsoft.com/office/drawing/2014/main" id="{760B7649-023A-4520-B5F4-B01AEF76A099}"/>
                </a:ext>
              </a:extLst>
            </p:cNvPr>
            <p:cNvPicPr>
              <a:picLocks noChangeAspect="1"/>
            </p:cNvPicPr>
            <p:nvPr/>
          </p:nvPicPr>
          <p:blipFill rotWithShape="1">
            <a:blip r:embed="rId5">
              <a:extLst>
                <a:ext uri="{28A0092B-C50C-407E-A947-70E740481C1C}">
                  <a14:useLocalDpi xmlns:a14="http://schemas.microsoft.com/office/drawing/2010/main" val="0"/>
                </a:ext>
              </a:extLst>
            </a:blip>
            <a:srcRect l="4744" t="14722" r="7630" b="41340"/>
            <a:stretch/>
          </p:blipFill>
          <p:spPr>
            <a:xfrm>
              <a:off x="23039" y="1556476"/>
              <a:ext cx="4949010" cy="3513831"/>
            </a:xfrm>
            <a:prstGeom prst="rect">
              <a:avLst/>
            </a:prstGeom>
          </p:spPr>
        </p:pic>
        <p:pic>
          <p:nvPicPr>
            <p:cNvPr id="11" name="図 10" descr="新聞, テキスト が含まれている画像&#10;&#10;自動的に生成された説明">
              <a:extLst>
                <a:ext uri="{FF2B5EF4-FFF2-40B4-BE49-F238E27FC236}">
                  <a16:creationId xmlns:a16="http://schemas.microsoft.com/office/drawing/2014/main" id="{292C0DF5-E14C-4F11-92D1-64AF35DF7A6A}"/>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64711" t="14722" r="7630" b="41340"/>
            <a:stretch/>
          </p:blipFill>
          <p:spPr>
            <a:xfrm>
              <a:off x="3370179" y="1556475"/>
              <a:ext cx="1562101" cy="3513831"/>
            </a:xfrm>
            <a:prstGeom prst="rect">
              <a:avLst/>
            </a:prstGeom>
          </p:spPr>
        </p:pic>
      </p:grpSp>
      <p:pic>
        <p:nvPicPr>
          <p:cNvPr id="13" name="図 12" descr="本, 食品 が含まれている画像&#10;&#10;自動的に生成された説明">
            <a:extLst>
              <a:ext uri="{FF2B5EF4-FFF2-40B4-BE49-F238E27FC236}">
                <a16:creationId xmlns:a16="http://schemas.microsoft.com/office/drawing/2014/main" id="{39187F3A-556D-49E2-8903-B19F0C5AC2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670345" y="-202274"/>
            <a:ext cx="3439237" cy="4795409"/>
          </a:xfrm>
          <a:prstGeom prst="rect">
            <a:avLst/>
          </a:prstGeom>
        </p:spPr>
      </p:pic>
      <p:pic>
        <p:nvPicPr>
          <p:cNvPr id="15" name="図 14" descr="スーツを着た男性たち&#10;&#10;自動的に生成された説明">
            <a:extLst>
              <a:ext uri="{FF2B5EF4-FFF2-40B4-BE49-F238E27FC236}">
                <a16:creationId xmlns:a16="http://schemas.microsoft.com/office/drawing/2014/main" id="{99F44D1D-A58E-4FBC-A0CB-5AD3C8BAD970}"/>
              </a:ext>
            </a:extLst>
          </p:cNvPr>
          <p:cNvPicPr>
            <a:picLocks noChangeAspect="1"/>
          </p:cNvPicPr>
          <p:nvPr/>
        </p:nvPicPr>
        <p:blipFill rotWithShape="1">
          <a:blip r:embed="rId9">
            <a:extLst>
              <a:ext uri="{28A0092B-C50C-407E-A947-70E740481C1C}">
                <a14:useLocalDpi xmlns:a14="http://schemas.microsoft.com/office/drawing/2010/main" val="0"/>
              </a:ext>
            </a:extLst>
          </a:blip>
          <a:srcRect l="15875" t="5297"/>
          <a:stretch/>
        </p:blipFill>
        <p:spPr>
          <a:xfrm>
            <a:off x="23039" y="455458"/>
            <a:ext cx="4805025" cy="3599857"/>
          </a:xfrm>
          <a:prstGeom prst="rect">
            <a:avLst/>
          </a:prstGeom>
        </p:spPr>
      </p:pic>
      <p:pic>
        <p:nvPicPr>
          <p:cNvPr id="16" name="図 15">
            <a:extLst>
              <a:ext uri="{FF2B5EF4-FFF2-40B4-BE49-F238E27FC236}">
                <a16:creationId xmlns:a16="http://schemas.microsoft.com/office/drawing/2014/main" id="{155ECBAD-7469-4175-9909-D1EDAE2EC15A}"/>
              </a:ext>
            </a:extLst>
          </p:cNvPr>
          <p:cNvPicPr>
            <a:picLocks noChangeAspect="1"/>
          </p:cNvPicPr>
          <p:nvPr/>
        </p:nvPicPr>
        <p:blipFill rotWithShape="1">
          <a:blip r:embed="rId10"/>
          <a:srcRect l="13567" t="15825" r="13653" b="5626"/>
          <a:stretch/>
        </p:blipFill>
        <p:spPr>
          <a:xfrm>
            <a:off x="620919" y="4330522"/>
            <a:ext cx="3858080" cy="2342202"/>
          </a:xfrm>
          <a:prstGeom prst="rect">
            <a:avLst/>
          </a:prstGeom>
        </p:spPr>
      </p:pic>
      <p:pic>
        <p:nvPicPr>
          <p:cNvPr id="18" name="図 17">
            <a:extLst>
              <a:ext uri="{FF2B5EF4-FFF2-40B4-BE49-F238E27FC236}">
                <a16:creationId xmlns:a16="http://schemas.microsoft.com/office/drawing/2014/main" id="{262866F9-F803-439C-BD43-C3694524797B}"/>
              </a:ext>
            </a:extLst>
          </p:cNvPr>
          <p:cNvPicPr>
            <a:picLocks noChangeAspect="1"/>
          </p:cNvPicPr>
          <p:nvPr/>
        </p:nvPicPr>
        <p:blipFill rotWithShape="1">
          <a:blip r:embed="rId11">
            <a:extLst>
              <a:ext uri="{28A0092B-C50C-407E-A947-70E740481C1C}">
                <a14:useLocalDpi xmlns:a14="http://schemas.microsoft.com/office/drawing/2010/main" val="0"/>
              </a:ext>
            </a:extLst>
          </a:blip>
          <a:srcRect l="21771" t="883" r="22559" b="-1876"/>
          <a:stretch/>
        </p:blipFill>
        <p:spPr>
          <a:xfrm rot="5400000">
            <a:off x="617250" y="-118216"/>
            <a:ext cx="3601650" cy="4758422"/>
          </a:xfrm>
          <a:prstGeom prst="rect">
            <a:avLst/>
          </a:prstGeom>
        </p:spPr>
      </p:pic>
      <p:sp>
        <p:nvSpPr>
          <p:cNvPr id="6" name="テキスト ボックス 5">
            <a:extLst>
              <a:ext uri="{FF2B5EF4-FFF2-40B4-BE49-F238E27FC236}">
                <a16:creationId xmlns:a16="http://schemas.microsoft.com/office/drawing/2014/main" id="{3A5AC9EA-0961-4F7E-8A5D-3BBF75873AEA}"/>
              </a:ext>
            </a:extLst>
          </p:cNvPr>
          <p:cNvSpPr txBox="1"/>
          <p:nvPr/>
        </p:nvSpPr>
        <p:spPr>
          <a:xfrm>
            <a:off x="4186237" y="3143250"/>
            <a:ext cx="876236" cy="894989"/>
          </a:xfrm>
          <a:prstGeom prst="rect">
            <a:avLst/>
          </a:prstGeom>
          <a:noFill/>
        </p:spPr>
        <p:txBody>
          <a:bodyPr wrap="square" rtlCol="0">
            <a:spAutoFit/>
          </a:bodyPr>
          <a:lstStyle/>
          <a:p>
            <a:endParaRPr kumimoji="1" lang="ja-JP" altLang="en-US" dirty="0"/>
          </a:p>
        </p:txBody>
      </p:sp>
      <p:sp>
        <p:nvSpPr>
          <p:cNvPr id="8" name="テキスト ボックス 7">
            <a:extLst>
              <a:ext uri="{FF2B5EF4-FFF2-40B4-BE49-F238E27FC236}">
                <a16:creationId xmlns:a16="http://schemas.microsoft.com/office/drawing/2014/main" id="{89A276A8-EE1D-4D65-833E-3A39B3599886}"/>
              </a:ext>
            </a:extLst>
          </p:cNvPr>
          <p:cNvSpPr txBox="1"/>
          <p:nvPr/>
        </p:nvSpPr>
        <p:spPr>
          <a:xfrm>
            <a:off x="-2390775" y="800100"/>
            <a:ext cx="184731" cy="369332"/>
          </a:xfrm>
          <a:prstGeom prst="rect">
            <a:avLst/>
          </a:prstGeom>
          <a:noFill/>
        </p:spPr>
        <p:txBody>
          <a:bodyPr wrap="none" rtlCol="0">
            <a:spAutoFit/>
          </a:bodyPr>
          <a:lstStyle/>
          <a:p>
            <a:endParaRPr kumimoji="1" lang="ja-JP" altLang="en-US"/>
          </a:p>
        </p:txBody>
      </p:sp>
      <p:pic>
        <p:nvPicPr>
          <p:cNvPr id="14" name="図 13">
            <a:extLst>
              <a:ext uri="{FF2B5EF4-FFF2-40B4-BE49-F238E27FC236}">
                <a16:creationId xmlns:a16="http://schemas.microsoft.com/office/drawing/2014/main" id="{2E6C1ABA-7337-4A1B-92DF-0BE4B734C6A7}"/>
              </a:ext>
            </a:extLst>
          </p:cNvPr>
          <p:cNvPicPr>
            <a:picLocks noChangeAspect="1"/>
          </p:cNvPicPr>
          <p:nvPr/>
        </p:nvPicPr>
        <p:blipFill rotWithShape="1">
          <a:blip r:embed="rId12"/>
          <a:srcRect l="24461" t="16482" r="21881" b="12013"/>
          <a:stretch/>
        </p:blipFill>
        <p:spPr>
          <a:xfrm>
            <a:off x="40930" y="434568"/>
            <a:ext cx="4765171" cy="3599857"/>
          </a:xfrm>
          <a:prstGeom prst="rect">
            <a:avLst/>
          </a:prstGeom>
        </p:spPr>
      </p:pic>
      <p:grpSp>
        <p:nvGrpSpPr>
          <p:cNvPr id="12" name="グループ化 11">
            <a:extLst>
              <a:ext uri="{FF2B5EF4-FFF2-40B4-BE49-F238E27FC236}">
                <a16:creationId xmlns:a16="http://schemas.microsoft.com/office/drawing/2014/main" id="{D651F62A-7FF4-4E3C-A6C5-8D93C4C73317}"/>
              </a:ext>
            </a:extLst>
          </p:cNvPr>
          <p:cNvGrpSpPr/>
          <p:nvPr/>
        </p:nvGrpSpPr>
        <p:grpSpPr>
          <a:xfrm>
            <a:off x="66796" y="136248"/>
            <a:ext cx="4657604" cy="612648"/>
            <a:chOff x="66796" y="136248"/>
            <a:chExt cx="4657604" cy="612648"/>
          </a:xfrm>
        </p:grpSpPr>
        <p:sp>
          <p:nvSpPr>
            <p:cNvPr id="2" name="吹き出し: 角を丸めた四角形 1">
              <a:extLst>
                <a:ext uri="{FF2B5EF4-FFF2-40B4-BE49-F238E27FC236}">
                  <a16:creationId xmlns:a16="http://schemas.microsoft.com/office/drawing/2014/main" id="{FF8B701D-FE73-4113-B7C4-298AB226A8B7}"/>
                </a:ext>
              </a:extLst>
            </p:cNvPr>
            <p:cNvSpPr/>
            <p:nvPr/>
          </p:nvSpPr>
          <p:spPr>
            <a:xfrm>
              <a:off x="66796" y="136248"/>
              <a:ext cx="4657604" cy="612648"/>
            </a:xfrm>
            <a:prstGeom prst="wedgeRoundRectCallout">
              <a:avLst>
                <a:gd name="adj1" fmla="val 55799"/>
                <a:gd name="adj2" fmla="val 146631"/>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3203F40-25C4-479B-A713-E54CD2801023}"/>
                </a:ext>
              </a:extLst>
            </p:cNvPr>
            <p:cNvSpPr txBox="1"/>
            <p:nvPr/>
          </p:nvSpPr>
          <p:spPr>
            <a:xfrm>
              <a:off x="149899" y="206071"/>
              <a:ext cx="4493538" cy="461665"/>
            </a:xfrm>
            <a:prstGeom prst="rect">
              <a:avLst/>
            </a:prstGeom>
            <a:no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熱中時代・水谷豊さんの頃です</a:t>
              </a:r>
            </a:p>
          </p:txBody>
        </p:sp>
      </p:grpSp>
      <p:pic>
        <p:nvPicPr>
          <p:cNvPr id="19" name="図 18">
            <a:extLst>
              <a:ext uri="{FF2B5EF4-FFF2-40B4-BE49-F238E27FC236}">
                <a16:creationId xmlns:a16="http://schemas.microsoft.com/office/drawing/2014/main" id="{0DC68511-8BF8-4D6B-B4DB-9825E52FBA49}"/>
              </a:ext>
            </a:extLst>
          </p:cNvPr>
          <p:cNvPicPr>
            <a:picLocks noChangeAspect="1"/>
          </p:cNvPicPr>
          <p:nvPr/>
        </p:nvPicPr>
        <p:blipFill rotWithShape="1">
          <a:blip r:embed="rId12"/>
          <a:srcRect l="37481" t="24217" r="36777" b="41338"/>
          <a:stretch/>
        </p:blipFill>
        <p:spPr>
          <a:xfrm>
            <a:off x="38864" y="642971"/>
            <a:ext cx="4765171" cy="3614704"/>
          </a:xfrm>
          <a:prstGeom prst="rect">
            <a:avLst/>
          </a:prstGeom>
        </p:spPr>
      </p:pic>
    </p:spTree>
    <p:extLst>
      <p:ext uri="{BB962C8B-B14F-4D97-AF65-F5344CB8AC3E}">
        <p14:creationId xmlns:p14="http://schemas.microsoft.com/office/powerpoint/2010/main" val="43135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1000"/>
                                        <p:tgtEl>
                                          <p:spTgt spid="4">
                                            <p:txEl>
                                              <p:pRg st="4" end="4"/>
                                            </p:txEl>
                                          </p:spTgt>
                                        </p:tgtEl>
                                      </p:cBhvr>
                                    </p:animEffect>
                                    <p:anim calcmode="lin" valueType="num">
                                      <p:cBhvr>
                                        <p:cTn id="1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xit" presetSubtype="0" fill="hold" nodeType="afterEffect">
                                  <p:stCondLst>
                                    <p:cond delay="200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42" presetClass="entr" presetSubtype="0" fill="hold" nodeType="withEffect">
                                  <p:stCondLst>
                                    <p:cond delay="350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1000"/>
                                        <p:tgtEl>
                                          <p:spTgt spid="4">
                                            <p:txEl>
                                              <p:pRg st="5" end="5"/>
                                            </p:txEl>
                                          </p:spTgt>
                                        </p:tgtEl>
                                      </p:cBhvr>
                                    </p:animEffect>
                                    <p:anim calcmode="lin" valueType="num">
                                      <p:cBhvr>
                                        <p:cTn id="2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400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650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1000"/>
                                        <p:tgtEl>
                                          <p:spTgt spid="4">
                                            <p:txEl>
                                              <p:pRg st="7" end="7"/>
                                            </p:txEl>
                                          </p:spTgt>
                                        </p:tgtEl>
                                      </p:cBhvr>
                                    </p:animEffect>
                                    <p:anim calcmode="lin" valueType="num">
                                      <p:cBhvr>
                                        <p:cTn id="3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39" fill="hold">
                            <p:stCondLst>
                              <p:cond delay="10000"/>
                            </p:stCondLst>
                            <p:childTnLst>
                              <p:par>
                                <p:cTn id="40" presetID="42" presetClass="entr" presetSubtype="0" fill="hold" nodeType="afterEffect">
                                  <p:stCondLst>
                                    <p:cond delay="200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1000"/>
                                        <p:tgtEl>
                                          <p:spTgt spid="4">
                                            <p:txEl>
                                              <p:pRg st="9" end="9"/>
                                            </p:txEl>
                                          </p:spTgt>
                                        </p:tgtEl>
                                      </p:cBhvr>
                                    </p:animEffect>
                                    <p:anim calcmode="lin" valueType="num">
                                      <p:cBhvr>
                                        <p:cTn id="4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45" fill="hold">
                            <p:stCondLst>
                              <p:cond delay="13000"/>
                            </p:stCondLst>
                            <p:childTnLst>
                              <p:par>
                                <p:cTn id="46" presetID="42" presetClass="entr" presetSubtype="0" fill="hold" nodeType="afterEffect">
                                  <p:stCondLst>
                                    <p:cond delay="2000"/>
                                  </p:stCondLst>
                                  <p:childTnLst>
                                    <p:set>
                                      <p:cBhvr>
                                        <p:cTn id="47" dur="1" fill="hold">
                                          <p:stCondLst>
                                            <p:cond delay="0"/>
                                          </p:stCondLst>
                                        </p:cTn>
                                        <p:tgtEl>
                                          <p:spTgt spid="4">
                                            <p:txEl>
                                              <p:pRg st="10" end="10"/>
                                            </p:txEl>
                                          </p:spTgt>
                                        </p:tgtEl>
                                        <p:attrNameLst>
                                          <p:attrName>style.visibility</p:attrName>
                                        </p:attrNameLst>
                                      </p:cBhvr>
                                      <p:to>
                                        <p:strVal val="visible"/>
                                      </p:to>
                                    </p:set>
                                    <p:animEffect transition="in" filter="fade">
                                      <p:cBhvr>
                                        <p:cTn id="48" dur="1000"/>
                                        <p:tgtEl>
                                          <p:spTgt spid="4">
                                            <p:txEl>
                                              <p:pRg st="10" end="10"/>
                                            </p:txEl>
                                          </p:spTgt>
                                        </p:tgtEl>
                                      </p:cBhvr>
                                    </p:animEffect>
                                    <p:anim calcmode="lin" valueType="num">
                                      <p:cBhvr>
                                        <p:cTn id="49"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par>
                          <p:cTn id="51" fill="hold">
                            <p:stCondLst>
                              <p:cond delay="16000"/>
                            </p:stCondLst>
                            <p:childTnLst>
                              <p:par>
                                <p:cTn id="52" presetID="42" presetClass="entr" presetSubtype="0" fill="hold" nodeType="afterEffect">
                                  <p:stCondLst>
                                    <p:cond delay="0"/>
                                  </p:stCondLst>
                                  <p:childTnLst>
                                    <p:set>
                                      <p:cBhvr>
                                        <p:cTn id="53" dur="1" fill="hold">
                                          <p:stCondLst>
                                            <p:cond delay="0"/>
                                          </p:stCondLst>
                                        </p:cTn>
                                        <p:tgtEl>
                                          <p:spTgt spid="4">
                                            <p:txEl>
                                              <p:pRg st="11" end="11"/>
                                            </p:txEl>
                                          </p:spTgt>
                                        </p:tgtEl>
                                        <p:attrNameLst>
                                          <p:attrName>style.visibility</p:attrName>
                                        </p:attrNameLst>
                                      </p:cBhvr>
                                      <p:to>
                                        <p:strVal val="visible"/>
                                      </p:to>
                                    </p:set>
                                    <p:animEffect transition="in" filter="fade">
                                      <p:cBhvr>
                                        <p:cTn id="54" dur="1000"/>
                                        <p:tgtEl>
                                          <p:spTgt spid="4">
                                            <p:txEl>
                                              <p:pRg st="11" end="11"/>
                                            </p:txEl>
                                          </p:spTgt>
                                        </p:tgtEl>
                                      </p:cBhvr>
                                    </p:animEffect>
                                    <p:anim calcmode="lin" valueType="num">
                                      <p:cBhvr>
                                        <p:cTn id="55"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par>
                          <p:cTn id="57" fill="hold">
                            <p:stCondLst>
                              <p:cond delay="17000"/>
                            </p:stCondLst>
                            <p:childTnLst>
                              <p:par>
                                <p:cTn id="58" presetID="42" presetClass="entr" presetSubtype="0" fill="hold" nodeType="afterEffect">
                                  <p:stCondLst>
                                    <p:cond delay="150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anim calcmode="lin" valueType="num">
                                      <p:cBhvr>
                                        <p:cTn id="61" dur="1000" fill="hold"/>
                                        <p:tgtEl>
                                          <p:spTgt spid="5"/>
                                        </p:tgtEl>
                                        <p:attrNameLst>
                                          <p:attrName>ppt_x</p:attrName>
                                        </p:attrNameLst>
                                      </p:cBhvr>
                                      <p:tavLst>
                                        <p:tav tm="0">
                                          <p:val>
                                            <p:strVal val="#ppt_x"/>
                                          </p:val>
                                        </p:tav>
                                        <p:tav tm="100000">
                                          <p:val>
                                            <p:strVal val="#ppt_x"/>
                                          </p:val>
                                        </p:tav>
                                      </p:tavLst>
                                    </p:anim>
                                    <p:anim calcmode="lin" valueType="num">
                                      <p:cBhvr>
                                        <p:cTn id="62" dur="1000" fill="hold"/>
                                        <p:tgtEl>
                                          <p:spTgt spid="5"/>
                                        </p:tgtEl>
                                        <p:attrNameLst>
                                          <p:attrName>ppt_y</p:attrName>
                                        </p:attrNameLst>
                                      </p:cBhvr>
                                      <p:tavLst>
                                        <p:tav tm="0">
                                          <p:val>
                                            <p:strVal val="#ppt_y+.1"/>
                                          </p:val>
                                        </p:tav>
                                        <p:tav tm="100000">
                                          <p:val>
                                            <p:strVal val="#ppt_y"/>
                                          </p:val>
                                        </p:tav>
                                      </p:tavLst>
                                    </p:anim>
                                  </p:childTnLst>
                                </p:cTn>
                              </p:par>
                            </p:childTnLst>
                          </p:cTn>
                        </p:par>
                        <p:par>
                          <p:cTn id="63" fill="hold">
                            <p:stCondLst>
                              <p:cond delay="19500"/>
                            </p:stCondLst>
                            <p:childTnLst>
                              <p:par>
                                <p:cTn id="64" presetID="42" presetClass="entr" presetSubtype="0" fill="hold" nodeType="afterEffect">
                                  <p:stCondLst>
                                    <p:cond delay="2000"/>
                                  </p:stCondLst>
                                  <p:childTnLst>
                                    <p:set>
                                      <p:cBhvr>
                                        <p:cTn id="65" dur="1" fill="hold">
                                          <p:stCondLst>
                                            <p:cond delay="0"/>
                                          </p:stCondLst>
                                        </p:cTn>
                                        <p:tgtEl>
                                          <p:spTgt spid="4">
                                            <p:txEl>
                                              <p:pRg st="13" end="13"/>
                                            </p:txEl>
                                          </p:spTgt>
                                        </p:tgtEl>
                                        <p:attrNameLst>
                                          <p:attrName>style.visibility</p:attrName>
                                        </p:attrNameLst>
                                      </p:cBhvr>
                                      <p:to>
                                        <p:strVal val="visible"/>
                                      </p:to>
                                    </p:set>
                                    <p:animEffect transition="in" filter="fade">
                                      <p:cBhvr>
                                        <p:cTn id="66" dur="1000"/>
                                        <p:tgtEl>
                                          <p:spTgt spid="4">
                                            <p:txEl>
                                              <p:pRg st="13" end="13"/>
                                            </p:txEl>
                                          </p:spTgt>
                                        </p:tgtEl>
                                      </p:cBhvr>
                                    </p:animEffect>
                                    <p:anim calcmode="lin" valueType="num">
                                      <p:cBhvr>
                                        <p:cTn id="67"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68" dur="1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par>
                          <p:cTn id="69" fill="hold">
                            <p:stCondLst>
                              <p:cond delay="22500"/>
                            </p:stCondLst>
                            <p:childTnLst>
                              <p:par>
                                <p:cTn id="70" presetID="42" presetClass="entr" presetSubtype="0" fill="hold" nodeType="afterEffect">
                                  <p:stCondLst>
                                    <p:cond delay="0"/>
                                  </p:stCondLst>
                                  <p:childTnLst>
                                    <p:set>
                                      <p:cBhvr>
                                        <p:cTn id="71" dur="1" fill="hold">
                                          <p:stCondLst>
                                            <p:cond delay="0"/>
                                          </p:stCondLst>
                                        </p:cTn>
                                        <p:tgtEl>
                                          <p:spTgt spid="4">
                                            <p:txEl>
                                              <p:pRg st="14" end="14"/>
                                            </p:txEl>
                                          </p:spTgt>
                                        </p:tgtEl>
                                        <p:attrNameLst>
                                          <p:attrName>style.visibility</p:attrName>
                                        </p:attrNameLst>
                                      </p:cBhvr>
                                      <p:to>
                                        <p:strVal val="visible"/>
                                      </p:to>
                                    </p:set>
                                    <p:animEffect transition="in" filter="fade">
                                      <p:cBhvr>
                                        <p:cTn id="72" dur="1000"/>
                                        <p:tgtEl>
                                          <p:spTgt spid="4">
                                            <p:txEl>
                                              <p:pRg st="14" end="14"/>
                                            </p:txEl>
                                          </p:spTgt>
                                        </p:tgtEl>
                                      </p:cBhvr>
                                    </p:animEffect>
                                    <p:anim calcmode="lin" valueType="num">
                                      <p:cBhvr>
                                        <p:cTn id="73"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74" dur="1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par>
                          <p:cTn id="75" fill="hold">
                            <p:stCondLst>
                              <p:cond delay="23500"/>
                            </p:stCondLst>
                            <p:childTnLst>
                              <p:par>
                                <p:cTn id="76" presetID="42" presetClass="entr" presetSubtype="0" fill="hold" nodeType="afterEffect">
                                  <p:stCondLst>
                                    <p:cond delay="150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1000"/>
                                        <p:tgtEl>
                                          <p:spTgt spid="9"/>
                                        </p:tgtEl>
                                      </p:cBhvr>
                                    </p:animEffect>
                                    <p:anim calcmode="lin" valueType="num">
                                      <p:cBhvr>
                                        <p:cTn id="79" dur="1000" fill="hold"/>
                                        <p:tgtEl>
                                          <p:spTgt spid="9"/>
                                        </p:tgtEl>
                                        <p:attrNameLst>
                                          <p:attrName>ppt_x</p:attrName>
                                        </p:attrNameLst>
                                      </p:cBhvr>
                                      <p:tavLst>
                                        <p:tav tm="0">
                                          <p:val>
                                            <p:strVal val="#ppt_x"/>
                                          </p:val>
                                        </p:tav>
                                        <p:tav tm="100000">
                                          <p:val>
                                            <p:strVal val="#ppt_x"/>
                                          </p:val>
                                        </p:tav>
                                      </p:tavLst>
                                    </p:anim>
                                    <p:anim calcmode="lin" valueType="num">
                                      <p:cBhvr>
                                        <p:cTn id="80" dur="1000" fill="hold"/>
                                        <p:tgtEl>
                                          <p:spTgt spid="9"/>
                                        </p:tgtEl>
                                        <p:attrNameLst>
                                          <p:attrName>ppt_y</p:attrName>
                                        </p:attrNameLst>
                                      </p:cBhvr>
                                      <p:tavLst>
                                        <p:tav tm="0">
                                          <p:val>
                                            <p:strVal val="#ppt_y+.1"/>
                                          </p:val>
                                        </p:tav>
                                        <p:tav tm="100000">
                                          <p:val>
                                            <p:strVal val="#ppt_y"/>
                                          </p:val>
                                        </p:tav>
                                      </p:tavLst>
                                    </p:anim>
                                  </p:childTnLst>
                                </p:cTn>
                              </p:par>
                            </p:childTnLst>
                          </p:cTn>
                        </p:par>
                        <p:par>
                          <p:cTn id="81" fill="hold">
                            <p:stCondLst>
                              <p:cond delay="26000"/>
                            </p:stCondLst>
                            <p:childTnLst>
                              <p:par>
                                <p:cTn id="82" presetID="42" presetClass="entr" presetSubtype="0" fill="hold" nodeType="afterEffect">
                                  <p:stCondLst>
                                    <p:cond delay="150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anim calcmode="lin" valueType="num">
                                      <p:cBhvr>
                                        <p:cTn id="85" dur="1000" fill="hold"/>
                                        <p:tgtEl>
                                          <p:spTgt spid="13"/>
                                        </p:tgtEl>
                                        <p:attrNameLst>
                                          <p:attrName>ppt_x</p:attrName>
                                        </p:attrNameLst>
                                      </p:cBhvr>
                                      <p:tavLst>
                                        <p:tav tm="0">
                                          <p:val>
                                            <p:strVal val="#ppt_x"/>
                                          </p:val>
                                        </p:tav>
                                        <p:tav tm="100000">
                                          <p:val>
                                            <p:strVal val="#ppt_x"/>
                                          </p:val>
                                        </p:tav>
                                      </p:tavLst>
                                    </p:anim>
                                    <p:anim calcmode="lin" valueType="num">
                                      <p:cBhvr>
                                        <p:cTn id="86" dur="1000" fill="hold"/>
                                        <p:tgtEl>
                                          <p:spTgt spid="13"/>
                                        </p:tgtEl>
                                        <p:attrNameLst>
                                          <p:attrName>ppt_y</p:attrName>
                                        </p:attrNameLst>
                                      </p:cBhvr>
                                      <p:tavLst>
                                        <p:tav tm="0">
                                          <p:val>
                                            <p:strVal val="#ppt_y+.1"/>
                                          </p:val>
                                        </p:tav>
                                        <p:tav tm="100000">
                                          <p:val>
                                            <p:strVal val="#ppt_y"/>
                                          </p:val>
                                        </p:tav>
                                      </p:tavLst>
                                    </p:anim>
                                  </p:childTnLst>
                                </p:cTn>
                              </p:par>
                            </p:childTnLst>
                          </p:cTn>
                        </p:par>
                        <p:par>
                          <p:cTn id="87" fill="hold">
                            <p:stCondLst>
                              <p:cond delay="28500"/>
                            </p:stCondLst>
                            <p:childTnLst>
                              <p:par>
                                <p:cTn id="88" presetID="42" presetClass="entr" presetSubtype="0" fill="hold" nodeType="afterEffect">
                                  <p:stCondLst>
                                    <p:cond delay="1000"/>
                                  </p:stCondLst>
                                  <p:childTnLst>
                                    <p:set>
                                      <p:cBhvr>
                                        <p:cTn id="89" dur="1" fill="hold">
                                          <p:stCondLst>
                                            <p:cond delay="0"/>
                                          </p:stCondLst>
                                        </p:cTn>
                                        <p:tgtEl>
                                          <p:spTgt spid="4">
                                            <p:txEl>
                                              <p:pRg st="15" end="15"/>
                                            </p:txEl>
                                          </p:spTgt>
                                        </p:tgtEl>
                                        <p:attrNameLst>
                                          <p:attrName>style.visibility</p:attrName>
                                        </p:attrNameLst>
                                      </p:cBhvr>
                                      <p:to>
                                        <p:strVal val="visible"/>
                                      </p:to>
                                    </p:set>
                                    <p:animEffect transition="in" filter="fade">
                                      <p:cBhvr>
                                        <p:cTn id="90" dur="1000"/>
                                        <p:tgtEl>
                                          <p:spTgt spid="4">
                                            <p:txEl>
                                              <p:pRg st="15" end="15"/>
                                            </p:txEl>
                                          </p:spTgt>
                                        </p:tgtEl>
                                      </p:cBhvr>
                                    </p:animEffect>
                                    <p:anim calcmode="lin" valueType="num">
                                      <p:cBhvr>
                                        <p:cTn id="91"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92" dur="1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par>
                          <p:cTn id="93" fill="hold">
                            <p:stCondLst>
                              <p:cond delay="30500"/>
                            </p:stCondLst>
                            <p:childTnLst>
                              <p:par>
                                <p:cTn id="94" presetID="42" presetClass="entr" presetSubtype="0" fill="hold" nodeType="afterEffect">
                                  <p:stCondLst>
                                    <p:cond delay="2500"/>
                                  </p:stCondLst>
                                  <p:childTnLst>
                                    <p:set>
                                      <p:cBhvr>
                                        <p:cTn id="95" dur="1" fill="hold">
                                          <p:stCondLst>
                                            <p:cond delay="0"/>
                                          </p:stCondLst>
                                        </p:cTn>
                                        <p:tgtEl>
                                          <p:spTgt spid="4">
                                            <p:txEl>
                                              <p:pRg st="16" end="16"/>
                                            </p:txEl>
                                          </p:spTgt>
                                        </p:tgtEl>
                                        <p:attrNameLst>
                                          <p:attrName>style.visibility</p:attrName>
                                        </p:attrNameLst>
                                      </p:cBhvr>
                                      <p:to>
                                        <p:strVal val="visible"/>
                                      </p:to>
                                    </p:set>
                                    <p:animEffect transition="in" filter="fade">
                                      <p:cBhvr>
                                        <p:cTn id="96" dur="1000"/>
                                        <p:tgtEl>
                                          <p:spTgt spid="4">
                                            <p:txEl>
                                              <p:pRg st="16" end="16"/>
                                            </p:txEl>
                                          </p:spTgt>
                                        </p:tgtEl>
                                      </p:cBhvr>
                                    </p:animEffect>
                                    <p:anim calcmode="lin" valueType="num">
                                      <p:cBhvr>
                                        <p:cTn id="97" dur="1000" fill="hold"/>
                                        <p:tgtEl>
                                          <p:spTgt spid="4">
                                            <p:txEl>
                                              <p:pRg st="16" end="16"/>
                                            </p:txEl>
                                          </p:spTgt>
                                        </p:tgtEl>
                                        <p:attrNameLst>
                                          <p:attrName>ppt_x</p:attrName>
                                        </p:attrNameLst>
                                      </p:cBhvr>
                                      <p:tavLst>
                                        <p:tav tm="0">
                                          <p:val>
                                            <p:strVal val="#ppt_x"/>
                                          </p:val>
                                        </p:tav>
                                        <p:tav tm="100000">
                                          <p:val>
                                            <p:strVal val="#ppt_x"/>
                                          </p:val>
                                        </p:tav>
                                      </p:tavLst>
                                    </p:anim>
                                    <p:anim calcmode="lin" valueType="num">
                                      <p:cBhvr>
                                        <p:cTn id="98" dur="1000" fill="hold"/>
                                        <p:tgtEl>
                                          <p:spTgt spid="4">
                                            <p:txEl>
                                              <p:pRg st="16" end="16"/>
                                            </p:txEl>
                                          </p:spTgt>
                                        </p:tgtEl>
                                        <p:attrNameLst>
                                          <p:attrName>ppt_y</p:attrName>
                                        </p:attrNameLst>
                                      </p:cBhvr>
                                      <p:tavLst>
                                        <p:tav tm="0">
                                          <p:val>
                                            <p:strVal val="#ppt_y+.1"/>
                                          </p:val>
                                        </p:tav>
                                        <p:tav tm="100000">
                                          <p:val>
                                            <p:strVal val="#ppt_y"/>
                                          </p:val>
                                        </p:tav>
                                      </p:tavLst>
                                    </p:anim>
                                  </p:childTnLst>
                                </p:cTn>
                              </p:par>
                            </p:childTnLst>
                          </p:cTn>
                        </p:par>
                        <p:par>
                          <p:cTn id="99" fill="hold">
                            <p:stCondLst>
                              <p:cond delay="34000"/>
                            </p:stCondLst>
                            <p:childTnLst>
                              <p:par>
                                <p:cTn id="100" presetID="42" presetClass="entr" presetSubtype="0" fill="hold" nodeType="afterEffect">
                                  <p:stCondLst>
                                    <p:cond delay="150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1000"/>
                                        <p:tgtEl>
                                          <p:spTgt spid="15"/>
                                        </p:tgtEl>
                                      </p:cBhvr>
                                    </p:animEffect>
                                    <p:anim calcmode="lin" valueType="num">
                                      <p:cBhvr>
                                        <p:cTn id="103" dur="1000" fill="hold"/>
                                        <p:tgtEl>
                                          <p:spTgt spid="15"/>
                                        </p:tgtEl>
                                        <p:attrNameLst>
                                          <p:attrName>ppt_x</p:attrName>
                                        </p:attrNameLst>
                                      </p:cBhvr>
                                      <p:tavLst>
                                        <p:tav tm="0">
                                          <p:val>
                                            <p:strVal val="#ppt_x"/>
                                          </p:val>
                                        </p:tav>
                                        <p:tav tm="100000">
                                          <p:val>
                                            <p:strVal val="#ppt_x"/>
                                          </p:val>
                                        </p:tav>
                                      </p:tavLst>
                                    </p:anim>
                                    <p:anim calcmode="lin" valueType="num">
                                      <p:cBhvr>
                                        <p:cTn id="104" dur="1000" fill="hold"/>
                                        <p:tgtEl>
                                          <p:spTgt spid="15"/>
                                        </p:tgtEl>
                                        <p:attrNameLst>
                                          <p:attrName>ppt_y</p:attrName>
                                        </p:attrNameLst>
                                      </p:cBhvr>
                                      <p:tavLst>
                                        <p:tav tm="0">
                                          <p:val>
                                            <p:strVal val="#ppt_y+.1"/>
                                          </p:val>
                                        </p:tav>
                                        <p:tav tm="100000">
                                          <p:val>
                                            <p:strVal val="#ppt_y"/>
                                          </p:val>
                                        </p:tav>
                                      </p:tavLst>
                                    </p:anim>
                                  </p:childTnLst>
                                </p:cTn>
                              </p:par>
                            </p:childTnLst>
                          </p:cTn>
                        </p:par>
                        <p:par>
                          <p:cTn id="105" fill="hold">
                            <p:stCondLst>
                              <p:cond delay="36500"/>
                            </p:stCondLst>
                            <p:childTnLst>
                              <p:par>
                                <p:cTn id="106" presetID="42" presetClass="entr" presetSubtype="0" fill="hold" nodeType="afterEffect">
                                  <p:stCondLst>
                                    <p:cond delay="1500"/>
                                  </p:stCondLst>
                                  <p:childTnLst>
                                    <p:set>
                                      <p:cBhvr>
                                        <p:cTn id="107" dur="1" fill="hold">
                                          <p:stCondLst>
                                            <p:cond delay="0"/>
                                          </p:stCondLst>
                                        </p:cTn>
                                        <p:tgtEl>
                                          <p:spTgt spid="16"/>
                                        </p:tgtEl>
                                        <p:attrNameLst>
                                          <p:attrName>style.visibility</p:attrName>
                                        </p:attrNameLst>
                                      </p:cBhvr>
                                      <p:to>
                                        <p:strVal val="visible"/>
                                      </p:to>
                                    </p:set>
                                    <p:animEffect transition="in" filter="fade">
                                      <p:cBhvr>
                                        <p:cTn id="108" dur="1000"/>
                                        <p:tgtEl>
                                          <p:spTgt spid="16"/>
                                        </p:tgtEl>
                                      </p:cBhvr>
                                    </p:animEffect>
                                    <p:anim calcmode="lin" valueType="num">
                                      <p:cBhvr>
                                        <p:cTn id="109" dur="1000" fill="hold"/>
                                        <p:tgtEl>
                                          <p:spTgt spid="16"/>
                                        </p:tgtEl>
                                        <p:attrNameLst>
                                          <p:attrName>ppt_x</p:attrName>
                                        </p:attrNameLst>
                                      </p:cBhvr>
                                      <p:tavLst>
                                        <p:tav tm="0">
                                          <p:val>
                                            <p:strVal val="#ppt_x"/>
                                          </p:val>
                                        </p:tav>
                                        <p:tav tm="100000">
                                          <p:val>
                                            <p:strVal val="#ppt_x"/>
                                          </p:val>
                                        </p:tav>
                                      </p:tavLst>
                                    </p:anim>
                                    <p:anim calcmode="lin" valueType="num">
                                      <p:cBhvr>
                                        <p:cTn id="110" dur="1000" fill="hold"/>
                                        <p:tgtEl>
                                          <p:spTgt spid="16"/>
                                        </p:tgtEl>
                                        <p:attrNameLst>
                                          <p:attrName>ppt_y</p:attrName>
                                        </p:attrNameLst>
                                      </p:cBhvr>
                                      <p:tavLst>
                                        <p:tav tm="0">
                                          <p:val>
                                            <p:strVal val="#ppt_y+.1"/>
                                          </p:val>
                                        </p:tav>
                                        <p:tav tm="100000">
                                          <p:val>
                                            <p:strVal val="#ppt_y"/>
                                          </p:val>
                                        </p:tav>
                                      </p:tavLst>
                                    </p:anim>
                                  </p:childTnLst>
                                </p:cTn>
                              </p:par>
                            </p:childTnLst>
                          </p:cTn>
                        </p:par>
                        <p:par>
                          <p:cTn id="111" fill="hold">
                            <p:stCondLst>
                              <p:cond delay="39000"/>
                            </p:stCondLst>
                            <p:childTnLst>
                              <p:par>
                                <p:cTn id="112" presetID="42" presetClass="entr" presetSubtype="0" fill="hold" nodeType="afterEffect">
                                  <p:stCondLst>
                                    <p:cond delay="3500"/>
                                  </p:stCondLst>
                                  <p:childTnLst>
                                    <p:set>
                                      <p:cBhvr>
                                        <p:cTn id="113" dur="1" fill="hold">
                                          <p:stCondLst>
                                            <p:cond delay="0"/>
                                          </p:stCondLst>
                                        </p:cTn>
                                        <p:tgtEl>
                                          <p:spTgt spid="4">
                                            <p:txEl>
                                              <p:pRg st="17" end="17"/>
                                            </p:txEl>
                                          </p:spTgt>
                                        </p:tgtEl>
                                        <p:attrNameLst>
                                          <p:attrName>style.visibility</p:attrName>
                                        </p:attrNameLst>
                                      </p:cBhvr>
                                      <p:to>
                                        <p:strVal val="visible"/>
                                      </p:to>
                                    </p:set>
                                    <p:animEffect transition="in" filter="fade">
                                      <p:cBhvr>
                                        <p:cTn id="114" dur="1000"/>
                                        <p:tgtEl>
                                          <p:spTgt spid="4">
                                            <p:txEl>
                                              <p:pRg st="17" end="17"/>
                                            </p:txEl>
                                          </p:spTgt>
                                        </p:tgtEl>
                                      </p:cBhvr>
                                    </p:animEffect>
                                    <p:anim calcmode="lin" valueType="num">
                                      <p:cBhvr>
                                        <p:cTn id="115" dur="1000" fill="hold"/>
                                        <p:tgtEl>
                                          <p:spTgt spid="4">
                                            <p:txEl>
                                              <p:pRg st="17" end="17"/>
                                            </p:txEl>
                                          </p:spTgt>
                                        </p:tgtEl>
                                        <p:attrNameLst>
                                          <p:attrName>ppt_x</p:attrName>
                                        </p:attrNameLst>
                                      </p:cBhvr>
                                      <p:tavLst>
                                        <p:tav tm="0">
                                          <p:val>
                                            <p:strVal val="#ppt_x"/>
                                          </p:val>
                                        </p:tav>
                                        <p:tav tm="100000">
                                          <p:val>
                                            <p:strVal val="#ppt_x"/>
                                          </p:val>
                                        </p:tav>
                                      </p:tavLst>
                                    </p:anim>
                                    <p:anim calcmode="lin" valueType="num">
                                      <p:cBhvr>
                                        <p:cTn id="116" dur="1000" fill="hold"/>
                                        <p:tgtEl>
                                          <p:spTgt spid="4">
                                            <p:txEl>
                                              <p:pRg st="17" end="17"/>
                                            </p:txEl>
                                          </p:spTgt>
                                        </p:tgtEl>
                                        <p:attrNameLst>
                                          <p:attrName>ppt_y</p:attrName>
                                        </p:attrNameLst>
                                      </p:cBhvr>
                                      <p:tavLst>
                                        <p:tav tm="0">
                                          <p:val>
                                            <p:strVal val="#ppt_y+.1"/>
                                          </p:val>
                                        </p:tav>
                                        <p:tav tm="100000">
                                          <p:val>
                                            <p:strVal val="#ppt_y"/>
                                          </p:val>
                                        </p:tav>
                                      </p:tavLst>
                                    </p:anim>
                                  </p:childTnLst>
                                </p:cTn>
                              </p:par>
                            </p:childTnLst>
                          </p:cTn>
                        </p:par>
                        <p:par>
                          <p:cTn id="117" fill="hold">
                            <p:stCondLst>
                              <p:cond delay="43500"/>
                            </p:stCondLst>
                            <p:childTnLst>
                              <p:par>
                                <p:cTn id="118" presetID="42" presetClass="entr" presetSubtype="0" fill="hold" nodeType="afterEffect">
                                  <p:stCondLst>
                                    <p:cond delay="1500"/>
                                  </p:stCondLst>
                                  <p:childTnLst>
                                    <p:set>
                                      <p:cBhvr>
                                        <p:cTn id="119" dur="1" fill="hold">
                                          <p:stCondLst>
                                            <p:cond delay="0"/>
                                          </p:stCondLst>
                                        </p:cTn>
                                        <p:tgtEl>
                                          <p:spTgt spid="18"/>
                                        </p:tgtEl>
                                        <p:attrNameLst>
                                          <p:attrName>style.visibility</p:attrName>
                                        </p:attrNameLst>
                                      </p:cBhvr>
                                      <p:to>
                                        <p:strVal val="visible"/>
                                      </p:to>
                                    </p:set>
                                    <p:animEffect transition="in" filter="fade">
                                      <p:cBhvr>
                                        <p:cTn id="120" dur="1000"/>
                                        <p:tgtEl>
                                          <p:spTgt spid="18"/>
                                        </p:tgtEl>
                                      </p:cBhvr>
                                    </p:animEffect>
                                    <p:anim calcmode="lin" valueType="num">
                                      <p:cBhvr>
                                        <p:cTn id="121" dur="1000" fill="hold"/>
                                        <p:tgtEl>
                                          <p:spTgt spid="18"/>
                                        </p:tgtEl>
                                        <p:attrNameLst>
                                          <p:attrName>ppt_x</p:attrName>
                                        </p:attrNameLst>
                                      </p:cBhvr>
                                      <p:tavLst>
                                        <p:tav tm="0">
                                          <p:val>
                                            <p:strVal val="#ppt_x"/>
                                          </p:val>
                                        </p:tav>
                                        <p:tav tm="100000">
                                          <p:val>
                                            <p:strVal val="#ppt_x"/>
                                          </p:val>
                                        </p:tav>
                                      </p:tavLst>
                                    </p:anim>
                                    <p:anim calcmode="lin" valueType="num">
                                      <p:cBhvr>
                                        <p:cTn id="122" dur="1000" fill="hold"/>
                                        <p:tgtEl>
                                          <p:spTgt spid="18"/>
                                        </p:tgtEl>
                                        <p:attrNameLst>
                                          <p:attrName>ppt_y</p:attrName>
                                        </p:attrNameLst>
                                      </p:cBhvr>
                                      <p:tavLst>
                                        <p:tav tm="0">
                                          <p:val>
                                            <p:strVal val="#ppt_y+.1"/>
                                          </p:val>
                                        </p:tav>
                                        <p:tav tm="100000">
                                          <p:val>
                                            <p:strVal val="#ppt_y"/>
                                          </p:val>
                                        </p:tav>
                                      </p:tavLst>
                                    </p:anim>
                                  </p:childTnLst>
                                </p:cTn>
                              </p:par>
                            </p:childTnLst>
                          </p:cTn>
                        </p:par>
                        <p:par>
                          <p:cTn id="123" fill="hold">
                            <p:stCondLst>
                              <p:cond delay="46000"/>
                            </p:stCondLst>
                            <p:childTnLst>
                              <p:par>
                                <p:cTn id="124" presetID="42" presetClass="entr" presetSubtype="0" fill="hold" nodeType="afterEffect">
                                  <p:stCondLst>
                                    <p:cond delay="0"/>
                                  </p:stCondLst>
                                  <p:childTnLst>
                                    <p:set>
                                      <p:cBhvr>
                                        <p:cTn id="125" dur="1" fill="hold">
                                          <p:stCondLst>
                                            <p:cond delay="0"/>
                                          </p:stCondLst>
                                        </p:cTn>
                                        <p:tgtEl>
                                          <p:spTgt spid="4">
                                            <p:txEl>
                                              <p:pRg st="19" end="19"/>
                                            </p:txEl>
                                          </p:spTgt>
                                        </p:tgtEl>
                                        <p:attrNameLst>
                                          <p:attrName>style.visibility</p:attrName>
                                        </p:attrNameLst>
                                      </p:cBhvr>
                                      <p:to>
                                        <p:strVal val="visible"/>
                                      </p:to>
                                    </p:set>
                                    <p:animEffect transition="in" filter="fade">
                                      <p:cBhvr>
                                        <p:cTn id="126" dur="1000"/>
                                        <p:tgtEl>
                                          <p:spTgt spid="4">
                                            <p:txEl>
                                              <p:pRg st="19" end="19"/>
                                            </p:txEl>
                                          </p:spTgt>
                                        </p:tgtEl>
                                      </p:cBhvr>
                                    </p:animEffect>
                                    <p:anim calcmode="lin" valueType="num">
                                      <p:cBhvr>
                                        <p:cTn id="127" dur="1000" fill="hold"/>
                                        <p:tgtEl>
                                          <p:spTgt spid="4">
                                            <p:txEl>
                                              <p:pRg st="19" end="19"/>
                                            </p:txEl>
                                          </p:spTgt>
                                        </p:tgtEl>
                                        <p:attrNameLst>
                                          <p:attrName>ppt_x</p:attrName>
                                        </p:attrNameLst>
                                      </p:cBhvr>
                                      <p:tavLst>
                                        <p:tav tm="0">
                                          <p:val>
                                            <p:strVal val="#ppt_x"/>
                                          </p:val>
                                        </p:tav>
                                        <p:tav tm="100000">
                                          <p:val>
                                            <p:strVal val="#ppt_x"/>
                                          </p:val>
                                        </p:tav>
                                      </p:tavLst>
                                    </p:anim>
                                    <p:anim calcmode="lin" valueType="num">
                                      <p:cBhvr>
                                        <p:cTn id="128" dur="1000" fill="hold"/>
                                        <p:tgtEl>
                                          <p:spTgt spid="4">
                                            <p:txEl>
                                              <p:pRg st="19" end="19"/>
                                            </p:txEl>
                                          </p:spTgt>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4">
                                            <p:txEl>
                                              <p:pRg st="20" end="20"/>
                                            </p:txEl>
                                          </p:spTgt>
                                        </p:tgtEl>
                                        <p:attrNameLst>
                                          <p:attrName>style.visibility</p:attrName>
                                        </p:attrNameLst>
                                      </p:cBhvr>
                                      <p:to>
                                        <p:strVal val="visible"/>
                                      </p:to>
                                    </p:set>
                                    <p:animEffect transition="in" filter="fade">
                                      <p:cBhvr>
                                        <p:cTn id="131" dur="1000"/>
                                        <p:tgtEl>
                                          <p:spTgt spid="4">
                                            <p:txEl>
                                              <p:pRg st="20" end="20"/>
                                            </p:txEl>
                                          </p:spTgt>
                                        </p:tgtEl>
                                      </p:cBhvr>
                                    </p:animEffect>
                                    <p:anim calcmode="lin" valueType="num">
                                      <p:cBhvr>
                                        <p:cTn id="132" dur="1000" fill="hold"/>
                                        <p:tgtEl>
                                          <p:spTgt spid="4">
                                            <p:txEl>
                                              <p:pRg st="20" end="20"/>
                                            </p:txEl>
                                          </p:spTgt>
                                        </p:tgtEl>
                                        <p:attrNameLst>
                                          <p:attrName>ppt_x</p:attrName>
                                        </p:attrNameLst>
                                      </p:cBhvr>
                                      <p:tavLst>
                                        <p:tav tm="0">
                                          <p:val>
                                            <p:strVal val="#ppt_x"/>
                                          </p:val>
                                        </p:tav>
                                        <p:tav tm="100000">
                                          <p:val>
                                            <p:strVal val="#ppt_x"/>
                                          </p:val>
                                        </p:tav>
                                      </p:tavLst>
                                    </p:anim>
                                    <p:anim calcmode="lin" valueType="num">
                                      <p:cBhvr>
                                        <p:cTn id="133" dur="1000" fill="hold"/>
                                        <p:tgtEl>
                                          <p:spTgt spid="4">
                                            <p:txEl>
                                              <p:pRg st="20" end="20"/>
                                            </p:txEl>
                                          </p:spTgt>
                                        </p:tgtEl>
                                        <p:attrNameLst>
                                          <p:attrName>ppt_y</p:attrName>
                                        </p:attrNameLst>
                                      </p:cBhvr>
                                      <p:tavLst>
                                        <p:tav tm="0">
                                          <p:val>
                                            <p:strVal val="#ppt_y+.1"/>
                                          </p:val>
                                        </p:tav>
                                        <p:tav tm="100000">
                                          <p:val>
                                            <p:strVal val="#ppt_y"/>
                                          </p:val>
                                        </p:tav>
                                      </p:tavLst>
                                    </p:anim>
                                  </p:childTnLst>
                                </p:cTn>
                              </p:par>
                              <p:par>
                                <p:cTn id="134" presetID="47" presetClass="exit" presetSubtype="0" fill="hold" nodeType="withEffect">
                                  <p:stCondLst>
                                    <p:cond delay="0"/>
                                  </p:stCondLst>
                                  <p:childTnLst>
                                    <p:animEffect transition="out" filter="fade">
                                      <p:cBhvr>
                                        <p:cTn id="135" dur="1000"/>
                                        <p:tgtEl>
                                          <p:spTgt spid="16"/>
                                        </p:tgtEl>
                                      </p:cBhvr>
                                    </p:animEffect>
                                    <p:anim calcmode="lin" valueType="num">
                                      <p:cBhvr>
                                        <p:cTn id="136" dur="1000"/>
                                        <p:tgtEl>
                                          <p:spTgt spid="16"/>
                                        </p:tgtEl>
                                        <p:attrNameLst>
                                          <p:attrName>ppt_x</p:attrName>
                                        </p:attrNameLst>
                                      </p:cBhvr>
                                      <p:tavLst>
                                        <p:tav tm="0">
                                          <p:val>
                                            <p:strVal val="ppt_x"/>
                                          </p:val>
                                        </p:tav>
                                        <p:tav tm="100000">
                                          <p:val>
                                            <p:strVal val="ppt_x"/>
                                          </p:val>
                                        </p:tav>
                                      </p:tavLst>
                                    </p:anim>
                                    <p:anim calcmode="lin" valueType="num">
                                      <p:cBhvr>
                                        <p:cTn id="137" dur="1000"/>
                                        <p:tgtEl>
                                          <p:spTgt spid="16"/>
                                        </p:tgtEl>
                                        <p:attrNameLst>
                                          <p:attrName>ppt_y</p:attrName>
                                        </p:attrNameLst>
                                      </p:cBhvr>
                                      <p:tavLst>
                                        <p:tav tm="0">
                                          <p:val>
                                            <p:strVal val="ppt_y"/>
                                          </p:val>
                                        </p:tav>
                                        <p:tav tm="100000">
                                          <p:val>
                                            <p:strVal val="ppt_y-.1"/>
                                          </p:val>
                                        </p:tav>
                                      </p:tavLst>
                                    </p:anim>
                                    <p:set>
                                      <p:cBhvr>
                                        <p:cTn id="138" dur="1" fill="hold">
                                          <p:stCondLst>
                                            <p:cond delay="999"/>
                                          </p:stCondLst>
                                        </p:cTn>
                                        <p:tgtEl>
                                          <p:spTgt spid="16"/>
                                        </p:tgtEl>
                                        <p:attrNameLst>
                                          <p:attrName>style.visibility</p:attrName>
                                        </p:attrNameLst>
                                      </p:cBhvr>
                                      <p:to>
                                        <p:strVal val="hidden"/>
                                      </p:to>
                                    </p:set>
                                  </p:childTnLst>
                                </p:cTn>
                              </p:par>
                            </p:childTnLst>
                          </p:cTn>
                        </p:par>
                        <p:par>
                          <p:cTn id="139" fill="hold">
                            <p:stCondLst>
                              <p:cond delay="47000"/>
                            </p:stCondLst>
                            <p:childTnLst>
                              <p:par>
                                <p:cTn id="140" presetID="2" presetClass="exit" presetSubtype="1" fill="hold" nodeType="afterEffect">
                                  <p:stCondLst>
                                    <p:cond delay="2500"/>
                                  </p:stCondLst>
                                  <p:childTnLst>
                                    <p:anim calcmode="lin" valueType="num">
                                      <p:cBhvr additive="base">
                                        <p:cTn id="141" dur="500"/>
                                        <p:tgtEl>
                                          <p:spTgt spid="5"/>
                                        </p:tgtEl>
                                        <p:attrNameLst>
                                          <p:attrName>ppt_x</p:attrName>
                                        </p:attrNameLst>
                                      </p:cBhvr>
                                      <p:tavLst>
                                        <p:tav tm="0">
                                          <p:val>
                                            <p:strVal val="ppt_x"/>
                                          </p:val>
                                        </p:tav>
                                        <p:tav tm="100000">
                                          <p:val>
                                            <p:strVal val="ppt_x"/>
                                          </p:val>
                                        </p:tav>
                                      </p:tavLst>
                                    </p:anim>
                                    <p:anim calcmode="lin" valueType="num">
                                      <p:cBhvr additive="base">
                                        <p:cTn id="142" dur="500"/>
                                        <p:tgtEl>
                                          <p:spTgt spid="5"/>
                                        </p:tgtEl>
                                        <p:attrNameLst>
                                          <p:attrName>ppt_y</p:attrName>
                                        </p:attrNameLst>
                                      </p:cBhvr>
                                      <p:tavLst>
                                        <p:tav tm="0">
                                          <p:val>
                                            <p:strVal val="ppt_y"/>
                                          </p:val>
                                        </p:tav>
                                        <p:tav tm="100000">
                                          <p:val>
                                            <p:strVal val="0-ppt_h/2"/>
                                          </p:val>
                                        </p:tav>
                                      </p:tavLst>
                                    </p:anim>
                                    <p:set>
                                      <p:cBhvr>
                                        <p:cTn id="143" dur="1" fill="hold">
                                          <p:stCondLst>
                                            <p:cond delay="499"/>
                                          </p:stCondLst>
                                        </p:cTn>
                                        <p:tgtEl>
                                          <p:spTgt spid="5"/>
                                        </p:tgtEl>
                                        <p:attrNameLst>
                                          <p:attrName>style.visibility</p:attrName>
                                        </p:attrNameLst>
                                      </p:cBhvr>
                                      <p:to>
                                        <p:strVal val="hidden"/>
                                      </p:to>
                                    </p:set>
                                  </p:childTnLst>
                                </p:cTn>
                              </p:par>
                            </p:childTnLst>
                          </p:cTn>
                        </p:par>
                        <p:par>
                          <p:cTn id="144" fill="hold">
                            <p:stCondLst>
                              <p:cond delay="50000"/>
                            </p:stCondLst>
                            <p:childTnLst>
                              <p:par>
                                <p:cTn id="145" presetID="42" presetClass="entr" presetSubtype="0" fill="hold" nodeType="afterEffect">
                                  <p:stCondLst>
                                    <p:cond delay="1500"/>
                                  </p:stCondLst>
                                  <p:childTnLst>
                                    <p:set>
                                      <p:cBhvr>
                                        <p:cTn id="146" dur="1" fill="hold">
                                          <p:stCondLst>
                                            <p:cond delay="0"/>
                                          </p:stCondLst>
                                        </p:cTn>
                                        <p:tgtEl>
                                          <p:spTgt spid="14"/>
                                        </p:tgtEl>
                                        <p:attrNameLst>
                                          <p:attrName>style.visibility</p:attrName>
                                        </p:attrNameLst>
                                      </p:cBhvr>
                                      <p:to>
                                        <p:strVal val="visible"/>
                                      </p:to>
                                    </p:set>
                                    <p:animEffect transition="in" filter="fade">
                                      <p:cBhvr>
                                        <p:cTn id="147" dur="1000"/>
                                        <p:tgtEl>
                                          <p:spTgt spid="14"/>
                                        </p:tgtEl>
                                      </p:cBhvr>
                                    </p:animEffect>
                                    <p:anim calcmode="lin" valueType="num">
                                      <p:cBhvr>
                                        <p:cTn id="148" dur="1000" fill="hold"/>
                                        <p:tgtEl>
                                          <p:spTgt spid="14"/>
                                        </p:tgtEl>
                                        <p:attrNameLst>
                                          <p:attrName>ppt_x</p:attrName>
                                        </p:attrNameLst>
                                      </p:cBhvr>
                                      <p:tavLst>
                                        <p:tav tm="0">
                                          <p:val>
                                            <p:strVal val="#ppt_x"/>
                                          </p:val>
                                        </p:tav>
                                        <p:tav tm="100000">
                                          <p:val>
                                            <p:strVal val="#ppt_x"/>
                                          </p:val>
                                        </p:tav>
                                      </p:tavLst>
                                    </p:anim>
                                    <p:anim calcmode="lin" valueType="num">
                                      <p:cBhvr>
                                        <p:cTn id="149" dur="1000" fill="hold"/>
                                        <p:tgtEl>
                                          <p:spTgt spid="14"/>
                                        </p:tgtEl>
                                        <p:attrNameLst>
                                          <p:attrName>ppt_y</p:attrName>
                                        </p:attrNameLst>
                                      </p:cBhvr>
                                      <p:tavLst>
                                        <p:tav tm="0">
                                          <p:val>
                                            <p:strVal val="#ppt_y+.1"/>
                                          </p:val>
                                        </p:tav>
                                        <p:tav tm="100000">
                                          <p:val>
                                            <p:strVal val="#ppt_y"/>
                                          </p:val>
                                        </p:tav>
                                      </p:tavLst>
                                    </p:anim>
                                  </p:childTnLst>
                                </p:cTn>
                              </p:par>
                            </p:childTnLst>
                          </p:cTn>
                        </p:par>
                        <p:par>
                          <p:cTn id="150" fill="hold">
                            <p:stCondLst>
                              <p:cond delay="52500"/>
                            </p:stCondLst>
                            <p:childTnLst>
                              <p:par>
                                <p:cTn id="151" presetID="31" presetClass="entr" presetSubtype="0" fill="hold" nodeType="afterEffect">
                                  <p:stCondLst>
                                    <p:cond delay="1000"/>
                                  </p:stCondLst>
                                  <p:childTnLst>
                                    <p:set>
                                      <p:cBhvr>
                                        <p:cTn id="152" dur="1" fill="hold">
                                          <p:stCondLst>
                                            <p:cond delay="0"/>
                                          </p:stCondLst>
                                        </p:cTn>
                                        <p:tgtEl>
                                          <p:spTgt spid="19"/>
                                        </p:tgtEl>
                                        <p:attrNameLst>
                                          <p:attrName>style.visibility</p:attrName>
                                        </p:attrNameLst>
                                      </p:cBhvr>
                                      <p:to>
                                        <p:strVal val="visible"/>
                                      </p:to>
                                    </p:set>
                                    <p:anim calcmode="lin" valueType="num">
                                      <p:cBhvr>
                                        <p:cTn id="153" dur="1000" fill="hold"/>
                                        <p:tgtEl>
                                          <p:spTgt spid="19"/>
                                        </p:tgtEl>
                                        <p:attrNameLst>
                                          <p:attrName>ppt_w</p:attrName>
                                        </p:attrNameLst>
                                      </p:cBhvr>
                                      <p:tavLst>
                                        <p:tav tm="0">
                                          <p:val>
                                            <p:fltVal val="0"/>
                                          </p:val>
                                        </p:tav>
                                        <p:tav tm="100000">
                                          <p:val>
                                            <p:strVal val="#ppt_w"/>
                                          </p:val>
                                        </p:tav>
                                      </p:tavLst>
                                    </p:anim>
                                    <p:anim calcmode="lin" valueType="num">
                                      <p:cBhvr>
                                        <p:cTn id="154" dur="1000" fill="hold"/>
                                        <p:tgtEl>
                                          <p:spTgt spid="19"/>
                                        </p:tgtEl>
                                        <p:attrNameLst>
                                          <p:attrName>ppt_h</p:attrName>
                                        </p:attrNameLst>
                                      </p:cBhvr>
                                      <p:tavLst>
                                        <p:tav tm="0">
                                          <p:val>
                                            <p:fltVal val="0"/>
                                          </p:val>
                                        </p:tav>
                                        <p:tav tm="100000">
                                          <p:val>
                                            <p:strVal val="#ppt_h"/>
                                          </p:val>
                                        </p:tav>
                                      </p:tavLst>
                                    </p:anim>
                                    <p:anim calcmode="lin" valueType="num">
                                      <p:cBhvr>
                                        <p:cTn id="155" dur="1000" fill="hold"/>
                                        <p:tgtEl>
                                          <p:spTgt spid="19"/>
                                        </p:tgtEl>
                                        <p:attrNameLst>
                                          <p:attrName>style.rotation</p:attrName>
                                        </p:attrNameLst>
                                      </p:cBhvr>
                                      <p:tavLst>
                                        <p:tav tm="0">
                                          <p:val>
                                            <p:fltVal val="90"/>
                                          </p:val>
                                        </p:tav>
                                        <p:tav tm="100000">
                                          <p:val>
                                            <p:fltVal val="0"/>
                                          </p:val>
                                        </p:tav>
                                      </p:tavLst>
                                    </p:anim>
                                    <p:animEffect transition="in" filter="fade">
                                      <p:cBhvr>
                                        <p:cTn id="15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6C66084-8872-45FC-A62A-5AD27BF90169}"/>
              </a:ext>
            </a:extLst>
          </p:cNvPr>
          <p:cNvSpPr/>
          <p:nvPr/>
        </p:nvSpPr>
        <p:spPr>
          <a:xfrm>
            <a:off x="3508497" y="3532859"/>
            <a:ext cx="1063503" cy="3614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754" dirty="0"/>
              <a:t>7</a:t>
            </a:r>
            <a:endParaRPr lang="ja-JP" altLang="en-US" sz="1754" dirty="0"/>
          </a:p>
        </p:txBody>
      </p:sp>
      <p:pic>
        <p:nvPicPr>
          <p:cNvPr id="3" name="図 2">
            <a:extLst>
              <a:ext uri="{FF2B5EF4-FFF2-40B4-BE49-F238E27FC236}">
                <a16:creationId xmlns:a16="http://schemas.microsoft.com/office/drawing/2014/main" id="{6126E9D9-F535-4B57-BF88-DB65AFDE0E83}"/>
              </a:ext>
            </a:extLst>
          </p:cNvPr>
          <p:cNvPicPr>
            <a:picLocks noChangeAspect="1"/>
          </p:cNvPicPr>
          <p:nvPr/>
        </p:nvPicPr>
        <p:blipFill rotWithShape="1">
          <a:blip r:embed="rId4">
            <a:extLst>
              <a:ext uri="{28A0092B-C50C-407E-A947-70E740481C1C}">
                <a14:useLocalDpi xmlns:a14="http://schemas.microsoft.com/office/drawing/2010/main" val="0"/>
              </a:ext>
            </a:extLst>
          </a:blip>
          <a:srcRect l="13512" r="3087" b="76900"/>
          <a:stretch/>
        </p:blipFill>
        <p:spPr>
          <a:xfrm>
            <a:off x="3176153" y="548192"/>
            <a:ext cx="5967847" cy="5761617"/>
          </a:xfrm>
          <a:prstGeom prst="rect">
            <a:avLst/>
          </a:prstGeom>
        </p:spPr>
      </p:pic>
      <p:graphicFrame>
        <p:nvGraphicFramePr>
          <p:cNvPr id="7" name="オブジェクト 6">
            <a:extLst>
              <a:ext uri="{FF2B5EF4-FFF2-40B4-BE49-F238E27FC236}">
                <a16:creationId xmlns:a16="http://schemas.microsoft.com/office/drawing/2014/main" id="{0156ED80-B91A-4E83-90C8-F14DA5996DDF}"/>
              </a:ext>
            </a:extLst>
          </p:cNvPr>
          <p:cNvGraphicFramePr>
            <a:graphicFrameLocks noChangeAspect="1"/>
          </p:cNvGraphicFramePr>
          <p:nvPr/>
        </p:nvGraphicFramePr>
        <p:xfrm>
          <a:off x="3959469" y="3213589"/>
          <a:ext cx="1225062" cy="427892"/>
        </p:xfrm>
        <a:graphic>
          <a:graphicData uri="http://schemas.openxmlformats.org/presentationml/2006/ole">
            <mc:AlternateContent xmlns:mc="http://schemas.openxmlformats.org/markup-compatibility/2006">
              <mc:Choice xmlns:v="urn:schemas-microsoft-com:vml" Requires="v">
                <p:oleObj spid="_x0000_s2212" name="Worksheet" r:id="rId5" imgW="1327298" imgH="463715" progId="Excel.Sheet.12">
                  <p:embed/>
                </p:oleObj>
              </mc:Choice>
              <mc:Fallback>
                <p:oleObj name="Worksheet" r:id="rId5" imgW="1327298" imgH="463715" progId="Excel.Sheet.12">
                  <p:embed/>
                  <p:pic>
                    <p:nvPicPr>
                      <p:cNvPr id="7" name="オブジェクト 6">
                        <a:extLst>
                          <a:ext uri="{FF2B5EF4-FFF2-40B4-BE49-F238E27FC236}">
                            <a16:creationId xmlns:a16="http://schemas.microsoft.com/office/drawing/2014/main" id="{0156ED80-B91A-4E83-90C8-F14DA5996DDF}"/>
                          </a:ext>
                        </a:extLst>
                      </p:cNvPr>
                      <p:cNvPicPr/>
                      <p:nvPr/>
                    </p:nvPicPr>
                    <p:blipFill>
                      <a:blip r:embed="rId6"/>
                      <a:stretch>
                        <a:fillRect/>
                      </a:stretch>
                    </p:blipFill>
                    <p:spPr>
                      <a:xfrm>
                        <a:off x="3959469" y="3213589"/>
                        <a:ext cx="1225062" cy="427892"/>
                      </a:xfrm>
                      <a:prstGeom prst="rect">
                        <a:avLst/>
                      </a:prstGeom>
                    </p:spPr>
                  </p:pic>
                </p:oleObj>
              </mc:Fallback>
            </mc:AlternateContent>
          </a:graphicData>
        </a:graphic>
      </p:graphicFrame>
      <p:graphicFrame>
        <p:nvGraphicFramePr>
          <p:cNvPr id="9" name="表 8">
            <a:extLst>
              <a:ext uri="{FF2B5EF4-FFF2-40B4-BE49-F238E27FC236}">
                <a16:creationId xmlns:a16="http://schemas.microsoft.com/office/drawing/2014/main" id="{C80D80FB-1B6B-46CF-94A1-06D7471D9C58}"/>
              </a:ext>
            </a:extLst>
          </p:cNvPr>
          <p:cNvGraphicFramePr>
            <a:graphicFrameLocks noGrp="1"/>
          </p:cNvGraphicFramePr>
          <p:nvPr>
            <p:extLst>
              <p:ext uri="{D42A27DB-BD31-4B8C-83A1-F6EECF244321}">
                <p14:modId xmlns:p14="http://schemas.microsoft.com/office/powerpoint/2010/main" val="197279182"/>
              </p:ext>
            </p:extLst>
          </p:nvPr>
        </p:nvGraphicFramePr>
        <p:xfrm>
          <a:off x="174152" y="1190625"/>
          <a:ext cx="2991102" cy="5207220"/>
        </p:xfrm>
        <a:graphic>
          <a:graphicData uri="http://schemas.openxmlformats.org/drawingml/2006/table">
            <a:tbl>
              <a:tblPr>
                <a:tableStyleId>{5C22544A-7EE6-4342-B048-85BDC9FD1C3A}</a:tableStyleId>
              </a:tblPr>
              <a:tblGrid>
                <a:gridCol w="797627">
                  <a:extLst>
                    <a:ext uri="{9D8B030D-6E8A-4147-A177-3AD203B41FA5}">
                      <a16:colId xmlns:a16="http://schemas.microsoft.com/office/drawing/2014/main" val="4052766329"/>
                    </a:ext>
                  </a:extLst>
                </a:gridCol>
                <a:gridCol w="974008">
                  <a:extLst>
                    <a:ext uri="{9D8B030D-6E8A-4147-A177-3AD203B41FA5}">
                      <a16:colId xmlns:a16="http://schemas.microsoft.com/office/drawing/2014/main" val="208693196"/>
                    </a:ext>
                  </a:extLst>
                </a:gridCol>
                <a:gridCol w="1219467">
                  <a:extLst>
                    <a:ext uri="{9D8B030D-6E8A-4147-A177-3AD203B41FA5}">
                      <a16:colId xmlns:a16="http://schemas.microsoft.com/office/drawing/2014/main" val="1458401838"/>
                    </a:ext>
                  </a:extLst>
                </a:gridCol>
              </a:tblGrid>
              <a:tr h="347148">
                <a:tc>
                  <a:txBody>
                    <a:bodyPr/>
                    <a:lstStyle/>
                    <a:p>
                      <a:pPr algn="ctr" fontAlgn="ctr"/>
                      <a:r>
                        <a:rPr lang="ja-JP" altLang="en-US" sz="1500" b="1" u="none" strike="noStrike">
                          <a:effectLst/>
                          <a:latin typeface="+mj-ea"/>
                          <a:ea typeface="+mj-ea"/>
                        </a:rPr>
                        <a:t>順　位</a:t>
                      </a:r>
                      <a:endParaRPr lang="ja-JP" altLang="en-US" sz="1500" b="1" i="0" u="none" strike="noStrike">
                        <a:solidFill>
                          <a:srgbClr val="000000"/>
                        </a:solidFill>
                        <a:effectLst/>
                        <a:latin typeface="+mj-ea"/>
                        <a:ea typeface="+mj-ea"/>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500" b="1" u="none" strike="noStrike" dirty="0">
                          <a:effectLst/>
                          <a:latin typeface="+mj-ea"/>
                          <a:ea typeface="+mj-ea"/>
                        </a:rPr>
                        <a:t>大　学</a:t>
                      </a:r>
                      <a:endParaRPr lang="ja-JP" altLang="en-US" sz="1500" b="1" i="0" u="none" strike="noStrike" dirty="0">
                        <a:solidFill>
                          <a:srgbClr val="000000"/>
                        </a:solidFill>
                        <a:effectLst/>
                        <a:latin typeface="+mj-ea"/>
                        <a:ea typeface="+mj-ea"/>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500" b="1" u="none" strike="noStrike">
                          <a:effectLst/>
                          <a:latin typeface="+mj-ea"/>
                          <a:ea typeface="+mj-ea"/>
                        </a:rPr>
                        <a:t>国</a:t>
                      </a:r>
                      <a:endParaRPr lang="ja-JP" altLang="en-US" sz="1500" b="1" i="0" u="none" strike="noStrike">
                        <a:solidFill>
                          <a:srgbClr val="000000"/>
                        </a:solidFill>
                        <a:effectLst/>
                        <a:latin typeface="+mj-ea"/>
                        <a:ea typeface="+mj-ea"/>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7749"/>
                  </a:ext>
                </a:extLst>
              </a:tr>
              <a:tr h="347148">
                <a:tc>
                  <a:txBody>
                    <a:bodyPr/>
                    <a:lstStyle/>
                    <a:p>
                      <a:pPr algn="ctr" fontAlgn="ctr"/>
                      <a:r>
                        <a:rPr lang="en-US" altLang="ja-JP" sz="1500" b="1" u="none" strike="noStrike" dirty="0">
                          <a:effectLst/>
                          <a:latin typeface="AR丸ゴシック体E" panose="020F0909000000000000" pitchFamily="49" charset="-128"/>
                          <a:ea typeface="AR丸ゴシック体E" panose="020F0909000000000000" pitchFamily="49" charset="-128"/>
                        </a:rPr>
                        <a:t>1</a:t>
                      </a:r>
                      <a:endParaRPr lang="en-US" altLang="ja-JP" sz="1500" b="1" i="0" u="none" strike="noStrike" dirty="0">
                        <a:solidFill>
                          <a:srgbClr val="000000"/>
                        </a:solidFill>
                        <a:effectLst/>
                        <a:latin typeface="AR丸ゴシック体E" panose="020F0909000000000000" pitchFamily="49" charset="-128"/>
                        <a:ea typeface="AR丸ゴシック体E" panose="020F0909000000000000" pitchFamily="49"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ja-JP" altLang="en-US" sz="1500" b="1" u="none" strike="noStrike" dirty="0">
                          <a:effectLst/>
                          <a:latin typeface="AR丸ゴシック体E" panose="020F0909000000000000" pitchFamily="49" charset="-128"/>
                          <a:ea typeface="AR丸ゴシック体E" panose="020F0909000000000000" pitchFamily="49" charset="-128"/>
                        </a:rPr>
                        <a:t>東京大学</a:t>
                      </a:r>
                      <a:endParaRPr lang="ja-JP" altLang="en-US" sz="1500" b="1" i="0" u="none" strike="noStrike" dirty="0">
                        <a:solidFill>
                          <a:srgbClr val="000000"/>
                        </a:solidFill>
                        <a:effectLst/>
                        <a:latin typeface="AR丸ゴシック体E" panose="020F0909000000000000" pitchFamily="49" charset="-128"/>
                        <a:ea typeface="AR丸ゴシック体E" panose="020F0909000000000000" pitchFamily="49"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ja-JP" altLang="en-US" sz="1500" b="1" u="none" strike="noStrike" dirty="0">
                          <a:effectLst/>
                          <a:latin typeface="AR丸ゴシック体E" panose="020F0909000000000000" pitchFamily="49" charset="-128"/>
                          <a:ea typeface="AR丸ゴシック体E" panose="020F0909000000000000" pitchFamily="49" charset="-128"/>
                        </a:rPr>
                        <a:t>日　本</a:t>
                      </a:r>
                      <a:endParaRPr lang="ja-JP" altLang="en-US" sz="1500" b="1" i="0" u="none" strike="noStrike" dirty="0">
                        <a:solidFill>
                          <a:srgbClr val="000000"/>
                        </a:solidFill>
                        <a:effectLst/>
                        <a:latin typeface="AR丸ゴシック体E" panose="020F0909000000000000" pitchFamily="49" charset="-128"/>
                        <a:ea typeface="AR丸ゴシック体E" panose="020F0909000000000000" pitchFamily="49"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2709566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5925219"/>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706284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8892752"/>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6528767"/>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5356365"/>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914778"/>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469090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6307245"/>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406300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509605"/>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5135162"/>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523049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9076009"/>
                  </a:ext>
                </a:extLst>
              </a:tr>
            </a:tbl>
          </a:graphicData>
        </a:graphic>
      </p:graphicFrame>
      <p:sp>
        <p:nvSpPr>
          <p:cNvPr id="11" name="正方形/長方形 10">
            <a:extLst>
              <a:ext uri="{FF2B5EF4-FFF2-40B4-BE49-F238E27FC236}">
                <a16:creationId xmlns:a16="http://schemas.microsoft.com/office/drawing/2014/main" id="{51DCA031-37AE-4BDE-8AE8-7E9C3EC87408}"/>
              </a:ext>
            </a:extLst>
          </p:cNvPr>
          <p:cNvSpPr/>
          <p:nvPr/>
        </p:nvSpPr>
        <p:spPr>
          <a:xfrm>
            <a:off x="3508497" y="3532859"/>
            <a:ext cx="1086949" cy="400233"/>
          </a:xfrm>
          <a:prstGeom prst="rect">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latin typeface="HGPｺﾞｼｯｸE" panose="020B0900000000000000" pitchFamily="50" charset="-128"/>
              <a:ea typeface="HGPｺﾞｼｯｸE" panose="020B0900000000000000" pitchFamily="50" charset="-128"/>
            </a:endParaRPr>
          </a:p>
        </p:txBody>
      </p:sp>
      <p:sp>
        <p:nvSpPr>
          <p:cNvPr id="12" name="テキスト ボックス 11">
            <a:extLst>
              <a:ext uri="{FF2B5EF4-FFF2-40B4-BE49-F238E27FC236}">
                <a16:creationId xmlns:a16="http://schemas.microsoft.com/office/drawing/2014/main" id="{75852B21-FF55-4896-849D-8A1DB860DDF5}"/>
              </a:ext>
            </a:extLst>
          </p:cNvPr>
          <p:cNvSpPr txBox="1"/>
          <p:nvPr/>
        </p:nvSpPr>
        <p:spPr>
          <a:xfrm>
            <a:off x="3918210" y="3561939"/>
            <a:ext cx="254977" cy="362279"/>
          </a:xfrm>
          <a:prstGeom prst="rect">
            <a:avLst/>
          </a:prstGeom>
          <a:noFill/>
        </p:spPr>
        <p:txBody>
          <a:bodyPr wrap="square" rtlCol="0">
            <a:spAutoFit/>
          </a:bodyPr>
          <a:lstStyle/>
          <a:p>
            <a:r>
              <a:rPr lang="en-US" altLang="ja-JP" sz="1754" b="1" dirty="0">
                <a:latin typeface="AR丸ゴシック体E" panose="020F0909000000000000" pitchFamily="49" charset="-128"/>
                <a:ea typeface="AR丸ゴシック体E" panose="020F0909000000000000" pitchFamily="49" charset="-128"/>
              </a:rPr>
              <a:t>7</a:t>
            </a:r>
            <a:endParaRPr lang="ja-JP" altLang="en-US" sz="1754" b="1" dirty="0">
              <a:latin typeface="AR丸ゴシック体E" panose="020F0909000000000000" pitchFamily="49" charset="-128"/>
              <a:ea typeface="AR丸ゴシック体E" panose="020F0909000000000000" pitchFamily="49" charset="-128"/>
            </a:endParaRPr>
          </a:p>
        </p:txBody>
      </p:sp>
      <p:sp>
        <p:nvSpPr>
          <p:cNvPr id="13" name="正方形/長方形 12">
            <a:extLst>
              <a:ext uri="{FF2B5EF4-FFF2-40B4-BE49-F238E27FC236}">
                <a16:creationId xmlns:a16="http://schemas.microsoft.com/office/drawing/2014/main" id="{1894A9D3-C008-49D3-A5CB-1FFC63BB1EEE}"/>
              </a:ext>
            </a:extLst>
          </p:cNvPr>
          <p:cNvSpPr/>
          <p:nvPr/>
        </p:nvSpPr>
        <p:spPr>
          <a:xfrm>
            <a:off x="4582899" y="3532859"/>
            <a:ext cx="3389915" cy="4058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46" b="1" dirty="0">
                <a:solidFill>
                  <a:schemeClr val="tx1"/>
                </a:solidFill>
                <a:latin typeface="AR P丸ゴシック体E" panose="020F0900000000000000" pitchFamily="50" charset="-128"/>
                <a:ea typeface="AR P丸ゴシック体E" panose="020F0900000000000000" pitchFamily="50" charset="-128"/>
              </a:rPr>
              <a:t>東京大学</a:t>
            </a:r>
          </a:p>
        </p:txBody>
      </p:sp>
      <p:sp>
        <p:nvSpPr>
          <p:cNvPr id="14" name="正方形/長方形 13">
            <a:extLst>
              <a:ext uri="{FF2B5EF4-FFF2-40B4-BE49-F238E27FC236}">
                <a16:creationId xmlns:a16="http://schemas.microsoft.com/office/drawing/2014/main" id="{33AA3301-5829-49AF-8D27-3A4D95C6149E}"/>
              </a:ext>
            </a:extLst>
          </p:cNvPr>
          <p:cNvSpPr/>
          <p:nvPr/>
        </p:nvSpPr>
        <p:spPr>
          <a:xfrm>
            <a:off x="7961915" y="3532859"/>
            <a:ext cx="1129972" cy="40586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754" b="1" dirty="0">
                <a:solidFill>
                  <a:schemeClr val="tx1"/>
                </a:solidFill>
                <a:latin typeface="AR P丸ゴシック体E" panose="020F0900000000000000" pitchFamily="50" charset="-128"/>
                <a:ea typeface="AR P丸ゴシック体E" panose="020F0900000000000000" pitchFamily="50" charset="-128"/>
              </a:rPr>
              <a:t>日本</a:t>
            </a:r>
          </a:p>
        </p:txBody>
      </p:sp>
      <p:sp>
        <p:nvSpPr>
          <p:cNvPr id="15" name="テキスト ボックス 14">
            <a:extLst>
              <a:ext uri="{FF2B5EF4-FFF2-40B4-BE49-F238E27FC236}">
                <a16:creationId xmlns:a16="http://schemas.microsoft.com/office/drawing/2014/main" id="{A9B0DD95-BC7B-4621-B830-B3C4C1F33C09}"/>
              </a:ext>
            </a:extLst>
          </p:cNvPr>
          <p:cNvSpPr txBox="1"/>
          <p:nvPr/>
        </p:nvSpPr>
        <p:spPr>
          <a:xfrm>
            <a:off x="96373" y="650451"/>
            <a:ext cx="3412124" cy="632224"/>
          </a:xfrm>
          <a:prstGeom prst="rect">
            <a:avLst/>
          </a:prstGeom>
          <a:noFill/>
        </p:spPr>
        <p:txBody>
          <a:bodyPr wrap="square" rtlCol="0">
            <a:spAutoFit/>
          </a:bodyPr>
          <a:lstStyle/>
          <a:p>
            <a:r>
              <a:rPr lang="ja-JP" altLang="en-US" sz="1754" dirty="0">
                <a:latin typeface="AR P丸ゴシック体E" panose="020F0900000000000000" pitchFamily="50" charset="-128"/>
                <a:ea typeface="AR P丸ゴシック体E" panose="020F0900000000000000" pitchFamily="50" charset="-128"/>
              </a:rPr>
              <a:t>２０１３、２０１４，２０１５、　</a:t>
            </a:r>
            <a:endParaRPr lang="en-US" altLang="ja-JP" sz="1754" dirty="0">
              <a:latin typeface="AR P丸ゴシック体E" panose="020F0900000000000000" pitchFamily="50" charset="-128"/>
              <a:ea typeface="AR P丸ゴシック体E" panose="020F0900000000000000" pitchFamily="50" charset="-128"/>
            </a:endParaRPr>
          </a:p>
          <a:p>
            <a:r>
              <a:rPr lang="ja-JP" altLang="en-US" sz="1754" b="1" dirty="0">
                <a:solidFill>
                  <a:srgbClr val="FF0000"/>
                </a:solidFill>
                <a:latin typeface="AR P丸ゴシック体E" panose="020F0900000000000000" pitchFamily="50" charset="-128"/>
                <a:ea typeface="AR P丸ゴシック体E" panose="020F0900000000000000" pitchFamily="50" charset="-128"/>
              </a:rPr>
              <a:t>　　　　</a:t>
            </a:r>
            <a:r>
              <a:rPr lang="en-US" altLang="ja-JP" sz="1754" b="1" dirty="0">
                <a:solidFill>
                  <a:srgbClr val="FF0000"/>
                </a:solidFill>
                <a:latin typeface="AR P丸ゴシック体E" panose="020F0900000000000000" pitchFamily="50" charset="-128"/>
                <a:ea typeface="AR P丸ゴシック体E" panose="020F0900000000000000" pitchFamily="50" charset="-128"/>
              </a:rPr>
              <a:t>3</a:t>
            </a:r>
            <a:r>
              <a:rPr lang="ja-JP" altLang="en-US" sz="1754" b="1" dirty="0">
                <a:solidFill>
                  <a:srgbClr val="FF0000"/>
                </a:solidFill>
                <a:latin typeface="AR P丸ゴシック体E" panose="020F0900000000000000" pitchFamily="50" charset="-128"/>
                <a:ea typeface="AR P丸ゴシック体E" panose="020F0900000000000000" pitchFamily="50" charset="-128"/>
              </a:rPr>
              <a:t>年連続</a:t>
            </a:r>
            <a:r>
              <a:rPr lang="en-US" altLang="ja-JP" sz="1754" b="1" dirty="0">
                <a:solidFill>
                  <a:srgbClr val="FF0000"/>
                </a:solidFill>
                <a:latin typeface="AR P丸ゴシック体E" panose="020F0900000000000000" pitchFamily="50" charset="-128"/>
                <a:ea typeface="AR P丸ゴシック体E" panose="020F0900000000000000" pitchFamily="50" charset="-128"/>
              </a:rPr>
              <a:t>1</a:t>
            </a:r>
            <a:r>
              <a:rPr lang="ja-JP" altLang="en-US" sz="1754" b="1" dirty="0">
                <a:solidFill>
                  <a:srgbClr val="FF0000"/>
                </a:solidFill>
                <a:latin typeface="AR P丸ゴシック体E" panose="020F0900000000000000" pitchFamily="50" charset="-128"/>
                <a:ea typeface="AR P丸ゴシック体E" panose="020F0900000000000000" pitchFamily="50" charset="-128"/>
              </a:rPr>
              <a:t>位</a:t>
            </a:r>
          </a:p>
        </p:txBody>
      </p:sp>
      <p:sp>
        <p:nvSpPr>
          <p:cNvPr id="16" name="テキスト ボックス 15">
            <a:extLst>
              <a:ext uri="{FF2B5EF4-FFF2-40B4-BE49-F238E27FC236}">
                <a16:creationId xmlns:a16="http://schemas.microsoft.com/office/drawing/2014/main" id="{50C618E1-00BF-4CED-AC0C-66BFF14171CB}"/>
              </a:ext>
            </a:extLst>
          </p:cNvPr>
          <p:cNvSpPr txBox="1"/>
          <p:nvPr/>
        </p:nvSpPr>
        <p:spPr>
          <a:xfrm>
            <a:off x="3674388" y="660879"/>
            <a:ext cx="5448098" cy="376385"/>
          </a:xfrm>
          <a:prstGeom prst="rect">
            <a:avLst/>
          </a:prstGeom>
          <a:solidFill>
            <a:schemeClr val="bg1"/>
          </a:solidFill>
        </p:spPr>
        <p:txBody>
          <a:bodyPr wrap="square" rtlCol="0">
            <a:spAutoFit/>
          </a:bodyPr>
          <a:lstStyle/>
          <a:p>
            <a:r>
              <a:rPr lang="ja-JP" altLang="en-US" sz="1846" b="1" dirty="0">
                <a:latin typeface="AR P丸ゴシック体E" panose="020F0900000000000000" pitchFamily="50" charset="-128"/>
                <a:ea typeface="AR P丸ゴシック体E" panose="020F0900000000000000" pitchFamily="50" charset="-128"/>
              </a:rPr>
              <a:t>２０１６</a:t>
            </a:r>
            <a:r>
              <a:rPr lang="ja-JP" altLang="en-US" sz="1846" dirty="0">
                <a:latin typeface="AR P丸ゴシック体E" panose="020F0900000000000000" pitchFamily="50" charset="-128"/>
                <a:ea typeface="AR P丸ゴシック体E" panose="020F0900000000000000" pitchFamily="50" charset="-128"/>
              </a:rPr>
              <a:t>　</a:t>
            </a:r>
            <a:r>
              <a:rPr lang="ja-JP" altLang="en-US" sz="1846" b="1" dirty="0">
                <a:latin typeface="AR P丸ゴシック体E" panose="020F0900000000000000" pitchFamily="50" charset="-128"/>
                <a:ea typeface="AR P丸ゴシック体E" panose="020F0900000000000000" pitchFamily="50" charset="-128"/>
              </a:rPr>
              <a:t>ＴＨＥアジア大学ランキング　　　</a:t>
            </a:r>
            <a:endParaRPr lang="ja-JP" altLang="en-US" sz="554" b="1" dirty="0">
              <a:latin typeface="AR P丸ゴシック体E" panose="020F0900000000000000" pitchFamily="50" charset="-128"/>
              <a:ea typeface="AR P丸ゴシック体E" panose="020F0900000000000000" pitchFamily="50" charset="-128"/>
            </a:endParaRPr>
          </a:p>
        </p:txBody>
      </p:sp>
      <p:sp>
        <p:nvSpPr>
          <p:cNvPr id="17" name="テキスト ボックス 16">
            <a:extLst>
              <a:ext uri="{FF2B5EF4-FFF2-40B4-BE49-F238E27FC236}">
                <a16:creationId xmlns:a16="http://schemas.microsoft.com/office/drawing/2014/main" id="{2792D070-782B-48CE-B7AF-061E011F5F1F}"/>
              </a:ext>
            </a:extLst>
          </p:cNvPr>
          <p:cNvSpPr txBox="1"/>
          <p:nvPr/>
        </p:nvSpPr>
        <p:spPr>
          <a:xfrm>
            <a:off x="1654522" y="262467"/>
            <a:ext cx="7679978" cy="376385"/>
          </a:xfrm>
          <a:prstGeom prst="rect">
            <a:avLst/>
          </a:prstGeom>
          <a:solidFill>
            <a:schemeClr val="bg1"/>
          </a:solidFill>
        </p:spPr>
        <p:txBody>
          <a:bodyPr wrap="square" rtlCol="0">
            <a:spAutoFit/>
          </a:bodyPr>
          <a:lstStyle/>
          <a:p>
            <a:r>
              <a:rPr lang="ja-JP" altLang="en-US" sz="1846" b="1" dirty="0">
                <a:latin typeface="AR P丸ゴシック体E" panose="020F0900000000000000" pitchFamily="50" charset="-128"/>
                <a:ea typeface="AR P丸ゴシック体E" panose="020F0900000000000000" pitchFamily="50" charset="-128"/>
              </a:rPr>
              <a:t>イギリスの教育専門誌タイムズ・ハイヤー・エデュケーションによる</a:t>
            </a:r>
          </a:p>
        </p:txBody>
      </p:sp>
      <p:sp>
        <p:nvSpPr>
          <p:cNvPr id="18" name="矢印: 下 17">
            <a:extLst>
              <a:ext uri="{FF2B5EF4-FFF2-40B4-BE49-F238E27FC236}">
                <a16:creationId xmlns:a16="http://schemas.microsoft.com/office/drawing/2014/main" id="{FAD0E4DD-AA7F-4532-9900-8FC476A0A634}"/>
              </a:ext>
            </a:extLst>
          </p:cNvPr>
          <p:cNvSpPr/>
          <p:nvPr/>
        </p:nvSpPr>
        <p:spPr>
          <a:xfrm rot="18135219">
            <a:off x="1963966" y="1376578"/>
            <a:ext cx="315042" cy="2791695"/>
          </a:xfrm>
          <a:prstGeom prst="downArrow">
            <a:avLst>
              <a:gd name="adj1" fmla="val 50000"/>
              <a:gd name="adj2" fmla="val 12717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9" name="テキスト ボックス 18">
            <a:extLst>
              <a:ext uri="{FF2B5EF4-FFF2-40B4-BE49-F238E27FC236}">
                <a16:creationId xmlns:a16="http://schemas.microsoft.com/office/drawing/2014/main" id="{359E4AB8-4E70-497D-B9EE-9C05DF6B66EA}"/>
              </a:ext>
            </a:extLst>
          </p:cNvPr>
          <p:cNvSpPr txBox="1"/>
          <p:nvPr/>
        </p:nvSpPr>
        <p:spPr>
          <a:xfrm>
            <a:off x="360376" y="3584864"/>
            <a:ext cx="2529047" cy="1313821"/>
          </a:xfrm>
          <a:prstGeom prst="rect">
            <a:avLst/>
          </a:prstGeom>
          <a:solidFill>
            <a:srgbClr val="FFFF00"/>
          </a:solidFill>
        </p:spPr>
        <p:txBody>
          <a:bodyPr wrap="square" rtlCol="0">
            <a:spAutoFit/>
          </a:bodyPr>
          <a:lstStyle/>
          <a:p>
            <a:r>
              <a:rPr lang="ja-JP" altLang="en-US" sz="1846" b="1" dirty="0">
                <a:latin typeface="AR P丸ゴシック体E" panose="020F0900000000000000" pitchFamily="50" charset="-128"/>
                <a:ea typeface="AR P丸ゴシック体E" panose="020F0900000000000000" pitchFamily="50" charset="-128"/>
              </a:rPr>
              <a:t>アジアの中での</a:t>
            </a:r>
            <a:endParaRPr lang="en-US" altLang="ja-JP" sz="1846" b="1" dirty="0">
              <a:latin typeface="AR P丸ゴシック体E" panose="020F0900000000000000" pitchFamily="50" charset="-128"/>
              <a:ea typeface="AR P丸ゴシック体E" panose="020F0900000000000000" pitchFamily="50" charset="-128"/>
            </a:endParaRPr>
          </a:p>
          <a:p>
            <a:r>
              <a:rPr lang="ja-JP" altLang="en-US" sz="1846" b="1" dirty="0">
                <a:latin typeface="AR P丸ゴシック体E" panose="020F0900000000000000" pitchFamily="50" charset="-128"/>
                <a:ea typeface="AR P丸ゴシック体E" panose="020F0900000000000000" pitchFamily="50" charset="-128"/>
              </a:rPr>
              <a:t>　　大学の順位が</a:t>
            </a:r>
            <a:endParaRPr lang="en-US" altLang="ja-JP" sz="1846" b="1" dirty="0">
              <a:latin typeface="AR P丸ゴシック体E" panose="020F0900000000000000" pitchFamily="50" charset="-128"/>
              <a:ea typeface="AR P丸ゴシック体E" panose="020F0900000000000000" pitchFamily="50" charset="-128"/>
            </a:endParaRPr>
          </a:p>
          <a:p>
            <a:endParaRPr lang="en-US" altLang="ja-JP" sz="923" b="1" dirty="0">
              <a:latin typeface="AR P丸ゴシック体E" panose="020F0900000000000000" pitchFamily="50" charset="-128"/>
              <a:ea typeface="AR P丸ゴシック体E" panose="020F0900000000000000" pitchFamily="50" charset="-128"/>
            </a:endParaRPr>
          </a:p>
          <a:p>
            <a:r>
              <a:rPr lang="ja-JP" altLang="en-US" sz="1846" b="1" dirty="0">
                <a:latin typeface="AR P丸ゴシック体E" panose="020F0900000000000000" pitchFamily="50" charset="-128"/>
                <a:ea typeface="AR P丸ゴシック体E" panose="020F0900000000000000" pitchFamily="50" charset="-128"/>
              </a:rPr>
              <a:t>　　</a:t>
            </a:r>
            <a:r>
              <a:rPr lang="ja-JP" altLang="en-US" sz="3323" b="1" dirty="0">
                <a:latin typeface="AR P丸ゴシック体E" panose="020F0900000000000000" pitchFamily="50" charset="-128"/>
                <a:ea typeface="AR P丸ゴシック体E" panose="020F0900000000000000" pitchFamily="50" charset="-128"/>
              </a:rPr>
              <a:t>急　落　　</a:t>
            </a:r>
            <a:r>
              <a:rPr lang="ja-JP" altLang="en-US" sz="1846" b="1" dirty="0">
                <a:latin typeface="AR P丸ゴシック体E" panose="020F0900000000000000" pitchFamily="50" charset="-128"/>
                <a:ea typeface="AR P丸ゴシック体E" panose="020F0900000000000000" pitchFamily="50" charset="-128"/>
              </a:rPr>
              <a:t>　</a:t>
            </a:r>
            <a:endParaRPr lang="ja-JP" altLang="en-US" sz="554" b="1" dirty="0">
              <a:latin typeface="AR P丸ゴシック体E" panose="020F0900000000000000" pitchFamily="50" charset="-128"/>
              <a:ea typeface="AR P丸ゴシック体E" panose="020F0900000000000000" pitchFamily="50" charset="-128"/>
            </a:endParaRPr>
          </a:p>
        </p:txBody>
      </p:sp>
      <p:sp>
        <p:nvSpPr>
          <p:cNvPr id="20" name="楕円 19">
            <a:extLst>
              <a:ext uri="{FF2B5EF4-FFF2-40B4-BE49-F238E27FC236}">
                <a16:creationId xmlns:a16="http://schemas.microsoft.com/office/drawing/2014/main" id="{29BECB3F-514A-43FA-911A-155C9A118928}"/>
              </a:ext>
            </a:extLst>
          </p:cNvPr>
          <p:cNvSpPr/>
          <p:nvPr/>
        </p:nvSpPr>
        <p:spPr>
          <a:xfrm>
            <a:off x="60772" y="548190"/>
            <a:ext cx="3412124" cy="734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9CCFC33B-A16A-434C-A1DB-931F20179F32}"/>
              </a:ext>
            </a:extLst>
          </p:cNvPr>
          <p:cNvSpPr/>
          <p:nvPr/>
        </p:nvSpPr>
        <p:spPr>
          <a:xfrm>
            <a:off x="3674389" y="654844"/>
            <a:ext cx="1063503" cy="373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Tree>
    <p:extLst>
      <p:ext uri="{BB962C8B-B14F-4D97-AF65-F5344CB8AC3E}">
        <p14:creationId xmlns:p14="http://schemas.microsoft.com/office/powerpoint/2010/main" val="11838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par>
                          <p:cTn id="11" fill="hold">
                            <p:stCondLst>
                              <p:cond delay="1000"/>
                            </p:stCondLst>
                            <p:childTnLst>
                              <p:par>
                                <p:cTn id="12" presetID="1" presetClass="entr" presetSubtype="0" fill="hold" grpId="0" nodeType="afterEffect">
                                  <p:stCondLst>
                                    <p:cond delay="3500"/>
                                  </p:stCondLst>
                                  <p:childTnLst>
                                    <p:set>
                                      <p:cBhvr>
                                        <p:cTn id="13" dur="1" fill="hold">
                                          <p:stCondLst>
                                            <p:cond delay="0"/>
                                          </p:stCondLst>
                                        </p:cTn>
                                        <p:tgtEl>
                                          <p:spTgt spid="19"/>
                                        </p:tgtEl>
                                        <p:attrNameLst>
                                          <p:attrName>style.visibility</p:attrName>
                                        </p:attrNameLst>
                                      </p:cBhvr>
                                      <p:to>
                                        <p:strVal val="visible"/>
                                      </p:to>
                                    </p:set>
                                  </p:childTnLst>
                                </p:cTn>
                              </p:par>
                            </p:childTnLst>
                          </p:cTn>
                        </p:par>
                        <p:par>
                          <p:cTn id="14" fill="hold">
                            <p:stCondLst>
                              <p:cond delay="4500"/>
                            </p:stCondLst>
                            <p:childTnLst>
                              <p:par>
                                <p:cTn id="15" presetID="2" presetClass="entr" presetSubtype="9" fill="hold" grpId="0" nodeType="afterEffect">
                                  <p:stCondLst>
                                    <p:cond delay="200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0-#ppt_h/2"/>
                                          </p:val>
                                        </p:tav>
                                        <p:tav tm="100000">
                                          <p:val>
                                            <p:strVal val="#ppt_y"/>
                                          </p:val>
                                        </p:tav>
                                      </p:tavLst>
                                    </p:anim>
                                  </p:childTnLst>
                                </p:cTn>
                              </p:par>
                            </p:childTnLst>
                          </p:cTn>
                        </p:par>
                        <p:par>
                          <p:cTn id="19" fill="hold">
                            <p:stCondLst>
                              <p:cond delay="70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02FAAB7-1513-4888-92A9-932B08910B90}"/>
              </a:ext>
            </a:extLst>
          </p:cNvPr>
          <p:cNvPicPr>
            <a:picLocks noChangeAspect="1"/>
          </p:cNvPicPr>
          <p:nvPr/>
        </p:nvPicPr>
        <p:blipFill rotWithShape="1">
          <a:blip r:embed="rId3">
            <a:extLst>
              <a:ext uri="{28A0092B-C50C-407E-A947-70E740481C1C}">
                <a14:useLocalDpi xmlns:a14="http://schemas.microsoft.com/office/drawing/2010/main" val="0"/>
              </a:ext>
            </a:extLst>
          </a:blip>
          <a:srcRect l="16158" t="23811" r="3087" b="49536"/>
          <a:stretch/>
        </p:blipFill>
        <p:spPr>
          <a:xfrm>
            <a:off x="3176152" y="497239"/>
            <a:ext cx="5745654" cy="5989332"/>
          </a:xfrm>
          <a:prstGeom prst="rect">
            <a:avLst/>
          </a:prstGeom>
        </p:spPr>
      </p:pic>
      <p:sp>
        <p:nvSpPr>
          <p:cNvPr id="3" name="テキスト ボックス 2">
            <a:extLst>
              <a:ext uri="{FF2B5EF4-FFF2-40B4-BE49-F238E27FC236}">
                <a16:creationId xmlns:a16="http://schemas.microsoft.com/office/drawing/2014/main" id="{AB91680B-93C0-4977-B56D-3E7270EE592A}"/>
              </a:ext>
            </a:extLst>
          </p:cNvPr>
          <p:cNvSpPr txBox="1"/>
          <p:nvPr/>
        </p:nvSpPr>
        <p:spPr>
          <a:xfrm>
            <a:off x="384458" y="1767277"/>
            <a:ext cx="2791695" cy="3104119"/>
          </a:xfrm>
          <a:prstGeom prst="rect">
            <a:avLst/>
          </a:prstGeom>
          <a:solidFill>
            <a:srgbClr val="FFFF00"/>
          </a:solidFill>
        </p:spPr>
        <p:txBody>
          <a:bodyPr wrap="square" rtlCol="0">
            <a:spAutoFit/>
          </a:bodyPr>
          <a:lstStyle/>
          <a:p>
            <a:r>
              <a:rPr lang="ja-JP" altLang="en-US" sz="2215" b="1" dirty="0">
                <a:solidFill>
                  <a:srgbClr val="FF0000"/>
                </a:solidFill>
                <a:latin typeface="AR P丸ゴシック体E" panose="020F0900000000000000" pitchFamily="50" charset="-128"/>
                <a:ea typeface="AR P丸ゴシック体E" panose="020F0900000000000000" pitchFamily="50" charset="-128"/>
              </a:rPr>
              <a:t>　 </a:t>
            </a:r>
            <a:r>
              <a:rPr lang="ja-JP" altLang="en-US" sz="3323" b="1" dirty="0">
                <a:solidFill>
                  <a:srgbClr val="FF0000"/>
                </a:solidFill>
                <a:latin typeface="AR P丸ゴシック体E" panose="020F0900000000000000" pitchFamily="50" charset="-128"/>
                <a:ea typeface="AR P丸ゴシック体E" panose="020F0900000000000000" pitchFamily="50" charset="-128"/>
              </a:rPr>
              <a:t>世 界 で も</a:t>
            </a:r>
            <a:endParaRPr lang="en-US" altLang="ja-JP" sz="3323" b="1"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en-US" altLang="ja-JP" sz="1754" b="1" dirty="0">
                <a:latin typeface="AR P丸ゴシック体E" panose="020F0900000000000000" pitchFamily="50" charset="-128"/>
                <a:ea typeface="AR P丸ゴシック体E" panose="020F0900000000000000" pitchFamily="50" charset="-128"/>
              </a:rPr>
              <a:t>2014</a:t>
            </a:r>
            <a:r>
              <a:rPr lang="ja-JP" altLang="en-US" sz="1754" b="1" dirty="0">
                <a:latin typeface="AR P丸ゴシック体E" panose="020F0900000000000000" pitchFamily="50" charset="-128"/>
                <a:ea typeface="AR P丸ゴシック体E" panose="020F0900000000000000" pitchFamily="50" charset="-128"/>
              </a:rPr>
              <a:t>年に</a:t>
            </a:r>
            <a:r>
              <a:rPr lang="en-US" altLang="ja-JP" sz="1754" b="1" dirty="0">
                <a:latin typeface="AR P丸ゴシック体E" panose="020F0900000000000000" pitchFamily="50" charset="-128"/>
                <a:ea typeface="AR P丸ゴシック体E" panose="020F0900000000000000" pitchFamily="50" charset="-128"/>
              </a:rPr>
              <a:t>20</a:t>
            </a:r>
            <a:r>
              <a:rPr lang="ja-JP" altLang="en-US" sz="1754" b="1" dirty="0">
                <a:latin typeface="AR P丸ゴシック体E" panose="020F0900000000000000" pitchFamily="50" charset="-128"/>
                <a:ea typeface="AR P丸ゴシック体E" panose="020F0900000000000000" pitchFamily="50" charset="-128"/>
              </a:rPr>
              <a:t>位だったのが</a:t>
            </a:r>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　</a:t>
            </a:r>
            <a:r>
              <a:rPr lang="ja-JP" altLang="en-US" sz="2215" b="1" dirty="0">
                <a:latin typeface="AR P丸ゴシック体E" panose="020F0900000000000000" pitchFamily="50" charset="-128"/>
                <a:ea typeface="AR P丸ゴシック体E" panose="020F0900000000000000" pitchFamily="50" charset="-128"/>
              </a:rPr>
              <a:t>　２</a:t>
            </a:r>
            <a:r>
              <a:rPr lang="en-US" altLang="ja-JP" sz="2215" b="1" dirty="0">
                <a:latin typeface="AR P丸ゴシック体E" panose="020F0900000000000000" pitchFamily="50" charset="-128"/>
                <a:ea typeface="AR P丸ゴシック体E" panose="020F0900000000000000" pitchFamily="50" charset="-128"/>
              </a:rPr>
              <a:t>016</a:t>
            </a:r>
            <a:r>
              <a:rPr lang="ja-JP" altLang="en-US" sz="2215" b="1" dirty="0">
                <a:latin typeface="AR P丸ゴシック体E" panose="020F0900000000000000" pitchFamily="50" charset="-128"/>
                <a:ea typeface="AR P丸ゴシック体E" panose="020F0900000000000000" pitchFamily="50" charset="-128"/>
              </a:rPr>
              <a:t>年に</a:t>
            </a:r>
            <a:r>
              <a:rPr lang="en-US" altLang="ja-JP" sz="2215" b="1" dirty="0">
                <a:solidFill>
                  <a:srgbClr val="FF0000"/>
                </a:solidFill>
                <a:latin typeface="AR P丸ゴシック体E" panose="020F0900000000000000" pitchFamily="50" charset="-128"/>
                <a:ea typeface="AR P丸ゴシック体E" panose="020F0900000000000000" pitchFamily="50" charset="-128"/>
              </a:rPr>
              <a:t>39</a:t>
            </a:r>
            <a:r>
              <a:rPr lang="ja-JP" altLang="en-US" sz="2215" b="1" dirty="0">
                <a:solidFill>
                  <a:srgbClr val="FF0000"/>
                </a:solidFill>
                <a:latin typeface="AR P丸ゴシック体E" panose="020F0900000000000000" pitchFamily="50" charset="-128"/>
                <a:ea typeface="AR P丸ゴシック体E" panose="020F0900000000000000" pitchFamily="50" charset="-128"/>
              </a:rPr>
              <a:t>位</a:t>
            </a:r>
          </a:p>
        </p:txBody>
      </p:sp>
      <p:sp>
        <p:nvSpPr>
          <p:cNvPr id="4" name="矢印: 下 3">
            <a:extLst>
              <a:ext uri="{FF2B5EF4-FFF2-40B4-BE49-F238E27FC236}">
                <a16:creationId xmlns:a16="http://schemas.microsoft.com/office/drawing/2014/main" id="{D2FBF844-D90A-41E9-B4AD-F7253783A628}"/>
              </a:ext>
            </a:extLst>
          </p:cNvPr>
          <p:cNvSpPr/>
          <p:nvPr/>
        </p:nvSpPr>
        <p:spPr>
          <a:xfrm>
            <a:off x="1281788" y="3030186"/>
            <a:ext cx="332345" cy="1129972"/>
          </a:xfrm>
          <a:prstGeom prst="downArrow">
            <a:avLst>
              <a:gd name="adj1" fmla="val 50000"/>
              <a:gd name="adj2" fmla="val 8527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6" name="楕円 5">
            <a:extLst>
              <a:ext uri="{FF2B5EF4-FFF2-40B4-BE49-F238E27FC236}">
                <a16:creationId xmlns:a16="http://schemas.microsoft.com/office/drawing/2014/main" id="{75964B1F-9047-4DC3-B2EC-0276BC837CAC}"/>
              </a:ext>
            </a:extLst>
          </p:cNvPr>
          <p:cNvSpPr/>
          <p:nvPr/>
        </p:nvSpPr>
        <p:spPr>
          <a:xfrm>
            <a:off x="624921" y="4406928"/>
            <a:ext cx="2551230" cy="4644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96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 calcmode="lin" valueType="num">
                                      <p:cBhvr additive="base">
                                        <p:cTn id="1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F52253AB-9B3E-4AF2-895C-7D8AED2CA1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2" t="6642" r="9986" b="16160"/>
          <a:stretch/>
        </p:blipFill>
        <p:spPr>
          <a:xfrm>
            <a:off x="4074465" y="281172"/>
            <a:ext cx="4219795" cy="6160902"/>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インク 3">
                <a:extLst>
                  <a:ext uri="{FF2B5EF4-FFF2-40B4-BE49-F238E27FC236}">
                    <a16:creationId xmlns:a16="http://schemas.microsoft.com/office/drawing/2014/main" id="{90F19B2B-297F-4176-B8BD-FF37F970F3BB}"/>
                  </a:ext>
                </a:extLst>
              </p14:cNvPr>
              <p14:cNvContentPartPr/>
              <p14:nvPr/>
            </p14:nvContentPartPr>
            <p14:xfrm>
              <a:off x="4338144" y="3817783"/>
              <a:ext cx="332" cy="332"/>
            </p14:xfrm>
          </p:contentPart>
        </mc:Choice>
        <mc:Fallback xmlns="">
          <p:pic>
            <p:nvPicPr>
              <p:cNvPr id="4" name="インク 3">
                <a:extLst>
                  <a:ext uri="{FF2B5EF4-FFF2-40B4-BE49-F238E27FC236}">
                    <a16:creationId xmlns:a16="http://schemas.microsoft.com/office/drawing/2014/main" id="{90F19B2B-297F-4176-B8BD-FF37F970F3BB}"/>
                  </a:ext>
                </a:extLst>
              </p:cNvPr>
              <p:cNvPicPr/>
              <p:nvPr/>
            </p:nvPicPr>
            <p:blipFill>
              <a:blip r:embed="rId5"/>
              <a:stretch>
                <a:fillRect/>
              </a:stretch>
            </p:blipFill>
            <p:spPr>
              <a:xfrm>
                <a:off x="4304944" y="3751383"/>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インク 5">
                <a:extLst>
                  <a:ext uri="{FF2B5EF4-FFF2-40B4-BE49-F238E27FC236}">
                    <a16:creationId xmlns:a16="http://schemas.microsoft.com/office/drawing/2014/main" id="{3A7313DC-6793-4A95-94AE-8668D20353A3}"/>
                  </a:ext>
                </a:extLst>
              </p14:cNvPr>
              <p14:cNvContentPartPr/>
              <p14:nvPr/>
            </p14:nvContentPartPr>
            <p14:xfrm>
              <a:off x="4320427" y="3778902"/>
              <a:ext cx="3465305" cy="112985"/>
            </p14:xfrm>
          </p:contentPart>
        </mc:Choice>
        <mc:Fallback xmlns="">
          <p:pic>
            <p:nvPicPr>
              <p:cNvPr id="6" name="インク 5">
                <a:extLst>
                  <a:ext uri="{FF2B5EF4-FFF2-40B4-BE49-F238E27FC236}">
                    <a16:creationId xmlns:a16="http://schemas.microsoft.com/office/drawing/2014/main" id="{3A7313DC-6793-4A95-94AE-8668D20353A3}"/>
                  </a:ext>
                </a:extLst>
              </p:cNvPr>
              <p:cNvPicPr/>
              <p:nvPr/>
            </p:nvPicPr>
            <p:blipFill>
              <a:blip r:embed="rId7"/>
              <a:stretch>
                <a:fillRect/>
              </a:stretch>
            </p:blipFill>
            <p:spPr>
              <a:xfrm>
                <a:off x="4284428" y="3706937"/>
                <a:ext cx="3536944" cy="25655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インク 6">
                <a:extLst>
                  <a:ext uri="{FF2B5EF4-FFF2-40B4-BE49-F238E27FC236}">
                    <a16:creationId xmlns:a16="http://schemas.microsoft.com/office/drawing/2014/main" id="{94D3D725-7367-4C84-85BE-B27D32CED2EE}"/>
                  </a:ext>
                </a:extLst>
              </p14:cNvPr>
              <p14:cNvContentPartPr/>
              <p14:nvPr/>
            </p14:nvContentPartPr>
            <p14:xfrm>
              <a:off x="7785400" y="3888896"/>
              <a:ext cx="332" cy="332"/>
            </p14:xfrm>
          </p:contentPart>
        </mc:Choice>
        <mc:Fallback xmlns="">
          <p:pic>
            <p:nvPicPr>
              <p:cNvPr id="7" name="インク 6">
                <a:extLst>
                  <a:ext uri="{FF2B5EF4-FFF2-40B4-BE49-F238E27FC236}">
                    <a16:creationId xmlns:a16="http://schemas.microsoft.com/office/drawing/2014/main" id="{94D3D725-7367-4C84-85BE-B27D32CED2EE}"/>
                  </a:ext>
                </a:extLst>
              </p:cNvPr>
              <p:cNvPicPr/>
              <p:nvPr/>
            </p:nvPicPr>
            <p:blipFill>
              <a:blip r:embed="rId5"/>
              <a:stretch>
                <a:fillRect/>
              </a:stretch>
            </p:blipFill>
            <p:spPr>
              <a:xfrm>
                <a:off x="7752200" y="3822496"/>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インク 7">
                <a:extLst>
                  <a:ext uri="{FF2B5EF4-FFF2-40B4-BE49-F238E27FC236}">
                    <a16:creationId xmlns:a16="http://schemas.microsoft.com/office/drawing/2014/main" id="{B8CB892C-2571-4F74-BD37-2EB6D38D9E25}"/>
                  </a:ext>
                </a:extLst>
              </p14:cNvPr>
              <p14:cNvContentPartPr/>
              <p14:nvPr/>
            </p14:nvContentPartPr>
            <p14:xfrm>
              <a:off x="7785400" y="3888896"/>
              <a:ext cx="332" cy="332"/>
            </p14:xfrm>
          </p:contentPart>
        </mc:Choice>
        <mc:Fallback xmlns="">
          <p:pic>
            <p:nvPicPr>
              <p:cNvPr id="8" name="インク 7">
                <a:extLst>
                  <a:ext uri="{FF2B5EF4-FFF2-40B4-BE49-F238E27FC236}">
                    <a16:creationId xmlns:a16="http://schemas.microsoft.com/office/drawing/2014/main" id="{B8CB892C-2571-4F74-BD37-2EB6D38D9E25}"/>
                  </a:ext>
                </a:extLst>
              </p:cNvPr>
              <p:cNvPicPr/>
              <p:nvPr/>
            </p:nvPicPr>
            <p:blipFill>
              <a:blip r:embed="rId5"/>
              <a:stretch>
                <a:fillRect/>
              </a:stretch>
            </p:blipFill>
            <p:spPr>
              <a:xfrm>
                <a:off x="7752200" y="3822496"/>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インク 8">
                <a:extLst>
                  <a:ext uri="{FF2B5EF4-FFF2-40B4-BE49-F238E27FC236}">
                    <a16:creationId xmlns:a16="http://schemas.microsoft.com/office/drawing/2014/main" id="{D0A39D7A-46C2-442A-9A17-DE7162ABDB81}"/>
                  </a:ext>
                </a:extLst>
              </p14:cNvPr>
              <p14:cNvContentPartPr/>
              <p14:nvPr/>
            </p14:nvContentPartPr>
            <p14:xfrm>
              <a:off x="7785400" y="3888896"/>
              <a:ext cx="332" cy="332"/>
            </p14:xfrm>
          </p:contentPart>
        </mc:Choice>
        <mc:Fallback xmlns="">
          <p:pic>
            <p:nvPicPr>
              <p:cNvPr id="9" name="インク 8">
                <a:extLst>
                  <a:ext uri="{FF2B5EF4-FFF2-40B4-BE49-F238E27FC236}">
                    <a16:creationId xmlns:a16="http://schemas.microsoft.com/office/drawing/2014/main" id="{D0A39D7A-46C2-442A-9A17-DE7162ABDB81}"/>
                  </a:ext>
                </a:extLst>
              </p:cNvPr>
              <p:cNvPicPr/>
              <p:nvPr/>
            </p:nvPicPr>
            <p:blipFill>
              <a:blip r:embed="rId5"/>
              <a:stretch>
                <a:fillRect/>
              </a:stretch>
            </p:blipFill>
            <p:spPr>
              <a:xfrm>
                <a:off x="7752200" y="3822496"/>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インク 9">
                <a:extLst>
                  <a:ext uri="{FF2B5EF4-FFF2-40B4-BE49-F238E27FC236}">
                    <a16:creationId xmlns:a16="http://schemas.microsoft.com/office/drawing/2014/main" id="{1117174F-C3C3-4473-9845-CFD097780724}"/>
                  </a:ext>
                </a:extLst>
              </p14:cNvPr>
              <p14:cNvContentPartPr/>
              <p14:nvPr/>
            </p14:nvContentPartPr>
            <p14:xfrm>
              <a:off x="7785400" y="3888896"/>
              <a:ext cx="332" cy="332"/>
            </p14:xfrm>
          </p:contentPart>
        </mc:Choice>
        <mc:Fallback xmlns="">
          <p:pic>
            <p:nvPicPr>
              <p:cNvPr id="10" name="インク 9">
                <a:extLst>
                  <a:ext uri="{FF2B5EF4-FFF2-40B4-BE49-F238E27FC236}">
                    <a16:creationId xmlns:a16="http://schemas.microsoft.com/office/drawing/2014/main" id="{1117174F-C3C3-4473-9845-CFD097780724}"/>
                  </a:ext>
                </a:extLst>
              </p:cNvPr>
              <p:cNvPicPr/>
              <p:nvPr/>
            </p:nvPicPr>
            <p:blipFill>
              <a:blip r:embed="rId5"/>
              <a:stretch>
                <a:fillRect/>
              </a:stretch>
            </p:blipFill>
            <p:spPr>
              <a:xfrm>
                <a:off x="7752200" y="3822496"/>
                <a:ext cx="66400" cy="132800"/>
              </a:xfrm>
              <a:prstGeom prst="rect">
                <a:avLst/>
              </a:prstGeom>
            </p:spPr>
          </p:pic>
        </mc:Fallback>
      </mc:AlternateContent>
      <p:cxnSp>
        <p:nvCxnSpPr>
          <p:cNvPr id="12" name="直線コネクタ 11">
            <a:extLst>
              <a:ext uri="{FF2B5EF4-FFF2-40B4-BE49-F238E27FC236}">
                <a16:creationId xmlns:a16="http://schemas.microsoft.com/office/drawing/2014/main" id="{2A00ADB4-8EEC-4BEA-9380-6CA3B6DCC0D1}"/>
              </a:ext>
            </a:extLst>
          </p:cNvPr>
          <p:cNvCxnSpPr>
            <a:cxnSpLocks/>
          </p:cNvCxnSpPr>
          <p:nvPr/>
        </p:nvCxnSpPr>
        <p:spPr>
          <a:xfrm>
            <a:off x="6467346" y="770243"/>
            <a:ext cx="0" cy="53175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06C8A9D-D038-4F1F-B877-63EEA1ADFF3D}"/>
              </a:ext>
            </a:extLst>
          </p:cNvPr>
          <p:cNvSpPr txBox="1"/>
          <p:nvPr/>
        </p:nvSpPr>
        <p:spPr>
          <a:xfrm flipH="1">
            <a:off x="553531" y="1611467"/>
            <a:ext cx="3439493" cy="2791790"/>
          </a:xfrm>
          <a:prstGeom prst="rect">
            <a:avLst/>
          </a:prstGeom>
          <a:noFill/>
        </p:spPr>
        <p:txBody>
          <a:bodyPr wrap="square" rtlCol="0">
            <a:spAutoFit/>
          </a:bodyPr>
          <a:lstStyle/>
          <a:p>
            <a:r>
              <a:rPr lang="ja-JP" altLang="en-US" sz="1754" b="1" dirty="0">
                <a:latin typeface="AR P丸ゴシック体E" panose="020F0900000000000000" pitchFamily="50" charset="-128"/>
                <a:ea typeface="AR P丸ゴシック体E" panose="020F0900000000000000" pitchFamily="50" charset="-128"/>
              </a:rPr>
              <a:t>労働生産性はルクセンブルグの半分にしか評価されていない</a:t>
            </a:r>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これで同じ収入を得るには、ルクセンブルグやノルウェーの</a:t>
            </a:r>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２倍の時間、働くしかない。</a:t>
            </a:r>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生産性の低い労働者に、他国と</a:t>
            </a:r>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同じ給料を払ったら、経営は、</a:t>
            </a:r>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すぐに破綻する。</a:t>
            </a:r>
            <a:endParaRPr lang="en-US" altLang="ja-JP" sz="1754" b="1" dirty="0">
              <a:latin typeface="AR P丸ゴシック体E" panose="020F0900000000000000" pitchFamily="50" charset="-128"/>
              <a:ea typeface="AR P丸ゴシック体E" panose="020F0900000000000000" pitchFamily="50" charset="-128"/>
            </a:endParaRPr>
          </a:p>
        </p:txBody>
      </p:sp>
      <p:sp>
        <p:nvSpPr>
          <p:cNvPr id="2" name="テキスト ボックス 1">
            <a:extLst>
              <a:ext uri="{FF2B5EF4-FFF2-40B4-BE49-F238E27FC236}">
                <a16:creationId xmlns:a16="http://schemas.microsoft.com/office/drawing/2014/main" id="{3F2F9FC0-3BF6-457E-95F7-5428D890F21E}"/>
              </a:ext>
            </a:extLst>
          </p:cNvPr>
          <p:cNvSpPr txBox="1"/>
          <p:nvPr/>
        </p:nvSpPr>
        <p:spPr>
          <a:xfrm>
            <a:off x="288600" y="770244"/>
            <a:ext cx="3969356" cy="546945"/>
          </a:xfrm>
          <a:prstGeom prst="rect">
            <a:avLst/>
          </a:prstGeom>
          <a:solidFill>
            <a:srgbClr val="FFFF00"/>
          </a:solidFill>
        </p:spPr>
        <p:txBody>
          <a:bodyPr wrap="none" rtlCol="0">
            <a:spAutoFit/>
          </a:bodyPr>
          <a:lstStyle/>
          <a:p>
            <a:r>
              <a:rPr lang="ja-JP" altLang="en-US" sz="2954" dirty="0">
                <a:latin typeface="AR P丸ゴシック体E" panose="020F0900000000000000" pitchFamily="50" charset="-128"/>
                <a:ea typeface="AR P丸ゴシック体E" panose="020F0900000000000000" pitchFamily="50" charset="-128"/>
              </a:rPr>
              <a:t>給料（労働生産性）でも</a:t>
            </a:r>
          </a:p>
        </p:txBody>
      </p:sp>
      <p:sp>
        <p:nvSpPr>
          <p:cNvPr id="5" name="テキスト ボックス 4">
            <a:extLst>
              <a:ext uri="{FF2B5EF4-FFF2-40B4-BE49-F238E27FC236}">
                <a16:creationId xmlns:a16="http://schemas.microsoft.com/office/drawing/2014/main" id="{919B346A-1897-420B-A5BF-DA1D70F8B08F}"/>
              </a:ext>
            </a:extLst>
          </p:cNvPr>
          <p:cNvSpPr txBox="1"/>
          <p:nvPr/>
        </p:nvSpPr>
        <p:spPr>
          <a:xfrm>
            <a:off x="179781" y="4809043"/>
            <a:ext cx="4003504" cy="646331"/>
          </a:xfrm>
          <a:prstGeom prst="rect">
            <a:avLst/>
          </a:prstGeom>
          <a:noFill/>
        </p:spPr>
        <p:txBody>
          <a:bodyPr wrap="square" rtlCol="0">
            <a:spAutoFit/>
          </a:bodyPr>
          <a:lstStyle/>
          <a:p>
            <a:r>
              <a:rPr kumimoji="1" lang="ja-JP" altLang="en-US" b="1" dirty="0"/>
              <a:t>シンガポールも香港もＯＥＣＤに</a:t>
            </a:r>
            <a:endParaRPr kumimoji="1" lang="en-US" altLang="ja-JP" b="1" dirty="0"/>
          </a:p>
          <a:p>
            <a:r>
              <a:rPr kumimoji="1" lang="ja-JP" altLang="en-US" b="1" dirty="0"/>
              <a:t>加盟していないので出ていません。</a:t>
            </a:r>
            <a:endParaRPr kumimoji="1" lang="en-US" altLang="ja-JP" b="1" dirty="0"/>
          </a:p>
        </p:txBody>
      </p:sp>
    </p:spTree>
    <p:extLst>
      <p:ext uri="{BB962C8B-B14F-4D97-AF65-F5344CB8AC3E}">
        <p14:creationId xmlns:p14="http://schemas.microsoft.com/office/powerpoint/2010/main" val="239399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F738B5E1-5BF7-46B8-AEF4-09B6FB3D60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4" t="7001" r="14598" b="55986"/>
          <a:stretch/>
        </p:blipFill>
        <p:spPr>
          <a:xfrm>
            <a:off x="185052" y="2431966"/>
            <a:ext cx="4453345" cy="3389915"/>
          </a:xfrm>
          <a:prstGeom prst="rect">
            <a:avLst/>
          </a:prstGeom>
        </p:spPr>
      </p:pic>
      <p:pic>
        <p:nvPicPr>
          <p:cNvPr id="5" name="図 4" descr="テキスト が含まれている画像&#10;&#10;自動的に生成された説明">
            <a:extLst>
              <a:ext uri="{FF2B5EF4-FFF2-40B4-BE49-F238E27FC236}">
                <a16:creationId xmlns:a16="http://schemas.microsoft.com/office/drawing/2014/main" id="{D8B9AFD5-FB8E-47B8-9A42-9DA9F94BF4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6" t="44911" r="13304" b="17270"/>
          <a:stretch/>
        </p:blipFill>
        <p:spPr>
          <a:xfrm>
            <a:off x="4638469" y="2733866"/>
            <a:ext cx="4320480" cy="3287423"/>
          </a:xfrm>
          <a:prstGeom prst="rect">
            <a:avLst/>
          </a:prstGeom>
        </p:spPr>
      </p:pic>
      <p:sp>
        <p:nvSpPr>
          <p:cNvPr id="6" name="テキスト ボックス 5">
            <a:extLst>
              <a:ext uri="{FF2B5EF4-FFF2-40B4-BE49-F238E27FC236}">
                <a16:creationId xmlns:a16="http://schemas.microsoft.com/office/drawing/2014/main" id="{6BA71914-A609-4251-8746-9890DDD8C936}"/>
              </a:ext>
            </a:extLst>
          </p:cNvPr>
          <p:cNvSpPr txBox="1"/>
          <p:nvPr/>
        </p:nvSpPr>
        <p:spPr>
          <a:xfrm>
            <a:off x="2245587" y="2417997"/>
            <a:ext cx="5276094" cy="291170"/>
          </a:xfrm>
          <a:prstGeom prst="rect">
            <a:avLst/>
          </a:prstGeom>
          <a:solidFill>
            <a:schemeClr val="bg1"/>
          </a:solidFill>
        </p:spPr>
        <p:txBody>
          <a:bodyPr wrap="square" rtlCol="0">
            <a:spAutoFit/>
          </a:bodyPr>
          <a:lstStyle/>
          <a:p>
            <a:r>
              <a:rPr lang="ja-JP" altLang="en-US" sz="1292" dirty="0">
                <a:latin typeface="AR P丸ゴシック体E" panose="020F0900000000000000" pitchFamily="50" charset="-128"/>
                <a:ea typeface="AR P丸ゴシック体E" panose="020F0900000000000000" pitchFamily="50" charset="-128"/>
              </a:rPr>
              <a:t>国際経営開発研究所（ＩＭＤ）による世界競争力ランキング</a:t>
            </a:r>
          </a:p>
        </p:txBody>
      </p:sp>
      <p:sp>
        <p:nvSpPr>
          <p:cNvPr id="7" name="テキスト ボックス 6">
            <a:extLst>
              <a:ext uri="{FF2B5EF4-FFF2-40B4-BE49-F238E27FC236}">
                <a16:creationId xmlns:a16="http://schemas.microsoft.com/office/drawing/2014/main" id="{274AEF77-88E7-43E3-B1A2-B5EE87E2BA5E}"/>
              </a:ext>
            </a:extLst>
          </p:cNvPr>
          <p:cNvSpPr txBox="1"/>
          <p:nvPr/>
        </p:nvSpPr>
        <p:spPr>
          <a:xfrm>
            <a:off x="119172" y="1419145"/>
            <a:ext cx="8810512" cy="546945"/>
          </a:xfrm>
          <a:prstGeom prst="rect">
            <a:avLst/>
          </a:prstGeom>
          <a:solidFill>
            <a:srgbClr val="FFFF00"/>
          </a:solidFill>
        </p:spPr>
        <p:txBody>
          <a:bodyPr wrap="square" rtlCol="0">
            <a:spAutoFit/>
          </a:bodyPr>
          <a:lstStyle/>
          <a:p>
            <a:r>
              <a:rPr lang="ja-JP" altLang="en-US" sz="1477" b="1" dirty="0">
                <a:latin typeface="AR P丸ゴシック体E" panose="020F0900000000000000" pitchFamily="50" charset="-128"/>
                <a:ea typeface="AR P丸ゴシック体E" panose="020F0900000000000000" pitchFamily="50" charset="-128"/>
              </a:rPr>
              <a:t>「経済状況」「政府の効率性」「ビジネスの効率性」「ビジネスインフラ」で評価している国際競争力</a:t>
            </a:r>
            <a:endParaRPr lang="en-US" altLang="ja-JP" sz="1477" b="1" dirty="0">
              <a:latin typeface="AR P丸ゴシック体E" panose="020F0900000000000000" pitchFamily="50" charset="-128"/>
              <a:ea typeface="AR P丸ゴシック体E" panose="020F0900000000000000" pitchFamily="50" charset="-128"/>
            </a:endParaRPr>
          </a:p>
          <a:p>
            <a:r>
              <a:rPr lang="ja-JP" altLang="en-US" sz="1477" b="1" dirty="0">
                <a:latin typeface="AR P丸ゴシック体E" panose="020F0900000000000000" pitchFamily="50" charset="-128"/>
                <a:ea typeface="AR P丸ゴシック体E" panose="020F0900000000000000" pitchFamily="50" charset="-128"/>
              </a:rPr>
              <a:t>日本は、</a:t>
            </a:r>
            <a:r>
              <a:rPr lang="en-US" altLang="ja-JP" sz="1477" b="1" dirty="0">
                <a:latin typeface="AR P丸ゴシック体E" panose="020F0900000000000000" pitchFamily="50" charset="-128"/>
                <a:ea typeface="AR P丸ゴシック体E" panose="020F0900000000000000" pitchFamily="50" charset="-128"/>
              </a:rPr>
              <a:t>1992</a:t>
            </a:r>
            <a:r>
              <a:rPr lang="ja-JP" altLang="en-US" sz="1477" b="1" dirty="0">
                <a:latin typeface="AR P丸ゴシック体E" panose="020F0900000000000000" pitchFamily="50" charset="-128"/>
                <a:ea typeface="AR P丸ゴシック体E" panose="020F0900000000000000" pitchFamily="50" charset="-128"/>
              </a:rPr>
              <a:t>年までは</a:t>
            </a:r>
            <a:r>
              <a:rPr lang="en-US" altLang="ja-JP" sz="1477" b="1" dirty="0">
                <a:latin typeface="AR P丸ゴシック体E" panose="020F0900000000000000" pitchFamily="50" charset="-128"/>
                <a:ea typeface="AR P丸ゴシック体E" panose="020F0900000000000000" pitchFamily="50" charset="-128"/>
              </a:rPr>
              <a:t>1</a:t>
            </a:r>
            <a:r>
              <a:rPr lang="ja-JP" altLang="en-US" sz="1477" b="1" dirty="0">
                <a:latin typeface="AR P丸ゴシック体E" panose="020F0900000000000000" pitchFamily="50" charset="-128"/>
                <a:ea typeface="AR P丸ゴシック体E" panose="020F0900000000000000" pitchFamily="50" charset="-128"/>
              </a:rPr>
              <a:t>位をキープ、その後</a:t>
            </a:r>
            <a:r>
              <a:rPr lang="en-US" altLang="ja-JP" sz="1477" b="1" dirty="0">
                <a:latin typeface="AR P丸ゴシック体E" panose="020F0900000000000000" pitchFamily="50" charset="-128"/>
                <a:ea typeface="AR P丸ゴシック体E" panose="020F0900000000000000" pitchFamily="50" charset="-128"/>
              </a:rPr>
              <a:t>1997</a:t>
            </a:r>
            <a:r>
              <a:rPr lang="ja-JP" altLang="en-US" sz="1477" b="1" dirty="0">
                <a:latin typeface="AR P丸ゴシック体E" panose="020F0900000000000000" pitchFamily="50" charset="-128"/>
                <a:ea typeface="AR P丸ゴシック体E" panose="020F0900000000000000" pitchFamily="50" charset="-128"/>
              </a:rPr>
              <a:t>年に</a:t>
            </a:r>
            <a:r>
              <a:rPr lang="en-US" altLang="ja-JP" sz="1477" b="1" dirty="0">
                <a:latin typeface="AR P丸ゴシック体E" panose="020F0900000000000000" pitchFamily="50" charset="-128"/>
                <a:ea typeface="AR P丸ゴシック体E" panose="020F0900000000000000" pitchFamily="50" charset="-128"/>
              </a:rPr>
              <a:t>17</a:t>
            </a:r>
            <a:r>
              <a:rPr lang="ja-JP" altLang="en-US" sz="1477" b="1" dirty="0">
                <a:latin typeface="AR P丸ゴシック体E" panose="020F0900000000000000" pitchFamily="50" charset="-128"/>
                <a:ea typeface="AR P丸ゴシック体E" panose="020F0900000000000000" pitchFamily="50" charset="-128"/>
              </a:rPr>
              <a:t>位に急落し、</a:t>
            </a:r>
            <a:r>
              <a:rPr lang="en-US" altLang="ja-JP" sz="1477" b="1" dirty="0">
                <a:latin typeface="AR P丸ゴシック体E" panose="020F0900000000000000" pitchFamily="50" charset="-128"/>
                <a:ea typeface="AR P丸ゴシック体E" panose="020F0900000000000000" pitchFamily="50" charset="-128"/>
              </a:rPr>
              <a:t>2015</a:t>
            </a:r>
            <a:r>
              <a:rPr lang="ja-JP" altLang="en-US" sz="1477" b="1" dirty="0">
                <a:latin typeface="AR P丸ゴシック体E" panose="020F0900000000000000" pitchFamily="50" charset="-128"/>
                <a:ea typeface="AR P丸ゴシック体E" panose="020F0900000000000000" pitchFamily="50" charset="-128"/>
              </a:rPr>
              <a:t>年には</a:t>
            </a:r>
            <a:r>
              <a:rPr lang="en-US" altLang="ja-JP" sz="1477" b="1" dirty="0">
                <a:latin typeface="AR P丸ゴシック体E" panose="020F0900000000000000" pitchFamily="50" charset="-128"/>
                <a:ea typeface="AR P丸ゴシック体E" panose="020F0900000000000000" pitchFamily="50" charset="-128"/>
              </a:rPr>
              <a:t>27</a:t>
            </a:r>
            <a:r>
              <a:rPr lang="ja-JP" altLang="en-US" sz="1477" b="1" dirty="0">
                <a:latin typeface="AR P丸ゴシック体E" panose="020F0900000000000000" pitchFamily="50" charset="-128"/>
                <a:ea typeface="AR P丸ゴシック体E" panose="020F0900000000000000" pitchFamily="50" charset="-128"/>
              </a:rPr>
              <a:t>位まで凋落</a:t>
            </a:r>
            <a:endParaRPr lang="en-US" altLang="ja-JP" sz="1477" b="1" dirty="0">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FF885365-D4C7-4AA7-AA15-B08D5420128D}"/>
              </a:ext>
            </a:extLst>
          </p:cNvPr>
          <p:cNvSpPr txBox="1"/>
          <p:nvPr/>
        </p:nvSpPr>
        <p:spPr>
          <a:xfrm>
            <a:off x="6964423" y="5489537"/>
            <a:ext cx="1061509" cy="264240"/>
          </a:xfrm>
          <a:prstGeom prst="rect">
            <a:avLst/>
          </a:prstGeom>
          <a:solidFill>
            <a:srgbClr val="FFFF00"/>
          </a:solidFill>
          <a:ln w="19050">
            <a:solidFill>
              <a:schemeClr val="tx1"/>
            </a:solidFill>
          </a:ln>
        </p:spPr>
        <p:txBody>
          <a:bodyPr wrap="none" rtlCol="0">
            <a:spAutoFit/>
          </a:bodyPr>
          <a:lstStyle/>
          <a:p>
            <a:r>
              <a:rPr lang="ja-JP" altLang="en-US" sz="1117" b="1" dirty="0">
                <a:latin typeface="AR P丸ゴシック体E" panose="020F0900000000000000" pitchFamily="50" charset="-128"/>
                <a:ea typeface="AR P丸ゴシック体E" panose="020F0900000000000000" pitchFamily="50" charset="-128"/>
              </a:rPr>
              <a:t>日本（</a:t>
            </a:r>
            <a:r>
              <a:rPr lang="en-US" altLang="ja-JP" sz="1117" b="1" dirty="0">
                <a:latin typeface="AR P丸ゴシック体E" panose="020F0900000000000000" pitchFamily="50" charset="-128"/>
                <a:ea typeface="AR P丸ゴシック体E" panose="020F0900000000000000" pitchFamily="50" charset="-128"/>
              </a:rPr>
              <a:t>27</a:t>
            </a:r>
            <a:r>
              <a:rPr lang="ja-JP" altLang="en-US" sz="1117" b="1" dirty="0">
                <a:latin typeface="AR P丸ゴシック体E" panose="020F0900000000000000" pitchFamily="50" charset="-128"/>
                <a:ea typeface="AR P丸ゴシック体E" panose="020F0900000000000000" pitchFamily="50" charset="-128"/>
              </a:rPr>
              <a:t>位）</a:t>
            </a:r>
          </a:p>
        </p:txBody>
      </p:sp>
      <p:sp>
        <p:nvSpPr>
          <p:cNvPr id="10" name="テキスト ボックス 9">
            <a:extLst>
              <a:ext uri="{FF2B5EF4-FFF2-40B4-BE49-F238E27FC236}">
                <a16:creationId xmlns:a16="http://schemas.microsoft.com/office/drawing/2014/main" id="{25AC5B40-F1F7-40FA-89C0-749DA680D235}"/>
              </a:ext>
            </a:extLst>
          </p:cNvPr>
          <p:cNvSpPr txBox="1"/>
          <p:nvPr/>
        </p:nvSpPr>
        <p:spPr>
          <a:xfrm>
            <a:off x="7894988" y="5489537"/>
            <a:ext cx="1221254" cy="264240"/>
          </a:xfrm>
          <a:prstGeom prst="rect">
            <a:avLst/>
          </a:prstGeom>
          <a:solidFill>
            <a:srgbClr val="FFFF00"/>
          </a:solidFill>
          <a:ln w="19050">
            <a:solidFill>
              <a:schemeClr val="tx1"/>
            </a:solidFill>
          </a:ln>
        </p:spPr>
        <p:txBody>
          <a:bodyPr wrap="square" rtlCol="0">
            <a:spAutoFit/>
          </a:bodyPr>
          <a:lstStyle/>
          <a:p>
            <a:r>
              <a:rPr lang="ja-JP" altLang="en-US" sz="1117" b="1" dirty="0">
                <a:latin typeface="AR P丸ゴシック体E" panose="020F0900000000000000" pitchFamily="50" charset="-128"/>
                <a:ea typeface="AR P丸ゴシック体E" panose="020F0900000000000000" pitchFamily="50" charset="-128"/>
              </a:rPr>
              <a:t>日本（</a:t>
            </a:r>
            <a:r>
              <a:rPr lang="en-US" altLang="ja-JP" sz="1117" b="1" dirty="0">
                <a:latin typeface="AR P丸ゴシック体E" panose="020F0900000000000000" pitchFamily="50" charset="-128"/>
                <a:ea typeface="AR P丸ゴシック体E" panose="020F0900000000000000" pitchFamily="50" charset="-128"/>
              </a:rPr>
              <a:t>2</a:t>
            </a:r>
            <a:r>
              <a:rPr lang="ja-JP" altLang="en-US" sz="1117" b="1" dirty="0">
                <a:latin typeface="AR P丸ゴシック体E" panose="020F0900000000000000" pitchFamily="50" charset="-128"/>
                <a:ea typeface="AR P丸ゴシック体E" panose="020F0900000000000000" pitchFamily="50" charset="-128"/>
              </a:rPr>
              <a:t>６位）</a:t>
            </a:r>
          </a:p>
        </p:txBody>
      </p:sp>
      <p:cxnSp>
        <p:nvCxnSpPr>
          <p:cNvPr id="4" name="直線コネクタ 3">
            <a:extLst>
              <a:ext uri="{FF2B5EF4-FFF2-40B4-BE49-F238E27FC236}">
                <a16:creationId xmlns:a16="http://schemas.microsoft.com/office/drawing/2014/main" id="{10A77547-9F5D-4C79-86B0-6756C8283D17}"/>
              </a:ext>
            </a:extLst>
          </p:cNvPr>
          <p:cNvCxnSpPr/>
          <p:nvPr/>
        </p:nvCxnSpPr>
        <p:spPr>
          <a:xfrm>
            <a:off x="1373752" y="2061728"/>
            <a:ext cx="21270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FA93DFAE-9E86-4FC6-B08A-E7E8C0F0243F}"/>
              </a:ext>
            </a:extLst>
          </p:cNvPr>
          <p:cNvCxnSpPr>
            <a:cxnSpLocks/>
          </p:cNvCxnSpPr>
          <p:nvPr/>
        </p:nvCxnSpPr>
        <p:spPr>
          <a:xfrm>
            <a:off x="4106717" y="2061728"/>
            <a:ext cx="19940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858DF262-9090-4D2B-8A56-3A56A00E51B7}"/>
              </a:ext>
            </a:extLst>
          </p:cNvPr>
          <p:cNvCxnSpPr>
            <a:cxnSpLocks/>
          </p:cNvCxnSpPr>
          <p:nvPr/>
        </p:nvCxnSpPr>
        <p:spPr>
          <a:xfrm>
            <a:off x="6233723" y="2061728"/>
            <a:ext cx="21934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CCB0832-1838-4CE2-9B95-36A4F91F6664}"/>
              </a:ext>
            </a:extLst>
          </p:cNvPr>
          <p:cNvCxnSpPr/>
          <p:nvPr/>
        </p:nvCxnSpPr>
        <p:spPr>
          <a:xfrm>
            <a:off x="1381491" y="2126162"/>
            <a:ext cx="21270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A30E797-247A-46B9-98DC-04D8AC5E70E4}"/>
              </a:ext>
            </a:extLst>
          </p:cNvPr>
          <p:cNvSpPr txBox="1"/>
          <p:nvPr/>
        </p:nvSpPr>
        <p:spPr>
          <a:xfrm>
            <a:off x="3043215" y="537822"/>
            <a:ext cx="4121072" cy="546945"/>
          </a:xfrm>
          <a:prstGeom prst="rect">
            <a:avLst/>
          </a:prstGeom>
          <a:noFill/>
        </p:spPr>
        <p:txBody>
          <a:bodyPr wrap="square" rtlCol="0">
            <a:spAutoFit/>
          </a:bodyPr>
          <a:lstStyle/>
          <a:p>
            <a:r>
              <a:rPr lang="ja-JP" altLang="en-US" sz="2954" b="1" dirty="0"/>
              <a:t>日本の国際競争力</a:t>
            </a:r>
          </a:p>
        </p:txBody>
      </p:sp>
      <p:sp>
        <p:nvSpPr>
          <p:cNvPr id="13" name="矢印: 下 12">
            <a:extLst>
              <a:ext uri="{FF2B5EF4-FFF2-40B4-BE49-F238E27FC236}">
                <a16:creationId xmlns:a16="http://schemas.microsoft.com/office/drawing/2014/main" id="{57F9135A-5704-4602-9F03-D057CC2E89FB}"/>
              </a:ext>
            </a:extLst>
          </p:cNvPr>
          <p:cNvSpPr/>
          <p:nvPr/>
        </p:nvSpPr>
        <p:spPr>
          <a:xfrm rot="18849306">
            <a:off x="4955256" y="1578823"/>
            <a:ext cx="263049" cy="4493335"/>
          </a:xfrm>
          <a:prstGeom prst="downArrow">
            <a:avLst>
              <a:gd name="adj1" fmla="val 50000"/>
              <a:gd name="adj2" fmla="val 1344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Tree>
    <p:extLst>
      <p:ext uri="{BB962C8B-B14F-4D97-AF65-F5344CB8AC3E}">
        <p14:creationId xmlns:p14="http://schemas.microsoft.com/office/powerpoint/2010/main" val="25173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25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4500"/>
                            </p:stCondLst>
                            <p:childTnLst>
                              <p:par>
                                <p:cTn id="22" presetID="42" presetClass="entr" presetSubtype="0" fill="hold" nodeType="afterEffect">
                                  <p:stCondLst>
                                    <p:cond delay="1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7000"/>
                            </p:stCondLst>
                            <p:childTnLst>
                              <p:par>
                                <p:cTn id="28" presetID="2" presetClass="entr" presetSubtype="9"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CF73A1-3512-40B5-B7AD-57CBC40AA6DB}"/>
              </a:ext>
            </a:extLst>
          </p:cNvPr>
          <p:cNvSpPr txBox="1"/>
          <p:nvPr/>
        </p:nvSpPr>
        <p:spPr>
          <a:xfrm>
            <a:off x="539551" y="116632"/>
            <a:ext cx="8378538" cy="3416320"/>
          </a:xfrm>
          <a:prstGeom prst="rect">
            <a:avLst/>
          </a:prstGeom>
          <a:solidFill>
            <a:srgbClr val="F1F9A9"/>
          </a:solidFill>
        </p:spPr>
        <p:txBody>
          <a:bodyPr wrap="square" rtlCol="0">
            <a:spAutoFit/>
          </a:bodyPr>
          <a:lstStyle/>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シンガポールでは、１９９７年に</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「考える学校、学ぶ国家」というビジョンを打ち出し、</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資質・能力を育むコンピテンシ</a:t>
            </a:r>
            <a:r>
              <a:rPr kumimoji="1" lang="en-US" altLang="ja-JP" sz="2400" b="1" dirty="0">
                <a:latin typeface="AR P丸ゴシック体E" panose="020F0900000000000000" pitchFamily="50" charset="-128"/>
                <a:ea typeface="AR P丸ゴシック体E" panose="020F0900000000000000" pitchFamily="50" charset="-128"/>
              </a:rPr>
              <a:t>―</a:t>
            </a:r>
            <a:r>
              <a:rPr kumimoji="1" lang="ja-JP" altLang="en-US" sz="2400" b="1" dirty="0">
                <a:latin typeface="AR P丸ゴシック体E" panose="020F0900000000000000" pitchFamily="50" charset="-128"/>
                <a:ea typeface="AR P丸ゴシック体E" panose="020F0900000000000000" pitchFamily="50" charset="-128"/>
              </a:rPr>
              <a:t>ベースの教育に舵を切り、</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勉強から学習へ、また教授法の見直し等を進める</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FFDF76B5-AB39-409F-A67E-872E0821B6AC}"/>
              </a:ext>
            </a:extLst>
          </p:cNvPr>
          <p:cNvSpPr txBox="1"/>
          <p:nvPr/>
        </p:nvSpPr>
        <p:spPr>
          <a:xfrm>
            <a:off x="539551" y="3685088"/>
            <a:ext cx="8378537" cy="2677656"/>
          </a:xfrm>
          <a:prstGeom prst="rect">
            <a:avLst/>
          </a:prstGeom>
          <a:solidFill>
            <a:srgbClr val="F1F9A9"/>
          </a:solidFill>
        </p:spPr>
        <p:txBody>
          <a:bodyPr wrap="square" rtlCol="0">
            <a:spAutoFit/>
          </a:bodyPr>
          <a:lstStyle/>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a:t>
            </a:r>
            <a:r>
              <a:rPr kumimoji="1" lang="ja-JP" altLang="en-US" sz="2400" b="1" dirty="0">
                <a:latin typeface="AR P丸ゴシック体E" panose="020F0900000000000000" pitchFamily="50" charset="-128"/>
                <a:ea typeface="AR P丸ゴシック体E" panose="020F0900000000000000" pitchFamily="50" charset="-128"/>
              </a:rPr>
              <a:t>香港 教育コミッション</a:t>
            </a:r>
            <a:r>
              <a:rPr kumimoji="1" lang="en-US" altLang="ja-JP" sz="2400" b="1" dirty="0">
                <a:latin typeface="AR P丸ゴシック体E" panose="020F0900000000000000" pitchFamily="50" charset="-128"/>
                <a:ea typeface="AR P丸ゴシック体E" panose="020F0900000000000000" pitchFamily="50" charset="-128"/>
              </a:rPr>
              <a:t>(</a:t>
            </a:r>
            <a:r>
              <a:rPr kumimoji="1" lang="ja-JP" altLang="en-US" sz="2400" b="1" dirty="0">
                <a:latin typeface="AR P丸ゴシック体E" panose="020F0900000000000000" pitchFamily="50" charset="-128"/>
                <a:ea typeface="AR P丸ゴシック体E" panose="020F0900000000000000" pitchFamily="50" charset="-128"/>
              </a:rPr>
              <a:t>諮問会）では、２０００年に</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経済成長、雇用可能性の教育から、</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社会に必要な人材、新たな世界に住む人々の質へ転換</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6C1B77AF-8F0C-467C-9773-11376DA6B11D}"/>
              </a:ext>
            </a:extLst>
          </p:cNvPr>
          <p:cNvSpPr txBox="1"/>
          <p:nvPr/>
        </p:nvSpPr>
        <p:spPr>
          <a:xfrm>
            <a:off x="251520" y="6467994"/>
            <a:ext cx="8504251" cy="369332"/>
          </a:xfrm>
          <a:prstGeom prst="rect">
            <a:avLst/>
          </a:prstGeom>
          <a:noFill/>
        </p:spPr>
        <p:txBody>
          <a:bodyPr wrap="none" rtlCol="0">
            <a:spAutoFit/>
          </a:bodyPr>
          <a:lstStyle/>
          <a:p>
            <a:r>
              <a:rPr kumimoji="1" lang="ja-JP" altLang="en-US" dirty="0"/>
              <a:t>　　「アジアにおける教育の質的変化」</a:t>
            </a:r>
            <a:r>
              <a:rPr kumimoji="1" lang="en-US" altLang="ja-JP" dirty="0"/>
              <a:t>2019</a:t>
            </a:r>
            <a:r>
              <a:rPr kumimoji="1" lang="ja-JP" altLang="en-US" dirty="0"/>
              <a:t>年</a:t>
            </a:r>
            <a:r>
              <a:rPr kumimoji="1" lang="en-US" altLang="ja-JP" dirty="0"/>
              <a:t>9</a:t>
            </a:r>
            <a:r>
              <a:rPr kumimoji="1" lang="ja-JP" altLang="en-US" dirty="0"/>
              <a:t>月</a:t>
            </a:r>
            <a:r>
              <a:rPr kumimoji="1" lang="en-US" altLang="ja-JP" dirty="0"/>
              <a:t>5</a:t>
            </a:r>
            <a:r>
              <a:rPr kumimoji="1" lang="ja-JP" altLang="en-US" dirty="0"/>
              <a:t>日教育新聞　木村大輔による</a:t>
            </a:r>
          </a:p>
        </p:txBody>
      </p:sp>
      <p:cxnSp>
        <p:nvCxnSpPr>
          <p:cNvPr id="6" name="直線コネクタ 5">
            <a:extLst>
              <a:ext uri="{FF2B5EF4-FFF2-40B4-BE49-F238E27FC236}">
                <a16:creationId xmlns:a16="http://schemas.microsoft.com/office/drawing/2014/main" id="{D35092D0-4B88-4343-B0B7-CB909972800C}"/>
              </a:ext>
            </a:extLst>
          </p:cNvPr>
          <p:cNvCxnSpPr/>
          <p:nvPr/>
        </p:nvCxnSpPr>
        <p:spPr>
          <a:xfrm>
            <a:off x="651294" y="2471380"/>
            <a:ext cx="59046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C7103439-A858-4CC4-A62C-48DCABF024C1}"/>
              </a:ext>
            </a:extLst>
          </p:cNvPr>
          <p:cNvCxnSpPr>
            <a:cxnSpLocks/>
          </p:cNvCxnSpPr>
          <p:nvPr/>
        </p:nvCxnSpPr>
        <p:spPr>
          <a:xfrm>
            <a:off x="3441748" y="928970"/>
            <a:ext cx="12961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2C393F1-3D60-4B80-91A5-06312F8ABB30}"/>
              </a:ext>
            </a:extLst>
          </p:cNvPr>
          <p:cNvCxnSpPr>
            <a:cxnSpLocks/>
          </p:cNvCxnSpPr>
          <p:nvPr/>
        </p:nvCxnSpPr>
        <p:spPr>
          <a:xfrm>
            <a:off x="827584" y="5301208"/>
            <a:ext cx="44644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BB2FBDA8-C676-4298-8E39-9224C2F4DAC7}"/>
              </a:ext>
            </a:extLst>
          </p:cNvPr>
          <p:cNvCxnSpPr>
            <a:cxnSpLocks/>
          </p:cNvCxnSpPr>
          <p:nvPr/>
        </p:nvCxnSpPr>
        <p:spPr>
          <a:xfrm>
            <a:off x="827584" y="6021288"/>
            <a:ext cx="62646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364F62C5-9035-49A1-80FD-FC6C1F4D8F18}"/>
              </a:ext>
            </a:extLst>
          </p:cNvPr>
          <p:cNvSpPr txBox="1"/>
          <p:nvPr/>
        </p:nvSpPr>
        <p:spPr>
          <a:xfrm>
            <a:off x="7926106" y="125924"/>
            <a:ext cx="715260" cy="369332"/>
          </a:xfrm>
          <a:prstGeom prst="rect">
            <a:avLst/>
          </a:prstGeom>
          <a:noFill/>
        </p:spPr>
        <p:txBody>
          <a:bodyPr wrap="none" rtlCol="0">
            <a:spAutoFit/>
          </a:bodyPr>
          <a:lstStyle/>
          <a:p>
            <a:r>
              <a:rPr kumimoji="1" lang="en-US" altLang="ja-JP" dirty="0"/>
              <a:t>10:40</a:t>
            </a:r>
          </a:p>
        </p:txBody>
      </p:sp>
      <p:sp>
        <p:nvSpPr>
          <p:cNvPr id="10" name="楕円 9">
            <a:extLst>
              <a:ext uri="{FF2B5EF4-FFF2-40B4-BE49-F238E27FC236}">
                <a16:creationId xmlns:a16="http://schemas.microsoft.com/office/drawing/2014/main" id="{B2485D6D-6792-461A-ACB4-62E8ACBA5AA7}"/>
              </a:ext>
            </a:extLst>
          </p:cNvPr>
          <p:cNvSpPr/>
          <p:nvPr/>
        </p:nvSpPr>
        <p:spPr>
          <a:xfrm>
            <a:off x="5787861" y="5384402"/>
            <a:ext cx="1820637" cy="7421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Tree>
    <p:extLst>
      <p:ext uri="{BB962C8B-B14F-4D97-AF65-F5344CB8AC3E}">
        <p14:creationId xmlns:p14="http://schemas.microsoft.com/office/powerpoint/2010/main" val="36980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10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5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600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17000"/>
                            </p:stCondLst>
                            <p:childTnLst>
                              <p:par>
                                <p:cTn id="35" presetID="2" presetClass="entr" presetSubtype="4" fill="hold" grpId="0" nodeType="afterEffect">
                                  <p:stCondLst>
                                    <p:cond delay="15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61A00B-D861-4D26-9817-08611A86DE68}"/>
              </a:ext>
            </a:extLst>
          </p:cNvPr>
          <p:cNvPicPr>
            <a:picLocks noChangeAspect="1"/>
          </p:cNvPicPr>
          <p:nvPr/>
        </p:nvPicPr>
        <p:blipFill rotWithShape="1">
          <a:blip r:embed="rId3"/>
          <a:srcRect l="8848" t="17079" r="15562" b="8764"/>
          <a:stretch/>
        </p:blipFill>
        <p:spPr>
          <a:xfrm>
            <a:off x="37496" y="1593148"/>
            <a:ext cx="8987922" cy="4959892"/>
          </a:xfrm>
          <a:prstGeom prst="rect">
            <a:avLst/>
          </a:prstGeom>
          <a:ln>
            <a:solidFill>
              <a:schemeClr val="accent1"/>
            </a:solidFill>
          </a:ln>
        </p:spPr>
      </p:pic>
      <p:sp>
        <p:nvSpPr>
          <p:cNvPr id="5" name="正方形/長方形 4">
            <a:extLst>
              <a:ext uri="{FF2B5EF4-FFF2-40B4-BE49-F238E27FC236}">
                <a16:creationId xmlns:a16="http://schemas.microsoft.com/office/drawing/2014/main" id="{274BA837-FFD1-4EF5-ABB4-64E078941C53}"/>
              </a:ext>
            </a:extLst>
          </p:cNvPr>
          <p:cNvSpPr/>
          <p:nvPr/>
        </p:nvSpPr>
        <p:spPr>
          <a:xfrm>
            <a:off x="710255" y="484147"/>
            <a:ext cx="2376904" cy="433196"/>
          </a:xfrm>
          <a:prstGeom prst="rect">
            <a:avLst/>
          </a:prstGeom>
        </p:spPr>
        <p:txBody>
          <a:bodyPr wrap="square">
            <a:spAutoFit/>
          </a:bodyPr>
          <a:lstStyle/>
          <a:p>
            <a:r>
              <a:rPr lang="en-US" altLang="ja-JP" sz="2215" b="1" dirty="0" err="1">
                <a:solidFill>
                  <a:srgbClr val="605E5E"/>
                </a:solidFill>
                <a:latin typeface="open sans"/>
                <a:hlinkClick r:id="rId4">
                  <a:extLst>
                    <a:ext uri="{A12FA001-AC4F-418D-AE19-62706E023703}">
                      <ahyp:hlinkClr xmlns:ahyp="http://schemas.microsoft.com/office/drawing/2018/hyperlinkcolor" val="tx"/>
                    </a:ext>
                  </a:extLst>
                </a:hlinkClick>
              </a:rPr>
              <a:t>Keidanren</a:t>
            </a:r>
            <a:r>
              <a:rPr lang="en-US" altLang="ja-JP" sz="2215" b="1" dirty="0" err="1">
                <a:solidFill>
                  <a:srgbClr val="FF0000"/>
                </a:solidFill>
                <a:latin typeface="open sans"/>
                <a:hlinkClick r:id="rId4">
                  <a:extLst>
                    <a:ext uri="{A12FA001-AC4F-418D-AE19-62706E023703}">
                      <ahyp:hlinkClr xmlns:ahyp="http://schemas.microsoft.com/office/drawing/2018/hyperlinkcolor" val="tx"/>
                    </a:ext>
                  </a:extLst>
                </a:hlinkClick>
              </a:rPr>
              <a:t>S</a:t>
            </a:r>
            <a:r>
              <a:rPr lang="en-US" altLang="ja-JP" sz="2215" b="1" dirty="0" err="1">
                <a:solidFill>
                  <a:srgbClr val="3B82ED"/>
                </a:solidFill>
                <a:latin typeface="open sans"/>
                <a:hlinkClick r:id="rId4">
                  <a:extLst>
                    <a:ext uri="{A12FA001-AC4F-418D-AE19-62706E023703}">
                      <ahyp:hlinkClr xmlns:ahyp="http://schemas.microsoft.com/office/drawing/2018/hyperlinkcolor" val="tx"/>
                    </a:ext>
                  </a:extLst>
                </a:hlinkClick>
              </a:rPr>
              <a:t>D</a:t>
            </a:r>
            <a:r>
              <a:rPr lang="en-US" altLang="ja-JP" sz="2215" b="1" dirty="0" err="1">
                <a:solidFill>
                  <a:srgbClr val="41BAAE"/>
                </a:solidFill>
                <a:latin typeface="open sans"/>
                <a:hlinkClick r:id="rId4">
                  <a:extLst>
                    <a:ext uri="{A12FA001-AC4F-418D-AE19-62706E023703}">
                      <ahyp:hlinkClr xmlns:ahyp="http://schemas.microsoft.com/office/drawing/2018/hyperlinkcolor" val="tx"/>
                    </a:ext>
                  </a:extLst>
                </a:hlinkClick>
              </a:rPr>
              <a:t>G</a:t>
            </a:r>
            <a:r>
              <a:rPr lang="en-US" altLang="ja-JP" sz="2215" b="1" dirty="0" err="1">
                <a:solidFill>
                  <a:srgbClr val="EDD23B"/>
                </a:solidFill>
                <a:latin typeface="open sans"/>
                <a:hlinkClick r:id="rId4">
                  <a:extLst>
                    <a:ext uri="{A12FA001-AC4F-418D-AE19-62706E023703}">
                      <ahyp:hlinkClr xmlns:ahyp="http://schemas.microsoft.com/office/drawing/2018/hyperlinkcolor" val="tx"/>
                    </a:ext>
                  </a:extLst>
                </a:hlinkClick>
              </a:rPr>
              <a:t>s</a:t>
            </a:r>
            <a:endParaRPr lang="ja-JP" altLang="en-US" sz="2215" dirty="0"/>
          </a:p>
        </p:txBody>
      </p:sp>
      <p:pic>
        <p:nvPicPr>
          <p:cNvPr id="1026" name="Picture 2" descr="B20tokyo.png">
            <a:extLst>
              <a:ext uri="{FF2B5EF4-FFF2-40B4-BE49-F238E27FC236}">
                <a16:creationId xmlns:a16="http://schemas.microsoft.com/office/drawing/2014/main" id="{2640FFD8-050F-49E4-ABFA-CE2565417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386" y="882277"/>
            <a:ext cx="2376904" cy="66720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0AA4D3C-E78C-4346-AE33-CC80AB607180}"/>
              </a:ext>
            </a:extLst>
          </p:cNvPr>
          <p:cNvSpPr txBox="1"/>
          <p:nvPr/>
        </p:nvSpPr>
        <p:spPr>
          <a:xfrm rot="20145399">
            <a:off x="1134864" y="4297897"/>
            <a:ext cx="1306768" cy="362279"/>
          </a:xfrm>
          <a:prstGeom prst="rect">
            <a:avLst/>
          </a:prstGeom>
          <a:solidFill>
            <a:schemeClr val="bg1">
              <a:lumMod val="85000"/>
            </a:schemeClr>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石器～縄文</a:t>
            </a:r>
          </a:p>
        </p:txBody>
      </p:sp>
      <p:sp>
        <p:nvSpPr>
          <p:cNvPr id="6" name="テキスト ボックス 5">
            <a:extLst>
              <a:ext uri="{FF2B5EF4-FFF2-40B4-BE49-F238E27FC236}">
                <a16:creationId xmlns:a16="http://schemas.microsoft.com/office/drawing/2014/main" id="{744D6B14-3ACB-4DB3-86FF-1F9335414D77}"/>
              </a:ext>
            </a:extLst>
          </p:cNvPr>
          <p:cNvSpPr txBox="1"/>
          <p:nvPr/>
        </p:nvSpPr>
        <p:spPr>
          <a:xfrm rot="20145399">
            <a:off x="2757375" y="3590547"/>
            <a:ext cx="1306768" cy="362279"/>
          </a:xfrm>
          <a:prstGeom prst="rect">
            <a:avLst/>
          </a:prstGeom>
          <a:solidFill>
            <a:schemeClr val="accent1">
              <a:lumMod val="40000"/>
              <a:lumOff val="60000"/>
            </a:schemeClr>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弥生～江戸</a:t>
            </a:r>
          </a:p>
        </p:txBody>
      </p:sp>
      <p:sp>
        <p:nvSpPr>
          <p:cNvPr id="7" name="テキスト ボックス 6">
            <a:extLst>
              <a:ext uri="{FF2B5EF4-FFF2-40B4-BE49-F238E27FC236}">
                <a16:creationId xmlns:a16="http://schemas.microsoft.com/office/drawing/2014/main" id="{49652924-E9F8-4B74-8F21-29F31C7CDAB2}"/>
              </a:ext>
            </a:extLst>
          </p:cNvPr>
          <p:cNvSpPr txBox="1"/>
          <p:nvPr/>
        </p:nvSpPr>
        <p:spPr>
          <a:xfrm rot="20145399">
            <a:off x="5865178" y="2329339"/>
            <a:ext cx="633507" cy="362279"/>
          </a:xfrm>
          <a:prstGeom prst="rect">
            <a:avLst/>
          </a:prstGeom>
          <a:solidFill>
            <a:srgbClr val="FFFF00"/>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平成</a:t>
            </a:r>
          </a:p>
        </p:txBody>
      </p:sp>
      <p:sp>
        <p:nvSpPr>
          <p:cNvPr id="8" name="テキスト ボックス 7">
            <a:extLst>
              <a:ext uri="{FF2B5EF4-FFF2-40B4-BE49-F238E27FC236}">
                <a16:creationId xmlns:a16="http://schemas.microsoft.com/office/drawing/2014/main" id="{7C84041E-EAD0-47DD-98CE-DA08AAFC709F}"/>
              </a:ext>
            </a:extLst>
          </p:cNvPr>
          <p:cNvSpPr txBox="1"/>
          <p:nvPr/>
        </p:nvSpPr>
        <p:spPr>
          <a:xfrm rot="20145399">
            <a:off x="4288674" y="2903985"/>
            <a:ext cx="1306768" cy="362279"/>
          </a:xfrm>
          <a:prstGeom prst="rect">
            <a:avLst/>
          </a:prstGeom>
          <a:solidFill>
            <a:srgbClr val="FFD5D1"/>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明治～昭和</a:t>
            </a:r>
          </a:p>
        </p:txBody>
      </p:sp>
      <p:sp>
        <p:nvSpPr>
          <p:cNvPr id="9" name="テキスト ボックス 8">
            <a:extLst>
              <a:ext uri="{FF2B5EF4-FFF2-40B4-BE49-F238E27FC236}">
                <a16:creationId xmlns:a16="http://schemas.microsoft.com/office/drawing/2014/main" id="{CCFE5FCF-8432-4784-8484-2959A932FB0B}"/>
              </a:ext>
            </a:extLst>
          </p:cNvPr>
          <p:cNvSpPr txBox="1"/>
          <p:nvPr/>
        </p:nvSpPr>
        <p:spPr>
          <a:xfrm rot="20145399">
            <a:off x="6936862" y="1785877"/>
            <a:ext cx="633507" cy="362279"/>
          </a:xfrm>
          <a:prstGeom prst="rect">
            <a:avLst/>
          </a:prstGeom>
          <a:solidFill>
            <a:srgbClr val="92D050"/>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令和</a:t>
            </a:r>
          </a:p>
        </p:txBody>
      </p:sp>
      <p:sp>
        <p:nvSpPr>
          <p:cNvPr id="10" name="テキスト ボックス 9">
            <a:extLst>
              <a:ext uri="{FF2B5EF4-FFF2-40B4-BE49-F238E27FC236}">
                <a16:creationId xmlns:a16="http://schemas.microsoft.com/office/drawing/2014/main" id="{5505DD7B-D501-41AF-B0A4-06E1950C29D8}"/>
              </a:ext>
            </a:extLst>
          </p:cNvPr>
          <p:cNvSpPr txBox="1"/>
          <p:nvPr/>
        </p:nvSpPr>
        <p:spPr>
          <a:xfrm>
            <a:off x="4486046" y="4478348"/>
            <a:ext cx="1319592" cy="1455783"/>
          </a:xfrm>
          <a:prstGeom prst="rect">
            <a:avLst/>
          </a:prstGeom>
          <a:solidFill>
            <a:srgbClr val="FFD5D1"/>
          </a:solidFill>
        </p:spPr>
        <p:txBody>
          <a:bodyPr wrap="none" rtlCol="0">
            <a:spAutoFit/>
          </a:bodyPr>
          <a:lstStyle/>
          <a:p>
            <a:r>
              <a:rPr lang="ja-JP" altLang="en-US" sz="2215" b="1" dirty="0">
                <a:latin typeface="AR丸ゴシック体E" panose="020F0909000000000000" pitchFamily="49" charset="-128"/>
                <a:ea typeface="AR丸ゴシック体E" panose="020F0909000000000000" pitchFamily="49" charset="-128"/>
              </a:rPr>
              <a:t>工業化</a:t>
            </a:r>
            <a:endParaRPr lang="en-US" altLang="ja-JP" sz="2215" b="1" dirty="0">
              <a:latin typeface="AR丸ゴシック体E" panose="020F0909000000000000" pitchFamily="49" charset="-128"/>
              <a:ea typeface="AR丸ゴシック体E" panose="020F0909000000000000" pitchFamily="49" charset="-128"/>
            </a:endParaRPr>
          </a:p>
          <a:p>
            <a:r>
              <a:rPr lang="ja-JP" altLang="en-US" sz="2215" b="1" dirty="0">
                <a:latin typeface="AR丸ゴシック体E" panose="020F0909000000000000" pitchFamily="49" charset="-128"/>
                <a:ea typeface="AR丸ゴシック体E" panose="020F0909000000000000" pitchFamily="49" charset="-128"/>
              </a:rPr>
              <a:t>画一化</a:t>
            </a:r>
            <a:endParaRPr lang="en-US" altLang="ja-JP" sz="2215" b="1" dirty="0">
              <a:latin typeface="AR丸ゴシック体E" panose="020F0909000000000000" pitchFamily="49" charset="-128"/>
              <a:ea typeface="AR丸ゴシック体E" panose="020F0909000000000000" pitchFamily="49" charset="-128"/>
            </a:endParaRPr>
          </a:p>
          <a:p>
            <a:r>
              <a:rPr lang="ja-JP" altLang="en-US" sz="2215" b="1" dirty="0">
                <a:latin typeface="AR丸ゴシック体E" panose="020F0909000000000000" pitchFamily="49" charset="-128"/>
                <a:ea typeface="AR丸ゴシック体E" panose="020F0909000000000000" pitchFamily="49" charset="-128"/>
              </a:rPr>
              <a:t>生産性</a:t>
            </a:r>
            <a:endParaRPr lang="en-US" altLang="ja-JP" sz="2215" b="1" dirty="0">
              <a:latin typeface="AR丸ゴシック体E" panose="020F0909000000000000" pitchFamily="49" charset="-128"/>
              <a:ea typeface="AR丸ゴシック体E" panose="020F0909000000000000" pitchFamily="49" charset="-128"/>
            </a:endParaRPr>
          </a:p>
          <a:p>
            <a:r>
              <a:rPr lang="ja-JP" altLang="en-US" sz="2215" b="1" dirty="0">
                <a:latin typeface="AR丸ゴシック体E" panose="020F0909000000000000" pitchFamily="49" charset="-128"/>
                <a:ea typeface="AR丸ゴシック体E" panose="020F0909000000000000" pitchFamily="49" charset="-128"/>
              </a:rPr>
              <a:t>学力神話</a:t>
            </a:r>
            <a:endParaRPr lang="en-US" altLang="ja-JP" sz="2215" b="1" dirty="0">
              <a:latin typeface="AR丸ゴシック体E" panose="020F0909000000000000" pitchFamily="49" charset="-128"/>
              <a:ea typeface="AR丸ゴシック体E" panose="020F0909000000000000" pitchFamily="49" charset="-128"/>
            </a:endParaRPr>
          </a:p>
        </p:txBody>
      </p:sp>
      <p:sp>
        <p:nvSpPr>
          <p:cNvPr id="11" name="テキスト ボックス 10">
            <a:extLst>
              <a:ext uri="{FF2B5EF4-FFF2-40B4-BE49-F238E27FC236}">
                <a16:creationId xmlns:a16="http://schemas.microsoft.com/office/drawing/2014/main" id="{C8BA8F21-1220-49B7-A27D-9EF6110B7578}"/>
              </a:ext>
            </a:extLst>
          </p:cNvPr>
          <p:cNvSpPr txBox="1"/>
          <p:nvPr/>
        </p:nvSpPr>
        <p:spPr>
          <a:xfrm>
            <a:off x="6203526" y="3782999"/>
            <a:ext cx="2170787" cy="774058"/>
          </a:xfrm>
          <a:prstGeom prst="rect">
            <a:avLst/>
          </a:prstGeom>
          <a:solidFill>
            <a:srgbClr val="FFFF00"/>
          </a:solidFill>
        </p:spPr>
        <p:txBody>
          <a:bodyPr wrap="none" rtlCol="0">
            <a:spAutoFit/>
          </a:bodyPr>
          <a:lstStyle/>
          <a:p>
            <a:r>
              <a:rPr lang="ja-JP" altLang="en-US" sz="2215" b="1" dirty="0">
                <a:latin typeface="AR丸ゴシック体E" panose="020F0909000000000000" pitchFamily="49" charset="-128"/>
                <a:ea typeface="AR丸ゴシック体E" panose="020F0909000000000000" pitchFamily="49" charset="-128"/>
              </a:rPr>
              <a:t>ＩＴ革命</a:t>
            </a:r>
            <a:endParaRPr lang="en-US" altLang="ja-JP" sz="2215" b="1" dirty="0">
              <a:latin typeface="AR丸ゴシック体E" panose="020F0909000000000000" pitchFamily="49" charset="-128"/>
              <a:ea typeface="AR丸ゴシック体E" panose="020F0909000000000000" pitchFamily="49" charset="-128"/>
            </a:endParaRPr>
          </a:p>
          <a:p>
            <a:r>
              <a:rPr lang="ja-JP" altLang="en-US" sz="2215" b="1" dirty="0">
                <a:latin typeface="AR丸ゴシック体E" panose="020F0909000000000000" pitchFamily="49" charset="-128"/>
                <a:ea typeface="AR丸ゴシック体E" panose="020F0909000000000000" pitchFamily="49" charset="-128"/>
              </a:rPr>
              <a:t>超グローバル化</a:t>
            </a:r>
            <a:endParaRPr lang="en-US" altLang="ja-JP" sz="2215" b="1" dirty="0">
              <a:latin typeface="AR丸ゴシック体E" panose="020F0909000000000000" pitchFamily="49" charset="-128"/>
              <a:ea typeface="AR丸ゴシック体E" panose="020F0909000000000000" pitchFamily="49" charset="-128"/>
            </a:endParaRPr>
          </a:p>
        </p:txBody>
      </p:sp>
      <p:sp>
        <p:nvSpPr>
          <p:cNvPr id="16" name="テキスト ボックス 15">
            <a:extLst>
              <a:ext uri="{FF2B5EF4-FFF2-40B4-BE49-F238E27FC236}">
                <a16:creationId xmlns:a16="http://schemas.microsoft.com/office/drawing/2014/main" id="{BD297F0C-6C7D-4097-90B8-0A90171B4CB0}"/>
              </a:ext>
            </a:extLst>
          </p:cNvPr>
          <p:cNvSpPr txBox="1"/>
          <p:nvPr/>
        </p:nvSpPr>
        <p:spPr>
          <a:xfrm>
            <a:off x="4462541" y="1143530"/>
            <a:ext cx="4562877" cy="362279"/>
          </a:xfrm>
          <a:prstGeom prst="rect">
            <a:avLst/>
          </a:prstGeom>
          <a:solidFill>
            <a:srgbClr val="FFFF00"/>
          </a:solidFill>
        </p:spPr>
        <p:txBody>
          <a:bodyPr wrap="square" rtlCol="0">
            <a:spAutoFit/>
          </a:bodyPr>
          <a:lstStyle/>
          <a:p>
            <a:r>
              <a:rPr lang="ja-JP" altLang="en-US" sz="1754" b="1" dirty="0"/>
              <a:t>平成</a:t>
            </a:r>
            <a:r>
              <a:rPr lang="en-US" altLang="ja-JP" sz="1754" b="1" dirty="0"/>
              <a:t>10</a:t>
            </a:r>
            <a:r>
              <a:rPr lang="ja-JP" altLang="en-US" sz="1754" b="1" dirty="0"/>
              <a:t>年「ゆとりの中で生きる力を育む」</a:t>
            </a:r>
          </a:p>
        </p:txBody>
      </p:sp>
      <p:sp>
        <p:nvSpPr>
          <p:cNvPr id="17" name="テキスト ボックス 16">
            <a:extLst>
              <a:ext uri="{FF2B5EF4-FFF2-40B4-BE49-F238E27FC236}">
                <a16:creationId xmlns:a16="http://schemas.microsoft.com/office/drawing/2014/main" id="{7BAA9D5D-AD28-4E18-B86B-7690239F30DE}"/>
              </a:ext>
            </a:extLst>
          </p:cNvPr>
          <p:cNvSpPr txBox="1"/>
          <p:nvPr/>
        </p:nvSpPr>
        <p:spPr>
          <a:xfrm rot="20206840">
            <a:off x="4285604" y="2289161"/>
            <a:ext cx="1559022" cy="362279"/>
          </a:xfrm>
          <a:prstGeom prst="rect">
            <a:avLst/>
          </a:prstGeom>
          <a:solidFill>
            <a:srgbClr val="FFD5D1"/>
          </a:solidFill>
        </p:spPr>
        <p:txBody>
          <a:bodyPr wrap="square" rtlCol="0">
            <a:spAutoFit/>
          </a:bodyPr>
          <a:lstStyle/>
          <a:p>
            <a:r>
              <a:rPr lang="ja-JP" altLang="en-US" sz="1754" b="1" dirty="0"/>
              <a:t>学力低下批判</a:t>
            </a:r>
          </a:p>
        </p:txBody>
      </p:sp>
      <p:sp>
        <p:nvSpPr>
          <p:cNvPr id="18" name="矢印: 右 17">
            <a:extLst>
              <a:ext uri="{FF2B5EF4-FFF2-40B4-BE49-F238E27FC236}">
                <a16:creationId xmlns:a16="http://schemas.microsoft.com/office/drawing/2014/main" id="{E605D840-97F1-44AF-8E3F-003AFD61B732}"/>
              </a:ext>
            </a:extLst>
          </p:cNvPr>
          <p:cNvSpPr/>
          <p:nvPr/>
        </p:nvSpPr>
        <p:spPr>
          <a:xfrm rot="20093955">
            <a:off x="5762427" y="1827495"/>
            <a:ext cx="405413" cy="408459"/>
          </a:xfrm>
          <a:prstGeom prst="rightArrow">
            <a:avLst>
              <a:gd name="adj1" fmla="val 50000"/>
              <a:gd name="adj2" fmla="val 75254"/>
            </a:avLst>
          </a:prstGeom>
          <a:solidFill>
            <a:srgbClr val="FFD5D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dirty="0"/>
          </a:p>
        </p:txBody>
      </p:sp>
      <p:sp>
        <p:nvSpPr>
          <p:cNvPr id="19" name="矢印: 下 18">
            <a:extLst>
              <a:ext uri="{FF2B5EF4-FFF2-40B4-BE49-F238E27FC236}">
                <a16:creationId xmlns:a16="http://schemas.microsoft.com/office/drawing/2014/main" id="{35AD1972-030F-48C9-A9C2-FA11DDC8355C}"/>
              </a:ext>
            </a:extLst>
          </p:cNvPr>
          <p:cNvSpPr/>
          <p:nvPr/>
        </p:nvSpPr>
        <p:spPr>
          <a:xfrm>
            <a:off x="6100785" y="1593148"/>
            <a:ext cx="355398" cy="628076"/>
          </a:xfrm>
          <a:prstGeom prst="downArrow">
            <a:avLst>
              <a:gd name="adj1" fmla="val 50000"/>
              <a:gd name="adj2" fmla="val 58757"/>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20" name="矢印: 右 19">
            <a:extLst>
              <a:ext uri="{FF2B5EF4-FFF2-40B4-BE49-F238E27FC236}">
                <a16:creationId xmlns:a16="http://schemas.microsoft.com/office/drawing/2014/main" id="{51EEA4F2-6D55-491A-9F67-6B0063F8837D}"/>
              </a:ext>
            </a:extLst>
          </p:cNvPr>
          <p:cNvSpPr/>
          <p:nvPr/>
        </p:nvSpPr>
        <p:spPr>
          <a:xfrm rot="20093955">
            <a:off x="5711968" y="1441210"/>
            <a:ext cx="1863713" cy="643265"/>
          </a:xfrm>
          <a:prstGeom prst="rightArrow">
            <a:avLst>
              <a:gd name="adj1" fmla="val 50000"/>
              <a:gd name="adj2" fmla="val 161129"/>
            </a:avLst>
          </a:prstGeom>
          <a:solidFill>
            <a:srgbClr val="FFD5D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cxnSp>
        <p:nvCxnSpPr>
          <p:cNvPr id="13" name="直線コネクタ 12">
            <a:extLst>
              <a:ext uri="{FF2B5EF4-FFF2-40B4-BE49-F238E27FC236}">
                <a16:creationId xmlns:a16="http://schemas.microsoft.com/office/drawing/2014/main" id="{AC2A5297-73C1-4E67-A437-B1AE49C38E2E}"/>
              </a:ext>
            </a:extLst>
          </p:cNvPr>
          <p:cNvCxnSpPr>
            <a:cxnSpLocks/>
          </p:cNvCxnSpPr>
          <p:nvPr/>
        </p:nvCxnSpPr>
        <p:spPr>
          <a:xfrm>
            <a:off x="5818734" y="180975"/>
            <a:ext cx="0" cy="583882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1B362557-1F58-469F-9990-78139776E6DC}"/>
              </a:ext>
            </a:extLst>
          </p:cNvPr>
          <p:cNvSpPr txBox="1"/>
          <p:nvPr/>
        </p:nvSpPr>
        <p:spPr>
          <a:xfrm>
            <a:off x="5891050" y="253697"/>
            <a:ext cx="2637129" cy="646331"/>
          </a:xfrm>
          <a:prstGeom prst="rect">
            <a:avLst/>
          </a:prstGeom>
          <a:solidFill>
            <a:srgbClr val="FF9999"/>
          </a:solidFill>
        </p:spPr>
        <p:txBody>
          <a:bodyPr wrap="square" rtlCol="0">
            <a:spAutoFit/>
          </a:bodyPr>
          <a:lstStyle/>
          <a:p>
            <a:r>
              <a:rPr kumimoji="1" lang="ja-JP" altLang="en-US" b="1" dirty="0">
                <a:latin typeface="AR P丸ゴシック体E"/>
              </a:rPr>
              <a:t>もう一度２０１６年を思い出そう</a:t>
            </a:r>
          </a:p>
        </p:txBody>
      </p:sp>
    </p:spTree>
    <p:extLst>
      <p:ext uri="{BB962C8B-B14F-4D97-AF65-F5344CB8AC3E}">
        <p14:creationId xmlns:p14="http://schemas.microsoft.com/office/powerpoint/2010/main" val="92275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3"/>
                                        </p:tgtEl>
                                        <p:attrNameLst>
                                          <p:attrName>ppt_x</p:attrName>
                                        </p:attrNameLst>
                                      </p:cBhvr>
                                      <p:tavLst>
                                        <p:tav tm="0">
                                          <p:val>
                                            <p:strVal val="ppt_x"/>
                                          </p:val>
                                        </p:tav>
                                        <p:tav tm="100000">
                                          <p:val>
                                            <p:strVal val="ppt_x"/>
                                          </p:val>
                                        </p:tav>
                                      </p:tavLst>
                                    </p:anim>
                                    <p:anim calcmode="lin" valueType="num">
                                      <p:cBhvr additive="base">
                                        <p:cTn id="27" dur="500"/>
                                        <p:tgtEl>
                                          <p:spTgt spid="13"/>
                                        </p:tgtEl>
                                        <p:attrNameLst>
                                          <p:attrName>ppt_y</p:attrName>
                                        </p:attrNameLst>
                                      </p:cBhvr>
                                      <p:tavLst>
                                        <p:tav tm="0">
                                          <p:val>
                                            <p:strVal val="ppt_y"/>
                                          </p:val>
                                        </p:tav>
                                        <p:tav tm="100000">
                                          <p:val>
                                            <p:strVal val="1+ppt_h/2"/>
                                          </p:val>
                                        </p:tav>
                                      </p:tavLst>
                                    </p:anim>
                                    <p:set>
                                      <p:cBhvr>
                                        <p:cTn id="28" dur="1" fill="hold">
                                          <p:stCondLst>
                                            <p:cond delay="4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2" presetClass="entr" presetSubtype="12"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0-#ppt_w/2"/>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grpId="1" nodeType="clickEffect">
                                  <p:stCondLst>
                                    <p:cond delay="0"/>
                                  </p:stCondLst>
                                  <p:childTnLst>
                                    <p:animEffect transition="out" filter="dissolve">
                                      <p:cBhvr>
                                        <p:cTn id="53" dur="2000"/>
                                        <p:tgtEl>
                                          <p:spTgt spid="16"/>
                                        </p:tgtEl>
                                      </p:cBhvr>
                                    </p:animEffect>
                                    <p:set>
                                      <p:cBhvr>
                                        <p:cTn id="54" dur="1" fill="hold">
                                          <p:stCondLst>
                                            <p:cond delay="1999"/>
                                          </p:stCondLst>
                                        </p:cTn>
                                        <p:tgtEl>
                                          <p:spTgt spid="16"/>
                                        </p:tgtEl>
                                        <p:attrNameLst>
                                          <p:attrName>style.visibility</p:attrName>
                                        </p:attrNameLst>
                                      </p:cBhvr>
                                      <p:to>
                                        <p:strVal val="hidden"/>
                                      </p:to>
                                    </p:set>
                                  </p:childTnLst>
                                </p:cTn>
                              </p:par>
                            </p:childTnLst>
                          </p:cTn>
                        </p:par>
                        <p:par>
                          <p:cTn id="55" fill="hold">
                            <p:stCondLst>
                              <p:cond delay="2000"/>
                            </p:stCondLst>
                            <p:childTnLst>
                              <p:par>
                                <p:cTn id="56" presetID="9" presetClass="exit" presetSubtype="0" fill="hold" grpId="1" nodeType="afterEffect">
                                  <p:stCondLst>
                                    <p:cond delay="0"/>
                                  </p:stCondLst>
                                  <p:childTnLst>
                                    <p:animEffect transition="out" filter="dissolve">
                                      <p:cBhvr>
                                        <p:cTn id="57" dur="3000"/>
                                        <p:tgtEl>
                                          <p:spTgt spid="19"/>
                                        </p:tgtEl>
                                      </p:cBhvr>
                                    </p:animEffect>
                                    <p:set>
                                      <p:cBhvr>
                                        <p:cTn id="58" dur="1" fill="hold">
                                          <p:stCondLst>
                                            <p:cond delay="2999"/>
                                          </p:stCondLst>
                                        </p:cTn>
                                        <p:tgtEl>
                                          <p:spTgt spid="19"/>
                                        </p:tgtEl>
                                        <p:attrNameLst>
                                          <p:attrName>style.visibility</p:attrName>
                                        </p:attrNameLst>
                                      </p:cBhvr>
                                      <p:to>
                                        <p:strVal val="hidden"/>
                                      </p:to>
                                    </p:set>
                                  </p:childTnLst>
                                </p:cTn>
                              </p:par>
                            </p:childTnLst>
                          </p:cTn>
                        </p:par>
                        <p:par>
                          <p:cTn id="59" fill="hold">
                            <p:stCondLst>
                              <p:cond delay="5000"/>
                            </p:stCondLst>
                            <p:childTnLst>
                              <p:par>
                                <p:cTn id="60" presetID="2" presetClass="entr" presetSubtype="12" fill="hold" grpId="0" nodeType="afterEffect">
                                  <p:stCondLst>
                                    <p:cond delay="100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0-#ppt_w/2"/>
                                          </p:val>
                                        </p:tav>
                                        <p:tav tm="100000">
                                          <p:val>
                                            <p:strVal val="#ppt_x"/>
                                          </p:val>
                                        </p:tav>
                                      </p:tavLst>
                                    </p:anim>
                                    <p:anim calcmode="lin" valueType="num">
                                      <p:cBhvr additive="base">
                                        <p:cTn id="63" dur="500" fill="hold"/>
                                        <p:tgtEl>
                                          <p:spTgt spid="20"/>
                                        </p:tgtEl>
                                        <p:attrNameLst>
                                          <p:attrName>ppt_y</p:attrName>
                                        </p:attrNameLst>
                                      </p:cBhvr>
                                      <p:tavLst>
                                        <p:tav tm="0">
                                          <p:val>
                                            <p:strVal val="1+#ppt_h/2"/>
                                          </p:val>
                                        </p:tav>
                                        <p:tav tm="100000">
                                          <p:val>
                                            <p:strVal val="#ppt_y"/>
                                          </p:val>
                                        </p:tav>
                                      </p:tavLst>
                                    </p:anim>
                                  </p:childTnLst>
                                </p:cTn>
                              </p:par>
                            </p:childTnLst>
                          </p:cTn>
                        </p:par>
                        <p:par>
                          <p:cTn id="64" fill="hold">
                            <p:stCondLst>
                              <p:cond delay="6500"/>
                            </p:stCondLst>
                            <p:childTnLst>
                              <p:par>
                                <p:cTn id="65" presetID="16" presetClass="entr" presetSubtype="37" fill="hold" grpId="0" nodeType="afterEffect">
                                  <p:stCondLst>
                                    <p:cond delay="10000"/>
                                  </p:stCondLst>
                                  <p:childTnLst>
                                    <p:set>
                                      <p:cBhvr>
                                        <p:cTn id="66" dur="1" fill="hold">
                                          <p:stCondLst>
                                            <p:cond delay="0"/>
                                          </p:stCondLst>
                                        </p:cTn>
                                        <p:tgtEl>
                                          <p:spTgt spid="3"/>
                                        </p:tgtEl>
                                        <p:attrNameLst>
                                          <p:attrName>style.visibility</p:attrName>
                                        </p:attrNameLst>
                                      </p:cBhvr>
                                      <p:to>
                                        <p:strVal val="visible"/>
                                      </p:to>
                                    </p:set>
                                    <p:animEffect transition="in" filter="barn(outVertical)">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6" grpId="1" animBg="1"/>
      <p:bldP spid="17" grpId="0" animBg="1"/>
      <p:bldP spid="18" grpId="0" animBg="1"/>
      <p:bldP spid="19" grpId="0" animBg="1"/>
      <p:bldP spid="19" grpId="1" animBg="1"/>
      <p:bldP spid="20"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B67BB27-44EC-4693-9F9D-7C2F207CEC09}"/>
              </a:ext>
            </a:extLst>
          </p:cNvPr>
          <p:cNvSpPr txBox="1"/>
          <p:nvPr/>
        </p:nvSpPr>
        <p:spPr>
          <a:xfrm>
            <a:off x="5223600" y="2897204"/>
            <a:ext cx="3483937" cy="3262964"/>
          </a:xfrm>
          <a:prstGeom prst="rect">
            <a:avLst/>
          </a:prstGeom>
        </p:spPr>
        <p:txBody>
          <a:bodyPr vert="horz" lIns="91440" tIns="45720" rIns="91440" bIns="45720" rtlCol="0" anchor="b">
            <a:normAutofit fontScale="92500" lnSpcReduction="10000"/>
          </a:bodyPr>
          <a:lstStyle/>
          <a:p>
            <a:pPr defTabSz="914400">
              <a:lnSpc>
                <a:spcPct val="90000"/>
              </a:lnSpc>
              <a:spcBef>
                <a:spcPct val="0"/>
              </a:spcBef>
              <a:spcAft>
                <a:spcPts val="600"/>
              </a:spcAft>
            </a:pPr>
            <a:endParaRPr kumimoji="1" lang="en-US" altLang="ja-JP" sz="1500" dirty="0">
              <a:latin typeface="+mj-lt"/>
              <a:ea typeface="+mj-ea"/>
              <a:cs typeface="+mj-cs"/>
            </a:endParaRPr>
          </a:p>
          <a:p>
            <a:pPr defTabSz="914400">
              <a:lnSpc>
                <a:spcPct val="90000"/>
              </a:lnSpc>
              <a:spcBef>
                <a:spcPct val="0"/>
              </a:spcBef>
              <a:spcAft>
                <a:spcPts val="600"/>
              </a:spcAft>
            </a:pPr>
            <a:r>
              <a:rPr kumimoji="1" lang="en-US" altLang="ja-JP" sz="1500" dirty="0">
                <a:latin typeface="+mj-lt"/>
                <a:ea typeface="+mj-ea"/>
                <a:cs typeface="+mj-cs"/>
              </a:rPr>
              <a:t> </a:t>
            </a:r>
            <a:r>
              <a:rPr kumimoji="1" lang="ja-JP" altLang="en-US" sz="1600" dirty="0">
                <a:latin typeface="AR丸ゴシック体M" panose="020F0609000000000000" pitchFamily="49" charset="-128"/>
                <a:ea typeface="AR丸ゴシック体M" panose="020F0609000000000000" pitchFamily="49" charset="-128"/>
                <a:cs typeface="+mj-cs"/>
              </a:rPr>
              <a:t>世界が激変を続ける中で、日本中が「学力」に偏った  </a:t>
            </a:r>
            <a:endParaRPr kumimoji="1" lang="en-US" altLang="ja-JP" sz="1600" dirty="0">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en-US" altLang="ja-JP" sz="1600" dirty="0">
                <a:latin typeface="AR丸ゴシック体M" panose="020F0609000000000000" pitchFamily="49" charset="-128"/>
                <a:ea typeface="AR丸ゴシック体M" panose="020F0609000000000000" pitchFamily="49" charset="-128"/>
                <a:cs typeface="+mj-cs"/>
              </a:rPr>
              <a:t> </a:t>
            </a:r>
            <a:r>
              <a:rPr kumimoji="1" lang="ja-JP" altLang="en-US" sz="1600" dirty="0">
                <a:latin typeface="AR丸ゴシック体M" panose="020F0609000000000000" pitchFamily="49" charset="-128"/>
                <a:ea typeface="AR丸ゴシック体M" panose="020F0609000000000000" pitchFamily="49" charset="-128"/>
                <a:cs typeface="+mj-cs"/>
              </a:rPr>
              <a:t>教育を続けてきたことについて、あなたはどうお考え </a:t>
            </a:r>
            <a:endParaRPr kumimoji="1" lang="en-US" altLang="ja-JP" sz="1600" dirty="0">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en-US" altLang="ja-JP" sz="1600" dirty="0">
                <a:latin typeface="AR丸ゴシック体M" panose="020F0609000000000000" pitchFamily="49" charset="-128"/>
                <a:ea typeface="AR丸ゴシック体M" panose="020F0609000000000000" pitchFamily="49" charset="-128"/>
                <a:cs typeface="+mj-cs"/>
              </a:rPr>
              <a:t> </a:t>
            </a:r>
            <a:r>
              <a:rPr kumimoji="1" lang="ja-JP" altLang="en-US" sz="1600" dirty="0">
                <a:latin typeface="AR丸ゴシック体M" panose="020F0609000000000000" pitchFamily="49" charset="-128"/>
                <a:ea typeface="AR丸ゴシック体M" panose="020F0609000000000000" pitchFamily="49" charset="-128"/>
                <a:cs typeface="+mj-cs"/>
              </a:rPr>
              <a:t>になりますか。</a:t>
            </a:r>
            <a:endParaRPr kumimoji="1" lang="en-US" altLang="ja-JP" sz="1600" dirty="0">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en-US" altLang="ja-JP" sz="1600" dirty="0">
                <a:latin typeface="AR丸ゴシック体M" panose="020F0609000000000000" pitchFamily="49" charset="-128"/>
                <a:ea typeface="AR丸ゴシック体M" panose="020F0609000000000000" pitchFamily="49" charset="-128"/>
                <a:cs typeface="+mj-cs"/>
              </a:rPr>
              <a:t> </a:t>
            </a:r>
            <a:r>
              <a:rPr kumimoji="1" lang="ja-JP" altLang="en-US" sz="1600" dirty="0">
                <a:latin typeface="AR丸ゴシック体M" panose="020F0609000000000000" pitchFamily="49" charset="-128"/>
                <a:ea typeface="AR丸ゴシック体M" panose="020F0609000000000000" pitchFamily="49" charset="-128"/>
                <a:cs typeface="+mj-cs"/>
              </a:rPr>
              <a:t>レジュメの２の所に３０秒以内で、ご意見をお書きく</a:t>
            </a:r>
            <a:endParaRPr kumimoji="1" lang="en-US" altLang="ja-JP" sz="1600" dirty="0">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en-US" altLang="ja-JP" sz="1600" dirty="0">
                <a:latin typeface="AR丸ゴシック体M" panose="020F0609000000000000" pitchFamily="49" charset="-128"/>
                <a:ea typeface="AR丸ゴシック体M" panose="020F0609000000000000" pitchFamily="49" charset="-128"/>
                <a:cs typeface="+mj-cs"/>
              </a:rPr>
              <a:t> </a:t>
            </a:r>
            <a:r>
              <a:rPr kumimoji="1" lang="ja-JP" altLang="en-US" sz="1600" dirty="0">
                <a:latin typeface="AR丸ゴシック体M" panose="020F0609000000000000" pitchFamily="49" charset="-128"/>
                <a:ea typeface="AR丸ゴシック体M" panose="020F0609000000000000" pitchFamily="49" charset="-128"/>
                <a:cs typeface="+mj-cs"/>
              </a:rPr>
              <a:t>ださい。</a:t>
            </a:r>
            <a:endParaRPr kumimoji="1" lang="en-US" altLang="ja-JP" sz="1600" dirty="0">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500" dirty="0">
                <a:latin typeface="+mj-lt"/>
                <a:ea typeface="+mj-ea"/>
                <a:cs typeface="+mj-cs"/>
              </a:rPr>
              <a:t>（顔の見えない講演になりますので、失</a:t>
            </a:r>
            <a:endParaRPr kumimoji="1" lang="en-US" altLang="ja-JP" sz="1500" dirty="0">
              <a:latin typeface="+mj-lt"/>
              <a:ea typeface="+mj-ea"/>
              <a:cs typeface="+mj-cs"/>
            </a:endParaRPr>
          </a:p>
          <a:p>
            <a:pPr defTabSz="914400">
              <a:lnSpc>
                <a:spcPct val="90000"/>
              </a:lnSpc>
              <a:spcBef>
                <a:spcPct val="0"/>
              </a:spcBef>
              <a:spcAft>
                <a:spcPts val="600"/>
              </a:spcAft>
            </a:pPr>
            <a:r>
              <a:rPr kumimoji="1" lang="ja-JP" altLang="en-US" sz="1500" dirty="0">
                <a:latin typeface="+mj-lt"/>
                <a:ea typeface="+mj-ea"/>
                <a:cs typeface="+mj-cs"/>
              </a:rPr>
              <a:t>　礼します）</a:t>
            </a:r>
            <a:endParaRPr kumimoji="1" lang="en-US" altLang="ja-JP" sz="1500" dirty="0">
              <a:latin typeface="+mj-lt"/>
              <a:ea typeface="+mj-ea"/>
              <a:cs typeface="+mj-cs"/>
            </a:endParaRP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図 2" descr="スーツを着た男性&#10;&#10;自動的に生成された説明">
            <a:extLst>
              <a:ext uri="{FF2B5EF4-FFF2-40B4-BE49-F238E27FC236}">
                <a16:creationId xmlns:a16="http://schemas.microsoft.com/office/drawing/2014/main" id="{434DCDE8-52FA-4984-9E76-195D41DA96E3}"/>
              </a:ext>
            </a:extLst>
          </p:cNvPr>
          <p:cNvPicPr>
            <a:picLocks noChangeAspect="1"/>
          </p:cNvPicPr>
          <p:nvPr/>
        </p:nvPicPr>
        <p:blipFill rotWithShape="1">
          <a:blip r:embed="rId3">
            <a:extLst>
              <a:ext uri="{28A0092B-C50C-407E-A947-70E740481C1C}">
                <a14:useLocalDpi xmlns:a14="http://schemas.microsoft.com/office/drawing/2010/main" val="0"/>
              </a:ext>
            </a:extLst>
          </a:blip>
          <a:srcRect l="15537"/>
          <a:stretch/>
        </p:blipFill>
        <p:spPr>
          <a:xfrm>
            <a:off x="20"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27062607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DE8AFF8-90BE-4BDB-8E7D-4FEADCFB1F9A}"/>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9BE8970F-1773-4514-8D8D-6914AC54863C}"/>
              </a:ext>
            </a:extLst>
          </p:cNvPr>
          <p:cNvSpPr txBox="1"/>
          <p:nvPr/>
        </p:nvSpPr>
        <p:spPr>
          <a:xfrm>
            <a:off x="357187" y="1518285"/>
            <a:ext cx="8429625" cy="4832092"/>
          </a:xfrm>
          <a:prstGeom prst="rect">
            <a:avLst/>
          </a:prstGeom>
          <a:solidFill>
            <a:schemeClr val="bg1"/>
          </a:solidFill>
        </p:spPr>
        <p:txBody>
          <a:bodyPr wrap="square" rtlCol="0">
            <a:spAutoFit/>
          </a:bodyPr>
          <a:lstStyle/>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①変わりゆく</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時代の変化</a:t>
            </a:r>
            <a:r>
              <a:rPr kumimoji="1" lang="ja-JP" altLang="en-US" sz="2800" b="1" dirty="0">
                <a:latin typeface="AR丸ゴシック体E" panose="020F0909000000000000" pitchFamily="49" charset="-128"/>
                <a:ea typeface="AR丸ゴシック体E" panose="020F0909000000000000" pitchFamily="49" charset="-128"/>
              </a:rPr>
              <a:t>に合わせて、子どもたちの</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学びも変わっていく</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②学習指導要領が改訂された・・</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学びを進化させる</a:t>
            </a:r>
            <a:endParaRPr kumimoji="1" lang="en-US" altLang="ja-JP" sz="2800" b="1" u="sng" dirty="0">
              <a:solidFill>
                <a:srgbClr val="FF0000"/>
              </a:solidFill>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③保護者・地域の方も一緒に加わって、社会全体で</a:t>
            </a:r>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a:t>
            </a:r>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応援してほしい・・</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社会に開かれた教育課程</a:t>
            </a:r>
            <a:r>
              <a:rPr kumimoji="1" lang="ja-JP" altLang="en-US" sz="2800" b="1" dirty="0">
                <a:latin typeface="AR丸ゴシック体E" panose="020F0909000000000000" pitchFamily="49" charset="-128"/>
                <a:ea typeface="AR丸ゴシック体E" panose="020F0909000000000000" pitchFamily="49" charset="-128"/>
              </a:rPr>
              <a:t>　　　</a:t>
            </a:r>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a:t>
            </a:r>
          </a:p>
        </p:txBody>
      </p:sp>
      <p:sp>
        <p:nvSpPr>
          <p:cNvPr id="2" name="楕円 1">
            <a:extLst>
              <a:ext uri="{FF2B5EF4-FFF2-40B4-BE49-F238E27FC236}">
                <a16:creationId xmlns:a16="http://schemas.microsoft.com/office/drawing/2014/main" id="{79285733-C853-4F0F-94CF-66F2017F350B}"/>
              </a:ext>
            </a:extLst>
          </p:cNvPr>
          <p:cNvSpPr/>
          <p:nvPr/>
        </p:nvSpPr>
        <p:spPr>
          <a:xfrm>
            <a:off x="5623400" y="3489960"/>
            <a:ext cx="3163412"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0D228811-76D2-47B3-BC19-BB7A3279B9DF}"/>
              </a:ext>
            </a:extLst>
          </p:cNvPr>
          <p:cNvPicPr>
            <a:picLocks noChangeAspect="1"/>
          </p:cNvPicPr>
          <p:nvPr/>
        </p:nvPicPr>
        <p:blipFill rotWithShape="1">
          <a:blip r:embed="rId3"/>
          <a:srcRect l="45195" t="38845" r="34862" b="20080"/>
          <a:stretch/>
        </p:blipFill>
        <p:spPr>
          <a:xfrm>
            <a:off x="2714626" y="880626"/>
            <a:ext cx="876300" cy="893183"/>
          </a:xfrm>
          <a:prstGeom prst="rect">
            <a:avLst/>
          </a:prstGeom>
        </p:spPr>
      </p:pic>
      <p:pic>
        <p:nvPicPr>
          <p:cNvPr id="8" name="図 7">
            <a:extLst>
              <a:ext uri="{FF2B5EF4-FFF2-40B4-BE49-F238E27FC236}">
                <a16:creationId xmlns:a16="http://schemas.microsoft.com/office/drawing/2014/main" id="{D8CE5791-EB4B-4413-BD68-24427318AD6E}"/>
              </a:ext>
            </a:extLst>
          </p:cNvPr>
          <p:cNvPicPr>
            <a:picLocks noChangeAspect="1"/>
          </p:cNvPicPr>
          <p:nvPr/>
        </p:nvPicPr>
        <p:blipFill rotWithShape="1">
          <a:blip r:embed="rId3"/>
          <a:srcRect l="69726" b="46304"/>
          <a:stretch/>
        </p:blipFill>
        <p:spPr>
          <a:xfrm>
            <a:off x="6565900" y="286095"/>
            <a:ext cx="1330325" cy="1328186"/>
          </a:xfrm>
          <a:prstGeom prst="rect">
            <a:avLst/>
          </a:prstGeom>
        </p:spPr>
      </p:pic>
    </p:spTree>
    <p:extLst>
      <p:ext uri="{BB962C8B-B14F-4D97-AF65-F5344CB8AC3E}">
        <p14:creationId xmlns:p14="http://schemas.microsoft.com/office/powerpoint/2010/main" val="274759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1000"/>
                                        <p:tgtEl>
                                          <p:spTgt spid="4">
                                            <p:txEl>
                                              <p:pRg st="5" end="5"/>
                                            </p:txEl>
                                          </p:spTgt>
                                        </p:tgtEl>
                                      </p:cBhvr>
                                    </p:animEffect>
                                    <p:anim calcmode="lin" valueType="num">
                                      <p:cBhvr>
                                        <p:cTn id="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animEffect transition="in" filter="fade">
                                      <p:cBhvr>
                                        <p:cTn id="13" dur="1000"/>
                                        <p:tgtEl>
                                          <p:spTgt spid="4">
                                            <p:txEl>
                                              <p:pRg st="7" end="7"/>
                                            </p:txEl>
                                          </p:spTgt>
                                        </p:tgtEl>
                                      </p:cBhvr>
                                    </p:animEffect>
                                    <p:anim calcmode="lin" valueType="num">
                                      <p:cBhvr>
                                        <p:cTn id="1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7" end="7"/>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xEl>
                                              <p:pRg st="9" end="9"/>
                                            </p:txEl>
                                          </p:spTgt>
                                        </p:tgtEl>
                                        <p:attrNameLst>
                                          <p:attrName>style.visibility</p:attrName>
                                        </p:attrNameLst>
                                      </p:cBhvr>
                                      <p:to>
                                        <p:strVal val="visible"/>
                                      </p:to>
                                    </p:set>
                                    <p:animEffect transition="in" filter="fade">
                                      <p:cBhvr>
                                        <p:cTn id="18" dur="1000"/>
                                        <p:tgtEl>
                                          <p:spTgt spid="4">
                                            <p:txEl>
                                              <p:pRg st="9" end="9"/>
                                            </p:txEl>
                                          </p:spTgt>
                                        </p:tgtEl>
                                      </p:cBhvr>
                                    </p:animEffect>
                                    <p:anim calcmode="lin" valueType="num">
                                      <p:cBhvr>
                                        <p:cTn id="19"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31" presetClass="entr" presetSubtype="0" fill="hold" grpId="0" nodeType="afterEffect">
                                  <p:stCondLst>
                                    <p:cond delay="200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7DD61C9-97AB-43E2-855D-0316B077C988}"/>
              </a:ext>
            </a:extLst>
          </p:cNvPr>
          <p:cNvSpPr txBox="1"/>
          <p:nvPr/>
        </p:nvSpPr>
        <p:spPr>
          <a:xfrm>
            <a:off x="465721" y="533400"/>
            <a:ext cx="8486775" cy="6678751"/>
          </a:xfrm>
          <a:prstGeom prst="rect">
            <a:avLst/>
          </a:prstGeom>
          <a:noFill/>
        </p:spPr>
        <p:txBody>
          <a:bodyPr wrap="square" rtlCol="0">
            <a:spAutoFit/>
          </a:bodyPr>
          <a:lstStyle/>
          <a:p>
            <a:r>
              <a:rPr kumimoji="1" lang="ja-JP" altLang="en-US" sz="2800" dirty="0">
                <a:latin typeface="AR丸ゴシック体E" panose="020F0909000000000000" pitchFamily="49" charset="-128"/>
                <a:ea typeface="AR丸ゴシック体E" panose="020F0909000000000000" pitchFamily="49" charset="-128"/>
              </a:rPr>
              <a:t>・</a:t>
            </a:r>
            <a:r>
              <a:rPr kumimoji="1" lang="ja-JP" altLang="en-US" sz="3600" b="1" u="sng" dirty="0">
                <a:solidFill>
                  <a:srgbClr val="FF0000"/>
                </a:solidFill>
                <a:latin typeface="AR丸ゴシック体E" panose="020F0909000000000000" pitchFamily="49" charset="-128"/>
                <a:ea typeface="AR丸ゴシック体E" panose="020F0909000000000000" pitchFamily="49" charset="-128"/>
              </a:rPr>
              <a:t>学びを進化させる</a:t>
            </a:r>
            <a:r>
              <a:rPr kumimoji="1" lang="ja-JP" altLang="en-US" sz="2800" b="1" u="sng" dirty="0">
                <a:latin typeface="AR丸ゴシック体E" panose="020F0909000000000000" pitchFamily="49" charset="-128"/>
                <a:ea typeface="AR丸ゴシック体E" panose="020F0909000000000000" pitchFamily="49" charset="-128"/>
              </a:rPr>
              <a:t>って、</a:t>
            </a:r>
            <a:endParaRPr kumimoji="1" lang="en-US" altLang="ja-JP" sz="2800" b="1" u="sng" dirty="0">
              <a:latin typeface="AR丸ゴシック体E" panose="020F0909000000000000" pitchFamily="49" charset="-128"/>
              <a:ea typeface="AR丸ゴシック体E" panose="020F0909000000000000" pitchFamily="49" charset="-128"/>
            </a:endParaRPr>
          </a:p>
          <a:p>
            <a:endParaRPr kumimoji="1" lang="en-US" altLang="ja-JP" sz="2800" b="1" u="sng"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具体的にはどうすればいいの？さっきの映像では</a:t>
            </a:r>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あまり明確には示されていませんでした。</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激変する、温暖化の進む世界、答えのない時代。</a:t>
            </a:r>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ＡＩとも共存して、生きていく</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人間</a:t>
            </a:r>
            <a:r>
              <a:rPr kumimoji="1" lang="ja-JP" altLang="en-US" sz="2800" b="1" dirty="0">
                <a:latin typeface="AR丸ゴシック体E" panose="020F0909000000000000" pitchFamily="49" charset="-128"/>
                <a:ea typeface="AR丸ゴシック体E" panose="020F0909000000000000" pitchFamily="49" charset="-128"/>
              </a:rPr>
              <a:t>。</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（もう、子どもだけの問題ではなくなりますね）</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a:t>
            </a:r>
            <a:r>
              <a:rPr kumimoji="1" lang="ja-JP" altLang="en-US" sz="2800" b="1" dirty="0">
                <a:solidFill>
                  <a:srgbClr val="FF0000"/>
                </a:solidFill>
                <a:latin typeface="AR丸ゴシック体E" panose="020F0909000000000000" pitchFamily="49" charset="-128"/>
                <a:ea typeface="AR丸ゴシック体E" panose="020F0909000000000000" pitchFamily="49" charset="-128"/>
              </a:rPr>
              <a:t>私たち人間</a:t>
            </a:r>
            <a:r>
              <a:rPr kumimoji="1" lang="ja-JP" altLang="en-US" sz="2800" b="1" dirty="0">
                <a:latin typeface="AR丸ゴシック体E" panose="020F0909000000000000" pitchFamily="49" charset="-128"/>
                <a:ea typeface="AR丸ゴシック体E" panose="020F0909000000000000" pitchFamily="49" charset="-128"/>
              </a:rPr>
              <a:t>にはどんな資質・能力が求められてい</a:t>
            </a:r>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るのでしょう。</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u="sng" dirty="0">
              <a:latin typeface="AR丸ゴシック体E" panose="020F0909000000000000" pitchFamily="49" charset="-128"/>
              <a:ea typeface="AR丸ゴシック体E" panose="020F0909000000000000" pitchFamily="49" charset="-128"/>
            </a:endParaRPr>
          </a:p>
          <a:p>
            <a:endParaRPr kumimoji="1" lang="en-US" altLang="ja-JP" sz="2800" b="1" u="sng" dirty="0">
              <a:latin typeface="AR丸ゴシック体E" panose="020F0909000000000000" pitchFamily="49" charset="-128"/>
              <a:ea typeface="AR丸ゴシック体E" panose="020F0909000000000000" pitchFamily="49" charset="-128"/>
            </a:endParaRPr>
          </a:p>
          <a:p>
            <a:endParaRPr kumimoji="1" lang="ja-JP" altLang="en-US" sz="2800"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1490034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54"/>
          </a:p>
        </p:txBody>
      </p:sp>
      <p:sp>
        <p:nvSpPr>
          <p:cNvPr id="4" name="正方形/長方形 3">
            <a:extLst>
              <a:ext uri="{FF2B5EF4-FFF2-40B4-BE49-F238E27FC236}">
                <a16:creationId xmlns:a16="http://schemas.microsoft.com/office/drawing/2014/main" id="{8E870437-8F9D-4230-B983-C3FF9012EE20}"/>
              </a:ext>
            </a:extLst>
          </p:cNvPr>
          <p:cNvSpPr/>
          <p:nvPr/>
        </p:nvSpPr>
        <p:spPr>
          <a:xfrm>
            <a:off x="351693" y="4532243"/>
            <a:ext cx="8585573" cy="1606164"/>
          </a:xfrm>
          <a:prstGeom prst="rect">
            <a:avLst/>
          </a:prstGeom>
          <a:solidFill>
            <a:srgbClr val="FFFF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a:spLocks noChangeArrowheads="1"/>
          </p:cNvSpPr>
          <p:nvPr/>
        </p:nvSpPr>
        <p:spPr bwMode="auto">
          <a:xfrm>
            <a:off x="683568" y="404664"/>
            <a:ext cx="8354043" cy="648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ja-JP" altLang="en-US" sz="3692" b="1" dirty="0"/>
              <a:t>世界から大きく立ち遅れた現実を前に</a:t>
            </a:r>
            <a:r>
              <a:rPr lang="ja-JP" altLang="ja-JP" sz="3692" b="1" dirty="0"/>
              <a:t>、</a:t>
            </a:r>
            <a:r>
              <a:rPr lang="ja-JP" altLang="en-US" sz="3692" b="1" dirty="0"/>
              <a:t>日本の</a:t>
            </a:r>
            <a:r>
              <a:rPr lang="ja-JP" altLang="en-US" sz="3692" b="1" dirty="0">
                <a:solidFill>
                  <a:srgbClr val="C00000"/>
                </a:solidFill>
                <a:latin typeface="HGP創英角ﾎﾟｯﾌﾟ体" panose="040B0A00000000000000" pitchFamily="50" charset="-128"/>
                <a:ea typeface="HGP創英角ﾎﾟｯﾌﾟ体" panose="040B0A00000000000000" pitchFamily="50" charset="-128"/>
              </a:rPr>
              <a:t>学校</a:t>
            </a:r>
            <a:r>
              <a:rPr lang="ja-JP" altLang="ja-JP" sz="3692" b="1" dirty="0">
                <a:solidFill>
                  <a:srgbClr val="C00000"/>
                </a:solidFill>
                <a:latin typeface="HGP創英角ﾎﾟｯﾌﾟ体" panose="040B0A00000000000000" pitchFamily="50" charset="-128"/>
                <a:ea typeface="HGP創英角ﾎﾟｯﾌﾟ体" panose="040B0A00000000000000" pitchFamily="50" charset="-128"/>
              </a:rPr>
              <a:t>教育</a:t>
            </a:r>
            <a:r>
              <a:rPr lang="ja-JP" altLang="en-US" sz="1477" b="1" dirty="0"/>
              <a:t>　</a:t>
            </a:r>
            <a:r>
              <a:rPr lang="ja-JP" altLang="en-US" sz="3692" b="1" dirty="0"/>
              <a:t>を変えるとしたら、</a:t>
            </a:r>
            <a:endParaRPr lang="en-US" altLang="ja-JP" sz="3692" b="1" dirty="0"/>
          </a:p>
          <a:p>
            <a:pPr>
              <a:defRPr/>
            </a:pPr>
            <a:r>
              <a:rPr lang="ja-JP" altLang="en-US" sz="1477" b="1" dirty="0"/>
              <a:t>　</a:t>
            </a:r>
            <a:endParaRPr lang="en-US" altLang="ja-JP" sz="1477" b="1" dirty="0"/>
          </a:p>
          <a:p>
            <a:pPr>
              <a:defRPr/>
            </a:pPr>
            <a:r>
              <a:rPr lang="ja-JP" altLang="en-US" sz="1477" b="1" dirty="0"/>
              <a:t>　</a:t>
            </a:r>
            <a:endParaRPr lang="en-US" altLang="ja-JP" sz="1477" b="1" dirty="0"/>
          </a:p>
          <a:p>
            <a:pPr>
              <a:defRPr/>
            </a:pPr>
            <a:r>
              <a:rPr lang="ja-JP" altLang="ja-JP" sz="3692" b="1" u="sng" dirty="0">
                <a:solidFill>
                  <a:schemeClr val="accent1">
                    <a:lumMod val="75000"/>
                  </a:schemeClr>
                </a:solidFill>
              </a:rPr>
              <a:t>どのように変えていく</a:t>
            </a:r>
            <a:endParaRPr lang="en-US" altLang="ja-JP" sz="3692" b="1" u="sng" dirty="0">
              <a:solidFill>
                <a:schemeClr val="accent1">
                  <a:lumMod val="75000"/>
                </a:schemeClr>
              </a:solidFill>
            </a:endParaRPr>
          </a:p>
          <a:p>
            <a:pPr>
              <a:defRPr/>
            </a:pPr>
            <a:r>
              <a:rPr lang="ja-JP" altLang="en-US" sz="3692" b="1" dirty="0"/>
              <a:t>　　　　　　</a:t>
            </a:r>
            <a:r>
              <a:rPr lang="ja-JP" altLang="ja-JP" sz="3692" b="1" dirty="0"/>
              <a:t>必要があるの</a:t>
            </a:r>
            <a:r>
              <a:rPr lang="ja-JP" altLang="en-US" sz="3692" b="1" dirty="0"/>
              <a:t>でしょう</a:t>
            </a:r>
            <a:r>
              <a:rPr lang="ja-JP" altLang="ja-JP" sz="3692" b="1" dirty="0"/>
              <a:t>か。</a:t>
            </a:r>
            <a:endParaRPr lang="en-US" altLang="ja-JP" sz="3692" b="1" dirty="0"/>
          </a:p>
          <a:p>
            <a:pPr>
              <a:defRPr/>
            </a:pPr>
            <a:endParaRPr lang="en-US" altLang="ja-JP" sz="2400" b="1" dirty="0"/>
          </a:p>
          <a:p>
            <a:pPr algn="ctr">
              <a:defRPr/>
            </a:pPr>
            <a:r>
              <a:rPr lang="ja-JP" altLang="en-US" sz="2400" b="1" dirty="0">
                <a:highlight>
                  <a:srgbClr val="FFFF00"/>
                </a:highlight>
              </a:rPr>
              <a:t>　</a:t>
            </a:r>
            <a:r>
              <a:rPr lang="en-US" altLang="ja-JP" sz="2400" b="1" dirty="0">
                <a:highlight>
                  <a:srgbClr val="FFFF00"/>
                </a:highlight>
              </a:rPr>
              <a:t>※</a:t>
            </a:r>
            <a:r>
              <a:rPr lang="ja-JP" altLang="en-US" sz="2400" b="1" dirty="0">
                <a:highlight>
                  <a:srgbClr val="FFFF00"/>
                </a:highlight>
              </a:rPr>
              <a:t>　中教審の委員さんにでもなったつもりで、　　　</a:t>
            </a:r>
            <a:endParaRPr lang="en-US" altLang="ja-JP" sz="2400" b="1" dirty="0">
              <a:highlight>
                <a:srgbClr val="FFFF00"/>
              </a:highlight>
            </a:endParaRPr>
          </a:p>
          <a:p>
            <a:pPr algn="ctr">
              <a:defRPr/>
            </a:pPr>
            <a:r>
              <a:rPr lang="ja-JP" altLang="en-US" sz="2400" b="1" dirty="0">
                <a:highlight>
                  <a:srgbClr val="FFFF00"/>
                </a:highlight>
              </a:rPr>
              <a:t>　　　　　　　「ガツン！」　と書きましょう</a:t>
            </a:r>
            <a:r>
              <a:rPr lang="ja-JP" altLang="en-US" sz="2400" b="1" i="1" dirty="0">
                <a:highlight>
                  <a:srgbClr val="FFFF00"/>
                </a:highlight>
              </a:rPr>
              <a:t>！！　　</a:t>
            </a:r>
            <a:endParaRPr lang="en-US" altLang="ja-JP" sz="2400" b="1" i="1" dirty="0">
              <a:highlight>
                <a:srgbClr val="FFFF00"/>
              </a:highlight>
            </a:endParaRPr>
          </a:p>
          <a:p>
            <a:pPr>
              <a:defRPr/>
            </a:pPr>
            <a:endParaRPr lang="en-US" altLang="ja-JP" sz="1477" b="1" dirty="0"/>
          </a:p>
          <a:p>
            <a:pPr>
              <a:defRPr/>
            </a:pPr>
            <a:endParaRPr lang="en-US" altLang="ja-JP" sz="1477" b="1" dirty="0"/>
          </a:p>
          <a:p>
            <a:pPr>
              <a:defRPr/>
            </a:pPr>
            <a:r>
              <a:rPr lang="ja-JP" altLang="en-US" sz="3692" b="1" dirty="0"/>
              <a:t>これからの時代に皆さんが重要だと思う</a:t>
            </a:r>
            <a:endParaRPr lang="en-US" altLang="ja-JP" sz="3692" b="1" dirty="0"/>
          </a:p>
          <a:p>
            <a:pPr>
              <a:defRPr/>
            </a:pPr>
            <a:r>
              <a:rPr lang="ja-JP" altLang="en-US" sz="3692" b="1" dirty="0"/>
              <a:t>教育上のキーワードを書いてください。</a:t>
            </a:r>
            <a:endParaRPr lang="en-US" altLang="ja-JP" sz="3692" b="1" dirty="0"/>
          </a:p>
          <a:p>
            <a:pPr>
              <a:defRPr/>
            </a:pPr>
            <a:endParaRPr lang="en-US" altLang="ja-JP" sz="2585" b="1" dirty="0"/>
          </a:p>
          <a:p>
            <a:pPr>
              <a:defRPr/>
            </a:pPr>
            <a:endParaRPr lang="ja-JP" altLang="en-US" sz="3692"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2500"/>
                                  </p:stCondLst>
                                  <p:childTnLst>
                                    <p:set>
                                      <p:cBhvr>
                                        <p:cTn id="15" dur="1" fill="hold">
                                          <p:stCondLst>
                                            <p:cond delay="0"/>
                                          </p:stCondLst>
                                        </p:cTn>
                                        <p:tgtEl>
                                          <p:spTgt spid="3">
                                            <p:txEl>
                                              <p:pRg st="6" end="6"/>
                                            </p:txEl>
                                          </p:spTgt>
                                        </p:tgtEl>
                                        <p:attrNameLst>
                                          <p:attrName>style.visibility</p:attrName>
                                        </p:attrNameLst>
                                      </p:cBhvr>
                                      <p:to>
                                        <p:strVal val="visible"/>
                                      </p:to>
                                    </p:set>
                                    <p:anim calcmode="lin" valueType="num">
                                      <p:cBhvr additive="base">
                                        <p:cTn id="1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 calcmode="lin" valueType="num">
                                      <p:cBhvr additive="base">
                                        <p:cTn id="2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 calcmode="lin" valueType="num">
                                      <p:cBhvr additive="base">
                                        <p:cTn id="2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 calcmode="lin" valueType="num">
                                      <p:cBhvr additive="base">
                                        <p:cTn id="30"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04792A-1150-4906-BAAA-0D202C3FAE3F}"/>
              </a:ext>
            </a:extLst>
          </p:cNvPr>
          <p:cNvSpPr/>
          <p:nvPr/>
        </p:nvSpPr>
        <p:spPr>
          <a:xfrm>
            <a:off x="132522" y="353370"/>
            <a:ext cx="8892208" cy="5909310"/>
          </a:xfrm>
          <a:prstGeom prst="rect">
            <a:avLst/>
          </a:prstGeom>
          <a:solidFill>
            <a:srgbClr val="FCEEE4"/>
          </a:solidFill>
        </p:spPr>
        <p:txBody>
          <a:bodyPr wrap="square">
            <a:spAutoFit/>
          </a:bodyPr>
          <a:lstStyle/>
          <a:p>
            <a:r>
              <a:rPr kumimoji="1" lang="ja-JP" altLang="en-US" sz="1400" dirty="0">
                <a:latin typeface="AR P丸ゴシック体E" panose="020F0900000000000000" pitchFamily="50" charset="-128"/>
                <a:ea typeface="AR P丸ゴシック体E" panose="020F0900000000000000" pitchFamily="50" charset="-128"/>
              </a:rPr>
              <a:t> </a:t>
            </a:r>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本年、４月から小学校の学習指導要領が全面実施と</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なります。また中学校・高等学校についても、順次全</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面実施されていきます。</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学校として、教員として具体的には何をしたらいい</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のでしょうか。何をしなくてはならないのでしょうか。</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ご研究もその点を踏まえて進めましょう</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初めに学習指導要領の話です。文部科学省の資料を</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ご覧ください。</a:t>
            </a:r>
          </a:p>
        </p:txBody>
      </p:sp>
    </p:spTree>
    <p:extLst>
      <p:ext uri="{BB962C8B-B14F-4D97-AF65-F5344CB8AC3E}">
        <p14:creationId xmlns:p14="http://schemas.microsoft.com/office/powerpoint/2010/main" val="13761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1000"/>
                                        <p:tgtEl>
                                          <p:spTgt spid="3">
                                            <p:txEl>
                                              <p:pRg st="8" end="8"/>
                                            </p:txEl>
                                          </p:spTgt>
                                        </p:tgtEl>
                                      </p:cBhvr>
                                    </p:animEffect>
                                    <p:anim calcmode="lin" valueType="num">
                                      <p:cBhvr>
                                        <p:cTn id="1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150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1000"/>
                                        <p:tgtEl>
                                          <p:spTgt spid="3">
                                            <p:txEl>
                                              <p:pRg st="9" end="9"/>
                                            </p:txEl>
                                          </p:spTgt>
                                        </p:tgtEl>
                                      </p:cBhvr>
                                    </p:animEffect>
                                    <p:anim calcmode="lin" valueType="num">
                                      <p:cBhvr>
                                        <p:cTn id="1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300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fade">
                                      <p:cBhvr>
                                        <p:cTn id="24" dur="1000"/>
                                        <p:tgtEl>
                                          <p:spTgt spid="3">
                                            <p:txEl>
                                              <p:pRg st="11" end="11"/>
                                            </p:txEl>
                                          </p:spTgt>
                                        </p:tgtEl>
                                      </p:cBhvr>
                                    </p:animEffect>
                                    <p:anim calcmode="lin" valueType="num">
                                      <p:cBhvr>
                                        <p:cTn id="2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animEffect transition="in" filter="fade">
                                      <p:cBhvr>
                                        <p:cTn id="29" dur="1000"/>
                                        <p:tgtEl>
                                          <p:spTgt spid="3">
                                            <p:txEl>
                                              <p:pRg st="13" end="13"/>
                                            </p:txEl>
                                          </p:spTgt>
                                        </p:tgtEl>
                                      </p:cBhvr>
                                    </p:animEffect>
                                    <p:anim calcmode="lin" valueType="num">
                                      <p:cBhvr>
                                        <p:cTn id="30"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EDA0FCC-92AD-4C8E-B532-C61FB9FC2DCD}"/>
              </a:ext>
            </a:extLst>
          </p:cNvPr>
          <p:cNvSpPr txBox="1"/>
          <p:nvPr/>
        </p:nvSpPr>
        <p:spPr>
          <a:xfrm flipH="1">
            <a:off x="197768" y="548680"/>
            <a:ext cx="8748464" cy="5945474"/>
          </a:xfrm>
          <a:prstGeom prst="rect">
            <a:avLst/>
          </a:prstGeom>
          <a:noFill/>
        </p:spPr>
        <p:txBody>
          <a:bodyPr wrap="square" rtlCol="0">
            <a:spAutoFit/>
          </a:bodyPr>
          <a:lstStyle/>
          <a:p>
            <a:r>
              <a:rPr lang="ja-JP" altLang="en-US" sz="2954" b="1" dirty="0">
                <a:highlight>
                  <a:srgbClr val="FFFF00"/>
                </a:highlight>
                <a:latin typeface="AR P丸ゴシック体E" panose="020F0900000000000000" pitchFamily="50" charset="-128"/>
                <a:ea typeface="AR P丸ゴシック体E" panose="020F0900000000000000" pitchFamily="50" charset="-128"/>
              </a:rPr>
              <a:t>　グループワークと</a:t>
            </a:r>
            <a:endParaRPr lang="en-US" altLang="ja-JP" sz="2954" b="1" dirty="0">
              <a:highlight>
                <a:srgbClr val="FFFF00"/>
              </a:highlight>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　　　</a:t>
            </a:r>
            <a:r>
              <a:rPr lang="ja-JP" altLang="en-US" sz="2954" b="1" dirty="0">
                <a:highlight>
                  <a:srgbClr val="FFFF00"/>
                </a:highlight>
                <a:latin typeface="AR P丸ゴシック体E" panose="020F0900000000000000" pitchFamily="50" charset="-128"/>
                <a:ea typeface="AR P丸ゴシック体E" panose="020F0900000000000000" pitchFamily="50" charset="-128"/>
              </a:rPr>
              <a:t>ワールドカフェ交流です。準備しましょう</a:t>
            </a:r>
            <a:endParaRPr lang="en-US" altLang="ja-JP" sz="2954" b="1"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⓵　全員の書いたカードを全部、模造紙上に</a:t>
            </a:r>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　　出して互いに読み合います。</a:t>
            </a:r>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　　同じ仲間のカードはまとめます。</a:t>
            </a:r>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　　　　　　　　　　　　　　　　　（１</a:t>
            </a:r>
            <a:r>
              <a:rPr lang="en-US" altLang="ja-JP" sz="2954" b="1" dirty="0">
                <a:latin typeface="AR P丸ゴシック体E" panose="020F0900000000000000" pitchFamily="50" charset="-128"/>
                <a:ea typeface="AR P丸ゴシック体E" panose="020F0900000000000000" pitchFamily="50" charset="-128"/>
              </a:rPr>
              <a:t>.5</a:t>
            </a:r>
            <a:r>
              <a:rPr lang="ja-JP" altLang="en-US" sz="2954" b="1" dirty="0">
                <a:latin typeface="AR P丸ゴシック体E" panose="020F0900000000000000" pitchFamily="50" charset="-128"/>
                <a:ea typeface="AR P丸ゴシック体E" panose="020F0900000000000000" pitchFamily="50" charset="-128"/>
              </a:rPr>
              <a:t>分）</a:t>
            </a:r>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⓶　線で囲んだり、それをつないだり、</a:t>
            </a:r>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　　見出しをつけたりしながら構造化します。</a:t>
            </a:r>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　　　　　　　　　　　　　　　　　（</a:t>
            </a:r>
            <a:r>
              <a:rPr lang="en-US" altLang="ja-JP" sz="2954" b="1" dirty="0">
                <a:latin typeface="AR P丸ゴシック体E" panose="020F0900000000000000" pitchFamily="50" charset="-128"/>
                <a:ea typeface="AR P丸ゴシック体E" panose="020F0900000000000000" pitchFamily="50" charset="-128"/>
              </a:rPr>
              <a:t>1.5</a:t>
            </a:r>
            <a:r>
              <a:rPr lang="ja-JP" altLang="en-US" sz="2954" b="1" dirty="0">
                <a:latin typeface="AR P丸ゴシック体E" panose="020F0900000000000000" pitchFamily="50" charset="-128"/>
                <a:ea typeface="AR P丸ゴシック体E" panose="020F0900000000000000" pitchFamily="50" charset="-128"/>
              </a:rPr>
              <a:t>分）</a:t>
            </a:r>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⓷　どういう教育を進めたいか説明の練習をし　　</a:t>
            </a:r>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　　ます。　　　　　　　　　　　　　 （</a:t>
            </a:r>
            <a:r>
              <a:rPr lang="en-US" altLang="ja-JP" sz="2954" b="1" dirty="0">
                <a:latin typeface="AR P丸ゴシック体E" panose="020F0900000000000000" pitchFamily="50" charset="-128"/>
                <a:ea typeface="AR P丸ゴシック体E" panose="020F0900000000000000" pitchFamily="50" charset="-128"/>
              </a:rPr>
              <a:t>2</a:t>
            </a:r>
            <a:r>
              <a:rPr lang="ja-JP" altLang="en-US" sz="2954" b="1" dirty="0">
                <a:latin typeface="AR P丸ゴシック体E" panose="020F0900000000000000" pitchFamily="50" charset="-128"/>
                <a:ea typeface="AR P丸ゴシック体E" panose="020F0900000000000000" pitchFamily="50" charset="-128"/>
              </a:rPr>
              <a:t>分）</a:t>
            </a:r>
            <a:endParaRPr lang="en-US" altLang="ja-JP" sz="2954" b="1" dirty="0">
              <a:latin typeface="AR P丸ゴシック体E" panose="020F0900000000000000" pitchFamily="50" charset="-128"/>
              <a:ea typeface="AR P丸ゴシック体E" panose="020F0900000000000000" pitchFamily="50" charset="-128"/>
            </a:endParaRPr>
          </a:p>
          <a:p>
            <a:endParaRPr lang="ja-JP" altLang="en-US" sz="2585" b="1" dirty="0">
              <a:latin typeface="AR P丸ゴシック体E" panose="020F0900000000000000" pitchFamily="50" charset="-128"/>
              <a:ea typeface="AR P丸ゴシック体E" panose="020F0900000000000000" pitchFamily="50" charset="-128"/>
            </a:endParaRPr>
          </a:p>
        </p:txBody>
      </p:sp>
      <p:sp>
        <p:nvSpPr>
          <p:cNvPr id="3" name="矢印: 下 2">
            <a:extLst>
              <a:ext uri="{FF2B5EF4-FFF2-40B4-BE49-F238E27FC236}">
                <a16:creationId xmlns:a16="http://schemas.microsoft.com/office/drawing/2014/main" id="{F72DC034-BDC0-4365-888B-96EB3E6A56FE}"/>
              </a:ext>
            </a:extLst>
          </p:cNvPr>
          <p:cNvSpPr/>
          <p:nvPr/>
        </p:nvSpPr>
        <p:spPr>
          <a:xfrm>
            <a:off x="8188960" y="2011681"/>
            <a:ext cx="312244" cy="14173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下 3">
            <a:extLst>
              <a:ext uri="{FF2B5EF4-FFF2-40B4-BE49-F238E27FC236}">
                <a16:creationId xmlns:a16="http://schemas.microsoft.com/office/drawing/2014/main" id="{D546D0F2-7058-439D-9144-0091AD6934E8}"/>
              </a:ext>
            </a:extLst>
          </p:cNvPr>
          <p:cNvSpPr/>
          <p:nvPr/>
        </p:nvSpPr>
        <p:spPr>
          <a:xfrm>
            <a:off x="8191676" y="3596641"/>
            <a:ext cx="312244" cy="11582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下 4">
            <a:extLst>
              <a:ext uri="{FF2B5EF4-FFF2-40B4-BE49-F238E27FC236}">
                <a16:creationId xmlns:a16="http://schemas.microsoft.com/office/drawing/2014/main" id="{83583D02-7FC8-498C-84BD-8A6AFCB4D8BB}"/>
              </a:ext>
            </a:extLst>
          </p:cNvPr>
          <p:cNvSpPr/>
          <p:nvPr/>
        </p:nvSpPr>
        <p:spPr>
          <a:xfrm>
            <a:off x="8188960" y="4922521"/>
            <a:ext cx="312244" cy="1386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3021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1000"/>
                                        <p:tgtEl>
                                          <p:spTgt spid="2">
                                            <p:txEl>
                                              <p:pRg st="7" end="7"/>
                                            </p:txEl>
                                          </p:spTgt>
                                        </p:tgtEl>
                                      </p:cBhvr>
                                    </p:animEffect>
                                    <p:anim calcmode="lin" valueType="num">
                                      <p:cBhvr>
                                        <p:cTn id="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8" end="8"/>
                                            </p:txEl>
                                          </p:spTgt>
                                        </p:tgtEl>
                                        <p:attrNameLst>
                                          <p:attrName>style.visibility</p:attrName>
                                        </p:attrNameLst>
                                      </p:cBhvr>
                                      <p:to>
                                        <p:strVal val="visible"/>
                                      </p:to>
                                    </p:set>
                                    <p:animEffect transition="in" filter="fade">
                                      <p:cBhvr>
                                        <p:cTn id="12" dur="1000"/>
                                        <p:tgtEl>
                                          <p:spTgt spid="2">
                                            <p:txEl>
                                              <p:pRg st="8" end="8"/>
                                            </p:txEl>
                                          </p:spTgt>
                                        </p:tgtEl>
                                      </p:cBhvr>
                                    </p:animEffect>
                                    <p:anim calcmode="lin" valueType="num">
                                      <p:cBhvr>
                                        <p:cTn id="1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
                                            <p:txEl>
                                              <p:pRg st="9" end="9"/>
                                            </p:txEl>
                                          </p:spTgt>
                                        </p:tgtEl>
                                        <p:attrNameLst>
                                          <p:attrName>style.visibility</p:attrName>
                                        </p:attrNameLst>
                                      </p:cBhvr>
                                      <p:to>
                                        <p:strVal val="visible"/>
                                      </p:to>
                                    </p:set>
                                    <p:animEffect transition="in" filter="fade">
                                      <p:cBhvr>
                                        <p:cTn id="18" dur="1000"/>
                                        <p:tgtEl>
                                          <p:spTgt spid="2">
                                            <p:txEl>
                                              <p:pRg st="9" end="9"/>
                                            </p:txEl>
                                          </p:spTgt>
                                        </p:tgtEl>
                                      </p:cBhvr>
                                    </p:animEffect>
                                    <p:anim calcmode="lin" valueType="num">
                                      <p:cBhvr>
                                        <p:cTn id="19"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Effect transition="in" filter="fade">
                                      <p:cBhvr>
                                        <p:cTn id="25" dur="1000"/>
                                        <p:tgtEl>
                                          <p:spTgt spid="2">
                                            <p:txEl>
                                              <p:pRg st="10" end="10"/>
                                            </p:txEl>
                                          </p:spTgt>
                                        </p:tgtEl>
                                      </p:cBhvr>
                                    </p:animEffect>
                                    <p:anim calcmode="lin" valueType="num">
                                      <p:cBhvr>
                                        <p:cTn id="26"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11" end="11"/>
                                            </p:txEl>
                                          </p:spTgt>
                                        </p:tgtEl>
                                        <p:attrNameLst>
                                          <p:attrName>style.visibility</p:attrName>
                                        </p:attrNameLst>
                                      </p:cBhvr>
                                      <p:to>
                                        <p:strVal val="visible"/>
                                      </p:to>
                                    </p:set>
                                    <p:animEffect transition="in" filter="fade">
                                      <p:cBhvr>
                                        <p:cTn id="30" dur="1000"/>
                                        <p:tgtEl>
                                          <p:spTgt spid="2">
                                            <p:txEl>
                                              <p:pRg st="11" end="11"/>
                                            </p:txEl>
                                          </p:spTgt>
                                        </p:tgtEl>
                                      </p:cBhvr>
                                    </p:animEffect>
                                    <p:anim calcmode="lin" valueType="num">
                                      <p:cBhvr>
                                        <p:cTn id="31"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 室内, グループ, テーブル が含まれている画像&#10;&#10;自動的に生成された説明">
            <a:extLst>
              <a:ext uri="{FF2B5EF4-FFF2-40B4-BE49-F238E27FC236}">
                <a16:creationId xmlns:a16="http://schemas.microsoft.com/office/drawing/2014/main" id="{808D0EDB-3512-4E78-A6E3-C4D1C337D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2" y="284272"/>
            <a:ext cx="9428046" cy="6860860"/>
          </a:xfrm>
          <a:prstGeom prst="rect">
            <a:avLst/>
          </a:prstGeom>
        </p:spPr>
      </p:pic>
      <p:pic>
        <p:nvPicPr>
          <p:cNvPr id="5" name="図 4" descr="人, 室内, ケーキ, 男性 が含まれている画像&#10;&#10;自動的に生成された説明">
            <a:extLst>
              <a:ext uri="{FF2B5EF4-FFF2-40B4-BE49-F238E27FC236}">
                <a16:creationId xmlns:a16="http://schemas.microsoft.com/office/drawing/2014/main" id="{1941CFA6-8AFD-4641-BD76-044F4A73E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2" y="275565"/>
            <a:ext cx="9428046" cy="6860860"/>
          </a:xfrm>
          <a:prstGeom prst="rect">
            <a:avLst/>
          </a:prstGeom>
        </p:spPr>
      </p:pic>
      <p:pic>
        <p:nvPicPr>
          <p:cNvPr id="7" name="図 6" descr="テーブル, 座っている が含まれている画像&#10;&#10;自動的に生成された説明">
            <a:extLst>
              <a:ext uri="{FF2B5EF4-FFF2-40B4-BE49-F238E27FC236}">
                <a16:creationId xmlns:a16="http://schemas.microsoft.com/office/drawing/2014/main" id="{7E0A8DA3-82AB-426D-B7F6-F63E25E63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8" y="198236"/>
            <a:ext cx="9428046" cy="6860860"/>
          </a:xfrm>
          <a:prstGeom prst="rect">
            <a:avLst/>
          </a:prstGeom>
        </p:spPr>
      </p:pic>
      <p:pic>
        <p:nvPicPr>
          <p:cNvPr id="9" name="図 8" descr="人, 室内, グループ が含まれている画像&#10;&#10;自動的に生成された説明">
            <a:extLst>
              <a:ext uri="{FF2B5EF4-FFF2-40B4-BE49-F238E27FC236}">
                <a16:creationId xmlns:a16="http://schemas.microsoft.com/office/drawing/2014/main" id="{217259DC-E5CE-47A8-BE66-B221041FF3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08" y="251973"/>
            <a:ext cx="9428046" cy="6860860"/>
          </a:xfrm>
          <a:prstGeom prst="rect">
            <a:avLst/>
          </a:prstGeom>
        </p:spPr>
      </p:pic>
      <p:pic>
        <p:nvPicPr>
          <p:cNvPr id="11" name="図 10" descr="人, 男性, 室内, テーブル が含まれている画像&#10;&#10;自動的に生成された説明">
            <a:extLst>
              <a:ext uri="{FF2B5EF4-FFF2-40B4-BE49-F238E27FC236}">
                <a16:creationId xmlns:a16="http://schemas.microsoft.com/office/drawing/2014/main" id="{2554C5D8-1D03-4057-B975-3B5951D1C4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98" y="225105"/>
            <a:ext cx="9428046" cy="6860860"/>
          </a:xfrm>
          <a:prstGeom prst="rect">
            <a:avLst/>
          </a:prstGeom>
        </p:spPr>
      </p:pic>
      <p:pic>
        <p:nvPicPr>
          <p:cNvPr id="13" name="図 12" descr="テーブル が含まれている画像&#10;&#10;自動的に生成された説明">
            <a:extLst>
              <a:ext uri="{FF2B5EF4-FFF2-40B4-BE49-F238E27FC236}">
                <a16:creationId xmlns:a16="http://schemas.microsoft.com/office/drawing/2014/main" id="{99DACAC5-4E1A-48BD-A59E-D0089222DB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2315"/>
            <a:ext cx="9428046" cy="6860860"/>
          </a:xfrm>
          <a:prstGeom prst="rect">
            <a:avLst/>
          </a:prstGeom>
        </p:spPr>
      </p:pic>
      <p:sp>
        <p:nvSpPr>
          <p:cNvPr id="2" name="テキスト ボックス 1">
            <a:extLst>
              <a:ext uri="{FF2B5EF4-FFF2-40B4-BE49-F238E27FC236}">
                <a16:creationId xmlns:a16="http://schemas.microsoft.com/office/drawing/2014/main" id="{7F644803-DEFF-484F-9006-7E8AEAD98F5D}"/>
              </a:ext>
            </a:extLst>
          </p:cNvPr>
          <p:cNvSpPr txBox="1"/>
          <p:nvPr/>
        </p:nvSpPr>
        <p:spPr>
          <a:xfrm>
            <a:off x="218598" y="6316353"/>
            <a:ext cx="3438762" cy="369332"/>
          </a:xfrm>
          <a:prstGeom prst="rect">
            <a:avLst/>
          </a:prstGeom>
          <a:noFill/>
        </p:spPr>
        <p:txBody>
          <a:bodyPr wrap="none" rtlCol="0">
            <a:spAutoFit/>
          </a:bodyPr>
          <a:lstStyle/>
          <a:p>
            <a:r>
              <a:rPr kumimoji="1" lang="ja-JP" altLang="en-US" b="1" dirty="0">
                <a:highlight>
                  <a:srgbClr val="FFFF00"/>
                </a:highlight>
                <a:latin typeface="ＭＳ ゴシック" panose="020B0609070205080204" pitchFamily="49" charset="-128"/>
                <a:ea typeface="ＭＳ ゴシック" panose="020B0609070205080204" pitchFamily="49" charset="-128"/>
              </a:rPr>
              <a:t>日米教育委員会での研修の様子</a:t>
            </a:r>
          </a:p>
        </p:txBody>
      </p:sp>
    </p:spTree>
    <p:extLst>
      <p:ext uri="{BB962C8B-B14F-4D97-AF65-F5344CB8AC3E}">
        <p14:creationId xmlns:p14="http://schemas.microsoft.com/office/powerpoint/2010/main" val="354931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EDA0FCC-92AD-4C8E-B532-C61FB9FC2DCD}"/>
              </a:ext>
            </a:extLst>
          </p:cNvPr>
          <p:cNvSpPr txBox="1"/>
          <p:nvPr/>
        </p:nvSpPr>
        <p:spPr>
          <a:xfrm flipH="1">
            <a:off x="99195" y="368759"/>
            <a:ext cx="8945609" cy="6124754"/>
          </a:xfrm>
          <a:prstGeom prst="rect">
            <a:avLst/>
          </a:prstGeom>
          <a:noFill/>
        </p:spPr>
        <p:txBody>
          <a:bodyPr wrap="square" rtlCol="0">
            <a:spAutoFit/>
          </a:bodyPr>
          <a:lstStyle/>
          <a:p>
            <a:r>
              <a:rPr lang="ja-JP" altLang="en-US" sz="2800" b="1" dirty="0">
                <a:latin typeface="AR P丸ゴシック体E" panose="020F0900000000000000" pitchFamily="50" charset="-128"/>
                <a:ea typeface="AR P丸ゴシック体E" panose="020F0900000000000000" pitchFamily="50" charset="-128"/>
              </a:rPr>
              <a:t>④　次にグループの中から</a:t>
            </a:r>
            <a:r>
              <a:rPr lang="ja-JP" altLang="en-US" sz="2800" b="1" dirty="0">
                <a:highlight>
                  <a:srgbClr val="FFFF00"/>
                </a:highlight>
                <a:latin typeface="AR P丸ゴシック体E" panose="020F0900000000000000" pitchFamily="50" charset="-128"/>
                <a:ea typeface="AR P丸ゴシック体E" panose="020F0900000000000000" pitchFamily="50" charset="-128"/>
              </a:rPr>
              <a:t>説明者を選びます</a:t>
            </a:r>
            <a:r>
              <a:rPr lang="ja-JP" altLang="en-US" sz="2800" b="1" dirty="0">
                <a:latin typeface="AR P丸ゴシック体E" panose="020F0900000000000000" pitchFamily="50" charset="-128"/>
                <a:ea typeface="AR P丸ゴシック体E" panose="020F0900000000000000" pitchFamily="50" charset="-128"/>
              </a:rPr>
              <a:t>。</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　　説明者は、自分たちが創った「教育改革案」</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　　について、他の班の人に</a:t>
            </a:r>
            <a:r>
              <a:rPr lang="en-US" altLang="ja-JP" sz="2800" b="1" dirty="0">
                <a:latin typeface="AR P丸ゴシック体E" panose="020F0900000000000000" pitchFamily="50" charset="-128"/>
                <a:ea typeface="AR P丸ゴシック体E" panose="020F0900000000000000" pitchFamily="50" charset="-128"/>
              </a:rPr>
              <a:t>1</a:t>
            </a:r>
            <a:r>
              <a:rPr lang="ja-JP" altLang="en-US" sz="2800" b="1" dirty="0">
                <a:latin typeface="AR P丸ゴシック体E" panose="020F0900000000000000" pitchFamily="50" charset="-128"/>
                <a:ea typeface="AR P丸ゴシック体E" panose="020F0900000000000000" pitchFamily="50" charset="-128"/>
              </a:rPr>
              <a:t>分２</a:t>
            </a:r>
            <a:r>
              <a:rPr lang="en-US" altLang="ja-JP" sz="2800" b="1" dirty="0">
                <a:latin typeface="AR P丸ゴシック体E" panose="020F0900000000000000" pitchFamily="50" charset="-128"/>
                <a:ea typeface="AR P丸ゴシック体E" panose="020F0900000000000000" pitchFamily="50" charset="-128"/>
              </a:rPr>
              <a:t>0</a:t>
            </a:r>
            <a:r>
              <a:rPr lang="ja-JP" altLang="en-US" sz="2800" b="1" dirty="0">
                <a:latin typeface="AR P丸ゴシック体E" panose="020F0900000000000000" pitchFamily="50" charset="-128"/>
                <a:ea typeface="AR P丸ゴシック体E" panose="020F0900000000000000" pitchFamily="50" charset="-128"/>
              </a:rPr>
              <a:t>秒で説明をします。</a:t>
            </a:r>
            <a:endParaRPr lang="en-US" altLang="ja-JP" sz="2800" b="1" dirty="0">
              <a:latin typeface="AR P丸ゴシック体E" panose="020F0900000000000000" pitchFamily="50" charset="-128"/>
              <a:ea typeface="AR P丸ゴシック体E" panose="020F09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　　</a:t>
            </a:r>
            <a:r>
              <a:rPr lang="ja-JP" altLang="en-US" sz="2800" b="1" dirty="0">
                <a:highlight>
                  <a:srgbClr val="FFFF00"/>
                </a:highlight>
                <a:latin typeface="AR P丸ゴシック体E" panose="020F0900000000000000" pitchFamily="50" charset="-128"/>
                <a:ea typeface="AR P丸ゴシック体E" panose="020F0900000000000000" pitchFamily="50" charset="-128"/>
              </a:rPr>
              <a:t>説明者以外は、グループを巡る学びの旅に出ます。</a:t>
            </a:r>
            <a:endParaRPr lang="en-US" altLang="ja-JP" sz="2800" b="1"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⑤　聞いていた人たちは、時間があれば質問します。</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　　合図があったら拍手・挨拶をして、次のグループに</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　　移動します。</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　　説明者は，移動せずに、次のグループにも説明を</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　　します。</a:t>
            </a:r>
            <a:endParaRPr lang="en-US" altLang="ja-JP" sz="2800" b="1" dirty="0">
              <a:latin typeface="AR P丸ゴシック体E" panose="020F0900000000000000" pitchFamily="50" charset="-128"/>
              <a:ea typeface="AR P丸ゴシック体E" panose="020F09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⑥　聞いていた人たちは、合図があったら次のグルー</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　　プへ移動します。</a:t>
            </a:r>
          </a:p>
        </p:txBody>
      </p:sp>
    </p:spTree>
    <p:extLst>
      <p:ext uri="{BB962C8B-B14F-4D97-AF65-F5344CB8AC3E}">
        <p14:creationId xmlns:p14="http://schemas.microsoft.com/office/powerpoint/2010/main" val="321213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anim calcmode="lin" valueType="num">
                                      <p:cBhvr>
                                        <p:cTn id="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1000"/>
                                        <p:tgtEl>
                                          <p:spTgt spid="2">
                                            <p:txEl>
                                              <p:pRg st="7" end="7"/>
                                            </p:txEl>
                                          </p:spTgt>
                                        </p:tgtEl>
                                      </p:cBhvr>
                                    </p:animEffect>
                                    <p:anim calcmode="lin" valueType="num">
                                      <p:cBhvr>
                                        <p:cTn id="1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1000"/>
                                        <p:tgtEl>
                                          <p:spTgt spid="2">
                                            <p:txEl>
                                              <p:pRg st="8" end="8"/>
                                            </p:txEl>
                                          </p:spTgt>
                                        </p:tgtEl>
                                      </p:cBhvr>
                                    </p:animEffect>
                                    <p:anim calcmode="lin" valueType="num">
                                      <p:cBhvr>
                                        <p:cTn id="1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animEffect transition="in" filter="fade">
                                      <p:cBhvr>
                                        <p:cTn id="23" dur="1000"/>
                                        <p:tgtEl>
                                          <p:spTgt spid="2">
                                            <p:txEl>
                                              <p:pRg st="9" end="9"/>
                                            </p:txEl>
                                          </p:spTgt>
                                        </p:tgtEl>
                                      </p:cBhvr>
                                    </p:animEffect>
                                    <p:anim calcmode="lin" valueType="num">
                                      <p:cBhvr>
                                        <p:cTn id="24"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xEl>
                                              <p:pRg st="10" end="10"/>
                                            </p:txEl>
                                          </p:spTgt>
                                        </p:tgtEl>
                                        <p:attrNameLst>
                                          <p:attrName>style.visibility</p:attrName>
                                        </p:attrNameLst>
                                      </p:cBhvr>
                                      <p:to>
                                        <p:strVal val="visible"/>
                                      </p:to>
                                    </p:set>
                                    <p:animEffect transition="in" filter="fade">
                                      <p:cBhvr>
                                        <p:cTn id="28" dur="1000"/>
                                        <p:tgtEl>
                                          <p:spTgt spid="2">
                                            <p:txEl>
                                              <p:pRg st="10" end="10"/>
                                            </p:txEl>
                                          </p:spTgt>
                                        </p:tgtEl>
                                      </p:cBhvr>
                                    </p:animEffect>
                                    <p:anim calcmode="lin" valueType="num">
                                      <p:cBhvr>
                                        <p:cTn id="29"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animEffect transition="in" filter="fade">
                                      <p:cBhvr>
                                        <p:cTn id="35" dur="1000"/>
                                        <p:tgtEl>
                                          <p:spTgt spid="2">
                                            <p:txEl>
                                              <p:pRg st="12" end="12"/>
                                            </p:txEl>
                                          </p:spTgt>
                                        </p:tgtEl>
                                      </p:cBhvr>
                                    </p:animEffect>
                                    <p:anim calcmode="lin" valueType="num">
                                      <p:cBhvr>
                                        <p:cTn id="36"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xEl>
                                              <p:pRg st="13" end="13"/>
                                            </p:txEl>
                                          </p:spTgt>
                                        </p:tgtEl>
                                        <p:attrNameLst>
                                          <p:attrName>style.visibility</p:attrName>
                                        </p:attrNameLst>
                                      </p:cBhvr>
                                      <p:to>
                                        <p:strVal val="visible"/>
                                      </p:to>
                                    </p:set>
                                    <p:animEffect transition="in" filter="fade">
                                      <p:cBhvr>
                                        <p:cTn id="40" dur="1000"/>
                                        <p:tgtEl>
                                          <p:spTgt spid="2">
                                            <p:txEl>
                                              <p:pRg st="13" end="13"/>
                                            </p:txEl>
                                          </p:spTgt>
                                        </p:tgtEl>
                                      </p:cBhvr>
                                    </p:animEffect>
                                    <p:anim calcmode="lin" valueType="num">
                                      <p:cBhvr>
                                        <p:cTn id="41"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人, 室内, グループ, テーブル が含まれている画像&#10;&#10;自動的に生成された説明">
            <a:extLst>
              <a:ext uri="{FF2B5EF4-FFF2-40B4-BE49-F238E27FC236}">
                <a16:creationId xmlns:a16="http://schemas.microsoft.com/office/drawing/2014/main" id="{A4C63B58-49C6-4E40-B6A7-40244B373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8" y="371429"/>
            <a:ext cx="9428046" cy="6860860"/>
          </a:xfrm>
          <a:prstGeom prst="rect">
            <a:avLst/>
          </a:prstGeom>
        </p:spPr>
      </p:pic>
      <p:pic>
        <p:nvPicPr>
          <p:cNvPr id="3" name="図 2" descr="人, 室内, テーブル, グループ が含まれている画像&#10;&#10;自動的に生成された説明">
            <a:extLst>
              <a:ext uri="{FF2B5EF4-FFF2-40B4-BE49-F238E27FC236}">
                <a16:creationId xmlns:a16="http://schemas.microsoft.com/office/drawing/2014/main" id="{467B0688-62A1-4BED-A94E-05BC5922C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9" y="245368"/>
            <a:ext cx="9428046" cy="6860860"/>
          </a:xfrm>
          <a:prstGeom prst="rect">
            <a:avLst/>
          </a:prstGeom>
        </p:spPr>
      </p:pic>
      <p:pic>
        <p:nvPicPr>
          <p:cNvPr id="4" name="図 3" descr="テーブル, 人, 室内, ケーキ が含まれている画像&#10;&#10;自動的に生成された説明">
            <a:extLst>
              <a:ext uri="{FF2B5EF4-FFF2-40B4-BE49-F238E27FC236}">
                <a16:creationId xmlns:a16="http://schemas.microsoft.com/office/drawing/2014/main" id="{3C707AB8-5D79-4D2D-8BBF-81FEC5A5F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88" y="263769"/>
            <a:ext cx="9428046" cy="6860860"/>
          </a:xfrm>
          <a:prstGeom prst="rect">
            <a:avLst/>
          </a:prstGeom>
        </p:spPr>
      </p:pic>
    </p:spTree>
    <p:extLst>
      <p:ext uri="{BB962C8B-B14F-4D97-AF65-F5344CB8AC3E}">
        <p14:creationId xmlns:p14="http://schemas.microsoft.com/office/powerpoint/2010/main" val="34927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EDA0FCC-92AD-4C8E-B532-C61FB9FC2DCD}"/>
              </a:ext>
            </a:extLst>
          </p:cNvPr>
          <p:cNvSpPr txBox="1"/>
          <p:nvPr/>
        </p:nvSpPr>
        <p:spPr>
          <a:xfrm flipH="1">
            <a:off x="475127" y="1109775"/>
            <a:ext cx="8564098" cy="4183838"/>
          </a:xfrm>
          <a:prstGeom prst="rect">
            <a:avLst/>
          </a:prstGeom>
          <a:noFill/>
        </p:spPr>
        <p:txBody>
          <a:bodyPr wrap="square" rtlCol="0">
            <a:spAutoFit/>
          </a:bodyPr>
          <a:lstStyle/>
          <a:p>
            <a:r>
              <a:rPr lang="ja-JP" altLang="en-US" sz="2954" b="1" dirty="0">
                <a:latin typeface="AR丸ゴシック体E" panose="020F0909000000000000" pitchFamily="49" charset="-128"/>
                <a:ea typeface="AR丸ゴシック体E" panose="020F0909000000000000" pitchFamily="49" charset="-128"/>
              </a:rPr>
              <a:t>皆さんが考えたこと、重要と思ったことが、</a:t>
            </a:r>
            <a:endParaRPr lang="en-US" altLang="ja-JP" sz="2954" b="1" dirty="0">
              <a:latin typeface="AR丸ゴシック体E" panose="020F0909000000000000" pitchFamily="49" charset="-128"/>
              <a:ea typeface="AR丸ゴシック体E" panose="020F0909000000000000" pitchFamily="49" charset="-128"/>
            </a:endParaRPr>
          </a:p>
          <a:p>
            <a:r>
              <a:rPr lang="ja-JP" altLang="en-US" sz="2954" b="1" dirty="0">
                <a:latin typeface="AR丸ゴシック体E" panose="020F0909000000000000" pitchFamily="49" charset="-128"/>
                <a:ea typeface="AR丸ゴシック体E" panose="020F0909000000000000" pitchFamily="49" charset="-128"/>
              </a:rPr>
              <a:t>学習指導要領には、どのように書かれているので</a:t>
            </a:r>
            <a:endParaRPr lang="en-US" altLang="ja-JP" sz="2954" b="1" dirty="0">
              <a:latin typeface="AR丸ゴシック体E" panose="020F0909000000000000" pitchFamily="49" charset="-128"/>
              <a:ea typeface="AR丸ゴシック体E" panose="020F0909000000000000" pitchFamily="49" charset="-128"/>
            </a:endParaRPr>
          </a:p>
          <a:p>
            <a:r>
              <a:rPr lang="ja-JP" altLang="en-US" sz="2954" b="1" dirty="0">
                <a:latin typeface="AR丸ゴシック体E" panose="020F0909000000000000" pitchFamily="49" charset="-128"/>
                <a:ea typeface="AR丸ゴシック体E" panose="020F0909000000000000" pitchFamily="49" charset="-128"/>
              </a:rPr>
              <a:t>しょう。</a:t>
            </a:r>
            <a:r>
              <a:rPr kumimoji="1" lang="ja-JP" altLang="en-US" sz="2954" b="1" dirty="0">
                <a:latin typeface="AR丸ゴシック体E" panose="020F0909000000000000" pitchFamily="49" charset="-128"/>
                <a:ea typeface="AR丸ゴシック体E" panose="020F0909000000000000" pitchFamily="49" charset="-128"/>
              </a:rPr>
              <a:t>それとも、書かれていないのでしょうか。</a:t>
            </a:r>
            <a:endParaRPr kumimoji="1" lang="en-US" altLang="ja-JP" sz="2954" b="1" dirty="0">
              <a:latin typeface="AR丸ゴシック体E" panose="020F0909000000000000" pitchFamily="49" charset="-128"/>
              <a:ea typeface="AR丸ゴシック体E" panose="020F0909000000000000" pitchFamily="49" charset="-128"/>
            </a:endParaRPr>
          </a:p>
          <a:p>
            <a:endParaRPr lang="en-US" altLang="ja-JP" sz="2954" b="1" dirty="0">
              <a:latin typeface="AR丸ゴシック体E" panose="020F0909000000000000" pitchFamily="49" charset="-128"/>
              <a:ea typeface="AR丸ゴシック体E" panose="020F0909000000000000" pitchFamily="49" charset="-128"/>
            </a:endParaRPr>
          </a:p>
          <a:p>
            <a:r>
              <a:rPr kumimoji="1" lang="ja-JP" altLang="en-US" sz="2954" b="1" dirty="0">
                <a:latin typeface="AR丸ゴシック体E" panose="020F0909000000000000" pitchFamily="49" charset="-128"/>
                <a:ea typeface="AR丸ゴシック体E" panose="020F0909000000000000" pitchFamily="49" charset="-128"/>
              </a:rPr>
              <a:t>前文と総則を用意しました。１５～６ページありますが、</a:t>
            </a:r>
            <a:r>
              <a:rPr lang="ja-JP" altLang="en-US" sz="2954" b="1" dirty="0">
                <a:latin typeface="AR丸ゴシック体E" panose="020F0909000000000000" pitchFamily="49" charset="-128"/>
                <a:ea typeface="AR丸ゴシック体E" panose="020F0909000000000000" pitchFamily="49" charset="-128"/>
              </a:rPr>
              <a:t>読んでみましょう。</a:t>
            </a:r>
            <a:endParaRPr lang="en-US" altLang="ja-JP" sz="2954" b="1" dirty="0">
              <a:latin typeface="AR丸ゴシック体E" panose="020F0909000000000000" pitchFamily="49" charset="-128"/>
              <a:ea typeface="AR丸ゴシック体E" panose="020F0909000000000000" pitchFamily="49" charset="-128"/>
            </a:endParaRPr>
          </a:p>
          <a:p>
            <a:endParaRPr lang="en-US" altLang="ja-JP" sz="2954" b="1" dirty="0">
              <a:latin typeface="AR丸ゴシック体E" panose="020F0909000000000000" pitchFamily="49" charset="-128"/>
              <a:ea typeface="AR丸ゴシック体E" panose="020F0909000000000000" pitchFamily="49" charset="-128"/>
            </a:endParaRPr>
          </a:p>
          <a:p>
            <a:r>
              <a:rPr lang="ja-JP" altLang="en-US" sz="2954" b="1" dirty="0">
                <a:latin typeface="AR丸ゴシック体E" panose="020F0909000000000000" pitchFamily="49" charset="-128"/>
                <a:ea typeface="AR丸ゴシック体E" panose="020F0909000000000000" pitchFamily="49" charset="-128"/>
              </a:rPr>
              <a:t>大事なところにマーカー等で印をつけながら、</a:t>
            </a:r>
            <a:endParaRPr lang="en-US" altLang="ja-JP" sz="2954" b="1" dirty="0">
              <a:latin typeface="AR丸ゴシック体E" panose="020F0909000000000000" pitchFamily="49" charset="-128"/>
              <a:ea typeface="AR丸ゴシック体E" panose="020F0909000000000000" pitchFamily="49" charset="-128"/>
            </a:endParaRPr>
          </a:p>
          <a:p>
            <a:r>
              <a:rPr kumimoji="1" lang="ja-JP" altLang="en-US" sz="2954" b="1" dirty="0">
                <a:latin typeface="AR丸ゴシック体E" panose="020F0909000000000000" pitchFamily="49" charset="-128"/>
                <a:ea typeface="AR丸ゴシック体E" panose="020F0909000000000000" pitchFamily="49" charset="-128"/>
              </a:rPr>
              <a:t>５分間でチェックしてみましょう。</a:t>
            </a:r>
          </a:p>
        </p:txBody>
      </p:sp>
    </p:spTree>
    <p:extLst>
      <p:ext uri="{BB962C8B-B14F-4D97-AF65-F5344CB8AC3E}">
        <p14:creationId xmlns:p14="http://schemas.microsoft.com/office/powerpoint/2010/main" val="200402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1000"/>
                                        <p:tgtEl>
                                          <p:spTgt spid="2">
                                            <p:txEl>
                                              <p:pRg st="6" end="6"/>
                                            </p:txEl>
                                          </p:spTgt>
                                        </p:tgtEl>
                                      </p:cBhvr>
                                    </p:animEffect>
                                    <p:anim calcmode="lin" valueType="num">
                                      <p:cBhvr>
                                        <p:cTn id="2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1000"/>
                                        <p:tgtEl>
                                          <p:spTgt spid="2">
                                            <p:txEl>
                                              <p:pRg st="7" end="7"/>
                                            </p:txEl>
                                          </p:spTgt>
                                        </p:tgtEl>
                                      </p:cBhvr>
                                    </p:animEffect>
                                    <p:anim calcmode="lin" valueType="num">
                                      <p:cBhvr>
                                        <p:cTn id="35"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EDA0FCC-92AD-4C8E-B532-C61FB9FC2DCD}"/>
              </a:ext>
            </a:extLst>
          </p:cNvPr>
          <p:cNvSpPr txBox="1"/>
          <p:nvPr/>
        </p:nvSpPr>
        <p:spPr>
          <a:xfrm flipH="1">
            <a:off x="399168" y="4022720"/>
            <a:ext cx="8473930" cy="2550057"/>
          </a:xfrm>
          <a:prstGeom prst="rect">
            <a:avLst/>
          </a:prstGeom>
          <a:solidFill>
            <a:srgbClr val="FDFDA5"/>
          </a:solidFill>
          <a:ln>
            <a:solidFill>
              <a:srgbClr val="00B0F0"/>
            </a:solidFill>
          </a:ln>
        </p:spPr>
        <p:txBody>
          <a:bodyPr wrap="square" rtlCol="0">
            <a:spAutoFit/>
          </a:bodyPr>
          <a:lstStyle/>
          <a:p>
            <a:endParaRPr lang="en-US" altLang="ja-JP" sz="1200"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学習指導要領の</a:t>
            </a:r>
            <a:r>
              <a:rPr lang="ja-JP" altLang="en-US" sz="2954" b="1" dirty="0">
                <a:highlight>
                  <a:srgbClr val="FFFF00"/>
                </a:highlight>
                <a:latin typeface="AR P丸ゴシック体E" panose="020F0900000000000000" pitchFamily="50" charset="-128"/>
                <a:ea typeface="AR P丸ゴシック体E" panose="020F0900000000000000" pitchFamily="50" charset="-128"/>
              </a:rPr>
              <a:t>前文</a:t>
            </a:r>
            <a:r>
              <a:rPr lang="ja-JP" altLang="en-US" sz="2954" b="1" dirty="0">
                <a:latin typeface="AR P丸ゴシック体E" panose="020F0900000000000000" pitchFamily="50" charset="-128"/>
                <a:ea typeface="AR P丸ゴシック体E" panose="020F0900000000000000" pitchFamily="50" charset="-128"/>
              </a:rPr>
              <a:t>と</a:t>
            </a:r>
            <a:r>
              <a:rPr lang="ja-JP" altLang="en-US" sz="2954" b="1" dirty="0">
                <a:highlight>
                  <a:srgbClr val="FFFF00"/>
                </a:highlight>
                <a:latin typeface="AR P丸ゴシック体E" panose="020F0900000000000000" pitchFamily="50" charset="-128"/>
                <a:ea typeface="AR P丸ゴシック体E" panose="020F0900000000000000" pitchFamily="50" charset="-128"/>
              </a:rPr>
              <a:t>総則</a:t>
            </a:r>
            <a:r>
              <a:rPr lang="ja-JP" altLang="en-US" sz="2954" b="1" dirty="0">
                <a:latin typeface="AR P丸ゴシック体E" panose="020F0900000000000000" pitchFamily="50" charset="-128"/>
                <a:ea typeface="AR P丸ゴシック体E" panose="020F0900000000000000" pitchFamily="50" charset="-128"/>
              </a:rPr>
              <a:t>に書かれていることを</a:t>
            </a:r>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しっかり読み込むと、これからの世界に通用する</a:t>
            </a:r>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「人間」や、そこに向かう学びのあり方が見えてきます。</a:t>
            </a:r>
            <a:r>
              <a:rPr lang="ja-JP" altLang="en-US" sz="2954" b="1" dirty="0">
                <a:latin typeface="AR丸ゴシック体E" panose="020F0909000000000000" pitchFamily="49" charset="-128"/>
                <a:ea typeface="AR丸ゴシック体E" panose="020F0909000000000000" pitchFamily="49" charset="-128"/>
              </a:rPr>
              <a:t>皆さんが考えたこと、重要と思ったことが、どのように書かれているでしょうか。</a:t>
            </a:r>
            <a:endParaRPr lang="en-US" altLang="ja-JP" sz="2954" b="1" dirty="0">
              <a:latin typeface="AR丸ゴシック体E" panose="020F0909000000000000" pitchFamily="49" charset="-128"/>
              <a:ea typeface="AR丸ゴシック体E" panose="020F0909000000000000" pitchFamily="49" charset="-128"/>
            </a:endParaRPr>
          </a:p>
        </p:txBody>
      </p:sp>
      <p:sp>
        <p:nvSpPr>
          <p:cNvPr id="3" name="テキスト ボックス 2">
            <a:extLst>
              <a:ext uri="{FF2B5EF4-FFF2-40B4-BE49-F238E27FC236}">
                <a16:creationId xmlns:a16="http://schemas.microsoft.com/office/drawing/2014/main" id="{1D4FA6B8-A8A0-4B92-A585-5D1ADD1E6080}"/>
              </a:ext>
            </a:extLst>
          </p:cNvPr>
          <p:cNvSpPr txBox="1">
            <a:spLocks noChangeArrowheads="1"/>
          </p:cNvSpPr>
          <p:nvPr/>
        </p:nvSpPr>
        <p:spPr bwMode="auto">
          <a:xfrm>
            <a:off x="1363390" y="189776"/>
            <a:ext cx="6248079" cy="1115049"/>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3323" b="1" dirty="0">
                <a:latin typeface="AR P楷書体M" panose="03000600000000000000" pitchFamily="66" charset="-128"/>
                <a:ea typeface="AR P楷書体M" panose="03000600000000000000" pitchFamily="66" charset="-128"/>
              </a:rPr>
              <a:t>新しい学習指導要領では</a:t>
            </a:r>
            <a:endParaRPr lang="en-US" altLang="ja-JP" sz="3323" b="1" dirty="0">
              <a:latin typeface="AR P楷書体M" panose="03000600000000000000" pitchFamily="66" charset="-128"/>
              <a:ea typeface="AR P楷書体M" panose="03000600000000000000" pitchFamily="66" charset="-128"/>
            </a:endParaRPr>
          </a:p>
          <a:p>
            <a:pPr algn="ctr"/>
            <a:r>
              <a:rPr lang="ja-JP" altLang="en-US" sz="3323" b="1" dirty="0">
                <a:latin typeface="AR P楷書体M" panose="03000600000000000000" pitchFamily="66" charset="-128"/>
                <a:ea typeface="AR P楷書体M" panose="03000600000000000000" pitchFamily="66" charset="-128"/>
              </a:rPr>
              <a:t>どのように言っているでしょう　</a:t>
            </a:r>
            <a:endParaRPr lang="en-US" altLang="ja-JP" sz="3323" b="1" dirty="0">
              <a:latin typeface="AR P楷書体M" panose="03000600000000000000" pitchFamily="66" charset="-128"/>
              <a:ea typeface="AR P楷書体M" panose="03000600000000000000" pitchFamily="66" charset="-128"/>
            </a:endParaRPr>
          </a:p>
        </p:txBody>
      </p:sp>
      <p:grpSp>
        <p:nvGrpSpPr>
          <p:cNvPr id="7" name="グループ化 6">
            <a:extLst>
              <a:ext uri="{FF2B5EF4-FFF2-40B4-BE49-F238E27FC236}">
                <a16:creationId xmlns:a16="http://schemas.microsoft.com/office/drawing/2014/main" id="{908530C4-F572-4806-8D7B-6305A7F76353}"/>
              </a:ext>
            </a:extLst>
          </p:cNvPr>
          <p:cNvGrpSpPr/>
          <p:nvPr/>
        </p:nvGrpSpPr>
        <p:grpSpPr>
          <a:xfrm>
            <a:off x="399168" y="1560251"/>
            <a:ext cx="8297398" cy="2264085"/>
            <a:chOff x="380118" y="1826951"/>
            <a:chExt cx="8297398" cy="2264085"/>
          </a:xfrm>
        </p:grpSpPr>
        <p:sp>
          <p:nvSpPr>
            <p:cNvPr id="4" name="四角形: メモ 3">
              <a:extLst>
                <a:ext uri="{FF2B5EF4-FFF2-40B4-BE49-F238E27FC236}">
                  <a16:creationId xmlns:a16="http://schemas.microsoft.com/office/drawing/2014/main" id="{DB08BCA2-29DA-494B-82DC-E5B7FD024C1B}"/>
                </a:ext>
              </a:extLst>
            </p:cNvPr>
            <p:cNvSpPr/>
            <p:nvPr/>
          </p:nvSpPr>
          <p:spPr>
            <a:xfrm>
              <a:off x="380118" y="1826951"/>
              <a:ext cx="8297398" cy="2264085"/>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5" name="テキスト ボックス 4">
              <a:extLst>
                <a:ext uri="{FF2B5EF4-FFF2-40B4-BE49-F238E27FC236}">
                  <a16:creationId xmlns:a16="http://schemas.microsoft.com/office/drawing/2014/main" id="{147F0368-E95A-4A36-B401-D19FBF077F85}"/>
                </a:ext>
              </a:extLst>
            </p:cNvPr>
            <p:cNvSpPr txBox="1"/>
            <p:nvPr/>
          </p:nvSpPr>
          <p:spPr>
            <a:xfrm>
              <a:off x="670068" y="2081830"/>
              <a:ext cx="7803863" cy="1754326"/>
            </a:xfrm>
            <a:prstGeom prst="rect">
              <a:avLst/>
            </a:prstGeom>
            <a:noFill/>
          </p:spPr>
          <p:txBody>
            <a:bodyPr wrap="square" rtlCol="0">
              <a:spAutoFit/>
            </a:bodyPr>
            <a:lstStyle/>
            <a:p>
              <a:r>
                <a:rPr kumimoji="1" lang="ja-JP" altLang="en-US" sz="2400" b="1" dirty="0">
                  <a:latin typeface="AR丸ゴシック体E" panose="020F0909000000000000" pitchFamily="49" charset="-128"/>
                  <a:ea typeface="AR丸ゴシック体E" panose="020F0909000000000000" pitchFamily="49" charset="-128"/>
                </a:rPr>
                <a:t>今回の改訂では、学習指導要領に前文がつきました。</a:t>
              </a:r>
              <a:endParaRPr kumimoji="1" lang="en-US" altLang="ja-JP" sz="2400" b="1" dirty="0">
                <a:latin typeface="AR丸ゴシック体E" panose="020F0909000000000000" pitchFamily="49" charset="-128"/>
                <a:ea typeface="AR丸ゴシック体E" panose="020F0909000000000000" pitchFamily="49" charset="-128"/>
              </a:endParaRPr>
            </a:p>
            <a:p>
              <a:endParaRPr kumimoji="1" lang="en-US" altLang="ja-JP" sz="1200" b="1" dirty="0">
                <a:latin typeface="AR丸ゴシック体E" panose="020F0909000000000000" pitchFamily="49" charset="-128"/>
                <a:ea typeface="AR丸ゴシック体E" panose="020F0909000000000000" pitchFamily="49" charset="-128"/>
              </a:endParaRPr>
            </a:p>
            <a:p>
              <a:r>
                <a:rPr kumimoji="1" lang="ja-JP" altLang="en-US" sz="2400" b="1" dirty="0">
                  <a:latin typeface="AR丸ゴシック体E" panose="020F0909000000000000" pitchFamily="49" charset="-128"/>
                  <a:ea typeface="AR丸ゴシック体E" panose="020F0909000000000000" pitchFamily="49" charset="-128"/>
                </a:rPr>
                <a:t>法令に前文が加えられるって、前代未聞のことですよ。</a:t>
              </a:r>
              <a:endParaRPr kumimoji="1" lang="en-US" altLang="ja-JP" sz="2400" b="1" dirty="0">
                <a:latin typeface="AR丸ゴシック体E" panose="020F0909000000000000" pitchFamily="49" charset="-128"/>
                <a:ea typeface="AR丸ゴシック体E" panose="020F0909000000000000" pitchFamily="49" charset="-128"/>
              </a:endParaRPr>
            </a:p>
            <a:p>
              <a:r>
                <a:rPr kumimoji="1" lang="ja-JP" altLang="en-US" sz="2400" b="1" dirty="0">
                  <a:latin typeface="AR丸ゴシック体E" panose="020F0909000000000000" pitchFamily="49" charset="-128"/>
                  <a:ea typeface="AR丸ゴシック体E" panose="020F0909000000000000" pitchFamily="49" charset="-128"/>
                </a:rPr>
                <a:t>今回の学習指導要領には、これが書き加えられたのです。</a:t>
              </a:r>
              <a:endParaRPr kumimoji="1" lang="en-US" altLang="ja-JP" sz="2400" b="1" dirty="0">
                <a:latin typeface="AR丸ゴシック体E" panose="020F0909000000000000" pitchFamily="49" charset="-128"/>
                <a:ea typeface="AR丸ゴシック体E" panose="020F0909000000000000" pitchFamily="49" charset="-128"/>
              </a:endParaRPr>
            </a:p>
            <a:p>
              <a:r>
                <a:rPr kumimoji="1" lang="ja-JP" altLang="en-US" sz="2400" b="1" dirty="0">
                  <a:latin typeface="AR丸ゴシック体E" panose="020F0909000000000000" pitchFamily="49" charset="-128"/>
                  <a:ea typeface="AR丸ゴシック体E" panose="020F0909000000000000" pitchFamily="49" charset="-128"/>
                </a:rPr>
                <a:t>改訂の主旨を特に強調するためのものです。</a:t>
              </a:r>
              <a:endParaRPr kumimoji="1" lang="en-US" altLang="ja-JP" sz="2400" b="1" dirty="0">
                <a:latin typeface="AR丸ゴシック体E" panose="020F0909000000000000" pitchFamily="49" charset="-128"/>
                <a:ea typeface="AR丸ゴシック体E" panose="020F0909000000000000" pitchFamily="49" charset="-128"/>
              </a:endParaRPr>
            </a:p>
          </p:txBody>
        </p:sp>
      </p:grpSp>
      <p:cxnSp>
        <p:nvCxnSpPr>
          <p:cNvPr id="9" name="直線コネクタ 8">
            <a:extLst>
              <a:ext uri="{FF2B5EF4-FFF2-40B4-BE49-F238E27FC236}">
                <a16:creationId xmlns:a16="http://schemas.microsoft.com/office/drawing/2014/main" id="{65285F71-F6A7-4547-AE34-A33E16E5349E}"/>
              </a:ext>
            </a:extLst>
          </p:cNvPr>
          <p:cNvCxnSpPr/>
          <p:nvPr/>
        </p:nvCxnSpPr>
        <p:spPr>
          <a:xfrm>
            <a:off x="3168650" y="2311400"/>
            <a:ext cx="464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16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1626EAF1-E08F-4F4E-9EF0-FE3BE51D3B3F}"/>
              </a:ext>
            </a:extLst>
          </p:cNvPr>
          <p:cNvSpPr/>
          <p:nvPr/>
        </p:nvSpPr>
        <p:spPr>
          <a:xfrm>
            <a:off x="9822" y="531380"/>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22" name="正方形/長方形 21">
            <a:extLst>
              <a:ext uri="{FF2B5EF4-FFF2-40B4-BE49-F238E27FC236}">
                <a16:creationId xmlns:a16="http://schemas.microsoft.com/office/drawing/2014/main" id="{7DEA1C66-BDAC-4372-984A-7FE3A3857E57}"/>
              </a:ext>
            </a:extLst>
          </p:cNvPr>
          <p:cNvSpPr/>
          <p:nvPr/>
        </p:nvSpPr>
        <p:spPr>
          <a:xfrm>
            <a:off x="0" y="2498435"/>
            <a:ext cx="9144000" cy="4095772"/>
          </a:xfrm>
          <a:prstGeom prst="rect">
            <a:avLst/>
          </a:prstGeom>
          <a:solidFill>
            <a:srgbClr val="F7FC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cxnSp>
        <p:nvCxnSpPr>
          <p:cNvPr id="8" name="直線コネクタ 7">
            <a:extLst>
              <a:ext uri="{FF2B5EF4-FFF2-40B4-BE49-F238E27FC236}">
                <a16:creationId xmlns:a16="http://schemas.microsoft.com/office/drawing/2014/main" id="{889C8149-9C69-471E-B204-872A0524D3D1}"/>
              </a:ext>
            </a:extLst>
          </p:cNvPr>
          <p:cNvCxnSpPr/>
          <p:nvPr/>
        </p:nvCxnSpPr>
        <p:spPr>
          <a:xfrm>
            <a:off x="0" y="2498435"/>
            <a:ext cx="91440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2605326" y="1412776"/>
            <a:ext cx="3890809" cy="616836"/>
          </a:xfrm>
          <a:prstGeom prst="rect">
            <a:avLst/>
          </a:prstGeom>
          <a:noFill/>
        </p:spPr>
        <p:txBody>
          <a:bodyPr wrap="none" rtlCol="0">
            <a:spAutoFit/>
          </a:bodyPr>
          <a:lstStyle/>
          <a:p>
            <a:r>
              <a:rPr lang="ja-JP" altLang="en-US" sz="1704" b="1" dirty="0">
                <a:solidFill>
                  <a:srgbClr val="FF0000"/>
                </a:solidFill>
              </a:rPr>
              <a:t>児童の人間として調和のとれた</a:t>
            </a:r>
            <a:endParaRPr lang="en-US" altLang="ja-JP" sz="1704" b="1" dirty="0">
              <a:solidFill>
                <a:srgbClr val="FF0000"/>
              </a:solidFill>
            </a:endParaRPr>
          </a:p>
          <a:p>
            <a:r>
              <a:rPr lang="ja-JP" altLang="en-US" sz="1704" b="1" dirty="0">
                <a:solidFill>
                  <a:srgbClr val="FF0000"/>
                </a:solidFill>
              </a:rPr>
              <a:t>育成を目指し・・・（個性を生かす）</a:t>
            </a:r>
          </a:p>
        </p:txBody>
      </p:sp>
      <p:sp>
        <p:nvSpPr>
          <p:cNvPr id="11" name="正方形/長方形 10"/>
          <p:cNvSpPr/>
          <p:nvPr/>
        </p:nvSpPr>
        <p:spPr>
          <a:xfrm>
            <a:off x="4756070" y="3646933"/>
            <a:ext cx="4003048" cy="1684103"/>
          </a:xfrm>
          <a:prstGeom prst="rect">
            <a:avLst/>
          </a:prstGeom>
          <a:solidFill>
            <a:schemeClr val="bg1"/>
          </a:solidFill>
          <a:ln w="66675" cmpd="thickThi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0" name="正方形/長方形 9"/>
          <p:cNvSpPr/>
          <p:nvPr/>
        </p:nvSpPr>
        <p:spPr>
          <a:xfrm>
            <a:off x="262174" y="3646933"/>
            <a:ext cx="3619998" cy="1684103"/>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4" name="テキスト ボックス 3"/>
          <p:cNvSpPr txBox="1"/>
          <p:nvPr/>
        </p:nvSpPr>
        <p:spPr>
          <a:xfrm>
            <a:off x="251520" y="3773742"/>
            <a:ext cx="8540787" cy="2767168"/>
          </a:xfrm>
          <a:prstGeom prst="rect">
            <a:avLst/>
          </a:prstGeom>
          <a:noFill/>
        </p:spPr>
        <p:txBody>
          <a:bodyPr wrap="square" rtlCol="0">
            <a:spAutoFit/>
          </a:bodyPr>
          <a:lstStyle/>
          <a:p>
            <a:r>
              <a:rPr lang="ja-JP" altLang="en-US" sz="2045" b="1" dirty="0">
                <a:solidFill>
                  <a:srgbClr val="FF0000"/>
                </a:solidFill>
              </a:rPr>
              <a:t>自分のよさや可能性を認識</a:t>
            </a:r>
            <a:r>
              <a:rPr lang="ja-JP" altLang="en-US" sz="1704" b="1" dirty="0">
                <a:solidFill>
                  <a:srgbClr val="FF0000"/>
                </a:solidFill>
              </a:rPr>
              <a:t>する </a:t>
            </a:r>
            <a:r>
              <a:rPr lang="ja-JP" altLang="en-US" sz="1363" b="1" dirty="0"/>
              <a:t>とともに      </a:t>
            </a:r>
            <a:r>
              <a:rPr lang="ja-JP" altLang="en-US" sz="1704" b="1" dirty="0">
                <a:solidFill>
                  <a:schemeClr val="accent5">
                    <a:lumMod val="75000"/>
                  </a:schemeClr>
                </a:solidFill>
              </a:rPr>
              <a:t>あらゆる他者を価値のある存在として　　　　　　　　　　　　　　　　　　　　　　　　　　　</a:t>
            </a:r>
            <a:endParaRPr lang="en-US" altLang="ja-JP" sz="1704" b="1" dirty="0">
              <a:solidFill>
                <a:schemeClr val="accent5">
                  <a:lumMod val="75000"/>
                </a:schemeClr>
              </a:solidFill>
            </a:endParaRPr>
          </a:p>
          <a:p>
            <a:r>
              <a:rPr lang="ja-JP" altLang="en-US" sz="1704" b="1" dirty="0">
                <a:solidFill>
                  <a:schemeClr val="accent5">
                    <a:lumMod val="75000"/>
                  </a:schemeClr>
                </a:solidFill>
              </a:rPr>
              <a:t>　　　　　　　　　　　　　　　　　　　   　 尊重し、</a:t>
            </a:r>
            <a:r>
              <a:rPr lang="ja-JP" altLang="en-US" sz="2045" b="1" dirty="0">
                <a:solidFill>
                  <a:schemeClr val="accent5">
                    <a:lumMod val="75000"/>
                  </a:schemeClr>
                </a:solidFill>
              </a:rPr>
              <a:t>多様な人々と協議</a:t>
            </a:r>
            <a:r>
              <a:rPr lang="ja-JP" altLang="en-US" sz="1704" b="1" dirty="0">
                <a:solidFill>
                  <a:schemeClr val="accent5">
                    <a:lumMod val="75000"/>
                  </a:schemeClr>
                </a:solidFill>
              </a:rPr>
              <a:t>しながら</a:t>
            </a:r>
            <a:endParaRPr lang="en-US" altLang="ja-JP" sz="1704" b="1" dirty="0">
              <a:solidFill>
                <a:schemeClr val="accent5">
                  <a:lumMod val="75000"/>
                </a:schemeClr>
              </a:solidFill>
            </a:endParaRPr>
          </a:p>
          <a:p>
            <a:r>
              <a:rPr lang="ja-JP" altLang="en-US" sz="1704" b="1" dirty="0">
                <a:solidFill>
                  <a:schemeClr val="accent5">
                    <a:lumMod val="75000"/>
                  </a:schemeClr>
                </a:solidFill>
              </a:rPr>
              <a:t>　　　　　　　　　　　　　　　　　　　　　様々な</a:t>
            </a:r>
            <a:r>
              <a:rPr lang="ja-JP" altLang="en-US" sz="2045" b="1" dirty="0">
                <a:solidFill>
                  <a:schemeClr val="accent5">
                    <a:lumMod val="75000"/>
                  </a:schemeClr>
                </a:solidFill>
              </a:rPr>
              <a:t>社会的変化を乗り越え、</a:t>
            </a:r>
            <a:endParaRPr lang="en-US" altLang="ja-JP" sz="2045" b="1" dirty="0">
              <a:solidFill>
                <a:schemeClr val="accent5">
                  <a:lumMod val="75000"/>
                </a:schemeClr>
              </a:solidFill>
            </a:endParaRPr>
          </a:p>
          <a:p>
            <a:endParaRPr lang="en-US" altLang="ja-JP" sz="681" b="1" dirty="0">
              <a:solidFill>
                <a:schemeClr val="accent5">
                  <a:lumMod val="75000"/>
                </a:schemeClr>
              </a:solidFill>
            </a:endParaRPr>
          </a:p>
          <a:p>
            <a:r>
              <a:rPr lang="ja-JP" altLang="en-US" sz="2045" b="1" dirty="0">
                <a:solidFill>
                  <a:srgbClr val="FF0000"/>
                </a:solidFill>
              </a:rPr>
              <a:t>豊かな人生を切り拓き、</a:t>
            </a:r>
            <a:r>
              <a:rPr lang="ja-JP" altLang="en-US" sz="1704" b="1" dirty="0"/>
              <a:t>　　　　　　       </a:t>
            </a:r>
            <a:r>
              <a:rPr lang="ja-JP" altLang="en-US" sz="2045" b="1" dirty="0">
                <a:solidFill>
                  <a:schemeClr val="accent1">
                    <a:lumMod val="50000"/>
                  </a:schemeClr>
                </a:solidFill>
              </a:rPr>
              <a:t>持続可能な社会の創り手となる</a:t>
            </a:r>
            <a:endParaRPr lang="en-US" altLang="ja-JP" sz="2045" b="1" dirty="0">
              <a:solidFill>
                <a:schemeClr val="accent1">
                  <a:lumMod val="50000"/>
                </a:schemeClr>
              </a:solidFill>
            </a:endParaRPr>
          </a:p>
          <a:p>
            <a:endParaRPr lang="en-US" altLang="ja-JP" sz="1704" b="1" dirty="0">
              <a:solidFill>
                <a:schemeClr val="accent1">
                  <a:lumMod val="50000"/>
                </a:schemeClr>
              </a:solidFill>
            </a:endParaRPr>
          </a:p>
          <a:p>
            <a:endParaRPr lang="en-US" altLang="ja-JP" sz="1704" b="1" dirty="0">
              <a:solidFill>
                <a:schemeClr val="accent1">
                  <a:lumMod val="50000"/>
                </a:schemeClr>
              </a:solidFill>
            </a:endParaRPr>
          </a:p>
          <a:p>
            <a:r>
              <a:rPr lang="ja-JP" altLang="en-US" sz="1704" b="1" dirty="0"/>
              <a:t>ことができるようにすることが求められる</a:t>
            </a:r>
            <a:endParaRPr lang="en-US" altLang="ja-JP" sz="1704" b="1" dirty="0"/>
          </a:p>
          <a:p>
            <a:endParaRPr lang="en-US" altLang="ja-JP" sz="1704" b="1" dirty="0"/>
          </a:p>
          <a:p>
            <a:r>
              <a:rPr lang="ja-JP" altLang="en-US" sz="1704" b="1" dirty="0"/>
              <a:t>　　　　　　　　　　　　　　　　　　　　</a:t>
            </a:r>
          </a:p>
        </p:txBody>
      </p:sp>
      <p:sp>
        <p:nvSpPr>
          <p:cNvPr id="5" name="テキスト ボックス 4"/>
          <p:cNvSpPr txBox="1"/>
          <p:nvPr/>
        </p:nvSpPr>
        <p:spPr>
          <a:xfrm>
            <a:off x="3348783" y="350240"/>
            <a:ext cx="2432076" cy="362279"/>
          </a:xfrm>
          <a:prstGeom prst="rect">
            <a:avLst/>
          </a:prstGeom>
          <a:noFill/>
        </p:spPr>
        <p:txBody>
          <a:bodyPr wrap="none" rtlCol="0">
            <a:spAutoFit/>
          </a:bodyPr>
          <a:lstStyle/>
          <a:p>
            <a:r>
              <a:rPr lang="en-US" altLang="ja-JP" sz="1754" b="1" dirty="0"/>
              <a:t>10</a:t>
            </a:r>
            <a:r>
              <a:rPr lang="ja-JP" altLang="en-US" sz="1754" b="1" dirty="0"/>
              <a:t>年前の学習指導要領</a:t>
            </a:r>
          </a:p>
        </p:txBody>
      </p:sp>
      <p:sp>
        <p:nvSpPr>
          <p:cNvPr id="6" name="テキスト ボックス 5"/>
          <p:cNvSpPr txBox="1"/>
          <p:nvPr/>
        </p:nvSpPr>
        <p:spPr>
          <a:xfrm>
            <a:off x="3148408" y="2985899"/>
            <a:ext cx="3102131" cy="362279"/>
          </a:xfrm>
          <a:prstGeom prst="rect">
            <a:avLst/>
          </a:prstGeom>
          <a:noFill/>
        </p:spPr>
        <p:txBody>
          <a:bodyPr wrap="none" rtlCol="0">
            <a:spAutoFit/>
          </a:bodyPr>
          <a:lstStyle/>
          <a:p>
            <a:r>
              <a:rPr lang="ja-JP" altLang="en-US" sz="1754" b="1" dirty="0"/>
              <a:t>新しい学習指導要領（前文）</a:t>
            </a:r>
          </a:p>
        </p:txBody>
      </p:sp>
      <p:sp>
        <p:nvSpPr>
          <p:cNvPr id="7" name="下矢印 6"/>
          <p:cNvSpPr/>
          <p:nvPr/>
        </p:nvSpPr>
        <p:spPr>
          <a:xfrm>
            <a:off x="4030824" y="2235351"/>
            <a:ext cx="676256" cy="636918"/>
          </a:xfrm>
          <a:prstGeom prst="downArrow">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9" name="正方形/長方形 8"/>
          <p:cNvSpPr/>
          <p:nvPr/>
        </p:nvSpPr>
        <p:spPr>
          <a:xfrm>
            <a:off x="2481212" y="1274501"/>
            <a:ext cx="3818980" cy="8310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cxnSp>
        <p:nvCxnSpPr>
          <p:cNvPr id="14" name="直線コネクタ 13"/>
          <p:cNvCxnSpPr>
            <a:cxnSpLocks/>
          </p:cNvCxnSpPr>
          <p:nvPr/>
        </p:nvCxnSpPr>
        <p:spPr>
          <a:xfrm>
            <a:off x="4853878" y="5157192"/>
            <a:ext cx="3599242" cy="142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706577" y="2876798"/>
            <a:ext cx="1559298" cy="613559"/>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2" name="角丸四角形吹き出し 11"/>
          <p:cNvSpPr/>
          <p:nvPr/>
        </p:nvSpPr>
        <p:spPr>
          <a:xfrm>
            <a:off x="4718950" y="5811333"/>
            <a:ext cx="4077288" cy="552203"/>
          </a:xfrm>
          <a:prstGeom prst="wedgeRoundRectCallout">
            <a:avLst>
              <a:gd name="adj1" fmla="val -36404"/>
              <a:gd name="adj2" fmla="val -16183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75" b="1" dirty="0">
                <a:solidFill>
                  <a:schemeClr val="tx1"/>
                </a:solidFill>
                <a:latin typeface="AR丸ゴシック体E" panose="020F0909000000000000" pitchFamily="49" charset="-128"/>
                <a:ea typeface="AR丸ゴシック体E" panose="020F0909000000000000" pitchFamily="49" charset="-128"/>
              </a:rPr>
              <a:t>この考え方</a:t>
            </a:r>
            <a:r>
              <a:rPr lang="ja-JP" altLang="en-US" sz="1875" b="1">
                <a:solidFill>
                  <a:schemeClr val="tx1"/>
                </a:solidFill>
                <a:latin typeface="AR丸ゴシック体E" panose="020F0909000000000000" pitchFamily="49" charset="-128"/>
                <a:ea typeface="AR丸ゴシック体E" panose="020F0909000000000000" pitchFamily="49" charset="-128"/>
              </a:rPr>
              <a:t>は、ＥＳＤそのもの</a:t>
            </a:r>
            <a:r>
              <a:rPr lang="ja-JP" altLang="en-US" sz="1875" b="1" dirty="0">
                <a:solidFill>
                  <a:schemeClr val="tx1"/>
                </a:solidFill>
                <a:latin typeface="AR丸ゴシック体E" panose="020F0909000000000000" pitchFamily="49" charset="-128"/>
                <a:ea typeface="AR丸ゴシック体E" panose="020F0909000000000000" pitchFamily="49" charset="-128"/>
              </a:rPr>
              <a:t>です</a:t>
            </a:r>
          </a:p>
        </p:txBody>
      </p:sp>
      <p:sp>
        <p:nvSpPr>
          <p:cNvPr id="13" name="テキスト ボックス 12"/>
          <p:cNvSpPr txBox="1"/>
          <p:nvPr/>
        </p:nvSpPr>
        <p:spPr>
          <a:xfrm>
            <a:off x="869608" y="3019673"/>
            <a:ext cx="1314784" cy="362279"/>
          </a:xfrm>
          <a:prstGeom prst="rect">
            <a:avLst/>
          </a:prstGeom>
          <a:noFill/>
        </p:spPr>
        <p:txBody>
          <a:bodyPr wrap="none" rtlCol="0">
            <a:spAutoFit/>
          </a:bodyPr>
          <a:lstStyle/>
          <a:p>
            <a:r>
              <a:rPr lang="ja-JP" altLang="en-US" sz="1754" b="1" dirty="0"/>
              <a:t>個人の成長</a:t>
            </a:r>
          </a:p>
        </p:txBody>
      </p:sp>
      <p:sp>
        <p:nvSpPr>
          <p:cNvPr id="17" name="円/楕円 16"/>
          <p:cNvSpPr/>
          <p:nvPr/>
        </p:nvSpPr>
        <p:spPr>
          <a:xfrm>
            <a:off x="6167254" y="2815442"/>
            <a:ext cx="2625053" cy="613559"/>
          </a:xfrm>
          <a:prstGeom prst="ellipse">
            <a:avLst/>
          </a:prstGeom>
          <a:solidFill>
            <a:schemeClr val="accent1">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5" name="テキスト ボックス 14"/>
          <p:cNvSpPr txBox="1"/>
          <p:nvPr/>
        </p:nvSpPr>
        <p:spPr>
          <a:xfrm>
            <a:off x="6321426" y="2978938"/>
            <a:ext cx="2204450" cy="362279"/>
          </a:xfrm>
          <a:prstGeom prst="rect">
            <a:avLst/>
          </a:prstGeom>
          <a:noFill/>
        </p:spPr>
        <p:txBody>
          <a:bodyPr wrap="none" rtlCol="0">
            <a:spAutoFit/>
          </a:bodyPr>
          <a:lstStyle/>
          <a:p>
            <a:r>
              <a:rPr lang="ja-JP" altLang="en-US" sz="1754" b="1" dirty="0"/>
              <a:t>社会人としての役割</a:t>
            </a:r>
          </a:p>
        </p:txBody>
      </p:sp>
      <p:grpSp>
        <p:nvGrpSpPr>
          <p:cNvPr id="18" name="グループ化 17">
            <a:extLst>
              <a:ext uri="{FF2B5EF4-FFF2-40B4-BE49-F238E27FC236}">
                <a16:creationId xmlns:a16="http://schemas.microsoft.com/office/drawing/2014/main" id="{B76746F6-AB17-45FB-B7B7-E602416BABE4}"/>
              </a:ext>
            </a:extLst>
          </p:cNvPr>
          <p:cNvGrpSpPr/>
          <p:nvPr/>
        </p:nvGrpSpPr>
        <p:grpSpPr>
          <a:xfrm>
            <a:off x="1701563" y="604127"/>
            <a:ext cx="1559298" cy="613559"/>
            <a:chOff x="128464" y="1084700"/>
            <a:chExt cx="1830009" cy="720080"/>
          </a:xfrm>
        </p:grpSpPr>
        <p:sp>
          <p:nvSpPr>
            <p:cNvPr id="20" name="円/楕円 19"/>
            <p:cNvSpPr/>
            <p:nvPr/>
          </p:nvSpPr>
          <p:spPr>
            <a:xfrm>
              <a:off x="128464" y="1084700"/>
              <a:ext cx="1830009" cy="720080"/>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21" name="テキスト ボックス 20"/>
            <p:cNvSpPr txBox="1"/>
            <p:nvPr/>
          </p:nvSpPr>
          <p:spPr>
            <a:xfrm>
              <a:off x="341994" y="1252379"/>
              <a:ext cx="1543045" cy="425175"/>
            </a:xfrm>
            <a:prstGeom prst="rect">
              <a:avLst/>
            </a:prstGeom>
            <a:noFill/>
          </p:spPr>
          <p:txBody>
            <a:bodyPr wrap="none" rtlCol="0">
              <a:spAutoFit/>
            </a:bodyPr>
            <a:lstStyle/>
            <a:p>
              <a:r>
                <a:rPr lang="ja-JP" altLang="en-US" sz="1754" b="1" dirty="0"/>
                <a:t>個人の成長</a:t>
              </a:r>
            </a:p>
          </p:txBody>
        </p:sp>
      </p:grpSp>
    </p:spTree>
    <p:extLst>
      <p:ext uri="{BB962C8B-B14F-4D97-AF65-F5344CB8AC3E}">
        <p14:creationId xmlns:p14="http://schemas.microsoft.com/office/powerpoint/2010/main" val="385070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0-#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1000"/>
                                        <p:tgtEl>
                                          <p:spTgt spid="4">
                                            <p:txEl>
                                              <p:pRg st="0" end="0"/>
                                            </p:txEl>
                                          </p:spTgt>
                                        </p:tgtEl>
                                      </p:cBhvr>
                                    </p:animEffect>
                                    <p:anim calcmode="lin" valueType="num">
                                      <p:cBhvr>
                                        <p:cTn id="3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1000"/>
                                        <p:tgtEl>
                                          <p:spTgt spid="4">
                                            <p:txEl>
                                              <p:pRg st="1" end="1"/>
                                            </p:txEl>
                                          </p:spTgt>
                                        </p:tgtEl>
                                      </p:cBhvr>
                                    </p:animEffect>
                                    <p:anim calcmode="lin" valueType="num">
                                      <p:cBhvr>
                                        <p:cTn id="4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fade">
                                      <p:cBhvr>
                                        <p:cTn id="47" dur="1000"/>
                                        <p:tgtEl>
                                          <p:spTgt spid="4">
                                            <p:txEl>
                                              <p:pRg st="2" end="2"/>
                                            </p:txEl>
                                          </p:spTgt>
                                        </p:tgtEl>
                                      </p:cBhvr>
                                    </p:animEffect>
                                    <p:anim calcmode="lin" valueType="num">
                                      <p:cBhvr>
                                        <p:cTn id="4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1000"/>
                                        <p:tgtEl>
                                          <p:spTgt spid="4">
                                            <p:txEl>
                                              <p:pRg st="4" end="4"/>
                                            </p:txEl>
                                          </p:spTgt>
                                        </p:tgtEl>
                                      </p:cBhvr>
                                    </p:animEffect>
                                    <p:anim calcmode="lin" valueType="num">
                                      <p:cBhvr>
                                        <p:cTn id="5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42" presetClass="entr" presetSubtype="0" fill="hold" nodeType="afterEffect">
                                  <p:stCondLst>
                                    <p:cond delay="0"/>
                                  </p:stCondLst>
                                  <p:childTnLst>
                                    <p:set>
                                      <p:cBhvr>
                                        <p:cTn id="57" dur="1" fill="hold">
                                          <p:stCondLst>
                                            <p:cond delay="0"/>
                                          </p:stCondLst>
                                        </p:cTn>
                                        <p:tgtEl>
                                          <p:spTgt spid="4">
                                            <p:txEl>
                                              <p:pRg st="7" end="7"/>
                                            </p:txEl>
                                          </p:spTgt>
                                        </p:tgtEl>
                                        <p:attrNameLst>
                                          <p:attrName>style.visibility</p:attrName>
                                        </p:attrNameLst>
                                      </p:cBhvr>
                                      <p:to>
                                        <p:strVal val="visible"/>
                                      </p:to>
                                    </p:set>
                                    <p:animEffect transition="in" filter="fade">
                                      <p:cBhvr>
                                        <p:cTn id="58" dur="1000"/>
                                        <p:tgtEl>
                                          <p:spTgt spid="4">
                                            <p:txEl>
                                              <p:pRg st="7" end="7"/>
                                            </p:txEl>
                                          </p:spTgt>
                                        </p:tgtEl>
                                      </p:cBhvr>
                                    </p:animEffect>
                                    <p:anim calcmode="lin" valueType="num">
                                      <p:cBhvr>
                                        <p:cTn id="5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arn(inVertical)">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barn(inVertical)">
                                      <p:cBhvr>
                                        <p:cTn id="73" dur="500"/>
                                        <p:tgtEl>
                                          <p:spTgt spid="1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Vertical)">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500" fill="hold"/>
                                        <p:tgtEl>
                                          <p:spTgt spid="14"/>
                                        </p:tgtEl>
                                        <p:attrNameLst>
                                          <p:attrName>ppt_x</p:attrName>
                                        </p:attrNameLst>
                                      </p:cBhvr>
                                      <p:tavLst>
                                        <p:tav tm="0">
                                          <p:val>
                                            <p:strVal val="#ppt_x"/>
                                          </p:val>
                                        </p:tav>
                                        <p:tav tm="100000">
                                          <p:val>
                                            <p:strVal val="#ppt_x"/>
                                          </p:val>
                                        </p:tav>
                                      </p:tavLst>
                                    </p:anim>
                                    <p:anim calcmode="lin" valueType="num">
                                      <p:cBhvr additive="base">
                                        <p:cTn id="8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1000"/>
                                        <p:tgtEl>
                                          <p:spTgt spid="12"/>
                                        </p:tgtEl>
                                      </p:cBhvr>
                                    </p:animEffect>
                                    <p:anim calcmode="lin" valueType="num">
                                      <p:cBhvr>
                                        <p:cTn id="88" dur="1000" fill="hold"/>
                                        <p:tgtEl>
                                          <p:spTgt spid="12"/>
                                        </p:tgtEl>
                                        <p:attrNameLst>
                                          <p:attrName>ppt_x</p:attrName>
                                        </p:attrNameLst>
                                      </p:cBhvr>
                                      <p:tavLst>
                                        <p:tav tm="0">
                                          <p:val>
                                            <p:strVal val="#ppt_x"/>
                                          </p:val>
                                        </p:tav>
                                        <p:tav tm="100000">
                                          <p:val>
                                            <p:strVal val="#ppt_x"/>
                                          </p:val>
                                        </p:tav>
                                      </p:tavLst>
                                    </p:anim>
                                    <p:anim calcmode="lin" valueType="num">
                                      <p:cBhvr>
                                        <p:cTn id="8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nodeType="clickEffect">
                                  <p:stCondLst>
                                    <p:cond delay="0"/>
                                  </p:stCondLst>
                                  <p:childTnLst>
                                    <p:set>
                                      <p:cBhvr>
                                        <p:cTn id="93" dur="1" fill="hold">
                                          <p:stCondLst>
                                            <p:cond delay="0"/>
                                          </p:stCondLst>
                                        </p:cTn>
                                        <p:tgtEl>
                                          <p:spTgt spid="4">
                                            <p:txEl>
                                              <p:pRg st="9" end="9"/>
                                            </p:txEl>
                                          </p:spTgt>
                                        </p:tgtEl>
                                        <p:attrNameLst>
                                          <p:attrName>style.visibility</p:attrName>
                                        </p:attrNameLst>
                                      </p:cBhvr>
                                      <p:to>
                                        <p:strVal val="visible"/>
                                      </p:to>
                                    </p:set>
                                    <p:anim calcmode="lin" valueType="num">
                                      <p:cBhvr additive="base">
                                        <p:cTn id="94" dur="500" fill="hold"/>
                                        <p:tgtEl>
                                          <p:spTgt spid="4">
                                            <p:txEl>
                                              <p:pRg st="9" end="9"/>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p:bldP spid="6" grpId="0"/>
      <p:bldP spid="7" grpId="0" animBg="1"/>
      <p:bldP spid="16" grpId="0" animBg="1"/>
      <p:bldP spid="12" grpId="0" animBg="1"/>
      <p:bldP spid="13" grpId="0"/>
      <p:bldP spid="17" grpId="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BC5A65BC-2141-4778-9662-DFDF699F009A}"/>
              </a:ext>
            </a:extLst>
          </p:cNvPr>
          <p:cNvGrpSpPr/>
          <p:nvPr/>
        </p:nvGrpSpPr>
        <p:grpSpPr>
          <a:xfrm>
            <a:off x="3496656" y="2127321"/>
            <a:ext cx="2213426" cy="2644129"/>
            <a:chOff x="3636716" y="1634402"/>
            <a:chExt cx="2213426" cy="2975072"/>
          </a:xfrm>
        </p:grpSpPr>
        <p:sp>
          <p:nvSpPr>
            <p:cNvPr id="5" name="フローチャート: 代替処理 4">
              <a:extLst>
                <a:ext uri="{FF2B5EF4-FFF2-40B4-BE49-F238E27FC236}">
                  <a16:creationId xmlns:a16="http://schemas.microsoft.com/office/drawing/2014/main" id="{C39A76B1-6E8C-4042-8D09-81E9918FAE32}"/>
                </a:ext>
              </a:extLst>
            </p:cNvPr>
            <p:cNvSpPr/>
            <p:nvPr/>
          </p:nvSpPr>
          <p:spPr>
            <a:xfrm>
              <a:off x="3636716" y="1634402"/>
              <a:ext cx="2213426" cy="2932555"/>
            </a:xfrm>
            <a:prstGeom prst="flowChartAlternateProcess">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B82D5FD-8996-4AE2-A512-711A0B130A51}"/>
                </a:ext>
              </a:extLst>
            </p:cNvPr>
            <p:cNvSpPr txBox="1"/>
            <p:nvPr/>
          </p:nvSpPr>
          <p:spPr>
            <a:xfrm>
              <a:off x="3711322" y="1804458"/>
              <a:ext cx="2120535" cy="2805016"/>
            </a:xfrm>
            <a:prstGeom prst="rect">
              <a:avLst/>
            </a:prstGeom>
            <a:noFill/>
            <a:ln>
              <a:noFill/>
              <a:prstDash val="dash"/>
            </a:ln>
          </p:spPr>
          <p:txBody>
            <a:bodyPr wrap="square" rtlCol="0">
              <a:spAutoFit/>
            </a:bodyPr>
            <a:lstStyle/>
            <a:p>
              <a:pPr algn="ctr"/>
              <a:r>
                <a:rPr kumimoji="1" lang="ja-JP" altLang="en-US" sz="1600" b="1" dirty="0"/>
                <a:t>ＥＳＤ </a:t>
              </a:r>
              <a:r>
                <a:rPr kumimoji="1" lang="en-US" altLang="ja-JP" sz="1600" b="1" dirty="0"/>
                <a:t>for </a:t>
              </a:r>
              <a:r>
                <a:rPr kumimoji="1" lang="ja-JP" altLang="en-US" sz="1600" b="1" dirty="0"/>
                <a:t>ＳＤＧｓ</a:t>
              </a:r>
              <a:endParaRPr kumimoji="1" lang="en-US" altLang="ja-JP" sz="2000" dirty="0"/>
            </a:p>
            <a:p>
              <a:endParaRPr kumimoji="1" lang="en-US" altLang="ja-JP" sz="1400" dirty="0"/>
            </a:p>
            <a:p>
              <a:r>
                <a:rPr kumimoji="1" lang="ja-JP" altLang="en-US" sz="1400" b="1" dirty="0"/>
                <a:t>ＳＤＧｓで示された目標を実現していくには、あらゆる分野の人々が連携・協働し、問題解決することが重要です。そのためには教育のあり方も大きく変えていく必要がありそうです。</a:t>
              </a:r>
              <a:endParaRPr kumimoji="1" lang="en-US" altLang="ja-JP" sz="1400" b="1" dirty="0"/>
            </a:p>
            <a:p>
              <a:endParaRPr kumimoji="1" lang="ja-JP" altLang="en-US" sz="1400" dirty="0"/>
            </a:p>
          </p:txBody>
        </p:sp>
      </p:grpSp>
      <p:pic>
        <p:nvPicPr>
          <p:cNvPr id="9" name="図 8">
            <a:extLst>
              <a:ext uri="{FF2B5EF4-FFF2-40B4-BE49-F238E27FC236}">
                <a16:creationId xmlns:a16="http://schemas.microsoft.com/office/drawing/2014/main" id="{5A520CDA-53E0-447E-A244-9F13E199595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10370" r="74167" b="67939"/>
          <a:stretch/>
        </p:blipFill>
        <p:spPr>
          <a:xfrm>
            <a:off x="3459034" y="5486400"/>
            <a:ext cx="2299039" cy="1085850"/>
          </a:xfrm>
          <a:prstGeom prst="rect">
            <a:avLst/>
          </a:prstGeom>
        </p:spPr>
      </p:pic>
      <p:pic>
        <p:nvPicPr>
          <p:cNvPr id="10" name="図 9">
            <a:extLst>
              <a:ext uri="{FF2B5EF4-FFF2-40B4-BE49-F238E27FC236}">
                <a16:creationId xmlns:a16="http://schemas.microsoft.com/office/drawing/2014/main" id="{998C0324-A0D8-4657-9CB1-CB839A199CE9}"/>
              </a:ext>
            </a:extLst>
          </p:cNvPr>
          <p:cNvPicPr>
            <a:picLocks noChangeAspect="1"/>
          </p:cNvPicPr>
          <p:nvPr/>
        </p:nvPicPr>
        <p:blipFill>
          <a:blip r:embed="rId5"/>
          <a:stretch>
            <a:fillRect/>
          </a:stretch>
        </p:blipFill>
        <p:spPr>
          <a:xfrm>
            <a:off x="190499" y="923925"/>
            <a:ext cx="3053763" cy="4837160"/>
          </a:xfrm>
          <a:prstGeom prst="rect">
            <a:avLst/>
          </a:prstGeom>
        </p:spPr>
      </p:pic>
      <p:pic>
        <p:nvPicPr>
          <p:cNvPr id="11" name="図 10">
            <a:extLst>
              <a:ext uri="{FF2B5EF4-FFF2-40B4-BE49-F238E27FC236}">
                <a16:creationId xmlns:a16="http://schemas.microsoft.com/office/drawing/2014/main" id="{F788A214-9926-4217-AE32-F53BDC9D55E3}"/>
              </a:ext>
            </a:extLst>
          </p:cNvPr>
          <p:cNvPicPr>
            <a:picLocks noChangeAspect="1"/>
          </p:cNvPicPr>
          <p:nvPr/>
        </p:nvPicPr>
        <p:blipFill>
          <a:blip r:embed="rId6"/>
          <a:stretch>
            <a:fillRect/>
          </a:stretch>
        </p:blipFill>
        <p:spPr>
          <a:xfrm>
            <a:off x="5962477" y="925769"/>
            <a:ext cx="3053762" cy="4835316"/>
          </a:xfrm>
          <a:prstGeom prst="rect">
            <a:avLst/>
          </a:prstGeom>
        </p:spPr>
      </p:pic>
      <p:sp>
        <p:nvSpPr>
          <p:cNvPr id="12" name="テキスト ボックス 11">
            <a:extLst>
              <a:ext uri="{FF2B5EF4-FFF2-40B4-BE49-F238E27FC236}">
                <a16:creationId xmlns:a16="http://schemas.microsoft.com/office/drawing/2014/main" id="{0F02EA2D-FB1B-4C8B-9D9B-792ACF2088DD}"/>
              </a:ext>
            </a:extLst>
          </p:cNvPr>
          <p:cNvSpPr txBox="1"/>
          <p:nvPr/>
        </p:nvSpPr>
        <p:spPr>
          <a:xfrm>
            <a:off x="1510480" y="197118"/>
            <a:ext cx="6647974" cy="369332"/>
          </a:xfrm>
          <a:prstGeom prst="rect">
            <a:avLst/>
          </a:prstGeom>
          <a:noFill/>
        </p:spPr>
        <p:txBody>
          <a:bodyPr wrap="none" rtlCol="0">
            <a:spAutoFit/>
          </a:bodyPr>
          <a:lstStyle/>
          <a:p>
            <a:r>
              <a:rPr kumimoji="1" lang="ja-JP" altLang="en-US" dirty="0"/>
              <a:t>ＥＳＤとは、そしてＳＤＧｓとは、一口で言うと何でしょう。</a:t>
            </a:r>
          </a:p>
        </p:txBody>
      </p:sp>
    </p:spTree>
    <p:extLst>
      <p:ext uri="{BB962C8B-B14F-4D97-AF65-F5344CB8AC3E}">
        <p14:creationId xmlns:p14="http://schemas.microsoft.com/office/powerpoint/2010/main" val="125741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5E775DD-6539-4B66-818E-C3CB919DE380}"/>
              </a:ext>
            </a:extLst>
          </p:cNvPr>
          <p:cNvSpPr/>
          <p:nvPr/>
        </p:nvSpPr>
        <p:spPr>
          <a:xfrm>
            <a:off x="351693" y="172023"/>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2" name="テキスト ボックス 1"/>
          <p:cNvSpPr txBox="1">
            <a:spLocks noChangeArrowheads="1"/>
          </p:cNvSpPr>
          <p:nvPr/>
        </p:nvSpPr>
        <p:spPr bwMode="auto">
          <a:xfrm>
            <a:off x="706092" y="1301995"/>
            <a:ext cx="7454285" cy="4791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ja-JP" altLang="en-US" sz="2585" b="1" dirty="0">
                <a:latin typeface="AR P丸ゴシック体E" panose="020F0900000000000000" pitchFamily="50" charset="-128"/>
                <a:ea typeface="AR P丸ゴシック体E" panose="020F0900000000000000" pitchFamily="50" charset="-128"/>
              </a:rPr>
              <a:t>（厳しい時代をたくましく）</a:t>
            </a:r>
            <a:r>
              <a:rPr lang="ja-JP" altLang="en-US" sz="3323" b="1" dirty="0">
                <a:latin typeface="HG創英角ﾎﾟｯﾌﾟ体" panose="040B0A09000000000000" pitchFamily="49" charset="-128"/>
                <a:ea typeface="HG創英角ﾎﾟｯﾌﾟ体" panose="040B0A09000000000000" pitchFamily="49" charset="-128"/>
              </a:rPr>
              <a:t>　</a:t>
            </a:r>
            <a:endParaRPr lang="en-US" altLang="ja-JP" sz="3323" b="1" dirty="0">
              <a:latin typeface="HG創英角ﾎﾟｯﾌﾟ体" panose="040B0A09000000000000" pitchFamily="49" charset="-128"/>
              <a:ea typeface="HG創英角ﾎﾟｯﾌﾟ体" panose="040B0A09000000000000" pitchFamily="49" charset="-128"/>
            </a:endParaRPr>
          </a:p>
          <a:p>
            <a:r>
              <a:rPr lang="ja-JP" altLang="en-US" sz="3323" b="1" dirty="0">
                <a:solidFill>
                  <a:srgbClr val="C00000"/>
                </a:solidFill>
                <a:latin typeface="AR P丸ゴシック体E" panose="020F0900000000000000" pitchFamily="50" charset="-128"/>
                <a:ea typeface="AR P丸ゴシック体E" panose="020F0900000000000000" pitchFamily="50" charset="-128"/>
              </a:rPr>
              <a:t>「</a:t>
            </a:r>
            <a:r>
              <a:rPr lang="ja-JP" altLang="en-US" sz="3323" b="1" dirty="0">
                <a:solidFill>
                  <a:srgbClr val="C00000"/>
                </a:solidFill>
                <a:latin typeface="HG創英角ﾎﾟｯﾌﾟ体" panose="040B0A09000000000000" pitchFamily="49" charset="-128"/>
                <a:ea typeface="HG創英角ﾎﾟｯﾌﾟ体" panose="040B0A09000000000000" pitchFamily="49" charset="-128"/>
              </a:rPr>
              <a:t>生きる力」を育む　</a:t>
            </a:r>
            <a:r>
              <a:rPr lang="ja-JP" altLang="en-US" sz="1846" b="1" dirty="0">
                <a:solidFill>
                  <a:srgbClr val="C00000"/>
                </a:solidFill>
                <a:latin typeface="HG創英角ﾎﾟｯﾌﾟ体" panose="040B0A09000000000000" pitchFamily="49" charset="-128"/>
                <a:ea typeface="HG創英角ﾎﾟｯﾌﾟ体" panose="040B0A09000000000000" pitchFamily="49" charset="-128"/>
              </a:rPr>
              <a:t>　</a:t>
            </a:r>
            <a:r>
              <a:rPr lang="ja-JP" altLang="en-US" sz="1846" b="1" dirty="0">
                <a:latin typeface="HG創英角ﾎﾟｯﾌﾟ体" panose="040B0A09000000000000" pitchFamily="49" charset="-128"/>
                <a:ea typeface="HG創英角ﾎﾟｯﾌﾟ体" panose="040B0A09000000000000" pitchFamily="49" charset="-128"/>
              </a:rPr>
              <a:t>　 </a:t>
            </a:r>
            <a:r>
              <a:rPr lang="ja-JP" altLang="en-US" sz="2954"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・思考力</a:t>
            </a:r>
            <a:endParaRPr lang="en-US" altLang="ja-JP" sz="2954" b="1" dirty="0">
              <a:solidFill>
                <a:schemeClr val="accent1">
                  <a:lumMod val="50000"/>
                </a:schemeClr>
              </a:solidFill>
              <a:latin typeface="HG創英角ﾎﾟｯﾌﾟ体" panose="040B0A09000000000000" pitchFamily="49" charset="-128"/>
              <a:ea typeface="HG創英角ﾎﾟｯﾌﾟ体" panose="040B0A09000000000000" pitchFamily="49" charset="-128"/>
            </a:endParaRPr>
          </a:p>
          <a:p>
            <a:r>
              <a:rPr lang="ja-JP" altLang="en-US" sz="3408"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１、</a:t>
            </a:r>
            <a:r>
              <a:rPr lang="ja-JP" altLang="en-US" sz="3323"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課題解決に必要な</a:t>
            </a:r>
            <a:r>
              <a:rPr lang="ja-JP" altLang="en-US" sz="3785"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　</a:t>
            </a:r>
            <a:r>
              <a:rPr lang="ja-JP" altLang="en-US" sz="2954"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・判断力</a:t>
            </a:r>
            <a:r>
              <a:rPr lang="ja-JP" altLang="en-US" sz="3408"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　</a:t>
            </a:r>
            <a:endParaRPr lang="en-US" altLang="ja-JP" sz="3408" b="1" dirty="0">
              <a:solidFill>
                <a:schemeClr val="accent1">
                  <a:lumMod val="50000"/>
                </a:schemeClr>
              </a:solidFill>
              <a:latin typeface="HG創英角ﾎﾟｯﾌﾟ体" panose="040B0A09000000000000" pitchFamily="49" charset="-128"/>
              <a:ea typeface="HG創英角ﾎﾟｯﾌﾟ体" panose="040B0A09000000000000" pitchFamily="49" charset="-128"/>
            </a:endParaRPr>
          </a:p>
          <a:p>
            <a:r>
              <a:rPr lang="ja-JP" altLang="en-US" sz="3408"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　　　　　　　　　　　</a:t>
            </a:r>
            <a:r>
              <a:rPr lang="ja-JP" altLang="en-US" sz="2954"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・表現力</a:t>
            </a:r>
            <a:endParaRPr lang="en-US" altLang="ja-JP" sz="2954" b="1" dirty="0">
              <a:solidFill>
                <a:schemeClr val="accent1">
                  <a:lumMod val="50000"/>
                </a:schemeClr>
              </a:solidFill>
              <a:latin typeface="HG創英角ﾎﾟｯﾌﾟ体" panose="040B0A09000000000000" pitchFamily="49" charset="-128"/>
              <a:ea typeface="HG創英角ﾎﾟｯﾌﾟ体" panose="040B0A09000000000000" pitchFamily="49" charset="-128"/>
            </a:endParaRPr>
          </a:p>
          <a:p>
            <a:r>
              <a:rPr lang="ja-JP" altLang="en-US" sz="3408" b="1" dirty="0">
                <a:latin typeface="HG創英角ﾎﾟｯﾌﾟ体" panose="040B0A09000000000000" pitchFamily="49" charset="-128"/>
                <a:ea typeface="HG創英角ﾎﾟｯﾌﾟ体" panose="040B0A09000000000000" pitchFamily="49" charset="-128"/>
              </a:rPr>
              <a:t>　</a:t>
            </a:r>
            <a:r>
              <a:rPr lang="ja-JP" altLang="en-US" sz="2954" b="1" dirty="0">
                <a:latin typeface="HG創英角ﾎﾟｯﾌﾟ体" panose="040B0A09000000000000" pitchFamily="49" charset="-128"/>
                <a:ea typeface="HG創英角ﾎﾟｯﾌﾟ体" panose="040B0A09000000000000" pitchFamily="49" charset="-128"/>
              </a:rPr>
              <a:t>・主体的に学習に取り組む態度</a:t>
            </a:r>
            <a:endParaRPr lang="en-US" altLang="ja-JP" sz="2954" b="1" dirty="0">
              <a:latin typeface="HG創英角ﾎﾟｯﾌﾟ体" panose="040B0A09000000000000" pitchFamily="49" charset="-128"/>
              <a:ea typeface="HG創英角ﾎﾟｯﾌﾟ体" panose="040B0A09000000000000" pitchFamily="49" charset="-128"/>
            </a:endParaRPr>
          </a:p>
          <a:p>
            <a:r>
              <a:rPr lang="ja-JP" altLang="en-US" sz="3323" b="1" dirty="0">
                <a:latin typeface="HG創英角ﾎﾟｯﾌﾟ体" panose="040B0A09000000000000" pitchFamily="49" charset="-128"/>
                <a:ea typeface="HG創英角ﾎﾟｯﾌﾟ体" panose="040B0A09000000000000" pitchFamily="49" charset="-128"/>
              </a:rPr>
              <a:t>　</a:t>
            </a:r>
            <a:r>
              <a:rPr lang="ja-JP" altLang="en-US" sz="2954" b="1" dirty="0">
                <a:latin typeface="HG創英角ﾎﾟｯﾌﾟ体" panose="040B0A09000000000000" pitchFamily="49" charset="-128"/>
                <a:ea typeface="HG創英角ﾎﾟｯﾌﾟ体" panose="040B0A09000000000000" pitchFamily="49" charset="-128"/>
              </a:rPr>
              <a:t>・多様な人々との協働　</a:t>
            </a:r>
            <a:r>
              <a:rPr lang="ja-JP" altLang="en-US" sz="1704" b="1" dirty="0">
                <a:latin typeface="HG創英角ﾎﾟｯﾌﾟ体" panose="040B0A09000000000000" pitchFamily="49" charset="-128"/>
                <a:ea typeface="HG創英角ﾎﾟｯﾌﾟ体" panose="040B0A09000000000000" pitchFamily="49" charset="-128"/>
              </a:rPr>
              <a:t>コミュニケーション能力</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323"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２、豊かな心や創造性</a:t>
            </a:r>
            <a:endParaRPr lang="en-US" altLang="ja-JP" sz="1846" b="1" dirty="0">
              <a:latin typeface="HG創英角ﾎﾟｯﾌﾟ体" panose="040B0A09000000000000" pitchFamily="49" charset="-128"/>
              <a:ea typeface="HG創英角ﾎﾟｯﾌﾟ体" panose="040B0A09000000000000" pitchFamily="49" charset="-128"/>
            </a:endParaRPr>
          </a:p>
          <a:p>
            <a:r>
              <a:rPr lang="ja-JP" altLang="en-US" sz="3323"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３、健康で安全な生活と</a:t>
            </a:r>
            <a:endParaRPr lang="en-US" altLang="ja-JP" sz="3323" b="1" dirty="0">
              <a:solidFill>
                <a:schemeClr val="accent1">
                  <a:lumMod val="50000"/>
                </a:schemeClr>
              </a:solidFill>
              <a:latin typeface="HG創英角ﾎﾟｯﾌﾟ体" panose="040B0A09000000000000" pitchFamily="49" charset="-128"/>
              <a:ea typeface="HG創英角ﾎﾟｯﾌﾟ体" panose="040B0A09000000000000" pitchFamily="49" charset="-128"/>
            </a:endParaRPr>
          </a:p>
          <a:p>
            <a:r>
              <a:rPr lang="ja-JP" altLang="en-US" sz="3323"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　　　豊かなスポーツライフ</a:t>
            </a:r>
            <a:r>
              <a:rPr lang="ja-JP" altLang="en-US" sz="2215" dirty="0">
                <a:latin typeface="HGSｺﾞｼｯｸE" panose="020B0900000000000000" pitchFamily="50" charset="-128"/>
                <a:ea typeface="HGSｺﾞｼｯｸE" panose="020B0900000000000000" pitchFamily="50" charset="-128"/>
              </a:rPr>
              <a:t>（</a:t>
            </a:r>
            <a:r>
              <a:rPr lang="en-US" altLang="ja-JP" sz="2215" dirty="0">
                <a:latin typeface="HGSｺﾞｼｯｸE" panose="020B0900000000000000" pitchFamily="50" charset="-128"/>
                <a:ea typeface="HGSｺﾞｼｯｸE" panose="020B0900000000000000" pitchFamily="50" charset="-128"/>
              </a:rPr>
              <a:t>17</a:t>
            </a:r>
            <a:r>
              <a:rPr lang="ja-JP" altLang="en-US" sz="2215" dirty="0">
                <a:latin typeface="HGSｺﾞｼｯｸE" panose="020B0900000000000000" pitchFamily="50" charset="-128"/>
                <a:ea typeface="HGSｺﾞｼｯｸE" panose="020B0900000000000000" pitchFamily="50" charset="-128"/>
              </a:rPr>
              <a:t>ページ）</a:t>
            </a:r>
          </a:p>
        </p:txBody>
      </p:sp>
      <p:sp>
        <p:nvSpPr>
          <p:cNvPr id="50179" name="テキスト ボックス 2"/>
          <p:cNvSpPr txBox="1">
            <a:spLocks noChangeArrowheads="1"/>
          </p:cNvSpPr>
          <p:nvPr/>
        </p:nvSpPr>
        <p:spPr bwMode="auto">
          <a:xfrm>
            <a:off x="551193" y="545334"/>
            <a:ext cx="4685496" cy="56432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067" b="1" dirty="0">
                <a:latin typeface="AR P楷書体M" panose="03000600000000000000" pitchFamily="66" charset="-128"/>
                <a:ea typeface="AR P楷書体M" panose="03000600000000000000" pitchFamily="66" charset="-128"/>
              </a:rPr>
              <a:t>学習指導要領では</a:t>
            </a:r>
            <a:r>
              <a:rPr lang="ja-JP" altLang="en-US" sz="1846" b="1" dirty="0">
                <a:latin typeface="AR P楷書体M" panose="03000600000000000000" pitchFamily="66" charset="-128"/>
                <a:ea typeface="AR P楷書体M" panose="03000600000000000000" pitchFamily="66" charset="-128"/>
              </a:rPr>
              <a:t>具体的には　</a:t>
            </a:r>
            <a:endParaRPr lang="en-US" altLang="ja-JP" sz="1846" b="1" dirty="0">
              <a:latin typeface="AR P楷書体M" panose="03000600000000000000" pitchFamily="66" charset="-128"/>
              <a:ea typeface="AR P楷書体M" panose="03000600000000000000" pitchFamily="66" charset="-128"/>
            </a:endParaRPr>
          </a:p>
        </p:txBody>
      </p:sp>
      <p:sp>
        <p:nvSpPr>
          <p:cNvPr id="4" name="右中かっこ 3"/>
          <p:cNvSpPr/>
          <p:nvPr/>
        </p:nvSpPr>
        <p:spPr>
          <a:xfrm flipH="1">
            <a:off x="5073208" y="2078540"/>
            <a:ext cx="368136" cy="126744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754"/>
          </a:p>
        </p:txBody>
      </p:sp>
      <p:sp>
        <p:nvSpPr>
          <p:cNvPr id="3" name="テキスト ボックス 2"/>
          <p:cNvSpPr txBox="1"/>
          <p:nvPr/>
        </p:nvSpPr>
        <p:spPr>
          <a:xfrm>
            <a:off x="5436189" y="363061"/>
            <a:ext cx="3033203" cy="459485"/>
          </a:xfrm>
          <a:prstGeom prst="rect">
            <a:avLst/>
          </a:prstGeom>
          <a:noFill/>
        </p:spPr>
        <p:txBody>
          <a:bodyPr wrap="none" rtlCol="0">
            <a:spAutoFit/>
          </a:bodyPr>
          <a:lstStyle/>
          <a:p>
            <a:r>
              <a:rPr lang="ja-JP" altLang="en-US" sz="2386" b="1" dirty="0">
                <a:highlight>
                  <a:srgbClr val="FFFF00"/>
                </a:highlight>
              </a:rPr>
              <a:t>知識や技能だけでなく</a:t>
            </a:r>
          </a:p>
        </p:txBody>
      </p:sp>
      <p:pic>
        <p:nvPicPr>
          <p:cNvPr id="8" name="図 7">
            <a:extLst>
              <a:ext uri="{FF2B5EF4-FFF2-40B4-BE49-F238E27FC236}">
                <a16:creationId xmlns:a16="http://schemas.microsoft.com/office/drawing/2014/main" id="{8DB98AE5-9582-496E-A272-23556B48A2E8}"/>
              </a:ext>
            </a:extLst>
          </p:cNvPr>
          <p:cNvPicPr>
            <a:picLocks noChangeAspect="1"/>
          </p:cNvPicPr>
          <p:nvPr/>
        </p:nvPicPr>
        <p:blipFill rotWithShape="1">
          <a:blip r:embed="rId3"/>
          <a:srcRect b="18202"/>
          <a:stretch/>
        </p:blipFill>
        <p:spPr>
          <a:xfrm rot="21231422">
            <a:off x="5313778" y="1050545"/>
            <a:ext cx="3573194" cy="714394"/>
          </a:xfrm>
          <a:prstGeom prst="rect">
            <a:avLst/>
          </a:prstGeom>
        </p:spPr>
      </p:pic>
      <p:pic>
        <p:nvPicPr>
          <p:cNvPr id="9" name="Picture 3" descr="「チコちゃん イラスト」の画像検索結果">
            <a:hlinkClick r:id="rId4"/>
            <a:extLst>
              <a:ext uri="{FF2B5EF4-FFF2-40B4-BE49-F238E27FC236}">
                <a16:creationId xmlns:a16="http://schemas.microsoft.com/office/drawing/2014/main" id="{E5CFD71B-01B8-4E27-82C3-36E973D5F8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2649" y="1745300"/>
            <a:ext cx="1244247" cy="156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44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45"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ppt_w</p:attrName>
                                        </p:attrNameLst>
                                      </p:cBhvr>
                                      <p:tavLst>
                                        <p:tav tm="0" fmla="#ppt_w*sin(2.5*pi*$)">
                                          <p:val>
                                            <p:fltVal val="0"/>
                                          </p:val>
                                        </p:tav>
                                        <p:tav tm="100000">
                                          <p:val>
                                            <p:fltVal val="1"/>
                                          </p:val>
                                        </p:tav>
                                      </p:tavLst>
                                    </p:anim>
                                    <p:anim calcmode="lin" valueType="num">
                                      <p:cBhvr>
                                        <p:cTn id="37"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 calcmode="lin" valueType="num">
                                      <p:cBhvr additive="base">
                                        <p:cTn id="42"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
                                            <p:txEl>
                                              <p:pRg st="4" end="4"/>
                                            </p:txEl>
                                          </p:spTgt>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anim calcmode="lin" valueType="num">
                                      <p:cBhvr additive="base">
                                        <p:cTn id="46"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 calcmode="lin" valueType="num">
                                      <p:cBhvr additive="base">
                                        <p:cTn id="52"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2">
                                            <p:txEl>
                                              <p:pRg st="7" end="7"/>
                                            </p:txEl>
                                          </p:spTgt>
                                        </p:tgtEl>
                                        <p:attrNameLst>
                                          <p:attrName>style.visibility</p:attrName>
                                        </p:attrNameLst>
                                      </p:cBhvr>
                                      <p:to>
                                        <p:strVal val="visible"/>
                                      </p:to>
                                    </p:set>
                                    <p:anim calcmode="lin" valueType="num">
                                      <p:cBhvr additive="base">
                                        <p:cTn id="58"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2">
                                            <p:txEl>
                                              <p:pRg st="7" end="7"/>
                                            </p:txEl>
                                          </p:spTgt>
                                        </p:tgtEl>
                                        <p:attrNameLst>
                                          <p:attrName>ppt_y</p:attrName>
                                        </p:attrNameLst>
                                      </p:cBhvr>
                                      <p:tavLst>
                                        <p:tav tm="0">
                                          <p:val>
                                            <p:strVal val="#ppt_y"/>
                                          </p:val>
                                        </p:tav>
                                        <p:tav tm="100000">
                                          <p:val>
                                            <p:strVal val="#ppt_y"/>
                                          </p:val>
                                        </p:tav>
                                      </p:tavLst>
                                    </p:anim>
                                  </p:childTnLst>
                                </p:cTn>
                              </p:par>
                              <p:par>
                                <p:cTn id="60" presetID="2" presetClass="entr" presetSubtype="8" fill="hold" nodeType="withEffect">
                                  <p:stCondLst>
                                    <p:cond delay="0"/>
                                  </p:stCondLst>
                                  <p:childTnLst>
                                    <p:set>
                                      <p:cBhvr>
                                        <p:cTn id="61" dur="1" fill="hold">
                                          <p:stCondLst>
                                            <p:cond delay="0"/>
                                          </p:stCondLst>
                                        </p:cTn>
                                        <p:tgtEl>
                                          <p:spTgt spid="2">
                                            <p:txEl>
                                              <p:pRg st="8" end="8"/>
                                            </p:txEl>
                                          </p:spTgt>
                                        </p:tgtEl>
                                        <p:attrNameLst>
                                          <p:attrName>style.visibility</p:attrName>
                                        </p:attrNameLst>
                                      </p:cBhvr>
                                      <p:to>
                                        <p:strVal val="visible"/>
                                      </p:to>
                                    </p:set>
                                    <p:anim calcmode="lin" valueType="num">
                                      <p:cBhvr additive="base">
                                        <p:cTn id="62"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CDE4D2-CB59-4A27-83B8-EE3E04031A0C}"/>
              </a:ext>
            </a:extLst>
          </p:cNvPr>
          <p:cNvSpPr/>
          <p:nvPr/>
        </p:nvSpPr>
        <p:spPr>
          <a:xfrm>
            <a:off x="676331" y="507250"/>
            <a:ext cx="7791337" cy="266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351693" y="3175552"/>
            <a:ext cx="8440615" cy="3418648"/>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351693" y="263770"/>
            <a:ext cx="8440615" cy="2916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67633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2" name="テキスト ボックス 1"/>
          <p:cNvSpPr txBox="1">
            <a:spLocks noChangeArrowheads="1"/>
          </p:cNvSpPr>
          <p:nvPr/>
        </p:nvSpPr>
        <p:spPr bwMode="auto">
          <a:xfrm>
            <a:off x="1000967" y="4241"/>
            <a:ext cx="7556877" cy="598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462" b="1" dirty="0">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教育課程の</a:t>
            </a:r>
            <a:r>
              <a:rPr lang="ja-JP" altLang="en-US" sz="3462"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462" b="1" dirty="0">
                <a:latin typeface="HG創英角ﾎﾟｯﾌﾟ体" panose="040B0A09000000000000" pitchFamily="49" charset="-128"/>
                <a:ea typeface="HG創英角ﾎﾟｯﾌﾟ体" panose="040B0A09000000000000" pitchFamily="49" charset="-128"/>
              </a:rPr>
              <a:t>において</a:t>
            </a:r>
            <a:endParaRPr lang="en-US" altLang="ja-JP" sz="3462" b="1" dirty="0">
              <a:latin typeface="HG創英角ﾎﾟｯﾌﾟ体" panose="040B0A09000000000000" pitchFamily="49" charset="-128"/>
              <a:ea typeface="HG創英角ﾎﾟｯﾌﾟ体" panose="040B0A09000000000000" pitchFamily="49" charset="-128"/>
            </a:endParaRPr>
          </a:p>
          <a:p>
            <a:endParaRPr lang="en-US" altLang="ja-JP" sz="1846" b="1" dirty="0">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　</a:t>
            </a:r>
            <a:r>
              <a:rPr lang="ja-JP" altLang="en-US" sz="2585"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585" b="1" dirty="0">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①</a:t>
            </a:r>
            <a:r>
              <a:rPr lang="ja-JP" altLang="en-US" sz="3462" b="1" u="sng" dirty="0">
                <a:latin typeface="HG創英角ﾎﾟｯﾌﾟ体" panose="040B0A09000000000000" pitchFamily="49" charset="-128"/>
                <a:ea typeface="HG創英角ﾎﾟｯﾌﾟ体" panose="040B0A09000000000000" pitchFamily="49" charset="-128"/>
              </a:rPr>
              <a:t>教科横断的に学ぶ</a:t>
            </a:r>
            <a:r>
              <a:rPr lang="ja-JP" altLang="en-US" sz="1704" b="1" dirty="0">
                <a:latin typeface="HG創英角ﾎﾟｯﾌﾟ体" panose="040B0A09000000000000" pitchFamily="49" charset="-128"/>
                <a:ea typeface="HG創英角ﾎﾟｯﾌﾟ体" panose="040B0A09000000000000" pitchFamily="49" charset="-128"/>
              </a:rPr>
              <a:t>　　（</a:t>
            </a:r>
            <a:r>
              <a:rPr lang="en-US" altLang="ja-JP" sz="1704" b="1" dirty="0">
                <a:latin typeface="HG創英角ﾎﾟｯﾌﾟ体" panose="040B0A09000000000000" pitchFamily="49" charset="-128"/>
                <a:ea typeface="HG創英角ﾎﾟｯﾌﾟ体" panose="040B0A09000000000000" pitchFamily="49" charset="-128"/>
              </a:rPr>
              <a:t>19</a:t>
            </a:r>
            <a:r>
              <a:rPr lang="ja-JP" altLang="en-US" sz="1704" b="1" dirty="0">
                <a:latin typeface="HG創英角ﾎﾟｯﾌﾟ体" panose="040B0A09000000000000" pitchFamily="49" charset="-128"/>
                <a:ea typeface="HG創英角ﾎﾟｯﾌﾟ体" panose="040B0A09000000000000" pitchFamily="49" charset="-128"/>
              </a:rPr>
              <a:t>ページの２）</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888" b="1" dirty="0">
                <a:latin typeface="HG創英角ﾎﾟｯﾌﾟ体" panose="040B0A09000000000000" pitchFamily="49" charset="-128"/>
                <a:ea typeface="HG創英角ﾎﾟｯﾌﾟ体" panose="040B0A09000000000000" pitchFamily="49" charset="-128"/>
              </a:rPr>
              <a:t>　　　</a:t>
            </a:r>
            <a:r>
              <a:rPr lang="ja-JP" altLang="en-US" sz="2517" b="1" dirty="0">
                <a:latin typeface="HG創英角ﾎﾟｯﾌﾟ体" panose="040B0A09000000000000" pitchFamily="49" charset="-128"/>
                <a:ea typeface="HG創英角ﾎﾟｯﾌﾟ体" panose="040B0A09000000000000" pitchFamily="49" charset="-128"/>
              </a:rPr>
              <a:t>（</a:t>
            </a:r>
            <a:r>
              <a:rPr lang="ja-JP" altLang="en-US" sz="3067"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2517" b="1" u="sng" dirty="0">
                <a:latin typeface="HG創英角ﾎﾟｯﾌﾟ体" panose="040B0A09000000000000" pitchFamily="49" charset="-128"/>
                <a:ea typeface="HG創英角ﾎﾟｯﾌﾟ体" panose="040B0A09000000000000" pitchFamily="49" charset="-128"/>
              </a:rPr>
              <a:t>）</a:t>
            </a:r>
            <a:endParaRPr lang="en-US" altLang="ja-JP" sz="2517" b="1" u="sng" dirty="0">
              <a:latin typeface="HG創英角ﾎﾟｯﾌﾟ体" panose="040B0A09000000000000" pitchFamily="49" charset="-128"/>
              <a:ea typeface="HG創英角ﾎﾟｯﾌﾟ体" panose="040B0A09000000000000" pitchFamily="49" charset="-128"/>
            </a:endParaRPr>
          </a:p>
          <a:p>
            <a:endParaRPr lang="en-US" altLang="ja-JP" sz="2517" b="1" u="sng" dirty="0">
              <a:latin typeface="HG創英角ﾎﾟｯﾌﾟ体" panose="040B0A09000000000000" pitchFamily="49" charset="-128"/>
              <a:ea typeface="HG創英角ﾎﾟｯﾌﾟ体" panose="040B0A09000000000000" pitchFamily="49" charset="-128"/>
            </a:endParaRPr>
          </a:p>
          <a:p>
            <a:r>
              <a:rPr lang="ja-JP" altLang="en-US" sz="1846" b="1" dirty="0">
                <a:latin typeface="HG創英角ﾎﾟｯﾌﾟ体" panose="040B0A09000000000000" pitchFamily="49" charset="-128"/>
                <a:ea typeface="HG創英角ﾎﾟｯﾌﾟ体" panose="040B0A09000000000000" pitchFamily="49" charset="-128"/>
              </a:rPr>
              <a:t>　　　　　　　　　　　　　　　　</a:t>
            </a:r>
            <a:endParaRPr lang="en-US" altLang="ja-JP" sz="1846" b="1" dirty="0">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教育課程の</a:t>
            </a:r>
            <a:r>
              <a:rPr lang="ja-JP" altLang="en-US" sz="3462" b="1"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462" b="1" dirty="0">
                <a:latin typeface="HG創英角ﾎﾟｯﾌﾟ体" panose="040B0A09000000000000" pitchFamily="49" charset="-128"/>
                <a:ea typeface="HG創英角ﾎﾟｯﾌﾟ体" panose="040B0A09000000000000" pitchFamily="49" charset="-128"/>
              </a:rPr>
              <a:t>において</a:t>
            </a:r>
            <a:endParaRPr lang="en-US" altLang="ja-JP" sz="3462" b="1" dirty="0">
              <a:latin typeface="HG創英角ﾎﾟｯﾌﾟ体" panose="040B0A09000000000000" pitchFamily="49" charset="-128"/>
              <a:ea typeface="HG創英角ﾎﾟｯﾌﾟ体" panose="040B0A09000000000000" pitchFamily="49" charset="-128"/>
            </a:endParaRPr>
          </a:p>
          <a:p>
            <a:endParaRPr lang="en-US" altLang="ja-JP" sz="1846" b="1" dirty="0">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②</a:t>
            </a:r>
            <a:r>
              <a:rPr lang="ja-JP" altLang="en-US" sz="3462" b="1"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3462"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585" b="1" dirty="0">
                <a:latin typeface="HG創英角ﾎﾟｯﾌﾟ体" panose="040B0A09000000000000" pitchFamily="49" charset="-128"/>
                <a:ea typeface="HG創英角ﾎﾟｯﾌﾟ体" panose="040B0A09000000000000" pitchFamily="49" charset="-128"/>
              </a:rPr>
              <a:t>　に向けた授業改善　</a:t>
            </a:r>
            <a:r>
              <a:rPr lang="ja-JP" altLang="en-US" sz="1846" b="1" dirty="0">
                <a:latin typeface="HG創英角ﾎﾟｯﾌﾟ体" panose="040B0A09000000000000" pitchFamily="49" charset="-128"/>
                <a:ea typeface="HG創英角ﾎﾟｯﾌﾟ体" panose="040B0A09000000000000" pitchFamily="49" charset="-128"/>
              </a:rPr>
              <a:t>（</a:t>
            </a:r>
            <a:r>
              <a:rPr lang="en-US" altLang="ja-JP" sz="1846" b="1" dirty="0">
                <a:latin typeface="HG創英角ﾎﾟｯﾌﾟ体" panose="040B0A09000000000000" pitchFamily="49" charset="-128"/>
                <a:ea typeface="HG創英角ﾎﾟｯﾌﾟ体" panose="040B0A09000000000000" pitchFamily="49" charset="-128"/>
              </a:rPr>
              <a:t>22</a:t>
            </a:r>
            <a:r>
              <a:rPr lang="ja-JP" altLang="en-US" sz="1846" b="1" dirty="0">
                <a:latin typeface="HG創英角ﾎﾟｯﾌﾟ体" panose="040B0A09000000000000" pitchFamily="49" charset="-128"/>
                <a:ea typeface="HG創英角ﾎﾟｯﾌﾟ体" panose="040B0A09000000000000" pitchFamily="49" charset="-128"/>
              </a:rPr>
              <a:t>ページ１の⑴・・・つまり）</a:t>
            </a:r>
            <a:r>
              <a:rPr lang="ja-JP" altLang="en-US" sz="2954" b="1" dirty="0">
                <a:latin typeface="HG創英角ﾎﾟｯﾌﾟ体" panose="040B0A09000000000000" pitchFamily="49" charset="-128"/>
                <a:ea typeface="HG創英角ﾎﾟｯﾌﾟ体" panose="040B0A09000000000000" pitchFamily="49" charset="-128"/>
              </a:rPr>
              <a:t>　</a:t>
            </a:r>
            <a:endParaRPr lang="en-US" altLang="ja-JP" sz="2954" b="1" dirty="0">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　</a:t>
            </a:r>
            <a:r>
              <a:rPr lang="en-US" altLang="ja-JP" sz="3462" b="1" u="sng" dirty="0">
                <a:latin typeface="HG創英角ﾎﾟｯﾌﾟ体" panose="040B0A09000000000000" pitchFamily="49" charset="-128"/>
                <a:ea typeface="HG創英角ﾎﾟｯﾌﾟ体" panose="040B0A09000000000000" pitchFamily="49" charset="-128"/>
              </a:rPr>
              <a:t>《</a:t>
            </a:r>
            <a:r>
              <a:rPr lang="ja-JP" altLang="en-US" sz="3462" b="1" u="sng" dirty="0">
                <a:latin typeface="HG創英角ﾎﾟｯﾌﾟ体" panose="040B0A09000000000000" pitchFamily="49" charset="-128"/>
                <a:ea typeface="HG創英角ﾎﾟｯﾌﾟ体" panose="040B0A09000000000000" pitchFamily="49" charset="-128"/>
              </a:rPr>
              <a:t>探究的・問題解決的な学び</a:t>
            </a:r>
            <a:r>
              <a:rPr lang="en-US" altLang="ja-JP" sz="3462" b="1" u="sng" dirty="0">
                <a:latin typeface="HG創英角ﾎﾟｯﾌﾟ体" panose="040B0A09000000000000" pitchFamily="49" charset="-128"/>
                <a:ea typeface="HG創英角ﾎﾟｯﾌﾟ体" panose="040B0A09000000000000" pitchFamily="49" charset="-128"/>
              </a:rPr>
              <a:t>》</a:t>
            </a:r>
            <a:r>
              <a:rPr lang="ja-JP" altLang="en-US" sz="1846" b="1" u="sng" dirty="0">
                <a:latin typeface="HG創英角ﾎﾟｯﾌﾟ体" panose="040B0A09000000000000" pitchFamily="49" charset="-128"/>
                <a:ea typeface="HG創英角ﾎﾟｯﾌﾟ体" panose="040B0A09000000000000" pitchFamily="49" charset="-128"/>
              </a:rPr>
              <a:t>のこと</a:t>
            </a:r>
            <a:endParaRPr lang="en-US" altLang="ja-JP" sz="1193"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676329" y="3175551"/>
            <a:ext cx="779134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44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 calcmode="lin" valueType="num">
                                      <p:cBhvr additive="base">
                                        <p:cTn id="29"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 calcmode="lin" valueType="num">
                                      <p:cBhvr additive="base">
                                        <p:cTn id="35"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
                                            <p:txEl>
                                              <p:pRg st="10" end="10"/>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 calcmode="lin" valueType="num">
                                      <p:cBhvr additive="base">
                                        <p:cTn id="39"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
                                            <p:txEl>
                                              <p:pRg st="12" end="12"/>
                                            </p:txEl>
                                          </p:spTgt>
                                        </p:tgtEl>
                                        <p:attrNameLst>
                                          <p:attrName>style.visibility</p:attrName>
                                        </p:attrNameLst>
                                      </p:cBhvr>
                                      <p:to>
                                        <p:strVal val="visible"/>
                                      </p:to>
                                    </p:set>
                                    <p:anim calcmode="lin" valueType="num">
                                      <p:cBhvr additive="base">
                                        <p:cTn id="45" dur="500" fill="hold"/>
                                        <p:tgtEl>
                                          <p:spTgt spid="2">
                                            <p:txEl>
                                              <p:pRg st="12" end="1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CAA7CD4-094D-4DDB-85CB-203A06D8EAB6}"/>
              </a:ext>
            </a:extLst>
          </p:cNvPr>
          <p:cNvPicPr>
            <a:picLocks noChangeAspect="1"/>
          </p:cNvPicPr>
          <p:nvPr/>
        </p:nvPicPr>
        <p:blipFill rotWithShape="1">
          <a:blip r:embed="rId3"/>
          <a:srcRect l="12364" r="12364"/>
          <a:stretch/>
        </p:blipFill>
        <p:spPr>
          <a:xfrm>
            <a:off x="0" y="0"/>
            <a:ext cx="9144000" cy="6833152"/>
          </a:xfrm>
          <a:prstGeom prst="rect">
            <a:avLst/>
          </a:prstGeom>
        </p:spPr>
      </p:pic>
      <p:sp>
        <p:nvSpPr>
          <p:cNvPr id="3" name="テキスト ボックス 2">
            <a:extLst>
              <a:ext uri="{FF2B5EF4-FFF2-40B4-BE49-F238E27FC236}">
                <a16:creationId xmlns:a16="http://schemas.microsoft.com/office/drawing/2014/main" id="{07E0D320-9FC0-4BD0-94AF-6959CEEEE95E}"/>
              </a:ext>
            </a:extLst>
          </p:cNvPr>
          <p:cNvSpPr txBox="1"/>
          <p:nvPr/>
        </p:nvSpPr>
        <p:spPr>
          <a:xfrm>
            <a:off x="421419" y="6035040"/>
            <a:ext cx="7802136" cy="646331"/>
          </a:xfrm>
          <a:prstGeom prst="rect">
            <a:avLst/>
          </a:prstGeom>
          <a:noFill/>
        </p:spPr>
        <p:txBody>
          <a:bodyPr wrap="none" rtlCol="0">
            <a:spAutoFit/>
          </a:bodyPr>
          <a:lstStyle/>
          <a:p>
            <a:r>
              <a:rPr kumimoji="1" lang="ja-JP" altLang="en-US" dirty="0"/>
              <a:t>動画データは削除し、この画面だけご覧いただいています。</a:t>
            </a:r>
            <a:endParaRPr kumimoji="1" lang="en-US" altLang="ja-JP" dirty="0"/>
          </a:p>
          <a:p>
            <a:r>
              <a:rPr kumimoji="1" lang="ja-JP" altLang="en-US" dirty="0"/>
              <a:t>必要な方は、「生きる力　学びの、その先へ」で検索してご覧ください。</a:t>
            </a:r>
          </a:p>
        </p:txBody>
      </p:sp>
    </p:spTree>
    <p:extLst>
      <p:ext uri="{BB962C8B-B14F-4D97-AF65-F5344CB8AC3E}">
        <p14:creationId xmlns:p14="http://schemas.microsoft.com/office/powerpoint/2010/main" val="2431067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AA89E3-21C5-4381-AEB0-BBDB3AC2B048}"/>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pic>
        <p:nvPicPr>
          <p:cNvPr id="91" name="図 90">
            <a:extLst>
              <a:ext uri="{FF2B5EF4-FFF2-40B4-BE49-F238E27FC236}">
                <a16:creationId xmlns:a16="http://schemas.microsoft.com/office/drawing/2014/main" id="{76C24E8E-4DC5-4E2B-94DD-6E9EFA039817}"/>
              </a:ext>
            </a:extLst>
          </p:cNvPr>
          <p:cNvPicPr>
            <a:picLocks noChangeAspect="1"/>
          </p:cNvPicPr>
          <p:nvPr/>
        </p:nvPicPr>
        <p:blipFill>
          <a:blip r:embed="rId5"/>
          <a:stretch>
            <a:fillRect/>
          </a:stretch>
        </p:blipFill>
        <p:spPr>
          <a:xfrm>
            <a:off x="351692" y="920390"/>
            <a:ext cx="8031195" cy="5087173"/>
          </a:xfrm>
          <a:prstGeom prst="rect">
            <a:avLst/>
          </a:prstGeom>
        </p:spPr>
      </p:pic>
      <p:cxnSp>
        <p:nvCxnSpPr>
          <p:cNvPr id="57" name="直線コネクタ 56">
            <a:extLst>
              <a:ext uri="{FF2B5EF4-FFF2-40B4-BE49-F238E27FC236}">
                <a16:creationId xmlns:a16="http://schemas.microsoft.com/office/drawing/2014/main" id="{C3345B00-6C6D-4C82-B18B-111527C1CD2E}"/>
              </a:ext>
            </a:extLst>
          </p:cNvPr>
          <p:cNvCxnSpPr/>
          <p:nvPr/>
        </p:nvCxnSpPr>
        <p:spPr>
          <a:xfrm flipV="1">
            <a:off x="5727175" y="3589970"/>
            <a:ext cx="8116" cy="156638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2C0A5AB-6CB5-4BC1-9AB7-0B3C827F2DF5}"/>
              </a:ext>
            </a:extLst>
          </p:cNvPr>
          <p:cNvCxnSpPr>
            <a:cxnSpLocks/>
          </p:cNvCxnSpPr>
          <p:nvPr/>
        </p:nvCxnSpPr>
        <p:spPr>
          <a:xfrm>
            <a:off x="5789396" y="2848710"/>
            <a:ext cx="0" cy="4571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6A8D8BA-E96F-43F9-8319-843C0F0DC938}"/>
              </a:ext>
            </a:extLst>
          </p:cNvPr>
          <p:cNvCxnSpPr/>
          <p:nvPr/>
        </p:nvCxnSpPr>
        <p:spPr>
          <a:xfrm>
            <a:off x="6646986" y="3422238"/>
            <a:ext cx="194783"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86FB7B1-AD82-446D-AFD8-6754F817D85D}"/>
              </a:ext>
            </a:extLst>
          </p:cNvPr>
          <p:cNvCxnSpPr/>
          <p:nvPr/>
        </p:nvCxnSpPr>
        <p:spPr>
          <a:xfrm>
            <a:off x="6181669" y="3614847"/>
            <a:ext cx="0" cy="478842"/>
          </a:xfrm>
          <a:prstGeom prst="line">
            <a:avLst/>
          </a:prstGeom>
          <a:ln w="476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1">
            <a:extLst>
              <a:ext uri="{FF2B5EF4-FFF2-40B4-BE49-F238E27FC236}">
                <a16:creationId xmlns:a16="http://schemas.microsoft.com/office/drawing/2014/main" id="{9D13385A-CA0E-4F34-B8A2-F2D3646CBD02}"/>
              </a:ext>
            </a:extLst>
          </p:cNvPr>
          <p:cNvSpPr txBox="1"/>
          <p:nvPr/>
        </p:nvSpPr>
        <p:spPr>
          <a:xfrm>
            <a:off x="6103301" y="4091556"/>
            <a:ext cx="125256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八名川まつり</a:t>
            </a:r>
          </a:p>
        </p:txBody>
      </p:sp>
      <p:sp>
        <p:nvSpPr>
          <p:cNvPr id="62" name="テキスト ボックス 2">
            <a:extLst>
              <a:ext uri="{FF2B5EF4-FFF2-40B4-BE49-F238E27FC236}">
                <a16:creationId xmlns:a16="http://schemas.microsoft.com/office/drawing/2014/main" id="{77CDD923-B523-4F0C-9A95-E32563D6341B}"/>
              </a:ext>
            </a:extLst>
          </p:cNvPr>
          <p:cNvSpPr txBox="1"/>
          <p:nvPr/>
        </p:nvSpPr>
        <p:spPr>
          <a:xfrm>
            <a:off x="2651219" y="6013939"/>
            <a:ext cx="957685" cy="215073"/>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環境の教育</a:t>
            </a:r>
          </a:p>
        </p:txBody>
      </p:sp>
      <p:sp>
        <p:nvSpPr>
          <p:cNvPr id="63" name="テキスト ボックス 3">
            <a:extLst>
              <a:ext uri="{FF2B5EF4-FFF2-40B4-BE49-F238E27FC236}">
                <a16:creationId xmlns:a16="http://schemas.microsoft.com/office/drawing/2014/main" id="{8E470BCB-1603-42E7-8F82-45F761C45BF3}"/>
              </a:ext>
            </a:extLst>
          </p:cNvPr>
          <p:cNvSpPr txBox="1"/>
          <p:nvPr/>
        </p:nvSpPr>
        <p:spPr>
          <a:xfrm>
            <a:off x="3752290" y="6013939"/>
            <a:ext cx="933337" cy="215073"/>
          </a:xfrm>
          <a:prstGeom prst="rect">
            <a:avLst/>
          </a:prstGeom>
          <a:solidFill>
            <a:srgbClr val="FFFF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多文化理解</a:t>
            </a:r>
          </a:p>
        </p:txBody>
      </p:sp>
      <p:sp>
        <p:nvSpPr>
          <p:cNvPr id="64" name="テキスト ボックス 4">
            <a:extLst>
              <a:ext uri="{FF2B5EF4-FFF2-40B4-BE49-F238E27FC236}">
                <a16:creationId xmlns:a16="http://schemas.microsoft.com/office/drawing/2014/main" id="{AA017D03-7DDD-48EB-A9A2-97AF596C772C}"/>
              </a:ext>
            </a:extLst>
          </p:cNvPr>
          <p:cNvSpPr txBox="1"/>
          <p:nvPr/>
        </p:nvSpPr>
        <p:spPr>
          <a:xfrm>
            <a:off x="4764079" y="6013941"/>
            <a:ext cx="1107718" cy="232081"/>
          </a:xfrm>
          <a:prstGeom prst="rect">
            <a:avLst/>
          </a:prstGeom>
          <a:solidFill>
            <a:srgbClr val="FCC8F5"/>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dirty="0"/>
              <a:t>人権・命の教育</a:t>
            </a:r>
          </a:p>
        </p:txBody>
      </p:sp>
      <p:sp>
        <p:nvSpPr>
          <p:cNvPr id="65" name="テキスト ボックス 5">
            <a:extLst>
              <a:ext uri="{FF2B5EF4-FFF2-40B4-BE49-F238E27FC236}">
                <a16:creationId xmlns:a16="http://schemas.microsoft.com/office/drawing/2014/main" id="{76D5BCC5-8376-4BC6-81C5-38875ECC55D9}"/>
              </a:ext>
            </a:extLst>
          </p:cNvPr>
          <p:cNvSpPr txBox="1"/>
          <p:nvPr/>
        </p:nvSpPr>
        <p:spPr>
          <a:xfrm>
            <a:off x="5999569" y="6013939"/>
            <a:ext cx="982033" cy="215073"/>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dirty="0"/>
              <a:t>学習スキル</a:t>
            </a:r>
          </a:p>
        </p:txBody>
      </p:sp>
      <p:cxnSp>
        <p:nvCxnSpPr>
          <p:cNvPr id="66" name="直線コネクタ 65">
            <a:extLst>
              <a:ext uri="{FF2B5EF4-FFF2-40B4-BE49-F238E27FC236}">
                <a16:creationId xmlns:a16="http://schemas.microsoft.com/office/drawing/2014/main" id="{E2380EF6-4176-4FA3-B9BA-038764497468}"/>
              </a:ext>
            </a:extLst>
          </p:cNvPr>
          <p:cNvCxnSpPr/>
          <p:nvPr/>
        </p:nvCxnSpPr>
        <p:spPr>
          <a:xfrm flipH="1">
            <a:off x="4726204" y="1520396"/>
            <a:ext cx="8116" cy="1030729"/>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82EAD775-D89C-466C-8FBE-09E806A313E1}"/>
              </a:ext>
            </a:extLst>
          </p:cNvPr>
          <p:cNvCxnSpPr/>
          <p:nvPr/>
        </p:nvCxnSpPr>
        <p:spPr>
          <a:xfrm>
            <a:off x="4792486" y="3029965"/>
            <a:ext cx="666862" cy="27594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90">
            <a:extLst>
              <a:ext uri="{FF2B5EF4-FFF2-40B4-BE49-F238E27FC236}">
                <a16:creationId xmlns:a16="http://schemas.microsoft.com/office/drawing/2014/main" id="{8AA9F2B7-99EB-49A3-A4CF-3782A981E682}"/>
              </a:ext>
            </a:extLst>
          </p:cNvPr>
          <p:cNvSpPr txBox="1"/>
          <p:nvPr/>
        </p:nvSpPr>
        <p:spPr>
          <a:xfrm>
            <a:off x="6847875" y="3194991"/>
            <a:ext cx="1252565" cy="503190"/>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世界が１００人の村だったら</a:t>
            </a:r>
          </a:p>
        </p:txBody>
      </p:sp>
      <p:cxnSp>
        <p:nvCxnSpPr>
          <p:cNvPr id="72" name="直線コネクタ 71">
            <a:extLst>
              <a:ext uri="{FF2B5EF4-FFF2-40B4-BE49-F238E27FC236}">
                <a16:creationId xmlns:a16="http://schemas.microsoft.com/office/drawing/2014/main" id="{58FF4F9E-66F5-4357-8184-20824830CFF4}"/>
              </a:ext>
            </a:extLst>
          </p:cNvPr>
          <p:cNvCxnSpPr>
            <a:cxnSpLocks/>
          </p:cNvCxnSpPr>
          <p:nvPr/>
        </p:nvCxnSpPr>
        <p:spPr>
          <a:xfrm flipV="1">
            <a:off x="5303158" y="2751318"/>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円形吹き出し 8">
            <a:extLst>
              <a:ext uri="{FF2B5EF4-FFF2-40B4-BE49-F238E27FC236}">
                <a16:creationId xmlns:a16="http://schemas.microsoft.com/office/drawing/2014/main" id="{999A0B74-FA40-484F-A323-1D0A248EB872}"/>
              </a:ext>
            </a:extLst>
          </p:cNvPr>
          <p:cNvSpPr/>
          <p:nvPr/>
        </p:nvSpPr>
        <p:spPr>
          <a:xfrm>
            <a:off x="1819101" y="1203872"/>
            <a:ext cx="2014347" cy="711500"/>
          </a:xfrm>
          <a:prstGeom prst="wedgeEllipseCallout">
            <a:avLst>
              <a:gd name="adj1" fmla="val 61688"/>
              <a:gd name="adj2" fmla="val -2366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①　</a:t>
            </a:r>
            <a:r>
              <a:rPr lang="en-US" altLang="ja-JP" sz="1193" b="1" dirty="0">
                <a:latin typeface="+mn-ea"/>
              </a:rPr>
              <a:t>SDGs</a:t>
            </a:r>
            <a:r>
              <a:rPr lang="ja-JP" altLang="en-US" sz="1193" b="1" dirty="0">
                <a:latin typeface="+mn-ea"/>
              </a:rPr>
              <a:t>の視点から未来について、自分の考えをもつ</a:t>
            </a:r>
            <a:endParaRPr lang="en-US" altLang="ja-JP" sz="1193" b="1" dirty="0">
              <a:latin typeface="+mn-ea"/>
            </a:endParaRPr>
          </a:p>
        </p:txBody>
      </p:sp>
      <p:sp>
        <p:nvSpPr>
          <p:cNvPr id="74" name="円形吹き出し 26">
            <a:extLst>
              <a:ext uri="{FF2B5EF4-FFF2-40B4-BE49-F238E27FC236}">
                <a16:creationId xmlns:a16="http://schemas.microsoft.com/office/drawing/2014/main" id="{766C939F-2EEF-4004-823B-8B36CBB251D8}"/>
              </a:ext>
            </a:extLst>
          </p:cNvPr>
          <p:cNvSpPr/>
          <p:nvPr/>
        </p:nvSpPr>
        <p:spPr>
          <a:xfrm>
            <a:off x="5213164" y="1569089"/>
            <a:ext cx="1780278" cy="795366"/>
          </a:xfrm>
          <a:prstGeom prst="wedgeEllipseCallout">
            <a:avLst>
              <a:gd name="adj1" fmla="val -1122"/>
              <a:gd name="adj2" fmla="val 7080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⑤　これからの　</a:t>
            </a:r>
            <a:endParaRPr lang="en-US" altLang="ja-JP" sz="1193" b="1" dirty="0">
              <a:latin typeface="+mn-ea"/>
            </a:endParaRPr>
          </a:p>
          <a:p>
            <a:pPr>
              <a:lnSpc>
                <a:spcPts val="1193"/>
              </a:lnSpc>
            </a:pPr>
            <a:r>
              <a:rPr lang="ja-JP" altLang="en-US" sz="1193" b="1" dirty="0">
                <a:latin typeface="+mn-ea"/>
              </a:rPr>
              <a:t>　日本について</a:t>
            </a:r>
            <a:endParaRPr lang="en-US" altLang="ja-JP" sz="1193" b="1" dirty="0">
              <a:latin typeface="+mn-ea"/>
            </a:endParaRPr>
          </a:p>
          <a:p>
            <a:pPr>
              <a:lnSpc>
                <a:spcPts val="1193"/>
              </a:lnSpc>
            </a:pPr>
            <a:r>
              <a:rPr lang="ja-JP" altLang="en-US" sz="1193" b="1" dirty="0">
                <a:latin typeface="+mn-ea"/>
              </a:rPr>
              <a:t>　考える</a:t>
            </a:r>
            <a:endParaRPr lang="en-US" altLang="ja-JP" sz="1193" b="1" dirty="0">
              <a:latin typeface="+mn-ea"/>
            </a:endParaRPr>
          </a:p>
        </p:txBody>
      </p:sp>
      <p:sp>
        <p:nvSpPr>
          <p:cNvPr id="75" name="円形吹き出し 27">
            <a:extLst>
              <a:ext uri="{FF2B5EF4-FFF2-40B4-BE49-F238E27FC236}">
                <a16:creationId xmlns:a16="http://schemas.microsoft.com/office/drawing/2014/main" id="{980492D1-4170-4DE1-91A2-9E8A442C0C05}"/>
              </a:ext>
            </a:extLst>
          </p:cNvPr>
          <p:cNvSpPr/>
          <p:nvPr/>
        </p:nvSpPr>
        <p:spPr>
          <a:xfrm>
            <a:off x="2540300" y="2242718"/>
            <a:ext cx="1358073" cy="819714"/>
          </a:xfrm>
          <a:prstGeom prst="wedgeEllipseCallout">
            <a:avLst>
              <a:gd name="adj1" fmla="val 62854"/>
              <a:gd name="adj2" fmla="val 767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a:latin typeface="+mn-ea"/>
              </a:rPr>
              <a:t>②　戦争中の生活や人々の願いを知る</a:t>
            </a:r>
            <a:endParaRPr lang="en-US" altLang="ja-JP" sz="1193" b="1">
              <a:latin typeface="+mn-ea"/>
            </a:endParaRPr>
          </a:p>
        </p:txBody>
      </p:sp>
      <p:sp>
        <p:nvSpPr>
          <p:cNvPr id="76" name="円形吹き出し 28">
            <a:extLst>
              <a:ext uri="{FF2B5EF4-FFF2-40B4-BE49-F238E27FC236}">
                <a16:creationId xmlns:a16="http://schemas.microsoft.com/office/drawing/2014/main" id="{0ADCE918-5FA4-4B41-8FA4-42ABC25AA333}"/>
              </a:ext>
            </a:extLst>
          </p:cNvPr>
          <p:cNvSpPr/>
          <p:nvPr/>
        </p:nvSpPr>
        <p:spPr>
          <a:xfrm>
            <a:off x="3255427" y="3146296"/>
            <a:ext cx="1808944" cy="873820"/>
          </a:xfrm>
          <a:prstGeom prst="wedgeEllipseCallout">
            <a:avLst>
              <a:gd name="adj1" fmla="val 74664"/>
              <a:gd name="adj2" fmla="val -1484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a:latin typeface="+mn-ea"/>
              </a:rPr>
              <a:t>③　将来の夢について考え、</a:t>
            </a:r>
            <a:endParaRPr lang="en-US" altLang="ja-JP" sz="1193" b="1">
              <a:latin typeface="+mn-ea"/>
            </a:endParaRPr>
          </a:p>
          <a:p>
            <a:pPr>
              <a:lnSpc>
                <a:spcPts val="1023"/>
              </a:lnSpc>
            </a:pPr>
            <a:r>
              <a:rPr lang="ja-JP" altLang="en-US" sz="1193" b="1">
                <a:latin typeface="+mn-ea"/>
              </a:rPr>
              <a:t>自分を見つめる</a:t>
            </a:r>
            <a:endParaRPr lang="en-US" altLang="ja-JP" sz="1193" b="1">
              <a:latin typeface="+mn-ea"/>
            </a:endParaRPr>
          </a:p>
        </p:txBody>
      </p:sp>
      <p:sp>
        <p:nvSpPr>
          <p:cNvPr id="77" name="円形吹き出し 29">
            <a:extLst>
              <a:ext uri="{FF2B5EF4-FFF2-40B4-BE49-F238E27FC236}">
                <a16:creationId xmlns:a16="http://schemas.microsoft.com/office/drawing/2014/main" id="{4AC1AAAA-5B09-484C-9CAC-BD7AE12F31F0}"/>
              </a:ext>
            </a:extLst>
          </p:cNvPr>
          <p:cNvSpPr/>
          <p:nvPr/>
        </p:nvSpPr>
        <p:spPr>
          <a:xfrm>
            <a:off x="3464593" y="4120213"/>
            <a:ext cx="2192246" cy="754786"/>
          </a:xfrm>
          <a:prstGeom prst="wedgeEllipseCallout">
            <a:avLst>
              <a:gd name="adj1" fmla="val 47518"/>
              <a:gd name="adj2" fmla="val -10728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⑥　自分がなりたい職業を選び、実現への道筋を調べる</a:t>
            </a:r>
            <a:endParaRPr lang="en-US" altLang="ja-JP" sz="1193" b="1" dirty="0">
              <a:latin typeface="+mn-ea"/>
            </a:endParaRPr>
          </a:p>
        </p:txBody>
      </p:sp>
      <p:sp>
        <p:nvSpPr>
          <p:cNvPr id="78" name="円形吹き出し 31">
            <a:extLst>
              <a:ext uri="{FF2B5EF4-FFF2-40B4-BE49-F238E27FC236}">
                <a16:creationId xmlns:a16="http://schemas.microsoft.com/office/drawing/2014/main" id="{60C9646B-A2A3-456F-A326-31C981DE47A1}"/>
              </a:ext>
            </a:extLst>
          </p:cNvPr>
          <p:cNvSpPr/>
          <p:nvPr/>
        </p:nvSpPr>
        <p:spPr>
          <a:xfrm>
            <a:off x="6630366" y="4494898"/>
            <a:ext cx="1829187" cy="684449"/>
          </a:xfrm>
          <a:prstGeom prst="wedgeEllipseCallout">
            <a:avLst>
              <a:gd name="adj1" fmla="val -37344"/>
              <a:gd name="adj2" fmla="val -5473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⑦　調べたことを地域・保護者に発表する</a:t>
            </a:r>
            <a:endParaRPr lang="en-US" altLang="ja-JP" sz="1193" b="1" dirty="0">
              <a:latin typeface="+mn-ea"/>
            </a:endParaRPr>
          </a:p>
        </p:txBody>
      </p:sp>
      <p:sp>
        <p:nvSpPr>
          <p:cNvPr id="79" name="円形吹き出し 32">
            <a:extLst>
              <a:ext uri="{FF2B5EF4-FFF2-40B4-BE49-F238E27FC236}">
                <a16:creationId xmlns:a16="http://schemas.microsoft.com/office/drawing/2014/main" id="{B54B538D-1C17-47BD-9AAB-47C80D364FA0}"/>
              </a:ext>
            </a:extLst>
          </p:cNvPr>
          <p:cNvSpPr/>
          <p:nvPr/>
        </p:nvSpPr>
        <p:spPr>
          <a:xfrm>
            <a:off x="3443881" y="4956159"/>
            <a:ext cx="1815273" cy="741259"/>
          </a:xfrm>
          <a:prstGeom prst="wedgeEllipseCallout">
            <a:avLst>
              <a:gd name="adj1" fmla="val 62855"/>
              <a:gd name="adj2" fmla="val -70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④　将来の自分の姿を想像し、立体作品を作る</a:t>
            </a:r>
            <a:endParaRPr lang="en-US" altLang="ja-JP" sz="1193" b="1" dirty="0">
              <a:latin typeface="+mn-ea"/>
            </a:endParaRPr>
          </a:p>
          <a:p>
            <a:pPr>
              <a:lnSpc>
                <a:spcPts val="1108"/>
              </a:lnSpc>
            </a:pPr>
            <a:endParaRPr lang="en-US" altLang="ja-JP" sz="1193" b="1" dirty="0">
              <a:latin typeface="+mn-ea"/>
            </a:endParaRPr>
          </a:p>
          <a:p>
            <a:pPr>
              <a:lnSpc>
                <a:spcPts val="1108"/>
              </a:lnSpc>
            </a:pPr>
            <a:endParaRPr lang="en-US" altLang="ja-JP" sz="1193" b="1" dirty="0">
              <a:latin typeface="+mn-ea"/>
            </a:endParaRPr>
          </a:p>
        </p:txBody>
      </p:sp>
      <p:sp>
        <p:nvSpPr>
          <p:cNvPr id="81" name="テキスト ボックス 58">
            <a:extLst>
              <a:ext uri="{FF2B5EF4-FFF2-40B4-BE49-F238E27FC236}">
                <a16:creationId xmlns:a16="http://schemas.microsoft.com/office/drawing/2014/main" id="{02E215E8-0DFB-4F65-8725-94513ED33A0B}"/>
              </a:ext>
            </a:extLst>
          </p:cNvPr>
          <p:cNvSpPr txBox="1"/>
          <p:nvPr/>
        </p:nvSpPr>
        <p:spPr>
          <a:xfrm>
            <a:off x="5475580" y="2529481"/>
            <a:ext cx="1214691" cy="462611"/>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新しい日本、平和な日本へ</a:t>
            </a:r>
            <a:endParaRPr lang="en-US" altLang="ja-JP" sz="1193" b="1" dirty="0"/>
          </a:p>
        </p:txBody>
      </p:sp>
      <p:sp>
        <p:nvSpPr>
          <p:cNvPr id="80" name="円形吹き出し 35">
            <a:extLst>
              <a:ext uri="{FF2B5EF4-FFF2-40B4-BE49-F238E27FC236}">
                <a16:creationId xmlns:a16="http://schemas.microsoft.com/office/drawing/2014/main" id="{EC79716B-7669-4218-89B2-B48E66077CB8}"/>
              </a:ext>
            </a:extLst>
          </p:cNvPr>
          <p:cNvSpPr/>
          <p:nvPr/>
        </p:nvSpPr>
        <p:spPr>
          <a:xfrm>
            <a:off x="6762121" y="2142620"/>
            <a:ext cx="1842327" cy="968505"/>
          </a:xfrm>
          <a:prstGeom prst="wedgeEllipseCallout">
            <a:avLst>
              <a:gd name="adj1" fmla="val 4905"/>
              <a:gd name="adj2" fmla="val 60489"/>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⑧　世界の現状を見つめ自分の生き方・学び方について考える</a:t>
            </a:r>
            <a:endParaRPr lang="en-US" altLang="ja-JP" sz="1193" b="1" dirty="0">
              <a:latin typeface="+mn-ea"/>
            </a:endParaRPr>
          </a:p>
        </p:txBody>
      </p:sp>
      <p:sp>
        <p:nvSpPr>
          <p:cNvPr id="82" name="テキスト ボックス 20">
            <a:extLst>
              <a:ext uri="{FF2B5EF4-FFF2-40B4-BE49-F238E27FC236}">
                <a16:creationId xmlns:a16="http://schemas.microsoft.com/office/drawing/2014/main" id="{239A98E4-3991-4501-81C5-2C8C313FE2EC}"/>
              </a:ext>
            </a:extLst>
          </p:cNvPr>
          <p:cNvSpPr txBox="1"/>
          <p:nvPr/>
        </p:nvSpPr>
        <p:spPr>
          <a:xfrm>
            <a:off x="4006588" y="1206576"/>
            <a:ext cx="1303967" cy="557297"/>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t>未来がよりよくあるために</a:t>
            </a:r>
          </a:p>
        </p:txBody>
      </p:sp>
      <p:sp>
        <p:nvSpPr>
          <p:cNvPr id="87" name="正方形/長方形 86">
            <a:extLst>
              <a:ext uri="{FF2B5EF4-FFF2-40B4-BE49-F238E27FC236}">
                <a16:creationId xmlns:a16="http://schemas.microsoft.com/office/drawing/2014/main" id="{5B87A3CB-D690-4EE1-9466-6AB63C3323B5}"/>
              </a:ext>
            </a:extLst>
          </p:cNvPr>
          <p:cNvSpPr/>
          <p:nvPr/>
        </p:nvSpPr>
        <p:spPr>
          <a:xfrm>
            <a:off x="593709" y="392505"/>
            <a:ext cx="7749833" cy="362279"/>
          </a:xfrm>
          <a:prstGeom prst="rect">
            <a:avLst/>
          </a:prstGeom>
        </p:spPr>
        <p:txBody>
          <a:bodyPr wrap="square">
            <a:spAutoFit/>
          </a:bodyPr>
          <a:lstStyle/>
          <a:p>
            <a:r>
              <a:rPr lang="ja-JP" altLang="en-US" sz="1754" b="1" dirty="0">
                <a:solidFill>
                  <a:srgbClr val="000000"/>
                </a:solidFill>
                <a:latin typeface="ＭＳ Ｐゴシック" panose="020B0600070205080204" pitchFamily="50" charset="-128"/>
              </a:rPr>
              <a:t>第６学年　「未来にはばたけ」学習カレンダー</a:t>
            </a:r>
            <a:r>
              <a:rPr lang="ja-JP" altLang="en-US" sz="1754" dirty="0"/>
              <a:t> 　　　　　</a:t>
            </a:r>
            <a:r>
              <a:rPr lang="ja-JP" altLang="en-US" sz="1363" b="1" dirty="0">
                <a:solidFill>
                  <a:srgbClr val="000000"/>
                </a:solidFill>
                <a:latin typeface="ＭＳ Ｐゴシック" panose="020B0600070205080204" pitchFamily="50" charset="-128"/>
              </a:rPr>
              <a:t>江東区立八名川小学校</a:t>
            </a:r>
            <a:r>
              <a:rPr lang="ja-JP" altLang="en-US" sz="1754" dirty="0"/>
              <a:t> </a:t>
            </a:r>
          </a:p>
        </p:txBody>
      </p:sp>
      <p:pic>
        <p:nvPicPr>
          <p:cNvPr id="2" name="02 ＰＰＡＰ（ペンパイナッポーアッポーペン）">
            <a:hlinkClick r:id="" action="ppaction://media"/>
            <a:extLst>
              <a:ext uri="{FF2B5EF4-FFF2-40B4-BE49-F238E27FC236}">
                <a16:creationId xmlns:a16="http://schemas.microsoft.com/office/drawing/2014/main" id="{1F21844A-6EDA-4ADC-A22B-B9A2DED44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9692" y="5928638"/>
            <a:ext cx="346281" cy="346281"/>
          </a:xfrm>
          <a:prstGeom prst="rect">
            <a:avLst/>
          </a:prstGeom>
        </p:spPr>
      </p:pic>
      <p:pic>
        <p:nvPicPr>
          <p:cNvPr id="4" name="図 3">
            <a:extLst>
              <a:ext uri="{FF2B5EF4-FFF2-40B4-BE49-F238E27FC236}">
                <a16:creationId xmlns:a16="http://schemas.microsoft.com/office/drawing/2014/main" id="{4B598820-0911-4DEF-9960-D84A65211F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982"/>
          <a:stretch/>
        </p:blipFill>
        <p:spPr>
          <a:xfrm>
            <a:off x="1103558" y="3589970"/>
            <a:ext cx="2361034" cy="2064163"/>
          </a:xfrm>
          <a:prstGeom prst="rect">
            <a:avLst/>
          </a:prstGeom>
        </p:spPr>
      </p:pic>
      <p:sp>
        <p:nvSpPr>
          <p:cNvPr id="5" name="正方形/長方形 4">
            <a:extLst>
              <a:ext uri="{FF2B5EF4-FFF2-40B4-BE49-F238E27FC236}">
                <a16:creationId xmlns:a16="http://schemas.microsoft.com/office/drawing/2014/main" id="{07D719DF-B434-433D-BC83-8F17E33701FE}"/>
              </a:ext>
            </a:extLst>
          </p:cNvPr>
          <p:cNvSpPr/>
          <p:nvPr/>
        </p:nvSpPr>
        <p:spPr>
          <a:xfrm flipH="1" flipV="1">
            <a:off x="1118219" y="3589970"/>
            <a:ext cx="2377062" cy="206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p>
        </p:txBody>
      </p:sp>
      <p:pic>
        <p:nvPicPr>
          <p:cNvPr id="36" name="図 35">
            <a:extLst>
              <a:ext uri="{FF2B5EF4-FFF2-40B4-BE49-F238E27FC236}">
                <a16:creationId xmlns:a16="http://schemas.microsoft.com/office/drawing/2014/main" id="{9AFA319A-B5CB-4ADB-8551-82DEE9A83644}"/>
              </a:ext>
            </a:extLst>
          </p:cNvPr>
          <p:cNvPicPr>
            <a:picLocks noChangeAspect="1"/>
          </p:cNvPicPr>
          <p:nvPr/>
        </p:nvPicPr>
        <p:blipFill rotWithShape="1">
          <a:blip r:embed="rId8">
            <a:extLst>
              <a:ext uri="{28A0092B-C50C-407E-A947-70E740481C1C}">
                <a14:useLocalDpi xmlns:a14="http://schemas.microsoft.com/office/drawing/2010/main" val="0"/>
              </a:ext>
            </a:extLst>
          </a:blip>
          <a:srcRect l="37458" t="37400" r="59634" b="18500"/>
          <a:stretch/>
        </p:blipFill>
        <p:spPr>
          <a:xfrm>
            <a:off x="5660118" y="3668810"/>
            <a:ext cx="154295" cy="1620102"/>
          </a:xfrm>
          <a:prstGeom prst="rect">
            <a:avLst/>
          </a:prstGeom>
        </p:spPr>
      </p:pic>
      <p:sp>
        <p:nvSpPr>
          <p:cNvPr id="69" name="テキスト ボックス 68">
            <a:extLst>
              <a:ext uri="{FF2B5EF4-FFF2-40B4-BE49-F238E27FC236}">
                <a16:creationId xmlns:a16="http://schemas.microsoft.com/office/drawing/2014/main" id="{59385FFA-CE01-46E9-901C-8F96DCB4EF73}"/>
              </a:ext>
            </a:extLst>
          </p:cNvPr>
          <p:cNvSpPr txBox="1"/>
          <p:nvPr/>
        </p:nvSpPr>
        <p:spPr>
          <a:xfrm>
            <a:off x="5456643" y="3192286"/>
            <a:ext cx="1306673" cy="527538"/>
          </a:xfrm>
          <a:prstGeom prst="rect">
            <a:avLst/>
          </a:prstGeom>
          <a:solidFill>
            <a:srgbClr val="FCC8F5"/>
          </a:solidFill>
          <a:ln w="2857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latin typeface="AR P悠々ゴシック体E" panose="040B0900000000000000" pitchFamily="50" charset="-128"/>
                <a:ea typeface="AR P悠々ゴシック体E" panose="040B0900000000000000" pitchFamily="50" charset="-128"/>
              </a:rPr>
              <a:t>未来に</a:t>
            </a:r>
            <a:endParaRPr lang="en-US" altLang="ja-JP" sz="1363" b="1" dirty="0">
              <a:latin typeface="AR P悠々ゴシック体E" panose="040B0900000000000000" pitchFamily="50" charset="-128"/>
              <a:ea typeface="AR P悠々ゴシック体E" panose="040B0900000000000000" pitchFamily="50" charset="-128"/>
            </a:endParaRPr>
          </a:p>
          <a:p>
            <a:pPr algn="ctr"/>
            <a:r>
              <a:rPr lang="ja-JP" altLang="en-US" sz="1363" b="1" dirty="0">
                <a:latin typeface="AR P悠々ゴシック体E" panose="040B0900000000000000" pitchFamily="50" charset="-128"/>
                <a:ea typeface="AR P悠々ゴシック体E" panose="040B0900000000000000" pitchFamily="50" charset="-128"/>
              </a:rPr>
              <a:t>はばたけ！</a:t>
            </a:r>
          </a:p>
        </p:txBody>
      </p:sp>
      <p:sp>
        <p:nvSpPr>
          <p:cNvPr id="68" name="テキスト ボックス 85">
            <a:extLst>
              <a:ext uri="{FF2B5EF4-FFF2-40B4-BE49-F238E27FC236}">
                <a16:creationId xmlns:a16="http://schemas.microsoft.com/office/drawing/2014/main" id="{43E4AADF-CD5E-4450-B3EA-0C59AE6BCA79}"/>
              </a:ext>
            </a:extLst>
          </p:cNvPr>
          <p:cNvSpPr txBox="1"/>
          <p:nvPr/>
        </p:nvSpPr>
        <p:spPr>
          <a:xfrm>
            <a:off x="5416063" y="5134711"/>
            <a:ext cx="1274208" cy="284059"/>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１２年後の私</a:t>
            </a:r>
          </a:p>
        </p:txBody>
      </p:sp>
      <p:sp>
        <p:nvSpPr>
          <p:cNvPr id="3" name="楕円 2">
            <a:extLst>
              <a:ext uri="{FF2B5EF4-FFF2-40B4-BE49-F238E27FC236}">
                <a16:creationId xmlns:a16="http://schemas.microsoft.com/office/drawing/2014/main" id="{8D4503DD-666A-4D9B-ACE1-4E84D811E94A}"/>
              </a:ext>
            </a:extLst>
          </p:cNvPr>
          <p:cNvSpPr/>
          <p:nvPr/>
        </p:nvSpPr>
        <p:spPr>
          <a:xfrm>
            <a:off x="2245588" y="5742829"/>
            <a:ext cx="4956332" cy="74125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6" name="テキスト ボックス 5">
            <a:extLst>
              <a:ext uri="{FF2B5EF4-FFF2-40B4-BE49-F238E27FC236}">
                <a16:creationId xmlns:a16="http://schemas.microsoft.com/office/drawing/2014/main" id="{631CABD3-5DB7-4D05-8F3D-FFB17168FDF4}"/>
              </a:ext>
            </a:extLst>
          </p:cNvPr>
          <p:cNvSpPr txBox="1"/>
          <p:nvPr/>
        </p:nvSpPr>
        <p:spPr>
          <a:xfrm>
            <a:off x="1716889" y="3859998"/>
            <a:ext cx="1325376" cy="1456104"/>
          </a:xfrm>
          <a:prstGeom prst="rect">
            <a:avLst/>
          </a:prstGeom>
          <a:noFill/>
        </p:spPr>
        <p:txBody>
          <a:bodyPr wrap="square" rtlCol="0">
            <a:spAutoFit/>
          </a:bodyPr>
          <a:lstStyle/>
          <a:p>
            <a:r>
              <a:rPr lang="ja-JP" altLang="en-US" sz="8862" dirty="0">
                <a:solidFill>
                  <a:srgbClr val="FF0000"/>
                </a:solidFill>
                <a:latin typeface="HG創英角ﾎﾟｯﾌﾟ体" panose="040B0A09000000000000" pitchFamily="49" charset="-128"/>
                <a:ea typeface="HG創英角ﾎﾟｯﾌﾟ体" panose="040B0A09000000000000" pitchFamily="49" charset="-128"/>
              </a:rPr>
              <a:t>？</a:t>
            </a:r>
          </a:p>
        </p:txBody>
      </p:sp>
      <p:sp>
        <p:nvSpPr>
          <p:cNvPr id="35" name="正方形/長方形 34">
            <a:extLst>
              <a:ext uri="{FF2B5EF4-FFF2-40B4-BE49-F238E27FC236}">
                <a16:creationId xmlns:a16="http://schemas.microsoft.com/office/drawing/2014/main" id="{37491373-C04E-4781-BEF4-3C498FA5CAC9}"/>
              </a:ext>
            </a:extLst>
          </p:cNvPr>
          <p:cNvSpPr/>
          <p:nvPr/>
        </p:nvSpPr>
        <p:spPr>
          <a:xfrm>
            <a:off x="1092951" y="3596345"/>
            <a:ext cx="2408660" cy="206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endParaRPr lang="en-US" altLang="ja-JP" sz="6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従来の教科分断的な</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発想から、教科横断</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的な発想への飛躍が</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必要！</a:t>
            </a:r>
          </a:p>
        </p:txBody>
      </p:sp>
      <p:cxnSp>
        <p:nvCxnSpPr>
          <p:cNvPr id="40" name="直線コネクタ 39">
            <a:extLst>
              <a:ext uri="{FF2B5EF4-FFF2-40B4-BE49-F238E27FC236}">
                <a16:creationId xmlns:a16="http://schemas.microsoft.com/office/drawing/2014/main" id="{AE9B33CF-B554-4FFD-96D2-077C3E550A49}"/>
              </a:ext>
            </a:extLst>
          </p:cNvPr>
          <p:cNvCxnSpPr>
            <a:cxnSpLocks/>
          </p:cNvCxnSpPr>
          <p:nvPr/>
        </p:nvCxnSpPr>
        <p:spPr>
          <a:xfrm flipV="1">
            <a:off x="7344538" y="4261810"/>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1">
            <a:extLst>
              <a:ext uri="{FF2B5EF4-FFF2-40B4-BE49-F238E27FC236}">
                <a16:creationId xmlns:a16="http://schemas.microsoft.com/office/drawing/2014/main" id="{D0086B43-2AC9-4C96-9DF8-B072284A007E}"/>
              </a:ext>
            </a:extLst>
          </p:cNvPr>
          <p:cNvSpPr txBox="1"/>
          <p:nvPr/>
        </p:nvSpPr>
        <p:spPr>
          <a:xfrm>
            <a:off x="7573446" y="4093689"/>
            <a:ext cx="80185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卒業式</a:t>
            </a:r>
            <a:endParaRPr lang="ja-JP" altLang="en-US" sz="1363" b="1" dirty="0">
              <a:latin typeface="HGS創英角ﾎﾟｯﾌﾟ体" panose="040B0A00000000000000" pitchFamily="50" charset="-128"/>
              <a:ea typeface="HGS創英角ﾎﾟｯﾌﾟ体" panose="040B0A00000000000000" pitchFamily="50" charset="-128"/>
            </a:endParaRPr>
          </a:p>
        </p:txBody>
      </p:sp>
      <p:sp>
        <p:nvSpPr>
          <p:cNvPr id="67" name="テキスト ボックス 41">
            <a:extLst>
              <a:ext uri="{FF2B5EF4-FFF2-40B4-BE49-F238E27FC236}">
                <a16:creationId xmlns:a16="http://schemas.microsoft.com/office/drawing/2014/main" id="{DAADB550-C0D3-4146-88C9-376B9E40AD23}"/>
              </a:ext>
            </a:extLst>
          </p:cNvPr>
          <p:cNvSpPr txBox="1"/>
          <p:nvPr/>
        </p:nvSpPr>
        <p:spPr>
          <a:xfrm>
            <a:off x="4091807" y="2499722"/>
            <a:ext cx="1297203" cy="530244"/>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長く続いた戦争と人々の暮らし</a:t>
            </a:r>
          </a:p>
        </p:txBody>
      </p:sp>
      <p:sp>
        <p:nvSpPr>
          <p:cNvPr id="7" name="テキスト ボックス 6">
            <a:extLst>
              <a:ext uri="{FF2B5EF4-FFF2-40B4-BE49-F238E27FC236}">
                <a16:creationId xmlns:a16="http://schemas.microsoft.com/office/drawing/2014/main" id="{F9EB6AEA-46D8-4F46-A7CB-67D5DF23A0BD}"/>
              </a:ext>
            </a:extLst>
          </p:cNvPr>
          <p:cNvSpPr txBox="1"/>
          <p:nvPr/>
        </p:nvSpPr>
        <p:spPr>
          <a:xfrm>
            <a:off x="8077047" y="23173"/>
            <a:ext cx="715260" cy="369332"/>
          </a:xfrm>
          <a:prstGeom prst="rect">
            <a:avLst/>
          </a:prstGeom>
          <a:noFill/>
        </p:spPr>
        <p:txBody>
          <a:bodyPr wrap="none" rtlCol="0">
            <a:spAutoFit/>
          </a:bodyPr>
          <a:lstStyle/>
          <a:p>
            <a:r>
              <a:rPr kumimoji="1" lang="en-US" altLang="ja-JP" dirty="0"/>
              <a:t>10:50</a:t>
            </a:r>
            <a:endParaRPr kumimoji="1" lang="ja-JP" altLang="en-US" dirty="0"/>
          </a:p>
        </p:txBody>
      </p:sp>
    </p:spTree>
    <p:extLst>
      <p:ext uri="{BB962C8B-B14F-4D97-AF65-F5344CB8AC3E}">
        <p14:creationId xmlns:p14="http://schemas.microsoft.com/office/powerpoint/2010/main" val="399258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1000"/>
                                        <p:tgtEl>
                                          <p:spTgt spid="82"/>
                                        </p:tgtEl>
                                      </p:cBhvr>
                                    </p:animEffect>
                                    <p:anim calcmode="lin" valueType="num">
                                      <p:cBhvr>
                                        <p:cTn id="12" dur="1000" fill="hold"/>
                                        <p:tgtEl>
                                          <p:spTgt spid="82"/>
                                        </p:tgtEl>
                                        <p:attrNameLst>
                                          <p:attrName>ppt_x</p:attrName>
                                        </p:attrNameLst>
                                      </p:cBhvr>
                                      <p:tavLst>
                                        <p:tav tm="0">
                                          <p:val>
                                            <p:strVal val="#ppt_x"/>
                                          </p:val>
                                        </p:tav>
                                        <p:tav tm="100000">
                                          <p:val>
                                            <p:strVal val="#ppt_x"/>
                                          </p:val>
                                        </p:tav>
                                      </p:tavLst>
                                    </p:anim>
                                    <p:anim calcmode="lin" valueType="num">
                                      <p:cBhvr>
                                        <p:cTn id="13" dur="1000" fill="hold"/>
                                        <p:tgtEl>
                                          <p:spTgt spid="8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anim calcmode="lin" valueType="num">
                                      <p:cBhvr>
                                        <p:cTn id="17" dur="1000" fill="hold"/>
                                        <p:tgtEl>
                                          <p:spTgt spid="73"/>
                                        </p:tgtEl>
                                        <p:attrNameLst>
                                          <p:attrName>ppt_x</p:attrName>
                                        </p:attrNameLst>
                                      </p:cBhvr>
                                      <p:tavLst>
                                        <p:tav tm="0">
                                          <p:val>
                                            <p:strVal val="#ppt_x"/>
                                          </p:val>
                                        </p:tav>
                                        <p:tav tm="100000">
                                          <p:val>
                                            <p:strVal val="#ppt_x"/>
                                          </p:val>
                                        </p:tav>
                                      </p:tavLst>
                                    </p:anim>
                                    <p:anim calcmode="lin" valueType="num">
                                      <p:cBhvr>
                                        <p:cTn id="18" dur="1000" fill="hold"/>
                                        <p:tgtEl>
                                          <p:spTgt spid="7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2000"/>
                            </p:stCondLst>
                            <p:childTnLst>
                              <p:par>
                                <p:cTn id="27" presetID="31" presetClass="exit" presetSubtype="0" fill="hold" nodeType="afterEffect">
                                  <p:stCondLst>
                                    <p:cond delay="0"/>
                                  </p:stCondLst>
                                  <p:childTnLst>
                                    <p:anim calcmode="lin" valueType="num">
                                      <p:cBhvr>
                                        <p:cTn id="28" dur="1000"/>
                                        <p:tgtEl>
                                          <p:spTgt spid="4"/>
                                        </p:tgtEl>
                                        <p:attrNameLst>
                                          <p:attrName>ppt_w</p:attrName>
                                        </p:attrNameLst>
                                      </p:cBhvr>
                                      <p:tavLst>
                                        <p:tav tm="0">
                                          <p:val>
                                            <p:strVal val="ppt_w"/>
                                          </p:val>
                                        </p:tav>
                                        <p:tav tm="100000">
                                          <p:val>
                                            <p:fltVal val="0"/>
                                          </p:val>
                                        </p:tav>
                                      </p:tavLst>
                                    </p:anim>
                                    <p:anim calcmode="lin" valueType="num">
                                      <p:cBhvr>
                                        <p:cTn id="29" dur="1000"/>
                                        <p:tgtEl>
                                          <p:spTgt spid="4"/>
                                        </p:tgtEl>
                                        <p:attrNameLst>
                                          <p:attrName>ppt_h</p:attrName>
                                        </p:attrNameLst>
                                      </p:cBhvr>
                                      <p:tavLst>
                                        <p:tav tm="0">
                                          <p:val>
                                            <p:strVal val="ppt_h"/>
                                          </p:val>
                                        </p:tav>
                                        <p:tav tm="100000">
                                          <p:val>
                                            <p:fltVal val="0"/>
                                          </p:val>
                                        </p:tav>
                                      </p:tavLst>
                                    </p:anim>
                                    <p:anim calcmode="lin" valueType="num">
                                      <p:cBhvr>
                                        <p:cTn id="30" dur="1000"/>
                                        <p:tgtEl>
                                          <p:spTgt spid="4"/>
                                        </p:tgtEl>
                                        <p:attrNameLst>
                                          <p:attrName>style.rotation</p:attrName>
                                        </p:attrNameLst>
                                      </p:cBhvr>
                                      <p:tavLst>
                                        <p:tav tm="0">
                                          <p:val>
                                            <p:fltVal val="0"/>
                                          </p:val>
                                        </p:tav>
                                        <p:tav tm="100000">
                                          <p:val>
                                            <p:fltVal val="90"/>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500" fill="hold"/>
                                        <p:tgtEl>
                                          <p:spTgt spid="66"/>
                                        </p:tgtEl>
                                        <p:attrNameLst>
                                          <p:attrName>ppt_x</p:attrName>
                                        </p:attrNameLst>
                                      </p:cBhvr>
                                      <p:tavLst>
                                        <p:tav tm="0">
                                          <p:val>
                                            <p:strVal val="#ppt_x"/>
                                          </p:val>
                                        </p:tav>
                                        <p:tav tm="100000">
                                          <p:val>
                                            <p:strVal val="#ppt_x"/>
                                          </p:val>
                                        </p:tav>
                                      </p:tavLst>
                                    </p:anim>
                                    <p:anim calcmode="lin" valueType="num">
                                      <p:cBhvr additive="base">
                                        <p:cTn id="37" dur="500" fill="hold"/>
                                        <p:tgtEl>
                                          <p:spTgt spid="66"/>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anim calcmode="lin" valueType="num">
                                      <p:cBhvr>
                                        <p:cTn id="42" dur="1000" fill="hold"/>
                                        <p:tgtEl>
                                          <p:spTgt spid="67"/>
                                        </p:tgtEl>
                                        <p:attrNameLst>
                                          <p:attrName>ppt_x</p:attrName>
                                        </p:attrNameLst>
                                      </p:cBhvr>
                                      <p:tavLst>
                                        <p:tav tm="0">
                                          <p:val>
                                            <p:strVal val="#ppt_x"/>
                                          </p:val>
                                        </p:tav>
                                        <p:tav tm="100000">
                                          <p:val>
                                            <p:strVal val="#ppt_x"/>
                                          </p:val>
                                        </p:tav>
                                      </p:tavLst>
                                    </p:anim>
                                    <p:anim calcmode="lin" valueType="num">
                                      <p:cBhvr>
                                        <p:cTn id="43" dur="100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7" presetClass="entr" presetSubtype="0" fill="hold" grpId="0" nodeType="afterEffect">
                                  <p:stCondLst>
                                    <p:cond delay="100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1000"/>
                                        <p:tgtEl>
                                          <p:spTgt spid="75"/>
                                        </p:tgtEl>
                                      </p:cBhvr>
                                    </p:animEffect>
                                    <p:anim calcmode="lin" valueType="num">
                                      <p:cBhvr>
                                        <p:cTn id="48" dur="1000" fill="hold"/>
                                        <p:tgtEl>
                                          <p:spTgt spid="75"/>
                                        </p:tgtEl>
                                        <p:attrNameLst>
                                          <p:attrName>ppt_x</p:attrName>
                                        </p:attrNameLst>
                                      </p:cBhvr>
                                      <p:tavLst>
                                        <p:tav tm="0">
                                          <p:val>
                                            <p:strVal val="#ppt_x"/>
                                          </p:val>
                                        </p:tav>
                                        <p:tav tm="100000">
                                          <p:val>
                                            <p:strVal val="#ppt_x"/>
                                          </p:val>
                                        </p:tav>
                                      </p:tavLst>
                                    </p:anim>
                                    <p:anim calcmode="lin" valueType="num">
                                      <p:cBhvr>
                                        <p:cTn id="49" dur="1000" fill="hold"/>
                                        <p:tgtEl>
                                          <p:spTgt spid="75"/>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2" presetClass="entr" presetSubtype="9" fill="hold" nodeType="afterEffect">
                                  <p:stCondLst>
                                    <p:cond delay="100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1000" fill="hold"/>
                                        <p:tgtEl>
                                          <p:spTgt spid="70"/>
                                        </p:tgtEl>
                                        <p:attrNameLst>
                                          <p:attrName>ppt_x</p:attrName>
                                        </p:attrNameLst>
                                      </p:cBhvr>
                                      <p:tavLst>
                                        <p:tav tm="0">
                                          <p:val>
                                            <p:strVal val="0-#ppt_w/2"/>
                                          </p:val>
                                        </p:tav>
                                        <p:tav tm="100000">
                                          <p:val>
                                            <p:strVal val="#ppt_x"/>
                                          </p:val>
                                        </p:tav>
                                      </p:tavLst>
                                    </p:anim>
                                    <p:anim calcmode="lin" valueType="num">
                                      <p:cBhvr additive="base">
                                        <p:cTn id="54" dur="1000" fill="hold"/>
                                        <p:tgtEl>
                                          <p:spTgt spid="70"/>
                                        </p:tgtEl>
                                        <p:attrNameLst>
                                          <p:attrName>ppt_y</p:attrName>
                                        </p:attrNameLst>
                                      </p:cBhvr>
                                      <p:tavLst>
                                        <p:tav tm="0">
                                          <p:val>
                                            <p:strVal val="0-#ppt_h/2"/>
                                          </p:val>
                                        </p:tav>
                                        <p:tav tm="100000">
                                          <p:val>
                                            <p:strVal val="#ppt_y"/>
                                          </p:val>
                                        </p:tav>
                                      </p:tavLst>
                                    </p:anim>
                                  </p:childTnLst>
                                </p:cTn>
                              </p:par>
                            </p:childTnLst>
                          </p:cTn>
                        </p:par>
                        <p:par>
                          <p:cTn id="55" fill="hold">
                            <p:stCondLst>
                              <p:cond delay="8500"/>
                            </p:stCondLst>
                            <p:childTnLst>
                              <p:par>
                                <p:cTn id="56" presetID="2" presetClass="entr" presetSubtype="2" fill="hold" grpId="0" nodeType="afterEffect">
                                  <p:stCondLst>
                                    <p:cond delay="100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childTnLst>
                          </p:cTn>
                        </p:par>
                        <p:par>
                          <p:cTn id="60" fill="hold">
                            <p:stCondLst>
                              <p:cond delay="10000"/>
                            </p:stCondLst>
                            <p:childTnLst>
                              <p:par>
                                <p:cTn id="61" presetID="47" presetClass="entr" presetSubtype="0" fill="hold" grpId="0" nodeType="afterEffect">
                                  <p:stCondLst>
                                    <p:cond delay="100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2000"/>
                                        <p:tgtEl>
                                          <p:spTgt spid="76"/>
                                        </p:tgtEl>
                                      </p:cBhvr>
                                    </p:animEffect>
                                    <p:anim calcmode="lin" valueType="num">
                                      <p:cBhvr>
                                        <p:cTn id="64" dur="2000" fill="hold"/>
                                        <p:tgtEl>
                                          <p:spTgt spid="76"/>
                                        </p:tgtEl>
                                        <p:attrNameLst>
                                          <p:attrName>ppt_x</p:attrName>
                                        </p:attrNameLst>
                                      </p:cBhvr>
                                      <p:tavLst>
                                        <p:tav tm="0">
                                          <p:val>
                                            <p:strVal val="#ppt_x"/>
                                          </p:val>
                                        </p:tav>
                                        <p:tav tm="100000">
                                          <p:val>
                                            <p:strVal val="#ppt_x"/>
                                          </p:val>
                                        </p:tav>
                                      </p:tavLst>
                                    </p:anim>
                                    <p:anim calcmode="lin" valueType="num">
                                      <p:cBhvr>
                                        <p:cTn id="65" dur="2000" fill="hold"/>
                                        <p:tgtEl>
                                          <p:spTgt spid="76"/>
                                        </p:tgtEl>
                                        <p:attrNameLst>
                                          <p:attrName>ppt_y</p:attrName>
                                        </p:attrNameLst>
                                      </p:cBhvr>
                                      <p:tavLst>
                                        <p:tav tm="0">
                                          <p:val>
                                            <p:strVal val="#ppt_y-.1"/>
                                          </p:val>
                                        </p:tav>
                                        <p:tav tm="100000">
                                          <p:val>
                                            <p:strVal val="#ppt_y"/>
                                          </p:val>
                                        </p:tav>
                                      </p:tavLst>
                                    </p:anim>
                                  </p:childTnLst>
                                </p:cTn>
                              </p:par>
                            </p:childTnLst>
                          </p:cTn>
                        </p:par>
                        <p:par>
                          <p:cTn id="66" fill="hold">
                            <p:stCondLst>
                              <p:cond delay="13000"/>
                            </p:stCondLst>
                            <p:childTnLst>
                              <p:par>
                                <p:cTn id="67" presetID="2" presetClass="entr" presetSubtype="1" fill="hold" nodeType="after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1000" fill="hold"/>
                                        <p:tgtEl>
                                          <p:spTgt spid="57"/>
                                        </p:tgtEl>
                                        <p:attrNameLst>
                                          <p:attrName>ppt_x</p:attrName>
                                        </p:attrNameLst>
                                      </p:cBhvr>
                                      <p:tavLst>
                                        <p:tav tm="0">
                                          <p:val>
                                            <p:strVal val="#ppt_x"/>
                                          </p:val>
                                        </p:tav>
                                        <p:tav tm="100000">
                                          <p:val>
                                            <p:strVal val="#ppt_x"/>
                                          </p:val>
                                        </p:tav>
                                      </p:tavLst>
                                    </p:anim>
                                    <p:anim calcmode="lin" valueType="num">
                                      <p:cBhvr additive="base">
                                        <p:cTn id="70" dur="1000" fill="hold"/>
                                        <p:tgtEl>
                                          <p:spTgt spid="57"/>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0-#ppt_h/2"/>
                                          </p:val>
                                        </p:tav>
                                        <p:tav tm="100000">
                                          <p:val>
                                            <p:strVal val="#ppt_y"/>
                                          </p:val>
                                        </p:tav>
                                      </p:tavLst>
                                    </p:anim>
                                  </p:childTnLst>
                                </p:cTn>
                              </p:par>
                            </p:childTnLst>
                          </p:cTn>
                        </p:par>
                        <p:par>
                          <p:cTn id="75" fill="hold">
                            <p:stCondLst>
                              <p:cond delay="14000"/>
                            </p:stCondLst>
                            <p:childTnLst>
                              <p:par>
                                <p:cTn id="76" presetID="42" presetClass="entr" presetSubtype="0"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5000"/>
                            </p:stCondLst>
                            <p:childTnLst>
                              <p:par>
                                <p:cTn id="82" presetID="47" presetClass="entr" presetSubtype="0" fill="hold" grpId="0" nodeType="afterEffect">
                                  <p:stCondLst>
                                    <p:cond delay="150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1000"/>
                                        <p:tgtEl>
                                          <p:spTgt spid="79"/>
                                        </p:tgtEl>
                                      </p:cBhvr>
                                    </p:animEffect>
                                    <p:anim calcmode="lin" valueType="num">
                                      <p:cBhvr>
                                        <p:cTn id="85" dur="1000" fill="hold"/>
                                        <p:tgtEl>
                                          <p:spTgt spid="79"/>
                                        </p:tgtEl>
                                        <p:attrNameLst>
                                          <p:attrName>ppt_x</p:attrName>
                                        </p:attrNameLst>
                                      </p:cBhvr>
                                      <p:tavLst>
                                        <p:tav tm="0">
                                          <p:val>
                                            <p:strVal val="#ppt_x"/>
                                          </p:val>
                                        </p:tav>
                                        <p:tav tm="100000">
                                          <p:val>
                                            <p:strVal val="#ppt_x"/>
                                          </p:val>
                                        </p:tav>
                                      </p:tavLst>
                                    </p:anim>
                                    <p:anim calcmode="lin" valueType="num">
                                      <p:cBhvr>
                                        <p:cTn id="86" dur="1000" fill="hold"/>
                                        <p:tgtEl>
                                          <p:spTgt spid="79"/>
                                        </p:tgtEl>
                                        <p:attrNameLst>
                                          <p:attrName>ppt_y</p:attrName>
                                        </p:attrNameLst>
                                      </p:cBhvr>
                                      <p:tavLst>
                                        <p:tav tm="0">
                                          <p:val>
                                            <p:strVal val="#ppt_y-.1"/>
                                          </p:val>
                                        </p:tav>
                                        <p:tav tm="100000">
                                          <p:val>
                                            <p:strVal val="#ppt_y"/>
                                          </p:val>
                                        </p:tav>
                                      </p:tavLst>
                                    </p:anim>
                                  </p:childTnLst>
                                </p:cTn>
                              </p:par>
                            </p:childTnLst>
                          </p:cTn>
                        </p:par>
                        <p:par>
                          <p:cTn id="87" fill="hold">
                            <p:stCondLst>
                              <p:cond delay="17500"/>
                            </p:stCondLst>
                            <p:childTnLst>
                              <p:par>
                                <p:cTn id="88" presetID="47" presetClass="entr" presetSubtype="0" fill="hold" nodeType="afterEffect">
                                  <p:stCondLst>
                                    <p:cond delay="100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1000"/>
                                        <p:tgtEl>
                                          <p:spTgt spid="72"/>
                                        </p:tgtEl>
                                      </p:cBhvr>
                                    </p:animEffect>
                                    <p:anim calcmode="lin" valueType="num">
                                      <p:cBhvr>
                                        <p:cTn id="91" dur="1000" fill="hold"/>
                                        <p:tgtEl>
                                          <p:spTgt spid="72"/>
                                        </p:tgtEl>
                                        <p:attrNameLst>
                                          <p:attrName>ppt_x</p:attrName>
                                        </p:attrNameLst>
                                      </p:cBhvr>
                                      <p:tavLst>
                                        <p:tav tm="0">
                                          <p:val>
                                            <p:strVal val="#ppt_x"/>
                                          </p:val>
                                        </p:tav>
                                        <p:tav tm="100000">
                                          <p:val>
                                            <p:strVal val="#ppt_x"/>
                                          </p:val>
                                        </p:tav>
                                      </p:tavLst>
                                    </p:anim>
                                    <p:anim calcmode="lin" valueType="num">
                                      <p:cBhvr>
                                        <p:cTn id="92" dur="1000" fill="hold"/>
                                        <p:tgtEl>
                                          <p:spTgt spid="72"/>
                                        </p:tgtEl>
                                        <p:attrNameLst>
                                          <p:attrName>ppt_y</p:attrName>
                                        </p:attrNameLst>
                                      </p:cBhvr>
                                      <p:tavLst>
                                        <p:tav tm="0">
                                          <p:val>
                                            <p:strVal val="#ppt_y-.1"/>
                                          </p:val>
                                        </p:tav>
                                        <p:tav tm="100000">
                                          <p:val>
                                            <p:strVal val="#ppt_y"/>
                                          </p:val>
                                        </p:tav>
                                      </p:tavLst>
                                    </p:anim>
                                  </p:childTnLst>
                                </p:cTn>
                              </p:par>
                            </p:childTnLst>
                          </p:cTn>
                        </p:par>
                        <p:par>
                          <p:cTn id="93" fill="hold">
                            <p:stCondLst>
                              <p:cond delay="19500"/>
                            </p:stCondLst>
                            <p:childTnLst>
                              <p:par>
                                <p:cTn id="94" presetID="2" presetClass="entr" presetSubtype="2" fill="hold" grpId="0" nodeType="afterEffect">
                                  <p:stCondLst>
                                    <p:cond delay="0"/>
                                  </p:stCondLst>
                                  <p:childTnLst>
                                    <p:set>
                                      <p:cBhvr>
                                        <p:cTn id="95" dur="1" fill="hold">
                                          <p:stCondLst>
                                            <p:cond delay="0"/>
                                          </p:stCondLst>
                                        </p:cTn>
                                        <p:tgtEl>
                                          <p:spTgt spid="81"/>
                                        </p:tgtEl>
                                        <p:attrNameLst>
                                          <p:attrName>style.visibility</p:attrName>
                                        </p:attrNameLst>
                                      </p:cBhvr>
                                      <p:to>
                                        <p:strVal val="visible"/>
                                      </p:to>
                                    </p:set>
                                    <p:anim calcmode="lin" valueType="num">
                                      <p:cBhvr additive="base">
                                        <p:cTn id="96" dur="500" fill="hold"/>
                                        <p:tgtEl>
                                          <p:spTgt spid="81"/>
                                        </p:tgtEl>
                                        <p:attrNameLst>
                                          <p:attrName>ppt_x</p:attrName>
                                        </p:attrNameLst>
                                      </p:cBhvr>
                                      <p:tavLst>
                                        <p:tav tm="0">
                                          <p:val>
                                            <p:strVal val="1+#ppt_w/2"/>
                                          </p:val>
                                        </p:tav>
                                        <p:tav tm="100000">
                                          <p:val>
                                            <p:strVal val="#ppt_x"/>
                                          </p:val>
                                        </p:tav>
                                      </p:tavLst>
                                    </p:anim>
                                    <p:anim calcmode="lin" valueType="num">
                                      <p:cBhvr additive="base">
                                        <p:cTn id="97" dur="500" fill="hold"/>
                                        <p:tgtEl>
                                          <p:spTgt spid="81"/>
                                        </p:tgtEl>
                                        <p:attrNameLst>
                                          <p:attrName>ppt_y</p:attrName>
                                        </p:attrNameLst>
                                      </p:cBhvr>
                                      <p:tavLst>
                                        <p:tav tm="0">
                                          <p:val>
                                            <p:strVal val="#ppt_y"/>
                                          </p:val>
                                        </p:tav>
                                        <p:tav tm="100000">
                                          <p:val>
                                            <p:strVal val="#ppt_y"/>
                                          </p:val>
                                        </p:tav>
                                      </p:tavLst>
                                    </p:anim>
                                  </p:childTnLst>
                                </p:cTn>
                              </p:par>
                            </p:childTnLst>
                          </p:cTn>
                        </p:par>
                        <p:par>
                          <p:cTn id="98" fill="hold">
                            <p:stCondLst>
                              <p:cond delay="20000"/>
                            </p:stCondLst>
                            <p:childTnLst>
                              <p:par>
                                <p:cTn id="99" presetID="47" presetClass="entr" presetSubtype="0" fill="hold" grpId="0" nodeType="afterEffect">
                                  <p:stCondLst>
                                    <p:cond delay="100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2000"/>
                                        <p:tgtEl>
                                          <p:spTgt spid="74"/>
                                        </p:tgtEl>
                                      </p:cBhvr>
                                    </p:animEffect>
                                    <p:anim calcmode="lin" valueType="num">
                                      <p:cBhvr>
                                        <p:cTn id="102" dur="2000" fill="hold"/>
                                        <p:tgtEl>
                                          <p:spTgt spid="74"/>
                                        </p:tgtEl>
                                        <p:attrNameLst>
                                          <p:attrName>ppt_x</p:attrName>
                                        </p:attrNameLst>
                                      </p:cBhvr>
                                      <p:tavLst>
                                        <p:tav tm="0">
                                          <p:val>
                                            <p:strVal val="#ppt_x"/>
                                          </p:val>
                                        </p:tav>
                                        <p:tav tm="100000">
                                          <p:val>
                                            <p:strVal val="#ppt_x"/>
                                          </p:val>
                                        </p:tav>
                                      </p:tavLst>
                                    </p:anim>
                                    <p:anim calcmode="lin" valueType="num">
                                      <p:cBhvr>
                                        <p:cTn id="103" dur="2000" fill="hold"/>
                                        <p:tgtEl>
                                          <p:spTgt spid="74"/>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fade">
                                      <p:cBhvr>
                                        <p:cTn id="106" dur="1000"/>
                                        <p:tgtEl>
                                          <p:spTgt spid="58"/>
                                        </p:tgtEl>
                                      </p:cBhvr>
                                    </p:animEffect>
                                    <p:anim calcmode="lin" valueType="num">
                                      <p:cBhvr>
                                        <p:cTn id="107" dur="1000" fill="hold"/>
                                        <p:tgtEl>
                                          <p:spTgt spid="58"/>
                                        </p:tgtEl>
                                        <p:attrNameLst>
                                          <p:attrName>ppt_x</p:attrName>
                                        </p:attrNameLst>
                                      </p:cBhvr>
                                      <p:tavLst>
                                        <p:tav tm="0">
                                          <p:val>
                                            <p:strVal val="#ppt_x"/>
                                          </p:val>
                                        </p:tav>
                                        <p:tav tm="100000">
                                          <p:val>
                                            <p:strVal val="#ppt_x"/>
                                          </p:val>
                                        </p:tav>
                                      </p:tavLst>
                                    </p:anim>
                                    <p:anim calcmode="lin" valueType="num">
                                      <p:cBhvr>
                                        <p:cTn id="108" dur="1000" fill="hold"/>
                                        <p:tgtEl>
                                          <p:spTgt spid="58"/>
                                        </p:tgtEl>
                                        <p:attrNameLst>
                                          <p:attrName>ppt_y</p:attrName>
                                        </p:attrNameLst>
                                      </p:cBhvr>
                                      <p:tavLst>
                                        <p:tav tm="0">
                                          <p:val>
                                            <p:strVal val="#ppt_y-.1"/>
                                          </p:val>
                                        </p:tav>
                                        <p:tav tm="100000">
                                          <p:val>
                                            <p:strVal val="#ppt_y"/>
                                          </p:val>
                                        </p:tav>
                                      </p:tavLst>
                                    </p:anim>
                                  </p:childTnLst>
                                </p:cTn>
                              </p:par>
                            </p:childTnLst>
                          </p:cTn>
                        </p:par>
                        <p:par>
                          <p:cTn id="109" fill="hold">
                            <p:stCondLst>
                              <p:cond delay="23000"/>
                            </p:stCondLst>
                            <p:childTnLst>
                              <p:par>
                                <p:cTn id="110" presetID="42" presetClass="entr" presetSubtype="0" fill="hold" grpId="0" nodeType="afterEffect">
                                  <p:stCondLst>
                                    <p:cond delay="200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1000"/>
                                        <p:tgtEl>
                                          <p:spTgt spid="77"/>
                                        </p:tgtEl>
                                      </p:cBhvr>
                                    </p:animEffect>
                                    <p:anim calcmode="lin" valueType="num">
                                      <p:cBhvr>
                                        <p:cTn id="113" dur="1000" fill="hold"/>
                                        <p:tgtEl>
                                          <p:spTgt spid="77"/>
                                        </p:tgtEl>
                                        <p:attrNameLst>
                                          <p:attrName>ppt_x</p:attrName>
                                        </p:attrNameLst>
                                      </p:cBhvr>
                                      <p:tavLst>
                                        <p:tav tm="0">
                                          <p:val>
                                            <p:strVal val="#ppt_x"/>
                                          </p:val>
                                        </p:tav>
                                        <p:tav tm="100000">
                                          <p:val>
                                            <p:strVal val="#ppt_x"/>
                                          </p:val>
                                        </p:tav>
                                      </p:tavLst>
                                    </p:anim>
                                    <p:anim calcmode="lin" valueType="num">
                                      <p:cBhvr>
                                        <p:cTn id="114" dur="1000" fill="hold"/>
                                        <p:tgtEl>
                                          <p:spTgt spid="77"/>
                                        </p:tgtEl>
                                        <p:attrNameLst>
                                          <p:attrName>ppt_y</p:attrName>
                                        </p:attrNameLst>
                                      </p:cBhvr>
                                      <p:tavLst>
                                        <p:tav tm="0">
                                          <p:val>
                                            <p:strVal val="#ppt_y+.1"/>
                                          </p:val>
                                        </p:tav>
                                        <p:tav tm="100000">
                                          <p:val>
                                            <p:strVal val="#ppt_y"/>
                                          </p:val>
                                        </p:tav>
                                      </p:tavLst>
                                    </p:anim>
                                  </p:childTnLst>
                                </p:cTn>
                              </p:par>
                            </p:childTnLst>
                          </p:cTn>
                        </p:par>
                        <p:par>
                          <p:cTn id="115" fill="hold">
                            <p:stCondLst>
                              <p:cond delay="26000"/>
                            </p:stCondLst>
                            <p:childTnLst>
                              <p:par>
                                <p:cTn id="116" presetID="47" presetClass="entr" presetSubtype="0" fill="hold" nodeType="afterEffect">
                                  <p:stCondLst>
                                    <p:cond delay="50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1000"/>
                                        <p:tgtEl>
                                          <p:spTgt spid="60"/>
                                        </p:tgtEl>
                                      </p:cBhvr>
                                    </p:animEffect>
                                    <p:anim calcmode="lin" valueType="num">
                                      <p:cBhvr>
                                        <p:cTn id="119" dur="1000" fill="hold"/>
                                        <p:tgtEl>
                                          <p:spTgt spid="60"/>
                                        </p:tgtEl>
                                        <p:attrNameLst>
                                          <p:attrName>ppt_x</p:attrName>
                                        </p:attrNameLst>
                                      </p:cBhvr>
                                      <p:tavLst>
                                        <p:tav tm="0">
                                          <p:val>
                                            <p:strVal val="#ppt_x"/>
                                          </p:val>
                                        </p:tav>
                                        <p:tav tm="100000">
                                          <p:val>
                                            <p:strVal val="#ppt_x"/>
                                          </p:val>
                                        </p:tav>
                                      </p:tavLst>
                                    </p:anim>
                                    <p:anim calcmode="lin" valueType="num">
                                      <p:cBhvr>
                                        <p:cTn id="120" dur="1000" fill="hold"/>
                                        <p:tgtEl>
                                          <p:spTgt spid="60"/>
                                        </p:tgtEl>
                                        <p:attrNameLst>
                                          <p:attrName>ppt_y</p:attrName>
                                        </p:attrNameLst>
                                      </p:cBhvr>
                                      <p:tavLst>
                                        <p:tav tm="0">
                                          <p:val>
                                            <p:strVal val="#ppt_y-.1"/>
                                          </p:val>
                                        </p:tav>
                                        <p:tav tm="100000">
                                          <p:val>
                                            <p:strVal val="#ppt_y"/>
                                          </p:val>
                                        </p:tav>
                                      </p:tavLst>
                                    </p:anim>
                                  </p:childTnLst>
                                </p:cTn>
                              </p:par>
                            </p:childTnLst>
                          </p:cTn>
                        </p:par>
                        <p:par>
                          <p:cTn id="121" fill="hold">
                            <p:stCondLst>
                              <p:cond delay="27500"/>
                            </p:stCondLst>
                            <p:childTnLst>
                              <p:par>
                                <p:cTn id="122" presetID="42" presetClass="entr" presetSubtype="0" fill="hold" grpId="0" nodeType="afterEffect">
                                  <p:stCondLst>
                                    <p:cond delay="500"/>
                                  </p:stCondLst>
                                  <p:childTnLst>
                                    <p:set>
                                      <p:cBhvr>
                                        <p:cTn id="123" dur="1" fill="hold">
                                          <p:stCondLst>
                                            <p:cond delay="0"/>
                                          </p:stCondLst>
                                        </p:cTn>
                                        <p:tgtEl>
                                          <p:spTgt spid="61"/>
                                        </p:tgtEl>
                                        <p:attrNameLst>
                                          <p:attrName>style.visibility</p:attrName>
                                        </p:attrNameLst>
                                      </p:cBhvr>
                                      <p:to>
                                        <p:strVal val="visible"/>
                                      </p:to>
                                    </p:set>
                                    <p:animEffect transition="in" filter="fade">
                                      <p:cBhvr>
                                        <p:cTn id="124" dur="1000"/>
                                        <p:tgtEl>
                                          <p:spTgt spid="61"/>
                                        </p:tgtEl>
                                      </p:cBhvr>
                                    </p:animEffect>
                                    <p:anim calcmode="lin" valueType="num">
                                      <p:cBhvr>
                                        <p:cTn id="125" dur="1000" fill="hold"/>
                                        <p:tgtEl>
                                          <p:spTgt spid="61"/>
                                        </p:tgtEl>
                                        <p:attrNameLst>
                                          <p:attrName>ppt_x</p:attrName>
                                        </p:attrNameLst>
                                      </p:cBhvr>
                                      <p:tavLst>
                                        <p:tav tm="0">
                                          <p:val>
                                            <p:strVal val="#ppt_x"/>
                                          </p:val>
                                        </p:tav>
                                        <p:tav tm="100000">
                                          <p:val>
                                            <p:strVal val="#ppt_x"/>
                                          </p:val>
                                        </p:tav>
                                      </p:tavLst>
                                    </p:anim>
                                    <p:anim calcmode="lin" valueType="num">
                                      <p:cBhvr>
                                        <p:cTn id="126" dur="1000" fill="hold"/>
                                        <p:tgtEl>
                                          <p:spTgt spid="61"/>
                                        </p:tgtEl>
                                        <p:attrNameLst>
                                          <p:attrName>ppt_y</p:attrName>
                                        </p:attrNameLst>
                                      </p:cBhvr>
                                      <p:tavLst>
                                        <p:tav tm="0">
                                          <p:val>
                                            <p:strVal val="#ppt_y+.1"/>
                                          </p:val>
                                        </p:tav>
                                        <p:tav tm="100000">
                                          <p:val>
                                            <p:strVal val="#ppt_y"/>
                                          </p:val>
                                        </p:tav>
                                      </p:tavLst>
                                    </p:anim>
                                  </p:childTnLst>
                                </p:cTn>
                              </p:par>
                            </p:childTnLst>
                          </p:cTn>
                        </p:par>
                        <p:par>
                          <p:cTn id="127" fill="hold">
                            <p:stCondLst>
                              <p:cond delay="29000"/>
                            </p:stCondLst>
                            <p:childTnLst>
                              <p:par>
                                <p:cTn id="128" presetID="47" presetClass="entr" presetSubtype="0" fill="hold" grpId="0" nodeType="afterEffect">
                                  <p:stCondLst>
                                    <p:cond delay="1000"/>
                                  </p:stCondLst>
                                  <p:childTnLst>
                                    <p:set>
                                      <p:cBhvr>
                                        <p:cTn id="129" dur="1" fill="hold">
                                          <p:stCondLst>
                                            <p:cond delay="0"/>
                                          </p:stCondLst>
                                        </p:cTn>
                                        <p:tgtEl>
                                          <p:spTgt spid="78"/>
                                        </p:tgtEl>
                                        <p:attrNameLst>
                                          <p:attrName>style.visibility</p:attrName>
                                        </p:attrNameLst>
                                      </p:cBhvr>
                                      <p:to>
                                        <p:strVal val="visible"/>
                                      </p:to>
                                    </p:set>
                                    <p:animEffect transition="in" filter="fade">
                                      <p:cBhvr>
                                        <p:cTn id="130" dur="1000"/>
                                        <p:tgtEl>
                                          <p:spTgt spid="78"/>
                                        </p:tgtEl>
                                      </p:cBhvr>
                                    </p:animEffect>
                                    <p:anim calcmode="lin" valueType="num">
                                      <p:cBhvr>
                                        <p:cTn id="131" dur="1000" fill="hold"/>
                                        <p:tgtEl>
                                          <p:spTgt spid="78"/>
                                        </p:tgtEl>
                                        <p:attrNameLst>
                                          <p:attrName>ppt_x</p:attrName>
                                        </p:attrNameLst>
                                      </p:cBhvr>
                                      <p:tavLst>
                                        <p:tav tm="0">
                                          <p:val>
                                            <p:strVal val="#ppt_x"/>
                                          </p:val>
                                        </p:tav>
                                        <p:tav tm="100000">
                                          <p:val>
                                            <p:strVal val="#ppt_x"/>
                                          </p:val>
                                        </p:tav>
                                      </p:tavLst>
                                    </p:anim>
                                    <p:anim calcmode="lin" valueType="num">
                                      <p:cBhvr>
                                        <p:cTn id="132" dur="1000" fill="hold"/>
                                        <p:tgtEl>
                                          <p:spTgt spid="78"/>
                                        </p:tgtEl>
                                        <p:attrNameLst>
                                          <p:attrName>ppt_y</p:attrName>
                                        </p:attrNameLst>
                                      </p:cBhvr>
                                      <p:tavLst>
                                        <p:tav tm="0">
                                          <p:val>
                                            <p:strVal val="#ppt_y-.1"/>
                                          </p:val>
                                        </p:tav>
                                        <p:tav tm="100000">
                                          <p:val>
                                            <p:strVal val="#ppt_y"/>
                                          </p:val>
                                        </p:tav>
                                      </p:tavLst>
                                    </p:anim>
                                  </p:childTnLst>
                                </p:cTn>
                              </p:par>
                            </p:childTnLst>
                          </p:cTn>
                        </p:par>
                        <p:par>
                          <p:cTn id="133" fill="hold">
                            <p:stCondLst>
                              <p:cond delay="31000"/>
                            </p:stCondLst>
                            <p:childTnLst>
                              <p:par>
                                <p:cTn id="134" presetID="47" presetClass="entr" presetSubtype="0" fill="hold" nodeType="after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fade">
                                      <p:cBhvr>
                                        <p:cTn id="136" dur="1000"/>
                                        <p:tgtEl>
                                          <p:spTgt spid="59"/>
                                        </p:tgtEl>
                                      </p:cBhvr>
                                    </p:animEffect>
                                    <p:anim calcmode="lin" valueType="num">
                                      <p:cBhvr>
                                        <p:cTn id="137" dur="1000" fill="hold"/>
                                        <p:tgtEl>
                                          <p:spTgt spid="59"/>
                                        </p:tgtEl>
                                        <p:attrNameLst>
                                          <p:attrName>ppt_x</p:attrName>
                                        </p:attrNameLst>
                                      </p:cBhvr>
                                      <p:tavLst>
                                        <p:tav tm="0">
                                          <p:val>
                                            <p:strVal val="#ppt_x"/>
                                          </p:val>
                                        </p:tav>
                                        <p:tav tm="100000">
                                          <p:val>
                                            <p:strVal val="#ppt_x"/>
                                          </p:val>
                                        </p:tav>
                                      </p:tavLst>
                                    </p:anim>
                                    <p:anim calcmode="lin" valueType="num">
                                      <p:cBhvr>
                                        <p:cTn id="138" dur="1000" fill="hold"/>
                                        <p:tgtEl>
                                          <p:spTgt spid="59"/>
                                        </p:tgtEl>
                                        <p:attrNameLst>
                                          <p:attrName>ppt_y</p:attrName>
                                        </p:attrNameLst>
                                      </p:cBhvr>
                                      <p:tavLst>
                                        <p:tav tm="0">
                                          <p:val>
                                            <p:strVal val="#ppt_y-.1"/>
                                          </p:val>
                                        </p:tav>
                                        <p:tav tm="100000">
                                          <p:val>
                                            <p:strVal val="#ppt_y"/>
                                          </p:val>
                                        </p:tav>
                                      </p:tavLst>
                                    </p:anim>
                                  </p:childTnLst>
                                </p:cTn>
                              </p:par>
                            </p:childTnLst>
                          </p:cTn>
                        </p:par>
                        <p:par>
                          <p:cTn id="139" fill="hold">
                            <p:stCondLst>
                              <p:cond delay="32000"/>
                            </p:stCondLst>
                            <p:childTnLst>
                              <p:par>
                                <p:cTn id="140" presetID="2" presetClass="entr" presetSubtype="2" fill="hold" grpId="0" nodeType="afterEffect">
                                  <p:stCondLst>
                                    <p:cond delay="0"/>
                                  </p:stCondLst>
                                  <p:childTnLst>
                                    <p:set>
                                      <p:cBhvr>
                                        <p:cTn id="141" dur="1" fill="hold">
                                          <p:stCondLst>
                                            <p:cond delay="0"/>
                                          </p:stCondLst>
                                        </p:cTn>
                                        <p:tgtEl>
                                          <p:spTgt spid="71"/>
                                        </p:tgtEl>
                                        <p:attrNameLst>
                                          <p:attrName>style.visibility</p:attrName>
                                        </p:attrNameLst>
                                      </p:cBhvr>
                                      <p:to>
                                        <p:strVal val="visible"/>
                                      </p:to>
                                    </p:set>
                                    <p:anim calcmode="lin" valueType="num">
                                      <p:cBhvr additive="base">
                                        <p:cTn id="142" dur="500" fill="hold"/>
                                        <p:tgtEl>
                                          <p:spTgt spid="71"/>
                                        </p:tgtEl>
                                        <p:attrNameLst>
                                          <p:attrName>ppt_x</p:attrName>
                                        </p:attrNameLst>
                                      </p:cBhvr>
                                      <p:tavLst>
                                        <p:tav tm="0">
                                          <p:val>
                                            <p:strVal val="1+#ppt_w/2"/>
                                          </p:val>
                                        </p:tav>
                                        <p:tav tm="100000">
                                          <p:val>
                                            <p:strVal val="#ppt_x"/>
                                          </p:val>
                                        </p:tav>
                                      </p:tavLst>
                                    </p:anim>
                                    <p:anim calcmode="lin" valueType="num">
                                      <p:cBhvr additive="base">
                                        <p:cTn id="143" dur="500" fill="hold"/>
                                        <p:tgtEl>
                                          <p:spTgt spid="71"/>
                                        </p:tgtEl>
                                        <p:attrNameLst>
                                          <p:attrName>ppt_y</p:attrName>
                                        </p:attrNameLst>
                                      </p:cBhvr>
                                      <p:tavLst>
                                        <p:tav tm="0">
                                          <p:val>
                                            <p:strVal val="#ppt_y"/>
                                          </p:val>
                                        </p:tav>
                                        <p:tav tm="100000">
                                          <p:val>
                                            <p:strVal val="#ppt_y"/>
                                          </p:val>
                                        </p:tav>
                                      </p:tavLst>
                                    </p:anim>
                                  </p:childTnLst>
                                </p:cTn>
                              </p:par>
                            </p:childTnLst>
                          </p:cTn>
                        </p:par>
                        <p:par>
                          <p:cTn id="144" fill="hold">
                            <p:stCondLst>
                              <p:cond delay="32500"/>
                            </p:stCondLst>
                            <p:childTnLst>
                              <p:par>
                                <p:cTn id="145" presetID="47" presetClass="entr" presetSubtype="0" fill="hold" grpId="0" nodeType="after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1000"/>
                                        <p:tgtEl>
                                          <p:spTgt spid="80"/>
                                        </p:tgtEl>
                                      </p:cBhvr>
                                    </p:animEffect>
                                    <p:anim calcmode="lin" valueType="num">
                                      <p:cBhvr>
                                        <p:cTn id="148" dur="1000" fill="hold"/>
                                        <p:tgtEl>
                                          <p:spTgt spid="80"/>
                                        </p:tgtEl>
                                        <p:attrNameLst>
                                          <p:attrName>ppt_x</p:attrName>
                                        </p:attrNameLst>
                                      </p:cBhvr>
                                      <p:tavLst>
                                        <p:tav tm="0">
                                          <p:val>
                                            <p:strVal val="#ppt_x"/>
                                          </p:val>
                                        </p:tav>
                                        <p:tav tm="100000">
                                          <p:val>
                                            <p:strVal val="#ppt_x"/>
                                          </p:val>
                                        </p:tav>
                                      </p:tavLst>
                                    </p:anim>
                                    <p:anim calcmode="lin" valueType="num">
                                      <p:cBhvr>
                                        <p:cTn id="149" dur="1000" fill="hold"/>
                                        <p:tgtEl>
                                          <p:spTgt spid="80"/>
                                        </p:tgtEl>
                                        <p:attrNameLst>
                                          <p:attrName>ppt_y</p:attrName>
                                        </p:attrNameLst>
                                      </p:cBhvr>
                                      <p:tavLst>
                                        <p:tav tm="0">
                                          <p:val>
                                            <p:strVal val="#ppt_y-.1"/>
                                          </p:val>
                                        </p:tav>
                                        <p:tav tm="100000">
                                          <p:val>
                                            <p:strVal val="#ppt_y"/>
                                          </p:val>
                                        </p:tav>
                                      </p:tavLst>
                                    </p:anim>
                                  </p:childTnLst>
                                </p:cTn>
                              </p:par>
                            </p:childTnLst>
                          </p:cTn>
                        </p:par>
                        <p:par>
                          <p:cTn id="150" fill="hold">
                            <p:stCondLst>
                              <p:cond delay="33500"/>
                            </p:stCondLst>
                            <p:childTnLst>
                              <p:par>
                                <p:cTn id="151" presetID="47" presetClass="entr" presetSubtype="0" fill="hold" nodeType="after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1000"/>
                                        <p:tgtEl>
                                          <p:spTgt spid="40"/>
                                        </p:tgtEl>
                                      </p:cBhvr>
                                    </p:animEffect>
                                    <p:anim calcmode="lin" valueType="num">
                                      <p:cBhvr>
                                        <p:cTn id="154" dur="1000" fill="hold"/>
                                        <p:tgtEl>
                                          <p:spTgt spid="40"/>
                                        </p:tgtEl>
                                        <p:attrNameLst>
                                          <p:attrName>ppt_x</p:attrName>
                                        </p:attrNameLst>
                                      </p:cBhvr>
                                      <p:tavLst>
                                        <p:tav tm="0">
                                          <p:val>
                                            <p:strVal val="#ppt_x"/>
                                          </p:val>
                                        </p:tav>
                                        <p:tav tm="100000">
                                          <p:val>
                                            <p:strVal val="#ppt_x"/>
                                          </p:val>
                                        </p:tav>
                                      </p:tavLst>
                                    </p:anim>
                                    <p:anim calcmode="lin" valueType="num">
                                      <p:cBhvr>
                                        <p:cTn id="155" dur="1000" fill="hold"/>
                                        <p:tgtEl>
                                          <p:spTgt spid="40"/>
                                        </p:tgtEl>
                                        <p:attrNameLst>
                                          <p:attrName>ppt_y</p:attrName>
                                        </p:attrNameLst>
                                      </p:cBhvr>
                                      <p:tavLst>
                                        <p:tav tm="0">
                                          <p:val>
                                            <p:strVal val="#ppt_y-.1"/>
                                          </p:val>
                                        </p:tav>
                                        <p:tav tm="100000">
                                          <p:val>
                                            <p:strVal val="#ppt_y"/>
                                          </p:val>
                                        </p:tav>
                                      </p:tavLst>
                                    </p:anim>
                                  </p:childTnLst>
                                </p:cTn>
                              </p:par>
                            </p:childTnLst>
                          </p:cTn>
                        </p:par>
                        <p:par>
                          <p:cTn id="156" fill="hold">
                            <p:stCondLst>
                              <p:cond delay="34500"/>
                            </p:stCondLst>
                            <p:childTnLst>
                              <p:par>
                                <p:cTn id="157" presetID="42" presetClass="entr" presetSubtype="0" fill="hold" grpId="0" nodeType="after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fade">
                                      <p:cBhvr>
                                        <p:cTn id="159" dur="1000"/>
                                        <p:tgtEl>
                                          <p:spTgt spid="38"/>
                                        </p:tgtEl>
                                      </p:cBhvr>
                                    </p:animEffect>
                                    <p:anim calcmode="lin" valueType="num">
                                      <p:cBhvr>
                                        <p:cTn id="160" dur="1000" fill="hold"/>
                                        <p:tgtEl>
                                          <p:spTgt spid="38"/>
                                        </p:tgtEl>
                                        <p:attrNameLst>
                                          <p:attrName>ppt_x</p:attrName>
                                        </p:attrNameLst>
                                      </p:cBhvr>
                                      <p:tavLst>
                                        <p:tav tm="0">
                                          <p:val>
                                            <p:strVal val="#ppt_x"/>
                                          </p:val>
                                        </p:tav>
                                        <p:tav tm="100000">
                                          <p:val>
                                            <p:strVal val="#ppt_x"/>
                                          </p:val>
                                        </p:tav>
                                      </p:tavLst>
                                    </p:anim>
                                    <p:anim calcmode="lin" valueType="num">
                                      <p:cBhvr>
                                        <p:cTn id="161" dur="1000" fill="hold"/>
                                        <p:tgtEl>
                                          <p:spTgt spid="38"/>
                                        </p:tgtEl>
                                        <p:attrNameLst>
                                          <p:attrName>ppt_y</p:attrName>
                                        </p:attrNameLst>
                                      </p:cBhvr>
                                      <p:tavLst>
                                        <p:tav tm="0">
                                          <p:val>
                                            <p:strVal val="#ppt_y+.1"/>
                                          </p:val>
                                        </p:tav>
                                        <p:tav tm="100000">
                                          <p:val>
                                            <p:strVal val="#ppt_y"/>
                                          </p:val>
                                        </p:tav>
                                      </p:tavLst>
                                    </p:anim>
                                  </p:childTnLst>
                                </p:cTn>
                              </p:par>
                            </p:childTnLst>
                          </p:cTn>
                        </p:par>
                        <p:par>
                          <p:cTn id="162" fill="hold">
                            <p:stCondLst>
                              <p:cond delay="35500"/>
                            </p:stCondLst>
                            <p:childTnLst>
                              <p:par>
                                <p:cTn id="163" presetID="31" presetClass="exit" presetSubtype="0" fill="hold" nodeType="afterEffect">
                                  <p:stCondLst>
                                    <p:cond delay="0"/>
                                  </p:stCondLst>
                                  <p:childTnLst>
                                    <p:anim calcmode="lin" valueType="num">
                                      <p:cBhvr>
                                        <p:cTn id="164" dur="2000"/>
                                        <p:tgtEl>
                                          <p:spTgt spid="36"/>
                                        </p:tgtEl>
                                        <p:attrNameLst>
                                          <p:attrName>ppt_w</p:attrName>
                                        </p:attrNameLst>
                                      </p:cBhvr>
                                      <p:tavLst>
                                        <p:tav tm="0">
                                          <p:val>
                                            <p:strVal val="ppt_w"/>
                                          </p:val>
                                        </p:tav>
                                        <p:tav tm="100000">
                                          <p:val>
                                            <p:fltVal val="0"/>
                                          </p:val>
                                        </p:tav>
                                      </p:tavLst>
                                    </p:anim>
                                    <p:anim calcmode="lin" valueType="num">
                                      <p:cBhvr>
                                        <p:cTn id="165" dur="2000"/>
                                        <p:tgtEl>
                                          <p:spTgt spid="36"/>
                                        </p:tgtEl>
                                        <p:attrNameLst>
                                          <p:attrName>ppt_h</p:attrName>
                                        </p:attrNameLst>
                                      </p:cBhvr>
                                      <p:tavLst>
                                        <p:tav tm="0">
                                          <p:val>
                                            <p:strVal val="ppt_h"/>
                                          </p:val>
                                        </p:tav>
                                        <p:tav tm="100000">
                                          <p:val>
                                            <p:fltVal val="0"/>
                                          </p:val>
                                        </p:tav>
                                      </p:tavLst>
                                    </p:anim>
                                    <p:anim calcmode="lin" valueType="num">
                                      <p:cBhvr>
                                        <p:cTn id="166" dur="2000"/>
                                        <p:tgtEl>
                                          <p:spTgt spid="36"/>
                                        </p:tgtEl>
                                        <p:attrNameLst>
                                          <p:attrName>style.rotation</p:attrName>
                                        </p:attrNameLst>
                                      </p:cBhvr>
                                      <p:tavLst>
                                        <p:tav tm="0">
                                          <p:val>
                                            <p:fltVal val="0"/>
                                          </p:val>
                                        </p:tav>
                                        <p:tav tm="100000">
                                          <p:val>
                                            <p:fltVal val="90"/>
                                          </p:val>
                                        </p:tav>
                                      </p:tavLst>
                                    </p:anim>
                                    <p:animEffect transition="out" filter="fade">
                                      <p:cBhvr>
                                        <p:cTn id="167" dur="2000"/>
                                        <p:tgtEl>
                                          <p:spTgt spid="36"/>
                                        </p:tgtEl>
                                      </p:cBhvr>
                                    </p:animEffect>
                                    <p:set>
                                      <p:cBhvr>
                                        <p:cTn id="168" dur="1" fill="hold">
                                          <p:stCondLst>
                                            <p:cond delay="1999"/>
                                          </p:stCondLst>
                                        </p:cTn>
                                        <p:tgtEl>
                                          <p:spTgt spid="36"/>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31" presetClass="entr" presetSubtype="0" fill="hold" grpId="0" nodeType="clickEffect">
                                  <p:stCondLst>
                                    <p:cond delay="0"/>
                                  </p:stCondLst>
                                  <p:childTnLst>
                                    <p:set>
                                      <p:cBhvr>
                                        <p:cTn id="172" dur="1" fill="hold">
                                          <p:stCondLst>
                                            <p:cond delay="0"/>
                                          </p:stCondLst>
                                        </p:cTn>
                                        <p:tgtEl>
                                          <p:spTgt spid="5"/>
                                        </p:tgtEl>
                                        <p:attrNameLst>
                                          <p:attrName>style.visibility</p:attrName>
                                        </p:attrNameLst>
                                      </p:cBhvr>
                                      <p:to>
                                        <p:strVal val="visible"/>
                                      </p:to>
                                    </p:set>
                                    <p:anim calcmode="lin" valueType="num">
                                      <p:cBhvr>
                                        <p:cTn id="173" dur="1000" fill="hold"/>
                                        <p:tgtEl>
                                          <p:spTgt spid="5"/>
                                        </p:tgtEl>
                                        <p:attrNameLst>
                                          <p:attrName>ppt_w</p:attrName>
                                        </p:attrNameLst>
                                      </p:cBhvr>
                                      <p:tavLst>
                                        <p:tav tm="0">
                                          <p:val>
                                            <p:fltVal val="0"/>
                                          </p:val>
                                        </p:tav>
                                        <p:tav tm="100000">
                                          <p:val>
                                            <p:strVal val="#ppt_w"/>
                                          </p:val>
                                        </p:tav>
                                      </p:tavLst>
                                    </p:anim>
                                    <p:anim calcmode="lin" valueType="num">
                                      <p:cBhvr>
                                        <p:cTn id="174" dur="1000" fill="hold"/>
                                        <p:tgtEl>
                                          <p:spTgt spid="5"/>
                                        </p:tgtEl>
                                        <p:attrNameLst>
                                          <p:attrName>ppt_h</p:attrName>
                                        </p:attrNameLst>
                                      </p:cBhvr>
                                      <p:tavLst>
                                        <p:tav tm="0">
                                          <p:val>
                                            <p:fltVal val="0"/>
                                          </p:val>
                                        </p:tav>
                                        <p:tav tm="100000">
                                          <p:val>
                                            <p:strVal val="#ppt_h"/>
                                          </p:val>
                                        </p:tav>
                                      </p:tavLst>
                                    </p:anim>
                                    <p:anim calcmode="lin" valueType="num">
                                      <p:cBhvr>
                                        <p:cTn id="175" dur="1000" fill="hold"/>
                                        <p:tgtEl>
                                          <p:spTgt spid="5"/>
                                        </p:tgtEl>
                                        <p:attrNameLst>
                                          <p:attrName>style.rotation</p:attrName>
                                        </p:attrNameLst>
                                      </p:cBhvr>
                                      <p:tavLst>
                                        <p:tav tm="0">
                                          <p:val>
                                            <p:fltVal val="90"/>
                                          </p:val>
                                        </p:tav>
                                        <p:tav tm="100000">
                                          <p:val>
                                            <p:fltVal val="0"/>
                                          </p:val>
                                        </p:tav>
                                      </p:tavLst>
                                    </p:anim>
                                    <p:animEffect transition="in" filter="fade">
                                      <p:cBhvr>
                                        <p:cTn id="176" dur="1000"/>
                                        <p:tgtEl>
                                          <p:spTgt spid="5"/>
                                        </p:tgtEl>
                                      </p:cBhvr>
                                    </p:animEffect>
                                  </p:childTnLst>
                                </p:cTn>
                              </p:par>
                            </p:childTnLst>
                          </p:cTn>
                        </p:par>
                        <p:par>
                          <p:cTn id="177" fill="hold">
                            <p:stCondLst>
                              <p:cond delay="1000"/>
                            </p:stCondLst>
                            <p:childTnLst>
                              <p:par>
                                <p:cTn id="178" presetID="42" presetClass="entr" presetSubtype="0" fill="hold" grpId="0" nodeType="afterEffect">
                                  <p:stCondLst>
                                    <p:cond delay="0"/>
                                  </p:stCondLst>
                                  <p:childTnLst>
                                    <p:set>
                                      <p:cBhvr>
                                        <p:cTn id="179" dur="1" fill="hold">
                                          <p:stCondLst>
                                            <p:cond delay="0"/>
                                          </p:stCondLst>
                                        </p:cTn>
                                        <p:tgtEl>
                                          <p:spTgt spid="6"/>
                                        </p:tgtEl>
                                        <p:attrNameLst>
                                          <p:attrName>style.visibility</p:attrName>
                                        </p:attrNameLst>
                                      </p:cBhvr>
                                      <p:to>
                                        <p:strVal val="visible"/>
                                      </p:to>
                                    </p:set>
                                    <p:animEffect transition="in" filter="fade">
                                      <p:cBhvr>
                                        <p:cTn id="180" dur="1000"/>
                                        <p:tgtEl>
                                          <p:spTgt spid="6"/>
                                        </p:tgtEl>
                                      </p:cBhvr>
                                    </p:animEffect>
                                    <p:anim calcmode="lin" valueType="num">
                                      <p:cBhvr>
                                        <p:cTn id="181" dur="1000" fill="hold"/>
                                        <p:tgtEl>
                                          <p:spTgt spid="6"/>
                                        </p:tgtEl>
                                        <p:attrNameLst>
                                          <p:attrName>ppt_x</p:attrName>
                                        </p:attrNameLst>
                                      </p:cBhvr>
                                      <p:tavLst>
                                        <p:tav tm="0">
                                          <p:val>
                                            <p:strVal val="#ppt_x"/>
                                          </p:val>
                                        </p:tav>
                                        <p:tav tm="100000">
                                          <p:val>
                                            <p:strVal val="#ppt_x"/>
                                          </p:val>
                                        </p:tav>
                                      </p:tavLst>
                                    </p:anim>
                                    <p:anim calcmode="lin" valueType="num">
                                      <p:cBhvr>
                                        <p:cTn id="18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31" presetClass="entr" presetSubtype="0" fill="hold" grpId="0" nodeType="clickEffect">
                                  <p:stCondLst>
                                    <p:cond delay="0"/>
                                  </p:stCondLst>
                                  <p:childTnLst>
                                    <p:set>
                                      <p:cBhvr>
                                        <p:cTn id="186" dur="1" fill="hold">
                                          <p:stCondLst>
                                            <p:cond delay="0"/>
                                          </p:stCondLst>
                                        </p:cTn>
                                        <p:tgtEl>
                                          <p:spTgt spid="35"/>
                                        </p:tgtEl>
                                        <p:attrNameLst>
                                          <p:attrName>style.visibility</p:attrName>
                                        </p:attrNameLst>
                                      </p:cBhvr>
                                      <p:to>
                                        <p:strVal val="visible"/>
                                      </p:to>
                                    </p:set>
                                    <p:anim calcmode="lin" valueType="num">
                                      <p:cBhvr>
                                        <p:cTn id="187" dur="1000" fill="hold"/>
                                        <p:tgtEl>
                                          <p:spTgt spid="35"/>
                                        </p:tgtEl>
                                        <p:attrNameLst>
                                          <p:attrName>ppt_w</p:attrName>
                                        </p:attrNameLst>
                                      </p:cBhvr>
                                      <p:tavLst>
                                        <p:tav tm="0">
                                          <p:val>
                                            <p:fltVal val="0"/>
                                          </p:val>
                                        </p:tav>
                                        <p:tav tm="100000">
                                          <p:val>
                                            <p:strVal val="#ppt_w"/>
                                          </p:val>
                                        </p:tav>
                                      </p:tavLst>
                                    </p:anim>
                                    <p:anim calcmode="lin" valueType="num">
                                      <p:cBhvr>
                                        <p:cTn id="188" dur="1000" fill="hold"/>
                                        <p:tgtEl>
                                          <p:spTgt spid="35"/>
                                        </p:tgtEl>
                                        <p:attrNameLst>
                                          <p:attrName>ppt_h</p:attrName>
                                        </p:attrNameLst>
                                      </p:cBhvr>
                                      <p:tavLst>
                                        <p:tav tm="0">
                                          <p:val>
                                            <p:fltVal val="0"/>
                                          </p:val>
                                        </p:tav>
                                        <p:tav tm="100000">
                                          <p:val>
                                            <p:strVal val="#ppt_h"/>
                                          </p:val>
                                        </p:tav>
                                      </p:tavLst>
                                    </p:anim>
                                    <p:anim calcmode="lin" valueType="num">
                                      <p:cBhvr>
                                        <p:cTn id="189" dur="1000" fill="hold"/>
                                        <p:tgtEl>
                                          <p:spTgt spid="35"/>
                                        </p:tgtEl>
                                        <p:attrNameLst>
                                          <p:attrName>style.rotation</p:attrName>
                                        </p:attrNameLst>
                                      </p:cBhvr>
                                      <p:tavLst>
                                        <p:tav tm="0">
                                          <p:val>
                                            <p:fltVal val="90"/>
                                          </p:val>
                                        </p:tav>
                                        <p:tav tm="100000">
                                          <p:val>
                                            <p:fltVal val="0"/>
                                          </p:val>
                                        </p:tav>
                                      </p:tavLst>
                                    </p:anim>
                                    <p:animEffect transition="in" filter="fade">
                                      <p:cBhvr>
                                        <p:cTn id="190" dur="1000"/>
                                        <p:tgtEl>
                                          <p:spTgt spid="35"/>
                                        </p:tgtEl>
                                      </p:cBhvr>
                                    </p:animEffect>
                                  </p:childTnLst>
                                </p:cTn>
                              </p:par>
                              <p:par>
                                <p:cTn id="191" presetID="1" presetClass="exit" presetSubtype="0" fill="hold" grpId="1" nodeType="withEffect">
                                  <p:stCondLst>
                                    <p:cond delay="0"/>
                                  </p:stCondLst>
                                  <p:childTnLst>
                                    <p:set>
                                      <p:cBhvr>
                                        <p:cTn id="192" dur="1" fill="hold">
                                          <p:stCondLst>
                                            <p:cond delay="0"/>
                                          </p:stCondLst>
                                        </p:cTn>
                                        <p:tgtEl>
                                          <p:spTgt spid="5"/>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42" presetClass="entr" presetSubtype="0" fill="hold" grpId="0" nodeType="clickEffect">
                                  <p:stCondLst>
                                    <p:cond delay="0"/>
                                  </p:stCondLst>
                                  <p:childTnLst>
                                    <p:set>
                                      <p:cBhvr>
                                        <p:cTn id="196" dur="1" fill="hold">
                                          <p:stCondLst>
                                            <p:cond delay="0"/>
                                          </p:stCondLst>
                                        </p:cTn>
                                        <p:tgtEl>
                                          <p:spTgt spid="3"/>
                                        </p:tgtEl>
                                        <p:attrNameLst>
                                          <p:attrName>style.visibility</p:attrName>
                                        </p:attrNameLst>
                                      </p:cBhvr>
                                      <p:to>
                                        <p:strVal val="visible"/>
                                      </p:to>
                                    </p:set>
                                    <p:animEffect transition="in" filter="fade">
                                      <p:cBhvr>
                                        <p:cTn id="197" dur="1000"/>
                                        <p:tgtEl>
                                          <p:spTgt spid="3"/>
                                        </p:tgtEl>
                                      </p:cBhvr>
                                    </p:animEffect>
                                    <p:anim calcmode="lin" valueType="num">
                                      <p:cBhvr>
                                        <p:cTn id="198" dur="1000" fill="hold"/>
                                        <p:tgtEl>
                                          <p:spTgt spid="3"/>
                                        </p:tgtEl>
                                        <p:attrNameLst>
                                          <p:attrName>ppt_x</p:attrName>
                                        </p:attrNameLst>
                                      </p:cBhvr>
                                      <p:tavLst>
                                        <p:tav tm="0">
                                          <p:val>
                                            <p:strVal val="#ppt_x"/>
                                          </p:val>
                                        </p:tav>
                                        <p:tav tm="100000">
                                          <p:val>
                                            <p:strVal val="#ppt_x"/>
                                          </p:val>
                                        </p:tav>
                                      </p:tavLst>
                                    </p:anim>
                                    <p:anim calcmode="lin" valueType="num">
                                      <p:cBhvr>
                                        <p:cTn id="19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9388">
                <p:cTn id="200" fill="hold" display="0">
                  <p:stCondLst>
                    <p:cond delay="indefinite"/>
                  </p:stCondLst>
                  <p:endCondLst>
                    <p:cond evt="onStopAudio" delay="0">
                      <p:tgtEl>
                        <p:sldTgt/>
                      </p:tgtEl>
                    </p:cond>
                  </p:endCondLst>
                </p:cTn>
                <p:tgtEl>
                  <p:spTgt spid="2"/>
                </p:tgtEl>
              </p:cMediaNode>
            </p:audio>
          </p:childTnLst>
        </p:cTn>
      </p:par>
    </p:tnLst>
    <p:bldLst>
      <p:bldP spid="61" grpId="0" animBg="1"/>
      <p:bldP spid="71" grpId="0" animBg="1"/>
      <p:bldP spid="73" grpId="0" animBg="1"/>
      <p:bldP spid="74" grpId="0" animBg="1"/>
      <p:bldP spid="75" grpId="0" animBg="1"/>
      <p:bldP spid="76" grpId="0" animBg="1"/>
      <p:bldP spid="77" grpId="0" animBg="1"/>
      <p:bldP spid="78" grpId="0" animBg="1"/>
      <p:bldP spid="79" grpId="0" animBg="1"/>
      <p:bldP spid="81" grpId="0" animBg="1"/>
      <p:bldP spid="80" grpId="0" animBg="1"/>
      <p:bldP spid="82" grpId="0" animBg="1"/>
      <p:bldP spid="5" grpId="0" animBg="1"/>
      <p:bldP spid="5" grpId="1" animBg="1"/>
      <p:bldP spid="69" grpId="0" animBg="1"/>
      <p:bldP spid="68" grpId="0" animBg="1"/>
      <p:bldP spid="3" grpId="0" animBg="1"/>
      <p:bldP spid="6" grpId="0"/>
      <p:bldP spid="35" grpId="0" animBg="1"/>
      <p:bldP spid="38" grpId="0" animBg="1"/>
      <p:bldP spid="6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A1623121-DE71-4669-ACE5-56D876BC62F7}"/>
              </a:ext>
            </a:extLst>
          </p:cNvPr>
          <p:cNvSpPr/>
          <p:nvPr/>
        </p:nvSpPr>
        <p:spPr>
          <a:xfrm>
            <a:off x="934408" y="2058320"/>
            <a:ext cx="5010348" cy="294656"/>
          </a:xfrm>
          <a:prstGeom prst="roundRect">
            <a:avLst/>
          </a:prstGeom>
          <a:solidFill>
            <a:srgbClr val="FFFF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8" name="四角形: 角を丸くする 17">
            <a:extLst>
              <a:ext uri="{FF2B5EF4-FFF2-40B4-BE49-F238E27FC236}">
                <a16:creationId xmlns:a16="http://schemas.microsoft.com/office/drawing/2014/main" id="{FB040A71-CDEB-4647-A361-69595D430BAE}"/>
              </a:ext>
            </a:extLst>
          </p:cNvPr>
          <p:cNvSpPr/>
          <p:nvPr/>
        </p:nvSpPr>
        <p:spPr>
          <a:xfrm>
            <a:off x="959588" y="1765092"/>
            <a:ext cx="3190508" cy="248186"/>
          </a:xfrm>
          <a:prstGeom prst="roundRect">
            <a:avLst/>
          </a:prstGeom>
          <a:solidFill>
            <a:srgbClr val="FFFF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4" name="四角形: 角を丸くする 3">
            <a:extLst>
              <a:ext uri="{FF2B5EF4-FFF2-40B4-BE49-F238E27FC236}">
                <a16:creationId xmlns:a16="http://schemas.microsoft.com/office/drawing/2014/main" id="{14E715E4-BD79-4809-8124-B8E5C32719A0}"/>
              </a:ext>
            </a:extLst>
          </p:cNvPr>
          <p:cNvSpPr/>
          <p:nvPr/>
        </p:nvSpPr>
        <p:spPr>
          <a:xfrm>
            <a:off x="959588" y="1348590"/>
            <a:ext cx="4652825" cy="394153"/>
          </a:xfrm>
          <a:prstGeom prst="roundRect">
            <a:avLst/>
          </a:prstGeom>
          <a:solidFill>
            <a:srgbClr val="FFE7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6" name="正方形/長方形 5">
            <a:extLst>
              <a:ext uri="{FF2B5EF4-FFF2-40B4-BE49-F238E27FC236}">
                <a16:creationId xmlns:a16="http://schemas.microsoft.com/office/drawing/2014/main" id="{8401FFEF-88BB-4F3E-9E5E-D3391C8ECEB0}"/>
              </a:ext>
            </a:extLst>
          </p:cNvPr>
          <p:cNvSpPr/>
          <p:nvPr/>
        </p:nvSpPr>
        <p:spPr>
          <a:xfrm>
            <a:off x="5833976" y="334938"/>
            <a:ext cx="1291141" cy="3941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8" name="四角形: 角を丸くする 7">
            <a:extLst>
              <a:ext uri="{FF2B5EF4-FFF2-40B4-BE49-F238E27FC236}">
                <a16:creationId xmlns:a16="http://schemas.microsoft.com/office/drawing/2014/main" id="{046209A0-660D-4056-A786-AD1DDA66B049}"/>
              </a:ext>
            </a:extLst>
          </p:cNvPr>
          <p:cNvSpPr/>
          <p:nvPr/>
        </p:nvSpPr>
        <p:spPr>
          <a:xfrm>
            <a:off x="300437" y="3680694"/>
            <a:ext cx="1861131" cy="394153"/>
          </a:xfrm>
          <a:prstGeom prst="roundRect">
            <a:avLst/>
          </a:prstGeom>
          <a:solidFill>
            <a:srgbClr val="FFE7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2" name="正方形/長方形 1">
            <a:extLst>
              <a:ext uri="{FF2B5EF4-FFF2-40B4-BE49-F238E27FC236}">
                <a16:creationId xmlns:a16="http://schemas.microsoft.com/office/drawing/2014/main" id="{81BD585C-B7ED-4E0E-A1E3-1B717DD249E9}"/>
              </a:ext>
            </a:extLst>
          </p:cNvPr>
          <p:cNvSpPr/>
          <p:nvPr/>
        </p:nvSpPr>
        <p:spPr>
          <a:xfrm>
            <a:off x="-188331" y="326835"/>
            <a:ext cx="8182547" cy="4523546"/>
          </a:xfrm>
          <a:prstGeom prst="rect">
            <a:avLst/>
          </a:prstGeom>
        </p:spPr>
        <p:txBody>
          <a:bodyPr wrap="square">
            <a:spAutoFit/>
          </a:bodyPr>
          <a:lstStyle/>
          <a:p>
            <a:r>
              <a:rPr lang="ja-JP" altLang="en-US" sz="1846" b="1" dirty="0"/>
              <a:t>　</a:t>
            </a:r>
            <a:r>
              <a:rPr lang="ja-JP" altLang="en-US" sz="2215" b="1" dirty="0"/>
              <a:t>◎</a:t>
            </a:r>
            <a:r>
              <a:rPr lang="ja-JP" altLang="en-US" sz="2215" b="1" u="sng" dirty="0"/>
              <a:t>主体的・対話的で深い学びの実現</a:t>
            </a:r>
            <a:r>
              <a:rPr lang="ja-JP" altLang="en-US" sz="2215" b="1" dirty="0"/>
              <a:t>に向けた</a:t>
            </a:r>
            <a:r>
              <a:rPr lang="ja-JP" altLang="en-US" sz="1015" b="1" dirty="0"/>
              <a:t>　</a:t>
            </a:r>
            <a:r>
              <a:rPr lang="ja-JP" altLang="en-US" sz="2215" b="1" dirty="0"/>
              <a:t>授業改善</a:t>
            </a:r>
            <a:r>
              <a:rPr lang="ja-JP" altLang="en-US" sz="1108" b="1" dirty="0"/>
              <a:t>　</a:t>
            </a:r>
            <a:r>
              <a:rPr lang="ja-JP" altLang="en-US" sz="2215" b="1" dirty="0"/>
              <a:t>を</a:t>
            </a:r>
            <a:endParaRPr lang="en-US" altLang="ja-JP" sz="2215" b="1" dirty="0"/>
          </a:p>
          <a:p>
            <a:r>
              <a:rPr lang="ja-JP" altLang="en-US" sz="2215" b="1" dirty="0"/>
              <a:t>　　通して、生きる力を育むことを目指す。</a:t>
            </a:r>
            <a:endParaRPr lang="en-US" altLang="ja-JP" sz="2215" b="1" dirty="0"/>
          </a:p>
          <a:p>
            <a:endParaRPr lang="en-US" altLang="ja-JP" sz="2215" b="1" dirty="0"/>
          </a:p>
          <a:p>
            <a:r>
              <a:rPr lang="ja-JP" altLang="en-US" sz="2215" b="1" dirty="0"/>
              <a:t>　　</a:t>
            </a:r>
            <a:r>
              <a:rPr lang="ja-JP" altLang="en-US" sz="1754" b="1" dirty="0"/>
              <a:t>　</a:t>
            </a:r>
            <a:r>
              <a:rPr lang="ja-JP" altLang="en-US" sz="2215" b="1" dirty="0"/>
              <a:t>・基礎的・基本的な知識・技能の習得　と　</a:t>
            </a:r>
            <a:endParaRPr lang="en-US" altLang="ja-JP" sz="2215" b="1" dirty="0"/>
          </a:p>
          <a:p>
            <a:r>
              <a:rPr lang="ja-JP" altLang="en-US" sz="2215" b="1" dirty="0"/>
              <a:t>　　　・思考力・判断力・表現力等の育成 </a:t>
            </a:r>
            <a:endParaRPr lang="en-US" altLang="ja-JP" sz="2215" b="1" dirty="0"/>
          </a:p>
          <a:p>
            <a:r>
              <a:rPr lang="ja-JP" altLang="en-US" sz="2215" b="1" dirty="0"/>
              <a:t>　　　・主体的学習態度や多様な人々との協働</a:t>
            </a:r>
            <a:endParaRPr lang="en-US" altLang="ja-JP" sz="2215" b="1" dirty="0"/>
          </a:p>
          <a:p>
            <a:r>
              <a:rPr lang="ja-JP" altLang="en-US" sz="2215" b="1" dirty="0"/>
              <a:t>　　　・豊かな心や創造性の涵養</a:t>
            </a:r>
            <a:endParaRPr lang="en-US" altLang="ja-JP" sz="2215" b="1" dirty="0"/>
          </a:p>
          <a:p>
            <a:r>
              <a:rPr lang="ja-JP" altLang="en-US" sz="2215" b="1" dirty="0"/>
              <a:t>　　　・学びに向かう力、人間性等</a:t>
            </a:r>
            <a:endParaRPr lang="en-US" altLang="ja-JP" sz="2215" b="1" dirty="0"/>
          </a:p>
          <a:p>
            <a:endParaRPr lang="en-US" altLang="ja-JP" sz="2215" b="1" dirty="0"/>
          </a:p>
          <a:p>
            <a:r>
              <a:rPr lang="ja-JP" altLang="en-US" sz="2215" b="1" dirty="0"/>
              <a:t>　　などが、どうしたら自然に身についてくるの。</a:t>
            </a:r>
            <a:endParaRPr lang="en-US" altLang="ja-JP" sz="2215" b="1" dirty="0"/>
          </a:p>
          <a:p>
            <a:r>
              <a:rPr lang="ja-JP" altLang="en-US" sz="2215" b="1" dirty="0"/>
              <a:t>　　詰め込み教育をすると</a:t>
            </a:r>
            <a:r>
              <a:rPr lang="ja-JP" altLang="en-US" sz="2215" b="1" u="sng" dirty="0"/>
              <a:t>主体性</a:t>
            </a:r>
            <a:r>
              <a:rPr lang="ja-JP" altLang="en-US" sz="2215" b="1" dirty="0"/>
              <a:t>も、</a:t>
            </a:r>
            <a:r>
              <a:rPr lang="ja-JP" altLang="en-US" sz="2215" b="1" u="sng" dirty="0"/>
              <a:t>豊かな心</a:t>
            </a:r>
            <a:r>
              <a:rPr lang="ja-JP" altLang="en-US" sz="2215" b="1" dirty="0"/>
              <a:t>も育ちにくい。</a:t>
            </a:r>
            <a:endParaRPr lang="en-US" altLang="ja-JP" sz="2215" b="1" dirty="0"/>
          </a:p>
          <a:p>
            <a:r>
              <a:rPr lang="ja-JP" altLang="en-US" sz="2215" b="1" dirty="0"/>
              <a:t>　　別々にやろうとしても</a:t>
            </a:r>
            <a:r>
              <a:rPr lang="ja-JP" altLang="en-US" sz="2215" b="1" u="sng" dirty="0"/>
              <a:t>時間ばかりかかる</a:t>
            </a:r>
            <a:r>
              <a:rPr lang="ja-JP" altLang="en-US" sz="2215" b="1" dirty="0"/>
              <a:t>！</a:t>
            </a:r>
            <a:endParaRPr lang="en-US" altLang="ja-JP" sz="2215" b="1" dirty="0"/>
          </a:p>
          <a:p>
            <a:r>
              <a:rPr lang="ja-JP" altLang="en-US" sz="2215" b="1" dirty="0"/>
              <a:t>　　　だから</a:t>
            </a:r>
            <a:endParaRPr lang="en-US" altLang="ja-JP" sz="2215" b="1" dirty="0"/>
          </a:p>
        </p:txBody>
      </p:sp>
      <p:sp>
        <p:nvSpPr>
          <p:cNvPr id="3" name="四角形: 角を丸くする 2">
            <a:extLst>
              <a:ext uri="{FF2B5EF4-FFF2-40B4-BE49-F238E27FC236}">
                <a16:creationId xmlns:a16="http://schemas.microsoft.com/office/drawing/2014/main" id="{80B10A41-72A0-4248-8187-61F808F425D1}"/>
              </a:ext>
            </a:extLst>
          </p:cNvPr>
          <p:cNvSpPr/>
          <p:nvPr/>
        </p:nvSpPr>
        <p:spPr>
          <a:xfrm>
            <a:off x="4729200" y="5107340"/>
            <a:ext cx="4080009" cy="139895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15" b="1" u="sng" dirty="0">
                <a:solidFill>
                  <a:schemeClr val="tx1"/>
                </a:solidFill>
                <a:latin typeface="+mn-ea"/>
              </a:rPr>
              <a:t>問題解決的な学習過程</a:t>
            </a:r>
            <a:r>
              <a:rPr lang="ja-JP" altLang="en-US" sz="2215" b="1" dirty="0">
                <a:solidFill>
                  <a:schemeClr val="tx1"/>
                </a:solidFill>
                <a:latin typeface="+mn-ea"/>
              </a:rPr>
              <a:t>を重視して、その中に、</a:t>
            </a:r>
            <a:r>
              <a:rPr lang="ja-JP" altLang="en-US" sz="2215" b="1" u="sng" dirty="0">
                <a:solidFill>
                  <a:schemeClr val="tx1"/>
                </a:solidFill>
                <a:latin typeface="+mn-ea"/>
              </a:rPr>
              <a:t>対話的な</a:t>
            </a:r>
            <a:endParaRPr lang="en-US" altLang="ja-JP" sz="2215" b="1" u="sng" dirty="0">
              <a:solidFill>
                <a:schemeClr val="tx1"/>
              </a:solidFill>
              <a:latin typeface="+mn-ea"/>
            </a:endParaRPr>
          </a:p>
          <a:p>
            <a:r>
              <a:rPr lang="ja-JP" altLang="en-US" sz="2215" b="1" u="sng" dirty="0">
                <a:solidFill>
                  <a:schemeClr val="tx1"/>
                </a:solidFill>
                <a:latin typeface="+mn-ea"/>
              </a:rPr>
              <a:t>協働場面</a:t>
            </a:r>
            <a:r>
              <a:rPr lang="ja-JP" altLang="en-US" sz="2215" b="1" dirty="0">
                <a:solidFill>
                  <a:schemeClr val="tx1"/>
                </a:solidFill>
                <a:latin typeface="+mn-ea"/>
              </a:rPr>
              <a:t>を位置づけることで</a:t>
            </a:r>
            <a:r>
              <a:rPr lang="ja-JP" altLang="en-US" sz="2215" b="1" dirty="0">
                <a:solidFill>
                  <a:srgbClr val="FF0000"/>
                </a:solidFill>
                <a:latin typeface="+mn-ea"/>
              </a:rPr>
              <a:t>問題解決能力</a:t>
            </a:r>
            <a:r>
              <a:rPr lang="ja-JP" altLang="en-US" sz="2215" b="1" dirty="0">
                <a:solidFill>
                  <a:schemeClr val="tx1"/>
                </a:solidFill>
                <a:latin typeface="+mn-ea"/>
              </a:rPr>
              <a:t>を高める。</a:t>
            </a:r>
          </a:p>
        </p:txBody>
      </p:sp>
      <p:sp>
        <p:nvSpPr>
          <p:cNvPr id="10" name="四角形: 角を丸くする 9">
            <a:extLst>
              <a:ext uri="{FF2B5EF4-FFF2-40B4-BE49-F238E27FC236}">
                <a16:creationId xmlns:a16="http://schemas.microsoft.com/office/drawing/2014/main" id="{76380C26-6454-44B8-8821-0013B84809EC}"/>
              </a:ext>
            </a:extLst>
          </p:cNvPr>
          <p:cNvSpPr/>
          <p:nvPr/>
        </p:nvSpPr>
        <p:spPr>
          <a:xfrm>
            <a:off x="489658" y="5107339"/>
            <a:ext cx="4080009" cy="139895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15" b="1" dirty="0">
                <a:solidFill>
                  <a:schemeClr val="tx1"/>
                </a:solidFill>
              </a:rPr>
              <a:t>ＥＳＤカレンダーを工夫して、</a:t>
            </a:r>
            <a:endParaRPr lang="en-US" altLang="ja-JP" sz="2215" b="1" dirty="0">
              <a:solidFill>
                <a:schemeClr val="tx1"/>
              </a:solidFill>
            </a:endParaRPr>
          </a:p>
          <a:p>
            <a:r>
              <a:rPr lang="ja-JP" altLang="en-US" sz="2215" b="1" dirty="0">
                <a:solidFill>
                  <a:schemeClr val="tx1"/>
                </a:solidFill>
              </a:rPr>
              <a:t>その中で学習をつなげカリキュラム・マネジメントすることで、</a:t>
            </a:r>
            <a:r>
              <a:rPr lang="ja-JP" altLang="en-US" sz="2215" b="1" dirty="0">
                <a:solidFill>
                  <a:srgbClr val="FF0000"/>
                </a:solidFill>
              </a:rPr>
              <a:t>活用能力</a:t>
            </a:r>
            <a:r>
              <a:rPr lang="ja-JP" altLang="en-US" sz="2215" b="1" dirty="0">
                <a:solidFill>
                  <a:schemeClr val="tx1"/>
                </a:solidFill>
              </a:rPr>
              <a:t>を高める。</a:t>
            </a:r>
          </a:p>
        </p:txBody>
      </p:sp>
      <p:sp>
        <p:nvSpPr>
          <p:cNvPr id="7" name="矢印: 下 6">
            <a:extLst>
              <a:ext uri="{FF2B5EF4-FFF2-40B4-BE49-F238E27FC236}">
                <a16:creationId xmlns:a16="http://schemas.microsoft.com/office/drawing/2014/main" id="{E107B56A-2CD3-4D0D-B1D2-71166A3683B8}"/>
              </a:ext>
            </a:extLst>
          </p:cNvPr>
          <p:cNvSpPr/>
          <p:nvPr/>
        </p:nvSpPr>
        <p:spPr>
          <a:xfrm>
            <a:off x="3158340" y="4421016"/>
            <a:ext cx="562483" cy="563915"/>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1" name="フローチャート: 代替処理 10">
            <a:extLst>
              <a:ext uri="{FF2B5EF4-FFF2-40B4-BE49-F238E27FC236}">
                <a16:creationId xmlns:a16="http://schemas.microsoft.com/office/drawing/2014/main" id="{1EDC63D3-39C8-46E8-A307-5C76FF1C2078}"/>
              </a:ext>
            </a:extLst>
          </p:cNvPr>
          <p:cNvSpPr/>
          <p:nvPr/>
        </p:nvSpPr>
        <p:spPr>
          <a:xfrm>
            <a:off x="5944757" y="1297831"/>
            <a:ext cx="766896" cy="425098"/>
          </a:xfrm>
          <a:prstGeom prst="flowChartAlternateProcess">
            <a:avLst/>
          </a:prstGeom>
          <a:solidFill>
            <a:srgbClr val="FFF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9" name="正方形/長方形 8">
            <a:extLst>
              <a:ext uri="{FF2B5EF4-FFF2-40B4-BE49-F238E27FC236}">
                <a16:creationId xmlns:a16="http://schemas.microsoft.com/office/drawing/2014/main" id="{90CD8099-77E9-45D5-9BB5-28661C09ABEC}"/>
              </a:ext>
            </a:extLst>
          </p:cNvPr>
          <p:cNvSpPr/>
          <p:nvPr/>
        </p:nvSpPr>
        <p:spPr>
          <a:xfrm>
            <a:off x="5878289" y="1282120"/>
            <a:ext cx="848309" cy="490134"/>
          </a:xfrm>
          <a:prstGeom prst="rect">
            <a:avLst/>
          </a:prstGeom>
        </p:spPr>
        <p:txBody>
          <a:bodyPr wrap="none">
            <a:spAutoFit/>
          </a:bodyPr>
          <a:lstStyle/>
          <a:p>
            <a:r>
              <a:rPr lang="ja-JP" altLang="en-US" sz="2585" dirty="0">
                <a:latin typeface="ＭＳ ゴシック" panose="020B0609070205080204" pitchFamily="49" charset="-128"/>
                <a:ea typeface="ＭＳ ゴシック" panose="020B0609070205080204" pitchFamily="49" charset="-128"/>
              </a:rPr>
              <a:t>活用</a:t>
            </a:r>
            <a:endParaRPr lang="ja-JP" altLang="en-US" sz="2585" dirty="0"/>
          </a:p>
        </p:txBody>
      </p:sp>
      <p:sp>
        <p:nvSpPr>
          <p:cNvPr id="12" name="四角形: 角を丸くする 11">
            <a:extLst>
              <a:ext uri="{FF2B5EF4-FFF2-40B4-BE49-F238E27FC236}">
                <a16:creationId xmlns:a16="http://schemas.microsoft.com/office/drawing/2014/main" id="{FBECF299-61ED-424A-8D0D-3F16BA451111}"/>
              </a:ext>
            </a:extLst>
          </p:cNvPr>
          <p:cNvSpPr/>
          <p:nvPr/>
        </p:nvSpPr>
        <p:spPr>
          <a:xfrm>
            <a:off x="5724128" y="2500952"/>
            <a:ext cx="2909535" cy="394153"/>
          </a:xfrm>
          <a:prstGeom prst="roundRect">
            <a:avLst/>
          </a:prstGeom>
          <a:solidFill>
            <a:srgbClr val="FFE7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585" b="1" u="sng" dirty="0">
                <a:solidFill>
                  <a:schemeClr val="tx1"/>
                </a:solidFill>
                <a:latin typeface="HGP創英角ﾎﾟｯﾌﾟ体" panose="040B0A00000000000000" pitchFamily="50" charset="-128"/>
                <a:ea typeface="HGP創英角ﾎﾟｯﾌﾟ体" panose="040B0A00000000000000" pitchFamily="50" charset="-128"/>
              </a:rPr>
              <a:t>ベーシックドリル</a:t>
            </a:r>
            <a:endParaRPr lang="ja-JP" altLang="en-US" sz="2585"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13" name="四角形: 角を丸くする 12">
            <a:extLst>
              <a:ext uri="{FF2B5EF4-FFF2-40B4-BE49-F238E27FC236}">
                <a16:creationId xmlns:a16="http://schemas.microsoft.com/office/drawing/2014/main" id="{EFA068A7-E539-4966-87BA-173B55CADE15}"/>
              </a:ext>
            </a:extLst>
          </p:cNvPr>
          <p:cNvSpPr/>
          <p:nvPr/>
        </p:nvSpPr>
        <p:spPr>
          <a:xfrm>
            <a:off x="7482494" y="1348590"/>
            <a:ext cx="1409986" cy="394153"/>
          </a:xfrm>
          <a:prstGeom prst="roundRect">
            <a:avLst/>
          </a:prstGeom>
          <a:solidFill>
            <a:srgbClr val="FFE7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15" dirty="0">
                <a:solidFill>
                  <a:schemeClr val="tx1"/>
                </a:solidFill>
                <a:latin typeface="ＭＳ ゴシック" panose="020B0609070205080204" pitchFamily="49" charset="-128"/>
                <a:ea typeface="ＭＳ ゴシック" panose="020B0609070205080204" pitchFamily="49" charset="-128"/>
              </a:rPr>
              <a:t>学習規律</a:t>
            </a:r>
          </a:p>
        </p:txBody>
      </p:sp>
      <p:cxnSp>
        <p:nvCxnSpPr>
          <p:cNvPr id="15" name="直線コネクタ 14">
            <a:extLst>
              <a:ext uri="{FF2B5EF4-FFF2-40B4-BE49-F238E27FC236}">
                <a16:creationId xmlns:a16="http://schemas.microsoft.com/office/drawing/2014/main" id="{BE1906C3-B6BD-4EDC-8A6F-516190B6E175}"/>
              </a:ext>
            </a:extLst>
          </p:cNvPr>
          <p:cNvCxnSpPr/>
          <p:nvPr/>
        </p:nvCxnSpPr>
        <p:spPr>
          <a:xfrm>
            <a:off x="5612413" y="1765093"/>
            <a:ext cx="1063503" cy="735859"/>
          </a:xfrm>
          <a:prstGeom prst="line">
            <a:avLst/>
          </a:prstGeom>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589B05A5-8583-446F-BD72-324B3F261394}"/>
              </a:ext>
            </a:extLst>
          </p:cNvPr>
          <p:cNvCxnSpPr>
            <a:cxnSpLocks/>
            <a:endCxn id="12" idx="0"/>
          </p:cNvCxnSpPr>
          <p:nvPr/>
        </p:nvCxnSpPr>
        <p:spPr>
          <a:xfrm flipH="1">
            <a:off x="7178896" y="1765093"/>
            <a:ext cx="738708" cy="735859"/>
          </a:xfrm>
          <a:prstGeom prst="line">
            <a:avLst/>
          </a:prstGeom>
        </p:spPr>
        <p:style>
          <a:lnRef idx="1">
            <a:schemeClr val="dk1"/>
          </a:lnRef>
          <a:fillRef idx="0">
            <a:schemeClr val="dk1"/>
          </a:fillRef>
          <a:effectRef idx="0">
            <a:schemeClr val="dk1"/>
          </a:effectRef>
          <a:fontRef idx="minor">
            <a:schemeClr val="tx1"/>
          </a:fontRef>
        </p:style>
      </p:cxnSp>
      <p:sp>
        <p:nvSpPr>
          <p:cNvPr id="20" name="矢印: 下 19">
            <a:extLst>
              <a:ext uri="{FF2B5EF4-FFF2-40B4-BE49-F238E27FC236}">
                <a16:creationId xmlns:a16="http://schemas.microsoft.com/office/drawing/2014/main" id="{26CF1CC3-59F4-4108-9534-B9A0598EF2EC}"/>
              </a:ext>
            </a:extLst>
          </p:cNvPr>
          <p:cNvSpPr/>
          <p:nvPr/>
        </p:nvSpPr>
        <p:spPr>
          <a:xfrm>
            <a:off x="6328205" y="4407087"/>
            <a:ext cx="562483" cy="563915"/>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Tree>
    <p:extLst>
      <p:ext uri="{BB962C8B-B14F-4D97-AF65-F5344CB8AC3E}">
        <p14:creationId xmlns:p14="http://schemas.microsoft.com/office/powerpoint/2010/main" val="79719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10" end="10"/>
                                            </p:txEl>
                                          </p:spTgt>
                                        </p:tgtEl>
                                        <p:attrNameLst>
                                          <p:attrName>style.visibility</p:attrName>
                                        </p:attrNameLst>
                                      </p:cBhvr>
                                      <p:to>
                                        <p:strVal val="visible"/>
                                      </p:to>
                                    </p:set>
                                    <p:animEffect transition="in" filter="fade">
                                      <p:cBhvr>
                                        <p:cTn id="24" dur="1000"/>
                                        <p:tgtEl>
                                          <p:spTgt spid="2">
                                            <p:txEl>
                                              <p:pRg st="10" end="10"/>
                                            </p:txEl>
                                          </p:spTgt>
                                        </p:tgtEl>
                                      </p:cBhvr>
                                    </p:animEffect>
                                    <p:anim calcmode="lin" valueType="num">
                                      <p:cBhvr>
                                        <p:cTn id="2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1000"/>
                                        <p:tgtEl>
                                          <p:spTgt spid="12">
                                            <p:txEl>
                                              <p:pRg st="0" end="0"/>
                                            </p:txEl>
                                          </p:spTgt>
                                        </p:tgtEl>
                                      </p:cBhvr>
                                    </p:animEffect>
                                    <p:anim calcmode="lin" valueType="num">
                                      <p:cBhvr>
                                        <p:cTn id="3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fade">
                                      <p:cBhvr>
                                        <p:cTn id="48" dur="1000"/>
                                        <p:tgtEl>
                                          <p:spTgt spid="13">
                                            <p:txEl>
                                              <p:pRg st="0" end="0"/>
                                            </p:txEl>
                                          </p:spTgt>
                                        </p:tgtEl>
                                      </p:cBhvr>
                                    </p:animEffect>
                                    <p:anim calcmode="lin" valueType="num">
                                      <p:cBhvr>
                                        <p:cTn id="4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
                                            <p:txEl>
                                              <p:pRg st="11" end="11"/>
                                            </p:txEl>
                                          </p:spTgt>
                                        </p:tgtEl>
                                        <p:attrNameLst>
                                          <p:attrName>style.visibility</p:attrName>
                                        </p:attrNameLst>
                                      </p:cBhvr>
                                      <p:to>
                                        <p:strVal val="visible"/>
                                      </p:to>
                                    </p:set>
                                    <p:animEffect transition="in" filter="fade">
                                      <p:cBhvr>
                                        <p:cTn id="64" dur="1000"/>
                                        <p:tgtEl>
                                          <p:spTgt spid="2">
                                            <p:txEl>
                                              <p:pRg st="11" end="11"/>
                                            </p:txEl>
                                          </p:spTgt>
                                        </p:tgtEl>
                                      </p:cBhvr>
                                    </p:animEffect>
                                    <p:anim calcmode="lin" valueType="num">
                                      <p:cBhvr>
                                        <p:cTn id="6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66"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additive="base">
                                        <p:cTn id="71" dur="2000" fill="hold"/>
                                        <p:tgtEl>
                                          <p:spTgt spid="7"/>
                                        </p:tgtEl>
                                        <p:attrNameLst>
                                          <p:attrName>ppt_x</p:attrName>
                                        </p:attrNameLst>
                                      </p:cBhvr>
                                      <p:tavLst>
                                        <p:tav tm="0">
                                          <p:val>
                                            <p:strVal val="#ppt_x"/>
                                          </p:val>
                                        </p:tav>
                                        <p:tav tm="100000">
                                          <p:val>
                                            <p:strVal val="#ppt_x"/>
                                          </p:val>
                                        </p:tav>
                                      </p:tavLst>
                                    </p:anim>
                                    <p:anim calcmode="lin" valueType="num">
                                      <p:cBhvr additive="base">
                                        <p:cTn id="72" dur="2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
                                            <p:txEl>
                                              <p:pRg st="12" end="12"/>
                                            </p:txEl>
                                          </p:spTgt>
                                        </p:tgtEl>
                                        <p:attrNameLst>
                                          <p:attrName>style.visibility</p:attrName>
                                        </p:attrNameLst>
                                      </p:cBhvr>
                                      <p:to>
                                        <p:strVal val="visible"/>
                                      </p:to>
                                    </p:set>
                                    <p:animEffect transition="in" filter="fade">
                                      <p:cBhvr>
                                        <p:cTn id="77" dur="1000"/>
                                        <p:tgtEl>
                                          <p:spTgt spid="2">
                                            <p:txEl>
                                              <p:pRg st="12" end="12"/>
                                            </p:txEl>
                                          </p:spTgt>
                                        </p:tgtEl>
                                      </p:cBhvr>
                                    </p:animEffect>
                                    <p:anim calcmode="lin" valueType="num">
                                      <p:cBhvr>
                                        <p:cTn id="7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79"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1000"/>
                                        <p:tgtEl>
                                          <p:spTgt spid="10"/>
                                        </p:tgtEl>
                                      </p:cBhvr>
                                    </p:animEffect>
                                    <p:anim calcmode="lin" valueType="num">
                                      <p:cBhvr>
                                        <p:cTn id="83" dur="1000" fill="hold"/>
                                        <p:tgtEl>
                                          <p:spTgt spid="10"/>
                                        </p:tgtEl>
                                        <p:attrNameLst>
                                          <p:attrName>ppt_x</p:attrName>
                                        </p:attrNameLst>
                                      </p:cBhvr>
                                      <p:tavLst>
                                        <p:tav tm="0">
                                          <p:val>
                                            <p:strVal val="#ppt_x"/>
                                          </p:val>
                                        </p:tav>
                                        <p:tav tm="100000">
                                          <p:val>
                                            <p:strVal val="#ppt_x"/>
                                          </p:val>
                                        </p:tav>
                                      </p:tavLst>
                                    </p:anim>
                                    <p:anim calcmode="lin" valueType="num">
                                      <p:cBhvr>
                                        <p:cTn id="8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1000"/>
                                        <p:tgtEl>
                                          <p:spTgt spid="18"/>
                                        </p:tgtEl>
                                      </p:cBhvr>
                                    </p:animEffect>
                                    <p:anim calcmode="lin" valueType="num">
                                      <p:cBhvr>
                                        <p:cTn id="90" dur="1000" fill="hold"/>
                                        <p:tgtEl>
                                          <p:spTgt spid="18"/>
                                        </p:tgtEl>
                                        <p:attrNameLst>
                                          <p:attrName>ppt_x</p:attrName>
                                        </p:attrNameLst>
                                      </p:cBhvr>
                                      <p:tavLst>
                                        <p:tav tm="0">
                                          <p:val>
                                            <p:strVal val="#ppt_x"/>
                                          </p:val>
                                        </p:tav>
                                        <p:tav tm="100000">
                                          <p:val>
                                            <p:strVal val="#ppt_x"/>
                                          </p:val>
                                        </p:tav>
                                      </p:tavLst>
                                    </p:anim>
                                    <p:anim calcmode="lin" valueType="num">
                                      <p:cBhvr>
                                        <p:cTn id="91" dur="1000" fill="hold"/>
                                        <p:tgtEl>
                                          <p:spTgt spid="1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fade">
                                      <p:cBhvr>
                                        <p:cTn id="94" dur="1000"/>
                                        <p:tgtEl>
                                          <p:spTgt spid="11"/>
                                        </p:tgtEl>
                                      </p:cBhvr>
                                    </p:animEffect>
                                    <p:anim calcmode="lin" valueType="num">
                                      <p:cBhvr>
                                        <p:cTn id="95" dur="1000" fill="hold"/>
                                        <p:tgtEl>
                                          <p:spTgt spid="11"/>
                                        </p:tgtEl>
                                        <p:attrNameLst>
                                          <p:attrName>ppt_x</p:attrName>
                                        </p:attrNameLst>
                                      </p:cBhvr>
                                      <p:tavLst>
                                        <p:tav tm="0">
                                          <p:val>
                                            <p:strVal val="#ppt_x"/>
                                          </p:val>
                                        </p:tav>
                                        <p:tav tm="100000">
                                          <p:val>
                                            <p:strVal val="#ppt_x"/>
                                          </p:val>
                                        </p:tav>
                                      </p:tavLst>
                                    </p:anim>
                                    <p:anim calcmode="lin" valueType="num">
                                      <p:cBhvr>
                                        <p:cTn id="96" dur="1000" fill="hold"/>
                                        <p:tgtEl>
                                          <p:spTgt spid="11"/>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1000"/>
                                        <p:tgtEl>
                                          <p:spTgt spid="19"/>
                                        </p:tgtEl>
                                      </p:cBhvr>
                                    </p:animEffect>
                                    <p:anim calcmode="lin" valueType="num">
                                      <p:cBhvr>
                                        <p:cTn id="100" dur="1000" fill="hold"/>
                                        <p:tgtEl>
                                          <p:spTgt spid="19"/>
                                        </p:tgtEl>
                                        <p:attrNameLst>
                                          <p:attrName>ppt_x</p:attrName>
                                        </p:attrNameLst>
                                      </p:cBhvr>
                                      <p:tavLst>
                                        <p:tav tm="0">
                                          <p:val>
                                            <p:strVal val="#ppt_x"/>
                                          </p:val>
                                        </p:tav>
                                        <p:tav tm="100000">
                                          <p:val>
                                            <p:strVal val="#ppt_x"/>
                                          </p:val>
                                        </p:tav>
                                      </p:tavLst>
                                    </p:anim>
                                    <p:anim calcmode="lin" valueType="num">
                                      <p:cBhvr>
                                        <p:cTn id="10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1" fill="hold" grpId="0" nodeType="clickEffect">
                                  <p:stCondLst>
                                    <p:cond delay="0"/>
                                  </p:stCondLst>
                                  <p:childTnLst>
                                    <p:set>
                                      <p:cBhvr>
                                        <p:cTn id="105" dur="1" fill="hold">
                                          <p:stCondLst>
                                            <p:cond delay="0"/>
                                          </p:stCondLst>
                                        </p:cTn>
                                        <p:tgtEl>
                                          <p:spTgt spid="20"/>
                                        </p:tgtEl>
                                        <p:attrNameLst>
                                          <p:attrName>style.visibility</p:attrName>
                                        </p:attrNameLst>
                                      </p:cBhvr>
                                      <p:to>
                                        <p:strVal val="visible"/>
                                      </p:to>
                                    </p:set>
                                    <p:anim calcmode="lin" valueType="num">
                                      <p:cBhvr additive="base">
                                        <p:cTn id="106" dur="2000" fill="hold"/>
                                        <p:tgtEl>
                                          <p:spTgt spid="20"/>
                                        </p:tgtEl>
                                        <p:attrNameLst>
                                          <p:attrName>ppt_x</p:attrName>
                                        </p:attrNameLst>
                                      </p:cBhvr>
                                      <p:tavLst>
                                        <p:tav tm="0">
                                          <p:val>
                                            <p:strVal val="#ppt_x"/>
                                          </p:val>
                                        </p:tav>
                                        <p:tav tm="100000">
                                          <p:val>
                                            <p:strVal val="#ppt_x"/>
                                          </p:val>
                                        </p:tav>
                                      </p:tavLst>
                                    </p:anim>
                                    <p:anim calcmode="lin" valueType="num">
                                      <p:cBhvr additive="base">
                                        <p:cTn id="107" dur="2000" fill="hold"/>
                                        <p:tgtEl>
                                          <p:spTgt spid="20"/>
                                        </p:tgtEl>
                                        <p:attrNameLst>
                                          <p:attrName>ppt_y</p:attrName>
                                        </p:attrNameLst>
                                      </p:cBhvr>
                                      <p:tavLst>
                                        <p:tav tm="0">
                                          <p:val>
                                            <p:strVal val="0-#ppt_h/2"/>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3"/>
                                        </p:tgtEl>
                                        <p:attrNameLst>
                                          <p:attrName>style.visibility</p:attrName>
                                        </p:attrNameLst>
                                      </p:cBhvr>
                                      <p:to>
                                        <p:strVal val="visible"/>
                                      </p:to>
                                    </p:set>
                                    <p:animEffect transition="in" filter="fade">
                                      <p:cBhvr>
                                        <p:cTn id="110" dur="1000"/>
                                        <p:tgtEl>
                                          <p:spTgt spid="3"/>
                                        </p:tgtEl>
                                      </p:cBhvr>
                                    </p:animEffect>
                                    <p:anim calcmode="lin" valueType="num">
                                      <p:cBhvr>
                                        <p:cTn id="111" dur="1000" fill="hold"/>
                                        <p:tgtEl>
                                          <p:spTgt spid="3"/>
                                        </p:tgtEl>
                                        <p:attrNameLst>
                                          <p:attrName>ppt_x</p:attrName>
                                        </p:attrNameLst>
                                      </p:cBhvr>
                                      <p:tavLst>
                                        <p:tav tm="0">
                                          <p:val>
                                            <p:strVal val="#ppt_x"/>
                                          </p:val>
                                        </p:tav>
                                        <p:tav tm="100000">
                                          <p:val>
                                            <p:strVal val="#ppt_x"/>
                                          </p:val>
                                        </p:tav>
                                      </p:tavLst>
                                    </p:anim>
                                    <p:anim calcmode="lin" valueType="num">
                                      <p:cBhvr>
                                        <p:cTn id="1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4" grpId="0" animBg="1"/>
      <p:bldP spid="8" grpId="0" animBg="1"/>
      <p:bldP spid="3" grpId="0" animBg="1"/>
      <p:bldP spid="10" grpId="0" animBg="1"/>
      <p:bldP spid="7" grpId="0" animBg="1"/>
      <p:bldP spid="11" grpId="0" animBg="1"/>
      <p:bldP spid="9" grpId="0"/>
      <p:bldP spid="12" grpId="0" animBg="1"/>
      <p:bldP spid="13"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95265" y="1588027"/>
            <a:ext cx="1953288" cy="2061456"/>
          </a:xfrm>
          <a:prstGeom prst="roundRect">
            <a:avLst>
              <a:gd name="adj" fmla="val 888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63">
              <a:defRPr/>
            </a:pPr>
            <a:r>
              <a:rPr lang="ja-JP" altLang="en-US" sz="681" dirty="0">
                <a:solidFill>
                  <a:schemeClr val="tx1"/>
                </a:solidFill>
                <a:latin typeface="AR P丸ゴシック体E" panose="020F0900000000000000" pitchFamily="50" charset="-128"/>
                <a:ea typeface="AR P丸ゴシック体E" panose="020F0900000000000000" pitchFamily="50" charset="-128"/>
              </a:rPr>
              <a:t>　</a:t>
            </a:r>
            <a:endParaRPr lang="en-US" altLang="ja-JP" sz="1363" dirty="0">
              <a:solidFill>
                <a:schemeClr val="tx1"/>
              </a:solidFill>
              <a:latin typeface="+mn-ea"/>
            </a:endParaRPr>
          </a:p>
          <a:p>
            <a:pPr defTabSz="815763">
              <a:defRPr/>
            </a:pPr>
            <a:r>
              <a:rPr lang="ja-JP" altLang="en-US" sz="1292" b="1" dirty="0">
                <a:solidFill>
                  <a:schemeClr val="tx1"/>
                </a:solidFill>
                <a:latin typeface="+mn-ea"/>
              </a:rPr>
              <a:t>「</a:t>
            </a:r>
            <a:r>
              <a:rPr lang="ja-JP" altLang="en-US" sz="1363" b="1" dirty="0">
                <a:solidFill>
                  <a:schemeClr val="tx1"/>
                </a:solidFill>
                <a:latin typeface="+mn-ea"/>
              </a:rPr>
              <a:t>計画する→調べる」というステップ。予想を立て、何時間で、どんな方法で、だれに聞いて、どこに行って、どうやって調べるか、どのようにまとめ、それを誰に伝えるかなど</a:t>
            </a:r>
            <a:endParaRPr lang="en-US" altLang="ja-JP" sz="1363" b="1" dirty="0">
              <a:solidFill>
                <a:schemeClr val="tx1"/>
              </a:solidFill>
              <a:latin typeface="+mn-ea"/>
            </a:endParaRPr>
          </a:p>
          <a:p>
            <a:pPr defTabSz="815763">
              <a:defRPr/>
            </a:pPr>
            <a:endParaRPr lang="en-US" altLang="ja-JP" sz="1363" b="1" dirty="0">
              <a:solidFill>
                <a:schemeClr val="tx1"/>
              </a:solidFill>
              <a:latin typeface="+mn-ea"/>
            </a:endParaRPr>
          </a:p>
          <a:p>
            <a:pPr defTabSz="815763">
              <a:defRPr/>
            </a:pPr>
            <a:endParaRPr lang="en-US" altLang="ja-JP" sz="1363" dirty="0">
              <a:solidFill>
                <a:schemeClr val="tx1"/>
              </a:solidFill>
            </a:endParaRPr>
          </a:p>
          <a:p>
            <a:pPr defTabSz="815763">
              <a:defRPr/>
            </a:pPr>
            <a:endParaRPr lang="en-US" altLang="ja-JP" sz="1363" dirty="0">
              <a:solidFill>
                <a:schemeClr val="tx1"/>
              </a:solidFill>
            </a:endParaRPr>
          </a:p>
        </p:txBody>
      </p:sp>
      <p:pic>
        <p:nvPicPr>
          <p:cNvPr id="3074" name="図 15"/>
          <p:cNvPicPr>
            <a:picLocks noChangeAspect="1"/>
          </p:cNvPicPr>
          <p:nvPr/>
        </p:nvPicPr>
        <p:blipFill>
          <a:blip r:embed="rId3" cstate="screen">
            <a:extLst>
              <a:ext uri="{28A0092B-C50C-407E-A947-70E740481C1C}">
                <a14:useLocalDpi xmlns:a14="http://schemas.microsoft.com/office/drawing/2010/main"/>
              </a:ext>
            </a:extLst>
          </a:blip>
          <a:srcRect r="16971" b="12401"/>
          <a:stretch>
            <a:fillRect/>
          </a:stretch>
        </p:blipFill>
        <p:spPr bwMode="auto">
          <a:xfrm rot="161692">
            <a:off x="4640833" y="3833363"/>
            <a:ext cx="4438150" cy="2791431"/>
          </a:xfrm>
          <a:prstGeom prst="rect">
            <a:avLst/>
          </a:prstGeom>
          <a:solidFill>
            <a:srgbClr val="FFFF79"/>
          </a:solidFill>
          <a:ln>
            <a:noFill/>
          </a:ln>
        </p:spPr>
      </p:pic>
      <p:sp>
        <p:nvSpPr>
          <p:cNvPr id="3" name="角丸四角形 2"/>
          <p:cNvSpPr/>
          <p:nvPr/>
        </p:nvSpPr>
        <p:spPr>
          <a:xfrm>
            <a:off x="4632871" y="1588028"/>
            <a:ext cx="2024935" cy="2024935"/>
          </a:xfrm>
          <a:prstGeom prst="roundRect">
            <a:avLst>
              <a:gd name="adj" fmla="val 888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63">
              <a:defRPr/>
            </a:pPr>
            <a:endParaRPr lang="en-US" altLang="ja-JP" sz="681" b="1" dirty="0">
              <a:solidFill>
                <a:schemeClr val="tx1"/>
              </a:solidFill>
            </a:endParaRPr>
          </a:p>
          <a:p>
            <a:pPr defTabSz="815763">
              <a:defRPr/>
            </a:pPr>
            <a:r>
              <a:rPr lang="ja-JP" altLang="en-US" sz="1363" b="1" dirty="0">
                <a:solidFill>
                  <a:schemeClr val="tx1"/>
                </a:solidFill>
                <a:latin typeface="+mn-ea"/>
              </a:rPr>
              <a:t>ポートフォリオ等を活用しながら、効率よくまとめる。</a:t>
            </a:r>
            <a:endParaRPr lang="en-US" altLang="ja-JP" sz="1363" b="1" dirty="0">
              <a:solidFill>
                <a:schemeClr val="tx1"/>
              </a:solidFill>
              <a:latin typeface="+mn-ea"/>
            </a:endParaRPr>
          </a:p>
          <a:p>
            <a:pPr defTabSz="815763">
              <a:defRPr/>
            </a:pPr>
            <a:r>
              <a:rPr lang="ja-JP" altLang="en-US" sz="1363" b="1" dirty="0">
                <a:solidFill>
                  <a:schemeClr val="tx1"/>
                </a:solidFill>
                <a:latin typeface="+mn-ea"/>
              </a:rPr>
              <a:t>発表練習では、助言カード等を活用する。友達と練習の交流をさせることで、説得力のある結論が導き出せる。</a:t>
            </a:r>
            <a:endParaRPr lang="en-US" altLang="ja-JP" sz="1363" b="1" dirty="0">
              <a:solidFill>
                <a:schemeClr val="tx1"/>
              </a:solidFill>
              <a:latin typeface="+mn-ea"/>
            </a:endParaRPr>
          </a:p>
        </p:txBody>
      </p:sp>
      <p:sp>
        <p:nvSpPr>
          <p:cNvPr id="4" name="角丸四角形 3"/>
          <p:cNvSpPr/>
          <p:nvPr/>
        </p:nvSpPr>
        <p:spPr>
          <a:xfrm>
            <a:off x="6780900" y="1588028"/>
            <a:ext cx="1901844" cy="2024935"/>
          </a:xfrm>
          <a:prstGeom prst="roundRect">
            <a:avLst>
              <a:gd name="adj" fmla="val 888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nchor="b"/>
          <a:lstStyle/>
          <a:p>
            <a:pPr defTabSz="815763">
              <a:defRPr/>
            </a:pPr>
            <a:r>
              <a:rPr lang="ja-JP" altLang="en-US" sz="681" dirty="0">
                <a:solidFill>
                  <a:schemeClr val="tx1"/>
                </a:solidFill>
              </a:rPr>
              <a:t>　</a:t>
            </a:r>
            <a:r>
              <a:rPr lang="ja-JP" altLang="en-US" sz="1363" b="1" dirty="0">
                <a:solidFill>
                  <a:schemeClr val="tx1"/>
                </a:solidFill>
                <a:latin typeface="+mn-ea"/>
              </a:rPr>
              <a:t>○○報告会、八名川まつり（ＥＳＤ学習まつり）など、子どもたちが、学年や学校・地域を越えて発表したり、行動したりする場を設定する。自ら考えたことを進んで実行させる。</a:t>
            </a:r>
            <a:endParaRPr lang="en-US" altLang="ja-JP" sz="1363" b="1" dirty="0">
              <a:solidFill>
                <a:schemeClr val="tx1"/>
              </a:solidFill>
              <a:latin typeface="+mn-ea"/>
            </a:endParaRPr>
          </a:p>
        </p:txBody>
      </p:sp>
      <p:sp>
        <p:nvSpPr>
          <p:cNvPr id="8" name="角丸四角形 7"/>
          <p:cNvSpPr/>
          <p:nvPr/>
        </p:nvSpPr>
        <p:spPr>
          <a:xfrm>
            <a:off x="503190" y="1588028"/>
            <a:ext cx="1953288" cy="2024935"/>
          </a:xfrm>
          <a:prstGeom prst="roundRect">
            <a:avLst>
              <a:gd name="adj" fmla="val 8880"/>
            </a:avLst>
          </a:prstGeom>
          <a:solidFill>
            <a:srgbClr val="FEFDD3"/>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63">
              <a:defRPr/>
            </a:pPr>
            <a:r>
              <a:rPr lang="ja-JP" altLang="en-US" sz="681" dirty="0">
                <a:solidFill>
                  <a:schemeClr val="tx1"/>
                </a:solidFill>
              </a:rPr>
              <a:t>　</a:t>
            </a:r>
            <a:endParaRPr lang="en-US" altLang="ja-JP" sz="681" dirty="0">
              <a:solidFill>
                <a:schemeClr val="tx1"/>
              </a:solidFill>
            </a:endParaRPr>
          </a:p>
          <a:p>
            <a:pPr defTabSz="815763">
              <a:defRPr/>
            </a:pPr>
            <a:r>
              <a:rPr lang="ja-JP" altLang="en-US" sz="1363" b="1" dirty="0">
                <a:solidFill>
                  <a:schemeClr val="tx1"/>
                </a:solidFill>
                <a:latin typeface="+mn-ea"/>
              </a:rPr>
              <a:t>単元全体に関わる大きな問題意識を共有することが重要。目標に向けて、教師の仕掛ける能力が成否を分ける。</a:t>
            </a:r>
            <a:endParaRPr lang="en-US" altLang="ja-JP" sz="1363" b="1" dirty="0">
              <a:solidFill>
                <a:schemeClr val="tx1"/>
              </a:solidFill>
              <a:latin typeface="+mn-ea"/>
            </a:endParaRPr>
          </a:p>
          <a:p>
            <a:pPr defTabSz="815763">
              <a:defRPr/>
            </a:pPr>
            <a:r>
              <a:rPr lang="ja-JP" altLang="en-US" sz="1363" b="1" dirty="0">
                <a:solidFill>
                  <a:schemeClr val="tx1"/>
                </a:solidFill>
                <a:latin typeface="+mn-ea"/>
              </a:rPr>
              <a:t>下に示した「火をつける３つのステップ」を意識して指導する。</a:t>
            </a:r>
            <a:endParaRPr lang="en-US" altLang="ja-JP" sz="1363" b="1" dirty="0">
              <a:solidFill>
                <a:schemeClr val="tx1"/>
              </a:solidFill>
              <a:latin typeface="+mn-ea"/>
            </a:endParaRPr>
          </a:p>
          <a:p>
            <a:pPr defTabSz="815763">
              <a:defRPr/>
            </a:pPr>
            <a:endParaRPr lang="en-US" altLang="ja-JP" sz="1363" dirty="0">
              <a:solidFill>
                <a:schemeClr val="tx1"/>
              </a:solidFill>
            </a:endParaRPr>
          </a:p>
          <a:p>
            <a:pPr defTabSz="815763">
              <a:defRPr/>
            </a:pPr>
            <a:endParaRPr lang="en-US" altLang="ja-JP" sz="1363" dirty="0">
              <a:solidFill>
                <a:schemeClr val="tx1"/>
              </a:solidFill>
            </a:endParaRPr>
          </a:p>
        </p:txBody>
      </p:sp>
      <p:sp>
        <p:nvSpPr>
          <p:cNvPr id="3082" name="正方形/長方形 12"/>
          <p:cNvSpPr>
            <a:spLocks noChangeArrowheads="1"/>
          </p:cNvSpPr>
          <p:nvPr/>
        </p:nvSpPr>
        <p:spPr bwMode="auto">
          <a:xfrm>
            <a:off x="337109" y="1125417"/>
            <a:ext cx="2045753" cy="354584"/>
          </a:xfrm>
          <a:prstGeom prst="rect">
            <a:avLst/>
          </a:prstGeom>
          <a:solidFill>
            <a:srgbClr val="FFFF00"/>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b="1" dirty="0">
                <a:latin typeface="AR P丸ゴシック体E" panose="020F0900000000000000" pitchFamily="50" charset="-128"/>
                <a:ea typeface="AR P丸ゴシック体E" panose="020F0900000000000000" pitchFamily="50" charset="-128"/>
              </a:rPr>
              <a:t>学びに火をつける</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3083" name="正方形/長方形 13"/>
          <p:cNvSpPr>
            <a:spLocks noChangeArrowheads="1"/>
          </p:cNvSpPr>
          <p:nvPr/>
        </p:nvSpPr>
        <p:spPr bwMode="auto">
          <a:xfrm>
            <a:off x="2995056" y="1125417"/>
            <a:ext cx="1010213"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調べる</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3084" name="正方形/長方形 14"/>
          <p:cNvSpPr>
            <a:spLocks noChangeArrowheads="1"/>
          </p:cNvSpPr>
          <p:nvPr/>
        </p:nvSpPr>
        <p:spPr bwMode="auto">
          <a:xfrm>
            <a:off x="4488429" y="1125417"/>
            <a:ext cx="2389862" cy="354584"/>
          </a:xfrm>
          <a:prstGeom prst="rect">
            <a:avLst/>
          </a:prstGeom>
          <a:solidFill>
            <a:srgbClr val="FFFFCC"/>
          </a:solidFill>
          <a:ln>
            <a:noFill/>
          </a:ln>
        </p:spPr>
        <p:txBody>
          <a:bodyPr wrap="square">
            <a:spAutoFit/>
          </a:bodyPr>
          <a:lstStyle/>
          <a:p>
            <a:pPr eaLnBrk="1" hangingPunct="1"/>
            <a:r>
              <a:rPr lang="en-US" altLang="ja-JP" sz="1292"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まとめる</a:t>
            </a:r>
            <a:r>
              <a:rPr lang="ja-JP" altLang="en-US" sz="1015"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実行する</a:t>
            </a:r>
            <a:r>
              <a:rPr lang="en-US" altLang="ja-JP" sz="1292" dirty="0">
                <a:latin typeface="AR P丸ゴシック体E" panose="020F0900000000000000" pitchFamily="50" charset="-128"/>
                <a:ea typeface="AR P丸ゴシック体E" panose="020F0900000000000000" pitchFamily="50" charset="-128"/>
              </a:rPr>
              <a:t>】</a:t>
            </a:r>
          </a:p>
        </p:txBody>
      </p:sp>
      <p:sp>
        <p:nvSpPr>
          <p:cNvPr id="3085" name="正方形/長方形 15"/>
          <p:cNvSpPr>
            <a:spLocks noChangeArrowheads="1"/>
          </p:cNvSpPr>
          <p:nvPr/>
        </p:nvSpPr>
        <p:spPr bwMode="auto">
          <a:xfrm>
            <a:off x="7204284" y="1125417"/>
            <a:ext cx="1208985"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伝え合う</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18" name="テキスト ボックス 1"/>
          <p:cNvSpPr txBox="1">
            <a:spLocks noChangeArrowheads="1"/>
          </p:cNvSpPr>
          <p:nvPr/>
        </p:nvSpPr>
        <p:spPr bwMode="auto">
          <a:xfrm>
            <a:off x="400390" y="4244656"/>
            <a:ext cx="1348605" cy="2037096"/>
          </a:xfrm>
          <a:prstGeom prst="rect">
            <a:avLst/>
          </a:prstGeom>
          <a:solidFill>
            <a:srgbClr val="FEFDD3"/>
          </a:solidFill>
          <a:ln>
            <a:solidFill>
              <a:schemeClr val="tx1">
                <a:lumMod val="65000"/>
                <a:lumOff val="35000"/>
              </a:schemeClr>
            </a:solidFill>
          </a:ln>
        </p:spPr>
        <p:txBody>
          <a:bodyPr>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defRPr/>
            </a:pPr>
            <a:r>
              <a:rPr lang="ja-JP" altLang="en-US" sz="1193" b="1" dirty="0">
                <a:latin typeface="+mn-ea"/>
                <a:ea typeface="+mn-ea"/>
              </a:rPr>
              <a:t>①体験活動や資料をもとに基本的な事実と出会い</a:t>
            </a:r>
            <a:r>
              <a:rPr lang="en-US" altLang="ja-JP" sz="1193" b="1" dirty="0">
                <a:latin typeface="+mn-ea"/>
                <a:ea typeface="+mn-ea"/>
              </a:rPr>
              <a:t>, </a:t>
            </a:r>
            <a:r>
              <a:rPr lang="ja-JP" altLang="en-US" sz="1193" b="1" dirty="0">
                <a:latin typeface="+mn-ea"/>
                <a:ea typeface="+mn-ea"/>
              </a:rPr>
              <a:t>共有する</a:t>
            </a:r>
            <a:endParaRPr lang="en-US" altLang="ja-JP" sz="1193" b="1" dirty="0">
              <a:latin typeface="+mn-ea"/>
              <a:ea typeface="+mn-ea"/>
            </a:endParaRPr>
          </a:p>
          <a:p>
            <a:pPr eaLnBrk="1" hangingPunct="1">
              <a:lnSpc>
                <a:spcPct val="150000"/>
              </a:lnSpc>
              <a:defRPr/>
            </a:pPr>
            <a:r>
              <a:rPr lang="ja-JP" altLang="en-US" sz="1193" b="1" dirty="0">
                <a:latin typeface="+mn-ea"/>
                <a:ea typeface="+mn-ea"/>
              </a:rPr>
              <a:t>②多様な気づきや感想を共有する</a:t>
            </a:r>
            <a:r>
              <a:rPr lang="ja-JP" altLang="en-US" sz="1400" b="1" dirty="0">
                <a:latin typeface="+mn-ea"/>
                <a:ea typeface="+mn-ea"/>
              </a:rPr>
              <a:t>　</a:t>
            </a:r>
            <a:endParaRPr lang="en-US" altLang="ja-JP" sz="1400" b="1" dirty="0">
              <a:latin typeface="+mn-ea"/>
              <a:ea typeface="+mn-ea"/>
            </a:endParaRPr>
          </a:p>
        </p:txBody>
      </p:sp>
      <p:sp>
        <p:nvSpPr>
          <p:cNvPr id="19" name="正方形/長方形 18"/>
          <p:cNvSpPr>
            <a:spLocks noChangeArrowheads="1"/>
          </p:cNvSpPr>
          <p:nvPr/>
        </p:nvSpPr>
        <p:spPr bwMode="auto">
          <a:xfrm>
            <a:off x="1805805" y="4248715"/>
            <a:ext cx="1458321" cy="2032416"/>
          </a:xfrm>
          <a:prstGeom prst="rect">
            <a:avLst/>
          </a:prstGeom>
          <a:solidFill>
            <a:srgbClr val="FEFDD3"/>
          </a:solidFill>
          <a:ln>
            <a:solidFill>
              <a:schemeClr val="tx1">
                <a:lumMod val="65000"/>
                <a:lumOff val="35000"/>
              </a:schemeClr>
            </a:solidFill>
          </a:ln>
        </p:spPr>
        <p:txBody>
          <a:bodyPr wrap="square">
            <a:spAutoFit/>
          </a:bodyPr>
          <a:lstStyle/>
          <a:p>
            <a:pPr eaLnBrk="1" hangingPunct="1">
              <a:lnSpc>
                <a:spcPct val="150000"/>
              </a:lnSpc>
              <a:defRPr/>
            </a:pPr>
            <a:r>
              <a:rPr lang="ja-JP" altLang="en-US" sz="1193" b="1" dirty="0">
                <a:latin typeface="+mn-ea"/>
              </a:rPr>
              <a:t>①教師が提示したり、子どもが調べたりして合った矛盾する事実や意表をつく話や資料等から疑問を感じ、書き出す</a:t>
            </a:r>
            <a:endParaRPr lang="en-US" altLang="ja-JP" sz="1193" b="1" dirty="0">
              <a:latin typeface="+mn-ea"/>
            </a:endParaRPr>
          </a:p>
          <a:p>
            <a:pPr eaLnBrk="1" hangingPunct="1">
              <a:lnSpc>
                <a:spcPct val="150000"/>
              </a:lnSpc>
              <a:defRPr/>
            </a:pPr>
            <a:endParaRPr lang="en-US" altLang="ja-JP" sz="1477" b="1" dirty="0">
              <a:latin typeface="+mn-ea"/>
            </a:endParaRPr>
          </a:p>
        </p:txBody>
      </p:sp>
      <p:sp>
        <p:nvSpPr>
          <p:cNvPr id="20" name="正方形/長方形 6"/>
          <p:cNvSpPr>
            <a:spLocks noChangeArrowheads="1"/>
          </p:cNvSpPr>
          <p:nvPr/>
        </p:nvSpPr>
        <p:spPr bwMode="auto">
          <a:xfrm>
            <a:off x="478844" y="3961950"/>
            <a:ext cx="1270151" cy="275909"/>
          </a:xfrm>
          <a:prstGeom prst="rect">
            <a:avLst/>
          </a:prstGeom>
          <a:solidFill>
            <a:srgbClr val="FFFF00"/>
          </a:solidFill>
          <a:ln>
            <a:noFill/>
          </a:ln>
        </p:spPr>
        <p:txBody>
          <a:bodyPr>
            <a:spAutoFit/>
          </a:bodyPr>
          <a:lstStyle/>
          <a:p>
            <a:pPr>
              <a:defRPr/>
            </a:pPr>
            <a:r>
              <a:rPr lang="ja-JP" altLang="en-US" sz="1193" b="1" dirty="0">
                <a:latin typeface="+mj-ea"/>
                <a:ea typeface="+mj-ea"/>
              </a:rPr>
              <a:t>１</a:t>
            </a:r>
            <a:r>
              <a:rPr lang="en-US" altLang="ja-JP" sz="1193" dirty="0">
                <a:latin typeface="HGS創英角ﾎﾟｯﾌﾟ体" panose="040B0A00000000000000" pitchFamily="50" charset="-128"/>
                <a:ea typeface="HGS創英角ﾎﾟｯﾌﾟ体" panose="040B0A00000000000000" pitchFamily="50" charset="-128"/>
              </a:rPr>
              <a:t>,</a:t>
            </a:r>
            <a:r>
              <a:rPr lang="ja-JP" altLang="en-US" sz="1193" dirty="0">
                <a:latin typeface="HGS創英角ﾎﾟｯﾌﾟ体" panose="040B0A00000000000000" pitchFamily="50" charset="-128"/>
                <a:ea typeface="HGS創英角ﾎﾟｯﾌﾟ体" panose="040B0A00000000000000" pitchFamily="50" charset="-128"/>
              </a:rPr>
              <a:t> 出 会 う　</a:t>
            </a:r>
            <a:r>
              <a:rPr lang="ja-JP" altLang="en-US" sz="1193" b="1" dirty="0">
                <a:latin typeface="+mj-ea"/>
                <a:ea typeface="+mj-ea"/>
              </a:rPr>
              <a:t>　</a:t>
            </a:r>
          </a:p>
        </p:txBody>
      </p:sp>
      <p:sp>
        <p:nvSpPr>
          <p:cNvPr id="21" name="正方形/長方形 9"/>
          <p:cNvSpPr>
            <a:spLocks noChangeArrowheads="1"/>
          </p:cNvSpPr>
          <p:nvPr/>
        </p:nvSpPr>
        <p:spPr bwMode="auto">
          <a:xfrm>
            <a:off x="1934308" y="3964655"/>
            <a:ext cx="1099715" cy="275909"/>
          </a:xfrm>
          <a:prstGeom prst="rect">
            <a:avLst/>
          </a:prstGeom>
          <a:solidFill>
            <a:srgbClr val="FFFF00"/>
          </a:solidFill>
          <a:ln>
            <a:noFill/>
          </a:ln>
        </p:spPr>
        <p:txBody>
          <a:bodyPr>
            <a:spAutoFit/>
          </a:bodyPr>
          <a:lstStyle/>
          <a:p>
            <a:pPr>
              <a:defRPr/>
            </a:pPr>
            <a:r>
              <a:rPr lang="ja-JP" altLang="en-US" sz="1193" b="1" dirty="0">
                <a:latin typeface="+mj-ea"/>
                <a:ea typeface="+mj-ea"/>
              </a:rPr>
              <a:t>２</a:t>
            </a:r>
            <a:r>
              <a:rPr lang="en-US" altLang="ja-JP" sz="1193" dirty="0">
                <a:latin typeface="HGS創英角ﾎﾟｯﾌﾟ体" panose="040B0A00000000000000" pitchFamily="50" charset="-128"/>
                <a:ea typeface="HGS創英角ﾎﾟｯﾌﾟ体" panose="040B0A00000000000000" pitchFamily="50" charset="-128"/>
              </a:rPr>
              <a:t>,</a:t>
            </a:r>
            <a:r>
              <a:rPr lang="ja-JP" altLang="en-US" sz="1193" dirty="0">
                <a:latin typeface="HGS創英角ﾎﾟｯﾌﾟ体" panose="040B0A00000000000000" pitchFamily="50" charset="-128"/>
                <a:ea typeface="HGS創英角ﾎﾟｯﾌﾟ体" panose="040B0A00000000000000" pitchFamily="50" charset="-128"/>
              </a:rPr>
              <a:t> 気 付 く</a:t>
            </a:r>
            <a:r>
              <a:rPr lang="ja-JP" altLang="en-US" sz="1193" b="1" dirty="0">
                <a:latin typeface="+mj-ea"/>
                <a:ea typeface="+mj-ea"/>
              </a:rPr>
              <a:t>　　</a:t>
            </a:r>
          </a:p>
        </p:txBody>
      </p:sp>
      <p:sp>
        <p:nvSpPr>
          <p:cNvPr id="22" name="正方形/長方形 21"/>
          <p:cNvSpPr>
            <a:spLocks noChangeArrowheads="1"/>
          </p:cNvSpPr>
          <p:nvPr/>
        </p:nvSpPr>
        <p:spPr bwMode="auto">
          <a:xfrm>
            <a:off x="3311021" y="4244656"/>
            <a:ext cx="1400007" cy="2037096"/>
          </a:xfrm>
          <a:prstGeom prst="rect">
            <a:avLst/>
          </a:prstGeom>
          <a:solidFill>
            <a:srgbClr val="FEFDD3"/>
          </a:solidFill>
          <a:ln>
            <a:solidFill>
              <a:schemeClr val="tx1">
                <a:lumMod val="65000"/>
                <a:lumOff val="35000"/>
              </a:schemeClr>
            </a:solidFill>
          </a:ln>
        </p:spPr>
        <p:txBody>
          <a:bodyPr>
            <a:spAutoFit/>
          </a:bodyPr>
          <a:lstStyle/>
          <a:p>
            <a:pPr eaLnBrk="1" hangingPunct="1">
              <a:lnSpc>
                <a:spcPct val="150000"/>
              </a:lnSpc>
              <a:defRPr/>
            </a:pPr>
            <a:r>
              <a:rPr lang="ja-JP" altLang="en-US" sz="1193" b="1" dirty="0">
                <a:latin typeface="+mn-ea"/>
              </a:rPr>
              <a:t>①グループや学級全体で疑問を出し合い、分類・整理して学習問題化する</a:t>
            </a:r>
          </a:p>
          <a:p>
            <a:pPr eaLnBrk="1" hangingPunct="1">
              <a:lnSpc>
                <a:spcPct val="150000"/>
              </a:lnSpc>
              <a:defRPr/>
            </a:pPr>
            <a:r>
              <a:rPr lang="ja-JP" altLang="en-US" sz="1193" b="1" dirty="0">
                <a:latin typeface="+mn-ea"/>
              </a:rPr>
              <a:t>②問題について予想をする</a:t>
            </a:r>
            <a:r>
              <a:rPr lang="ja-JP" altLang="en-US" sz="1400" b="1" dirty="0">
                <a:latin typeface="+mn-ea"/>
              </a:rPr>
              <a:t>　</a:t>
            </a:r>
            <a:endParaRPr lang="en-US" altLang="ja-JP" sz="1400" b="1" dirty="0">
              <a:latin typeface="+mn-ea"/>
            </a:endParaRPr>
          </a:p>
        </p:txBody>
      </p:sp>
      <p:sp>
        <p:nvSpPr>
          <p:cNvPr id="23" name="正方形/長方形 10"/>
          <p:cNvSpPr>
            <a:spLocks noChangeArrowheads="1"/>
          </p:cNvSpPr>
          <p:nvPr/>
        </p:nvSpPr>
        <p:spPr bwMode="auto">
          <a:xfrm>
            <a:off x="3286225" y="3948423"/>
            <a:ext cx="1436612" cy="275909"/>
          </a:xfrm>
          <a:prstGeom prst="rect">
            <a:avLst/>
          </a:prstGeom>
          <a:solidFill>
            <a:srgbClr val="FFFF00"/>
          </a:solidFill>
          <a:ln>
            <a:noFill/>
          </a:ln>
        </p:spPr>
        <p:txBody>
          <a:bodyPr wrap="none">
            <a:spAutoFit/>
          </a:bodyPr>
          <a:lstStyle/>
          <a:p>
            <a:pPr>
              <a:defRPr/>
            </a:pPr>
            <a:r>
              <a:rPr lang="ja-JP" altLang="en-US" sz="1193" b="1" dirty="0">
                <a:latin typeface="+mj-ea"/>
                <a:ea typeface="+mj-ea"/>
              </a:rPr>
              <a:t>３</a:t>
            </a:r>
            <a:r>
              <a:rPr lang="en-US" altLang="ja-JP" sz="1193" dirty="0">
                <a:latin typeface="HGS創英角ﾎﾟｯﾌﾟ体" panose="040B0A00000000000000" pitchFamily="50" charset="-128"/>
                <a:ea typeface="HGS創英角ﾎﾟｯﾌﾟ体" panose="040B0A00000000000000" pitchFamily="50" charset="-128"/>
              </a:rPr>
              <a:t>,</a:t>
            </a:r>
            <a:r>
              <a:rPr lang="ja-JP" altLang="en-US" sz="1193" dirty="0">
                <a:latin typeface="HGS創英角ﾎﾟｯﾌﾟ体" panose="040B0A00000000000000" pitchFamily="50" charset="-128"/>
                <a:ea typeface="HGS創英角ﾎﾟｯﾌﾟ体" panose="040B0A00000000000000" pitchFamily="50" charset="-128"/>
              </a:rPr>
              <a:t> 問題意識をもつ</a:t>
            </a:r>
          </a:p>
        </p:txBody>
      </p:sp>
      <p:sp>
        <p:nvSpPr>
          <p:cNvPr id="24" name="右中かっこ 23"/>
          <p:cNvSpPr/>
          <p:nvPr/>
        </p:nvSpPr>
        <p:spPr>
          <a:xfrm rot="16200000">
            <a:off x="2428633" y="1675347"/>
            <a:ext cx="417972" cy="4317551"/>
          </a:xfrm>
          <a:prstGeom prst="rightBrace">
            <a:avLst>
              <a:gd name="adj1" fmla="val 8333"/>
              <a:gd name="adj2" fmla="val 177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534"/>
          </a:p>
        </p:txBody>
      </p:sp>
      <p:pic>
        <p:nvPicPr>
          <p:cNvPr id="3094" name="図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38741" y="605993"/>
            <a:ext cx="3585909" cy="514012"/>
          </a:xfrm>
          <a:prstGeom prst="rect">
            <a:avLst/>
          </a:prstGeom>
          <a:solidFill>
            <a:srgbClr val="FFFF00"/>
          </a:solidFill>
          <a:ln>
            <a:noFill/>
          </a:ln>
        </p:spPr>
      </p:pic>
      <p:pic>
        <p:nvPicPr>
          <p:cNvPr id="3095" name="図 2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2872" y="605993"/>
            <a:ext cx="1769283" cy="51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右矢印 5"/>
          <p:cNvSpPr/>
          <p:nvPr/>
        </p:nvSpPr>
        <p:spPr>
          <a:xfrm>
            <a:off x="6954041" y="1199036"/>
            <a:ext cx="284059" cy="200194"/>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5" name="右矢印 4"/>
          <p:cNvSpPr/>
          <p:nvPr/>
        </p:nvSpPr>
        <p:spPr>
          <a:xfrm>
            <a:off x="4204075" y="1210634"/>
            <a:ext cx="286765" cy="193431"/>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9" name="右矢印 8"/>
          <p:cNvSpPr/>
          <p:nvPr/>
        </p:nvSpPr>
        <p:spPr>
          <a:xfrm>
            <a:off x="2663549" y="1186286"/>
            <a:ext cx="285413" cy="193431"/>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3093" name="テキスト ボックス 11"/>
          <p:cNvSpPr txBox="1">
            <a:spLocks noChangeArrowheads="1"/>
          </p:cNvSpPr>
          <p:nvPr/>
        </p:nvSpPr>
        <p:spPr bwMode="auto">
          <a:xfrm>
            <a:off x="5432874" y="4237859"/>
            <a:ext cx="289083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363" dirty="0"/>
              <a:t>　</a:t>
            </a:r>
            <a:r>
              <a:rPr lang="ja-JP" altLang="en-US" sz="2000" b="1" dirty="0">
                <a:latin typeface="AR丸ゴシック体E" panose="020F0909000000000000" pitchFamily="49" charset="-128"/>
                <a:ea typeface="AR丸ゴシック体E" panose="020F0909000000000000" pitchFamily="49" charset="-128"/>
              </a:rPr>
              <a:t>子どもの疑問に</a:t>
            </a:r>
            <a:endParaRPr lang="en-US" altLang="ja-JP" sz="2000" b="1" dirty="0">
              <a:latin typeface="AR丸ゴシック体E" panose="020F0909000000000000" pitchFamily="49" charset="-128"/>
              <a:ea typeface="AR丸ゴシック体E" panose="020F0909000000000000" pitchFamily="49" charset="-128"/>
            </a:endParaRPr>
          </a:p>
          <a:p>
            <a:r>
              <a:rPr lang="ja-JP" altLang="en-US" sz="2000" b="1" dirty="0">
                <a:latin typeface="AR丸ゴシック体E" panose="020F0909000000000000" pitchFamily="49" charset="-128"/>
                <a:ea typeface="AR丸ゴシック体E" panose="020F0909000000000000" pitchFamily="49" charset="-128"/>
              </a:rPr>
              <a:t>「それはね</a:t>
            </a:r>
            <a:r>
              <a:rPr lang="ja-JP" altLang="en-US" sz="1400" b="1" dirty="0">
                <a:latin typeface="AR丸ゴシック体E" panose="020F0909000000000000" pitchFamily="49" charset="-128"/>
                <a:ea typeface="AR丸ゴシック体E" panose="020F0909000000000000" pitchFamily="49" charset="-128"/>
              </a:rPr>
              <a:t>・・・</a:t>
            </a:r>
            <a:r>
              <a:rPr lang="ja-JP" altLang="en-US" sz="2000" b="1" dirty="0">
                <a:latin typeface="AR丸ゴシック体E" panose="020F0909000000000000" pitchFamily="49" charset="-128"/>
                <a:ea typeface="AR丸ゴシック体E" panose="020F0909000000000000" pitchFamily="49" charset="-128"/>
              </a:rPr>
              <a:t>」</a:t>
            </a:r>
            <a:endParaRPr lang="en-US" altLang="ja-JP" sz="2000" b="1" dirty="0">
              <a:latin typeface="AR丸ゴシック体E" panose="020F0909000000000000" pitchFamily="49" charset="-128"/>
              <a:ea typeface="AR丸ゴシック体E" panose="020F0909000000000000" pitchFamily="49" charset="-128"/>
            </a:endParaRPr>
          </a:p>
          <a:p>
            <a:r>
              <a:rPr lang="ja-JP" altLang="en-US" sz="2000" b="1" dirty="0">
                <a:latin typeface="AR丸ゴシック体E" panose="020F0909000000000000" pitchFamily="49" charset="-128"/>
                <a:ea typeface="AR丸ゴシック体E" panose="020F0909000000000000" pitchFamily="49" charset="-128"/>
              </a:rPr>
              <a:t>と答えを教えるのは、</a:t>
            </a:r>
            <a:r>
              <a:rPr lang="ja-JP" altLang="en-US" sz="2000" b="1" dirty="0">
                <a:solidFill>
                  <a:schemeClr val="accent1"/>
                </a:solidFill>
                <a:latin typeface="AR丸ゴシック体E" panose="020F0909000000000000" pitchFamily="49" charset="-128"/>
                <a:ea typeface="AR丸ゴシック体E" panose="020F0909000000000000" pitchFamily="49" charset="-128"/>
              </a:rPr>
              <a:t>昔の教育</a:t>
            </a:r>
            <a:r>
              <a:rPr lang="ja-JP" altLang="en-US" sz="2000" b="1" i="1" dirty="0">
                <a:solidFill>
                  <a:schemeClr val="accent1"/>
                </a:solidFill>
                <a:latin typeface="AR丸ゴシック体E" panose="020F0909000000000000" pitchFamily="49" charset="-128"/>
                <a:ea typeface="AR丸ゴシック体E" panose="020F0909000000000000" pitchFamily="49" charset="-128"/>
              </a:rPr>
              <a:t>！！</a:t>
            </a:r>
            <a:endParaRPr lang="en-US" altLang="ja-JP" sz="2000" b="1" i="1" dirty="0">
              <a:solidFill>
                <a:schemeClr val="accent1"/>
              </a:solidFill>
              <a:latin typeface="AR丸ゴシック体E" panose="020F0909000000000000" pitchFamily="49" charset="-128"/>
              <a:ea typeface="AR丸ゴシック体E" panose="020F0909000000000000" pitchFamily="49" charset="-128"/>
            </a:endParaRPr>
          </a:p>
          <a:p>
            <a:r>
              <a:rPr lang="ja-JP" altLang="en-US" sz="2000" b="1" dirty="0">
                <a:solidFill>
                  <a:srgbClr val="FF0000"/>
                </a:solidFill>
                <a:latin typeface="AR丸ゴシック体E" panose="020F0909000000000000" pitchFamily="49" charset="-128"/>
                <a:ea typeface="AR丸ゴシック体E" panose="020F0909000000000000" pitchFamily="49" charset="-128"/>
              </a:rPr>
              <a:t>「学びに火をつける」</a:t>
            </a:r>
            <a:endParaRPr lang="en-US" altLang="ja-JP" sz="2000" b="1" dirty="0">
              <a:solidFill>
                <a:srgbClr val="FF0000"/>
              </a:solidFill>
              <a:latin typeface="AR丸ゴシック体E" panose="020F0909000000000000" pitchFamily="49" charset="-128"/>
              <a:ea typeface="AR丸ゴシック体E" panose="020F0909000000000000" pitchFamily="49" charset="-128"/>
            </a:endParaRPr>
          </a:p>
          <a:p>
            <a:r>
              <a:rPr lang="ja-JP" altLang="en-US" sz="2000" b="1" dirty="0">
                <a:latin typeface="AR丸ゴシック体E" panose="020F0909000000000000" pitchFamily="49" charset="-128"/>
                <a:ea typeface="AR丸ゴシック体E" panose="020F0909000000000000" pitchFamily="49" charset="-128"/>
              </a:rPr>
              <a:t>　ことが重要。</a:t>
            </a:r>
            <a:endParaRPr lang="en-US" altLang="ja-JP" sz="2000" b="1" dirty="0">
              <a:latin typeface="AR丸ゴシック体E" panose="020F0909000000000000" pitchFamily="49" charset="-128"/>
              <a:ea typeface="AR丸ゴシック体E" panose="020F0909000000000000" pitchFamily="49" charset="-128"/>
            </a:endParaRPr>
          </a:p>
        </p:txBody>
      </p:sp>
      <p:sp>
        <p:nvSpPr>
          <p:cNvPr id="7" name="テキスト ボックス 6">
            <a:extLst>
              <a:ext uri="{FF2B5EF4-FFF2-40B4-BE49-F238E27FC236}">
                <a16:creationId xmlns:a16="http://schemas.microsoft.com/office/drawing/2014/main" id="{7EC0E1D2-9C78-472F-9CA7-7AA583F4E0AF}"/>
              </a:ext>
            </a:extLst>
          </p:cNvPr>
          <p:cNvSpPr txBox="1"/>
          <p:nvPr/>
        </p:nvSpPr>
        <p:spPr>
          <a:xfrm>
            <a:off x="8218781" y="61522"/>
            <a:ext cx="715260" cy="646331"/>
          </a:xfrm>
          <a:prstGeom prst="rect">
            <a:avLst/>
          </a:prstGeom>
          <a:noFill/>
        </p:spPr>
        <p:txBody>
          <a:bodyPr wrap="none" rtlCol="0">
            <a:spAutoFit/>
          </a:bodyPr>
          <a:lstStyle/>
          <a:p>
            <a:r>
              <a:rPr kumimoji="1" lang="en-US" altLang="ja-JP" dirty="0"/>
              <a:t>10:55</a:t>
            </a:r>
          </a:p>
          <a:p>
            <a:endParaRPr kumimoji="1" lang="ja-JP" altLang="en-US" dirty="0"/>
          </a:p>
        </p:txBody>
      </p:sp>
    </p:spTree>
    <p:extLst>
      <p:ext uri="{BB962C8B-B14F-4D97-AF65-F5344CB8AC3E}">
        <p14:creationId xmlns:p14="http://schemas.microsoft.com/office/powerpoint/2010/main" val="244496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82"/>
                                        </p:tgtEl>
                                        <p:attrNameLst>
                                          <p:attrName>style.visibility</p:attrName>
                                        </p:attrNameLst>
                                      </p:cBhvr>
                                      <p:to>
                                        <p:strVal val="visible"/>
                                      </p:to>
                                    </p:set>
                                    <p:animEffect transition="in" filter="fade">
                                      <p:cBhvr>
                                        <p:cTn id="7" dur="1000"/>
                                        <p:tgtEl>
                                          <p:spTgt spid="3082"/>
                                        </p:tgtEl>
                                      </p:cBhvr>
                                    </p:animEffect>
                                    <p:anim calcmode="lin" valueType="num">
                                      <p:cBhvr>
                                        <p:cTn id="8" dur="1000" fill="hold"/>
                                        <p:tgtEl>
                                          <p:spTgt spid="3082"/>
                                        </p:tgtEl>
                                        <p:attrNameLst>
                                          <p:attrName>ppt_x</p:attrName>
                                        </p:attrNameLst>
                                      </p:cBhvr>
                                      <p:tavLst>
                                        <p:tav tm="0">
                                          <p:val>
                                            <p:strVal val="#ppt_x"/>
                                          </p:val>
                                        </p:tav>
                                        <p:tav tm="100000">
                                          <p:val>
                                            <p:strVal val="#ppt_x"/>
                                          </p:val>
                                        </p:tav>
                                      </p:tavLst>
                                    </p:anim>
                                    <p:anim calcmode="lin" valueType="num">
                                      <p:cBhvr>
                                        <p:cTn id="9"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animBg="1"/>
      <p:bldP spid="18" grpId="0" animBg="1"/>
      <p:bldP spid="19" grpId="0" animBg="1"/>
      <p:bldP spid="20" grpId="0" animBg="1"/>
      <p:bldP spid="21" grpId="0" animBg="1"/>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79828" y="546248"/>
            <a:ext cx="8375084" cy="490134"/>
          </a:xfrm>
          <a:prstGeom prst="rect">
            <a:avLst/>
          </a:prstGeom>
          <a:solidFill>
            <a:srgbClr val="F6FCA6"/>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ja-JP" altLang="en-US" sz="2585" b="1" spc="46" dirty="0">
                <a:ln w="11430"/>
                <a:latin typeface="AR P丸ゴシック体E" panose="020F0900000000000000" pitchFamily="50" charset="-128"/>
                <a:ea typeface="AR P丸ゴシック体E" panose="020F0900000000000000" pitchFamily="50" charset="-128"/>
              </a:rPr>
              <a:t>　</a:t>
            </a:r>
            <a:r>
              <a:rPr lang="en-US" altLang="ja-JP" sz="2585" b="1" spc="46" dirty="0">
                <a:ln w="11430"/>
                <a:latin typeface="AR P丸ゴシック体E" panose="020F0900000000000000" pitchFamily="50" charset="-128"/>
                <a:ea typeface="AR P丸ゴシック体E" panose="020F0900000000000000" pitchFamily="50" charset="-128"/>
              </a:rPr>
              <a:t>『</a:t>
            </a:r>
            <a:r>
              <a:rPr lang="ja-JP" altLang="en-US" sz="2585" b="1" spc="46" dirty="0">
                <a:ln w="11430"/>
                <a:latin typeface="AR P丸ゴシック体E" panose="020F0900000000000000" pitchFamily="50" charset="-128"/>
                <a:ea typeface="AR P丸ゴシック体E" panose="020F0900000000000000" pitchFamily="50" charset="-128"/>
              </a:rPr>
              <a:t>こどもの学びに火をつける</a:t>
            </a:r>
            <a:r>
              <a:rPr lang="en-US" altLang="ja-JP" sz="2585" b="1" spc="46" dirty="0">
                <a:ln w="11430"/>
                <a:latin typeface="AR P丸ゴシック体E" panose="020F0900000000000000" pitchFamily="50" charset="-128"/>
                <a:ea typeface="AR P丸ゴシック体E" panose="020F0900000000000000" pitchFamily="50" charset="-128"/>
              </a:rPr>
              <a:t>』</a:t>
            </a:r>
            <a:r>
              <a:rPr lang="ja-JP" altLang="en-US" sz="2585" b="1" spc="46">
                <a:ln w="11430"/>
                <a:latin typeface="AR P丸ゴシック体E" panose="020F0900000000000000" pitchFamily="50" charset="-128"/>
                <a:ea typeface="AR P丸ゴシック体E" panose="020F0900000000000000" pitchFamily="50" charset="-128"/>
              </a:rPr>
              <a:t>際の</a:t>
            </a:r>
            <a:r>
              <a:rPr lang="ja-JP" altLang="en-US" sz="2585" b="1" spc="46" dirty="0">
                <a:ln w="11430"/>
                <a:latin typeface="AR P丸ゴシック体E" panose="020F0900000000000000" pitchFamily="50" charset="-128"/>
                <a:ea typeface="AR P丸ゴシック体E" panose="020F0900000000000000" pitchFamily="50" charset="-128"/>
              </a:rPr>
              <a:t>３つのステップ</a:t>
            </a:r>
          </a:p>
        </p:txBody>
      </p:sp>
      <p:sp>
        <p:nvSpPr>
          <p:cNvPr id="73731" name="正方形/長方形 2"/>
          <p:cNvSpPr>
            <a:spLocks noChangeArrowheads="1"/>
          </p:cNvSpPr>
          <p:nvPr/>
        </p:nvSpPr>
        <p:spPr bwMode="auto">
          <a:xfrm>
            <a:off x="65805" y="1641231"/>
            <a:ext cx="2640466"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a:t>
            </a:r>
            <a:r>
              <a:rPr kumimoji="0" lang="ja-JP" altLang="en-US" sz="1846" b="1" dirty="0">
                <a:latin typeface="ＤＦ平成ゴシック体W5" panose="02010609000101010101" pitchFamily="1" charset="-128"/>
                <a:ea typeface="ＤＦ平成ゴシック体W5" panose="02010609000101010101" pitchFamily="1" charset="-128"/>
              </a:rPr>
              <a:t>問題に気づかせる</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73732" name="テキスト ボックス 1"/>
          <p:cNvSpPr txBox="1">
            <a:spLocks noChangeArrowheads="1"/>
          </p:cNvSpPr>
          <p:nvPr/>
        </p:nvSpPr>
        <p:spPr bwMode="auto">
          <a:xfrm>
            <a:off x="82795" y="2282378"/>
            <a:ext cx="2640466" cy="3434402"/>
          </a:xfrm>
          <a:prstGeom prst="rect">
            <a:avLst/>
          </a:prstGeom>
          <a:solidFill>
            <a:schemeClr val="bg1"/>
          </a:solidFill>
          <a:ln>
            <a:solidFill>
              <a:schemeClr val="tx1"/>
            </a:solidFill>
          </a:ln>
        </p:spPr>
        <p:txBody>
          <a:bodyPr wrap="square">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r>
              <a:rPr lang="en-US" altLang="ja-JP" sz="1846" b="1" dirty="0">
                <a:latin typeface="HG明朝B" panose="02020809000000000000" pitchFamily="17" charset="-128"/>
                <a:ea typeface="HG明朝B" panose="02020809000000000000" pitchFamily="17" charset="-128"/>
              </a:rPr>
              <a:t>1)</a:t>
            </a:r>
            <a:r>
              <a:rPr lang="ja-JP" altLang="en-US" sz="1846" b="1" dirty="0">
                <a:latin typeface="HG明朝B" panose="02020809000000000000" pitchFamily="17" charset="-128"/>
                <a:ea typeface="HG明朝B" panose="02020809000000000000" pitchFamily="17" charset="-128"/>
              </a:rPr>
              <a:t>体験活動や提示資料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をもとに</a:t>
            </a:r>
            <a:r>
              <a:rPr lang="ja-JP" altLang="en-US" sz="1846" b="1" dirty="0">
                <a:latin typeface="HGSｺﾞｼｯｸE" panose="020B0900000000000000" pitchFamily="50" charset="-128"/>
                <a:ea typeface="HGSｺﾞｼｯｸE" panose="020B0900000000000000" pitchFamily="50" charset="-128"/>
              </a:rPr>
              <a:t>基本的な</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a:t>
            </a:r>
            <a:r>
              <a:rPr lang="ja-JP" altLang="en-US" sz="1846" b="1" dirty="0">
                <a:latin typeface="HGSｺﾞｼｯｸE" panose="020B0900000000000000" pitchFamily="50" charset="-128"/>
                <a:ea typeface="HGSｺﾞｼｯｸE" panose="020B0900000000000000" pitchFamily="50" charset="-128"/>
              </a:rPr>
              <a:t>事実と出会う</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en-US" altLang="ja-JP" sz="1846" b="1" dirty="0">
                <a:latin typeface="HG明朝B" panose="02020809000000000000" pitchFamily="17" charset="-128"/>
                <a:ea typeface="HG明朝B" panose="02020809000000000000" pitchFamily="17" charset="-128"/>
              </a:rPr>
              <a:t>2)</a:t>
            </a:r>
            <a:r>
              <a:rPr lang="ja-JP" altLang="en-US" sz="1846" b="1" dirty="0">
                <a:latin typeface="HG明朝B" panose="02020809000000000000" pitchFamily="17" charset="-128"/>
                <a:ea typeface="HG明朝B" panose="02020809000000000000" pitchFamily="17" charset="-128"/>
              </a:rPr>
              <a:t>体験したり資料を見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たりしたことから、</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多様な気づきや感想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などをもち、それを</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a:t>
            </a:r>
            <a:r>
              <a:rPr lang="ja-JP" altLang="en-US" sz="1846" b="1" dirty="0">
                <a:latin typeface="HGPｺﾞｼｯｸE" panose="020B0900000000000000" pitchFamily="50" charset="-128"/>
                <a:ea typeface="HGPｺﾞｼｯｸE" panose="020B0900000000000000" pitchFamily="50" charset="-128"/>
              </a:rPr>
              <a:t>共有する</a:t>
            </a:r>
            <a:endParaRPr lang="en-US" altLang="ja-JP" sz="1846" b="1" dirty="0">
              <a:latin typeface="HGPｺﾞｼｯｸE" panose="020B0900000000000000" pitchFamily="50" charset="-128"/>
              <a:ea typeface="HGPｺﾞｼｯｸE" panose="020B0900000000000000" pitchFamily="50" charset="-128"/>
            </a:endParaRPr>
          </a:p>
        </p:txBody>
      </p:sp>
      <p:sp>
        <p:nvSpPr>
          <p:cNvPr id="5" name="正方形/長方形 4"/>
          <p:cNvSpPr>
            <a:spLocks noChangeArrowheads="1"/>
          </p:cNvSpPr>
          <p:nvPr/>
        </p:nvSpPr>
        <p:spPr bwMode="auto">
          <a:xfrm>
            <a:off x="2858187" y="1641231"/>
            <a:ext cx="2910254"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　</a:t>
            </a:r>
            <a:r>
              <a:rPr kumimoji="0" lang="ja-JP" altLang="en-US" sz="1846" b="1" dirty="0">
                <a:latin typeface="ＤＦ平成ゴシック体W5" panose="02010609000101010101" pitchFamily="1" charset="-128"/>
                <a:ea typeface="ＤＦ平成ゴシック体W5" panose="02010609000101010101" pitchFamily="1" charset="-128"/>
              </a:rPr>
              <a:t>火をつける　</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6" name="正方形/長方形 5"/>
          <p:cNvSpPr>
            <a:spLocks noChangeArrowheads="1"/>
          </p:cNvSpPr>
          <p:nvPr/>
        </p:nvSpPr>
        <p:spPr bwMode="auto">
          <a:xfrm>
            <a:off x="2858187" y="2282378"/>
            <a:ext cx="2910254" cy="3434402"/>
          </a:xfrm>
          <a:prstGeom prst="rect">
            <a:avLst/>
          </a:prstGeom>
          <a:solidFill>
            <a:schemeClr val="bg1"/>
          </a:solidFill>
          <a:ln>
            <a:solidFill>
              <a:schemeClr val="tx1"/>
            </a:solidFill>
          </a:ln>
        </p:spPr>
        <p:txBody>
          <a:bodyPr>
            <a:spAutoFit/>
          </a:bodyPr>
          <a:lstStyle/>
          <a:p>
            <a:pPr eaLnBrk="1" hangingPunct="1">
              <a:lnSpc>
                <a:spcPct val="150000"/>
              </a:lnSpc>
            </a:pPr>
            <a:r>
              <a:rPr lang="en-US" altLang="ja-JP" sz="1846" b="1" dirty="0">
                <a:latin typeface="HG明朝B" panose="02020809000000000000" pitchFamily="17" charset="-128"/>
                <a:ea typeface="HG明朝B" panose="02020809000000000000" pitchFamily="17" charset="-128"/>
              </a:rPr>
              <a:t>3)</a:t>
            </a:r>
            <a:r>
              <a:rPr lang="ja-JP" altLang="en-US" sz="1846" b="1" dirty="0">
                <a:latin typeface="HG明朝B" panose="02020809000000000000" pitchFamily="17" charset="-128"/>
                <a:ea typeface="HG明朝B" panose="02020809000000000000" pitchFamily="17" charset="-128"/>
              </a:rPr>
              <a:t>教師が提示したり、子</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どもが調べたりして出</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合った</a:t>
            </a:r>
            <a:r>
              <a:rPr lang="ja-JP" altLang="en-US" sz="1846" b="1" dirty="0">
                <a:latin typeface="HGSｺﾞｼｯｸE" panose="020B0900000000000000" pitchFamily="50" charset="-128"/>
                <a:ea typeface="HGSｺﾞｼｯｸE" panose="020B0900000000000000" pitchFamily="50" charset="-128"/>
              </a:rPr>
              <a:t>矛盾する事実</a:t>
            </a:r>
            <a:r>
              <a:rPr lang="ja-JP" altLang="en-US" sz="1846" b="1" dirty="0">
                <a:latin typeface="HG明朝B" panose="02020809000000000000" pitchFamily="17" charset="-128"/>
                <a:ea typeface="HG明朝B" panose="02020809000000000000" pitchFamily="17" charset="-128"/>
              </a:rPr>
              <a:t>や</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a:t>
            </a:r>
            <a:r>
              <a:rPr lang="ja-JP" altLang="en-US" sz="1846" b="1" dirty="0">
                <a:latin typeface="HGSｺﾞｼｯｸE" panose="020B0900000000000000" pitchFamily="50" charset="-128"/>
                <a:ea typeface="HGSｺﾞｼｯｸE" panose="020B0900000000000000" pitchFamily="50" charset="-128"/>
              </a:rPr>
              <a:t>意表をつく話</a:t>
            </a:r>
            <a:r>
              <a:rPr lang="ja-JP" altLang="en-US" sz="1846" b="1" dirty="0">
                <a:latin typeface="HG明朝B" panose="02020809000000000000" pitchFamily="17" charset="-128"/>
                <a:ea typeface="HG明朝B" panose="02020809000000000000" pitchFamily="17" charset="-128"/>
              </a:rPr>
              <a:t>や資料等</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から</a:t>
            </a:r>
            <a:r>
              <a:rPr lang="ja-JP" altLang="en-US" sz="1846" b="1" dirty="0">
                <a:latin typeface="AR P丸ゴシック体E" panose="020F0900000000000000" pitchFamily="50" charset="-128"/>
                <a:ea typeface="AR P丸ゴシック体E" panose="020F0900000000000000" pitchFamily="50" charset="-128"/>
              </a:rPr>
              <a:t>疑問を感じ</a:t>
            </a:r>
            <a:r>
              <a:rPr lang="ja-JP" altLang="en-US" sz="1846" b="1" dirty="0">
                <a:latin typeface="HG明朝B" panose="02020809000000000000" pitchFamily="17" charset="-128"/>
                <a:ea typeface="HG明朝B" panose="02020809000000000000" pitchFamily="17" charset="-128"/>
              </a:rPr>
              <a:t>、書き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出す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p:txBody>
      </p:sp>
      <p:sp>
        <p:nvSpPr>
          <p:cNvPr id="7" name="正方形/長方形 6"/>
          <p:cNvSpPr>
            <a:spLocks noChangeArrowheads="1"/>
          </p:cNvSpPr>
          <p:nvPr/>
        </p:nvSpPr>
        <p:spPr bwMode="auto">
          <a:xfrm>
            <a:off x="6014066" y="1622182"/>
            <a:ext cx="3011238"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a:t>
            </a:r>
            <a:r>
              <a:rPr kumimoji="0" lang="ja-JP" altLang="en-US" sz="1846" b="1" dirty="0">
                <a:latin typeface="ＤＦ平成ゴシック体W5" panose="02010609000101010101" pitchFamily="1" charset="-128"/>
                <a:ea typeface="ＤＦ平成ゴシック体W5" panose="02010609000101010101" pitchFamily="1" charset="-128"/>
              </a:rPr>
              <a:t>テーマを決める</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8" name="正方形/長方形 7"/>
          <p:cNvSpPr>
            <a:spLocks noChangeArrowheads="1"/>
          </p:cNvSpPr>
          <p:nvPr/>
        </p:nvSpPr>
        <p:spPr bwMode="auto">
          <a:xfrm>
            <a:off x="6014066" y="2283349"/>
            <a:ext cx="3011238" cy="3434402"/>
          </a:xfrm>
          <a:prstGeom prst="rect">
            <a:avLst/>
          </a:prstGeom>
          <a:solidFill>
            <a:schemeClr val="bg1"/>
          </a:solidFill>
          <a:ln>
            <a:solidFill>
              <a:schemeClr val="tx1"/>
            </a:solidFill>
          </a:ln>
        </p:spPr>
        <p:txBody>
          <a:bodyPr wrap="square">
            <a:spAutoFit/>
          </a:bodyPr>
          <a:lstStyle/>
          <a:p>
            <a:pPr eaLnBrk="1" hangingPunct="1">
              <a:lnSpc>
                <a:spcPct val="150000"/>
              </a:lnSpc>
            </a:pPr>
            <a:r>
              <a:rPr lang="en-US" altLang="ja-JP" sz="1846" b="1" dirty="0">
                <a:latin typeface="HG明朝B" panose="02020809000000000000" pitchFamily="17" charset="-128"/>
                <a:ea typeface="HG明朝B" panose="02020809000000000000" pitchFamily="17" charset="-128"/>
              </a:rPr>
              <a:t>4)</a:t>
            </a:r>
            <a:r>
              <a:rPr lang="ja-JP" altLang="en-US" sz="1846" b="1" dirty="0">
                <a:latin typeface="HG明朝B" panose="02020809000000000000" pitchFamily="17" charset="-128"/>
                <a:ea typeface="HG明朝B" panose="02020809000000000000" pitchFamily="17" charset="-128"/>
              </a:rPr>
              <a:t>グループや学級全体で</a:t>
            </a:r>
            <a:r>
              <a:rPr lang="ja-JP" altLang="en-US" sz="1846" b="1" dirty="0">
                <a:latin typeface="AR P丸ゴシック体E" panose="020F0900000000000000" pitchFamily="50" charset="-128"/>
                <a:ea typeface="AR P丸ゴシック体E" panose="020F0900000000000000" pitchFamily="50" charset="-128"/>
              </a:rPr>
              <a:t>疑　</a:t>
            </a:r>
            <a:endParaRPr lang="en-US" altLang="ja-JP" sz="1846" b="1" dirty="0">
              <a:latin typeface="AR P丸ゴシック体E" panose="020F0900000000000000" pitchFamily="50" charset="-128"/>
              <a:ea typeface="AR P丸ゴシック体E" panose="020F0900000000000000" pitchFamily="50" charset="-128"/>
            </a:endParaRPr>
          </a:p>
          <a:p>
            <a:pPr eaLnBrk="1" hangingPunct="1">
              <a:lnSpc>
                <a:spcPct val="150000"/>
              </a:lnSpc>
            </a:pPr>
            <a:r>
              <a:rPr lang="ja-JP" altLang="en-US" sz="1846" b="1" dirty="0">
                <a:latin typeface="AR P丸ゴシック体E" panose="020F0900000000000000" pitchFamily="50" charset="-128"/>
                <a:ea typeface="AR P丸ゴシック体E" panose="020F0900000000000000" pitchFamily="50" charset="-128"/>
              </a:rPr>
              <a:t>　問を出し合い</a:t>
            </a:r>
            <a:r>
              <a:rPr lang="ja-JP" altLang="en-US" sz="1846" b="1" dirty="0">
                <a:latin typeface="HG明朝B" panose="02020809000000000000" pitchFamily="17" charset="-128"/>
                <a:ea typeface="HG明朝B" panose="02020809000000000000" pitchFamily="17" charset="-128"/>
              </a:rPr>
              <a:t>、</a:t>
            </a:r>
            <a:r>
              <a:rPr lang="ja-JP" altLang="en-US" sz="1846" b="1" dirty="0">
                <a:latin typeface="HGSｺﾞｼｯｸE" panose="020B0900000000000000" pitchFamily="50" charset="-128"/>
                <a:ea typeface="HGSｺﾞｼｯｸE" panose="020B0900000000000000" pitchFamily="50" charset="-128"/>
              </a:rPr>
              <a:t>分類・整</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b="1" dirty="0">
                <a:latin typeface="HGSｺﾞｼｯｸE" panose="020B0900000000000000" pitchFamily="50" charset="-128"/>
                <a:ea typeface="HGSｺﾞｼｯｸE" panose="020B0900000000000000" pitchFamily="50" charset="-128"/>
              </a:rPr>
              <a:t>　</a:t>
            </a:r>
            <a:r>
              <a:rPr lang="ja-JP" altLang="en-US" sz="1846" b="1" dirty="0" err="1">
                <a:latin typeface="HGSｺﾞｼｯｸE" panose="020B0900000000000000" pitchFamily="50" charset="-128"/>
                <a:ea typeface="HGSｺﾞｼｯｸE" panose="020B0900000000000000" pitchFamily="50" charset="-128"/>
              </a:rPr>
              <a:t>理して</a:t>
            </a:r>
            <a:r>
              <a:rPr lang="ja-JP" altLang="en-US" sz="1846" b="1" dirty="0">
                <a:latin typeface="HG明朝B" panose="02020809000000000000" pitchFamily="17" charset="-128"/>
                <a:ea typeface="HG明朝B" panose="02020809000000000000" pitchFamily="17" charset="-128"/>
              </a:rPr>
              <a:t>まとめ、</a:t>
            </a:r>
            <a:r>
              <a:rPr lang="ja-JP" altLang="en-US" sz="1846" b="1" dirty="0">
                <a:latin typeface="HGSｺﾞｼｯｸE" panose="020B0900000000000000" pitchFamily="50" charset="-128"/>
                <a:ea typeface="HGSｺﾞｼｯｸE" panose="020B0900000000000000" pitchFamily="50" charset="-128"/>
              </a:rPr>
              <a:t>学習問題</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b="1" dirty="0">
                <a:latin typeface="HGSｺﾞｼｯｸE" panose="020B0900000000000000" pitchFamily="50" charset="-128"/>
                <a:ea typeface="HGSｺﾞｼｯｸE" panose="020B0900000000000000" pitchFamily="50" charset="-128"/>
              </a:rPr>
              <a:t>　をつくる</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en-US" altLang="ja-JP" sz="1846" b="1" dirty="0">
                <a:latin typeface="HG明朝B" panose="02020809000000000000" pitchFamily="17" charset="-128"/>
                <a:ea typeface="HG明朝B" panose="02020809000000000000" pitchFamily="17" charset="-128"/>
              </a:rPr>
              <a:t>5)</a:t>
            </a:r>
            <a:r>
              <a:rPr lang="ja-JP" altLang="en-US" sz="1846" b="1" dirty="0">
                <a:latin typeface="HG明朝B" panose="02020809000000000000" pitchFamily="17" charset="-128"/>
                <a:ea typeface="HG明朝B" panose="02020809000000000000" pitchFamily="17" charset="-128"/>
              </a:rPr>
              <a:t>問題について、自分なり</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の</a:t>
            </a:r>
            <a:r>
              <a:rPr lang="ja-JP" altLang="en-US" sz="1846" b="1" dirty="0">
                <a:latin typeface="HGSｺﾞｼｯｸE" panose="020B0900000000000000" pitchFamily="50" charset="-128"/>
                <a:ea typeface="HGSｺﾞｼｯｸE" panose="020B0900000000000000" pitchFamily="50" charset="-128"/>
              </a:rPr>
              <a:t>予想</a:t>
            </a:r>
            <a:r>
              <a:rPr lang="ja-JP" altLang="en-US" sz="1846" b="1" dirty="0">
                <a:latin typeface="HG明朝B" panose="02020809000000000000" pitchFamily="17" charset="-128"/>
                <a:ea typeface="HG明朝B" panose="02020809000000000000" pitchFamily="17" charset="-128"/>
              </a:rPr>
              <a:t>をする</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p:txBody>
      </p:sp>
      <p:sp>
        <p:nvSpPr>
          <p:cNvPr id="15" name="テキスト ボックス 14"/>
          <p:cNvSpPr txBox="1">
            <a:spLocks noChangeArrowheads="1"/>
          </p:cNvSpPr>
          <p:nvPr/>
        </p:nvSpPr>
        <p:spPr bwMode="auto">
          <a:xfrm>
            <a:off x="1054335" y="1139761"/>
            <a:ext cx="562975"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dirty="0">
                <a:latin typeface="HG創英角ﾎﾟｯﾌﾟ体" panose="040B0A09000000000000" pitchFamily="49" charset="-128"/>
                <a:ea typeface="HG創英角ﾎﾟｯﾌﾟ体" panose="040B0A09000000000000" pitchFamily="49" charset="-128"/>
              </a:rPr>
              <a:t>①</a:t>
            </a:r>
          </a:p>
        </p:txBody>
      </p:sp>
      <p:sp>
        <p:nvSpPr>
          <p:cNvPr id="16" name="テキスト ボックス 15"/>
          <p:cNvSpPr txBox="1">
            <a:spLocks noChangeArrowheads="1"/>
          </p:cNvSpPr>
          <p:nvPr/>
        </p:nvSpPr>
        <p:spPr bwMode="auto">
          <a:xfrm>
            <a:off x="3918108" y="1139760"/>
            <a:ext cx="562975"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dirty="0">
                <a:latin typeface="HG創英角ﾎﾟｯﾌﾟ体" panose="040B0A09000000000000" pitchFamily="49" charset="-128"/>
                <a:ea typeface="HG創英角ﾎﾟｯﾌﾟ体" panose="040B0A09000000000000" pitchFamily="49" charset="-128"/>
              </a:rPr>
              <a:t>②</a:t>
            </a:r>
          </a:p>
        </p:txBody>
      </p:sp>
      <p:sp>
        <p:nvSpPr>
          <p:cNvPr id="17" name="テキスト ボックス 16"/>
          <p:cNvSpPr txBox="1">
            <a:spLocks noChangeArrowheads="1"/>
          </p:cNvSpPr>
          <p:nvPr/>
        </p:nvSpPr>
        <p:spPr bwMode="auto">
          <a:xfrm>
            <a:off x="7150471" y="1119728"/>
            <a:ext cx="562975"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dirty="0">
                <a:latin typeface="HG創英角ﾎﾟｯﾌﾟ体" panose="040B0A09000000000000" pitchFamily="49" charset="-128"/>
                <a:ea typeface="HG創英角ﾎﾟｯﾌﾟ体" panose="040B0A09000000000000" pitchFamily="49" charset="-128"/>
              </a:rPr>
              <a:t>③</a:t>
            </a:r>
          </a:p>
        </p:txBody>
      </p:sp>
      <p:sp>
        <p:nvSpPr>
          <p:cNvPr id="3" name="テキスト ボックス 2">
            <a:extLst>
              <a:ext uri="{FF2B5EF4-FFF2-40B4-BE49-F238E27FC236}">
                <a16:creationId xmlns:a16="http://schemas.microsoft.com/office/drawing/2014/main" id="{A5AB77DE-8FF1-4D2E-BD07-82B070E8C7FD}"/>
              </a:ext>
            </a:extLst>
          </p:cNvPr>
          <p:cNvSpPr txBox="1"/>
          <p:nvPr/>
        </p:nvSpPr>
        <p:spPr>
          <a:xfrm>
            <a:off x="157613" y="5954819"/>
            <a:ext cx="2492990" cy="400110"/>
          </a:xfrm>
          <a:prstGeom prst="rect">
            <a:avLst/>
          </a:prstGeom>
          <a:solidFill>
            <a:srgbClr val="FFD5D1"/>
          </a:solidFill>
          <a:ln w="28575">
            <a:solidFill>
              <a:schemeClr val="accent1">
                <a:lumMod val="50000"/>
              </a:schemeClr>
            </a:solidFill>
          </a:ln>
        </p:spPr>
        <p:txBody>
          <a:bodyPr wrap="none" rtlCol="0">
            <a:spAutoFit/>
          </a:bodyPr>
          <a:lstStyle/>
          <a:p>
            <a:r>
              <a:rPr lang="ja-JP" altLang="en-US" sz="2000" b="1" dirty="0"/>
              <a:t>親しみ・憧れ・共感</a:t>
            </a:r>
          </a:p>
        </p:txBody>
      </p:sp>
      <p:cxnSp>
        <p:nvCxnSpPr>
          <p:cNvPr id="10" name="直線コネクタ 9">
            <a:extLst>
              <a:ext uri="{FF2B5EF4-FFF2-40B4-BE49-F238E27FC236}">
                <a16:creationId xmlns:a16="http://schemas.microsoft.com/office/drawing/2014/main" id="{4E08A142-D80C-4726-8315-7EA6EC05B21E}"/>
              </a:ext>
            </a:extLst>
          </p:cNvPr>
          <p:cNvCxnSpPr/>
          <p:nvPr/>
        </p:nvCxnSpPr>
        <p:spPr>
          <a:xfrm>
            <a:off x="3918107" y="3561938"/>
            <a:ext cx="13185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9A08AFE-8213-4BC2-9739-0B5D30416B19}"/>
              </a:ext>
            </a:extLst>
          </p:cNvPr>
          <p:cNvCxnSpPr>
            <a:cxnSpLocks/>
          </p:cNvCxnSpPr>
          <p:nvPr/>
        </p:nvCxnSpPr>
        <p:spPr>
          <a:xfrm>
            <a:off x="3148788" y="3960751"/>
            <a:ext cx="148968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6D99194-D426-4D0D-8FFC-B796225056A9}"/>
              </a:ext>
            </a:extLst>
          </p:cNvPr>
          <p:cNvCxnSpPr/>
          <p:nvPr/>
        </p:nvCxnSpPr>
        <p:spPr>
          <a:xfrm>
            <a:off x="3574966" y="4426034"/>
            <a:ext cx="13185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A2B589E-702E-4DDC-85E4-FB6CCC14E662}"/>
              </a:ext>
            </a:extLst>
          </p:cNvPr>
          <p:cNvCxnSpPr>
            <a:cxnSpLocks/>
          </p:cNvCxnSpPr>
          <p:nvPr/>
        </p:nvCxnSpPr>
        <p:spPr>
          <a:xfrm>
            <a:off x="7961915" y="3561938"/>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5555967-C08A-43A8-B445-F82C7DD9617A}"/>
              </a:ext>
            </a:extLst>
          </p:cNvPr>
          <p:cNvCxnSpPr>
            <a:cxnSpLocks/>
          </p:cNvCxnSpPr>
          <p:nvPr/>
        </p:nvCxnSpPr>
        <p:spPr>
          <a:xfrm>
            <a:off x="6368701" y="4019756"/>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E2D0853-06E8-4A3B-AE71-FE23D61F687E}"/>
              </a:ext>
            </a:extLst>
          </p:cNvPr>
          <p:cNvSpPr txBox="1"/>
          <p:nvPr/>
        </p:nvSpPr>
        <p:spPr>
          <a:xfrm>
            <a:off x="3004395" y="5954819"/>
            <a:ext cx="2749471" cy="400110"/>
          </a:xfrm>
          <a:prstGeom prst="rect">
            <a:avLst/>
          </a:prstGeom>
          <a:solidFill>
            <a:srgbClr val="FFD5D1"/>
          </a:solidFill>
          <a:ln w="28575">
            <a:solidFill>
              <a:schemeClr val="accent1">
                <a:lumMod val="50000"/>
              </a:schemeClr>
            </a:solidFill>
          </a:ln>
        </p:spPr>
        <p:txBody>
          <a:bodyPr wrap="none" rtlCol="0">
            <a:spAutoFit/>
          </a:bodyPr>
          <a:lstStyle/>
          <a:p>
            <a:r>
              <a:rPr lang="ja-JP" altLang="en-US" sz="2000" b="1" dirty="0"/>
              <a:t>それらをひっくり返す</a:t>
            </a:r>
          </a:p>
        </p:txBody>
      </p:sp>
      <p:sp>
        <p:nvSpPr>
          <p:cNvPr id="23" name="テキスト ボックス 22">
            <a:extLst>
              <a:ext uri="{FF2B5EF4-FFF2-40B4-BE49-F238E27FC236}">
                <a16:creationId xmlns:a16="http://schemas.microsoft.com/office/drawing/2014/main" id="{3EA7C751-F9A3-4DC9-BF70-500679FDB1A4}"/>
              </a:ext>
            </a:extLst>
          </p:cNvPr>
          <p:cNvSpPr txBox="1"/>
          <p:nvPr/>
        </p:nvSpPr>
        <p:spPr>
          <a:xfrm>
            <a:off x="6183466" y="5949280"/>
            <a:ext cx="2492990" cy="400110"/>
          </a:xfrm>
          <a:prstGeom prst="rect">
            <a:avLst/>
          </a:prstGeom>
          <a:solidFill>
            <a:srgbClr val="FFD5D1"/>
          </a:solidFill>
          <a:ln w="28575">
            <a:solidFill>
              <a:schemeClr val="accent1">
                <a:lumMod val="50000"/>
              </a:schemeClr>
            </a:solidFill>
          </a:ln>
        </p:spPr>
        <p:txBody>
          <a:bodyPr wrap="none" rtlCol="0">
            <a:spAutoFit/>
          </a:bodyPr>
          <a:lstStyle/>
          <a:p>
            <a:r>
              <a:rPr lang="ja-JP" altLang="en-US" sz="2000" b="1" dirty="0"/>
              <a:t>疑問から学習問題へ</a:t>
            </a:r>
          </a:p>
        </p:txBody>
      </p:sp>
      <p:cxnSp>
        <p:nvCxnSpPr>
          <p:cNvPr id="24" name="直線コネクタ 23">
            <a:extLst>
              <a:ext uri="{FF2B5EF4-FFF2-40B4-BE49-F238E27FC236}">
                <a16:creationId xmlns:a16="http://schemas.microsoft.com/office/drawing/2014/main" id="{E3EB095B-AFE9-40D9-945D-7653FF137ABA}"/>
              </a:ext>
            </a:extLst>
          </p:cNvPr>
          <p:cNvCxnSpPr>
            <a:cxnSpLocks/>
          </p:cNvCxnSpPr>
          <p:nvPr/>
        </p:nvCxnSpPr>
        <p:spPr>
          <a:xfrm>
            <a:off x="7961914" y="3159861"/>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87EDEAAC-6F95-41A5-B323-CA47A4A2FB6E}"/>
              </a:ext>
            </a:extLst>
          </p:cNvPr>
          <p:cNvCxnSpPr>
            <a:cxnSpLocks/>
          </p:cNvCxnSpPr>
          <p:nvPr/>
        </p:nvCxnSpPr>
        <p:spPr>
          <a:xfrm>
            <a:off x="6296609" y="3557015"/>
            <a:ext cx="7754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719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42"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16" presetClass="entr" presetSubtype="2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inVertical)">
                                      <p:cBhvr>
                                        <p:cTn id="59" dur="500"/>
                                        <p:tgtEl>
                                          <p:spTgt spid="17"/>
                                        </p:tgtEl>
                                      </p:cBhvr>
                                    </p:animEffect>
                                  </p:childTnLst>
                                </p:cTn>
                              </p:par>
                            </p:childTnLst>
                          </p:cTn>
                        </p:par>
                        <p:par>
                          <p:cTn id="60" fill="hold">
                            <p:stCondLst>
                              <p:cond delay="500"/>
                            </p:stCondLst>
                            <p:childTnLst>
                              <p:par>
                                <p:cTn id="61" presetID="42" presetClass="entr" presetSubtype="0"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anim calcmode="lin" valueType="num">
                                      <p:cBhvr>
                                        <p:cTn id="64" dur="1000" fill="hold"/>
                                        <p:tgtEl>
                                          <p:spTgt spid="24"/>
                                        </p:tgtEl>
                                        <p:attrNameLst>
                                          <p:attrName>ppt_x</p:attrName>
                                        </p:attrNameLst>
                                      </p:cBhvr>
                                      <p:tavLst>
                                        <p:tav tm="0">
                                          <p:val>
                                            <p:strVal val="#ppt_x"/>
                                          </p:val>
                                        </p:tav>
                                        <p:tav tm="100000">
                                          <p:val>
                                            <p:strVal val="#ppt_x"/>
                                          </p:val>
                                        </p:tav>
                                      </p:tavLst>
                                    </p:anim>
                                    <p:anim calcmode="lin" valueType="num">
                                      <p:cBhvr>
                                        <p:cTn id="65" dur="1000" fill="hold"/>
                                        <p:tgtEl>
                                          <p:spTgt spid="24"/>
                                        </p:tgtEl>
                                        <p:attrNameLst>
                                          <p:attrName>ppt_y</p:attrName>
                                        </p:attrNameLst>
                                      </p:cBhvr>
                                      <p:tavLst>
                                        <p:tav tm="0">
                                          <p:val>
                                            <p:strVal val="#ppt_y+.1"/>
                                          </p:val>
                                        </p:tav>
                                        <p:tav tm="100000">
                                          <p:val>
                                            <p:strVal val="#ppt_y"/>
                                          </p:val>
                                        </p:tav>
                                      </p:tavLst>
                                    </p:anim>
                                  </p:childTnLst>
                                </p:cTn>
                              </p:par>
                            </p:childTnLst>
                          </p:cTn>
                        </p:par>
                        <p:par>
                          <p:cTn id="66" fill="hold">
                            <p:stCondLst>
                              <p:cond delay="1500"/>
                            </p:stCondLst>
                            <p:childTnLst>
                              <p:par>
                                <p:cTn id="67" presetID="42" presetClass="entr" presetSubtype="0"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par>
                          <p:cTn id="72" fill="hold">
                            <p:stCondLst>
                              <p:cond delay="2500"/>
                            </p:stCondLst>
                            <p:childTnLst>
                              <p:par>
                                <p:cTn id="73" presetID="42" presetClass="entr" presetSubtype="0"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1000"/>
                                        <p:tgtEl>
                                          <p:spTgt spid="20"/>
                                        </p:tgtEl>
                                      </p:cBhvr>
                                    </p:animEffect>
                                    <p:anim calcmode="lin" valueType="num">
                                      <p:cBhvr>
                                        <p:cTn id="76" dur="1000" fill="hold"/>
                                        <p:tgtEl>
                                          <p:spTgt spid="20"/>
                                        </p:tgtEl>
                                        <p:attrNameLst>
                                          <p:attrName>ppt_x</p:attrName>
                                        </p:attrNameLst>
                                      </p:cBhvr>
                                      <p:tavLst>
                                        <p:tav tm="0">
                                          <p:val>
                                            <p:strVal val="#ppt_x"/>
                                          </p:val>
                                        </p:tav>
                                        <p:tav tm="100000">
                                          <p:val>
                                            <p:strVal val="#ppt_x"/>
                                          </p:val>
                                        </p:tav>
                                      </p:tavLst>
                                    </p:anim>
                                    <p:anim calcmode="lin" valueType="num">
                                      <p:cBhvr>
                                        <p:cTn id="77" dur="1000" fill="hold"/>
                                        <p:tgtEl>
                                          <p:spTgt spid="20"/>
                                        </p:tgtEl>
                                        <p:attrNameLst>
                                          <p:attrName>ppt_y</p:attrName>
                                        </p:attrNameLst>
                                      </p:cBhvr>
                                      <p:tavLst>
                                        <p:tav tm="0">
                                          <p:val>
                                            <p:strVal val="#ppt_y+.1"/>
                                          </p:val>
                                        </p:tav>
                                        <p:tav tm="100000">
                                          <p:val>
                                            <p:strVal val="#ppt_y"/>
                                          </p:val>
                                        </p:tav>
                                      </p:tavLst>
                                    </p:anim>
                                  </p:childTnLst>
                                </p:cTn>
                              </p:par>
                            </p:childTnLst>
                          </p:cTn>
                        </p:par>
                        <p:par>
                          <p:cTn id="78" fill="hold">
                            <p:stCondLst>
                              <p:cond delay="3500"/>
                            </p:stCondLst>
                            <p:childTnLst>
                              <p:par>
                                <p:cTn id="79" presetID="42" presetClass="entr" presetSubtype="0" fill="hold"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1000"/>
                                        <p:tgtEl>
                                          <p:spTgt spid="21"/>
                                        </p:tgtEl>
                                      </p:cBhvr>
                                    </p:animEffect>
                                    <p:anim calcmode="lin" valueType="num">
                                      <p:cBhvr>
                                        <p:cTn id="82" dur="1000" fill="hold"/>
                                        <p:tgtEl>
                                          <p:spTgt spid="21"/>
                                        </p:tgtEl>
                                        <p:attrNameLst>
                                          <p:attrName>ppt_x</p:attrName>
                                        </p:attrNameLst>
                                      </p:cBhvr>
                                      <p:tavLst>
                                        <p:tav tm="0">
                                          <p:val>
                                            <p:strVal val="#ppt_x"/>
                                          </p:val>
                                        </p:tav>
                                        <p:tav tm="100000">
                                          <p:val>
                                            <p:strVal val="#ppt_x"/>
                                          </p:val>
                                        </p:tav>
                                      </p:tavLst>
                                    </p:anim>
                                    <p:anim calcmode="lin" valueType="num">
                                      <p:cBhvr>
                                        <p:cTn id="83" dur="1000" fill="hold"/>
                                        <p:tgtEl>
                                          <p:spTgt spid="21"/>
                                        </p:tgtEl>
                                        <p:attrNameLst>
                                          <p:attrName>ppt_y</p:attrName>
                                        </p:attrNameLst>
                                      </p:cBhvr>
                                      <p:tavLst>
                                        <p:tav tm="0">
                                          <p:val>
                                            <p:strVal val="#ppt_y+.1"/>
                                          </p:val>
                                        </p:tav>
                                        <p:tav tm="100000">
                                          <p:val>
                                            <p:strVal val="#ppt_y"/>
                                          </p:val>
                                        </p:tav>
                                      </p:tavLst>
                                    </p:anim>
                                  </p:childTnLst>
                                </p:cTn>
                              </p:par>
                            </p:childTnLst>
                          </p:cTn>
                        </p:par>
                        <p:par>
                          <p:cTn id="84" fill="hold">
                            <p:stCondLst>
                              <p:cond delay="4500"/>
                            </p:stCondLst>
                            <p:childTnLst>
                              <p:par>
                                <p:cTn id="85" presetID="42" presetClass="entr" presetSubtype="0" fill="hold" grpId="0" nodeType="after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1000"/>
                                        <p:tgtEl>
                                          <p:spTgt spid="23"/>
                                        </p:tgtEl>
                                      </p:cBhvr>
                                    </p:animEffect>
                                    <p:anim calcmode="lin" valueType="num">
                                      <p:cBhvr>
                                        <p:cTn id="88" dur="1000" fill="hold"/>
                                        <p:tgtEl>
                                          <p:spTgt spid="23"/>
                                        </p:tgtEl>
                                        <p:attrNameLst>
                                          <p:attrName>ppt_x</p:attrName>
                                        </p:attrNameLst>
                                      </p:cBhvr>
                                      <p:tavLst>
                                        <p:tav tm="0">
                                          <p:val>
                                            <p:strVal val="#ppt_x"/>
                                          </p:val>
                                        </p:tav>
                                        <p:tav tm="100000">
                                          <p:val>
                                            <p:strVal val="#ppt_x"/>
                                          </p:val>
                                        </p:tav>
                                      </p:tavLst>
                                    </p:anim>
                                    <p:anim calcmode="lin" valueType="num">
                                      <p:cBhvr>
                                        <p:cTn id="8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6" grpId="0"/>
      <p:bldP spid="17" grpId="0"/>
      <p:bldP spid="3" grpId="0" animBg="1"/>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0FE72F4-DCB5-47B6-9C4E-AD8CED70A0DA}"/>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pic>
        <p:nvPicPr>
          <p:cNvPr id="60" name="図 59">
            <a:extLst>
              <a:ext uri="{FF2B5EF4-FFF2-40B4-BE49-F238E27FC236}">
                <a16:creationId xmlns:a16="http://schemas.microsoft.com/office/drawing/2014/main" id="{B9BFA46F-1F06-42D4-B863-4A311B81161B}"/>
              </a:ext>
            </a:extLst>
          </p:cNvPr>
          <p:cNvPicPr>
            <a:picLocks noChangeAspect="1"/>
          </p:cNvPicPr>
          <p:nvPr/>
        </p:nvPicPr>
        <p:blipFill>
          <a:blip r:embed="rId3"/>
          <a:stretch>
            <a:fillRect/>
          </a:stretch>
        </p:blipFill>
        <p:spPr>
          <a:xfrm>
            <a:off x="539552" y="681841"/>
            <a:ext cx="7817527" cy="6034453"/>
          </a:xfrm>
          <a:prstGeom prst="rect">
            <a:avLst/>
          </a:prstGeom>
        </p:spPr>
      </p:pic>
      <p:sp>
        <p:nvSpPr>
          <p:cNvPr id="2" name="テキスト ボックス 1">
            <a:extLst>
              <a:ext uri="{FF2B5EF4-FFF2-40B4-BE49-F238E27FC236}">
                <a16:creationId xmlns:a16="http://schemas.microsoft.com/office/drawing/2014/main" id="{D2BD53E4-8283-446C-8FFB-0251F799C7BC}"/>
              </a:ext>
            </a:extLst>
          </p:cNvPr>
          <p:cNvSpPr txBox="1"/>
          <p:nvPr/>
        </p:nvSpPr>
        <p:spPr>
          <a:xfrm>
            <a:off x="2511464" y="639825"/>
            <a:ext cx="758541" cy="249748"/>
          </a:xfrm>
          <a:prstGeom prst="rect">
            <a:avLst/>
          </a:prstGeom>
          <a:noFill/>
        </p:spPr>
        <p:txBody>
          <a:bodyPr wrap="none" rtlCol="0">
            <a:spAutoFit/>
          </a:bodyPr>
          <a:lstStyle/>
          <a:p>
            <a:r>
              <a:rPr lang="ja-JP" altLang="en-US" sz="1023" dirty="0"/>
              <a:t>２８年度版</a:t>
            </a:r>
          </a:p>
        </p:txBody>
      </p:sp>
      <p:sp>
        <p:nvSpPr>
          <p:cNvPr id="3" name="テキスト ボックス 2">
            <a:extLst>
              <a:ext uri="{FF2B5EF4-FFF2-40B4-BE49-F238E27FC236}">
                <a16:creationId xmlns:a16="http://schemas.microsoft.com/office/drawing/2014/main" id="{29D1E821-0177-40E2-AF00-A2EB829A2B15}"/>
              </a:ext>
            </a:extLst>
          </p:cNvPr>
          <p:cNvSpPr txBox="1"/>
          <p:nvPr/>
        </p:nvSpPr>
        <p:spPr>
          <a:xfrm>
            <a:off x="755576" y="197499"/>
            <a:ext cx="6917278" cy="362279"/>
          </a:xfrm>
          <a:prstGeom prst="rect">
            <a:avLst/>
          </a:prstGeom>
          <a:noFill/>
        </p:spPr>
        <p:txBody>
          <a:bodyPr wrap="none" rtlCol="0">
            <a:spAutoFit/>
          </a:bodyPr>
          <a:lstStyle/>
          <a:p>
            <a:r>
              <a:rPr lang="ja-JP" altLang="en-US" sz="1754" b="1" dirty="0">
                <a:solidFill>
                  <a:srgbClr val="C00000"/>
                </a:solidFill>
              </a:rPr>
              <a:t>ＥＳＤカレンダー・・・教科横断的な学習指導のイメージマップ</a:t>
            </a:r>
          </a:p>
        </p:txBody>
      </p:sp>
    </p:spTree>
    <p:extLst>
      <p:ext uri="{BB962C8B-B14F-4D97-AF65-F5344CB8AC3E}">
        <p14:creationId xmlns:p14="http://schemas.microsoft.com/office/powerpoint/2010/main" val="311194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EE69B7C-4958-470A-9923-E48CC0696EAC}"/>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pic>
        <p:nvPicPr>
          <p:cNvPr id="2" name="図 1">
            <a:extLst>
              <a:ext uri="{FF2B5EF4-FFF2-40B4-BE49-F238E27FC236}">
                <a16:creationId xmlns:a16="http://schemas.microsoft.com/office/drawing/2014/main" id="{28776A73-6696-4FC3-A0D3-3416EB9A4F88}"/>
              </a:ext>
            </a:extLst>
          </p:cNvPr>
          <p:cNvPicPr/>
          <p:nvPr/>
        </p:nvPicPr>
        <p:blipFill rotWithShape="1">
          <a:blip r:embed="rId3"/>
          <a:srcRect l="18223" t="12433" r="18259" b="7895"/>
          <a:stretch/>
        </p:blipFill>
        <p:spPr bwMode="auto">
          <a:xfrm>
            <a:off x="68640" y="605667"/>
            <a:ext cx="8640959" cy="6135701"/>
          </a:xfrm>
          <a:prstGeom prst="rect">
            <a:avLst/>
          </a:prstGeom>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83CFBA63-EEED-403A-9C2E-4910F179B9A1}"/>
              </a:ext>
            </a:extLst>
          </p:cNvPr>
          <p:cNvSpPr txBox="1"/>
          <p:nvPr/>
        </p:nvSpPr>
        <p:spPr>
          <a:xfrm>
            <a:off x="467544" y="260648"/>
            <a:ext cx="7757252" cy="362279"/>
          </a:xfrm>
          <a:prstGeom prst="rect">
            <a:avLst/>
          </a:prstGeom>
          <a:noFill/>
        </p:spPr>
        <p:txBody>
          <a:bodyPr wrap="none" rtlCol="0">
            <a:spAutoFit/>
          </a:bodyPr>
          <a:lstStyle/>
          <a:p>
            <a:r>
              <a:rPr lang="ja-JP" altLang="en-US" sz="1754" b="1" dirty="0">
                <a:solidFill>
                  <a:srgbClr val="FF0000"/>
                </a:solidFill>
              </a:rPr>
              <a:t>ＥＳＤカレンダーと、この具体的な指導計画がセットになっていることが重要です。</a:t>
            </a:r>
          </a:p>
        </p:txBody>
      </p:sp>
      <p:sp>
        <p:nvSpPr>
          <p:cNvPr id="5" name="テキスト ボックス 4">
            <a:extLst>
              <a:ext uri="{FF2B5EF4-FFF2-40B4-BE49-F238E27FC236}">
                <a16:creationId xmlns:a16="http://schemas.microsoft.com/office/drawing/2014/main" id="{956014AC-204B-42CA-ADAD-EB3B075C8DA2}"/>
              </a:ext>
            </a:extLst>
          </p:cNvPr>
          <p:cNvSpPr txBox="1"/>
          <p:nvPr/>
        </p:nvSpPr>
        <p:spPr>
          <a:xfrm>
            <a:off x="8330642" y="3066814"/>
            <a:ext cx="461665" cy="2400657"/>
          </a:xfrm>
          <a:prstGeom prst="rect">
            <a:avLst/>
          </a:prstGeom>
          <a:solidFill>
            <a:srgbClr val="FFFF79"/>
          </a:solidFill>
          <a:ln>
            <a:solidFill>
              <a:schemeClr val="accent1">
                <a:lumMod val="75000"/>
              </a:schemeClr>
            </a:solidFill>
          </a:ln>
        </p:spPr>
        <p:txBody>
          <a:bodyPr vert="eaVert" wrap="none" rtlCol="0">
            <a:spAutoFit/>
          </a:bodyPr>
          <a:lstStyle/>
          <a:p>
            <a:r>
              <a:rPr kumimoji="1" lang="ja-JP" altLang="en-US" dirty="0">
                <a:latin typeface="AR丸ゴシック体E" panose="020F0909000000000000" pitchFamily="49" charset="-128"/>
                <a:ea typeface="AR丸ゴシック体E" panose="020F0909000000000000" pitchFamily="49" charset="-128"/>
              </a:rPr>
              <a:t>問題解決的な学習過程</a:t>
            </a:r>
          </a:p>
        </p:txBody>
      </p:sp>
      <p:sp>
        <p:nvSpPr>
          <p:cNvPr id="6" name="テキスト ボックス 5">
            <a:extLst>
              <a:ext uri="{FF2B5EF4-FFF2-40B4-BE49-F238E27FC236}">
                <a16:creationId xmlns:a16="http://schemas.microsoft.com/office/drawing/2014/main" id="{E8254A26-6C72-4BA2-9E96-05CB20D9AFB8}"/>
              </a:ext>
            </a:extLst>
          </p:cNvPr>
          <p:cNvSpPr txBox="1"/>
          <p:nvPr/>
        </p:nvSpPr>
        <p:spPr>
          <a:xfrm>
            <a:off x="6157790" y="2781300"/>
            <a:ext cx="2031325" cy="369332"/>
          </a:xfrm>
          <a:prstGeom prst="rect">
            <a:avLst/>
          </a:prstGeom>
          <a:solidFill>
            <a:srgbClr val="FFFF00"/>
          </a:solidFill>
        </p:spPr>
        <p:txBody>
          <a:bodyPr wrap="none" rtlCol="0">
            <a:spAutoFit/>
          </a:bodyPr>
          <a:lstStyle/>
          <a:p>
            <a:r>
              <a:rPr kumimoji="1" lang="ja-JP" altLang="en-US" dirty="0">
                <a:solidFill>
                  <a:srgbClr val="FF0000"/>
                </a:solidFill>
                <a:latin typeface="AR丸ゴシック体E" panose="020F0909000000000000" pitchFamily="49" charset="-128"/>
                <a:ea typeface="AR丸ゴシック体E" panose="020F0909000000000000" pitchFamily="49" charset="-128"/>
              </a:rPr>
              <a:t>学びに火をつける</a:t>
            </a:r>
          </a:p>
        </p:txBody>
      </p:sp>
      <p:sp>
        <p:nvSpPr>
          <p:cNvPr id="7" name="テキスト ボックス 6">
            <a:extLst>
              <a:ext uri="{FF2B5EF4-FFF2-40B4-BE49-F238E27FC236}">
                <a16:creationId xmlns:a16="http://schemas.microsoft.com/office/drawing/2014/main" id="{29B5546C-EA2B-4A74-A3F7-337D766CDCE9}"/>
              </a:ext>
            </a:extLst>
          </p:cNvPr>
          <p:cNvSpPr txBox="1"/>
          <p:nvPr/>
        </p:nvSpPr>
        <p:spPr>
          <a:xfrm>
            <a:off x="6629400" y="5854426"/>
            <a:ext cx="2262158" cy="369332"/>
          </a:xfrm>
          <a:prstGeom prst="rect">
            <a:avLst/>
          </a:prstGeom>
          <a:solidFill>
            <a:srgbClr val="FFFF00"/>
          </a:solidFill>
        </p:spPr>
        <p:txBody>
          <a:bodyPr wrap="none" rtlCol="0">
            <a:spAutoFit/>
          </a:bodyPr>
          <a:lstStyle/>
          <a:p>
            <a:r>
              <a:rPr kumimoji="1" lang="ja-JP" altLang="en-US" dirty="0">
                <a:solidFill>
                  <a:srgbClr val="FF0000"/>
                </a:solidFill>
                <a:latin typeface="AR丸ゴシック体E" panose="020F0909000000000000" pitchFamily="49" charset="-128"/>
                <a:ea typeface="AR丸ゴシック体E" panose="020F0909000000000000" pitchFamily="49" charset="-128"/>
              </a:rPr>
              <a:t>地域人材・外部機関</a:t>
            </a:r>
          </a:p>
        </p:txBody>
      </p:sp>
    </p:spTree>
    <p:extLst>
      <p:ext uri="{BB962C8B-B14F-4D97-AF65-F5344CB8AC3E}">
        <p14:creationId xmlns:p14="http://schemas.microsoft.com/office/powerpoint/2010/main" val="160424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69522992-C51F-45BC-AEDC-A6C9E1D5F9E1}"/>
              </a:ext>
            </a:extLst>
          </p:cNvPr>
          <p:cNvSpPr/>
          <p:nvPr/>
        </p:nvSpPr>
        <p:spPr>
          <a:xfrm>
            <a:off x="184478" y="410857"/>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149507" name="タイトル 1">
            <a:extLst>
              <a:ext uri="{FF2B5EF4-FFF2-40B4-BE49-F238E27FC236}">
                <a16:creationId xmlns:a16="http://schemas.microsoft.com/office/drawing/2014/main" id="{1941F986-4C6C-4226-9545-A862B59675AF}"/>
              </a:ext>
            </a:extLst>
          </p:cNvPr>
          <p:cNvSpPr>
            <a:spLocks noGrp="1"/>
          </p:cNvSpPr>
          <p:nvPr>
            <p:ph type="title"/>
          </p:nvPr>
        </p:nvSpPr>
        <p:spPr>
          <a:xfrm>
            <a:off x="1251575" y="370743"/>
            <a:ext cx="6112120" cy="596411"/>
          </a:xfrm>
          <a:solidFill>
            <a:srgbClr val="99FF33"/>
          </a:solidFill>
        </p:spPr>
        <p:txBody>
          <a:bodyPr>
            <a:normAutofit/>
          </a:bodyPr>
          <a:lstStyle/>
          <a:p>
            <a:r>
              <a:rPr lang="ja-JP" altLang="en-US" sz="2954" b="1" dirty="0">
                <a:latin typeface="AR P丸ゴシック体E" panose="020F0900000000000000" pitchFamily="50" charset="-128"/>
                <a:ea typeface="AR P丸ゴシック体E" panose="020F0900000000000000" pitchFamily="50" charset="-128"/>
              </a:rPr>
              <a:t>総合的な学習の時間と学力との相関</a:t>
            </a:r>
          </a:p>
        </p:txBody>
      </p:sp>
      <p:sp>
        <p:nvSpPr>
          <p:cNvPr id="1080" name="AutoShape 50">
            <a:extLst>
              <a:ext uri="{FF2B5EF4-FFF2-40B4-BE49-F238E27FC236}">
                <a16:creationId xmlns:a16="http://schemas.microsoft.com/office/drawing/2014/main" id="{F5D065ED-5825-4469-B165-40B6D2653863}"/>
              </a:ext>
            </a:extLst>
          </p:cNvPr>
          <p:cNvSpPr>
            <a:spLocks noChangeArrowheads="1"/>
          </p:cNvSpPr>
          <p:nvPr/>
        </p:nvSpPr>
        <p:spPr bwMode="auto">
          <a:xfrm>
            <a:off x="451339" y="1036028"/>
            <a:ext cx="8340969" cy="1329103"/>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a:solidFill>
                  <a:srgbClr val="000000"/>
                </a:solidFill>
              </a:rPr>
              <a:t>H25</a:t>
            </a:r>
            <a:r>
              <a:rPr lang="ja-JP" altLang="en-US" sz="1662">
                <a:solidFill>
                  <a:srgbClr val="000000"/>
                </a:solidFill>
              </a:rPr>
              <a:t>全国学力・学習状況調査（小学校６年生）</a:t>
            </a:r>
          </a:p>
          <a:p>
            <a:pPr eaLnBrk="1" hangingPunct="1">
              <a:spcBef>
                <a:spcPct val="0"/>
              </a:spcBef>
              <a:buClrTx/>
              <a:buSzTx/>
              <a:buFontTx/>
              <a:buNone/>
            </a:pPr>
            <a:r>
              <a:rPr lang="ja-JP" altLang="en-US" sz="1569" b="1">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1846">
                <a:solidFill>
                  <a:srgbClr val="000000"/>
                </a:solidFill>
              </a:rPr>
              <a:t>　　＊</a:t>
            </a:r>
            <a:r>
              <a:rPr lang="ja-JP" altLang="en-US" sz="1477">
                <a:solidFill>
                  <a:srgbClr val="000000"/>
                </a:solidFill>
              </a:rPr>
              <a:t>「１　当てはまる」　「２　どちらかといえば、当てはまる」　　　　　　　　　　</a:t>
            </a:r>
            <a:endParaRPr lang="en-US" altLang="ja-JP" sz="1477">
              <a:solidFill>
                <a:srgbClr val="000000"/>
              </a:solidFill>
            </a:endParaRPr>
          </a:p>
          <a:p>
            <a:pPr eaLnBrk="1" hangingPunct="1">
              <a:spcBef>
                <a:spcPct val="0"/>
              </a:spcBef>
              <a:buClrTx/>
              <a:buSzTx/>
              <a:buFontTx/>
              <a:buNone/>
            </a:pPr>
            <a:r>
              <a:rPr lang="ja-JP" altLang="en-US" sz="1477">
                <a:solidFill>
                  <a:srgbClr val="000000"/>
                </a:solidFill>
              </a:rPr>
              <a:t>　　　　 「３　どちらかといえば、当てはまらない」　「４　当てはまらない」　　　　　</a:t>
            </a:r>
          </a:p>
        </p:txBody>
      </p:sp>
      <p:pic>
        <p:nvPicPr>
          <p:cNvPr id="215044" name="Picture 4">
            <a:extLst>
              <a:ext uri="{FF2B5EF4-FFF2-40B4-BE49-F238E27FC236}">
                <a16:creationId xmlns:a16="http://schemas.microsoft.com/office/drawing/2014/main" id="{0162EF24-536C-4456-923F-154437086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4" y="2564424"/>
            <a:ext cx="5613225" cy="407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5" name="Picture 5">
            <a:extLst>
              <a:ext uri="{FF2B5EF4-FFF2-40B4-BE49-F238E27FC236}">
                <a16:creationId xmlns:a16="http://schemas.microsoft.com/office/drawing/2014/main" id="{6A6F7BC7-94F2-4DB0-8FF5-4BD7AC1FC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743" y="2564424"/>
            <a:ext cx="4580753" cy="409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ドーナツ 66">
            <a:extLst>
              <a:ext uri="{FF2B5EF4-FFF2-40B4-BE49-F238E27FC236}">
                <a16:creationId xmlns:a16="http://schemas.microsoft.com/office/drawing/2014/main" id="{40273C16-9D5A-4C36-9598-18C8205E62B5}"/>
              </a:ext>
            </a:extLst>
          </p:cNvPr>
          <p:cNvSpPr/>
          <p:nvPr/>
        </p:nvSpPr>
        <p:spPr>
          <a:xfrm>
            <a:off x="3109546" y="1235321"/>
            <a:ext cx="1928446" cy="465992"/>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solidFill>
                <a:schemeClr val="tx1"/>
              </a:solidFill>
            </a:endParaRPr>
          </a:p>
        </p:txBody>
      </p:sp>
      <p:sp>
        <p:nvSpPr>
          <p:cNvPr id="68" name="ドーナツ 67">
            <a:extLst>
              <a:ext uri="{FF2B5EF4-FFF2-40B4-BE49-F238E27FC236}">
                <a16:creationId xmlns:a16="http://schemas.microsoft.com/office/drawing/2014/main" id="{24364C6F-4DD8-44A0-8472-966C36895FFD}"/>
              </a:ext>
            </a:extLst>
          </p:cNvPr>
          <p:cNvSpPr/>
          <p:nvPr/>
        </p:nvSpPr>
        <p:spPr>
          <a:xfrm>
            <a:off x="4970585" y="1235321"/>
            <a:ext cx="1928446" cy="465992"/>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solidFill>
                <a:schemeClr val="tx1"/>
              </a:solidFill>
            </a:endParaRPr>
          </a:p>
        </p:txBody>
      </p:sp>
      <p:sp>
        <p:nvSpPr>
          <p:cNvPr id="70" name="ドーナツ 69">
            <a:extLst>
              <a:ext uri="{FF2B5EF4-FFF2-40B4-BE49-F238E27FC236}">
                <a16:creationId xmlns:a16="http://schemas.microsoft.com/office/drawing/2014/main" id="{C26E0D94-8E40-4B26-91EF-5097F723B2D1}"/>
              </a:ext>
            </a:extLst>
          </p:cNvPr>
          <p:cNvSpPr/>
          <p:nvPr/>
        </p:nvSpPr>
        <p:spPr>
          <a:xfrm>
            <a:off x="6899032" y="1235321"/>
            <a:ext cx="1926981" cy="465992"/>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solidFill>
                <a:schemeClr val="tx1"/>
              </a:solidFill>
            </a:endParaRPr>
          </a:p>
        </p:txBody>
      </p:sp>
      <p:grpSp>
        <p:nvGrpSpPr>
          <p:cNvPr id="4" name="グループ化 3">
            <a:extLst>
              <a:ext uri="{FF2B5EF4-FFF2-40B4-BE49-F238E27FC236}">
                <a16:creationId xmlns:a16="http://schemas.microsoft.com/office/drawing/2014/main" id="{86CFF85C-2B07-4E14-8A49-7BE2369BB29D}"/>
              </a:ext>
            </a:extLst>
          </p:cNvPr>
          <p:cNvGrpSpPr/>
          <p:nvPr/>
        </p:nvGrpSpPr>
        <p:grpSpPr>
          <a:xfrm>
            <a:off x="3708827" y="6093296"/>
            <a:ext cx="2087309" cy="523220"/>
            <a:chOff x="-2803972" y="3959345"/>
            <a:chExt cx="2081858" cy="523220"/>
          </a:xfrm>
        </p:grpSpPr>
        <p:sp>
          <p:nvSpPr>
            <p:cNvPr id="3" name="四角形: 角を丸くする 2">
              <a:extLst>
                <a:ext uri="{FF2B5EF4-FFF2-40B4-BE49-F238E27FC236}">
                  <a16:creationId xmlns:a16="http://schemas.microsoft.com/office/drawing/2014/main" id="{17C6DEB6-1A9A-4052-9A6D-BB87A26D6AAC}"/>
                </a:ext>
              </a:extLst>
            </p:cNvPr>
            <p:cNvSpPr/>
            <p:nvPr/>
          </p:nvSpPr>
          <p:spPr>
            <a:xfrm>
              <a:off x="-2803972" y="3959345"/>
              <a:ext cx="2081858" cy="523220"/>
            </a:xfrm>
            <a:prstGeom prst="roundRect">
              <a:avLst>
                <a:gd name="adj" fmla="val 14752"/>
              </a:avLst>
            </a:prstGeom>
            <a:solidFill>
              <a:srgbClr val="FBD9FB"/>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82CA828-1693-470D-A85E-ED669EA7BF64}"/>
                </a:ext>
              </a:extLst>
            </p:cNvPr>
            <p:cNvSpPr txBox="1"/>
            <p:nvPr/>
          </p:nvSpPr>
          <p:spPr>
            <a:xfrm>
              <a:off x="-2772817" y="3959345"/>
              <a:ext cx="2016225" cy="523220"/>
            </a:xfrm>
            <a:prstGeom prst="rect">
              <a:avLst/>
            </a:prstGeom>
            <a:noFill/>
          </p:spPr>
          <p:txBody>
            <a:bodyPr wrap="square" rtlCol="0">
              <a:spAutoFit/>
            </a:bodyPr>
            <a:lstStyle/>
            <a:p>
              <a:r>
                <a:rPr kumimoji="1" lang="ja-JP" altLang="en-US" sz="1400" dirty="0"/>
                <a:t>グラフの横幅は各々の</a:t>
              </a:r>
              <a:endParaRPr kumimoji="1" lang="en-US" altLang="ja-JP" sz="1400" dirty="0"/>
            </a:p>
            <a:p>
              <a:r>
                <a:rPr kumimoji="1" lang="ja-JP" altLang="en-US" sz="1400" dirty="0"/>
                <a:t>児童数の割合を反映</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80"/>
                                        </p:tgtEl>
                                        <p:attrNameLst>
                                          <p:attrName>style.visibility</p:attrName>
                                        </p:attrNameLst>
                                      </p:cBhvr>
                                      <p:to>
                                        <p:strVal val="visible"/>
                                      </p:to>
                                    </p:set>
                                    <p:anim calcmode="lin" valueType="num">
                                      <p:cBhvr additive="base">
                                        <p:cTn id="7" dur="500" fill="hold"/>
                                        <p:tgtEl>
                                          <p:spTgt spid="1080"/>
                                        </p:tgtEl>
                                        <p:attrNameLst>
                                          <p:attrName>ppt_x</p:attrName>
                                        </p:attrNameLst>
                                      </p:cBhvr>
                                      <p:tavLst>
                                        <p:tav tm="0">
                                          <p:val>
                                            <p:strVal val="1+#ppt_w/2"/>
                                          </p:val>
                                        </p:tav>
                                        <p:tav tm="100000">
                                          <p:val>
                                            <p:strVal val="#ppt_x"/>
                                          </p:val>
                                        </p:tav>
                                      </p:tavLst>
                                    </p:anim>
                                    <p:anim calcmode="lin" valueType="num">
                                      <p:cBhvr additive="base">
                                        <p:cTn id="8" dur="500" fill="hold"/>
                                        <p:tgtEl>
                                          <p:spTgt spid="10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500" fill="hold"/>
                                        <p:tgtEl>
                                          <p:spTgt spid="67"/>
                                        </p:tgtEl>
                                        <p:attrNameLst>
                                          <p:attrName>ppt_x</p:attrName>
                                        </p:attrNameLst>
                                      </p:cBhvr>
                                      <p:tavLst>
                                        <p:tav tm="0">
                                          <p:val>
                                            <p:strVal val="#ppt_x"/>
                                          </p:val>
                                        </p:tav>
                                        <p:tav tm="100000">
                                          <p:val>
                                            <p:strVal val="#ppt_x"/>
                                          </p:val>
                                        </p:tav>
                                      </p:tavLst>
                                    </p:anim>
                                    <p:anim calcmode="lin" valueType="num">
                                      <p:cBhvr additive="base">
                                        <p:cTn id="14" dur="500" fill="hold"/>
                                        <p:tgtEl>
                                          <p:spTgt spid="67"/>
                                        </p:tgtEl>
                                        <p:attrNameLst>
                                          <p:attrName>ppt_y</p:attrName>
                                        </p:attrNameLst>
                                      </p:cBhvr>
                                      <p:tavLst>
                                        <p:tav tm="0">
                                          <p:val>
                                            <p:strVal val="1+#ppt_h/2"/>
                                          </p:val>
                                        </p:tav>
                                        <p:tav tm="100000">
                                          <p:val>
                                            <p:strVal val="#ppt_y"/>
                                          </p:val>
                                        </p:tav>
                                      </p:tavLst>
                                    </p:anim>
                                  </p:childTnLst>
                                </p:cTn>
                              </p:par>
                            </p:childTnLst>
                          </p:cTn>
                        </p:par>
                        <p:par>
                          <p:cTn id="15" fill="hold" nodeType="with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68"/>
                                        </p:tgtEl>
                                        <p:attrNameLst>
                                          <p:attrName>style.visibility</p:attrName>
                                        </p:attrNameLst>
                                      </p:cBhvr>
                                      <p:to>
                                        <p:strVal val="visible"/>
                                      </p:to>
                                    </p:set>
                                    <p:anim calcmode="lin" valueType="num">
                                      <p:cBhvr additive="base">
                                        <p:cTn id="18" dur="500" fill="hold"/>
                                        <p:tgtEl>
                                          <p:spTgt spid="68"/>
                                        </p:tgtEl>
                                        <p:attrNameLst>
                                          <p:attrName>ppt_x</p:attrName>
                                        </p:attrNameLst>
                                      </p:cBhvr>
                                      <p:tavLst>
                                        <p:tav tm="0">
                                          <p:val>
                                            <p:strVal val="#ppt_x"/>
                                          </p:val>
                                        </p:tav>
                                        <p:tav tm="100000">
                                          <p:val>
                                            <p:strVal val="#ppt_x"/>
                                          </p:val>
                                        </p:tav>
                                      </p:tavLst>
                                    </p:anim>
                                    <p:anim calcmode="lin" valueType="num">
                                      <p:cBhvr additive="base">
                                        <p:cTn id="19" dur="500" fill="hold"/>
                                        <p:tgtEl>
                                          <p:spTgt spid="68"/>
                                        </p:tgtEl>
                                        <p:attrNameLst>
                                          <p:attrName>ppt_y</p:attrName>
                                        </p:attrNameLst>
                                      </p:cBhvr>
                                      <p:tavLst>
                                        <p:tav tm="0">
                                          <p:val>
                                            <p:strVal val="1+#ppt_h/2"/>
                                          </p:val>
                                        </p:tav>
                                        <p:tav tm="100000">
                                          <p:val>
                                            <p:strVal val="#ppt_y"/>
                                          </p:val>
                                        </p:tav>
                                      </p:tavLst>
                                    </p:anim>
                                  </p:childTnLst>
                                </p:cTn>
                              </p:par>
                            </p:childTnLst>
                          </p:cTn>
                        </p:par>
                        <p:par>
                          <p:cTn id="20" fill="hold" nodeType="withGroup">
                            <p:stCondLst>
                              <p:cond delay="1000"/>
                            </p:stCondLst>
                            <p:childTnLst>
                              <p:par>
                                <p:cTn id="21" presetID="2" presetClass="entr" presetSubtype="4"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additive="base">
                                        <p:cTn id="23" dur="500" fill="hold"/>
                                        <p:tgtEl>
                                          <p:spTgt spid="70"/>
                                        </p:tgtEl>
                                        <p:attrNameLst>
                                          <p:attrName>ppt_x</p:attrName>
                                        </p:attrNameLst>
                                      </p:cBhvr>
                                      <p:tavLst>
                                        <p:tav tm="0">
                                          <p:val>
                                            <p:strVal val="#ppt_x"/>
                                          </p:val>
                                        </p:tav>
                                        <p:tav tm="100000">
                                          <p:val>
                                            <p:strVal val="#ppt_x"/>
                                          </p:val>
                                        </p:tav>
                                      </p:tavLst>
                                    </p:anim>
                                    <p:anim calcmode="lin" valueType="num">
                                      <p:cBhvr additive="base">
                                        <p:cTn id="24"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nodeType="clickEffect">
                                  <p:stCondLst>
                                    <p:cond delay="0"/>
                                  </p:stCondLst>
                                  <p:childTnLst>
                                    <p:animEffect transition="out" filter="blinds(horizontal)">
                                      <p:cBhvr>
                                        <p:cTn id="28" dur="500"/>
                                        <p:tgtEl>
                                          <p:spTgt spid="215044"/>
                                        </p:tgtEl>
                                      </p:cBhvr>
                                    </p:animEffect>
                                    <p:set>
                                      <p:cBhvr>
                                        <p:cTn id="29" dur="1" fill="hold">
                                          <p:stCondLst>
                                            <p:cond delay="499"/>
                                          </p:stCondLst>
                                        </p:cTn>
                                        <p:tgtEl>
                                          <p:spTgt spid="215044"/>
                                        </p:tgtEl>
                                        <p:attrNameLst>
                                          <p:attrName>style.visibility</p:attrName>
                                        </p:attrNameLst>
                                      </p:cBhvr>
                                      <p:to>
                                        <p:strVal val="hidden"/>
                                      </p:to>
                                    </p:set>
                                  </p:childTnLst>
                                </p:cTn>
                              </p:par>
                              <p:par>
                                <p:cTn id="30" presetID="2" presetClass="entr" presetSubtype="4" fill="hold" nodeType="withEffect">
                                  <p:stCondLst>
                                    <p:cond delay="0"/>
                                  </p:stCondLst>
                                  <p:childTnLst>
                                    <p:set>
                                      <p:cBhvr>
                                        <p:cTn id="31" dur="1" fill="hold">
                                          <p:stCondLst>
                                            <p:cond delay="0"/>
                                          </p:stCondLst>
                                        </p:cTn>
                                        <p:tgtEl>
                                          <p:spTgt spid="215045"/>
                                        </p:tgtEl>
                                        <p:attrNameLst>
                                          <p:attrName>style.visibility</p:attrName>
                                        </p:attrNameLst>
                                      </p:cBhvr>
                                      <p:to>
                                        <p:strVal val="visible"/>
                                      </p:to>
                                    </p:set>
                                    <p:anim calcmode="lin" valueType="num">
                                      <p:cBhvr additive="base">
                                        <p:cTn id="32" dur="500" fill="hold"/>
                                        <p:tgtEl>
                                          <p:spTgt spid="215045"/>
                                        </p:tgtEl>
                                        <p:attrNameLst>
                                          <p:attrName>ppt_x</p:attrName>
                                        </p:attrNameLst>
                                      </p:cBhvr>
                                      <p:tavLst>
                                        <p:tav tm="0">
                                          <p:val>
                                            <p:strVal val="#ppt_x"/>
                                          </p:val>
                                        </p:tav>
                                        <p:tav tm="100000">
                                          <p:val>
                                            <p:strVal val="#ppt_x"/>
                                          </p:val>
                                        </p:tav>
                                      </p:tavLst>
                                    </p:anim>
                                    <p:anim calcmode="lin" valueType="num">
                                      <p:cBhvr additive="base">
                                        <p:cTn id="33" dur="500" fill="hold"/>
                                        <p:tgtEl>
                                          <p:spTgt spid="2150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6F48E53F-AC5D-44E5-A72D-27B24FB162CB}"/>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graphicFrame>
        <p:nvGraphicFramePr>
          <p:cNvPr id="153603" name="オブジェクト 2">
            <a:extLst>
              <a:ext uri="{FF2B5EF4-FFF2-40B4-BE49-F238E27FC236}">
                <a16:creationId xmlns:a16="http://schemas.microsoft.com/office/drawing/2014/main" id="{4D589E08-FC79-405A-AE9E-C27453B140C4}"/>
              </a:ext>
            </a:extLst>
          </p:cNvPr>
          <p:cNvGraphicFramePr>
            <a:graphicFrameLocks noChangeAspect="1"/>
          </p:cNvGraphicFramePr>
          <p:nvPr/>
        </p:nvGraphicFramePr>
        <p:xfrm>
          <a:off x="4771294" y="3007159"/>
          <a:ext cx="3855427" cy="3401157"/>
        </p:xfrm>
        <a:graphic>
          <a:graphicData uri="http://schemas.openxmlformats.org/presentationml/2006/ole">
            <mc:AlternateContent xmlns:mc="http://schemas.openxmlformats.org/markup-compatibility/2006">
              <mc:Choice xmlns:v="urn:schemas-microsoft-com:vml" Requires="v">
                <p:oleObj spid="_x0000_s3264" name="ブック" r:id="rId4" imgW="8791704" imgH="4181541" progId="JustCalc.Worksheet.2">
                  <p:embed/>
                </p:oleObj>
              </mc:Choice>
              <mc:Fallback>
                <p:oleObj name="ブック" r:id="rId4" imgW="8791704" imgH="4181541" progId="JustCalc.Worksheet.2">
                  <p:embed/>
                  <p:pic>
                    <p:nvPicPr>
                      <p:cNvPr id="153603" name="オブジェクト 2">
                        <a:extLst>
                          <a:ext uri="{FF2B5EF4-FFF2-40B4-BE49-F238E27FC236}">
                            <a16:creationId xmlns:a16="http://schemas.microsoft.com/office/drawing/2014/main" id="{4D589E08-FC79-405A-AE9E-C27453B140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1294" y="3007159"/>
                        <a:ext cx="3855427" cy="340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604" name="オブジェクト 1">
            <a:extLst>
              <a:ext uri="{FF2B5EF4-FFF2-40B4-BE49-F238E27FC236}">
                <a16:creationId xmlns:a16="http://schemas.microsoft.com/office/drawing/2014/main" id="{F662AA3F-5ADD-48ED-91E2-293251F0C363}"/>
              </a:ext>
            </a:extLst>
          </p:cNvPr>
          <p:cNvGraphicFramePr>
            <a:graphicFrameLocks noChangeAspect="1"/>
          </p:cNvGraphicFramePr>
          <p:nvPr/>
        </p:nvGraphicFramePr>
        <p:xfrm>
          <a:off x="517282" y="3007159"/>
          <a:ext cx="4006362" cy="3248757"/>
        </p:xfrm>
        <a:graphic>
          <a:graphicData uri="http://schemas.openxmlformats.org/presentationml/2006/ole">
            <mc:AlternateContent xmlns:mc="http://schemas.openxmlformats.org/markup-compatibility/2006">
              <mc:Choice xmlns:v="urn:schemas-microsoft-com:vml" Requires="v">
                <p:oleObj spid="_x0000_s3265" name="ブック" r:id="rId6" imgW="8915337" imgH="4010133" progId="JustCalc.Worksheet.2">
                  <p:embed/>
                </p:oleObj>
              </mc:Choice>
              <mc:Fallback>
                <p:oleObj name="ブック" r:id="rId6" imgW="8915337" imgH="4010133" progId="JustCalc.Worksheet.2">
                  <p:embed/>
                  <p:pic>
                    <p:nvPicPr>
                      <p:cNvPr id="153604" name="オブジェクト 1">
                        <a:extLst>
                          <a:ext uri="{FF2B5EF4-FFF2-40B4-BE49-F238E27FC236}">
                            <a16:creationId xmlns:a16="http://schemas.microsoft.com/office/drawing/2014/main" id="{F662AA3F-5ADD-48ED-91E2-293251F0C3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282" y="3007159"/>
                        <a:ext cx="4006362" cy="3248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05" name="タイトル 1">
            <a:extLst>
              <a:ext uri="{FF2B5EF4-FFF2-40B4-BE49-F238E27FC236}">
                <a16:creationId xmlns:a16="http://schemas.microsoft.com/office/drawing/2014/main" id="{D17D578E-9605-4B81-BA16-9C4E030B519D}"/>
              </a:ext>
            </a:extLst>
          </p:cNvPr>
          <p:cNvSpPr>
            <a:spLocks noGrp="1"/>
          </p:cNvSpPr>
          <p:nvPr>
            <p:ph type="title"/>
          </p:nvPr>
        </p:nvSpPr>
        <p:spPr>
          <a:xfrm>
            <a:off x="984739" y="304801"/>
            <a:ext cx="7174523" cy="397120"/>
          </a:xfrm>
          <a:solidFill>
            <a:srgbClr val="99FF33"/>
          </a:solidFill>
        </p:spPr>
        <p:txBody>
          <a:bodyPr>
            <a:normAutofit fontScale="90000"/>
          </a:bodyPr>
          <a:lstStyle/>
          <a:p>
            <a:r>
              <a:rPr lang="ja-JP" altLang="en-US" sz="2954" dirty="0"/>
              <a:t>　　</a:t>
            </a:r>
            <a:r>
              <a:rPr lang="ja-JP" altLang="en-US" sz="2954" b="1" dirty="0">
                <a:latin typeface="AR P丸ゴシック体E" panose="020F0900000000000000" pitchFamily="50" charset="-128"/>
                <a:ea typeface="AR P丸ゴシック体E" panose="020F0900000000000000" pitchFamily="50" charset="-128"/>
              </a:rPr>
              <a:t>総合的な学習の時間と学力との相関</a:t>
            </a:r>
          </a:p>
        </p:txBody>
      </p:sp>
      <p:sp>
        <p:nvSpPr>
          <p:cNvPr id="153606" name="Line 26">
            <a:extLst>
              <a:ext uri="{FF2B5EF4-FFF2-40B4-BE49-F238E27FC236}">
                <a16:creationId xmlns:a16="http://schemas.microsoft.com/office/drawing/2014/main" id="{B5D52888-258F-4442-AE61-BEA8236EAF4A}"/>
              </a:ext>
            </a:extLst>
          </p:cNvPr>
          <p:cNvSpPr>
            <a:spLocks noChangeShapeType="1"/>
          </p:cNvSpPr>
          <p:nvPr/>
        </p:nvSpPr>
        <p:spPr bwMode="auto">
          <a:xfrm>
            <a:off x="1988529" y="3389624"/>
            <a:ext cx="266700" cy="57296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7" name="Line 26">
            <a:extLst>
              <a:ext uri="{FF2B5EF4-FFF2-40B4-BE49-F238E27FC236}">
                <a16:creationId xmlns:a16="http://schemas.microsoft.com/office/drawing/2014/main" id="{2E7CDA51-05EF-4FB0-812D-DCCF8B38D0C3}"/>
              </a:ext>
            </a:extLst>
          </p:cNvPr>
          <p:cNvSpPr>
            <a:spLocks noChangeShapeType="1"/>
          </p:cNvSpPr>
          <p:nvPr/>
        </p:nvSpPr>
        <p:spPr bwMode="auto">
          <a:xfrm flipH="1">
            <a:off x="1115158" y="3372038"/>
            <a:ext cx="199292" cy="317989"/>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8" name="Line 26">
            <a:extLst>
              <a:ext uri="{FF2B5EF4-FFF2-40B4-BE49-F238E27FC236}">
                <a16:creationId xmlns:a16="http://schemas.microsoft.com/office/drawing/2014/main" id="{4686D28B-96D8-41A3-967C-6B35F166F0B7}"/>
              </a:ext>
            </a:extLst>
          </p:cNvPr>
          <p:cNvSpPr>
            <a:spLocks noChangeShapeType="1"/>
          </p:cNvSpPr>
          <p:nvPr/>
        </p:nvSpPr>
        <p:spPr bwMode="auto">
          <a:xfrm>
            <a:off x="6167804" y="3646067"/>
            <a:ext cx="228600" cy="82354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9" name="Line 26">
            <a:extLst>
              <a:ext uri="{FF2B5EF4-FFF2-40B4-BE49-F238E27FC236}">
                <a16:creationId xmlns:a16="http://schemas.microsoft.com/office/drawing/2014/main" id="{9ABE96F2-5FBC-4168-B935-E890C82FB94D}"/>
              </a:ext>
            </a:extLst>
          </p:cNvPr>
          <p:cNvSpPr>
            <a:spLocks noChangeShapeType="1"/>
          </p:cNvSpPr>
          <p:nvPr/>
        </p:nvSpPr>
        <p:spPr bwMode="auto">
          <a:xfrm flipH="1">
            <a:off x="7032383" y="4131107"/>
            <a:ext cx="452803" cy="76346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0" name="Line 26">
            <a:extLst>
              <a:ext uri="{FF2B5EF4-FFF2-40B4-BE49-F238E27FC236}">
                <a16:creationId xmlns:a16="http://schemas.microsoft.com/office/drawing/2014/main" id="{7375D92D-8061-4B2A-8F95-16DFBC7F512E}"/>
              </a:ext>
            </a:extLst>
          </p:cNvPr>
          <p:cNvSpPr>
            <a:spLocks noChangeShapeType="1"/>
          </p:cNvSpPr>
          <p:nvPr/>
        </p:nvSpPr>
        <p:spPr bwMode="auto">
          <a:xfrm flipH="1">
            <a:off x="5303227" y="3578659"/>
            <a:ext cx="398585" cy="552450"/>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1" name="Line 26">
            <a:extLst>
              <a:ext uri="{FF2B5EF4-FFF2-40B4-BE49-F238E27FC236}">
                <a16:creationId xmlns:a16="http://schemas.microsoft.com/office/drawing/2014/main" id="{BF58791E-1461-41A9-B4F5-9F9F0EF73E17}"/>
              </a:ext>
            </a:extLst>
          </p:cNvPr>
          <p:cNvSpPr>
            <a:spLocks noChangeShapeType="1"/>
          </p:cNvSpPr>
          <p:nvPr/>
        </p:nvSpPr>
        <p:spPr bwMode="auto">
          <a:xfrm>
            <a:off x="7866186" y="4131108"/>
            <a:ext cx="361950" cy="1113692"/>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2" name="正方形/長方形 20">
            <a:extLst>
              <a:ext uri="{FF2B5EF4-FFF2-40B4-BE49-F238E27FC236}">
                <a16:creationId xmlns:a16="http://schemas.microsoft.com/office/drawing/2014/main" id="{82C4E84B-7E25-4894-9297-6D1E5424798A}"/>
              </a:ext>
            </a:extLst>
          </p:cNvPr>
          <p:cNvSpPr>
            <a:spLocks noChangeArrowheads="1"/>
          </p:cNvSpPr>
          <p:nvPr/>
        </p:nvSpPr>
        <p:spPr bwMode="auto">
          <a:xfrm>
            <a:off x="5237286" y="3128786"/>
            <a:ext cx="1329104"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000000"/>
                </a:solidFill>
                <a:latin typeface="HGP創英角ﾎﾟｯﾌﾟ体" panose="040B0A00000000000000" pitchFamily="50" charset="-128"/>
                <a:ea typeface="HGP創英角ﾎﾟｯﾌﾟ体" panose="040B0A00000000000000" pitchFamily="50" charset="-128"/>
              </a:rPr>
              <a:t>９ポイントの差</a:t>
            </a:r>
          </a:p>
        </p:txBody>
      </p:sp>
      <p:sp>
        <p:nvSpPr>
          <p:cNvPr id="153613" name="正方形/長方形 21">
            <a:extLst>
              <a:ext uri="{FF2B5EF4-FFF2-40B4-BE49-F238E27FC236}">
                <a16:creationId xmlns:a16="http://schemas.microsoft.com/office/drawing/2014/main" id="{D5239A0C-6B2E-4D43-B0ED-7455D0D6C72A}"/>
              </a:ext>
            </a:extLst>
          </p:cNvPr>
          <p:cNvSpPr>
            <a:spLocks noChangeArrowheads="1"/>
          </p:cNvSpPr>
          <p:nvPr/>
        </p:nvSpPr>
        <p:spPr bwMode="auto">
          <a:xfrm>
            <a:off x="2841383" y="3035001"/>
            <a:ext cx="1597269"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FF0000"/>
                </a:solidFill>
                <a:latin typeface="HGP創英角ﾎﾟｯﾌﾟ体" panose="040B0A00000000000000" pitchFamily="50" charset="-128"/>
                <a:ea typeface="HGP創英角ﾎﾟｯﾌﾟ体" panose="040B0A00000000000000" pitchFamily="50" charset="-128"/>
              </a:rPr>
              <a:t>１０ポイントの差</a:t>
            </a:r>
          </a:p>
        </p:txBody>
      </p:sp>
      <p:sp>
        <p:nvSpPr>
          <p:cNvPr id="153614" name="正方形/長方形 22">
            <a:extLst>
              <a:ext uri="{FF2B5EF4-FFF2-40B4-BE49-F238E27FC236}">
                <a16:creationId xmlns:a16="http://schemas.microsoft.com/office/drawing/2014/main" id="{9EFD6722-C019-4D64-B98B-AA7D40CF668B}"/>
              </a:ext>
            </a:extLst>
          </p:cNvPr>
          <p:cNvSpPr>
            <a:spLocks noChangeArrowheads="1"/>
          </p:cNvSpPr>
          <p:nvPr/>
        </p:nvSpPr>
        <p:spPr bwMode="auto">
          <a:xfrm>
            <a:off x="6964975" y="3646065"/>
            <a:ext cx="1601665" cy="485042"/>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FF0000"/>
                </a:solidFill>
                <a:latin typeface="HGP創英角ﾎﾟｯﾌﾟ体" panose="040B0A00000000000000" pitchFamily="50" charset="-128"/>
                <a:ea typeface="HGP創英角ﾎﾟｯﾌﾟ体" panose="040B0A00000000000000" pitchFamily="50" charset="-128"/>
              </a:rPr>
              <a:t>１０ポイントの差</a:t>
            </a:r>
          </a:p>
        </p:txBody>
      </p:sp>
      <p:sp>
        <p:nvSpPr>
          <p:cNvPr id="153615" name="Line 26">
            <a:extLst>
              <a:ext uri="{FF2B5EF4-FFF2-40B4-BE49-F238E27FC236}">
                <a16:creationId xmlns:a16="http://schemas.microsoft.com/office/drawing/2014/main" id="{169B7152-8B25-4E6E-AABC-577058387B54}"/>
              </a:ext>
            </a:extLst>
          </p:cNvPr>
          <p:cNvSpPr>
            <a:spLocks noChangeShapeType="1"/>
          </p:cNvSpPr>
          <p:nvPr/>
        </p:nvSpPr>
        <p:spPr bwMode="auto">
          <a:xfrm flipH="1">
            <a:off x="2976198" y="3520044"/>
            <a:ext cx="266700" cy="44840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6" name="Line 26">
            <a:extLst>
              <a:ext uri="{FF2B5EF4-FFF2-40B4-BE49-F238E27FC236}">
                <a16:creationId xmlns:a16="http://schemas.microsoft.com/office/drawing/2014/main" id="{4A207DDD-C798-4B3D-A39C-89555A19FC8D}"/>
              </a:ext>
            </a:extLst>
          </p:cNvPr>
          <p:cNvSpPr>
            <a:spLocks noChangeShapeType="1"/>
          </p:cNvSpPr>
          <p:nvPr/>
        </p:nvSpPr>
        <p:spPr bwMode="auto">
          <a:xfrm>
            <a:off x="3884736" y="3520044"/>
            <a:ext cx="165588" cy="87043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7" name="Rectangle 19">
            <a:extLst>
              <a:ext uri="{FF2B5EF4-FFF2-40B4-BE49-F238E27FC236}">
                <a16:creationId xmlns:a16="http://schemas.microsoft.com/office/drawing/2014/main" id="{46820C71-D8D6-4658-AAD3-C3048E0329F4}"/>
              </a:ext>
            </a:extLst>
          </p:cNvPr>
          <p:cNvSpPr>
            <a:spLocks noChangeArrowheads="1"/>
          </p:cNvSpPr>
          <p:nvPr/>
        </p:nvSpPr>
        <p:spPr bwMode="auto">
          <a:xfrm>
            <a:off x="1406769" y="6124032"/>
            <a:ext cx="633046" cy="315058"/>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国語Ａ</a:t>
            </a:r>
          </a:p>
        </p:txBody>
      </p:sp>
      <p:sp>
        <p:nvSpPr>
          <p:cNvPr id="153618" name="Rectangle 21">
            <a:extLst>
              <a:ext uri="{FF2B5EF4-FFF2-40B4-BE49-F238E27FC236}">
                <a16:creationId xmlns:a16="http://schemas.microsoft.com/office/drawing/2014/main" id="{D2A55F99-25AC-4027-A331-489DE29691AD}"/>
              </a:ext>
            </a:extLst>
          </p:cNvPr>
          <p:cNvSpPr>
            <a:spLocks noChangeArrowheads="1"/>
          </p:cNvSpPr>
          <p:nvPr/>
        </p:nvSpPr>
        <p:spPr bwMode="auto">
          <a:xfrm>
            <a:off x="3011366" y="6143081"/>
            <a:ext cx="674077" cy="304800"/>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国語Ｂ</a:t>
            </a:r>
          </a:p>
        </p:txBody>
      </p:sp>
      <p:sp>
        <p:nvSpPr>
          <p:cNvPr id="153619" name="Rectangle 17">
            <a:extLst>
              <a:ext uri="{FF2B5EF4-FFF2-40B4-BE49-F238E27FC236}">
                <a16:creationId xmlns:a16="http://schemas.microsoft.com/office/drawing/2014/main" id="{A055BCCC-BCC0-4B69-B1FE-88E4E31D9CC3}"/>
              </a:ext>
            </a:extLst>
          </p:cNvPr>
          <p:cNvSpPr>
            <a:spLocks noChangeArrowheads="1"/>
          </p:cNvSpPr>
          <p:nvPr/>
        </p:nvSpPr>
        <p:spPr bwMode="auto">
          <a:xfrm>
            <a:off x="716573" y="5866124"/>
            <a:ext cx="3333750" cy="16265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a:t> </a:t>
            </a:r>
            <a:r>
              <a:rPr lang="ja-JP" altLang="en-US" sz="1662"/>
              <a:t> １　  ２　    ３　 ４ 　　   １　  ２　    ３　４ 　</a:t>
            </a:r>
          </a:p>
        </p:txBody>
      </p:sp>
      <p:sp>
        <p:nvSpPr>
          <p:cNvPr id="153620" name="テキスト ボックス 6">
            <a:extLst>
              <a:ext uri="{FF2B5EF4-FFF2-40B4-BE49-F238E27FC236}">
                <a16:creationId xmlns:a16="http://schemas.microsoft.com/office/drawing/2014/main" id="{E7D069CC-1D4B-42E7-9577-121DFC529E52}"/>
              </a:ext>
            </a:extLst>
          </p:cNvPr>
          <p:cNvSpPr txBox="1">
            <a:spLocks noChangeArrowheads="1"/>
          </p:cNvSpPr>
          <p:nvPr/>
        </p:nvSpPr>
        <p:spPr bwMode="auto">
          <a:xfrm>
            <a:off x="451340" y="5744497"/>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30%</a:t>
            </a:r>
            <a:endParaRPr lang="ja-JP" altLang="en-US" sz="1015"/>
          </a:p>
        </p:txBody>
      </p:sp>
      <p:sp>
        <p:nvSpPr>
          <p:cNvPr id="153621" name="テキスト ボックス 46">
            <a:extLst>
              <a:ext uri="{FF2B5EF4-FFF2-40B4-BE49-F238E27FC236}">
                <a16:creationId xmlns:a16="http://schemas.microsoft.com/office/drawing/2014/main" id="{43A477ED-89C3-4391-B12F-3D4AF6C3540D}"/>
              </a:ext>
            </a:extLst>
          </p:cNvPr>
          <p:cNvSpPr txBox="1">
            <a:spLocks noChangeArrowheads="1"/>
          </p:cNvSpPr>
          <p:nvPr/>
        </p:nvSpPr>
        <p:spPr bwMode="auto">
          <a:xfrm>
            <a:off x="451340" y="5357636"/>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40%</a:t>
            </a:r>
            <a:endParaRPr lang="ja-JP" altLang="en-US" sz="1015"/>
          </a:p>
        </p:txBody>
      </p:sp>
      <p:sp>
        <p:nvSpPr>
          <p:cNvPr id="153622" name="テキスト ボックス 47">
            <a:extLst>
              <a:ext uri="{FF2B5EF4-FFF2-40B4-BE49-F238E27FC236}">
                <a16:creationId xmlns:a16="http://schemas.microsoft.com/office/drawing/2014/main" id="{02843AE2-B343-45C9-9913-8A2B413EA44F}"/>
              </a:ext>
            </a:extLst>
          </p:cNvPr>
          <p:cNvSpPr txBox="1">
            <a:spLocks noChangeArrowheads="1"/>
          </p:cNvSpPr>
          <p:nvPr/>
        </p:nvSpPr>
        <p:spPr bwMode="auto">
          <a:xfrm>
            <a:off x="451340" y="5001546"/>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50%</a:t>
            </a:r>
            <a:endParaRPr lang="ja-JP" altLang="en-US" sz="1015"/>
          </a:p>
        </p:txBody>
      </p:sp>
      <p:sp>
        <p:nvSpPr>
          <p:cNvPr id="153623" name="テキスト ボックス 48">
            <a:extLst>
              <a:ext uri="{FF2B5EF4-FFF2-40B4-BE49-F238E27FC236}">
                <a16:creationId xmlns:a16="http://schemas.microsoft.com/office/drawing/2014/main" id="{34693C42-F785-4DA2-96C3-3AA6E063E360}"/>
              </a:ext>
            </a:extLst>
          </p:cNvPr>
          <p:cNvSpPr txBox="1">
            <a:spLocks noChangeArrowheads="1"/>
          </p:cNvSpPr>
          <p:nvPr/>
        </p:nvSpPr>
        <p:spPr bwMode="auto">
          <a:xfrm>
            <a:off x="451340" y="4614684"/>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60%</a:t>
            </a:r>
            <a:endParaRPr lang="ja-JP" altLang="en-US" sz="1015"/>
          </a:p>
        </p:txBody>
      </p:sp>
      <p:sp>
        <p:nvSpPr>
          <p:cNvPr id="153624" name="テキスト ボックス 49">
            <a:extLst>
              <a:ext uri="{FF2B5EF4-FFF2-40B4-BE49-F238E27FC236}">
                <a16:creationId xmlns:a16="http://schemas.microsoft.com/office/drawing/2014/main" id="{C37B0012-0973-443B-B692-A66B8B29A21D}"/>
              </a:ext>
            </a:extLst>
          </p:cNvPr>
          <p:cNvSpPr txBox="1">
            <a:spLocks noChangeArrowheads="1"/>
          </p:cNvSpPr>
          <p:nvPr/>
        </p:nvSpPr>
        <p:spPr bwMode="auto">
          <a:xfrm>
            <a:off x="451340" y="4224892"/>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70%</a:t>
            </a:r>
            <a:endParaRPr lang="ja-JP" altLang="en-US" sz="1015"/>
          </a:p>
        </p:txBody>
      </p:sp>
      <p:sp>
        <p:nvSpPr>
          <p:cNvPr id="153625" name="テキスト ボックス 50">
            <a:extLst>
              <a:ext uri="{FF2B5EF4-FFF2-40B4-BE49-F238E27FC236}">
                <a16:creationId xmlns:a16="http://schemas.microsoft.com/office/drawing/2014/main" id="{1D96A08A-21D1-4E31-9041-624626C79504}"/>
              </a:ext>
            </a:extLst>
          </p:cNvPr>
          <p:cNvSpPr txBox="1">
            <a:spLocks noChangeArrowheads="1"/>
          </p:cNvSpPr>
          <p:nvPr/>
        </p:nvSpPr>
        <p:spPr bwMode="auto">
          <a:xfrm>
            <a:off x="451340" y="3845359"/>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80%</a:t>
            </a:r>
            <a:endParaRPr lang="ja-JP" altLang="en-US" sz="1015"/>
          </a:p>
        </p:txBody>
      </p:sp>
      <p:sp>
        <p:nvSpPr>
          <p:cNvPr id="153626" name="テキスト ボックス 51">
            <a:extLst>
              <a:ext uri="{FF2B5EF4-FFF2-40B4-BE49-F238E27FC236}">
                <a16:creationId xmlns:a16="http://schemas.microsoft.com/office/drawing/2014/main" id="{8BD5CCE3-7313-4DC0-84AC-1951B7C94FC5}"/>
              </a:ext>
            </a:extLst>
          </p:cNvPr>
          <p:cNvSpPr txBox="1">
            <a:spLocks noChangeArrowheads="1"/>
          </p:cNvSpPr>
          <p:nvPr/>
        </p:nvSpPr>
        <p:spPr bwMode="auto">
          <a:xfrm>
            <a:off x="451340" y="3473151"/>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90%</a:t>
            </a:r>
            <a:endParaRPr lang="ja-JP" altLang="en-US" sz="1015"/>
          </a:p>
        </p:txBody>
      </p:sp>
      <p:sp>
        <p:nvSpPr>
          <p:cNvPr id="29" name="正方形/長方形 28">
            <a:extLst>
              <a:ext uri="{FF2B5EF4-FFF2-40B4-BE49-F238E27FC236}">
                <a16:creationId xmlns:a16="http://schemas.microsoft.com/office/drawing/2014/main" id="{80C5DC51-CB6D-49FE-9AE1-DE22E2F8295C}"/>
              </a:ext>
            </a:extLst>
          </p:cNvPr>
          <p:cNvSpPr/>
          <p:nvPr/>
        </p:nvSpPr>
        <p:spPr>
          <a:xfrm>
            <a:off x="451338" y="2941217"/>
            <a:ext cx="3987312"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153628" name="テキスト ボックス 52">
            <a:extLst>
              <a:ext uri="{FF2B5EF4-FFF2-40B4-BE49-F238E27FC236}">
                <a16:creationId xmlns:a16="http://schemas.microsoft.com/office/drawing/2014/main" id="{02ED252F-0699-47D8-BF50-F7A3DC82D983}"/>
              </a:ext>
            </a:extLst>
          </p:cNvPr>
          <p:cNvSpPr txBox="1">
            <a:spLocks noChangeArrowheads="1"/>
          </p:cNvSpPr>
          <p:nvPr/>
        </p:nvSpPr>
        <p:spPr bwMode="auto">
          <a:xfrm>
            <a:off x="383932" y="3071635"/>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100%</a:t>
            </a:r>
            <a:endParaRPr lang="ja-JP" altLang="en-US" sz="1015"/>
          </a:p>
        </p:txBody>
      </p:sp>
      <p:sp>
        <p:nvSpPr>
          <p:cNvPr id="153629" name="テキスト ボックス 57">
            <a:extLst>
              <a:ext uri="{FF2B5EF4-FFF2-40B4-BE49-F238E27FC236}">
                <a16:creationId xmlns:a16="http://schemas.microsoft.com/office/drawing/2014/main" id="{0B55FAC1-3CBA-4304-BFA1-7E35CA61AC26}"/>
              </a:ext>
            </a:extLst>
          </p:cNvPr>
          <p:cNvSpPr txBox="1">
            <a:spLocks noChangeArrowheads="1"/>
          </p:cNvSpPr>
          <p:nvPr/>
        </p:nvSpPr>
        <p:spPr bwMode="auto">
          <a:xfrm>
            <a:off x="4637943" y="5360567"/>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40%</a:t>
            </a:r>
            <a:endParaRPr lang="ja-JP" altLang="en-US" sz="1015"/>
          </a:p>
        </p:txBody>
      </p:sp>
      <p:sp>
        <p:nvSpPr>
          <p:cNvPr id="153630" name="テキスト ボックス 58">
            <a:extLst>
              <a:ext uri="{FF2B5EF4-FFF2-40B4-BE49-F238E27FC236}">
                <a16:creationId xmlns:a16="http://schemas.microsoft.com/office/drawing/2014/main" id="{49B6FA2C-35E2-4612-B690-ED2202030490}"/>
              </a:ext>
            </a:extLst>
          </p:cNvPr>
          <p:cNvSpPr txBox="1">
            <a:spLocks noChangeArrowheads="1"/>
          </p:cNvSpPr>
          <p:nvPr/>
        </p:nvSpPr>
        <p:spPr bwMode="auto">
          <a:xfrm>
            <a:off x="4639409" y="5004477"/>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50%</a:t>
            </a:r>
            <a:endParaRPr lang="ja-JP" altLang="en-US" sz="1015"/>
          </a:p>
        </p:txBody>
      </p:sp>
      <p:sp>
        <p:nvSpPr>
          <p:cNvPr id="153631" name="テキスト ボックス 59">
            <a:extLst>
              <a:ext uri="{FF2B5EF4-FFF2-40B4-BE49-F238E27FC236}">
                <a16:creationId xmlns:a16="http://schemas.microsoft.com/office/drawing/2014/main" id="{8AB55AC1-2E17-4B99-AD5A-D1EAB3FBD451}"/>
              </a:ext>
            </a:extLst>
          </p:cNvPr>
          <p:cNvSpPr txBox="1">
            <a:spLocks noChangeArrowheads="1"/>
          </p:cNvSpPr>
          <p:nvPr/>
        </p:nvSpPr>
        <p:spPr bwMode="auto">
          <a:xfrm>
            <a:off x="4639409" y="4616151"/>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60%</a:t>
            </a:r>
            <a:endParaRPr lang="ja-JP" altLang="en-US" sz="1015"/>
          </a:p>
        </p:txBody>
      </p:sp>
      <p:sp>
        <p:nvSpPr>
          <p:cNvPr id="153632" name="テキスト ボックス 60">
            <a:extLst>
              <a:ext uri="{FF2B5EF4-FFF2-40B4-BE49-F238E27FC236}">
                <a16:creationId xmlns:a16="http://schemas.microsoft.com/office/drawing/2014/main" id="{FF9A497A-2D08-4ECF-9521-A1FD5FF9E809}"/>
              </a:ext>
            </a:extLst>
          </p:cNvPr>
          <p:cNvSpPr txBox="1">
            <a:spLocks noChangeArrowheads="1"/>
          </p:cNvSpPr>
          <p:nvPr/>
        </p:nvSpPr>
        <p:spPr bwMode="auto">
          <a:xfrm>
            <a:off x="4639409" y="4227823"/>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70%</a:t>
            </a:r>
            <a:endParaRPr lang="ja-JP" altLang="en-US" sz="1015"/>
          </a:p>
        </p:txBody>
      </p:sp>
      <p:sp>
        <p:nvSpPr>
          <p:cNvPr id="153633" name="テキスト ボックス 61">
            <a:extLst>
              <a:ext uri="{FF2B5EF4-FFF2-40B4-BE49-F238E27FC236}">
                <a16:creationId xmlns:a16="http://schemas.microsoft.com/office/drawing/2014/main" id="{33648462-93FC-4641-80BD-52C40473CBD8}"/>
              </a:ext>
            </a:extLst>
          </p:cNvPr>
          <p:cNvSpPr txBox="1">
            <a:spLocks noChangeArrowheads="1"/>
          </p:cNvSpPr>
          <p:nvPr/>
        </p:nvSpPr>
        <p:spPr bwMode="auto">
          <a:xfrm>
            <a:off x="4639409" y="384829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80%</a:t>
            </a:r>
            <a:endParaRPr lang="ja-JP" altLang="en-US" sz="1015"/>
          </a:p>
        </p:txBody>
      </p:sp>
      <p:sp>
        <p:nvSpPr>
          <p:cNvPr id="153634" name="テキスト ボックス 62">
            <a:extLst>
              <a:ext uri="{FF2B5EF4-FFF2-40B4-BE49-F238E27FC236}">
                <a16:creationId xmlns:a16="http://schemas.microsoft.com/office/drawing/2014/main" id="{EF614575-4732-45DF-8A3C-A480D229F30C}"/>
              </a:ext>
            </a:extLst>
          </p:cNvPr>
          <p:cNvSpPr txBox="1">
            <a:spLocks noChangeArrowheads="1"/>
          </p:cNvSpPr>
          <p:nvPr/>
        </p:nvSpPr>
        <p:spPr bwMode="auto">
          <a:xfrm>
            <a:off x="4637943" y="3476082"/>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90%</a:t>
            </a:r>
            <a:endParaRPr lang="ja-JP" altLang="en-US" sz="1015"/>
          </a:p>
        </p:txBody>
      </p:sp>
      <p:sp>
        <p:nvSpPr>
          <p:cNvPr id="153635" name="テキスト ボックス 63">
            <a:extLst>
              <a:ext uri="{FF2B5EF4-FFF2-40B4-BE49-F238E27FC236}">
                <a16:creationId xmlns:a16="http://schemas.microsoft.com/office/drawing/2014/main" id="{79F20B13-2035-4736-91AE-3C9DABBC5E42}"/>
              </a:ext>
            </a:extLst>
          </p:cNvPr>
          <p:cNvSpPr txBox="1">
            <a:spLocks noChangeArrowheads="1"/>
          </p:cNvSpPr>
          <p:nvPr/>
        </p:nvSpPr>
        <p:spPr bwMode="auto">
          <a:xfrm>
            <a:off x="4572001" y="307310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100%</a:t>
            </a:r>
            <a:endParaRPr lang="ja-JP" altLang="en-US" sz="1015"/>
          </a:p>
        </p:txBody>
      </p:sp>
      <p:sp>
        <p:nvSpPr>
          <p:cNvPr id="153636" name="Rectangle 19">
            <a:extLst>
              <a:ext uri="{FF2B5EF4-FFF2-40B4-BE49-F238E27FC236}">
                <a16:creationId xmlns:a16="http://schemas.microsoft.com/office/drawing/2014/main" id="{B0A35806-B693-4A94-AC7F-442DBEF37D29}"/>
              </a:ext>
            </a:extLst>
          </p:cNvPr>
          <p:cNvSpPr>
            <a:spLocks noChangeArrowheads="1"/>
          </p:cNvSpPr>
          <p:nvPr/>
        </p:nvSpPr>
        <p:spPr bwMode="auto">
          <a:xfrm>
            <a:off x="5461489" y="6124032"/>
            <a:ext cx="633046" cy="315058"/>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数学Ａ</a:t>
            </a:r>
          </a:p>
        </p:txBody>
      </p:sp>
      <p:sp>
        <p:nvSpPr>
          <p:cNvPr id="153637" name="Rectangle 21">
            <a:extLst>
              <a:ext uri="{FF2B5EF4-FFF2-40B4-BE49-F238E27FC236}">
                <a16:creationId xmlns:a16="http://schemas.microsoft.com/office/drawing/2014/main" id="{55B15FC1-B53C-4624-BA3B-8BA6938DC140}"/>
              </a:ext>
            </a:extLst>
          </p:cNvPr>
          <p:cNvSpPr>
            <a:spLocks noChangeArrowheads="1"/>
          </p:cNvSpPr>
          <p:nvPr/>
        </p:nvSpPr>
        <p:spPr bwMode="auto">
          <a:xfrm>
            <a:off x="7192108" y="6131358"/>
            <a:ext cx="674077" cy="304800"/>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数学Ｂ</a:t>
            </a:r>
          </a:p>
        </p:txBody>
      </p:sp>
      <p:sp>
        <p:nvSpPr>
          <p:cNvPr id="40" name="正方形/長方形 39">
            <a:extLst>
              <a:ext uri="{FF2B5EF4-FFF2-40B4-BE49-F238E27FC236}">
                <a16:creationId xmlns:a16="http://schemas.microsoft.com/office/drawing/2014/main" id="{7FEA7856-4253-485E-A2EB-8A4A4BD6592D}"/>
              </a:ext>
            </a:extLst>
          </p:cNvPr>
          <p:cNvSpPr/>
          <p:nvPr/>
        </p:nvSpPr>
        <p:spPr>
          <a:xfrm>
            <a:off x="4637944" y="2914840"/>
            <a:ext cx="3988777"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153639" name="テキスト ボックス 56">
            <a:extLst>
              <a:ext uri="{FF2B5EF4-FFF2-40B4-BE49-F238E27FC236}">
                <a16:creationId xmlns:a16="http://schemas.microsoft.com/office/drawing/2014/main" id="{B11C0D75-6B69-4663-9D1C-ACEF37E43FAD}"/>
              </a:ext>
            </a:extLst>
          </p:cNvPr>
          <p:cNvSpPr txBox="1">
            <a:spLocks noChangeArrowheads="1"/>
          </p:cNvSpPr>
          <p:nvPr/>
        </p:nvSpPr>
        <p:spPr bwMode="auto">
          <a:xfrm>
            <a:off x="4637943" y="5747428"/>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30%</a:t>
            </a:r>
            <a:endParaRPr lang="ja-JP" altLang="en-US" sz="1015"/>
          </a:p>
        </p:txBody>
      </p:sp>
      <p:sp>
        <p:nvSpPr>
          <p:cNvPr id="153640" name="テキスト ボックス 69">
            <a:extLst>
              <a:ext uri="{FF2B5EF4-FFF2-40B4-BE49-F238E27FC236}">
                <a16:creationId xmlns:a16="http://schemas.microsoft.com/office/drawing/2014/main" id="{56C1A225-FC22-4DC2-8297-91932ACD098F}"/>
              </a:ext>
            </a:extLst>
          </p:cNvPr>
          <p:cNvSpPr txBox="1">
            <a:spLocks noChangeArrowheads="1"/>
          </p:cNvSpPr>
          <p:nvPr/>
        </p:nvSpPr>
        <p:spPr bwMode="auto">
          <a:xfrm>
            <a:off x="1182566" y="3697354"/>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78.4</a:t>
            </a:r>
            <a:endParaRPr lang="ja-JP" altLang="en-US" sz="1015"/>
          </a:p>
        </p:txBody>
      </p:sp>
      <p:sp>
        <p:nvSpPr>
          <p:cNvPr id="153641" name="テキスト ボックス 70">
            <a:extLst>
              <a:ext uri="{FF2B5EF4-FFF2-40B4-BE49-F238E27FC236}">
                <a16:creationId xmlns:a16="http://schemas.microsoft.com/office/drawing/2014/main" id="{396A426E-6C50-4420-9283-A2BAD2AD0371}"/>
              </a:ext>
            </a:extLst>
          </p:cNvPr>
          <p:cNvSpPr txBox="1">
            <a:spLocks noChangeArrowheads="1"/>
          </p:cNvSpPr>
          <p:nvPr/>
        </p:nvSpPr>
        <p:spPr bwMode="auto">
          <a:xfrm>
            <a:off x="2113086" y="396259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73.1</a:t>
            </a:r>
            <a:endParaRPr lang="ja-JP" altLang="en-US" sz="1015"/>
          </a:p>
        </p:txBody>
      </p:sp>
      <p:sp>
        <p:nvSpPr>
          <p:cNvPr id="153642" name="テキスト ボックス 71">
            <a:extLst>
              <a:ext uri="{FF2B5EF4-FFF2-40B4-BE49-F238E27FC236}">
                <a16:creationId xmlns:a16="http://schemas.microsoft.com/office/drawing/2014/main" id="{F7081628-9F68-4452-90CC-431CF2D99735}"/>
              </a:ext>
            </a:extLst>
          </p:cNvPr>
          <p:cNvSpPr txBox="1">
            <a:spLocks noChangeArrowheads="1"/>
          </p:cNvSpPr>
          <p:nvPr/>
        </p:nvSpPr>
        <p:spPr bwMode="auto">
          <a:xfrm>
            <a:off x="3043604" y="4071028"/>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70.3</a:t>
            </a:r>
            <a:endParaRPr lang="ja-JP" altLang="en-US" sz="1015"/>
          </a:p>
        </p:txBody>
      </p:sp>
      <p:sp>
        <p:nvSpPr>
          <p:cNvPr id="153643" name="テキスト ボックス 72">
            <a:extLst>
              <a:ext uri="{FF2B5EF4-FFF2-40B4-BE49-F238E27FC236}">
                <a16:creationId xmlns:a16="http://schemas.microsoft.com/office/drawing/2014/main" id="{EB879FE5-A9F9-4032-AB7D-30BFCA33E84F}"/>
              </a:ext>
            </a:extLst>
          </p:cNvPr>
          <p:cNvSpPr txBox="1">
            <a:spLocks noChangeArrowheads="1"/>
          </p:cNvSpPr>
          <p:nvPr/>
        </p:nvSpPr>
        <p:spPr bwMode="auto">
          <a:xfrm>
            <a:off x="3574074" y="4214636"/>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66.1</a:t>
            </a:r>
            <a:endParaRPr lang="ja-JP" altLang="en-US" sz="1015"/>
          </a:p>
        </p:txBody>
      </p:sp>
      <p:sp>
        <p:nvSpPr>
          <p:cNvPr id="153644" name="テキスト ボックス 73">
            <a:extLst>
              <a:ext uri="{FF2B5EF4-FFF2-40B4-BE49-F238E27FC236}">
                <a16:creationId xmlns:a16="http://schemas.microsoft.com/office/drawing/2014/main" id="{B223B6C3-C612-446D-A8FF-64FACE7EC5CD}"/>
              </a:ext>
            </a:extLst>
          </p:cNvPr>
          <p:cNvSpPr txBox="1">
            <a:spLocks noChangeArrowheads="1"/>
          </p:cNvSpPr>
          <p:nvPr/>
        </p:nvSpPr>
        <p:spPr bwMode="auto">
          <a:xfrm>
            <a:off x="3906717" y="4403669"/>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62.5</a:t>
            </a:r>
            <a:endParaRPr lang="ja-JP" altLang="en-US" sz="1015"/>
          </a:p>
        </p:txBody>
      </p:sp>
      <p:sp>
        <p:nvSpPr>
          <p:cNvPr id="153645" name="テキスト ボックス 74">
            <a:extLst>
              <a:ext uri="{FF2B5EF4-FFF2-40B4-BE49-F238E27FC236}">
                <a16:creationId xmlns:a16="http://schemas.microsoft.com/office/drawing/2014/main" id="{129CACAD-EA39-4044-B94D-3EDD1A9A8BF6}"/>
              </a:ext>
            </a:extLst>
          </p:cNvPr>
          <p:cNvSpPr txBox="1">
            <a:spLocks noChangeArrowheads="1"/>
          </p:cNvSpPr>
          <p:nvPr/>
        </p:nvSpPr>
        <p:spPr bwMode="auto">
          <a:xfrm>
            <a:off x="2645020" y="3937677"/>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72.5</a:t>
            </a:r>
            <a:endParaRPr lang="ja-JP" altLang="en-US" sz="1015"/>
          </a:p>
        </p:txBody>
      </p:sp>
      <p:sp>
        <p:nvSpPr>
          <p:cNvPr id="153646" name="テキスト ボックス 75">
            <a:extLst>
              <a:ext uri="{FF2B5EF4-FFF2-40B4-BE49-F238E27FC236}">
                <a16:creationId xmlns:a16="http://schemas.microsoft.com/office/drawing/2014/main" id="{F5F70ED3-7D83-4590-9F54-FADA7DF33BD4}"/>
              </a:ext>
            </a:extLst>
          </p:cNvPr>
          <p:cNvSpPr txBox="1">
            <a:spLocks noChangeArrowheads="1"/>
          </p:cNvSpPr>
          <p:nvPr/>
        </p:nvSpPr>
        <p:spPr bwMode="auto">
          <a:xfrm>
            <a:off x="1723294" y="3871735"/>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75.6</a:t>
            </a:r>
            <a:endParaRPr lang="ja-JP" altLang="en-US" sz="1015"/>
          </a:p>
        </p:txBody>
      </p:sp>
      <p:sp>
        <p:nvSpPr>
          <p:cNvPr id="153647" name="テキスト ボックス 76">
            <a:extLst>
              <a:ext uri="{FF2B5EF4-FFF2-40B4-BE49-F238E27FC236}">
                <a16:creationId xmlns:a16="http://schemas.microsoft.com/office/drawing/2014/main" id="{B41E95A7-4BC0-469C-8443-D9DCC1E37502}"/>
              </a:ext>
            </a:extLst>
          </p:cNvPr>
          <p:cNvSpPr txBox="1">
            <a:spLocks noChangeArrowheads="1"/>
          </p:cNvSpPr>
          <p:nvPr/>
        </p:nvSpPr>
        <p:spPr bwMode="auto">
          <a:xfrm>
            <a:off x="849925" y="369589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79.8</a:t>
            </a:r>
            <a:endParaRPr lang="ja-JP" altLang="en-US" sz="1015"/>
          </a:p>
        </p:txBody>
      </p:sp>
      <p:sp>
        <p:nvSpPr>
          <p:cNvPr id="153648" name="テキスト ボックス 77">
            <a:extLst>
              <a:ext uri="{FF2B5EF4-FFF2-40B4-BE49-F238E27FC236}">
                <a16:creationId xmlns:a16="http://schemas.microsoft.com/office/drawing/2014/main" id="{D56B7470-8B1E-4F73-B919-38F98AE8FF81}"/>
              </a:ext>
            </a:extLst>
          </p:cNvPr>
          <p:cNvSpPr txBox="1">
            <a:spLocks noChangeArrowheads="1"/>
          </p:cNvSpPr>
          <p:nvPr/>
        </p:nvSpPr>
        <p:spPr bwMode="auto">
          <a:xfrm>
            <a:off x="5037994" y="4095938"/>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68.5</a:t>
            </a:r>
            <a:endParaRPr lang="ja-JP" altLang="en-US" sz="1015"/>
          </a:p>
        </p:txBody>
      </p:sp>
      <p:sp>
        <p:nvSpPr>
          <p:cNvPr id="153649" name="テキスト ボックス 78">
            <a:extLst>
              <a:ext uri="{FF2B5EF4-FFF2-40B4-BE49-F238E27FC236}">
                <a16:creationId xmlns:a16="http://schemas.microsoft.com/office/drawing/2014/main" id="{103B82F2-4C8E-42D4-9805-0466165433EF}"/>
              </a:ext>
            </a:extLst>
          </p:cNvPr>
          <p:cNvSpPr txBox="1">
            <a:spLocks noChangeArrowheads="1"/>
          </p:cNvSpPr>
          <p:nvPr/>
        </p:nvSpPr>
        <p:spPr bwMode="auto">
          <a:xfrm>
            <a:off x="5436578" y="427032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66.3</a:t>
            </a:r>
            <a:endParaRPr lang="ja-JP" altLang="en-US" sz="1015"/>
          </a:p>
        </p:txBody>
      </p:sp>
      <p:sp>
        <p:nvSpPr>
          <p:cNvPr id="153650" name="テキスト ボックス 79">
            <a:extLst>
              <a:ext uri="{FF2B5EF4-FFF2-40B4-BE49-F238E27FC236}">
                <a16:creationId xmlns:a16="http://schemas.microsoft.com/office/drawing/2014/main" id="{15283BE3-5E68-499C-87D6-1737A2D996A6}"/>
              </a:ext>
            </a:extLst>
          </p:cNvPr>
          <p:cNvSpPr txBox="1">
            <a:spLocks noChangeArrowheads="1"/>
          </p:cNvSpPr>
          <p:nvPr/>
        </p:nvSpPr>
        <p:spPr bwMode="auto">
          <a:xfrm>
            <a:off x="5901104" y="4361174"/>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62.6</a:t>
            </a:r>
            <a:endParaRPr lang="ja-JP" altLang="en-US" sz="1015"/>
          </a:p>
        </p:txBody>
      </p:sp>
      <p:sp>
        <p:nvSpPr>
          <p:cNvPr id="153651" name="テキスト ボックス 80">
            <a:extLst>
              <a:ext uri="{FF2B5EF4-FFF2-40B4-BE49-F238E27FC236}">
                <a16:creationId xmlns:a16="http://schemas.microsoft.com/office/drawing/2014/main" id="{49DDF554-8EFC-441D-992F-600E10B1DEDB}"/>
              </a:ext>
            </a:extLst>
          </p:cNvPr>
          <p:cNvSpPr txBox="1">
            <a:spLocks noChangeArrowheads="1"/>
          </p:cNvSpPr>
          <p:nvPr/>
        </p:nvSpPr>
        <p:spPr bwMode="auto">
          <a:xfrm>
            <a:off x="6299689" y="4493059"/>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59.5</a:t>
            </a:r>
            <a:endParaRPr lang="ja-JP" altLang="en-US" sz="1015"/>
          </a:p>
        </p:txBody>
      </p:sp>
      <p:sp>
        <p:nvSpPr>
          <p:cNvPr id="153652" name="テキスト ボックス 81">
            <a:extLst>
              <a:ext uri="{FF2B5EF4-FFF2-40B4-BE49-F238E27FC236}">
                <a16:creationId xmlns:a16="http://schemas.microsoft.com/office/drawing/2014/main" id="{0A93B2F6-1504-46DD-9D20-DB36BD426C0D}"/>
              </a:ext>
            </a:extLst>
          </p:cNvPr>
          <p:cNvSpPr txBox="1">
            <a:spLocks noChangeArrowheads="1"/>
          </p:cNvSpPr>
          <p:nvPr/>
        </p:nvSpPr>
        <p:spPr bwMode="auto">
          <a:xfrm>
            <a:off x="6765681" y="4894573"/>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47.4</a:t>
            </a:r>
            <a:endParaRPr lang="ja-JP" altLang="en-US" sz="1015"/>
          </a:p>
        </p:txBody>
      </p:sp>
      <p:sp>
        <p:nvSpPr>
          <p:cNvPr id="153653" name="テキスト ボックス 82">
            <a:extLst>
              <a:ext uri="{FF2B5EF4-FFF2-40B4-BE49-F238E27FC236}">
                <a16:creationId xmlns:a16="http://schemas.microsoft.com/office/drawing/2014/main" id="{E5D88CB2-E0B3-4F47-B744-1A30D2FE675E}"/>
              </a:ext>
            </a:extLst>
          </p:cNvPr>
          <p:cNvSpPr txBox="1">
            <a:spLocks noChangeArrowheads="1"/>
          </p:cNvSpPr>
          <p:nvPr/>
        </p:nvSpPr>
        <p:spPr bwMode="auto">
          <a:xfrm>
            <a:off x="7164266" y="5093866"/>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44.6</a:t>
            </a:r>
            <a:endParaRPr lang="ja-JP" altLang="en-US" sz="1015"/>
          </a:p>
        </p:txBody>
      </p:sp>
      <p:sp>
        <p:nvSpPr>
          <p:cNvPr id="153654" name="テキスト ボックス 83">
            <a:extLst>
              <a:ext uri="{FF2B5EF4-FFF2-40B4-BE49-F238E27FC236}">
                <a16:creationId xmlns:a16="http://schemas.microsoft.com/office/drawing/2014/main" id="{83E7891A-A450-49F9-AA6D-77C8D378E0DB}"/>
              </a:ext>
            </a:extLst>
          </p:cNvPr>
          <p:cNvSpPr txBox="1">
            <a:spLocks noChangeArrowheads="1"/>
          </p:cNvSpPr>
          <p:nvPr/>
        </p:nvSpPr>
        <p:spPr bwMode="auto">
          <a:xfrm>
            <a:off x="7696201" y="5224284"/>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40.2</a:t>
            </a:r>
            <a:endParaRPr lang="ja-JP" altLang="en-US" sz="1015"/>
          </a:p>
        </p:txBody>
      </p:sp>
      <p:sp>
        <p:nvSpPr>
          <p:cNvPr id="153655" name="テキスト ボックス 84">
            <a:extLst>
              <a:ext uri="{FF2B5EF4-FFF2-40B4-BE49-F238E27FC236}">
                <a16:creationId xmlns:a16="http://schemas.microsoft.com/office/drawing/2014/main" id="{FDA5C112-BA2C-4AA0-8E41-3CFA967B73D2}"/>
              </a:ext>
            </a:extLst>
          </p:cNvPr>
          <p:cNvSpPr txBox="1">
            <a:spLocks noChangeArrowheads="1"/>
          </p:cNvSpPr>
          <p:nvPr/>
        </p:nvSpPr>
        <p:spPr bwMode="auto">
          <a:xfrm>
            <a:off x="8027378" y="5271177"/>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37.3</a:t>
            </a:r>
            <a:endParaRPr lang="ja-JP" altLang="en-US" sz="1015"/>
          </a:p>
        </p:txBody>
      </p:sp>
      <p:sp>
        <p:nvSpPr>
          <p:cNvPr id="153656" name="Rectangle 17">
            <a:extLst>
              <a:ext uri="{FF2B5EF4-FFF2-40B4-BE49-F238E27FC236}">
                <a16:creationId xmlns:a16="http://schemas.microsoft.com/office/drawing/2014/main" id="{16055269-FF5F-45C0-B400-F5CAAD80C535}"/>
              </a:ext>
            </a:extLst>
          </p:cNvPr>
          <p:cNvSpPr>
            <a:spLocks noChangeArrowheads="1"/>
          </p:cNvSpPr>
          <p:nvPr/>
        </p:nvSpPr>
        <p:spPr bwMode="auto">
          <a:xfrm>
            <a:off x="4960327" y="5866124"/>
            <a:ext cx="3333750" cy="16265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a:t> </a:t>
            </a:r>
            <a:r>
              <a:rPr lang="ja-JP" altLang="en-US" sz="1662"/>
              <a:t> １　  ２　    ３　 ４ 　　   １　  ２　    ３　４ 　</a:t>
            </a:r>
          </a:p>
        </p:txBody>
      </p:sp>
      <p:sp>
        <p:nvSpPr>
          <p:cNvPr id="153657" name="正方形/長方形 19">
            <a:extLst>
              <a:ext uri="{FF2B5EF4-FFF2-40B4-BE49-F238E27FC236}">
                <a16:creationId xmlns:a16="http://schemas.microsoft.com/office/drawing/2014/main" id="{E0B8BB88-C3EE-4FF2-ACC3-D3B621172302}"/>
              </a:ext>
            </a:extLst>
          </p:cNvPr>
          <p:cNvSpPr>
            <a:spLocks noChangeArrowheads="1"/>
          </p:cNvSpPr>
          <p:nvPr/>
        </p:nvSpPr>
        <p:spPr bwMode="auto">
          <a:xfrm>
            <a:off x="1049217" y="2886998"/>
            <a:ext cx="1329104" cy="483577"/>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000000"/>
                </a:solidFill>
                <a:latin typeface="HGP創英角ﾎﾟｯﾌﾟ体" panose="040B0A00000000000000" pitchFamily="50" charset="-128"/>
                <a:ea typeface="HGP創英角ﾎﾟｯﾌﾟ体" panose="040B0A00000000000000" pitchFamily="50" charset="-128"/>
              </a:rPr>
              <a:t>７ポイントの差</a:t>
            </a:r>
          </a:p>
        </p:txBody>
      </p:sp>
      <p:sp>
        <p:nvSpPr>
          <p:cNvPr id="58" name="角丸四角形吹き出し 57">
            <a:extLst>
              <a:ext uri="{FF2B5EF4-FFF2-40B4-BE49-F238E27FC236}">
                <a16:creationId xmlns:a16="http://schemas.microsoft.com/office/drawing/2014/main" id="{7FACB210-1E0B-4141-9903-102CDC95D635}"/>
              </a:ext>
            </a:extLst>
          </p:cNvPr>
          <p:cNvSpPr/>
          <p:nvPr/>
        </p:nvSpPr>
        <p:spPr>
          <a:xfrm>
            <a:off x="3751386" y="6156269"/>
            <a:ext cx="1683726" cy="441081"/>
          </a:xfrm>
          <a:prstGeom prst="wedgeRoundRectCallout">
            <a:avLst>
              <a:gd name="adj1" fmla="val 9983"/>
              <a:gd name="adj2" fmla="val 50852"/>
              <a:gd name="adj3" fmla="val 16667"/>
            </a:avLst>
          </a:prstGeom>
          <a:solidFill>
            <a:srgbClr val="FFCCF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108" dirty="0">
                <a:solidFill>
                  <a:srgbClr val="000000"/>
                </a:solidFill>
              </a:rPr>
              <a:t>グラフの横幅は各々の生徒数の割合を反映</a:t>
            </a:r>
          </a:p>
        </p:txBody>
      </p:sp>
      <p:sp>
        <p:nvSpPr>
          <p:cNvPr id="153659" name="Line 26">
            <a:extLst>
              <a:ext uri="{FF2B5EF4-FFF2-40B4-BE49-F238E27FC236}">
                <a16:creationId xmlns:a16="http://schemas.microsoft.com/office/drawing/2014/main" id="{18081879-20AB-4A67-A84A-ABBEADC5948C}"/>
              </a:ext>
            </a:extLst>
          </p:cNvPr>
          <p:cNvSpPr>
            <a:spLocks noChangeShapeType="1"/>
          </p:cNvSpPr>
          <p:nvPr/>
        </p:nvSpPr>
        <p:spPr bwMode="auto">
          <a:xfrm flipV="1">
            <a:off x="5147898" y="5864658"/>
            <a:ext cx="487973" cy="291611"/>
          </a:xfrm>
          <a:prstGeom prst="line">
            <a:avLst/>
          </a:prstGeom>
          <a:noFill/>
          <a:ln w="254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60" name="Line 26">
            <a:extLst>
              <a:ext uri="{FF2B5EF4-FFF2-40B4-BE49-F238E27FC236}">
                <a16:creationId xmlns:a16="http://schemas.microsoft.com/office/drawing/2014/main" id="{D52D7C5B-1852-44CB-A5FF-5A7317C35EAD}"/>
              </a:ext>
            </a:extLst>
          </p:cNvPr>
          <p:cNvSpPr>
            <a:spLocks noChangeShapeType="1"/>
          </p:cNvSpPr>
          <p:nvPr/>
        </p:nvSpPr>
        <p:spPr bwMode="auto">
          <a:xfrm flipH="1" flipV="1">
            <a:off x="3399694" y="5867589"/>
            <a:ext cx="507023" cy="256442"/>
          </a:xfrm>
          <a:prstGeom prst="line">
            <a:avLst/>
          </a:prstGeom>
          <a:noFill/>
          <a:ln w="254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61" name="AutoShape 50">
            <a:extLst>
              <a:ext uri="{FF2B5EF4-FFF2-40B4-BE49-F238E27FC236}">
                <a16:creationId xmlns:a16="http://schemas.microsoft.com/office/drawing/2014/main" id="{5D900C5A-2F62-4A19-B3DE-E53DE85383C7}"/>
              </a:ext>
            </a:extLst>
          </p:cNvPr>
          <p:cNvSpPr>
            <a:spLocks noChangeArrowheads="1"/>
          </p:cNvSpPr>
          <p:nvPr/>
        </p:nvSpPr>
        <p:spPr bwMode="auto">
          <a:xfrm>
            <a:off x="451339" y="770793"/>
            <a:ext cx="8340969" cy="1263162"/>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dirty="0">
                <a:solidFill>
                  <a:srgbClr val="000000"/>
                </a:solidFill>
              </a:rPr>
              <a:t>H25</a:t>
            </a:r>
            <a:r>
              <a:rPr lang="ja-JP" altLang="en-US" sz="1662" dirty="0">
                <a:solidFill>
                  <a:srgbClr val="000000"/>
                </a:solidFill>
              </a:rPr>
              <a:t>全国学力・学習状況調査（中学校３年生）　　　</a:t>
            </a:r>
            <a:r>
              <a:rPr lang="ja-JP" altLang="en-US" sz="1662" dirty="0">
                <a:solidFill>
                  <a:srgbClr val="FF0000"/>
                </a:solidFill>
                <a:latin typeface="HG創英角ﾎﾟｯﾌﾟ体" panose="040B0A09000000000000" pitchFamily="49" charset="-128"/>
                <a:ea typeface="HG創英角ﾎﾟｯﾌﾟ体" panose="040B0A09000000000000" pitchFamily="49" charset="-128"/>
              </a:rPr>
              <a:t>中学校でも同じ！</a:t>
            </a:r>
          </a:p>
          <a:p>
            <a:pPr eaLnBrk="1" hangingPunct="1">
              <a:spcBef>
                <a:spcPct val="0"/>
              </a:spcBef>
              <a:buClrTx/>
              <a:buSzTx/>
              <a:buFontTx/>
              <a:buNone/>
            </a:pPr>
            <a:r>
              <a:rPr lang="ja-JP" altLang="en-US" sz="1569" b="1" dirty="0">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1846" dirty="0">
                <a:solidFill>
                  <a:srgbClr val="000000"/>
                </a:solidFill>
              </a:rPr>
              <a:t>　　＊</a:t>
            </a:r>
            <a:r>
              <a:rPr lang="ja-JP" altLang="en-US" sz="1477" dirty="0">
                <a:solidFill>
                  <a:srgbClr val="000000"/>
                </a:solidFill>
              </a:rPr>
              <a:t>「１　当てはまる」　「２　どちらかといえば、当てはまる」</a:t>
            </a:r>
          </a:p>
          <a:p>
            <a:pPr eaLnBrk="1" hangingPunct="1">
              <a:spcBef>
                <a:spcPct val="0"/>
              </a:spcBef>
              <a:buClrTx/>
              <a:buSzTx/>
              <a:buFontTx/>
              <a:buNone/>
            </a:pPr>
            <a:r>
              <a:rPr lang="ja-JP" altLang="en-US" sz="1477" dirty="0">
                <a:solidFill>
                  <a:srgbClr val="000000"/>
                </a:solidFill>
              </a:rPr>
              <a:t>　　　　「３　どちらかといえば、当てはまらない」　「４　当てはまらない」</a:t>
            </a:r>
          </a:p>
        </p:txBody>
      </p:sp>
      <p:sp>
        <p:nvSpPr>
          <p:cNvPr id="62" name="角丸四角形吹き出し 61">
            <a:extLst>
              <a:ext uri="{FF2B5EF4-FFF2-40B4-BE49-F238E27FC236}">
                <a16:creationId xmlns:a16="http://schemas.microsoft.com/office/drawing/2014/main" id="{543E80E5-15F8-4219-8771-EE48189605E4}"/>
              </a:ext>
            </a:extLst>
          </p:cNvPr>
          <p:cNvSpPr/>
          <p:nvPr/>
        </p:nvSpPr>
        <p:spPr>
          <a:xfrm>
            <a:off x="1314452" y="2099897"/>
            <a:ext cx="6214696" cy="597877"/>
          </a:xfrm>
          <a:prstGeom prst="wedgeRoundRectCallout">
            <a:avLst>
              <a:gd name="adj1" fmla="val 9983"/>
              <a:gd name="adj2" fmla="val 5085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46" dirty="0">
                <a:solidFill>
                  <a:schemeClr val="tx1"/>
                </a:solidFill>
                <a:latin typeface="ＤＦ特太ゴシック体" pitchFamily="49" charset="-128"/>
                <a:ea typeface="ＤＦ特太ゴシック体" pitchFamily="49" charset="-128"/>
              </a:rPr>
              <a:t>「総合的な学習の時間」の趣旨に即した活動に取り組んでいる生徒ほど、平均正答率（特にＢ問題）が高い。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dissolv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53661">
                                            <p:txEl>
                                              <p:pRg st="0" end="0"/>
                                            </p:txEl>
                                          </p:spTgt>
                                        </p:tgtEl>
                                        <p:attrNameLst>
                                          <p:attrName>style.visibility</p:attrName>
                                        </p:attrNameLst>
                                      </p:cBhvr>
                                      <p:to>
                                        <p:strVal val="visible"/>
                                      </p:to>
                                    </p:set>
                                    <p:anim calcmode="lin" valueType="num">
                                      <p:cBhvr additive="base">
                                        <p:cTn id="12" dur="1000" fill="hold"/>
                                        <p:tgtEl>
                                          <p:spTgt spid="153661">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15366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E9514C-2F41-4851-8B5B-CC32C8B4F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91" y="640529"/>
            <a:ext cx="8515224" cy="5895155"/>
          </a:xfrm>
          <a:prstGeom prst="rect">
            <a:avLst/>
          </a:prstGeom>
        </p:spPr>
      </p:pic>
      <p:sp>
        <p:nvSpPr>
          <p:cNvPr id="2" name="テキスト ボックス 1">
            <a:extLst>
              <a:ext uri="{FF2B5EF4-FFF2-40B4-BE49-F238E27FC236}">
                <a16:creationId xmlns:a16="http://schemas.microsoft.com/office/drawing/2014/main" id="{4A652998-6C03-44D5-BACE-206CDD320784}"/>
              </a:ext>
            </a:extLst>
          </p:cNvPr>
          <p:cNvSpPr txBox="1"/>
          <p:nvPr/>
        </p:nvSpPr>
        <p:spPr>
          <a:xfrm>
            <a:off x="186900" y="274457"/>
            <a:ext cx="8770200" cy="362279"/>
          </a:xfrm>
          <a:prstGeom prst="rect">
            <a:avLst/>
          </a:prstGeom>
          <a:solidFill>
            <a:srgbClr val="FFFF00"/>
          </a:solidFill>
        </p:spPr>
        <p:txBody>
          <a:bodyPr wrap="square" rtlCol="0">
            <a:spAutoFit/>
          </a:bodyPr>
          <a:lstStyle/>
          <a:p>
            <a:r>
              <a:rPr lang="ja-JP" altLang="en-US" sz="1754" dirty="0">
                <a:latin typeface="AR丸ゴシック体E" panose="020F0909000000000000" pitchFamily="49" charset="-128"/>
                <a:ea typeface="AR丸ゴシック体E" panose="020F0909000000000000" pitchFamily="49" charset="-128"/>
              </a:rPr>
              <a:t>　</a:t>
            </a:r>
            <a:r>
              <a:rPr lang="ja-JP" altLang="en-US" sz="1754" b="1" dirty="0">
                <a:latin typeface="AR丸ゴシック体E" panose="020F0909000000000000" pitchFamily="49" charset="-128"/>
                <a:ea typeface="AR丸ゴシック体E" panose="020F0909000000000000" pitchFamily="49" charset="-128"/>
              </a:rPr>
              <a:t>その場限りの</a:t>
            </a:r>
            <a:r>
              <a:rPr lang="ja-JP" altLang="en-US" sz="1754" b="1" i="1" u="sng" dirty="0">
                <a:latin typeface="AR丸ゴシック体E" panose="020F0909000000000000" pitchFamily="49" charset="-128"/>
                <a:ea typeface="AR丸ゴシック体E" panose="020F0909000000000000" pitchFamily="49" charset="-128"/>
              </a:rPr>
              <a:t>学力向上策</a:t>
            </a:r>
            <a:r>
              <a:rPr lang="ja-JP" altLang="en-US" sz="1754" b="1" i="1" dirty="0">
                <a:latin typeface="AR丸ゴシック体E" panose="020F0909000000000000" pitchFamily="49" charset="-128"/>
                <a:ea typeface="AR丸ゴシック体E" panose="020F0909000000000000" pitchFamily="49" charset="-128"/>
              </a:rPr>
              <a:t>？</a:t>
            </a:r>
            <a:r>
              <a:rPr lang="ja-JP" altLang="en-US" sz="1754" b="1" dirty="0">
                <a:latin typeface="AR丸ゴシック体E" panose="020F0909000000000000" pitchFamily="49" charset="-128"/>
                <a:ea typeface="AR丸ゴシック体E" panose="020F0909000000000000" pitchFamily="49" charset="-128"/>
              </a:rPr>
              <a:t>は、愚策だと思う。学力は、学びの後からついてくる！</a:t>
            </a:r>
          </a:p>
        </p:txBody>
      </p:sp>
      <p:sp>
        <p:nvSpPr>
          <p:cNvPr id="4" name="テキスト ボックス 3">
            <a:extLst>
              <a:ext uri="{FF2B5EF4-FFF2-40B4-BE49-F238E27FC236}">
                <a16:creationId xmlns:a16="http://schemas.microsoft.com/office/drawing/2014/main" id="{45D6D22C-5225-4238-B0EF-C693BE43C5C6}"/>
              </a:ext>
            </a:extLst>
          </p:cNvPr>
          <p:cNvSpPr txBox="1"/>
          <p:nvPr/>
        </p:nvSpPr>
        <p:spPr>
          <a:xfrm>
            <a:off x="200025" y="677832"/>
            <a:ext cx="8672567" cy="369332"/>
          </a:xfrm>
          <a:prstGeom prst="rect">
            <a:avLst/>
          </a:prstGeom>
          <a:noFill/>
        </p:spPr>
        <p:txBody>
          <a:bodyPr wrap="none" rtlCol="0">
            <a:spAutoFit/>
          </a:bodyPr>
          <a:lstStyle/>
          <a:p>
            <a:r>
              <a:rPr kumimoji="1" lang="en-US" altLang="ja-JP" dirty="0">
                <a:latin typeface="AR P丸ゴシック体E" panose="020F0900000000000000" pitchFamily="50" charset="-128"/>
                <a:ea typeface="AR P丸ゴシック体E" panose="020F0900000000000000" pitchFamily="50" charset="-128"/>
              </a:rPr>
              <a:t>1</a:t>
            </a:r>
            <a:r>
              <a:rPr kumimoji="1" lang="ja-JP" altLang="en-US" dirty="0">
                <a:latin typeface="AR P丸ゴシック体E" panose="020F0900000000000000" pitchFamily="50" charset="-128"/>
                <a:ea typeface="AR P丸ゴシック体E" panose="020F0900000000000000" pitchFamily="50" charset="-128"/>
              </a:rPr>
              <a:t>年や</a:t>
            </a:r>
            <a:r>
              <a:rPr kumimoji="1" lang="en-US" altLang="ja-JP" dirty="0">
                <a:latin typeface="AR P丸ゴシック体E" panose="020F0900000000000000" pitchFamily="50" charset="-128"/>
                <a:ea typeface="AR P丸ゴシック体E" panose="020F0900000000000000" pitchFamily="50" charset="-128"/>
              </a:rPr>
              <a:t>2</a:t>
            </a:r>
            <a:r>
              <a:rPr kumimoji="1" lang="ja-JP" altLang="en-US" dirty="0">
                <a:latin typeface="AR P丸ゴシック体E" panose="020F0900000000000000" pitchFamily="50" charset="-128"/>
                <a:ea typeface="AR P丸ゴシック体E" panose="020F0900000000000000" pitchFamily="50" charset="-128"/>
              </a:rPr>
              <a:t>年で結果を出そうとする促成栽培ではありません。教育も土づくりが重要です。</a:t>
            </a:r>
          </a:p>
        </p:txBody>
      </p:sp>
    </p:spTree>
    <p:extLst>
      <p:ext uri="{BB962C8B-B14F-4D97-AF65-F5344CB8AC3E}">
        <p14:creationId xmlns:p14="http://schemas.microsoft.com/office/powerpoint/2010/main" val="233188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107504" y="403320"/>
            <a:ext cx="8892479" cy="6059351"/>
          </a:xfrm>
          <a:prstGeom prst="rect">
            <a:avLst/>
          </a:prstGeom>
          <a:solidFill>
            <a:srgbClr val="F4F999"/>
          </a:solidFill>
        </p:spPr>
        <p:txBody>
          <a:bodyPr wrap="square" rtlCol="0">
            <a:spAutoFit/>
          </a:bodyPr>
          <a:lstStyle/>
          <a:p>
            <a:r>
              <a:rPr lang="ja-JP" altLang="en-US" sz="2585" b="1" dirty="0">
                <a:latin typeface="AR P丸ゴシック体E" panose="020F0900000000000000" pitchFamily="50" charset="-128"/>
                <a:ea typeface="AR P丸ゴシック体E" panose="020F0900000000000000" pitchFamily="50" charset="-128"/>
              </a:rPr>
              <a:t>学力以外での児童の変化</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①　学習全般に対する積極性が高まる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②　子ども同士の人間関係が穏やかになる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③　誰の意見に対しても尊重し、聞き合えるようになる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④　大人に対する信頼感が高まる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⑤　どの学年もプレゼン能力が飛躍的に高まる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⑥　全校集会など、児童の活動が主体的になり、質も向上</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⑦　高学年が頼りになる</a:t>
            </a:r>
          </a:p>
        </p:txBody>
      </p:sp>
    </p:spTree>
    <p:extLst>
      <p:ext uri="{BB962C8B-B14F-4D97-AF65-F5344CB8AC3E}">
        <p14:creationId xmlns:p14="http://schemas.microsoft.com/office/powerpoint/2010/main" val="1837318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DE8AFF8-90BE-4BDB-8E7D-4FEADCFB1F9A}"/>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9BE8970F-1773-4514-8D8D-6914AC54863C}"/>
              </a:ext>
            </a:extLst>
          </p:cNvPr>
          <p:cNvSpPr txBox="1"/>
          <p:nvPr/>
        </p:nvSpPr>
        <p:spPr>
          <a:xfrm>
            <a:off x="357187" y="695325"/>
            <a:ext cx="8429625" cy="5693866"/>
          </a:xfrm>
          <a:prstGeom prst="rect">
            <a:avLst/>
          </a:prstGeom>
          <a:solidFill>
            <a:schemeClr val="bg1"/>
          </a:solidFill>
        </p:spPr>
        <p:txBody>
          <a:bodyPr wrap="square" rtlCol="0">
            <a:spAutoFit/>
          </a:bodyPr>
          <a:lstStyle/>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①変わりゆく</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時代の変化</a:t>
            </a:r>
            <a:r>
              <a:rPr kumimoji="1" lang="ja-JP" altLang="en-US" sz="2800" b="1" dirty="0">
                <a:latin typeface="AR丸ゴシック体E" panose="020F0909000000000000" pitchFamily="49" charset="-128"/>
                <a:ea typeface="AR丸ゴシック体E" panose="020F0909000000000000" pitchFamily="49" charset="-128"/>
              </a:rPr>
              <a:t>に合わせて</a:t>
            </a:r>
            <a:r>
              <a:rPr kumimoji="1" lang="ja-JP" altLang="en-US" sz="1400" b="1" dirty="0">
                <a:latin typeface="AR丸ゴシック体E" panose="020F0909000000000000" pitchFamily="49" charset="-128"/>
                <a:ea typeface="AR丸ゴシック体E" panose="020F0909000000000000" pitchFamily="49" charset="-128"/>
              </a:rPr>
              <a:t>、</a:t>
            </a:r>
            <a:r>
              <a:rPr kumimoji="1" lang="ja-JP" altLang="en-US" sz="2800" b="1" dirty="0">
                <a:latin typeface="AR丸ゴシック体E" panose="020F0909000000000000" pitchFamily="49" charset="-128"/>
                <a:ea typeface="AR丸ゴシック体E" panose="020F0909000000000000" pitchFamily="49" charset="-128"/>
              </a:rPr>
              <a:t>子どもたちの</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学びも変わっていく</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②学習指導要領が改訂された</a:t>
            </a:r>
            <a:r>
              <a:rPr kumimoji="1" lang="ja-JP" altLang="en-US" sz="2000" b="1" dirty="0">
                <a:latin typeface="AR丸ゴシック体E" panose="020F0909000000000000" pitchFamily="49" charset="-128"/>
                <a:ea typeface="AR丸ゴシック体E" panose="020F0909000000000000" pitchFamily="49" charset="-128"/>
              </a:rPr>
              <a:t>・・</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学びを進化させる</a:t>
            </a:r>
            <a:endParaRPr kumimoji="1" lang="en-US" altLang="ja-JP" sz="2800" b="1" u="sng" dirty="0">
              <a:solidFill>
                <a:srgbClr val="FF0000"/>
              </a:solidFill>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③保護者</a:t>
            </a:r>
            <a:r>
              <a:rPr kumimoji="1" lang="ja-JP" altLang="en-US" sz="1600" b="1" dirty="0">
                <a:latin typeface="AR丸ゴシック体E" panose="020F0909000000000000" pitchFamily="49" charset="-128"/>
                <a:ea typeface="AR丸ゴシック体E" panose="020F0909000000000000" pitchFamily="49" charset="-128"/>
              </a:rPr>
              <a:t>・</a:t>
            </a:r>
            <a:r>
              <a:rPr kumimoji="1" lang="ja-JP" altLang="en-US" sz="2800" b="1" dirty="0">
                <a:latin typeface="AR丸ゴシック体E" panose="020F0909000000000000" pitchFamily="49" charset="-128"/>
                <a:ea typeface="AR丸ゴシック体E" panose="020F0909000000000000" pitchFamily="49" charset="-128"/>
              </a:rPr>
              <a:t>地域の方も一緒に加わって</a:t>
            </a:r>
            <a:r>
              <a:rPr kumimoji="1" lang="ja-JP" altLang="en-US" sz="2000" b="1" dirty="0">
                <a:latin typeface="AR丸ゴシック体E" panose="020F0909000000000000" pitchFamily="49" charset="-128"/>
                <a:ea typeface="AR丸ゴシック体E" panose="020F0909000000000000" pitchFamily="49" charset="-128"/>
              </a:rPr>
              <a:t>、</a:t>
            </a:r>
            <a:r>
              <a:rPr kumimoji="1" lang="ja-JP" altLang="en-US" sz="2800" b="1" dirty="0">
                <a:latin typeface="AR丸ゴシック体E" panose="020F0909000000000000" pitchFamily="49" charset="-128"/>
                <a:ea typeface="AR丸ゴシック体E" panose="020F0909000000000000" pitchFamily="49" charset="-128"/>
              </a:rPr>
              <a:t>社会全体で</a:t>
            </a:r>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a:t>
            </a:r>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応援してほしい・・</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社会に開かれた教育課程</a:t>
            </a:r>
            <a:r>
              <a:rPr kumimoji="1" lang="ja-JP" altLang="en-US" sz="2800" b="1" dirty="0">
                <a:latin typeface="AR丸ゴシック体E" panose="020F0909000000000000" pitchFamily="49" charset="-128"/>
                <a:ea typeface="AR丸ゴシック体E" panose="020F0909000000000000" pitchFamily="49" charset="-128"/>
              </a:rPr>
              <a:t>　</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en-US" altLang="ja-JP" sz="2800" b="1" u="sng" dirty="0">
                <a:highlight>
                  <a:srgbClr val="FFFF00"/>
                </a:highlight>
                <a:latin typeface="AR丸ゴシック体E" panose="020F0909000000000000" pitchFamily="49" charset="-128"/>
                <a:ea typeface="AR丸ゴシック体E" panose="020F0909000000000000" pitchFamily="49" charset="-128"/>
              </a:rPr>
              <a:t>※</a:t>
            </a:r>
            <a:r>
              <a:rPr kumimoji="1" lang="ja-JP" altLang="en-US" sz="2800" b="1" u="sng" dirty="0">
                <a:highlight>
                  <a:srgbClr val="FFFF00"/>
                </a:highlight>
                <a:latin typeface="AR丸ゴシック体E" panose="020F0909000000000000" pitchFamily="49" charset="-128"/>
                <a:ea typeface="AR丸ゴシック体E" panose="020F0909000000000000" pitchFamily="49" charset="-128"/>
              </a:rPr>
              <a:t>　この１０年ほどでどんな変化があっただろう？　</a:t>
            </a:r>
            <a:endParaRPr kumimoji="1" lang="en-US" altLang="ja-JP" sz="2800" b="1" u="sng"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2800" b="1" dirty="0">
                <a:highlight>
                  <a:srgbClr val="FFFF00"/>
                </a:highlight>
                <a:latin typeface="AR丸ゴシック体E" panose="020F0909000000000000" pitchFamily="49" charset="-128"/>
                <a:ea typeface="AR丸ゴシック体E" panose="020F0909000000000000" pitchFamily="49" charset="-128"/>
              </a:rPr>
              <a:t>　　</a:t>
            </a:r>
            <a:r>
              <a:rPr kumimoji="1" lang="ja-JP" altLang="en-US" sz="2800" b="1" u="sng" dirty="0">
                <a:highlight>
                  <a:srgbClr val="FFFF00"/>
                </a:highlight>
                <a:latin typeface="AR丸ゴシック体E" panose="020F0909000000000000" pitchFamily="49" charset="-128"/>
                <a:ea typeface="AR丸ゴシック体E" panose="020F0909000000000000" pitchFamily="49" charset="-128"/>
              </a:rPr>
              <a:t>レジュメの１番に１分間で書き出してみよう。</a:t>
            </a:r>
            <a:r>
              <a:rPr kumimoji="1" lang="ja-JP" altLang="en-US" sz="2800" b="1" dirty="0">
                <a:highlight>
                  <a:srgbClr val="FFFF00"/>
                </a:highlight>
                <a:latin typeface="AR丸ゴシック体E" panose="020F0909000000000000" pitchFamily="49" charset="-128"/>
                <a:ea typeface="AR丸ゴシック体E" panose="020F0909000000000000" pitchFamily="49" charset="-128"/>
              </a:rPr>
              <a:t>　　　　　　　　　　　</a:t>
            </a:r>
          </a:p>
        </p:txBody>
      </p:sp>
      <p:sp>
        <p:nvSpPr>
          <p:cNvPr id="2" name="楕円 1">
            <a:extLst>
              <a:ext uri="{FF2B5EF4-FFF2-40B4-BE49-F238E27FC236}">
                <a16:creationId xmlns:a16="http://schemas.microsoft.com/office/drawing/2014/main" id="{79285733-C853-4F0F-94CF-66F2017F350B}"/>
              </a:ext>
            </a:extLst>
          </p:cNvPr>
          <p:cNvSpPr/>
          <p:nvPr/>
        </p:nvSpPr>
        <p:spPr>
          <a:xfrm>
            <a:off x="357187" y="962025"/>
            <a:ext cx="4505325"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838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1000"/>
                                        <p:tgtEl>
                                          <p:spTgt spid="4">
                                            <p:txEl>
                                              <p:pRg st="5" end="5"/>
                                            </p:txEl>
                                          </p:spTgt>
                                        </p:tgtEl>
                                      </p:cBhvr>
                                    </p:animEffect>
                                    <p:anim calcmode="lin" valueType="num">
                                      <p:cBhvr>
                                        <p:cTn id="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500"/>
                                  </p:stCondLst>
                                  <p:childTnLst>
                                    <p:set>
                                      <p:cBhvr>
                                        <p:cTn id="12" dur="1" fill="hold">
                                          <p:stCondLst>
                                            <p:cond delay="0"/>
                                          </p:stCondLst>
                                        </p:cTn>
                                        <p:tgtEl>
                                          <p:spTgt spid="4">
                                            <p:txEl>
                                              <p:pRg st="7" end="7"/>
                                            </p:txEl>
                                          </p:spTgt>
                                        </p:tgtEl>
                                        <p:attrNameLst>
                                          <p:attrName>style.visibility</p:attrName>
                                        </p:attrNameLst>
                                      </p:cBhvr>
                                      <p:to>
                                        <p:strVal val="visible"/>
                                      </p:to>
                                    </p:set>
                                    <p:animEffect transition="in" filter="fade">
                                      <p:cBhvr>
                                        <p:cTn id="13" dur="1000"/>
                                        <p:tgtEl>
                                          <p:spTgt spid="4">
                                            <p:txEl>
                                              <p:pRg st="7" end="7"/>
                                            </p:txEl>
                                          </p:spTgt>
                                        </p:tgtEl>
                                      </p:cBhvr>
                                    </p:animEffect>
                                    <p:anim calcmode="lin" valueType="num">
                                      <p:cBhvr>
                                        <p:cTn id="1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42" presetClass="entr" presetSubtype="0" fill="hold" nodeType="after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Effect transition="in" filter="fade">
                                      <p:cBhvr>
                                        <p:cTn id="19" dur="1000"/>
                                        <p:tgtEl>
                                          <p:spTgt spid="4">
                                            <p:txEl>
                                              <p:pRg st="9" end="9"/>
                                            </p:txEl>
                                          </p:spTgt>
                                        </p:tgtEl>
                                      </p:cBhvr>
                                    </p:animEffect>
                                    <p:anim calcmode="lin" valueType="num">
                                      <p:cBhvr>
                                        <p:cTn id="20"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31" presetClass="entr" presetSubtype="0" fill="hold" grpId="0" nodeType="afterEffect">
                                  <p:stCondLst>
                                    <p:cond delay="300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par>
                          <p:cTn id="29" fill="hold">
                            <p:stCondLst>
                              <p:cond delay="9500"/>
                            </p:stCondLst>
                            <p:childTnLst>
                              <p:par>
                                <p:cTn id="30" presetID="42" presetClass="entr" presetSubtype="0" fill="hold" nodeType="afterEffect">
                                  <p:stCondLst>
                                    <p:cond delay="7000"/>
                                  </p:stCondLst>
                                  <p:childTnLst>
                                    <p:set>
                                      <p:cBhvr>
                                        <p:cTn id="31" dur="1" fill="hold">
                                          <p:stCondLst>
                                            <p:cond delay="0"/>
                                          </p:stCondLst>
                                        </p:cTn>
                                        <p:tgtEl>
                                          <p:spTgt spid="4">
                                            <p:txEl>
                                              <p:pRg st="11" end="11"/>
                                            </p:txEl>
                                          </p:spTgt>
                                        </p:tgtEl>
                                        <p:attrNameLst>
                                          <p:attrName>style.visibility</p:attrName>
                                        </p:attrNameLst>
                                      </p:cBhvr>
                                      <p:to>
                                        <p:strVal val="visible"/>
                                      </p:to>
                                    </p:set>
                                    <p:animEffect transition="in" filter="fade">
                                      <p:cBhvr>
                                        <p:cTn id="32" dur="1000"/>
                                        <p:tgtEl>
                                          <p:spTgt spid="4">
                                            <p:txEl>
                                              <p:pRg st="11" end="11"/>
                                            </p:txEl>
                                          </p:spTgt>
                                        </p:tgtEl>
                                      </p:cBhvr>
                                    </p:animEffect>
                                    <p:anim calcmode="lin" valueType="num">
                                      <p:cBhvr>
                                        <p:cTn id="33"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par>
                          <p:cTn id="35" fill="hold">
                            <p:stCondLst>
                              <p:cond delay="17500"/>
                            </p:stCondLst>
                            <p:childTnLst>
                              <p:par>
                                <p:cTn id="36" presetID="42" presetClass="entr" presetSubtype="0" fill="hold" nodeType="afterEffect">
                                  <p:stCondLst>
                                    <p:cond delay="0"/>
                                  </p:stCondLst>
                                  <p:childTnLst>
                                    <p:set>
                                      <p:cBhvr>
                                        <p:cTn id="37" dur="1" fill="hold">
                                          <p:stCondLst>
                                            <p:cond delay="0"/>
                                          </p:stCondLst>
                                        </p:cTn>
                                        <p:tgtEl>
                                          <p:spTgt spid="4">
                                            <p:txEl>
                                              <p:pRg st="12" end="12"/>
                                            </p:txEl>
                                          </p:spTgt>
                                        </p:tgtEl>
                                        <p:attrNameLst>
                                          <p:attrName>style.visibility</p:attrName>
                                        </p:attrNameLst>
                                      </p:cBhvr>
                                      <p:to>
                                        <p:strVal val="visible"/>
                                      </p:to>
                                    </p:set>
                                    <p:animEffect transition="in" filter="fade">
                                      <p:cBhvr>
                                        <p:cTn id="38" dur="1000"/>
                                        <p:tgtEl>
                                          <p:spTgt spid="4">
                                            <p:txEl>
                                              <p:pRg st="12" end="12"/>
                                            </p:txEl>
                                          </p:spTgt>
                                        </p:tgtEl>
                                      </p:cBhvr>
                                    </p:animEffect>
                                    <p:anim calcmode="lin" valueType="num">
                                      <p:cBhvr>
                                        <p:cTn id="39"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107504" y="332656"/>
            <a:ext cx="8928992" cy="6244017"/>
          </a:xfrm>
          <a:prstGeom prst="rect">
            <a:avLst/>
          </a:prstGeom>
          <a:solidFill>
            <a:srgbClr val="FFD5D1"/>
          </a:solidFill>
        </p:spPr>
        <p:txBody>
          <a:bodyPr wrap="square" rtlCol="0">
            <a:spAutoFit/>
          </a:bodyPr>
          <a:lstStyle/>
          <a:p>
            <a:endParaRPr lang="en-US" altLang="ja-JP" sz="1200"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教員の変化　、保護者や地域の変化</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①　子どもを怒鳴りつけるような指導が影を潜め、</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②　子どもの学びに火をつける工夫をしようとする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③　的確な指示・説明や称揚が増える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④　前年までの指導を共有・改善し、授業を進化させる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⑤　この学校で働けることに誇りと喜びを感じる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⑥　保護者アンケートが感謝の言葉で始まるようになった</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⑦　保護者・地域は参観から参画へ、そして協力者へ</a:t>
            </a:r>
            <a:endParaRPr lang="en-US" altLang="ja-JP" sz="2585" b="1"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499485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0" y="597556"/>
            <a:ext cx="9204764" cy="6059351"/>
          </a:xfrm>
          <a:prstGeom prst="rect">
            <a:avLst/>
          </a:prstGeom>
          <a:solidFill>
            <a:srgbClr val="99FF99"/>
          </a:solidFill>
        </p:spPr>
        <p:txBody>
          <a:bodyPr wrap="none" rtlCol="0">
            <a:spAutoFit/>
          </a:bodyPr>
          <a:lstStyle/>
          <a:p>
            <a:r>
              <a:rPr lang="ja-JP" altLang="en-US" sz="2585" b="1" dirty="0">
                <a:latin typeface="AR P丸ゴシック体E" panose="020F0900000000000000" pitchFamily="50" charset="-128"/>
                <a:ea typeface="AR P丸ゴシック体E" panose="020F0900000000000000" pitchFamily="50" charset="-128"/>
              </a:rPr>
              <a:t>校長として気をつけていたこと</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①　学校の最終責任者は校長　（問題から逃げない）</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②　自分と異なる意見の教員の声にこそ耳を傾ける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③　教師を委縮させるような指導をしない</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④　教育課程全てを職員とともにＥＳＤの視点で見直す</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⑤　</a:t>
            </a:r>
            <a:r>
              <a:rPr lang="ja-JP" altLang="en-US" sz="2000" b="1" dirty="0">
                <a:latin typeface="AR P丸ゴシック体E" panose="020F0900000000000000" pitchFamily="50" charset="-128"/>
                <a:ea typeface="AR P丸ゴシック体E" panose="020F0900000000000000" pitchFamily="50" charset="-128"/>
              </a:rPr>
              <a:t>（児童）</a:t>
            </a:r>
            <a:r>
              <a:rPr lang="ja-JP" altLang="en-US" sz="2585" b="1" dirty="0">
                <a:latin typeface="AR P丸ゴシック体E" panose="020F0900000000000000" pitchFamily="50" charset="-128"/>
                <a:ea typeface="AR P丸ゴシック体E" panose="020F0900000000000000" pitchFamily="50" charset="-128"/>
              </a:rPr>
              <a:t>ＳＤＧｓまつり</a:t>
            </a:r>
            <a:r>
              <a:rPr lang="ja-JP" altLang="en-US" sz="2400" b="1" dirty="0">
                <a:latin typeface="AR P丸ゴシック体E" panose="020F0900000000000000" pitchFamily="50" charset="-128"/>
                <a:ea typeface="AR P丸ゴシック体E" panose="020F0900000000000000" pitchFamily="50" charset="-128"/>
              </a:rPr>
              <a:t>・</a:t>
            </a:r>
            <a:r>
              <a:rPr lang="ja-JP" altLang="en-US" sz="2000" b="1" dirty="0">
                <a:latin typeface="AR P丸ゴシック体E" panose="020F0900000000000000" pitchFamily="50" charset="-128"/>
                <a:ea typeface="AR P丸ゴシック体E" panose="020F0900000000000000" pitchFamily="50" charset="-128"/>
              </a:rPr>
              <a:t>（職員）</a:t>
            </a:r>
            <a:r>
              <a:rPr lang="ja-JP" altLang="en-US" sz="2585" b="1" dirty="0">
                <a:latin typeface="AR P丸ゴシック体E" panose="020F0900000000000000" pitchFamily="50" charset="-128"/>
                <a:ea typeface="AR P丸ゴシック体E" panose="020F0900000000000000" pitchFamily="50" charset="-128"/>
              </a:rPr>
              <a:t>ＥＳＤ実践交流会の継続</a:t>
            </a:r>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a:t>
            </a:r>
            <a:endParaRPr lang="en-US" altLang="ja-JP" sz="1292"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⑥　職員に名刺を作って持たせる（開かれた学校の基本）</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⑦　学校とＥＳＤの営業に徹する</a:t>
            </a:r>
          </a:p>
        </p:txBody>
      </p:sp>
    </p:spTree>
    <p:extLst>
      <p:ext uri="{BB962C8B-B14F-4D97-AF65-F5344CB8AC3E}">
        <p14:creationId xmlns:p14="http://schemas.microsoft.com/office/powerpoint/2010/main" val="1728541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237417793"/>
              </p:ext>
            </p:extLst>
          </p:nvPr>
        </p:nvGraphicFramePr>
        <p:xfrm>
          <a:off x="522129" y="975269"/>
          <a:ext cx="7205634" cy="5276742"/>
        </p:xfrm>
        <a:graphic>
          <a:graphicData uri="http://schemas.openxmlformats.org/drawingml/2006/table">
            <a:tbl>
              <a:tblPr firstRow="1" firstCol="1" bandRow="1"/>
              <a:tblGrid>
                <a:gridCol w="7205634">
                  <a:extLst>
                    <a:ext uri="{9D8B030D-6E8A-4147-A177-3AD203B41FA5}">
                      <a16:colId xmlns:a16="http://schemas.microsoft.com/office/drawing/2014/main" val="20000"/>
                    </a:ext>
                  </a:extLst>
                </a:gridCol>
              </a:tblGrid>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１年　秋のおもちゃの店</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２年　うごくおもちゃ大しゅう合</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３年　八名川タイムトラベル</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４年　やさしさパワーアップ大作戦</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５年　今やろう</a:t>
                      </a:r>
                      <a:r>
                        <a:rPr lang="ja-JP" alt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a:t>
                      </a:r>
                      <a:endParaRPr lang="en-US" alt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endParaRPr>
                    </a:p>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地震から身を守る備えを！</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６年　未来にはばたけ！</a:t>
                      </a:r>
                      <a:endParaRPr lang="en-US" alt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endParaRPr>
                    </a:p>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～小学校卒業研究～</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090" name="Rectangle 1"/>
          <p:cNvSpPr>
            <a:spLocks noChangeArrowheads="1"/>
          </p:cNvSpPr>
          <p:nvPr/>
        </p:nvSpPr>
        <p:spPr bwMode="auto">
          <a:xfrm>
            <a:off x="351694" y="824236"/>
            <a:ext cx="4294705" cy="30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320800">
              <a:defRPr kumimoji="1" sz="1900">
                <a:solidFill>
                  <a:schemeClr val="tx1"/>
                </a:solidFill>
                <a:latin typeface="Arial" panose="020B0604020202020204" pitchFamily="34" charset="0"/>
                <a:ea typeface="ＭＳ Ｐゴシック" panose="020B0600070205080204" pitchFamily="50" charset="-128"/>
              </a:defRPr>
            </a:lvl1pPr>
            <a:lvl2pPr>
              <a:defRPr kumimoji="1" sz="1900">
                <a:solidFill>
                  <a:schemeClr val="tx1"/>
                </a:solidFill>
                <a:latin typeface="Arial" panose="020B0604020202020204" pitchFamily="34" charset="0"/>
                <a:ea typeface="ＭＳ Ｐゴシック" panose="020B0600070205080204" pitchFamily="50" charset="-128"/>
              </a:defRPr>
            </a:lvl2pPr>
            <a:lvl3pPr>
              <a:defRPr kumimoji="1" sz="1900">
                <a:solidFill>
                  <a:schemeClr val="tx1"/>
                </a:solidFill>
                <a:latin typeface="Arial" panose="020B0604020202020204" pitchFamily="34" charset="0"/>
                <a:ea typeface="ＭＳ Ｐゴシック" panose="020B0600070205080204" pitchFamily="50" charset="-128"/>
              </a:defRPr>
            </a:lvl3pPr>
            <a:lvl4pPr>
              <a:defRPr kumimoji="1" sz="1900">
                <a:solidFill>
                  <a:schemeClr val="tx1"/>
                </a:solidFill>
                <a:latin typeface="Arial" panose="020B0604020202020204" pitchFamily="34" charset="0"/>
                <a:ea typeface="ＭＳ Ｐゴシック" panose="020B0600070205080204" pitchFamily="50" charset="-128"/>
              </a:defRPr>
            </a:lvl4pPr>
            <a:lvl5pPr>
              <a:defRPr kumimoji="1" sz="1900">
                <a:solidFill>
                  <a:schemeClr val="tx1"/>
                </a:solidFill>
                <a:latin typeface="Arial" panose="020B0604020202020204" pitchFamily="34" charset="0"/>
                <a:ea typeface="ＭＳ Ｐゴシック" panose="020B0600070205080204" pitchFamily="50" charset="-128"/>
              </a:defRPr>
            </a:lvl5pPr>
            <a:lvl6pPr marL="23717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289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2861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7433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r>
              <a:rPr lang="ja-JP" altLang="en-US" sz="1363">
                <a:latin typeface="AR P丸ゴシック体E" panose="020F0900000000000000" pitchFamily="50" charset="-128"/>
                <a:cs typeface="Times New Roman" panose="02020603050405020304" pitchFamily="18" charset="0"/>
              </a:rPr>
              <a:t>　　</a:t>
            </a:r>
            <a:r>
              <a:rPr lang="ja-JP" altLang="ja-JP" sz="1363">
                <a:latin typeface="AR P丸ゴシック体E" panose="020F0900000000000000" pitchFamily="50" charset="-128"/>
                <a:cs typeface="Times New Roman" panose="02020603050405020304" pitchFamily="18" charset="0"/>
              </a:rPr>
              <a:t>　　　　　</a:t>
            </a:r>
            <a:endParaRPr lang="ja-JP" altLang="en-US" sz="1619"/>
          </a:p>
        </p:txBody>
      </p:sp>
      <p:pic>
        <p:nvPicPr>
          <p:cNvPr id="3091" name="Picture 6" descr="http://www.unic.or.jp/files/sdg_icon_15_ja-290x29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3869" y="1036142"/>
            <a:ext cx="799424" cy="79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9" descr="http://www.unic.or.jp/files/sdg_icon_09_ja-290x29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932" y="1899139"/>
            <a:ext cx="799424" cy="79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11" descr="http://www.unic.or.jp/files/sdg_icon_11_ja-290x29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8699" y="2763490"/>
            <a:ext cx="831888" cy="8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13" descr="http://www.unic.or.jp/files/sdg_icon_03_ja-290x290.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1405" y="3612964"/>
            <a:ext cx="799424" cy="79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11" descr="http://www.unic.or.jp/files/sdg_icon_11_ja-290x29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3289" y="4542242"/>
            <a:ext cx="815656" cy="81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15" descr="http://www.unic.or.jp/files/sdg_icon_08_ja-290x290.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3288" y="5391714"/>
            <a:ext cx="831888"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テキスト ボックス 7"/>
          <p:cNvSpPr txBox="1">
            <a:spLocks noChangeArrowheads="1"/>
          </p:cNvSpPr>
          <p:nvPr/>
        </p:nvSpPr>
        <p:spPr bwMode="auto">
          <a:xfrm>
            <a:off x="584351" y="568121"/>
            <a:ext cx="2662908" cy="32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34" b="1">
                <a:latin typeface="AR P丸ゴシック体E" panose="020F0900000000000000" pitchFamily="50" charset="-128"/>
                <a:ea typeface="AR P丸ゴシック体E" panose="020F0900000000000000" pitchFamily="50" charset="-128"/>
              </a:rPr>
              <a:t>第</a:t>
            </a:r>
            <a:r>
              <a:rPr lang="en-US" altLang="ja-JP" sz="1534" b="1">
                <a:latin typeface="AR P丸ゴシック体E" panose="020F0900000000000000" pitchFamily="50" charset="-128"/>
                <a:ea typeface="AR P丸ゴシック体E" panose="020F0900000000000000" pitchFamily="50" charset="-128"/>
              </a:rPr>
              <a:t>7</a:t>
            </a:r>
            <a:r>
              <a:rPr lang="ja-JP" altLang="en-US" sz="1534" b="1">
                <a:latin typeface="AR P丸ゴシック体E" panose="020F0900000000000000" pitchFamily="50" charset="-128"/>
                <a:ea typeface="AR P丸ゴシック体E" panose="020F0900000000000000" pitchFamily="50" charset="-128"/>
              </a:rPr>
              <a:t>回八名川まつり発表内容</a:t>
            </a:r>
          </a:p>
        </p:txBody>
      </p:sp>
      <p:pic>
        <p:nvPicPr>
          <p:cNvPr id="12" name="図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77497" y="2570017"/>
            <a:ext cx="1799774" cy="1349830"/>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図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91511" y="1036120"/>
            <a:ext cx="1563046" cy="11722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図 1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058879" y="1614181"/>
            <a:ext cx="1761593" cy="12675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図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42231" y="4323703"/>
            <a:ext cx="1540913" cy="1155684"/>
          </a:xfrm>
          <a:prstGeom prst="snip2DiagRect">
            <a:avLst>
              <a:gd name="adj1" fmla="val 0"/>
              <a:gd name="adj2" fmla="val 16667"/>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図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18167" y="3244934"/>
            <a:ext cx="1835100" cy="137632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図 16"/>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918166" y="4883065"/>
            <a:ext cx="1804802" cy="133898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04" name="テキスト ボックス 17"/>
          <p:cNvSpPr txBox="1">
            <a:spLocks noChangeArrowheads="1"/>
          </p:cNvSpPr>
          <p:nvPr/>
        </p:nvSpPr>
        <p:spPr bwMode="auto">
          <a:xfrm>
            <a:off x="2486195" y="6005823"/>
            <a:ext cx="3054041"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キャリアの視点から将来設計と学び方を語る</a:t>
            </a:r>
          </a:p>
        </p:txBody>
      </p:sp>
      <p:sp>
        <p:nvSpPr>
          <p:cNvPr id="3105" name="テキスト ボックス 18"/>
          <p:cNvSpPr txBox="1">
            <a:spLocks noChangeArrowheads="1"/>
          </p:cNvSpPr>
          <p:nvPr/>
        </p:nvSpPr>
        <p:spPr bwMode="auto">
          <a:xfrm>
            <a:off x="1762520" y="5129298"/>
            <a:ext cx="2242922"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保護者や地域の方と備えを語る</a:t>
            </a:r>
          </a:p>
        </p:txBody>
      </p:sp>
      <p:sp>
        <p:nvSpPr>
          <p:cNvPr id="3106" name="テキスト ボックス 19"/>
          <p:cNvSpPr txBox="1">
            <a:spLocks noChangeArrowheads="1"/>
          </p:cNvSpPr>
          <p:nvPr/>
        </p:nvSpPr>
        <p:spPr bwMode="auto">
          <a:xfrm>
            <a:off x="1746289" y="4191902"/>
            <a:ext cx="2303836"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a:latin typeface="AR P丸ゴシック体E" panose="020F0900000000000000" pitchFamily="50" charset="-128"/>
                <a:ea typeface="AR P丸ゴシック体E" panose="020F0900000000000000" pitchFamily="50" charset="-128"/>
              </a:rPr>
              <a:t>妊婦さん・外国人・お年寄り・・・・</a:t>
            </a:r>
          </a:p>
        </p:txBody>
      </p:sp>
      <p:sp>
        <p:nvSpPr>
          <p:cNvPr id="3107" name="テキスト ボックス 20"/>
          <p:cNvSpPr txBox="1">
            <a:spLocks noChangeArrowheads="1"/>
          </p:cNvSpPr>
          <p:nvPr/>
        </p:nvSpPr>
        <p:spPr bwMode="auto">
          <a:xfrm>
            <a:off x="1627255" y="3350546"/>
            <a:ext cx="2494594"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町の史跡や道具を調べて語ります。</a:t>
            </a:r>
          </a:p>
        </p:txBody>
      </p:sp>
      <p:sp>
        <p:nvSpPr>
          <p:cNvPr id="3108" name="テキスト ボックス 21"/>
          <p:cNvSpPr txBox="1">
            <a:spLocks noChangeArrowheads="1"/>
          </p:cNvSpPr>
          <p:nvPr/>
        </p:nvSpPr>
        <p:spPr bwMode="auto">
          <a:xfrm>
            <a:off x="1478462" y="2419914"/>
            <a:ext cx="3018775"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ゴムで、風で、坂道で・・・いっしょにあそぼ！</a:t>
            </a:r>
          </a:p>
        </p:txBody>
      </p:sp>
      <p:sp>
        <p:nvSpPr>
          <p:cNvPr id="3109" name="テキスト ボックス 22"/>
          <p:cNvSpPr txBox="1">
            <a:spLocks noChangeArrowheads="1"/>
          </p:cNvSpPr>
          <p:nvPr/>
        </p:nvSpPr>
        <p:spPr bwMode="auto">
          <a:xfrm>
            <a:off x="1746288" y="1554210"/>
            <a:ext cx="2247731"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ドングリやまつぼっくりで楽しもう</a:t>
            </a:r>
          </a:p>
        </p:txBody>
      </p:sp>
      <p:sp>
        <p:nvSpPr>
          <p:cNvPr id="24" name="正方形/長方形 6">
            <a:extLst>
              <a:ext uri="{FF2B5EF4-FFF2-40B4-BE49-F238E27FC236}">
                <a16:creationId xmlns:a16="http://schemas.microsoft.com/office/drawing/2014/main" id="{DCE56C77-B508-46ED-8630-530BD6E88432}"/>
              </a:ext>
            </a:extLst>
          </p:cNvPr>
          <p:cNvSpPr>
            <a:spLocks noChangeArrowheads="1"/>
          </p:cNvSpPr>
          <p:nvPr/>
        </p:nvSpPr>
        <p:spPr bwMode="auto">
          <a:xfrm>
            <a:off x="4021707" y="186518"/>
            <a:ext cx="4150694" cy="646331"/>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200" b="1" dirty="0">
                <a:latin typeface="AR P丸ゴシック体E" panose="020F0900000000000000" pitchFamily="50" charset="-128"/>
                <a:cs typeface="Times New Roman" panose="02020603050405020304" pitchFamily="18" charset="0"/>
              </a:rPr>
              <a:t>　令和元年の八名川まつりＥＳＤパワーアップ交流会は、</a:t>
            </a:r>
            <a:endParaRPr lang="en-US" altLang="ja-JP" sz="1200" b="1" dirty="0">
              <a:latin typeface="AR P丸ゴシック体E" panose="020F0900000000000000" pitchFamily="50" charset="-128"/>
              <a:cs typeface="Times New Roman" panose="02020603050405020304" pitchFamily="18" charset="0"/>
            </a:endParaRPr>
          </a:p>
          <a:p>
            <a:r>
              <a:rPr lang="en-US" altLang="ja-JP" sz="1200" b="1" dirty="0">
                <a:latin typeface="AR P丸ゴシック体E" panose="020F0900000000000000" pitchFamily="50" charset="-128"/>
                <a:cs typeface="Times New Roman" panose="02020603050405020304" pitchFamily="18" charset="0"/>
              </a:rPr>
              <a:t>10</a:t>
            </a:r>
            <a:r>
              <a:rPr lang="ja-JP" altLang="en-US" sz="1200" b="1" dirty="0">
                <a:latin typeface="AR P丸ゴシック体E" panose="020F0900000000000000" pitchFamily="50" charset="-128"/>
                <a:cs typeface="Times New Roman" panose="02020603050405020304" pitchFamily="18" charset="0"/>
              </a:rPr>
              <a:t>月</a:t>
            </a:r>
            <a:r>
              <a:rPr lang="en-US" altLang="ja-JP" sz="1200" b="1" dirty="0">
                <a:latin typeface="AR P丸ゴシック体E" panose="020F0900000000000000" pitchFamily="50" charset="-128"/>
                <a:cs typeface="Times New Roman" panose="02020603050405020304" pitchFamily="18" charset="0"/>
              </a:rPr>
              <a:t>19</a:t>
            </a:r>
            <a:r>
              <a:rPr lang="ja-JP" altLang="en-US" sz="1200" b="1" dirty="0">
                <a:latin typeface="AR P丸ゴシック体E" panose="020F0900000000000000" pitchFamily="50" charset="-128"/>
                <a:cs typeface="Times New Roman" panose="02020603050405020304" pitchFamily="18" charset="0"/>
              </a:rPr>
              <a:t>日（土）。児童の発表内容・研究交流の時程等は、</a:t>
            </a:r>
            <a:endParaRPr lang="en-US" altLang="ja-JP" sz="1200" b="1" dirty="0">
              <a:latin typeface="AR P丸ゴシック体E" panose="020F0900000000000000" pitchFamily="50" charset="-128"/>
              <a:cs typeface="Times New Roman" panose="02020603050405020304" pitchFamily="18" charset="0"/>
            </a:endParaRPr>
          </a:p>
          <a:p>
            <a:r>
              <a:rPr lang="ja-JP" altLang="en-US" sz="1200" b="1" dirty="0">
                <a:latin typeface="AR P丸ゴシック体E" panose="020F0900000000000000" pitchFamily="50" charset="-128"/>
                <a:cs typeface="Times New Roman" panose="02020603050405020304" pitchFamily="18" charset="0"/>
              </a:rPr>
              <a:t>江東区立八名川小学校ホームページからご確認ください。</a:t>
            </a:r>
            <a:endParaRPr lang="en-US" altLang="ja-JP" sz="1200" b="1" dirty="0"/>
          </a:p>
        </p:txBody>
      </p:sp>
    </p:spTree>
    <p:extLst>
      <p:ext uri="{BB962C8B-B14F-4D97-AF65-F5344CB8AC3E}">
        <p14:creationId xmlns:p14="http://schemas.microsoft.com/office/powerpoint/2010/main" val="324393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A0F447-6901-4D85-9F26-12C623AEB54B}"/>
              </a:ext>
            </a:extLst>
          </p:cNvPr>
          <p:cNvSpPr txBox="1"/>
          <p:nvPr/>
        </p:nvSpPr>
        <p:spPr>
          <a:xfrm>
            <a:off x="179512" y="548680"/>
            <a:ext cx="9217024" cy="6002412"/>
          </a:xfrm>
          <a:prstGeom prst="rect">
            <a:avLst/>
          </a:prstGeom>
          <a:noFill/>
        </p:spPr>
        <p:txBody>
          <a:bodyPr wrap="square" rtlCol="0">
            <a:spAutoFit/>
          </a:bodyPr>
          <a:lstStyle/>
          <a:p>
            <a:r>
              <a:rPr lang="ja-JP" altLang="en-US" sz="2585" b="1" dirty="0"/>
              <a:t>八名川まつりのような</a:t>
            </a:r>
            <a:endParaRPr lang="en-US" altLang="ja-JP" sz="2585" b="1" dirty="0"/>
          </a:p>
          <a:p>
            <a:r>
              <a:rPr lang="ja-JP" altLang="en-US" sz="2585" b="1" dirty="0"/>
              <a:t>「全校児童（生徒）によるＥＳＤ学習発表プレゼンまつり」</a:t>
            </a:r>
            <a:endParaRPr lang="en-US" altLang="ja-JP" sz="2585" b="1" dirty="0"/>
          </a:p>
          <a:p>
            <a:r>
              <a:rPr lang="ja-JP" altLang="en-US" sz="2585" b="1" dirty="0"/>
              <a:t>をすることの価値</a:t>
            </a:r>
            <a:endParaRPr lang="en-US" altLang="ja-JP" sz="2585" b="1" dirty="0"/>
          </a:p>
          <a:p>
            <a:endParaRPr lang="en-US" altLang="ja-JP" sz="2585" b="1" dirty="0"/>
          </a:p>
          <a:p>
            <a:r>
              <a:rPr lang="ja-JP" altLang="en-US" sz="2585" b="1" dirty="0"/>
              <a:t>①　一人一人の子どもが、「大人から子どもまで様々な　</a:t>
            </a:r>
            <a:endParaRPr lang="en-US" altLang="ja-JP" sz="2585" b="1" dirty="0"/>
          </a:p>
          <a:p>
            <a:r>
              <a:rPr lang="ja-JP" altLang="en-US" sz="2585" b="1" dirty="0"/>
              <a:t>　　世代の方に向かって、自分の学びを、何回も語る。」</a:t>
            </a:r>
            <a:endParaRPr lang="en-US" altLang="ja-JP" sz="2585" b="1" dirty="0"/>
          </a:p>
          <a:p>
            <a:r>
              <a:rPr lang="ja-JP" altLang="en-US" sz="2585" b="1" dirty="0"/>
              <a:t>　　という経験ができる。</a:t>
            </a:r>
            <a:endParaRPr lang="en-US" altLang="ja-JP" sz="2585" b="1" dirty="0"/>
          </a:p>
          <a:p>
            <a:r>
              <a:rPr lang="ja-JP" altLang="en-US" sz="2585" b="1" dirty="0"/>
              <a:t>　　人に伝える中で、自分の学びへの深い理解が進む。</a:t>
            </a:r>
            <a:endParaRPr lang="en-US" altLang="ja-JP" sz="2585" b="1" dirty="0"/>
          </a:p>
          <a:p>
            <a:r>
              <a:rPr lang="ja-JP" altLang="en-US" sz="2585" b="1" dirty="0"/>
              <a:t>②　多くの人に認められ、自信と誇りと課題意識が育つ。</a:t>
            </a:r>
            <a:endParaRPr lang="en-US" altLang="ja-JP" sz="2585" b="1" dirty="0"/>
          </a:p>
          <a:p>
            <a:r>
              <a:rPr lang="ja-JP" altLang="en-US" sz="2585" b="1" dirty="0"/>
              <a:t>③　テーマごとにグループを作って学び・まとめ・発表す</a:t>
            </a:r>
            <a:endParaRPr lang="en-US" altLang="ja-JP" sz="2585" b="1" dirty="0"/>
          </a:p>
          <a:p>
            <a:r>
              <a:rPr lang="ja-JP" altLang="en-US" sz="2585" b="1" dirty="0"/>
              <a:t>　　ることで、開かれた学年ができる。</a:t>
            </a:r>
            <a:endParaRPr lang="en-US" altLang="ja-JP" sz="2585" b="1" dirty="0"/>
          </a:p>
          <a:p>
            <a:r>
              <a:rPr lang="ja-JP" altLang="en-US" sz="2585" b="1" dirty="0"/>
              <a:t>④　あこがれをもって上級生の取り組みを見る中で、毎</a:t>
            </a:r>
            <a:endParaRPr lang="en-US" altLang="ja-JP" sz="2585" b="1" dirty="0"/>
          </a:p>
          <a:p>
            <a:r>
              <a:rPr lang="ja-JP" altLang="en-US" sz="2585" b="1" dirty="0"/>
              <a:t>　　年、無意識のうちに、前年の取り組みを越えようと工</a:t>
            </a:r>
            <a:endParaRPr lang="en-US" altLang="ja-JP" sz="2585" b="1" dirty="0"/>
          </a:p>
          <a:p>
            <a:r>
              <a:rPr lang="ja-JP" altLang="en-US" sz="2585" b="1" dirty="0"/>
              <a:t>　　</a:t>
            </a:r>
            <a:r>
              <a:rPr lang="ja-JP" altLang="en-US" sz="2585" b="1" dirty="0" err="1"/>
              <a:t>夫され</a:t>
            </a:r>
            <a:r>
              <a:rPr lang="ja-JP" altLang="en-US" sz="2585" b="1" dirty="0"/>
              <a:t>、全校の学びの質が、自動的に高まる。　</a:t>
            </a:r>
            <a:endParaRPr lang="en-US" altLang="ja-JP" sz="2585" b="1" dirty="0"/>
          </a:p>
          <a:p>
            <a:r>
              <a:rPr lang="ja-JP" altLang="en-US" sz="2215" b="1" dirty="0">
                <a:solidFill>
                  <a:srgbClr val="FF0000"/>
                </a:solidFill>
                <a:latin typeface="AR丸ゴシック体E" panose="020F0909000000000000" pitchFamily="49" charset="-128"/>
                <a:ea typeface="AR丸ゴシック体E" panose="020F0909000000000000" pitchFamily="49" charset="-128"/>
              </a:rPr>
              <a:t>これを教育課程に位置づけるのもカリキュラムマネジメントです</a:t>
            </a:r>
          </a:p>
        </p:txBody>
      </p:sp>
    </p:spTree>
    <p:extLst>
      <p:ext uri="{BB962C8B-B14F-4D97-AF65-F5344CB8AC3E}">
        <p14:creationId xmlns:p14="http://schemas.microsoft.com/office/powerpoint/2010/main" val="4469365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5F04850-9EF9-4AED-B244-7F1D2AF1B97E}"/>
              </a:ext>
            </a:extLst>
          </p:cNvPr>
          <p:cNvPicPr>
            <a:picLocks noChangeAspect="1"/>
          </p:cNvPicPr>
          <p:nvPr/>
        </p:nvPicPr>
        <p:blipFill rotWithShape="1">
          <a:blip r:embed="rId3">
            <a:extLst>
              <a:ext uri="{28A0092B-C50C-407E-A947-70E740481C1C}">
                <a14:useLocalDpi xmlns:a14="http://schemas.microsoft.com/office/drawing/2010/main" val="0"/>
              </a:ext>
            </a:extLst>
          </a:blip>
          <a:srcRect t="5756" b="7170"/>
          <a:stretch/>
        </p:blipFill>
        <p:spPr>
          <a:xfrm>
            <a:off x="-9777" y="272557"/>
            <a:ext cx="9144000" cy="5649858"/>
          </a:xfrm>
          <a:prstGeom prst="rect">
            <a:avLst/>
          </a:prstGeom>
        </p:spPr>
      </p:pic>
      <p:sp>
        <p:nvSpPr>
          <p:cNvPr id="2" name="テキスト ボックス 1">
            <a:extLst>
              <a:ext uri="{FF2B5EF4-FFF2-40B4-BE49-F238E27FC236}">
                <a16:creationId xmlns:a16="http://schemas.microsoft.com/office/drawing/2014/main" id="{37413315-3614-44F5-9C72-6447196FBC18}"/>
              </a:ext>
            </a:extLst>
          </p:cNvPr>
          <p:cNvSpPr txBox="1"/>
          <p:nvPr/>
        </p:nvSpPr>
        <p:spPr>
          <a:xfrm>
            <a:off x="384458" y="5921559"/>
            <a:ext cx="8712642" cy="902170"/>
          </a:xfrm>
          <a:prstGeom prst="rect">
            <a:avLst/>
          </a:prstGeom>
          <a:noFill/>
        </p:spPr>
        <p:txBody>
          <a:bodyPr wrap="none" rtlCol="0">
            <a:spAutoFit/>
          </a:bodyPr>
          <a:lstStyle/>
          <a:p>
            <a:r>
              <a:rPr lang="ja-JP" altLang="en-US" sz="1754" b="1" dirty="0"/>
              <a:t>最近、ＳＤＧｓのロゴを目にするようになりました。そのこと自体は悪いことでは</a:t>
            </a:r>
            <a:endParaRPr lang="en-US" altLang="ja-JP" sz="1754" b="1" dirty="0"/>
          </a:p>
          <a:p>
            <a:r>
              <a:rPr lang="ja-JP" altLang="en-US" sz="1754" b="1" dirty="0"/>
              <a:t>ないのですが、ばらばらに、部分的な取り組みを、コンクールや競争的に進めても、</a:t>
            </a:r>
            <a:endParaRPr lang="en-US" altLang="ja-JP" sz="1754" b="1" dirty="0"/>
          </a:p>
          <a:p>
            <a:r>
              <a:rPr lang="ja-JP" altLang="en-US" sz="1754" b="1" dirty="0"/>
              <a:t>ダメなのです。</a:t>
            </a:r>
          </a:p>
        </p:txBody>
      </p:sp>
    </p:spTree>
    <p:extLst>
      <p:ext uri="{BB962C8B-B14F-4D97-AF65-F5344CB8AC3E}">
        <p14:creationId xmlns:p14="http://schemas.microsoft.com/office/powerpoint/2010/main" val="594472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38E785A-740E-413E-B3C0-8E3A388402A1}"/>
              </a:ext>
            </a:extLst>
          </p:cNvPr>
          <p:cNvSpPr/>
          <p:nvPr/>
        </p:nvSpPr>
        <p:spPr>
          <a:xfrm>
            <a:off x="535382" y="1169057"/>
            <a:ext cx="3620085" cy="238265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5" name="正方形/長方形 4">
            <a:extLst>
              <a:ext uri="{FF2B5EF4-FFF2-40B4-BE49-F238E27FC236}">
                <a16:creationId xmlns:a16="http://schemas.microsoft.com/office/drawing/2014/main" id="{283925E9-71E0-4F92-952F-6EF1764AAB61}"/>
              </a:ext>
            </a:extLst>
          </p:cNvPr>
          <p:cNvSpPr/>
          <p:nvPr/>
        </p:nvSpPr>
        <p:spPr>
          <a:xfrm>
            <a:off x="4232082" y="1169057"/>
            <a:ext cx="2241954" cy="2382654"/>
          </a:xfrm>
          <a:prstGeom prst="rect">
            <a:avLst/>
          </a:prstGeom>
          <a:noFill/>
          <a:ln w="57150">
            <a:solidFill>
              <a:srgbClr val="EF2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6" name="正方形/長方形 5">
            <a:extLst>
              <a:ext uri="{FF2B5EF4-FFF2-40B4-BE49-F238E27FC236}">
                <a16:creationId xmlns:a16="http://schemas.microsoft.com/office/drawing/2014/main" id="{474590F3-84E6-4903-86EE-E2869A7535AF}"/>
              </a:ext>
            </a:extLst>
          </p:cNvPr>
          <p:cNvSpPr/>
          <p:nvPr/>
        </p:nvSpPr>
        <p:spPr>
          <a:xfrm>
            <a:off x="6563607" y="1169057"/>
            <a:ext cx="2086398" cy="2382654"/>
          </a:xfrm>
          <a:prstGeom prst="rect">
            <a:avLst/>
          </a:prstGeom>
          <a:noFill/>
          <a:ln w="57150">
            <a:solidFill>
              <a:srgbClr val="F2F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8" name="テキスト ボックス 7">
            <a:extLst>
              <a:ext uri="{FF2B5EF4-FFF2-40B4-BE49-F238E27FC236}">
                <a16:creationId xmlns:a16="http://schemas.microsoft.com/office/drawing/2014/main" id="{DC558BBE-1F07-4B05-9597-921FC9DCC989}"/>
              </a:ext>
            </a:extLst>
          </p:cNvPr>
          <p:cNvSpPr txBox="1"/>
          <p:nvPr/>
        </p:nvSpPr>
        <p:spPr>
          <a:xfrm>
            <a:off x="1846775" y="1424706"/>
            <a:ext cx="1238643" cy="660502"/>
          </a:xfrm>
          <a:prstGeom prst="rect">
            <a:avLst/>
          </a:prstGeom>
          <a:noFill/>
        </p:spPr>
        <p:txBody>
          <a:bodyPr wrap="square" rtlCol="0">
            <a:spAutoFit/>
          </a:bodyPr>
          <a:lstStyle/>
          <a:p>
            <a:r>
              <a:rPr lang="ja-JP" altLang="en-US" sz="3692" b="1" dirty="0"/>
              <a:t>環境</a:t>
            </a:r>
          </a:p>
        </p:txBody>
      </p:sp>
      <p:sp>
        <p:nvSpPr>
          <p:cNvPr id="9" name="テキスト ボックス 8">
            <a:extLst>
              <a:ext uri="{FF2B5EF4-FFF2-40B4-BE49-F238E27FC236}">
                <a16:creationId xmlns:a16="http://schemas.microsoft.com/office/drawing/2014/main" id="{8A96D777-0FF3-4378-AA91-2C7D71359A2F}"/>
              </a:ext>
            </a:extLst>
          </p:cNvPr>
          <p:cNvSpPr txBox="1"/>
          <p:nvPr/>
        </p:nvSpPr>
        <p:spPr>
          <a:xfrm>
            <a:off x="6896961" y="1476067"/>
            <a:ext cx="1596705" cy="1228670"/>
          </a:xfrm>
          <a:prstGeom prst="rect">
            <a:avLst/>
          </a:prstGeom>
          <a:noFill/>
        </p:spPr>
        <p:txBody>
          <a:bodyPr wrap="square" rtlCol="0">
            <a:spAutoFit/>
          </a:bodyPr>
          <a:lstStyle/>
          <a:p>
            <a:r>
              <a:rPr lang="ja-JP" altLang="en-US" sz="3692" b="1" dirty="0"/>
              <a:t>多文化理解</a:t>
            </a:r>
          </a:p>
        </p:txBody>
      </p:sp>
      <p:sp>
        <p:nvSpPr>
          <p:cNvPr id="10" name="テキスト ボックス 9">
            <a:extLst>
              <a:ext uri="{FF2B5EF4-FFF2-40B4-BE49-F238E27FC236}">
                <a16:creationId xmlns:a16="http://schemas.microsoft.com/office/drawing/2014/main" id="{68ADBEA9-F2C6-4343-B0A4-908D418AA2FD}"/>
              </a:ext>
            </a:extLst>
          </p:cNvPr>
          <p:cNvSpPr txBox="1"/>
          <p:nvPr/>
        </p:nvSpPr>
        <p:spPr>
          <a:xfrm>
            <a:off x="4655008" y="1476067"/>
            <a:ext cx="1238643" cy="660502"/>
          </a:xfrm>
          <a:prstGeom prst="rect">
            <a:avLst/>
          </a:prstGeom>
          <a:noFill/>
        </p:spPr>
        <p:txBody>
          <a:bodyPr wrap="square" rtlCol="0">
            <a:spAutoFit/>
          </a:bodyPr>
          <a:lstStyle/>
          <a:p>
            <a:r>
              <a:rPr lang="ja-JP" altLang="en-US" sz="3692" b="1" dirty="0"/>
              <a:t>人権</a:t>
            </a:r>
          </a:p>
        </p:txBody>
      </p:sp>
      <p:sp>
        <p:nvSpPr>
          <p:cNvPr id="12" name="テキスト ボックス 11">
            <a:extLst>
              <a:ext uri="{FF2B5EF4-FFF2-40B4-BE49-F238E27FC236}">
                <a16:creationId xmlns:a16="http://schemas.microsoft.com/office/drawing/2014/main" id="{40B62F3F-ACF7-4E78-8E00-147B56D3F942}"/>
              </a:ext>
            </a:extLst>
          </p:cNvPr>
          <p:cNvSpPr txBox="1"/>
          <p:nvPr/>
        </p:nvSpPr>
        <p:spPr>
          <a:xfrm>
            <a:off x="535381" y="3807360"/>
            <a:ext cx="8114623" cy="2365391"/>
          </a:xfrm>
          <a:prstGeom prst="rect">
            <a:avLst/>
          </a:prstGeom>
          <a:noFill/>
        </p:spPr>
        <p:txBody>
          <a:bodyPr wrap="square" rtlCol="0">
            <a:spAutoFit/>
          </a:bodyPr>
          <a:lstStyle/>
          <a:p>
            <a:r>
              <a:rPr lang="ja-JP" altLang="en-US" sz="2954" b="1" dirty="0"/>
              <a:t>３つの視点で取り組んできた生活・総合の単元名をＳＤＧｓのロゴに対応させてみると、小学校６年間で、全ての課題に向き合った学びが進められています。このような学習がＥＳＤであり、ＳＤＧｓの中心に位置するものなのです。</a:t>
            </a:r>
          </a:p>
        </p:txBody>
      </p:sp>
    </p:spTree>
    <p:extLst>
      <p:ext uri="{BB962C8B-B14F-4D97-AF65-F5344CB8AC3E}">
        <p14:creationId xmlns:p14="http://schemas.microsoft.com/office/powerpoint/2010/main" val="3119133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79063" y="396923"/>
            <a:ext cx="8726496" cy="5953829"/>
            <a:chOff x="-319961" y="-129479"/>
            <a:chExt cx="10241513" cy="6987479"/>
          </a:xfrm>
        </p:grpSpPr>
        <p:sp>
          <p:nvSpPr>
            <p:cNvPr id="67586" name="正方形/長方形 5"/>
            <p:cNvSpPr>
              <a:spLocks noChangeArrowheads="1"/>
            </p:cNvSpPr>
            <p:nvPr/>
          </p:nvSpPr>
          <p:spPr bwMode="auto">
            <a:xfrm>
              <a:off x="15552" y="0"/>
              <a:ext cx="9906000" cy="383741"/>
            </a:xfrm>
            <a:prstGeom prst="rect">
              <a:avLst/>
            </a:prstGeom>
            <a:solidFill>
              <a:schemeClr val="bg1"/>
            </a:solidFill>
            <a:ln w="9525">
              <a:noFill/>
              <a:miter lim="800000"/>
              <a:headEnd/>
              <a:tailEnd/>
            </a:ln>
          </p:spPr>
          <p:txBody>
            <a:bodyPr lIns="77046" tIns="38526" rIns="77046" bIns="38526">
              <a:spAutoFit/>
            </a:bodyPr>
            <a:lstStyle>
              <a:lvl1pPr defTabSz="450850">
                <a:defRPr kumimoji="1" sz="1900">
                  <a:solidFill>
                    <a:schemeClr val="tx1"/>
                  </a:solidFill>
                  <a:latin typeface="Arial" panose="020B0604020202020204" pitchFamily="34" charset="0"/>
                  <a:ea typeface="ＭＳ Ｐゴシック" panose="020B0600070205080204" pitchFamily="50" charset="-128"/>
                </a:defRPr>
              </a:lvl1pPr>
              <a:lvl2pPr marL="742950" indent="-285750" defTabSz="450850">
                <a:defRPr kumimoji="1" sz="1900">
                  <a:solidFill>
                    <a:schemeClr val="tx1"/>
                  </a:solidFill>
                  <a:latin typeface="Arial" panose="020B0604020202020204" pitchFamily="34" charset="0"/>
                  <a:ea typeface="ＭＳ Ｐゴシック" panose="020B0600070205080204" pitchFamily="50" charset="-128"/>
                </a:defRPr>
              </a:lvl2pPr>
              <a:lvl3pPr marL="1143000" indent="-228600" defTabSz="450850">
                <a:defRPr kumimoji="1" sz="1900">
                  <a:solidFill>
                    <a:schemeClr val="tx1"/>
                  </a:solidFill>
                  <a:latin typeface="Arial" panose="020B0604020202020204" pitchFamily="34" charset="0"/>
                  <a:ea typeface="ＭＳ Ｐゴシック" panose="020B0600070205080204" pitchFamily="50" charset="-128"/>
                </a:defRPr>
              </a:lvl3pPr>
              <a:lvl4pPr marL="1600200" indent="-228600" defTabSz="450850">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45085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lgn="ctr"/>
              <a:endParaRPr lang="en-US" altLang="ja-JP" sz="1619">
                <a:solidFill>
                  <a:srgbClr val="000000"/>
                </a:solidFill>
                <a:latin typeface="HGPｺﾞｼｯｸE" panose="020B0900000000000000" pitchFamily="50" charset="-128"/>
                <a:ea typeface="HGPｺﾞｼｯｸE" panose="020B0900000000000000" pitchFamily="50" charset="-128"/>
                <a:cs typeface="ＭＳ Ｐ明朝" panose="02020600040205080304" pitchFamily="18" charset="-128"/>
              </a:endParaRPr>
            </a:p>
          </p:txBody>
        </p:sp>
        <p:pic>
          <p:nvPicPr>
            <p:cNvPr id="67589" name="Picture 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287" y="692695"/>
              <a:ext cx="9636703" cy="61653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7591" name="テキスト ボックス 57"/>
            <p:cNvSpPr txBox="1">
              <a:spLocks noChangeArrowheads="1"/>
            </p:cNvSpPr>
            <p:nvPr/>
          </p:nvSpPr>
          <p:spPr bwMode="auto">
            <a:xfrm>
              <a:off x="-319961" y="-129479"/>
              <a:ext cx="7889776" cy="477701"/>
            </a:xfrm>
            <a:prstGeom prst="rect">
              <a:avLst/>
            </a:prstGeom>
            <a:solidFill>
              <a:srgbClr val="FFFFFF"/>
            </a:solidFill>
            <a:ln w="9525">
              <a:noFill/>
              <a:miter lim="800000"/>
              <a:headEnd/>
              <a:tailEnd/>
            </a:ln>
          </p:spPr>
          <p:txBody>
            <a:bodyPr wrap="square">
              <a:spAutoFit/>
            </a:bodyPr>
            <a:lstStyle>
              <a:lvl1pPr marL="177800" indent="-177800" defTabSz="912813">
                <a:defRPr kumimoji="1" sz="1900">
                  <a:solidFill>
                    <a:schemeClr val="tx1"/>
                  </a:solidFill>
                  <a:latin typeface="Arial" panose="020B0604020202020204" pitchFamily="34" charset="0"/>
                  <a:ea typeface="ＭＳ Ｐゴシック" panose="020B0600070205080204" pitchFamily="50" charset="-128"/>
                </a:defRPr>
              </a:lvl1pPr>
              <a:lvl2pPr marL="742950" indent="-285750" defTabSz="912813">
                <a:defRPr kumimoji="1" sz="1900">
                  <a:solidFill>
                    <a:schemeClr val="tx1"/>
                  </a:solidFill>
                  <a:latin typeface="Arial" panose="020B0604020202020204" pitchFamily="34" charset="0"/>
                  <a:ea typeface="ＭＳ Ｐゴシック" panose="020B0600070205080204" pitchFamily="50" charset="-128"/>
                </a:defRPr>
              </a:lvl2pPr>
              <a:lvl3pPr marL="1143000" indent="-228600" defTabSz="912813">
                <a:defRPr kumimoji="1" sz="1900">
                  <a:solidFill>
                    <a:schemeClr val="tx1"/>
                  </a:solidFill>
                  <a:latin typeface="Arial" panose="020B0604020202020204" pitchFamily="34" charset="0"/>
                  <a:ea typeface="ＭＳ Ｐゴシック" panose="020B0600070205080204" pitchFamily="50" charset="-128"/>
                </a:defRPr>
              </a:lvl3pPr>
              <a:lvl4pPr marL="1600200" indent="-228600" defTabSz="912813">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912813">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spcAft>
                  <a:spcPts val="341"/>
                </a:spcAft>
              </a:pPr>
              <a:r>
                <a:rPr lang="ja-JP" altLang="en-US" sz="2045" b="1" dirty="0">
                  <a:solidFill>
                    <a:srgbClr val="000000"/>
                  </a:solidFill>
                  <a:latin typeface="ＤＦ特太ゴシック体" panose="020B0509000000000000" pitchFamily="49" charset="-128"/>
                  <a:ea typeface="ＤＦ特太ゴシック体" panose="020B0509000000000000" pitchFamily="49" charset="-128"/>
                </a:rPr>
                <a:t>◆子どもたちが生きていく時代を踏まえた社会的な課題</a:t>
              </a:r>
              <a:endParaRPr lang="en-US" altLang="ja-JP" sz="2045" b="1" dirty="0">
                <a:solidFill>
                  <a:srgbClr val="000000"/>
                </a:solidFill>
                <a:latin typeface="ＤＦ特太ゴシック体" panose="020B0509000000000000" pitchFamily="49" charset="-128"/>
                <a:ea typeface="ＤＦ特太ゴシック体" panose="020B0509000000000000" pitchFamily="49" charset="-128"/>
              </a:endParaRPr>
            </a:p>
          </p:txBody>
        </p:sp>
        <p:sp>
          <p:nvSpPr>
            <p:cNvPr id="2" name="円/楕円 1"/>
            <p:cNvSpPr/>
            <p:nvPr/>
          </p:nvSpPr>
          <p:spPr>
            <a:xfrm>
              <a:off x="7311702" y="5805264"/>
              <a:ext cx="230435"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pic>
          <p:nvPicPr>
            <p:cNvPr id="12" name="Picture 2" descr="http://www.jp.undp.org/content/dam/tokyo/img/MDGs/xUNDP_Tok_SDGsJ_20160312.jpg.pagespeed.ic.s91oJ352dw.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44816" y="5341937"/>
              <a:ext cx="2304256" cy="8233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8234685" y="-20587"/>
              <a:ext cx="1655762" cy="461961"/>
            </a:xfrm>
            <a:prstGeom prst="rect">
              <a:avLst/>
            </a:prstGeom>
            <a:solidFill>
              <a:srgbClr val="FFFF00"/>
            </a:solidFill>
            <a:ln w="44450">
              <a:noFill/>
            </a:ln>
          </p:spPr>
          <p:style>
            <a:lnRef idx="1">
              <a:schemeClr val="accent1"/>
            </a:lnRef>
            <a:fillRef idx="2">
              <a:schemeClr val="accent1"/>
            </a:fillRef>
            <a:effectRef idx="1">
              <a:schemeClr val="accent1"/>
            </a:effectRef>
            <a:fontRef idx="minor">
              <a:schemeClr val="dk1"/>
            </a:fontRef>
          </p:style>
          <p:txBody>
            <a:bodyPr lIns="77137" tIns="38574" rIns="77137" bIns="38574" anchor="ctr"/>
            <a:lstStyle/>
            <a:p>
              <a:pPr marL="382714" indent="-382714" algn="ctr" defTabSz="779140">
                <a:spcBef>
                  <a:spcPct val="50000"/>
                </a:spcBef>
                <a:defRPr/>
              </a:pPr>
              <a:r>
                <a:rPr lang="ja-JP" altLang="en-US" sz="1704" b="1" dirty="0">
                  <a:solidFill>
                    <a:srgbClr val="000000"/>
                  </a:solidFill>
                  <a:latin typeface="HGPｺﾞｼｯｸE" panose="020B0900000000000000" pitchFamily="50" charset="-128"/>
                  <a:ea typeface="HGPｺﾞｼｯｸE" panose="020B0900000000000000" pitchFamily="50" charset="-128"/>
                </a:rPr>
                <a:t>何を学ぶか</a:t>
              </a:r>
            </a:p>
          </p:txBody>
        </p:sp>
      </p:grpSp>
      <p:sp>
        <p:nvSpPr>
          <p:cNvPr id="4" name="正方形/長方形 3"/>
          <p:cNvSpPr/>
          <p:nvPr/>
        </p:nvSpPr>
        <p:spPr>
          <a:xfrm>
            <a:off x="535382" y="1711035"/>
            <a:ext cx="3620085" cy="463971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11" name="正方形/長方形 10"/>
          <p:cNvSpPr/>
          <p:nvPr/>
        </p:nvSpPr>
        <p:spPr>
          <a:xfrm>
            <a:off x="4232082" y="1711035"/>
            <a:ext cx="2241954" cy="4639718"/>
          </a:xfrm>
          <a:prstGeom prst="rect">
            <a:avLst/>
          </a:prstGeom>
          <a:noFill/>
          <a:ln w="57150">
            <a:solidFill>
              <a:srgbClr val="EF2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13" name="正方形/長方形 12"/>
          <p:cNvSpPr/>
          <p:nvPr/>
        </p:nvSpPr>
        <p:spPr>
          <a:xfrm>
            <a:off x="6563607" y="1711035"/>
            <a:ext cx="2086398" cy="4639718"/>
          </a:xfrm>
          <a:prstGeom prst="rect">
            <a:avLst/>
          </a:prstGeom>
          <a:noFill/>
          <a:ln w="57150">
            <a:solidFill>
              <a:srgbClr val="F2F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pic>
        <p:nvPicPr>
          <p:cNvPr id="14" name="図 13">
            <a:extLst>
              <a:ext uri="{FF2B5EF4-FFF2-40B4-BE49-F238E27FC236}">
                <a16:creationId xmlns:a16="http://schemas.microsoft.com/office/drawing/2014/main" id="{BB3B97C8-F01F-4FAE-B0F0-74A397C5BB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06" t="48256" r="34215" b="31256"/>
          <a:stretch/>
        </p:blipFill>
        <p:spPr>
          <a:xfrm>
            <a:off x="6581782" y="2099622"/>
            <a:ext cx="481900" cy="465282"/>
          </a:xfrm>
          <a:prstGeom prst="rect">
            <a:avLst/>
          </a:prstGeom>
        </p:spPr>
      </p:pic>
    </p:spTree>
    <p:extLst>
      <p:ext uri="{BB962C8B-B14F-4D97-AF65-F5344CB8AC3E}">
        <p14:creationId xmlns:p14="http://schemas.microsoft.com/office/powerpoint/2010/main" val="1443042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8A0A467-8EC3-4203-A9CD-E26F6D0386E2}"/>
              </a:ext>
            </a:extLst>
          </p:cNvPr>
          <p:cNvSpPr txBox="1"/>
          <p:nvPr/>
        </p:nvSpPr>
        <p:spPr>
          <a:xfrm>
            <a:off x="185051" y="5969208"/>
            <a:ext cx="8491405" cy="902170"/>
          </a:xfrm>
          <a:prstGeom prst="rect">
            <a:avLst/>
          </a:prstGeom>
          <a:noFill/>
        </p:spPr>
        <p:txBody>
          <a:bodyPr wrap="square" rtlCol="0">
            <a:spAutoFit/>
          </a:bodyPr>
          <a:lstStyle/>
          <a:p>
            <a:r>
              <a:rPr lang="ja-JP" altLang="en-US" sz="1754" b="1" dirty="0">
                <a:latin typeface="AR丸ゴシック体E" panose="020F0909000000000000" pitchFamily="49" charset="-128"/>
                <a:ea typeface="AR丸ゴシック体E" panose="020F0909000000000000" pitchFamily="49" charset="-128"/>
              </a:rPr>
              <a:t>ちょっと取り組んで達成できるような甘いものは一つもありません。そこには、深い理解や学びを通じた、本気で考える人づくりが欠かせないのです。全国の学校でやらないとだめです。</a:t>
            </a:r>
          </a:p>
        </p:txBody>
      </p:sp>
      <p:pic>
        <p:nvPicPr>
          <p:cNvPr id="7" name="図 6">
            <a:extLst>
              <a:ext uri="{FF2B5EF4-FFF2-40B4-BE49-F238E27FC236}">
                <a16:creationId xmlns:a16="http://schemas.microsoft.com/office/drawing/2014/main" id="{22EDB72F-A774-4716-993A-11CB526C86A7}"/>
              </a:ext>
            </a:extLst>
          </p:cNvPr>
          <p:cNvPicPr>
            <a:picLocks noChangeAspect="1"/>
          </p:cNvPicPr>
          <p:nvPr/>
        </p:nvPicPr>
        <p:blipFill rotWithShape="1">
          <a:blip r:embed="rId3"/>
          <a:srcRect l="29646" t="17693" r="30374" b="11232"/>
          <a:stretch/>
        </p:blipFill>
        <p:spPr>
          <a:xfrm>
            <a:off x="5287791" y="5024255"/>
            <a:ext cx="864031" cy="912436"/>
          </a:xfrm>
          <a:prstGeom prst="rect">
            <a:avLst/>
          </a:prstGeom>
        </p:spPr>
      </p:pic>
      <p:pic>
        <p:nvPicPr>
          <p:cNvPr id="4" name="図 3">
            <a:extLst>
              <a:ext uri="{FF2B5EF4-FFF2-40B4-BE49-F238E27FC236}">
                <a16:creationId xmlns:a16="http://schemas.microsoft.com/office/drawing/2014/main" id="{DDB9E864-6D76-443A-810F-84CD1571B6AC}"/>
              </a:ext>
            </a:extLst>
          </p:cNvPr>
          <p:cNvPicPr>
            <a:picLocks noChangeAspect="1"/>
          </p:cNvPicPr>
          <p:nvPr/>
        </p:nvPicPr>
        <p:blipFill rotWithShape="1">
          <a:blip r:embed="rId4">
            <a:extLst>
              <a:ext uri="{28A0092B-C50C-407E-A947-70E740481C1C}">
                <a14:useLocalDpi xmlns:a14="http://schemas.microsoft.com/office/drawing/2010/main" val="0"/>
              </a:ext>
            </a:extLst>
          </a:blip>
          <a:srcRect b="13434"/>
          <a:stretch/>
        </p:blipFill>
        <p:spPr>
          <a:xfrm>
            <a:off x="0" y="0"/>
            <a:ext cx="9144000" cy="5936691"/>
          </a:xfrm>
          <a:prstGeom prst="rect">
            <a:avLst/>
          </a:prstGeom>
        </p:spPr>
      </p:pic>
    </p:spTree>
    <p:extLst>
      <p:ext uri="{BB962C8B-B14F-4D97-AF65-F5344CB8AC3E}">
        <p14:creationId xmlns:p14="http://schemas.microsoft.com/office/powerpoint/2010/main" val="11162468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C700AB2-2C49-4B95-9DA8-78D24F7B5CC1}"/>
              </a:ext>
            </a:extLst>
          </p:cNvPr>
          <p:cNvSpPr/>
          <p:nvPr/>
        </p:nvSpPr>
        <p:spPr>
          <a:xfrm>
            <a:off x="97516" y="121173"/>
            <a:ext cx="8730028" cy="662613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latin typeface="AR丸ゴシック体E" panose="020F0909000000000000" pitchFamily="49" charset="-128"/>
              <a:ea typeface="AR丸ゴシック体E" panose="020F0909000000000000" pitchFamily="49" charset="-128"/>
            </a:endParaRPr>
          </a:p>
        </p:txBody>
      </p:sp>
      <p:sp>
        <p:nvSpPr>
          <p:cNvPr id="2" name="テキスト ボックス 1">
            <a:extLst>
              <a:ext uri="{FF2B5EF4-FFF2-40B4-BE49-F238E27FC236}">
                <a16:creationId xmlns:a16="http://schemas.microsoft.com/office/drawing/2014/main" id="{2E31CF78-1E00-4F28-85BA-03D00BF89F88}"/>
              </a:ext>
            </a:extLst>
          </p:cNvPr>
          <p:cNvSpPr txBox="1"/>
          <p:nvPr/>
        </p:nvSpPr>
        <p:spPr>
          <a:xfrm>
            <a:off x="244074" y="433516"/>
            <a:ext cx="8802410" cy="6020559"/>
          </a:xfrm>
          <a:prstGeom prst="rect">
            <a:avLst/>
          </a:prstGeom>
          <a:noFill/>
        </p:spPr>
        <p:txBody>
          <a:bodyPr wrap="none" rtlCol="0">
            <a:spAutoFit/>
          </a:bodyPr>
          <a:lstStyle/>
          <a:p>
            <a:r>
              <a:rPr lang="ja-JP" altLang="en-US" sz="3200" b="1" dirty="0">
                <a:latin typeface="AR丸ゴシック体E" panose="020F0909000000000000" pitchFamily="49" charset="-128"/>
                <a:ea typeface="AR丸ゴシック体E" panose="020F0909000000000000" pitchFamily="49" charset="-128"/>
              </a:rPr>
              <a:t>皆様方のお取組みによって、ＥＳＤが広まり、</a:t>
            </a:r>
            <a:endParaRPr lang="en-US" altLang="ja-JP" sz="3200" b="1" dirty="0">
              <a:latin typeface="AR丸ゴシック体E" panose="020F0909000000000000" pitchFamily="49" charset="-128"/>
              <a:ea typeface="AR丸ゴシック体E" panose="020F0909000000000000" pitchFamily="49" charset="-128"/>
            </a:endParaRPr>
          </a:p>
          <a:p>
            <a:endParaRPr lang="en-US" altLang="ja-JP" sz="3200" b="1" dirty="0">
              <a:latin typeface="AR丸ゴシック体E" panose="020F0909000000000000" pitchFamily="49" charset="-128"/>
              <a:ea typeface="AR丸ゴシック体E" panose="020F0909000000000000" pitchFamily="49" charset="-128"/>
            </a:endParaRPr>
          </a:p>
          <a:p>
            <a:r>
              <a:rPr lang="ja-JP" altLang="en-US" sz="3200" b="1" dirty="0">
                <a:latin typeface="AR丸ゴシック体E" panose="020F0909000000000000" pitchFamily="49" charset="-128"/>
                <a:ea typeface="AR丸ゴシック体E" panose="020F0909000000000000" pitchFamily="49" charset="-128"/>
              </a:rPr>
              <a:t>成長し、変容する子どもたちの姿を通じて</a:t>
            </a:r>
            <a:endParaRPr lang="en-US" altLang="ja-JP" sz="3200" b="1" dirty="0">
              <a:latin typeface="AR丸ゴシック体E" panose="020F0909000000000000" pitchFamily="49" charset="-128"/>
              <a:ea typeface="AR丸ゴシック体E" panose="020F0909000000000000" pitchFamily="49" charset="-128"/>
            </a:endParaRPr>
          </a:p>
          <a:p>
            <a:endParaRPr lang="en-US" altLang="ja-JP" sz="3200" b="1" dirty="0">
              <a:latin typeface="AR丸ゴシック体E" panose="020F0909000000000000" pitchFamily="49" charset="-128"/>
              <a:ea typeface="AR丸ゴシック体E" panose="020F0909000000000000" pitchFamily="49" charset="-128"/>
            </a:endParaRPr>
          </a:p>
          <a:p>
            <a:r>
              <a:rPr lang="ja-JP" altLang="en-US" sz="3200" b="1" dirty="0">
                <a:latin typeface="AR丸ゴシック体E" panose="020F0909000000000000" pitchFamily="49" charset="-128"/>
                <a:ea typeface="AR丸ゴシック体E" panose="020F0909000000000000" pitchFamily="49" charset="-128"/>
              </a:rPr>
              <a:t>保護者や、地域の理解・納得、そして協力を</a:t>
            </a:r>
            <a:endParaRPr lang="en-US" altLang="ja-JP" sz="3200" b="1" dirty="0">
              <a:latin typeface="AR丸ゴシック体E" panose="020F0909000000000000" pitchFamily="49" charset="-128"/>
              <a:ea typeface="AR丸ゴシック体E" panose="020F0909000000000000" pitchFamily="49" charset="-128"/>
            </a:endParaRPr>
          </a:p>
          <a:p>
            <a:endParaRPr lang="en-US" altLang="ja-JP" sz="3200" b="1" dirty="0">
              <a:latin typeface="AR丸ゴシック体E" panose="020F0909000000000000" pitchFamily="49" charset="-128"/>
              <a:ea typeface="AR丸ゴシック体E" panose="020F0909000000000000" pitchFamily="49" charset="-128"/>
            </a:endParaRPr>
          </a:p>
          <a:p>
            <a:r>
              <a:rPr lang="ja-JP" altLang="en-US" sz="3200" b="1" dirty="0">
                <a:latin typeface="AR丸ゴシック体E" panose="020F0909000000000000" pitchFamily="49" charset="-128"/>
                <a:ea typeface="AR丸ゴシック体E" panose="020F0909000000000000" pitchFamily="49" charset="-128"/>
              </a:rPr>
              <a:t>得られるよう、実践を重ねていかれます</a:t>
            </a:r>
            <a:endParaRPr lang="en-US" altLang="ja-JP" sz="3200" b="1" dirty="0">
              <a:latin typeface="AR丸ゴシック体E" panose="020F0909000000000000" pitchFamily="49" charset="-128"/>
              <a:ea typeface="AR丸ゴシック体E" panose="020F0909000000000000" pitchFamily="49" charset="-128"/>
            </a:endParaRPr>
          </a:p>
          <a:p>
            <a:endParaRPr lang="en-US" altLang="ja-JP" sz="3200" b="1" dirty="0">
              <a:latin typeface="AR丸ゴシック体E" panose="020F0909000000000000" pitchFamily="49" charset="-128"/>
              <a:ea typeface="AR丸ゴシック体E" panose="020F0909000000000000" pitchFamily="49" charset="-128"/>
            </a:endParaRPr>
          </a:p>
          <a:p>
            <a:r>
              <a:rPr lang="ja-JP" altLang="en-US" sz="3200" b="1" dirty="0">
                <a:latin typeface="AR丸ゴシック体E" panose="020F0909000000000000" pitchFamily="49" charset="-128"/>
                <a:ea typeface="AR丸ゴシック体E" panose="020F0909000000000000" pitchFamily="49" charset="-128"/>
              </a:rPr>
              <a:t>ことを期待しています。</a:t>
            </a:r>
            <a:endParaRPr lang="en-US" altLang="ja-JP" sz="3200" b="1" dirty="0">
              <a:latin typeface="AR丸ゴシック体E" panose="020F0909000000000000" pitchFamily="49" charset="-128"/>
              <a:ea typeface="AR丸ゴシック体E" panose="020F0909000000000000" pitchFamily="49" charset="-128"/>
            </a:endParaRPr>
          </a:p>
          <a:p>
            <a:endParaRPr lang="en-US" altLang="ja-JP" sz="3200" b="1" dirty="0">
              <a:latin typeface="AR丸ゴシック体E" panose="020F0909000000000000" pitchFamily="49" charset="-128"/>
              <a:ea typeface="AR丸ゴシック体E" panose="020F0909000000000000" pitchFamily="49" charset="-128"/>
            </a:endParaRPr>
          </a:p>
          <a:p>
            <a:r>
              <a:rPr lang="ja-JP" altLang="en-US" sz="3200" b="1" dirty="0">
                <a:latin typeface="AR丸ゴシック体E" panose="020F0909000000000000" pitchFamily="49" charset="-128"/>
                <a:ea typeface="AR丸ゴシック体E" panose="020F0909000000000000" pitchFamily="49" charset="-128"/>
              </a:rPr>
              <a:t>ありがとうございました。</a:t>
            </a:r>
            <a:endParaRPr lang="en-US" altLang="ja-JP" sz="3200" b="1" dirty="0">
              <a:latin typeface="AR丸ゴシック体E" panose="020F0909000000000000" pitchFamily="49" charset="-128"/>
              <a:ea typeface="AR丸ゴシック体E" panose="020F0909000000000000" pitchFamily="49" charset="-128"/>
            </a:endParaRPr>
          </a:p>
          <a:p>
            <a:endParaRPr lang="en-US" altLang="ja-JP" sz="3323" dirty="0"/>
          </a:p>
        </p:txBody>
      </p:sp>
      <p:pic>
        <p:nvPicPr>
          <p:cNvPr id="5" name="図 4" descr="スーツを着ている男はスマイルしている&#10;&#10;自動的に生成された説明">
            <a:extLst>
              <a:ext uri="{FF2B5EF4-FFF2-40B4-BE49-F238E27FC236}">
                <a16:creationId xmlns:a16="http://schemas.microsoft.com/office/drawing/2014/main" id="{A2373690-7782-4BDE-9683-0758C95C4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429" y="4126510"/>
            <a:ext cx="1920051" cy="2542570"/>
          </a:xfrm>
          <a:prstGeom prst="rect">
            <a:avLst/>
          </a:prstGeom>
        </p:spPr>
      </p:pic>
    </p:spTree>
    <p:extLst>
      <p:ext uri="{BB962C8B-B14F-4D97-AF65-F5344CB8AC3E}">
        <p14:creationId xmlns:p14="http://schemas.microsoft.com/office/powerpoint/2010/main" val="3399228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感染者の多い国や地域 新型コロナウイルス | NHKニュース">
            <a:extLst>
              <a:ext uri="{FF2B5EF4-FFF2-40B4-BE49-F238E27FC236}">
                <a16:creationId xmlns:a16="http://schemas.microsoft.com/office/drawing/2014/main" id="{95A9A234-4C03-4B6C-9433-CA30871A8A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3376" y="844952"/>
            <a:ext cx="7172169" cy="4016415"/>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ADCAF96D-9D99-455D-8B60-0C727A453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7054" y="2690390"/>
            <a:ext cx="4957823" cy="2788775"/>
          </a:xfrm>
          <a:prstGeom prst="rect">
            <a:avLst/>
          </a:prstGeom>
        </p:spPr>
      </p:pic>
      <p:sp>
        <p:nvSpPr>
          <p:cNvPr id="4" name="テキスト ボックス 3">
            <a:extLst>
              <a:ext uri="{FF2B5EF4-FFF2-40B4-BE49-F238E27FC236}">
                <a16:creationId xmlns:a16="http://schemas.microsoft.com/office/drawing/2014/main" id="{9D0E5CBA-1C29-4E2A-91AA-0932AAFED065}"/>
              </a:ext>
            </a:extLst>
          </p:cNvPr>
          <p:cNvSpPr txBox="1"/>
          <p:nvPr/>
        </p:nvSpPr>
        <p:spPr>
          <a:xfrm>
            <a:off x="858801" y="5914663"/>
            <a:ext cx="7186583" cy="307777"/>
          </a:xfrm>
          <a:prstGeom prst="rect">
            <a:avLst/>
          </a:prstGeom>
          <a:noFill/>
        </p:spPr>
        <p:txBody>
          <a:bodyPr wrap="none" rtlCol="0">
            <a:spAutoFit/>
          </a:bodyPr>
          <a:lstStyle/>
          <a:p>
            <a:r>
              <a:rPr kumimoji="1" lang="ja-JP" altLang="en-US" sz="1400" dirty="0"/>
              <a:t>画像提供：米国立アレルギー感染症研究所　ＮＨＫ新型コロナウイルス特設サイトより</a:t>
            </a:r>
          </a:p>
        </p:txBody>
      </p:sp>
    </p:spTree>
    <p:extLst>
      <p:ext uri="{BB962C8B-B14F-4D97-AF65-F5344CB8AC3E}">
        <p14:creationId xmlns:p14="http://schemas.microsoft.com/office/powerpoint/2010/main" val="3912793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図 5"/>
          <p:cNvPicPr>
            <a:picLocks noChangeAspect="1"/>
          </p:cNvPicPr>
          <p:nvPr/>
        </p:nvPicPr>
        <p:blipFill rotWithShape="1">
          <a:blip r:embed="rId3" cstate="print">
            <a:extLst>
              <a:ext uri="{28A0092B-C50C-407E-A947-70E740481C1C}">
                <a14:useLocalDpi xmlns:a14="http://schemas.microsoft.com/office/drawing/2010/main" val="0"/>
              </a:ext>
            </a:extLst>
          </a:blip>
          <a:srcRect t="9051"/>
          <a:stretch/>
        </p:blipFill>
        <p:spPr bwMode="auto">
          <a:xfrm>
            <a:off x="178045" y="601290"/>
            <a:ext cx="4647468" cy="601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http://news.biglobe.ne.jp/domestic/0715/8109373927/20160714aa2nd-250x250_thum63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0584" y="2165838"/>
            <a:ext cx="3995371" cy="399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テキスト ボックス 6"/>
          <p:cNvSpPr txBox="1">
            <a:spLocks noChangeArrowheads="1"/>
          </p:cNvSpPr>
          <p:nvPr/>
        </p:nvSpPr>
        <p:spPr bwMode="auto">
          <a:xfrm>
            <a:off x="4942765" y="6161211"/>
            <a:ext cx="3817071"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108" dirty="0"/>
              <a:t>BIGLOBE</a:t>
            </a:r>
            <a:r>
              <a:rPr lang="ja-JP" altLang="en-US" sz="1108" dirty="0"/>
              <a:t>ニュースより　　</a:t>
            </a:r>
            <a:r>
              <a:rPr lang="ja-JP" altLang="en-US" sz="1477" dirty="0"/>
              <a:t>福島第一発電所航空写真</a:t>
            </a:r>
          </a:p>
        </p:txBody>
      </p:sp>
      <p:sp>
        <p:nvSpPr>
          <p:cNvPr id="37894" name="テキスト ボックス 7"/>
          <p:cNvSpPr txBox="1">
            <a:spLocks noChangeArrowheads="1"/>
          </p:cNvSpPr>
          <p:nvPr/>
        </p:nvSpPr>
        <p:spPr bwMode="auto">
          <a:xfrm>
            <a:off x="1182566" y="6352444"/>
            <a:ext cx="2696572" cy="2485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015"/>
              <a:t>東京弁護士会サイト写真展ポスターより　　　　</a:t>
            </a:r>
          </a:p>
        </p:txBody>
      </p:sp>
      <p:sp>
        <p:nvSpPr>
          <p:cNvPr id="3" name="テキスト ボックス 2">
            <a:extLst>
              <a:ext uri="{FF2B5EF4-FFF2-40B4-BE49-F238E27FC236}">
                <a16:creationId xmlns:a16="http://schemas.microsoft.com/office/drawing/2014/main" id="{61A49B4C-8649-4A3A-A8ED-FCC68CFA529C}"/>
              </a:ext>
            </a:extLst>
          </p:cNvPr>
          <p:cNvSpPr txBox="1"/>
          <p:nvPr/>
        </p:nvSpPr>
        <p:spPr>
          <a:xfrm>
            <a:off x="5502565" y="770244"/>
            <a:ext cx="2832827" cy="546945"/>
          </a:xfrm>
          <a:prstGeom prst="rect">
            <a:avLst/>
          </a:prstGeom>
          <a:noFill/>
        </p:spPr>
        <p:txBody>
          <a:bodyPr wrap="none" rtlCol="0">
            <a:spAutoFit/>
          </a:bodyPr>
          <a:lstStyle/>
          <a:p>
            <a:r>
              <a:rPr kumimoji="1" lang="ja-JP" altLang="en-US" sz="2954" dirty="0"/>
              <a:t>もう９年・・・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207" descr="https://upload.wikimedia.org/wikipedia/commons/thumb/b/b0/Kurodenwa.JPG/200px-Kurodenw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67377">
            <a:off x="801701" y="1095486"/>
            <a:ext cx="2463539" cy="163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00" name="テキスト ボックス 235699"/>
          <p:cNvSpPr txBox="1">
            <a:spLocks noChangeArrowheads="1"/>
          </p:cNvSpPr>
          <p:nvPr/>
        </p:nvSpPr>
        <p:spPr bwMode="auto">
          <a:xfrm>
            <a:off x="341590" y="4008604"/>
            <a:ext cx="9373079" cy="352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2954" b="1" dirty="0">
                <a:latin typeface="HG創英角ﾎﾟｯﾌﾟ体" panose="040B0A09000000000000" pitchFamily="49" charset="-128"/>
                <a:ea typeface="HG創英角ﾎﾟｯﾌﾟ体" panose="040B0A09000000000000" pitchFamily="49" charset="-128"/>
              </a:rPr>
              <a:t>情報が世界を瞬時に駆け巡り、世界を変える</a:t>
            </a:r>
            <a:endParaRPr lang="en-US" altLang="ja-JP" sz="2954" b="1" dirty="0">
              <a:latin typeface="HG創英角ﾎﾟｯﾌﾟ体" panose="040B0A09000000000000" pitchFamily="49" charset="-128"/>
              <a:ea typeface="HG創英角ﾎﾟｯﾌﾟ体" panose="040B0A09000000000000" pitchFamily="49" charset="-128"/>
            </a:endParaRPr>
          </a:p>
          <a:p>
            <a:pPr>
              <a:spcBef>
                <a:spcPct val="0"/>
              </a:spcBef>
              <a:buClrTx/>
              <a:buSzTx/>
              <a:buFont typeface="Wingdings" panose="05000000000000000000" pitchFamily="2" charset="2"/>
              <a:buNone/>
            </a:pPr>
            <a:endParaRPr lang="en-US" altLang="ja-JP" sz="1846" b="1" dirty="0">
              <a:latin typeface="HG創英角ﾎﾟｯﾌﾟ体" panose="040B0A09000000000000" pitchFamily="49" charset="-128"/>
              <a:ea typeface="HG創英角ﾎﾟｯﾌﾟ体" panose="040B0A09000000000000" pitchFamily="49" charset="-128"/>
            </a:endParaRPr>
          </a:p>
          <a:p>
            <a:pPr>
              <a:spcBef>
                <a:spcPct val="0"/>
              </a:spcBef>
              <a:buClrTx/>
              <a:buSzTx/>
              <a:buFont typeface="Wingdings" panose="05000000000000000000" pitchFamily="2" charset="2"/>
              <a:buNone/>
            </a:pPr>
            <a:r>
              <a:rPr lang="ja-JP" altLang="en-US" sz="2800" b="1" dirty="0">
                <a:latin typeface="AR丸ゴシック体E" panose="020F0909000000000000" pitchFamily="49" charset="-128"/>
                <a:ea typeface="AR丸ゴシック体E" panose="020F0909000000000000" pitchFamily="49" charset="-128"/>
              </a:rPr>
              <a:t>・</a:t>
            </a:r>
            <a:r>
              <a:rPr lang="ja-JP" altLang="en-US" sz="2800" b="1" u="sng" dirty="0">
                <a:solidFill>
                  <a:srgbClr val="FF0000"/>
                </a:solidFill>
                <a:latin typeface="AR丸ゴシック体E" panose="020F0909000000000000" pitchFamily="49" charset="-128"/>
                <a:ea typeface="AR丸ゴシック体E" panose="020F0909000000000000" pitchFamily="49" charset="-128"/>
              </a:rPr>
              <a:t>どんな知識も瞬時に取り出せる</a:t>
            </a:r>
            <a:r>
              <a:rPr lang="ja-JP" altLang="en-US" sz="2800" b="1" dirty="0">
                <a:latin typeface="AR丸ゴシック体E" panose="020F0909000000000000" pitchFamily="49" charset="-128"/>
                <a:ea typeface="AR丸ゴシック体E" panose="020F0909000000000000" pitchFamily="49" charset="-128"/>
              </a:rPr>
              <a:t>魔法の機械ですね。</a:t>
            </a:r>
            <a:endParaRPr lang="en-US" altLang="ja-JP" sz="2800" b="1" dirty="0">
              <a:latin typeface="AR丸ゴシック体E" panose="020F0909000000000000" pitchFamily="49" charset="-128"/>
              <a:ea typeface="AR丸ゴシック体E" panose="020F0909000000000000" pitchFamily="49" charset="-128"/>
            </a:endParaRPr>
          </a:p>
          <a:p>
            <a:pPr>
              <a:spcBef>
                <a:spcPct val="0"/>
              </a:spcBef>
              <a:buClrTx/>
              <a:buSzTx/>
              <a:buFontTx/>
              <a:buNone/>
            </a:pPr>
            <a:r>
              <a:rPr lang="ja-JP" altLang="en-US" sz="2800" b="1" dirty="0">
                <a:latin typeface="AR丸ゴシック体E" panose="020F0909000000000000" pitchFamily="49" charset="-128"/>
                <a:ea typeface="AR丸ゴシック体E" panose="020F0909000000000000" pitchFamily="49" charset="-128"/>
              </a:rPr>
              <a:t>・個人の通話だけでなく、</a:t>
            </a:r>
            <a:r>
              <a:rPr lang="ja-JP" altLang="en-US" sz="2800" b="1" u="sng" dirty="0">
                <a:solidFill>
                  <a:srgbClr val="FF0000"/>
                </a:solidFill>
                <a:latin typeface="AR丸ゴシック体E" panose="020F0909000000000000" pitchFamily="49" charset="-128"/>
                <a:ea typeface="AR丸ゴシック体E" panose="020F0909000000000000" pitchFamily="49" charset="-128"/>
              </a:rPr>
              <a:t>情報発信基地</a:t>
            </a:r>
            <a:r>
              <a:rPr lang="ja-JP" altLang="en-US" sz="2800" b="1" dirty="0">
                <a:latin typeface="AR丸ゴシック体E" panose="020F0909000000000000" pitchFamily="49" charset="-128"/>
                <a:ea typeface="AR丸ゴシック体E" panose="020F0909000000000000" pitchFamily="49" charset="-128"/>
              </a:rPr>
              <a:t>になる。</a:t>
            </a:r>
            <a:endParaRPr lang="en-US" altLang="ja-JP" sz="2800" b="1" dirty="0">
              <a:latin typeface="AR丸ゴシック体E" panose="020F0909000000000000" pitchFamily="49" charset="-128"/>
              <a:ea typeface="AR丸ゴシック体E" panose="020F0909000000000000" pitchFamily="49" charset="-128"/>
            </a:endParaRPr>
          </a:p>
          <a:p>
            <a:pPr>
              <a:spcBef>
                <a:spcPct val="0"/>
              </a:spcBef>
              <a:buClrTx/>
              <a:buSzTx/>
              <a:buFontTx/>
              <a:buNone/>
            </a:pPr>
            <a:r>
              <a:rPr lang="ja-JP" altLang="en-US" sz="2800" b="1" dirty="0">
                <a:latin typeface="AR丸ゴシック体E" panose="020F0909000000000000" pitchFamily="49" charset="-128"/>
                <a:ea typeface="AR丸ゴシック体E" panose="020F0909000000000000" pitchFamily="49" charset="-128"/>
              </a:rPr>
              <a:t>・</a:t>
            </a:r>
            <a:r>
              <a:rPr lang="ja-JP" altLang="en-US" sz="2800" b="1" u="sng" dirty="0">
                <a:solidFill>
                  <a:srgbClr val="FF0000"/>
                </a:solidFill>
                <a:latin typeface="AR丸ゴシック体E" panose="020F0909000000000000" pitchFamily="49" charset="-128"/>
                <a:ea typeface="AR丸ゴシック体E" panose="020F0909000000000000" pitchFamily="49" charset="-128"/>
              </a:rPr>
              <a:t>世界の５０億人の知脳がつながり</a:t>
            </a:r>
            <a:r>
              <a:rPr lang="ja-JP" altLang="en-US" sz="2800" b="1" dirty="0">
                <a:latin typeface="AR丸ゴシック体E" panose="020F0909000000000000" pitchFamily="49" charset="-128"/>
                <a:ea typeface="AR丸ゴシック体E" panose="020F0909000000000000" pitchFamily="49" charset="-128"/>
              </a:rPr>
              <a:t>、情報の共有が</a:t>
            </a:r>
            <a:endParaRPr lang="en-US" altLang="ja-JP" sz="2800" b="1" dirty="0">
              <a:latin typeface="AR丸ゴシック体E" panose="020F0909000000000000" pitchFamily="49" charset="-128"/>
              <a:ea typeface="AR丸ゴシック体E" panose="020F0909000000000000" pitchFamily="49" charset="-128"/>
            </a:endParaRPr>
          </a:p>
          <a:p>
            <a:pPr>
              <a:spcBef>
                <a:spcPct val="0"/>
              </a:spcBef>
              <a:buClrTx/>
              <a:buSzTx/>
              <a:buFontTx/>
              <a:buNone/>
            </a:pPr>
            <a:r>
              <a:rPr lang="ja-JP" altLang="en-US" sz="2800" b="1" dirty="0">
                <a:latin typeface="AR丸ゴシック体E" panose="020F0909000000000000" pitchFamily="49" charset="-128"/>
                <a:ea typeface="AR丸ゴシック体E" panose="020F0909000000000000" pitchFamily="49" charset="-128"/>
              </a:rPr>
              <a:t>　広がる。また、</a:t>
            </a:r>
            <a:r>
              <a:rPr lang="en-US" altLang="ja-JP" sz="2800" b="1" u="sng" dirty="0">
                <a:solidFill>
                  <a:srgbClr val="FF0000"/>
                </a:solidFill>
                <a:latin typeface="AR丸ゴシック体E" panose="020F0909000000000000" pitchFamily="49" charset="-128"/>
                <a:ea typeface="AR丸ゴシック体E" panose="020F0909000000000000" pitchFamily="49" charset="-128"/>
              </a:rPr>
              <a:t>AI</a:t>
            </a:r>
            <a:r>
              <a:rPr lang="ja-JP" altLang="en-US" sz="2800" b="1" u="sng" dirty="0">
                <a:latin typeface="AR丸ゴシック体E" panose="020F0909000000000000" pitchFamily="49" charset="-128"/>
                <a:ea typeface="AR丸ゴシック体E" panose="020F0909000000000000" pitchFamily="49" charset="-128"/>
              </a:rPr>
              <a:t>とも、</a:t>
            </a:r>
            <a:r>
              <a:rPr lang="ja-JP" altLang="en-US" sz="2800" b="1" u="sng" dirty="0">
                <a:solidFill>
                  <a:srgbClr val="FF0000"/>
                </a:solidFill>
                <a:latin typeface="AR丸ゴシック体E" panose="020F0909000000000000" pitchFamily="49" charset="-128"/>
                <a:ea typeface="AR丸ゴシック体E" panose="020F0909000000000000" pitchFamily="49" charset="-128"/>
              </a:rPr>
              <a:t>機械</a:t>
            </a:r>
            <a:r>
              <a:rPr lang="ja-JP" altLang="en-US" sz="2800" b="1" u="sng" dirty="0">
                <a:latin typeface="AR丸ゴシック体E" panose="020F0909000000000000" pitchFamily="49" charset="-128"/>
                <a:ea typeface="AR丸ゴシック体E" panose="020F0909000000000000" pitchFamily="49" charset="-128"/>
              </a:rPr>
              <a:t>とも</a:t>
            </a:r>
            <a:r>
              <a:rPr lang="ja-JP" altLang="en-US" sz="2800" b="1" dirty="0">
                <a:latin typeface="AR丸ゴシック体E" panose="020F0909000000000000" pitchFamily="49" charset="-128"/>
                <a:ea typeface="AR丸ゴシック体E" panose="020F0909000000000000" pitchFamily="49" charset="-128"/>
              </a:rPr>
              <a:t>つながっていく。</a:t>
            </a:r>
            <a:r>
              <a:rPr lang="ja-JP" altLang="en-US" sz="2215" b="1" dirty="0">
                <a:latin typeface="HG創英角ﾎﾟｯﾌﾟ体" panose="040B0A09000000000000" pitchFamily="49" charset="-128"/>
                <a:ea typeface="HG創英角ﾎﾟｯﾌﾟ体" panose="040B0A09000000000000" pitchFamily="49" charset="-128"/>
              </a:rPr>
              <a:t>　　</a:t>
            </a:r>
            <a:endParaRPr lang="en-US" altLang="ja-JP" sz="2215" b="1" dirty="0">
              <a:latin typeface="HG創英角ﾎﾟｯﾌﾟ体" panose="040B0A09000000000000" pitchFamily="49" charset="-128"/>
              <a:ea typeface="HG創英角ﾎﾟｯﾌﾟ体" panose="040B0A09000000000000" pitchFamily="49" charset="-128"/>
            </a:endParaRPr>
          </a:p>
          <a:p>
            <a:pPr>
              <a:spcBef>
                <a:spcPct val="0"/>
              </a:spcBef>
              <a:buClrTx/>
              <a:buSzTx/>
              <a:buFontTx/>
              <a:buNone/>
            </a:pPr>
            <a:r>
              <a:rPr lang="ja-JP" altLang="en-US" sz="1846" b="1" dirty="0">
                <a:latin typeface="HG創英角ﾎﾟｯﾌﾟ体" panose="040B0A09000000000000" pitchFamily="49" charset="-128"/>
                <a:ea typeface="HG創英角ﾎﾟｯﾌﾟ体" panose="040B0A09000000000000" pitchFamily="49" charset="-128"/>
              </a:rPr>
              <a:t>　　　　　</a:t>
            </a:r>
            <a:endParaRPr lang="en-US" altLang="ja-JP" sz="1662" b="1" dirty="0">
              <a:latin typeface="HG創英角ﾎﾟｯﾌﾟ体" panose="040B0A09000000000000" pitchFamily="49" charset="-128"/>
              <a:ea typeface="HG創英角ﾎﾟｯﾌﾟ体" panose="040B0A09000000000000" pitchFamily="49" charset="-128"/>
            </a:endParaRPr>
          </a:p>
          <a:p>
            <a:pPr>
              <a:spcBef>
                <a:spcPct val="0"/>
              </a:spcBef>
              <a:buClrTx/>
              <a:buSzTx/>
              <a:buFontTx/>
              <a:buNone/>
            </a:pPr>
            <a:r>
              <a:rPr lang="ja-JP" altLang="en-US" sz="2215" b="1" dirty="0">
                <a:latin typeface="HG創英角ﾎﾟｯﾌﾟ体" panose="040B0A09000000000000" pitchFamily="49" charset="-128"/>
                <a:ea typeface="HG創英角ﾎﾟｯﾌﾟ体" panose="040B0A09000000000000" pitchFamily="49" charset="-128"/>
              </a:rPr>
              <a:t>　　</a:t>
            </a:r>
            <a:endParaRPr lang="en-US" altLang="ja-JP" sz="2215" b="1" dirty="0">
              <a:latin typeface="HG創英角ﾎﾟｯﾌﾟ体" panose="040B0A09000000000000" pitchFamily="49" charset="-128"/>
              <a:ea typeface="HG創英角ﾎﾟｯﾌﾟ体" panose="040B0A09000000000000" pitchFamily="49" charset="-128"/>
            </a:endParaRPr>
          </a:p>
          <a:p>
            <a:pPr>
              <a:spcBef>
                <a:spcPct val="0"/>
              </a:spcBef>
              <a:buClrTx/>
              <a:buSzTx/>
              <a:buFontTx/>
              <a:buNone/>
            </a:pPr>
            <a:r>
              <a:rPr lang="ja-JP" altLang="en-US" sz="2215" b="1" dirty="0">
                <a:latin typeface="HG創英角ﾎﾟｯﾌﾟ体" panose="040B0A09000000000000" pitchFamily="49" charset="-128"/>
                <a:ea typeface="HG創英角ﾎﾟｯﾌﾟ体" panose="040B0A09000000000000" pitchFamily="49" charset="-128"/>
              </a:rPr>
              <a:t>　　</a:t>
            </a:r>
          </a:p>
        </p:txBody>
      </p:sp>
      <p:pic>
        <p:nvPicPr>
          <p:cNvPr id="6146" name="Picture 2">
            <a:extLst>
              <a:ext uri="{FF2B5EF4-FFF2-40B4-BE49-F238E27FC236}">
                <a16:creationId xmlns:a16="http://schemas.microsoft.com/office/drawing/2014/main" id="{F00CE086-D165-4304-8BF1-689FAA951DC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50" t="3801" r="52639" b="5900"/>
          <a:stretch/>
        </p:blipFill>
        <p:spPr bwMode="auto">
          <a:xfrm rot="2489186">
            <a:off x="5593203" y="223580"/>
            <a:ext cx="1651442" cy="35079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5700">
                                            <p:txEl>
                                              <p:pRg st="0" end="0"/>
                                            </p:txEl>
                                          </p:spTgt>
                                        </p:tgtEl>
                                        <p:attrNameLst>
                                          <p:attrName>style.visibility</p:attrName>
                                        </p:attrNameLst>
                                      </p:cBhvr>
                                      <p:to>
                                        <p:strVal val="visible"/>
                                      </p:to>
                                    </p:set>
                                    <p:animEffect transition="in" filter="fade">
                                      <p:cBhvr>
                                        <p:cTn id="7" dur="1000"/>
                                        <p:tgtEl>
                                          <p:spTgt spid="235700">
                                            <p:txEl>
                                              <p:pRg st="0" end="0"/>
                                            </p:txEl>
                                          </p:spTgt>
                                        </p:tgtEl>
                                      </p:cBhvr>
                                    </p:animEffect>
                                    <p:anim calcmode="lin" valueType="num">
                                      <p:cBhvr>
                                        <p:cTn id="8" dur="1000" fill="hold"/>
                                        <p:tgtEl>
                                          <p:spTgt spid="2357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57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5700">
                                            <p:txEl>
                                              <p:pRg st="2" end="2"/>
                                            </p:txEl>
                                          </p:spTgt>
                                        </p:tgtEl>
                                        <p:attrNameLst>
                                          <p:attrName>style.visibility</p:attrName>
                                        </p:attrNameLst>
                                      </p:cBhvr>
                                      <p:to>
                                        <p:strVal val="visible"/>
                                      </p:to>
                                    </p:set>
                                    <p:animEffect transition="in" filter="fade">
                                      <p:cBhvr>
                                        <p:cTn id="12" dur="1000"/>
                                        <p:tgtEl>
                                          <p:spTgt spid="235700">
                                            <p:txEl>
                                              <p:pRg st="2" end="2"/>
                                            </p:txEl>
                                          </p:spTgt>
                                        </p:tgtEl>
                                      </p:cBhvr>
                                    </p:animEffect>
                                    <p:anim calcmode="lin" valueType="num">
                                      <p:cBhvr>
                                        <p:cTn id="13" dur="1000" fill="hold"/>
                                        <p:tgtEl>
                                          <p:spTgt spid="23570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357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3000"/>
                                  </p:stCondLst>
                                  <p:childTnLst>
                                    <p:set>
                                      <p:cBhvr>
                                        <p:cTn id="18" dur="1" fill="hold">
                                          <p:stCondLst>
                                            <p:cond delay="0"/>
                                          </p:stCondLst>
                                        </p:cTn>
                                        <p:tgtEl>
                                          <p:spTgt spid="235700">
                                            <p:txEl>
                                              <p:pRg st="3" end="3"/>
                                            </p:txEl>
                                          </p:spTgt>
                                        </p:tgtEl>
                                        <p:attrNameLst>
                                          <p:attrName>style.visibility</p:attrName>
                                        </p:attrNameLst>
                                      </p:cBhvr>
                                      <p:to>
                                        <p:strVal val="visible"/>
                                      </p:to>
                                    </p:set>
                                    <p:anim calcmode="lin" valueType="num">
                                      <p:cBhvr additive="base">
                                        <p:cTn id="19" dur="500" fill="hold"/>
                                        <p:tgtEl>
                                          <p:spTgt spid="23570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700">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3500"/>
                            </p:stCondLst>
                            <p:childTnLst>
                              <p:par>
                                <p:cTn id="22" presetID="2" presetClass="entr" presetSubtype="4" fill="hold" nodeType="afterEffect">
                                  <p:stCondLst>
                                    <p:cond delay="3500"/>
                                  </p:stCondLst>
                                  <p:childTnLst>
                                    <p:set>
                                      <p:cBhvr>
                                        <p:cTn id="23" dur="1" fill="hold">
                                          <p:stCondLst>
                                            <p:cond delay="0"/>
                                          </p:stCondLst>
                                        </p:cTn>
                                        <p:tgtEl>
                                          <p:spTgt spid="235700">
                                            <p:txEl>
                                              <p:pRg st="4" end="4"/>
                                            </p:txEl>
                                          </p:spTgt>
                                        </p:tgtEl>
                                        <p:attrNameLst>
                                          <p:attrName>style.visibility</p:attrName>
                                        </p:attrNameLst>
                                      </p:cBhvr>
                                      <p:to>
                                        <p:strVal val="visible"/>
                                      </p:to>
                                    </p:set>
                                    <p:anim calcmode="lin" valueType="num">
                                      <p:cBhvr additive="base">
                                        <p:cTn id="24" dur="500" fill="hold"/>
                                        <p:tgtEl>
                                          <p:spTgt spid="235700">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5700">
                                            <p:txEl>
                                              <p:pRg st="4" end="4"/>
                                            </p:txEl>
                                          </p:spTgt>
                                        </p:tgtEl>
                                        <p:attrNameLst>
                                          <p:attrName>ppt_y</p:attrName>
                                        </p:attrNameLst>
                                      </p:cBhvr>
                                      <p:tavLst>
                                        <p:tav tm="0">
                                          <p:val>
                                            <p:strVal val="1+#ppt_h/2"/>
                                          </p:val>
                                        </p:tav>
                                        <p:tav tm="100000">
                                          <p:val>
                                            <p:strVal val="#ppt_y"/>
                                          </p:val>
                                        </p:tav>
                                      </p:tavLst>
                                    </p:anim>
                                  </p:childTnLst>
                                </p:cTn>
                              </p:par>
                            </p:childTnLst>
                          </p:cTn>
                        </p:par>
                        <p:par>
                          <p:cTn id="26" fill="hold">
                            <p:stCondLst>
                              <p:cond delay="7500"/>
                            </p:stCondLst>
                            <p:childTnLst>
                              <p:par>
                                <p:cTn id="27" presetID="2" presetClass="entr" presetSubtype="4" fill="hold" nodeType="afterEffect">
                                  <p:stCondLst>
                                    <p:cond delay="0"/>
                                  </p:stCondLst>
                                  <p:childTnLst>
                                    <p:set>
                                      <p:cBhvr>
                                        <p:cTn id="28" dur="1" fill="hold">
                                          <p:stCondLst>
                                            <p:cond delay="0"/>
                                          </p:stCondLst>
                                        </p:cTn>
                                        <p:tgtEl>
                                          <p:spTgt spid="235700">
                                            <p:txEl>
                                              <p:pRg st="5" end="5"/>
                                            </p:txEl>
                                          </p:spTgt>
                                        </p:tgtEl>
                                        <p:attrNameLst>
                                          <p:attrName>style.visibility</p:attrName>
                                        </p:attrNameLst>
                                      </p:cBhvr>
                                      <p:to>
                                        <p:strVal val="visible"/>
                                      </p:to>
                                    </p:set>
                                    <p:anim calcmode="lin" valueType="num">
                                      <p:cBhvr additive="base">
                                        <p:cTn id="29" dur="500" fill="hold"/>
                                        <p:tgtEl>
                                          <p:spTgt spid="235700">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3570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ChangeArrowheads="1"/>
          </p:cNvSpPr>
          <p:nvPr/>
        </p:nvSpPr>
        <p:spPr bwMode="auto">
          <a:xfrm>
            <a:off x="317990" y="96317"/>
            <a:ext cx="8275027" cy="21593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ctr">
              <a:spcBef>
                <a:spcPct val="0"/>
              </a:spcBef>
              <a:buClrTx/>
              <a:buSzTx/>
              <a:buFontTx/>
              <a:buNone/>
            </a:pPr>
            <a:endParaRPr lang="en-US" altLang="ja-JP" sz="2585" dirty="0"/>
          </a:p>
          <a:p>
            <a:pPr fontAlgn="ctr">
              <a:spcBef>
                <a:spcPct val="0"/>
              </a:spcBef>
              <a:buClrTx/>
              <a:buSzTx/>
              <a:buFontTx/>
              <a:buNone/>
            </a:pPr>
            <a:r>
              <a:rPr lang="ja-JP" altLang="en-US" sz="2585" dirty="0"/>
              <a:t>　　巨大台風の発生　　</a:t>
            </a:r>
            <a:endParaRPr lang="en-US" altLang="ja-JP" sz="1846" dirty="0"/>
          </a:p>
          <a:p>
            <a:pPr fontAlgn="ctr">
              <a:spcBef>
                <a:spcPct val="0"/>
              </a:spcBef>
              <a:buClrTx/>
              <a:buSzTx/>
              <a:buFontTx/>
              <a:buNone/>
            </a:pPr>
            <a:r>
              <a:rPr lang="ja-JP" altLang="en-US" sz="1846" dirty="0"/>
              <a:t>　　　（</a:t>
            </a:r>
            <a:r>
              <a:rPr lang="en-US" altLang="ja-JP" sz="1846" dirty="0"/>
              <a:t>NHK</a:t>
            </a:r>
            <a:r>
              <a:rPr lang="ja-JP" altLang="en-US" sz="1846" b="1" dirty="0">
                <a:ea typeface="AR P丸ゴシック体E" panose="020F0900000000000000"/>
              </a:rPr>
              <a:t>クローズアップ現代</a:t>
            </a:r>
            <a:r>
              <a:rPr lang="en-US" altLang="ja-JP" sz="1846" b="1" dirty="0">
                <a:ea typeface="AR P丸ゴシック体E" panose="020F0900000000000000"/>
              </a:rPr>
              <a:t>2013</a:t>
            </a:r>
            <a:r>
              <a:rPr lang="ja-JP" altLang="en-US" sz="1846" b="1" dirty="0">
                <a:ea typeface="AR P丸ゴシック体E" panose="020F0900000000000000"/>
              </a:rPr>
              <a:t>年</a:t>
            </a:r>
            <a:r>
              <a:rPr lang="en-US" altLang="ja-JP" sz="1846" b="1" dirty="0">
                <a:ea typeface="AR P丸ゴシック体E" panose="020F0900000000000000"/>
              </a:rPr>
              <a:t>11</a:t>
            </a:r>
            <a:r>
              <a:rPr lang="ja-JP" altLang="en-US" sz="1846" b="1" dirty="0">
                <a:ea typeface="AR P丸ゴシック体E" panose="020F0900000000000000"/>
              </a:rPr>
              <a:t>月</a:t>
            </a:r>
            <a:r>
              <a:rPr lang="en-US" altLang="ja-JP" sz="1846" b="1" dirty="0">
                <a:ea typeface="AR P丸ゴシック体E" panose="020F0900000000000000"/>
              </a:rPr>
              <a:t>18</a:t>
            </a:r>
            <a:r>
              <a:rPr lang="ja-JP" altLang="en-US" sz="1846" b="1" dirty="0">
                <a:ea typeface="AR P丸ゴシック体E" panose="020F0900000000000000"/>
              </a:rPr>
              <a:t>日フィリピン巨大台風の衝撃）</a:t>
            </a:r>
            <a:endParaRPr lang="en-US" altLang="ja-JP" sz="1846" b="1" dirty="0">
              <a:ea typeface="AR P丸ゴシック体E" panose="020F0900000000000000"/>
            </a:endParaRPr>
          </a:p>
          <a:p>
            <a:pPr fontAlgn="ctr">
              <a:spcBef>
                <a:spcPct val="0"/>
              </a:spcBef>
              <a:buClrTx/>
              <a:buSzTx/>
              <a:buFontTx/>
              <a:buNone/>
            </a:pPr>
            <a:endParaRPr lang="en-US" altLang="ja-JP" sz="1846" b="1" dirty="0">
              <a:ea typeface="AR P丸ゴシック体E" panose="020F0900000000000000"/>
            </a:endParaRPr>
          </a:p>
          <a:p>
            <a:pPr fontAlgn="ctr">
              <a:spcBef>
                <a:spcPct val="0"/>
              </a:spcBef>
              <a:buClrTx/>
              <a:buSzTx/>
              <a:buFontTx/>
              <a:buNone/>
            </a:pPr>
            <a:r>
              <a:rPr lang="ja-JP" altLang="en-US" sz="2585" dirty="0"/>
              <a:t>　　</a:t>
            </a:r>
            <a:r>
              <a:rPr lang="ja-JP" altLang="ja-JP" sz="2585" dirty="0"/>
              <a:t>中心気圧は９００ヘクトパスカルを下回り、</a:t>
            </a:r>
            <a:endParaRPr lang="en-US" altLang="ja-JP" sz="2585" dirty="0"/>
          </a:p>
          <a:p>
            <a:pPr fontAlgn="ctr">
              <a:spcBef>
                <a:spcPct val="0"/>
              </a:spcBef>
              <a:buClrTx/>
              <a:buSzTx/>
              <a:buFontTx/>
              <a:buNone/>
            </a:pPr>
            <a:r>
              <a:rPr lang="ja-JP" altLang="en-US" sz="2585" dirty="0"/>
              <a:t>　　</a:t>
            </a:r>
            <a:r>
              <a:rPr lang="ja-JP" altLang="ja-JP" sz="2585" dirty="0"/>
              <a:t>最大瞬間風速は１００メートルを超えます</a:t>
            </a:r>
            <a:r>
              <a:rPr lang="ja-JP" altLang="en-US" sz="2585" dirty="0"/>
              <a:t>。</a:t>
            </a:r>
            <a:endParaRPr lang="ja-JP" altLang="ja-JP" sz="1662" dirty="0"/>
          </a:p>
        </p:txBody>
      </p:sp>
      <p:sp>
        <p:nvSpPr>
          <p:cNvPr id="3" name="正方形/長方形 2"/>
          <p:cNvSpPr>
            <a:spLocks noChangeArrowheads="1"/>
          </p:cNvSpPr>
          <p:nvPr/>
        </p:nvSpPr>
        <p:spPr bwMode="auto">
          <a:xfrm>
            <a:off x="517396" y="2498435"/>
            <a:ext cx="2780498" cy="401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2215" b="1" dirty="0"/>
              <a:t>昨年秋に来たのが、台風１５号であり、台風１９号でした。</a:t>
            </a:r>
            <a:endParaRPr lang="en-US" altLang="ja-JP" sz="2215" b="1" dirty="0"/>
          </a:p>
          <a:p>
            <a:pPr>
              <a:spcBef>
                <a:spcPct val="0"/>
              </a:spcBef>
              <a:buClrTx/>
              <a:buSzTx/>
              <a:buFontTx/>
              <a:buNone/>
            </a:pPr>
            <a:endParaRPr lang="en-US" altLang="ja-JP" sz="2215" b="1" dirty="0"/>
          </a:p>
          <a:p>
            <a:pPr>
              <a:spcBef>
                <a:spcPct val="0"/>
              </a:spcBef>
              <a:buClrTx/>
              <a:buSzTx/>
              <a:buFontTx/>
              <a:buNone/>
            </a:pPr>
            <a:endParaRPr lang="en-US" altLang="ja-JP" sz="2215" b="1" dirty="0"/>
          </a:p>
          <a:p>
            <a:pPr>
              <a:spcBef>
                <a:spcPct val="0"/>
              </a:spcBef>
              <a:buClrTx/>
              <a:buSzTx/>
              <a:buFontTx/>
              <a:buNone/>
            </a:pPr>
            <a:r>
              <a:rPr lang="ja-JP" altLang="ja-JP" sz="2215" b="1" dirty="0"/>
              <a:t>その勢力を保ったまま、台風は関東に直撃する</a:t>
            </a:r>
            <a:r>
              <a:rPr lang="ja-JP" altLang="en-US" sz="2215" b="1" dirty="0"/>
              <a:t>可能性</a:t>
            </a:r>
            <a:r>
              <a:rPr lang="ja-JP" altLang="ja-JP" sz="2215" b="1" dirty="0"/>
              <a:t>が</a:t>
            </a:r>
            <a:r>
              <a:rPr lang="ja-JP" altLang="en-US" sz="2215" b="1" dirty="0"/>
              <a:t>指摘されていました</a:t>
            </a:r>
            <a:r>
              <a:rPr lang="ja-JP" altLang="ja-JP" sz="2215" b="1" dirty="0"/>
              <a:t>。</a:t>
            </a:r>
            <a:br>
              <a:rPr lang="ja-JP" altLang="ja-JP" sz="2215" b="1" dirty="0"/>
            </a:br>
            <a:r>
              <a:rPr lang="ja-JP" altLang="en-US" sz="1846" b="1" dirty="0">
                <a:solidFill>
                  <a:srgbClr val="FF0000"/>
                </a:solidFill>
                <a:latin typeface="AR P丸ゴシック体E" panose="020F0900000000000000" pitchFamily="50" charset="-128"/>
                <a:ea typeface="AR P丸ゴシック体E" panose="020F0900000000000000" pitchFamily="50" charset="-128"/>
              </a:rPr>
              <a:t>東京に住んでいる人は、あまり、</a:t>
            </a:r>
            <a:endParaRPr lang="en-US" altLang="ja-JP" sz="1846" b="1" dirty="0">
              <a:solidFill>
                <a:srgbClr val="FF0000"/>
              </a:solidFill>
              <a:latin typeface="AR P丸ゴシック体E" panose="020F0900000000000000" pitchFamily="50" charset="-128"/>
              <a:ea typeface="AR P丸ゴシック体E" panose="020F0900000000000000" pitchFamily="50" charset="-128"/>
            </a:endParaRPr>
          </a:p>
          <a:p>
            <a:pPr>
              <a:spcBef>
                <a:spcPct val="0"/>
              </a:spcBef>
              <a:buClrTx/>
              <a:buSzTx/>
              <a:buFontTx/>
              <a:buNone/>
            </a:pPr>
            <a:r>
              <a:rPr lang="ja-JP" altLang="en-US" sz="1846" b="1" dirty="0">
                <a:solidFill>
                  <a:srgbClr val="FF0000"/>
                </a:solidFill>
                <a:latin typeface="AR P丸ゴシック体E" panose="020F0900000000000000" pitchFamily="50" charset="-128"/>
                <a:ea typeface="AR P丸ゴシック体E" panose="020F0900000000000000" pitchFamily="50" charset="-128"/>
              </a:rPr>
              <a:t>意識がないですけど・・・</a:t>
            </a:r>
          </a:p>
        </p:txBody>
      </p:sp>
      <p:pic>
        <p:nvPicPr>
          <p:cNvPr id="5" name="図 4">
            <a:extLst>
              <a:ext uri="{FF2B5EF4-FFF2-40B4-BE49-F238E27FC236}">
                <a16:creationId xmlns:a16="http://schemas.microsoft.com/office/drawing/2014/main" id="{01E0E10D-806F-436C-9BFF-53A15029D9EE}"/>
              </a:ext>
            </a:extLst>
          </p:cNvPr>
          <p:cNvPicPr/>
          <p:nvPr/>
        </p:nvPicPr>
        <p:blipFill rotWithShape="1">
          <a:blip r:embed="rId3"/>
          <a:srcRect l="2727" t="17550" r="32458" b="12944"/>
          <a:stretch/>
        </p:blipFill>
        <p:spPr bwMode="auto">
          <a:xfrm>
            <a:off x="3375559" y="2299028"/>
            <a:ext cx="5768441" cy="3722260"/>
          </a:xfrm>
          <a:prstGeom prst="rect">
            <a:avLst/>
          </a:prstGeom>
          <a:ln>
            <a:noFill/>
          </a:ln>
          <a:extLst>
            <a:ext uri="{53640926-AAD7-44D8-BBD7-CCE9431645EC}">
              <a14:shadowObscured xmlns:a14="http://schemas.microsoft.com/office/drawing/2010/main"/>
            </a:ext>
          </a:extLst>
        </p:spPr>
      </p:pic>
      <p:sp>
        <p:nvSpPr>
          <p:cNvPr id="2" name="テキスト ボックス 1">
            <a:extLst>
              <a:ext uri="{FF2B5EF4-FFF2-40B4-BE49-F238E27FC236}">
                <a16:creationId xmlns:a16="http://schemas.microsoft.com/office/drawing/2014/main" id="{2C585EFA-F935-49E1-8BF2-4D4DC661387B}"/>
              </a:ext>
            </a:extLst>
          </p:cNvPr>
          <p:cNvSpPr txBox="1"/>
          <p:nvPr/>
        </p:nvSpPr>
        <p:spPr>
          <a:xfrm>
            <a:off x="3641435" y="6152875"/>
            <a:ext cx="3595856" cy="348109"/>
          </a:xfrm>
          <a:prstGeom prst="rect">
            <a:avLst/>
          </a:prstGeom>
          <a:noFill/>
        </p:spPr>
        <p:txBody>
          <a:bodyPr wrap="none" rtlCol="0">
            <a:spAutoFit/>
          </a:bodyPr>
          <a:lstStyle/>
          <a:p>
            <a:r>
              <a:rPr kumimoji="1" lang="ja-JP" altLang="en-US" sz="1662" b="1" dirty="0">
                <a:ea typeface="AR P丸ゴシック体E" panose="020F0900000000000000"/>
              </a:rPr>
              <a:t>これ１９号の衛星写真ですが・・・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12485</Words>
  <Application>Microsoft Office PowerPoint</Application>
  <PresentationFormat>画面に合わせる (4:3)</PresentationFormat>
  <Paragraphs>1396</Paragraphs>
  <Slides>58</Slides>
  <Notes>58</Notes>
  <HiddenSlides>0</HiddenSlides>
  <MMClips>1</MMClips>
  <ScaleCrop>false</ScaleCrop>
  <HeadingPairs>
    <vt:vector size="8" baseType="variant">
      <vt:variant>
        <vt:lpstr>使用されているフォント</vt:lpstr>
      </vt:variant>
      <vt:variant>
        <vt:i4>28</vt:i4>
      </vt:variant>
      <vt:variant>
        <vt:lpstr>テーマ</vt:lpstr>
      </vt:variant>
      <vt:variant>
        <vt:i4>1</vt:i4>
      </vt:variant>
      <vt:variant>
        <vt:lpstr>埋め込まれた OLE サーバー</vt:lpstr>
      </vt:variant>
      <vt:variant>
        <vt:i4>2</vt:i4>
      </vt:variant>
      <vt:variant>
        <vt:lpstr>スライド タイトル</vt:lpstr>
      </vt:variant>
      <vt:variant>
        <vt:i4>58</vt:i4>
      </vt:variant>
    </vt:vector>
  </HeadingPairs>
  <TitlesOfParts>
    <vt:vector size="89" baseType="lpstr">
      <vt:lpstr>AR P丸ゴシック体E</vt:lpstr>
      <vt:lpstr>AR P悠々ゴシック体E</vt:lpstr>
      <vt:lpstr>AR P楷書体M</vt:lpstr>
      <vt:lpstr>AR丸ゴシック体E</vt:lpstr>
      <vt:lpstr>AR丸ゴシック体M</vt:lpstr>
      <vt:lpstr>ＤＦ特太ゴシック体</vt:lpstr>
      <vt:lpstr>ＤＦ平成ゴシック体W5</vt:lpstr>
      <vt:lpstr>HGPｺﾞｼｯｸE</vt:lpstr>
      <vt:lpstr>HGP創英角ｺﾞｼｯｸUB</vt:lpstr>
      <vt:lpstr>HGP創英角ﾎﾟｯﾌﾟ体</vt:lpstr>
      <vt:lpstr>HGSｺﾞｼｯｸE</vt:lpstr>
      <vt:lpstr>HGS創英角ﾎﾟｯﾌﾟ体</vt:lpstr>
      <vt:lpstr>HG創英角ﾎﾟｯﾌﾟ体</vt:lpstr>
      <vt:lpstr>HG明朝B</vt:lpstr>
      <vt:lpstr>Meiryo UI</vt:lpstr>
      <vt:lpstr>ＭＳ Ｐゴシック</vt:lpstr>
      <vt:lpstr>ＭＳ ゴシック</vt:lpstr>
      <vt:lpstr>ＭＳ 明朝</vt:lpstr>
      <vt:lpstr>open sans</vt:lpstr>
      <vt:lpstr>メイリオ</vt:lpstr>
      <vt:lpstr>游ゴシック</vt:lpstr>
      <vt:lpstr>游ゴシック Light</vt:lpstr>
      <vt:lpstr>Arial</vt:lpstr>
      <vt:lpstr>Calibri</vt:lpstr>
      <vt:lpstr>Calibri Light</vt:lpstr>
      <vt:lpstr>Century</vt:lpstr>
      <vt:lpstr>Times New Roman</vt:lpstr>
      <vt:lpstr>Wingdings</vt:lpstr>
      <vt:lpstr>Office テーマ</vt:lpstr>
      <vt:lpstr>Worksheet</vt:lpstr>
      <vt:lpstr>ブック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21世紀末に最大で4.8℃上昇</vt:lpstr>
      <vt:lpstr>2100年までの気温変化の予測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総合的な学習の時間と学力との相関</vt:lpstr>
      <vt:lpstr>　　総合的な学習の時間と学力との相関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利夫 手島</dc:creator>
  <cp:lastModifiedBy>利夫 手島</cp:lastModifiedBy>
  <cp:revision>2</cp:revision>
  <dcterms:created xsi:type="dcterms:W3CDTF">2020-04-04T12:53:36Z</dcterms:created>
  <dcterms:modified xsi:type="dcterms:W3CDTF">2020-04-04T13:07:03Z</dcterms:modified>
</cp:coreProperties>
</file>