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14"/>
  </p:notesMasterIdLst>
  <p:sldIdLst>
    <p:sldId id="257" r:id="rId2"/>
    <p:sldId id="261" r:id="rId3"/>
    <p:sldId id="271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5" r:id="rId13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8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r">
              <a:defRPr sz="1200"/>
            </a:lvl1pPr>
          </a:lstStyle>
          <a:p>
            <a:fld id="{2D439269-6655-47B2-B3CA-84AF7B1A6C42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79" tIns="46689" rIns="93379" bIns="4668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4"/>
          </a:xfrm>
          <a:prstGeom prst="rect">
            <a:avLst/>
          </a:prstGeom>
        </p:spPr>
        <p:txBody>
          <a:bodyPr vert="horz" lIns="93379" tIns="46689" rIns="93379" bIns="4668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r">
              <a:defRPr sz="1200"/>
            </a:lvl1pPr>
          </a:lstStyle>
          <a:p>
            <a:fld id="{7CED84F1-EB86-4AD3-9C4B-1079C09F59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70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391F-A500-4333-9853-0552D8A910B4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49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F193-49F9-441E-84C3-9F1E7069075F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7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ACD5-3685-42FF-AF2C-E75999DB6629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14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CEE7C-1BB7-4541-B19B-60A833059554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627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B02CF-0CB0-47A3-969C-0C328E779B17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05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E70E-A99D-4B15-8BE6-042033229FF8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5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7600-9C0A-406C-AD18-AC8467235E2D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9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0546-000B-4296-A846-2B22349BD9A5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41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108C-F0BD-4196-96F8-186FC95F98E2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63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21ABA-5E62-4026-8578-DC1E03B5ECE1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37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699D1-D89B-4D86-A7D0-2C018BFD304D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26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DA9FF-2565-4F24-91B6-A89ABE0B0027}" type="datetime1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4950" y="-13393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10F5E-8F64-402F-A75D-2146E1BB893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6A67728-3023-4EDE-824B-D70D988F1673}"/>
              </a:ext>
            </a:extLst>
          </p:cNvPr>
          <p:cNvSpPr txBox="1"/>
          <p:nvPr userDrawn="1"/>
        </p:nvSpPr>
        <p:spPr>
          <a:xfrm>
            <a:off x="615838" y="259534"/>
            <a:ext cx="578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LAP</a:t>
            </a:r>
            <a:endParaRPr kumimoji="1" lang="ja-JP" altLang="en-US" sz="1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4A81C02-014A-47B0-BC6E-0D28BCDA4211}"/>
              </a:ext>
            </a:extLst>
          </p:cNvPr>
          <p:cNvSpPr txBox="1"/>
          <p:nvPr userDrawn="1"/>
        </p:nvSpPr>
        <p:spPr>
          <a:xfrm>
            <a:off x="1" y="259534"/>
            <a:ext cx="591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TIME</a:t>
            </a:r>
            <a:endParaRPr kumimoji="1" lang="ja-JP" altLang="en-US" sz="1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B17A09-12D0-4B73-942E-CC1165F31C0C}"/>
              </a:ext>
            </a:extLst>
          </p:cNvPr>
          <p:cNvSpPr txBox="1"/>
          <p:nvPr userDrawn="1"/>
        </p:nvSpPr>
        <p:spPr>
          <a:xfrm>
            <a:off x="1187853" y="259533"/>
            <a:ext cx="135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MONITOR</a:t>
            </a:r>
            <a:endParaRPr kumimoji="1" lang="ja-JP" altLang="en-US" sz="1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8DE237-F121-40F5-A446-E5E61CE4244A}"/>
              </a:ext>
            </a:extLst>
          </p:cNvPr>
          <p:cNvSpPr txBox="1"/>
          <p:nvPr userDrawn="1"/>
        </p:nvSpPr>
        <p:spPr>
          <a:xfrm>
            <a:off x="2630047" y="261621"/>
            <a:ext cx="4227953" cy="274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SCRIPT</a:t>
            </a:r>
            <a:endParaRPr kumimoji="1" lang="ja-JP" altLang="en-US" sz="1200" dirty="0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FC218D3-4048-4B8F-B0BA-8B14258BED91}"/>
              </a:ext>
            </a:extLst>
          </p:cNvPr>
          <p:cNvCxnSpPr>
            <a:cxnSpLocks/>
          </p:cNvCxnSpPr>
          <p:nvPr/>
        </p:nvCxnSpPr>
        <p:spPr>
          <a:xfrm flipH="1">
            <a:off x="571487" y="259532"/>
            <a:ext cx="44880" cy="964646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98AF523-DA93-4817-A8E0-364A5C94A3FF}"/>
              </a:ext>
            </a:extLst>
          </p:cNvPr>
          <p:cNvCxnSpPr>
            <a:cxnSpLocks/>
          </p:cNvCxnSpPr>
          <p:nvPr/>
        </p:nvCxnSpPr>
        <p:spPr>
          <a:xfrm>
            <a:off x="1190000" y="259532"/>
            <a:ext cx="11" cy="964646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963F8CD-C848-479A-97E9-F3AFD8D53C0C}"/>
              </a:ext>
            </a:extLst>
          </p:cNvPr>
          <p:cNvCxnSpPr>
            <a:cxnSpLocks/>
          </p:cNvCxnSpPr>
          <p:nvPr/>
        </p:nvCxnSpPr>
        <p:spPr>
          <a:xfrm flipH="1">
            <a:off x="2546046" y="259532"/>
            <a:ext cx="20878" cy="964646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58B05D1-8BCC-40CE-A8FF-24CB57ACCEEC}"/>
              </a:ext>
            </a:extLst>
          </p:cNvPr>
          <p:cNvCxnSpPr/>
          <p:nvPr/>
        </p:nvCxnSpPr>
        <p:spPr>
          <a:xfrm>
            <a:off x="0" y="540545"/>
            <a:ext cx="685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B4100AC-1F44-47DD-95B1-8634330908B8}"/>
              </a:ext>
            </a:extLst>
          </p:cNvPr>
          <p:cNvSpPr/>
          <p:nvPr/>
        </p:nvSpPr>
        <p:spPr>
          <a:xfrm>
            <a:off x="0" y="259532"/>
            <a:ext cx="6858000" cy="96464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86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1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23.png"/><Relationship Id="rId4" Type="http://schemas.openxmlformats.org/officeDocument/2006/relationships/image" Target="../media/image3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jpeg"/><Relationship Id="rId7" Type="http://schemas.openxmlformats.org/officeDocument/2006/relationships/image" Target="../media/image46.jpe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jpeg"/><Relationship Id="rId5" Type="http://schemas.openxmlformats.org/officeDocument/2006/relationships/image" Target="../media/image23.png"/><Relationship Id="rId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タイトル 3">
            <a:extLst>
              <a:ext uri="{FF2B5EF4-FFF2-40B4-BE49-F238E27FC236}">
                <a16:creationId xmlns:a16="http://schemas.microsoft.com/office/drawing/2014/main" id="{D744CAD3-7C79-4759-AFD1-97035721F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689122"/>
            <a:ext cx="6858000" cy="654923"/>
          </a:xfrm>
        </p:spPr>
        <p:txBody>
          <a:bodyPr>
            <a:normAutofit/>
          </a:bodyPr>
          <a:lstStyle/>
          <a:p>
            <a:r>
              <a:rPr lang="en-US" altLang="ja-JP" sz="40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?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C342F36-E4D8-4338-91A4-2255FFEF806B}"/>
              </a:ext>
            </a:extLst>
          </p:cNvPr>
          <p:cNvSpPr txBox="1"/>
          <p:nvPr/>
        </p:nvSpPr>
        <p:spPr>
          <a:xfrm>
            <a:off x="1254261" y="2489541"/>
            <a:ext cx="1649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エス　　ディー　  ジー　ズ</a:t>
            </a:r>
          </a:p>
        </p:txBody>
      </p:sp>
      <p:sp>
        <p:nvSpPr>
          <p:cNvPr id="33" name="サブタイトル 2">
            <a:extLst>
              <a:ext uri="{FF2B5EF4-FFF2-40B4-BE49-F238E27FC236}">
                <a16:creationId xmlns:a16="http://schemas.microsoft.com/office/drawing/2014/main" id="{22B0B041-4F5D-4FD0-A585-E556484F8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3189"/>
            <a:ext cx="6858000" cy="341632"/>
          </a:xfrm>
        </p:spPr>
        <p:txBody>
          <a:bodyPr anchor="t">
            <a:no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講師：日本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ESD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学会副会長　手島利夫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聞き手：フリーアナウンサー　松尾由紀子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サブタイトル 2">
            <a:extLst>
              <a:ext uri="{FF2B5EF4-FFF2-40B4-BE49-F238E27FC236}">
                <a16:creationId xmlns:a16="http://schemas.microsoft.com/office/drawing/2014/main" id="{B4001F18-45F2-4D41-8115-A4361B642D97}"/>
              </a:ext>
            </a:extLst>
          </p:cNvPr>
          <p:cNvSpPr txBox="1">
            <a:spLocks/>
          </p:cNvSpPr>
          <p:nvPr/>
        </p:nvSpPr>
        <p:spPr>
          <a:xfrm>
            <a:off x="0" y="7687788"/>
            <a:ext cx="6858000" cy="10914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VTR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収録用台本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2020/06/02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稿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タイトル 3">
            <a:extLst>
              <a:ext uri="{FF2B5EF4-FFF2-40B4-BE49-F238E27FC236}">
                <a16:creationId xmlns:a16="http://schemas.microsoft.com/office/drawing/2014/main" id="{C23BD6BE-D493-442A-BD11-7DA1C4D1F87B}"/>
              </a:ext>
            </a:extLst>
          </p:cNvPr>
          <p:cNvSpPr txBox="1">
            <a:spLocks/>
          </p:cNvSpPr>
          <p:nvPr/>
        </p:nvSpPr>
        <p:spPr>
          <a:xfrm>
            <a:off x="1" y="1672491"/>
            <a:ext cx="6858000" cy="6549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6251242-3481-40AB-83E6-1BF1CDF25B98}"/>
              </a:ext>
            </a:extLst>
          </p:cNvPr>
          <p:cNvSpPr/>
          <p:nvPr/>
        </p:nvSpPr>
        <p:spPr>
          <a:xfrm>
            <a:off x="927100" y="2370762"/>
            <a:ext cx="4914900" cy="973283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8A1A69C-8450-4117-8362-BF740A47E3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04987" y="8973052"/>
            <a:ext cx="3248025" cy="396196"/>
          </a:xfrm>
          <a:prstGeom prst="rect">
            <a:avLst/>
          </a:prstGeom>
        </p:spPr>
      </p:pic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2B170C08-5C9C-4D7A-BC6B-148A4CD1C17F}"/>
              </a:ext>
            </a:extLst>
          </p:cNvPr>
          <p:cNvSpPr txBox="1">
            <a:spLocks/>
          </p:cNvSpPr>
          <p:nvPr/>
        </p:nvSpPr>
        <p:spPr>
          <a:xfrm>
            <a:off x="1493949" y="4824992"/>
            <a:ext cx="3889420" cy="14892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【BASIC</a:t>
            </a:r>
            <a:r>
              <a:rPr lang="ja-JP" altLang="en-US" sz="1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（朝小ＨＰ</a:t>
            </a:r>
            <a:r>
              <a:rPr lang="en-US" altLang="ja-JP" sz="1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海とさかな用）構成</a:t>
            </a:r>
            <a:r>
              <a:rPr lang="en-US" altLang="ja-JP" sz="1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l"/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Chapter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１：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 1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06′20″</a:t>
            </a:r>
          </a:p>
          <a:p>
            <a:pPr algn="l"/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Chapter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２：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 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04′00″</a:t>
            </a:r>
          </a:p>
          <a:p>
            <a:pPr algn="l"/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Chapter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３：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 7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05′00″</a:t>
            </a:r>
          </a:p>
          <a:p>
            <a:pPr algn="l"/>
            <a:r>
              <a:rPr lang="en-US" altLang="ja-JP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	Chapter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４：</a:t>
            </a:r>
            <a:r>
              <a:rPr lang="en-US" altLang="ja-JP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P10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	03′10″</a:t>
            </a:r>
          </a:p>
          <a:p>
            <a:pPr algn="l"/>
            <a:r>
              <a:rPr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TOTAL		18′30″</a:t>
            </a:r>
          </a:p>
          <a:p>
            <a:pPr algn="l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7520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16662" y="623659"/>
            <a:ext cx="651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03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</a:p>
          <a:p>
            <a:pPr algn="ctr"/>
            <a:endParaRPr kumimoji="1" lang="ja-JP" altLang="en-US" sz="12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8868D4-8A15-4098-B4D6-7A3558BC9D15}"/>
              </a:ext>
            </a:extLst>
          </p:cNvPr>
          <p:cNvSpPr txBox="1"/>
          <p:nvPr/>
        </p:nvSpPr>
        <p:spPr>
          <a:xfrm>
            <a:off x="536651" y="2895715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69E8645-F2C1-4606-89FD-38BAB31AC221}"/>
              </a:ext>
            </a:extLst>
          </p:cNvPr>
          <p:cNvSpPr txBox="1"/>
          <p:nvPr/>
        </p:nvSpPr>
        <p:spPr>
          <a:xfrm>
            <a:off x="514350" y="401321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984ABE-BF7F-4C18-921C-0E520665D018}"/>
              </a:ext>
            </a:extLst>
          </p:cNvPr>
          <p:cNvSpPr txBox="1"/>
          <p:nvPr/>
        </p:nvSpPr>
        <p:spPr>
          <a:xfrm>
            <a:off x="2542862" y="643940"/>
            <a:ext cx="4315138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気候変動に具体的な対策を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地球の温暖化を止めないと、世界が大変なことに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なるっていうことです。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どんな対策ができるのでしょう。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海の豊かさを守ろう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海の恵みを大切にして、生き物を守りながら、上手に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利用できるようにしようってことですね。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陸の豊かさも守ろう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豊かな森林やそこにくらす生き物の生態系を壊さない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ようにしたいですね。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　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平和と公正をすべての人に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「誰も置き去りにしない」っていう大事な考え方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につながってますね。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パートナーシップで目標を達成しよ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持続可能な世界をつくるためには、世界のみんなで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協力していくことが大切なんですね。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以上、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SDG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ｓ（エス・ディー・ジーズ）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「サステナブル・ディベロップメント・ゴールズ」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持続可能な開発の、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個の目標でした。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さっき、皆さんのが気づいた問題は、この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の目標　　　　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の何番と関係がありそうか、番号は書けましたか。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もしかすると、どちらに入れていいのか迷うものも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あったのではないでしょうか。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どの目標も互いに関係がありますから、皆さんが迷っ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たとしても、少しも不思議ではありませんよ。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F.O.~F.I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D5A6BDA-FE03-4415-B550-FBF0D328E6BE}"/>
              </a:ext>
            </a:extLst>
          </p:cNvPr>
          <p:cNvSpPr txBox="1"/>
          <p:nvPr/>
        </p:nvSpPr>
        <p:spPr>
          <a:xfrm>
            <a:off x="527413" y="511800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9B155F-F96B-4B19-82D4-A66771F2AA76}"/>
              </a:ext>
            </a:extLst>
          </p:cNvPr>
          <p:cNvSpPr txBox="1"/>
          <p:nvPr/>
        </p:nvSpPr>
        <p:spPr>
          <a:xfrm>
            <a:off x="508372" y="6365327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A8ABDD6-0DC9-48FD-BFE1-F579602856A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4982" y="2900085"/>
            <a:ext cx="1269015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1A51AD4-943C-4F12-96CA-8B653F35C30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9591" y="4007013"/>
            <a:ext cx="1269015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0FC1EB5-66B4-47ED-81FB-832C07D01A5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9591" y="5208801"/>
            <a:ext cx="1269015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1D590E9-1D61-4303-B404-0E238E6B491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1823" y="6410590"/>
            <a:ext cx="1282077" cy="96155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871CC0A-8D58-4448-A0B5-A6D84070E674}"/>
              </a:ext>
            </a:extLst>
          </p:cNvPr>
          <p:cNvSpPr txBox="1"/>
          <p:nvPr/>
        </p:nvSpPr>
        <p:spPr>
          <a:xfrm>
            <a:off x="-25400" y="8752906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05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75BDD41-1114-448D-8718-DEB7C9EE7E8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749" y="631240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471F1F1-CDCB-41B4-8EEA-639A8ADDD5F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4400" y="1759415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1ED2E2A-11E5-449D-8195-05F5F00A8CB5}"/>
              </a:ext>
            </a:extLst>
          </p:cNvPr>
          <p:cNvSpPr txBox="1"/>
          <p:nvPr/>
        </p:nvSpPr>
        <p:spPr>
          <a:xfrm>
            <a:off x="565522" y="641918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D0CE20B-03FE-439A-8263-1EE57C79F74A}"/>
              </a:ext>
            </a:extLst>
          </p:cNvPr>
          <p:cNvSpPr txBox="1"/>
          <p:nvPr/>
        </p:nvSpPr>
        <p:spPr>
          <a:xfrm>
            <a:off x="584563" y="1746715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  <a:endParaRPr kumimoji="1" lang="ja-JP" altLang="en-US" sz="12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C07B559-A874-4BEC-A0FA-F66A95EE6FE7}"/>
              </a:ext>
            </a:extLst>
          </p:cNvPr>
          <p:cNvSpPr txBox="1"/>
          <p:nvPr/>
        </p:nvSpPr>
        <p:spPr>
          <a:xfrm>
            <a:off x="507689" y="7367088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308601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19888" y="133294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00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66618" y="1357640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25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4F24C-0B04-4A91-AB4C-7A6192114067}"/>
              </a:ext>
            </a:extLst>
          </p:cNvPr>
          <p:cNvSpPr txBox="1"/>
          <p:nvPr/>
        </p:nvSpPr>
        <p:spPr>
          <a:xfrm>
            <a:off x="2534233" y="1025850"/>
            <a:ext cx="4323767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出張授業では、ＳＤＧｓの大きなロゴの貼ってあるパ　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ネルに自分の気づいた問題を貼りに行ってもらいまし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た。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そうしてみていくと、皆さんはたとえば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「海の豊かさを守ろう」について、たくさんのカード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を貼ってくれます。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しかし、そのほとんどが、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海のプラスチックごみと海洋汚染の問題ばかりでした。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海の「プラスチックごみ」が話題になりますが、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海の問題はこれだけでなく、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海水の温暖化や海水が酸性化している問題もあります。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さらには乱獲、絶滅などの問題もあります。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酸性化、温暖化、乱獲、絶滅の不安などと聞くと、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12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番目の「つくる責任、つかう責任」、 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13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番目の「気候変動に具体的な対策を」にも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関係してくるんだね。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こうしてみていくと、世界には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・知らなかった、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・気づかなかった、問題がまだまだありそうですね。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問題を解決するための力として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・問題に気づく力、そして学ぶ力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・何が大切か判断し、実践する力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・協力のためのコミュニケーション能力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などが大事なんですよ。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©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2E02051-E611-4352-B9EA-8E7570A657A1}"/>
              </a:ext>
            </a:extLst>
          </p:cNvPr>
          <p:cNvSpPr txBox="1"/>
          <p:nvPr/>
        </p:nvSpPr>
        <p:spPr>
          <a:xfrm>
            <a:off x="-17876" y="962900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01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  <a:endParaRPr kumimoji="1" lang="ja-JP" altLang="en-US" sz="1200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5BAB899-D6F4-4067-8B45-67D5B17A5F3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4383" y="7695509"/>
            <a:ext cx="1261863" cy="94639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9A8755C-E5BF-4055-99EB-A9992411D387}"/>
              </a:ext>
            </a:extLst>
          </p:cNvPr>
          <p:cNvSpPr txBox="1"/>
          <p:nvPr/>
        </p:nvSpPr>
        <p:spPr>
          <a:xfrm>
            <a:off x="571188" y="324754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  <a:endParaRPr kumimoji="1"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712A4F-F6E0-46C2-9F57-8712EC7CF705}"/>
              </a:ext>
            </a:extLst>
          </p:cNvPr>
          <p:cNvSpPr txBox="1"/>
          <p:nvPr/>
        </p:nvSpPr>
        <p:spPr>
          <a:xfrm>
            <a:off x="578031" y="768528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  <a:endParaRPr kumimoji="1" lang="ja-JP" altLang="en-US" sz="1200" dirty="0"/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6B502C58-DE61-4483-AFF9-07C00F2A44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37339" y="3285941"/>
            <a:ext cx="1233796" cy="9479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1A4D759-FD5A-446F-9E62-04356E75E291}"/>
              </a:ext>
            </a:extLst>
          </p:cNvPr>
          <p:cNvSpPr txBox="1"/>
          <p:nvPr/>
        </p:nvSpPr>
        <p:spPr>
          <a:xfrm>
            <a:off x="3036568" y="662516"/>
            <a:ext cx="3620022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【Chapter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4】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約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　　</a:t>
            </a:r>
            <a:endParaRPr kumimoji="1"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6ACD35B1-21DE-4256-85AE-1491332EF42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3540" y="6599974"/>
            <a:ext cx="1260693" cy="94552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738CF32-6F37-4D78-B939-5B2657293B5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1823" y="576870"/>
            <a:ext cx="1282077" cy="96155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04059C6-FA4D-4F02-9702-1B06D63F7DC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843" y="1795059"/>
            <a:ext cx="1304928" cy="97869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0B9ED06-2AF7-466D-944F-5C718DEF212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843" y="4357359"/>
            <a:ext cx="1296049" cy="97203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0BF1589-716D-4532-A46C-3F069A0147C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2391" y="5452894"/>
            <a:ext cx="1291509" cy="96863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A263673-6AA2-4690-B27B-C3F86E1F9639}"/>
              </a:ext>
            </a:extLst>
          </p:cNvPr>
          <p:cNvSpPr txBox="1"/>
          <p:nvPr/>
        </p:nvSpPr>
        <p:spPr>
          <a:xfrm>
            <a:off x="570086" y="6065187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6668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106599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01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  <a:endParaRPr kumimoji="1" lang="ja-JP" altLang="en-US" sz="1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71500" y="106599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60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4F24C-0B04-4A91-AB4C-7A6192114067}"/>
              </a:ext>
            </a:extLst>
          </p:cNvPr>
          <p:cNvSpPr txBox="1"/>
          <p:nvPr/>
        </p:nvSpPr>
        <p:spPr>
          <a:xfrm>
            <a:off x="2548779" y="1065999"/>
            <a:ext cx="432376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地球の面積の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割は海です。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海は私たちにさまざまな恵みをもたらしてくれます。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「海やさかな」について、大切なこと、すぐにやる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べきことは何でしょうか。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海と海にすむ生き物を守り、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将来にわたり海の資源を大切に利用していくために、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具体的なアイデアを自分たちで考え、話し合い、力を　　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合わせて実践してみてくださいね。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あなたが今まで、特になあ～んにも取り組めてい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なかったとしたら、目の前に重要な問題があるのに、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気づいてこなかったということです。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今日の勉強をきっかけに、みなさんが自分が住む地域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はもちろん、世界全体にも目を向けて、ＳＤＧｓとい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う地球的な問題に興味や関心を深めてもらえたら、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うれしいです。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こどもでも、遠慮はいらないのです。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むしろ、これからの時代の主人公は、今の子どもたち　　</a:t>
            </a: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です。皆さんの学びや、実践する力が、より良い未来</a:t>
            </a: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を創るのだということを忘れずに、勉強を進めていっ</a:t>
            </a: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てください。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今日は一緒に考えてくれて、ありがとうございました。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（手島先生スーパー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手島先生、どうもありがとうございました。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　どうもありがとうございました。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WEB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SDG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ｓってなんだろう？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講師に</a:t>
            </a:r>
            <a:r>
              <a:rPr kumimoji="1" lang="zh-TW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</a:t>
            </a:r>
            <a:r>
              <a:rPr kumimoji="1" lang="en-US" altLang="zh-TW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ESD</a:t>
            </a:r>
            <a:r>
              <a:rPr kumimoji="1" lang="zh-TW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学会副会長　手島利夫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先生をお迎えし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て、お話を伺いました。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どうもありがとうございました。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F.O.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AA79EDF-7141-4AC8-BE3F-F1E324923488}"/>
              </a:ext>
            </a:extLst>
          </p:cNvPr>
          <p:cNvSpPr txBox="1"/>
          <p:nvPr/>
        </p:nvSpPr>
        <p:spPr>
          <a:xfrm>
            <a:off x="579024" y="434192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0464D01-BE97-4574-9D4E-2CB22B9033E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6700" y="1065999"/>
            <a:ext cx="1282079" cy="96155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16784CF-479F-4714-A951-9FEBDA0ECD6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0227" y="5487394"/>
            <a:ext cx="1282079" cy="96155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2E02051-E611-4352-B9EA-8E7570A657A1}"/>
              </a:ext>
            </a:extLst>
          </p:cNvPr>
          <p:cNvSpPr txBox="1"/>
          <p:nvPr/>
        </p:nvSpPr>
        <p:spPr>
          <a:xfrm>
            <a:off x="-17876" y="7894845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03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82C7E45-161B-40D9-B140-548EFA566C7B}"/>
              </a:ext>
            </a:extLst>
          </p:cNvPr>
          <p:cNvSpPr txBox="1"/>
          <p:nvPr/>
        </p:nvSpPr>
        <p:spPr>
          <a:xfrm>
            <a:off x="587389" y="5780440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4188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00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1C559BE-5DBA-47E5-86A4-C9692262BBAA}"/>
              </a:ext>
            </a:extLst>
          </p:cNvPr>
          <p:cNvSpPr txBox="1"/>
          <p:nvPr/>
        </p:nvSpPr>
        <p:spPr>
          <a:xfrm>
            <a:off x="2534233" y="1081329"/>
            <a:ext cx="43237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WEB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授業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SDG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ｓって何だろう？」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この授業は、日本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ESD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学会副会長の、手島利夫先生に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伺ってまいります。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手島先生のお話を聞きながら、途中、皆様にはいくつ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かのミッションにトライしてもらいます。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考えながら書き込んでもらいたいので、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ノートやペンなど、何でもよいのでご用意ください。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聞き手は私、松尾由紀子がお相手をさせていただきま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それでは手島先生、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どうぞよろしくお願いいたします。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よろしくお願いいたします。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715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01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1CBE498-D2F9-4882-89D8-B9CDEA4FD9E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7248" y="1081329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6498E9D-87AE-4B12-BEDD-CA809C0362D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7246" y="4682315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9FFE063-13A2-42C7-9849-CFC7F5B8CFF0}"/>
              </a:ext>
            </a:extLst>
          </p:cNvPr>
          <p:cNvSpPr txBox="1"/>
          <p:nvPr/>
        </p:nvSpPr>
        <p:spPr>
          <a:xfrm>
            <a:off x="-25400" y="467600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01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581625B-CF38-40E1-B8F4-88BE95732793}"/>
              </a:ext>
            </a:extLst>
          </p:cNvPr>
          <p:cNvSpPr txBox="1"/>
          <p:nvPr/>
        </p:nvSpPr>
        <p:spPr>
          <a:xfrm>
            <a:off x="3036568" y="662516"/>
            <a:ext cx="3620022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【Chapter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1】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約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分半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10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01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1C559BE-5DBA-47E5-86A4-C9692262BBAA}"/>
              </a:ext>
            </a:extLst>
          </p:cNvPr>
          <p:cNvSpPr txBox="1"/>
          <p:nvPr/>
        </p:nvSpPr>
        <p:spPr>
          <a:xfrm>
            <a:off x="2534233" y="1081329"/>
            <a:ext cx="4323767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No one will be left behind 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「だれも置き去りにしない」　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手島先生、これは・・・？。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はい、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ｓの考え方で最も大切な考え方です。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誰も置き去りにしない、持続可能な世界を目指す際に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とっても大事な事なんですね。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今日は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動画ですが、みんなと一緒に進めていき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たいと思ってますのでよろしくお願いいたします。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今日の授業のテーマは克服です。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克服というのは“努力して問題を乗り越えること“です。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これまでに人間はどんな努力をして、どんな問題を乗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り越えてきたのかな？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私たちのご先祖様は今から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万年前のアフリカで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生まれたといわれています。これが人類のご先祖様の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ホモ・ハビリスです。ゴリラみたいだよね。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ホモ・ハビリスはハイエナとか肉食動物が食べた動物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の骨の中の骨髄を食べていたそうです。骨を割るため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に偶然石器を発明しました。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そこから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万年以上の時を経て、ホモ・ハビリスは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ホモ・サピエンスに進化しました。ホモ・サピエンス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はアフリカを出て世界中に広がっていきました。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日本に舞台を移します。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松尾さん、社会科で縄文時代って習いましたか。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狩りをしたり、木の実を取ったりしてして暮らして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いたころのことですね。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大体今から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万５千年から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2800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年ぐらい前の時代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©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これが骨から復元された縄文人の女性の顔です。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（どうですか？誰かに似てる？お母さん？）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現代人の顔に近いよね。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では現代人の顔を見てみましょう。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なかなかいい男だと思いません？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8868D4-8A15-4098-B4D6-7A3558BC9D15}"/>
              </a:ext>
            </a:extLst>
          </p:cNvPr>
          <p:cNvSpPr txBox="1"/>
          <p:nvPr/>
        </p:nvSpPr>
        <p:spPr>
          <a:xfrm>
            <a:off x="5715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25</a:t>
            </a:r>
            <a:endParaRPr kumimoji="1" lang="ja-JP" altLang="en-US" sz="12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6498E9D-87AE-4B12-BEDD-CA809C0362D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7246" y="1081329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8428572-1AC0-4F4F-BDA2-75D16CACBA2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7247" y="2713360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9FFE063-13A2-42C7-9849-CFC7F5B8CFF0}"/>
              </a:ext>
            </a:extLst>
          </p:cNvPr>
          <p:cNvSpPr txBox="1"/>
          <p:nvPr/>
        </p:nvSpPr>
        <p:spPr>
          <a:xfrm>
            <a:off x="-25400" y="801610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02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55</a:t>
            </a:r>
            <a:endParaRPr kumimoji="1" lang="ja-JP" altLang="en-US" sz="12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69E8645-F2C1-4606-89FD-38BAB31AC221}"/>
              </a:ext>
            </a:extLst>
          </p:cNvPr>
          <p:cNvSpPr txBox="1"/>
          <p:nvPr/>
        </p:nvSpPr>
        <p:spPr>
          <a:xfrm>
            <a:off x="571500" y="2713360"/>
            <a:ext cx="651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</a:p>
          <a:p>
            <a:pPr algn="ctr"/>
            <a:endParaRPr kumimoji="1" lang="ja-JP" altLang="en-US" sz="1200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2DFF8CD-9107-40E3-97E4-91E31790191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7246" y="3878268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106EB67-A7E6-4FE9-B474-CAB01C0BCA8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3" y="5802801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EAFB082-F2CF-4DA6-A6EC-63F503836CDA}"/>
              </a:ext>
            </a:extLst>
          </p:cNvPr>
          <p:cNvSpPr txBox="1"/>
          <p:nvPr/>
        </p:nvSpPr>
        <p:spPr>
          <a:xfrm>
            <a:off x="571500" y="3875785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35</a:t>
            </a:r>
            <a:endParaRPr kumimoji="1" lang="ja-JP" altLang="en-US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F293527-E419-4178-90F9-B27D8F97FD38}"/>
              </a:ext>
            </a:extLst>
          </p:cNvPr>
          <p:cNvSpPr txBox="1"/>
          <p:nvPr/>
        </p:nvSpPr>
        <p:spPr>
          <a:xfrm>
            <a:off x="571500" y="5786108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  <a:endParaRPr kumimoji="1" lang="ja-JP" altLang="en-US" sz="1200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431ACDCE-7AEC-4293-A583-E9380CC5227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2" y="8343755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76970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02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55</a:t>
            </a:r>
            <a:endParaRPr kumimoji="1" lang="ja-JP" altLang="en-US" sz="12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8964BA4-E58A-497E-BB9C-BE308274B76D}"/>
              </a:ext>
            </a:extLst>
          </p:cNvPr>
          <p:cNvSpPr txBox="1"/>
          <p:nvPr/>
        </p:nvSpPr>
        <p:spPr>
          <a:xfrm>
            <a:off x="-25400" y="962900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04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  <a:endParaRPr kumimoji="1" lang="ja-JP" altLang="en-US" sz="1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715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35</a:t>
            </a:r>
            <a:endParaRPr kumimoji="1" lang="ja-JP" altLang="en-US" sz="12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8868D4-8A15-4098-B4D6-7A3558BC9D15}"/>
              </a:ext>
            </a:extLst>
          </p:cNvPr>
          <p:cNvSpPr txBox="1"/>
          <p:nvPr/>
        </p:nvSpPr>
        <p:spPr>
          <a:xfrm>
            <a:off x="571500" y="3604227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  <a:endParaRPr kumimoji="1" lang="ja-JP" altLang="en-US" sz="12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69E8645-F2C1-4606-89FD-38BAB31AC221}"/>
              </a:ext>
            </a:extLst>
          </p:cNvPr>
          <p:cNvSpPr txBox="1"/>
          <p:nvPr/>
        </p:nvSpPr>
        <p:spPr>
          <a:xfrm>
            <a:off x="571500" y="6512308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515F888-5F70-4D34-90A1-DA3CAB4DD8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2" y="978781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EAFB082-F2CF-4DA6-A6EC-63F503836CDA}"/>
              </a:ext>
            </a:extLst>
          </p:cNvPr>
          <p:cNvSpPr txBox="1"/>
          <p:nvPr/>
        </p:nvSpPr>
        <p:spPr>
          <a:xfrm>
            <a:off x="571500" y="765323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16E3D5D-603D-4F0B-A6AF-7A5E58641CAF}"/>
              </a:ext>
            </a:extLst>
          </p:cNvPr>
          <p:cNvSpPr txBox="1"/>
          <p:nvPr/>
        </p:nvSpPr>
        <p:spPr>
          <a:xfrm>
            <a:off x="2534233" y="931203"/>
            <a:ext cx="4323767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さて、縄文時代の初めに大変なことが起こりました。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環境の変化によって大型の動物が減ってしまい、食糧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危機になってしまったのです。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そこで活躍したのがこの土器、縄文式土器です。 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土器で何ができたと思いますか？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入れ物にして、木の実などをいれて保存していた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のかしら。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いい考えですね。でも、食糧をためておくには、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ちょっと小さくないかな？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じゃあ、この写真を見ると、土器の使い方に気が付く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かも知れませんよ。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貝塚ですか。これも縄文時代のものですね。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そうです。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縄文時代のゴミ捨て場だった場所です。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縄文人がたくさんの貝を食べるようになった証拠です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ね。土器を使うと貝を食べやすくなるんですよ。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土器を使って、煮ると、貝が開くんですね！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そうです。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校庭くらいの広さの所に２～３ｍも貝殻が積もってい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る、そんな遺跡が日本中にたくさんあります。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縄文人は土器を発明したことで、それまで食べにく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かった貝をたくさん食べられるようになり、食糧危機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を乗り切ることができたんです。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弥生時代には、稲作が始まり、これによっても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食りょう危機を克服できましたね！ 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その後、時代が進み、人口が増えた時も、牛や馬を　　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使ったり、機械化によって農業も発展させ、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食りょう不足を克服できましたね！ 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水産業も発展して・・・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海の豊かさをみんなのもの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にしてきました。私たち人類は、食糧問題を克服する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ことで生き延びてきたとも言えますね。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15A5216-AE6E-4BEA-8ADE-5A4BDA53CDC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2" y="3604227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BF849D6-B781-480A-9308-2F3E4CCD8EA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2" y="6512308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3841E7E-EF0C-4383-A9FE-2EC06D85E74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2" y="7653239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81F86D3-B493-46AA-8564-CA0DD12E0E2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2" y="8794170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8E1BE25-8898-4128-824E-62788DECC523}"/>
              </a:ext>
            </a:extLst>
          </p:cNvPr>
          <p:cNvSpPr txBox="1"/>
          <p:nvPr/>
        </p:nvSpPr>
        <p:spPr>
          <a:xfrm>
            <a:off x="571500" y="877026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447C3C8-6F58-41F3-82C8-30D775494805}"/>
              </a:ext>
            </a:extLst>
          </p:cNvPr>
          <p:cNvSpPr txBox="1"/>
          <p:nvPr/>
        </p:nvSpPr>
        <p:spPr>
          <a:xfrm>
            <a:off x="-25400" y="647811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04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8083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83914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04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  <a:endParaRPr kumimoji="1" lang="ja-JP" altLang="en-US" sz="1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71500" y="83914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  <a:endParaRPr kumimoji="1" lang="ja-JP" altLang="en-US" sz="12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16E3D5D-603D-4F0B-A6AF-7A5E58641CAF}"/>
              </a:ext>
            </a:extLst>
          </p:cNvPr>
          <p:cNvSpPr txBox="1"/>
          <p:nvPr/>
        </p:nvSpPr>
        <p:spPr>
          <a:xfrm>
            <a:off x="2548780" y="813449"/>
            <a:ext cx="43237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さて、それでは問題！「ミッション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ただいま、「食糧危機」を紹介しましたが、私たち人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間は、それ以外にもいろいろな問題を乗り越えて生き　　　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てきました。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では、これまでにどんな問題をどんな困難を克服して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きたのでしょうか？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３つ考えてノートに記入してください。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「食りょう危機」は除いてくださいね。</a:t>
            </a: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©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所要時間は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分間です。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それでは用意はいいですか？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1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分間カウントダウンします。用意、スタート！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8E1BE25-8898-4128-824E-62788DECC523}"/>
              </a:ext>
            </a:extLst>
          </p:cNvPr>
          <p:cNvSpPr txBox="1"/>
          <p:nvPr/>
        </p:nvSpPr>
        <p:spPr>
          <a:xfrm>
            <a:off x="571499" y="3491105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60</a:t>
            </a:r>
            <a:endParaRPr kumimoji="1" lang="ja-JP" altLang="en-US" sz="1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46BFEEE-14BC-4ABC-BCBA-965DF96057C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402" y="1092547"/>
            <a:ext cx="1282441" cy="9618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31F4436-B41A-424D-AB31-2C9542ED4C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101" y="3031539"/>
            <a:ext cx="1269742" cy="95230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E4085C0-4241-4F21-9A69-2288BBE47B7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101" y="3971146"/>
            <a:ext cx="1269742" cy="95230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B1B9EE1-3162-4166-8010-C42E28FDD37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4863" y="8135781"/>
            <a:ext cx="1269743" cy="95230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3855F0FA-297C-44F9-AAC1-E4D51B00EC72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1882972" y="4923453"/>
            <a:ext cx="0" cy="3075606"/>
          </a:xfrm>
          <a:prstGeom prst="straightConnector1">
            <a:avLst/>
          </a:prstGeom>
          <a:ln w="98425">
            <a:solidFill>
              <a:schemeClr val="tx1">
                <a:lumMod val="50000"/>
                <a:lumOff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EADFD72-8B40-478A-A6C0-3DF89707A49B}"/>
              </a:ext>
            </a:extLst>
          </p:cNvPr>
          <p:cNvSpPr txBox="1"/>
          <p:nvPr/>
        </p:nvSpPr>
        <p:spPr>
          <a:xfrm>
            <a:off x="2523269" y="7999059"/>
            <a:ext cx="4329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 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あと○秒となります。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（カウンターに合わせて）はい、終了です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　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「新型コロナ」とか「病気」とか書いてくれた子も多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いかと思います。重要な課題ですよね。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このミッションでは「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つ」考えてもらっていますが、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学校やグループでトライする場合、一人で考えた後に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友達と紹介しあいながら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個に増やしてみましょう。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F.O.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FF0FFDD-D384-415C-A640-5E7BD3D545AC}"/>
              </a:ext>
            </a:extLst>
          </p:cNvPr>
          <p:cNvSpPr txBox="1"/>
          <p:nvPr/>
        </p:nvSpPr>
        <p:spPr>
          <a:xfrm>
            <a:off x="2517843" y="4784953"/>
            <a:ext cx="43401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・カウントダウン中にコメント（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秒程度）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さて、このように、手島先生のお話を聞いた後に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つのミッション」にトライしていただきます。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頑張ってください。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　全国の小学校で出張授業をしてきましたが、地方に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よって色々な特色が現れました。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東北地方では、「津波や地震の克服」を書いてくれた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子がいました。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真夏の愛知県で授業した時には、「夏の暑さ」と書い　　　　　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た子がいました。台風の後には、「水害」、その他、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「動物のこわさ」「けんか・戦争」「身分」「距離」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なんていうのもありました。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F9359D2-AF06-4E11-A4EA-5F65F0C20296}"/>
              </a:ext>
            </a:extLst>
          </p:cNvPr>
          <p:cNvSpPr txBox="1"/>
          <p:nvPr/>
        </p:nvSpPr>
        <p:spPr>
          <a:xfrm>
            <a:off x="-25400" y="962900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06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A0BEB8-DC15-46A8-923A-BAA790148342}"/>
              </a:ext>
            </a:extLst>
          </p:cNvPr>
          <p:cNvSpPr txBox="1"/>
          <p:nvPr/>
        </p:nvSpPr>
        <p:spPr>
          <a:xfrm>
            <a:off x="571498" y="303153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31784C-2303-4808-B2A0-C8FC1B2DDA80}"/>
              </a:ext>
            </a:extLst>
          </p:cNvPr>
          <p:cNvSpPr txBox="1"/>
          <p:nvPr/>
        </p:nvSpPr>
        <p:spPr>
          <a:xfrm>
            <a:off x="-25401" y="349110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05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0749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00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71500" y="108132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  <a:endParaRPr kumimoji="1" lang="ja-JP" altLang="en-US" sz="12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8868D4-8A15-4098-B4D6-7A3558BC9D15}"/>
              </a:ext>
            </a:extLst>
          </p:cNvPr>
          <p:cNvSpPr txBox="1"/>
          <p:nvPr/>
        </p:nvSpPr>
        <p:spPr>
          <a:xfrm>
            <a:off x="571500" y="218027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  <a:endParaRPr kumimoji="1" lang="ja-JP" altLang="en-US" sz="12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9FFE063-13A2-42C7-9849-CFC7F5B8CFF0}"/>
              </a:ext>
            </a:extLst>
          </p:cNvPr>
          <p:cNvSpPr txBox="1"/>
          <p:nvPr/>
        </p:nvSpPr>
        <p:spPr>
          <a:xfrm>
            <a:off x="-25400" y="922243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02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4F24C-0B04-4A91-AB4C-7A6192114067}"/>
              </a:ext>
            </a:extLst>
          </p:cNvPr>
          <p:cNvSpPr txBox="1"/>
          <p:nvPr/>
        </p:nvSpPr>
        <p:spPr>
          <a:xfrm>
            <a:off x="2534233" y="1081329"/>
            <a:ext cx="432376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さて、次に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ミッション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2]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です。ミッション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で書き出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したものの中から気にいったものを選び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「〇〇（ホニャララ）克服物語」を作ってもらいます。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先生、こちらは先ほど縄文人が食糧危機を克服した時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の物語ですね。ちょっと読んでみましょう。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食りょう不足克服物語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昔むかし、縄文人は土器を発明した。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かたい木の実も土器で煮てみるとやわらかくなって、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とてもおいしく食べられることがわかった。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「これはいいものを発明したぞ、よしもっといろいろ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煮てみよう」これまでは食べなかった貝も煮てみた。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煮ると貝はパカっと開いた。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そして、その身はとてもおいしかった。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こうして縄文人は食りょう不足を克服した。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めでたし、めでたし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このように、さっき書いた「克服してきたもの」の中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から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つ、好きなテーマで、まず、「○○克服物語」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と、題名を書いてみるといいね。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「物語」でいいのだから、ど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んどん面白いのを作っ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てみてください。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所要時間は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分間です。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「〇〇（ホニャララ）克服物語」を作って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ノートに書いてみてください。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ここではタイマーは動きませんので、ご自分で時計を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計ってくださいね。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それでは始めてください！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D0A87E6-43A2-4100-BE03-429629401D5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1319" y="2318772"/>
            <a:ext cx="1272452" cy="95433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C53A713-9AE5-4549-B9AA-D25BE7D2F2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837" y="1133902"/>
            <a:ext cx="1262463" cy="94684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F961A82-480E-498B-B83A-C89726936DF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5391" y="6062299"/>
            <a:ext cx="1262463" cy="946847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F3AC049-DEF8-4540-BE6D-48B2020D1916}"/>
              </a:ext>
            </a:extLst>
          </p:cNvPr>
          <p:cNvSpPr txBox="1"/>
          <p:nvPr/>
        </p:nvSpPr>
        <p:spPr>
          <a:xfrm>
            <a:off x="2584451" y="8031178"/>
            <a:ext cx="42735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　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授業の時でしたら、書き始めに困っている子には、　　</a:t>
            </a:r>
            <a:endParaRPr kumimoji="1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近くに行って声かけてあげられるのに、できなくて、</a:t>
            </a:r>
            <a:endParaRPr kumimoji="1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ごめんね。</a:t>
            </a:r>
            <a:endParaRPr kumimoji="1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何の克服か、思い切って決めると、書き始めやすい</a:t>
            </a:r>
            <a:endParaRPr kumimoji="1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ですよ。</a:t>
            </a:r>
            <a:endParaRPr kumimoji="1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F.O.~F.I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A0C6E6B-220F-4329-9F35-5DA4E7D2B702}"/>
              </a:ext>
            </a:extLst>
          </p:cNvPr>
          <p:cNvSpPr txBox="1"/>
          <p:nvPr/>
        </p:nvSpPr>
        <p:spPr>
          <a:xfrm>
            <a:off x="3036568" y="662516"/>
            <a:ext cx="3620022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【Chapter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2】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約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8D6A626-D1FC-4014-9A6E-DC58257F55D8}"/>
              </a:ext>
            </a:extLst>
          </p:cNvPr>
          <p:cNvSpPr txBox="1"/>
          <p:nvPr/>
        </p:nvSpPr>
        <p:spPr>
          <a:xfrm>
            <a:off x="570701" y="472848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5506283-17C0-4E07-B929-02AC038004CC}"/>
              </a:ext>
            </a:extLst>
          </p:cNvPr>
          <p:cNvSpPr txBox="1"/>
          <p:nvPr/>
        </p:nvSpPr>
        <p:spPr>
          <a:xfrm>
            <a:off x="570701" y="639722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  <a:endParaRPr kumimoji="1" lang="ja-JP" altLang="en-US" sz="12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ED29435-3102-40F2-9896-6D8435B0B8CC}"/>
              </a:ext>
            </a:extLst>
          </p:cNvPr>
          <p:cNvSpPr txBox="1"/>
          <p:nvPr/>
        </p:nvSpPr>
        <p:spPr>
          <a:xfrm>
            <a:off x="569111" y="8152748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0823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789223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02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71500" y="789223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8868D4-8A15-4098-B4D6-7A3558BC9D15}"/>
              </a:ext>
            </a:extLst>
          </p:cNvPr>
          <p:cNvSpPr txBox="1"/>
          <p:nvPr/>
        </p:nvSpPr>
        <p:spPr>
          <a:xfrm>
            <a:off x="571500" y="2553700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  <a:endParaRPr kumimoji="1" lang="ja-JP" altLang="en-US" sz="12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69E8645-F2C1-4606-89FD-38BAB31AC221}"/>
              </a:ext>
            </a:extLst>
          </p:cNvPr>
          <p:cNvSpPr txBox="1"/>
          <p:nvPr/>
        </p:nvSpPr>
        <p:spPr>
          <a:xfrm>
            <a:off x="571500" y="4898117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30</a:t>
            </a:r>
            <a:endParaRPr kumimoji="1" lang="ja-JP" altLang="en-US" sz="12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EAFB082-F2CF-4DA6-A6EC-63F503836CDA}"/>
              </a:ext>
            </a:extLst>
          </p:cNvPr>
          <p:cNvSpPr txBox="1"/>
          <p:nvPr/>
        </p:nvSpPr>
        <p:spPr>
          <a:xfrm>
            <a:off x="0" y="9496043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04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4F24C-0B04-4A91-AB4C-7A6192114067}"/>
              </a:ext>
            </a:extLst>
          </p:cNvPr>
          <p:cNvSpPr txBox="1"/>
          <p:nvPr/>
        </p:nvSpPr>
        <p:spPr>
          <a:xfrm>
            <a:off x="2542012" y="742149"/>
            <a:ext cx="4323767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さて、「〇〇（ホニャララ）克服物語」はできました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か？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手島先生、出来たストーリーは、お友達やご家族にも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読んでもらえるといいですね。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その通りです。なるべく多くの人に物語を読んでもら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いましょう。読んでくれた人に「サイン」してもらう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ようにすると楽しいですよ。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こんな風に・・・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（サイン） 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　次に、その物語によって克服された出来事は、「“個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人の”しあわせや成長につながった」のか、「“みんな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の”（世界の）しあわせや成長につながった」のか、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考えてみましょう。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では、皆さんが考えてくれた中から・・・例えば、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「新型コロナウイルスなど病気の克服」は個人かな？、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それともみんなのためになるのかな？どちらかな？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せーの！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（松尾さんカードを手にしてジェスチャー）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住まいや衣服や暖房の工夫で、冬の寒さを克服したは、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せ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の！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（松尾さんカードを手にしてジェスチャー）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何かを克服するということは、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今まであった世界をより良いものに変えるということ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にもつながります。</a:t>
            </a: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出発点は、「問題に気づく力」これが足りないと難し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いよ。</a:t>
            </a:r>
          </a:p>
          <a:p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わたしたちの住むこの世界が、この先もずーっと豊か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に続いていくために、何とかしなくてはいけない問題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が、たくさんありそうだよね。気づけるかな？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さて、そこで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ミッション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3]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は「気づいてみよう！」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みなさんの住むこの世界が、この先もずーっと豊かに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続いていくために、克服しないといけない問題を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5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つ、ノートに書いてください。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皆さんの身近なところから、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つと言わず、たくさん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気づいてほしいですね。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©</a:t>
            </a:r>
          </a:p>
          <a:p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所要時間は２分とします。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ここもタイマーは動きませんので、ご自分で時計を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計ってくださいね。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それでは始めてください！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F.O.~F.I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AD2A348-3506-4E88-9370-AD75B2356FE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1033" y="3138653"/>
            <a:ext cx="1272452" cy="95433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2264AED-E6D7-42E0-B40E-C1A9983783C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7850" y="4965050"/>
            <a:ext cx="1282077" cy="96155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D04E20D-8A1A-4147-A47E-75B789BF246E}"/>
              </a:ext>
            </a:extLst>
          </p:cNvPr>
          <p:cNvSpPr txBox="1"/>
          <p:nvPr/>
        </p:nvSpPr>
        <p:spPr>
          <a:xfrm>
            <a:off x="584562" y="689176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8540EBF-48C5-429B-AC86-920B49375F4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2703" y="1419077"/>
            <a:ext cx="1282077" cy="96155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73765562-F468-427B-AD21-5E15B471831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6220" y="6677407"/>
            <a:ext cx="1310277" cy="98270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5059143-3D01-420E-812B-98EBE8B401D1}"/>
              </a:ext>
            </a:extLst>
          </p:cNvPr>
          <p:cNvSpPr txBox="1"/>
          <p:nvPr/>
        </p:nvSpPr>
        <p:spPr>
          <a:xfrm>
            <a:off x="577337" y="8746907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83757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4024" y="107366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00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00</a:t>
            </a:r>
            <a:endParaRPr kumimoji="1" lang="ja-JP" altLang="en-US" sz="1200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00A7529-85FF-4101-B24B-AD58EAE2E7A2}"/>
              </a:ext>
            </a:extLst>
          </p:cNvPr>
          <p:cNvSpPr txBox="1"/>
          <p:nvPr/>
        </p:nvSpPr>
        <p:spPr>
          <a:xfrm>
            <a:off x="571500" y="107366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20</a:t>
            </a:r>
            <a:endParaRPr kumimoji="1" lang="ja-JP" altLang="en-US" sz="12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8868D4-8A15-4098-B4D6-7A3558BC9D15}"/>
              </a:ext>
            </a:extLst>
          </p:cNvPr>
          <p:cNvSpPr txBox="1"/>
          <p:nvPr/>
        </p:nvSpPr>
        <p:spPr>
          <a:xfrm>
            <a:off x="546481" y="253237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4F24C-0B04-4A91-AB4C-7A6192114067}"/>
              </a:ext>
            </a:extLst>
          </p:cNvPr>
          <p:cNvSpPr txBox="1"/>
          <p:nvPr/>
        </p:nvSpPr>
        <p:spPr>
          <a:xfrm>
            <a:off x="2548779" y="1065999"/>
            <a:ext cx="43237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　ハイ、２分経ちました。色々と書いてくれました。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ありがとうございます。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では、それを使って、進めてまいりましょう。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皆さん、この図は目にしたことがありますね。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SDG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ｓ（エスディージーズ）、ずーっと続く、豊かな　　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未来を創るために、国際連合で決めた１７の目標です。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［ミッション４］は、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© 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「皆さんの気づいた問題を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ＳＤＧｓ　１７の目標に位置づけよう」です。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さっき皆さんが書いてくれた「この世界がずーっと豊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かに続くために、克服しないといけない問題」それら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一つずつは、この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個の中の、どの目標と関係が深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いでしょうか。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皆さんが書いてくれた問題の後ろにロゴの番号を書い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てください。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でも、ＳＤＧｓの中身のことが分からないと、何番か　　　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考えにくいですね。手島先生、紹介してください。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984ABE-BF7F-4C18-921C-0E520665D018}"/>
              </a:ext>
            </a:extLst>
          </p:cNvPr>
          <p:cNvSpPr txBox="1"/>
          <p:nvPr/>
        </p:nvSpPr>
        <p:spPr>
          <a:xfrm>
            <a:off x="2684695" y="5010150"/>
            <a:ext cx="42177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　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では、</a:t>
            </a:r>
            <a:r>
              <a:rPr kumimoji="1" lang="en-US" altLang="ja-JP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番から順に見ていきましょう。</a:t>
            </a:r>
            <a:r>
              <a:rPr kumimoji="1" lang="en-US" altLang="ja-JP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ＳＤＧｓ１番、貧困をなくそう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貧しさの問題ですね。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貧困の中からいろいろな問題が生まれそうです。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　飢饉をゼロに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食べ物が足りなくて困っている人たちを何とかしよ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うということですね。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　すべての人に健康と福祉を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赤ちゃんから高齢者まで、病気などで苦しむ人を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なくしたいですね。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　質の高い教育をみんなに</a:t>
            </a: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豊かな知識や考える力がないと、暮らしを変えてい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けません。教育って大事ですね。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CC6DA38-EF2F-4C97-AB5A-E76B60CA837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766" y="1073664"/>
            <a:ext cx="1282077" cy="96155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CC83C81-46EF-426B-B896-58007056FBA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6725" y="5426919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6BE9CC9-ABD4-4780-8470-4B6E10BAE0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6725" y="6428960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E38127F-B691-4E94-AA02-A30B4917629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6725" y="7451148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0C1EAD8-75E3-4EA9-B12D-4DF60B8909CE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766" y="8500724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D5A6BDA-FE03-4415-B550-FBF0D328E6BE}"/>
              </a:ext>
            </a:extLst>
          </p:cNvPr>
          <p:cNvSpPr txBox="1"/>
          <p:nvPr/>
        </p:nvSpPr>
        <p:spPr>
          <a:xfrm>
            <a:off x="584563" y="5181975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9B155F-F96B-4B19-82D4-A66771F2AA76}"/>
              </a:ext>
            </a:extLst>
          </p:cNvPr>
          <p:cNvSpPr txBox="1"/>
          <p:nvPr/>
        </p:nvSpPr>
        <p:spPr>
          <a:xfrm>
            <a:off x="565522" y="628677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02CD90A-FB3B-4C23-82FB-1B5679B5AF2D}"/>
              </a:ext>
            </a:extLst>
          </p:cNvPr>
          <p:cNvSpPr txBox="1"/>
          <p:nvPr/>
        </p:nvSpPr>
        <p:spPr>
          <a:xfrm>
            <a:off x="584563" y="739156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E5A88-F255-45DD-990B-204809549391}"/>
              </a:ext>
            </a:extLst>
          </p:cNvPr>
          <p:cNvSpPr txBox="1"/>
          <p:nvPr/>
        </p:nvSpPr>
        <p:spPr>
          <a:xfrm>
            <a:off x="565522" y="8496366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7BECFC-95DA-4653-94E7-B5FE2712312E}"/>
              </a:ext>
            </a:extLst>
          </p:cNvPr>
          <p:cNvSpPr txBox="1"/>
          <p:nvPr/>
        </p:nvSpPr>
        <p:spPr>
          <a:xfrm>
            <a:off x="-50176" y="9290286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01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34E516E-E4E0-4AB4-A12A-DD345849EA81}"/>
              </a:ext>
            </a:extLst>
          </p:cNvPr>
          <p:cNvSpPr txBox="1"/>
          <p:nvPr/>
        </p:nvSpPr>
        <p:spPr>
          <a:xfrm>
            <a:off x="3036568" y="662516"/>
            <a:ext cx="3620022" cy="27699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【Chapter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3】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約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403AE71-B635-4FC3-AB9C-E4B27ADB523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7661" y="2570379"/>
            <a:ext cx="1282077" cy="96155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58387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EA7DA4D-F132-4292-B423-F346C1CE0394}"/>
              </a:ext>
            </a:extLst>
          </p:cNvPr>
          <p:cNvSpPr txBox="1"/>
          <p:nvPr/>
        </p:nvSpPr>
        <p:spPr>
          <a:xfrm>
            <a:off x="0" y="0"/>
            <a:ext cx="2814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授業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SDGs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ってなんだろう</a:t>
            </a:r>
          </a:p>
        </p:txBody>
      </p:sp>
      <p:sp>
        <p:nvSpPr>
          <p:cNvPr id="28" name="スライド番号プレースホルダー 27">
            <a:extLst>
              <a:ext uri="{FF2B5EF4-FFF2-40B4-BE49-F238E27FC236}">
                <a16:creationId xmlns:a16="http://schemas.microsoft.com/office/drawing/2014/main" id="{11350F47-AD0E-4C3E-AFAB-DB810974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0F5E-8F64-402F-A75D-2146E1BB8935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781C1A9-495D-4AEC-80C4-7F41DF208CF0}"/>
              </a:ext>
            </a:extLst>
          </p:cNvPr>
          <p:cNvSpPr txBox="1"/>
          <p:nvPr/>
        </p:nvSpPr>
        <p:spPr>
          <a:xfrm>
            <a:off x="-25400" y="102286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01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40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68868D4-8A15-4098-B4D6-7A3558BC9D15}"/>
              </a:ext>
            </a:extLst>
          </p:cNvPr>
          <p:cNvSpPr txBox="1"/>
          <p:nvPr/>
        </p:nvSpPr>
        <p:spPr>
          <a:xfrm>
            <a:off x="546481" y="106096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C69E8645-F2C1-4606-89FD-38BAB31AC221}"/>
              </a:ext>
            </a:extLst>
          </p:cNvPr>
          <p:cNvSpPr txBox="1"/>
          <p:nvPr/>
        </p:nvSpPr>
        <p:spPr>
          <a:xfrm>
            <a:off x="571500" y="217846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984ABE-BF7F-4C18-921C-0E520665D018}"/>
              </a:ext>
            </a:extLst>
          </p:cNvPr>
          <p:cNvSpPr txBox="1"/>
          <p:nvPr/>
        </p:nvSpPr>
        <p:spPr>
          <a:xfrm>
            <a:off x="2578056" y="752673"/>
            <a:ext cx="4315138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番、ジェンダー平等を実現しよう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男女平等、性によって差別されないという事ですね。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　安全な水とトイレを世界中に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水とトイレは生活のもとですから、大事ですね。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　エネルギーをみんなに、そしてク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リーンに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だれもが環境にやさしいクリーン・エネルギーを使え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るようになるといいですね。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番、働きがいも経済成長も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みんなのためになる仕事ができることって、しあわせ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　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番、　産業と技術革新の基盤を作ろう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道路や鉄道、港など交通の基盤やインターネットによ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る情報システム、教育など産業を支える力を高めるっ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ていうことですね。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人や国の不平等をなくそう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差別をなくし、どの人にもどの国にも、公平で公正に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するっていうことです。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住み続けられるまちづくりを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　災害になりにくい、安全なまちづくりをすることです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ＳＤＧｓ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　つくる責任、つかう責任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松尾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資源のむだづかいをしないで、永く使い続けられる物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ja-JP" altLang="en-US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づくりや、使い方のことですね。</a:t>
            </a:r>
            <a:endParaRPr kumimoji="1" lang="en-US" altLang="ja-JP" sz="1200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r>
              <a:rPr kumimoji="1" lang="en-US" altLang="ja-JP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©</a:t>
            </a:r>
            <a:r>
              <a:rPr kumimoji="1" lang="en-US" altLang="ja-JP" sz="1200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endParaRPr kumimoji="1"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D5A6BDA-FE03-4415-B550-FBF0D328E6BE}"/>
              </a:ext>
            </a:extLst>
          </p:cNvPr>
          <p:cNvSpPr txBox="1"/>
          <p:nvPr/>
        </p:nvSpPr>
        <p:spPr>
          <a:xfrm>
            <a:off x="584563" y="3283258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  <a:endParaRPr kumimoji="1" lang="ja-JP" altLang="en-US" sz="12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9B155F-F96B-4B19-82D4-A66771F2AA76}"/>
              </a:ext>
            </a:extLst>
          </p:cNvPr>
          <p:cNvSpPr txBox="1"/>
          <p:nvPr/>
        </p:nvSpPr>
        <p:spPr>
          <a:xfrm>
            <a:off x="565522" y="4388055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02CD90A-FB3B-4C23-82FB-1B5679B5AF2D}"/>
              </a:ext>
            </a:extLst>
          </p:cNvPr>
          <p:cNvSpPr txBox="1"/>
          <p:nvPr/>
        </p:nvSpPr>
        <p:spPr>
          <a:xfrm>
            <a:off x="584563" y="5492852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E5A88-F255-45DD-990B-204809549391}"/>
              </a:ext>
            </a:extLst>
          </p:cNvPr>
          <p:cNvSpPr txBox="1"/>
          <p:nvPr/>
        </p:nvSpPr>
        <p:spPr>
          <a:xfrm>
            <a:off x="565522" y="6597649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10</a:t>
            </a:r>
            <a:endParaRPr kumimoji="1" lang="ja-JP" altLang="en-US" sz="1200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2D4D1820-B19E-492A-A0DA-51A48E22D3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733" y="3137414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01D72AD-36B4-4FB4-84D0-533C39FE71B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733" y="4241068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CD3719A-308F-40A6-812E-B2FE89CEAEC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2879" y="5344722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11BFE15-FA23-4267-A84A-7F299928D2F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733" y="6448376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0540019-1052-4174-B1B2-7EA9C17D66C1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733" y="7552030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6C01FC5-E460-4D97-8C6C-D545FDD88F3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734" y="8655682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F0BAD5F-072C-4F22-97A3-22911EE2B358}"/>
              </a:ext>
            </a:extLst>
          </p:cNvPr>
          <p:cNvSpPr txBox="1"/>
          <p:nvPr/>
        </p:nvSpPr>
        <p:spPr>
          <a:xfrm>
            <a:off x="565522" y="7682884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FFDF1C6-F93F-4160-AD6F-2A56F9358E41}"/>
              </a:ext>
            </a:extLst>
          </p:cNvPr>
          <p:cNvSpPr txBox="1"/>
          <p:nvPr/>
        </p:nvSpPr>
        <p:spPr>
          <a:xfrm>
            <a:off x="584563" y="8787681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  <a:endParaRPr kumimoji="1" lang="ja-JP" altLang="en-US" sz="12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F7B415-47D5-4E43-AE7B-A5585B87AFE6}"/>
              </a:ext>
            </a:extLst>
          </p:cNvPr>
          <p:cNvSpPr txBox="1"/>
          <p:nvPr/>
        </p:nvSpPr>
        <p:spPr>
          <a:xfrm>
            <a:off x="-14430" y="9588880"/>
            <a:ext cx="651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03</a:t>
            </a:r>
            <a:r>
              <a:rPr kumimoji="1" lang="ja-JP" altLang="en-US" sz="1200" dirty="0"/>
              <a:t>：</a:t>
            </a:r>
            <a:r>
              <a:rPr kumimoji="1" lang="en-US" altLang="ja-JP" sz="1200" dirty="0"/>
              <a:t>15</a:t>
            </a:r>
            <a:endParaRPr kumimoji="1" lang="ja-JP" altLang="en-US" sz="1200" dirty="0"/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DD4E4C57-73E1-426E-A34E-D370355F8A0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5722" y="971887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D2502AD7-2C86-4531-B9FB-3F9BAD36C3A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6733" y="2053860"/>
            <a:ext cx="1269014" cy="95176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77192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2881</TotalTime>
  <Words>4036</Words>
  <Application>Microsoft Office PowerPoint</Application>
  <PresentationFormat>A4 210 x 297 mm</PresentationFormat>
  <Paragraphs>563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SDGsってなんだろう?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嶋田 英輔</dc:creator>
  <cp:lastModifiedBy>利夫 手島</cp:lastModifiedBy>
  <cp:revision>211</cp:revision>
  <cp:lastPrinted>2020-05-27T12:56:04Z</cp:lastPrinted>
  <dcterms:created xsi:type="dcterms:W3CDTF">2019-07-26T10:09:36Z</dcterms:created>
  <dcterms:modified xsi:type="dcterms:W3CDTF">2020-06-02T13:17:41Z</dcterms:modified>
</cp:coreProperties>
</file>