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9" r:id="rId3"/>
    <p:sldId id="260" r:id="rId4"/>
    <p:sldId id="256" r:id="rId5"/>
    <p:sldId id="1971" r:id="rId6"/>
    <p:sldId id="261" r:id="rId7"/>
    <p:sldId id="1710" r:id="rId8"/>
    <p:sldId id="1711" r:id="rId9"/>
    <p:sldId id="1797" r:id="rId10"/>
    <p:sldId id="1699" r:id="rId11"/>
    <p:sldId id="323" r:id="rId12"/>
    <p:sldId id="1701" r:id="rId13"/>
    <p:sldId id="1702" r:id="rId14"/>
    <p:sldId id="1703" r:id="rId15"/>
    <p:sldId id="1705" r:id="rId16"/>
    <p:sldId id="1969" r:id="rId17"/>
    <p:sldId id="1798" r:id="rId18"/>
    <p:sldId id="1799" r:id="rId19"/>
    <p:sldId id="1800" r:id="rId20"/>
    <p:sldId id="1801" r:id="rId21"/>
    <p:sldId id="1970" r:id="rId22"/>
    <p:sldId id="262" r:id="rId23"/>
    <p:sldId id="1803" r:id="rId24"/>
    <p:sldId id="1972" r:id="rId25"/>
    <p:sldId id="1804" r:id="rId26"/>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FF"/>
    <a:srgbClr val="FFCC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37783" autoAdjust="0"/>
  </p:normalViewPr>
  <p:slideViewPr>
    <p:cSldViewPr snapToGrid="0">
      <p:cViewPr varScale="1">
        <p:scale>
          <a:sx n="30" d="100"/>
          <a:sy n="30" d="100"/>
        </p:scale>
        <p:origin x="1616" y="16"/>
      </p:cViewPr>
      <p:guideLst/>
    </p:cSldViewPr>
  </p:slideViewPr>
  <p:notesTextViewPr>
    <p:cViewPr>
      <p:scale>
        <a:sx n="1" d="1"/>
        <a:sy n="1" d="1"/>
      </p:scale>
      <p:origin x="0" y="0"/>
    </p:cViewPr>
  </p:notesTextViewPr>
  <p:notesViewPr>
    <p:cSldViewPr snapToGrid="0">
      <p:cViewPr varScale="1">
        <p:scale>
          <a:sx n="55" d="100"/>
          <a:sy n="55" d="100"/>
        </p:scale>
        <p:origin x="260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9EC64388-C716-4B17-839D-4D3E65CAEA9F}" type="datetimeFigureOut">
              <a:rPr kumimoji="1" lang="ja-JP" altLang="en-US" smtClean="0"/>
              <a:t>2020/6/30</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1F4DC262-7F04-4C02-B880-560AA2795155}" type="slidenum">
              <a:rPr kumimoji="1" lang="ja-JP" altLang="en-US" smtClean="0"/>
              <a:t>‹#›</a:t>
            </a:fld>
            <a:endParaRPr kumimoji="1" lang="ja-JP" altLang="en-US"/>
          </a:p>
        </p:txBody>
      </p:sp>
    </p:spTree>
    <p:extLst>
      <p:ext uri="{BB962C8B-B14F-4D97-AF65-F5344CB8AC3E}">
        <p14:creationId xmlns:p14="http://schemas.microsoft.com/office/powerpoint/2010/main" val="33641434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7425" y="833438"/>
            <a:ext cx="4508500" cy="3381375"/>
          </a:xfrm>
        </p:spPr>
      </p:sp>
      <p:sp>
        <p:nvSpPr>
          <p:cNvPr id="3" name="ノート プレースホルダー 2"/>
          <p:cNvSpPr>
            <a:spLocks noGrp="1"/>
          </p:cNvSpPr>
          <p:nvPr>
            <p:ph type="body" idx="1"/>
          </p:nvPr>
        </p:nvSpPr>
        <p:spPr/>
        <p:txBody>
          <a:bodyPr/>
          <a:lstStyle/>
          <a:p>
            <a:r>
              <a:rPr lang="ja-JP" altLang="en-US" dirty="0"/>
              <a:t>手島利夫です。ユネスコスクールのお取組みを推進するということで、</a:t>
            </a:r>
            <a:endParaRPr lang="en-US" altLang="ja-JP" dirty="0"/>
          </a:p>
          <a:p>
            <a:r>
              <a:rPr lang="ja-JP" altLang="en-US" dirty="0"/>
              <a:t>今日は「コロナ禍を超えたＥＳＤ」というお話を致します。</a:t>
            </a:r>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lang="en-US" altLang="ja-JP" dirty="0"/>
          </a:p>
          <a:p>
            <a:pPr eaLnBrk="0" fontAlgn="base" hangingPunct="0"/>
            <a:r>
              <a:rPr lang="ja-JP" altLang="en-US"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「ＥＳＤ・ＳＤＧｓを推進する手島利夫の研究室」</a:t>
            </a:r>
            <a:endParaRPr lang="ja-JP"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r>
              <a:rPr lang="ja-JP"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altLang="en-US"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en-US"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URL=https://www.esd-tejima.com/</a:t>
            </a:r>
            <a:endParaRPr lang="ja-JP"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r>
              <a:rPr lang="en-US" altLang="ja-JP" kern="1200" dirty="0">
                <a:solidFill>
                  <a:srgbClr val="000000"/>
                </a:solidFill>
                <a:effectLst/>
                <a:latin typeface="ＭＳ 明朝" panose="02020609040205080304" pitchFamily="17" charset="-128"/>
                <a:ea typeface="ＭＳ Ｐゴシック" panose="020B0600070205080204" pitchFamily="50" charset="-128"/>
                <a:cs typeface="Times New Roman" panose="02020603050405020304" pitchFamily="18" charset="0"/>
              </a:rPr>
              <a:t>  </a:t>
            </a:r>
            <a:r>
              <a:rPr lang="ja-JP"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altLang="en-US"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en-US"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03-3633-1639</a:t>
            </a:r>
            <a:r>
              <a:rPr lang="ja-JP"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en-US"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090-9399-0891</a:t>
            </a:r>
            <a:endParaRPr lang="ja-JP"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r>
              <a:rPr lang="ja-JP"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altLang="en-US"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a:t>
            </a:r>
            <a:r>
              <a:rPr lang="ja-JP"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　Ｍａｉｌ＝</a:t>
            </a:r>
            <a:r>
              <a:rPr lang="en-US" altLang="ja-JP" kern="1200" dirty="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contact@esdtejima.com</a:t>
            </a:r>
            <a:endParaRPr lang="ja-JP"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4DAEDFD-9B4C-4BF3-BB1A-A5665B7F5AB4}" type="slidenum">
              <a:rPr kumimoji="1" lang="ja-JP" altLang="en-US" smtClean="0"/>
              <a:t>1</a:t>
            </a:fld>
            <a:endParaRPr kumimoji="1" lang="ja-JP" altLang="en-US"/>
          </a:p>
        </p:txBody>
      </p:sp>
    </p:spTree>
    <p:extLst>
      <p:ext uri="{BB962C8B-B14F-4D97-AF65-F5344CB8AC3E}">
        <p14:creationId xmlns:p14="http://schemas.microsoft.com/office/powerpoint/2010/main" val="369951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79525" y="292100"/>
            <a:ext cx="3956050" cy="2968625"/>
          </a:xfrm>
        </p:spPr>
      </p:sp>
      <p:sp>
        <p:nvSpPr>
          <p:cNvPr id="3" name="ノート プレースホルダー 2"/>
          <p:cNvSpPr>
            <a:spLocks noGrp="1"/>
          </p:cNvSpPr>
          <p:nvPr>
            <p:ph type="body" idx="1"/>
          </p:nvPr>
        </p:nvSpPr>
        <p:spPr>
          <a:xfrm>
            <a:off x="833831" y="3820240"/>
            <a:ext cx="5510530" cy="4986793"/>
          </a:xfrm>
        </p:spPr>
        <p:txBody>
          <a:bodyPr/>
          <a:lstStyle/>
          <a:p>
            <a:r>
              <a:rPr kumimoji="1" lang="ja-JP" altLang="en-US" dirty="0"/>
              <a:t>このような教科・領域を超えて学びをつなげるという発想は、従来の教育では、主流ではありませんでした。しかし、優れた先生は、無意識のうちにこのように学びを関連付け、次々と深めるという手法を使っていたことと思います。</a:t>
            </a:r>
            <a:r>
              <a:rPr kumimoji="1" lang="ja-JP" altLang="en-US" b="1" dirty="0"/>
              <a:t>これがカリキュラム・マネジメントの真髄です。</a:t>
            </a:r>
            <a:endParaRPr lang="en-US" altLang="ja-JP" b="1" dirty="0"/>
          </a:p>
          <a:p>
            <a:r>
              <a:rPr kumimoji="1" lang="ja-JP" altLang="en-US" dirty="0"/>
              <a:t>このようにだれが見ても理解できる学習の構造を示すことで、急速に一般化することができるのです。事実日本のユネスコスクールは、このＥＳＤカレンダーの普及とともに広がり、２００５年ころには２０校にも満たなかったのが、現在では１０００校を超えて、まだ増加の勢いが止まりません。</a:t>
            </a:r>
            <a:endParaRPr kumimoji="1" lang="en-US" altLang="ja-JP" dirty="0"/>
          </a:p>
          <a:p>
            <a:endParaRPr kumimoji="1" lang="en-US" altLang="ja-JP" dirty="0"/>
          </a:p>
          <a:p>
            <a:r>
              <a:rPr kumimoji="1" lang="ja-JP" altLang="en-US" dirty="0"/>
              <a:t>もし、「ユネスコスクールが開発したものだから・・・」って、初等中等教育局が広げようとしないのだったら、機関包括的な取り組みに逆流します。縦割り行政の弊害かもしれません。</a:t>
            </a:r>
            <a:endParaRPr kumimoji="1" lang="en-US" altLang="ja-JP" dirty="0"/>
          </a:p>
          <a:p>
            <a:r>
              <a:rPr kumimoji="1" lang="ja-JP" altLang="en-US" dirty="0"/>
              <a:t>あるいは、このような教科横断的な教育のあり方に価値を認めないのかも知れません。</a:t>
            </a:r>
            <a:endParaRPr lang="en-US" altLang="ja-JP" dirty="0"/>
          </a:p>
          <a:p>
            <a:r>
              <a:rPr kumimoji="1" lang="ja-JP" altLang="en-US" dirty="0"/>
              <a:t>先生方がこのようなイメージマップをもって教科等横断的な指導することを通じて、児童・生徒・学生から大人までが、問題に出会った時に自分の頭の中にこのＥＳＤカレンダーを描けることが、大事なんだと思います。</a:t>
            </a:r>
            <a:endParaRPr kumimoji="1" lang="en-US" altLang="ja-JP" dirty="0"/>
          </a:p>
          <a:p>
            <a:endParaRPr kumimoji="1" lang="en-US" altLang="ja-JP" dirty="0"/>
          </a:p>
          <a:p>
            <a:r>
              <a:rPr kumimoji="1" lang="ja-JP" altLang="en-US" dirty="0"/>
              <a:t>今回のコロナだって、健康や福祉の視点からだけでは解決できない問題でしょう。交通への規制や、閉店の補償、企業を支援するための法整備、学校教育再開への手立て、諸外国の情報収集と国際的な連携、ワクチン等医薬品の開発供給、途上国支援。いくらでも問題の広がりと学ぶべき課題が見えてくるのです。こういう、ウェブマップを頭の中に描き、学び続ける人づくりのためにカリキュラム・マネジメントがあるのです。</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10</a:t>
            </a:fld>
            <a:endParaRPr lang="en-US" altLang="ja-JP"/>
          </a:p>
        </p:txBody>
      </p:sp>
    </p:spTree>
    <p:extLst>
      <p:ext uri="{BB962C8B-B14F-4D97-AF65-F5344CB8AC3E}">
        <p14:creationId xmlns:p14="http://schemas.microsoft.com/office/powerpoint/2010/main" val="291407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77800" y="449263"/>
            <a:ext cx="6532563" cy="4900612"/>
          </a:xfrm>
        </p:spPr>
      </p:sp>
      <p:sp>
        <p:nvSpPr>
          <p:cNvPr id="3" name="ノート プレースホルダー 2"/>
          <p:cNvSpPr>
            <a:spLocks noGrp="1"/>
          </p:cNvSpPr>
          <p:nvPr>
            <p:ph type="body" idx="1"/>
          </p:nvPr>
        </p:nvSpPr>
        <p:spPr>
          <a:xfrm>
            <a:off x="593148" y="6074807"/>
            <a:ext cx="5510530" cy="3945493"/>
          </a:xfrm>
        </p:spPr>
        <p:txBody>
          <a:bodyPr/>
          <a:lstStyle/>
          <a:p>
            <a:r>
              <a:rPr lang="ja-JP" altLang="en-US" dirty="0">
                <a:latin typeface="AR P丸ゴシック体E" panose="020F0900000000000000" pitchFamily="50" charset="-128"/>
                <a:ea typeface="AR P丸ゴシック体E" panose="020F0900000000000000" pitchFamily="50" charset="-128"/>
              </a:rPr>
              <a:t>経済的にも、困っている人がたくさんいます。どんな人をどのように支えたらいいのか、とても迷うところですね。</a:t>
            </a:r>
            <a:endParaRPr lang="en-US" altLang="ja-JP" dirty="0">
              <a:latin typeface="AR P丸ゴシック体E" panose="020F0900000000000000" pitchFamily="50" charset="-128"/>
              <a:ea typeface="AR P丸ゴシック体E" panose="020F0900000000000000" pitchFamily="50" charset="-128"/>
            </a:endParaRPr>
          </a:p>
          <a:p>
            <a:endParaRPr lang="en-US" altLang="ja-JP" dirty="0">
              <a:latin typeface="AR P丸ゴシック体E" panose="020F0900000000000000" pitchFamily="50" charset="-128"/>
              <a:ea typeface="AR P丸ゴシック体E" panose="020F0900000000000000" pitchFamily="50" charset="-128"/>
            </a:endParaRPr>
          </a:p>
          <a:p>
            <a:r>
              <a:rPr lang="ja-JP" altLang="en-US" dirty="0">
                <a:latin typeface="AR P丸ゴシック体E" panose="020F0900000000000000" pitchFamily="50" charset="-128"/>
                <a:ea typeface="AR P丸ゴシック体E" panose="020F0900000000000000" pitchFamily="50" charset="-128"/>
              </a:rPr>
              <a:t>世界の経済が最悪になる中、限られた予算です。この先でも、色々な工夫をしながら、より良い道を手探りして求めていく必要がありそうです。</a:t>
            </a:r>
            <a:endParaRPr lang="en-US" altLang="ja-JP" dirty="0">
              <a:latin typeface="AR P丸ゴシック体E" panose="020F0900000000000000" pitchFamily="50" charset="-128"/>
              <a:ea typeface="AR P丸ゴシック体E" panose="020F0900000000000000" pitchFamily="50" charset="-128"/>
            </a:endParaRPr>
          </a:p>
          <a:p>
            <a:endParaRPr lang="en-US" altLang="ja-JP" dirty="0">
              <a:latin typeface="AR P丸ゴシック体E" panose="020F0900000000000000" pitchFamily="50" charset="-128"/>
              <a:ea typeface="AR P丸ゴシック体E" panose="020F0900000000000000" pitchFamily="50" charset="-128"/>
            </a:endParaRPr>
          </a:p>
          <a:p>
            <a:r>
              <a:rPr lang="ja-JP" altLang="en-US" dirty="0">
                <a:latin typeface="AR P丸ゴシック体E" panose="020F0900000000000000" pitchFamily="50" charset="-128"/>
                <a:ea typeface="AR P丸ゴシック体E" panose="020F0900000000000000" pitchFamily="50" charset="-128"/>
              </a:rPr>
              <a:t>このような、広がりのある思考や判断ができることがとっても重要だと言っているのです。</a:t>
            </a:r>
            <a:endParaRPr lang="en-US" altLang="ja-JP" dirty="0">
              <a:latin typeface="AR P丸ゴシック体E" panose="020F0900000000000000" pitchFamily="50" charset="-128"/>
              <a:ea typeface="AR P丸ゴシック体E" panose="020F0900000000000000" pitchFamily="50" charset="-128"/>
            </a:endParaRPr>
          </a:p>
          <a:p>
            <a:endParaRPr lang="en-US" altLang="ja-JP" dirty="0">
              <a:latin typeface="AR P丸ゴシック体E" panose="020F0900000000000000" pitchFamily="50" charset="-128"/>
              <a:ea typeface="AR P丸ゴシック体E" panose="020F0900000000000000" pitchFamily="50" charset="-128"/>
            </a:endParaRPr>
          </a:p>
          <a:p>
            <a:r>
              <a:rPr lang="ja-JP" altLang="en-US" dirty="0">
                <a:latin typeface="AR P丸ゴシック体E" panose="020F0900000000000000" pitchFamily="50" charset="-128"/>
                <a:ea typeface="AR P丸ゴシック体E" panose="020F0900000000000000" pitchFamily="50" charset="-128"/>
              </a:rPr>
              <a:t>関連付けて、広がりをもって対応策を考えられる視野の広さも育てたい、また、各自の能力や関心を生かして学び進め、社会の創り手としてその分野のパイオニアに育つのも重要です。</a:t>
            </a:r>
            <a:endParaRPr lang="en-US" altLang="ja-JP" dirty="0">
              <a:latin typeface="AR P丸ゴシック体E" panose="020F0900000000000000" pitchFamily="50" charset="-128"/>
              <a:ea typeface="AR P丸ゴシック体E" panose="020F0900000000000000" pitchFamily="50" charset="-128"/>
            </a:endParaRPr>
          </a:p>
          <a:p>
            <a:endParaRPr lang="en-US" altLang="ja-JP" dirty="0">
              <a:latin typeface="AR P丸ゴシック体E" panose="020F0900000000000000" pitchFamily="50" charset="-128"/>
              <a:ea typeface="AR P丸ゴシック体E" panose="020F0900000000000000" pitchFamily="50" charset="-128"/>
            </a:endParaRPr>
          </a:p>
          <a:p>
            <a:r>
              <a:rPr lang="ja-JP" altLang="en-US" dirty="0">
                <a:latin typeface="AR P丸ゴシック体E" panose="020F0900000000000000" pitchFamily="50" charset="-128"/>
                <a:ea typeface="AR P丸ゴシック体E" panose="020F0900000000000000" pitchFamily="50" charset="-128"/>
              </a:rPr>
              <a:t>ＥＳＤカレンダー的な思考回路をもたないとだめですね。</a:t>
            </a:r>
            <a:endParaRPr lang="en-US" altLang="ja-JP" dirty="0">
              <a:latin typeface="AR P丸ゴシック体E" panose="020F0900000000000000" pitchFamily="50" charset="-128"/>
              <a:ea typeface="AR P丸ゴシック体E" panose="020F09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4DAEDFD-9B4C-4BF3-BB1A-A5665B7F5AB4}" type="slidenum">
              <a:rPr kumimoji="1" lang="ja-JP" altLang="en-US" smtClean="0"/>
              <a:t>11</a:t>
            </a:fld>
            <a:endParaRPr kumimoji="1" lang="ja-JP" altLang="en-US"/>
          </a:p>
        </p:txBody>
      </p:sp>
    </p:spTree>
    <p:extLst>
      <p:ext uri="{BB962C8B-B14F-4D97-AF65-F5344CB8AC3E}">
        <p14:creationId xmlns:p14="http://schemas.microsoft.com/office/powerpoint/2010/main" val="247687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それを総合的な学習の時間・探究の時間を中心に、年間に２つから３つの単元を作ると。指導しやすいと思います。</a:t>
            </a:r>
            <a:endParaRPr kumimoji="1" lang="en-US" altLang="ja-JP" dirty="0"/>
          </a:p>
          <a:p>
            <a:endParaRPr kumimoji="1" lang="en-US" altLang="ja-JP" dirty="0"/>
          </a:p>
          <a:p>
            <a:r>
              <a:rPr kumimoji="1" lang="ja-JP" altLang="en-US" dirty="0"/>
              <a:t>それなのに、「総合の時数の内</a:t>
            </a:r>
            <a:r>
              <a:rPr kumimoji="1" lang="en-US" altLang="ja-JP" dirty="0"/>
              <a:t>4</a:t>
            </a:r>
            <a:r>
              <a:rPr kumimoji="1" lang="ja-JP" altLang="en-US" dirty="0"/>
              <a:t>分の１は、教師の指導も、付き添いも無しで、家庭や地域で学んだことにしていい」</a:t>
            </a:r>
            <a:endParaRPr kumimoji="1" lang="en-US" altLang="ja-JP" dirty="0"/>
          </a:p>
          <a:p>
            <a:endParaRPr kumimoji="1" lang="en-US" altLang="ja-JP" dirty="0"/>
          </a:p>
          <a:p>
            <a:r>
              <a:rPr kumimoji="1" lang="ja-JP" altLang="en-US" dirty="0"/>
              <a:t>なんていう、くだらないことを決める馬鹿がいる。</a:t>
            </a:r>
            <a:endParaRPr kumimoji="1" lang="en-US" altLang="ja-JP" dirty="0"/>
          </a:p>
          <a:p>
            <a:endParaRPr kumimoji="1" lang="en-US" altLang="ja-JP" dirty="0"/>
          </a:p>
          <a:p>
            <a:r>
              <a:rPr kumimoji="1" lang="ja-JP" altLang="en-US" dirty="0"/>
              <a:t>教育観も指導観も持たないものが教育行政に関わるからおかしなことになる。日本の国でいつまで昭和までの時代遅れの教育を</a:t>
            </a:r>
            <a:endParaRPr kumimoji="1" lang="en-US" altLang="ja-JP" dirty="0"/>
          </a:p>
          <a:p>
            <a:endParaRPr kumimoji="1" lang="en-US" altLang="ja-JP" dirty="0"/>
          </a:p>
          <a:p>
            <a:r>
              <a:rPr kumimoji="1" lang="ja-JP" altLang="en-US" dirty="0"/>
              <a:t>させる気なんだろう。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12</a:t>
            </a:fld>
            <a:endParaRPr lang="en-US" altLang="ja-JP"/>
          </a:p>
        </p:txBody>
      </p:sp>
    </p:spTree>
    <p:extLst>
      <p:ext uri="{BB962C8B-B14F-4D97-AF65-F5344CB8AC3E}">
        <p14:creationId xmlns:p14="http://schemas.microsoft.com/office/powerpoint/2010/main" val="4225412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これは指導計画の部分です。先ほどのイメージマップと対にして使います。</a:t>
            </a:r>
            <a:endParaRPr kumimoji="1" lang="en-US" altLang="ja-JP" dirty="0"/>
          </a:p>
          <a:p>
            <a:endParaRPr lang="en-US" altLang="ja-JP" dirty="0"/>
          </a:p>
          <a:p>
            <a:r>
              <a:rPr kumimoji="1" lang="ja-JP" altLang="en-US" dirty="0"/>
              <a:t>ＥＳＤカレンダーがイメージマップなら、こちらは旅行の行程表のようなものです。</a:t>
            </a:r>
            <a:endParaRPr kumimoji="1" lang="en-US" altLang="ja-JP" dirty="0"/>
          </a:p>
          <a:p>
            <a:endParaRPr lang="en-US" altLang="ja-JP" dirty="0"/>
          </a:p>
          <a:p>
            <a:r>
              <a:rPr kumimoji="1" lang="ja-JP" altLang="en-US" dirty="0"/>
              <a:t>楽しい旅になるような工夫がしてあります。</a:t>
            </a:r>
          </a:p>
        </p:txBody>
      </p:sp>
      <p:sp>
        <p:nvSpPr>
          <p:cNvPr id="4" name="スライド番号プレースホルダー 3"/>
          <p:cNvSpPr>
            <a:spLocks noGrp="1"/>
          </p:cNvSpPr>
          <p:nvPr>
            <p:ph type="sldNum" sz="quarter" idx="10"/>
          </p:nvPr>
        </p:nvSpPr>
        <p:spPr/>
        <p:txBody>
          <a:bodyPr/>
          <a:lstStyle/>
          <a:p>
            <a:pPr>
              <a:defRPr/>
            </a:pPr>
            <a:fld id="{0EE62439-1799-4804-84EC-A2DA9F8641F6}" type="slidenum">
              <a:rPr lang="en-US" altLang="ja-JP" smtClean="0"/>
              <a:pPr>
                <a:defRPr/>
              </a:pPr>
              <a:t>13</a:t>
            </a:fld>
            <a:endParaRPr lang="en-US" altLang="ja-JP"/>
          </a:p>
        </p:txBody>
      </p:sp>
    </p:spTree>
    <p:extLst>
      <p:ext uri="{BB962C8B-B14F-4D97-AF65-F5344CB8AC3E}">
        <p14:creationId xmlns:p14="http://schemas.microsoft.com/office/powerpoint/2010/main" val="251684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6363" y="388938"/>
            <a:ext cx="3843337" cy="2882900"/>
          </a:xfrm>
        </p:spPr>
      </p:sp>
      <p:sp>
        <p:nvSpPr>
          <p:cNvPr id="3" name="ノート プレースホルダー 2"/>
          <p:cNvSpPr>
            <a:spLocks noGrp="1"/>
          </p:cNvSpPr>
          <p:nvPr>
            <p:ph type="body" idx="1"/>
          </p:nvPr>
        </p:nvSpPr>
        <p:spPr>
          <a:xfrm>
            <a:off x="849006" y="3435164"/>
            <a:ext cx="5510530" cy="6235582"/>
          </a:xfrm>
        </p:spPr>
        <p:txBody>
          <a:bodyPr/>
          <a:lstStyle/>
          <a:p>
            <a:r>
              <a:rPr kumimoji="1" lang="ja-JP" altLang="en-US" dirty="0"/>
              <a:t>学習指導要領には色々なことが書かれています。知識基盤社会ですから、基礎的・基本的な事柄は、極めて重要です。</a:t>
            </a:r>
            <a:endParaRPr kumimoji="1" lang="en-US" altLang="ja-JP" dirty="0"/>
          </a:p>
          <a:p>
            <a:endParaRPr lang="en-US" altLang="ja-JP" dirty="0"/>
          </a:p>
          <a:p>
            <a:r>
              <a:rPr kumimoji="1" lang="ja-JP" altLang="en-US" dirty="0"/>
              <a:t>授業時数が足りない中で、何とか学習内容を終わらせたいと必死になっているのが、今のすべての学校の姿です。</a:t>
            </a:r>
            <a:endParaRPr kumimoji="1" lang="en-US" altLang="ja-JP" dirty="0"/>
          </a:p>
          <a:p>
            <a:endParaRPr kumimoji="1" lang="en-US" altLang="ja-JP" dirty="0"/>
          </a:p>
          <a:p>
            <a:r>
              <a:rPr kumimoji="1" lang="ja-JP" altLang="en-US" dirty="0"/>
              <a:t>それも当然。必要なことです。</a:t>
            </a:r>
            <a:endParaRPr kumimoji="1" lang="en-US" altLang="ja-JP" dirty="0"/>
          </a:p>
          <a:p>
            <a:endParaRPr lang="en-US" altLang="ja-JP" dirty="0"/>
          </a:p>
          <a:p>
            <a:r>
              <a:rPr kumimoji="1" lang="ja-JP" altLang="en-US" dirty="0"/>
              <a:t>　しかし、それしかやらない学校に魅力を失っている子どもや保護者も増えてきています。運動会も遠足も中止、学芸会も合唱も、</a:t>
            </a:r>
            <a:endParaRPr kumimoji="1" lang="en-US" altLang="ja-JP" dirty="0"/>
          </a:p>
          <a:p>
            <a:endParaRPr kumimoji="1" lang="en-US" altLang="ja-JP" dirty="0"/>
          </a:p>
          <a:p>
            <a:r>
              <a:rPr kumimoji="1" lang="ja-JP" altLang="en-US" dirty="0"/>
              <a:t>修学旅行もなし。人との交流も制限されて、詰め込むだけの学校には、先生方も正直うんざりしているのではないでしょうか。</a:t>
            </a:r>
            <a:endParaRPr kumimoji="1" lang="en-US" altLang="ja-JP" dirty="0"/>
          </a:p>
          <a:p>
            <a:endParaRPr lang="en-US" altLang="ja-JP" dirty="0"/>
          </a:p>
          <a:p>
            <a:r>
              <a:rPr kumimoji="1" lang="ja-JP" altLang="en-US" dirty="0"/>
              <a:t>それらはベーシックドリルの教育方法ですね。このように、</a:t>
            </a:r>
            <a:r>
              <a:rPr lang="ja-JP" altLang="en-US" dirty="0"/>
              <a:t>家庭でオンライン学習が可能な程度の知識・理解の教育なら、何も学校でやる必要性はありません。そして、ＧＩＧＡスクールでタブレットを配っても、同じ教育になりそうです。</a:t>
            </a:r>
            <a:endParaRPr lang="en-US" altLang="ja-JP" dirty="0"/>
          </a:p>
          <a:p>
            <a:endParaRPr lang="en-US" altLang="ja-JP" dirty="0"/>
          </a:p>
          <a:p>
            <a:r>
              <a:rPr lang="ja-JP" altLang="en-US" dirty="0"/>
              <a:t>だから、意識的に不登校を選択する保護者や子どもが増えているのです。学校教育のレベルの低さがばれちゃったのです。</a:t>
            </a:r>
            <a:endParaRPr lang="en-US" altLang="ja-JP" dirty="0"/>
          </a:p>
          <a:p>
            <a:endParaRPr lang="en-US" altLang="ja-JP" dirty="0"/>
          </a:p>
          <a:p>
            <a:r>
              <a:rPr lang="ja-JP" altLang="en-US" dirty="0"/>
              <a:t>それに対して、相談窓口を作るって、馬鹿なこと言ってますね。</a:t>
            </a:r>
            <a:endParaRPr lang="en-US" altLang="ja-JP" dirty="0"/>
          </a:p>
          <a:p>
            <a:endParaRPr lang="en-US" altLang="ja-JP" dirty="0"/>
          </a:p>
          <a:p>
            <a:r>
              <a:rPr lang="ja-JP" altLang="en-US" dirty="0"/>
              <a:t>「学校の勉強がくだらない。どうしたらいいですか」→「それは大変ですね。あなたのためです。学校に行きましょう」とでもいうのでしょうか。</a:t>
            </a:r>
            <a:endParaRPr lang="en-US" altLang="ja-JP" dirty="0"/>
          </a:p>
          <a:p>
            <a:endParaRPr kumimoji="1" lang="en-US" altLang="ja-JP" dirty="0"/>
          </a:p>
          <a:p>
            <a:r>
              <a:rPr kumimoji="1" lang="ja-JP" altLang="en-US" dirty="0"/>
              <a:t>それを何とかするのが、「ＥＳＤカレンダー」であり、「学びに火をつける指導」です。ＧＩＧＡスクール</a:t>
            </a:r>
            <a:r>
              <a:rPr lang="ja-JP" altLang="en-US" dirty="0"/>
              <a:t>の中に取り入れられるといいのですけれどね。</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14</a:t>
            </a:fld>
            <a:endParaRPr kumimoji="1" lang="ja-JP" altLang="en-US"/>
          </a:p>
        </p:txBody>
      </p:sp>
    </p:spTree>
    <p:extLst>
      <p:ext uri="{BB962C8B-B14F-4D97-AF65-F5344CB8AC3E}">
        <p14:creationId xmlns:p14="http://schemas.microsoft.com/office/powerpoint/2010/main" val="1579477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教師に言われて学んで、教師に言われて調べて、作品提出日を決められて、見てくれよく仕上げることばかり取り組む学びのどこに価値があるのだろうか。</a:t>
            </a:r>
            <a:endParaRPr lang="en-US" altLang="ja-JP" dirty="0"/>
          </a:p>
          <a:p>
            <a:endParaRPr lang="en-US" altLang="ja-JP" dirty="0"/>
          </a:p>
          <a:p>
            <a:r>
              <a:rPr lang="ja-JP" altLang="en-US" dirty="0"/>
              <a:t>子どもが学びたくなる仕掛けを創るのが、教師の役割。ものを教えるのは教師の重要な仕事ではなくなってきているのです。</a:t>
            </a:r>
            <a:endParaRPr lang="en-US" altLang="ja-JP" dirty="0"/>
          </a:p>
          <a:p>
            <a:endParaRPr lang="en-US" altLang="ja-JP" dirty="0"/>
          </a:p>
          <a:p>
            <a:r>
              <a:rPr lang="ja-JP" altLang="en-US" dirty="0"/>
              <a:t>学習コーディネーターになるために、カリキュラム・マネジメントも「学ぶ心に火をつける技術も必要なのです。</a:t>
            </a:r>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3751">
              <a:defRPr kumimoji="1" sz="2000">
                <a:solidFill>
                  <a:schemeClr val="tx1"/>
                </a:solidFill>
                <a:latin typeface="Arial" panose="020B0604020202020204" pitchFamily="34" charset="0"/>
                <a:ea typeface="ＭＳ Ｐゴシック" panose="020B0600070205080204" pitchFamily="50" charset="-128"/>
              </a:defRPr>
            </a:lvl1pPr>
            <a:lvl2pPr defTabSz="1373751">
              <a:defRPr kumimoji="1" sz="2000">
                <a:solidFill>
                  <a:schemeClr val="tx1"/>
                </a:solidFill>
                <a:latin typeface="Arial" panose="020B0604020202020204" pitchFamily="34" charset="0"/>
                <a:ea typeface="ＭＳ Ｐゴシック" panose="020B0600070205080204" pitchFamily="50" charset="-128"/>
              </a:defRPr>
            </a:lvl2pPr>
            <a:lvl3pPr defTabSz="1373751">
              <a:defRPr kumimoji="1" sz="2000">
                <a:solidFill>
                  <a:schemeClr val="tx1"/>
                </a:solidFill>
                <a:latin typeface="Arial" panose="020B0604020202020204" pitchFamily="34" charset="0"/>
                <a:ea typeface="ＭＳ Ｐゴシック" panose="020B0600070205080204" pitchFamily="50" charset="-128"/>
              </a:defRPr>
            </a:lvl3pPr>
            <a:lvl4pPr defTabSz="1373751">
              <a:defRPr kumimoji="1" sz="2000">
                <a:solidFill>
                  <a:schemeClr val="tx1"/>
                </a:solidFill>
                <a:latin typeface="Arial" panose="020B0604020202020204" pitchFamily="34" charset="0"/>
                <a:ea typeface="ＭＳ Ｐゴシック" panose="020B0600070205080204" pitchFamily="50" charset="-128"/>
              </a:defRPr>
            </a:lvl4pPr>
            <a:lvl5pPr defTabSz="1373751">
              <a:defRPr kumimoji="1" sz="2000">
                <a:solidFill>
                  <a:schemeClr val="tx1"/>
                </a:solidFill>
                <a:latin typeface="Arial" panose="020B0604020202020204" pitchFamily="34" charset="0"/>
                <a:ea typeface="ＭＳ Ｐゴシック" panose="020B0600070205080204" pitchFamily="50" charset="-128"/>
              </a:defRPr>
            </a:lvl5pPr>
            <a:lvl6pPr marL="2546382"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03724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528116"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018987" indent="-586315" defTabSz="1373751"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85EEE777-F797-4529-9DE7-A682E3AFEB48}" type="slidenum">
              <a:rPr lang="ja-JP" altLang="en-US" sz="1300">
                <a:latin typeface="Calibri" panose="020F0502020204030204" pitchFamily="34" charset="0"/>
              </a:rPr>
              <a:pPr/>
              <a:t>15</a:t>
            </a:fld>
            <a:endParaRPr lang="ja-JP" altLang="en-US" sz="1300">
              <a:latin typeface="Calibri" panose="020F0502020204030204" pitchFamily="34" charset="0"/>
            </a:endParaRPr>
          </a:p>
        </p:txBody>
      </p:sp>
    </p:spTree>
    <p:extLst>
      <p:ext uri="{BB962C8B-B14F-4D97-AF65-F5344CB8AC3E}">
        <p14:creationId xmlns:p14="http://schemas.microsoft.com/office/powerpoint/2010/main" val="421683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bwMode="auto">
          <a:xfrm>
            <a:off x="1235075" y="0"/>
            <a:ext cx="4044950" cy="3033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ー 2"/>
          <p:cNvSpPr>
            <a:spLocks noGrp="1"/>
          </p:cNvSpPr>
          <p:nvPr>
            <p:ph type="body" idx="1"/>
          </p:nvPr>
        </p:nvSpPr>
        <p:spPr bwMode="auto">
          <a:xfrm>
            <a:off x="341047" y="3417721"/>
            <a:ext cx="5730466" cy="4980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そういう視点から生まれたのが、「子どもの学びに火をつける」というキャッチフレーズです。</a:t>
            </a:r>
            <a:endParaRPr lang="en-US" altLang="ja-JP" dirty="0"/>
          </a:p>
          <a:p>
            <a:endParaRPr lang="en-US" altLang="ja-JP" dirty="0"/>
          </a:p>
          <a:p>
            <a:r>
              <a:rPr lang="ja-JP" altLang="en-US" dirty="0"/>
              <a:t>単元の導入部で、「問題に気づかせる」「火をつける」「テーマを決める」という</a:t>
            </a:r>
            <a:r>
              <a:rPr lang="en-US" altLang="ja-JP" dirty="0"/>
              <a:t>3</a:t>
            </a:r>
            <a:r>
              <a:rPr lang="ja-JP" altLang="en-US" dirty="0"/>
              <a:t>つのステップを通して、子どもたちの問題意識をかき立て、単元を通じた学習問題を明確にしようというのです。</a:t>
            </a:r>
            <a:endParaRPr lang="en-US" altLang="ja-JP" dirty="0"/>
          </a:p>
          <a:p>
            <a:endParaRPr lang="en-US" altLang="ja-JP" dirty="0"/>
          </a:p>
          <a:p>
            <a:r>
              <a:rPr lang="ja-JP" altLang="en-US" dirty="0"/>
              <a:t>★　単元全体に関わる基本的な事実に出合わせますが、その際、子どもたち誰も　</a:t>
            </a:r>
            <a:endParaRPr lang="en-US" altLang="ja-JP" dirty="0"/>
          </a:p>
          <a:p>
            <a:r>
              <a:rPr lang="ja-JP" altLang="en-US" dirty="0"/>
              <a:t>　　が親しみを感じたり、憧れや共感があるような出会いを大事にします。体験</a:t>
            </a:r>
            <a:endParaRPr lang="en-US" altLang="ja-JP" dirty="0"/>
          </a:p>
          <a:p>
            <a:r>
              <a:rPr lang="ja-JP" altLang="en-US" dirty="0"/>
              <a:t>　　やふれあいを活かすのもいいですね。</a:t>
            </a:r>
            <a:endParaRPr lang="en-US" altLang="ja-JP" dirty="0"/>
          </a:p>
          <a:p>
            <a:r>
              <a:rPr lang="ja-JP" altLang="en-US" dirty="0"/>
              <a:t>★　知識だけでは疑問は生まれません。子どもたちが「エ～ッ！」と思うような、</a:t>
            </a:r>
            <a:endParaRPr lang="en-US" altLang="ja-JP" dirty="0"/>
          </a:p>
          <a:p>
            <a:r>
              <a:rPr lang="ja-JP" altLang="en-US" dirty="0"/>
              <a:t>　　常識をゆさぶるような、矛盾する事実や意表をつく話などをぶつけ、疑問を</a:t>
            </a:r>
            <a:endParaRPr lang="en-US" altLang="ja-JP" dirty="0"/>
          </a:p>
          <a:p>
            <a:r>
              <a:rPr lang="ja-JP" altLang="en-US" dirty="0"/>
              <a:t>　　引き出すのです。それが学びへの着火点になります。</a:t>
            </a:r>
            <a:endParaRPr lang="en-US" altLang="ja-JP" dirty="0"/>
          </a:p>
          <a:p>
            <a:r>
              <a:rPr lang="ja-JP" altLang="en-US" dirty="0"/>
              <a:t>★　それらの疑問を出し合って、整理し、まとめながら学習問題を作ります。こ</a:t>
            </a:r>
            <a:endParaRPr lang="en-US" altLang="ja-JP" dirty="0"/>
          </a:p>
          <a:p>
            <a:r>
              <a:rPr lang="ja-JP" altLang="en-US" dirty="0"/>
              <a:t>　　のあたりのことは、私の著書に　詳しく、しかも、わかりやすく書いてあり</a:t>
            </a:r>
            <a:endParaRPr lang="en-US" altLang="ja-JP" dirty="0"/>
          </a:p>
          <a:p>
            <a:r>
              <a:rPr lang="ja-JP" altLang="en-US" dirty="0"/>
              <a:t>　　ます。学生さんも先生方も、勉強してくださいね。</a:t>
            </a:r>
            <a:endParaRPr lang="en-US" altLang="ja-JP" dirty="0"/>
          </a:p>
          <a:p>
            <a:endParaRPr lang="en-US" altLang="ja-JP" dirty="0"/>
          </a:p>
          <a:p>
            <a:endParaRPr lang="en-US" altLang="ja-JP" sz="1500" dirty="0"/>
          </a:p>
        </p:txBody>
      </p:sp>
      <p:sp>
        <p:nvSpPr>
          <p:cNvPr id="74756" name="スライド番号プレースホルダー 3"/>
          <p:cNvSpPr>
            <a:spLocks noGrp="1"/>
          </p:cNvSpPr>
          <p:nvPr>
            <p:ph type="sldNum" sz="quarter" idx="5"/>
          </p:nvPr>
        </p:nvSpPr>
        <p:spPr bwMode="auto">
          <a:xfrm>
            <a:off x="9394689" y="7169556"/>
            <a:ext cx="667354" cy="3787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454169">
              <a:defRPr kumimoji="1" sz="2000">
                <a:solidFill>
                  <a:schemeClr val="tx1"/>
                </a:solidFill>
                <a:latin typeface="Arial" panose="020B0604020202020204" pitchFamily="34" charset="0"/>
                <a:ea typeface="ＭＳ Ｐゴシック" panose="020B0600070205080204" pitchFamily="50" charset="-128"/>
              </a:defRPr>
            </a:lvl1pPr>
            <a:lvl2pPr defTabSz="1454169">
              <a:defRPr kumimoji="1" sz="2000">
                <a:solidFill>
                  <a:schemeClr val="tx1"/>
                </a:solidFill>
                <a:latin typeface="Arial" panose="020B0604020202020204" pitchFamily="34" charset="0"/>
                <a:ea typeface="ＭＳ Ｐゴシック" panose="020B0600070205080204" pitchFamily="50" charset="-128"/>
              </a:defRPr>
            </a:lvl2pPr>
            <a:lvl3pPr defTabSz="1454169">
              <a:defRPr kumimoji="1" sz="2000">
                <a:solidFill>
                  <a:schemeClr val="tx1"/>
                </a:solidFill>
                <a:latin typeface="Arial" panose="020B0604020202020204" pitchFamily="34" charset="0"/>
                <a:ea typeface="ＭＳ Ｐゴシック" panose="020B0600070205080204" pitchFamily="50" charset="-128"/>
              </a:defRPr>
            </a:lvl3pPr>
            <a:lvl4pPr defTabSz="1454169">
              <a:defRPr kumimoji="1" sz="2000">
                <a:solidFill>
                  <a:schemeClr val="tx1"/>
                </a:solidFill>
                <a:latin typeface="Arial" panose="020B0604020202020204" pitchFamily="34" charset="0"/>
                <a:ea typeface="ＭＳ Ｐゴシック" panose="020B0600070205080204" pitchFamily="50" charset="-128"/>
              </a:defRPr>
            </a:lvl4pPr>
            <a:lvl5pPr defTabSz="1454169">
              <a:defRPr kumimoji="1" sz="2000">
                <a:solidFill>
                  <a:schemeClr val="tx1"/>
                </a:solidFill>
                <a:latin typeface="Arial" panose="020B0604020202020204" pitchFamily="34" charset="0"/>
                <a:ea typeface="ＭＳ Ｐゴシック" panose="020B0600070205080204" pitchFamily="50" charset="-128"/>
              </a:defRPr>
            </a:lvl5pPr>
            <a:lvl6pPr marL="2695445" indent="-620638" defTabSz="1454169"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215048" indent="-620638" defTabSz="1454169"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734653" indent="-620638" defTabSz="1454169"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254258" indent="-620638" defTabSz="1454169"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FC56A455-5B98-4C4B-B1E6-A909EF24EA8D}" type="slidenum">
              <a:rPr lang="ja-JP" altLang="en-US" sz="1300">
                <a:latin typeface="Calibri" panose="020F0502020204030204" pitchFamily="34" charset="0"/>
              </a:rPr>
              <a:pPr/>
              <a:t>16</a:t>
            </a:fld>
            <a:endParaRPr lang="ja-JP" altLang="en-US" sz="1300" dirty="0">
              <a:latin typeface="Calibri" panose="020F0502020204030204" pitchFamily="34" charset="0"/>
            </a:endParaRPr>
          </a:p>
        </p:txBody>
      </p:sp>
    </p:spTree>
    <p:extLst>
      <p:ext uri="{BB962C8B-B14F-4D97-AF65-F5344CB8AC3E}">
        <p14:creationId xmlns:p14="http://schemas.microsoft.com/office/powerpoint/2010/main" val="216457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中央教育審議会初等中等教育分科会が、このような資料を公開してくださいました。</a:t>
            </a:r>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17</a:t>
            </a:fld>
            <a:endParaRPr kumimoji="1" lang="ja-JP" altLang="en-US"/>
          </a:p>
        </p:txBody>
      </p:sp>
    </p:spTree>
    <p:extLst>
      <p:ext uri="{BB962C8B-B14F-4D97-AF65-F5344CB8AC3E}">
        <p14:creationId xmlns:p14="http://schemas.microsoft.com/office/powerpoint/2010/main" val="178332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コロナの影響にただ流されるだけで、積極的な取り組みをしないで流されていると、どうなるかが示されています。</a:t>
            </a:r>
            <a:endParaRPr kumimoji="1" lang="en-US" altLang="ja-JP" dirty="0"/>
          </a:p>
          <a:p>
            <a:endParaRPr lang="en-US" altLang="ja-JP" dirty="0"/>
          </a:p>
          <a:p>
            <a:r>
              <a:rPr kumimoji="1" lang="ja-JP" altLang="en-US" dirty="0"/>
              <a:t>来年、再来年の状況も予測されます。きっとそうなるかとも、思えます。</a:t>
            </a:r>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18</a:t>
            </a:fld>
            <a:endParaRPr kumimoji="1" lang="ja-JP" altLang="en-US"/>
          </a:p>
        </p:txBody>
      </p:sp>
    </p:spTree>
    <p:extLst>
      <p:ext uri="{BB962C8B-B14F-4D97-AF65-F5344CB8AC3E}">
        <p14:creationId xmlns:p14="http://schemas.microsoft.com/office/powerpoint/2010/main" val="883995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しかし「学校教育の変わらない本質」、「守りぬくべきもの」をこのように示してくださっています。</a:t>
            </a:r>
            <a:endParaRPr kumimoji="1" lang="en-US" altLang="ja-JP" dirty="0"/>
          </a:p>
          <a:p>
            <a:endParaRPr lang="en-US" altLang="ja-JP" dirty="0"/>
          </a:p>
          <a:p>
            <a:r>
              <a:rPr kumimoji="1" lang="ja-JP" altLang="en-US" dirty="0"/>
              <a:t>学力を知識・技能に限っていないのは、当然です。大事なことです。</a:t>
            </a:r>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19</a:t>
            </a:fld>
            <a:endParaRPr kumimoji="1" lang="ja-JP" altLang="en-US"/>
          </a:p>
        </p:txBody>
      </p:sp>
    </p:spTree>
    <p:extLst>
      <p:ext uri="{BB962C8B-B14F-4D97-AF65-F5344CB8AC3E}">
        <p14:creationId xmlns:p14="http://schemas.microsoft.com/office/powerpoint/2010/main" val="13152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8817" y="4822269"/>
            <a:ext cx="5510530" cy="4248739"/>
          </a:xfrm>
        </p:spPr>
        <p:txBody>
          <a:bodyPr/>
          <a:lstStyle/>
          <a:p>
            <a:r>
              <a:rPr kumimoji="1" lang="ja-JP" altLang="en-US" dirty="0"/>
              <a:t>そもそも、コロナ禍ってなんでしょう。</a:t>
            </a:r>
            <a:endParaRPr kumimoji="1" lang="en-US" altLang="ja-JP" dirty="0"/>
          </a:p>
          <a:p>
            <a:endParaRPr lang="en-US" altLang="ja-JP" dirty="0"/>
          </a:p>
          <a:p>
            <a:r>
              <a:rPr kumimoji="1" lang="ja-JP" altLang="en-US" dirty="0"/>
              <a:t>皆さんは、どのようにとらえていますか。</a:t>
            </a:r>
            <a:endParaRPr kumimoji="1" lang="en-US" altLang="ja-JP" dirty="0"/>
          </a:p>
          <a:p>
            <a:endParaRPr lang="en-US" altLang="ja-JP" dirty="0"/>
          </a:p>
          <a:p>
            <a:r>
              <a:rPr kumimoji="1" lang="ja-JP" altLang="en-US" dirty="0"/>
              <a:t>私は、「持続不可能な世界の入り口」だと思っています。</a:t>
            </a:r>
            <a:endParaRPr kumimoji="1" lang="en-US" altLang="ja-JP" dirty="0"/>
          </a:p>
          <a:p>
            <a:endParaRPr lang="en-US" altLang="ja-JP" dirty="0"/>
          </a:p>
          <a:p>
            <a:r>
              <a:rPr kumimoji="1" lang="ja-JP" altLang="en-US" dirty="0"/>
              <a:t>コロナによる肺炎が世界中に広がり、</a:t>
            </a:r>
            <a:r>
              <a:rPr kumimoji="1" lang="en-US" altLang="ja-JP" dirty="0"/>
              <a:t>5</a:t>
            </a:r>
            <a:r>
              <a:rPr lang="ja-JP" altLang="en-US" dirty="0"/>
              <a:t>月中には感染者が</a:t>
            </a:r>
            <a:r>
              <a:rPr lang="en-US" altLang="ja-JP" dirty="0"/>
              <a:t>500</a:t>
            </a:r>
            <a:r>
              <a:rPr lang="ja-JP" altLang="en-US" dirty="0"/>
              <a:t>万人を超えていたそうです。</a:t>
            </a:r>
            <a:r>
              <a:rPr lang="en-US" altLang="ja-JP" dirty="0"/>
              <a:t>6</a:t>
            </a:r>
            <a:r>
              <a:rPr lang="ja-JP" altLang="en-US" dirty="0"/>
              <a:t>月</a:t>
            </a:r>
            <a:r>
              <a:rPr lang="en-US" altLang="ja-JP" dirty="0"/>
              <a:t>29</a:t>
            </a:r>
            <a:r>
              <a:rPr lang="ja-JP" altLang="en-US" dirty="0"/>
              <a:t>日には</a:t>
            </a:r>
            <a:r>
              <a:rPr lang="en-US" altLang="ja-JP" dirty="0"/>
              <a:t>1000</a:t>
            </a:r>
            <a:r>
              <a:rPr lang="ja-JP" altLang="en-US" dirty="0"/>
              <a:t>万人を超えたというニュースが流れています。</a:t>
            </a:r>
            <a:endParaRPr lang="en-US" altLang="ja-JP" dirty="0"/>
          </a:p>
          <a:p>
            <a:endParaRPr kumimoji="1" lang="en-US" altLang="ja-JP" dirty="0"/>
          </a:p>
          <a:p>
            <a:r>
              <a:rPr lang="ja-JP" altLang="en-US" dirty="0"/>
              <a:t>感染を止めるには交通封鎖（ロックダウン）をしますが、同時に経済活動にも影響が出て、大恐慌以上の不景気が広がっています。</a:t>
            </a:r>
            <a:endParaRPr lang="en-US" altLang="ja-JP" dirty="0"/>
          </a:p>
          <a:p>
            <a:endParaRPr kumimoji="1" lang="en-US" altLang="ja-JP" dirty="0"/>
          </a:p>
          <a:p>
            <a:r>
              <a:rPr lang="ja-JP" altLang="en-US" dirty="0"/>
              <a:t>雇用は失われ、収入の当てのない人々が不安な日々を重ねます。税収も落ち込み、国としても、地方としても資金的な対応能力が低下します。</a:t>
            </a:r>
            <a:endParaRPr lang="en-US" altLang="ja-JP" dirty="0"/>
          </a:p>
          <a:p>
            <a:endParaRPr kumimoji="1" lang="en-US" altLang="ja-JP" dirty="0"/>
          </a:p>
          <a:p>
            <a:r>
              <a:rPr kumimoji="1" lang="ja-JP" altLang="en-US" dirty="0"/>
              <a:t>コロナ対策に気前よく</a:t>
            </a:r>
            <a:r>
              <a:rPr kumimoji="1" lang="en-US" altLang="ja-JP" dirty="0"/>
              <a:t>10</a:t>
            </a:r>
            <a:r>
              <a:rPr kumimoji="1" lang="ja-JP" altLang="en-US" dirty="0"/>
              <a:t>兆円の補正予算をつけていますが、昨年の台風</a:t>
            </a:r>
            <a:r>
              <a:rPr kumimoji="1" lang="en-US" altLang="ja-JP" dirty="0"/>
              <a:t>19</a:t>
            </a:r>
            <a:r>
              <a:rPr kumimoji="1" lang="ja-JP" altLang="en-US" dirty="0"/>
              <a:t>号並みの巨大台風が何発か上陸したら、もうお手上げです。国としてつぶれていくと、その先は・・・どうにもならない状況に陥り、抜け出せません。</a:t>
            </a:r>
            <a:endParaRPr kumimoji="1" lang="en-US" altLang="ja-JP" dirty="0"/>
          </a:p>
          <a:p>
            <a:r>
              <a:rPr lang="ja-JP" altLang="en-US" dirty="0"/>
              <a:t>それが」持続不可能な世界への入り口なのです。</a:t>
            </a:r>
            <a:endParaRPr lang="en-US" altLang="ja-JP" dirty="0"/>
          </a:p>
          <a:p>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4DAEDFD-9B4C-4BF3-BB1A-A5665B7F5AB4}" type="slidenum">
              <a:rPr kumimoji="1" lang="ja-JP" altLang="en-US" smtClean="0"/>
              <a:t>2</a:t>
            </a:fld>
            <a:endParaRPr kumimoji="1" lang="ja-JP" altLang="en-US"/>
          </a:p>
        </p:txBody>
      </p:sp>
    </p:spTree>
    <p:extLst>
      <p:ext uri="{BB962C8B-B14F-4D97-AF65-F5344CB8AC3E}">
        <p14:creationId xmlns:p14="http://schemas.microsoft.com/office/powerpoint/2010/main" val="247630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未来社会に開かれつながるカリキュラム・マネジメントを示しているのも</a:t>
            </a:r>
            <a:endParaRPr kumimoji="1" lang="en-US" altLang="ja-JP" dirty="0"/>
          </a:p>
          <a:p>
            <a:endParaRPr lang="en-US" altLang="ja-JP" dirty="0"/>
          </a:p>
          <a:p>
            <a:r>
              <a:rPr kumimoji="1" lang="ja-JP" altLang="en-US" dirty="0"/>
              <a:t>まあ、まあ、うなずけます。</a:t>
            </a:r>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20</a:t>
            </a:fld>
            <a:endParaRPr kumimoji="1" lang="ja-JP" altLang="en-US"/>
          </a:p>
        </p:txBody>
      </p:sp>
    </p:spTree>
    <p:extLst>
      <p:ext uri="{BB962C8B-B14F-4D97-AF65-F5344CB8AC3E}">
        <p14:creationId xmlns:p14="http://schemas.microsoft.com/office/powerpoint/2010/main" val="1405531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87438" y="542925"/>
            <a:ext cx="4506912" cy="3381375"/>
          </a:xfrm>
        </p:spPr>
      </p:sp>
      <p:sp>
        <p:nvSpPr>
          <p:cNvPr id="3" name="ノート プレースホルダー 2"/>
          <p:cNvSpPr>
            <a:spLocks noGrp="1"/>
          </p:cNvSpPr>
          <p:nvPr>
            <p:ph type="body" idx="1"/>
          </p:nvPr>
        </p:nvSpPr>
        <p:spPr>
          <a:xfrm>
            <a:off x="688817" y="4291464"/>
            <a:ext cx="5510530" cy="4992208"/>
          </a:xfrm>
        </p:spPr>
        <p:txBody>
          <a:bodyPr/>
          <a:lstStyle/>
          <a:p>
            <a:r>
              <a:rPr lang="ja-JP" altLang="en-US" sz="1300" dirty="0">
                <a:latin typeface="AR丸ゴシック体E" panose="020F0909000000000000" pitchFamily="49" charset="-128"/>
                <a:ea typeface="AR丸ゴシック体E" panose="020F0909000000000000" pitchFamily="49" charset="-128"/>
              </a:rPr>
              <a:t>「自分自身や学校・家庭・地域を守り、生きる力を育むために、教科横断的な視点でコロナ禍の課題を分析し解決に取り組むような探究的な学習を実</a:t>
            </a:r>
            <a:endParaRPr lang="en-US" altLang="ja-JP" sz="1300" dirty="0">
              <a:latin typeface="AR丸ゴシック体E" panose="020F0909000000000000" pitchFamily="49" charset="-128"/>
              <a:ea typeface="AR丸ゴシック体E" panose="020F0909000000000000" pitchFamily="49" charset="-128"/>
            </a:endParaRPr>
          </a:p>
          <a:p>
            <a:r>
              <a:rPr lang="ja-JP" altLang="en-US" sz="1300" dirty="0">
                <a:latin typeface="AR丸ゴシック体E" panose="020F0909000000000000" pitchFamily="49" charset="-128"/>
                <a:ea typeface="AR丸ゴシック体E" panose="020F0909000000000000" pitchFamily="49" charset="-128"/>
              </a:rPr>
              <a:t>　施する。」と言いつつ（</a:t>
            </a:r>
            <a:r>
              <a:rPr lang="ja-JP" altLang="en-US" sz="1300" dirty="0">
                <a:solidFill>
                  <a:srgbClr val="FF0000"/>
                </a:solidFill>
                <a:latin typeface="AR丸ゴシック体E" panose="020F0909000000000000" pitchFamily="49" charset="-128"/>
                <a:ea typeface="AR丸ゴシック体E" panose="020F0909000000000000" pitchFamily="49" charset="-128"/>
              </a:rPr>
              <a:t>これは実に大事なことではあります</a:t>
            </a:r>
            <a:r>
              <a:rPr lang="ja-JP" altLang="en-US" sz="1300" dirty="0">
                <a:latin typeface="AR丸ゴシック体E" panose="020F0909000000000000" pitchFamily="49" charset="-128"/>
                <a:ea typeface="AR丸ゴシック体E" panose="020F0909000000000000" pitchFamily="49" charset="-128"/>
              </a:rPr>
              <a:t>）</a:t>
            </a:r>
            <a:endParaRPr lang="en-US" altLang="ja-JP" sz="1300" dirty="0">
              <a:latin typeface="AR丸ゴシック体E" panose="020F0909000000000000" pitchFamily="49" charset="-128"/>
              <a:ea typeface="AR丸ゴシック体E" panose="020F0909000000000000" pitchFamily="49" charset="-128"/>
            </a:endParaRPr>
          </a:p>
          <a:p>
            <a:endParaRPr lang="en-US" altLang="ja-JP" dirty="0">
              <a:latin typeface="AR丸ゴシック体E" panose="020F0909000000000000" pitchFamily="49" charset="-128"/>
              <a:ea typeface="AR丸ゴシック体E" panose="020F0909000000000000" pitchFamily="49" charset="-128"/>
            </a:endParaRPr>
          </a:p>
          <a:p>
            <a:r>
              <a:rPr lang="ja-JP" altLang="en-US" sz="1300" dirty="0">
                <a:latin typeface="AR丸ゴシック体E" panose="020F0909000000000000" pitchFamily="49" charset="-128"/>
                <a:ea typeface="AR丸ゴシック体E" panose="020F0909000000000000" pitchFamily="49" charset="-128"/>
              </a:rPr>
              <a:t>総合的な学習・探究は休業日や放課後等に学校外で教員の立ち合い・引率なく年間授業時数の４分の１程度まで実施可能</a:t>
            </a:r>
            <a:r>
              <a:rPr lang="en-US" altLang="ja-JP" sz="1300" dirty="0">
                <a:latin typeface="AR丸ゴシック体E" panose="020F0909000000000000" pitchFamily="49" charset="-128"/>
                <a:ea typeface="AR丸ゴシック体E" panose="020F0909000000000000" pitchFamily="49" charset="-128"/>
              </a:rPr>
              <a:t>…</a:t>
            </a:r>
            <a:r>
              <a:rPr lang="ja-JP" altLang="en-US" sz="1300" dirty="0">
                <a:solidFill>
                  <a:srgbClr val="FF0000"/>
                </a:solidFill>
                <a:latin typeface="HGS創英角ﾎﾟｯﾌﾟ体" panose="040B0A00000000000000" pitchFamily="50" charset="-128"/>
                <a:ea typeface="HGS創英角ﾎﾟｯﾌﾟ体" panose="040B0A00000000000000" pitchFamily="50" charset="-128"/>
              </a:rPr>
              <a:t>って</a:t>
            </a:r>
            <a:r>
              <a:rPr lang="ja-JP" altLang="en-US" sz="1300" dirty="0">
                <a:solidFill>
                  <a:srgbClr val="FF0000"/>
                </a:solidFill>
                <a:latin typeface="HGP創英角ﾎﾟｯﾌﾟ体" panose="040B0A00000000000000" pitchFamily="50" charset="-128"/>
                <a:ea typeface="HGP創英角ﾎﾟｯﾌﾟ体" panose="040B0A00000000000000" pitchFamily="50" charset="-128"/>
              </a:rPr>
              <a:t>そりゃ不可能！ </a:t>
            </a:r>
            <a:endParaRPr lang="en-US" altLang="ja-JP" sz="1300" dirty="0">
              <a:solidFill>
                <a:srgbClr val="FF0000"/>
              </a:solidFill>
              <a:latin typeface="HGP創英角ﾎﾟｯﾌﾟ体" panose="040B0A00000000000000" pitchFamily="50" charset="-128"/>
              <a:ea typeface="HGP創英角ﾎﾟｯﾌﾟ体" panose="040B0A00000000000000" pitchFamily="50" charset="-128"/>
            </a:endParaRPr>
          </a:p>
          <a:p>
            <a:endParaRPr lang="en-US" altLang="ja-JP" dirty="0">
              <a:solidFill>
                <a:srgbClr val="FF0000"/>
              </a:solidFill>
              <a:latin typeface="HGP創英角ﾎﾟｯﾌﾟ体" panose="040B0A00000000000000" pitchFamily="50" charset="-128"/>
              <a:ea typeface="HGP創英角ﾎﾟｯﾌﾟ体" panose="040B0A00000000000000" pitchFamily="50" charset="-128"/>
            </a:endParaRPr>
          </a:p>
          <a:p>
            <a:r>
              <a:rPr lang="ja-JP" altLang="en-US" sz="1300" dirty="0">
                <a:latin typeface="AR丸ゴシック体E" panose="020F0909000000000000" pitchFamily="49" charset="-128"/>
                <a:ea typeface="AR丸ゴシック体E" panose="020F0909000000000000" pitchFamily="49" charset="-128"/>
              </a:rPr>
              <a:t>だれが、そんな学習を構想できるのか。　</a:t>
            </a:r>
            <a:r>
              <a:rPr lang="ja-JP" altLang="en-US" sz="1300" dirty="0">
                <a:solidFill>
                  <a:srgbClr val="FF0000"/>
                </a:solidFill>
                <a:latin typeface="AR丸ゴシック体E" panose="020F0909000000000000" pitchFamily="49" charset="-128"/>
                <a:ea typeface="AR丸ゴシック体E" panose="020F0909000000000000" pitchFamily="49" charset="-128"/>
              </a:rPr>
              <a:t>子どもが</a:t>
            </a:r>
            <a:r>
              <a:rPr lang="ja-JP" altLang="en-US" sz="1300" dirty="0">
                <a:latin typeface="AR丸ゴシック体E" panose="020F0909000000000000" pitchFamily="49" charset="-128"/>
                <a:ea typeface="AR丸ゴシック体E" panose="020F0909000000000000" pitchFamily="49" charset="-128"/>
              </a:rPr>
              <a:t>休業日や放課後に学校外で教員の立ち合い・引率もなく、</a:t>
            </a:r>
            <a:r>
              <a:rPr lang="ja-JP" altLang="en-US" sz="1300" dirty="0">
                <a:solidFill>
                  <a:srgbClr val="FF0000"/>
                </a:solidFill>
                <a:latin typeface="AR丸ゴシック体E" panose="020F0909000000000000" pitchFamily="49" charset="-128"/>
                <a:ea typeface="AR丸ゴシック体E" panose="020F0909000000000000" pitchFamily="49" charset="-128"/>
              </a:rPr>
              <a:t>自分たちで実践できるのか？</a:t>
            </a:r>
            <a:endParaRPr lang="en-US" altLang="ja-JP" sz="1300" dirty="0">
              <a:solidFill>
                <a:srgbClr val="FF0000"/>
              </a:solidFill>
              <a:latin typeface="AR丸ゴシック体E" panose="020F0909000000000000" pitchFamily="49" charset="-128"/>
              <a:ea typeface="AR丸ゴシック体E" panose="020F0909000000000000" pitchFamily="49" charset="-128"/>
            </a:endParaRPr>
          </a:p>
          <a:p>
            <a:endParaRPr lang="en-US" altLang="ja-JP" dirty="0">
              <a:solidFill>
                <a:srgbClr val="FF0000"/>
              </a:solidFill>
              <a:latin typeface="AR丸ゴシック体E" panose="020F0909000000000000" pitchFamily="49" charset="-128"/>
              <a:ea typeface="AR丸ゴシック体E" panose="020F0909000000000000" pitchFamily="49" charset="-128"/>
            </a:endParaRPr>
          </a:p>
          <a:p>
            <a:r>
              <a:rPr lang="ja-JP" altLang="en-US" sz="1300" dirty="0">
                <a:latin typeface="AR丸ゴシック体E" panose="020F0909000000000000" pitchFamily="49" charset="-128"/>
                <a:ea typeface="AR丸ゴシック体E" panose="020F0909000000000000" pitchFamily="49" charset="-128"/>
              </a:rPr>
              <a:t>先生方、 「自分自身や学校・家庭・地域を守り、生きる力を育むために、教科横断的な視点でコロナ禍の課題を分析し解決に取り組むような探究的な学習を実施する。」という授業を構想できますか。教師としての力量が問われますよ。</a:t>
            </a:r>
            <a:endParaRPr lang="en-US" altLang="ja-JP" sz="1300" dirty="0">
              <a:latin typeface="AR丸ゴシック体E" panose="020F0909000000000000" pitchFamily="49" charset="-128"/>
              <a:ea typeface="AR丸ゴシック体E" panose="020F0909000000000000" pitchFamily="49" charset="-128"/>
            </a:endParaRPr>
          </a:p>
          <a:p>
            <a:endParaRPr lang="en-US" altLang="ja-JP" dirty="0">
              <a:latin typeface="AR丸ゴシック体E" panose="020F0909000000000000" pitchFamily="49" charset="-128"/>
              <a:ea typeface="AR丸ゴシック体E" panose="020F0909000000000000" pitchFamily="49" charset="-128"/>
            </a:endParaRPr>
          </a:p>
          <a:p>
            <a:r>
              <a:rPr lang="ja-JP" altLang="en-US" sz="1300" dirty="0">
                <a:latin typeface="AR丸ゴシック体E" panose="020F0909000000000000" pitchFamily="49" charset="-128"/>
                <a:ea typeface="AR丸ゴシック体E" panose="020F0909000000000000" pitchFamily="49" charset="-128"/>
              </a:rPr>
              <a:t>と言っても、普通は無理です。ＳＤＧｓの視点も弱く、単元構想力も不足しているのが、日本の先生方です。（ここは、反発するところですよ）</a:t>
            </a:r>
            <a:endParaRPr lang="en-US" altLang="ja-JP" sz="1300" dirty="0">
              <a:latin typeface="AR丸ゴシック体E" panose="020F0909000000000000" pitchFamily="49" charset="-128"/>
              <a:ea typeface="AR丸ゴシック体E" panose="020F0909000000000000" pitchFamily="49" charset="-128"/>
            </a:endParaRPr>
          </a:p>
          <a:p>
            <a:endParaRPr lang="en-US" altLang="ja-JP" dirty="0">
              <a:latin typeface="AR丸ゴシック体E" panose="020F0909000000000000" pitchFamily="49" charset="-128"/>
              <a:ea typeface="AR丸ゴシック体E" panose="020F0909000000000000" pitchFamily="49" charset="-128"/>
            </a:endParaRPr>
          </a:p>
          <a:p>
            <a:r>
              <a:rPr lang="ja-JP" altLang="en-US" sz="1300" dirty="0">
                <a:latin typeface="AR丸ゴシック体E" panose="020F0909000000000000" pitchFamily="49" charset="-128"/>
                <a:ea typeface="AR丸ゴシック体E" panose="020F0909000000000000" pitchFamily="49" charset="-128"/>
              </a:rPr>
              <a:t>今日は私から、サンプルを提供しますので、試すなり加工するなり、してみてください。</a:t>
            </a:r>
            <a:endParaRPr lang="en-US" altLang="ja-JP" sz="1300" dirty="0">
              <a:latin typeface="AR丸ゴシック体E" panose="020F0909000000000000" pitchFamily="49" charset="-128"/>
              <a:ea typeface="AR丸ゴシック体E" panose="020F0909000000000000" pitchFamily="49" charset="-128"/>
            </a:endParaRPr>
          </a:p>
          <a:p>
            <a:endParaRPr lang="ja-JP" altLang="en-US" sz="1300" dirty="0">
              <a:solidFill>
                <a:srgbClr val="FF0000"/>
              </a:solidFill>
              <a:latin typeface="HGP創英角ﾎﾟｯﾌﾟ体" panose="040B0A00000000000000" pitchFamily="50" charset="-128"/>
              <a:ea typeface="HGP創英角ﾎﾟｯﾌﾟ体" panose="040B0A00000000000000" pitchFamily="50" charset="-128"/>
            </a:endParaRPr>
          </a:p>
          <a:p>
            <a:endParaRPr lang="en-US" altLang="ja-JP" sz="1300" dirty="0">
              <a:latin typeface="AR丸ゴシック体E" panose="020F0909000000000000" pitchFamily="49" charset="-128"/>
              <a:ea typeface="AR丸ゴシック体E" panose="020F0909000000000000" pitchFamily="49"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21</a:t>
            </a:fld>
            <a:endParaRPr kumimoji="1" lang="ja-JP" altLang="en-US"/>
          </a:p>
        </p:txBody>
      </p:sp>
    </p:spTree>
    <p:extLst>
      <p:ext uri="{BB962C8B-B14F-4D97-AF65-F5344CB8AC3E}">
        <p14:creationId xmlns:p14="http://schemas.microsoft.com/office/powerpoint/2010/main" val="853187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22</a:t>
            </a:fld>
            <a:endParaRPr kumimoji="1" lang="ja-JP" altLang="en-US"/>
          </a:p>
        </p:txBody>
      </p:sp>
    </p:spTree>
    <p:extLst>
      <p:ext uri="{BB962C8B-B14F-4D97-AF65-F5344CB8AC3E}">
        <p14:creationId xmlns:p14="http://schemas.microsoft.com/office/powerpoint/2010/main" val="3836142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23</a:t>
            </a:fld>
            <a:endParaRPr kumimoji="1" lang="ja-JP" altLang="en-US"/>
          </a:p>
        </p:txBody>
      </p:sp>
    </p:spTree>
    <p:extLst>
      <p:ext uri="{BB962C8B-B14F-4D97-AF65-F5344CB8AC3E}">
        <p14:creationId xmlns:p14="http://schemas.microsoft.com/office/powerpoint/2010/main" val="627304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24</a:t>
            </a:fld>
            <a:endParaRPr kumimoji="1" lang="ja-JP" altLang="en-US"/>
          </a:p>
        </p:txBody>
      </p:sp>
    </p:spTree>
    <p:extLst>
      <p:ext uri="{BB962C8B-B14F-4D97-AF65-F5344CB8AC3E}">
        <p14:creationId xmlns:p14="http://schemas.microsoft.com/office/powerpoint/2010/main" val="1754340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8817" y="4822269"/>
            <a:ext cx="5510530" cy="4402754"/>
          </a:xfrm>
        </p:spPr>
        <p:txBody>
          <a:bodyPr/>
          <a:lstStyle/>
          <a:p>
            <a:r>
              <a:rPr kumimoji="1" lang="ja-JP" altLang="en-US" dirty="0"/>
              <a:t>先生方は、教室での指導に対して規制されることばかりで、いやになっていることと思います。そのような状況で・・・</a:t>
            </a:r>
            <a:endParaRPr kumimoji="1" lang="en-US" altLang="ja-JP" dirty="0"/>
          </a:p>
          <a:p>
            <a:endParaRPr kumimoji="1" lang="en-US" altLang="ja-JP" dirty="0"/>
          </a:p>
          <a:p>
            <a:endParaRPr kumimoji="1" lang="en-US" altLang="ja-JP" b="1" dirty="0"/>
          </a:p>
          <a:p>
            <a:r>
              <a:rPr kumimoji="1" lang="ja-JP" altLang="en-US" b="1" dirty="0"/>
              <a:t>子どもが安心できる環境、特に受容的な人間関係は特に重要です。それは職員間についても同様です。</a:t>
            </a:r>
            <a:endParaRPr kumimoji="1" lang="en-US" altLang="ja-JP" b="1" dirty="0"/>
          </a:p>
          <a:p>
            <a:endParaRPr kumimoji="1" lang="en-US" altLang="ja-JP" b="1" dirty="0"/>
          </a:p>
          <a:p>
            <a:r>
              <a:rPr kumimoji="1" lang="ja-JP" altLang="en-US" b="1" dirty="0"/>
              <a:t>しかし、それだけでは、不十分です。この持続不可能になりつつある私たちの世界に対する認識を深め、それを乗り越える手立てを</a:t>
            </a:r>
            <a:endParaRPr kumimoji="1" lang="en-US" altLang="ja-JP" b="1" dirty="0"/>
          </a:p>
          <a:p>
            <a:endParaRPr kumimoji="1" lang="en-US" altLang="ja-JP" b="1" dirty="0"/>
          </a:p>
          <a:p>
            <a:r>
              <a:rPr kumimoji="1" lang="ja-JP" altLang="en-US" b="1" dirty="0"/>
              <a:t>身につけさせること。漠然とした不安の正体を見定め、手立てを考えられるようになること、そのような学校教育が必要なのです。</a:t>
            </a:r>
            <a:endParaRPr kumimoji="1" lang="en-US" altLang="ja-JP" b="1" dirty="0"/>
          </a:p>
          <a:p>
            <a:endParaRPr kumimoji="1" lang="en-US" altLang="ja-JP" b="1" dirty="0"/>
          </a:p>
          <a:p>
            <a:pPr defTabSz="966155">
              <a:defRPr/>
            </a:pPr>
            <a:r>
              <a:rPr kumimoji="1" lang="ja-JP" altLang="en-US" b="1" dirty="0"/>
              <a:t>今一番大事なのは、子どもに学びの充実を教えること。そういう意味でも、紹介している「コロナ」の授業でもやらせてごらんなさい。</a:t>
            </a:r>
            <a:endParaRPr kumimoji="1" lang="en-US" altLang="ja-JP" b="1" dirty="0"/>
          </a:p>
          <a:p>
            <a:pPr defTabSz="966155">
              <a:defRPr/>
            </a:pPr>
            <a:endParaRPr kumimoji="1" lang="en-US" altLang="ja-JP" b="1" dirty="0"/>
          </a:p>
          <a:p>
            <a:pPr defTabSz="966155">
              <a:defRPr/>
            </a:pPr>
            <a:r>
              <a:rPr kumimoji="1" lang="ja-JP" altLang="en-US" b="1" dirty="0"/>
              <a:t>子どもたちが、学校の学びに対して一斉に目を覚ましますよ。</a:t>
            </a:r>
            <a:endParaRPr kumimoji="1" lang="en-US" altLang="ja-JP" b="1" dirty="0"/>
          </a:p>
          <a:p>
            <a:pPr defTabSz="966155">
              <a:defRPr/>
            </a:pPr>
            <a:r>
              <a:rPr kumimoji="1" lang="ja-JP" altLang="en-US" b="1" dirty="0"/>
              <a:t>　</a:t>
            </a:r>
            <a:endParaRPr kumimoji="1" lang="en-US" altLang="ja-JP" b="1" dirty="0"/>
          </a:p>
          <a:p>
            <a:pPr defTabSz="966155">
              <a:defRPr/>
            </a:pPr>
            <a:r>
              <a:rPr kumimoji="1" lang="ja-JP" altLang="en-US" b="1" dirty="0"/>
              <a:t>それくらいできないと、日本の教育はコロナをきっかけに終わってしまいますよ。</a:t>
            </a:r>
            <a:endParaRPr kumimoji="1" lang="en-US" altLang="ja-JP" b="1" dirty="0"/>
          </a:p>
          <a:p>
            <a:endParaRPr kumimoji="1" lang="en-US" altLang="ja-JP" b="1" dirty="0"/>
          </a:p>
          <a:p>
            <a:r>
              <a:rPr kumimoji="1" lang="ja-JP" altLang="en-US" dirty="0"/>
              <a:t>　がんばり時です。先生方、応援してますよ。</a:t>
            </a:r>
          </a:p>
        </p:txBody>
      </p:sp>
      <p:sp>
        <p:nvSpPr>
          <p:cNvPr id="4" name="スライド番号プレースホルダー 3"/>
          <p:cNvSpPr>
            <a:spLocks noGrp="1"/>
          </p:cNvSpPr>
          <p:nvPr>
            <p:ph type="sldNum" sz="quarter" idx="5"/>
          </p:nvPr>
        </p:nvSpPr>
        <p:spPr/>
        <p:txBody>
          <a:bodyPr/>
          <a:lstStyle/>
          <a:p>
            <a:fld id="{54DAEDFD-9B4C-4BF3-BB1A-A5665B7F5AB4}" type="slidenum">
              <a:rPr kumimoji="1" lang="ja-JP" altLang="en-US" smtClean="0"/>
              <a:t>25</a:t>
            </a:fld>
            <a:endParaRPr kumimoji="1" lang="ja-JP" altLang="en-US"/>
          </a:p>
        </p:txBody>
      </p:sp>
    </p:spTree>
    <p:extLst>
      <p:ext uri="{BB962C8B-B14F-4D97-AF65-F5344CB8AC3E}">
        <p14:creationId xmlns:p14="http://schemas.microsoft.com/office/powerpoint/2010/main" val="46499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90000"/>
              </a:lnSpc>
              <a:spcBef>
                <a:spcPct val="0"/>
              </a:spcBef>
              <a:spcAft>
                <a:spcPts val="634"/>
              </a:spcAft>
            </a:pPr>
            <a:r>
              <a:rPr lang="ja-JP" altLang="en-US" b="1" dirty="0">
                <a:latin typeface="BIZ UDPゴシック" panose="020B0400000000000000" pitchFamily="50" charset="-128"/>
                <a:ea typeface="BIZ UDPゴシック" panose="020B0400000000000000" pitchFamily="50" charset="-128"/>
              </a:rPr>
              <a:t>コロナの感染拡大</a:t>
            </a: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r>
              <a:rPr lang="ja-JP" altLang="en-US" b="1" dirty="0">
                <a:latin typeface="BIZ UDPゴシック" panose="020B0400000000000000" pitchFamily="50" charset="-128"/>
                <a:ea typeface="BIZ UDPゴシック" panose="020B0400000000000000" pitchFamily="50" charset="-128"/>
              </a:rPr>
              <a:t>　　感染予防→交通封鎖→経済の停滞</a:t>
            </a: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r>
              <a:rPr lang="ja-JP" altLang="en-US" b="1" dirty="0">
                <a:latin typeface="BIZ UDPゴシック" panose="020B0400000000000000" pitchFamily="50" charset="-128"/>
                <a:ea typeface="BIZ UDPゴシック" panose="020B0400000000000000" pitchFamily="50" charset="-128"/>
              </a:rPr>
              <a:t>　　病気でで死ぬか、経済で死ぬか</a:t>
            </a: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r>
              <a:rPr lang="ja-JP" altLang="en-US" b="1" dirty="0">
                <a:latin typeface="BIZ UDPゴシック" panose="020B0400000000000000" pitchFamily="50" charset="-128"/>
                <a:ea typeface="BIZ UDPゴシック" panose="020B0400000000000000" pitchFamily="50" charset="-128"/>
              </a:rPr>
              <a:t>コロナに目を奪われて、他の問題への気づきが遅れたり、</a:t>
            </a: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r>
              <a:rPr lang="ja-JP" altLang="en-US" b="1" dirty="0">
                <a:latin typeface="BIZ UDPゴシック" panose="020B0400000000000000" pitchFamily="50" charset="-128"/>
                <a:ea typeface="BIZ UDPゴシック" panose="020B0400000000000000" pitchFamily="50" charset="-128"/>
              </a:rPr>
              <a:t>対応が遅れたり、あるいは、コロナで金を使いすぎて、</a:t>
            </a: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r>
              <a:rPr lang="ja-JP" altLang="en-US" b="1" dirty="0">
                <a:latin typeface="BIZ UDPゴシック" panose="020B0400000000000000" pitchFamily="50" charset="-128"/>
                <a:ea typeface="BIZ UDPゴシック" panose="020B0400000000000000" pitchFamily="50" charset="-128"/>
              </a:rPr>
              <a:t>資金的に間に合わず・・・・○○で（台風・地震・原発・食糧危機・戦争・・・で）終わる</a:t>
            </a: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endParaRPr lang="en-US" altLang="ja-JP" b="1" dirty="0">
              <a:latin typeface="BIZ UDPゴシック" panose="020B0400000000000000" pitchFamily="50" charset="-128"/>
              <a:ea typeface="BIZ UDPゴシック" panose="020B0400000000000000" pitchFamily="50" charset="-128"/>
            </a:endParaRPr>
          </a:p>
          <a:p>
            <a:pPr>
              <a:lnSpc>
                <a:spcPct val="90000"/>
              </a:lnSpc>
              <a:spcBef>
                <a:spcPct val="0"/>
              </a:spcBef>
              <a:spcAft>
                <a:spcPts val="634"/>
              </a:spcAft>
            </a:pPr>
            <a:r>
              <a:rPr lang="ja-JP" altLang="en-US" b="1" dirty="0">
                <a:latin typeface="BIZ UDPゴシック" panose="020B0400000000000000" pitchFamily="50" charset="-128"/>
                <a:ea typeface="BIZ UDPゴシック" panose="020B0400000000000000" pitchFamily="50" charset="-128"/>
              </a:rPr>
              <a:t>か、いずれにしても、厳しい「持続不可能な世界への入り口」なのです。</a:t>
            </a:r>
            <a:endParaRPr lang="en-US" altLang="ja-JP" b="1"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3</a:t>
            </a:fld>
            <a:endParaRPr kumimoji="1" lang="ja-JP" altLang="en-US"/>
          </a:p>
        </p:txBody>
      </p:sp>
    </p:spTree>
    <p:extLst>
      <p:ext uri="{BB962C8B-B14F-4D97-AF65-F5344CB8AC3E}">
        <p14:creationId xmlns:p14="http://schemas.microsoft.com/office/powerpoint/2010/main" val="110164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ＳＤＧｓはカラフルな、素敵なロゴが並んでいますが、</a:t>
            </a:r>
            <a:endParaRPr kumimoji="1" lang="en-US" altLang="ja-JP" dirty="0"/>
          </a:p>
          <a:p>
            <a:r>
              <a:rPr kumimoji="1" lang="ja-JP" altLang="en-US" dirty="0"/>
              <a:t>これは</a:t>
            </a:r>
            <a:r>
              <a:rPr lang="ja-JP" altLang="en-US" dirty="0"/>
              <a:t>２０３０年までに達成すべきゴール「目標」ですが、</a:t>
            </a:r>
            <a:endParaRPr lang="en-US" altLang="ja-JP" dirty="0"/>
          </a:p>
          <a:p>
            <a:r>
              <a:rPr lang="ja-JP" altLang="en-US" dirty="0"/>
              <a:t>実は、持続不可能な世界への</a:t>
            </a:r>
            <a:r>
              <a:rPr lang="en-US" altLang="ja-JP" dirty="0"/>
              <a:t>17</a:t>
            </a:r>
            <a:r>
              <a:rPr lang="ja-JP" altLang="en-US" dirty="0"/>
              <a:t>の入り口とも考えられます。</a:t>
            </a:r>
            <a:endParaRPr lang="en-US" altLang="ja-JP" dirty="0"/>
          </a:p>
          <a:p>
            <a:r>
              <a:rPr lang="ja-JP" altLang="en-US" dirty="0"/>
              <a:t>内部は複雑に繋がっていて、一度迷い込むと、二度と戻れない迷宮が広が</a:t>
            </a:r>
            <a:endParaRPr lang="en-US" altLang="ja-JP" dirty="0"/>
          </a:p>
          <a:p>
            <a:r>
              <a:rPr lang="ja-JP" altLang="en-US" dirty="0"/>
              <a:t>っている・・・・。</a:t>
            </a:r>
            <a:endParaRPr lang="en-US" altLang="ja-JP" dirty="0"/>
          </a:p>
          <a:p>
            <a:endParaRPr lang="en-US" altLang="ja-JP" dirty="0"/>
          </a:p>
          <a:p>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4</a:t>
            </a:fld>
            <a:endParaRPr kumimoji="1" lang="ja-JP" altLang="en-US"/>
          </a:p>
        </p:txBody>
      </p:sp>
    </p:spTree>
    <p:extLst>
      <p:ext uri="{BB962C8B-B14F-4D97-AF65-F5344CB8AC3E}">
        <p14:creationId xmlns:p14="http://schemas.microsoft.com/office/powerpoint/2010/main" val="3308950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8817" y="4822269"/>
            <a:ext cx="5510530" cy="4477653"/>
          </a:xfrm>
        </p:spPr>
        <p:txBody>
          <a:bodyPr/>
          <a:lstStyle/>
          <a:p>
            <a:r>
              <a:rPr kumimoji="1" lang="ja-JP" altLang="en-US" dirty="0"/>
              <a:t>「コロナ禍が収まったら、今までの学校をどうやって取り戻そうか。」「</a:t>
            </a:r>
            <a:r>
              <a:rPr kumimoji="1" lang="en-US" altLang="ja-JP" dirty="0"/>
              <a:t>3</a:t>
            </a:r>
            <a:r>
              <a:rPr kumimoji="1" lang="ja-JP" altLang="en-US" dirty="0"/>
              <a:t>か月分の学習内容をどうやって教え込んだらいいのか。」「ＳＤＧｓなんて指導している時間はないな。」なんて考えているようでは、話に</a:t>
            </a:r>
            <a:r>
              <a:rPr lang="ja-JP" altLang="en-US" dirty="0"/>
              <a:t>なりません。</a:t>
            </a:r>
            <a:endParaRPr lang="en-US" altLang="ja-JP" dirty="0"/>
          </a:p>
          <a:p>
            <a:endParaRPr lang="en-US" altLang="ja-JP" dirty="0"/>
          </a:p>
          <a:p>
            <a:r>
              <a:rPr lang="ja-JP" altLang="en-US" dirty="0"/>
              <a:t>　コロナ禍の問題をＥＳＤにおける典型的な事例として、昨年の</a:t>
            </a:r>
            <a:r>
              <a:rPr lang="en-US" altLang="ja-JP" dirty="0"/>
              <a:t>12</a:t>
            </a:r>
            <a:r>
              <a:rPr lang="ja-JP" altLang="en-US" dirty="0"/>
              <a:t>月以来、（あるいはそれ以前の感染症事例から）日本や世界で起こっている事実や事態の経過を分析的に、そして多面的に捉え、その課題の広がりや今後への展望を考え、</a:t>
            </a:r>
            <a:endParaRPr lang="en-US" altLang="ja-JP" dirty="0"/>
          </a:p>
          <a:p>
            <a:endParaRPr lang="en-US" altLang="ja-JP" dirty="0"/>
          </a:p>
          <a:p>
            <a:r>
              <a:rPr lang="ja-JP" altLang="en-US" dirty="0"/>
              <a:t>人として、あるいは国としての問題解決能力（問題発見力・思考力・判断力・表現力・協働的実践力等）の向上に結び付けていく必要があるのです。</a:t>
            </a:r>
            <a:endParaRPr lang="en-US" altLang="ja-JP" dirty="0"/>
          </a:p>
          <a:p>
            <a:endParaRPr lang="en-US" altLang="ja-JP" dirty="0"/>
          </a:p>
          <a:p>
            <a:r>
              <a:rPr lang="ja-JP" altLang="en-US" dirty="0"/>
              <a:t>コロナ禍は、大人だけの問題ではありません。大人も、子どもも、男も女も、年寄りも、そして世界中の人々の、地球規模の、そして誰にとっても身近な自分ごとであり、それぞれの目に見える共通の重要な課題なのです。</a:t>
            </a:r>
            <a:endParaRPr lang="en-US" altLang="ja-JP" dirty="0"/>
          </a:p>
          <a:p>
            <a:endParaRPr lang="en-US" altLang="ja-JP" dirty="0"/>
          </a:p>
          <a:p>
            <a:r>
              <a:rPr lang="ja-JP" altLang="en-US" dirty="0"/>
              <a:t>もし皆さんが、コロナ禍をＥＳＤの学習材として捉えきれていなかったとしたら、ＥＳＤやＳＤＧｓの研究者・指導者・実践者としての看板を取り下げるべきです。</a:t>
            </a:r>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5</a:t>
            </a:fld>
            <a:endParaRPr kumimoji="1" lang="ja-JP" altLang="en-US"/>
          </a:p>
        </p:txBody>
      </p:sp>
    </p:spTree>
    <p:extLst>
      <p:ext uri="{BB962C8B-B14F-4D97-AF65-F5344CB8AC3E}">
        <p14:creationId xmlns:p14="http://schemas.microsoft.com/office/powerpoint/2010/main" val="388511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7125" y="711200"/>
            <a:ext cx="4506913" cy="3381375"/>
          </a:xfrm>
        </p:spPr>
      </p:sp>
      <p:sp>
        <p:nvSpPr>
          <p:cNvPr id="3" name="ノート プレースホルダー 2"/>
          <p:cNvSpPr>
            <a:spLocks noGrp="1"/>
          </p:cNvSpPr>
          <p:nvPr>
            <p:ph type="body" idx="1"/>
          </p:nvPr>
        </p:nvSpPr>
        <p:spPr>
          <a:xfrm>
            <a:off x="718603" y="4313131"/>
            <a:ext cx="5824531" cy="4602229"/>
          </a:xfrm>
        </p:spPr>
        <p:txBody>
          <a:bodyPr/>
          <a:lstStyle/>
          <a:p>
            <a:r>
              <a:rPr kumimoji="1" lang="ja-JP" altLang="en-US" dirty="0"/>
              <a:t>コロナの問題を通じて、子どもたちだけでなく、日本人の問題解決能力を一気に高めていきたいです。</a:t>
            </a:r>
            <a:endParaRPr kumimoji="1" lang="en-US" altLang="ja-JP" dirty="0"/>
          </a:p>
          <a:p>
            <a:endParaRPr lang="en-US" altLang="ja-JP" dirty="0"/>
          </a:p>
          <a:p>
            <a:r>
              <a:rPr kumimoji="1" lang="ja-JP" altLang="en-US" dirty="0"/>
              <a:t>　それは</a:t>
            </a:r>
            <a:endParaRPr kumimoji="1" lang="en-US" altLang="ja-JP" dirty="0"/>
          </a:p>
          <a:p>
            <a:r>
              <a:rPr lang="ja-JP" altLang="en-US" dirty="0"/>
              <a:t>・</a:t>
            </a:r>
            <a:r>
              <a:rPr kumimoji="1" lang="ja-JP" altLang="en-US" dirty="0"/>
              <a:t>問題に素早く気づく力（問題発見力）</a:t>
            </a:r>
            <a:endParaRPr kumimoji="1" lang="en-US" altLang="ja-JP" dirty="0"/>
          </a:p>
          <a:p>
            <a:endParaRPr lang="en-US" altLang="ja-JP" dirty="0"/>
          </a:p>
          <a:p>
            <a:r>
              <a:rPr kumimoji="1" lang="ja-JP" altLang="en-US" dirty="0"/>
              <a:t>・それを構造的に分析し、学ぶべき内容・調べるべき事柄を把握する（思考力）</a:t>
            </a:r>
            <a:endParaRPr kumimoji="1" lang="en-US" altLang="ja-JP" dirty="0"/>
          </a:p>
          <a:p>
            <a:endParaRPr lang="en-US" altLang="ja-JP" dirty="0"/>
          </a:p>
          <a:p>
            <a:r>
              <a:rPr kumimoji="1" lang="ja-JP" altLang="en-US" dirty="0"/>
              <a:t>・調べた情報を整理分析し、（判断する力）</a:t>
            </a:r>
            <a:endParaRPr kumimoji="1" lang="en-US" altLang="ja-JP" dirty="0"/>
          </a:p>
          <a:p>
            <a:endParaRPr lang="en-US" altLang="ja-JP" dirty="0"/>
          </a:p>
          <a:p>
            <a:r>
              <a:rPr kumimoji="1" lang="ja-JP" altLang="en-US" dirty="0"/>
              <a:t>・人を巻き込んで実践を広げる力、（表現力・実践力）</a:t>
            </a:r>
            <a:endParaRPr kumimoji="1" lang="en-US" altLang="ja-JP" dirty="0"/>
          </a:p>
          <a:p>
            <a:endParaRPr lang="en-US" altLang="ja-JP" dirty="0"/>
          </a:p>
          <a:p>
            <a:r>
              <a:rPr kumimoji="1" lang="ja-JP" altLang="en-US" dirty="0"/>
              <a:t>主体的・対話的で深い学びと言いますが、深い学びとは自分自身の行動変容を</a:t>
            </a:r>
            <a:r>
              <a:rPr lang="ja-JP" altLang="en-US" dirty="0"/>
              <a:t>伴う学びです。</a:t>
            </a:r>
            <a:endParaRPr lang="en-US" altLang="ja-JP" dirty="0"/>
          </a:p>
          <a:p>
            <a:endParaRPr kumimoji="1" lang="en-US" altLang="ja-JP" dirty="0"/>
          </a:p>
          <a:p>
            <a:r>
              <a:rPr lang="ja-JP" altLang="en-US" dirty="0"/>
              <a:t>コロナの問題から、持続可能な社会の創り手の育成に向かって、学び方の変容を引き出し、日常の中から課題を発見し、取り組んでいけるように、思考のあり方を変容させるとともに、そこから価値ある実践者を育てていきたいものです。</a:t>
            </a:r>
            <a:endParaRPr lang="en-US" altLang="ja-JP" dirty="0"/>
          </a:p>
          <a:p>
            <a:endParaRPr kumimoji="1" lang="en-US" altLang="ja-JP" dirty="0"/>
          </a:p>
          <a:p>
            <a:r>
              <a:rPr lang="ja-JP" altLang="en-US" dirty="0"/>
              <a:t>実はこの</a:t>
            </a:r>
            <a:r>
              <a:rPr lang="en-US" altLang="ja-JP" dirty="0"/>
              <a:t>4</a:t>
            </a:r>
            <a:r>
              <a:rPr lang="ja-JP" altLang="en-US" dirty="0"/>
              <a:t>月から法令上で全面実施になっている学習指導要領では、何を目指してどんな教育を進めようとしているのか、確認しましょう。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6</a:t>
            </a:fld>
            <a:endParaRPr kumimoji="1" lang="ja-JP" altLang="en-US"/>
          </a:p>
        </p:txBody>
      </p:sp>
    </p:spTree>
    <p:extLst>
      <p:ext uri="{BB962C8B-B14F-4D97-AF65-F5344CB8AC3E}">
        <p14:creationId xmlns:p14="http://schemas.microsoft.com/office/powerpoint/2010/main" val="168147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a:t>
            </a:r>
            <a:r>
              <a:rPr kumimoji="1" lang="en-US" altLang="ja-JP" dirty="0"/>
              <a:t>4</a:t>
            </a:r>
            <a:r>
              <a:rPr kumimoji="1" lang="ja-JP" altLang="en-US" dirty="0"/>
              <a:t>月から全国の小学校で本格的に、全面実践されることになっている学習指導要領です。</a:t>
            </a:r>
            <a:endParaRPr kumimoji="1" lang="en-US" altLang="ja-JP" dirty="0"/>
          </a:p>
          <a:p>
            <a:endParaRPr kumimoji="1" lang="en-US" altLang="ja-JP" dirty="0"/>
          </a:p>
          <a:p>
            <a:r>
              <a:rPr kumimoji="1" lang="ja-JP" altLang="en-US" dirty="0"/>
              <a:t>以前のものと比べて、どこが改革されたポイントでしょうか。</a:t>
            </a:r>
            <a:endParaRPr kumimoji="1" lang="en-US" altLang="ja-JP" dirty="0"/>
          </a:p>
          <a:p>
            <a:endParaRPr kumimoji="1" lang="en-US" altLang="ja-JP" dirty="0"/>
          </a:p>
          <a:p>
            <a:r>
              <a:rPr kumimoji="1" lang="ja-JP" altLang="en-US" dirty="0"/>
              <a:t>「持続可能な社会の創り手となることができるようにする」ことです。</a:t>
            </a:r>
          </a:p>
        </p:txBody>
      </p:sp>
      <p:sp>
        <p:nvSpPr>
          <p:cNvPr id="4" name="スライド番号プレースホルダー 3"/>
          <p:cNvSpPr>
            <a:spLocks noGrp="1"/>
          </p:cNvSpPr>
          <p:nvPr>
            <p:ph type="sldNum" sz="quarter" idx="5"/>
          </p:nvPr>
        </p:nvSpPr>
        <p:spPr/>
        <p:txBody>
          <a:bodyPr/>
          <a:lstStyle/>
          <a:p>
            <a:fld id="{1F4DC262-7F04-4C02-B880-560AA2795155}" type="slidenum">
              <a:rPr kumimoji="1" lang="ja-JP" altLang="en-US" smtClean="0"/>
              <a:t>7</a:t>
            </a:fld>
            <a:endParaRPr kumimoji="1" lang="ja-JP" altLang="en-US"/>
          </a:p>
        </p:txBody>
      </p:sp>
    </p:spTree>
    <p:extLst>
      <p:ext uri="{BB962C8B-B14F-4D97-AF65-F5344CB8AC3E}">
        <p14:creationId xmlns:p14="http://schemas.microsoft.com/office/powerpoint/2010/main" val="260803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xfrm>
            <a:off x="1190625" y="809625"/>
            <a:ext cx="4506913" cy="3381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 2"/>
          <p:cNvSpPr>
            <a:spLocks noGrp="1"/>
          </p:cNvSpPr>
          <p:nvPr>
            <p:ph type="body" idx="1"/>
          </p:nvPr>
        </p:nvSpPr>
        <p:spPr bwMode="auto">
          <a:xfrm>
            <a:off x="688817" y="4822269"/>
            <a:ext cx="5510530" cy="40588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b="1" dirty="0"/>
              <a:t>「生きる力」</a:t>
            </a:r>
            <a:r>
              <a:rPr lang="ja-JP" altLang="en-US" dirty="0"/>
              <a:t>を育むために、「知識や技能」だけでなく、</a:t>
            </a:r>
            <a:r>
              <a:rPr lang="ja-JP" altLang="en-US" b="1" dirty="0"/>
              <a:t>「思考力・判断力・表現力」</a:t>
            </a:r>
            <a:r>
              <a:rPr lang="ja-JP" altLang="en-US" dirty="0"/>
              <a:t>や、「主体的に学習に取り組む態度」あるいは</a:t>
            </a:r>
            <a:r>
              <a:rPr lang="ja-JP" altLang="en-US" b="1" dirty="0"/>
              <a:t>「主体的・対話的で深い学び」</a:t>
            </a:r>
            <a:r>
              <a:rPr lang="ja-JP" altLang="en-US" dirty="0"/>
              <a:t>や多様な人々と協働する力の育成が求められています。</a:t>
            </a:r>
            <a:endParaRPr lang="en-US" altLang="ja-JP" dirty="0"/>
          </a:p>
          <a:p>
            <a:endParaRPr lang="en-US" altLang="ja-JP" dirty="0"/>
          </a:p>
          <a:p>
            <a:r>
              <a:rPr lang="ja-JP" altLang="en-US" dirty="0"/>
              <a:t>皆さんの</a:t>
            </a:r>
            <a:r>
              <a:rPr lang="ja-JP" altLang="en-US" b="1" dirty="0"/>
              <a:t>学校の教育目標や基本方針に</a:t>
            </a:r>
            <a:r>
              <a:rPr lang="ja-JP" altLang="en-US" dirty="0"/>
              <a:t>これらのキーワードが書き込まれていますか。学習指導要領が改訂され、新たな教育方針が示されているのに、昔ながらの「よく考える子」とか、「知・徳・体」とか、を掲げ、明治から昭和時代までの学校教育を</a:t>
            </a:r>
            <a:r>
              <a:rPr lang="en-US" altLang="ja-JP" dirty="0"/>
              <a:t>2020</a:t>
            </a:r>
            <a:r>
              <a:rPr lang="ja-JP" altLang="en-US" dirty="0"/>
              <a:t>年になっても変えることができないようでしたら、校長として失格でしょうね。</a:t>
            </a:r>
            <a:endParaRPr lang="en-US" altLang="ja-JP" dirty="0"/>
          </a:p>
          <a:p>
            <a:endParaRPr lang="en-US" altLang="ja-JP" dirty="0"/>
          </a:p>
          <a:p>
            <a:r>
              <a:rPr lang="ja-JP" altLang="en-US" dirty="0"/>
              <a:t>都下のある市で調べたら、「生きる力」３０．４％、「思考力・判断力・表現力」４０．５％、「主体的・対話的で深い学び」４６．４％　というあきれるような実態が浮かび上がってきました。</a:t>
            </a:r>
            <a:endParaRPr lang="en-US" altLang="ja-JP" dirty="0"/>
          </a:p>
          <a:p>
            <a:endParaRPr lang="en-US" altLang="ja-JP" dirty="0"/>
          </a:p>
          <a:p>
            <a:r>
              <a:rPr lang="ja-JP" altLang="en-US" dirty="0"/>
              <a:t>教育委員会は、どのような指導をしていたのでしょうか。　</a:t>
            </a:r>
            <a:endParaRPr lang="en-US" altLang="ja-JP" dirty="0"/>
          </a:p>
          <a:p>
            <a:r>
              <a:rPr lang="ja-JP" altLang="en-US" dirty="0"/>
              <a:t>　</a:t>
            </a:r>
            <a:endParaRPr lang="en-US" altLang="ja-JP" dirty="0"/>
          </a:p>
          <a:p>
            <a:r>
              <a:rPr lang="ja-JP" altLang="en-US" dirty="0"/>
              <a:t>これは都心部の区でもほぼ同じ状態でした。法令等に定められている内容をここまで無視して勝手な教育を進めていて、許されるのでしょうか。</a:t>
            </a:r>
            <a:endParaRPr lang="en-US" altLang="ja-JP" dirty="0"/>
          </a:p>
          <a:p>
            <a:endParaRPr lang="en-US" altLang="ja-JP" dirty="0"/>
          </a:p>
          <a:p>
            <a:r>
              <a:rPr lang="ja-JP" altLang="en-US" dirty="0"/>
              <a:t>　</a:t>
            </a:r>
            <a:endParaRPr lang="en-US" altLang="ja-JP" dirty="0"/>
          </a:p>
          <a:p>
            <a:endParaRPr lang="en-US" altLang="ja-JP" dirty="0"/>
          </a:p>
          <a:p>
            <a:endParaRPr lang="ja-JP" altLang="en-US" dirty="0"/>
          </a:p>
        </p:txBody>
      </p:sp>
      <p:sp>
        <p:nvSpPr>
          <p:cNvPr id="512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76503">
              <a:defRPr kumimoji="1" sz="2000">
                <a:solidFill>
                  <a:schemeClr val="tx1"/>
                </a:solidFill>
                <a:latin typeface="Arial" panose="020B0604020202020204" pitchFamily="34" charset="0"/>
                <a:ea typeface="ＭＳ Ｐゴシック" panose="020B0600070205080204" pitchFamily="50" charset="-128"/>
              </a:defRPr>
            </a:lvl1pPr>
            <a:lvl2pPr marL="799260" indent="-307407" defTabSz="1376503">
              <a:defRPr kumimoji="1" sz="2000">
                <a:solidFill>
                  <a:schemeClr val="tx1"/>
                </a:solidFill>
                <a:latin typeface="Arial" panose="020B0604020202020204" pitchFamily="34" charset="0"/>
                <a:ea typeface="ＭＳ Ｐゴシック" panose="020B0600070205080204" pitchFamily="50" charset="-128"/>
              </a:defRPr>
            </a:lvl2pPr>
            <a:lvl3pPr marL="1229630" indent="-245926" defTabSz="1376503">
              <a:defRPr kumimoji="1" sz="2000">
                <a:solidFill>
                  <a:schemeClr val="tx1"/>
                </a:solidFill>
                <a:latin typeface="Arial" panose="020B0604020202020204" pitchFamily="34" charset="0"/>
                <a:ea typeface="ＭＳ Ｐゴシック" panose="020B0600070205080204" pitchFamily="50" charset="-128"/>
              </a:defRPr>
            </a:lvl3pPr>
            <a:lvl4pPr marL="1721482" indent="-245926" defTabSz="1376503">
              <a:defRPr kumimoji="1" sz="2000">
                <a:solidFill>
                  <a:schemeClr val="tx1"/>
                </a:solidFill>
                <a:latin typeface="Arial" panose="020B0604020202020204" pitchFamily="34" charset="0"/>
                <a:ea typeface="ＭＳ Ｐゴシック" panose="020B0600070205080204" pitchFamily="50" charset="-128"/>
              </a:defRPr>
            </a:lvl4pPr>
            <a:lvl5pPr marL="2213334" indent="-245926" defTabSz="1376503">
              <a:defRPr kumimoji="1" sz="2000">
                <a:solidFill>
                  <a:schemeClr val="tx1"/>
                </a:solidFill>
                <a:latin typeface="Arial" panose="020B0604020202020204" pitchFamily="34" charset="0"/>
                <a:ea typeface="ＭＳ Ｐゴシック" panose="020B0600070205080204" pitchFamily="50" charset="-128"/>
              </a:defRPr>
            </a:lvl5pPr>
            <a:lvl6pPr marL="2705187"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97038"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88891"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80742" indent="-245926" defTabSz="1376503"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6DFB1E70-55DD-47BF-A83A-7F8F719E733A}" type="slidenum">
              <a:rPr lang="ja-JP" altLang="en-US" sz="1300">
                <a:latin typeface="Calibri" panose="020F0502020204030204" pitchFamily="34" charset="0"/>
              </a:rPr>
              <a:pPr/>
              <a:t>8</a:t>
            </a:fld>
            <a:endParaRPr lang="ja-JP" altLang="en-US" sz="1300">
              <a:latin typeface="Calibri" panose="020F0502020204030204" pitchFamily="34" charset="0"/>
            </a:endParaRPr>
          </a:p>
        </p:txBody>
      </p:sp>
    </p:spTree>
    <p:extLst>
      <p:ext uri="{BB962C8B-B14F-4D97-AF65-F5344CB8AC3E}">
        <p14:creationId xmlns:p14="http://schemas.microsoft.com/office/powerpoint/2010/main" val="94919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xfrm>
            <a:off x="1695450" y="554038"/>
            <a:ext cx="3775075" cy="2832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xfrm>
            <a:off x="688817" y="4405208"/>
            <a:ext cx="5510530" cy="39454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「カリキュラムマネジメント」を書き込んでいたのは、同市で１．４％でした。つまり、ほとんど無視されている状況です。</a:t>
            </a:r>
            <a:endParaRPr lang="en-US" altLang="ja-JP" dirty="0"/>
          </a:p>
          <a:p>
            <a:endParaRPr lang="en-US" altLang="ja-JP" dirty="0"/>
          </a:p>
          <a:p>
            <a:r>
              <a:rPr lang="ja-JP" altLang="en-US" dirty="0"/>
              <a:t>まあ、文部科学省の「カリキュラム・マネジメント」の説明も、意味不明なこと言っているから、価値が伝わらないんでしょうけれどね。</a:t>
            </a:r>
            <a:endParaRPr lang="en-US" altLang="ja-JP" dirty="0"/>
          </a:p>
          <a:p>
            <a:endParaRPr lang="en-US" altLang="ja-JP" dirty="0"/>
          </a:p>
          <a:p>
            <a:r>
              <a:rPr lang="ja-JP" altLang="en-US" dirty="0"/>
              <a:t>カリキュラムをマネジメントしないで、人や金や地域とともに効率的な教育課程をつくることばかりマネジメントするように言われたら、</a:t>
            </a:r>
            <a:endParaRPr lang="en-US" altLang="ja-JP" dirty="0"/>
          </a:p>
          <a:p>
            <a:endParaRPr lang="en-US" altLang="ja-JP" dirty="0"/>
          </a:p>
          <a:p>
            <a:r>
              <a:rPr lang="ja-JP" altLang="en-US" dirty="0"/>
              <a:t>「そんなことはとっくの昔からやってるぜ！」と、だれも振り向かないのは、正常な反応だと思います。</a:t>
            </a:r>
            <a:endParaRPr lang="en-US" altLang="ja-JP" dirty="0"/>
          </a:p>
          <a:p>
            <a:endParaRPr lang="en-US" altLang="ja-JP" dirty="0"/>
          </a:p>
          <a:p>
            <a:r>
              <a:rPr lang="ja-JP" altLang="en-US" dirty="0"/>
              <a:t>でも、それにしても、１．４％はひどすぎるね。</a:t>
            </a:r>
            <a:endParaRPr lang="en-US" altLang="ja-JP" dirty="0"/>
          </a:p>
          <a:p>
            <a:endParaRPr lang="en-US" altLang="ja-JP" dirty="0"/>
          </a:p>
          <a:p>
            <a:r>
              <a:rPr lang="ja-JP" altLang="en-US" dirty="0"/>
              <a:t>「カリキュラム・マネジメントは、ＥＳＤカレンダーを作ることから始まるよ」と言って、次のプレゼンを音楽付きで見てもらえれば</a:t>
            </a:r>
            <a:endParaRPr lang="en-US" altLang="ja-JP" dirty="0"/>
          </a:p>
          <a:p>
            <a:endParaRPr lang="en-US" altLang="ja-JP" dirty="0"/>
          </a:p>
          <a:p>
            <a:r>
              <a:rPr lang="ja-JP" altLang="en-US" dirty="0"/>
              <a:t>簡単なんだけれどね。（スライドショーにしていれば勝手に動くのですよ）</a:t>
            </a:r>
            <a:endParaRPr lang="en-US" altLang="ja-JP" dirty="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69927">
              <a:defRPr kumimoji="1" sz="2000">
                <a:solidFill>
                  <a:schemeClr val="tx1"/>
                </a:solidFill>
                <a:latin typeface="Arial" panose="020B0604020202020204" pitchFamily="34" charset="0"/>
                <a:ea typeface="ＭＳ Ｐゴシック" panose="020B0600070205080204" pitchFamily="50" charset="-128"/>
              </a:defRPr>
            </a:lvl1pPr>
            <a:lvl2pPr marL="795441" indent="-305939" defTabSz="1369927">
              <a:defRPr kumimoji="1" sz="2000">
                <a:solidFill>
                  <a:schemeClr val="tx1"/>
                </a:solidFill>
                <a:latin typeface="Arial" panose="020B0604020202020204" pitchFamily="34" charset="0"/>
                <a:ea typeface="ＭＳ Ｐゴシック" panose="020B0600070205080204" pitchFamily="50" charset="-128"/>
              </a:defRPr>
            </a:lvl2pPr>
            <a:lvl3pPr marL="1223756" indent="-244751" defTabSz="1369927">
              <a:defRPr kumimoji="1" sz="2000">
                <a:solidFill>
                  <a:schemeClr val="tx1"/>
                </a:solidFill>
                <a:latin typeface="Arial" panose="020B0604020202020204" pitchFamily="34" charset="0"/>
                <a:ea typeface="ＭＳ Ｐゴシック" panose="020B0600070205080204" pitchFamily="50" charset="-128"/>
              </a:defRPr>
            </a:lvl3pPr>
            <a:lvl4pPr marL="1713259" indent="-244751" defTabSz="1369927">
              <a:defRPr kumimoji="1" sz="2000">
                <a:solidFill>
                  <a:schemeClr val="tx1"/>
                </a:solidFill>
                <a:latin typeface="Arial" panose="020B0604020202020204" pitchFamily="34" charset="0"/>
                <a:ea typeface="ＭＳ Ｐゴシック" panose="020B0600070205080204" pitchFamily="50" charset="-128"/>
              </a:defRPr>
            </a:lvl4pPr>
            <a:lvl5pPr marL="2202761" indent="-244751" defTabSz="1369927">
              <a:defRPr kumimoji="1" sz="2000">
                <a:solidFill>
                  <a:schemeClr val="tx1"/>
                </a:solidFill>
                <a:latin typeface="Arial" panose="020B0604020202020204" pitchFamily="34" charset="0"/>
                <a:ea typeface="ＭＳ Ｐゴシック" panose="020B0600070205080204" pitchFamily="50" charset="-128"/>
              </a:defRPr>
            </a:lvl5pPr>
            <a:lvl6pPr marL="2692263"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3181766"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671269"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4160770" indent="-244751" defTabSz="1369927"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fld id="{C5A0F8DC-E433-4D02-878E-5C6B939A948E}" type="slidenum">
              <a:rPr lang="ja-JP" altLang="en-US" sz="1300">
                <a:latin typeface="Calibri" panose="020F0502020204030204" pitchFamily="34" charset="0"/>
              </a:rPr>
              <a:pPr/>
              <a:t>9</a:t>
            </a:fld>
            <a:endParaRPr lang="ja-JP" altLang="en-US" sz="1300" dirty="0">
              <a:latin typeface="Calibri" panose="020F0502020204030204" pitchFamily="34" charset="0"/>
            </a:endParaRPr>
          </a:p>
        </p:txBody>
      </p:sp>
    </p:spTree>
    <p:extLst>
      <p:ext uri="{BB962C8B-B14F-4D97-AF65-F5344CB8AC3E}">
        <p14:creationId xmlns:p14="http://schemas.microsoft.com/office/powerpoint/2010/main" val="30499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28219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309988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324030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2297402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248555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246356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1569877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371875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123053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188436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67BF73-CBA5-4473-B8F1-C0AFB3162236}" type="datetimeFigureOut">
              <a:rPr kumimoji="1" lang="ja-JP" altLang="en-US" smtClean="0"/>
              <a:t>2020/6/30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405888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7BF73-CBA5-4473-B8F1-C0AFB3162236}" type="datetimeFigureOut">
              <a:rPr kumimoji="1" lang="ja-JP" altLang="en-US" smtClean="0"/>
              <a:t>2020/6/30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7E597-BC04-4552-A799-234529E61DA5}" type="slidenum">
              <a:rPr kumimoji="1" lang="ja-JP" altLang="en-US" smtClean="0"/>
              <a:t>‹#›</a:t>
            </a:fld>
            <a:endParaRPr kumimoji="1" lang="ja-JP" altLang="en-US"/>
          </a:p>
        </p:txBody>
      </p:sp>
    </p:spTree>
    <p:extLst>
      <p:ext uri="{BB962C8B-B14F-4D97-AF65-F5344CB8AC3E}">
        <p14:creationId xmlns:p14="http://schemas.microsoft.com/office/powerpoint/2010/main" val="710862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7.xml"/><Relationship Id="rId7" Type="http://schemas.openxmlformats.org/officeDocument/2006/relationships/image" Target="../media/image6.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asagaku.com/sdgs/contents/covid_full.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sagaku.com/sdgs/contents/full.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esd-tejima.co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esd-tejima.com/newpage6.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ケーキ, 閉じる, 座る, 手 が含まれている画像&#10;&#10;自動的に生成された説明">
            <a:extLst>
              <a:ext uri="{FF2B5EF4-FFF2-40B4-BE49-F238E27FC236}">
                <a16:creationId xmlns:a16="http://schemas.microsoft.com/office/drawing/2014/main" id="{5326CA00-A214-4005-B0F3-10D2F88067E1}"/>
              </a:ext>
            </a:extLst>
          </p:cNvPr>
          <p:cNvPicPr>
            <a:picLocks noChangeAspect="1"/>
          </p:cNvPicPr>
          <p:nvPr/>
        </p:nvPicPr>
        <p:blipFill rotWithShape="1">
          <a:blip r:embed="rId3">
            <a:extLst>
              <a:ext uri="{28A0092B-C50C-407E-A947-70E740481C1C}">
                <a14:useLocalDpi xmlns:a14="http://schemas.microsoft.com/office/drawing/2010/main" val="0"/>
              </a:ext>
            </a:extLst>
          </a:blip>
          <a:srcRect l="19125" t="5376" r="30417" b="1"/>
          <a:stretch/>
        </p:blipFill>
        <p:spPr>
          <a:xfrm>
            <a:off x="2642616" y="10"/>
            <a:ext cx="6501384" cy="6857990"/>
          </a:xfrm>
          <a:prstGeom prst="rect">
            <a:avLst/>
          </a:prstGeom>
        </p:spPr>
      </p:pic>
      <p:sp>
        <p:nvSpPr>
          <p:cNvPr id="2" name="正方形/長方形 1">
            <a:extLst>
              <a:ext uri="{FF2B5EF4-FFF2-40B4-BE49-F238E27FC236}">
                <a16:creationId xmlns:a16="http://schemas.microsoft.com/office/drawing/2014/main" id="{FABC889F-9397-4C18-B3AB-3A987851B0CF}"/>
              </a:ext>
            </a:extLst>
          </p:cNvPr>
          <p:cNvSpPr/>
          <p:nvPr/>
        </p:nvSpPr>
        <p:spPr>
          <a:xfrm>
            <a:off x="0" y="0"/>
            <a:ext cx="27813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DFACEAD-2837-4A2C-AA81-52430D20A98B}"/>
              </a:ext>
            </a:extLst>
          </p:cNvPr>
          <p:cNvSpPr txBox="1"/>
          <p:nvPr/>
        </p:nvSpPr>
        <p:spPr>
          <a:xfrm>
            <a:off x="206085" y="430418"/>
            <a:ext cx="7613940" cy="480620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kumimoji="1" lang="en-US" altLang="ja-JP" sz="20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200" b="1" dirty="0">
                <a:solidFill>
                  <a:schemeClr val="bg1"/>
                </a:solidFill>
                <a:latin typeface="BIZ UDPゴシック" panose="020B0400000000000000" pitchFamily="50" charset="-128"/>
                <a:ea typeface="BIZ UDPゴシック" panose="020B0400000000000000" pitchFamily="50" charset="-128"/>
                <a:cs typeface="+mj-cs"/>
              </a:rPr>
              <a:t>ユネスコスクール推進</a:t>
            </a: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200" b="1" dirty="0">
                <a:solidFill>
                  <a:schemeClr val="bg1"/>
                </a:solidFill>
                <a:latin typeface="BIZ UDPゴシック" panose="020B0400000000000000" pitchFamily="50" charset="-128"/>
                <a:ea typeface="BIZ UDPゴシック" panose="020B0400000000000000" pitchFamily="50" charset="-128"/>
                <a:cs typeface="+mj-cs"/>
              </a:rPr>
              <a:t>ミニフォーラム基調講演</a:t>
            </a: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5400" b="1" dirty="0">
                <a:solidFill>
                  <a:srgbClr val="FFFF00"/>
                </a:solidFill>
                <a:latin typeface="BIZ UDPゴシック" panose="020B0400000000000000" pitchFamily="50" charset="-128"/>
                <a:ea typeface="BIZ UDPゴシック" panose="020B0400000000000000" pitchFamily="50" charset="-128"/>
                <a:cs typeface="+mj-cs"/>
              </a:rPr>
              <a:t>コロナ禍を超えたＥＳＤ</a:t>
            </a:r>
            <a:endParaRPr kumimoji="1" lang="en-US" altLang="ja-JP" sz="5400" b="1" dirty="0">
              <a:solidFill>
                <a:srgbClr val="FFFF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p:txBody>
      </p:sp>
      <p:sp>
        <p:nvSpPr>
          <p:cNvPr id="5" name="テキスト ボックス 4">
            <a:extLst>
              <a:ext uri="{FF2B5EF4-FFF2-40B4-BE49-F238E27FC236}">
                <a16:creationId xmlns:a16="http://schemas.microsoft.com/office/drawing/2014/main" id="{6B60BB53-8C16-4ED3-921E-788D43CCBEE0}"/>
              </a:ext>
            </a:extLst>
          </p:cNvPr>
          <p:cNvSpPr txBox="1"/>
          <p:nvPr/>
        </p:nvSpPr>
        <p:spPr>
          <a:xfrm>
            <a:off x="922433" y="5073365"/>
            <a:ext cx="3440365" cy="1354217"/>
          </a:xfrm>
          <a:prstGeom prst="rect">
            <a:avLst/>
          </a:prstGeom>
          <a:solidFill>
            <a:schemeClr val="tx1">
              <a:lumMod val="85000"/>
              <a:lumOff val="15000"/>
            </a:schemeClr>
          </a:solidFill>
        </p:spPr>
        <p:txBody>
          <a:bodyPr wrap="none" rtlCol="0">
            <a:spAutoFit/>
          </a:bodyPr>
          <a:lstStyle/>
          <a:p>
            <a:pPr>
              <a:spcAft>
                <a:spcPts val="600"/>
              </a:spcAft>
            </a:pP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a:p>
            <a:pPr>
              <a:spcAft>
                <a:spcPts val="600"/>
              </a:spcAft>
            </a:pPr>
            <a:r>
              <a:rPr kumimoji="1" lang="ja-JP" altLang="en-US" sz="2400" dirty="0">
                <a:solidFill>
                  <a:schemeClr val="bg1"/>
                </a:solidFill>
                <a:latin typeface="BIZ UDPゴシック" panose="020B0400000000000000" pitchFamily="50" charset="-128"/>
                <a:ea typeface="BIZ UDPゴシック" panose="020B0400000000000000" pitchFamily="50" charset="-128"/>
              </a:rPr>
              <a:t>日本ＥＳＤ学会副会長　　</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a:p>
            <a:pPr>
              <a:spcAft>
                <a:spcPts val="600"/>
              </a:spcAft>
            </a:pPr>
            <a:r>
              <a:rPr kumimoji="1" lang="ja-JP" altLang="en-US" sz="2400" dirty="0">
                <a:solidFill>
                  <a:schemeClr val="bg1"/>
                </a:solidFill>
                <a:latin typeface="BIZ UDPゴシック" panose="020B0400000000000000" pitchFamily="50" charset="-128"/>
                <a:ea typeface="BIZ UDPゴシック" panose="020B0400000000000000" pitchFamily="50" charset="-128"/>
              </a:rPr>
              <a:t>手島利夫</a:t>
            </a:r>
          </a:p>
        </p:txBody>
      </p:sp>
    </p:spTree>
    <p:extLst>
      <p:ext uri="{BB962C8B-B14F-4D97-AF65-F5344CB8AC3E}">
        <p14:creationId xmlns:p14="http://schemas.microsoft.com/office/powerpoint/2010/main" val="491196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a:extLst>
              <a:ext uri="{FF2B5EF4-FFF2-40B4-BE49-F238E27FC236}">
                <a16:creationId xmlns:a16="http://schemas.microsoft.com/office/drawing/2014/main" id="{121BFB17-826B-47AB-A44B-4AA3E4DD417F}"/>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83AA89E3-21C5-4381-AEB0-BBDB3AC2B048}"/>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91" name="図 90">
            <a:extLst>
              <a:ext uri="{FF2B5EF4-FFF2-40B4-BE49-F238E27FC236}">
                <a16:creationId xmlns:a16="http://schemas.microsoft.com/office/drawing/2014/main" id="{76C24E8E-4DC5-4E2B-94DD-6E9EFA039817}"/>
              </a:ext>
            </a:extLst>
          </p:cNvPr>
          <p:cNvPicPr>
            <a:picLocks noChangeAspect="1"/>
          </p:cNvPicPr>
          <p:nvPr/>
        </p:nvPicPr>
        <p:blipFill>
          <a:blip r:embed="rId5"/>
          <a:stretch>
            <a:fillRect/>
          </a:stretch>
        </p:blipFill>
        <p:spPr>
          <a:xfrm>
            <a:off x="840971" y="920390"/>
            <a:ext cx="7541916" cy="5087173"/>
          </a:xfrm>
          <a:prstGeom prst="rect">
            <a:avLst/>
          </a:prstGeom>
        </p:spPr>
      </p:pic>
      <p:cxnSp>
        <p:nvCxnSpPr>
          <p:cNvPr id="57" name="直線コネクタ 56">
            <a:extLst>
              <a:ext uri="{FF2B5EF4-FFF2-40B4-BE49-F238E27FC236}">
                <a16:creationId xmlns:a16="http://schemas.microsoft.com/office/drawing/2014/main" id="{C3345B00-6C6D-4C82-B18B-111527C1CD2E}"/>
              </a:ext>
            </a:extLst>
          </p:cNvPr>
          <p:cNvCxnSpPr/>
          <p:nvPr/>
        </p:nvCxnSpPr>
        <p:spPr>
          <a:xfrm flipV="1">
            <a:off x="5727175" y="3589970"/>
            <a:ext cx="8116" cy="156638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C0A5AB-6CB5-4BC1-9AB7-0B3C827F2DF5}"/>
              </a:ext>
            </a:extLst>
          </p:cNvPr>
          <p:cNvCxnSpPr>
            <a:cxnSpLocks/>
          </p:cNvCxnSpPr>
          <p:nvPr/>
        </p:nvCxnSpPr>
        <p:spPr>
          <a:xfrm>
            <a:off x="5789396" y="2848710"/>
            <a:ext cx="0" cy="457199"/>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6A8D8BA-E96F-43F9-8319-843C0F0DC938}"/>
              </a:ext>
            </a:extLst>
          </p:cNvPr>
          <p:cNvCxnSpPr/>
          <p:nvPr/>
        </p:nvCxnSpPr>
        <p:spPr>
          <a:xfrm>
            <a:off x="6646986" y="3422238"/>
            <a:ext cx="194783" cy="0"/>
          </a:xfrm>
          <a:prstGeom prst="line">
            <a:avLst/>
          </a:prstGeom>
          <a:ln w="317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A86FB7B1-AD82-446D-AFD8-6754F817D85D}"/>
              </a:ext>
            </a:extLst>
          </p:cNvPr>
          <p:cNvCxnSpPr/>
          <p:nvPr/>
        </p:nvCxnSpPr>
        <p:spPr>
          <a:xfrm>
            <a:off x="6181669" y="3614847"/>
            <a:ext cx="0" cy="478842"/>
          </a:xfrm>
          <a:prstGeom prst="line">
            <a:avLst/>
          </a:prstGeom>
          <a:ln w="476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1">
            <a:extLst>
              <a:ext uri="{FF2B5EF4-FFF2-40B4-BE49-F238E27FC236}">
                <a16:creationId xmlns:a16="http://schemas.microsoft.com/office/drawing/2014/main" id="{9D13385A-CA0E-4F34-B8A2-F2D3646CBD02}"/>
              </a:ext>
            </a:extLst>
          </p:cNvPr>
          <p:cNvSpPr txBox="1"/>
          <p:nvPr/>
        </p:nvSpPr>
        <p:spPr>
          <a:xfrm>
            <a:off x="6103301" y="4091556"/>
            <a:ext cx="125256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八名川まつり</a:t>
            </a:r>
          </a:p>
        </p:txBody>
      </p:sp>
      <p:sp>
        <p:nvSpPr>
          <p:cNvPr id="62" name="テキスト ボックス 2">
            <a:extLst>
              <a:ext uri="{FF2B5EF4-FFF2-40B4-BE49-F238E27FC236}">
                <a16:creationId xmlns:a16="http://schemas.microsoft.com/office/drawing/2014/main" id="{77CDD923-B523-4F0C-9A95-E32563D6341B}"/>
              </a:ext>
            </a:extLst>
          </p:cNvPr>
          <p:cNvSpPr txBox="1"/>
          <p:nvPr/>
        </p:nvSpPr>
        <p:spPr>
          <a:xfrm>
            <a:off x="2651219" y="6013939"/>
            <a:ext cx="957685" cy="215073"/>
          </a:xfrm>
          <a:prstGeom prst="rect">
            <a:avLst/>
          </a:prstGeom>
          <a:solidFill>
            <a:srgbClr val="92D05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環境の教育</a:t>
            </a:r>
          </a:p>
        </p:txBody>
      </p:sp>
      <p:sp>
        <p:nvSpPr>
          <p:cNvPr id="63" name="テキスト ボックス 3">
            <a:extLst>
              <a:ext uri="{FF2B5EF4-FFF2-40B4-BE49-F238E27FC236}">
                <a16:creationId xmlns:a16="http://schemas.microsoft.com/office/drawing/2014/main" id="{8E470BCB-1603-42E7-8F82-45F761C45BF3}"/>
              </a:ext>
            </a:extLst>
          </p:cNvPr>
          <p:cNvSpPr txBox="1"/>
          <p:nvPr/>
        </p:nvSpPr>
        <p:spPr>
          <a:xfrm>
            <a:off x="3752290" y="6013939"/>
            <a:ext cx="933337" cy="215073"/>
          </a:xfrm>
          <a:prstGeom prst="rect">
            <a:avLst/>
          </a:prstGeom>
          <a:solidFill>
            <a:srgbClr val="FFFF99"/>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多文化理解</a:t>
            </a:r>
          </a:p>
        </p:txBody>
      </p:sp>
      <p:sp>
        <p:nvSpPr>
          <p:cNvPr id="64" name="テキスト ボックス 4">
            <a:extLst>
              <a:ext uri="{FF2B5EF4-FFF2-40B4-BE49-F238E27FC236}">
                <a16:creationId xmlns:a16="http://schemas.microsoft.com/office/drawing/2014/main" id="{AA017D03-7DDD-48EB-A9A2-97AF596C772C}"/>
              </a:ext>
            </a:extLst>
          </p:cNvPr>
          <p:cNvSpPr txBox="1"/>
          <p:nvPr/>
        </p:nvSpPr>
        <p:spPr>
          <a:xfrm>
            <a:off x="4764079" y="6013941"/>
            <a:ext cx="1076719" cy="221837"/>
          </a:xfrm>
          <a:prstGeom prst="rect">
            <a:avLst/>
          </a:prstGeom>
          <a:solidFill>
            <a:srgbClr val="FCC8F5"/>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人権・命の教育</a:t>
            </a:r>
          </a:p>
        </p:txBody>
      </p:sp>
      <p:sp>
        <p:nvSpPr>
          <p:cNvPr id="65" name="テキスト ボックス 5">
            <a:extLst>
              <a:ext uri="{FF2B5EF4-FFF2-40B4-BE49-F238E27FC236}">
                <a16:creationId xmlns:a16="http://schemas.microsoft.com/office/drawing/2014/main" id="{76D5BCC5-8376-4BC6-81C5-38875ECC55D9}"/>
              </a:ext>
            </a:extLst>
          </p:cNvPr>
          <p:cNvSpPr txBox="1"/>
          <p:nvPr/>
        </p:nvSpPr>
        <p:spPr>
          <a:xfrm>
            <a:off x="5913844" y="6013939"/>
            <a:ext cx="982033" cy="215073"/>
          </a:xfrm>
          <a:prstGeom prst="rect">
            <a:avLst/>
          </a:prstGeom>
          <a:solidFill>
            <a:schemeClr val="bg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023" b="1"/>
              <a:t>学習スキル</a:t>
            </a:r>
          </a:p>
        </p:txBody>
      </p:sp>
      <p:cxnSp>
        <p:nvCxnSpPr>
          <p:cNvPr id="66" name="直線コネクタ 65">
            <a:extLst>
              <a:ext uri="{FF2B5EF4-FFF2-40B4-BE49-F238E27FC236}">
                <a16:creationId xmlns:a16="http://schemas.microsoft.com/office/drawing/2014/main" id="{E2380EF6-4176-4FA3-B9BA-038764497468}"/>
              </a:ext>
            </a:extLst>
          </p:cNvPr>
          <p:cNvCxnSpPr/>
          <p:nvPr/>
        </p:nvCxnSpPr>
        <p:spPr>
          <a:xfrm flipH="1">
            <a:off x="4726204" y="1520396"/>
            <a:ext cx="8116" cy="1030729"/>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82EAD775-D89C-466C-8FBE-09E806A313E1}"/>
              </a:ext>
            </a:extLst>
          </p:cNvPr>
          <p:cNvCxnSpPr/>
          <p:nvPr/>
        </p:nvCxnSpPr>
        <p:spPr>
          <a:xfrm>
            <a:off x="4792486" y="3029965"/>
            <a:ext cx="666862" cy="275943"/>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テキスト ボックス 90">
            <a:extLst>
              <a:ext uri="{FF2B5EF4-FFF2-40B4-BE49-F238E27FC236}">
                <a16:creationId xmlns:a16="http://schemas.microsoft.com/office/drawing/2014/main" id="{8AA9F2B7-99EB-49A3-A4CF-3782A981E682}"/>
              </a:ext>
            </a:extLst>
          </p:cNvPr>
          <p:cNvSpPr txBox="1"/>
          <p:nvPr/>
        </p:nvSpPr>
        <p:spPr>
          <a:xfrm>
            <a:off x="6847875" y="3194991"/>
            <a:ext cx="1252565" cy="503190"/>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世界が１００人の村だったら</a:t>
            </a:r>
          </a:p>
        </p:txBody>
      </p:sp>
      <p:cxnSp>
        <p:nvCxnSpPr>
          <p:cNvPr id="72" name="直線コネクタ 71">
            <a:extLst>
              <a:ext uri="{FF2B5EF4-FFF2-40B4-BE49-F238E27FC236}">
                <a16:creationId xmlns:a16="http://schemas.microsoft.com/office/drawing/2014/main" id="{58FF4F9E-66F5-4357-8184-20824830CFF4}"/>
              </a:ext>
            </a:extLst>
          </p:cNvPr>
          <p:cNvCxnSpPr>
            <a:cxnSpLocks/>
          </p:cNvCxnSpPr>
          <p:nvPr/>
        </p:nvCxnSpPr>
        <p:spPr>
          <a:xfrm flipV="1">
            <a:off x="5303158" y="2751318"/>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円形吹き出し 8">
            <a:extLst>
              <a:ext uri="{FF2B5EF4-FFF2-40B4-BE49-F238E27FC236}">
                <a16:creationId xmlns:a16="http://schemas.microsoft.com/office/drawing/2014/main" id="{999A0B74-FA40-484F-A323-1D0A248EB872}"/>
              </a:ext>
            </a:extLst>
          </p:cNvPr>
          <p:cNvSpPr/>
          <p:nvPr/>
        </p:nvSpPr>
        <p:spPr>
          <a:xfrm>
            <a:off x="1819101" y="1203872"/>
            <a:ext cx="2014347" cy="711500"/>
          </a:xfrm>
          <a:prstGeom prst="wedgeEllipseCallout">
            <a:avLst>
              <a:gd name="adj1" fmla="val 61688"/>
              <a:gd name="adj2" fmla="val -2366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①　</a:t>
            </a:r>
            <a:r>
              <a:rPr lang="en-US" altLang="ja-JP" sz="1193" b="1" dirty="0">
                <a:latin typeface="+mn-ea"/>
              </a:rPr>
              <a:t>SDGs</a:t>
            </a:r>
            <a:r>
              <a:rPr lang="ja-JP" altLang="en-US" sz="1193" b="1" dirty="0">
                <a:latin typeface="+mn-ea"/>
              </a:rPr>
              <a:t>の視点から未来について、自分の考えをもつ</a:t>
            </a:r>
            <a:endParaRPr lang="en-US" altLang="ja-JP" sz="1193" b="1" dirty="0">
              <a:latin typeface="+mn-ea"/>
            </a:endParaRPr>
          </a:p>
        </p:txBody>
      </p:sp>
      <p:sp>
        <p:nvSpPr>
          <p:cNvPr id="74" name="円形吹き出し 26">
            <a:extLst>
              <a:ext uri="{FF2B5EF4-FFF2-40B4-BE49-F238E27FC236}">
                <a16:creationId xmlns:a16="http://schemas.microsoft.com/office/drawing/2014/main" id="{766C939F-2EEF-4004-823B-8B36CBB251D8}"/>
              </a:ext>
            </a:extLst>
          </p:cNvPr>
          <p:cNvSpPr/>
          <p:nvPr/>
        </p:nvSpPr>
        <p:spPr>
          <a:xfrm>
            <a:off x="5213164" y="1569089"/>
            <a:ext cx="1780278" cy="795366"/>
          </a:xfrm>
          <a:prstGeom prst="wedgeEllipseCallout">
            <a:avLst>
              <a:gd name="adj1" fmla="val -1122"/>
              <a:gd name="adj2" fmla="val 7080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⑤　これからの　</a:t>
            </a:r>
            <a:endParaRPr lang="en-US" altLang="ja-JP" sz="1193" b="1" dirty="0">
              <a:latin typeface="+mn-ea"/>
            </a:endParaRPr>
          </a:p>
          <a:p>
            <a:pPr>
              <a:lnSpc>
                <a:spcPts val="1193"/>
              </a:lnSpc>
            </a:pPr>
            <a:r>
              <a:rPr lang="ja-JP" altLang="en-US" sz="1193" b="1" dirty="0">
                <a:latin typeface="+mn-ea"/>
              </a:rPr>
              <a:t>　日本について</a:t>
            </a:r>
            <a:endParaRPr lang="en-US" altLang="ja-JP" sz="1193" b="1" dirty="0">
              <a:latin typeface="+mn-ea"/>
            </a:endParaRPr>
          </a:p>
          <a:p>
            <a:pPr>
              <a:lnSpc>
                <a:spcPts val="1193"/>
              </a:lnSpc>
            </a:pPr>
            <a:r>
              <a:rPr lang="ja-JP" altLang="en-US" sz="1193" b="1" dirty="0">
                <a:latin typeface="+mn-ea"/>
              </a:rPr>
              <a:t>　考える</a:t>
            </a:r>
            <a:endParaRPr lang="en-US" altLang="ja-JP" sz="1193" b="1" dirty="0">
              <a:latin typeface="+mn-ea"/>
            </a:endParaRPr>
          </a:p>
        </p:txBody>
      </p:sp>
      <p:sp>
        <p:nvSpPr>
          <p:cNvPr id="75" name="円形吹き出し 27">
            <a:extLst>
              <a:ext uri="{FF2B5EF4-FFF2-40B4-BE49-F238E27FC236}">
                <a16:creationId xmlns:a16="http://schemas.microsoft.com/office/drawing/2014/main" id="{980492D1-4170-4DE1-91A2-9E8A442C0C05}"/>
              </a:ext>
            </a:extLst>
          </p:cNvPr>
          <p:cNvSpPr/>
          <p:nvPr/>
        </p:nvSpPr>
        <p:spPr>
          <a:xfrm>
            <a:off x="2540300" y="2242718"/>
            <a:ext cx="1358073" cy="819714"/>
          </a:xfrm>
          <a:prstGeom prst="wedgeEllipseCallout">
            <a:avLst>
              <a:gd name="adj1" fmla="val 62854"/>
              <a:gd name="adj2" fmla="val 767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a:latin typeface="+mn-ea"/>
              </a:rPr>
              <a:t>②　戦争中の生活や人々の願いを知る</a:t>
            </a:r>
            <a:endParaRPr lang="en-US" altLang="ja-JP" sz="1193" b="1">
              <a:latin typeface="+mn-ea"/>
            </a:endParaRPr>
          </a:p>
        </p:txBody>
      </p:sp>
      <p:sp>
        <p:nvSpPr>
          <p:cNvPr id="76" name="円形吹き出し 28">
            <a:extLst>
              <a:ext uri="{FF2B5EF4-FFF2-40B4-BE49-F238E27FC236}">
                <a16:creationId xmlns:a16="http://schemas.microsoft.com/office/drawing/2014/main" id="{0ADCE918-5FA4-4B41-8FA4-42ABC25AA333}"/>
              </a:ext>
            </a:extLst>
          </p:cNvPr>
          <p:cNvSpPr/>
          <p:nvPr/>
        </p:nvSpPr>
        <p:spPr>
          <a:xfrm>
            <a:off x="3319435" y="3146296"/>
            <a:ext cx="1826094" cy="873820"/>
          </a:xfrm>
          <a:prstGeom prst="wedgeEllipseCallout">
            <a:avLst>
              <a:gd name="adj1" fmla="val 74664"/>
              <a:gd name="adj2" fmla="val -14845"/>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dirty="0">
                <a:latin typeface="+mn-ea"/>
              </a:rPr>
              <a:t>③　将来の夢について考え、</a:t>
            </a:r>
            <a:endParaRPr lang="en-US" altLang="ja-JP" sz="1193" b="1" dirty="0">
              <a:latin typeface="+mn-ea"/>
            </a:endParaRPr>
          </a:p>
          <a:p>
            <a:pPr>
              <a:lnSpc>
                <a:spcPts val="1023"/>
              </a:lnSpc>
            </a:pPr>
            <a:r>
              <a:rPr lang="ja-JP" altLang="en-US" sz="1193" b="1" dirty="0">
                <a:latin typeface="+mn-ea"/>
              </a:rPr>
              <a:t>自分を見つめる</a:t>
            </a:r>
            <a:endParaRPr lang="en-US" altLang="ja-JP" sz="1193" b="1" dirty="0">
              <a:latin typeface="+mn-ea"/>
            </a:endParaRPr>
          </a:p>
        </p:txBody>
      </p:sp>
      <p:sp>
        <p:nvSpPr>
          <p:cNvPr id="77" name="円形吹き出し 29">
            <a:extLst>
              <a:ext uri="{FF2B5EF4-FFF2-40B4-BE49-F238E27FC236}">
                <a16:creationId xmlns:a16="http://schemas.microsoft.com/office/drawing/2014/main" id="{4AC1AAAA-5B09-484C-9CAC-BD7AE12F31F0}"/>
              </a:ext>
            </a:extLst>
          </p:cNvPr>
          <p:cNvSpPr/>
          <p:nvPr/>
        </p:nvSpPr>
        <p:spPr>
          <a:xfrm>
            <a:off x="3495283" y="4120213"/>
            <a:ext cx="2294113" cy="754786"/>
          </a:xfrm>
          <a:prstGeom prst="wedgeEllipseCallout">
            <a:avLst>
              <a:gd name="adj1" fmla="val 47518"/>
              <a:gd name="adj2" fmla="val -10728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⑥　自分がなりたい職業を選び、実現への道筋を調べる</a:t>
            </a:r>
            <a:endParaRPr lang="en-US" altLang="ja-JP" sz="1193" b="1" dirty="0">
              <a:latin typeface="+mn-ea"/>
            </a:endParaRPr>
          </a:p>
        </p:txBody>
      </p:sp>
      <p:sp>
        <p:nvSpPr>
          <p:cNvPr id="78" name="円形吹き出し 31">
            <a:extLst>
              <a:ext uri="{FF2B5EF4-FFF2-40B4-BE49-F238E27FC236}">
                <a16:creationId xmlns:a16="http://schemas.microsoft.com/office/drawing/2014/main" id="{60C9646B-A2A3-456F-A326-31C981DE47A1}"/>
              </a:ext>
            </a:extLst>
          </p:cNvPr>
          <p:cNvSpPr/>
          <p:nvPr/>
        </p:nvSpPr>
        <p:spPr>
          <a:xfrm>
            <a:off x="6630366" y="4494898"/>
            <a:ext cx="1909430" cy="684449"/>
          </a:xfrm>
          <a:prstGeom prst="wedgeEllipseCallout">
            <a:avLst>
              <a:gd name="adj1" fmla="val -37344"/>
              <a:gd name="adj2" fmla="val -54736"/>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93"/>
              </a:lnSpc>
            </a:pPr>
            <a:r>
              <a:rPr lang="ja-JP" altLang="en-US" sz="1193" b="1" dirty="0">
                <a:latin typeface="+mn-ea"/>
              </a:rPr>
              <a:t>⑦　調べたことを地域・保護者に発表する</a:t>
            </a:r>
            <a:endParaRPr lang="en-US" altLang="ja-JP" sz="1193" b="1" dirty="0">
              <a:latin typeface="+mn-ea"/>
            </a:endParaRPr>
          </a:p>
        </p:txBody>
      </p:sp>
      <p:sp>
        <p:nvSpPr>
          <p:cNvPr id="79" name="円形吹き出し 32">
            <a:extLst>
              <a:ext uri="{FF2B5EF4-FFF2-40B4-BE49-F238E27FC236}">
                <a16:creationId xmlns:a16="http://schemas.microsoft.com/office/drawing/2014/main" id="{B54B538D-1C17-47BD-9AAB-47C80D364FA0}"/>
              </a:ext>
            </a:extLst>
          </p:cNvPr>
          <p:cNvSpPr/>
          <p:nvPr/>
        </p:nvSpPr>
        <p:spPr>
          <a:xfrm>
            <a:off x="3443881" y="4956159"/>
            <a:ext cx="1815273" cy="741259"/>
          </a:xfrm>
          <a:prstGeom prst="wedgeEllipseCallout">
            <a:avLst>
              <a:gd name="adj1" fmla="val 62855"/>
              <a:gd name="adj2" fmla="val -708"/>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lang="ja-JP" altLang="en-US" sz="1193" b="1" dirty="0">
                <a:latin typeface="+mn-ea"/>
              </a:rPr>
              <a:t>④　将来の自分の姿を想像し、立体作品を作る</a:t>
            </a:r>
            <a:endParaRPr lang="en-US" altLang="ja-JP" sz="1193" b="1" dirty="0">
              <a:latin typeface="+mn-ea"/>
            </a:endParaRPr>
          </a:p>
          <a:p>
            <a:pPr>
              <a:lnSpc>
                <a:spcPts val="1108"/>
              </a:lnSpc>
            </a:pPr>
            <a:endParaRPr lang="en-US" altLang="ja-JP" sz="1193" b="1" dirty="0">
              <a:latin typeface="+mn-ea"/>
            </a:endParaRPr>
          </a:p>
          <a:p>
            <a:pPr>
              <a:lnSpc>
                <a:spcPts val="1108"/>
              </a:lnSpc>
            </a:pPr>
            <a:endParaRPr lang="en-US" altLang="ja-JP" sz="1193" b="1" dirty="0">
              <a:latin typeface="+mn-ea"/>
            </a:endParaRPr>
          </a:p>
        </p:txBody>
      </p:sp>
      <p:sp>
        <p:nvSpPr>
          <p:cNvPr id="80" name="円形吹き出し 35">
            <a:extLst>
              <a:ext uri="{FF2B5EF4-FFF2-40B4-BE49-F238E27FC236}">
                <a16:creationId xmlns:a16="http://schemas.microsoft.com/office/drawing/2014/main" id="{EC79716B-7669-4218-89B2-B48E66077CB8}"/>
              </a:ext>
            </a:extLst>
          </p:cNvPr>
          <p:cNvSpPr/>
          <p:nvPr/>
        </p:nvSpPr>
        <p:spPr>
          <a:xfrm>
            <a:off x="6617226" y="2142620"/>
            <a:ext cx="1842327" cy="968505"/>
          </a:xfrm>
          <a:prstGeom prst="wedgeEllipseCallout">
            <a:avLst>
              <a:gd name="adj1" fmla="val 4905"/>
              <a:gd name="adj2" fmla="val 60489"/>
            </a:avLst>
          </a:prstGeom>
          <a:solidFill>
            <a:schemeClr val="bg1"/>
          </a:solidFill>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193" b="1" dirty="0">
                <a:latin typeface="+mn-ea"/>
              </a:rPr>
              <a:t>⑧　世界の現状を見つめ自分の生き方・学び方について考える</a:t>
            </a:r>
            <a:endParaRPr lang="en-US" altLang="ja-JP" sz="1193" b="1" dirty="0">
              <a:latin typeface="+mn-ea"/>
            </a:endParaRPr>
          </a:p>
        </p:txBody>
      </p:sp>
      <p:sp>
        <p:nvSpPr>
          <p:cNvPr id="81" name="テキスト ボックス 58">
            <a:extLst>
              <a:ext uri="{FF2B5EF4-FFF2-40B4-BE49-F238E27FC236}">
                <a16:creationId xmlns:a16="http://schemas.microsoft.com/office/drawing/2014/main" id="{02E215E8-0DFB-4F65-8725-94513ED33A0B}"/>
              </a:ext>
            </a:extLst>
          </p:cNvPr>
          <p:cNvSpPr txBox="1"/>
          <p:nvPr/>
        </p:nvSpPr>
        <p:spPr>
          <a:xfrm>
            <a:off x="5475580" y="2529481"/>
            <a:ext cx="1071309" cy="462611"/>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73">
              <a:defRPr/>
            </a:pPr>
            <a:r>
              <a:rPr lang="ja-JP" altLang="en-US" sz="1193" b="1" dirty="0"/>
              <a:t>新しい日本、平和な日本へ</a:t>
            </a:r>
            <a:endParaRPr lang="en-US" altLang="ja-JP" sz="1193" b="1" dirty="0"/>
          </a:p>
        </p:txBody>
      </p:sp>
      <p:sp>
        <p:nvSpPr>
          <p:cNvPr id="82" name="テキスト ボックス 20">
            <a:extLst>
              <a:ext uri="{FF2B5EF4-FFF2-40B4-BE49-F238E27FC236}">
                <a16:creationId xmlns:a16="http://schemas.microsoft.com/office/drawing/2014/main" id="{239A98E4-3991-4501-81C5-2C8C313FE2EC}"/>
              </a:ext>
            </a:extLst>
          </p:cNvPr>
          <p:cNvSpPr txBox="1"/>
          <p:nvPr/>
        </p:nvSpPr>
        <p:spPr>
          <a:xfrm>
            <a:off x="4006588" y="1206576"/>
            <a:ext cx="1303967" cy="557297"/>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t>未来がよりよくあるために</a:t>
            </a:r>
          </a:p>
        </p:txBody>
      </p:sp>
      <p:sp>
        <p:nvSpPr>
          <p:cNvPr id="87" name="正方形/長方形 86">
            <a:extLst>
              <a:ext uri="{FF2B5EF4-FFF2-40B4-BE49-F238E27FC236}">
                <a16:creationId xmlns:a16="http://schemas.microsoft.com/office/drawing/2014/main" id="{5B87A3CB-D690-4EE1-9466-6AB63C3323B5}"/>
              </a:ext>
            </a:extLst>
          </p:cNvPr>
          <p:cNvSpPr/>
          <p:nvPr/>
        </p:nvSpPr>
        <p:spPr>
          <a:xfrm>
            <a:off x="1394167" y="583082"/>
            <a:ext cx="7013288" cy="348109"/>
          </a:xfrm>
          <a:prstGeom prst="rect">
            <a:avLst/>
          </a:prstGeom>
        </p:spPr>
        <p:txBody>
          <a:bodyPr wrap="square">
            <a:spAutoFit/>
          </a:bodyPr>
          <a:lstStyle/>
          <a:p>
            <a:r>
              <a:rPr lang="ja-JP" altLang="en-US" sz="1662" b="1" dirty="0">
                <a:solidFill>
                  <a:srgbClr val="000000"/>
                </a:solidFill>
                <a:latin typeface="ＭＳ Ｐゴシック" panose="020B0600070205080204" pitchFamily="50" charset="-128"/>
              </a:rPr>
              <a:t>第６学年　「未来にはばたけ」学習カレンダー</a:t>
            </a:r>
            <a:r>
              <a:rPr lang="ja-JP" altLang="en-US" sz="1662" dirty="0"/>
              <a:t> 　　</a:t>
            </a:r>
            <a:r>
              <a:rPr lang="ja-JP" altLang="en-US" sz="1363" b="1" dirty="0">
                <a:solidFill>
                  <a:srgbClr val="000000"/>
                </a:solidFill>
                <a:latin typeface="ＭＳ Ｐゴシック" panose="020B0600070205080204" pitchFamily="50" charset="-128"/>
              </a:rPr>
              <a:t>江東区立八名川小学校</a:t>
            </a:r>
            <a:r>
              <a:rPr lang="ja-JP" altLang="en-US" sz="1662" dirty="0"/>
              <a:t> </a:t>
            </a:r>
          </a:p>
        </p:txBody>
      </p:sp>
      <p:pic>
        <p:nvPicPr>
          <p:cNvPr id="2" name="02 ＰＰＡＰ（ペンパイナッポーアッポーペン）">
            <a:hlinkClick r:id="" action="ppaction://media"/>
            <a:extLst>
              <a:ext uri="{FF2B5EF4-FFF2-40B4-BE49-F238E27FC236}">
                <a16:creationId xmlns:a16="http://schemas.microsoft.com/office/drawing/2014/main" id="{1F21844A-6EDA-4ADC-A22B-B9A2DED4468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29692" y="5928638"/>
            <a:ext cx="346281" cy="346281"/>
          </a:xfrm>
          <a:prstGeom prst="rect">
            <a:avLst/>
          </a:prstGeom>
        </p:spPr>
      </p:pic>
      <p:pic>
        <p:nvPicPr>
          <p:cNvPr id="4" name="図 3">
            <a:extLst>
              <a:ext uri="{FF2B5EF4-FFF2-40B4-BE49-F238E27FC236}">
                <a16:creationId xmlns:a16="http://schemas.microsoft.com/office/drawing/2014/main" id="{4B598820-0911-4DEF-9960-D84A65211F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10982"/>
          <a:stretch/>
        </p:blipFill>
        <p:spPr>
          <a:xfrm>
            <a:off x="1103558" y="3589970"/>
            <a:ext cx="2361034" cy="2064163"/>
          </a:xfrm>
          <a:prstGeom prst="rect">
            <a:avLst/>
          </a:prstGeom>
        </p:spPr>
      </p:pic>
      <p:sp>
        <p:nvSpPr>
          <p:cNvPr id="5" name="正方形/長方形 4">
            <a:extLst>
              <a:ext uri="{FF2B5EF4-FFF2-40B4-BE49-F238E27FC236}">
                <a16:creationId xmlns:a16="http://schemas.microsoft.com/office/drawing/2014/main" id="{07D719DF-B434-433D-BC83-8F17E33701FE}"/>
              </a:ext>
            </a:extLst>
          </p:cNvPr>
          <p:cNvSpPr/>
          <p:nvPr/>
        </p:nvSpPr>
        <p:spPr>
          <a:xfrm flipH="1" flipV="1">
            <a:off x="1118219" y="3589970"/>
            <a:ext cx="2377062" cy="2064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p>
        </p:txBody>
      </p:sp>
      <p:pic>
        <p:nvPicPr>
          <p:cNvPr id="36" name="図 35">
            <a:extLst>
              <a:ext uri="{FF2B5EF4-FFF2-40B4-BE49-F238E27FC236}">
                <a16:creationId xmlns:a16="http://schemas.microsoft.com/office/drawing/2014/main" id="{9AFA319A-B5CB-4ADB-8551-82DEE9A83644}"/>
              </a:ext>
            </a:extLst>
          </p:cNvPr>
          <p:cNvPicPr>
            <a:picLocks noChangeAspect="1"/>
          </p:cNvPicPr>
          <p:nvPr/>
        </p:nvPicPr>
        <p:blipFill rotWithShape="1">
          <a:blip r:embed="rId8">
            <a:extLst>
              <a:ext uri="{28A0092B-C50C-407E-A947-70E740481C1C}">
                <a14:useLocalDpi xmlns:a14="http://schemas.microsoft.com/office/drawing/2010/main" val="0"/>
              </a:ext>
            </a:extLst>
          </a:blip>
          <a:srcRect l="37458" t="37400" r="59634" b="18500"/>
          <a:stretch/>
        </p:blipFill>
        <p:spPr>
          <a:xfrm>
            <a:off x="5660118" y="3668810"/>
            <a:ext cx="154295" cy="1620102"/>
          </a:xfrm>
          <a:prstGeom prst="rect">
            <a:avLst/>
          </a:prstGeom>
        </p:spPr>
      </p:pic>
      <p:sp>
        <p:nvSpPr>
          <p:cNvPr id="69" name="テキスト ボックス 68">
            <a:extLst>
              <a:ext uri="{FF2B5EF4-FFF2-40B4-BE49-F238E27FC236}">
                <a16:creationId xmlns:a16="http://schemas.microsoft.com/office/drawing/2014/main" id="{59385FFA-CE01-46E9-901C-8F96DCB4EF73}"/>
              </a:ext>
            </a:extLst>
          </p:cNvPr>
          <p:cNvSpPr txBox="1"/>
          <p:nvPr/>
        </p:nvSpPr>
        <p:spPr>
          <a:xfrm>
            <a:off x="5456643" y="3192286"/>
            <a:ext cx="1306673" cy="527538"/>
          </a:xfrm>
          <a:prstGeom prst="rect">
            <a:avLst/>
          </a:prstGeom>
          <a:solidFill>
            <a:srgbClr val="FCC8F5"/>
          </a:solidFill>
          <a:ln w="2857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b"/>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dirty="0">
                <a:latin typeface="AR P悠々ゴシック体E" panose="040B0900000000000000" pitchFamily="50" charset="-128"/>
                <a:ea typeface="AR P悠々ゴシック体E" panose="040B0900000000000000" pitchFamily="50" charset="-128"/>
              </a:rPr>
              <a:t>未来に</a:t>
            </a:r>
            <a:endParaRPr lang="en-US" altLang="ja-JP" sz="1363" b="1" dirty="0">
              <a:latin typeface="AR P悠々ゴシック体E" panose="040B0900000000000000" pitchFamily="50" charset="-128"/>
              <a:ea typeface="AR P悠々ゴシック体E" panose="040B0900000000000000" pitchFamily="50" charset="-128"/>
            </a:endParaRPr>
          </a:p>
          <a:p>
            <a:pPr algn="ctr"/>
            <a:r>
              <a:rPr lang="ja-JP" altLang="en-US" sz="1363" b="1" dirty="0">
                <a:latin typeface="AR P悠々ゴシック体E" panose="040B0900000000000000" pitchFamily="50" charset="-128"/>
                <a:ea typeface="AR P悠々ゴシック体E" panose="040B0900000000000000" pitchFamily="50" charset="-128"/>
              </a:rPr>
              <a:t>はばたけ！</a:t>
            </a:r>
          </a:p>
        </p:txBody>
      </p:sp>
      <p:sp>
        <p:nvSpPr>
          <p:cNvPr id="68" name="テキスト ボックス 85">
            <a:extLst>
              <a:ext uri="{FF2B5EF4-FFF2-40B4-BE49-F238E27FC236}">
                <a16:creationId xmlns:a16="http://schemas.microsoft.com/office/drawing/2014/main" id="{43E4AADF-CD5E-4450-B3EA-0C59AE6BCA79}"/>
              </a:ext>
            </a:extLst>
          </p:cNvPr>
          <p:cNvSpPr txBox="1"/>
          <p:nvPr/>
        </p:nvSpPr>
        <p:spPr>
          <a:xfrm>
            <a:off x="5416063" y="5134711"/>
            <a:ext cx="1274208" cy="284059"/>
          </a:xfrm>
          <a:prstGeom prst="rect">
            <a:avLst/>
          </a:prstGeom>
          <a:solidFill>
            <a:srgbClr val="FCC8F5"/>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193" b="1" dirty="0"/>
              <a:t>１２年後の私</a:t>
            </a:r>
          </a:p>
        </p:txBody>
      </p:sp>
      <p:sp>
        <p:nvSpPr>
          <p:cNvPr id="3" name="楕円 2">
            <a:extLst>
              <a:ext uri="{FF2B5EF4-FFF2-40B4-BE49-F238E27FC236}">
                <a16:creationId xmlns:a16="http://schemas.microsoft.com/office/drawing/2014/main" id="{8D4503DD-666A-4D9B-ACE1-4E84D811E94A}"/>
              </a:ext>
            </a:extLst>
          </p:cNvPr>
          <p:cNvSpPr/>
          <p:nvPr/>
        </p:nvSpPr>
        <p:spPr>
          <a:xfrm>
            <a:off x="2245588" y="5742829"/>
            <a:ext cx="4956332" cy="74125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 name="テキスト ボックス 5">
            <a:extLst>
              <a:ext uri="{FF2B5EF4-FFF2-40B4-BE49-F238E27FC236}">
                <a16:creationId xmlns:a16="http://schemas.microsoft.com/office/drawing/2014/main" id="{631CABD3-5DB7-4D05-8F3D-FFB17168FDF4}"/>
              </a:ext>
            </a:extLst>
          </p:cNvPr>
          <p:cNvSpPr txBox="1"/>
          <p:nvPr/>
        </p:nvSpPr>
        <p:spPr>
          <a:xfrm>
            <a:off x="1716889" y="3859998"/>
            <a:ext cx="1325376" cy="1456104"/>
          </a:xfrm>
          <a:prstGeom prst="rect">
            <a:avLst/>
          </a:prstGeom>
          <a:noFill/>
        </p:spPr>
        <p:txBody>
          <a:bodyPr wrap="square" rtlCol="0">
            <a:spAutoFit/>
          </a:bodyPr>
          <a:lstStyle/>
          <a:p>
            <a:r>
              <a:rPr kumimoji="1" lang="ja-JP" altLang="en-US" sz="8862" dirty="0">
                <a:solidFill>
                  <a:srgbClr val="FF0000"/>
                </a:solidFill>
                <a:latin typeface="HG創英角ﾎﾟｯﾌﾟ体" panose="040B0A09000000000000" pitchFamily="49" charset="-128"/>
                <a:ea typeface="HG創英角ﾎﾟｯﾌﾟ体" panose="040B0A09000000000000" pitchFamily="49" charset="-128"/>
              </a:rPr>
              <a:t>？</a:t>
            </a:r>
          </a:p>
        </p:txBody>
      </p:sp>
      <p:sp>
        <p:nvSpPr>
          <p:cNvPr id="35" name="正方形/長方形 34">
            <a:extLst>
              <a:ext uri="{FF2B5EF4-FFF2-40B4-BE49-F238E27FC236}">
                <a16:creationId xmlns:a16="http://schemas.microsoft.com/office/drawing/2014/main" id="{37491373-C04E-4781-BEF4-3C498FA5CAC9}"/>
              </a:ext>
            </a:extLst>
          </p:cNvPr>
          <p:cNvSpPr/>
          <p:nvPr/>
        </p:nvSpPr>
        <p:spPr>
          <a:xfrm>
            <a:off x="1092951" y="3596345"/>
            <a:ext cx="2408660" cy="20641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カリキュラム・</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2386" dirty="0">
                <a:solidFill>
                  <a:sysClr val="windowText" lastClr="000000"/>
                </a:solidFill>
                <a:latin typeface="HGS創英角ﾎﾟｯﾌﾟ体" panose="040B0A00000000000000" pitchFamily="50" charset="-128"/>
                <a:ea typeface="HGS創英角ﾎﾟｯﾌﾟ体" panose="040B0A00000000000000" pitchFamily="50" charset="-128"/>
              </a:rPr>
              <a:t>マネジメント</a:t>
            </a:r>
            <a:endParaRPr lang="en-US" altLang="ja-JP" sz="2386"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endParaRPr lang="en-US" altLang="ja-JP" sz="681"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従来の教科分断的な</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発想から、教科横断</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的な発想への飛躍が</a:t>
            </a:r>
            <a:endParaRPr lang="en-US" altLang="ja-JP" sz="1704" dirty="0">
              <a:solidFill>
                <a:sysClr val="windowText" lastClr="000000"/>
              </a:solidFill>
              <a:latin typeface="HGS創英角ﾎﾟｯﾌﾟ体" panose="040B0A00000000000000" pitchFamily="50" charset="-128"/>
              <a:ea typeface="HGS創英角ﾎﾟｯﾌﾟ体" panose="040B0A00000000000000" pitchFamily="50" charset="-128"/>
            </a:endParaRPr>
          </a:p>
          <a:p>
            <a:pPr algn="ctr"/>
            <a:r>
              <a:rPr lang="ja-JP" altLang="en-US" sz="1704" dirty="0">
                <a:solidFill>
                  <a:sysClr val="windowText" lastClr="000000"/>
                </a:solidFill>
                <a:latin typeface="HGS創英角ﾎﾟｯﾌﾟ体" panose="040B0A00000000000000" pitchFamily="50" charset="-128"/>
                <a:ea typeface="HGS創英角ﾎﾟｯﾌﾟ体" panose="040B0A00000000000000" pitchFamily="50" charset="-128"/>
              </a:rPr>
              <a:t>必要！</a:t>
            </a:r>
          </a:p>
        </p:txBody>
      </p:sp>
      <p:cxnSp>
        <p:nvCxnSpPr>
          <p:cNvPr id="40" name="直線コネクタ 39">
            <a:extLst>
              <a:ext uri="{FF2B5EF4-FFF2-40B4-BE49-F238E27FC236}">
                <a16:creationId xmlns:a16="http://schemas.microsoft.com/office/drawing/2014/main" id="{AE9B33CF-B554-4FFD-96D2-077C3E550A49}"/>
              </a:ext>
            </a:extLst>
          </p:cNvPr>
          <p:cNvCxnSpPr>
            <a:cxnSpLocks/>
          </p:cNvCxnSpPr>
          <p:nvPr/>
        </p:nvCxnSpPr>
        <p:spPr>
          <a:xfrm flipV="1">
            <a:off x="7344538" y="4261810"/>
            <a:ext cx="408677" cy="9097"/>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1">
            <a:extLst>
              <a:ext uri="{FF2B5EF4-FFF2-40B4-BE49-F238E27FC236}">
                <a16:creationId xmlns:a16="http://schemas.microsoft.com/office/drawing/2014/main" id="{D0086B43-2AC9-4C96-9DF8-B072284A007E}"/>
              </a:ext>
            </a:extLst>
          </p:cNvPr>
          <p:cNvSpPr txBox="1"/>
          <p:nvPr/>
        </p:nvSpPr>
        <p:spPr>
          <a:xfrm>
            <a:off x="7573446" y="4093689"/>
            <a:ext cx="801856" cy="359808"/>
          </a:xfrm>
          <a:prstGeom prst="rect">
            <a:avLst/>
          </a:prstGeom>
          <a:solidFill>
            <a:schemeClr val="lt1"/>
          </a:solidFill>
          <a:ln w="34925" cmpd="thickThin">
            <a:solidFill>
              <a:schemeClr val="tx1"/>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363" b="1">
                <a:latin typeface="HGS創英角ﾎﾟｯﾌﾟ体" panose="040B0A00000000000000" pitchFamily="50" charset="-128"/>
                <a:ea typeface="HGS創英角ﾎﾟｯﾌﾟ体" panose="040B0A00000000000000" pitchFamily="50" charset="-128"/>
              </a:rPr>
              <a:t>卒業式</a:t>
            </a:r>
            <a:endParaRPr lang="ja-JP" altLang="en-US" sz="1363" b="1" dirty="0">
              <a:latin typeface="HGS創英角ﾎﾟｯﾌﾟ体" panose="040B0A00000000000000" pitchFamily="50" charset="-128"/>
              <a:ea typeface="HGS創英角ﾎﾟｯﾌﾟ体" panose="040B0A00000000000000" pitchFamily="50" charset="-128"/>
            </a:endParaRPr>
          </a:p>
        </p:txBody>
      </p:sp>
      <p:sp>
        <p:nvSpPr>
          <p:cNvPr id="67" name="テキスト ボックス 41">
            <a:extLst>
              <a:ext uri="{FF2B5EF4-FFF2-40B4-BE49-F238E27FC236}">
                <a16:creationId xmlns:a16="http://schemas.microsoft.com/office/drawing/2014/main" id="{DAADB550-C0D3-4146-88C9-376B9E40AD23}"/>
              </a:ext>
            </a:extLst>
          </p:cNvPr>
          <p:cNvSpPr txBox="1"/>
          <p:nvPr/>
        </p:nvSpPr>
        <p:spPr>
          <a:xfrm>
            <a:off x="4091807" y="2499722"/>
            <a:ext cx="1297203" cy="530244"/>
          </a:xfrm>
          <a:prstGeom prst="rect">
            <a:avLst/>
          </a:prstGeom>
          <a:solidFill>
            <a:srgbClr val="FFFF99"/>
          </a:solidFill>
          <a:ln w="952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779173">
              <a:defRPr/>
            </a:pPr>
            <a:r>
              <a:rPr lang="ja-JP" altLang="en-US" sz="1193" b="1" dirty="0"/>
              <a:t>長く続いた戦争と人々の暮らし</a:t>
            </a:r>
          </a:p>
        </p:txBody>
      </p:sp>
    </p:spTree>
    <p:extLst>
      <p:ext uri="{BB962C8B-B14F-4D97-AF65-F5344CB8AC3E}">
        <p14:creationId xmlns:p14="http://schemas.microsoft.com/office/powerpoint/2010/main" val="399258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997"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1000"/>
                                        <p:tgtEl>
                                          <p:spTgt spid="73"/>
                                        </p:tgtEl>
                                      </p:cBhvr>
                                    </p:animEffect>
                                    <p:anim calcmode="lin" valueType="num">
                                      <p:cBhvr>
                                        <p:cTn id="17" dur="1000" fill="hold"/>
                                        <p:tgtEl>
                                          <p:spTgt spid="73"/>
                                        </p:tgtEl>
                                        <p:attrNameLst>
                                          <p:attrName>ppt_x</p:attrName>
                                        </p:attrNameLst>
                                      </p:cBhvr>
                                      <p:tavLst>
                                        <p:tav tm="0">
                                          <p:val>
                                            <p:strVal val="#ppt_x"/>
                                          </p:val>
                                        </p:tav>
                                        <p:tav tm="100000">
                                          <p:val>
                                            <p:strVal val="#ppt_x"/>
                                          </p:val>
                                        </p:tav>
                                      </p:tavLst>
                                    </p:anim>
                                    <p:anim calcmode="lin" valueType="num">
                                      <p:cBhvr>
                                        <p:cTn id="18" dur="1000" fill="hold"/>
                                        <p:tgtEl>
                                          <p:spTgt spid="7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2000"/>
                            </p:stCondLst>
                            <p:childTnLst>
                              <p:par>
                                <p:cTn id="27" presetID="31" presetClass="exit" presetSubtype="0" fill="hold" nodeType="afterEffect">
                                  <p:stCondLst>
                                    <p:cond delay="0"/>
                                  </p:stCondLst>
                                  <p:childTnLst>
                                    <p:anim calcmode="lin" valueType="num">
                                      <p:cBhvr>
                                        <p:cTn id="28" dur="1000"/>
                                        <p:tgtEl>
                                          <p:spTgt spid="4"/>
                                        </p:tgtEl>
                                        <p:attrNameLst>
                                          <p:attrName>ppt_w</p:attrName>
                                        </p:attrNameLst>
                                      </p:cBhvr>
                                      <p:tavLst>
                                        <p:tav tm="0">
                                          <p:val>
                                            <p:strVal val="ppt_w"/>
                                          </p:val>
                                        </p:tav>
                                        <p:tav tm="100000">
                                          <p:val>
                                            <p:fltVal val="0"/>
                                          </p:val>
                                        </p:tav>
                                      </p:tavLst>
                                    </p:anim>
                                    <p:anim calcmode="lin" valueType="num">
                                      <p:cBhvr>
                                        <p:cTn id="29" dur="1000"/>
                                        <p:tgtEl>
                                          <p:spTgt spid="4"/>
                                        </p:tgtEl>
                                        <p:attrNameLst>
                                          <p:attrName>ppt_h</p:attrName>
                                        </p:attrNameLst>
                                      </p:cBhvr>
                                      <p:tavLst>
                                        <p:tav tm="0">
                                          <p:val>
                                            <p:strVal val="ppt_h"/>
                                          </p:val>
                                        </p:tav>
                                        <p:tav tm="100000">
                                          <p:val>
                                            <p:fltVal val="0"/>
                                          </p:val>
                                        </p:tav>
                                      </p:tavLst>
                                    </p:anim>
                                    <p:anim calcmode="lin" valueType="num">
                                      <p:cBhvr>
                                        <p:cTn id="30" dur="1000"/>
                                        <p:tgtEl>
                                          <p:spTgt spid="4"/>
                                        </p:tgtEl>
                                        <p:attrNameLst>
                                          <p:attrName>style.rotation</p:attrName>
                                        </p:attrNameLst>
                                      </p:cBhvr>
                                      <p:tavLst>
                                        <p:tav tm="0">
                                          <p:val>
                                            <p:fltVal val="0"/>
                                          </p:val>
                                        </p:tav>
                                        <p:tav tm="100000">
                                          <p:val>
                                            <p:fltVal val="90"/>
                                          </p:val>
                                        </p:tav>
                                      </p:tavLst>
                                    </p:anim>
                                    <p:animEffect transition="out" filter="fade">
                                      <p:cBhvr>
                                        <p:cTn id="31" dur="1000"/>
                                        <p:tgtEl>
                                          <p:spTgt spid="4"/>
                                        </p:tgtEl>
                                      </p:cBhvr>
                                    </p:animEffect>
                                    <p:set>
                                      <p:cBhvr>
                                        <p:cTn id="32" dur="1" fill="hold">
                                          <p:stCondLst>
                                            <p:cond delay="999"/>
                                          </p:stCondLst>
                                        </p:cTn>
                                        <p:tgtEl>
                                          <p:spTgt spid="4"/>
                                        </p:tgtEl>
                                        <p:attrNameLst>
                                          <p:attrName>style.visibility</p:attrName>
                                        </p:attrNameLst>
                                      </p:cBhvr>
                                      <p:to>
                                        <p:strVal val="hidden"/>
                                      </p:to>
                                    </p:set>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additive="base">
                                        <p:cTn id="36" dur="500" fill="hold"/>
                                        <p:tgtEl>
                                          <p:spTgt spid="66"/>
                                        </p:tgtEl>
                                        <p:attrNameLst>
                                          <p:attrName>ppt_x</p:attrName>
                                        </p:attrNameLst>
                                      </p:cBhvr>
                                      <p:tavLst>
                                        <p:tav tm="0">
                                          <p:val>
                                            <p:strVal val="#ppt_x"/>
                                          </p:val>
                                        </p:tav>
                                        <p:tav tm="100000">
                                          <p:val>
                                            <p:strVal val="#ppt_x"/>
                                          </p:val>
                                        </p:tav>
                                      </p:tavLst>
                                    </p:anim>
                                    <p:anim calcmode="lin" valueType="num">
                                      <p:cBhvr additive="base">
                                        <p:cTn id="37" dur="500" fill="hold"/>
                                        <p:tgtEl>
                                          <p:spTgt spid="66"/>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1000"/>
                                        <p:tgtEl>
                                          <p:spTgt spid="67"/>
                                        </p:tgtEl>
                                      </p:cBhvr>
                                    </p:animEffect>
                                    <p:anim calcmode="lin" valueType="num">
                                      <p:cBhvr>
                                        <p:cTn id="42" dur="1000" fill="hold"/>
                                        <p:tgtEl>
                                          <p:spTgt spid="67"/>
                                        </p:tgtEl>
                                        <p:attrNameLst>
                                          <p:attrName>ppt_x</p:attrName>
                                        </p:attrNameLst>
                                      </p:cBhvr>
                                      <p:tavLst>
                                        <p:tav tm="0">
                                          <p:val>
                                            <p:strVal val="#ppt_x"/>
                                          </p:val>
                                        </p:tav>
                                        <p:tav tm="100000">
                                          <p:val>
                                            <p:strVal val="#ppt_x"/>
                                          </p:val>
                                        </p:tav>
                                      </p:tavLst>
                                    </p:anim>
                                    <p:anim calcmode="lin" valueType="num">
                                      <p:cBhvr>
                                        <p:cTn id="43" dur="1000" fill="hold"/>
                                        <p:tgtEl>
                                          <p:spTgt spid="6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7" presetClass="entr" presetSubtype="0" fill="hold" grpId="0" nodeType="afterEffect">
                                  <p:stCondLst>
                                    <p:cond delay="1000"/>
                                  </p:stCondLst>
                                  <p:childTnLst>
                                    <p:set>
                                      <p:cBhvr>
                                        <p:cTn id="46" dur="1" fill="hold">
                                          <p:stCondLst>
                                            <p:cond delay="0"/>
                                          </p:stCondLst>
                                        </p:cTn>
                                        <p:tgtEl>
                                          <p:spTgt spid="75"/>
                                        </p:tgtEl>
                                        <p:attrNameLst>
                                          <p:attrName>style.visibility</p:attrName>
                                        </p:attrNameLst>
                                      </p:cBhvr>
                                      <p:to>
                                        <p:strVal val="visible"/>
                                      </p:to>
                                    </p:set>
                                    <p:animEffect transition="in" filter="fade">
                                      <p:cBhvr>
                                        <p:cTn id="47" dur="1000"/>
                                        <p:tgtEl>
                                          <p:spTgt spid="75"/>
                                        </p:tgtEl>
                                      </p:cBhvr>
                                    </p:animEffect>
                                    <p:anim calcmode="lin" valueType="num">
                                      <p:cBhvr>
                                        <p:cTn id="48" dur="1000" fill="hold"/>
                                        <p:tgtEl>
                                          <p:spTgt spid="75"/>
                                        </p:tgtEl>
                                        <p:attrNameLst>
                                          <p:attrName>ppt_x</p:attrName>
                                        </p:attrNameLst>
                                      </p:cBhvr>
                                      <p:tavLst>
                                        <p:tav tm="0">
                                          <p:val>
                                            <p:strVal val="#ppt_x"/>
                                          </p:val>
                                        </p:tav>
                                        <p:tav tm="100000">
                                          <p:val>
                                            <p:strVal val="#ppt_x"/>
                                          </p:val>
                                        </p:tav>
                                      </p:tavLst>
                                    </p:anim>
                                    <p:anim calcmode="lin" valueType="num">
                                      <p:cBhvr>
                                        <p:cTn id="49" dur="1000" fill="hold"/>
                                        <p:tgtEl>
                                          <p:spTgt spid="7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 presetClass="entr" presetSubtype="9" fill="hold" nodeType="afterEffect">
                                  <p:stCondLst>
                                    <p:cond delay="100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1000" fill="hold"/>
                                        <p:tgtEl>
                                          <p:spTgt spid="70"/>
                                        </p:tgtEl>
                                        <p:attrNameLst>
                                          <p:attrName>ppt_x</p:attrName>
                                        </p:attrNameLst>
                                      </p:cBhvr>
                                      <p:tavLst>
                                        <p:tav tm="0">
                                          <p:val>
                                            <p:strVal val="0-#ppt_w/2"/>
                                          </p:val>
                                        </p:tav>
                                        <p:tav tm="100000">
                                          <p:val>
                                            <p:strVal val="#ppt_x"/>
                                          </p:val>
                                        </p:tav>
                                      </p:tavLst>
                                    </p:anim>
                                    <p:anim calcmode="lin" valueType="num">
                                      <p:cBhvr additive="base">
                                        <p:cTn id="54" dur="1000" fill="hold"/>
                                        <p:tgtEl>
                                          <p:spTgt spid="70"/>
                                        </p:tgtEl>
                                        <p:attrNameLst>
                                          <p:attrName>ppt_y</p:attrName>
                                        </p:attrNameLst>
                                      </p:cBhvr>
                                      <p:tavLst>
                                        <p:tav tm="0">
                                          <p:val>
                                            <p:strVal val="0-#ppt_h/2"/>
                                          </p:val>
                                        </p:tav>
                                        <p:tav tm="100000">
                                          <p:val>
                                            <p:strVal val="#ppt_y"/>
                                          </p:val>
                                        </p:tav>
                                      </p:tavLst>
                                    </p:anim>
                                  </p:childTnLst>
                                </p:cTn>
                              </p:par>
                            </p:childTnLst>
                          </p:cTn>
                        </p:par>
                        <p:par>
                          <p:cTn id="55" fill="hold">
                            <p:stCondLst>
                              <p:cond delay="8500"/>
                            </p:stCondLst>
                            <p:childTnLst>
                              <p:par>
                                <p:cTn id="56" presetID="2" presetClass="entr" presetSubtype="2" fill="hold" grpId="0" nodeType="afterEffect">
                                  <p:stCondLst>
                                    <p:cond delay="1000"/>
                                  </p:stCondLst>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fill="hold"/>
                                        <p:tgtEl>
                                          <p:spTgt spid="69"/>
                                        </p:tgtEl>
                                        <p:attrNameLst>
                                          <p:attrName>ppt_x</p:attrName>
                                        </p:attrNameLst>
                                      </p:cBhvr>
                                      <p:tavLst>
                                        <p:tav tm="0">
                                          <p:val>
                                            <p:strVal val="1+#ppt_w/2"/>
                                          </p:val>
                                        </p:tav>
                                        <p:tav tm="100000">
                                          <p:val>
                                            <p:strVal val="#ppt_x"/>
                                          </p:val>
                                        </p:tav>
                                      </p:tavLst>
                                    </p:anim>
                                    <p:anim calcmode="lin" valueType="num">
                                      <p:cBhvr additive="base">
                                        <p:cTn id="59" dur="500" fill="hold"/>
                                        <p:tgtEl>
                                          <p:spTgt spid="69"/>
                                        </p:tgtEl>
                                        <p:attrNameLst>
                                          <p:attrName>ppt_y</p:attrName>
                                        </p:attrNameLst>
                                      </p:cBhvr>
                                      <p:tavLst>
                                        <p:tav tm="0">
                                          <p:val>
                                            <p:strVal val="#ppt_y"/>
                                          </p:val>
                                        </p:tav>
                                        <p:tav tm="100000">
                                          <p:val>
                                            <p:strVal val="#ppt_y"/>
                                          </p:val>
                                        </p:tav>
                                      </p:tavLst>
                                    </p:anim>
                                  </p:childTnLst>
                                </p:cTn>
                              </p:par>
                            </p:childTnLst>
                          </p:cTn>
                        </p:par>
                        <p:par>
                          <p:cTn id="60" fill="hold">
                            <p:stCondLst>
                              <p:cond delay="10000"/>
                            </p:stCondLst>
                            <p:childTnLst>
                              <p:par>
                                <p:cTn id="61" presetID="47" presetClass="entr" presetSubtype="0" fill="hold" grpId="0" nodeType="afterEffect">
                                  <p:stCondLst>
                                    <p:cond delay="100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2000"/>
                                        <p:tgtEl>
                                          <p:spTgt spid="76"/>
                                        </p:tgtEl>
                                      </p:cBhvr>
                                    </p:animEffect>
                                    <p:anim calcmode="lin" valueType="num">
                                      <p:cBhvr>
                                        <p:cTn id="64" dur="2000" fill="hold"/>
                                        <p:tgtEl>
                                          <p:spTgt spid="76"/>
                                        </p:tgtEl>
                                        <p:attrNameLst>
                                          <p:attrName>ppt_x</p:attrName>
                                        </p:attrNameLst>
                                      </p:cBhvr>
                                      <p:tavLst>
                                        <p:tav tm="0">
                                          <p:val>
                                            <p:strVal val="#ppt_x"/>
                                          </p:val>
                                        </p:tav>
                                        <p:tav tm="100000">
                                          <p:val>
                                            <p:strVal val="#ppt_x"/>
                                          </p:val>
                                        </p:tav>
                                      </p:tavLst>
                                    </p:anim>
                                    <p:anim calcmode="lin" valueType="num">
                                      <p:cBhvr>
                                        <p:cTn id="65" dur="2000" fill="hold"/>
                                        <p:tgtEl>
                                          <p:spTgt spid="76"/>
                                        </p:tgtEl>
                                        <p:attrNameLst>
                                          <p:attrName>ppt_y</p:attrName>
                                        </p:attrNameLst>
                                      </p:cBhvr>
                                      <p:tavLst>
                                        <p:tav tm="0">
                                          <p:val>
                                            <p:strVal val="#ppt_y-.1"/>
                                          </p:val>
                                        </p:tav>
                                        <p:tav tm="100000">
                                          <p:val>
                                            <p:strVal val="#ppt_y"/>
                                          </p:val>
                                        </p:tav>
                                      </p:tavLst>
                                    </p:anim>
                                  </p:childTnLst>
                                </p:cTn>
                              </p:par>
                            </p:childTnLst>
                          </p:cTn>
                        </p:par>
                        <p:par>
                          <p:cTn id="66" fill="hold">
                            <p:stCondLst>
                              <p:cond delay="13000"/>
                            </p:stCondLst>
                            <p:childTnLst>
                              <p:par>
                                <p:cTn id="67" presetID="2" presetClass="entr" presetSubtype="1" fill="hold" nodeType="after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additive="base">
                                        <p:cTn id="69" dur="1000" fill="hold"/>
                                        <p:tgtEl>
                                          <p:spTgt spid="57"/>
                                        </p:tgtEl>
                                        <p:attrNameLst>
                                          <p:attrName>ppt_x</p:attrName>
                                        </p:attrNameLst>
                                      </p:cBhvr>
                                      <p:tavLst>
                                        <p:tav tm="0">
                                          <p:val>
                                            <p:strVal val="#ppt_x"/>
                                          </p:val>
                                        </p:tav>
                                        <p:tav tm="100000">
                                          <p:val>
                                            <p:strVal val="#ppt_x"/>
                                          </p:val>
                                        </p:tav>
                                      </p:tavLst>
                                    </p:anim>
                                    <p:anim calcmode="lin" valueType="num">
                                      <p:cBhvr additive="base">
                                        <p:cTn id="70" dur="1000" fill="hold"/>
                                        <p:tgtEl>
                                          <p:spTgt spid="5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1000" fill="hold"/>
                                        <p:tgtEl>
                                          <p:spTgt spid="36"/>
                                        </p:tgtEl>
                                        <p:attrNameLst>
                                          <p:attrName>ppt_x</p:attrName>
                                        </p:attrNameLst>
                                      </p:cBhvr>
                                      <p:tavLst>
                                        <p:tav tm="0">
                                          <p:val>
                                            <p:strVal val="#ppt_x"/>
                                          </p:val>
                                        </p:tav>
                                        <p:tav tm="100000">
                                          <p:val>
                                            <p:strVal val="#ppt_x"/>
                                          </p:val>
                                        </p:tav>
                                      </p:tavLst>
                                    </p:anim>
                                    <p:anim calcmode="lin" valueType="num">
                                      <p:cBhvr additive="base">
                                        <p:cTn id="74" dur="1000" fill="hold"/>
                                        <p:tgtEl>
                                          <p:spTgt spid="36"/>
                                        </p:tgtEl>
                                        <p:attrNameLst>
                                          <p:attrName>ppt_y</p:attrName>
                                        </p:attrNameLst>
                                      </p:cBhvr>
                                      <p:tavLst>
                                        <p:tav tm="0">
                                          <p:val>
                                            <p:strVal val="0-#ppt_h/2"/>
                                          </p:val>
                                        </p:tav>
                                        <p:tav tm="100000">
                                          <p:val>
                                            <p:strVal val="#ppt_y"/>
                                          </p:val>
                                        </p:tav>
                                      </p:tavLst>
                                    </p:anim>
                                  </p:childTnLst>
                                </p:cTn>
                              </p:par>
                            </p:childTnLst>
                          </p:cTn>
                        </p:par>
                        <p:par>
                          <p:cTn id="75" fill="hold">
                            <p:stCondLst>
                              <p:cond delay="14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15000"/>
                            </p:stCondLst>
                            <p:childTnLst>
                              <p:par>
                                <p:cTn id="82" presetID="47" presetClass="entr" presetSubtype="0" fill="hold" grpId="0" nodeType="afterEffect">
                                  <p:stCondLst>
                                    <p:cond delay="1500"/>
                                  </p:stCondLst>
                                  <p:childTnLst>
                                    <p:set>
                                      <p:cBhvr>
                                        <p:cTn id="83" dur="1" fill="hold">
                                          <p:stCondLst>
                                            <p:cond delay="0"/>
                                          </p:stCondLst>
                                        </p:cTn>
                                        <p:tgtEl>
                                          <p:spTgt spid="79"/>
                                        </p:tgtEl>
                                        <p:attrNameLst>
                                          <p:attrName>style.visibility</p:attrName>
                                        </p:attrNameLst>
                                      </p:cBhvr>
                                      <p:to>
                                        <p:strVal val="visible"/>
                                      </p:to>
                                    </p:set>
                                    <p:animEffect transition="in" filter="fade">
                                      <p:cBhvr>
                                        <p:cTn id="84" dur="1000"/>
                                        <p:tgtEl>
                                          <p:spTgt spid="79"/>
                                        </p:tgtEl>
                                      </p:cBhvr>
                                    </p:animEffect>
                                    <p:anim calcmode="lin" valueType="num">
                                      <p:cBhvr>
                                        <p:cTn id="85" dur="1000" fill="hold"/>
                                        <p:tgtEl>
                                          <p:spTgt spid="79"/>
                                        </p:tgtEl>
                                        <p:attrNameLst>
                                          <p:attrName>ppt_x</p:attrName>
                                        </p:attrNameLst>
                                      </p:cBhvr>
                                      <p:tavLst>
                                        <p:tav tm="0">
                                          <p:val>
                                            <p:strVal val="#ppt_x"/>
                                          </p:val>
                                        </p:tav>
                                        <p:tav tm="100000">
                                          <p:val>
                                            <p:strVal val="#ppt_x"/>
                                          </p:val>
                                        </p:tav>
                                      </p:tavLst>
                                    </p:anim>
                                    <p:anim calcmode="lin" valueType="num">
                                      <p:cBhvr>
                                        <p:cTn id="86" dur="1000" fill="hold"/>
                                        <p:tgtEl>
                                          <p:spTgt spid="79"/>
                                        </p:tgtEl>
                                        <p:attrNameLst>
                                          <p:attrName>ppt_y</p:attrName>
                                        </p:attrNameLst>
                                      </p:cBhvr>
                                      <p:tavLst>
                                        <p:tav tm="0">
                                          <p:val>
                                            <p:strVal val="#ppt_y-.1"/>
                                          </p:val>
                                        </p:tav>
                                        <p:tav tm="100000">
                                          <p:val>
                                            <p:strVal val="#ppt_y"/>
                                          </p:val>
                                        </p:tav>
                                      </p:tavLst>
                                    </p:anim>
                                  </p:childTnLst>
                                </p:cTn>
                              </p:par>
                            </p:childTnLst>
                          </p:cTn>
                        </p:par>
                        <p:par>
                          <p:cTn id="87" fill="hold">
                            <p:stCondLst>
                              <p:cond delay="17500"/>
                            </p:stCondLst>
                            <p:childTnLst>
                              <p:par>
                                <p:cTn id="88" presetID="47" presetClass="entr" presetSubtype="0" fill="hold" nodeType="afterEffect">
                                  <p:stCondLst>
                                    <p:cond delay="100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1000"/>
                                        <p:tgtEl>
                                          <p:spTgt spid="72"/>
                                        </p:tgtEl>
                                      </p:cBhvr>
                                    </p:animEffect>
                                    <p:anim calcmode="lin" valueType="num">
                                      <p:cBhvr>
                                        <p:cTn id="91" dur="1000" fill="hold"/>
                                        <p:tgtEl>
                                          <p:spTgt spid="72"/>
                                        </p:tgtEl>
                                        <p:attrNameLst>
                                          <p:attrName>ppt_x</p:attrName>
                                        </p:attrNameLst>
                                      </p:cBhvr>
                                      <p:tavLst>
                                        <p:tav tm="0">
                                          <p:val>
                                            <p:strVal val="#ppt_x"/>
                                          </p:val>
                                        </p:tav>
                                        <p:tav tm="100000">
                                          <p:val>
                                            <p:strVal val="#ppt_x"/>
                                          </p:val>
                                        </p:tav>
                                      </p:tavLst>
                                    </p:anim>
                                    <p:anim calcmode="lin" valueType="num">
                                      <p:cBhvr>
                                        <p:cTn id="92" dur="1000" fill="hold"/>
                                        <p:tgtEl>
                                          <p:spTgt spid="72"/>
                                        </p:tgtEl>
                                        <p:attrNameLst>
                                          <p:attrName>ppt_y</p:attrName>
                                        </p:attrNameLst>
                                      </p:cBhvr>
                                      <p:tavLst>
                                        <p:tav tm="0">
                                          <p:val>
                                            <p:strVal val="#ppt_y-.1"/>
                                          </p:val>
                                        </p:tav>
                                        <p:tav tm="100000">
                                          <p:val>
                                            <p:strVal val="#ppt_y"/>
                                          </p:val>
                                        </p:tav>
                                      </p:tavLst>
                                    </p:anim>
                                  </p:childTnLst>
                                </p:cTn>
                              </p:par>
                            </p:childTnLst>
                          </p:cTn>
                        </p:par>
                        <p:par>
                          <p:cTn id="93" fill="hold">
                            <p:stCondLst>
                              <p:cond delay="19500"/>
                            </p:stCondLst>
                            <p:childTnLst>
                              <p:par>
                                <p:cTn id="94" presetID="2" presetClass="entr" presetSubtype="2"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500" fill="hold"/>
                                        <p:tgtEl>
                                          <p:spTgt spid="81"/>
                                        </p:tgtEl>
                                        <p:attrNameLst>
                                          <p:attrName>ppt_x</p:attrName>
                                        </p:attrNameLst>
                                      </p:cBhvr>
                                      <p:tavLst>
                                        <p:tav tm="0">
                                          <p:val>
                                            <p:strVal val="1+#ppt_w/2"/>
                                          </p:val>
                                        </p:tav>
                                        <p:tav tm="100000">
                                          <p:val>
                                            <p:strVal val="#ppt_x"/>
                                          </p:val>
                                        </p:tav>
                                      </p:tavLst>
                                    </p:anim>
                                    <p:anim calcmode="lin" valueType="num">
                                      <p:cBhvr additive="base">
                                        <p:cTn id="97" dur="500" fill="hold"/>
                                        <p:tgtEl>
                                          <p:spTgt spid="81"/>
                                        </p:tgtEl>
                                        <p:attrNameLst>
                                          <p:attrName>ppt_y</p:attrName>
                                        </p:attrNameLst>
                                      </p:cBhvr>
                                      <p:tavLst>
                                        <p:tav tm="0">
                                          <p:val>
                                            <p:strVal val="#ppt_y"/>
                                          </p:val>
                                        </p:tav>
                                        <p:tav tm="100000">
                                          <p:val>
                                            <p:strVal val="#ppt_y"/>
                                          </p:val>
                                        </p:tav>
                                      </p:tavLst>
                                    </p:anim>
                                  </p:childTnLst>
                                </p:cTn>
                              </p:par>
                            </p:childTnLst>
                          </p:cTn>
                        </p:par>
                        <p:par>
                          <p:cTn id="98" fill="hold">
                            <p:stCondLst>
                              <p:cond delay="20000"/>
                            </p:stCondLst>
                            <p:childTnLst>
                              <p:par>
                                <p:cTn id="99" presetID="47" presetClass="entr" presetSubtype="0" fill="hold" grpId="0" nodeType="afterEffect">
                                  <p:stCondLst>
                                    <p:cond delay="100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2000"/>
                                        <p:tgtEl>
                                          <p:spTgt spid="74"/>
                                        </p:tgtEl>
                                      </p:cBhvr>
                                    </p:animEffect>
                                    <p:anim calcmode="lin" valueType="num">
                                      <p:cBhvr>
                                        <p:cTn id="102" dur="2000" fill="hold"/>
                                        <p:tgtEl>
                                          <p:spTgt spid="74"/>
                                        </p:tgtEl>
                                        <p:attrNameLst>
                                          <p:attrName>ppt_x</p:attrName>
                                        </p:attrNameLst>
                                      </p:cBhvr>
                                      <p:tavLst>
                                        <p:tav tm="0">
                                          <p:val>
                                            <p:strVal val="#ppt_x"/>
                                          </p:val>
                                        </p:tav>
                                        <p:tav tm="100000">
                                          <p:val>
                                            <p:strVal val="#ppt_x"/>
                                          </p:val>
                                        </p:tav>
                                      </p:tavLst>
                                    </p:anim>
                                    <p:anim calcmode="lin" valueType="num">
                                      <p:cBhvr>
                                        <p:cTn id="103" dur="2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nodeType="with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fade">
                                      <p:cBhvr>
                                        <p:cTn id="106" dur="1000"/>
                                        <p:tgtEl>
                                          <p:spTgt spid="58"/>
                                        </p:tgtEl>
                                      </p:cBhvr>
                                    </p:animEffect>
                                    <p:anim calcmode="lin" valueType="num">
                                      <p:cBhvr>
                                        <p:cTn id="107" dur="1000" fill="hold"/>
                                        <p:tgtEl>
                                          <p:spTgt spid="58"/>
                                        </p:tgtEl>
                                        <p:attrNameLst>
                                          <p:attrName>ppt_x</p:attrName>
                                        </p:attrNameLst>
                                      </p:cBhvr>
                                      <p:tavLst>
                                        <p:tav tm="0">
                                          <p:val>
                                            <p:strVal val="#ppt_x"/>
                                          </p:val>
                                        </p:tav>
                                        <p:tav tm="100000">
                                          <p:val>
                                            <p:strVal val="#ppt_x"/>
                                          </p:val>
                                        </p:tav>
                                      </p:tavLst>
                                    </p:anim>
                                    <p:anim calcmode="lin" valueType="num">
                                      <p:cBhvr>
                                        <p:cTn id="108" dur="1000" fill="hold"/>
                                        <p:tgtEl>
                                          <p:spTgt spid="58"/>
                                        </p:tgtEl>
                                        <p:attrNameLst>
                                          <p:attrName>ppt_y</p:attrName>
                                        </p:attrNameLst>
                                      </p:cBhvr>
                                      <p:tavLst>
                                        <p:tav tm="0">
                                          <p:val>
                                            <p:strVal val="#ppt_y-.1"/>
                                          </p:val>
                                        </p:tav>
                                        <p:tav tm="100000">
                                          <p:val>
                                            <p:strVal val="#ppt_y"/>
                                          </p:val>
                                        </p:tav>
                                      </p:tavLst>
                                    </p:anim>
                                  </p:childTnLst>
                                </p:cTn>
                              </p:par>
                            </p:childTnLst>
                          </p:cTn>
                        </p:par>
                        <p:par>
                          <p:cTn id="109" fill="hold">
                            <p:stCondLst>
                              <p:cond delay="23000"/>
                            </p:stCondLst>
                            <p:childTnLst>
                              <p:par>
                                <p:cTn id="110" presetID="42" presetClass="entr" presetSubtype="0" fill="hold" grpId="0" nodeType="afterEffect">
                                  <p:stCondLst>
                                    <p:cond delay="2000"/>
                                  </p:stCondLst>
                                  <p:childTnLst>
                                    <p:set>
                                      <p:cBhvr>
                                        <p:cTn id="111" dur="1" fill="hold">
                                          <p:stCondLst>
                                            <p:cond delay="0"/>
                                          </p:stCondLst>
                                        </p:cTn>
                                        <p:tgtEl>
                                          <p:spTgt spid="77"/>
                                        </p:tgtEl>
                                        <p:attrNameLst>
                                          <p:attrName>style.visibility</p:attrName>
                                        </p:attrNameLst>
                                      </p:cBhvr>
                                      <p:to>
                                        <p:strVal val="visible"/>
                                      </p:to>
                                    </p:set>
                                    <p:animEffect transition="in" filter="fade">
                                      <p:cBhvr>
                                        <p:cTn id="112" dur="1000"/>
                                        <p:tgtEl>
                                          <p:spTgt spid="77"/>
                                        </p:tgtEl>
                                      </p:cBhvr>
                                    </p:animEffect>
                                    <p:anim calcmode="lin" valueType="num">
                                      <p:cBhvr>
                                        <p:cTn id="113" dur="1000" fill="hold"/>
                                        <p:tgtEl>
                                          <p:spTgt spid="77"/>
                                        </p:tgtEl>
                                        <p:attrNameLst>
                                          <p:attrName>ppt_x</p:attrName>
                                        </p:attrNameLst>
                                      </p:cBhvr>
                                      <p:tavLst>
                                        <p:tav tm="0">
                                          <p:val>
                                            <p:strVal val="#ppt_x"/>
                                          </p:val>
                                        </p:tav>
                                        <p:tav tm="100000">
                                          <p:val>
                                            <p:strVal val="#ppt_x"/>
                                          </p:val>
                                        </p:tav>
                                      </p:tavLst>
                                    </p:anim>
                                    <p:anim calcmode="lin" valueType="num">
                                      <p:cBhvr>
                                        <p:cTn id="114" dur="1000" fill="hold"/>
                                        <p:tgtEl>
                                          <p:spTgt spid="77"/>
                                        </p:tgtEl>
                                        <p:attrNameLst>
                                          <p:attrName>ppt_y</p:attrName>
                                        </p:attrNameLst>
                                      </p:cBhvr>
                                      <p:tavLst>
                                        <p:tav tm="0">
                                          <p:val>
                                            <p:strVal val="#ppt_y+.1"/>
                                          </p:val>
                                        </p:tav>
                                        <p:tav tm="100000">
                                          <p:val>
                                            <p:strVal val="#ppt_y"/>
                                          </p:val>
                                        </p:tav>
                                      </p:tavLst>
                                    </p:anim>
                                  </p:childTnLst>
                                </p:cTn>
                              </p:par>
                            </p:childTnLst>
                          </p:cTn>
                        </p:par>
                        <p:par>
                          <p:cTn id="115" fill="hold">
                            <p:stCondLst>
                              <p:cond delay="26000"/>
                            </p:stCondLst>
                            <p:childTnLst>
                              <p:par>
                                <p:cTn id="116" presetID="47" presetClass="entr" presetSubtype="0" fill="hold" nodeType="afterEffect">
                                  <p:stCondLst>
                                    <p:cond delay="5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1000"/>
                                        <p:tgtEl>
                                          <p:spTgt spid="60"/>
                                        </p:tgtEl>
                                      </p:cBhvr>
                                    </p:animEffect>
                                    <p:anim calcmode="lin" valueType="num">
                                      <p:cBhvr>
                                        <p:cTn id="119" dur="1000" fill="hold"/>
                                        <p:tgtEl>
                                          <p:spTgt spid="60"/>
                                        </p:tgtEl>
                                        <p:attrNameLst>
                                          <p:attrName>ppt_x</p:attrName>
                                        </p:attrNameLst>
                                      </p:cBhvr>
                                      <p:tavLst>
                                        <p:tav tm="0">
                                          <p:val>
                                            <p:strVal val="#ppt_x"/>
                                          </p:val>
                                        </p:tav>
                                        <p:tav tm="100000">
                                          <p:val>
                                            <p:strVal val="#ppt_x"/>
                                          </p:val>
                                        </p:tav>
                                      </p:tavLst>
                                    </p:anim>
                                    <p:anim calcmode="lin" valueType="num">
                                      <p:cBhvr>
                                        <p:cTn id="120" dur="1000" fill="hold"/>
                                        <p:tgtEl>
                                          <p:spTgt spid="60"/>
                                        </p:tgtEl>
                                        <p:attrNameLst>
                                          <p:attrName>ppt_y</p:attrName>
                                        </p:attrNameLst>
                                      </p:cBhvr>
                                      <p:tavLst>
                                        <p:tav tm="0">
                                          <p:val>
                                            <p:strVal val="#ppt_y-.1"/>
                                          </p:val>
                                        </p:tav>
                                        <p:tav tm="100000">
                                          <p:val>
                                            <p:strVal val="#ppt_y"/>
                                          </p:val>
                                        </p:tav>
                                      </p:tavLst>
                                    </p:anim>
                                  </p:childTnLst>
                                </p:cTn>
                              </p:par>
                            </p:childTnLst>
                          </p:cTn>
                        </p:par>
                        <p:par>
                          <p:cTn id="121" fill="hold">
                            <p:stCondLst>
                              <p:cond delay="27500"/>
                            </p:stCondLst>
                            <p:childTnLst>
                              <p:par>
                                <p:cTn id="122" presetID="42" presetClass="entr" presetSubtype="0" fill="hold" grpId="0" nodeType="afterEffect">
                                  <p:stCondLst>
                                    <p:cond delay="500"/>
                                  </p:stCondLst>
                                  <p:childTnLst>
                                    <p:set>
                                      <p:cBhvr>
                                        <p:cTn id="123" dur="1" fill="hold">
                                          <p:stCondLst>
                                            <p:cond delay="0"/>
                                          </p:stCondLst>
                                        </p:cTn>
                                        <p:tgtEl>
                                          <p:spTgt spid="61"/>
                                        </p:tgtEl>
                                        <p:attrNameLst>
                                          <p:attrName>style.visibility</p:attrName>
                                        </p:attrNameLst>
                                      </p:cBhvr>
                                      <p:to>
                                        <p:strVal val="visible"/>
                                      </p:to>
                                    </p:set>
                                    <p:animEffect transition="in" filter="fade">
                                      <p:cBhvr>
                                        <p:cTn id="124" dur="1000"/>
                                        <p:tgtEl>
                                          <p:spTgt spid="61"/>
                                        </p:tgtEl>
                                      </p:cBhvr>
                                    </p:animEffect>
                                    <p:anim calcmode="lin" valueType="num">
                                      <p:cBhvr>
                                        <p:cTn id="125" dur="1000" fill="hold"/>
                                        <p:tgtEl>
                                          <p:spTgt spid="61"/>
                                        </p:tgtEl>
                                        <p:attrNameLst>
                                          <p:attrName>ppt_x</p:attrName>
                                        </p:attrNameLst>
                                      </p:cBhvr>
                                      <p:tavLst>
                                        <p:tav tm="0">
                                          <p:val>
                                            <p:strVal val="#ppt_x"/>
                                          </p:val>
                                        </p:tav>
                                        <p:tav tm="100000">
                                          <p:val>
                                            <p:strVal val="#ppt_x"/>
                                          </p:val>
                                        </p:tav>
                                      </p:tavLst>
                                    </p:anim>
                                    <p:anim calcmode="lin" valueType="num">
                                      <p:cBhvr>
                                        <p:cTn id="126" dur="1000" fill="hold"/>
                                        <p:tgtEl>
                                          <p:spTgt spid="61"/>
                                        </p:tgtEl>
                                        <p:attrNameLst>
                                          <p:attrName>ppt_y</p:attrName>
                                        </p:attrNameLst>
                                      </p:cBhvr>
                                      <p:tavLst>
                                        <p:tav tm="0">
                                          <p:val>
                                            <p:strVal val="#ppt_y+.1"/>
                                          </p:val>
                                        </p:tav>
                                        <p:tav tm="100000">
                                          <p:val>
                                            <p:strVal val="#ppt_y"/>
                                          </p:val>
                                        </p:tav>
                                      </p:tavLst>
                                    </p:anim>
                                  </p:childTnLst>
                                </p:cTn>
                              </p:par>
                            </p:childTnLst>
                          </p:cTn>
                        </p:par>
                        <p:par>
                          <p:cTn id="127" fill="hold">
                            <p:stCondLst>
                              <p:cond delay="29000"/>
                            </p:stCondLst>
                            <p:childTnLst>
                              <p:par>
                                <p:cTn id="128" presetID="47" presetClass="entr" presetSubtype="0" fill="hold" grpId="0" nodeType="afterEffect">
                                  <p:stCondLst>
                                    <p:cond delay="1000"/>
                                  </p:stCondLst>
                                  <p:childTnLst>
                                    <p:set>
                                      <p:cBhvr>
                                        <p:cTn id="129" dur="1" fill="hold">
                                          <p:stCondLst>
                                            <p:cond delay="0"/>
                                          </p:stCondLst>
                                        </p:cTn>
                                        <p:tgtEl>
                                          <p:spTgt spid="78"/>
                                        </p:tgtEl>
                                        <p:attrNameLst>
                                          <p:attrName>style.visibility</p:attrName>
                                        </p:attrNameLst>
                                      </p:cBhvr>
                                      <p:to>
                                        <p:strVal val="visible"/>
                                      </p:to>
                                    </p:set>
                                    <p:animEffect transition="in" filter="fade">
                                      <p:cBhvr>
                                        <p:cTn id="130" dur="1000"/>
                                        <p:tgtEl>
                                          <p:spTgt spid="78"/>
                                        </p:tgtEl>
                                      </p:cBhvr>
                                    </p:animEffect>
                                    <p:anim calcmode="lin" valueType="num">
                                      <p:cBhvr>
                                        <p:cTn id="131" dur="1000" fill="hold"/>
                                        <p:tgtEl>
                                          <p:spTgt spid="78"/>
                                        </p:tgtEl>
                                        <p:attrNameLst>
                                          <p:attrName>ppt_x</p:attrName>
                                        </p:attrNameLst>
                                      </p:cBhvr>
                                      <p:tavLst>
                                        <p:tav tm="0">
                                          <p:val>
                                            <p:strVal val="#ppt_x"/>
                                          </p:val>
                                        </p:tav>
                                        <p:tav tm="100000">
                                          <p:val>
                                            <p:strVal val="#ppt_x"/>
                                          </p:val>
                                        </p:tav>
                                      </p:tavLst>
                                    </p:anim>
                                    <p:anim calcmode="lin" valueType="num">
                                      <p:cBhvr>
                                        <p:cTn id="132" dur="1000" fill="hold"/>
                                        <p:tgtEl>
                                          <p:spTgt spid="78"/>
                                        </p:tgtEl>
                                        <p:attrNameLst>
                                          <p:attrName>ppt_y</p:attrName>
                                        </p:attrNameLst>
                                      </p:cBhvr>
                                      <p:tavLst>
                                        <p:tav tm="0">
                                          <p:val>
                                            <p:strVal val="#ppt_y-.1"/>
                                          </p:val>
                                        </p:tav>
                                        <p:tav tm="100000">
                                          <p:val>
                                            <p:strVal val="#ppt_y"/>
                                          </p:val>
                                        </p:tav>
                                      </p:tavLst>
                                    </p:anim>
                                  </p:childTnLst>
                                </p:cTn>
                              </p:par>
                            </p:childTnLst>
                          </p:cTn>
                        </p:par>
                        <p:par>
                          <p:cTn id="133" fill="hold">
                            <p:stCondLst>
                              <p:cond delay="31000"/>
                            </p:stCondLst>
                            <p:childTnLst>
                              <p:par>
                                <p:cTn id="134" presetID="47" presetClass="entr" presetSubtype="0" fill="hold" nodeType="after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anim calcmode="lin" valueType="num">
                                      <p:cBhvr>
                                        <p:cTn id="137" dur="1000" fill="hold"/>
                                        <p:tgtEl>
                                          <p:spTgt spid="59"/>
                                        </p:tgtEl>
                                        <p:attrNameLst>
                                          <p:attrName>ppt_x</p:attrName>
                                        </p:attrNameLst>
                                      </p:cBhvr>
                                      <p:tavLst>
                                        <p:tav tm="0">
                                          <p:val>
                                            <p:strVal val="#ppt_x"/>
                                          </p:val>
                                        </p:tav>
                                        <p:tav tm="100000">
                                          <p:val>
                                            <p:strVal val="#ppt_x"/>
                                          </p:val>
                                        </p:tav>
                                      </p:tavLst>
                                    </p:anim>
                                    <p:anim calcmode="lin" valueType="num">
                                      <p:cBhvr>
                                        <p:cTn id="138" dur="1000" fill="hold"/>
                                        <p:tgtEl>
                                          <p:spTgt spid="59"/>
                                        </p:tgtEl>
                                        <p:attrNameLst>
                                          <p:attrName>ppt_y</p:attrName>
                                        </p:attrNameLst>
                                      </p:cBhvr>
                                      <p:tavLst>
                                        <p:tav tm="0">
                                          <p:val>
                                            <p:strVal val="#ppt_y-.1"/>
                                          </p:val>
                                        </p:tav>
                                        <p:tav tm="100000">
                                          <p:val>
                                            <p:strVal val="#ppt_y"/>
                                          </p:val>
                                        </p:tav>
                                      </p:tavLst>
                                    </p:anim>
                                  </p:childTnLst>
                                </p:cTn>
                              </p:par>
                            </p:childTnLst>
                          </p:cTn>
                        </p:par>
                        <p:par>
                          <p:cTn id="139" fill="hold">
                            <p:stCondLst>
                              <p:cond delay="32000"/>
                            </p:stCondLst>
                            <p:childTnLst>
                              <p:par>
                                <p:cTn id="140" presetID="2" presetClass="entr" presetSubtype="2" fill="hold" grpId="0" nodeType="afterEffect">
                                  <p:stCondLst>
                                    <p:cond delay="0"/>
                                  </p:stCondLst>
                                  <p:childTnLst>
                                    <p:set>
                                      <p:cBhvr>
                                        <p:cTn id="141" dur="1" fill="hold">
                                          <p:stCondLst>
                                            <p:cond delay="0"/>
                                          </p:stCondLst>
                                        </p:cTn>
                                        <p:tgtEl>
                                          <p:spTgt spid="71"/>
                                        </p:tgtEl>
                                        <p:attrNameLst>
                                          <p:attrName>style.visibility</p:attrName>
                                        </p:attrNameLst>
                                      </p:cBhvr>
                                      <p:to>
                                        <p:strVal val="visible"/>
                                      </p:to>
                                    </p:set>
                                    <p:anim calcmode="lin" valueType="num">
                                      <p:cBhvr additive="base">
                                        <p:cTn id="142" dur="500" fill="hold"/>
                                        <p:tgtEl>
                                          <p:spTgt spid="71"/>
                                        </p:tgtEl>
                                        <p:attrNameLst>
                                          <p:attrName>ppt_x</p:attrName>
                                        </p:attrNameLst>
                                      </p:cBhvr>
                                      <p:tavLst>
                                        <p:tav tm="0">
                                          <p:val>
                                            <p:strVal val="1+#ppt_w/2"/>
                                          </p:val>
                                        </p:tav>
                                        <p:tav tm="100000">
                                          <p:val>
                                            <p:strVal val="#ppt_x"/>
                                          </p:val>
                                        </p:tav>
                                      </p:tavLst>
                                    </p:anim>
                                    <p:anim calcmode="lin" valueType="num">
                                      <p:cBhvr additive="base">
                                        <p:cTn id="143" dur="500" fill="hold"/>
                                        <p:tgtEl>
                                          <p:spTgt spid="71"/>
                                        </p:tgtEl>
                                        <p:attrNameLst>
                                          <p:attrName>ppt_y</p:attrName>
                                        </p:attrNameLst>
                                      </p:cBhvr>
                                      <p:tavLst>
                                        <p:tav tm="0">
                                          <p:val>
                                            <p:strVal val="#ppt_y"/>
                                          </p:val>
                                        </p:tav>
                                        <p:tav tm="100000">
                                          <p:val>
                                            <p:strVal val="#ppt_y"/>
                                          </p:val>
                                        </p:tav>
                                      </p:tavLst>
                                    </p:anim>
                                  </p:childTnLst>
                                </p:cTn>
                              </p:par>
                            </p:childTnLst>
                          </p:cTn>
                        </p:par>
                        <p:par>
                          <p:cTn id="144" fill="hold">
                            <p:stCondLst>
                              <p:cond delay="32500"/>
                            </p:stCondLst>
                            <p:childTnLst>
                              <p:par>
                                <p:cTn id="145" presetID="47" presetClass="entr" presetSubtype="0" fill="hold" grpId="0"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fade">
                                      <p:cBhvr>
                                        <p:cTn id="147" dur="1000"/>
                                        <p:tgtEl>
                                          <p:spTgt spid="80"/>
                                        </p:tgtEl>
                                      </p:cBhvr>
                                    </p:animEffect>
                                    <p:anim calcmode="lin" valueType="num">
                                      <p:cBhvr>
                                        <p:cTn id="148" dur="1000" fill="hold"/>
                                        <p:tgtEl>
                                          <p:spTgt spid="80"/>
                                        </p:tgtEl>
                                        <p:attrNameLst>
                                          <p:attrName>ppt_x</p:attrName>
                                        </p:attrNameLst>
                                      </p:cBhvr>
                                      <p:tavLst>
                                        <p:tav tm="0">
                                          <p:val>
                                            <p:strVal val="#ppt_x"/>
                                          </p:val>
                                        </p:tav>
                                        <p:tav tm="100000">
                                          <p:val>
                                            <p:strVal val="#ppt_x"/>
                                          </p:val>
                                        </p:tav>
                                      </p:tavLst>
                                    </p:anim>
                                    <p:anim calcmode="lin" valueType="num">
                                      <p:cBhvr>
                                        <p:cTn id="149" dur="1000" fill="hold"/>
                                        <p:tgtEl>
                                          <p:spTgt spid="80"/>
                                        </p:tgtEl>
                                        <p:attrNameLst>
                                          <p:attrName>ppt_y</p:attrName>
                                        </p:attrNameLst>
                                      </p:cBhvr>
                                      <p:tavLst>
                                        <p:tav tm="0">
                                          <p:val>
                                            <p:strVal val="#ppt_y-.1"/>
                                          </p:val>
                                        </p:tav>
                                        <p:tav tm="100000">
                                          <p:val>
                                            <p:strVal val="#ppt_y"/>
                                          </p:val>
                                        </p:tav>
                                      </p:tavLst>
                                    </p:anim>
                                  </p:childTnLst>
                                </p:cTn>
                              </p:par>
                            </p:childTnLst>
                          </p:cTn>
                        </p:par>
                        <p:par>
                          <p:cTn id="150" fill="hold">
                            <p:stCondLst>
                              <p:cond delay="33500"/>
                            </p:stCondLst>
                            <p:childTnLst>
                              <p:par>
                                <p:cTn id="151" presetID="47" presetClass="entr" presetSubtype="0" fill="hold" nodeType="after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1000"/>
                                        <p:tgtEl>
                                          <p:spTgt spid="40"/>
                                        </p:tgtEl>
                                      </p:cBhvr>
                                    </p:animEffect>
                                    <p:anim calcmode="lin" valueType="num">
                                      <p:cBhvr>
                                        <p:cTn id="154" dur="1000" fill="hold"/>
                                        <p:tgtEl>
                                          <p:spTgt spid="40"/>
                                        </p:tgtEl>
                                        <p:attrNameLst>
                                          <p:attrName>ppt_x</p:attrName>
                                        </p:attrNameLst>
                                      </p:cBhvr>
                                      <p:tavLst>
                                        <p:tav tm="0">
                                          <p:val>
                                            <p:strVal val="#ppt_x"/>
                                          </p:val>
                                        </p:tav>
                                        <p:tav tm="100000">
                                          <p:val>
                                            <p:strVal val="#ppt_x"/>
                                          </p:val>
                                        </p:tav>
                                      </p:tavLst>
                                    </p:anim>
                                    <p:anim calcmode="lin" valueType="num">
                                      <p:cBhvr>
                                        <p:cTn id="155" dur="1000" fill="hold"/>
                                        <p:tgtEl>
                                          <p:spTgt spid="40"/>
                                        </p:tgtEl>
                                        <p:attrNameLst>
                                          <p:attrName>ppt_y</p:attrName>
                                        </p:attrNameLst>
                                      </p:cBhvr>
                                      <p:tavLst>
                                        <p:tav tm="0">
                                          <p:val>
                                            <p:strVal val="#ppt_y-.1"/>
                                          </p:val>
                                        </p:tav>
                                        <p:tav tm="100000">
                                          <p:val>
                                            <p:strVal val="#ppt_y"/>
                                          </p:val>
                                        </p:tav>
                                      </p:tavLst>
                                    </p:anim>
                                  </p:childTnLst>
                                </p:cTn>
                              </p:par>
                            </p:childTnLst>
                          </p:cTn>
                        </p:par>
                        <p:par>
                          <p:cTn id="156" fill="hold">
                            <p:stCondLst>
                              <p:cond delay="34500"/>
                            </p:stCondLst>
                            <p:childTnLst>
                              <p:par>
                                <p:cTn id="157" presetID="42" presetClass="entr" presetSubtype="0"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1000"/>
                                        <p:tgtEl>
                                          <p:spTgt spid="38"/>
                                        </p:tgtEl>
                                      </p:cBhvr>
                                    </p:animEffect>
                                    <p:anim calcmode="lin" valueType="num">
                                      <p:cBhvr>
                                        <p:cTn id="160" dur="1000" fill="hold"/>
                                        <p:tgtEl>
                                          <p:spTgt spid="38"/>
                                        </p:tgtEl>
                                        <p:attrNameLst>
                                          <p:attrName>ppt_x</p:attrName>
                                        </p:attrNameLst>
                                      </p:cBhvr>
                                      <p:tavLst>
                                        <p:tav tm="0">
                                          <p:val>
                                            <p:strVal val="#ppt_x"/>
                                          </p:val>
                                        </p:tav>
                                        <p:tav tm="100000">
                                          <p:val>
                                            <p:strVal val="#ppt_x"/>
                                          </p:val>
                                        </p:tav>
                                      </p:tavLst>
                                    </p:anim>
                                    <p:anim calcmode="lin" valueType="num">
                                      <p:cBhvr>
                                        <p:cTn id="161" dur="1000" fill="hold"/>
                                        <p:tgtEl>
                                          <p:spTgt spid="38"/>
                                        </p:tgtEl>
                                        <p:attrNameLst>
                                          <p:attrName>ppt_y</p:attrName>
                                        </p:attrNameLst>
                                      </p:cBhvr>
                                      <p:tavLst>
                                        <p:tav tm="0">
                                          <p:val>
                                            <p:strVal val="#ppt_y+.1"/>
                                          </p:val>
                                        </p:tav>
                                        <p:tav tm="100000">
                                          <p:val>
                                            <p:strVal val="#ppt_y"/>
                                          </p:val>
                                        </p:tav>
                                      </p:tavLst>
                                    </p:anim>
                                  </p:childTnLst>
                                </p:cTn>
                              </p:par>
                            </p:childTnLst>
                          </p:cTn>
                        </p:par>
                        <p:par>
                          <p:cTn id="162" fill="hold">
                            <p:stCondLst>
                              <p:cond delay="35500"/>
                            </p:stCondLst>
                            <p:childTnLst>
                              <p:par>
                                <p:cTn id="163" presetID="31" presetClass="exit" presetSubtype="0" fill="hold" nodeType="afterEffect">
                                  <p:stCondLst>
                                    <p:cond delay="0"/>
                                  </p:stCondLst>
                                  <p:childTnLst>
                                    <p:anim calcmode="lin" valueType="num">
                                      <p:cBhvr>
                                        <p:cTn id="164" dur="2000"/>
                                        <p:tgtEl>
                                          <p:spTgt spid="36"/>
                                        </p:tgtEl>
                                        <p:attrNameLst>
                                          <p:attrName>ppt_w</p:attrName>
                                        </p:attrNameLst>
                                      </p:cBhvr>
                                      <p:tavLst>
                                        <p:tav tm="0">
                                          <p:val>
                                            <p:strVal val="ppt_w"/>
                                          </p:val>
                                        </p:tav>
                                        <p:tav tm="100000">
                                          <p:val>
                                            <p:fltVal val="0"/>
                                          </p:val>
                                        </p:tav>
                                      </p:tavLst>
                                    </p:anim>
                                    <p:anim calcmode="lin" valueType="num">
                                      <p:cBhvr>
                                        <p:cTn id="165" dur="2000"/>
                                        <p:tgtEl>
                                          <p:spTgt spid="36"/>
                                        </p:tgtEl>
                                        <p:attrNameLst>
                                          <p:attrName>ppt_h</p:attrName>
                                        </p:attrNameLst>
                                      </p:cBhvr>
                                      <p:tavLst>
                                        <p:tav tm="0">
                                          <p:val>
                                            <p:strVal val="ppt_h"/>
                                          </p:val>
                                        </p:tav>
                                        <p:tav tm="100000">
                                          <p:val>
                                            <p:fltVal val="0"/>
                                          </p:val>
                                        </p:tav>
                                      </p:tavLst>
                                    </p:anim>
                                    <p:anim calcmode="lin" valueType="num">
                                      <p:cBhvr>
                                        <p:cTn id="166" dur="2000"/>
                                        <p:tgtEl>
                                          <p:spTgt spid="36"/>
                                        </p:tgtEl>
                                        <p:attrNameLst>
                                          <p:attrName>style.rotation</p:attrName>
                                        </p:attrNameLst>
                                      </p:cBhvr>
                                      <p:tavLst>
                                        <p:tav tm="0">
                                          <p:val>
                                            <p:fltVal val="0"/>
                                          </p:val>
                                        </p:tav>
                                        <p:tav tm="100000">
                                          <p:val>
                                            <p:fltVal val="90"/>
                                          </p:val>
                                        </p:tav>
                                      </p:tavLst>
                                    </p:anim>
                                    <p:animEffect transition="out" filter="fade">
                                      <p:cBhvr>
                                        <p:cTn id="167" dur="2000"/>
                                        <p:tgtEl>
                                          <p:spTgt spid="36"/>
                                        </p:tgtEl>
                                      </p:cBhvr>
                                    </p:animEffect>
                                    <p:set>
                                      <p:cBhvr>
                                        <p:cTn id="168" dur="1" fill="hold">
                                          <p:stCondLst>
                                            <p:cond delay="1999"/>
                                          </p:stCondLst>
                                        </p:cTn>
                                        <p:tgtEl>
                                          <p:spTgt spid="36"/>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31" presetClass="entr" presetSubtype="0" fill="hold" grpId="0" nodeType="clickEffect">
                                  <p:stCondLst>
                                    <p:cond delay="0"/>
                                  </p:stCondLst>
                                  <p:childTnLst>
                                    <p:set>
                                      <p:cBhvr>
                                        <p:cTn id="172" dur="1" fill="hold">
                                          <p:stCondLst>
                                            <p:cond delay="0"/>
                                          </p:stCondLst>
                                        </p:cTn>
                                        <p:tgtEl>
                                          <p:spTgt spid="5"/>
                                        </p:tgtEl>
                                        <p:attrNameLst>
                                          <p:attrName>style.visibility</p:attrName>
                                        </p:attrNameLst>
                                      </p:cBhvr>
                                      <p:to>
                                        <p:strVal val="visible"/>
                                      </p:to>
                                    </p:set>
                                    <p:anim calcmode="lin" valueType="num">
                                      <p:cBhvr>
                                        <p:cTn id="173" dur="1000" fill="hold"/>
                                        <p:tgtEl>
                                          <p:spTgt spid="5"/>
                                        </p:tgtEl>
                                        <p:attrNameLst>
                                          <p:attrName>ppt_w</p:attrName>
                                        </p:attrNameLst>
                                      </p:cBhvr>
                                      <p:tavLst>
                                        <p:tav tm="0">
                                          <p:val>
                                            <p:fltVal val="0"/>
                                          </p:val>
                                        </p:tav>
                                        <p:tav tm="100000">
                                          <p:val>
                                            <p:strVal val="#ppt_w"/>
                                          </p:val>
                                        </p:tav>
                                      </p:tavLst>
                                    </p:anim>
                                    <p:anim calcmode="lin" valueType="num">
                                      <p:cBhvr>
                                        <p:cTn id="174" dur="1000" fill="hold"/>
                                        <p:tgtEl>
                                          <p:spTgt spid="5"/>
                                        </p:tgtEl>
                                        <p:attrNameLst>
                                          <p:attrName>ppt_h</p:attrName>
                                        </p:attrNameLst>
                                      </p:cBhvr>
                                      <p:tavLst>
                                        <p:tav tm="0">
                                          <p:val>
                                            <p:fltVal val="0"/>
                                          </p:val>
                                        </p:tav>
                                        <p:tav tm="100000">
                                          <p:val>
                                            <p:strVal val="#ppt_h"/>
                                          </p:val>
                                        </p:tav>
                                      </p:tavLst>
                                    </p:anim>
                                    <p:anim calcmode="lin" valueType="num">
                                      <p:cBhvr>
                                        <p:cTn id="175" dur="1000" fill="hold"/>
                                        <p:tgtEl>
                                          <p:spTgt spid="5"/>
                                        </p:tgtEl>
                                        <p:attrNameLst>
                                          <p:attrName>style.rotation</p:attrName>
                                        </p:attrNameLst>
                                      </p:cBhvr>
                                      <p:tavLst>
                                        <p:tav tm="0">
                                          <p:val>
                                            <p:fltVal val="90"/>
                                          </p:val>
                                        </p:tav>
                                        <p:tav tm="100000">
                                          <p:val>
                                            <p:fltVal val="0"/>
                                          </p:val>
                                        </p:tav>
                                      </p:tavLst>
                                    </p:anim>
                                    <p:animEffect transition="in" filter="fade">
                                      <p:cBhvr>
                                        <p:cTn id="176" dur="1000"/>
                                        <p:tgtEl>
                                          <p:spTgt spid="5"/>
                                        </p:tgtEl>
                                      </p:cBhvr>
                                    </p:animEffect>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6"/>
                                        </p:tgtEl>
                                        <p:attrNameLst>
                                          <p:attrName>style.visibility</p:attrName>
                                        </p:attrNameLst>
                                      </p:cBhvr>
                                      <p:to>
                                        <p:strVal val="visible"/>
                                      </p:to>
                                    </p:set>
                                    <p:animEffect transition="in" filter="fade">
                                      <p:cBhvr>
                                        <p:cTn id="181" dur="1000"/>
                                        <p:tgtEl>
                                          <p:spTgt spid="6"/>
                                        </p:tgtEl>
                                      </p:cBhvr>
                                    </p:animEffect>
                                    <p:anim calcmode="lin" valueType="num">
                                      <p:cBhvr>
                                        <p:cTn id="182" dur="1000" fill="hold"/>
                                        <p:tgtEl>
                                          <p:spTgt spid="6"/>
                                        </p:tgtEl>
                                        <p:attrNameLst>
                                          <p:attrName>ppt_x</p:attrName>
                                        </p:attrNameLst>
                                      </p:cBhvr>
                                      <p:tavLst>
                                        <p:tav tm="0">
                                          <p:val>
                                            <p:strVal val="#ppt_x"/>
                                          </p:val>
                                        </p:tav>
                                        <p:tav tm="100000">
                                          <p:val>
                                            <p:strVal val="#ppt_x"/>
                                          </p:val>
                                        </p:tav>
                                      </p:tavLst>
                                    </p:anim>
                                    <p:anim calcmode="lin" valueType="num">
                                      <p:cBhvr>
                                        <p:cTn id="18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31" presetClass="entr" presetSubtype="0" fill="hold" grpId="0" nodeType="clickEffect">
                                  <p:stCondLst>
                                    <p:cond delay="0"/>
                                  </p:stCondLst>
                                  <p:childTnLst>
                                    <p:set>
                                      <p:cBhvr>
                                        <p:cTn id="187" dur="1" fill="hold">
                                          <p:stCondLst>
                                            <p:cond delay="0"/>
                                          </p:stCondLst>
                                        </p:cTn>
                                        <p:tgtEl>
                                          <p:spTgt spid="35"/>
                                        </p:tgtEl>
                                        <p:attrNameLst>
                                          <p:attrName>style.visibility</p:attrName>
                                        </p:attrNameLst>
                                      </p:cBhvr>
                                      <p:to>
                                        <p:strVal val="visible"/>
                                      </p:to>
                                    </p:set>
                                    <p:anim calcmode="lin" valueType="num">
                                      <p:cBhvr>
                                        <p:cTn id="188" dur="1000" fill="hold"/>
                                        <p:tgtEl>
                                          <p:spTgt spid="35"/>
                                        </p:tgtEl>
                                        <p:attrNameLst>
                                          <p:attrName>ppt_w</p:attrName>
                                        </p:attrNameLst>
                                      </p:cBhvr>
                                      <p:tavLst>
                                        <p:tav tm="0">
                                          <p:val>
                                            <p:fltVal val="0"/>
                                          </p:val>
                                        </p:tav>
                                        <p:tav tm="100000">
                                          <p:val>
                                            <p:strVal val="#ppt_w"/>
                                          </p:val>
                                        </p:tav>
                                      </p:tavLst>
                                    </p:anim>
                                    <p:anim calcmode="lin" valueType="num">
                                      <p:cBhvr>
                                        <p:cTn id="189" dur="1000" fill="hold"/>
                                        <p:tgtEl>
                                          <p:spTgt spid="35"/>
                                        </p:tgtEl>
                                        <p:attrNameLst>
                                          <p:attrName>ppt_h</p:attrName>
                                        </p:attrNameLst>
                                      </p:cBhvr>
                                      <p:tavLst>
                                        <p:tav tm="0">
                                          <p:val>
                                            <p:fltVal val="0"/>
                                          </p:val>
                                        </p:tav>
                                        <p:tav tm="100000">
                                          <p:val>
                                            <p:strVal val="#ppt_h"/>
                                          </p:val>
                                        </p:tav>
                                      </p:tavLst>
                                    </p:anim>
                                    <p:anim calcmode="lin" valueType="num">
                                      <p:cBhvr>
                                        <p:cTn id="190" dur="1000" fill="hold"/>
                                        <p:tgtEl>
                                          <p:spTgt spid="35"/>
                                        </p:tgtEl>
                                        <p:attrNameLst>
                                          <p:attrName>style.rotation</p:attrName>
                                        </p:attrNameLst>
                                      </p:cBhvr>
                                      <p:tavLst>
                                        <p:tav tm="0">
                                          <p:val>
                                            <p:fltVal val="90"/>
                                          </p:val>
                                        </p:tav>
                                        <p:tav tm="100000">
                                          <p:val>
                                            <p:fltVal val="0"/>
                                          </p:val>
                                        </p:tav>
                                      </p:tavLst>
                                    </p:anim>
                                    <p:animEffect transition="in" filter="fade">
                                      <p:cBhvr>
                                        <p:cTn id="191" dur="1000"/>
                                        <p:tgtEl>
                                          <p:spTgt spid="35"/>
                                        </p:tgtEl>
                                      </p:cBhvr>
                                    </p:animEffect>
                                  </p:childTnLst>
                                </p:cTn>
                              </p:par>
                              <p:par>
                                <p:cTn id="192" presetID="1" presetClass="exit" presetSubtype="0" fill="hold" grpId="1" nodeType="withEffect">
                                  <p:stCondLst>
                                    <p:cond delay="0"/>
                                  </p:stCondLst>
                                  <p:childTnLst>
                                    <p:set>
                                      <p:cBhvr>
                                        <p:cTn id="193" dur="1" fill="hold">
                                          <p:stCondLst>
                                            <p:cond delay="0"/>
                                          </p:stCondLst>
                                        </p:cTn>
                                        <p:tgtEl>
                                          <p:spTgt spid="5"/>
                                        </p:tgtEl>
                                        <p:attrNameLst>
                                          <p:attrName>style.visibility</p:attrName>
                                        </p:attrNameLst>
                                      </p:cBhvr>
                                      <p:to>
                                        <p:strVal val="hidden"/>
                                      </p:to>
                                    </p:set>
                                  </p:childTnLst>
                                </p:cTn>
                              </p:par>
                            </p:childTnLst>
                          </p:cTn>
                        </p:par>
                      </p:childTnLst>
                    </p:cTn>
                  </p:par>
                  <p:par>
                    <p:cTn id="194" fill="hold">
                      <p:stCondLst>
                        <p:cond delay="indefinite"/>
                      </p:stCondLst>
                      <p:childTnLst>
                        <p:par>
                          <p:cTn id="195" fill="hold">
                            <p:stCondLst>
                              <p:cond delay="0"/>
                            </p:stCondLst>
                            <p:childTnLst>
                              <p:par>
                                <p:cTn id="196" presetID="42" presetClass="entr" presetSubtype="0" fill="hold" grpId="0" nodeType="clickEffect">
                                  <p:stCondLst>
                                    <p:cond delay="0"/>
                                  </p:stCondLst>
                                  <p:childTnLst>
                                    <p:set>
                                      <p:cBhvr>
                                        <p:cTn id="197" dur="1" fill="hold">
                                          <p:stCondLst>
                                            <p:cond delay="0"/>
                                          </p:stCondLst>
                                        </p:cTn>
                                        <p:tgtEl>
                                          <p:spTgt spid="3"/>
                                        </p:tgtEl>
                                        <p:attrNameLst>
                                          <p:attrName>style.visibility</p:attrName>
                                        </p:attrNameLst>
                                      </p:cBhvr>
                                      <p:to>
                                        <p:strVal val="visible"/>
                                      </p:to>
                                    </p:set>
                                    <p:animEffect transition="in" filter="fade">
                                      <p:cBhvr>
                                        <p:cTn id="198" dur="1000"/>
                                        <p:tgtEl>
                                          <p:spTgt spid="3"/>
                                        </p:tgtEl>
                                      </p:cBhvr>
                                    </p:animEffect>
                                    <p:anim calcmode="lin" valueType="num">
                                      <p:cBhvr>
                                        <p:cTn id="199" dur="1000" fill="hold"/>
                                        <p:tgtEl>
                                          <p:spTgt spid="3"/>
                                        </p:tgtEl>
                                        <p:attrNameLst>
                                          <p:attrName>ppt_x</p:attrName>
                                        </p:attrNameLst>
                                      </p:cBhvr>
                                      <p:tavLst>
                                        <p:tav tm="0">
                                          <p:val>
                                            <p:strVal val="#ppt_x"/>
                                          </p:val>
                                        </p:tav>
                                        <p:tav tm="100000">
                                          <p:val>
                                            <p:strVal val="#ppt_x"/>
                                          </p:val>
                                        </p:tav>
                                      </p:tavLst>
                                    </p:anim>
                                    <p:anim calcmode="lin" valueType="num">
                                      <p:cBhvr>
                                        <p:cTn id="20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9388">
                <p:cTn id="201" fill="hold" display="0">
                  <p:stCondLst>
                    <p:cond delay="indefinite"/>
                  </p:stCondLst>
                  <p:endCondLst>
                    <p:cond evt="onStopAudio" delay="0">
                      <p:tgtEl>
                        <p:sldTgt/>
                      </p:tgtEl>
                    </p:cond>
                  </p:endCondLst>
                </p:cTn>
                <p:tgtEl>
                  <p:spTgt spid="2"/>
                </p:tgtEl>
              </p:cMediaNode>
            </p:audio>
          </p:childTnLst>
        </p:cTn>
      </p:par>
    </p:tnLst>
    <p:bldLst>
      <p:bldP spid="61" grpId="0" animBg="1"/>
      <p:bldP spid="71"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5" grpId="0" animBg="1"/>
      <p:bldP spid="5" grpId="1" animBg="1"/>
      <p:bldP spid="69" grpId="0" animBg="1"/>
      <p:bldP spid="68" grpId="0" animBg="1"/>
      <p:bldP spid="3" grpId="0" animBg="1"/>
      <p:bldP spid="6" grpId="0"/>
      <p:bldP spid="35" grpId="0" animBg="1"/>
      <p:bldP spid="38"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55D4984-DF71-4E9B-BF53-AEB26B011F29}"/>
              </a:ext>
            </a:extLst>
          </p:cNvPr>
          <p:cNvSpPr/>
          <p:nvPr/>
        </p:nvSpPr>
        <p:spPr>
          <a:xfrm>
            <a:off x="0" y="0"/>
            <a:ext cx="9144000" cy="6858000"/>
          </a:xfrm>
          <a:prstGeom prst="rect">
            <a:avLst/>
          </a:prstGeom>
          <a:gradFill flip="none" rotWithShape="1">
            <a:gsLst>
              <a:gs pos="0">
                <a:schemeClr val="accent3">
                  <a:lumMod val="0"/>
                  <a:lumOff val="100000"/>
                </a:schemeClr>
              </a:gs>
              <a:gs pos="83000">
                <a:schemeClr val="bg2"/>
              </a:gs>
              <a:gs pos="18000">
                <a:schemeClr val="accent3">
                  <a:lumMod val="0"/>
                  <a:lumOff val="100000"/>
                </a:schemeClr>
              </a:gs>
              <a:gs pos="100000">
                <a:schemeClr val="bg2">
                  <a:lumMod val="50000"/>
                </a:schemeClr>
              </a:gs>
            </a:gsLst>
            <a:path path="circle">
              <a:fillToRect l="50000" t="50000" r="50000" b="50000"/>
            </a:path>
            <a:tileRect/>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 name="直線コネクタ 1">
            <a:extLst>
              <a:ext uri="{FF2B5EF4-FFF2-40B4-BE49-F238E27FC236}">
                <a16:creationId xmlns:a16="http://schemas.microsoft.com/office/drawing/2014/main" id="{BA8B4AE9-40E2-40A9-97CE-0DFF78CAF905}"/>
              </a:ext>
            </a:extLst>
          </p:cNvPr>
          <p:cNvCxnSpPr>
            <a:cxnSpLocks/>
            <a:stCxn id="27" idx="0"/>
            <a:endCxn id="6" idx="2"/>
          </p:cNvCxnSpPr>
          <p:nvPr/>
        </p:nvCxnSpPr>
        <p:spPr>
          <a:xfrm flipH="1" flipV="1">
            <a:off x="3270714" y="653668"/>
            <a:ext cx="622058" cy="21192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8317F9CA-5662-4995-AAD6-31276C067080}"/>
              </a:ext>
            </a:extLst>
          </p:cNvPr>
          <p:cNvCxnSpPr>
            <a:cxnSpLocks/>
            <a:stCxn id="6" idx="3"/>
            <a:endCxn id="22" idx="0"/>
          </p:cNvCxnSpPr>
          <p:nvPr/>
        </p:nvCxnSpPr>
        <p:spPr>
          <a:xfrm>
            <a:off x="4056526" y="467931"/>
            <a:ext cx="2339513" cy="142754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AD089D06-1886-4990-BD38-D2CB744DA74D}"/>
              </a:ext>
            </a:extLst>
          </p:cNvPr>
          <p:cNvSpPr/>
          <p:nvPr/>
        </p:nvSpPr>
        <p:spPr>
          <a:xfrm>
            <a:off x="2484901" y="282193"/>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中国でコロナが蔓延</a:t>
            </a:r>
          </a:p>
        </p:txBody>
      </p:sp>
      <p:sp>
        <p:nvSpPr>
          <p:cNvPr id="7" name="正方形/長方形 6">
            <a:extLst>
              <a:ext uri="{FF2B5EF4-FFF2-40B4-BE49-F238E27FC236}">
                <a16:creationId xmlns:a16="http://schemas.microsoft.com/office/drawing/2014/main" id="{2E5AB850-105C-4090-BEC6-9C2D89BF24E1}"/>
              </a:ext>
            </a:extLst>
          </p:cNvPr>
          <p:cNvSpPr/>
          <p:nvPr/>
        </p:nvSpPr>
        <p:spPr>
          <a:xfrm>
            <a:off x="136329" y="3338509"/>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highlight>
                  <a:srgbClr val="FFFF00"/>
                </a:highlight>
              </a:rPr>
              <a:t>お医者さんが大変</a:t>
            </a:r>
            <a:endParaRPr kumimoji="1" lang="ja-JP" altLang="en-US" sz="1200" b="1" dirty="0">
              <a:solidFill>
                <a:schemeClr val="tx1"/>
              </a:solidFill>
              <a:highlight>
                <a:srgbClr val="FFFF00"/>
              </a:highlight>
            </a:endParaRPr>
          </a:p>
        </p:txBody>
      </p:sp>
      <p:sp>
        <p:nvSpPr>
          <p:cNvPr id="8" name="正方形/長方形 7">
            <a:extLst>
              <a:ext uri="{FF2B5EF4-FFF2-40B4-BE49-F238E27FC236}">
                <a16:creationId xmlns:a16="http://schemas.microsoft.com/office/drawing/2014/main" id="{25DA1305-B2BA-46A0-A3DB-4E7F0E094710}"/>
              </a:ext>
            </a:extLst>
          </p:cNvPr>
          <p:cNvSpPr/>
          <p:nvPr/>
        </p:nvSpPr>
        <p:spPr>
          <a:xfrm>
            <a:off x="781055" y="4993480"/>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sp>
        <p:nvSpPr>
          <p:cNvPr id="9" name="正方形/長方形 8">
            <a:extLst>
              <a:ext uri="{FF2B5EF4-FFF2-40B4-BE49-F238E27FC236}">
                <a16:creationId xmlns:a16="http://schemas.microsoft.com/office/drawing/2014/main" id="{070D3766-AF3F-4E71-BD50-738579763F93}"/>
              </a:ext>
            </a:extLst>
          </p:cNvPr>
          <p:cNvSpPr/>
          <p:nvPr/>
        </p:nvSpPr>
        <p:spPr>
          <a:xfrm>
            <a:off x="852490" y="4898229"/>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sp>
        <p:nvSpPr>
          <p:cNvPr id="10" name="正方形/長方形 9">
            <a:extLst>
              <a:ext uri="{FF2B5EF4-FFF2-40B4-BE49-F238E27FC236}">
                <a16:creationId xmlns:a16="http://schemas.microsoft.com/office/drawing/2014/main" id="{94D9859D-7348-4B43-81B2-23E917288531}"/>
              </a:ext>
            </a:extLst>
          </p:cNvPr>
          <p:cNvSpPr/>
          <p:nvPr/>
        </p:nvSpPr>
        <p:spPr>
          <a:xfrm>
            <a:off x="3212328" y="4209523"/>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F83E114-26EE-420E-93C0-A0D016A82B62}"/>
              </a:ext>
            </a:extLst>
          </p:cNvPr>
          <p:cNvSpPr/>
          <p:nvPr/>
        </p:nvSpPr>
        <p:spPr>
          <a:xfrm>
            <a:off x="3159942" y="4136895"/>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C7CA746-186B-4BFE-864E-BAD209A35075}"/>
              </a:ext>
            </a:extLst>
          </p:cNvPr>
          <p:cNvSpPr/>
          <p:nvPr/>
        </p:nvSpPr>
        <p:spPr>
          <a:xfrm>
            <a:off x="2882622" y="3022995"/>
            <a:ext cx="2388303"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09F4F66-0EF8-4E5E-BB5B-2E3B21B89F7E}"/>
              </a:ext>
            </a:extLst>
          </p:cNvPr>
          <p:cNvSpPr/>
          <p:nvPr/>
        </p:nvSpPr>
        <p:spPr>
          <a:xfrm>
            <a:off x="3136131" y="4044026"/>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98F74C3-2990-4BBF-8C99-A1B6D8229D46}"/>
              </a:ext>
            </a:extLst>
          </p:cNvPr>
          <p:cNvSpPr/>
          <p:nvPr/>
        </p:nvSpPr>
        <p:spPr>
          <a:xfrm>
            <a:off x="5585225" y="5950742"/>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遊園地が閉鎖</a:t>
            </a:r>
          </a:p>
        </p:txBody>
      </p:sp>
      <p:sp>
        <p:nvSpPr>
          <p:cNvPr id="15" name="正方形/長方形 14">
            <a:extLst>
              <a:ext uri="{FF2B5EF4-FFF2-40B4-BE49-F238E27FC236}">
                <a16:creationId xmlns:a16="http://schemas.microsoft.com/office/drawing/2014/main" id="{E332AE15-B2E7-4F76-A1C6-2871EEE6901C}"/>
              </a:ext>
            </a:extLst>
          </p:cNvPr>
          <p:cNvSpPr/>
          <p:nvPr/>
        </p:nvSpPr>
        <p:spPr>
          <a:xfrm>
            <a:off x="5585226" y="4854175"/>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学校に行けない</a:t>
            </a:r>
          </a:p>
        </p:txBody>
      </p:sp>
      <p:sp>
        <p:nvSpPr>
          <p:cNvPr id="16" name="正方形/長方形 15">
            <a:extLst>
              <a:ext uri="{FF2B5EF4-FFF2-40B4-BE49-F238E27FC236}">
                <a16:creationId xmlns:a16="http://schemas.microsoft.com/office/drawing/2014/main" id="{A66861D3-BA50-4D49-A8A4-01B46288EE6E}"/>
              </a:ext>
            </a:extLst>
          </p:cNvPr>
          <p:cNvSpPr/>
          <p:nvPr/>
        </p:nvSpPr>
        <p:spPr>
          <a:xfrm>
            <a:off x="5595237" y="4310253"/>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家でけんか</a:t>
            </a:r>
            <a:r>
              <a:rPr kumimoji="1" lang="ja-JP" altLang="en-US" sz="1200" b="1" dirty="0">
                <a:solidFill>
                  <a:schemeClr val="tx1"/>
                </a:solidFill>
                <a:highlight>
                  <a:srgbClr val="00FFFF"/>
                </a:highlight>
              </a:rPr>
              <a:t>が増えた</a:t>
            </a:r>
          </a:p>
        </p:txBody>
      </p:sp>
      <p:sp>
        <p:nvSpPr>
          <p:cNvPr id="17" name="正方形/長方形 16">
            <a:extLst>
              <a:ext uri="{FF2B5EF4-FFF2-40B4-BE49-F238E27FC236}">
                <a16:creationId xmlns:a16="http://schemas.microsoft.com/office/drawing/2014/main" id="{29E739E7-2A44-43AE-BFCA-72BA9D0F13A1}"/>
              </a:ext>
            </a:extLst>
          </p:cNvPr>
          <p:cNvSpPr/>
          <p:nvPr/>
        </p:nvSpPr>
        <p:spPr>
          <a:xfrm>
            <a:off x="923925" y="4819649"/>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旅行に行けない</a:t>
            </a:r>
          </a:p>
        </p:txBody>
      </p:sp>
      <p:sp>
        <p:nvSpPr>
          <p:cNvPr id="18" name="正方形/長方形 17">
            <a:extLst>
              <a:ext uri="{FF2B5EF4-FFF2-40B4-BE49-F238E27FC236}">
                <a16:creationId xmlns:a16="http://schemas.microsoft.com/office/drawing/2014/main" id="{B6B4F9CA-6D52-4E7D-958B-9DB46E2BD3C1}"/>
              </a:ext>
            </a:extLst>
          </p:cNvPr>
          <p:cNvSpPr/>
          <p:nvPr/>
        </p:nvSpPr>
        <p:spPr>
          <a:xfrm>
            <a:off x="7527155" y="5887046"/>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ゴールデンウィークがつまらなかった</a:t>
            </a:r>
          </a:p>
        </p:txBody>
      </p:sp>
      <p:sp>
        <p:nvSpPr>
          <p:cNvPr id="20" name="正方形/長方形 19">
            <a:extLst>
              <a:ext uri="{FF2B5EF4-FFF2-40B4-BE49-F238E27FC236}">
                <a16:creationId xmlns:a16="http://schemas.microsoft.com/office/drawing/2014/main" id="{26154832-12E3-472E-9412-BBFE20C0880C}"/>
              </a:ext>
            </a:extLst>
          </p:cNvPr>
          <p:cNvSpPr/>
          <p:nvPr/>
        </p:nvSpPr>
        <p:spPr>
          <a:xfrm>
            <a:off x="131058" y="1870331"/>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highlight>
                  <a:srgbClr val="FFFF00"/>
                </a:highlight>
              </a:rPr>
              <a:t>マスクが買えない</a:t>
            </a:r>
          </a:p>
        </p:txBody>
      </p:sp>
      <p:sp>
        <p:nvSpPr>
          <p:cNvPr id="21" name="正方形/長方形 20">
            <a:extLst>
              <a:ext uri="{FF2B5EF4-FFF2-40B4-BE49-F238E27FC236}">
                <a16:creationId xmlns:a16="http://schemas.microsoft.com/office/drawing/2014/main" id="{61E109DC-2024-4B66-900E-DBCFEF5FC8AF}"/>
              </a:ext>
            </a:extLst>
          </p:cNvPr>
          <p:cNvSpPr/>
          <p:nvPr/>
        </p:nvSpPr>
        <p:spPr>
          <a:xfrm>
            <a:off x="707246" y="301642"/>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外国に行けない</a:t>
            </a:r>
          </a:p>
        </p:txBody>
      </p:sp>
      <p:sp>
        <p:nvSpPr>
          <p:cNvPr id="22" name="正方形/長方形 21">
            <a:extLst>
              <a:ext uri="{FF2B5EF4-FFF2-40B4-BE49-F238E27FC236}">
                <a16:creationId xmlns:a16="http://schemas.microsoft.com/office/drawing/2014/main" id="{32B1F89A-0C3E-4B27-82AE-E0DFA5D57555}"/>
              </a:ext>
            </a:extLst>
          </p:cNvPr>
          <p:cNvSpPr/>
          <p:nvPr/>
        </p:nvSpPr>
        <p:spPr>
          <a:xfrm>
            <a:off x="5610226" y="1895478"/>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企業の倒産</a:t>
            </a:r>
          </a:p>
        </p:txBody>
      </p:sp>
      <p:sp>
        <p:nvSpPr>
          <p:cNvPr id="23" name="正方形/長方形 22">
            <a:extLst>
              <a:ext uri="{FF2B5EF4-FFF2-40B4-BE49-F238E27FC236}">
                <a16:creationId xmlns:a16="http://schemas.microsoft.com/office/drawing/2014/main" id="{44DDDE85-6966-4A1B-9002-25FD6C106452}"/>
              </a:ext>
            </a:extLst>
          </p:cNvPr>
          <p:cNvSpPr/>
          <p:nvPr/>
        </p:nvSpPr>
        <p:spPr>
          <a:xfrm>
            <a:off x="5602731" y="3290554"/>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テレワークが拡大</a:t>
            </a:r>
          </a:p>
        </p:txBody>
      </p:sp>
      <p:sp>
        <p:nvSpPr>
          <p:cNvPr id="24" name="正方形/長方形 23">
            <a:extLst>
              <a:ext uri="{FF2B5EF4-FFF2-40B4-BE49-F238E27FC236}">
                <a16:creationId xmlns:a16="http://schemas.microsoft.com/office/drawing/2014/main" id="{88F1DF10-1EF8-4B0A-BDE5-296894A8140A}"/>
              </a:ext>
            </a:extLst>
          </p:cNvPr>
          <p:cNvSpPr/>
          <p:nvPr/>
        </p:nvSpPr>
        <p:spPr>
          <a:xfrm>
            <a:off x="2873096" y="2978942"/>
            <a:ext cx="2388303"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BD7A8D9-2351-46AE-89DA-27E05684C82B}"/>
              </a:ext>
            </a:extLst>
          </p:cNvPr>
          <p:cNvSpPr/>
          <p:nvPr/>
        </p:nvSpPr>
        <p:spPr>
          <a:xfrm>
            <a:off x="2820710" y="2906315"/>
            <a:ext cx="2388303" cy="37028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3C01CE1-D981-4D6B-9F0F-ED398F455DCC}"/>
              </a:ext>
            </a:extLst>
          </p:cNvPr>
          <p:cNvSpPr/>
          <p:nvPr/>
        </p:nvSpPr>
        <p:spPr>
          <a:xfrm>
            <a:off x="2768324" y="2842020"/>
            <a:ext cx="2388303"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3E84613D-4B63-483F-BCEE-3134F6295486}"/>
              </a:ext>
            </a:extLst>
          </p:cNvPr>
          <p:cNvSpPr/>
          <p:nvPr/>
        </p:nvSpPr>
        <p:spPr>
          <a:xfrm>
            <a:off x="2647960" y="2772964"/>
            <a:ext cx="2489624" cy="391716"/>
          </a:xfrm>
          <a:prstGeom prst="rect">
            <a:avLst/>
          </a:prstGeom>
          <a:solidFill>
            <a:srgbClr val="FFEFFF"/>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新型コロナの流行</a:t>
            </a:r>
          </a:p>
        </p:txBody>
      </p:sp>
      <p:cxnSp>
        <p:nvCxnSpPr>
          <p:cNvPr id="28" name="直線コネクタ 27">
            <a:extLst>
              <a:ext uri="{FF2B5EF4-FFF2-40B4-BE49-F238E27FC236}">
                <a16:creationId xmlns:a16="http://schemas.microsoft.com/office/drawing/2014/main" id="{F3FA6258-7D23-440B-B359-EE12984E9EC2}"/>
              </a:ext>
            </a:extLst>
          </p:cNvPr>
          <p:cNvCxnSpPr>
            <a:cxnSpLocks/>
            <a:stCxn id="27" idx="2"/>
            <a:endCxn id="85" idx="0"/>
          </p:cNvCxnSpPr>
          <p:nvPr/>
        </p:nvCxnSpPr>
        <p:spPr>
          <a:xfrm flipH="1">
            <a:off x="3890964" y="3164680"/>
            <a:ext cx="1808" cy="54530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4161651-6BF9-4608-941C-6CEF4C516B6A}"/>
              </a:ext>
            </a:extLst>
          </p:cNvPr>
          <p:cNvCxnSpPr>
            <a:cxnSpLocks/>
            <a:stCxn id="20" idx="3"/>
            <a:endCxn id="27" idx="1"/>
          </p:cNvCxnSpPr>
          <p:nvPr/>
        </p:nvCxnSpPr>
        <p:spPr>
          <a:xfrm>
            <a:off x="1702683" y="2056069"/>
            <a:ext cx="945277" cy="91275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2D18A906-E7C2-4D46-88B1-3CEDC883C2FE}"/>
              </a:ext>
            </a:extLst>
          </p:cNvPr>
          <p:cNvCxnSpPr>
            <a:cxnSpLocks/>
            <a:stCxn id="27" idx="0"/>
            <a:endCxn id="21" idx="2"/>
          </p:cNvCxnSpPr>
          <p:nvPr/>
        </p:nvCxnSpPr>
        <p:spPr>
          <a:xfrm flipH="1" flipV="1">
            <a:off x="1493059" y="673117"/>
            <a:ext cx="2399713" cy="209984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395A0D4-875E-4CEE-A38B-BC3951F063AD}"/>
              </a:ext>
            </a:extLst>
          </p:cNvPr>
          <p:cNvCxnSpPr>
            <a:cxnSpLocks/>
            <a:stCxn id="12" idx="3"/>
            <a:endCxn id="22" idx="1"/>
          </p:cNvCxnSpPr>
          <p:nvPr/>
        </p:nvCxnSpPr>
        <p:spPr>
          <a:xfrm flipV="1">
            <a:off x="5270925" y="2081216"/>
            <a:ext cx="339301" cy="112751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7AD786C9-A2CA-4AFC-ACB5-86E6652C6EA5}"/>
              </a:ext>
            </a:extLst>
          </p:cNvPr>
          <p:cNvCxnSpPr>
            <a:cxnSpLocks/>
            <a:stCxn id="10" idx="3"/>
            <a:endCxn id="23" idx="1"/>
          </p:cNvCxnSpPr>
          <p:nvPr/>
        </p:nvCxnSpPr>
        <p:spPr>
          <a:xfrm flipV="1">
            <a:off x="4783953" y="3476292"/>
            <a:ext cx="818778" cy="91896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93CA22A4-6304-440B-9E67-B35AF1995F3D}"/>
              </a:ext>
            </a:extLst>
          </p:cNvPr>
          <p:cNvCxnSpPr>
            <a:cxnSpLocks/>
            <a:stCxn id="10" idx="3"/>
            <a:endCxn id="16" idx="1"/>
          </p:cNvCxnSpPr>
          <p:nvPr/>
        </p:nvCxnSpPr>
        <p:spPr>
          <a:xfrm>
            <a:off x="4783953" y="4395261"/>
            <a:ext cx="811284" cy="10073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57385A85-D4A4-41D9-A488-AEF547A6FBF5}"/>
              </a:ext>
            </a:extLst>
          </p:cNvPr>
          <p:cNvCxnSpPr>
            <a:cxnSpLocks/>
            <a:stCxn id="17" idx="3"/>
            <a:endCxn id="85" idx="1"/>
          </p:cNvCxnSpPr>
          <p:nvPr/>
        </p:nvCxnSpPr>
        <p:spPr>
          <a:xfrm flipV="1">
            <a:off x="2495550" y="4042503"/>
            <a:ext cx="590552" cy="9628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7DDE1FAB-856A-4BC6-A458-55D9A4FFDD8D}"/>
              </a:ext>
            </a:extLst>
          </p:cNvPr>
          <p:cNvCxnSpPr>
            <a:cxnSpLocks/>
            <a:stCxn id="10" idx="3"/>
            <a:endCxn id="15" idx="1"/>
          </p:cNvCxnSpPr>
          <p:nvPr/>
        </p:nvCxnSpPr>
        <p:spPr>
          <a:xfrm>
            <a:off x="4783953" y="4395261"/>
            <a:ext cx="801273" cy="64465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E1198D36-1620-4490-90D3-2BA1C61F6BF0}"/>
              </a:ext>
            </a:extLst>
          </p:cNvPr>
          <p:cNvCxnSpPr>
            <a:cxnSpLocks/>
            <a:stCxn id="7" idx="3"/>
            <a:endCxn id="27" idx="2"/>
          </p:cNvCxnSpPr>
          <p:nvPr/>
        </p:nvCxnSpPr>
        <p:spPr>
          <a:xfrm flipV="1">
            <a:off x="1707954" y="3164680"/>
            <a:ext cx="2184818" cy="35956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C08819B7-7047-47C6-B72E-66BA610B3DB6}"/>
              </a:ext>
            </a:extLst>
          </p:cNvPr>
          <p:cNvCxnSpPr>
            <a:cxnSpLocks/>
            <a:stCxn id="10" idx="3"/>
            <a:endCxn id="14" idx="1"/>
          </p:cNvCxnSpPr>
          <p:nvPr/>
        </p:nvCxnSpPr>
        <p:spPr>
          <a:xfrm>
            <a:off x="4783953" y="4395261"/>
            <a:ext cx="801272" cy="174121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7FC74560-EF10-4E2B-970F-294847C11789}"/>
              </a:ext>
            </a:extLst>
          </p:cNvPr>
          <p:cNvSpPr/>
          <p:nvPr/>
        </p:nvSpPr>
        <p:spPr>
          <a:xfrm>
            <a:off x="7527156" y="4426741"/>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遊べない</a:t>
            </a:r>
          </a:p>
        </p:txBody>
      </p:sp>
      <p:sp>
        <p:nvSpPr>
          <p:cNvPr id="40" name="正方形/長方形 39">
            <a:extLst>
              <a:ext uri="{FF2B5EF4-FFF2-40B4-BE49-F238E27FC236}">
                <a16:creationId xmlns:a16="http://schemas.microsoft.com/office/drawing/2014/main" id="{182ED433-272F-423E-AB07-E357A3A21234}"/>
              </a:ext>
            </a:extLst>
          </p:cNvPr>
          <p:cNvSpPr/>
          <p:nvPr/>
        </p:nvSpPr>
        <p:spPr>
          <a:xfrm>
            <a:off x="7506903" y="3979068"/>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勉強がやりにくい</a:t>
            </a:r>
          </a:p>
        </p:txBody>
      </p:sp>
      <p:sp>
        <p:nvSpPr>
          <p:cNvPr id="41" name="正方形/長方形 40">
            <a:extLst>
              <a:ext uri="{FF2B5EF4-FFF2-40B4-BE49-F238E27FC236}">
                <a16:creationId xmlns:a16="http://schemas.microsoft.com/office/drawing/2014/main" id="{71F585E0-E595-42E5-8C0A-3BF157EED536}"/>
              </a:ext>
            </a:extLst>
          </p:cNvPr>
          <p:cNvSpPr/>
          <p:nvPr/>
        </p:nvSpPr>
        <p:spPr>
          <a:xfrm>
            <a:off x="7506903" y="3533774"/>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収入が減った</a:t>
            </a:r>
          </a:p>
        </p:txBody>
      </p:sp>
      <p:cxnSp>
        <p:nvCxnSpPr>
          <p:cNvPr id="42" name="直線コネクタ 41">
            <a:extLst>
              <a:ext uri="{FF2B5EF4-FFF2-40B4-BE49-F238E27FC236}">
                <a16:creationId xmlns:a16="http://schemas.microsoft.com/office/drawing/2014/main" id="{E663940E-013E-4A93-BA74-7AC0136E3D51}"/>
              </a:ext>
            </a:extLst>
          </p:cNvPr>
          <p:cNvCxnSpPr>
            <a:cxnSpLocks/>
            <a:stCxn id="16" idx="3"/>
            <a:endCxn id="40" idx="1"/>
          </p:cNvCxnSpPr>
          <p:nvPr/>
        </p:nvCxnSpPr>
        <p:spPr>
          <a:xfrm flipV="1">
            <a:off x="7166862" y="4164806"/>
            <a:ext cx="340041" cy="33118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004CD704-D36E-48CC-AB7E-517B17B1D8B6}"/>
              </a:ext>
            </a:extLst>
          </p:cNvPr>
          <p:cNvCxnSpPr>
            <a:cxnSpLocks/>
            <a:stCxn id="16" idx="3"/>
            <a:endCxn id="41" idx="1"/>
          </p:cNvCxnSpPr>
          <p:nvPr/>
        </p:nvCxnSpPr>
        <p:spPr>
          <a:xfrm flipV="1">
            <a:off x="7166862" y="3719512"/>
            <a:ext cx="340041" cy="77647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09722CB3-C01A-436A-95AF-5B21C9C8FD60}"/>
              </a:ext>
            </a:extLst>
          </p:cNvPr>
          <p:cNvCxnSpPr>
            <a:cxnSpLocks/>
            <a:stCxn id="16" idx="3"/>
            <a:endCxn id="39" idx="1"/>
          </p:cNvCxnSpPr>
          <p:nvPr/>
        </p:nvCxnSpPr>
        <p:spPr>
          <a:xfrm>
            <a:off x="7166862" y="4495991"/>
            <a:ext cx="360294" cy="1164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584707D8-0615-4F26-A5FE-4F3711DAE42A}"/>
              </a:ext>
            </a:extLst>
          </p:cNvPr>
          <p:cNvSpPr/>
          <p:nvPr/>
        </p:nvSpPr>
        <p:spPr>
          <a:xfrm>
            <a:off x="5589987" y="6397225"/>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友達と遊べない</a:t>
            </a:r>
          </a:p>
        </p:txBody>
      </p:sp>
      <p:cxnSp>
        <p:nvCxnSpPr>
          <p:cNvPr id="46" name="直線コネクタ 45">
            <a:extLst>
              <a:ext uri="{FF2B5EF4-FFF2-40B4-BE49-F238E27FC236}">
                <a16:creationId xmlns:a16="http://schemas.microsoft.com/office/drawing/2014/main" id="{9C949F33-7B6E-4A42-AA66-1F4B1BA84196}"/>
              </a:ext>
            </a:extLst>
          </p:cNvPr>
          <p:cNvCxnSpPr>
            <a:cxnSpLocks/>
            <a:stCxn id="10" idx="3"/>
          </p:cNvCxnSpPr>
          <p:nvPr/>
        </p:nvCxnSpPr>
        <p:spPr>
          <a:xfrm>
            <a:off x="4783953" y="4395261"/>
            <a:ext cx="786988" cy="215853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3AE00A6B-0EC6-45D1-A53E-F7FB215ABFF3}"/>
              </a:ext>
            </a:extLst>
          </p:cNvPr>
          <p:cNvSpPr/>
          <p:nvPr/>
        </p:nvSpPr>
        <p:spPr>
          <a:xfrm>
            <a:off x="781055" y="5765004"/>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観光客が来ない</a:t>
            </a:r>
          </a:p>
        </p:txBody>
      </p:sp>
      <p:cxnSp>
        <p:nvCxnSpPr>
          <p:cNvPr id="48" name="直線コネクタ 47">
            <a:extLst>
              <a:ext uri="{FF2B5EF4-FFF2-40B4-BE49-F238E27FC236}">
                <a16:creationId xmlns:a16="http://schemas.microsoft.com/office/drawing/2014/main" id="{970D51DD-E755-4A43-AEBF-24563076A9A5}"/>
              </a:ext>
            </a:extLst>
          </p:cNvPr>
          <p:cNvCxnSpPr>
            <a:cxnSpLocks/>
            <a:stCxn id="22" idx="2"/>
            <a:endCxn id="23" idx="0"/>
          </p:cNvCxnSpPr>
          <p:nvPr/>
        </p:nvCxnSpPr>
        <p:spPr>
          <a:xfrm flipH="1">
            <a:off x="6388544" y="2266953"/>
            <a:ext cx="7495" cy="102360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136F294A-A909-48FF-9815-E2938BCBE718}"/>
              </a:ext>
            </a:extLst>
          </p:cNvPr>
          <p:cNvSpPr/>
          <p:nvPr/>
        </p:nvSpPr>
        <p:spPr>
          <a:xfrm>
            <a:off x="3119435" y="1612626"/>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世界中で人が大勢の人が死んでいる</a:t>
            </a:r>
          </a:p>
        </p:txBody>
      </p:sp>
      <p:cxnSp>
        <p:nvCxnSpPr>
          <p:cNvPr id="50" name="直線コネクタ 49">
            <a:extLst>
              <a:ext uri="{FF2B5EF4-FFF2-40B4-BE49-F238E27FC236}">
                <a16:creationId xmlns:a16="http://schemas.microsoft.com/office/drawing/2014/main" id="{0E0162AA-26AB-4BD7-B50E-2B505E1F916D}"/>
              </a:ext>
            </a:extLst>
          </p:cNvPr>
          <p:cNvCxnSpPr>
            <a:cxnSpLocks/>
            <a:stCxn id="49" idx="0"/>
          </p:cNvCxnSpPr>
          <p:nvPr/>
        </p:nvCxnSpPr>
        <p:spPr>
          <a:xfrm flipH="1" flipV="1">
            <a:off x="3157546" y="702328"/>
            <a:ext cx="747702" cy="91029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A9C6BD20-EDBE-45E4-BC51-95598B97627C}"/>
              </a:ext>
            </a:extLst>
          </p:cNvPr>
          <p:cNvSpPr/>
          <p:nvPr/>
        </p:nvSpPr>
        <p:spPr>
          <a:xfrm>
            <a:off x="2609861" y="590369"/>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アメリカでコロナ</a:t>
            </a:r>
            <a:r>
              <a:rPr lang="ja-JP" altLang="en-US" sz="1200" b="1" dirty="0">
                <a:solidFill>
                  <a:schemeClr val="tx1"/>
                </a:solidFill>
              </a:rPr>
              <a:t>が蔓延</a:t>
            </a:r>
          </a:p>
        </p:txBody>
      </p:sp>
      <p:sp>
        <p:nvSpPr>
          <p:cNvPr id="52" name="正方形/長方形 51">
            <a:extLst>
              <a:ext uri="{FF2B5EF4-FFF2-40B4-BE49-F238E27FC236}">
                <a16:creationId xmlns:a16="http://schemas.microsoft.com/office/drawing/2014/main" id="{836DF76C-B1A7-4AEB-B73C-6AB993158ABE}"/>
              </a:ext>
            </a:extLst>
          </p:cNvPr>
          <p:cNvSpPr/>
          <p:nvPr/>
        </p:nvSpPr>
        <p:spPr>
          <a:xfrm>
            <a:off x="7527155" y="4960739"/>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修学旅行も中止</a:t>
            </a:r>
          </a:p>
        </p:txBody>
      </p:sp>
      <p:sp>
        <p:nvSpPr>
          <p:cNvPr id="53" name="正方形/長方形 52">
            <a:extLst>
              <a:ext uri="{FF2B5EF4-FFF2-40B4-BE49-F238E27FC236}">
                <a16:creationId xmlns:a16="http://schemas.microsoft.com/office/drawing/2014/main" id="{3491F880-45EE-4B86-9BB4-34140EEE6961}"/>
              </a:ext>
            </a:extLst>
          </p:cNvPr>
          <p:cNvSpPr/>
          <p:nvPr/>
        </p:nvSpPr>
        <p:spPr>
          <a:xfrm>
            <a:off x="7527155" y="5411392"/>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プールもも中止</a:t>
            </a:r>
          </a:p>
        </p:txBody>
      </p:sp>
      <p:cxnSp>
        <p:nvCxnSpPr>
          <p:cNvPr id="54" name="直線コネクタ 53">
            <a:extLst>
              <a:ext uri="{FF2B5EF4-FFF2-40B4-BE49-F238E27FC236}">
                <a16:creationId xmlns:a16="http://schemas.microsoft.com/office/drawing/2014/main" id="{2C286604-0E00-4C7B-8275-20DB8E32A701}"/>
              </a:ext>
            </a:extLst>
          </p:cNvPr>
          <p:cNvCxnSpPr>
            <a:cxnSpLocks/>
            <a:stCxn id="15" idx="3"/>
            <a:endCxn id="52" idx="1"/>
          </p:cNvCxnSpPr>
          <p:nvPr/>
        </p:nvCxnSpPr>
        <p:spPr>
          <a:xfrm>
            <a:off x="7156851" y="5039913"/>
            <a:ext cx="370304" cy="10656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A4D2B09-50F3-4F2D-8B38-113B36B2724A}"/>
              </a:ext>
            </a:extLst>
          </p:cNvPr>
          <p:cNvCxnSpPr>
            <a:cxnSpLocks/>
            <a:stCxn id="15" idx="3"/>
            <a:endCxn id="53" idx="1"/>
          </p:cNvCxnSpPr>
          <p:nvPr/>
        </p:nvCxnSpPr>
        <p:spPr>
          <a:xfrm>
            <a:off x="7156851" y="5039913"/>
            <a:ext cx="370304" cy="55721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0BE843C0-9086-4B40-AB88-6BD7785CE79D}"/>
              </a:ext>
            </a:extLst>
          </p:cNvPr>
          <p:cNvCxnSpPr>
            <a:cxnSpLocks/>
            <a:stCxn id="14" idx="3"/>
            <a:endCxn id="18" idx="1"/>
          </p:cNvCxnSpPr>
          <p:nvPr/>
        </p:nvCxnSpPr>
        <p:spPr>
          <a:xfrm flipV="1">
            <a:off x="7156850" y="6072784"/>
            <a:ext cx="370305" cy="636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160910C0-80F8-48FF-9B46-1A2D6BD8B3EA}"/>
              </a:ext>
            </a:extLst>
          </p:cNvPr>
          <p:cNvCxnSpPr>
            <a:cxnSpLocks/>
            <a:stCxn id="27" idx="0"/>
            <a:endCxn id="49" idx="2"/>
          </p:cNvCxnSpPr>
          <p:nvPr/>
        </p:nvCxnSpPr>
        <p:spPr>
          <a:xfrm flipV="1">
            <a:off x="3892772" y="1984101"/>
            <a:ext cx="12476" cy="78886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873F11BD-7F89-47C6-BC4F-E8294CAF906E}"/>
              </a:ext>
            </a:extLst>
          </p:cNvPr>
          <p:cNvSpPr/>
          <p:nvPr/>
        </p:nvSpPr>
        <p:spPr>
          <a:xfrm>
            <a:off x="5580460" y="5346926"/>
            <a:ext cx="1571625" cy="35123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Ｊリーグが中止</a:t>
            </a:r>
            <a:endParaRPr kumimoji="1" lang="ja-JP" altLang="en-US" sz="1200" b="1" dirty="0">
              <a:solidFill>
                <a:schemeClr val="tx1"/>
              </a:solidFill>
              <a:highlight>
                <a:srgbClr val="00FFFF"/>
              </a:highlight>
            </a:endParaRPr>
          </a:p>
        </p:txBody>
      </p:sp>
      <p:cxnSp>
        <p:nvCxnSpPr>
          <p:cNvPr id="59" name="直線コネクタ 58">
            <a:extLst>
              <a:ext uri="{FF2B5EF4-FFF2-40B4-BE49-F238E27FC236}">
                <a16:creationId xmlns:a16="http://schemas.microsoft.com/office/drawing/2014/main" id="{B0B659FA-D61B-4C17-BF0E-C05941F59908}"/>
              </a:ext>
            </a:extLst>
          </p:cNvPr>
          <p:cNvCxnSpPr>
            <a:cxnSpLocks/>
            <a:stCxn id="22" idx="3"/>
            <a:endCxn id="41" idx="1"/>
          </p:cNvCxnSpPr>
          <p:nvPr/>
        </p:nvCxnSpPr>
        <p:spPr>
          <a:xfrm>
            <a:off x="7181851" y="2081216"/>
            <a:ext cx="325052" cy="16382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4DAA5568-A14A-47A6-93FD-42B538355517}"/>
              </a:ext>
            </a:extLst>
          </p:cNvPr>
          <p:cNvCxnSpPr>
            <a:cxnSpLocks/>
            <a:stCxn id="45" idx="3"/>
            <a:endCxn id="39" idx="1"/>
          </p:cNvCxnSpPr>
          <p:nvPr/>
        </p:nvCxnSpPr>
        <p:spPr>
          <a:xfrm flipV="1">
            <a:off x="7161612" y="4612479"/>
            <a:ext cx="365544" cy="197048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AAF7E017-3E15-4BFF-A92F-9977A890026C}"/>
              </a:ext>
            </a:extLst>
          </p:cNvPr>
          <p:cNvCxnSpPr>
            <a:cxnSpLocks/>
            <a:stCxn id="58" idx="3"/>
            <a:endCxn id="18" idx="1"/>
          </p:cNvCxnSpPr>
          <p:nvPr/>
        </p:nvCxnSpPr>
        <p:spPr>
          <a:xfrm>
            <a:off x="7152085" y="5522544"/>
            <a:ext cx="375070" cy="55024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03073FED-0A44-4201-8926-DD84FEF5EAA1}"/>
              </a:ext>
            </a:extLst>
          </p:cNvPr>
          <p:cNvCxnSpPr>
            <a:cxnSpLocks/>
            <a:stCxn id="45" idx="3"/>
            <a:endCxn id="18" idx="1"/>
          </p:cNvCxnSpPr>
          <p:nvPr/>
        </p:nvCxnSpPr>
        <p:spPr>
          <a:xfrm flipV="1">
            <a:off x="7161612" y="6072784"/>
            <a:ext cx="365543" cy="51017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04051E4A-65F5-4C88-90B6-7522A83CF608}"/>
              </a:ext>
            </a:extLst>
          </p:cNvPr>
          <p:cNvSpPr/>
          <p:nvPr/>
        </p:nvSpPr>
        <p:spPr>
          <a:xfrm>
            <a:off x="129185" y="3810592"/>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highlight>
                  <a:srgbClr val="FFFF00"/>
                </a:highlight>
              </a:rPr>
              <a:t>介護の方が大変</a:t>
            </a:r>
            <a:endParaRPr kumimoji="1" lang="ja-JP" altLang="en-US" sz="1200" b="1" dirty="0">
              <a:solidFill>
                <a:schemeClr val="tx1"/>
              </a:solidFill>
              <a:highlight>
                <a:srgbClr val="FFFF00"/>
              </a:highlight>
            </a:endParaRPr>
          </a:p>
        </p:txBody>
      </p:sp>
      <p:cxnSp>
        <p:nvCxnSpPr>
          <p:cNvPr id="65" name="直線コネクタ 64">
            <a:extLst>
              <a:ext uri="{FF2B5EF4-FFF2-40B4-BE49-F238E27FC236}">
                <a16:creationId xmlns:a16="http://schemas.microsoft.com/office/drawing/2014/main" id="{95518BBA-8E9F-4496-8B08-83F86B42025E}"/>
              </a:ext>
            </a:extLst>
          </p:cNvPr>
          <p:cNvCxnSpPr>
            <a:cxnSpLocks/>
            <a:stCxn id="64" idx="3"/>
            <a:endCxn id="27" idx="2"/>
          </p:cNvCxnSpPr>
          <p:nvPr/>
        </p:nvCxnSpPr>
        <p:spPr>
          <a:xfrm flipV="1">
            <a:off x="1700810" y="3164680"/>
            <a:ext cx="2191962" cy="83165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6" name="正方形/長方形 65">
            <a:extLst>
              <a:ext uri="{FF2B5EF4-FFF2-40B4-BE49-F238E27FC236}">
                <a16:creationId xmlns:a16="http://schemas.microsoft.com/office/drawing/2014/main" id="{7F38C40A-A668-4866-B734-2D8A888BEB98}"/>
              </a:ext>
            </a:extLst>
          </p:cNvPr>
          <p:cNvSpPr/>
          <p:nvPr/>
        </p:nvSpPr>
        <p:spPr>
          <a:xfrm>
            <a:off x="2654131" y="814961"/>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イタリアでコロナ</a:t>
            </a:r>
            <a:r>
              <a:rPr lang="ja-JP" altLang="en-US" sz="1200" b="1" dirty="0">
                <a:solidFill>
                  <a:schemeClr val="tx1"/>
                </a:solidFill>
              </a:rPr>
              <a:t>が蔓延</a:t>
            </a:r>
          </a:p>
        </p:txBody>
      </p:sp>
      <p:cxnSp>
        <p:nvCxnSpPr>
          <p:cNvPr id="67" name="直線コネクタ 66">
            <a:extLst>
              <a:ext uri="{FF2B5EF4-FFF2-40B4-BE49-F238E27FC236}">
                <a16:creationId xmlns:a16="http://schemas.microsoft.com/office/drawing/2014/main" id="{45A545F2-11F4-41FF-A025-13C8BD39AA27}"/>
              </a:ext>
            </a:extLst>
          </p:cNvPr>
          <p:cNvCxnSpPr>
            <a:cxnSpLocks/>
            <a:stCxn id="49" idx="0"/>
            <a:endCxn id="51" idx="2"/>
          </p:cNvCxnSpPr>
          <p:nvPr/>
        </p:nvCxnSpPr>
        <p:spPr>
          <a:xfrm flipH="1" flipV="1">
            <a:off x="3395674" y="961844"/>
            <a:ext cx="509574" cy="65078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921D45A2-695A-40D6-8698-9F0405EF1CAD}"/>
              </a:ext>
            </a:extLst>
          </p:cNvPr>
          <p:cNvCxnSpPr>
            <a:cxnSpLocks/>
            <a:stCxn id="49" idx="0"/>
            <a:endCxn id="75" idx="2"/>
          </p:cNvCxnSpPr>
          <p:nvPr/>
        </p:nvCxnSpPr>
        <p:spPr>
          <a:xfrm flipV="1">
            <a:off x="3905248" y="950357"/>
            <a:ext cx="1702641" cy="66226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0B271B2F-4A71-4FC5-90FF-FCC703E18873}"/>
              </a:ext>
            </a:extLst>
          </p:cNvPr>
          <p:cNvCxnSpPr>
            <a:cxnSpLocks/>
            <a:stCxn id="49" idx="0"/>
            <a:endCxn id="66" idx="2"/>
          </p:cNvCxnSpPr>
          <p:nvPr/>
        </p:nvCxnSpPr>
        <p:spPr>
          <a:xfrm flipH="1" flipV="1">
            <a:off x="3439944" y="1186436"/>
            <a:ext cx="465304" cy="42619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9CAFBB6B-EB19-4F41-8F2B-7D93E8FC7B16}"/>
              </a:ext>
            </a:extLst>
          </p:cNvPr>
          <p:cNvSpPr/>
          <p:nvPr/>
        </p:nvSpPr>
        <p:spPr>
          <a:xfrm>
            <a:off x="2876563" y="983440"/>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アフリカでコロナが蔓延</a:t>
            </a:r>
          </a:p>
        </p:txBody>
      </p:sp>
      <p:cxnSp>
        <p:nvCxnSpPr>
          <p:cNvPr id="71" name="直線コネクタ 70">
            <a:extLst>
              <a:ext uri="{FF2B5EF4-FFF2-40B4-BE49-F238E27FC236}">
                <a16:creationId xmlns:a16="http://schemas.microsoft.com/office/drawing/2014/main" id="{068CADC6-4183-420B-86F0-D8AEC2EC0988}"/>
              </a:ext>
            </a:extLst>
          </p:cNvPr>
          <p:cNvCxnSpPr>
            <a:cxnSpLocks/>
            <a:stCxn id="8" idx="2"/>
            <a:endCxn id="47" idx="0"/>
          </p:cNvCxnSpPr>
          <p:nvPr/>
        </p:nvCxnSpPr>
        <p:spPr>
          <a:xfrm>
            <a:off x="1566868" y="5364955"/>
            <a:ext cx="0" cy="400049"/>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2196F90C-767B-4CFA-AAEB-8E1D9C5FC8D7}"/>
              </a:ext>
            </a:extLst>
          </p:cNvPr>
          <p:cNvSpPr/>
          <p:nvPr/>
        </p:nvSpPr>
        <p:spPr>
          <a:xfrm>
            <a:off x="136329" y="4300828"/>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流通の方が大変</a:t>
            </a:r>
            <a:endParaRPr kumimoji="1" lang="ja-JP" altLang="en-US" sz="1200" b="1" dirty="0">
              <a:solidFill>
                <a:schemeClr val="tx1"/>
              </a:solidFill>
              <a:highlight>
                <a:srgbClr val="00FFFF"/>
              </a:highlight>
            </a:endParaRPr>
          </a:p>
        </p:txBody>
      </p:sp>
      <p:cxnSp>
        <p:nvCxnSpPr>
          <p:cNvPr id="73" name="直線コネクタ 72">
            <a:extLst>
              <a:ext uri="{FF2B5EF4-FFF2-40B4-BE49-F238E27FC236}">
                <a16:creationId xmlns:a16="http://schemas.microsoft.com/office/drawing/2014/main" id="{4D7ECB15-BE07-4194-B0CC-9E8C6FEAFDCE}"/>
              </a:ext>
            </a:extLst>
          </p:cNvPr>
          <p:cNvCxnSpPr>
            <a:cxnSpLocks/>
            <a:stCxn id="72" idx="3"/>
          </p:cNvCxnSpPr>
          <p:nvPr/>
        </p:nvCxnSpPr>
        <p:spPr>
          <a:xfrm flipV="1">
            <a:off x="1707954" y="3185224"/>
            <a:ext cx="2340256" cy="130134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AE764C8-43E7-43EE-99BC-8F0161E586C9}"/>
              </a:ext>
            </a:extLst>
          </p:cNvPr>
          <p:cNvCxnSpPr>
            <a:cxnSpLocks/>
            <a:stCxn id="49" idx="0"/>
            <a:endCxn id="70" idx="2"/>
          </p:cNvCxnSpPr>
          <p:nvPr/>
        </p:nvCxnSpPr>
        <p:spPr>
          <a:xfrm flipH="1" flipV="1">
            <a:off x="3662376" y="1354915"/>
            <a:ext cx="242872" cy="25771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6D5D985D-C808-4FA1-B85E-2DDF1F44A5C3}"/>
              </a:ext>
            </a:extLst>
          </p:cNvPr>
          <p:cNvSpPr/>
          <p:nvPr/>
        </p:nvSpPr>
        <p:spPr>
          <a:xfrm>
            <a:off x="4822076" y="578882"/>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ロシアでコロナが</a:t>
            </a:r>
            <a:r>
              <a:rPr lang="ja-JP" altLang="en-US" sz="1200" b="1" dirty="0">
                <a:solidFill>
                  <a:schemeClr val="tx1"/>
                </a:solidFill>
              </a:rPr>
              <a:t>蔓延</a:t>
            </a:r>
          </a:p>
        </p:txBody>
      </p:sp>
      <p:sp>
        <p:nvSpPr>
          <p:cNvPr id="76" name="正方形/長方形 75">
            <a:extLst>
              <a:ext uri="{FF2B5EF4-FFF2-40B4-BE49-F238E27FC236}">
                <a16:creationId xmlns:a16="http://schemas.microsoft.com/office/drawing/2014/main" id="{79C8A27F-0793-434E-9B63-D618925FC77E}"/>
              </a:ext>
            </a:extLst>
          </p:cNvPr>
          <p:cNvSpPr/>
          <p:nvPr/>
        </p:nvSpPr>
        <p:spPr>
          <a:xfrm>
            <a:off x="4181486" y="47446"/>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ＷＨＯがコロナ対策について話し合った</a:t>
            </a:r>
          </a:p>
        </p:txBody>
      </p:sp>
      <p:sp>
        <p:nvSpPr>
          <p:cNvPr id="77" name="正方形/長方形 76">
            <a:extLst>
              <a:ext uri="{FF2B5EF4-FFF2-40B4-BE49-F238E27FC236}">
                <a16:creationId xmlns:a16="http://schemas.microsoft.com/office/drawing/2014/main" id="{17A166C3-F25E-4C4D-B555-3943F064BC02}"/>
              </a:ext>
            </a:extLst>
          </p:cNvPr>
          <p:cNvSpPr/>
          <p:nvPr/>
        </p:nvSpPr>
        <p:spPr>
          <a:xfrm>
            <a:off x="4957780" y="806214"/>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スペインが解除</a:t>
            </a:r>
            <a:endParaRPr lang="en-US" altLang="ja-JP" sz="1200" b="1" dirty="0">
              <a:solidFill>
                <a:schemeClr val="tx1"/>
              </a:solidFill>
              <a:highlight>
                <a:srgbClr val="00FFFF"/>
              </a:highlight>
            </a:endParaRPr>
          </a:p>
          <a:p>
            <a:pPr algn="ctr"/>
            <a:endParaRPr lang="ja-JP" altLang="en-US" sz="1200" b="1" dirty="0">
              <a:solidFill>
                <a:schemeClr val="tx1"/>
              </a:solidFill>
            </a:endParaRPr>
          </a:p>
        </p:txBody>
      </p:sp>
      <p:cxnSp>
        <p:nvCxnSpPr>
          <p:cNvPr id="78" name="直線コネクタ 77">
            <a:extLst>
              <a:ext uri="{FF2B5EF4-FFF2-40B4-BE49-F238E27FC236}">
                <a16:creationId xmlns:a16="http://schemas.microsoft.com/office/drawing/2014/main" id="{FAB68879-CA54-4732-8DE3-FDDF4F5E9BFE}"/>
              </a:ext>
            </a:extLst>
          </p:cNvPr>
          <p:cNvCxnSpPr>
            <a:cxnSpLocks/>
            <a:stCxn id="49" idx="0"/>
            <a:endCxn id="76" idx="2"/>
          </p:cNvCxnSpPr>
          <p:nvPr/>
        </p:nvCxnSpPr>
        <p:spPr>
          <a:xfrm flipV="1">
            <a:off x="3905248" y="418921"/>
            <a:ext cx="1062051" cy="119370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B296B4A-D682-43BF-B643-B73203E662DA}"/>
              </a:ext>
            </a:extLst>
          </p:cNvPr>
          <p:cNvCxnSpPr>
            <a:cxnSpLocks/>
            <a:stCxn id="49" idx="0"/>
            <a:endCxn id="77" idx="2"/>
          </p:cNvCxnSpPr>
          <p:nvPr/>
        </p:nvCxnSpPr>
        <p:spPr>
          <a:xfrm flipV="1">
            <a:off x="3905248" y="1177689"/>
            <a:ext cx="1838345" cy="434937"/>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0" name="正方形/長方形 79">
            <a:extLst>
              <a:ext uri="{FF2B5EF4-FFF2-40B4-BE49-F238E27FC236}">
                <a16:creationId xmlns:a16="http://schemas.microsoft.com/office/drawing/2014/main" id="{1DDB26BA-03A7-4A63-8FAB-ADE923FA0E1D}"/>
              </a:ext>
            </a:extLst>
          </p:cNvPr>
          <p:cNvSpPr/>
          <p:nvPr/>
        </p:nvSpPr>
        <p:spPr>
          <a:xfrm>
            <a:off x="5081608" y="974693"/>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韓国ででコロナが</a:t>
            </a:r>
            <a:endParaRPr lang="en-US" altLang="ja-JP" sz="1200" b="1" dirty="0">
              <a:solidFill>
                <a:schemeClr val="tx1"/>
              </a:solidFill>
              <a:highlight>
                <a:srgbClr val="00FFFF"/>
              </a:highlight>
            </a:endParaRPr>
          </a:p>
          <a:p>
            <a:pPr algn="ctr"/>
            <a:r>
              <a:rPr lang="ja-JP" altLang="en-US" sz="1200" b="1" dirty="0">
                <a:solidFill>
                  <a:schemeClr val="tx1"/>
                </a:solidFill>
                <a:highlight>
                  <a:srgbClr val="00FFFF"/>
                </a:highlight>
              </a:rPr>
              <a:t>再燃</a:t>
            </a:r>
          </a:p>
        </p:txBody>
      </p:sp>
      <p:cxnSp>
        <p:nvCxnSpPr>
          <p:cNvPr id="81" name="直線コネクタ 80">
            <a:extLst>
              <a:ext uri="{FF2B5EF4-FFF2-40B4-BE49-F238E27FC236}">
                <a16:creationId xmlns:a16="http://schemas.microsoft.com/office/drawing/2014/main" id="{DC0A1DCB-9D6E-41D3-85ED-BEBCF9AE82FB}"/>
              </a:ext>
            </a:extLst>
          </p:cNvPr>
          <p:cNvCxnSpPr>
            <a:cxnSpLocks/>
            <a:stCxn id="49" idx="0"/>
            <a:endCxn id="80" idx="2"/>
          </p:cNvCxnSpPr>
          <p:nvPr/>
        </p:nvCxnSpPr>
        <p:spPr>
          <a:xfrm flipV="1">
            <a:off x="3905248" y="1346168"/>
            <a:ext cx="1962173" cy="26645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6376913E-635E-4BEB-8BA1-16E899BA9CC7}"/>
              </a:ext>
            </a:extLst>
          </p:cNvPr>
          <p:cNvCxnSpPr>
            <a:cxnSpLocks/>
            <a:stCxn id="27" idx="2"/>
            <a:endCxn id="47" idx="0"/>
          </p:cNvCxnSpPr>
          <p:nvPr/>
        </p:nvCxnSpPr>
        <p:spPr>
          <a:xfrm flipH="1">
            <a:off x="1566868" y="3164680"/>
            <a:ext cx="2325904" cy="260032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5" name="正方形/長方形 84">
            <a:extLst>
              <a:ext uri="{FF2B5EF4-FFF2-40B4-BE49-F238E27FC236}">
                <a16:creationId xmlns:a16="http://schemas.microsoft.com/office/drawing/2014/main" id="{5AED4166-2B13-45AF-AF01-0D3D91514A90}"/>
              </a:ext>
            </a:extLst>
          </p:cNvPr>
          <p:cNvSpPr/>
          <p:nvPr/>
        </p:nvSpPr>
        <p:spPr>
          <a:xfrm>
            <a:off x="3086102" y="3709985"/>
            <a:ext cx="1609724" cy="665036"/>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緊急事態宣言</a:t>
            </a:r>
            <a:endParaRPr lang="en-US" altLang="ja-JP" sz="1400" b="1" dirty="0">
              <a:solidFill>
                <a:schemeClr val="tx1"/>
              </a:solidFill>
            </a:endParaRPr>
          </a:p>
          <a:p>
            <a:pPr algn="ctr"/>
            <a:r>
              <a:rPr kumimoji="1" lang="ja-JP" altLang="en-US" sz="1400" b="1" dirty="0">
                <a:solidFill>
                  <a:schemeClr val="tx1"/>
                </a:solidFill>
              </a:rPr>
              <a:t>他人との接触を</a:t>
            </a:r>
            <a:endParaRPr kumimoji="1" lang="en-US" altLang="ja-JP" sz="1400" b="1" dirty="0">
              <a:solidFill>
                <a:schemeClr val="tx1"/>
              </a:solidFill>
            </a:endParaRPr>
          </a:p>
          <a:p>
            <a:pPr algn="ctr"/>
            <a:r>
              <a:rPr kumimoji="1" lang="ja-JP" altLang="en-US" sz="1400" b="1" dirty="0">
                <a:solidFill>
                  <a:schemeClr val="tx1"/>
                </a:solidFill>
              </a:rPr>
              <a:t>７～８割減らそう</a:t>
            </a:r>
          </a:p>
        </p:txBody>
      </p:sp>
      <p:sp>
        <p:nvSpPr>
          <p:cNvPr id="86" name="正方形/長方形 85">
            <a:extLst>
              <a:ext uri="{FF2B5EF4-FFF2-40B4-BE49-F238E27FC236}">
                <a16:creationId xmlns:a16="http://schemas.microsoft.com/office/drawing/2014/main" id="{524265FA-268A-4EA1-AC67-6348FDD7FB07}"/>
              </a:ext>
            </a:extLst>
          </p:cNvPr>
          <p:cNvSpPr/>
          <p:nvPr/>
        </p:nvSpPr>
        <p:spPr>
          <a:xfrm>
            <a:off x="131057" y="2281240"/>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FFFF00"/>
                </a:highlight>
              </a:rPr>
              <a:t>ベッド数が足りない</a:t>
            </a:r>
          </a:p>
        </p:txBody>
      </p:sp>
      <p:cxnSp>
        <p:nvCxnSpPr>
          <p:cNvPr id="87" name="直線コネクタ 86">
            <a:extLst>
              <a:ext uri="{FF2B5EF4-FFF2-40B4-BE49-F238E27FC236}">
                <a16:creationId xmlns:a16="http://schemas.microsoft.com/office/drawing/2014/main" id="{043D80F6-ACAD-4B24-B586-E0922DD07790}"/>
              </a:ext>
            </a:extLst>
          </p:cNvPr>
          <p:cNvCxnSpPr>
            <a:cxnSpLocks/>
            <a:stCxn id="86" idx="3"/>
            <a:endCxn id="27" idx="1"/>
          </p:cNvCxnSpPr>
          <p:nvPr/>
        </p:nvCxnSpPr>
        <p:spPr>
          <a:xfrm>
            <a:off x="1702682" y="2466978"/>
            <a:ext cx="945278" cy="501844"/>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B7CD047-8ED3-4296-8E3E-AD9C5C0F2B14}"/>
              </a:ext>
            </a:extLst>
          </p:cNvPr>
          <p:cNvCxnSpPr>
            <a:cxnSpLocks/>
            <a:stCxn id="10" idx="3"/>
            <a:endCxn id="58" idx="1"/>
          </p:cNvCxnSpPr>
          <p:nvPr/>
        </p:nvCxnSpPr>
        <p:spPr>
          <a:xfrm>
            <a:off x="4783953" y="4395261"/>
            <a:ext cx="796507" cy="112728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B2092179-BDD7-4714-B3A0-5FBF53790D0A}"/>
              </a:ext>
            </a:extLst>
          </p:cNvPr>
          <p:cNvSpPr/>
          <p:nvPr/>
        </p:nvSpPr>
        <p:spPr>
          <a:xfrm>
            <a:off x="5569765" y="3827622"/>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お店が開けない</a:t>
            </a:r>
          </a:p>
        </p:txBody>
      </p:sp>
      <p:cxnSp>
        <p:nvCxnSpPr>
          <p:cNvPr id="91" name="直線コネクタ 90">
            <a:extLst>
              <a:ext uri="{FF2B5EF4-FFF2-40B4-BE49-F238E27FC236}">
                <a16:creationId xmlns:a16="http://schemas.microsoft.com/office/drawing/2014/main" id="{463A2489-E3E7-46F0-ACE3-3CA00AEAB5F4}"/>
              </a:ext>
            </a:extLst>
          </p:cNvPr>
          <p:cNvCxnSpPr>
            <a:cxnSpLocks/>
            <a:stCxn id="10" idx="3"/>
            <a:endCxn id="90" idx="1"/>
          </p:cNvCxnSpPr>
          <p:nvPr/>
        </p:nvCxnSpPr>
        <p:spPr>
          <a:xfrm flipV="1">
            <a:off x="4783953" y="4013360"/>
            <a:ext cx="785812" cy="38190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1B111EAE-B234-4D4D-864B-07891FB6E0EE}"/>
              </a:ext>
            </a:extLst>
          </p:cNvPr>
          <p:cNvCxnSpPr>
            <a:cxnSpLocks/>
            <a:stCxn id="41" idx="1"/>
            <a:endCxn id="90" idx="3"/>
          </p:cNvCxnSpPr>
          <p:nvPr/>
        </p:nvCxnSpPr>
        <p:spPr>
          <a:xfrm flipH="1">
            <a:off x="7141390" y="3719512"/>
            <a:ext cx="365513" cy="29384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88" name="正方形/長方形 187">
            <a:extLst>
              <a:ext uri="{FF2B5EF4-FFF2-40B4-BE49-F238E27FC236}">
                <a16:creationId xmlns:a16="http://schemas.microsoft.com/office/drawing/2014/main" id="{F63538E0-F707-4B61-AB95-353B382F3FA1}"/>
              </a:ext>
            </a:extLst>
          </p:cNvPr>
          <p:cNvSpPr/>
          <p:nvPr/>
        </p:nvSpPr>
        <p:spPr>
          <a:xfrm>
            <a:off x="122059" y="2767009"/>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highlight>
                  <a:srgbClr val="FFFF00"/>
                </a:highlight>
              </a:rPr>
              <a:t>検査ができない</a:t>
            </a:r>
          </a:p>
        </p:txBody>
      </p:sp>
      <p:cxnSp>
        <p:nvCxnSpPr>
          <p:cNvPr id="191" name="直線コネクタ 190">
            <a:extLst>
              <a:ext uri="{FF2B5EF4-FFF2-40B4-BE49-F238E27FC236}">
                <a16:creationId xmlns:a16="http://schemas.microsoft.com/office/drawing/2014/main" id="{4A46D8A5-1270-4FE5-9389-7F664238580B}"/>
              </a:ext>
            </a:extLst>
          </p:cNvPr>
          <p:cNvCxnSpPr>
            <a:cxnSpLocks/>
            <a:stCxn id="188" idx="3"/>
            <a:endCxn id="27" idx="1"/>
          </p:cNvCxnSpPr>
          <p:nvPr/>
        </p:nvCxnSpPr>
        <p:spPr>
          <a:xfrm>
            <a:off x="1693684" y="2952747"/>
            <a:ext cx="954276" cy="16075"/>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6" name="正方形/長方形 195">
            <a:extLst>
              <a:ext uri="{FF2B5EF4-FFF2-40B4-BE49-F238E27FC236}">
                <a16:creationId xmlns:a16="http://schemas.microsoft.com/office/drawing/2014/main" id="{B4FE936A-D297-4B80-AC68-0AA714F6F047}"/>
              </a:ext>
            </a:extLst>
          </p:cNvPr>
          <p:cNvSpPr/>
          <p:nvPr/>
        </p:nvSpPr>
        <p:spPr>
          <a:xfrm>
            <a:off x="114304" y="1394343"/>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highlight>
                  <a:srgbClr val="FFFF00"/>
                </a:highlight>
              </a:rPr>
              <a:t>医療機器が不足</a:t>
            </a:r>
          </a:p>
        </p:txBody>
      </p:sp>
      <p:cxnSp>
        <p:nvCxnSpPr>
          <p:cNvPr id="197" name="直線コネクタ 196">
            <a:extLst>
              <a:ext uri="{FF2B5EF4-FFF2-40B4-BE49-F238E27FC236}">
                <a16:creationId xmlns:a16="http://schemas.microsoft.com/office/drawing/2014/main" id="{5312D7C1-4EDB-4FFE-ABD2-04AC2DAF0F3D}"/>
              </a:ext>
            </a:extLst>
          </p:cNvPr>
          <p:cNvCxnSpPr>
            <a:cxnSpLocks/>
            <a:stCxn id="196" idx="3"/>
            <a:endCxn id="27" idx="1"/>
          </p:cNvCxnSpPr>
          <p:nvPr/>
        </p:nvCxnSpPr>
        <p:spPr>
          <a:xfrm>
            <a:off x="1685929" y="1580081"/>
            <a:ext cx="962031" cy="138874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06" name="正方形/長方形 205">
            <a:extLst>
              <a:ext uri="{FF2B5EF4-FFF2-40B4-BE49-F238E27FC236}">
                <a16:creationId xmlns:a16="http://schemas.microsoft.com/office/drawing/2014/main" id="{7742C745-BB43-4F29-AE28-772AAA06D216}"/>
              </a:ext>
            </a:extLst>
          </p:cNvPr>
          <p:cNvSpPr/>
          <p:nvPr/>
        </p:nvSpPr>
        <p:spPr>
          <a:xfrm>
            <a:off x="5619762" y="2400620"/>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持続化給付金</a:t>
            </a:r>
          </a:p>
        </p:txBody>
      </p:sp>
      <p:sp>
        <p:nvSpPr>
          <p:cNvPr id="211" name="正方形/長方形 210">
            <a:extLst>
              <a:ext uri="{FF2B5EF4-FFF2-40B4-BE49-F238E27FC236}">
                <a16:creationId xmlns:a16="http://schemas.microsoft.com/office/drawing/2014/main" id="{041F4A57-A74E-47B3-A676-AD8C684C697B}"/>
              </a:ext>
            </a:extLst>
          </p:cNvPr>
          <p:cNvSpPr/>
          <p:nvPr/>
        </p:nvSpPr>
        <p:spPr>
          <a:xfrm>
            <a:off x="5610226" y="2858058"/>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ひとり１０万円</a:t>
            </a:r>
          </a:p>
        </p:txBody>
      </p:sp>
      <p:cxnSp>
        <p:nvCxnSpPr>
          <p:cNvPr id="212" name="直線コネクタ 211">
            <a:extLst>
              <a:ext uri="{FF2B5EF4-FFF2-40B4-BE49-F238E27FC236}">
                <a16:creationId xmlns:a16="http://schemas.microsoft.com/office/drawing/2014/main" id="{B8AE46A1-E158-4E5B-B470-563FD844E758}"/>
              </a:ext>
            </a:extLst>
          </p:cNvPr>
          <p:cNvCxnSpPr>
            <a:cxnSpLocks/>
            <a:endCxn id="211" idx="1"/>
          </p:cNvCxnSpPr>
          <p:nvPr/>
        </p:nvCxnSpPr>
        <p:spPr>
          <a:xfrm flipV="1">
            <a:off x="4793479" y="3043796"/>
            <a:ext cx="816747" cy="135146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a:extLst>
              <a:ext uri="{FF2B5EF4-FFF2-40B4-BE49-F238E27FC236}">
                <a16:creationId xmlns:a16="http://schemas.microsoft.com/office/drawing/2014/main" id="{CB565B51-7424-43EA-B9BC-24888A435EB7}"/>
              </a:ext>
            </a:extLst>
          </p:cNvPr>
          <p:cNvCxnSpPr>
            <a:cxnSpLocks/>
            <a:stCxn id="10" idx="3"/>
            <a:endCxn id="206" idx="1"/>
          </p:cNvCxnSpPr>
          <p:nvPr/>
        </p:nvCxnSpPr>
        <p:spPr>
          <a:xfrm flipV="1">
            <a:off x="4783953" y="2586358"/>
            <a:ext cx="835809" cy="1808903"/>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4" name="正方形/長方形 103">
            <a:extLst>
              <a:ext uri="{FF2B5EF4-FFF2-40B4-BE49-F238E27FC236}">
                <a16:creationId xmlns:a16="http://schemas.microsoft.com/office/drawing/2014/main" id="{8B590373-6A5C-457E-B372-49782B1EFB7A}"/>
              </a:ext>
            </a:extLst>
          </p:cNvPr>
          <p:cNvSpPr/>
          <p:nvPr/>
        </p:nvSpPr>
        <p:spPr>
          <a:xfrm>
            <a:off x="3252788" y="2201628"/>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highlight>
                  <a:srgbClr val="00FFFF"/>
                </a:highlight>
              </a:rPr>
              <a:t>日本でも感染拡大</a:t>
            </a:r>
          </a:p>
        </p:txBody>
      </p:sp>
      <p:cxnSp>
        <p:nvCxnSpPr>
          <p:cNvPr id="105" name="直線コネクタ 104">
            <a:extLst>
              <a:ext uri="{FF2B5EF4-FFF2-40B4-BE49-F238E27FC236}">
                <a16:creationId xmlns:a16="http://schemas.microsoft.com/office/drawing/2014/main" id="{457CB2D2-141A-463D-BB1E-B4BF8529C71D}"/>
              </a:ext>
            </a:extLst>
          </p:cNvPr>
          <p:cNvCxnSpPr>
            <a:cxnSpLocks/>
            <a:stCxn id="27" idx="0"/>
            <a:endCxn id="104" idx="2"/>
          </p:cNvCxnSpPr>
          <p:nvPr/>
        </p:nvCxnSpPr>
        <p:spPr>
          <a:xfrm flipV="1">
            <a:off x="3892772" y="2573103"/>
            <a:ext cx="145829" cy="199861"/>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92A7A9CB-7F17-4306-9D10-A3658FC87FED}"/>
              </a:ext>
            </a:extLst>
          </p:cNvPr>
          <p:cNvSpPr txBox="1"/>
          <p:nvPr/>
        </p:nvSpPr>
        <p:spPr>
          <a:xfrm>
            <a:off x="4325846" y="5410637"/>
            <a:ext cx="677108" cy="913070"/>
          </a:xfrm>
          <a:prstGeom prst="rect">
            <a:avLst/>
          </a:prstGeom>
          <a:solidFill>
            <a:srgbClr val="FFFF00"/>
          </a:solidFill>
        </p:spPr>
        <p:txBody>
          <a:bodyPr vert="eaVert" wrap="none" rtlCol="0">
            <a:spAutoFit/>
          </a:bodyPr>
          <a:lstStyle/>
          <a:p>
            <a:r>
              <a:rPr kumimoji="1" lang="ja-JP" altLang="en-US" sz="1600" dirty="0">
                <a:latin typeface="AR丸ゴシック体E" panose="020F0909000000000000" pitchFamily="49" charset="-128"/>
                <a:ea typeface="AR丸ゴシック体E" panose="020F0909000000000000" pitchFamily="49" charset="-128"/>
              </a:rPr>
              <a:t>医療体制</a:t>
            </a:r>
            <a:endParaRPr kumimoji="1" lang="en-US" altLang="ja-JP" sz="1600" dirty="0">
              <a:latin typeface="AR丸ゴシック体E" panose="020F0909000000000000" pitchFamily="49" charset="-128"/>
              <a:ea typeface="AR丸ゴシック体E" panose="020F0909000000000000" pitchFamily="49" charset="-128"/>
            </a:endParaRPr>
          </a:p>
          <a:p>
            <a:r>
              <a:rPr kumimoji="1" lang="ja-JP" altLang="en-US" sz="1600" dirty="0">
                <a:latin typeface="AR丸ゴシック体E" panose="020F0909000000000000" pitchFamily="49" charset="-128"/>
                <a:ea typeface="AR丸ゴシック体E" panose="020F0909000000000000" pitchFamily="49" charset="-128"/>
              </a:rPr>
              <a:t>　の充実</a:t>
            </a:r>
          </a:p>
        </p:txBody>
      </p:sp>
      <p:sp>
        <p:nvSpPr>
          <p:cNvPr id="110" name="テキスト ボックス 109">
            <a:extLst>
              <a:ext uri="{FF2B5EF4-FFF2-40B4-BE49-F238E27FC236}">
                <a16:creationId xmlns:a16="http://schemas.microsoft.com/office/drawing/2014/main" id="{2509DEF1-5F8F-447A-AEE7-BEC2DE9690F1}"/>
              </a:ext>
            </a:extLst>
          </p:cNvPr>
          <p:cNvSpPr txBox="1"/>
          <p:nvPr/>
        </p:nvSpPr>
        <p:spPr>
          <a:xfrm>
            <a:off x="3565174" y="5398292"/>
            <a:ext cx="677108" cy="913070"/>
          </a:xfrm>
          <a:prstGeom prst="rect">
            <a:avLst/>
          </a:prstGeom>
          <a:solidFill>
            <a:schemeClr val="accent5">
              <a:lumMod val="40000"/>
              <a:lumOff val="60000"/>
            </a:schemeClr>
          </a:solidFill>
          <a:ln>
            <a:solidFill>
              <a:schemeClr val="tx1">
                <a:lumMod val="50000"/>
                <a:lumOff val="50000"/>
              </a:schemeClr>
            </a:solidFill>
          </a:ln>
        </p:spPr>
        <p:txBody>
          <a:bodyPr vert="eaVert" wrap="none" rtlCol="0">
            <a:spAutoFit/>
          </a:bodyPr>
          <a:lstStyle/>
          <a:p>
            <a:r>
              <a:rPr kumimoji="1" lang="ja-JP" altLang="en-US" sz="1600" dirty="0">
                <a:latin typeface="AR丸ゴシック体E" panose="020F0909000000000000" pitchFamily="49" charset="-128"/>
                <a:ea typeface="AR丸ゴシック体E" panose="020F0909000000000000" pitchFamily="49" charset="-128"/>
              </a:rPr>
              <a:t>感染拡大</a:t>
            </a:r>
            <a:endParaRPr kumimoji="1" lang="en-US" altLang="ja-JP" sz="1600" dirty="0">
              <a:latin typeface="AR丸ゴシック体E" panose="020F0909000000000000" pitchFamily="49" charset="-128"/>
              <a:ea typeface="AR丸ゴシック体E" panose="020F0909000000000000" pitchFamily="49" charset="-128"/>
            </a:endParaRPr>
          </a:p>
          <a:p>
            <a:r>
              <a:rPr kumimoji="1" lang="ja-JP" altLang="en-US" sz="1600" dirty="0">
                <a:latin typeface="AR丸ゴシック体E" panose="020F0909000000000000" pitchFamily="49" charset="-128"/>
                <a:ea typeface="AR丸ゴシック体E" panose="020F0909000000000000" pitchFamily="49" charset="-128"/>
              </a:rPr>
              <a:t>　の防止</a:t>
            </a:r>
          </a:p>
        </p:txBody>
      </p:sp>
      <p:sp>
        <p:nvSpPr>
          <p:cNvPr id="111" name="テキスト ボックス 110">
            <a:extLst>
              <a:ext uri="{FF2B5EF4-FFF2-40B4-BE49-F238E27FC236}">
                <a16:creationId xmlns:a16="http://schemas.microsoft.com/office/drawing/2014/main" id="{5C9E9AB1-099D-4787-93CE-BA42DE19EFE1}"/>
              </a:ext>
            </a:extLst>
          </p:cNvPr>
          <p:cNvSpPr txBox="1"/>
          <p:nvPr/>
        </p:nvSpPr>
        <p:spPr>
          <a:xfrm>
            <a:off x="2792819" y="5398292"/>
            <a:ext cx="677108" cy="919828"/>
          </a:xfrm>
          <a:prstGeom prst="rect">
            <a:avLst/>
          </a:prstGeom>
          <a:solidFill>
            <a:srgbClr val="99FF33"/>
          </a:solidFill>
          <a:ln>
            <a:solidFill>
              <a:schemeClr val="tx1">
                <a:lumMod val="50000"/>
                <a:lumOff val="50000"/>
              </a:schemeClr>
            </a:solidFill>
          </a:ln>
        </p:spPr>
        <p:txBody>
          <a:bodyPr vert="eaVert" wrap="square" rtlCol="0">
            <a:spAutoFit/>
          </a:bodyPr>
          <a:lstStyle/>
          <a:p>
            <a:r>
              <a:rPr kumimoji="1" lang="ja-JP" altLang="en-US" sz="1600" dirty="0">
                <a:latin typeface="AR丸ゴシック体E" panose="020F0909000000000000" pitchFamily="49" charset="-128"/>
                <a:ea typeface="AR丸ゴシック体E" panose="020F0909000000000000" pitchFamily="49" charset="-128"/>
              </a:rPr>
              <a:t>経済的な</a:t>
            </a:r>
            <a:endParaRPr kumimoji="1" lang="en-US" altLang="ja-JP" sz="1600" dirty="0">
              <a:latin typeface="AR丸ゴシック体E" panose="020F0909000000000000" pitchFamily="49" charset="-128"/>
              <a:ea typeface="AR丸ゴシック体E" panose="020F0909000000000000" pitchFamily="49" charset="-128"/>
            </a:endParaRPr>
          </a:p>
          <a:p>
            <a:r>
              <a:rPr kumimoji="1" lang="ja-JP" altLang="en-US" sz="1600" dirty="0">
                <a:latin typeface="AR丸ゴシック体E" panose="020F0909000000000000" pitchFamily="49" charset="-128"/>
                <a:ea typeface="AR丸ゴシック体E" panose="020F0909000000000000" pitchFamily="49" charset="-128"/>
              </a:rPr>
              <a:t>　　支援</a:t>
            </a:r>
          </a:p>
        </p:txBody>
      </p:sp>
      <p:sp>
        <p:nvSpPr>
          <p:cNvPr id="99" name="正方形/長方形 98">
            <a:extLst>
              <a:ext uri="{FF2B5EF4-FFF2-40B4-BE49-F238E27FC236}">
                <a16:creationId xmlns:a16="http://schemas.microsoft.com/office/drawing/2014/main" id="{7F90DA45-4966-4254-B665-D2ADE8F9838F}"/>
              </a:ext>
            </a:extLst>
          </p:cNvPr>
          <p:cNvSpPr/>
          <p:nvPr/>
        </p:nvSpPr>
        <p:spPr>
          <a:xfrm>
            <a:off x="5593205" y="3290554"/>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FF"/>
                </a:highlight>
              </a:rPr>
              <a:t>テレワークが拡大</a:t>
            </a:r>
          </a:p>
        </p:txBody>
      </p:sp>
      <p:sp>
        <p:nvSpPr>
          <p:cNvPr id="100" name="正方形/長方形 99">
            <a:extLst>
              <a:ext uri="{FF2B5EF4-FFF2-40B4-BE49-F238E27FC236}">
                <a16:creationId xmlns:a16="http://schemas.microsoft.com/office/drawing/2014/main" id="{FA918D89-F304-4CB8-8D1D-EF1B4293B7D8}"/>
              </a:ext>
            </a:extLst>
          </p:cNvPr>
          <p:cNvSpPr/>
          <p:nvPr/>
        </p:nvSpPr>
        <p:spPr>
          <a:xfrm>
            <a:off x="5619751" y="1895478"/>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00"/>
                </a:highlight>
              </a:rPr>
              <a:t>企業の倒産</a:t>
            </a:r>
          </a:p>
        </p:txBody>
      </p:sp>
      <p:sp>
        <p:nvSpPr>
          <p:cNvPr id="102" name="正方形/長方形 101">
            <a:extLst>
              <a:ext uri="{FF2B5EF4-FFF2-40B4-BE49-F238E27FC236}">
                <a16:creationId xmlns:a16="http://schemas.microsoft.com/office/drawing/2014/main" id="{088ACB16-5B29-4300-99EF-2930EBF2BF50}"/>
              </a:ext>
            </a:extLst>
          </p:cNvPr>
          <p:cNvSpPr/>
          <p:nvPr/>
        </p:nvSpPr>
        <p:spPr>
          <a:xfrm>
            <a:off x="5617390" y="2410385"/>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00"/>
                </a:highlight>
              </a:rPr>
              <a:t>持続化給付金</a:t>
            </a:r>
          </a:p>
        </p:txBody>
      </p:sp>
      <p:sp>
        <p:nvSpPr>
          <p:cNvPr id="103" name="正方形/長方形 102">
            <a:extLst>
              <a:ext uri="{FF2B5EF4-FFF2-40B4-BE49-F238E27FC236}">
                <a16:creationId xmlns:a16="http://schemas.microsoft.com/office/drawing/2014/main" id="{77028918-5B00-4F64-B808-6AD5F7A63164}"/>
              </a:ext>
            </a:extLst>
          </p:cNvPr>
          <p:cNvSpPr/>
          <p:nvPr/>
        </p:nvSpPr>
        <p:spPr>
          <a:xfrm>
            <a:off x="5619751" y="2858058"/>
            <a:ext cx="1571625" cy="371475"/>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highlight>
                  <a:srgbClr val="00FF00"/>
                </a:highlight>
              </a:rPr>
              <a:t>ひとり１０万円</a:t>
            </a:r>
          </a:p>
        </p:txBody>
      </p:sp>
      <p:sp>
        <p:nvSpPr>
          <p:cNvPr id="112" name="正方形/長方形 111">
            <a:extLst>
              <a:ext uri="{FF2B5EF4-FFF2-40B4-BE49-F238E27FC236}">
                <a16:creationId xmlns:a16="http://schemas.microsoft.com/office/drawing/2014/main" id="{442FA2F3-C086-4023-A233-6235C906F10D}"/>
              </a:ext>
            </a:extLst>
          </p:cNvPr>
          <p:cNvSpPr/>
          <p:nvPr/>
        </p:nvSpPr>
        <p:spPr>
          <a:xfrm>
            <a:off x="4181486" y="47445"/>
            <a:ext cx="1571625" cy="371475"/>
          </a:xfrm>
          <a:prstGeom prst="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ＷＨＯがコロナ対策について話し合った</a:t>
            </a:r>
          </a:p>
        </p:txBody>
      </p:sp>
      <p:sp>
        <p:nvSpPr>
          <p:cNvPr id="113" name="正方形/長方形 112">
            <a:extLst>
              <a:ext uri="{FF2B5EF4-FFF2-40B4-BE49-F238E27FC236}">
                <a16:creationId xmlns:a16="http://schemas.microsoft.com/office/drawing/2014/main" id="{D56140F5-2384-477E-BFD8-E5D7EF508740}"/>
              </a:ext>
            </a:extLst>
          </p:cNvPr>
          <p:cNvSpPr/>
          <p:nvPr/>
        </p:nvSpPr>
        <p:spPr>
          <a:xfrm>
            <a:off x="6990021" y="945271"/>
            <a:ext cx="1735899" cy="447811"/>
          </a:xfrm>
          <a:prstGeom prst="rect">
            <a:avLst/>
          </a:prstGeom>
          <a:solidFill>
            <a:srgbClr val="99FF33"/>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highlight>
                  <a:srgbClr val="00FF00"/>
                </a:highlight>
              </a:rPr>
              <a:t>世界経済が最悪に</a:t>
            </a:r>
            <a:endParaRPr kumimoji="1" lang="en-US" altLang="ja-JP" sz="1400" b="1" dirty="0">
              <a:solidFill>
                <a:schemeClr val="tx1"/>
              </a:solidFill>
              <a:highlight>
                <a:srgbClr val="00FF00"/>
              </a:highlight>
            </a:endParaRPr>
          </a:p>
        </p:txBody>
      </p:sp>
      <p:cxnSp>
        <p:nvCxnSpPr>
          <p:cNvPr id="114" name="直線コネクタ 113">
            <a:extLst>
              <a:ext uri="{FF2B5EF4-FFF2-40B4-BE49-F238E27FC236}">
                <a16:creationId xmlns:a16="http://schemas.microsoft.com/office/drawing/2014/main" id="{E5B88CA0-596D-4FAD-A753-68A4A4D33BCC}"/>
              </a:ext>
            </a:extLst>
          </p:cNvPr>
          <p:cNvCxnSpPr>
            <a:cxnSpLocks/>
            <a:stCxn id="100" idx="0"/>
            <a:endCxn id="113" idx="2"/>
          </p:cNvCxnSpPr>
          <p:nvPr/>
        </p:nvCxnSpPr>
        <p:spPr>
          <a:xfrm flipV="1">
            <a:off x="6405564" y="1393082"/>
            <a:ext cx="1452407" cy="5023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8571CBBF-59D5-47A7-9369-37D1B37A8A26}"/>
              </a:ext>
            </a:extLst>
          </p:cNvPr>
          <p:cNvCxnSpPr>
            <a:cxnSpLocks/>
            <a:stCxn id="49" idx="3"/>
            <a:endCxn id="113" idx="2"/>
          </p:cNvCxnSpPr>
          <p:nvPr/>
        </p:nvCxnSpPr>
        <p:spPr>
          <a:xfrm flipV="1">
            <a:off x="4691060" y="1393082"/>
            <a:ext cx="3166911" cy="40528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6" name="正方形/長方形 105">
            <a:extLst>
              <a:ext uri="{FF2B5EF4-FFF2-40B4-BE49-F238E27FC236}">
                <a16:creationId xmlns:a16="http://schemas.microsoft.com/office/drawing/2014/main" id="{2E4FC091-CE97-4246-A2FE-73ECF78511A1}"/>
              </a:ext>
            </a:extLst>
          </p:cNvPr>
          <p:cNvSpPr/>
          <p:nvPr/>
        </p:nvSpPr>
        <p:spPr>
          <a:xfrm>
            <a:off x="7506902" y="2281240"/>
            <a:ext cx="1571625" cy="530684"/>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取り組みに協力しようとしない人や店</a:t>
            </a:r>
          </a:p>
        </p:txBody>
      </p:sp>
      <p:sp>
        <p:nvSpPr>
          <p:cNvPr id="107" name="正方形/長方形 106">
            <a:extLst>
              <a:ext uri="{FF2B5EF4-FFF2-40B4-BE49-F238E27FC236}">
                <a16:creationId xmlns:a16="http://schemas.microsoft.com/office/drawing/2014/main" id="{0DAAE706-891D-444E-9E0D-15E954B7AE8C}"/>
              </a:ext>
            </a:extLst>
          </p:cNvPr>
          <p:cNvSpPr/>
          <p:nvPr/>
        </p:nvSpPr>
        <p:spPr>
          <a:xfrm>
            <a:off x="7521093" y="2892365"/>
            <a:ext cx="1571625" cy="530684"/>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我慢して、協力しようとする人や店</a:t>
            </a:r>
          </a:p>
        </p:txBody>
      </p:sp>
    </p:spTree>
    <p:extLst>
      <p:ext uri="{BB962C8B-B14F-4D97-AF65-F5344CB8AC3E}">
        <p14:creationId xmlns:p14="http://schemas.microsoft.com/office/powerpoint/2010/main" val="7672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1+#ppt_w/2"/>
                                          </p:val>
                                        </p:tav>
                                        <p:tav tm="100000">
                                          <p:val>
                                            <p:strVal val="#ppt_x"/>
                                          </p:val>
                                        </p:tav>
                                      </p:tavLst>
                                    </p:anim>
                                    <p:anim calcmode="lin" valueType="num">
                                      <p:cBhvr additive="base">
                                        <p:cTn id="8" dur="500" fill="hold"/>
                                        <p:tgtEl>
                                          <p:spTgt spid="1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150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fill="hold"/>
                                        <p:tgtEl>
                                          <p:spTgt spid="102"/>
                                        </p:tgtEl>
                                        <p:attrNameLst>
                                          <p:attrName>ppt_x</p:attrName>
                                        </p:attrNameLst>
                                      </p:cBhvr>
                                      <p:tavLst>
                                        <p:tav tm="0">
                                          <p:val>
                                            <p:strVal val="1+#ppt_w/2"/>
                                          </p:val>
                                        </p:tav>
                                        <p:tav tm="100000">
                                          <p:val>
                                            <p:strVal val="#ppt_x"/>
                                          </p:val>
                                        </p:tav>
                                      </p:tavLst>
                                    </p:anim>
                                    <p:anim calcmode="lin" valueType="num">
                                      <p:cBhvr additive="base">
                                        <p:cTn id="13" dur="500" fill="hold"/>
                                        <p:tgtEl>
                                          <p:spTgt spid="102"/>
                                        </p:tgtEl>
                                        <p:attrNameLst>
                                          <p:attrName>ppt_y</p:attrName>
                                        </p:attrNameLst>
                                      </p:cBhvr>
                                      <p:tavLst>
                                        <p:tav tm="0">
                                          <p:val>
                                            <p:strVal val="#ppt_y"/>
                                          </p:val>
                                        </p:tav>
                                        <p:tav tm="100000">
                                          <p:val>
                                            <p:strVal val="#ppt_y"/>
                                          </p:val>
                                        </p:tav>
                                      </p:tavLst>
                                    </p:anim>
                                  </p:childTnLst>
                                </p:cTn>
                              </p:par>
                              <p:par>
                                <p:cTn id="14" presetID="2" presetClass="entr" presetSubtype="3" fill="hold" grpId="0" nodeType="withEffect">
                                  <p:stCondLst>
                                    <p:cond delay="1500"/>
                                  </p:stCondLst>
                                  <p:childTnLst>
                                    <p:set>
                                      <p:cBhvr>
                                        <p:cTn id="15" dur="1" fill="hold">
                                          <p:stCondLst>
                                            <p:cond delay="0"/>
                                          </p:stCondLst>
                                        </p:cTn>
                                        <p:tgtEl>
                                          <p:spTgt spid="103"/>
                                        </p:tgtEl>
                                        <p:attrNameLst>
                                          <p:attrName>style.visibility</p:attrName>
                                        </p:attrNameLst>
                                      </p:cBhvr>
                                      <p:to>
                                        <p:strVal val="visible"/>
                                      </p:to>
                                    </p:set>
                                    <p:anim calcmode="lin" valueType="num">
                                      <p:cBhvr additive="base">
                                        <p:cTn id="16" dur="500" fill="hold"/>
                                        <p:tgtEl>
                                          <p:spTgt spid="103"/>
                                        </p:tgtEl>
                                        <p:attrNameLst>
                                          <p:attrName>ppt_x</p:attrName>
                                        </p:attrNameLst>
                                      </p:cBhvr>
                                      <p:tavLst>
                                        <p:tav tm="0">
                                          <p:val>
                                            <p:strVal val="1+#ppt_w/2"/>
                                          </p:val>
                                        </p:tav>
                                        <p:tav tm="100000">
                                          <p:val>
                                            <p:strVal val="#ppt_x"/>
                                          </p:val>
                                        </p:tav>
                                      </p:tavLst>
                                    </p:anim>
                                    <p:anim calcmode="lin" valueType="num">
                                      <p:cBhvr additive="base">
                                        <p:cTn id="17" dur="500" fill="hold"/>
                                        <p:tgtEl>
                                          <p:spTgt spid="103"/>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additive="base">
                                        <p:cTn id="22" dur="500" fill="hold"/>
                                        <p:tgtEl>
                                          <p:spTgt spid="113"/>
                                        </p:tgtEl>
                                        <p:attrNameLst>
                                          <p:attrName>ppt_x</p:attrName>
                                        </p:attrNameLst>
                                      </p:cBhvr>
                                      <p:tavLst>
                                        <p:tav tm="0">
                                          <p:val>
                                            <p:strVal val="1+#ppt_w/2"/>
                                          </p:val>
                                        </p:tav>
                                        <p:tav tm="100000">
                                          <p:val>
                                            <p:strVal val="#ppt_x"/>
                                          </p:val>
                                        </p:tav>
                                      </p:tavLst>
                                    </p:anim>
                                    <p:anim calcmode="lin" valueType="num">
                                      <p:cBhvr additive="base">
                                        <p:cTn id="23" dur="500" fill="hold"/>
                                        <p:tgtEl>
                                          <p:spTgt spid="113"/>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1000"/>
                                        <p:tgtEl>
                                          <p:spTgt spid="117"/>
                                        </p:tgtEl>
                                      </p:cBhvr>
                                    </p:animEffect>
                                    <p:anim calcmode="lin" valueType="num">
                                      <p:cBhvr>
                                        <p:cTn id="27" dur="1000" fill="hold"/>
                                        <p:tgtEl>
                                          <p:spTgt spid="117"/>
                                        </p:tgtEl>
                                        <p:attrNameLst>
                                          <p:attrName>ppt_x</p:attrName>
                                        </p:attrNameLst>
                                      </p:cBhvr>
                                      <p:tavLst>
                                        <p:tav tm="0">
                                          <p:val>
                                            <p:strVal val="#ppt_x"/>
                                          </p:val>
                                        </p:tav>
                                        <p:tav tm="100000">
                                          <p:val>
                                            <p:strVal val="#ppt_x"/>
                                          </p:val>
                                        </p:tav>
                                      </p:tavLst>
                                    </p:anim>
                                    <p:anim calcmode="lin" valueType="num">
                                      <p:cBhvr>
                                        <p:cTn id="28" dur="1000" fill="hold"/>
                                        <p:tgtEl>
                                          <p:spTgt spid="1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1000"/>
                                        <p:tgtEl>
                                          <p:spTgt spid="114"/>
                                        </p:tgtEl>
                                      </p:cBhvr>
                                    </p:animEffect>
                                    <p:anim calcmode="lin" valueType="num">
                                      <p:cBhvr>
                                        <p:cTn id="32" dur="1000" fill="hold"/>
                                        <p:tgtEl>
                                          <p:spTgt spid="114"/>
                                        </p:tgtEl>
                                        <p:attrNameLst>
                                          <p:attrName>ppt_x</p:attrName>
                                        </p:attrNameLst>
                                      </p:cBhvr>
                                      <p:tavLst>
                                        <p:tav tm="0">
                                          <p:val>
                                            <p:strVal val="#ppt_x"/>
                                          </p:val>
                                        </p:tav>
                                        <p:tav tm="100000">
                                          <p:val>
                                            <p:strVal val="#ppt_x"/>
                                          </p:val>
                                        </p:tav>
                                      </p:tavLst>
                                    </p:anim>
                                    <p:anim calcmode="lin" valueType="num">
                                      <p:cBhvr>
                                        <p:cTn id="33"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2" grpId="0" animBg="1"/>
      <p:bldP spid="103" grpId="0" animBg="1"/>
      <p:bldP spid="1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F806F16-90EF-49BC-A9C0-009A3C21E8A6}"/>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0FE72F4-DCB5-47B6-9C4E-AD8CED70A0DA}"/>
              </a:ext>
            </a:extLst>
          </p:cNvPr>
          <p:cNvSpPr/>
          <p:nvPr/>
        </p:nvSpPr>
        <p:spPr>
          <a:xfrm>
            <a:off x="213301" y="263769"/>
            <a:ext cx="8744430"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60" name="図 59">
            <a:extLst>
              <a:ext uri="{FF2B5EF4-FFF2-40B4-BE49-F238E27FC236}">
                <a16:creationId xmlns:a16="http://schemas.microsoft.com/office/drawing/2014/main" id="{B9BFA46F-1F06-42D4-B863-4A311B81161B}"/>
              </a:ext>
            </a:extLst>
          </p:cNvPr>
          <p:cNvPicPr>
            <a:picLocks noChangeAspect="1"/>
          </p:cNvPicPr>
          <p:nvPr/>
        </p:nvPicPr>
        <p:blipFill>
          <a:blip r:embed="rId3"/>
          <a:stretch>
            <a:fillRect/>
          </a:stretch>
        </p:blipFill>
        <p:spPr>
          <a:xfrm>
            <a:off x="786924" y="643067"/>
            <a:ext cx="7570155" cy="5843503"/>
          </a:xfrm>
          <a:prstGeom prst="rect">
            <a:avLst/>
          </a:prstGeom>
        </p:spPr>
      </p:pic>
      <p:sp>
        <p:nvSpPr>
          <p:cNvPr id="2" name="テキスト ボックス 1">
            <a:extLst>
              <a:ext uri="{FF2B5EF4-FFF2-40B4-BE49-F238E27FC236}">
                <a16:creationId xmlns:a16="http://schemas.microsoft.com/office/drawing/2014/main" id="{D2BD53E4-8283-446C-8FFB-0251F799C7BC}"/>
              </a:ext>
            </a:extLst>
          </p:cNvPr>
          <p:cNvSpPr txBox="1"/>
          <p:nvPr/>
        </p:nvSpPr>
        <p:spPr>
          <a:xfrm>
            <a:off x="2511464" y="639825"/>
            <a:ext cx="841897" cy="249748"/>
          </a:xfrm>
          <a:prstGeom prst="rect">
            <a:avLst/>
          </a:prstGeom>
          <a:noFill/>
        </p:spPr>
        <p:txBody>
          <a:bodyPr wrap="none" rtlCol="0">
            <a:spAutoFit/>
          </a:bodyPr>
          <a:lstStyle/>
          <a:p>
            <a:r>
              <a:rPr lang="ja-JP" altLang="en-US" sz="1023" dirty="0"/>
              <a:t>２８年度版</a:t>
            </a:r>
          </a:p>
        </p:txBody>
      </p:sp>
      <p:sp>
        <p:nvSpPr>
          <p:cNvPr id="3" name="テキスト ボックス 2">
            <a:extLst>
              <a:ext uri="{FF2B5EF4-FFF2-40B4-BE49-F238E27FC236}">
                <a16:creationId xmlns:a16="http://schemas.microsoft.com/office/drawing/2014/main" id="{29D1E821-0177-40E2-AF00-A2EB829A2B15}"/>
              </a:ext>
            </a:extLst>
          </p:cNvPr>
          <p:cNvSpPr txBox="1"/>
          <p:nvPr/>
        </p:nvSpPr>
        <p:spPr>
          <a:xfrm>
            <a:off x="272570" y="286320"/>
            <a:ext cx="9144000" cy="348109"/>
          </a:xfrm>
          <a:prstGeom prst="rect">
            <a:avLst/>
          </a:prstGeom>
          <a:noFill/>
        </p:spPr>
        <p:txBody>
          <a:bodyPr wrap="square" rtlCol="0">
            <a:spAutoFit/>
          </a:bodyPr>
          <a:lstStyle/>
          <a:p>
            <a:r>
              <a:rPr kumimoji="1" lang="ja-JP" altLang="en-US" sz="1662" dirty="0">
                <a:solidFill>
                  <a:srgbClr val="C00000"/>
                </a:solidFill>
              </a:rPr>
              <a:t>これは、ＥＳＤカレンダーといって、教科横断的な学習指導のイメージマップなんですよ。</a:t>
            </a:r>
          </a:p>
        </p:txBody>
      </p:sp>
    </p:spTree>
    <p:extLst>
      <p:ext uri="{BB962C8B-B14F-4D97-AF65-F5344CB8AC3E}">
        <p14:creationId xmlns:p14="http://schemas.microsoft.com/office/powerpoint/2010/main" val="31119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4E03848-B5C3-45DC-95BC-451BC8099947}"/>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EEE69B7C-4958-470A-9923-E48CC0696EAC}"/>
              </a:ext>
            </a:extLst>
          </p:cNvPr>
          <p:cNvSpPr/>
          <p:nvPr/>
        </p:nvSpPr>
        <p:spPr>
          <a:xfrm>
            <a:off x="391157" y="304961"/>
            <a:ext cx="8428830"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pic>
        <p:nvPicPr>
          <p:cNvPr id="2" name="図 1">
            <a:extLst>
              <a:ext uri="{FF2B5EF4-FFF2-40B4-BE49-F238E27FC236}">
                <a16:creationId xmlns:a16="http://schemas.microsoft.com/office/drawing/2014/main" id="{28776A73-6696-4FC3-A0D3-3416EB9A4F88}"/>
              </a:ext>
            </a:extLst>
          </p:cNvPr>
          <p:cNvPicPr/>
          <p:nvPr/>
        </p:nvPicPr>
        <p:blipFill rotWithShape="1">
          <a:blip r:embed="rId3"/>
          <a:srcRect l="18223" t="12433" r="18259" b="7895"/>
          <a:stretch/>
        </p:blipFill>
        <p:spPr bwMode="auto">
          <a:xfrm>
            <a:off x="391156" y="605667"/>
            <a:ext cx="8346444" cy="5947372"/>
          </a:xfrm>
          <a:prstGeom prst="rect">
            <a:avLst/>
          </a:prstGeom>
          <a:ln>
            <a:noFill/>
          </a:ln>
          <a:extLst>
            <a:ext uri="{53640926-AAD7-44D8-BBD7-CCE9431645EC}">
              <a14:shadowObscured xmlns:a14="http://schemas.microsoft.com/office/drawing/2010/main"/>
            </a:ext>
          </a:extLst>
        </p:spPr>
      </p:pic>
      <p:sp>
        <p:nvSpPr>
          <p:cNvPr id="3" name="テキスト ボックス 2">
            <a:extLst>
              <a:ext uri="{FF2B5EF4-FFF2-40B4-BE49-F238E27FC236}">
                <a16:creationId xmlns:a16="http://schemas.microsoft.com/office/drawing/2014/main" id="{83CFBA63-EEED-403A-9C2E-4910F179B9A1}"/>
              </a:ext>
            </a:extLst>
          </p:cNvPr>
          <p:cNvSpPr txBox="1"/>
          <p:nvPr/>
        </p:nvSpPr>
        <p:spPr>
          <a:xfrm>
            <a:off x="676330" y="304961"/>
            <a:ext cx="8286243" cy="348109"/>
          </a:xfrm>
          <a:prstGeom prst="rect">
            <a:avLst/>
          </a:prstGeom>
          <a:noFill/>
        </p:spPr>
        <p:txBody>
          <a:bodyPr wrap="square" rtlCol="0">
            <a:spAutoFit/>
          </a:bodyPr>
          <a:lstStyle/>
          <a:p>
            <a:r>
              <a:rPr lang="ja-JP" altLang="en-US" sz="1662" b="1" dirty="0">
                <a:solidFill>
                  <a:srgbClr val="FF0000"/>
                </a:solidFill>
              </a:rPr>
              <a:t>ＥＳＤカレンダーと、この具体的な指導計画がセットになっていることが重要です。</a:t>
            </a:r>
          </a:p>
        </p:txBody>
      </p:sp>
    </p:spTree>
    <p:extLst>
      <p:ext uri="{BB962C8B-B14F-4D97-AF65-F5344CB8AC3E}">
        <p14:creationId xmlns:p14="http://schemas.microsoft.com/office/powerpoint/2010/main" val="16042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C6195930-F8FF-4C45-9289-A412B9B9C9E0}"/>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C9F7831-06A5-4E8B-9385-35413F9FA740}"/>
              </a:ext>
            </a:extLst>
          </p:cNvPr>
          <p:cNvSpPr/>
          <p:nvPr/>
        </p:nvSpPr>
        <p:spPr>
          <a:xfrm>
            <a:off x="254000" y="287866"/>
            <a:ext cx="8636000" cy="62822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9" name="四角形: 角を丸くする 18">
            <a:extLst>
              <a:ext uri="{FF2B5EF4-FFF2-40B4-BE49-F238E27FC236}">
                <a16:creationId xmlns:a16="http://schemas.microsoft.com/office/drawing/2014/main" id="{A1623121-DE71-4669-ACE5-56D876BC62F7}"/>
              </a:ext>
            </a:extLst>
          </p:cNvPr>
          <p:cNvSpPr/>
          <p:nvPr/>
        </p:nvSpPr>
        <p:spPr>
          <a:xfrm>
            <a:off x="960032" y="2265705"/>
            <a:ext cx="5010348" cy="294656"/>
          </a:xfrm>
          <a:prstGeom prst="roundRect">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8" name="四角形: 角を丸くする 17">
            <a:extLst>
              <a:ext uri="{FF2B5EF4-FFF2-40B4-BE49-F238E27FC236}">
                <a16:creationId xmlns:a16="http://schemas.microsoft.com/office/drawing/2014/main" id="{FB040A71-CDEB-4647-A361-69595D430BAE}"/>
              </a:ext>
            </a:extLst>
          </p:cNvPr>
          <p:cNvSpPr/>
          <p:nvPr/>
        </p:nvSpPr>
        <p:spPr>
          <a:xfrm>
            <a:off x="985211" y="1923837"/>
            <a:ext cx="4652825" cy="294656"/>
          </a:xfrm>
          <a:prstGeom prst="roundRect">
            <a:avLst/>
          </a:prstGeom>
          <a:solidFill>
            <a:srgbClr val="FFFF00"/>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4" name="四角形: 角を丸くする 3">
            <a:extLst>
              <a:ext uri="{FF2B5EF4-FFF2-40B4-BE49-F238E27FC236}">
                <a16:creationId xmlns:a16="http://schemas.microsoft.com/office/drawing/2014/main" id="{14E715E4-BD79-4809-8124-B8E5C32719A0}"/>
              </a:ext>
            </a:extLst>
          </p:cNvPr>
          <p:cNvSpPr/>
          <p:nvPr/>
        </p:nvSpPr>
        <p:spPr>
          <a:xfrm>
            <a:off x="985212" y="1507335"/>
            <a:ext cx="4652825"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6" name="正方形/長方形 5">
            <a:extLst>
              <a:ext uri="{FF2B5EF4-FFF2-40B4-BE49-F238E27FC236}">
                <a16:creationId xmlns:a16="http://schemas.microsoft.com/office/drawing/2014/main" id="{8401FFEF-88BB-4F3E-9E5E-D3391C8ECEB0}"/>
              </a:ext>
            </a:extLst>
          </p:cNvPr>
          <p:cNvSpPr/>
          <p:nvPr/>
        </p:nvSpPr>
        <p:spPr>
          <a:xfrm>
            <a:off x="6034316" y="641966"/>
            <a:ext cx="1291141" cy="39415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8" name="四角形: 角を丸くする 7">
            <a:extLst>
              <a:ext uri="{FF2B5EF4-FFF2-40B4-BE49-F238E27FC236}">
                <a16:creationId xmlns:a16="http://schemas.microsoft.com/office/drawing/2014/main" id="{046209A0-660D-4056-A786-AD1DDA66B049}"/>
              </a:ext>
            </a:extLst>
          </p:cNvPr>
          <p:cNvSpPr/>
          <p:nvPr/>
        </p:nvSpPr>
        <p:spPr>
          <a:xfrm>
            <a:off x="540241" y="3487516"/>
            <a:ext cx="1861131"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2" name="正方形/長方形 1">
            <a:extLst>
              <a:ext uri="{FF2B5EF4-FFF2-40B4-BE49-F238E27FC236}">
                <a16:creationId xmlns:a16="http://schemas.microsoft.com/office/drawing/2014/main" id="{81BD585C-B7ED-4E0E-A1E3-1B717DD249E9}"/>
              </a:ext>
            </a:extLst>
          </p:cNvPr>
          <p:cNvSpPr/>
          <p:nvPr/>
        </p:nvSpPr>
        <p:spPr>
          <a:xfrm>
            <a:off x="0" y="482600"/>
            <a:ext cx="8182547" cy="4523546"/>
          </a:xfrm>
          <a:prstGeom prst="rect">
            <a:avLst/>
          </a:prstGeom>
        </p:spPr>
        <p:txBody>
          <a:bodyPr wrap="square">
            <a:spAutoFit/>
          </a:bodyPr>
          <a:lstStyle/>
          <a:p>
            <a:r>
              <a:rPr lang="ja-JP" altLang="en-US" sz="1846" b="1" dirty="0"/>
              <a:t>　</a:t>
            </a:r>
            <a:r>
              <a:rPr lang="ja-JP" altLang="en-US" sz="2215" b="1" dirty="0"/>
              <a:t>◎</a:t>
            </a:r>
            <a:r>
              <a:rPr lang="ja-JP" altLang="en-US" sz="2215" b="1" u="sng" dirty="0">
                <a:highlight>
                  <a:srgbClr val="00FF00"/>
                </a:highlight>
              </a:rPr>
              <a:t>主体的・対話的で深い学びの実現</a:t>
            </a:r>
            <a:r>
              <a:rPr lang="ja-JP" altLang="en-US" sz="2215" b="1" dirty="0"/>
              <a:t>に向けた</a:t>
            </a:r>
            <a:r>
              <a:rPr lang="ja-JP" altLang="en-US" sz="1015" b="1" dirty="0"/>
              <a:t>　</a:t>
            </a:r>
            <a:r>
              <a:rPr lang="ja-JP" altLang="en-US" sz="2215" b="1" dirty="0"/>
              <a:t>授業改善</a:t>
            </a:r>
            <a:r>
              <a:rPr lang="ja-JP" altLang="en-US" sz="1108" b="1" dirty="0"/>
              <a:t>　</a:t>
            </a:r>
            <a:r>
              <a:rPr lang="ja-JP" altLang="en-US" sz="2215" b="1" dirty="0"/>
              <a:t>を</a:t>
            </a:r>
            <a:endParaRPr lang="en-US" altLang="ja-JP" sz="2215" b="1" dirty="0"/>
          </a:p>
          <a:p>
            <a:r>
              <a:rPr lang="ja-JP" altLang="en-US" sz="2215" b="1" dirty="0"/>
              <a:t>　　通して、</a:t>
            </a:r>
            <a:r>
              <a:rPr lang="ja-JP" altLang="en-US" sz="2215" b="1" dirty="0">
                <a:highlight>
                  <a:srgbClr val="00FF00"/>
                </a:highlight>
              </a:rPr>
              <a:t>生きる力を育む</a:t>
            </a:r>
            <a:r>
              <a:rPr lang="ja-JP" altLang="en-US" sz="2215" b="1" dirty="0"/>
              <a:t>ことを目指す。</a:t>
            </a:r>
            <a:endParaRPr lang="en-US" altLang="ja-JP" sz="2215" b="1" dirty="0"/>
          </a:p>
          <a:p>
            <a:endParaRPr lang="en-US" altLang="ja-JP" sz="2215" b="1" dirty="0"/>
          </a:p>
          <a:p>
            <a:r>
              <a:rPr lang="ja-JP" altLang="en-US" sz="2215" b="1" dirty="0"/>
              <a:t>　　</a:t>
            </a:r>
            <a:r>
              <a:rPr lang="ja-JP" altLang="en-US" sz="1662" b="1" dirty="0"/>
              <a:t>　</a:t>
            </a:r>
            <a:r>
              <a:rPr lang="ja-JP" altLang="en-US" sz="2215" b="1" dirty="0"/>
              <a:t>・基礎的・基本的な知識・技能の習得　と　</a:t>
            </a:r>
            <a:endParaRPr lang="en-US" altLang="ja-JP" sz="2215" b="1" dirty="0"/>
          </a:p>
          <a:p>
            <a:r>
              <a:rPr lang="ja-JP" altLang="en-US" sz="2215" b="1" dirty="0"/>
              <a:t>　　　・思考力・判断力・表現力等の育成 </a:t>
            </a:r>
            <a:endParaRPr lang="en-US" altLang="ja-JP" sz="2215" b="1" dirty="0"/>
          </a:p>
          <a:p>
            <a:r>
              <a:rPr lang="ja-JP" altLang="en-US" sz="2215" b="1" dirty="0"/>
              <a:t>　　　・主体的学習態度や多様な人々との協働</a:t>
            </a:r>
            <a:endParaRPr lang="en-US" altLang="ja-JP" sz="2215" b="1" dirty="0"/>
          </a:p>
          <a:p>
            <a:r>
              <a:rPr lang="ja-JP" altLang="en-US" sz="2215" b="1" dirty="0"/>
              <a:t>　　　・豊かな心や創造性の涵養</a:t>
            </a:r>
            <a:endParaRPr lang="en-US" altLang="ja-JP" sz="2215" b="1" dirty="0"/>
          </a:p>
          <a:p>
            <a:endParaRPr lang="en-US" altLang="ja-JP" sz="2215" b="1" dirty="0"/>
          </a:p>
          <a:p>
            <a:r>
              <a:rPr lang="ja-JP" altLang="en-US" sz="2215" b="1" dirty="0"/>
              <a:t>　　などが、どうしたら自然に身についてくるの。</a:t>
            </a:r>
            <a:endParaRPr lang="en-US" altLang="ja-JP" sz="2215" b="1" dirty="0"/>
          </a:p>
          <a:p>
            <a:r>
              <a:rPr lang="ja-JP" altLang="en-US" sz="2215" b="1" dirty="0"/>
              <a:t>　　詰め込み教育をすると</a:t>
            </a:r>
            <a:r>
              <a:rPr lang="ja-JP" altLang="en-US" sz="2215" b="1" u="sng" dirty="0"/>
              <a:t>主体性</a:t>
            </a:r>
            <a:r>
              <a:rPr lang="ja-JP" altLang="en-US" sz="2215" b="1" dirty="0"/>
              <a:t>も、</a:t>
            </a:r>
            <a:r>
              <a:rPr lang="ja-JP" altLang="en-US" sz="2215" b="1" u="sng" dirty="0"/>
              <a:t>豊かな心</a:t>
            </a:r>
            <a:r>
              <a:rPr lang="ja-JP" altLang="en-US" sz="2215" b="1" dirty="0"/>
              <a:t>も育ちにくい。</a:t>
            </a:r>
            <a:endParaRPr lang="en-US" altLang="ja-JP" sz="2215" b="1" dirty="0"/>
          </a:p>
          <a:p>
            <a:r>
              <a:rPr lang="ja-JP" altLang="en-US" sz="2215" b="1" dirty="0"/>
              <a:t>　　別々にやろうとしても</a:t>
            </a:r>
            <a:r>
              <a:rPr lang="ja-JP" altLang="en-US" sz="2215" b="1" u="sng" dirty="0"/>
              <a:t>時間ばかりかかる</a:t>
            </a:r>
            <a:r>
              <a:rPr lang="ja-JP" altLang="en-US" sz="2215" b="1" dirty="0"/>
              <a:t>！</a:t>
            </a:r>
            <a:endParaRPr lang="en-US" altLang="ja-JP" sz="2215" b="1" dirty="0"/>
          </a:p>
          <a:p>
            <a:r>
              <a:rPr lang="ja-JP" altLang="en-US" sz="2215" b="1" dirty="0"/>
              <a:t>         </a:t>
            </a:r>
            <a:endParaRPr lang="en-US" altLang="ja-JP" sz="2215" b="1" dirty="0"/>
          </a:p>
          <a:p>
            <a:r>
              <a:rPr lang="en-US" altLang="ja-JP" sz="2215" b="1" dirty="0"/>
              <a:t>         </a:t>
            </a:r>
            <a:r>
              <a:rPr lang="ja-JP" altLang="en-US" sz="2215" b="1" dirty="0"/>
              <a:t>だから</a:t>
            </a:r>
            <a:endParaRPr lang="en-US" altLang="ja-JP" sz="2215" b="1" dirty="0"/>
          </a:p>
        </p:txBody>
      </p:sp>
      <p:sp>
        <p:nvSpPr>
          <p:cNvPr id="3" name="四角形: 角を丸くする 2">
            <a:extLst>
              <a:ext uri="{FF2B5EF4-FFF2-40B4-BE49-F238E27FC236}">
                <a16:creationId xmlns:a16="http://schemas.microsoft.com/office/drawing/2014/main" id="{80B10A41-72A0-4248-8187-61F808F425D1}"/>
              </a:ext>
            </a:extLst>
          </p:cNvPr>
          <p:cNvSpPr/>
          <p:nvPr/>
        </p:nvSpPr>
        <p:spPr>
          <a:xfrm>
            <a:off x="4724536" y="5147480"/>
            <a:ext cx="4080009" cy="13989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15" b="1" u="sng" dirty="0">
                <a:solidFill>
                  <a:schemeClr val="tx1"/>
                </a:solidFill>
              </a:rPr>
              <a:t>問題解決的な学習過程</a:t>
            </a:r>
            <a:r>
              <a:rPr lang="ja-JP" altLang="en-US" sz="2215" b="1" dirty="0">
                <a:solidFill>
                  <a:schemeClr val="tx1"/>
                </a:solidFill>
              </a:rPr>
              <a:t>を重視して、その中に、</a:t>
            </a:r>
            <a:r>
              <a:rPr lang="ja-JP" altLang="en-US" sz="2215" b="1" u="sng" dirty="0">
                <a:solidFill>
                  <a:schemeClr val="tx1"/>
                </a:solidFill>
              </a:rPr>
              <a:t>対話的な</a:t>
            </a:r>
            <a:endParaRPr lang="en-US" altLang="ja-JP" sz="2215" b="1" u="sng" dirty="0">
              <a:solidFill>
                <a:schemeClr val="tx1"/>
              </a:solidFill>
            </a:endParaRPr>
          </a:p>
          <a:p>
            <a:r>
              <a:rPr lang="ja-JP" altLang="en-US" sz="2215" b="1" u="sng" dirty="0">
                <a:solidFill>
                  <a:schemeClr val="tx1"/>
                </a:solidFill>
              </a:rPr>
              <a:t>協働場面</a:t>
            </a:r>
            <a:r>
              <a:rPr lang="ja-JP" altLang="en-US" sz="2215" b="1" dirty="0">
                <a:solidFill>
                  <a:schemeClr val="tx1"/>
                </a:solidFill>
              </a:rPr>
              <a:t>を位置づけること。</a:t>
            </a:r>
          </a:p>
        </p:txBody>
      </p:sp>
      <p:sp>
        <p:nvSpPr>
          <p:cNvPr id="10" name="四角形: 角を丸くする 9">
            <a:extLst>
              <a:ext uri="{FF2B5EF4-FFF2-40B4-BE49-F238E27FC236}">
                <a16:creationId xmlns:a16="http://schemas.microsoft.com/office/drawing/2014/main" id="{76380C26-6454-44B8-8821-0013B84809EC}"/>
              </a:ext>
            </a:extLst>
          </p:cNvPr>
          <p:cNvSpPr/>
          <p:nvPr/>
        </p:nvSpPr>
        <p:spPr>
          <a:xfrm>
            <a:off x="361368" y="5154667"/>
            <a:ext cx="4080009" cy="13989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215" b="1" dirty="0">
                <a:solidFill>
                  <a:schemeClr val="tx1"/>
                </a:solidFill>
              </a:rPr>
              <a:t>ＥＳＤカレンダーを工夫して、</a:t>
            </a:r>
            <a:endParaRPr lang="en-US" altLang="ja-JP" sz="2215" b="1" dirty="0">
              <a:solidFill>
                <a:schemeClr val="tx1"/>
              </a:solidFill>
            </a:endParaRPr>
          </a:p>
          <a:p>
            <a:r>
              <a:rPr lang="ja-JP" altLang="en-US" sz="2215" b="1" dirty="0">
                <a:solidFill>
                  <a:schemeClr val="tx1"/>
                </a:solidFill>
              </a:rPr>
              <a:t>その中で学習をつなげカリキュラム・マネジメントすること。</a:t>
            </a:r>
          </a:p>
        </p:txBody>
      </p:sp>
      <p:sp>
        <p:nvSpPr>
          <p:cNvPr id="7" name="矢印: 下 6">
            <a:extLst>
              <a:ext uri="{FF2B5EF4-FFF2-40B4-BE49-F238E27FC236}">
                <a16:creationId xmlns:a16="http://schemas.microsoft.com/office/drawing/2014/main" id="{E107B56A-2CD3-4D0D-B1D2-71166A3683B8}"/>
              </a:ext>
            </a:extLst>
          </p:cNvPr>
          <p:cNvSpPr/>
          <p:nvPr/>
        </p:nvSpPr>
        <p:spPr>
          <a:xfrm>
            <a:off x="3048492" y="4478983"/>
            <a:ext cx="562483" cy="56391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1" name="フローチャート: 代替処理 10">
            <a:extLst>
              <a:ext uri="{FF2B5EF4-FFF2-40B4-BE49-F238E27FC236}">
                <a16:creationId xmlns:a16="http://schemas.microsoft.com/office/drawing/2014/main" id="{1EDC63D3-39C8-46E8-A307-5C76FF1C2078}"/>
              </a:ext>
            </a:extLst>
          </p:cNvPr>
          <p:cNvSpPr/>
          <p:nvPr/>
        </p:nvSpPr>
        <p:spPr>
          <a:xfrm>
            <a:off x="5834909" y="1583581"/>
            <a:ext cx="766896" cy="425098"/>
          </a:xfrm>
          <a:prstGeom prst="flowChartAlternateProcess">
            <a:avLst/>
          </a:prstGeom>
          <a:solidFill>
            <a:srgbClr val="FFF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9" name="正方形/長方形 8">
            <a:extLst>
              <a:ext uri="{FF2B5EF4-FFF2-40B4-BE49-F238E27FC236}">
                <a16:creationId xmlns:a16="http://schemas.microsoft.com/office/drawing/2014/main" id="{90CD8099-77E9-45D5-9BB5-28661C09ABEC}"/>
              </a:ext>
            </a:extLst>
          </p:cNvPr>
          <p:cNvSpPr/>
          <p:nvPr/>
        </p:nvSpPr>
        <p:spPr>
          <a:xfrm>
            <a:off x="5768441" y="1567870"/>
            <a:ext cx="848309" cy="490134"/>
          </a:xfrm>
          <a:prstGeom prst="rect">
            <a:avLst/>
          </a:prstGeom>
        </p:spPr>
        <p:txBody>
          <a:bodyPr wrap="none">
            <a:spAutoFit/>
          </a:bodyPr>
          <a:lstStyle/>
          <a:p>
            <a:r>
              <a:rPr lang="ja-JP" altLang="en-US" sz="2585" b="1" dirty="0">
                <a:latin typeface="ＭＳ ゴシック" panose="020B0609070205080204" pitchFamily="49" charset="-128"/>
                <a:ea typeface="ＭＳ ゴシック" panose="020B0609070205080204" pitchFamily="49" charset="-128"/>
              </a:rPr>
              <a:t>活用</a:t>
            </a:r>
            <a:endParaRPr lang="ja-JP" altLang="en-US" sz="2585" b="1" dirty="0"/>
          </a:p>
        </p:txBody>
      </p:sp>
      <p:sp>
        <p:nvSpPr>
          <p:cNvPr id="12" name="四角形: 角を丸くする 11">
            <a:extLst>
              <a:ext uri="{FF2B5EF4-FFF2-40B4-BE49-F238E27FC236}">
                <a16:creationId xmlns:a16="http://schemas.microsoft.com/office/drawing/2014/main" id="{FBECF299-61ED-424A-8D0D-3F16BA451111}"/>
              </a:ext>
            </a:extLst>
          </p:cNvPr>
          <p:cNvSpPr/>
          <p:nvPr/>
        </p:nvSpPr>
        <p:spPr>
          <a:xfrm>
            <a:off x="5297102" y="2786702"/>
            <a:ext cx="3380874"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b="1" u="sng" dirty="0">
                <a:solidFill>
                  <a:schemeClr val="tx1"/>
                </a:solidFill>
                <a:latin typeface="HGP創英角ﾎﾟｯﾌﾟ体" panose="040B0A00000000000000" pitchFamily="50" charset="-128"/>
                <a:ea typeface="HGP創英角ﾎﾟｯﾌﾟ体" panose="040B0A00000000000000" pitchFamily="50" charset="-128"/>
              </a:rPr>
              <a:t>東京ベーシックドリル</a:t>
            </a:r>
            <a:endParaRPr kumimoji="1" lang="ja-JP" altLang="en-US" sz="2585"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3" name="四角形: 角を丸くする 12">
            <a:extLst>
              <a:ext uri="{FF2B5EF4-FFF2-40B4-BE49-F238E27FC236}">
                <a16:creationId xmlns:a16="http://schemas.microsoft.com/office/drawing/2014/main" id="{EFA068A7-E539-4966-87BA-173B55CADE15}"/>
              </a:ext>
            </a:extLst>
          </p:cNvPr>
          <p:cNvSpPr/>
          <p:nvPr/>
        </p:nvSpPr>
        <p:spPr>
          <a:xfrm>
            <a:off x="7372646" y="1634340"/>
            <a:ext cx="1409986" cy="394153"/>
          </a:xfrm>
          <a:prstGeom prst="roundRect">
            <a:avLst/>
          </a:prstGeom>
          <a:solidFill>
            <a:srgbClr val="FFE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15" b="1" dirty="0">
                <a:solidFill>
                  <a:schemeClr val="tx1"/>
                </a:solidFill>
                <a:latin typeface="+mn-ea"/>
              </a:rPr>
              <a:t>学習規律</a:t>
            </a:r>
          </a:p>
        </p:txBody>
      </p:sp>
      <p:cxnSp>
        <p:nvCxnSpPr>
          <p:cNvPr id="15" name="直線コネクタ 14">
            <a:extLst>
              <a:ext uri="{FF2B5EF4-FFF2-40B4-BE49-F238E27FC236}">
                <a16:creationId xmlns:a16="http://schemas.microsoft.com/office/drawing/2014/main" id="{BE1906C3-B6BD-4EDC-8A6F-516190B6E175}"/>
              </a:ext>
            </a:extLst>
          </p:cNvPr>
          <p:cNvCxnSpPr/>
          <p:nvPr/>
        </p:nvCxnSpPr>
        <p:spPr>
          <a:xfrm>
            <a:off x="5502565" y="2050843"/>
            <a:ext cx="1063503" cy="735859"/>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589B05A5-8583-446F-BD72-324B3F261394}"/>
              </a:ext>
            </a:extLst>
          </p:cNvPr>
          <p:cNvCxnSpPr>
            <a:endCxn id="12" idx="0"/>
          </p:cNvCxnSpPr>
          <p:nvPr/>
        </p:nvCxnSpPr>
        <p:spPr>
          <a:xfrm flipH="1">
            <a:off x="6987539" y="2050843"/>
            <a:ext cx="974376" cy="735859"/>
          </a:xfrm>
          <a:prstGeom prst="line">
            <a:avLst/>
          </a:prstGeom>
        </p:spPr>
        <p:style>
          <a:lnRef idx="1">
            <a:schemeClr val="dk1"/>
          </a:lnRef>
          <a:fillRef idx="0">
            <a:schemeClr val="dk1"/>
          </a:fillRef>
          <a:effectRef idx="0">
            <a:schemeClr val="dk1"/>
          </a:effectRef>
          <a:fontRef idx="minor">
            <a:schemeClr val="tx1"/>
          </a:fontRef>
        </p:style>
      </p:cxnSp>
      <p:sp>
        <p:nvSpPr>
          <p:cNvPr id="20" name="矢印: 下 19">
            <a:extLst>
              <a:ext uri="{FF2B5EF4-FFF2-40B4-BE49-F238E27FC236}">
                <a16:creationId xmlns:a16="http://schemas.microsoft.com/office/drawing/2014/main" id="{26CF1CC3-59F4-4108-9534-B9A0598EF2EC}"/>
              </a:ext>
            </a:extLst>
          </p:cNvPr>
          <p:cNvSpPr/>
          <p:nvPr/>
        </p:nvSpPr>
        <p:spPr>
          <a:xfrm>
            <a:off x="6284826" y="4457421"/>
            <a:ext cx="562483" cy="563915"/>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sp>
        <p:nvSpPr>
          <p:cNvPr id="14" name="テキスト ボックス 13">
            <a:extLst>
              <a:ext uri="{FF2B5EF4-FFF2-40B4-BE49-F238E27FC236}">
                <a16:creationId xmlns:a16="http://schemas.microsoft.com/office/drawing/2014/main" id="{F0F91C59-8018-415B-8BED-2F1034BB58DD}"/>
              </a:ext>
            </a:extLst>
          </p:cNvPr>
          <p:cNvSpPr txBox="1"/>
          <p:nvPr/>
        </p:nvSpPr>
        <p:spPr>
          <a:xfrm>
            <a:off x="5356323" y="2785269"/>
            <a:ext cx="3262432" cy="461665"/>
          </a:xfrm>
          <a:prstGeom prst="rect">
            <a:avLst/>
          </a:prstGeom>
          <a:solidFill>
            <a:srgbClr val="FFCCFF"/>
          </a:solidFill>
          <a:ln>
            <a:solidFill>
              <a:schemeClr val="tx1"/>
            </a:solidFill>
          </a:ln>
        </p:spPr>
        <p:txBody>
          <a:bodyPr wrap="none" rtlCol="0">
            <a:spAutoFit/>
          </a:bodyPr>
          <a:lstStyle/>
          <a:p>
            <a:r>
              <a:rPr kumimoji="1" lang="ja-JP" altLang="en-US" sz="2400" dirty="0">
                <a:latin typeface="HGS創英角ﾎﾟｯﾌﾟ体" panose="040B0A00000000000000" pitchFamily="50" charset="-128"/>
                <a:ea typeface="HGS創英角ﾎﾟｯﾌﾟ体" panose="040B0A00000000000000" pitchFamily="50" charset="-128"/>
              </a:rPr>
              <a:t>ＧＩＧＡスクール構想</a:t>
            </a:r>
          </a:p>
        </p:txBody>
      </p:sp>
    </p:spTree>
    <p:extLst>
      <p:ext uri="{BB962C8B-B14F-4D97-AF65-F5344CB8AC3E}">
        <p14:creationId xmlns:p14="http://schemas.microsoft.com/office/powerpoint/2010/main" val="79719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1000"/>
                                        <p:tgtEl>
                                          <p:spTgt spid="2">
                                            <p:txEl>
                                              <p:pRg st="4" end="4"/>
                                            </p:txEl>
                                          </p:spTgt>
                                        </p:tgtEl>
                                      </p:cBhvr>
                                    </p:animEffect>
                                    <p:anim calcmode="lin" valueType="num">
                                      <p:cBhvr>
                                        <p:cTn id="2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1000"/>
                                        <p:tgtEl>
                                          <p:spTgt spid="2">
                                            <p:txEl>
                                              <p:pRg st="8" end="8"/>
                                            </p:txEl>
                                          </p:spTgt>
                                        </p:tgtEl>
                                      </p:cBhvr>
                                    </p:animEffect>
                                    <p:anim calcmode="lin" valueType="num">
                                      <p:cBhvr>
                                        <p:cTn id="4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42"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Effect transition="in" filter="fade">
                                      <p:cBhvr>
                                        <p:cTn id="70" dur="1000"/>
                                        <p:tgtEl>
                                          <p:spTgt spid="12">
                                            <p:txEl>
                                              <p:pRg st="0" end="0"/>
                                            </p:txEl>
                                          </p:spTgt>
                                        </p:tgtEl>
                                      </p:cBhvr>
                                    </p:animEffect>
                                    <p:anim calcmode="lin" valueType="num">
                                      <p:cBhvr>
                                        <p:cTn id="7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13">
                                            <p:txEl>
                                              <p:pRg st="0" end="0"/>
                                            </p:txEl>
                                          </p:spTgt>
                                        </p:tgtEl>
                                        <p:attrNameLst>
                                          <p:attrName>style.visibility</p:attrName>
                                        </p:attrNameLst>
                                      </p:cBhvr>
                                      <p:to>
                                        <p:strVal val="visible"/>
                                      </p:to>
                                    </p:set>
                                    <p:animEffect transition="in" filter="fade">
                                      <p:cBhvr>
                                        <p:cTn id="90" dur="1000"/>
                                        <p:tgtEl>
                                          <p:spTgt spid="13">
                                            <p:txEl>
                                              <p:pRg st="0" end="0"/>
                                            </p:txEl>
                                          </p:spTgt>
                                        </p:tgtEl>
                                      </p:cBhvr>
                                    </p:animEffect>
                                    <p:anim calcmode="lin" valueType="num">
                                      <p:cBhvr>
                                        <p:cTn id="9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fade">
                                      <p:cBhvr>
                                        <p:cTn id="103" dur="1000"/>
                                        <p:tgtEl>
                                          <p:spTgt spid="13"/>
                                        </p:tgtEl>
                                      </p:cBhvr>
                                    </p:animEffect>
                                    <p:anim calcmode="lin" valueType="num">
                                      <p:cBhvr>
                                        <p:cTn id="104" dur="1000" fill="hold"/>
                                        <p:tgtEl>
                                          <p:spTgt spid="13"/>
                                        </p:tgtEl>
                                        <p:attrNameLst>
                                          <p:attrName>ppt_x</p:attrName>
                                        </p:attrNameLst>
                                      </p:cBhvr>
                                      <p:tavLst>
                                        <p:tav tm="0">
                                          <p:val>
                                            <p:strVal val="#ppt_x"/>
                                          </p:val>
                                        </p:tav>
                                        <p:tav tm="100000">
                                          <p:val>
                                            <p:strVal val="#ppt_x"/>
                                          </p:val>
                                        </p:tav>
                                      </p:tavLst>
                                    </p:anim>
                                    <p:anim calcmode="lin" valueType="num">
                                      <p:cBhvr>
                                        <p:cTn id="10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12">
                                            <p:txEl>
                                              <p:pRg st="0" end="0"/>
                                            </p:txEl>
                                          </p:spTgt>
                                        </p:tgtEl>
                                      </p:cBhvr>
                                    </p:animEffect>
                                    <p:anim calcmode="lin" valueType="num">
                                      <p:cBhvr>
                                        <p:cTn id="110" dur="1000"/>
                                        <p:tgtEl>
                                          <p:spTgt spid="12">
                                            <p:txEl>
                                              <p:pRg st="0" end="0"/>
                                            </p:txEl>
                                          </p:spTgt>
                                        </p:tgtEl>
                                        <p:attrNameLst>
                                          <p:attrName>ppt_x</p:attrName>
                                        </p:attrNameLst>
                                      </p:cBhvr>
                                      <p:tavLst>
                                        <p:tav tm="0">
                                          <p:val>
                                            <p:strVal val="ppt_x"/>
                                          </p:val>
                                        </p:tav>
                                        <p:tav tm="100000">
                                          <p:val>
                                            <p:strVal val="ppt_x"/>
                                          </p:val>
                                        </p:tav>
                                      </p:tavLst>
                                    </p:anim>
                                    <p:anim calcmode="lin" valueType="num">
                                      <p:cBhvr>
                                        <p:cTn id="111" dur="1000"/>
                                        <p:tgtEl>
                                          <p:spTgt spid="12">
                                            <p:txEl>
                                              <p:pRg st="0" end="0"/>
                                            </p:txEl>
                                          </p:spTgt>
                                        </p:tgtEl>
                                        <p:attrNameLst>
                                          <p:attrName>ppt_y</p:attrName>
                                        </p:attrNameLst>
                                      </p:cBhvr>
                                      <p:tavLst>
                                        <p:tav tm="0">
                                          <p:val>
                                            <p:strVal val="ppt_y"/>
                                          </p:val>
                                        </p:tav>
                                        <p:tav tm="100000">
                                          <p:val>
                                            <p:strVal val="ppt_y+.1"/>
                                          </p:val>
                                        </p:tav>
                                      </p:tavLst>
                                    </p:anim>
                                    <p:set>
                                      <p:cBhvr>
                                        <p:cTn id="112" dur="1" fill="hold">
                                          <p:stCondLst>
                                            <p:cond delay="999"/>
                                          </p:stCondLst>
                                        </p:cTn>
                                        <p:tgtEl>
                                          <p:spTgt spid="12">
                                            <p:txEl>
                                              <p:pRg st="0" end="0"/>
                                            </p:txEl>
                                          </p:spTgt>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1000"/>
                                        <p:tgtEl>
                                          <p:spTgt spid="14"/>
                                        </p:tgtEl>
                                      </p:cBhvr>
                                    </p:animEffect>
                                    <p:anim calcmode="lin" valueType="num">
                                      <p:cBhvr>
                                        <p:cTn id="118" dur="1000" fill="hold"/>
                                        <p:tgtEl>
                                          <p:spTgt spid="14"/>
                                        </p:tgtEl>
                                        <p:attrNameLst>
                                          <p:attrName>ppt_x</p:attrName>
                                        </p:attrNameLst>
                                      </p:cBhvr>
                                      <p:tavLst>
                                        <p:tav tm="0">
                                          <p:val>
                                            <p:strVal val="#ppt_x"/>
                                          </p:val>
                                        </p:tav>
                                        <p:tav tm="100000">
                                          <p:val>
                                            <p:strVal val="#ppt_x"/>
                                          </p:val>
                                        </p:tav>
                                      </p:tavLst>
                                    </p:anim>
                                    <p:anim calcmode="lin" valueType="num">
                                      <p:cBhvr>
                                        <p:cTn id="1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2">
                                            <p:txEl>
                                              <p:pRg st="10" end="10"/>
                                            </p:txEl>
                                          </p:spTgt>
                                        </p:tgtEl>
                                        <p:attrNameLst>
                                          <p:attrName>style.visibility</p:attrName>
                                        </p:attrNameLst>
                                      </p:cBhvr>
                                      <p:to>
                                        <p:strVal val="visible"/>
                                      </p:to>
                                    </p:set>
                                    <p:animEffect transition="in" filter="fade">
                                      <p:cBhvr>
                                        <p:cTn id="124" dur="1000"/>
                                        <p:tgtEl>
                                          <p:spTgt spid="2">
                                            <p:txEl>
                                              <p:pRg st="10" end="10"/>
                                            </p:txEl>
                                          </p:spTgt>
                                        </p:tgtEl>
                                      </p:cBhvr>
                                    </p:animEffect>
                                    <p:anim calcmode="lin" valueType="num">
                                      <p:cBhvr>
                                        <p:cTn id="12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2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1" fill="hold" grpId="0" nodeType="clickEffect">
                                  <p:stCondLst>
                                    <p:cond delay="0"/>
                                  </p:stCondLst>
                                  <p:childTnLst>
                                    <p:set>
                                      <p:cBhvr>
                                        <p:cTn id="130" dur="1" fill="hold">
                                          <p:stCondLst>
                                            <p:cond delay="0"/>
                                          </p:stCondLst>
                                        </p:cTn>
                                        <p:tgtEl>
                                          <p:spTgt spid="7"/>
                                        </p:tgtEl>
                                        <p:attrNameLst>
                                          <p:attrName>style.visibility</p:attrName>
                                        </p:attrNameLst>
                                      </p:cBhvr>
                                      <p:to>
                                        <p:strVal val="visible"/>
                                      </p:to>
                                    </p:set>
                                    <p:anim calcmode="lin" valueType="num">
                                      <p:cBhvr additive="base">
                                        <p:cTn id="131" dur="2000" fill="hold"/>
                                        <p:tgtEl>
                                          <p:spTgt spid="7"/>
                                        </p:tgtEl>
                                        <p:attrNameLst>
                                          <p:attrName>ppt_x</p:attrName>
                                        </p:attrNameLst>
                                      </p:cBhvr>
                                      <p:tavLst>
                                        <p:tav tm="0">
                                          <p:val>
                                            <p:strVal val="#ppt_x"/>
                                          </p:val>
                                        </p:tav>
                                        <p:tav tm="100000">
                                          <p:val>
                                            <p:strVal val="#ppt_x"/>
                                          </p:val>
                                        </p:tav>
                                      </p:tavLst>
                                    </p:anim>
                                    <p:anim calcmode="lin" valueType="num">
                                      <p:cBhvr additive="base">
                                        <p:cTn id="132"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2">
                                            <p:txEl>
                                              <p:pRg st="11" end="11"/>
                                            </p:txEl>
                                          </p:spTgt>
                                        </p:tgtEl>
                                        <p:attrNameLst>
                                          <p:attrName>style.visibility</p:attrName>
                                        </p:attrNameLst>
                                      </p:cBhvr>
                                      <p:to>
                                        <p:strVal val="visible"/>
                                      </p:to>
                                    </p:set>
                                    <p:animEffect transition="in" filter="fade">
                                      <p:cBhvr>
                                        <p:cTn id="137" dur="1000"/>
                                        <p:tgtEl>
                                          <p:spTgt spid="2">
                                            <p:txEl>
                                              <p:pRg st="11" end="11"/>
                                            </p:txEl>
                                          </p:spTgt>
                                        </p:tgtEl>
                                      </p:cBhvr>
                                    </p:animEffect>
                                    <p:anim calcmode="lin" valueType="num">
                                      <p:cBhvr>
                                        <p:cTn id="13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39"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2">
                                            <p:txEl>
                                              <p:pRg st="12" end="12"/>
                                            </p:txEl>
                                          </p:spTgt>
                                        </p:tgtEl>
                                        <p:attrNameLst>
                                          <p:attrName>style.visibility</p:attrName>
                                        </p:attrNameLst>
                                      </p:cBhvr>
                                      <p:to>
                                        <p:strVal val="visible"/>
                                      </p:to>
                                    </p:set>
                                    <p:animEffect transition="in" filter="fade">
                                      <p:cBhvr>
                                        <p:cTn id="144" dur="1000"/>
                                        <p:tgtEl>
                                          <p:spTgt spid="2">
                                            <p:txEl>
                                              <p:pRg st="12" end="12"/>
                                            </p:txEl>
                                          </p:spTgt>
                                        </p:tgtEl>
                                      </p:cBhvr>
                                    </p:animEffect>
                                    <p:anim calcmode="lin" valueType="num">
                                      <p:cBhvr>
                                        <p:cTn id="14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46"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0"/>
                                        </p:tgtEl>
                                        <p:attrNameLst>
                                          <p:attrName>style.visibility</p:attrName>
                                        </p:attrNameLst>
                                      </p:cBhvr>
                                      <p:to>
                                        <p:strVal val="visible"/>
                                      </p:to>
                                    </p:set>
                                    <p:animEffect transition="in" filter="fade">
                                      <p:cBhvr>
                                        <p:cTn id="149" dur="1000"/>
                                        <p:tgtEl>
                                          <p:spTgt spid="10"/>
                                        </p:tgtEl>
                                      </p:cBhvr>
                                    </p:animEffect>
                                    <p:anim calcmode="lin" valueType="num">
                                      <p:cBhvr>
                                        <p:cTn id="150" dur="1000" fill="hold"/>
                                        <p:tgtEl>
                                          <p:spTgt spid="10"/>
                                        </p:tgtEl>
                                        <p:attrNameLst>
                                          <p:attrName>ppt_x</p:attrName>
                                        </p:attrNameLst>
                                      </p:cBhvr>
                                      <p:tavLst>
                                        <p:tav tm="0">
                                          <p:val>
                                            <p:strVal val="#ppt_x"/>
                                          </p:val>
                                        </p:tav>
                                        <p:tav tm="100000">
                                          <p:val>
                                            <p:strVal val="#ppt_x"/>
                                          </p:val>
                                        </p:tav>
                                      </p:tavLst>
                                    </p:anim>
                                    <p:anim calcmode="lin" valueType="num">
                                      <p:cBhvr>
                                        <p:cTn id="1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2" presetClass="entr" presetSubtype="0" fill="hold" grpId="0" nodeType="clickEffect">
                                  <p:stCondLst>
                                    <p:cond delay="0"/>
                                  </p:stCondLst>
                                  <p:childTnLst>
                                    <p:set>
                                      <p:cBhvr>
                                        <p:cTn id="155" dur="1" fill="hold">
                                          <p:stCondLst>
                                            <p:cond delay="0"/>
                                          </p:stCondLst>
                                        </p:cTn>
                                        <p:tgtEl>
                                          <p:spTgt spid="18"/>
                                        </p:tgtEl>
                                        <p:attrNameLst>
                                          <p:attrName>style.visibility</p:attrName>
                                        </p:attrNameLst>
                                      </p:cBhvr>
                                      <p:to>
                                        <p:strVal val="visible"/>
                                      </p:to>
                                    </p:set>
                                    <p:animEffect transition="in" filter="fade">
                                      <p:cBhvr>
                                        <p:cTn id="156" dur="1000"/>
                                        <p:tgtEl>
                                          <p:spTgt spid="18"/>
                                        </p:tgtEl>
                                      </p:cBhvr>
                                    </p:animEffect>
                                    <p:anim calcmode="lin" valueType="num">
                                      <p:cBhvr>
                                        <p:cTn id="157" dur="1000" fill="hold"/>
                                        <p:tgtEl>
                                          <p:spTgt spid="18"/>
                                        </p:tgtEl>
                                        <p:attrNameLst>
                                          <p:attrName>ppt_x</p:attrName>
                                        </p:attrNameLst>
                                      </p:cBhvr>
                                      <p:tavLst>
                                        <p:tav tm="0">
                                          <p:val>
                                            <p:strVal val="#ppt_x"/>
                                          </p:val>
                                        </p:tav>
                                        <p:tav tm="100000">
                                          <p:val>
                                            <p:strVal val="#ppt_x"/>
                                          </p:val>
                                        </p:tav>
                                      </p:tavLst>
                                    </p:anim>
                                    <p:anim calcmode="lin" valueType="num">
                                      <p:cBhvr>
                                        <p:cTn id="1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ntr" presetSubtype="0" fill="hold" grpId="0" nodeType="clickEffect">
                                  <p:stCondLst>
                                    <p:cond delay="0"/>
                                  </p:stCondLst>
                                  <p:childTnLst>
                                    <p:set>
                                      <p:cBhvr>
                                        <p:cTn id="162" dur="1" fill="hold">
                                          <p:stCondLst>
                                            <p:cond delay="0"/>
                                          </p:stCondLst>
                                        </p:cTn>
                                        <p:tgtEl>
                                          <p:spTgt spid="19"/>
                                        </p:tgtEl>
                                        <p:attrNameLst>
                                          <p:attrName>style.visibility</p:attrName>
                                        </p:attrNameLst>
                                      </p:cBhvr>
                                      <p:to>
                                        <p:strVal val="visible"/>
                                      </p:to>
                                    </p:set>
                                    <p:animEffect transition="in" filter="fade">
                                      <p:cBhvr>
                                        <p:cTn id="163" dur="1000"/>
                                        <p:tgtEl>
                                          <p:spTgt spid="19"/>
                                        </p:tgtEl>
                                      </p:cBhvr>
                                    </p:animEffect>
                                    <p:anim calcmode="lin" valueType="num">
                                      <p:cBhvr>
                                        <p:cTn id="164" dur="1000" fill="hold"/>
                                        <p:tgtEl>
                                          <p:spTgt spid="19"/>
                                        </p:tgtEl>
                                        <p:attrNameLst>
                                          <p:attrName>ppt_x</p:attrName>
                                        </p:attrNameLst>
                                      </p:cBhvr>
                                      <p:tavLst>
                                        <p:tav tm="0">
                                          <p:val>
                                            <p:strVal val="#ppt_x"/>
                                          </p:val>
                                        </p:tav>
                                        <p:tav tm="100000">
                                          <p:val>
                                            <p:strVal val="#ppt_x"/>
                                          </p:val>
                                        </p:tav>
                                      </p:tavLst>
                                    </p:anim>
                                    <p:anim calcmode="lin" valueType="num">
                                      <p:cBhvr>
                                        <p:cTn id="16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1" fill="hold" grpId="0" nodeType="clickEffect">
                                  <p:stCondLst>
                                    <p:cond delay="0"/>
                                  </p:stCondLst>
                                  <p:childTnLst>
                                    <p:set>
                                      <p:cBhvr>
                                        <p:cTn id="169" dur="1" fill="hold">
                                          <p:stCondLst>
                                            <p:cond delay="0"/>
                                          </p:stCondLst>
                                        </p:cTn>
                                        <p:tgtEl>
                                          <p:spTgt spid="20"/>
                                        </p:tgtEl>
                                        <p:attrNameLst>
                                          <p:attrName>style.visibility</p:attrName>
                                        </p:attrNameLst>
                                      </p:cBhvr>
                                      <p:to>
                                        <p:strVal val="visible"/>
                                      </p:to>
                                    </p:set>
                                    <p:anim calcmode="lin" valueType="num">
                                      <p:cBhvr additive="base">
                                        <p:cTn id="170" dur="2000" fill="hold"/>
                                        <p:tgtEl>
                                          <p:spTgt spid="20"/>
                                        </p:tgtEl>
                                        <p:attrNameLst>
                                          <p:attrName>ppt_x</p:attrName>
                                        </p:attrNameLst>
                                      </p:cBhvr>
                                      <p:tavLst>
                                        <p:tav tm="0">
                                          <p:val>
                                            <p:strVal val="#ppt_x"/>
                                          </p:val>
                                        </p:tav>
                                        <p:tav tm="100000">
                                          <p:val>
                                            <p:strVal val="#ppt_x"/>
                                          </p:val>
                                        </p:tav>
                                      </p:tavLst>
                                    </p:anim>
                                    <p:anim calcmode="lin" valueType="num">
                                      <p:cBhvr additive="base">
                                        <p:cTn id="171" dur="2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42" presetClass="entr" presetSubtype="0" fill="hold" grpId="0" nodeType="clickEffect">
                                  <p:stCondLst>
                                    <p:cond delay="0"/>
                                  </p:stCondLst>
                                  <p:childTnLst>
                                    <p:set>
                                      <p:cBhvr>
                                        <p:cTn id="175" dur="1" fill="hold">
                                          <p:stCondLst>
                                            <p:cond delay="0"/>
                                          </p:stCondLst>
                                        </p:cTn>
                                        <p:tgtEl>
                                          <p:spTgt spid="3"/>
                                        </p:tgtEl>
                                        <p:attrNameLst>
                                          <p:attrName>style.visibility</p:attrName>
                                        </p:attrNameLst>
                                      </p:cBhvr>
                                      <p:to>
                                        <p:strVal val="visible"/>
                                      </p:to>
                                    </p:set>
                                    <p:animEffect transition="in" filter="fade">
                                      <p:cBhvr>
                                        <p:cTn id="176" dur="1000"/>
                                        <p:tgtEl>
                                          <p:spTgt spid="3"/>
                                        </p:tgtEl>
                                      </p:cBhvr>
                                    </p:animEffect>
                                    <p:anim calcmode="lin" valueType="num">
                                      <p:cBhvr>
                                        <p:cTn id="177" dur="1000" fill="hold"/>
                                        <p:tgtEl>
                                          <p:spTgt spid="3"/>
                                        </p:tgtEl>
                                        <p:attrNameLst>
                                          <p:attrName>ppt_x</p:attrName>
                                        </p:attrNameLst>
                                      </p:cBhvr>
                                      <p:tavLst>
                                        <p:tav tm="0">
                                          <p:val>
                                            <p:strVal val="#ppt_x"/>
                                          </p:val>
                                        </p:tav>
                                        <p:tav tm="100000">
                                          <p:val>
                                            <p:strVal val="#ppt_x"/>
                                          </p:val>
                                        </p:tav>
                                      </p:tavLst>
                                    </p:anim>
                                    <p:anim calcmode="lin" valueType="num">
                                      <p:cBhvr>
                                        <p:cTn id="17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4" grpId="0" animBg="1"/>
      <p:bldP spid="8" grpId="0" animBg="1"/>
      <p:bldP spid="3" grpId="0" animBg="1"/>
      <p:bldP spid="10" grpId="0" animBg="1"/>
      <p:bldP spid="7" grpId="0" animBg="1"/>
      <p:bldP spid="11" grpId="0" animBg="1"/>
      <p:bldP spid="9" grpId="0"/>
      <p:bldP spid="12" grpId="0" animBg="1"/>
      <p:bldP spid="13" grpId="0" animBg="1"/>
      <p:bldP spid="20"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52F7E8C4-5149-428F-B2B6-A974D200CEDE}"/>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ADD7295-5F23-47F9-A7B3-80479EC06D02}"/>
              </a:ext>
            </a:extLst>
          </p:cNvPr>
          <p:cNvSpPr/>
          <p:nvPr/>
        </p:nvSpPr>
        <p:spPr>
          <a:xfrm>
            <a:off x="254000" y="287866"/>
            <a:ext cx="8636000" cy="62822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pic>
        <p:nvPicPr>
          <p:cNvPr id="3096" name="図 2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87090" y="5146881"/>
            <a:ext cx="1105125" cy="110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a:xfrm>
            <a:off x="2595265" y="1588027"/>
            <a:ext cx="1953288" cy="2061456"/>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r>
              <a:rPr lang="ja-JP" altLang="en-US" sz="681" dirty="0">
                <a:solidFill>
                  <a:schemeClr val="tx1"/>
                </a:solidFill>
                <a:latin typeface="AR P丸ゴシック体E" panose="020F0900000000000000" pitchFamily="50" charset="-128"/>
                <a:ea typeface="AR P丸ゴシック体E" panose="020F0900000000000000" pitchFamily="50" charset="-128"/>
              </a:rPr>
              <a:t>　</a:t>
            </a:r>
            <a:endParaRPr lang="en-US" altLang="ja-JP" sz="1363" dirty="0">
              <a:solidFill>
                <a:schemeClr val="tx1"/>
              </a:solidFill>
              <a:latin typeface="+mn-ea"/>
            </a:endParaRPr>
          </a:p>
          <a:p>
            <a:pPr defTabSz="815763">
              <a:defRPr/>
            </a:pPr>
            <a:r>
              <a:rPr lang="ja-JP" altLang="en-US" sz="1292" dirty="0">
                <a:solidFill>
                  <a:schemeClr val="tx1"/>
                </a:solidFill>
                <a:latin typeface="+mn-ea"/>
              </a:rPr>
              <a:t>「</a:t>
            </a:r>
            <a:r>
              <a:rPr lang="ja-JP" altLang="en-US" sz="1363" dirty="0">
                <a:solidFill>
                  <a:schemeClr val="tx1"/>
                </a:solidFill>
                <a:latin typeface="+mn-ea"/>
              </a:rPr>
              <a:t>計画する→調べる」というステップ。予想を立て、何時間で、どんな方法で、だれに聞いて、どこに行って、どうやって調べるか、どのようにまとめ、それを誰に伝えるかなど</a:t>
            </a:r>
            <a:endParaRPr lang="en-US" altLang="ja-JP" sz="1363" dirty="0">
              <a:solidFill>
                <a:schemeClr val="tx1"/>
              </a:solidFill>
              <a:latin typeface="+mn-ea"/>
            </a:endParaRPr>
          </a:p>
          <a:p>
            <a:pPr defTabSz="815763">
              <a:defRPr/>
            </a:pPr>
            <a:endParaRPr lang="en-US" altLang="ja-JP" sz="1363" dirty="0">
              <a:solidFill>
                <a:schemeClr val="tx1"/>
              </a:solidFill>
              <a:latin typeface="+mn-ea"/>
            </a:endParaRPr>
          </a:p>
          <a:p>
            <a:pPr defTabSz="815763">
              <a:defRPr/>
            </a:pPr>
            <a:endParaRPr lang="en-US" altLang="ja-JP" sz="1363" dirty="0">
              <a:solidFill>
                <a:schemeClr val="tx1"/>
              </a:solidFill>
            </a:endParaRPr>
          </a:p>
          <a:p>
            <a:pPr defTabSz="815763">
              <a:defRPr/>
            </a:pPr>
            <a:endParaRPr lang="en-US" altLang="ja-JP" sz="1363" dirty="0">
              <a:solidFill>
                <a:schemeClr val="tx1"/>
              </a:solidFill>
            </a:endParaRPr>
          </a:p>
        </p:txBody>
      </p:sp>
      <p:pic>
        <p:nvPicPr>
          <p:cNvPr id="3074" name="図 15"/>
          <p:cNvPicPr>
            <a:picLocks noChangeAspect="1"/>
          </p:cNvPicPr>
          <p:nvPr/>
        </p:nvPicPr>
        <p:blipFill>
          <a:blip r:embed="rId4" cstate="screen">
            <a:extLst>
              <a:ext uri="{28A0092B-C50C-407E-A947-70E740481C1C}">
                <a14:useLocalDpi xmlns:a14="http://schemas.microsoft.com/office/drawing/2010/main"/>
              </a:ext>
            </a:extLst>
          </a:blip>
          <a:srcRect r="16971" b="12401"/>
          <a:stretch>
            <a:fillRect/>
          </a:stretch>
        </p:blipFill>
        <p:spPr bwMode="auto">
          <a:xfrm>
            <a:off x="4796395" y="3757700"/>
            <a:ext cx="2912283" cy="22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a:xfrm>
            <a:off x="4632871" y="1588028"/>
            <a:ext cx="2024935" cy="2024935"/>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endParaRPr lang="en-US" altLang="ja-JP" sz="681" dirty="0">
              <a:solidFill>
                <a:schemeClr val="tx1"/>
              </a:solidFill>
            </a:endParaRPr>
          </a:p>
          <a:p>
            <a:pPr defTabSz="815763">
              <a:defRPr/>
            </a:pPr>
            <a:r>
              <a:rPr lang="ja-JP" altLang="en-US" sz="1363" dirty="0">
                <a:solidFill>
                  <a:schemeClr val="tx1"/>
                </a:solidFill>
                <a:latin typeface="+mn-ea"/>
              </a:rPr>
              <a:t>ポートフォリオ等を活用しながら、効率よくまとめる。</a:t>
            </a:r>
            <a:endParaRPr lang="en-US" altLang="ja-JP" sz="1363" dirty="0">
              <a:solidFill>
                <a:schemeClr val="tx1"/>
              </a:solidFill>
              <a:latin typeface="+mn-ea"/>
            </a:endParaRPr>
          </a:p>
          <a:p>
            <a:pPr defTabSz="815763">
              <a:defRPr/>
            </a:pPr>
            <a:r>
              <a:rPr lang="ja-JP" altLang="en-US" sz="1363" dirty="0">
                <a:solidFill>
                  <a:schemeClr val="tx1"/>
                </a:solidFill>
                <a:latin typeface="+mn-ea"/>
              </a:rPr>
              <a:t>発表練習では、助言カード等を活用する。友達と練習の交流をさせることで、説得力のある結論が導き出せる。</a:t>
            </a:r>
            <a:endParaRPr lang="en-US" altLang="ja-JP" sz="1363" dirty="0">
              <a:solidFill>
                <a:schemeClr val="tx1"/>
              </a:solidFill>
              <a:latin typeface="+mn-ea"/>
            </a:endParaRPr>
          </a:p>
        </p:txBody>
      </p:sp>
      <p:sp>
        <p:nvSpPr>
          <p:cNvPr id="4" name="角丸四角形 3"/>
          <p:cNvSpPr/>
          <p:nvPr/>
        </p:nvSpPr>
        <p:spPr>
          <a:xfrm>
            <a:off x="6780900" y="1588028"/>
            <a:ext cx="1901844" cy="2024935"/>
          </a:xfrm>
          <a:prstGeom prst="roundRect">
            <a:avLst>
              <a:gd name="adj" fmla="val 888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nchor="b"/>
          <a:lstStyle/>
          <a:p>
            <a:pPr defTabSz="815763">
              <a:defRPr/>
            </a:pPr>
            <a:r>
              <a:rPr lang="ja-JP" altLang="en-US" sz="681" dirty="0">
                <a:solidFill>
                  <a:schemeClr val="tx1"/>
                </a:solidFill>
              </a:rPr>
              <a:t>　</a:t>
            </a:r>
            <a:r>
              <a:rPr lang="ja-JP" altLang="en-US" sz="1363" dirty="0">
                <a:solidFill>
                  <a:schemeClr val="tx1"/>
                </a:solidFill>
                <a:latin typeface="+mn-ea"/>
              </a:rPr>
              <a:t>○○報告会、八名川まつり（ＥＳＤ学習まつり）など、子どもたちが、学年や学校・地域を越えて発表したり、行動したりする場を設定する。自ら考えたことを進んで実行させる。</a:t>
            </a:r>
            <a:endParaRPr lang="en-US" altLang="ja-JP" sz="1363" dirty="0">
              <a:solidFill>
                <a:schemeClr val="tx1"/>
              </a:solidFill>
              <a:latin typeface="+mn-ea"/>
            </a:endParaRPr>
          </a:p>
        </p:txBody>
      </p:sp>
      <p:sp>
        <p:nvSpPr>
          <p:cNvPr id="8" name="角丸四角形 7"/>
          <p:cNvSpPr/>
          <p:nvPr/>
        </p:nvSpPr>
        <p:spPr>
          <a:xfrm>
            <a:off x="503190" y="1588028"/>
            <a:ext cx="1953288" cy="2024935"/>
          </a:xfrm>
          <a:prstGeom prst="roundRect">
            <a:avLst>
              <a:gd name="adj" fmla="val 8880"/>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8294" tIns="29148" rIns="58294" bIns="29148"/>
          <a:lstStyle/>
          <a:p>
            <a:pPr defTabSz="815763">
              <a:defRPr/>
            </a:pPr>
            <a:r>
              <a:rPr lang="ja-JP" altLang="en-US" sz="681" dirty="0">
                <a:solidFill>
                  <a:schemeClr val="tx1"/>
                </a:solidFill>
              </a:rPr>
              <a:t>　</a:t>
            </a:r>
            <a:endParaRPr lang="en-US" altLang="ja-JP" sz="681" dirty="0">
              <a:solidFill>
                <a:schemeClr val="tx1"/>
              </a:solidFill>
            </a:endParaRPr>
          </a:p>
          <a:p>
            <a:pPr defTabSz="815763">
              <a:defRPr/>
            </a:pPr>
            <a:r>
              <a:rPr lang="ja-JP" altLang="en-US" sz="1363" b="1" dirty="0">
                <a:solidFill>
                  <a:schemeClr val="tx1"/>
                </a:solidFill>
                <a:latin typeface="+mn-ea"/>
              </a:rPr>
              <a:t>単元全体に関わる大きな問題意識を共有することが重要。目標に向けて、教師の仕掛ける能力が成否を分ける。</a:t>
            </a:r>
            <a:endParaRPr lang="en-US" altLang="ja-JP" sz="1363" b="1" dirty="0">
              <a:solidFill>
                <a:schemeClr val="tx1"/>
              </a:solidFill>
              <a:latin typeface="+mn-ea"/>
            </a:endParaRPr>
          </a:p>
          <a:p>
            <a:pPr defTabSz="815763">
              <a:defRPr/>
            </a:pPr>
            <a:r>
              <a:rPr lang="ja-JP" altLang="en-US" sz="1363" b="1" dirty="0">
                <a:solidFill>
                  <a:schemeClr val="tx1"/>
                </a:solidFill>
                <a:latin typeface="+mn-ea"/>
              </a:rPr>
              <a:t>下に示した「火をつける３つのステップ」を意識して指導する。</a:t>
            </a:r>
            <a:endParaRPr lang="en-US" altLang="ja-JP" sz="1363" b="1" dirty="0">
              <a:solidFill>
                <a:schemeClr val="tx1"/>
              </a:solidFill>
              <a:latin typeface="+mn-ea"/>
            </a:endParaRPr>
          </a:p>
          <a:p>
            <a:pPr defTabSz="815763">
              <a:defRPr/>
            </a:pPr>
            <a:endParaRPr lang="en-US" altLang="ja-JP" sz="1363" dirty="0">
              <a:solidFill>
                <a:schemeClr val="tx1"/>
              </a:solidFill>
            </a:endParaRPr>
          </a:p>
          <a:p>
            <a:pPr defTabSz="815763">
              <a:defRPr/>
            </a:pPr>
            <a:endParaRPr lang="en-US" altLang="ja-JP" sz="1363" dirty="0">
              <a:solidFill>
                <a:schemeClr val="tx1"/>
              </a:solidFill>
            </a:endParaRPr>
          </a:p>
        </p:txBody>
      </p:sp>
      <p:sp>
        <p:nvSpPr>
          <p:cNvPr id="3082" name="正方形/長方形 12"/>
          <p:cNvSpPr>
            <a:spLocks noChangeArrowheads="1"/>
          </p:cNvSpPr>
          <p:nvPr/>
        </p:nvSpPr>
        <p:spPr bwMode="auto">
          <a:xfrm>
            <a:off x="337109" y="1125417"/>
            <a:ext cx="2045753" cy="354584"/>
          </a:xfrm>
          <a:prstGeom prst="rect">
            <a:avLst/>
          </a:prstGeom>
          <a:solidFill>
            <a:srgbClr val="FFFF00"/>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b="1" dirty="0">
                <a:latin typeface="AR P丸ゴシック体E" panose="020F0900000000000000" pitchFamily="50" charset="-128"/>
                <a:ea typeface="AR P丸ゴシック体E" panose="020F0900000000000000" pitchFamily="50" charset="-128"/>
              </a:rPr>
              <a:t>学びに火をつける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3" name="正方形/長方形 13"/>
          <p:cNvSpPr>
            <a:spLocks noChangeArrowheads="1"/>
          </p:cNvSpPr>
          <p:nvPr/>
        </p:nvSpPr>
        <p:spPr bwMode="auto">
          <a:xfrm>
            <a:off x="2995056" y="1125417"/>
            <a:ext cx="1010213"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調べる</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3084" name="正方形/長方形 14"/>
          <p:cNvSpPr>
            <a:spLocks noChangeArrowheads="1"/>
          </p:cNvSpPr>
          <p:nvPr/>
        </p:nvSpPr>
        <p:spPr bwMode="auto">
          <a:xfrm>
            <a:off x="4488429" y="1125417"/>
            <a:ext cx="2389862" cy="354584"/>
          </a:xfrm>
          <a:prstGeom prst="rect">
            <a:avLst/>
          </a:prstGeom>
          <a:solidFill>
            <a:srgbClr val="FFFFCC"/>
          </a:solidFill>
          <a:ln>
            <a:noFill/>
          </a:ln>
        </p:spPr>
        <p:txBody>
          <a:bodyPr wrap="square">
            <a:spAutoFit/>
          </a:bodyPr>
          <a:lstStyle/>
          <a:p>
            <a:pPr eaLnBrk="1" hangingPunct="1"/>
            <a:r>
              <a:rPr lang="en-US" altLang="ja-JP" sz="1292"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まとめる</a:t>
            </a:r>
            <a:r>
              <a:rPr lang="ja-JP" altLang="en-US" sz="1015"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実行する</a:t>
            </a:r>
            <a:r>
              <a:rPr lang="en-US" altLang="ja-JP" sz="1292" dirty="0">
                <a:latin typeface="AR P丸ゴシック体E" panose="020F0900000000000000" pitchFamily="50" charset="-128"/>
                <a:ea typeface="AR P丸ゴシック体E" panose="020F0900000000000000" pitchFamily="50" charset="-128"/>
              </a:rPr>
              <a:t>】</a:t>
            </a:r>
          </a:p>
        </p:txBody>
      </p:sp>
      <p:sp>
        <p:nvSpPr>
          <p:cNvPr id="3085" name="正方形/長方形 15"/>
          <p:cNvSpPr>
            <a:spLocks noChangeArrowheads="1"/>
          </p:cNvSpPr>
          <p:nvPr/>
        </p:nvSpPr>
        <p:spPr bwMode="auto">
          <a:xfrm>
            <a:off x="7204284" y="1125417"/>
            <a:ext cx="1208985" cy="354584"/>
          </a:xfrm>
          <a:prstGeom prst="rect">
            <a:avLst/>
          </a:prstGeom>
          <a:solidFill>
            <a:srgbClr val="FFFFCC"/>
          </a:solidFill>
          <a:ln>
            <a:noFill/>
          </a:ln>
        </p:spPr>
        <p:txBody>
          <a:bodyPr wrap="none">
            <a:spAutoFit/>
          </a:bodyPr>
          <a:lstStyle/>
          <a:p>
            <a:r>
              <a:rPr lang="en-US" altLang="ja-JP" sz="1704" dirty="0">
                <a:latin typeface="AR P丸ゴシック体E" panose="020F0900000000000000" pitchFamily="50" charset="-128"/>
                <a:ea typeface="AR P丸ゴシック体E" panose="020F0900000000000000" pitchFamily="50" charset="-128"/>
              </a:rPr>
              <a:t>【</a:t>
            </a:r>
            <a:r>
              <a:rPr lang="ja-JP" altLang="en-US" sz="1704" dirty="0">
                <a:latin typeface="AR P丸ゴシック体E" panose="020F0900000000000000" pitchFamily="50" charset="-128"/>
                <a:ea typeface="AR P丸ゴシック体E" panose="020F0900000000000000" pitchFamily="50" charset="-128"/>
              </a:rPr>
              <a:t>伝え合う</a:t>
            </a:r>
            <a:r>
              <a:rPr lang="en-US" altLang="ja-JP" sz="1704" dirty="0">
                <a:latin typeface="AR P丸ゴシック体E" panose="020F0900000000000000" pitchFamily="50" charset="-128"/>
                <a:ea typeface="AR P丸ゴシック体E" panose="020F0900000000000000" pitchFamily="50" charset="-128"/>
              </a:rPr>
              <a:t>】</a:t>
            </a:r>
            <a:endParaRPr lang="ja-JP" altLang="en-US" sz="1704" dirty="0">
              <a:latin typeface="AR P丸ゴシック体E" panose="020F0900000000000000" pitchFamily="50" charset="-128"/>
              <a:ea typeface="AR P丸ゴシック体E" panose="020F0900000000000000" pitchFamily="50" charset="-128"/>
            </a:endParaRPr>
          </a:p>
        </p:txBody>
      </p:sp>
      <p:sp>
        <p:nvSpPr>
          <p:cNvPr id="18" name="テキスト ボックス 1"/>
          <p:cNvSpPr txBox="1">
            <a:spLocks noChangeArrowheads="1"/>
          </p:cNvSpPr>
          <p:nvPr/>
        </p:nvSpPr>
        <p:spPr bwMode="auto">
          <a:xfrm>
            <a:off x="400390" y="4244656"/>
            <a:ext cx="1348605" cy="2269339"/>
          </a:xfrm>
          <a:prstGeom prst="rect">
            <a:avLst/>
          </a:prstGeom>
          <a:solidFill>
            <a:schemeClr val="accent6">
              <a:lumMod val="40000"/>
              <a:lumOff val="60000"/>
            </a:schemeClr>
          </a:solidFill>
          <a:ln>
            <a:solidFill>
              <a:schemeClr val="tx1">
                <a:lumMod val="65000"/>
                <a:lumOff val="35000"/>
              </a:schemeClr>
            </a:solidFill>
          </a:ln>
        </p:spPr>
        <p:txBody>
          <a:bodyPr>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defRPr/>
            </a:pPr>
            <a:r>
              <a:rPr lang="ja-JP" altLang="en-US" sz="1193" b="1" dirty="0">
                <a:latin typeface="+mn-ea"/>
                <a:ea typeface="+mn-ea"/>
              </a:rPr>
              <a:t>①体験活動や資料をもとに基本的な事実と出会い</a:t>
            </a:r>
            <a:r>
              <a:rPr lang="en-US" altLang="ja-JP" sz="1193" b="1" dirty="0">
                <a:latin typeface="+mn-ea"/>
                <a:ea typeface="+mn-ea"/>
              </a:rPr>
              <a:t>, </a:t>
            </a:r>
            <a:r>
              <a:rPr lang="ja-JP" altLang="en-US" sz="1193" b="1" dirty="0">
                <a:latin typeface="+mn-ea"/>
                <a:ea typeface="+mn-ea"/>
              </a:rPr>
              <a:t>共有する</a:t>
            </a:r>
            <a:endParaRPr lang="en-US" altLang="ja-JP" sz="1193" b="1" dirty="0">
              <a:latin typeface="+mn-ea"/>
              <a:ea typeface="+mn-ea"/>
            </a:endParaRPr>
          </a:p>
          <a:p>
            <a:pPr eaLnBrk="1" hangingPunct="1">
              <a:lnSpc>
                <a:spcPct val="150000"/>
              </a:lnSpc>
              <a:defRPr/>
            </a:pPr>
            <a:r>
              <a:rPr lang="ja-JP" altLang="en-US" sz="1193" b="1" dirty="0">
                <a:latin typeface="+mn-ea"/>
                <a:ea typeface="+mn-ea"/>
              </a:rPr>
              <a:t>②多様な気づきや感想を共有する</a:t>
            </a:r>
            <a:endParaRPr lang="en-US" altLang="ja-JP" sz="1193" b="1" dirty="0">
              <a:latin typeface="+mn-ea"/>
              <a:ea typeface="+mn-ea"/>
            </a:endParaRPr>
          </a:p>
          <a:p>
            <a:pPr eaLnBrk="1" hangingPunct="1">
              <a:lnSpc>
                <a:spcPct val="150000"/>
              </a:lnSpc>
              <a:defRPr/>
            </a:pPr>
            <a:endParaRPr lang="en-US" altLang="ja-JP" sz="1193" b="1" dirty="0">
              <a:latin typeface="+mn-ea"/>
              <a:ea typeface="+mn-ea"/>
            </a:endParaRPr>
          </a:p>
        </p:txBody>
      </p:sp>
      <p:sp>
        <p:nvSpPr>
          <p:cNvPr id="19" name="正方形/長方形 18"/>
          <p:cNvSpPr>
            <a:spLocks noChangeArrowheads="1"/>
          </p:cNvSpPr>
          <p:nvPr/>
        </p:nvSpPr>
        <p:spPr bwMode="auto">
          <a:xfrm>
            <a:off x="1805805" y="4248715"/>
            <a:ext cx="1458321" cy="2328651"/>
          </a:xfrm>
          <a:prstGeom prst="rect">
            <a:avLst/>
          </a:prstGeom>
          <a:solidFill>
            <a:schemeClr val="accent6">
              <a:lumMod val="40000"/>
              <a:lumOff val="60000"/>
            </a:schemeClr>
          </a:solidFill>
          <a:ln>
            <a:solidFill>
              <a:schemeClr val="tx1">
                <a:lumMod val="65000"/>
                <a:lumOff val="35000"/>
              </a:schemeClr>
            </a:solidFill>
          </a:ln>
        </p:spPr>
        <p:txBody>
          <a:bodyPr wrap="square">
            <a:spAutoFit/>
          </a:bodyPr>
          <a:lstStyle/>
          <a:p>
            <a:pPr eaLnBrk="1" hangingPunct="1">
              <a:lnSpc>
                <a:spcPct val="150000"/>
              </a:lnSpc>
              <a:defRPr/>
            </a:pPr>
            <a:r>
              <a:rPr lang="ja-JP" altLang="en-US" sz="1193" b="1" dirty="0">
                <a:latin typeface="+mn-ea"/>
              </a:rPr>
              <a:t>①教師が提示したり、子どもが調べたりして合った矛盾する事実や意表をつく話や資料等から疑問を感じ、書き出す</a:t>
            </a:r>
            <a:endParaRPr lang="en-US" altLang="ja-JP" sz="1193" b="1" dirty="0">
              <a:latin typeface="+mn-ea"/>
            </a:endParaRPr>
          </a:p>
          <a:p>
            <a:pPr eaLnBrk="1" hangingPunct="1">
              <a:lnSpc>
                <a:spcPct val="150000"/>
              </a:lnSpc>
              <a:defRPr/>
            </a:pPr>
            <a:endParaRPr lang="en-US" altLang="ja-JP" sz="1477" b="1" dirty="0">
              <a:latin typeface="+mn-ea"/>
            </a:endParaRPr>
          </a:p>
        </p:txBody>
      </p:sp>
      <p:sp>
        <p:nvSpPr>
          <p:cNvPr id="20" name="正方形/長方形 6"/>
          <p:cNvSpPr>
            <a:spLocks noChangeArrowheads="1"/>
          </p:cNvSpPr>
          <p:nvPr/>
        </p:nvSpPr>
        <p:spPr bwMode="auto">
          <a:xfrm>
            <a:off x="478844" y="3961950"/>
            <a:ext cx="1270151" cy="275909"/>
          </a:xfrm>
          <a:prstGeom prst="rect">
            <a:avLst/>
          </a:prstGeom>
          <a:solidFill>
            <a:srgbClr val="FFFF00"/>
          </a:solidFill>
          <a:ln>
            <a:noFill/>
          </a:ln>
        </p:spPr>
        <p:txBody>
          <a:bodyPr>
            <a:spAutoFit/>
          </a:bodyPr>
          <a:lstStyle/>
          <a:p>
            <a:pPr>
              <a:defRPr/>
            </a:pPr>
            <a:r>
              <a:rPr lang="ja-JP" altLang="en-US" sz="1193" b="1" dirty="0">
                <a:latin typeface="+mj-ea"/>
                <a:ea typeface="+mj-ea"/>
              </a:rPr>
              <a:t>１</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出 会 う　</a:t>
            </a:r>
            <a:r>
              <a:rPr lang="ja-JP" altLang="en-US" sz="1193" b="1" dirty="0">
                <a:latin typeface="+mj-ea"/>
                <a:ea typeface="+mj-ea"/>
              </a:rPr>
              <a:t>　</a:t>
            </a:r>
          </a:p>
        </p:txBody>
      </p:sp>
      <p:sp>
        <p:nvSpPr>
          <p:cNvPr id="21" name="正方形/長方形 9"/>
          <p:cNvSpPr>
            <a:spLocks noChangeArrowheads="1"/>
          </p:cNvSpPr>
          <p:nvPr/>
        </p:nvSpPr>
        <p:spPr bwMode="auto">
          <a:xfrm>
            <a:off x="1934308" y="3964655"/>
            <a:ext cx="1099715" cy="275909"/>
          </a:xfrm>
          <a:prstGeom prst="rect">
            <a:avLst/>
          </a:prstGeom>
          <a:solidFill>
            <a:srgbClr val="FFFF00"/>
          </a:solidFill>
          <a:ln>
            <a:noFill/>
          </a:ln>
        </p:spPr>
        <p:txBody>
          <a:bodyPr>
            <a:spAutoFit/>
          </a:bodyPr>
          <a:lstStyle/>
          <a:p>
            <a:pPr>
              <a:defRPr/>
            </a:pPr>
            <a:r>
              <a:rPr lang="ja-JP" altLang="en-US" sz="1193" b="1" dirty="0">
                <a:latin typeface="+mj-ea"/>
                <a:ea typeface="+mj-ea"/>
              </a:rPr>
              <a:t>２</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気 付 く</a:t>
            </a:r>
            <a:r>
              <a:rPr lang="ja-JP" altLang="en-US" sz="1193" b="1" dirty="0">
                <a:latin typeface="+mj-ea"/>
                <a:ea typeface="+mj-ea"/>
              </a:rPr>
              <a:t>　　</a:t>
            </a:r>
          </a:p>
        </p:txBody>
      </p:sp>
      <p:sp>
        <p:nvSpPr>
          <p:cNvPr id="22" name="正方形/長方形 21"/>
          <p:cNvSpPr>
            <a:spLocks noChangeArrowheads="1"/>
          </p:cNvSpPr>
          <p:nvPr/>
        </p:nvSpPr>
        <p:spPr bwMode="auto">
          <a:xfrm>
            <a:off x="3311021" y="4244656"/>
            <a:ext cx="1400007" cy="2269339"/>
          </a:xfrm>
          <a:prstGeom prst="rect">
            <a:avLst/>
          </a:prstGeom>
          <a:solidFill>
            <a:schemeClr val="accent6">
              <a:lumMod val="40000"/>
              <a:lumOff val="60000"/>
            </a:schemeClr>
          </a:solidFill>
          <a:ln>
            <a:solidFill>
              <a:schemeClr val="tx1">
                <a:lumMod val="65000"/>
                <a:lumOff val="35000"/>
              </a:schemeClr>
            </a:solidFill>
          </a:ln>
        </p:spPr>
        <p:txBody>
          <a:bodyPr>
            <a:spAutoFit/>
          </a:bodyPr>
          <a:lstStyle/>
          <a:p>
            <a:pPr eaLnBrk="1" hangingPunct="1">
              <a:lnSpc>
                <a:spcPct val="150000"/>
              </a:lnSpc>
              <a:defRPr/>
            </a:pPr>
            <a:r>
              <a:rPr lang="ja-JP" altLang="en-US" sz="1193" b="1" dirty="0">
                <a:latin typeface="+mn-ea"/>
              </a:rPr>
              <a:t>①グループや学級全体で疑問を出し合い、分類・整理して学習問題化する</a:t>
            </a:r>
          </a:p>
          <a:p>
            <a:pPr eaLnBrk="1" hangingPunct="1">
              <a:lnSpc>
                <a:spcPct val="150000"/>
              </a:lnSpc>
              <a:defRPr/>
            </a:pPr>
            <a:r>
              <a:rPr lang="ja-JP" altLang="en-US" sz="1193" b="1" dirty="0">
                <a:latin typeface="+mn-ea"/>
              </a:rPr>
              <a:t>②問題について予想をする</a:t>
            </a:r>
            <a:endParaRPr lang="en-US" altLang="ja-JP" sz="1193" b="1" dirty="0">
              <a:latin typeface="+mn-ea"/>
            </a:endParaRPr>
          </a:p>
          <a:p>
            <a:pPr eaLnBrk="1" hangingPunct="1">
              <a:lnSpc>
                <a:spcPct val="150000"/>
              </a:lnSpc>
              <a:defRPr/>
            </a:pPr>
            <a:endParaRPr lang="en-US" altLang="ja-JP" sz="1193" b="1" dirty="0">
              <a:latin typeface="+mn-ea"/>
            </a:endParaRPr>
          </a:p>
        </p:txBody>
      </p:sp>
      <p:sp>
        <p:nvSpPr>
          <p:cNvPr id="23" name="正方形/長方形 10"/>
          <p:cNvSpPr>
            <a:spLocks noChangeArrowheads="1"/>
          </p:cNvSpPr>
          <p:nvPr/>
        </p:nvSpPr>
        <p:spPr bwMode="auto">
          <a:xfrm>
            <a:off x="3286225" y="3948423"/>
            <a:ext cx="1481496" cy="275909"/>
          </a:xfrm>
          <a:prstGeom prst="rect">
            <a:avLst/>
          </a:prstGeom>
          <a:solidFill>
            <a:srgbClr val="FFFF00"/>
          </a:solidFill>
          <a:ln>
            <a:noFill/>
          </a:ln>
        </p:spPr>
        <p:txBody>
          <a:bodyPr wrap="none">
            <a:spAutoFit/>
          </a:bodyPr>
          <a:lstStyle/>
          <a:p>
            <a:pPr>
              <a:defRPr/>
            </a:pPr>
            <a:r>
              <a:rPr lang="ja-JP" altLang="en-US" sz="1193" b="1" dirty="0">
                <a:latin typeface="+mj-ea"/>
                <a:ea typeface="+mj-ea"/>
              </a:rPr>
              <a:t>３</a:t>
            </a:r>
            <a:r>
              <a:rPr lang="en-US" altLang="ja-JP" sz="1193" dirty="0">
                <a:latin typeface="HGS創英角ﾎﾟｯﾌﾟ体" panose="040B0A00000000000000" pitchFamily="50" charset="-128"/>
                <a:ea typeface="HGS創英角ﾎﾟｯﾌﾟ体" panose="040B0A00000000000000" pitchFamily="50" charset="-128"/>
              </a:rPr>
              <a:t>,</a:t>
            </a:r>
            <a:r>
              <a:rPr lang="ja-JP" altLang="en-US" sz="1193" dirty="0">
                <a:latin typeface="HGS創英角ﾎﾟｯﾌﾟ体" panose="040B0A00000000000000" pitchFamily="50" charset="-128"/>
                <a:ea typeface="HGS創英角ﾎﾟｯﾌﾟ体" panose="040B0A00000000000000" pitchFamily="50" charset="-128"/>
              </a:rPr>
              <a:t> 問題意識をもつ</a:t>
            </a:r>
          </a:p>
        </p:txBody>
      </p:sp>
      <p:sp>
        <p:nvSpPr>
          <p:cNvPr id="24" name="右中かっこ 23"/>
          <p:cNvSpPr/>
          <p:nvPr/>
        </p:nvSpPr>
        <p:spPr>
          <a:xfrm rot="16200000">
            <a:off x="2428633" y="1675347"/>
            <a:ext cx="417972" cy="4317551"/>
          </a:xfrm>
          <a:prstGeom prst="rightBrace">
            <a:avLst>
              <a:gd name="adj1" fmla="val 8333"/>
              <a:gd name="adj2" fmla="val 1779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534"/>
          </a:p>
        </p:txBody>
      </p:sp>
      <p:sp>
        <p:nvSpPr>
          <p:cNvPr id="3093" name="テキスト ボックス 11"/>
          <p:cNvSpPr txBox="1">
            <a:spLocks noChangeArrowheads="1"/>
          </p:cNvSpPr>
          <p:nvPr/>
        </p:nvSpPr>
        <p:spPr bwMode="auto">
          <a:xfrm>
            <a:off x="5076240" y="4011846"/>
            <a:ext cx="2293664" cy="158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363" dirty="0"/>
              <a:t>　</a:t>
            </a:r>
            <a:r>
              <a:rPr lang="ja-JP" altLang="en-US" sz="1193" dirty="0"/>
              <a:t>学びのコーディネーターとして指導計画をデザインし、</a:t>
            </a:r>
            <a:endParaRPr lang="en-US" altLang="ja-JP" sz="1193" dirty="0"/>
          </a:p>
          <a:p>
            <a:r>
              <a:rPr lang="ja-JP" altLang="en-US" sz="1193" dirty="0"/>
              <a:t>地域にある素材を生かし、主体的で対話的な学びづくり</a:t>
            </a:r>
            <a:endParaRPr lang="en-US" altLang="ja-JP" sz="1193" dirty="0"/>
          </a:p>
          <a:p>
            <a:r>
              <a:rPr lang="ja-JP" altLang="en-US" sz="1193" dirty="0"/>
              <a:t>をします。それができないと、教師としてやっていかれな</a:t>
            </a:r>
            <a:endParaRPr lang="en-US" altLang="ja-JP" sz="1193" dirty="0"/>
          </a:p>
          <a:p>
            <a:r>
              <a:rPr lang="ja-JP" altLang="en-US" sz="1193" dirty="0"/>
              <a:t>い時代になりました。先生方、</a:t>
            </a:r>
            <a:endParaRPr lang="en-US" altLang="ja-JP" sz="1193" dirty="0"/>
          </a:p>
          <a:p>
            <a:r>
              <a:rPr lang="ja-JP" altLang="en-US" sz="1193" dirty="0"/>
              <a:t>　　がんばりましょう！</a:t>
            </a:r>
            <a:endParaRPr lang="en-US" altLang="ja-JP" sz="1193" dirty="0"/>
          </a:p>
        </p:txBody>
      </p:sp>
      <p:pic>
        <p:nvPicPr>
          <p:cNvPr id="3094" name="図 6"/>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38741" y="605993"/>
            <a:ext cx="3585909" cy="514012"/>
          </a:xfrm>
          <a:prstGeom prst="rect">
            <a:avLst/>
          </a:prstGeom>
          <a:solidFill>
            <a:srgbClr val="FFFF00"/>
          </a:solidFill>
          <a:ln>
            <a:noFill/>
          </a:ln>
        </p:spPr>
      </p:pic>
      <p:pic>
        <p:nvPicPr>
          <p:cNvPr id="3095" name="図 27"/>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32872" y="605993"/>
            <a:ext cx="1769283" cy="5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円/楕円 29"/>
          <p:cNvSpPr/>
          <p:nvPr/>
        </p:nvSpPr>
        <p:spPr>
          <a:xfrm>
            <a:off x="6780901" y="5501282"/>
            <a:ext cx="380098" cy="284059"/>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31" name="円/楕円 30"/>
          <p:cNvSpPr/>
          <p:nvPr/>
        </p:nvSpPr>
        <p:spPr>
          <a:xfrm>
            <a:off x="7143413" y="5514806"/>
            <a:ext cx="189373" cy="155557"/>
          </a:xfrm>
          <a:prstGeom prst="ellipse">
            <a:avLst/>
          </a:prstGeom>
          <a:solidFill>
            <a:schemeClr val="bg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p>
        </p:txBody>
      </p:sp>
      <p:sp>
        <p:nvSpPr>
          <p:cNvPr id="6" name="右矢印 5"/>
          <p:cNvSpPr/>
          <p:nvPr/>
        </p:nvSpPr>
        <p:spPr>
          <a:xfrm>
            <a:off x="6954041" y="1199036"/>
            <a:ext cx="284059" cy="200194"/>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5" name="右矢印 4"/>
          <p:cNvSpPr/>
          <p:nvPr/>
        </p:nvSpPr>
        <p:spPr>
          <a:xfrm>
            <a:off x="4204075" y="1210634"/>
            <a:ext cx="286765"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
        <p:nvSpPr>
          <p:cNvPr id="9" name="右矢印 8"/>
          <p:cNvSpPr/>
          <p:nvPr/>
        </p:nvSpPr>
        <p:spPr>
          <a:xfrm>
            <a:off x="2663549" y="1186286"/>
            <a:ext cx="285413" cy="193431"/>
          </a:xfrm>
          <a:prstGeom prs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534">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0279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anim calcmode="lin" valueType="num">
                                      <p:cBhvr>
                                        <p:cTn id="8" dur="1000" fill="hold"/>
                                        <p:tgtEl>
                                          <p:spTgt spid="3082"/>
                                        </p:tgtEl>
                                        <p:attrNameLst>
                                          <p:attrName>ppt_x</p:attrName>
                                        </p:attrNameLst>
                                      </p:cBhvr>
                                      <p:tavLst>
                                        <p:tav tm="0">
                                          <p:val>
                                            <p:strVal val="#ppt_x"/>
                                          </p:val>
                                        </p:tav>
                                        <p:tav tm="100000">
                                          <p:val>
                                            <p:strVal val="#ppt_x"/>
                                          </p:val>
                                        </p:tav>
                                      </p:tavLst>
                                    </p:anim>
                                    <p:anim calcmode="lin" valueType="num">
                                      <p:cBhvr>
                                        <p:cTn id="9" dur="1000" fill="hold"/>
                                        <p:tgtEl>
                                          <p:spTgt spid="30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AE94149-8528-487F-9DFA-EDB28ACD39D6}"/>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279828" y="546248"/>
            <a:ext cx="8375084" cy="490134"/>
          </a:xfrm>
          <a:prstGeom prst="rect">
            <a:avLst/>
          </a:prstGeom>
          <a:solidFill>
            <a:srgbClr val="F6FCA6"/>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2585" b="1" spc="46" dirty="0">
                <a:ln w="11430"/>
                <a:latin typeface="AR P丸ゴシック体E" panose="020F0900000000000000" pitchFamily="50" charset="-128"/>
                <a:ea typeface="AR P丸ゴシック体E" panose="020F0900000000000000" pitchFamily="50" charset="-128"/>
              </a:rPr>
              <a:t>　</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dirty="0">
                <a:ln w="11430"/>
                <a:latin typeface="AR P丸ゴシック体E" panose="020F0900000000000000" pitchFamily="50" charset="-128"/>
                <a:ea typeface="AR P丸ゴシック体E" panose="020F0900000000000000" pitchFamily="50" charset="-128"/>
              </a:rPr>
              <a:t>こどもの学びに火をつける</a:t>
            </a:r>
            <a:r>
              <a:rPr lang="en-US" altLang="ja-JP" sz="2585" b="1" spc="46" dirty="0">
                <a:ln w="11430"/>
                <a:latin typeface="AR P丸ゴシック体E" panose="020F0900000000000000" pitchFamily="50" charset="-128"/>
                <a:ea typeface="AR P丸ゴシック体E" panose="020F0900000000000000" pitchFamily="50" charset="-128"/>
              </a:rPr>
              <a:t>』</a:t>
            </a:r>
            <a:r>
              <a:rPr lang="ja-JP" altLang="en-US" sz="2585" b="1" spc="46">
                <a:ln w="11430"/>
                <a:latin typeface="AR P丸ゴシック体E" panose="020F0900000000000000" pitchFamily="50" charset="-128"/>
                <a:ea typeface="AR P丸ゴシック体E" panose="020F0900000000000000" pitchFamily="50" charset="-128"/>
              </a:rPr>
              <a:t>際の</a:t>
            </a:r>
            <a:r>
              <a:rPr lang="ja-JP" altLang="en-US" sz="2585" b="1" spc="46" dirty="0">
                <a:ln w="11430"/>
                <a:latin typeface="AR P丸ゴシック体E" panose="020F0900000000000000" pitchFamily="50" charset="-128"/>
                <a:ea typeface="AR P丸ゴシック体E" panose="020F0900000000000000" pitchFamily="50" charset="-128"/>
              </a:rPr>
              <a:t>３つのステップ</a:t>
            </a:r>
          </a:p>
        </p:txBody>
      </p:sp>
      <p:sp>
        <p:nvSpPr>
          <p:cNvPr id="73731" name="正方形/長方形 2"/>
          <p:cNvSpPr>
            <a:spLocks noChangeArrowheads="1"/>
          </p:cNvSpPr>
          <p:nvPr/>
        </p:nvSpPr>
        <p:spPr bwMode="auto">
          <a:xfrm>
            <a:off x="65805" y="1641231"/>
            <a:ext cx="2640466"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kumimoji="0" lang="ja-JP" altLang="en-US" sz="1846" b="1" dirty="0">
                <a:latin typeface="ＤＦ平成ゴシック体W5" panose="02010609000101010101" pitchFamily="1" charset="-128"/>
                <a:ea typeface="ＤＦ平成ゴシック体W5" panose="02010609000101010101" pitchFamily="1" charset="-128"/>
              </a:rPr>
              <a:t>問題に気づかせる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73732" name="テキスト ボックス 1"/>
          <p:cNvSpPr txBox="1">
            <a:spLocks noChangeArrowheads="1"/>
          </p:cNvSpPr>
          <p:nvPr/>
        </p:nvSpPr>
        <p:spPr bwMode="auto">
          <a:xfrm>
            <a:off x="82795" y="2282378"/>
            <a:ext cx="2640466" cy="3434402"/>
          </a:xfrm>
          <a:prstGeom prst="rect">
            <a:avLst/>
          </a:prstGeom>
          <a:solidFill>
            <a:schemeClr val="bg1"/>
          </a:solidFill>
          <a:ln>
            <a:solidFill>
              <a:schemeClr val="tx1"/>
            </a:solidFill>
          </a:ln>
        </p:spPr>
        <p:txBody>
          <a:bodyPr wrap="square">
            <a:spAutoFit/>
          </a:bodyPr>
          <a:lstStyle>
            <a:lvl1pPr>
              <a:defRPr kumimoji="1" sz="1900">
                <a:solidFill>
                  <a:schemeClr val="tx1"/>
                </a:solidFill>
                <a:latin typeface="Arial" panose="020B0604020202020204" pitchFamily="34" charset="0"/>
                <a:ea typeface="ＭＳ Ｐゴシック" panose="020B0600070205080204" pitchFamily="50" charset="-128"/>
              </a:defRPr>
            </a:lvl1pPr>
            <a:lvl2pPr marL="742950" indent="-285750">
              <a:defRPr kumimoji="1" sz="1900">
                <a:solidFill>
                  <a:schemeClr val="tx1"/>
                </a:solidFill>
                <a:latin typeface="Arial" panose="020B0604020202020204" pitchFamily="34" charset="0"/>
                <a:ea typeface="ＭＳ Ｐゴシック" panose="020B0600070205080204" pitchFamily="50" charset="-128"/>
              </a:defRPr>
            </a:lvl2pPr>
            <a:lvl3pPr marL="1143000" indent="-228600">
              <a:defRPr kumimoji="1" sz="1900">
                <a:solidFill>
                  <a:schemeClr val="tx1"/>
                </a:solidFill>
                <a:latin typeface="Arial" panose="020B0604020202020204" pitchFamily="34" charset="0"/>
                <a:ea typeface="ＭＳ Ｐゴシック" panose="020B0600070205080204" pitchFamily="50" charset="-128"/>
              </a:defRPr>
            </a:lvl3pPr>
            <a:lvl4pPr marL="1600200" indent="-228600">
              <a:defRPr kumimoji="1" sz="1900">
                <a:solidFill>
                  <a:schemeClr val="tx1"/>
                </a:solidFill>
                <a:latin typeface="Arial" panose="020B0604020202020204" pitchFamily="34" charset="0"/>
                <a:ea typeface="ＭＳ Ｐゴシック" panose="020B0600070205080204" pitchFamily="50" charset="-128"/>
              </a:defRPr>
            </a:lvl4pPr>
            <a:lvl5pPr marL="2057400" indent="-228600">
              <a:defRPr kumimoji="1" sz="1900">
                <a:solidFill>
                  <a:schemeClr val="tx1"/>
                </a:solidFill>
                <a:latin typeface="Arial" panose="020B0604020202020204" pitchFamily="34" charset="0"/>
                <a:ea typeface="ＭＳ Ｐゴシック" panose="020B0600070205080204" pitchFamily="50" charset="-128"/>
              </a:defRPr>
            </a:lvl5pPr>
            <a:lvl6pPr marL="25146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6pPr>
            <a:lvl7pPr marL="29718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7pPr>
            <a:lvl8pPr marL="34290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8pPr>
            <a:lvl9pPr marL="3886200" indent="-228600" defTabSz="957263" eaLnBrk="0" fontAlgn="base" hangingPunct="0">
              <a:spcBef>
                <a:spcPct val="0"/>
              </a:spcBef>
              <a:spcAft>
                <a:spcPct val="0"/>
              </a:spcAft>
              <a:defRPr kumimoji="1" sz="1900">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en-US" altLang="ja-JP" sz="1846" b="1" dirty="0">
                <a:latin typeface="HG明朝B" panose="02020809000000000000" pitchFamily="17" charset="-128"/>
                <a:ea typeface="HG明朝B" panose="02020809000000000000" pitchFamily="17" charset="-128"/>
              </a:rPr>
              <a:t>1)</a:t>
            </a:r>
            <a:r>
              <a:rPr lang="ja-JP" altLang="en-US" sz="1846" b="1" dirty="0">
                <a:latin typeface="HG明朝B" panose="02020809000000000000" pitchFamily="17" charset="-128"/>
                <a:ea typeface="HG明朝B" panose="02020809000000000000" pitchFamily="17" charset="-128"/>
              </a:rPr>
              <a:t>体験活動や提示資料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をもとに</a:t>
            </a:r>
            <a:r>
              <a:rPr lang="ja-JP" altLang="en-US" sz="1846" b="1" dirty="0">
                <a:latin typeface="HGSｺﾞｼｯｸE" panose="020B0900000000000000" pitchFamily="50" charset="-128"/>
                <a:ea typeface="HGSｺﾞｼｯｸE" panose="020B0900000000000000" pitchFamily="50" charset="-128"/>
              </a:rPr>
              <a:t>基本的な</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a:t>
            </a:r>
            <a:r>
              <a:rPr lang="ja-JP" altLang="en-US" sz="1846" b="1" dirty="0">
                <a:latin typeface="HGSｺﾞｼｯｸE" panose="020B0900000000000000" pitchFamily="50" charset="-128"/>
                <a:ea typeface="HGSｺﾞｼｯｸE" panose="020B0900000000000000" pitchFamily="50" charset="-128"/>
              </a:rPr>
              <a:t>事実と出会う</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en-US" altLang="ja-JP" sz="1846" b="1" dirty="0">
                <a:latin typeface="HG明朝B" panose="02020809000000000000" pitchFamily="17" charset="-128"/>
                <a:ea typeface="HG明朝B" panose="02020809000000000000" pitchFamily="17" charset="-128"/>
              </a:rPr>
              <a:t>2)</a:t>
            </a:r>
            <a:r>
              <a:rPr lang="ja-JP" altLang="en-US" sz="1846" b="1" dirty="0">
                <a:latin typeface="HG明朝B" panose="02020809000000000000" pitchFamily="17" charset="-128"/>
                <a:ea typeface="HG明朝B" panose="02020809000000000000" pitchFamily="17" charset="-128"/>
              </a:rPr>
              <a:t>体験したり資料を見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たりしたことから、</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多様な気づきや感想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などをもち、それを</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a:t>
            </a:r>
            <a:r>
              <a:rPr lang="ja-JP" altLang="en-US" sz="1846" b="1" dirty="0">
                <a:latin typeface="HGPｺﾞｼｯｸE" panose="020B0900000000000000" pitchFamily="50" charset="-128"/>
                <a:ea typeface="HGPｺﾞｼｯｸE" panose="020B0900000000000000" pitchFamily="50" charset="-128"/>
              </a:rPr>
              <a:t>共有する</a:t>
            </a:r>
            <a:endParaRPr lang="en-US" altLang="ja-JP" sz="1846" b="1" dirty="0">
              <a:latin typeface="HGPｺﾞｼｯｸE" panose="020B0900000000000000" pitchFamily="50" charset="-128"/>
              <a:ea typeface="HGPｺﾞｼｯｸE" panose="020B0900000000000000" pitchFamily="50" charset="-128"/>
            </a:endParaRPr>
          </a:p>
        </p:txBody>
      </p:sp>
      <p:sp>
        <p:nvSpPr>
          <p:cNvPr id="5" name="正方形/長方形 4"/>
          <p:cNvSpPr>
            <a:spLocks noChangeArrowheads="1"/>
          </p:cNvSpPr>
          <p:nvPr/>
        </p:nvSpPr>
        <p:spPr bwMode="auto">
          <a:xfrm>
            <a:off x="2858187" y="1641231"/>
            <a:ext cx="2910254"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　</a:t>
            </a:r>
            <a:r>
              <a:rPr kumimoji="0" lang="ja-JP" altLang="en-US" sz="1846" b="1" dirty="0">
                <a:latin typeface="ＤＦ平成ゴシック体W5" panose="02010609000101010101" pitchFamily="1" charset="-128"/>
                <a:ea typeface="ＤＦ平成ゴシック体W5" panose="02010609000101010101" pitchFamily="1" charset="-128"/>
              </a:rPr>
              <a:t>火をつける　</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6" name="正方形/長方形 5"/>
          <p:cNvSpPr>
            <a:spLocks noChangeArrowheads="1"/>
          </p:cNvSpPr>
          <p:nvPr/>
        </p:nvSpPr>
        <p:spPr bwMode="auto">
          <a:xfrm>
            <a:off x="2858187" y="2282378"/>
            <a:ext cx="2910254" cy="3434402"/>
          </a:xfrm>
          <a:prstGeom prst="rect">
            <a:avLst/>
          </a:prstGeom>
          <a:solidFill>
            <a:schemeClr val="bg1"/>
          </a:solidFill>
          <a:ln>
            <a:solidFill>
              <a:schemeClr val="tx1"/>
            </a:solidFill>
          </a:ln>
        </p:spPr>
        <p:txBody>
          <a:bodyPr>
            <a:spAutoFit/>
          </a:bodyPr>
          <a:lstStyle/>
          <a:p>
            <a:pPr eaLnBrk="1" hangingPunct="1">
              <a:lnSpc>
                <a:spcPct val="150000"/>
              </a:lnSpc>
            </a:pPr>
            <a:r>
              <a:rPr lang="en-US" altLang="ja-JP" sz="1846" b="1" dirty="0">
                <a:latin typeface="HG明朝B" panose="02020809000000000000" pitchFamily="17" charset="-128"/>
                <a:ea typeface="HG明朝B" panose="02020809000000000000" pitchFamily="17" charset="-128"/>
              </a:rPr>
              <a:t>3)</a:t>
            </a:r>
            <a:r>
              <a:rPr lang="ja-JP" altLang="en-US" sz="1846" b="1" dirty="0">
                <a:latin typeface="HG明朝B" panose="02020809000000000000" pitchFamily="17" charset="-128"/>
                <a:ea typeface="HG明朝B" panose="02020809000000000000" pitchFamily="17" charset="-128"/>
              </a:rPr>
              <a:t>教師が提示したり、子</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どもが調べたりして出</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合った</a:t>
            </a:r>
            <a:r>
              <a:rPr lang="ja-JP" altLang="en-US" sz="1846" b="1" dirty="0">
                <a:latin typeface="HGSｺﾞｼｯｸE" panose="020B0900000000000000" pitchFamily="50" charset="-128"/>
                <a:ea typeface="HGSｺﾞｼｯｸE" panose="020B0900000000000000" pitchFamily="50" charset="-128"/>
              </a:rPr>
              <a:t>矛盾する事実</a:t>
            </a:r>
            <a:r>
              <a:rPr lang="ja-JP" altLang="en-US" sz="1846" b="1" dirty="0">
                <a:latin typeface="HG明朝B" panose="02020809000000000000" pitchFamily="17" charset="-128"/>
                <a:ea typeface="HG明朝B" panose="02020809000000000000" pitchFamily="17" charset="-128"/>
              </a:rPr>
              <a:t>や</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a:t>
            </a:r>
            <a:r>
              <a:rPr lang="ja-JP" altLang="en-US" sz="1846" b="1" dirty="0">
                <a:latin typeface="HGSｺﾞｼｯｸE" panose="020B0900000000000000" pitchFamily="50" charset="-128"/>
                <a:ea typeface="HGSｺﾞｼｯｸE" panose="020B0900000000000000" pitchFamily="50" charset="-128"/>
              </a:rPr>
              <a:t>意表をつく話</a:t>
            </a:r>
            <a:r>
              <a:rPr lang="ja-JP" altLang="en-US" sz="1846" b="1" dirty="0">
                <a:latin typeface="HG明朝B" panose="02020809000000000000" pitchFamily="17" charset="-128"/>
                <a:ea typeface="HG明朝B" panose="02020809000000000000" pitchFamily="17" charset="-128"/>
              </a:rPr>
              <a:t>や資料等</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から</a:t>
            </a:r>
            <a:r>
              <a:rPr lang="ja-JP" altLang="en-US" sz="1846" b="1" dirty="0">
                <a:latin typeface="AR P丸ゴシック体E" panose="020F0900000000000000" pitchFamily="50" charset="-128"/>
                <a:ea typeface="AR P丸ゴシック体E" panose="020F0900000000000000" pitchFamily="50" charset="-128"/>
              </a:rPr>
              <a:t>疑問を感じ</a:t>
            </a:r>
            <a:r>
              <a:rPr lang="ja-JP" altLang="en-US" sz="1846" b="1" dirty="0">
                <a:latin typeface="HG明朝B" panose="02020809000000000000" pitchFamily="17" charset="-128"/>
                <a:ea typeface="HG明朝B" panose="02020809000000000000" pitchFamily="17" charset="-128"/>
              </a:rPr>
              <a:t>、書き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出す　</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b="1" dirty="0">
              <a:latin typeface="HG明朝B" panose="02020809000000000000" pitchFamily="17" charset="-128"/>
              <a:ea typeface="HG明朝B" panose="02020809000000000000" pitchFamily="17" charset="-128"/>
            </a:endParaRPr>
          </a:p>
        </p:txBody>
      </p:sp>
      <p:sp>
        <p:nvSpPr>
          <p:cNvPr id="7" name="正方形/長方形 6"/>
          <p:cNvSpPr>
            <a:spLocks noChangeArrowheads="1"/>
          </p:cNvSpPr>
          <p:nvPr/>
        </p:nvSpPr>
        <p:spPr bwMode="auto">
          <a:xfrm>
            <a:off x="6014066" y="1622182"/>
            <a:ext cx="3011238" cy="376385"/>
          </a:xfrm>
          <a:prstGeom prst="rect">
            <a:avLst/>
          </a:prstGeom>
          <a:solidFill>
            <a:srgbClr val="99FF99"/>
          </a:solidFill>
          <a:ln w="9525">
            <a:solidFill>
              <a:srgbClr val="000000"/>
            </a:solidFill>
            <a:miter lim="800000"/>
            <a:headEnd/>
            <a:tailEnd/>
          </a:ln>
        </p:spPr>
        <p:txBody>
          <a:bodyPr wrap="square">
            <a:spAutoFit/>
          </a:bodyPr>
          <a:lstStyle/>
          <a:p>
            <a:pPr algn="ctr" eaLnBrk="1" hangingPunct="1"/>
            <a:r>
              <a:rPr lang="ja-JP" altLang="en-US" sz="1846" dirty="0">
                <a:latin typeface="HG明朝B" panose="02020809000000000000" pitchFamily="17" charset="-128"/>
                <a:ea typeface="HG明朝B" panose="02020809000000000000" pitchFamily="17" charset="-128"/>
              </a:rPr>
              <a:t>＜</a:t>
            </a:r>
            <a:r>
              <a:rPr kumimoji="0" lang="ja-JP" altLang="en-US" sz="1846" b="1" dirty="0">
                <a:latin typeface="ＤＦ平成ゴシック体W5" panose="02010609000101010101" pitchFamily="1" charset="-128"/>
                <a:ea typeface="ＤＦ平成ゴシック体W5" panose="02010609000101010101" pitchFamily="1" charset="-128"/>
              </a:rPr>
              <a:t>テーマを決める</a:t>
            </a:r>
            <a:r>
              <a:rPr lang="ja-JP" altLang="en-US" sz="1846" dirty="0">
                <a:latin typeface="HG明朝B" panose="02020809000000000000" pitchFamily="17" charset="-128"/>
                <a:ea typeface="HG明朝B" panose="02020809000000000000" pitchFamily="17" charset="-128"/>
              </a:rPr>
              <a:t>＞</a:t>
            </a:r>
            <a:endParaRPr lang="en-US" altLang="ja-JP" sz="1846" dirty="0">
              <a:latin typeface="HG明朝B" panose="02020809000000000000" pitchFamily="17" charset="-128"/>
              <a:ea typeface="HG明朝B" panose="02020809000000000000" pitchFamily="17" charset="-128"/>
            </a:endParaRPr>
          </a:p>
        </p:txBody>
      </p:sp>
      <p:sp>
        <p:nvSpPr>
          <p:cNvPr id="8" name="正方形/長方形 7"/>
          <p:cNvSpPr>
            <a:spLocks noChangeArrowheads="1"/>
          </p:cNvSpPr>
          <p:nvPr/>
        </p:nvSpPr>
        <p:spPr bwMode="auto">
          <a:xfrm>
            <a:off x="6014066" y="2283349"/>
            <a:ext cx="3011238" cy="3434402"/>
          </a:xfrm>
          <a:prstGeom prst="rect">
            <a:avLst/>
          </a:prstGeom>
          <a:solidFill>
            <a:schemeClr val="bg1"/>
          </a:solidFill>
          <a:ln>
            <a:solidFill>
              <a:schemeClr val="tx1"/>
            </a:solidFill>
          </a:ln>
        </p:spPr>
        <p:txBody>
          <a:bodyPr wrap="square">
            <a:spAutoFit/>
          </a:bodyPr>
          <a:lstStyle/>
          <a:p>
            <a:pPr eaLnBrk="1" hangingPunct="1">
              <a:lnSpc>
                <a:spcPct val="150000"/>
              </a:lnSpc>
            </a:pPr>
            <a:r>
              <a:rPr lang="en-US" altLang="ja-JP" sz="1846" b="1" dirty="0">
                <a:latin typeface="HG明朝B" panose="02020809000000000000" pitchFamily="17" charset="-128"/>
                <a:ea typeface="HG明朝B" panose="02020809000000000000" pitchFamily="17" charset="-128"/>
              </a:rPr>
              <a:t>4)</a:t>
            </a:r>
            <a:r>
              <a:rPr lang="ja-JP" altLang="en-US" sz="1846" b="1" dirty="0">
                <a:latin typeface="HG明朝B" panose="02020809000000000000" pitchFamily="17" charset="-128"/>
                <a:ea typeface="HG明朝B" panose="02020809000000000000" pitchFamily="17" charset="-128"/>
              </a:rPr>
              <a:t>グループや学級全体で</a:t>
            </a:r>
            <a:r>
              <a:rPr lang="ja-JP" altLang="en-US" sz="1846" b="1" dirty="0">
                <a:latin typeface="AR P丸ゴシック体E" panose="020F0900000000000000" pitchFamily="50" charset="-128"/>
                <a:ea typeface="AR P丸ゴシック体E" panose="020F0900000000000000" pitchFamily="50" charset="-128"/>
              </a:rPr>
              <a:t>疑　</a:t>
            </a:r>
            <a:endParaRPr lang="en-US" altLang="ja-JP" sz="1846" b="1" dirty="0">
              <a:latin typeface="AR P丸ゴシック体E" panose="020F0900000000000000" pitchFamily="50" charset="-128"/>
              <a:ea typeface="AR P丸ゴシック体E" panose="020F0900000000000000" pitchFamily="50" charset="-128"/>
            </a:endParaRPr>
          </a:p>
          <a:p>
            <a:pPr eaLnBrk="1" hangingPunct="1">
              <a:lnSpc>
                <a:spcPct val="150000"/>
              </a:lnSpc>
            </a:pPr>
            <a:r>
              <a:rPr lang="ja-JP" altLang="en-US" sz="1846" b="1" dirty="0">
                <a:latin typeface="AR P丸ゴシック体E" panose="020F0900000000000000" pitchFamily="50" charset="-128"/>
                <a:ea typeface="AR P丸ゴシック体E" panose="020F0900000000000000" pitchFamily="50" charset="-128"/>
              </a:rPr>
              <a:t>　問を出し合い</a:t>
            </a:r>
            <a:r>
              <a:rPr lang="ja-JP" altLang="en-US" sz="1846" b="1" dirty="0">
                <a:latin typeface="HG明朝B" panose="02020809000000000000" pitchFamily="17" charset="-128"/>
                <a:ea typeface="HG明朝B" panose="02020809000000000000" pitchFamily="17" charset="-128"/>
              </a:rPr>
              <a:t>、</a:t>
            </a:r>
            <a:r>
              <a:rPr lang="ja-JP" altLang="en-US" sz="1846" b="1" dirty="0">
                <a:latin typeface="HGSｺﾞｼｯｸE" panose="020B0900000000000000" pitchFamily="50" charset="-128"/>
                <a:ea typeface="HGSｺﾞｼｯｸE" panose="020B0900000000000000" pitchFamily="50" charset="-128"/>
              </a:rPr>
              <a:t>分類・整</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SｺﾞｼｯｸE" panose="020B0900000000000000" pitchFamily="50" charset="-128"/>
                <a:ea typeface="HGSｺﾞｼｯｸE" panose="020B0900000000000000" pitchFamily="50" charset="-128"/>
              </a:rPr>
              <a:t>　</a:t>
            </a:r>
            <a:r>
              <a:rPr lang="ja-JP" altLang="en-US" sz="1846" b="1" dirty="0" err="1">
                <a:latin typeface="HGSｺﾞｼｯｸE" panose="020B0900000000000000" pitchFamily="50" charset="-128"/>
                <a:ea typeface="HGSｺﾞｼｯｸE" panose="020B0900000000000000" pitchFamily="50" charset="-128"/>
              </a:rPr>
              <a:t>理して</a:t>
            </a:r>
            <a:r>
              <a:rPr lang="ja-JP" altLang="en-US" sz="1846" b="1" dirty="0">
                <a:latin typeface="HG明朝B" panose="02020809000000000000" pitchFamily="17" charset="-128"/>
                <a:ea typeface="HG明朝B" panose="02020809000000000000" pitchFamily="17" charset="-128"/>
              </a:rPr>
              <a:t>まとめ、</a:t>
            </a:r>
            <a:r>
              <a:rPr lang="ja-JP" altLang="en-US" sz="1846" b="1" dirty="0">
                <a:latin typeface="HGSｺﾞｼｯｸE" panose="020B0900000000000000" pitchFamily="50" charset="-128"/>
                <a:ea typeface="HGSｺﾞｼｯｸE" panose="020B0900000000000000" pitchFamily="50" charset="-128"/>
              </a:rPr>
              <a:t>学習問題</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r>
              <a:rPr lang="ja-JP" altLang="en-US" sz="1846" b="1" dirty="0">
                <a:latin typeface="HGSｺﾞｼｯｸE" panose="020B0900000000000000" pitchFamily="50" charset="-128"/>
                <a:ea typeface="HGSｺﾞｼｯｸE" panose="020B0900000000000000" pitchFamily="50" charset="-128"/>
              </a:rPr>
              <a:t>　をつくる</a:t>
            </a:r>
            <a:endParaRPr lang="en-US" altLang="ja-JP" sz="1846" b="1" dirty="0">
              <a:latin typeface="HGSｺﾞｼｯｸE" panose="020B0900000000000000" pitchFamily="50" charset="-128"/>
              <a:ea typeface="HGSｺﾞｼｯｸE" panose="020B0900000000000000" pitchFamily="50" charset="-128"/>
            </a:endParaRPr>
          </a:p>
          <a:p>
            <a:pPr eaLnBrk="1" hangingPunct="1">
              <a:lnSpc>
                <a:spcPct val="150000"/>
              </a:lnSpc>
            </a:pP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en-US" altLang="ja-JP" sz="1846" b="1" dirty="0">
                <a:latin typeface="HG明朝B" panose="02020809000000000000" pitchFamily="17" charset="-128"/>
                <a:ea typeface="HG明朝B" panose="02020809000000000000" pitchFamily="17" charset="-128"/>
              </a:rPr>
              <a:t>5)</a:t>
            </a:r>
            <a:r>
              <a:rPr lang="ja-JP" altLang="en-US" sz="1846" b="1" dirty="0">
                <a:latin typeface="HG明朝B" panose="02020809000000000000" pitchFamily="17" charset="-128"/>
                <a:ea typeface="HG明朝B" panose="02020809000000000000" pitchFamily="17" charset="-128"/>
              </a:rPr>
              <a:t>問題について、自分なり</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r>
              <a:rPr lang="ja-JP" altLang="en-US" sz="1846" b="1" dirty="0">
                <a:latin typeface="HG明朝B" panose="02020809000000000000" pitchFamily="17" charset="-128"/>
                <a:ea typeface="HG明朝B" panose="02020809000000000000" pitchFamily="17" charset="-128"/>
              </a:rPr>
              <a:t>　の</a:t>
            </a:r>
            <a:r>
              <a:rPr lang="ja-JP" altLang="en-US" sz="1846" b="1" dirty="0">
                <a:latin typeface="HGSｺﾞｼｯｸE" panose="020B0900000000000000" pitchFamily="50" charset="-128"/>
                <a:ea typeface="HGSｺﾞｼｯｸE" panose="020B0900000000000000" pitchFamily="50" charset="-128"/>
              </a:rPr>
              <a:t>予想</a:t>
            </a:r>
            <a:r>
              <a:rPr lang="ja-JP" altLang="en-US" sz="1846" b="1" dirty="0">
                <a:latin typeface="HG明朝B" panose="02020809000000000000" pitchFamily="17" charset="-128"/>
                <a:ea typeface="HG明朝B" panose="02020809000000000000" pitchFamily="17" charset="-128"/>
              </a:rPr>
              <a:t>をする</a:t>
            </a:r>
            <a:endParaRPr lang="en-US" altLang="ja-JP" sz="1846" b="1" dirty="0">
              <a:latin typeface="HG明朝B" panose="02020809000000000000" pitchFamily="17" charset="-128"/>
              <a:ea typeface="HG明朝B" panose="02020809000000000000" pitchFamily="17" charset="-128"/>
            </a:endParaRPr>
          </a:p>
          <a:p>
            <a:pPr eaLnBrk="1" hangingPunct="1">
              <a:lnSpc>
                <a:spcPct val="150000"/>
              </a:lnSpc>
            </a:pPr>
            <a:endParaRPr lang="en-US" altLang="ja-JP" sz="1846" b="1" dirty="0">
              <a:latin typeface="HG明朝B" panose="02020809000000000000" pitchFamily="17" charset="-128"/>
              <a:ea typeface="HG明朝B" panose="02020809000000000000" pitchFamily="17" charset="-128"/>
            </a:endParaRPr>
          </a:p>
        </p:txBody>
      </p:sp>
      <p:sp>
        <p:nvSpPr>
          <p:cNvPr id="15" name="テキスト ボックス 14"/>
          <p:cNvSpPr txBox="1">
            <a:spLocks noChangeArrowheads="1"/>
          </p:cNvSpPr>
          <p:nvPr/>
        </p:nvSpPr>
        <p:spPr bwMode="auto">
          <a:xfrm>
            <a:off x="1054335" y="1139761"/>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solidFill>
                  <a:schemeClr val="bg1"/>
                </a:solidFill>
                <a:latin typeface="HG創英角ﾎﾟｯﾌﾟ体" panose="040B0A09000000000000" pitchFamily="49" charset="-128"/>
                <a:ea typeface="HG創英角ﾎﾟｯﾌﾟ体" panose="040B0A09000000000000" pitchFamily="49" charset="-128"/>
              </a:rPr>
              <a:t>①</a:t>
            </a:r>
          </a:p>
        </p:txBody>
      </p:sp>
      <p:sp>
        <p:nvSpPr>
          <p:cNvPr id="16" name="テキスト ボックス 15"/>
          <p:cNvSpPr txBox="1">
            <a:spLocks noChangeArrowheads="1"/>
          </p:cNvSpPr>
          <p:nvPr/>
        </p:nvSpPr>
        <p:spPr bwMode="auto">
          <a:xfrm>
            <a:off x="3918108" y="1139760"/>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solidFill>
                  <a:schemeClr val="bg1"/>
                </a:solidFill>
                <a:latin typeface="HG創英角ﾎﾟｯﾌﾟ体" panose="040B0A09000000000000" pitchFamily="49" charset="-128"/>
                <a:ea typeface="HG創英角ﾎﾟｯﾌﾟ体" panose="040B0A09000000000000" pitchFamily="49" charset="-128"/>
              </a:rPr>
              <a:t>②</a:t>
            </a:r>
          </a:p>
        </p:txBody>
      </p:sp>
      <p:sp>
        <p:nvSpPr>
          <p:cNvPr id="17" name="テキスト ボックス 16"/>
          <p:cNvSpPr txBox="1">
            <a:spLocks noChangeArrowheads="1"/>
          </p:cNvSpPr>
          <p:nvPr/>
        </p:nvSpPr>
        <p:spPr bwMode="auto">
          <a:xfrm>
            <a:off x="7150471" y="1119728"/>
            <a:ext cx="562975" cy="54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2954" dirty="0">
                <a:solidFill>
                  <a:schemeClr val="bg1"/>
                </a:solidFill>
                <a:latin typeface="HG創英角ﾎﾟｯﾌﾟ体" panose="040B0A09000000000000" pitchFamily="49" charset="-128"/>
                <a:ea typeface="HG創英角ﾎﾟｯﾌﾟ体" panose="040B0A09000000000000" pitchFamily="49" charset="-128"/>
              </a:rPr>
              <a:t>③</a:t>
            </a:r>
          </a:p>
        </p:txBody>
      </p:sp>
      <p:sp>
        <p:nvSpPr>
          <p:cNvPr id="3" name="テキスト ボックス 2">
            <a:extLst>
              <a:ext uri="{FF2B5EF4-FFF2-40B4-BE49-F238E27FC236}">
                <a16:creationId xmlns:a16="http://schemas.microsoft.com/office/drawing/2014/main" id="{A5AB77DE-8FF1-4D2E-BD07-82B070E8C7FD}"/>
              </a:ext>
            </a:extLst>
          </p:cNvPr>
          <p:cNvSpPr txBox="1"/>
          <p:nvPr/>
        </p:nvSpPr>
        <p:spPr>
          <a:xfrm>
            <a:off x="157613" y="5954819"/>
            <a:ext cx="2492990" cy="400110"/>
          </a:xfrm>
          <a:prstGeom prst="rect">
            <a:avLst/>
          </a:prstGeom>
          <a:solidFill>
            <a:srgbClr val="FFD5D1"/>
          </a:solidFill>
          <a:ln w="28575">
            <a:solidFill>
              <a:schemeClr val="accent1">
                <a:lumMod val="50000"/>
              </a:schemeClr>
            </a:solidFill>
          </a:ln>
        </p:spPr>
        <p:txBody>
          <a:bodyPr wrap="none" rtlCol="0">
            <a:spAutoFit/>
          </a:bodyPr>
          <a:lstStyle/>
          <a:p>
            <a:r>
              <a:rPr lang="ja-JP" altLang="en-US" sz="2000" b="1" dirty="0"/>
              <a:t>親しみ・憧れ・共感</a:t>
            </a:r>
          </a:p>
        </p:txBody>
      </p:sp>
      <p:cxnSp>
        <p:nvCxnSpPr>
          <p:cNvPr id="10" name="直線コネクタ 9">
            <a:extLst>
              <a:ext uri="{FF2B5EF4-FFF2-40B4-BE49-F238E27FC236}">
                <a16:creationId xmlns:a16="http://schemas.microsoft.com/office/drawing/2014/main" id="{4E08A142-D80C-4726-8315-7EA6EC05B21E}"/>
              </a:ext>
            </a:extLst>
          </p:cNvPr>
          <p:cNvCxnSpPr/>
          <p:nvPr/>
        </p:nvCxnSpPr>
        <p:spPr>
          <a:xfrm>
            <a:off x="3918107" y="3561938"/>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E9A08AFE-8213-4BC2-9739-0B5D30416B19}"/>
              </a:ext>
            </a:extLst>
          </p:cNvPr>
          <p:cNvCxnSpPr>
            <a:cxnSpLocks/>
          </p:cNvCxnSpPr>
          <p:nvPr/>
        </p:nvCxnSpPr>
        <p:spPr>
          <a:xfrm>
            <a:off x="3148788" y="3960751"/>
            <a:ext cx="148968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6D99194-D426-4D0D-8FFC-B796225056A9}"/>
              </a:ext>
            </a:extLst>
          </p:cNvPr>
          <p:cNvCxnSpPr/>
          <p:nvPr/>
        </p:nvCxnSpPr>
        <p:spPr>
          <a:xfrm>
            <a:off x="3574966" y="4426034"/>
            <a:ext cx="131858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7A2B589E-702E-4DDC-85E4-FB6CCC14E662}"/>
              </a:ext>
            </a:extLst>
          </p:cNvPr>
          <p:cNvCxnSpPr>
            <a:cxnSpLocks/>
          </p:cNvCxnSpPr>
          <p:nvPr/>
        </p:nvCxnSpPr>
        <p:spPr>
          <a:xfrm>
            <a:off x="7961915" y="3561938"/>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75555967-C08A-43A8-B445-F82C7DD9617A}"/>
              </a:ext>
            </a:extLst>
          </p:cNvPr>
          <p:cNvCxnSpPr>
            <a:cxnSpLocks/>
          </p:cNvCxnSpPr>
          <p:nvPr/>
        </p:nvCxnSpPr>
        <p:spPr>
          <a:xfrm>
            <a:off x="6368701" y="4019756"/>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FE2D0853-06E8-4A3B-AE71-FE23D61F687E}"/>
              </a:ext>
            </a:extLst>
          </p:cNvPr>
          <p:cNvSpPr txBox="1"/>
          <p:nvPr/>
        </p:nvSpPr>
        <p:spPr>
          <a:xfrm>
            <a:off x="3004395" y="5954819"/>
            <a:ext cx="2749471" cy="400110"/>
          </a:xfrm>
          <a:prstGeom prst="rect">
            <a:avLst/>
          </a:prstGeom>
          <a:solidFill>
            <a:srgbClr val="FFD5D1"/>
          </a:solidFill>
          <a:ln w="28575">
            <a:solidFill>
              <a:schemeClr val="accent1">
                <a:lumMod val="50000"/>
              </a:schemeClr>
            </a:solidFill>
          </a:ln>
        </p:spPr>
        <p:txBody>
          <a:bodyPr wrap="none" rtlCol="0">
            <a:spAutoFit/>
          </a:bodyPr>
          <a:lstStyle/>
          <a:p>
            <a:r>
              <a:rPr lang="ja-JP" altLang="en-US" sz="2000" b="1" dirty="0"/>
              <a:t>それらをひっくり返す</a:t>
            </a:r>
          </a:p>
        </p:txBody>
      </p:sp>
      <p:sp>
        <p:nvSpPr>
          <p:cNvPr id="23" name="テキスト ボックス 22">
            <a:extLst>
              <a:ext uri="{FF2B5EF4-FFF2-40B4-BE49-F238E27FC236}">
                <a16:creationId xmlns:a16="http://schemas.microsoft.com/office/drawing/2014/main" id="{3EA7C751-F9A3-4DC9-BF70-500679FDB1A4}"/>
              </a:ext>
            </a:extLst>
          </p:cNvPr>
          <p:cNvSpPr txBox="1"/>
          <p:nvPr/>
        </p:nvSpPr>
        <p:spPr>
          <a:xfrm>
            <a:off x="6183466" y="5949280"/>
            <a:ext cx="2492990" cy="400110"/>
          </a:xfrm>
          <a:prstGeom prst="rect">
            <a:avLst/>
          </a:prstGeom>
          <a:solidFill>
            <a:srgbClr val="FFD5D1"/>
          </a:solidFill>
          <a:ln w="28575">
            <a:solidFill>
              <a:schemeClr val="accent1">
                <a:lumMod val="50000"/>
              </a:schemeClr>
            </a:solidFill>
          </a:ln>
        </p:spPr>
        <p:txBody>
          <a:bodyPr wrap="none" rtlCol="0">
            <a:spAutoFit/>
          </a:bodyPr>
          <a:lstStyle/>
          <a:p>
            <a:r>
              <a:rPr lang="ja-JP" altLang="en-US" sz="2000" b="1" dirty="0"/>
              <a:t>疑問から学習問題へ</a:t>
            </a:r>
          </a:p>
        </p:txBody>
      </p:sp>
      <p:cxnSp>
        <p:nvCxnSpPr>
          <p:cNvPr id="24" name="直線コネクタ 23">
            <a:extLst>
              <a:ext uri="{FF2B5EF4-FFF2-40B4-BE49-F238E27FC236}">
                <a16:creationId xmlns:a16="http://schemas.microsoft.com/office/drawing/2014/main" id="{E3EB095B-AFE9-40D9-945D-7653FF137ABA}"/>
              </a:ext>
            </a:extLst>
          </p:cNvPr>
          <p:cNvCxnSpPr>
            <a:cxnSpLocks/>
          </p:cNvCxnSpPr>
          <p:nvPr/>
        </p:nvCxnSpPr>
        <p:spPr>
          <a:xfrm>
            <a:off x="7961914" y="3159861"/>
            <a:ext cx="1056401" cy="984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87EDEAAC-6F95-41A5-B323-CA47A4A2FB6E}"/>
              </a:ext>
            </a:extLst>
          </p:cNvPr>
          <p:cNvCxnSpPr>
            <a:cxnSpLocks/>
          </p:cNvCxnSpPr>
          <p:nvPr/>
        </p:nvCxnSpPr>
        <p:spPr>
          <a:xfrm>
            <a:off x="6296609" y="3557015"/>
            <a:ext cx="7754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719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par>
                                <p:cTn id="57" presetID="16" presetClass="entr" presetSubtype="21"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par>
                          <p:cTn id="60" fill="hold">
                            <p:stCondLst>
                              <p:cond delay="500"/>
                            </p:stCondLst>
                            <p:childTnLst>
                              <p:par>
                                <p:cTn id="61" presetID="42"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childTnLst>
                          </p:cTn>
                        </p:par>
                        <p:par>
                          <p:cTn id="66" fill="hold">
                            <p:stCondLst>
                              <p:cond delay="1500"/>
                            </p:stCondLst>
                            <p:childTnLst>
                              <p:par>
                                <p:cTn id="67" presetID="42" presetClass="entr" presetSubtype="0"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2500"/>
                            </p:stCondLst>
                            <p:childTnLst>
                              <p:par>
                                <p:cTn id="73" presetID="42"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2"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par>
                          <p:cTn id="84" fill="hold">
                            <p:stCondLst>
                              <p:cond delay="4500"/>
                            </p:stCondLst>
                            <p:childTnLst>
                              <p:par>
                                <p:cTn id="85" presetID="42" presetClass="entr" presetSubtype="0"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000"/>
                                        <p:tgtEl>
                                          <p:spTgt spid="23"/>
                                        </p:tgtEl>
                                      </p:cBhvr>
                                    </p:animEffect>
                                    <p:anim calcmode="lin" valueType="num">
                                      <p:cBhvr>
                                        <p:cTn id="88" dur="1000" fill="hold"/>
                                        <p:tgtEl>
                                          <p:spTgt spid="23"/>
                                        </p:tgtEl>
                                        <p:attrNameLst>
                                          <p:attrName>ppt_x</p:attrName>
                                        </p:attrNameLst>
                                      </p:cBhvr>
                                      <p:tavLst>
                                        <p:tav tm="0">
                                          <p:val>
                                            <p:strVal val="#ppt_x"/>
                                          </p:val>
                                        </p:tav>
                                        <p:tav tm="100000">
                                          <p:val>
                                            <p:strVal val="#ppt_x"/>
                                          </p:val>
                                        </p:tav>
                                      </p:tavLst>
                                    </p:anim>
                                    <p:anim calcmode="lin" valueType="num">
                                      <p:cBhvr>
                                        <p:cTn id="8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6" grpId="0"/>
      <p:bldP spid="17" grpId="0"/>
      <p:bldP spid="3"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7215C8B-BDD0-447F-AC52-3C610400D421}"/>
              </a:ext>
            </a:extLst>
          </p:cNvPr>
          <p:cNvPicPr>
            <a:picLocks noChangeAspect="1"/>
          </p:cNvPicPr>
          <p:nvPr/>
        </p:nvPicPr>
        <p:blipFill rotWithShape="1">
          <a:blip r:embed="rId3"/>
          <a:srcRect l="20312" t="15741" r="20312" b="7037"/>
          <a:stretch/>
        </p:blipFill>
        <p:spPr>
          <a:xfrm>
            <a:off x="66675" y="66675"/>
            <a:ext cx="9009688" cy="6591300"/>
          </a:xfrm>
          <a:prstGeom prst="rect">
            <a:avLst/>
          </a:prstGeom>
        </p:spPr>
      </p:pic>
      <p:pic>
        <p:nvPicPr>
          <p:cNvPr id="5" name="図 4">
            <a:extLst>
              <a:ext uri="{FF2B5EF4-FFF2-40B4-BE49-F238E27FC236}">
                <a16:creationId xmlns:a16="http://schemas.microsoft.com/office/drawing/2014/main" id="{367DE15D-9A32-4E6F-87CE-03F61A844BBE}"/>
              </a:ext>
            </a:extLst>
          </p:cNvPr>
          <p:cNvPicPr>
            <a:picLocks noChangeAspect="1"/>
          </p:cNvPicPr>
          <p:nvPr/>
        </p:nvPicPr>
        <p:blipFill rotWithShape="1">
          <a:blip r:embed="rId3"/>
          <a:srcRect l="21909" t="15741" r="55584" b="77786"/>
          <a:stretch/>
        </p:blipFill>
        <p:spPr>
          <a:xfrm>
            <a:off x="676274" y="838200"/>
            <a:ext cx="6429375" cy="1039984"/>
          </a:xfrm>
          <a:prstGeom prst="rect">
            <a:avLst/>
          </a:prstGeom>
        </p:spPr>
      </p:pic>
    </p:spTree>
    <p:extLst>
      <p:ext uri="{BB962C8B-B14F-4D97-AF65-F5344CB8AC3E}">
        <p14:creationId xmlns:p14="http://schemas.microsoft.com/office/powerpoint/2010/main" val="15025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C0226BA-601D-4B59-AF57-D413605BA1E8}"/>
              </a:ext>
            </a:extLst>
          </p:cNvPr>
          <p:cNvPicPr>
            <a:picLocks noChangeAspect="1"/>
          </p:cNvPicPr>
          <p:nvPr/>
        </p:nvPicPr>
        <p:blipFill rotWithShape="1">
          <a:blip r:embed="rId3"/>
          <a:srcRect l="25625" t="15186" r="15729" b="4814"/>
          <a:stretch/>
        </p:blipFill>
        <p:spPr>
          <a:xfrm>
            <a:off x="142875" y="123825"/>
            <a:ext cx="8886825" cy="6819020"/>
          </a:xfrm>
          <a:prstGeom prst="rect">
            <a:avLst/>
          </a:prstGeom>
        </p:spPr>
      </p:pic>
      <p:sp>
        <p:nvSpPr>
          <p:cNvPr id="3" name="テキスト ボックス 2">
            <a:extLst>
              <a:ext uri="{FF2B5EF4-FFF2-40B4-BE49-F238E27FC236}">
                <a16:creationId xmlns:a16="http://schemas.microsoft.com/office/drawing/2014/main" id="{3FD80A23-8164-44F0-AF4F-16F0443EDA32}"/>
              </a:ext>
            </a:extLst>
          </p:cNvPr>
          <p:cNvSpPr txBox="1"/>
          <p:nvPr/>
        </p:nvSpPr>
        <p:spPr>
          <a:xfrm>
            <a:off x="2159585" y="819150"/>
            <a:ext cx="5493812" cy="1477328"/>
          </a:xfrm>
          <a:prstGeom prst="rect">
            <a:avLst/>
          </a:prstGeom>
          <a:solidFill>
            <a:schemeClr val="bg1"/>
          </a:solidFill>
          <a:ln>
            <a:solidFill>
              <a:schemeClr val="accent1"/>
            </a:solidFill>
          </a:ln>
        </p:spPr>
        <p:txBody>
          <a:bodyPr wrap="none" rtlCol="0">
            <a:spAutoFit/>
          </a:bodyPr>
          <a:lstStyle/>
          <a:p>
            <a:r>
              <a:rPr kumimoji="1" lang="ja-JP" altLang="en-US" dirty="0">
                <a:latin typeface="AR丸ゴシック体E" panose="020F0909000000000000" pitchFamily="49" charset="-128"/>
                <a:ea typeface="AR丸ゴシック体E" panose="020F0909000000000000" pitchFamily="49" charset="-128"/>
              </a:rPr>
              <a:t>状況の変化への対応等、受け身の防戦に追われ、</a:t>
            </a:r>
            <a:endParaRPr kumimoji="1" lang="en-US" altLang="ja-JP" dirty="0">
              <a:latin typeface="AR丸ゴシック体E" panose="020F0909000000000000" pitchFamily="49" charset="-128"/>
              <a:ea typeface="AR丸ゴシック体E" panose="020F0909000000000000" pitchFamily="49" charset="-128"/>
            </a:endParaRPr>
          </a:p>
          <a:p>
            <a:r>
              <a:rPr kumimoji="1" lang="ja-JP" altLang="en-US" dirty="0">
                <a:latin typeface="AR丸ゴシック体E" panose="020F0909000000000000" pitchFamily="49" charset="-128"/>
                <a:ea typeface="AR丸ゴシック体E" panose="020F0909000000000000" pitchFamily="49" charset="-128"/>
              </a:rPr>
              <a:t>場当たり的・局所的な対処療法に終始した結果、</a:t>
            </a:r>
            <a:endParaRPr kumimoji="1" lang="en-US" altLang="ja-JP" dirty="0">
              <a:latin typeface="AR丸ゴシック体E" panose="020F0909000000000000" pitchFamily="49" charset="-128"/>
              <a:ea typeface="AR丸ゴシック体E" panose="020F0909000000000000" pitchFamily="49" charset="-128"/>
            </a:endParaRPr>
          </a:p>
          <a:p>
            <a:r>
              <a:rPr kumimoji="1" lang="ja-JP" altLang="en-US" dirty="0">
                <a:latin typeface="AR丸ゴシック体E" panose="020F0909000000000000" pitchFamily="49" charset="-128"/>
                <a:ea typeface="AR丸ゴシック体E" panose="020F0909000000000000" pitchFamily="49" charset="-128"/>
              </a:rPr>
              <a:t>初等中等教育改革の機を逸する。ＩＣＴ化は進まず</a:t>
            </a:r>
            <a:endParaRPr kumimoji="1" lang="en-US" altLang="ja-JP" dirty="0">
              <a:latin typeface="AR丸ゴシック体E" panose="020F0909000000000000" pitchFamily="49" charset="-128"/>
              <a:ea typeface="AR丸ゴシック体E" panose="020F0909000000000000" pitchFamily="49" charset="-128"/>
            </a:endParaRPr>
          </a:p>
          <a:p>
            <a:r>
              <a:rPr kumimoji="1" lang="ja-JP" altLang="en-US" dirty="0">
                <a:latin typeface="AR丸ゴシック体E" panose="020F0909000000000000" pitchFamily="49" charset="-128"/>
                <a:ea typeface="AR丸ゴシック体E" panose="020F0909000000000000" pitchFamily="49" charset="-128"/>
              </a:rPr>
              <a:t>詰込み授業と多くの宿題で内容を終わらせること</a:t>
            </a:r>
            <a:endParaRPr kumimoji="1" lang="en-US" altLang="ja-JP" dirty="0">
              <a:latin typeface="AR丸ゴシック体E" panose="020F0909000000000000" pitchFamily="49" charset="-128"/>
              <a:ea typeface="AR丸ゴシック体E" panose="020F0909000000000000" pitchFamily="49" charset="-128"/>
            </a:endParaRPr>
          </a:p>
          <a:p>
            <a:r>
              <a:rPr kumimoji="1" lang="ja-JP" altLang="en-US" dirty="0">
                <a:latin typeface="AR丸ゴシック体E" panose="020F0909000000000000" pitchFamily="49" charset="-128"/>
                <a:ea typeface="AR丸ゴシック体E" panose="020F0909000000000000" pitchFamily="49" charset="-128"/>
              </a:rPr>
              <a:t>で躍起になる学校。</a:t>
            </a:r>
          </a:p>
        </p:txBody>
      </p:sp>
      <p:sp>
        <p:nvSpPr>
          <p:cNvPr id="4" name="テキスト ボックス 3">
            <a:extLst>
              <a:ext uri="{FF2B5EF4-FFF2-40B4-BE49-F238E27FC236}">
                <a16:creationId xmlns:a16="http://schemas.microsoft.com/office/drawing/2014/main" id="{667BB031-E2FB-4680-A158-973C84EF40ED}"/>
              </a:ext>
            </a:extLst>
          </p:cNvPr>
          <p:cNvSpPr txBox="1"/>
          <p:nvPr/>
        </p:nvSpPr>
        <p:spPr>
          <a:xfrm>
            <a:off x="2159585" y="2970686"/>
            <a:ext cx="5493812" cy="1477328"/>
          </a:xfrm>
          <a:prstGeom prst="rect">
            <a:avLst/>
          </a:prstGeom>
          <a:solidFill>
            <a:schemeClr val="bg1"/>
          </a:solidFill>
          <a:ln>
            <a:solidFill>
              <a:schemeClr val="accent1"/>
            </a:solidFill>
          </a:ln>
        </p:spPr>
        <p:txBody>
          <a:bodyPr wrap="none" rtlCol="0">
            <a:spAutoFit/>
          </a:bodyPr>
          <a:lstStyle/>
          <a:p>
            <a:r>
              <a:rPr kumimoji="1" lang="ja-JP" altLang="en-US" dirty="0">
                <a:latin typeface="AR丸ゴシック体E" panose="020F0909000000000000" pitchFamily="49" charset="-128"/>
                <a:ea typeface="AR丸ゴシック体E" panose="020F0909000000000000" pitchFamily="49" charset="-128"/>
              </a:rPr>
              <a:t>情報通信インフラが整った頃にはコロナは下火に。</a:t>
            </a:r>
            <a:endParaRPr kumimoji="1" lang="en-US" altLang="ja-JP" dirty="0">
              <a:latin typeface="AR丸ゴシック体E" panose="020F0909000000000000" pitchFamily="49" charset="-128"/>
              <a:ea typeface="AR丸ゴシック体E" panose="020F0909000000000000" pitchFamily="49" charset="-128"/>
            </a:endParaRPr>
          </a:p>
          <a:p>
            <a:r>
              <a:rPr kumimoji="1" lang="ja-JP" altLang="en-US" dirty="0">
                <a:latin typeface="AR丸ゴシック体E" panose="020F0909000000000000" pitchFamily="49" charset="-128"/>
                <a:ea typeface="AR丸ゴシック体E" panose="020F0909000000000000" pitchFamily="49" charset="-128"/>
              </a:rPr>
              <a:t>教員は「今までの授業ができる！」と喜び、遅れを</a:t>
            </a:r>
            <a:endParaRPr kumimoji="1" lang="en-US" altLang="ja-JP" dirty="0">
              <a:latin typeface="AR丸ゴシック体E" panose="020F0909000000000000" pitchFamily="49" charset="-128"/>
              <a:ea typeface="AR丸ゴシック体E" panose="020F0909000000000000" pitchFamily="49" charset="-128"/>
            </a:endParaRPr>
          </a:p>
          <a:p>
            <a:r>
              <a:rPr kumimoji="1" lang="ja-JP" altLang="en-US" dirty="0">
                <a:latin typeface="AR丸ゴシック体E" panose="020F0909000000000000" pitchFamily="49" charset="-128"/>
                <a:ea typeface="AR丸ゴシック体E" panose="020F0909000000000000" pitchFamily="49" charset="-128"/>
              </a:rPr>
              <a:t>取り戻すために詰込み一斉授業に走る。ＧＩＧＡ</a:t>
            </a:r>
            <a:endParaRPr kumimoji="1" lang="en-US" altLang="ja-JP" dirty="0">
              <a:latin typeface="AR丸ゴシック体E" panose="020F0909000000000000" pitchFamily="49" charset="-128"/>
              <a:ea typeface="AR丸ゴシック体E" panose="020F0909000000000000" pitchFamily="49" charset="-128"/>
            </a:endParaRPr>
          </a:p>
          <a:p>
            <a:r>
              <a:rPr kumimoji="1" lang="ja-JP" altLang="en-US" dirty="0">
                <a:latin typeface="AR丸ゴシック体E" panose="020F0909000000000000" pitchFamily="49" charset="-128"/>
                <a:ea typeface="AR丸ゴシック体E" panose="020F0909000000000000" pitchFamily="49" charset="-128"/>
              </a:rPr>
              <a:t>スクール構想はインフラ整備とデバイス配布に終わ</a:t>
            </a:r>
            <a:endParaRPr kumimoji="1" lang="en-US" altLang="ja-JP" dirty="0">
              <a:latin typeface="AR丸ゴシック体E" panose="020F0909000000000000" pitchFamily="49" charset="-128"/>
              <a:ea typeface="AR丸ゴシック体E" panose="020F0909000000000000" pitchFamily="49" charset="-128"/>
            </a:endParaRPr>
          </a:p>
          <a:p>
            <a:r>
              <a:rPr kumimoji="1" lang="ja-JP" altLang="en-US" dirty="0">
                <a:latin typeface="AR丸ゴシック体E" panose="020F0909000000000000" pitchFamily="49" charset="-128"/>
                <a:ea typeface="AR丸ゴシック体E" panose="020F0909000000000000" pitchFamily="49" charset="-128"/>
              </a:rPr>
              <a:t>り、学校のゴミと化する。</a:t>
            </a:r>
          </a:p>
        </p:txBody>
      </p:sp>
      <p:sp>
        <p:nvSpPr>
          <p:cNvPr id="5" name="テキスト ボックス 4">
            <a:extLst>
              <a:ext uri="{FF2B5EF4-FFF2-40B4-BE49-F238E27FC236}">
                <a16:creationId xmlns:a16="http://schemas.microsoft.com/office/drawing/2014/main" id="{96CB58A2-9222-4684-9579-C1652302E684}"/>
              </a:ext>
            </a:extLst>
          </p:cNvPr>
          <p:cNvSpPr txBox="1"/>
          <p:nvPr/>
        </p:nvSpPr>
        <p:spPr>
          <a:xfrm>
            <a:off x="2159585" y="5122222"/>
            <a:ext cx="5493812" cy="1477328"/>
          </a:xfrm>
          <a:prstGeom prst="rect">
            <a:avLst/>
          </a:prstGeom>
          <a:solidFill>
            <a:schemeClr val="bg1"/>
          </a:solidFill>
          <a:ln>
            <a:solidFill>
              <a:schemeClr val="accent1"/>
            </a:solidFill>
          </a:ln>
        </p:spPr>
        <p:txBody>
          <a:bodyPr wrap="square" rtlCol="0">
            <a:spAutoFit/>
          </a:bodyPr>
          <a:lstStyle/>
          <a:p>
            <a:r>
              <a:rPr kumimoji="1" lang="ja-JP" altLang="en-US" dirty="0">
                <a:latin typeface="AR丸ゴシック体E" panose="020F0909000000000000" pitchFamily="49" charset="-128"/>
                <a:ea typeface="AR丸ゴシック体E" panose="020F0909000000000000" pitchFamily="49" charset="-128"/>
              </a:rPr>
              <a:t>超財政難による教育予算の大幅削減。教員定数削減。小規模校の統廃合が進み、不登校・退学者数は増加。教員採用の倍率は落ち続け、教育の質の低下が続く。国際競争から日本は脱落。経済・財政危機、社会不安、失業、虐待、犯罪、自殺・・・</a:t>
            </a:r>
          </a:p>
        </p:txBody>
      </p:sp>
    </p:spTree>
    <p:extLst>
      <p:ext uri="{BB962C8B-B14F-4D97-AF65-F5344CB8AC3E}">
        <p14:creationId xmlns:p14="http://schemas.microsoft.com/office/powerpoint/2010/main" val="34820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32A544D-040B-49BC-8E16-6DB0DFB0A112}"/>
              </a:ext>
            </a:extLst>
          </p:cNvPr>
          <p:cNvPicPr>
            <a:picLocks noChangeAspect="1"/>
          </p:cNvPicPr>
          <p:nvPr/>
        </p:nvPicPr>
        <p:blipFill rotWithShape="1">
          <a:blip r:embed="rId3"/>
          <a:srcRect l="20938" t="14815" r="20208" b="5741"/>
          <a:stretch/>
        </p:blipFill>
        <p:spPr>
          <a:xfrm>
            <a:off x="0" y="-19050"/>
            <a:ext cx="9179389" cy="6877050"/>
          </a:xfrm>
          <a:prstGeom prst="rect">
            <a:avLst/>
          </a:prstGeom>
        </p:spPr>
      </p:pic>
      <p:pic>
        <p:nvPicPr>
          <p:cNvPr id="3" name="図 2">
            <a:extLst>
              <a:ext uri="{FF2B5EF4-FFF2-40B4-BE49-F238E27FC236}">
                <a16:creationId xmlns:a16="http://schemas.microsoft.com/office/drawing/2014/main" id="{8AE097D3-5CDA-4162-88DA-B32A2119A24E}"/>
              </a:ext>
            </a:extLst>
          </p:cNvPr>
          <p:cNvPicPr>
            <a:picLocks noChangeAspect="1"/>
          </p:cNvPicPr>
          <p:nvPr/>
        </p:nvPicPr>
        <p:blipFill rotWithShape="1">
          <a:blip r:embed="rId3"/>
          <a:srcRect l="42374" t="69825" r="43275" b="25547"/>
          <a:stretch/>
        </p:blipFill>
        <p:spPr>
          <a:xfrm>
            <a:off x="4762499" y="5295743"/>
            <a:ext cx="4250635" cy="760767"/>
          </a:xfrm>
          <a:prstGeom prst="rect">
            <a:avLst/>
          </a:prstGeom>
        </p:spPr>
      </p:pic>
      <p:pic>
        <p:nvPicPr>
          <p:cNvPr id="4" name="図 3">
            <a:extLst>
              <a:ext uri="{FF2B5EF4-FFF2-40B4-BE49-F238E27FC236}">
                <a16:creationId xmlns:a16="http://schemas.microsoft.com/office/drawing/2014/main" id="{085B4EA1-10BF-4219-A738-ADE5E955AD47}"/>
              </a:ext>
            </a:extLst>
          </p:cNvPr>
          <p:cNvPicPr>
            <a:picLocks noChangeAspect="1"/>
          </p:cNvPicPr>
          <p:nvPr/>
        </p:nvPicPr>
        <p:blipFill rotWithShape="1">
          <a:blip r:embed="rId3"/>
          <a:srcRect l="42374" t="52488" r="43275" b="43986"/>
          <a:stretch/>
        </p:blipFill>
        <p:spPr>
          <a:xfrm>
            <a:off x="4762499" y="4133851"/>
            <a:ext cx="4250635" cy="579632"/>
          </a:xfrm>
          <a:prstGeom prst="rect">
            <a:avLst/>
          </a:prstGeom>
        </p:spPr>
      </p:pic>
      <p:pic>
        <p:nvPicPr>
          <p:cNvPr id="5" name="図 4">
            <a:extLst>
              <a:ext uri="{FF2B5EF4-FFF2-40B4-BE49-F238E27FC236}">
                <a16:creationId xmlns:a16="http://schemas.microsoft.com/office/drawing/2014/main" id="{56AF3564-E56D-439F-865F-C9B30200B674}"/>
              </a:ext>
            </a:extLst>
          </p:cNvPr>
          <p:cNvPicPr>
            <a:picLocks noChangeAspect="1"/>
          </p:cNvPicPr>
          <p:nvPr/>
        </p:nvPicPr>
        <p:blipFill rotWithShape="1">
          <a:blip r:embed="rId3"/>
          <a:srcRect l="42374" t="35611" r="43275" b="60000"/>
          <a:stretch/>
        </p:blipFill>
        <p:spPr>
          <a:xfrm>
            <a:off x="4743452" y="1696647"/>
            <a:ext cx="4250632" cy="721507"/>
          </a:xfrm>
          <a:prstGeom prst="rect">
            <a:avLst/>
          </a:prstGeom>
        </p:spPr>
      </p:pic>
      <p:cxnSp>
        <p:nvCxnSpPr>
          <p:cNvPr id="7" name="直線コネクタ 6">
            <a:extLst>
              <a:ext uri="{FF2B5EF4-FFF2-40B4-BE49-F238E27FC236}">
                <a16:creationId xmlns:a16="http://schemas.microsoft.com/office/drawing/2014/main" id="{C5516F15-68CC-471C-B798-ACA2B1AC4CAC}"/>
              </a:ext>
            </a:extLst>
          </p:cNvPr>
          <p:cNvCxnSpPr/>
          <p:nvPr/>
        </p:nvCxnSpPr>
        <p:spPr>
          <a:xfrm>
            <a:off x="1019175" y="2771775"/>
            <a:ext cx="6334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1426ED5-9E42-4754-8F28-7CA2331BB58E}"/>
              </a:ext>
            </a:extLst>
          </p:cNvPr>
          <p:cNvSpPr txBox="1"/>
          <p:nvPr/>
        </p:nvSpPr>
        <p:spPr>
          <a:xfrm>
            <a:off x="1419465" y="2916862"/>
            <a:ext cx="6647974" cy="830997"/>
          </a:xfrm>
          <a:prstGeom prst="rect">
            <a:avLst/>
          </a:prstGeom>
          <a:solidFill>
            <a:schemeClr val="bg1"/>
          </a:solidFill>
          <a:ln w="38100">
            <a:solidFill>
              <a:srgbClr val="FF0000"/>
            </a:solidFill>
          </a:ln>
        </p:spPr>
        <p:txBody>
          <a:bodyPr wrap="none" rtlCol="0">
            <a:spAutoFit/>
          </a:bodyPr>
          <a:lstStyle/>
          <a:p>
            <a:r>
              <a:rPr kumimoji="1" lang="ja-JP" altLang="en-US" sz="2400" dirty="0">
                <a:latin typeface="AR丸ゴシック体E" panose="020F0909000000000000" pitchFamily="49" charset="-128"/>
                <a:ea typeface="AR丸ゴシック体E" panose="020F0909000000000000" pitchFamily="49" charset="-128"/>
              </a:rPr>
              <a:t>学力（知識・技能、思考力・判断力・表現力、</a:t>
            </a:r>
            <a:endParaRPr kumimoji="1" lang="en-US" altLang="ja-JP" sz="2400" dirty="0">
              <a:latin typeface="AR丸ゴシック体E" panose="020F0909000000000000" pitchFamily="49" charset="-128"/>
              <a:ea typeface="AR丸ゴシック体E" panose="020F0909000000000000" pitchFamily="49" charset="-128"/>
            </a:endParaRPr>
          </a:p>
          <a:p>
            <a:r>
              <a:rPr kumimoji="1" lang="ja-JP" altLang="en-US" sz="2400" dirty="0">
                <a:latin typeface="AR丸ゴシック体E" panose="020F0909000000000000" pitchFamily="49" charset="-128"/>
                <a:ea typeface="AR丸ゴシック体E" panose="020F0909000000000000" pitchFamily="49" charset="-128"/>
              </a:rPr>
              <a:t>学びに向かう力等）育成のための学校</a:t>
            </a:r>
          </a:p>
        </p:txBody>
      </p:sp>
    </p:spTree>
    <p:extLst>
      <p:ext uri="{BB962C8B-B14F-4D97-AF65-F5344CB8AC3E}">
        <p14:creationId xmlns:p14="http://schemas.microsoft.com/office/powerpoint/2010/main" val="381914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1CA5F444-2552-44BA-BF45-1E7EC8F1C3A7}"/>
              </a:ext>
            </a:extLst>
          </p:cNvPr>
          <p:cNvGrpSpPr/>
          <p:nvPr/>
        </p:nvGrpSpPr>
        <p:grpSpPr>
          <a:xfrm>
            <a:off x="0" y="0"/>
            <a:ext cx="9144000" cy="6858000"/>
            <a:chOff x="0" y="0"/>
            <a:chExt cx="9144000" cy="6858000"/>
          </a:xfrm>
        </p:grpSpPr>
        <p:pic>
          <p:nvPicPr>
            <p:cNvPr id="7" name="図 6" descr="ケーキ, 閉じる, 座る, 手 が含まれている画像&#10;&#10;自動的に生成された説明">
              <a:extLst>
                <a:ext uri="{FF2B5EF4-FFF2-40B4-BE49-F238E27FC236}">
                  <a16:creationId xmlns:a16="http://schemas.microsoft.com/office/drawing/2014/main" id="{5326CA00-A214-4005-B0F3-10D2F88067E1}"/>
                </a:ext>
              </a:extLst>
            </p:cNvPr>
            <p:cNvPicPr>
              <a:picLocks noChangeAspect="1"/>
            </p:cNvPicPr>
            <p:nvPr/>
          </p:nvPicPr>
          <p:blipFill rotWithShape="1">
            <a:blip r:embed="rId3">
              <a:extLst>
                <a:ext uri="{28A0092B-C50C-407E-A947-70E740481C1C}">
                  <a14:useLocalDpi xmlns:a14="http://schemas.microsoft.com/office/drawing/2010/main" val="0"/>
                </a:ext>
              </a:extLst>
            </a:blip>
            <a:srcRect l="19125" t="5376" r="30417" b="1"/>
            <a:stretch/>
          </p:blipFill>
          <p:spPr>
            <a:xfrm>
              <a:off x="2642616" y="10"/>
              <a:ext cx="6501384" cy="6857990"/>
            </a:xfrm>
            <a:prstGeom prst="rect">
              <a:avLst/>
            </a:prstGeom>
          </p:spPr>
        </p:pic>
        <p:sp>
          <p:nvSpPr>
            <p:cNvPr id="2" name="正方形/長方形 1">
              <a:extLst>
                <a:ext uri="{FF2B5EF4-FFF2-40B4-BE49-F238E27FC236}">
                  <a16:creationId xmlns:a16="http://schemas.microsoft.com/office/drawing/2014/main" id="{FABC889F-9397-4C18-B3AB-3A987851B0CF}"/>
                </a:ext>
              </a:extLst>
            </p:cNvPr>
            <p:cNvSpPr/>
            <p:nvPr/>
          </p:nvSpPr>
          <p:spPr>
            <a:xfrm>
              <a:off x="0" y="0"/>
              <a:ext cx="27813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8DFACEAD-2837-4A2C-AA81-52430D20A98B}"/>
              </a:ext>
            </a:extLst>
          </p:cNvPr>
          <p:cNvSpPr txBox="1"/>
          <p:nvPr/>
        </p:nvSpPr>
        <p:spPr>
          <a:xfrm>
            <a:off x="382515" y="1181100"/>
            <a:ext cx="8378970" cy="382905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1" lang="ja-JP" altLang="en-US" sz="5400" b="1" dirty="0">
                <a:solidFill>
                  <a:srgbClr val="FFFF00"/>
                </a:solidFill>
                <a:latin typeface="BIZ UDPゴシック" panose="020B0400000000000000" pitchFamily="50" charset="-128"/>
                <a:ea typeface="BIZ UDPゴシック" panose="020B0400000000000000" pitchFamily="50" charset="-128"/>
                <a:cs typeface="+mj-cs"/>
              </a:rPr>
              <a:t>コロナ禍って何だ？</a:t>
            </a:r>
            <a:endParaRPr kumimoji="1" lang="en-US" altLang="ja-JP" sz="5400" b="1" dirty="0">
              <a:solidFill>
                <a:srgbClr val="FFFF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5400" b="1" dirty="0">
              <a:solidFill>
                <a:srgbClr val="FFFF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5400" b="1" dirty="0">
              <a:solidFill>
                <a:srgbClr val="FFFF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5400" b="1" dirty="0">
                <a:solidFill>
                  <a:srgbClr val="FFC000"/>
                </a:solidFill>
                <a:latin typeface="BIZ UDPゴシック" panose="020B0400000000000000" pitchFamily="50" charset="-128"/>
                <a:ea typeface="BIZ UDPゴシック" panose="020B0400000000000000" pitchFamily="50" charset="-128"/>
                <a:cs typeface="+mj-cs"/>
              </a:rPr>
              <a:t>持続不可能な世界の入り口</a:t>
            </a:r>
            <a:endParaRPr kumimoji="1" lang="en-US" altLang="ja-JP" sz="5400" b="1" dirty="0">
              <a:solidFill>
                <a:srgbClr val="FFC000"/>
              </a:solidFill>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332797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7E8BF07-EEAC-4482-865E-8765EFB3B4E4}"/>
              </a:ext>
            </a:extLst>
          </p:cNvPr>
          <p:cNvPicPr>
            <a:picLocks noChangeAspect="1"/>
          </p:cNvPicPr>
          <p:nvPr/>
        </p:nvPicPr>
        <p:blipFill rotWithShape="1">
          <a:blip r:embed="rId3"/>
          <a:srcRect l="20218" t="15217" r="20109" b="5749"/>
          <a:stretch/>
        </p:blipFill>
        <p:spPr>
          <a:xfrm>
            <a:off x="0" y="0"/>
            <a:ext cx="9144000" cy="6812197"/>
          </a:xfrm>
          <a:prstGeom prst="rect">
            <a:avLst/>
          </a:prstGeom>
        </p:spPr>
      </p:pic>
      <p:grpSp>
        <p:nvGrpSpPr>
          <p:cNvPr id="12" name="グループ化 11">
            <a:extLst>
              <a:ext uri="{FF2B5EF4-FFF2-40B4-BE49-F238E27FC236}">
                <a16:creationId xmlns:a16="http://schemas.microsoft.com/office/drawing/2014/main" id="{8E37D954-A4B8-458D-BABC-C5E2E68A6763}"/>
              </a:ext>
            </a:extLst>
          </p:cNvPr>
          <p:cNvGrpSpPr/>
          <p:nvPr/>
        </p:nvGrpSpPr>
        <p:grpSpPr>
          <a:xfrm>
            <a:off x="-785191" y="2502176"/>
            <a:ext cx="10853530" cy="2673626"/>
            <a:chOff x="-785191" y="2502176"/>
            <a:chExt cx="10853530" cy="2673626"/>
          </a:xfrm>
        </p:grpSpPr>
        <p:sp>
          <p:nvSpPr>
            <p:cNvPr id="4" name="正方形/長方形 3">
              <a:extLst>
                <a:ext uri="{FF2B5EF4-FFF2-40B4-BE49-F238E27FC236}">
                  <a16:creationId xmlns:a16="http://schemas.microsoft.com/office/drawing/2014/main" id="{5C646A50-65A0-4F52-8143-7B5063EF00FD}"/>
                </a:ext>
              </a:extLst>
            </p:cNvPr>
            <p:cNvSpPr/>
            <p:nvPr/>
          </p:nvSpPr>
          <p:spPr>
            <a:xfrm>
              <a:off x="-785191" y="2502176"/>
              <a:ext cx="10853530" cy="2673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C5788E86-3D3D-4ABF-B814-4FF757F6FB4F}"/>
                </a:ext>
              </a:extLst>
            </p:cNvPr>
            <p:cNvPicPr>
              <a:picLocks noChangeAspect="1"/>
            </p:cNvPicPr>
            <p:nvPr/>
          </p:nvPicPr>
          <p:blipFill rotWithShape="1">
            <a:blip r:embed="rId3"/>
            <a:srcRect l="29293" t="44745" r="27506" b="37153"/>
            <a:stretch/>
          </p:blipFill>
          <p:spPr>
            <a:xfrm>
              <a:off x="-449332" y="2628899"/>
              <a:ext cx="10215762" cy="2407755"/>
            </a:xfrm>
            <a:prstGeom prst="rect">
              <a:avLst/>
            </a:prstGeom>
          </p:spPr>
        </p:pic>
        <p:cxnSp>
          <p:nvCxnSpPr>
            <p:cNvPr id="7" name="直線コネクタ 6">
              <a:extLst>
                <a:ext uri="{FF2B5EF4-FFF2-40B4-BE49-F238E27FC236}">
                  <a16:creationId xmlns:a16="http://schemas.microsoft.com/office/drawing/2014/main" id="{F9AFF496-9339-4385-BE19-E920872C9E6B}"/>
                </a:ext>
              </a:extLst>
            </p:cNvPr>
            <p:cNvCxnSpPr/>
            <p:nvPr/>
          </p:nvCxnSpPr>
          <p:spPr>
            <a:xfrm>
              <a:off x="371475" y="3305175"/>
              <a:ext cx="86772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9404B03-D653-4737-88B1-AE37016072CF}"/>
                </a:ext>
              </a:extLst>
            </p:cNvPr>
            <p:cNvCxnSpPr>
              <a:cxnSpLocks/>
            </p:cNvCxnSpPr>
            <p:nvPr/>
          </p:nvCxnSpPr>
          <p:spPr>
            <a:xfrm>
              <a:off x="542925" y="3562350"/>
              <a:ext cx="75342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B40F4392-A93C-4260-BBFC-09715DE55570}"/>
                </a:ext>
              </a:extLst>
            </p:cNvPr>
            <p:cNvCxnSpPr>
              <a:cxnSpLocks/>
            </p:cNvCxnSpPr>
            <p:nvPr/>
          </p:nvCxnSpPr>
          <p:spPr>
            <a:xfrm>
              <a:off x="561975" y="4914900"/>
              <a:ext cx="8020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07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44A7E4E-7854-4BB8-89E5-30D38AB3C837}"/>
              </a:ext>
            </a:extLst>
          </p:cNvPr>
          <p:cNvPicPr>
            <a:picLocks noChangeAspect="1"/>
          </p:cNvPicPr>
          <p:nvPr/>
        </p:nvPicPr>
        <p:blipFill rotWithShape="1">
          <a:blip r:embed="rId3"/>
          <a:srcRect l="20625" t="14999" r="19583" b="5926"/>
          <a:stretch/>
        </p:blipFill>
        <p:spPr>
          <a:xfrm>
            <a:off x="66675" y="0"/>
            <a:ext cx="9010650" cy="6703047"/>
          </a:xfrm>
          <a:prstGeom prst="rect">
            <a:avLst/>
          </a:prstGeom>
        </p:spPr>
      </p:pic>
      <p:cxnSp>
        <p:nvCxnSpPr>
          <p:cNvPr id="3" name="直線コネクタ 2">
            <a:extLst>
              <a:ext uri="{FF2B5EF4-FFF2-40B4-BE49-F238E27FC236}">
                <a16:creationId xmlns:a16="http://schemas.microsoft.com/office/drawing/2014/main" id="{510EF076-BE95-46B4-966C-7CA822872819}"/>
              </a:ext>
            </a:extLst>
          </p:cNvPr>
          <p:cNvCxnSpPr>
            <a:cxnSpLocks/>
          </p:cNvCxnSpPr>
          <p:nvPr/>
        </p:nvCxnSpPr>
        <p:spPr>
          <a:xfrm>
            <a:off x="133350" y="2057400"/>
            <a:ext cx="80867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AE0A8786-2716-45D3-9DF7-4D1EE8A2D763}"/>
              </a:ext>
            </a:extLst>
          </p:cNvPr>
          <p:cNvCxnSpPr>
            <a:cxnSpLocks/>
          </p:cNvCxnSpPr>
          <p:nvPr/>
        </p:nvCxnSpPr>
        <p:spPr>
          <a:xfrm>
            <a:off x="314325" y="1247775"/>
            <a:ext cx="5600700" cy="0"/>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3C433383-56AA-4A71-B93F-4812E43BCC28}"/>
              </a:ext>
            </a:extLst>
          </p:cNvPr>
          <p:cNvSpPr txBox="1"/>
          <p:nvPr/>
        </p:nvSpPr>
        <p:spPr>
          <a:xfrm>
            <a:off x="247650" y="2381250"/>
            <a:ext cx="8458200" cy="2677656"/>
          </a:xfrm>
          <a:prstGeom prst="rect">
            <a:avLst/>
          </a:prstGeom>
          <a:solidFill>
            <a:srgbClr val="CCFF66"/>
          </a:solidFill>
          <a:ln w="28575">
            <a:solidFill>
              <a:srgbClr val="FF0000"/>
            </a:solidFill>
          </a:ln>
        </p:spPr>
        <p:txBody>
          <a:bodyPr wrap="square" rtlCol="0">
            <a:spAutoFit/>
          </a:bodyPr>
          <a:lstStyle/>
          <a:p>
            <a:endParaRPr kumimoji="1" lang="en-US" altLang="ja-JP" sz="2800" dirty="0"/>
          </a:p>
          <a:p>
            <a:r>
              <a:rPr kumimoji="1" lang="ja-JP" altLang="en-US" sz="2800" dirty="0">
                <a:latin typeface="AR丸ゴシック体E" panose="020F0909000000000000" pitchFamily="49" charset="-128"/>
                <a:ea typeface="AR丸ゴシック体E" panose="020F0909000000000000" pitchFamily="49" charset="-128"/>
              </a:rPr>
              <a:t>「自分自身や学校・家庭・地域を守り、生きる力を</a:t>
            </a:r>
            <a:endParaRPr kumimoji="1" lang="en-US" altLang="ja-JP" sz="2800" dirty="0">
              <a:latin typeface="AR丸ゴシック体E" panose="020F0909000000000000" pitchFamily="49" charset="-128"/>
              <a:ea typeface="AR丸ゴシック体E" panose="020F0909000000000000" pitchFamily="49" charset="-128"/>
            </a:endParaRPr>
          </a:p>
          <a:p>
            <a:r>
              <a:rPr kumimoji="1" lang="ja-JP" altLang="en-US" sz="2800" dirty="0">
                <a:latin typeface="AR丸ゴシック体E" panose="020F0909000000000000" pitchFamily="49" charset="-128"/>
                <a:ea typeface="AR丸ゴシック体E" panose="020F0909000000000000" pitchFamily="49" charset="-128"/>
              </a:rPr>
              <a:t>　育むために、教科横断的な視点でコロナ禍の課題</a:t>
            </a:r>
            <a:endParaRPr kumimoji="1" lang="en-US" altLang="ja-JP" sz="2800" dirty="0">
              <a:latin typeface="AR丸ゴシック体E" panose="020F0909000000000000" pitchFamily="49" charset="-128"/>
              <a:ea typeface="AR丸ゴシック体E" panose="020F0909000000000000" pitchFamily="49" charset="-128"/>
            </a:endParaRPr>
          </a:p>
          <a:p>
            <a:r>
              <a:rPr kumimoji="1" lang="ja-JP" altLang="en-US" sz="2800" dirty="0">
                <a:latin typeface="AR丸ゴシック体E" panose="020F0909000000000000" pitchFamily="49" charset="-128"/>
                <a:ea typeface="AR丸ゴシック体E" panose="020F0909000000000000" pitchFamily="49" charset="-128"/>
              </a:rPr>
              <a:t>　を分析し解決に取り組むような探究的な学習を実</a:t>
            </a:r>
            <a:endParaRPr kumimoji="1" lang="en-US" altLang="ja-JP" sz="2800" dirty="0">
              <a:latin typeface="AR丸ゴシック体E" panose="020F0909000000000000" pitchFamily="49" charset="-128"/>
              <a:ea typeface="AR丸ゴシック体E" panose="020F0909000000000000" pitchFamily="49" charset="-128"/>
            </a:endParaRPr>
          </a:p>
          <a:p>
            <a:r>
              <a:rPr kumimoji="1" lang="ja-JP" altLang="en-US" sz="2800" dirty="0">
                <a:latin typeface="AR丸ゴシック体E" panose="020F0909000000000000" pitchFamily="49" charset="-128"/>
                <a:ea typeface="AR丸ゴシック体E" panose="020F0909000000000000" pitchFamily="49" charset="-128"/>
              </a:rPr>
              <a:t>　施する。」</a:t>
            </a:r>
            <a:endParaRPr kumimoji="1" lang="en-US" altLang="ja-JP" sz="2800" dirty="0">
              <a:latin typeface="AR丸ゴシック体E" panose="020F0909000000000000" pitchFamily="49" charset="-128"/>
              <a:ea typeface="AR丸ゴシック体E" panose="020F0909000000000000" pitchFamily="49" charset="-128"/>
            </a:endParaRPr>
          </a:p>
          <a:p>
            <a:endParaRPr kumimoji="1" lang="en-US" altLang="ja-JP" sz="2800" dirty="0">
              <a:latin typeface="AR丸ゴシック体E" panose="020F0909000000000000" pitchFamily="49" charset="-128"/>
              <a:ea typeface="AR丸ゴシック体E" panose="020F0909000000000000" pitchFamily="49" charset="-128"/>
            </a:endParaRPr>
          </a:p>
        </p:txBody>
      </p:sp>
      <p:sp>
        <p:nvSpPr>
          <p:cNvPr id="9" name="テキスト ボックス 8">
            <a:extLst>
              <a:ext uri="{FF2B5EF4-FFF2-40B4-BE49-F238E27FC236}">
                <a16:creationId xmlns:a16="http://schemas.microsoft.com/office/drawing/2014/main" id="{31E32B87-F896-4E8F-8F99-21CD64A18D48}"/>
              </a:ext>
            </a:extLst>
          </p:cNvPr>
          <p:cNvSpPr txBox="1"/>
          <p:nvPr/>
        </p:nvSpPr>
        <p:spPr>
          <a:xfrm>
            <a:off x="247650" y="4733277"/>
            <a:ext cx="8458200" cy="1969770"/>
          </a:xfrm>
          <a:prstGeom prst="rect">
            <a:avLst/>
          </a:prstGeom>
          <a:solidFill>
            <a:srgbClr val="CCFF66"/>
          </a:solidFill>
          <a:ln w="28575">
            <a:solidFill>
              <a:srgbClr val="FF0000"/>
            </a:solidFill>
          </a:ln>
        </p:spPr>
        <p:txBody>
          <a:bodyPr wrap="square" rtlCol="0">
            <a:spAutoFit/>
          </a:bodyPr>
          <a:lstStyle/>
          <a:p>
            <a:endParaRPr kumimoji="1" lang="en-US" altLang="ja-JP" sz="1000" dirty="0">
              <a:latin typeface="AR丸ゴシック体E" panose="020F0909000000000000" pitchFamily="49" charset="-128"/>
              <a:ea typeface="AR丸ゴシック体E" panose="020F0909000000000000" pitchFamily="49" charset="-128"/>
            </a:endParaRPr>
          </a:p>
          <a:p>
            <a:r>
              <a:rPr kumimoji="1" lang="ja-JP" altLang="en-US" sz="2800" dirty="0">
                <a:latin typeface="AR丸ゴシック体E" panose="020F0909000000000000" pitchFamily="49" charset="-128"/>
                <a:ea typeface="AR丸ゴシック体E" panose="020F0909000000000000" pitchFamily="49" charset="-128"/>
              </a:rPr>
              <a:t>　って、だれが、そんな学習を構想できるのか。</a:t>
            </a:r>
            <a:endParaRPr kumimoji="1" lang="en-US" altLang="ja-JP" sz="2800" dirty="0">
              <a:latin typeface="AR丸ゴシック体E" panose="020F0909000000000000" pitchFamily="49" charset="-128"/>
              <a:ea typeface="AR丸ゴシック体E" panose="020F0909000000000000" pitchFamily="49" charset="-128"/>
            </a:endParaRPr>
          </a:p>
          <a:p>
            <a:r>
              <a:rPr kumimoji="1" lang="ja-JP" altLang="en-US" sz="2800" dirty="0">
                <a:latin typeface="AR丸ゴシック体E" panose="020F0909000000000000" pitchFamily="49" charset="-128"/>
                <a:ea typeface="AR丸ゴシック体E" panose="020F0909000000000000" pitchFamily="49" charset="-128"/>
              </a:rPr>
              <a:t>　</a:t>
            </a:r>
            <a:r>
              <a:rPr kumimoji="1" lang="ja-JP" altLang="en-US" sz="2800" dirty="0">
                <a:solidFill>
                  <a:srgbClr val="FF0000"/>
                </a:solidFill>
                <a:latin typeface="AR丸ゴシック体E" panose="020F0909000000000000" pitchFamily="49" charset="-128"/>
                <a:ea typeface="AR丸ゴシック体E" panose="020F0909000000000000" pitchFamily="49" charset="-128"/>
              </a:rPr>
              <a:t>子どもが</a:t>
            </a:r>
            <a:r>
              <a:rPr kumimoji="1" lang="ja-JP" altLang="en-US" sz="2800" dirty="0">
                <a:latin typeface="AR丸ゴシック体E" panose="020F0909000000000000" pitchFamily="49" charset="-128"/>
                <a:ea typeface="AR丸ゴシック体E" panose="020F0909000000000000" pitchFamily="49" charset="-128"/>
              </a:rPr>
              <a:t>休業日や放課後に学校外で教員の立ち合</a:t>
            </a:r>
            <a:endParaRPr kumimoji="1" lang="en-US" altLang="ja-JP" sz="2800" dirty="0">
              <a:latin typeface="AR丸ゴシック体E" panose="020F0909000000000000" pitchFamily="49" charset="-128"/>
              <a:ea typeface="AR丸ゴシック体E" panose="020F0909000000000000" pitchFamily="49" charset="-128"/>
            </a:endParaRPr>
          </a:p>
          <a:p>
            <a:r>
              <a:rPr kumimoji="1" lang="ja-JP" altLang="en-US" sz="2800" dirty="0">
                <a:latin typeface="AR丸ゴシック体E" panose="020F0909000000000000" pitchFamily="49" charset="-128"/>
                <a:ea typeface="AR丸ゴシック体E" panose="020F0909000000000000" pitchFamily="49" charset="-128"/>
              </a:rPr>
              <a:t>　い・引率もなく、</a:t>
            </a:r>
            <a:r>
              <a:rPr kumimoji="1" lang="ja-JP" altLang="en-US" sz="2800" dirty="0">
                <a:solidFill>
                  <a:srgbClr val="FF0000"/>
                </a:solidFill>
                <a:latin typeface="AR丸ゴシック体E" panose="020F0909000000000000" pitchFamily="49" charset="-128"/>
                <a:ea typeface="AR丸ゴシック体E" panose="020F0909000000000000" pitchFamily="49" charset="-128"/>
              </a:rPr>
              <a:t>自分たちで実践できるのか？</a:t>
            </a:r>
            <a:endParaRPr kumimoji="1" lang="en-US" altLang="ja-JP" sz="2800" dirty="0">
              <a:solidFill>
                <a:srgbClr val="FF0000"/>
              </a:solidFill>
              <a:latin typeface="AR丸ゴシック体E" panose="020F0909000000000000" pitchFamily="49" charset="-128"/>
              <a:ea typeface="AR丸ゴシック体E" panose="020F0909000000000000" pitchFamily="49" charset="-128"/>
            </a:endParaRPr>
          </a:p>
          <a:p>
            <a:endParaRPr kumimoji="1" lang="ja-JP" altLang="en-US" sz="2800" dirty="0"/>
          </a:p>
        </p:txBody>
      </p:sp>
      <p:sp>
        <p:nvSpPr>
          <p:cNvPr id="7" name="テキスト ボックス 6">
            <a:extLst>
              <a:ext uri="{FF2B5EF4-FFF2-40B4-BE49-F238E27FC236}">
                <a16:creationId xmlns:a16="http://schemas.microsoft.com/office/drawing/2014/main" id="{7F6F11F2-7B5B-4579-AEE7-F4EA97286E39}"/>
              </a:ext>
            </a:extLst>
          </p:cNvPr>
          <p:cNvSpPr txBox="1"/>
          <p:nvPr/>
        </p:nvSpPr>
        <p:spPr>
          <a:xfrm>
            <a:off x="441789" y="1325912"/>
            <a:ext cx="8610574" cy="707886"/>
          </a:xfrm>
          <a:prstGeom prst="rect">
            <a:avLst/>
          </a:prstGeom>
          <a:solidFill>
            <a:schemeClr val="bg1"/>
          </a:solidFill>
          <a:ln w="38100">
            <a:solidFill>
              <a:srgbClr val="FF0000"/>
            </a:solidFill>
          </a:ln>
        </p:spPr>
        <p:txBody>
          <a:bodyPr wrap="square" rtlCol="0">
            <a:spAutoFit/>
          </a:bodyPr>
          <a:lstStyle/>
          <a:p>
            <a:r>
              <a:rPr kumimoji="1" lang="ja-JP" altLang="en-US" sz="2000" dirty="0">
                <a:latin typeface="AR丸ゴシック体E" panose="020F0909000000000000" pitchFamily="49" charset="-128"/>
                <a:ea typeface="AR丸ゴシック体E" panose="020F0909000000000000" pitchFamily="49" charset="-128"/>
              </a:rPr>
              <a:t>総合的な学習・探究は休業日や放課後等に学校外で教員の立ち合い・引率なく年間授業時数の４分の１程度まで実施可能</a:t>
            </a:r>
            <a:r>
              <a:rPr kumimoji="1" lang="en-US" altLang="ja-JP" sz="2000" dirty="0">
                <a:latin typeface="AR丸ゴシック体E" panose="020F0909000000000000" pitchFamily="49" charset="-128"/>
                <a:ea typeface="AR丸ゴシック体E" panose="020F0909000000000000" pitchFamily="49" charset="-128"/>
              </a:rPr>
              <a:t>…</a:t>
            </a:r>
            <a:r>
              <a:rPr kumimoji="1" lang="ja-JP" altLang="en-US" sz="2000" dirty="0">
                <a:solidFill>
                  <a:srgbClr val="FF0000"/>
                </a:solidFill>
                <a:latin typeface="HGS創英角ﾎﾟｯﾌﾟ体" panose="040B0A00000000000000" pitchFamily="50" charset="-128"/>
                <a:ea typeface="HGS創英角ﾎﾟｯﾌﾟ体" panose="040B0A00000000000000" pitchFamily="50" charset="-128"/>
              </a:rPr>
              <a:t>って</a:t>
            </a:r>
            <a:r>
              <a:rPr kumimoji="1" lang="ja-JP" altLang="en-US" sz="2000" dirty="0">
                <a:solidFill>
                  <a:srgbClr val="FF0000"/>
                </a:solidFill>
                <a:latin typeface="HGP創英角ﾎﾟｯﾌﾟ体" panose="040B0A00000000000000" pitchFamily="50" charset="-128"/>
                <a:ea typeface="HGP創英角ﾎﾟｯﾌﾟ体" panose="040B0A00000000000000" pitchFamily="50" charset="-128"/>
              </a:rPr>
              <a:t>そりゃ不可能！ </a:t>
            </a:r>
          </a:p>
        </p:txBody>
      </p:sp>
    </p:spTree>
    <p:extLst>
      <p:ext uri="{BB962C8B-B14F-4D97-AF65-F5344CB8AC3E}">
        <p14:creationId xmlns:p14="http://schemas.microsoft.com/office/powerpoint/2010/main" val="138306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C96717A-0A8F-4328-8E83-8CFD692A8869}"/>
              </a:ext>
            </a:extLst>
          </p:cNvPr>
          <p:cNvSpPr/>
          <p:nvPr/>
        </p:nvSpPr>
        <p:spPr>
          <a:xfrm>
            <a:off x="858741" y="1213274"/>
            <a:ext cx="8056659" cy="954107"/>
          </a:xfrm>
          <a:prstGeom prst="rect">
            <a:avLst/>
          </a:prstGeom>
        </p:spPr>
        <p:txBody>
          <a:bodyPr wrap="square">
            <a:spAutoFit/>
          </a:bodyPr>
          <a:lstStyle/>
          <a:p>
            <a:r>
              <a:rPr lang="ja-JP" altLang="en-US" sz="2800" dirty="0">
                <a:latin typeface="AR丸ゴシック体E" panose="020F0909000000000000" pitchFamily="49" charset="-128"/>
                <a:ea typeface="AR丸ゴシック体E" panose="020F0909000000000000" pitchFamily="49" charset="-128"/>
              </a:rPr>
              <a:t>朝日学生新聞社のホームページ上から近日開けるようになります。</a:t>
            </a:r>
            <a:r>
              <a:rPr lang="ja-JP" altLang="en-US" sz="2800" dirty="0">
                <a:solidFill>
                  <a:srgbClr val="FF0000"/>
                </a:solidFill>
                <a:latin typeface="AR丸ゴシック体E" panose="020F0909000000000000" pitchFamily="49" charset="-128"/>
                <a:ea typeface="AR丸ゴシック体E" panose="020F0909000000000000" pitchFamily="49" charset="-128"/>
              </a:rPr>
              <a:t>（</a:t>
            </a:r>
            <a:r>
              <a:rPr lang="en-US" altLang="ja-JP" sz="2800" dirty="0">
                <a:solidFill>
                  <a:srgbClr val="FF0000"/>
                </a:solidFill>
                <a:latin typeface="AR丸ゴシック体E" panose="020F0909000000000000" pitchFamily="49" charset="-128"/>
                <a:ea typeface="AR丸ゴシック体E" panose="020F0909000000000000" pitchFamily="49" charset="-128"/>
              </a:rPr>
              <a:t>6</a:t>
            </a:r>
            <a:r>
              <a:rPr lang="ja-JP" altLang="en-US" sz="2800" dirty="0">
                <a:solidFill>
                  <a:srgbClr val="FF0000"/>
                </a:solidFill>
                <a:latin typeface="AR丸ゴシック体E" panose="020F0909000000000000" pitchFamily="49" charset="-128"/>
                <a:ea typeface="AR丸ゴシック体E" panose="020F0909000000000000" pitchFamily="49" charset="-128"/>
              </a:rPr>
              <a:t>月</a:t>
            </a:r>
            <a:r>
              <a:rPr lang="en-US" altLang="ja-JP" sz="2800" dirty="0">
                <a:solidFill>
                  <a:srgbClr val="FF0000"/>
                </a:solidFill>
                <a:latin typeface="AR丸ゴシック体E" panose="020F0909000000000000" pitchFamily="49" charset="-128"/>
                <a:ea typeface="AR丸ゴシック体E" panose="020F0909000000000000" pitchFamily="49" charset="-128"/>
              </a:rPr>
              <a:t>27</a:t>
            </a:r>
            <a:r>
              <a:rPr lang="ja-JP" altLang="en-US" sz="2800" dirty="0">
                <a:solidFill>
                  <a:srgbClr val="FF0000"/>
                </a:solidFill>
                <a:latin typeface="AR丸ゴシック体E" panose="020F0909000000000000" pitchFamily="49" charset="-128"/>
                <a:ea typeface="AR丸ゴシック体E" panose="020F0909000000000000" pitchFamily="49" charset="-128"/>
              </a:rPr>
              <a:t>日公開されました）</a:t>
            </a:r>
            <a:endParaRPr lang="en-US" altLang="ja-JP" sz="2800" dirty="0">
              <a:solidFill>
                <a:srgbClr val="FF0000"/>
              </a:solidFill>
              <a:latin typeface="AR丸ゴシック体E" panose="020F0909000000000000" pitchFamily="49" charset="-128"/>
              <a:ea typeface="AR丸ゴシック体E" panose="020F0909000000000000" pitchFamily="49" charset="-128"/>
            </a:endParaRPr>
          </a:p>
        </p:txBody>
      </p:sp>
      <p:pic>
        <p:nvPicPr>
          <p:cNvPr id="3" name="図 2">
            <a:extLst>
              <a:ext uri="{FF2B5EF4-FFF2-40B4-BE49-F238E27FC236}">
                <a16:creationId xmlns:a16="http://schemas.microsoft.com/office/drawing/2014/main" id="{EC72667E-03E5-427A-A8D4-77CEFE2981BC}"/>
              </a:ext>
            </a:extLst>
          </p:cNvPr>
          <p:cNvPicPr/>
          <p:nvPr/>
        </p:nvPicPr>
        <p:blipFill rotWithShape="1">
          <a:blip r:embed="rId3" cstate="print">
            <a:extLst>
              <a:ext uri="{28A0092B-C50C-407E-A947-70E740481C1C}">
                <a14:useLocalDpi xmlns:a14="http://schemas.microsoft.com/office/drawing/2010/main" val="0"/>
              </a:ext>
            </a:extLst>
          </a:blip>
          <a:srcRect l="10606" t="12061" r="32161" b="24919"/>
          <a:stretch/>
        </p:blipFill>
        <p:spPr bwMode="auto">
          <a:xfrm>
            <a:off x="2248704" y="2984279"/>
            <a:ext cx="5989363" cy="3983788"/>
          </a:xfrm>
          <a:prstGeom prst="rect">
            <a:avLst/>
          </a:prstGeom>
          <a:ln>
            <a:solidFill>
              <a:schemeClr val="accent1"/>
            </a:solidFill>
          </a:ln>
          <a:extLst>
            <a:ext uri="{53640926-AAD7-44D8-BBD7-CCE9431645EC}">
              <a14:shadowObscured xmlns:a14="http://schemas.microsoft.com/office/drawing/2010/main"/>
            </a:ext>
          </a:extLst>
        </p:spPr>
      </p:pic>
      <p:sp>
        <p:nvSpPr>
          <p:cNvPr id="4" name="テキスト ボックス 3">
            <a:extLst>
              <a:ext uri="{FF2B5EF4-FFF2-40B4-BE49-F238E27FC236}">
                <a16:creationId xmlns:a16="http://schemas.microsoft.com/office/drawing/2014/main" id="{352CAD0B-64A5-4639-AFAD-03F6201C0857}"/>
              </a:ext>
            </a:extLst>
          </p:cNvPr>
          <p:cNvSpPr txBox="1"/>
          <p:nvPr/>
        </p:nvSpPr>
        <p:spPr>
          <a:xfrm>
            <a:off x="1378657" y="2391164"/>
            <a:ext cx="6386685" cy="369332"/>
          </a:xfrm>
          <a:prstGeom prst="rect">
            <a:avLst/>
          </a:prstGeom>
          <a:noFill/>
        </p:spPr>
        <p:txBody>
          <a:bodyPr wrap="none" rtlCol="0">
            <a:spAutoFit/>
          </a:bodyPr>
          <a:lstStyle/>
          <a:p>
            <a:r>
              <a:rPr lang="en-US" altLang="ja-JP" sz="1800" b="1" u="sng" dirty="0">
                <a:solidFill>
                  <a:srgbClr val="0000FF"/>
                </a:solidFill>
                <a:effectLst/>
                <a:latin typeface="ＭＳ ゴシック" panose="020B0609070205080204" pitchFamily="49" charset="-128"/>
                <a:cs typeface="Times New Roman" panose="02020603050405020304" pitchFamily="18" charset="0"/>
                <a:hlinkClick r:id="rId4"/>
              </a:rPr>
              <a:t>https://www.asagaku.com/sdgs/contents/covid_full.html</a:t>
            </a:r>
            <a:endParaRPr kumimoji="1" lang="ja-JP" altLang="en-US" dirty="0"/>
          </a:p>
        </p:txBody>
      </p:sp>
    </p:spTree>
    <p:extLst>
      <p:ext uri="{BB962C8B-B14F-4D97-AF65-F5344CB8AC3E}">
        <p14:creationId xmlns:p14="http://schemas.microsoft.com/office/powerpoint/2010/main" val="1409826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C96717A-0A8F-4328-8E83-8CFD692A8869}"/>
              </a:ext>
            </a:extLst>
          </p:cNvPr>
          <p:cNvSpPr/>
          <p:nvPr/>
        </p:nvSpPr>
        <p:spPr>
          <a:xfrm>
            <a:off x="737234" y="-413468"/>
            <a:ext cx="6572251" cy="3385542"/>
          </a:xfrm>
          <a:prstGeom prst="rect">
            <a:avLst/>
          </a:prstGeom>
        </p:spPr>
        <p:txBody>
          <a:bodyPr wrap="square">
            <a:spAutoFit/>
          </a:bodyPr>
          <a:lstStyle/>
          <a:p>
            <a:endParaRPr lang="en-US" altLang="ja-JP" sz="4000" dirty="0">
              <a:latin typeface="AR丸ゴシック体E" panose="020F0909000000000000" pitchFamily="49" charset="-128"/>
              <a:ea typeface="AR丸ゴシック体E" panose="020F0909000000000000" pitchFamily="49" charset="-128"/>
            </a:endParaRPr>
          </a:p>
          <a:p>
            <a:r>
              <a:rPr lang="ja-JP" altLang="en-US" sz="2800" dirty="0">
                <a:latin typeface="AR丸ゴシック体E" panose="020F0909000000000000" pitchFamily="49" charset="-128"/>
                <a:ea typeface="AR丸ゴシック体E" panose="020F0909000000000000" pitchFamily="49" charset="-128"/>
              </a:rPr>
              <a:t>朝日学生新聞社のホームページ上には、</a:t>
            </a:r>
            <a:endParaRPr lang="en-US" altLang="ja-JP" sz="2800" dirty="0">
              <a:latin typeface="AR丸ゴシック体E" panose="020F0909000000000000" pitchFamily="49" charset="-128"/>
              <a:ea typeface="AR丸ゴシック体E" panose="020F0909000000000000" pitchFamily="49" charset="-128"/>
            </a:endParaRPr>
          </a:p>
          <a:p>
            <a:r>
              <a:rPr lang="ja-JP" altLang="en-US" sz="2800" dirty="0">
                <a:latin typeface="AR丸ゴシック体E" panose="020F0909000000000000" pitchFamily="49" charset="-128"/>
                <a:ea typeface="AR丸ゴシック体E" panose="020F0909000000000000" pitchFamily="49" charset="-128"/>
              </a:rPr>
              <a:t>「ＳＤＧｓって何だろう？」</a:t>
            </a:r>
            <a:endParaRPr lang="en-US" altLang="ja-JP" sz="2800" dirty="0">
              <a:latin typeface="AR丸ゴシック体E" panose="020F0909000000000000" pitchFamily="49" charset="-128"/>
              <a:ea typeface="AR丸ゴシック体E" panose="020F0909000000000000" pitchFamily="49" charset="-128"/>
            </a:endParaRPr>
          </a:p>
          <a:p>
            <a:r>
              <a:rPr lang="ja-JP" altLang="en-US" sz="2800" dirty="0">
                <a:latin typeface="AR丸ゴシック体E" panose="020F0909000000000000" pitchFamily="49" charset="-128"/>
                <a:ea typeface="AR丸ゴシック体E" panose="020F0909000000000000" pitchFamily="49" charset="-128"/>
              </a:rPr>
              <a:t>という授業用動画も同時に公開する予定です。</a:t>
            </a:r>
            <a:endParaRPr lang="en-US" altLang="ja-JP" sz="2800" dirty="0">
              <a:latin typeface="AR丸ゴシック体E" panose="020F0909000000000000" pitchFamily="49" charset="-128"/>
              <a:ea typeface="AR丸ゴシック体E" panose="020F0909000000000000" pitchFamily="49" charset="-128"/>
            </a:endParaRPr>
          </a:p>
          <a:p>
            <a:r>
              <a:rPr lang="ja-JP" altLang="en-US" sz="2800" dirty="0">
                <a:latin typeface="AR丸ゴシック体E" panose="020F0909000000000000" pitchFamily="49" charset="-128"/>
                <a:ea typeface="AR丸ゴシック体E" panose="020F0909000000000000" pitchFamily="49" charset="-128"/>
              </a:rPr>
              <a:t>これも面白いですよ。</a:t>
            </a:r>
            <a:endParaRPr lang="en-US" altLang="ja-JP" sz="2800" dirty="0">
              <a:latin typeface="AR丸ゴシック体E" panose="020F0909000000000000" pitchFamily="49" charset="-128"/>
              <a:ea typeface="AR丸ゴシック体E" panose="020F0909000000000000" pitchFamily="49" charset="-128"/>
            </a:endParaRPr>
          </a:p>
          <a:p>
            <a:endParaRPr lang="en-US" altLang="ja-JP" sz="1600" dirty="0">
              <a:latin typeface="AR丸ゴシック体E" panose="020F0909000000000000" pitchFamily="49" charset="-128"/>
              <a:ea typeface="AR丸ゴシック体E" panose="020F0909000000000000" pitchFamily="49" charset="-128"/>
            </a:endParaRPr>
          </a:p>
          <a:p>
            <a:r>
              <a:rPr lang="en-US" altLang="ja-JP" sz="1800" b="1" u="sng" dirty="0">
                <a:solidFill>
                  <a:srgbClr val="0000FF"/>
                </a:solidFill>
                <a:effectLst/>
                <a:latin typeface="ＭＳ ゴシック" panose="020B0609070205080204" pitchFamily="49" charset="-128"/>
                <a:cs typeface="Times New Roman" panose="02020603050405020304" pitchFamily="18" charset="0"/>
                <a:hlinkClick r:id="rId3"/>
              </a:rPr>
              <a:t>https://www.asagaku.com/sdgs/contents/full.html</a:t>
            </a:r>
            <a:endParaRPr lang="ja-JP" altLang="en-US" sz="4000" dirty="0">
              <a:latin typeface="AR丸ゴシック体E" panose="020F0909000000000000" pitchFamily="49" charset="-128"/>
              <a:ea typeface="AR丸ゴシック体E" panose="020F0909000000000000" pitchFamily="49" charset="-128"/>
            </a:endParaRPr>
          </a:p>
        </p:txBody>
      </p:sp>
      <p:pic>
        <p:nvPicPr>
          <p:cNvPr id="3" name="図 2">
            <a:extLst>
              <a:ext uri="{FF2B5EF4-FFF2-40B4-BE49-F238E27FC236}">
                <a16:creationId xmlns:a16="http://schemas.microsoft.com/office/drawing/2014/main" id="{BB349950-42F6-46B3-B217-4F1E35A1C494}"/>
              </a:ext>
            </a:extLst>
          </p:cNvPr>
          <p:cNvPicPr/>
          <p:nvPr/>
        </p:nvPicPr>
        <p:blipFill rotWithShape="1">
          <a:blip r:embed="rId4" cstate="print">
            <a:extLst>
              <a:ext uri="{28A0092B-C50C-407E-A947-70E740481C1C}">
                <a14:useLocalDpi xmlns:a14="http://schemas.microsoft.com/office/drawing/2010/main" val="0"/>
              </a:ext>
            </a:extLst>
          </a:blip>
          <a:srcRect l="10797" t="19705" r="33977" b="20673"/>
          <a:stretch/>
        </p:blipFill>
        <p:spPr bwMode="auto">
          <a:xfrm>
            <a:off x="4269616" y="3195429"/>
            <a:ext cx="5057264" cy="3825573"/>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2118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D9CB718-B0EF-4E1B-8DE0-AC848A24499B}"/>
              </a:ext>
            </a:extLst>
          </p:cNvPr>
          <p:cNvSpPr txBox="1"/>
          <p:nvPr/>
        </p:nvSpPr>
        <p:spPr>
          <a:xfrm>
            <a:off x="815008" y="288235"/>
            <a:ext cx="7513984" cy="5940088"/>
          </a:xfrm>
          <a:prstGeom prst="rect">
            <a:avLst/>
          </a:prstGeom>
          <a:noFill/>
        </p:spPr>
        <p:txBody>
          <a:bodyPr wrap="square" rtlCol="0">
            <a:spAutoFit/>
          </a:bodyPr>
          <a:lstStyle/>
          <a:p>
            <a:r>
              <a:rPr kumimoji="1" lang="ja-JP" altLang="en-US" sz="3600" dirty="0">
                <a:latin typeface="AR P丸ゴシック体E" panose="020F0900000000000000" pitchFamily="50" charset="-128"/>
                <a:ea typeface="AR P丸ゴシック体E" panose="020F0900000000000000" pitchFamily="50" charset="-128"/>
              </a:rPr>
              <a:t>「ＥＳＤ，ＳＤＧｓを推進する</a:t>
            </a:r>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　　　　手島利夫の研究室」</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　トップページ　からも入れます。</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en-US" altLang="ja-JP" sz="3600" dirty="0">
                <a:latin typeface="AR P丸ゴシック体E" panose="020F0900000000000000" pitchFamily="50" charset="-128"/>
                <a:ea typeface="AR P丸ゴシック体E" panose="020F0900000000000000" pitchFamily="50" charset="-128"/>
                <a:hlinkClick r:id="rId3"/>
              </a:rPr>
              <a:t>https://www.esd-tejima.com/</a:t>
            </a:r>
            <a:endParaRPr kumimoji="1" lang="en-US" altLang="ja-JP" sz="3600" dirty="0">
              <a:latin typeface="AR P丸ゴシック体E" panose="020F0900000000000000" pitchFamily="50" charset="-128"/>
              <a:ea typeface="AR P丸ゴシック体E" panose="020F0900000000000000" pitchFamily="50" charset="-128"/>
            </a:endParaRPr>
          </a:p>
          <a:p>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パワーポイントのプレゼンデータ</a:t>
            </a:r>
            <a:endParaRPr kumimoji="1" lang="en-US" altLang="ja-JP" sz="3600" dirty="0">
              <a:latin typeface="AR P丸ゴシック体E" panose="020F0900000000000000" pitchFamily="50" charset="-128"/>
              <a:ea typeface="AR P丸ゴシック体E" panose="020F0900000000000000" pitchFamily="50" charset="-128"/>
            </a:endParaRPr>
          </a:p>
          <a:p>
            <a:r>
              <a:rPr kumimoji="1" lang="ja-JP" altLang="en-US" sz="3600" dirty="0">
                <a:latin typeface="AR P丸ゴシック体E" panose="020F0900000000000000" pitchFamily="50" charset="-128"/>
                <a:ea typeface="AR P丸ゴシック体E" panose="020F0900000000000000" pitchFamily="50" charset="-128"/>
              </a:rPr>
              <a:t>も同・</a:t>
            </a:r>
            <a:r>
              <a:rPr kumimoji="1" lang="ja-JP" altLang="en-US" sz="3600" u="sng" dirty="0">
                <a:latin typeface="AR P丸ゴシック体E" panose="020F0900000000000000" pitchFamily="50" charset="-128"/>
                <a:ea typeface="AR P丸ゴシック体E" panose="020F0900000000000000" pitchFamily="50" charset="-128"/>
              </a:rPr>
              <a:t>新着情報</a:t>
            </a:r>
            <a:r>
              <a:rPr kumimoji="1" lang="ja-JP" altLang="en-US" sz="3600" dirty="0">
                <a:latin typeface="AR P丸ゴシック体E" panose="020F0900000000000000" pitchFamily="50" charset="-128"/>
                <a:ea typeface="AR P丸ゴシック体E" panose="020F0900000000000000" pitchFamily="50" charset="-128"/>
              </a:rPr>
              <a:t>から公開中です。</a:t>
            </a:r>
            <a:endParaRPr kumimoji="1" lang="en-US" altLang="ja-JP" sz="3600" dirty="0">
              <a:latin typeface="AR P丸ゴシック体E" panose="020F0900000000000000" pitchFamily="50" charset="-128"/>
              <a:ea typeface="AR P丸ゴシック体E" panose="020F0900000000000000" pitchFamily="50" charset="-128"/>
            </a:endParaRPr>
          </a:p>
          <a:p>
            <a:r>
              <a:rPr kumimoji="1" lang="en-US" altLang="ja-JP" sz="2800" dirty="0">
                <a:latin typeface="AR P丸ゴシック体E" panose="020F0900000000000000" pitchFamily="50" charset="-128"/>
                <a:ea typeface="AR P丸ゴシック体E" panose="020F0900000000000000" pitchFamily="50" charset="-128"/>
                <a:hlinkClick r:id="rId4"/>
              </a:rPr>
              <a:t>https://www.esd-tejima.com/newpage6.html</a:t>
            </a:r>
            <a:r>
              <a:rPr kumimoji="1" lang="ja-JP" altLang="en-US" sz="2800" dirty="0">
                <a:latin typeface="AR P丸ゴシック体E" panose="020F0900000000000000" pitchFamily="50" charset="-128"/>
                <a:ea typeface="AR P丸ゴシック体E" panose="020F0900000000000000" pitchFamily="50" charset="-128"/>
              </a:rPr>
              <a:t>　</a:t>
            </a:r>
          </a:p>
        </p:txBody>
      </p:sp>
      <p:sp>
        <p:nvSpPr>
          <p:cNvPr id="3" name="正方形/長方形 2">
            <a:extLst>
              <a:ext uri="{FF2B5EF4-FFF2-40B4-BE49-F238E27FC236}">
                <a16:creationId xmlns:a16="http://schemas.microsoft.com/office/drawing/2014/main" id="{2E05C48E-235D-4352-A725-2377FB013E62}"/>
              </a:ext>
            </a:extLst>
          </p:cNvPr>
          <p:cNvSpPr/>
          <p:nvPr/>
        </p:nvSpPr>
        <p:spPr>
          <a:xfrm>
            <a:off x="1635913" y="1904935"/>
            <a:ext cx="2920190" cy="787400"/>
          </a:xfrm>
          <a:prstGeom prst="rect">
            <a:avLst/>
          </a:prstGeom>
          <a:noFill/>
          <a:ln w="444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99112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ケーキ, 閉じる, 座る, 手 が含まれている画像&#10;&#10;自動的に生成された説明">
            <a:extLst>
              <a:ext uri="{FF2B5EF4-FFF2-40B4-BE49-F238E27FC236}">
                <a16:creationId xmlns:a16="http://schemas.microsoft.com/office/drawing/2014/main" id="{5326CA00-A214-4005-B0F3-10D2F88067E1}"/>
              </a:ext>
            </a:extLst>
          </p:cNvPr>
          <p:cNvPicPr>
            <a:picLocks noChangeAspect="1"/>
          </p:cNvPicPr>
          <p:nvPr/>
        </p:nvPicPr>
        <p:blipFill rotWithShape="1">
          <a:blip r:embed="rId3">
            <a:extLst>
              <a:ext uri="{28A0092B-C50C-407E-A947-70E740481C1C}">
                <a14:useLocalDpi xmlns:a14="http://schemas.microsoft.com/office/drawing/2010/main" val="0"/>
              </a:ext>
            </a:extLst>
          </a:blip>
          <a:srcRect l="19125" t="5376" r="30417" b="1"/>
          <a:stretch/>
        </p:blipFill>
        <p:spPr>
          <a:xfrm>
            <a:off x="2642616" y="10"/>
            <a:ext cx="6501384" cy="6857990"/>
          </a:xfrm>
          <a:prstGeom prst="rect">
            <a:avLst/>
          </a:prstGeom>
        </p:spPr>
      </p:pic>
      <p:sp>
        <p:nvSpPr>
          <p:cNvPr id="2" name="正方形/長方形 1">
            <a:extLst>
              <a:ext uri="{FF2B5EF4-FFF2-40B4-BE49-F238E27FC236}">
                <a16:creationId xmlns:a16="http://schemas.microsoft.com/office/drawing/2014/main" id="{FABC889F-9397-4C18-B3AB-3A987851B0CF}"/>
              </a:ext>
            </a:extLst>
          </p:cNvPr>
          <p:cNvSpPr/>
          <p:nvPr/>
        </p:nvSpPr>
        <p:spPr>
          <a:xfrm>
            <a:off x="0" y="0"/>
            <a:ext cx="27813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DFACEAD-2837-4A2C-AA81-52430D20A98B}"/>
              </a:ext>
            </a:extLst>
          </p:cNvPr>
          <p:cNvSpPr txBox="1"/>
          <p:nvPr/>
        </p:nvSpPr>
        <p:spPr>
          <a:xfrm>
            <a:off x="206085" y="430418"/>
            <a:ext cx="7613940" cy="480620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200" b="1" dirty="0">
                <a:solidFill>
                  <a:schemeClr val="bg1"/>
                </a:solidFill>
                <a:latin typeface="BIZ UDPゴシック" panose="020B0400000000000000" pitchFamily="50" charset="-128"/>
                <a:ea typeface="BIZ UDPゴシック" panose="020B0400000000000000" pitchFamily="50" charset="-128"/>
                <a:cs typeface="+mj-cs"/>
              </a:rPr>
              <a:t>ユネスコスクール推進</a:t>
            </a: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200" b="1" dirty="0">
                <a:solidFill>
                  <a:schemeClr val="bg1"/>
                </a:solidFill>
                <a:latin typeface="BIZ UDPゴシック" panose="020B0400000000000000" pitchFamily="50" charset="-128"/>
                <a:ea typeface="BIZ UDPゴシック" panose="020B0400000000000000" pitchFamily="50" charset="-128"/>
                <a:cs typeface="+mj-cs"/>
              </a:rPr>
              <a:t>ミニフォーラム基調講演</a:t>
            </a: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5400" b="1" dirty="0">
                <a:solidFill>
                  <a:srgbClr val="FFFF00"/>
                </a:solidFill>
                <a:latin typeface="BIZ UDPゴシック" panose="020B0400000000000000" pitchFamily="50" charset="-128"/>
                <a:ea typeface="BIZ UDPゴシック" panose="020B0400000000000000" pitchFamily="50" charset="-128"/>
                <a:cs typeface="+mj-cs"/>
              </a:rPr>
              <a:t>コロナ禍を超えたＥＳＤ</a:t>
            </a:r>
            <a:endParaRPr kumimoji="1" lang="en-US" altLang="ja-JP" sz="5400" b="1" dirty="0">
              <a:solidFill>
                <a:srgbClr val="FFFF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4200" b="1" dirty="0">
              <a:solidFill>
                <a:schemeClr val="bg1"/>
              </a:solidFill>
              <a:latin typeface="BIZ UDPゴシック" panose="020B0400000000000000" pitchFamily="50" charset="-128"/>
              <a:ea typeface="BIZ UDPゴシック" panose="020B0400000000000000" pitchFamily="50" charset="-128"/>
              <a:cs typeface="+mj-cs"/>
            </a:endParaRPr>
          </a:p>
        </p:txBody>
      </p:sp>
      <p:sp>
        <p:nvSpPr>
          <p:cNvPr id="5" name="テキスト ボックス 4">
            <a:extLst>
              <a:ext uri="{FF2B5EF4-FFF2-40B4-BE49-F238E27FC236}">
                <a16:creationId xmlns:a16="http://schemas.microsoft.com/office/drawing/2014/main" id="{6B60BB53-8C16-4ED3-921E-788D43CCBEE0}"/>
              </a:ext>
            </a:extLst>
          </p:cNvPr>
          <p:cNvSpPr txBox="1"/>
          <p:nvPr/>
        </p:nvSpPr>
        <p:spPr>
          <a:xfrm>
            <a:off x="922433" y="5512282"/>
            <a:ext cx="3440365" cy="907941"/>
          </a:xfrm>
          <a:prstGeom prst="rect">
            <a:avLst/>
          </a:prstGeom>
          <a:solidFill>
            <a:schemeClr val="tx1">
              <a:lumMod val="85000"/>
              <a:lumOff val="15000"/>
            </a:schemeClr>
          </a:solidFill>
        </p:spPr>
        <p:txBody>
          <a:bodyPr wrap="none" rtlCol="0">
            <a:spAutoFit/>
          </a:bodyPr>
          <a:lstStyle/>
          <a:p>
            <a:pPr>
              <a:spcAft>
                <a:spcPts val="600"/>
              </a:spcAft>
            </a:pPr>
            <a:r>
              <a:rPr kumimoji="1" lang="ja-JP" altLang="en-US" sz="2400" dirty="0">
                <a:solidFill>
                  <a:schemeClr val="bg1"/>
                </a:solidFill>
                <a:latin typeface="BIZ UDPゴシック" panose="020B0400000000000000" pitchFamily="50" charset="-128"/>
                <a:ea typeface="BIZ UDPゴシック" panose="020B0400000000000000" pitchFamily="50" charset="-128"/>
              </a:rPr>
              <a:t>日本ＥＳＤ学会副会長　　</a:t>
            </a:r>
            <a:endParaRPr kumimoji="1" lang="en-US" altLang="ja-JP" sz="2400" dirty="0">
              <a:solidFill>
                <a:schemeClr val="bg1"/>
              </a:solidFill>
              <a:latin typeface="BIZ UDPゴシック" panose="020B0400000000000000" pitchFamily="50" charset="-128"/>
              <a:ea typeface="BIZ UDPゴシック" panose="020B0400000000000000" pitchFamily="50" charset="-128"/>
            </a:endParaRPr>
          </a:p>
          <a:p>
            <a:pPr>
              <a:spcAft>
                <a:spcPts val="600"/>
              </a:spcAft>
            </a:pPr>
            <a:r>
              <a:rPr kumimoji="1" lang="ja-JP" altLang="en-US" sz="2400" dirty="0">
                <a:solidFill>
                  <a:schemeClr val="bg1"/>
                </a:solidFill>
                <a:latin typeface="BIZ UDPゴシック" panose="020B0400000000000000" pitchFamily="50" charset="-128"/>
                <a:ea typeface="BIZ UDPゴシック" panose="020B0400000000000000" pitchFamily="50" charset="-128"/>
              </a:rPr>
              <a:t>手島利夫</a:t>
            </a:r>
          </a:p>
        </p:txBody>
      </p:sp>
    </p:spTree>
    <p:extLst>
      <p:ext uri="{BB962C8B-B14F-4D97-AF65-F5344CB8AC3E}">
        <p14:creationId xmlns:p14="http://schemas.microsoft.com/office/powerpoint/2010/main" val="73063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CD2D9F5-4414-4764-A3D6-6E66F3F269A0}"/>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A2C5B4E-7AD9-4060-AA14-6ACDBEC65FF5}"/>
              </a:ext>
            </a:extLst>
          </p:cNvPr>
          <p:cNvSpPr txBox="1"/>
          <p:nvPr/>
        </p:nvSpPr>
        <p:spPr>
          <a:xfrm>
            <a:off x="908508" y="101600"/>
            <a:ext cx="7888360" cy="6358466"/>
          </a:xfrm>
          <a:prstGeom prst="rect">
            <a:avLst/>
          </a:prstGeom>
        </p:spPr>
        <p:txBody>
          <a:bodyPr vert="horz" lIns="91440" tIns="45720" rIns="91440" bIns="45720" rtlCol="0" anchor="b">
            <a:normAutofit fontScale="40000" lnSpcReduction="20000"/>
          </a:bodyPr>
          <a:lstStyle/>
          <a:p>
            <a:pPr defTabSz="914400">
              <a:lnSpc>
                <a:spcPct val="90000"/>
              </a:lnSpc>
              <a:spcBef>
                <a:spcPct val="0"/>
              </a:spcBef>
              <a:spcAft>
                <a:spcPts val="600"/>
              </a:spcAft>
            </a:pP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7700" b="1" dirty="0">
                <a:solidFill>
                  <a:srgbClr val="FFC000"/>
                </a:solidFill>
                <a:latin typeface="BIZ UDPゴシック" panose="020B0400000000000000" pitchFamily="50" charset="-128"/>
                <a:ea typeface="BIZ UDPゴシック" panose="020B0400000000000000" pitchFamily="50" charset="-128"/>
                <a:cs typeface="+mj-cs"/>
              </a:rPr>
              <a:t>コロナの感染拡大</a:t>
            </a: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7700" b="1" dirty="0">
                <a:solidFill>
                  <a:srgbClr val="FFC000"/>
                </a:solidFill>
                <a:latin typeface="BIZ UDPゴシック" panose="020B0400000000000000" pitchFamily="50" charset="-128"/>
                <a:ea typeface="BIZ UDPゴシック" panose="020B0400000000000000" pitchFamily="50" charset="-128"/>
                <a:cs typeface="+mj-cs"/>
              </a:rPr>
              <a:t>　　感染予防→交通封鎖→経済の停滞</a:t>
            </a: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7700" b="1" dirty="0">
                <a:solidFill>
                  <a:srgbClr val="FFC000"/>
                </a:solidFill>
                <a:latin typeface="BIZ UDPゴシック" panose="020B0400000000000000" pitchFamily="50" charset="-128"/>
                <a:ea typeface="BIZ UDPゴシック" panose="020B0400000000000000" pitchFamily="50" charset="-128"/>
                <a:cs typeface="+mj-cs"/>
              </a:rPr>
              <a:t>　　病気でで死ぬか、経済で死ぬか</a:t>
            </a: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7700" b="1" dirty="0">
                <a:solidFill>
                  <a:srgbClr val="FFC000"/>
                </a:solidFill>
                <a:latin typeface="BIZ UDPゴシック" panose="020B0400000000000000" pitchFamily="50" charset="-128"/>
                <a:ea typeface="BIZ UDPゴシック" panose="020B0400000000000000" pitchFamily="50" charset="-128"/>
                <a:cs typeface="+mj-cs"/>
              </a:rPr>
              <a:t>コロナに目を奪われて、他で終わるか</a:t>
            </a: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7700" b="1" dirty="0">
                <a:solidFill>
                  <a:srgbClr val="FFC000"/>
                </a:solidFill>
                <a:latin typeface="BIZ UDPゴシック" panose="020B0400000000000000" pitchFamily="50" charset="-128"/>
                <a:ea typeface="BIZ UDPゴシック" panose="020B0400000000000000" pitchFamily="50" charset="-128"/>
                <a:cs typeface="+mj-cs"/>
              </a:rPr>
              <a:t>いずれにしても</a:t>
            </a: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7700" b="1" dirty="0">
                <a:solidFill>
                  <a:srgbClr val="FFC000"/>
                </a:solidFill>
                <a:latin typeface="BIZ UDPゴシック" panose="020B0400000000000000" pitchFamily="50" charset="-128"/>
                <a:ea typeface="BIZ UDPゴシック" panose="020B0400000000000000" pitchFamily="50" charset="-128"/>
                <a:cs typeface="+mj-cs"/>
              </a:rPr>
              <a:t>持続不可能な世界への入り口であるのは</a:t>
            </a: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7700" b="1" dirty="0">
                <a:solidFill>
                  <a:srgbClr val="FFC000"/>
                </a:solidFill>
                <a:latin typeface="BIZ UDPゴシック" panose="020B0400000000000000" pitchFamily="50" charset="-128"/>
                <a:ea typeface="BIZ UDPゴシック" panose="020B0400000000000000" pitchFamily="50" charset="-128"/>
                <a:cs typeface="+mj-cs"/>
              </a:rPr>
              <a:t>間違いない</a:t>
            </a: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7700" b="1" dirty="0">
              <a:solidFill>
                <a:srgbClr val="FFC000"/>
              </a:solidFill>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364916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CD2D9F5-4414-4764-A3D6-6E66F3F269A0}"/>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337C8BE9-4CCF-44F6-923B-1037B3DC3222}"/>
              </a:ext>
            </a:extLst>
          </p:cNvPr>
          <p:cNvPicPr>
            <a:picLocks noChangeAspect="1"/>
          </p:cNvPicPr>
          <p:nvPr/>
        </p:nvPicPr>
        <p:blipFill rotWithShape="1">
          <a:blip r:embed="rId3"/>
          <a:srcRect l="20833" t="23518" r="21042" b="12408"/>
          <a:stretch/>
        </p:blipFill>
        <p:spPr>
          <a:xfrm>
            <a:off x="664824" y="406196"/>
            <a:ext cx="7814352" cy="4845460"/>
          </a:xfrm>
          <a:prstGeom prst="rect">
            <a:avLst/>
          </a:prstGeom>
        </p:spPr>
      </p:pic>
      <p:sp>
        <p:nvSpPr>
          <p:cNvPr id="7" name="テキスト ボックス 6">
            <a:extLst>
              <a:ext uri="{FF2B5EF4-FFF2-40B4-BE49-F238E27FC236}">
                <a16:creationId xmlns:a16="http://schemas.microsoft.com/office/drawing/2014/main" id="{9A2C5B4E-7AD9-4060-AA14-6ACDBEC65FF5}"/>
              </a:ext>
            </a:extLst>
          </p:cNvPr>
          <p:cNvSpPr txBox="1"/>
          <p:nvPr/>
        </p:nvSpPr>
        <p:spPr>
          <a:xfrm>
            <a:off x="77715" y="5086350"/>
            <a:ext cx="9218685" cy="156210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1" lang="en-US" altLang="ja-JP" sz="4400" b="1" dirty="0">
                <a:solidFill>
                  <a:srgbClr val="FFC000"/>
                </a:solidFill>
                <a:latin typeface="BIZ UDPゴシック" panose="020B0400000000000000" pitchFamily="50" charset="-128"/>
                <a:ea typeface="BIZ UDPゴシック" panose="020B0400000000000000" pitchFamily="50" charset="-128"/>
              </a:rPr>
              <a:t>2030</a:t>
            </a:r>
            <a:r>
              <a:rPr kumimoji="1" lang="ja-JP" altLang="en-US" sz="4400" b="1" dirty="0">
                <a:solidFill>
                  <a:srgbClr val="FFC000"/>
                </a:solidFill>
                <a:latin typeface="BIZ UDPゴシック" panose="020B0400000000000000" pitchFamily="50" charset="-128"/>
                <a:ea typeface="BIZ UDPゴシック" panose="020B0400000000000000" pitchFamily="50" charset="-128"/>
              </a:rPr>
              <a:t>年までに達成すべきゴールであると同時に・・・</a:t>
            </a:r>
            <a:endParaRPr kumimoji="1" lang="en-US" altLang="ja-JP" sz="4400" b="1" dirty="0">
              <a:solidFill>
                <a:srgbClr val="FFC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000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CD2D9F5-4414-4764-A3D6-6E66F3F269A0}"/>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337C8BE9-4CCF-44F6-923B-1037B3DC3222}"/>
              </a:ext>
            </a:extLst>
          </p:cNvPr>
          <p:cNvPicPr>
            <a:picLocks noChangeAspect="1"/>
          </p:cNvPicPr>
          <p:nvPr/>
        </p:nvPicPr>
        <p:blipFill rotWithShape="1">
          <a:blip r:embed="rId3">
            <a:biLevel thresh="75000"/>
          </a:blip>
          <a:srcRect l="20833" t="23518" r="21042" b="12408"/>
          <a:stretch/>
        </p:blipFill>
        <p:spPr>
          <a:xfrm>
            <a:off x="664824" y="406196"/>
            <a:ext cx="7814352" cy="4845460"/>
          </a:xfrm>
          <a:prstGeom prst="rect">
            <a:avLst/>
          </a:prstGeom>
        </p:spPr>
      </p:pic>
      <p:sp>
        <p:nvSpPr>
          <p:cNvPr id="7" name="テキスト ボックス 6">
            <a:extLst>
              <a:ext uri="{FF2B5EF4-FFF2-40B4-BE49-F238E27FC236}">
                <a16:creationId xmlns:a16="http://schemas.microsoft.com/office/drawing/2014/main" id="{9A2C5B4E-7AD9-4060-AA14-6ACDBEC65FF5}"/>
              </a:ext>
            </a:extLst>
          </p:cNvPr>
          <p:cNvSpPr txBox="1"/>
          <p:nvPr/>
        </p:nvSpPr>
        <p:spPr>
          <a:xfrm>
            <a:off x="145448" y="4851297"/>
            <a:ext cx="9218685" cy="1873250"/>
          </a:xfrm>
          <a:prstGeom prst="rect">
            <a:avLst/>
          </a:prstGeom>
        </p:spPr>
        <p:txBody>
          <a:bodyPr vert="horz" lIns="91440" tIns="45720" rIns="91440" bIns="45720" rtlCol="0" anchor="b">
            <a:normAutofit fontScale="85000" lnSpcReduction="10000"/>
          </a:bodyPr>
          <a:lstStyle/>
          <a:p>
            <a:pPr defTabSz="914400">
              <a:lnSpc>
                <a:spcPct val="90000"/>
              </a:lnSpc>
              <a:spcBef>
                <a:spcPct val="0"/>
              </a:spcBef>
              <a:spcAft>
                <a:spcPts val="600"/>
              </a:spcAft>
            </a:pPr>
            <a:endParaRPr kumimoji="1" lang="en-US" altLang="ja-JP" sz="2200" b="1" dirty="0">
              <a:solidFill>
                <a:srgbClr val="FFC000"/>
              </a:solidFill>
              <a:latin typeface="BIZ UDPゴシック" panose="020B0400000000000000" pitchFamily="50" charset="-128"/>
              <a:ea typeface="BIZ UDPゴシック" panose="020B0400000000000000" pitchFamily="50" charset="-128"/>
            </a:endParaRPr>
          </a:p>
          <a:p>
            <a:pPr defTabSz="914400">
              <a:lnSpc>
                <a:spcPct val="90000"/>
              </a:lnSpc>
              <a:spcBef>
                <a:spcPct val="0"/>
              </a:spcBef>
              <a:spcAft>
                <a:spcPts val="600"/>
              </a:spcAft>
            </a:pPr>
            <a:r>
              <a:rPr kumimoji="1" lang="ja-JP" altLang="en-US" sz="5700" b="1" dirty="0">
                <a:solidFill>
                  <a:srgbClr val="FFC000"/>
                </a:solidFill>
                <a:latin typeface="BIZ UDPゴシック" panose="020B0400000000000000" pitchFamily="50" charset="-128"/>
                <a:ea typeface="BIZ UDPゴシック" panose="020B0400000000000000" pitchFamily="50" charset="-128"/>
                <a:cs typeface="+mj-cs"/>
              </a:rPr>
              <a:t>持続不可能な世界の１７の入り口</a:t>
            </a:r>
            <a:endParaRPr kumimoji="1" lang="en-US" altLang="ja-JP" sz="5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12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3300" b="1" dirty="0">
                <a:solidFill>
                  <a:srgbClr val="FFC000"/>
                </a:solidFill>
                <a:latin typeface="BIZ UDPゴシック" panose="020B0400000000000000" pitchFamily="50" charset="-128"/>
                <a:ea typeface="BIZ UDPゴシック" panose="020B0400000000000000" pitchFamily="50" charset="-128"/>
                <a:cs typeface="+mj-cs"/>
              </a:rPr>
              <a:t>中に入ると、複雑に絡み合っていて、出口が見えない！</a:t>
            </a:r>
            <a:endParaRPr kumimoji="1" lang="en-US" altLang="ja-JP" sz="3300" b="1" dirty="0">
              <a:solidFill>
                <a:srgbClr val="FFC000"/>
              </a:solidFill>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386648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CD2D9F5-4414-4764-A3D6-6E66F3F269A0}"/>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A2C5B4E-7AD9-4060-AA14-6ACDBEC65FF5}"/>
              </a:ext>
            </a:extLst>
          </p:cNvPr>
          <p:cNvSpPr txBox="1"/>
          <p:nvPr/>
        </p:nvSpPr>
        <p:spPr>
          <a:xfrm>
            <a:off x="258690" y="140493"/>
            <a:ext cx="8771010" cy="6577013"/>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r>
              <a:rPr kumimoji="1" lang="ja-JP" altLang="en-US" sz="4600" b="1" dirty="0">
                <a:solidFill>
                  <a:srgbClr val="FFC000"/>
                </a:solidFill>
                <a:latin typeface="BIZ UDPゴシック" panose="020B0400000000000000" pitchFamily="50" charset="-128"/>
                <a:ea typeface="BIZ UDPゴシック" panose="020B0400000000000000" pitchFamily="50" charset="-128"/>
                <a:cs typeface="+mj-cs"/>
              </a:rPr>
              <a:t>コロナに対しても、目の前の問題しか見えないようでは、生き残れない。</a:t>
            </a:r>
            <a:endParaRPr kumimoji="1" lang="en-US" altLang="ja-JP" sz="46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1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800" b="1" dirty="0">
                <a:solidFill>
                  <a:srgbClr val="FFC000"/>
                </a:solidFill>
                <a:latin typeface="BIZ UDPゴシック" panose="020B0400000000000000" pitchFamily="50" charset="-128"/>
                <a:ea typeface="BIZ UDPゴシック" panose="020B0400000000000000" pitchFamily="50" charset="-128"/>
                <a:cs typeface="+mj-cs"/>
              </a:rPr>
              <a:t>　　　　　　ー　ＥＳＤ　－</a:t>
            </a:r>
            <a:endParaRPr kumimoji="1" lang="en-US" altLang="ja-JP" sz="48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endParaRPr kumimoji="1" lang="en-US" altLang="ja-JP" sz="17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800" b="1" dirty="0">
                <a:solidFill>
                  <a:srgbClr val="FFC000"/>
                </a:solidFill>
                <a:latin typeface="BIZ UDPゴシック" panose="020B0400000000000000" pitchFamily="50" charset="-128"/>
                <a:ea typeface="BIZ UDPゴシック" panose="020B0400000000000000" pitchFamily="50" charset="-128"/>
                <a:cs typeface="+mj-cs"/>
              </a:rPr>
              <a:t>　　問題に気づき、学び、判断し、</a:t>
            </a:r>
            <a:endParaRPr kumimoji="1" lang="en-US" altLang="ja-JP" sz="48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800" b="1" dirty="0">
                <a:solidFill>
                  <a:srgbClr val="FFC000"/>
                </a:solidFill>
                <a:latin typeface="BIZ UDPゴシック" panose="020B0400000000000000" pitchFamily="50" charset="-128"/>
                <a:ea typeface="BIZ UDPゴシック" panose="020B0400000000000000" pitchFamily="50" charset="-128"/>
                <a:cs typeface="+mj-cs"/>
              </a:rPr>
              <a:t>　　取り組み、協働していく力の</a:t>
            </a:r>
            <a:endParaRPr kumimoji="1" lang="en-US" altLang="ja-JP" sz="48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800" b="1" dirty="0">
                <a:solidFill>
                  <a:srgbClr val="FFC000"/>
                </a:solidFill>
                <a:latin typeface="BIZ UDPゴシック" panose="020B0400000000000000" pitchFamily="50" charset="-128"/>
                <a:ea typeface="BIZ UDPゴシック" panose="020B0400000000000000" pitchFamily="50" charset="-128"/>
                <a:cs typeface="+mj-cs"/>
              </a:rPr>
              <a:t>　　育成。　　　それが、ＥＳＤ！</a:t>
            </a:r>
            <a:endParaRPr kumimoji="1" lang="en-US" altLang="ja-JP" sz="48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4800" b="1" dirty="0">
                <a:solidFill>
                  <a:srgbClr val="FFC000"/>
                </a:solidFill>
                <a:latin typeface="BIZ UDPゴシック" panose="020B0400000000000000" pitchFamily="50" charset="-128"/>
                <a:ea typeface="BIZ UDPゴシック" panose="020B0400000000000000" pitchFamily="50" charset="-128"/>
                <a:cs typeface="+mj-cs"/>
              </a:rPr>
              <a:t>　　</a:t>
            </a:r>
            <a:r>
              <a:rPr kumimoji="1" lang="ja-JP" altLang="en-US" sz="4800" b="1" dirty="0">
                <a:solidFill>
                  <a:srgbClr val="FF0000"/>
                </a:solidFill>
                <a:latin typeface="BIZ UDPゴシック" panose="020B0400000000000000" pitchFamily="50" charset="-128"/>
                <a:ea typeface="BIZ UDPゴシック" panose="020B0400000000000000" pitchFamily="50" charset="-128"/>
                <a:cs typeface="+mj-cs"/>
              </a:rPr>
              <a:t>学習指導要領改訂の主旨</a:t>
            </a:r>
            <a:endParaRPr kumimoji="1" lang="en-US" altLang="ja-JP" sz="4800" b="1" dirty="0">
              <a:solidFill>
                <a:srgbClr val="FF0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en-US" altLang="ja-JP" sz="3500" b="1" dirty="0">
                <a:solidFill>
                  <a:srgbClr val="FFC000"/>
                </a:solidFill>
                <a:latin typeface="BIZ UDPゴシック" panose="020B0400000000000000" pitchFamily="50" charset="-128"/>
                <a:ea typeface="BIZ UDPゴシック" panose="020B0400000000000000" pitchFamily="50" charset="-128"/>
                <a:cs typeface="+mj-cs"/>
              </a:rPr>
              <a:t>2005</a:t>
            </a:r>
            <a:r>
              <a:rPr kumimoji="1" lang="ja-JP" altLang="en-US" sz="3500" b="1" dirty="0">
                <a:solidFill>
                  <a:srgbClr val="FFC000"/>
                </a:solidFill>
                <a:latin typeface="BIZ UDPゴシック" panose="020B0400000000000000" pitchFamily="50" charset="-128"/>
                <a:ea typeface="BIZ UDPゴシック" panose="020B0400000000000000" pitchFamily="50" charset="-128"/>
                <a:cs typeface="+mj-cs"/>
              </a:rPr>
              <a:t>年から積み上げてきたＥＳＤのノウハウが、</a:t>
            </a:r>
            <a:endParaRPr kumimoji="1" lang="en-US" altLang="ja-JP" sz="3500" b="1" dirty="0">
              <a:solidFill>
                <a:srgbClr val="FFC000"/>
              </a:solidFill>
              <a:latin typeface="BIZ UDPゴシック" panose="020B0400000000000000" pitchFamily="50" charset="-128"/>
              <a:ea typeface="BIZ UDPゴシック" panose="020B0400000000000000" pitchFamily="50" charset="-128"/>
              <a:cs typeface="+mj-cs"/>
            </a:endParaRPr>
          </a:p>
          <a:p>
            <a:pPr defTabSz="914400">
              <a:lnSpc>
                <a:spcPct val="90000"/>
              </a:lnSpc>
              <a:spcBef>
                <a:spcPct val="0"/>
              </a:spcBef>
              <a:spcAft>
                <a:spcPts val="600"/>
              </a:spcAft>
            </a:pPr>
            <a:r>
              <a:rPr kumimoji="1" lang="ja-JP" altLang="en-US" sz="3500" b="1" dirty="0">
                <a:solidFill>
                  <a:srgbClr val="FFC000"/>
                </a:solidFill>
                <a:latin typeface="BIZ UDPゴシック" panose="020B0400000000000000" pitchFamily="50" charset="-128"/>
                <a:ea typeface="BIZ UDPゴシック" panose="020B0400000000000000" pitchFamily="50" charset="-128"/>
                <a:cs typeface="+mj-cs"/>
              </a:rPr>
              <a:t>活かされる時が来たとも言える。</a:t>
            </a:r>
            <a:endParaRPr kumimoji="1" lang="en-US" altLang="ja-JP" sz="3500" b="1" dirty="0">
              <a:solidFill>
                <a:srgbClr val="FFC000"/>
              </a:solidFill>
              <a:latin typeface="BIZ UDPゴシック" panose="020B0400000000000000" pitchFamily="50" charset="-128"/>
              <a:ea typeface="BIZ UDPゴシック" panose="020B0400000000000000" pitchFamily="50" charset="-128"/>
              <a:cs typeface="+mj-cs"/>
            </a:endParaRPr>
          </a:p>
        </p:txBody>
      </p:sp>
    </p:spTree>
    <p:extLst>
      <p:ext uri="{BB962C8B-B14F-4D97-AF65-F5344CB8AC3E}">
        <p14:creationId xmlns:p14="http://schemas.microsoft.com/office/powerpoint/2010/main" val="19121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3000"/>
                                        <p:tgtEl>
                                          <p:spTgt spid="7">
                                            <p:txEl>
                                              <p:pRg st="2" end="2"/>
                                            </p:txEl>
                                          </p:spTgt>
                                        </p:tgtEl>
                                      </p:cBhvr>
                                    </p:animEffect>
                                    <p:anim calcmode="lin" valueType="num">
                                      <p:cBhvr>
                                        <p:cTn id="8" dur="3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3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fade">
                                      <p:cBhvr>
                                        <p:cTn id="19" dur="1000"/>
                                        <p:tgtEl>
                                          <p:spTgt spid="7">
                                            <p:txEl>
                                              <p:pRg st="5" end="5"/>
                                            </p:txEl>
                                          </p:spTgt>
                                        </p:tgtEl>
                                      </p:cBhvr>
                                    </p:animEffect>
                                    <p:anim calcmode="lin" valueType="num">
                                      <p:cBhvr>
                                        <p:cTn id="2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animEffect transition="in" filter="fade">
                                      <p:cBhvr>
                                        <p:cTn id="24" dur="1000"/>
                                        <p:tgtEl>
                                          <p:spTgt spid="7">
                                            <p:txEl>
                                              <p:pRg st="6" end="6"/>
                                            </p:txEl>
                                          </p:spTgt>
                                        </p:tgtEl>
                                      </p:cBhvr>
                                    </p:animEffect>
                                    <p:anim calcmode="lin" valueType="num">
                                      <p:cBhvr>
                                        <p:cTn id="2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fade">
                                      <p:cBhvr>
                                        <p:cTn id="31" dur="1000"/>
                                        <p:tgtEl>
                                          <p:spTgt spid="7">
                                            <p:txEl>
                                              <p:pRg st="7" end="7"/>
                                            </p:txEl>
                                          </p:spTgt>
                                        </p:tgtEl>
                                      </p:cBhvr>
                                    </p:animEffect>
                                    <p:anim calcmode="lin" valueType="num">
                                      <p:cBhvr>
                                        <p:cTn id="3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fade">
                                      <p:cBhvr>
                                        <p:cTn id="38" dur="1000"/>
                                        <p:tgtEl>
                                          <p:spTgt spid="7">
                                            <p:txEl>
                                              <p:pRg st="8" end="8"/>
                                            </p:txEl>
                                          </p:spTgt>
                                        </p:tgtEl>
                                      </p:cBhvr>
                                    </p:animEffect>
                                    <p:anim calcmode="lin" valueType="num">
                                      <p:cBhvr>
                                        <p:cTn id="3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fade">
                                      <p:cBhvr>
                                        <p:cTn id="45" dur="1000"/>
                                        <p:tgtEl>
                                          <p:spTgt spid="7">
                                            <p:txEl>
                                              <p:pRg st="9" end="9"/>
                                            </p:txEl>
                                          </p:spTgt>
                                        </p:tgtEl>
                                      </p:cBhvr>
                                    </p:animEffect>
                                    <p:anim calcmode="lin" valueType="num">
                                      <p:cBhvr>
                                        <p:cTn id="46"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626EAF1-E08F-4F4E-9EF0-FE3BE51D3B3F}"/>
              </a:ext>
            </a:extLst>
          </p:cNvPr>
          <p:cNvSpPr/>
          <p:nvPr/>
        </p:nvSpPr>
        <p:spPr>
          <a:xfrm>
            <a:off x="351693" y="263769"/>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p>
        </p:txBody>
      </p:sp>
      <p:sp>
        <p:nvSpPr>
          <p:cNvPr id="22" name="正方形/長方形 21">
            <a:extLst>
              <a:ext uri="{FF2B5EF4-FFF2-40B4-BE49-F238E27FC236}">
                <a16:creationId xmlns:a16="http://schemas.microsoft.com/office/drawing/2014/main" id="{7DEA1C66-BDAC-4372-984A-7FE3A3857E57}"/>
              </a:ext>
            </a:extLst>
          </p:cNvPr>
          <p:cNvSpPr/>
          <p:nvPr/>
        </p:nvSpPr>
        <p:spPr>
          <a:xfrm>
            <a:off x="0" y="2498435"/>
            <a:ext cx="9144000" cy="4336396"/>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62"/>
          </a:p>
        </p:txBody>
      </p:sp>
      <p:cxnSp>
        <p:nvCxnSpPr>
          <p:cNvPr id="8" name="直線コネクタ 7">
            <a:extLst>
              <a:ext uri="{FF2B5EF4-FFF2-40B4-BE49-F238E27FC236}">
                <a16:creationId xmlns:a16="http://schemas.microsoft.com/office/drawing/2014/main" id="{889C8149-9C69-471E-B204-872A0524D3D1}"/>
              </a:ext>
            </a:extLst>
          </p:cNvPr>
          <p:cNvCxnSpPr/>
          <p:nvPr/>
        </p:nvCxnSpPr>
        <p:spPr>
          <a:xfrm>
            <a:off x="0" y="2498435"/>
            <a:ext cx="91440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87922" y="1435049"/>
            <a:ext cx="3890809" cy="616836"/>
          </a:xfrm>
          <a:prstGeom prst="rect">
            <a:avLst/>
          </a:prstGeom>
          <a:noFill/>
        </p:spPr>
        <p:txBody>
          <a:bodyPr wrap="none" rtlCol="0">
            <a:spAutoFit/>
          </a:bodyPr>
          <a:lstStyle/>
          <a:p>
            <a:r>
              <a:rPr lang="ja-JP" altLang="en-US" sz="1704" b="1" dirty="0">
                <a:solidFill>
                  <a:srgbClr val="FF0000"/>
                </a:solidFill>
              </a:rPr>
              <a:t>児童の人間として調和のとれた</a:t>
            </a:r>
            <a:endParaRPr lang="en-US" altLang="ja-JP" sz="1704" b="1" dirty="0">
              <a:solidFill>
                <a:srgbClr val="FF0000"/>
              </a:solidFill>
            </a:endParaRPr>
          </a:p>
          <a:p>
            <a:r>
              <a:rPr lang="ja-JP" altLang="en-US" sz="1704" b="1" dirty="0">
                <a:solidFill>
                  <a:srgbClr val="FF0000"/>
                </a:solidFill>
              </a:rPr>
              <a:t>育成を目指し・・・（個性を生かす）</a:t>
            </a:r>
          </a:p>
        </p:txBody>
      </p:sp>
      <p:sp>
        <p:nvSpPr>
          <p:cNvPr id="11" name="正方形/長方形 10"/>
          <p:cNvSpPr/>
          <p:nvPr/>
        </p:nvSpPr>
        <p:spPr>
          <a:xfrm>
            <a:off x="4822745" y="3646933"/>
            <a:ext cx="4069004" cy="1684103"/>
          </a:xfrm>
          <a:prstGeom prst="rect">
            <a:avLst/>
          </a:prstGeom>
          <a:solidFill>
            <a:schemeClr val="bg1"/>
          </a:solidFill>
          <a:ln w="66675" cmpd="thickThi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p>
        </p:txBody>
      </p:sp>
      <p:sp>
        <p:nvSpPr>
          <p:cNvPr id="10" name="正方形/長方形 9"/>
          <p:cNvSpPr/>
          <p:nvPr/>
        </p:nvSpPr>
        <p:spPr>
          <a:xfrm>
            <a:off x="233202" y="3603987"/>
            <a:ext cx="3762228" cy="1727049"/>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p>
        </p:txBody>
      </p:sp>
      <p:sp>
        <p:nvSpPr>
          <p:cNvPr id="4" name="テキスト ボックス 3"/>
          <p:cNvSpPr txBox="1"/>
          <p:nvPr/>
        </p:nvSpPr>
        <p:spPr>
          <a:xfrm>
            <a:off x="194469" y="3687683"/>
            <a:ext cx="8882855" cy="2767168"/>
          </a:xfrm>
          <a:prstGeom prst="rect">
            <a:avLst/>
          </a:prstGeom>
          <a:noFill/>
        </p:spPr>
        <p:txBody>
          <a:bodyPr wrap="square" rtlCol="0">
            <a:spAutoFit/>
          </a:bodyPr>
          <a:lstStyle/>
          <a:p>
            <a:r>
              <a:rPr lang="ja-JP" altLang="en-US" sz="2045" b="1" dirty="0">
                <a:solidFill>
                  <a:srgbClr val="FF0000"/>
                </a:solidFill>
              </a:rPr>
              <a:t>自分のよさや可能性を認識</a:t>
            </a:r>
            <a:r>
              <a:rPr lang="ja-JP" altLang="en-US" sz="1704" b="1" dirty="0">
                <a:solidFill>
                  <a:srgbClr val="FF0000"/>
                </a:solidFill>
              </a:rPr>
              <a:t>する　</a:t>
            </a:r>
            <a:r>
              <a:rPr lang="ja-JP" altLang="en-US" sz="1363" b="1" dirty="0">
                <a:solidFill>
                  <a:schemeClr val="bg1"/>
                </a:solidFill>
              </a:rPr>
              <a:t>とともに、</a:t>
            </a:r>
            <a:r>
              <a:rPr lang="ja-JP" altLang="en-US" sz="1704" b="1" dirty="0">
                <a:solidFill>
                  <a:schemeClr val="accent5">
                    <a:lumMod val="75000"/>
                  </a:schemeClr>
                </a:solidFill>
              </a:rPr>
              <a:t>あらゆる他者を価値のある存在として　　　　　　　　　　　　　　　　　　　　　　　　　　　</a:t>
            </a:r>
            <a:endParaRPr lang="en-US" altLang="ja-JP" sz="1704" b="1" dirty="0">
              <a:solidFill>
                <a:schemeClr val="accent5">
                  <a:lumMod val="75000"/>
                </a:schemeClr>
              </a:solidFill>
            </a:endParaRPr>
          </a:p>
          <a:p>
            <a:r>
              <a:rPr lang="ja-JP" altLang="en-US" sz="1704" b="1" dirty="0">
                <a:solidFill>
                  <a:schemeClr val="accent5">
                    <a:lumMod val="75000"/>
                  </a:schemeClr>
                </a:solidFill>
              </a:rPr>
              <a:t>　　　　　　　　　　　　　　　　　　　　　  尊重し、</a:t>
            </a:r>
            <a:r>
              <a:rPr lang="ja-JP" altLang="en-US" sz="2045" b="1" dirty="0">
                <a:solidFill>
                  <a:schemeClr val="accent5">
                    <a:lumMod val="75000"/>
                  </a:schemeClr>
                </a:solidFill>
              </a:rPr>
              <a:t>多様な人々と協議</a:t>
            </a:r>
            <a:r>
              <a:rPr lang="ja-JP" altLang="en-US" sz="1704" b="1" dirty="0">
                <a:solidFill>
                  <a:schemeClr val="accent5">
                    <a:lumMod val="75000"/>
                  </a:schemeClr>
                </a:solidFill>
              </a:rPr>
              <a:t>しながら</a:t>
            </a:r>
            <a:endParaRPr lang="en-US" altLang="ja-JP" sz="1704" b="1" dirty="0">
              <a:solidFill>
                <a:schemeClr val="accent5">
                  <a:lumMod val="75000"/>
                </a:schemeClr>
              </a:solidFill>
            </a:endParaRPr>
          </a:p>
          <a:p>
            <a:r>
              <a:rPr lang="ja-JP" altLang="en-US" sz="1704" b="1" dirty="0">
                <a:solidFill>
                  <a:schemeClr val="accent5">
                    <a:lumMod val="75000"/>
                  </a:schemeClr>
                </a:solidFill>
              </a:rPr>
              <a:t>　　　　　　　　　　　　　　　　　　　　　  様々な</a:t>
            </a:r>
            <a:r>
              <a:rPr lang="ja-JP" altLang="en-US" sz="2045" b="1" dirty="0">
                <a:solidFill>
                  <a:schemeClr val="accent5">
                    <a:lumMod val="75000"/>
                  </a:schemeClr>
                </a:solidFill>
              </a:rPr>
              <a:t>社会的変化を乗り越え、</a:t>
            </a:r>
            <a:endParaRPr lang="en-US" altLang="ja-JP" sz="2045" b="1" dirty="0">
              <a:solidFill>
                <a:schemeClr val="accent5">
                  <a:lumMod val="75000"/>
                </a:schemeClr>
              </a:solidFill>
            </a:endParaRPr>
          </a:p>
          <a:p>
            <a:endParaRPr lang="en-US" altLang="ja-JP" sz="681" b="1" dirty="0">
              <a:solidFill>
                <a:schemeClr val="accent5">
                  <a:lumMod val="75000"/>
                </a:schemeClr>
              </a:solidFill>
            </a:endParaRPr>
          </a:p>
          <a:p>
            <a:r>
              <a:rPr lang="ja-JP" altLang="en-US" sz="2045" b="1" dirty="0">
                <a:solidFill>
                  <a:srgbClr val="FF0000"/>
                </a:solidFill>
              </a:rPr>
              <a:t>豊かな人生を切り拓き、</a:t>
            </a:r>
            <a:r>
              <a:rPr lang="ja-JP" altLang="en-US" sz="1704" b="1" dirty="0"/>
              <a:t>　　　　　          　</a:t>
            </a:r>
            <a:r>
              <a:rPr lang="ja-JP" altLang="en-US" sz="2045" b="1" dirty="0">
                <a:solidFill>
                  <a:schemeClr val="accent1">
                    <a:lumMod val="50000"/>
                  </a:schemeClr>
                </a:solidFill>
              </a:rPr>
              <a:t>持続可能な社会の創り手となる</a:t>
            </a:r>
            <a:endParaRPr lang="en-US" altLang="ja-JP" sz="2045" b="1" dirty="0">
              <a:solidFill>
                <a:schemeClr val="accent1">
                  <a:lumMod val="50000"/>
                </a:schemeClr>
              </a:solidFill>
            </a:endParaRPr>
          </a:p>
          <a:p>
            <a:endParaRPr lang="en-US" altLang="ja-JP" sz="1704" b="1" dirty="0">
              <a:solidFill>
                <a:schemeClr val="accent1">
                  <a:lumMod val="50000"/>
                </a:schemeClr>
              </a:solidFill>
            </a:endParaRPr>
          </a:p>
          <a:p>
            <a:endParaRPr lang="en-US" altLang="ja-JP" sz="1704" b="1" dirty="0">
              <a:solidFill>
                <a:schemeClr val="accent1">
                  <a:lumMod val="50000"/>
                </a:schemeClr>
              </a:solidFill>
            </a:endParaRPr>
          </a:p>
          <a:p>
            <a:r>
              <a:rPr lang="ja-JP" altLang="en-US" sz="1704" b="1" dirty="0">
                <a:solidFill>
                  <a:schemeClr val="bg1"/>
                </a:solidFill>
              </a:rPr>
              <a:t>ことができるようにすることが求められる</a:t>
            </a:r>
            <a:endParaRPr lang="en-US" altLang="ja-JP" sz="1704" b="1" dirty="0">
              <a:solidFill>
                <a:schemeClr val="bg1"/>
              </a:solidFill>
            </a:endParaRPr>
          </a:p>
          <a:p>
            <a:endParaRPr lang="en-US" altLang="ja-JP" sz="1704" b="1" dirty="0"/>
          </a:p>
          <a:p>
            <a:r>
              <a:rPr lang="ja-JP" altLang="en-US" sz="1704" b="1" dirty="0"/>
              <a:t>　　　　　　　　　　　　　　　　　　　　　　　　　　</a:t>
            </a:r>
          </a:p>
        </p:txBody>
      </p:sp>
      <p:sp>
        <p:nvSpPr>
          <p:cNvPr id="5" name="テキスト ボックス 4"/>
          <p:cNvSpPr txBox="1"/>
          <p:nvPr/>
        </p:nvSpPr>
        <p:spPr>
          <a:xfrm>
            <a:off x="3252241" y="720846"/>
            <a:ext cx="2318263" cy="348109"/>
          </a:xfrm>
          <a:prstGeom prst="rect">
            <a:avLst/>
          </a:prstGeom>
          <a:noFill/>
        </p:spPr>
        <p:txBody>
          <a:bodyPr wrap="none" rtlCol="0">
            <a:spAutoFit/>
          </a:bodyPr>
          <a:lstStyle/>
          <a:p>
            <a:r>
              <a:rPr lang="en-US" altLang="ja-JP" sz="1662" b="1" dirty="0"/>
              <a:t>10</a:t>
            </a:r>
            <a:r>
              <a:rPr lang="ja-JP" altLang="en-US" sz="1662" b="1" dirty="0"/>
              <a:t>年前の学習指導要領</a:t>
            </a:r>
          </a:p>
        </p:txBody>
      </p:sp>
      <p:sp>
        <p:nvSpPr>
          <p:cNvPr id="6" name="テキスト ボックス 5"/>
          <p:cNvSpPr txBox="1"/>
          <p:nvPr/>
        </p:nvSpPr>
        <p:spPr>
          <a:xfrm>
            <a:off x="3148408" y="2985899"/>
            <a:ext cx="2956259" cy="348109"/>
          </a:xfrm>
          <a:prstGeom prst="rect">
            <a:avLst/>
          </a:prstGeom>
          <a:noFill/>
        </p:spPr>
        <p:txBody>
          <a:bodyPr wrap="none" rtlCol="0">
            <a:spAutoFit/>
          </a:bodyPr>
          <a:lstStyle/>
          <a:p>
            <a:r>
              <a:rPr lang="ja-JP" altLang="en-US" sz="1662" b="1" dirty="0">
                <a:solidFill>
                  <a:schemeClr val="bg1"/>
                </a:solidFill>
              </a:rPr>
              <a:t>新しい学習指導要領（前文）</a:t>
            </a:r>
          </a:p>
        </p:txBody>
      </p:sp>
      <p:sp>
        <p:nvSpPr>
          <p:cNvPr id="7" name="下矢印 6"/>
          <p:cNvSpPr/>
          <p:nvPr/>
        </p:nvSpPr>
        <p:spPr>
          <a:xfrm>
            <a:off x="4030824" y="2235351"/>
            <a:ext cx="676256" cy="636918"/>
          </a:xfrm>
          <a:prstGeom prst="downArrow">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p>
        </p:txBody>
      </p:sp>
      <p:sp>
        <p:nvSpPr>
          <p:cNvPr id="9" name="正方形/長方形 8"/>
          <p:cNvSpPr/>
          <p:nvPr/>
        </p:nvSpPr>
        <p:spPr>
          <a:xfrm>
            <a:off x="252252" y="1303110"/>
            <a:ext cx="3783971" cy="804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p>
        </p:txBody>
      </p:sp>
      <p:cxnSp>
        <p:nvCxnSpPr>
          <p:cNvPr id="14" name="直線コネクタ 13"/>
          <p:cNvCxnSpPr>
            <a:cxnSpLocks/>
          </p:cNvCxnSpPr>
          <p:nvPr/>
        </p:nvCxnSpPr>
        <p:spPr>
          <a:xfrm>
            <a:off x="4853878" y="5064481"/>
            <a:ext cx="37852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706577" y="2876798"/>
            <a:ext cx="1559298" cy="613559"/>
          </a:xfrm>
          <a:prstGeom prst="ellipse">
            <a:avLst/>
          </a:prstGeom>
          <a:solidFill>
            <a:srgbClr val="FAD2F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p>
        </p:txBody>
      </p:sp>
      <p:sp>
        <p:nvSpPr>
          <p:cNvPr id="12" name="角丸四角形吹き出し 11"/>
          <p:cNvSpPr/>
          <p:nvPr/>
        </p:nvSpPr>
        <p:spPr>
          <a:xfrm>
            <a:off x="4707080" y="5759824"/>
            <a:ext cx="3825327" cy="552203"/>
          </a:xfrm>
          <a:prstGeom prst="wedgeRoundRectCallout">
            <a:avLst>
              <a:gd name="adj1" fmla="val -25725"/>
              <a:gd name="adj2" fmla="val -15819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75" b="1" dirty="0">
                <a:solidFill>
                  <a:schemeClr val="tx1"/>
                </a:solidFill>
                <a:latin typeface="AR丸ゴシック体E" panose="020F0909000000000000" pitchFamily="49" charset="-128"/>
                <a:ea typeface="AR丸ゴシック体E" panose="020F0909000000000000" pitchFamily="49" charset="-128"/>
              </a:rPr>
              <a:t>この考え方は、</a:t>
            </a:r>
            <a:r>
              <a:rPr lang="en-US" altLang="ja-JP" sz="1875" b="1" dirty="0">
                <a:solidFill>
                  <a:schemeClr val="tx1"/>
                </a:solidFill>
                <a:latin typeface="AR丸ゴシック体E" panose="020F0909000000000000" pitchFamily="49" charset="-128"/>
                <a:ea typeface="AR丸ゴシック体E" panose="020F0909000000000000" pitchFamily="49" charset="-128"/>
              </a:rPr>
              <a:t>ESD</a:t>
            </a:r>
            <a:r>
              <a:rPr lang="ja-JP" altLang="en-US" sz="1875" b="1" dirty="0">
                <a:solidFill>
                  <a:schemeClr val="tx1"/>
                </a:solidFill>
                <a:latin typeface="AR丸ゴシック体E" panose="020F0909000000000000" pitchFamily="49" charset="-128"/>
                <a:ea typeface="AR丸ゴシック体E" panose="020F0909000000000000" pitchFamily="49" charset="-128"/>
              </a:rPr>
              <a:t>そのものです</a:t>
            </a:r>
          </a:p>
        </p:txBody>
      </p:sp>
      <p:sp>
        <p:nvSpPr>
          <p:cNvPr id="13" name="テキスト ボックス 12"/>
          <p:cNvSpPr txBox="1"/>
          <p:nvPr/>
        </p:nvSpPr>
        <p:spPr>
          <a:xfrm>
            <a:off x="869608" y="3019673"/>
            <a:ext cx="1250663" cy="348109"/>
          </a:xfrm>
          <a:prstGeom prst="rect">
            <a:avLst/>
          </a:prstGeom>
          <a:noFill/>
        </p:spPr>
        <p:txBody>
          <a:bodyPr wrap="none" rtlCol="0">
            <a:spAutoFit/>
          </a:bodyPr>
          <a:lstStyle/>
          <a:p>
            <a:r>
              <a:rPr lang="ja-JP" altLang="en-US" sz="1662" b="1" dirty="0"/>
              <a:t>個人の成長</a:t>
            </a:r>
          </a:p>
        </p:txBody>
      </p:sp>
      <p:sp>
        <p:nvSpPr>
          <p:cNvPr id="17" name="円/楕円 16"/>
          <p:cNvSpPr/>
          <p:nvPr/>
        </p:nvSpPr>
        <p:spPr>
          <a:xfrm>
            <a:off x="6167254" y="2815442"/>
            <a:ext cx="2270169" cy="613559"/>
          </a:xfrm>
          <a:prstGeom prst="ellipse">
            <a:avLst/>
          </a:prstGeom>
          <a:solidFill>
            <a:schemeClr val="accent1">
              <a:lumMod val="40000"/>
              <a:lumOff val="6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p>
        </p:txBody>
      </p:sp>
      <p:sp>
        <p:nvSpPr>
          <p:cNvPr id="15" name="テキスト ボックス 14"/>
          <p:cNvSpPr txBox="1"/>
          <p:nvPr/>
        </p:nvSpPr>
        <p:spPr>
          <a:xfrm>
            <a:off x="6321426" y="2978938"/>
            <a:ext cx="2103461" cy="348109"/>
          </a:xfrm>
          <a:prstGeom prst="rect">
            <a:avLst/>
          </a:prstGeom>
          <a:noFill/>
        </p:spPr>
        <p:txBody>
          <a:bodyPr wrap="none" rtlCol="0">
            <a:spAutoFit/>
          </a:bodyPr>
          <a:lstStyle/>
          <a:p>
            <a:r>
              <a:rPr lang="ja-JP" altLang="en-US" sz="1662" b="1" dirty="0"/>
              <a:t>社会人としての役割</a:t>
            </a:r>
          </a:p>
        </p:txBody>
      </p:sp>
      <p:grpSp>
        <p:nvGrpSpPr>
          <p:cNvPr id="18" name="グループ化 17">
            <a:extLst>
              <a:ext uri="{FF2B5EF4-FFF2-40B4-BE49-F238E27FC236}">
                <a16:creationId xmlns:a16="http://schemas.microsoft.com/office/drawing/2014/main" id="{B76746F6-AB17-45FB-B7B7-E602416BABE4}"/>
              </a:ext>
            </a:extLst>
          </p:cNvPr>
          <p:cNvGrpSpPr/>
          <p:nvPr/>
        </p:nvGrpSpPr>
        <p:grpSpPr>
          <a:xfrm>
            <a:off x="728281" y="504369"/>
            <a:ext cx="1559298" cy="613559"/>
            <a:chOff x="128464" y="1084700"/>
            <a:chExt cx="1830009" cy="720080"/>
          </a:xfrm>
        </p:grpSpPr>
        <p:sp>
          <p:nvSpPr>
            <p:cNvPr id="20" name="円/楕円 19"/>
            <p:cNvSpPr/>
            <p:nvPr/>
          </p:nvSpPr>
          <p:spPr>
            <a:xfrm>
              <a:off x="128464" y="1084700"/>
              <a:ext cx="1830009" cy="720080"/>
            </a:xfrm>
            <a:prstGeom prst="ellipse">
              <a:avLst/>
            </a:prstGeom>
            <a:solidFill>
              <a:srgbClr val="FAD2F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b="1"/>
            </a:p>
          </p:txBody>
        </p:sp>
        <p:sp>
          <p:nvSpPr>
            <p:cNvPr id="21" name="テキスト ボックス 20"/>
            <p:cNvSpPr txBox="1"/>
            <p:nvPr/>
          </p:nvSpPr>
          <p:spPr>
            <a:xfrm>
              <a:off x="341994" y="1252379"/>
              <a:ext cx="1467792" cy="408545"/>
            </a:xfrm>
            <a:prstGeom prst="rect">
              <a:avLst/>
            </a:prstGeom>
            <a:noFill/>
          </p:spPr>
          <p:txBody>
            <a:bodyPr wrap="none" rtlCol="0">
              <a:spAutoFit/>
            </a:bodyPr>
            <a:lstStyle/>
            <a:p>
              <a:r>
                <a:rPr lang="ja-JP" altLang="en-US" sz="1662" b="1" dirty="0"/>
                <a:t>個人の成長</a:t>
              </a:r>
            </a:p>
          </p:txBody>
        </p:sp>
      </p:grpSp>
    </p:spTree>
    <p:extLst>
      <p:ext uri="{BB962C8B-B14F-4D97-AF65-F5344CB8AC3E}">
        <p14:creationId xmlns:p14="http://schemas.microsoft.com/office/powerpoint/2010/main" val="385070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0-#ppt_h/2"/>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1000"/>
                                        <p:tgtEl>
                                          <p:spTgt spid="4">
                                            <p:txEl>
                                              <p:pRg st="2" end="2"/>
                                            </p:txEl>
                                          </p:spTgt>
                                        </p:tgtEl>
                                      </p:cBhvr>
                                    </p:animEffect>
                                    <p:anim calcmode="lin" valueType="num">
                                      <p:cBhvr>
                                        <p:cTn id="4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1000"/>
                                        <p:tgtEl>
                                          <p:spTgt spid="4">
                                            <p:txEl>
                                              <p:pRg st="4" end="4"/>
                                            </p:txEl>
                                          </p:spTgt>
                                        </p:tgtEl>
                                      </p:cBhvr>
                                    </p:animEffect>
                                    <p:anim calcmode="lin" valueType="num">
                                      <p:cBhvr>
                                        <p:cTn id="5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nodeType="afterEffect">
                                  <p:stCondLst>
                                    <p:cond delay="0"/>
                                  </p:stCondLst>
                                  <p:childTnLst>
                                    <p:set>
                                      <p:cBhvr>
                                        <p:cTn id="58" dur="1" fill="hold">
                                          <p:stCondLst>
                                            <p:cond delay="0"/>
                                          </p:stCondLst>
                                        </p:cTn>
                                        <p:tgtEl>
                                          <p:spTgt spid="4">
                                            <p:txEl>
                                              <p:pRg st="7" end="7"/>
                                            </p:txEl>
                                          </p:spTgt>
                                        </p:tgtEl>
                                        <p:attrNameLst>
                                          <p:attrName>style.visibility</p:attrName>
                                        </p:attrNameLst>
                                      </p:cBhvr>
                                      <p:to>
                                        <p:strVal val="visible"/>
                                      </p:to>
                                    </p:set>
                                    <p:animEffect transition="in" filter="fade">
                                      <p:cBhvr>
                                        <p:cTn id="59" dur="1000"/>
                                        <p:tgtEl>
                                          <p:spTgt spid="4">
                                            <p:txEl>
                                              <p:pRg st="7" end="7"/>
                                            </p:txEl>
                                          </p:spTgt>
                                        </p:tgtEl>
                                      </p:cBhvr>
                                    </p:animEffect>
                                    <p:anim calcmode="lin" valueType="num">
                                      <p:cBhvr>
                                        <p:cTn id="6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arn(inVertical)">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arn(inVertic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ppt_x"/>
                                          </p:val>
                                        </p:tav>
                                        <p:tav tm="100000">
                                          <p:val>
                                            <p:strVal val="#ppt_x"/>
                                          </p:val>
                                        </p:tav>
                                      </p:tavLst>
                                    </p:anim>
                                    <p:anim calcmode="lin" valueType="num">
                                      <p:cBhvr additive="base">
                                        <p:cTn id="8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1000"/>
                                        <p:tgtEl>
                                          <p:spTgt spid="12"/>
                                        </p:tgtEl>
                                      </p:cBhvr>
                                    </p:animEffect>
                                    <p:anim calcmode="lin" valueType="num">
                                      <p:cBhvr>
                                        <p:cTn id="89" dur="1000" fill="hold"/>
                                        <p:tgtEl>
                                          <p:spTgt spid="12"/>
                                        </p:tgtEl>
                                        <p:attrNameLst>
                                          <p:attrName>ppt_x</p:attrName>
                                        </p:attrNameLst>
                                      </p:cBhvr>
                                      <p:tavLst>
                                        <p:tav tm="0">
                                          <p:val>
                                            <p:strVal val="#ppt_x"/>
                                          </p:val>
                                        </p:tav>
                                        <p:tav tm="100000">
                                          <p:val>
                                            <p:strVal val="#ppt_x"/>
                                          </p:val>
                                        </p:tav>
                                      </p:tavLst>
                                    </p:anim>
                                    <p:anim calcmode="lin" valueType="num">
                                      <p:cBhvr>
                                        <p:cTn id="9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4">
                                            <p:txEl>
                                              <p:pRg st="9" end="9"/>
                                            </p:txEl>
                                          </p:spTgt>
                                        </p:tgtEl>
                                        <p:attrNameLst>
                                          <p:attrName>style.visibility</p:attrName>
                                        </p:attrNameLst>
                                      </p:cBhvr>
                                      <p:to>
                                        <p:strVal val="visible"/>
                                      </p:to>
                                    </p:set>
                                    <p:anim calcmode="lin" valueType="num">
                                      <p:cBhvr additive="base">
                                        <p:cTn id="95"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6" grpId="0"/>
      <p:bldP spid="7" grpId="0" animBg="1"/>
      <p:bldP spid="16" grpId="0" animBg="1"/>
      <p:bldP spid="12" grpId="0" animBg="1"/>
      <p:bldP spid="13" grpId="0"/>
      <p:bldP spid="17"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089A21C-1094-4AED-8F3C-D8B4684E6E68}"/>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5E775DD-6539-4B66-818E-C3CB919DE380}"/>
              </a:ext>
            </a:extLst>
          </p:cNvPr>
          <p:cNvSpPr/>
          <p:nvPr/>
        </p:nvSpPr>
        <p:spPr>
          <a:xfrm>
            <a:off x="351693" y="172023"/>
            <a:ext cx="8440615" cy="633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 name="テキスト ボックス 1"/>
          <p:cNvSpPr txBox="1">
            <a:spLocks noChangeArrowheads="1"/>
          </p:cNvSpPr>
          <p:nvPr/>
        </p:nvSpPr>
        <p:spPr bwMode="auto">
          <a:xfrm>
            <a:off x="706092" y="1301995"/>
            <a:ext cx="7454285" cy="5075877"/>
          </a:xfrm>
          <a:prstGeom prst="rect">
            <a:avLst/>
          </a:prstGeom>
          <a:solidFill>
            <a:schemeClr val="bg1"/>
          </a:solidFill>
          <a:ln w="9525">
            <a:solidFill>
              <a:srgbClr val="000000"/>
            </a:solidFill>
            <a:miter lim="800000"/>
            <a:headEnd/>
            <a:tailEnd/>
          </a:ln>
        </p:spPr>
        <p:txBody>
          <a:bodyPr wrap="none">
            <a:spAutoFit/>
          </a:bodyPr>
          <a:lstStyle/>
          <a:p>
            <a:r>
              <a:rPr lang="ja-JP" altLang="en-US" sz="2585" dirty="0">
                <a:latin typeface="AR P丸ゴシック体E" panose="020F0900000000000000" pitchFamily="50" charset="-128"/>
                <a:ea typeface="AR P丸ゴシック体E" panose="020F0900000000000000" pitchFamily="50" charset="-128"/>
              </a:rPr>
              <a:t>（厳しい時代をたくましく）</a:t>
            </a:r>
            <a:r>
              <a:rPr lang="ja-JP" altLang="en-US" sz="3323" dirty="0">
                <a:latin typeface="HG創英角ﾎﾟｯﾌﾟ体" panose="040B0A09000000000000" pitchFamily="49" charset="-128"/>
                <a:ea typeface="HG創英角ﾎﾟｯﾌﾟ体" panose="040B0A09000000000000" pitchFamily="49" charset="-128"/>
              </a:rPr>
              <a:t>　</a:t>
            </a:r>
            <a:endParaRPr lang="en-US" altLang="ja-JP" sz="3323" dirty="0">
              <a:latin typeface="HG創英角ﾎﾟｯﾌﾟ体" panose="040B0A09000000000000" pitchFamily="49" charset="-128"/>
              <a:ea typeface="HG創英角ﾎﾟｯﾌﾟ体" panose="040B0A09000000000000" pitchFamily="49" charset="-128"/>
            </a:endParaRPr>
          </a:p>
          <a:p>
            <a:r>
              <a:rPr lang="ja-JP" altLang="en-US" sz="3323" dirty="0">
                <a:solidFill>
                  <a:srgbClr val="C00000"/>
                </a:solidFill>
                <a:latin typeface="AR P丸ゴシック体E" panose="020F0900000000000000" pitchFamily="50" charset="-128"/>
                <a:ea typeface="AR P丸ゴシック体E" panose="020F0900000000000000" pitchFamily="50" charset="-128"/>
              </a:rPr>
              <a:t>「</a:t>
            </a:r>
            <a:r>
              <a:rPr lang="ja-JP" altLang="en-US" sz="3323" dirty="0">
                <a:solidFill>
                  <a:srgbClr val="C00000"/>
                </a:solidFill>
                <a:latin typeface="HG創英角ﾎﾟｯﾌﾟ体" panose="040B0A09000000000000" pitchFamily="49" charset="-128"/>
                <a:ea typeface="HG創英角ﾎﾟｯﾌﾟ体" panose="040B0A09000000000000" pitchFamily="49" charset="-128"/>
              </a:rPr>
              <a:t>生きる力」を育む　</a:t>
            </a:r>
            <a:r>
              <a:rPr lang="ja-JP" altLang="en-US" sz="1846" dirty="0">
                <a:solidFill>
                  <a:srgbClr val="C00000"/>
                </a:solidFill>
                <a:latin typeface="HG創英角ﾎﾟｯﾌﾟ体" panose="040B0A09000000000000" pitchFamily="49" charset="-128"/>
                <a:ea typeface="HG創英角ﾎﾟｯﾌﾟ体" panose="040B0A09000000000000" pitchFamily="49" charset="-128"/>
              </a:rPr>
              <a:t>　</a:t>
            </a:r>
            <a:r>
              <a:rPr lang="ja-JP" altLang="en-US" sz="1846" dirty="0">
                <a:latin typeface="HG創英角ﾎﾟｯﾌﾟ体" panose="040B0A09000000000000" pitchFamily="49" charset="-128"/>
                <a:ea typeface="HG創英角ﾎﾟｯﾌﾟ体" panose="040B0A09000000000000" pitchFamily="49" charset="-128"/>
              </a:rPr>
              <a:t>　  </a:t>
            </a:r>
            <a:r>
              <a:rPr lang="ja-JP" altLang="en-US" sz="2954" dirty="0">
                <a:solidFill>
                  <a:schemeClr val="accent1">
                    <a:lumMod val="50000"/>
                  </a:schemeClr>
                </a:solidFill>
                <a:latin typeface="HG創英角ﾎﾟｯﾌﾟ体" panose="040B0A09000000000000" pitchFamily="49" charset="-128"/>
                <a:ea typeface="HG創英角ﾎﾟｯﾌﾟ体" panose="040B0A09000000000000" pitchFamily="49" charset="-128"/>
              </a:rPr>
              <a:t>・思考力</a:t>
            </a:r>
            <a:endParaRPr lang="en-US" altLang="ja-JP" sz="2954"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3408" dirty="0">
                <a:solidFill>
                  <a:schemeClr val="accent1">
                    <a:lumMod val="50000"/>
                  </a:schemeClr>
                </a:solidFill>
                <a:latin typeface="HG創英角ﾎﾟｯﾌﾟ体" panose="040B0A09000000000000" pitchFamily="49" charset="-128"/>
                <a:ea typeface="HG創英角ﾎﾟｯﾌﾟ体" panose="040B0A09000000000000" pitchFamily="49" charset="-128"/>
              </a:rPr>
              <a:t>１、</a:t>
            </a:r>
            <a:r>
              <a:rPr lang="ja-JP" altLang="en-US" sz="3323" dirty="0">
                <a:solidFill>
                  <a:schemeClr val="accent1">
                    <a:lumMod val="50000"/>
                  </a:schemeClr>
                </a:solidFill>
                <a:latin typeface="HG創英角ﾎﾟｯﾌﾟ体" panose="040B0A09000000000000" pitchFamily="49" charset="-128"/>
                <a:ea typeface="HG創英角ﾎﾟｯﾌﾟ体" panose="040B0A09000000000000" pitchFamily="49" charset="-128"/>
              </a:rPr>
              <a:t>課題解決に必要な</a:t>
            </a:r>
            <a:r>
              <a:rPr lang="ja-JP" altLang="en-US" sz="3785" dirty="0">
                <a:solidFill>
                  <a:schemeClr val="accent1">
                    <a:lumMod val="50000"/>
                  </a:schemeClr>
                </a:solidFill>
                <a:latin typeface="HG創英角ﾎﾟｯﾌﾟ体" panose="040B0A09000000000000" pitchFamily="49" charset="-128"/>
                <a:ea typeface="HG創英角ﾎﾟｯﾌﾟ体" panose="040B0A09000000000000" pitchFamily="49" charset="-128"/>
              </a:rPr>
              <a:t>　</a:t>
            </a:r>
            <a:r>
              <a:rPr lang="ja-JP" altLang="en-US" sz="2954" dirty="0">
                <a:solidFill>
                  <a:schemeClr val="accent1">
                    <a:lumMod val="50000"/>
                  </a:schemeClr>
                </a:solidFill>
                <a:latin typeface="HG創英角ﾎﾟｯﾌﾟ体" panose="040B0A09000000000000" pitchFamily="49" charset="-128"/>
                <a:ea typeface="HG創英角ﾎﾟｯﾌﾟ体" panose="040B0A09000000000000" pitchFamily="49" charset="-128"/>
              </a:rPr>
              <a:t>・判断力</a:t>
            </a:r>
            <a:r>
              <a:rPr lang="ja-JP" altLang="en-US" sz="3408" dirty="0">
                <a:solidFill>
                  <a:schemeClr val="accent1">
                    <a:lumMod val="50000"/>
                  </a:schemeClr>
                </a:solidFill>
                <a:latin typeface="HG創英角ﾎﾟｯﾌﾟ体" panose="040B0A09000000000000" pitchFamily="49" charset="-128"/>
                <a:ea typeface="HG創英角ﾎﾟｯﾌﾟ体" panose="040B0A09000000000000" pitchFamily="49" charset="-128"/>
              </a:rPr>
              <a:t>　</a:t>
            </a:r>
            <a:endParaRPr lang="en-US" altLang="ja-JP" sz="3408"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3408" dirty="0">
                <a:solidFill>
                  <a:schemeClr val="accent1">
                    <a:lumMod val="50000"/>
                  </a:schemeClr>
                </a:solidFill>
                <a:latin typeface="HG創英角ﾎﾟｯﾌﾟ体" panose="040B0A09000000000000" pitchFamily="49" charset="-128"/>
                <a:ea typeface="HG創英角ﾎﾟｯﾌﾟ体" panose="040B0A09000000000000" pitchFamily="49" charset="-128"/>
              </a:rPr>
              <a:t>　　　　　　　　　　　</a:t>
            </a:r>
            <a:r>
              <a:rPr lang="ja-JP" altLang="en-US" sz="2954" dirty="0">
                <a:solidFill>
                  <a:schemeClr val="accent1">
                    <a:lumMod val="50000"/>
                  </a:schemeClr>
                </a:solidFill>
                <a:latin typeface="HG創英角ﾎﾟｯﾌﾟ体" panose="040B0A09000000000000" pitchFamily="49" charset="-128"/>
                <a:ea typeface="HG創英角ﾎﾟｯﾌﾟ体" panose="040B0A09000000000000" pitchFamily="49" charset="-128"/>
              </a:rPr>
              <a:t>・表現力</a:t>
            </a:r>
            <a:endParaRPr lang="en-US" altLang="ja-JP" sz="2954"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3408" dirty="0">
                <a:latin typeface="HG創英角ﾎﾟｯﾌﾟ体" panose="040B0A09000000000000" pitchFamily="49" charset="-128"/>
                <a:ea typeface="HG創英角ﾎﾟｯﾌﾟ体" panose="040B0A09000000000000" pitchFamily="49" charset="-128"/>
              </a:rPr>
              <a:t>　</a:t>
            </a:r>
            <a:r>
              <a:rPr lang="ja-JP" altLang="en-US" sz="2954" dirty="0">
                <a:latin typeface="HG創英角ﾎﾟｯﾌﾟ体" panose="040B0A09000000000000" pitchFamily="49" charset="-128"/>
                <a:ea typeface="HG創英角ﾎﾟｯﾌﾟ体" panose="040B0A09000000000000" pitchFamily="49" charset="-128"/>
              </a:rPr>
              <a:t>・主体的に学習に取り組む態度</a:t>
            </a:r>
            <a:endParaRPr lang="en-US" altLang="ja-JP" sz="2954" dirty="0">
              <a:latin typeface="HG創英角ﾎﾟｯﾌﾟ体" panose="040B0A09000000000000" pitchFamily="49" charset="-128"/>
              <a:ea typeface="HG創英角ﾎﾟｯﾌﾟ体" panose="040B0A09000000000000" pitchFamily="49" charset="-128"/>
            </a:endParaRPr>
          </a:p>
          <a:p>
            <a:r>
              <a:rPr lang="ja-JP" altLang="en-US" sz="3323" dirty="0">
                <a:latin typeface="HG創英角ﾎﾟｯﾌﾟ体" panose="040B0A09000000000000" pitchFamily="49" charset="-128"/>
                <a:ea typeface="HG創英角ﾎﾟｯﾌﾟ体" panose="040B0A09000000000000" pitchFamily="49" charset="-128"/>
              </a:rPr>
              <a:t>　</a:t>
            </a:r>
            <a:r>
              <a:rPr lang="ja-JP" altLang="en-US" sz="2954" dirty="0">
                <a:latin typeface="HG創英角ﾎﾟｯﾌﾟ体" panose="040B0A09000000000000" pitchFamily="49" charset="-128"/>
                <a:ea typeface="HG創英角ﾎﾟｯﾌﾟ体" panose="040B0A09000000000000" pitchFamily="49" charset="-128"/>
              </a:rPr>
              <a:t>・多様な人々との協働　</a:t>
            </a:r>
            <a:r>
              <a:rPr lang="ja-JP" altLang="en-US" sz="1704" dirty="0">
                <a:latin typeface="HG創英角ﾎﾟｯﾌﾟ体" panose="040B0A09000000000000" pitchFamily="49" charset="-128"/>
                <a:ea typeface="HG創英角ﾎﾟｯﾌﾟ体" panose="040B0A09000000000000" pitchFamily="49" charset="-128"/>
              </a:rPr>
              <a:t>コミュニケーション能力</a:t>
            </a:r>
            <a:endParaRPr lang="en-US" altLang="ja-JP" sz="1704" dirty="0">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50000"/>
                  </a:schemeClr>
                </a:solidFill>
                <a:latin typeface="HG創英角ﾎﾟｯﾌﾟ体" panose="040B0A09000000000000" pitchFamily="49" charset="-128"/>
                <a:ea typeface="HG創英角ﾎﾟｯﾌﾟ体" panose="040B0A09000000000000" pitchFamily="49" charset="-128"/>
              </a:rPr>
              <a:t>２、豊かな心や創造性</a:t>
            </a:r>
            <a:endParaRPr lang="en-US" altLang="ja-JP" sz="3323" dirty="0">
              <a:solidFill>
                <a:schemeClr val="accent1">
                  <a:lumMod val="50000"/>
                </a:schemeClr>
              </a:solidFill>
              <a:latin typeface="AR P丸ゴシック体E" panose="020F0900000000000000" pitchFamily="50" charset="-128"/>
              <a:ea typeface="AR P丸ゴシック体E" panose="020F0900000000000000" pitchFamily="50"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50000"/>
                  </a:schemeClr>
                </a:solidFill>
                <a:latin typeface="HG創英角ﾎﾟｯﾌﾟ体" panose="040B0A09000000000000" pitchFamily="49" charset="-128"/>
                <a:ea typeface="HG創英角ﾎﾟｯﾌﾟ体" panose="040B0A09000000000000" pitchFamily="49" charset="-128"/>
              </a:rPr>
              <a:t>３、健康で安全な生活と</a:t>
            </a:r>
            <a:endParaRPr lang="en-US" altLang="ja-JP" sz="3323" dirty="0">
              <a:solidFill>
                <a:schemeClr val="accent1">
                  <a:lumMod val="50000"/>
                </a:schemeClr>
              </a:solidFill>
              <a:latin typeface="HG創英角ﾎﾟｯﾌﾟ体" panose="040B0A09000000000000" pitchFamily="49" charset="-128"/>
              <a:ea typeface="HG創英角ﾎﾟｯﾌﾟ体" panose="040B0A09000000000000" pitchFamily="49" charset="-128"/>
            </a:endParaRPr>
          </a:p>
          <a:p>
            <a:r>
              <a:rPr lang="ja-JP" altLang="en-US" sz="3323" dirty="0">
                <a:solidFill>
                  <a:schemeClr val="accent1">
                    <a:lumMod val="50000"/>
                  </a:schemeClr>
                </a:solidFill>
                <a:latin typeface="HG創英角ﾎﾟｯﾌﾟ体" panose="040B0A09000000000000" pitchFamily="49" charset="-128"/>
                <a:ea typeface="HG創英角ﾎﾟｯﾌﾟ体" panose="040B0A09000000000000" pitchFamily="49" charset="-128"/>
              </a:rPr>
              <a:t>　　　豊かなスポーツライフ</a:t>
            </a:r>
            <a:r>
              <a:rPr lang="ja-JP" altLang="en-US" sz="2215" dirty="0">
                <a:latin typeface="HGSｺﾞｼｯｸE" panose="020B0900000000000000" pitchFamily="50" charset="-128"/>
                <a:ea typeface="HGSｺﾞｼｯｸE" panose="020B0900000000000000" pitchFamily="50" charset="-128"/>
              </a:rPr>
              <a:t>（</a:t>
            </a:r>
            <a:r>
              <a:rPr lang="en-US" altLang="ja-JP" sz="2215" dirty="0">
                <a:latin typeface="HGSｺﾞｼｯｸE" panose="020B0900000000000000" pitchFamily="50" charset="-128"/>
                <a:ea typeface="HGSｺﾞｼｯｸE" panose="020B0900000000000000" pitchFamily="50" charset="-128"/>
              </a:rPr>
              <a:t>17</a:t>
            </a:r>
            <a:r>
              <a:rPr lang="ja-JP" altLang="en-US" sz="2215" dirty="0">
                <a:latin typeface="HGSｺﾞｼｯｸE" panose="020B0900000000000000" pitchFamily="50" charset="-128"/>
                <a:ea typeface="HGSｺﾞｼｯｸE" panose="020B0900000000000000" pitchFamily="50" charset="-128"/>
              </a:rPr>
              <a:t>ページ）</a:t>
            </a:r>
          </a:p>
        </p:txBody>
      </p:sp>
      <p:sp>
        <p:nvSpPr>
          <p:cNvPr id="50179" name="テキスト ボックス 2"/>
          <p:cNvSpPr txBox="1">
            <a:spLocks noChangeArrowheads="1"/>
          </p:cNvSpPr>
          <p:nvPr/>
        </p:nvSpPr>
        <p:spPr bwMode="auto">
          <a:xfrm>
            <a:off x="551193" y="545334"/>
            <a:ext cx="4685496" cy="56432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3067" b="1" dirty="0">
                <a:latin typeface="AR P楷書体M" panose="03000600000000000000" pitchFamily="66" charset="-128"/>
                <a:ea typeface="AR P楷書体M" panose="03000600000000000000" pitchFamily="66" charset="-128"/>
              </a:rPr>
              <a:t>学習指導要領では</a:t>
            </a:r>
            <a:r>
              <a:rPr lang="ja-JP" altLang="en-US" sz="1846" b="1" dirty="0">
                <a:latin typeface="AR P楷書体M" panose="03000600000000000000" pitchFamily="66" charset="-128"/>
                <a:ea typeface="AR P楷書体M" panose="03000600000000000000" pitchFamily="66" charset="-128"/>
              </a:rPr>
              <a:t>具体的には　</a:t>
            </a:r>
            <a:endParaRPr lang="en-US" altLang="ja-JP" sz="1846" b="1" dirty="0">
              <a:latin typeface="AR P楷書体M" panose="03000600000000000000" pitchFamily="66" charset="-128"/>
              <a:ea typeface="AR P楷書体M" panose="03000600000000000000" pitchFamily="66" charset="-128"/>
            </a:endParaRPr>
          </a:p>
        </p:txBody>
      </p:sp>
      <p:sp>
        <p:nvSpPr>
          <p:cNvPr id="4" name="右中かっこ 3"/>
          <p:cNvSpPr/>
          <p:nvPr/>
        </p:nvSpPr>
        <p:spPr>
          <a:xfrm flipH="1">
            <a:off x="4937016" y="2166092"/>
            <a:ext cx="368136" cy="126744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1662"/>
          </a:p>
        </p:txBody>
      </p:sp>
      <p:sp>
        <p:nvSpPr>
          <p:cNvPr id="3" name="テキスト ボックス 2"/>
          <p:cNvSpPr txBox="1"/>
          <p:nvPr/>
        </p:nvSpPr>
        <p:spPr>
          <a:xfrm>
            <a:off x="5305152" y="603480"/>
            <a:ext cx="3246402" cy="459485"/>
          </a:xfrm>
          <a:prstGeom prst="rect">
            <a:avLst/>
          </a:prstGeom>
          <a:noFill/>
        </p:spPr>
        <p:txBody>
          <a:bodyPr wrap="none" rtlCol="0">
            <a:spAutoFit/>
          </a:bodyPr>
          <a:lstStyle/>
          <a:p>
            <a:r>
              <a:rPr lang="ja-JP" altLang="en-US" sz="2386" b="1" dirty="0">
                <a:highlight>
                  <a:srgbClr val="FFFF00"/>
                </a:highlight>
              </a:rPr>
              <a:t>知識や技能だけでなく</a:t>
            </a:r>
          </a:p>
        </p:txBody>
      </p:sp>
      <p:pic>
        <p:nvPicPr>
          <p:cNvPr id="8" name="図 7">
            <a:extLst>
              <a:ext uri="{FF2B5EF4-FFF2-40B4-BE49-F238E27FC236}">
                <a16:creationId xmlns:a16="http://schemas.microsoft.com/office/drawing/2014/main" id="{8DB98AE5-9582-496E-A272-23556B48A2E8}"/>
              </a:ext>
            </a:extLst>
          </p:cNvPr>
          <p:cNvPicPr>
            <a:picLocks noChangeAspect="1"/>
          </p:cNvPicPr>
          <p:nvPr/>
        </p:nvPicPr>
        <p:blipFill rotWithShape="1">
          <a:blip r:embed="rId3"/>
          <a:srcRect b="18202"/>
          <a:stretch/>
        </p:blipFill>
        <p:spPr>
          <a:xfrm rot="21231422">
            <a:off x="5313778" y="1050545"/>
            <a:ext cx="3573194" cy="714394"/>
          </a:xfrm>
          <a:prstGeom prst="rect">
            <a:avLst/>
          </a:prstGeom>
        </p:spPr>
      </p:pic>
    </p:spTree>
    <p:extLst>
      <p:ext uri="{BB962C8B-B14F-4D97-AF65-F5344CB8AC3E}">
        <p14:creationId xmlns:p14="http://schemas.microsoft.com/office/powerpoint/2010/main" val="123344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additive="base">
                                        <p:cTn id="4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 calcmode="lin" valueType="num">
                                      <p:cBhvr additive="base">
                                        <p:cTn id="4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 calcmode="lin" valueType="num">
                                      <p:cBhvr additive="base">
                                        <p:cTn id="5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F69EEF5B-5E13-4E12-A58E-4C500D5513D6}"/>
              </a:ext>
            </a:extLst>
          </p:cNvPr>
          <p:cNvSpPr/>
          <p:nvPr/>
        </p:nvSpPr>
        <p:spPr>
          <a:xfrm>
            <a:off x="0" y="0"/>
            <a:ext cx="9144000" cy="6858000"/>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FCDE4D2-CB59-4A27-83B8-EE3E04031A0C}"/>
              </a:ext>
            </a:extLst>
          </p:cNvPr>
          <p:cNvSpPr/>
          <p:nvPr/>
        </p:nvSpPr>
        <p:spPr>
          <a:xfrm>
            <a:off x="676331" y="507250"/>
            <a:ext cx="7791337" cy="2663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7" name="正方形/長方形 6">
            <a:extLst>
              <a:ext uri="{FF2B5EF4-FFF2-40B4-BE49-F238E27FC236}">
                <a16:creationId xmlns:a16="http://schemas.microsoft.com/office/drawing/2014/main" id="{2586891B-7FDA-4B85-92AA-0C27A77BA437}"/>
              </a:ext>
            </a:extLst>
          </p:cNvPr>
          <p:cNvSpPr/>
          <p:nvPr/>
        </p:nvSpPr>
        <p:spPr>
          <a:xfrm>
            <a:off x="351693" y="3175552"/>
            <a:ext cx="8440615" cy="3418648"/>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3" name="正方形/長方形 2">
            <a:extLst>
              <a:ext uri="{FF2B5EF4-FFF2-40B4-BE49-F238E27FC236}">
                <a16:creationId xmlns:a16="http://schemas.microsoft.com/office/drawing/2014/main" id="{BE6CDB7F-9197-4928-AA39-1AFE39984726}"/>
              </a:ext>
            </a:extLst>
          </p:cNvPr>
          <p:cNvSpPr/>
          <p:nvPr/>
        </p:nvSpPr>
        <p:spPr>
          <a:xfrm>
            <a:off x="351693" y="263770"/>
            <a:ext cx="8440615" cy="29166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4" name="正方形/長方形 3">
            <a:extLst>
              <a:ext uri="{FF2B5EF4-FFF2-40B4-BE49-F238E27FC236}">
                <a16:creationId xmlns:a16="http://schemas.microsoft.com/office/drawing/2014/main" id="{3CA2666C-59DA-4E7D-B753-3B23E83B8EC4}"/>
              </a:ext>
            </a:extLst>
          </p:cNvPr>
          <p:cNvSpPr/>
          <p:nvPr/>
        </p:nvSpPr>
        <p:spPr>
          <a:xfrm>
            <a:off x="676335" y="507249"/>
            <a:ext cx="7791337" cy="5843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19" dirty="0"/>
          </a:p>
        </p:txBody>
      </p:sp>
      <p:sp>
        <p:nvSpPr>
          <p:cNvPr id="2" name="テキスト ボックス 1"/>
          <p:cNvSpPr txBox="1">
            <a:spLocks noChangeArrowheads="1"/>
          </p:cNvSpPr>
          <p:nvPr/>
        </p:nvSpPr>
        <p:spPr bwMode="auto">
          <a:xfrm>
            <a:off x="1000967" y="33117"/>
            <a:ext cx="7556877" cy="5987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ja-JP" sz="3462"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教育課程の</a:t>
            </a:r>
            <a:r>
              <a:rPr lang="ja-JP" altLang="en-US" sz="3462" dirty="0">
                <a:solidFill>
                  <a:schemeClr val="accent1">
                    <a:lumMod val="75000"/>
                  </a:schemeClr>
                </a:solidFill>
                <a:latin typeface="HG創英角ﾎﾟｯﾌﾟ体" panose="040B0A09000000000000" pitchFamily="49" charset="-128"/>
                <a:ea typeface="HG創英角ﾎﾟｯﾌﾟ体" panose="040B0A09000000000000" pitchFamily="49" charset="-128"/>
              </a:rPr>
              <a:t>編成</a:t>
            </a:r>
            <a:r>
              <a:rPr lang="ja-JP" altLang="en-US" sz="3462" dirty="0">
                <a:latin typeface="HG創英角ﾎﾟｯﾌﾟ体" panose="040B0A09000000000000" pitchFamily="49" charset="-128"/>
                <a:ea typeface="HG創英角ﾎﾟｯﾌﾟ体" panose="040B0A09000000000000" pitchFamily="49" charset="-128"/>
              </a:rPr>
              <a:t>において</a:t>
            </a:r>
            <a:endParaRPr lang="en-US" altLang="ja-JP" sz="3462"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　</a:t>
            </a:r>
            <a:r>
              <a:rPr lang="ja-JP" altLang="en-US" sz="2585" dirty="0">
                <a:latin typeface="HG創英角ﾎﾟｯﾌﾟ体" panose="040B0A09000000000000" pitchFamily="49" charset="-128"/>
                <a:ea typeface="HG創英角ﾎﾟｯﾌﾟ体" panose="040B0A09000000000000" pitchFamily="49" charset="-128"/>
              </a:rPr>
              <a:t>総合的な学習の時間の目標と関連を図り</a:t>
            </a:r>
            <a:endParaRPr lang="en-US" altLang="ja-JP" sz="2585"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①</a:t>
            </a:r>
            <a:r>
              <a:rPr lang="ja-JP" altLang="en-US" sz="3462" u="sng" dirty="0">
                <a:latin typeface="HG創英角ﾎﾟｯﾌﾟ体" panose="040B0A09000000000000" pitchFamily="49" charset="-128"/>
                <a:ea typeface="HG創英角ﾎﾟｯﾌﾟ体" panose="040B0A09000000000000" pitchFamily="49" charset="-128"/>
              </a:rPr>
              <a:t>教科横断的に学ぶ</a:t>
            </a:r>
            <a:r>
              <a:rPr lang="ja-JP" altLang="en-US" sz="1704" dirty="0">
                <a:latin typeface="HG創英角ﾎﾟｯﾌﾟ体" panose="040B0A09000000000000" pitchFamily="49" charset="-128"/>
                <a:ea typeface="HG創英角ﾎﾟｯﾌﾟ体" panose="040B0A09000000000000" pitchFamily="49" charset="-128"/>
              </a:rPr>
              <a:t>　　（</a:t>
            </a:r>
            <a:r>
              <a:rPr lang="en-US" altLang="ja-JP" sz="1704" dirty="0">
                <a:latin typeface="HG創英角ﾎﾟｯﾌﾟ体" panose="040B0A09000000000000" pitchFamily="49" charset="-128"/>
                <a:ea typeface="HG創英角ﾎﾟｯﾌﾟ体" panose="040B0A09000000000000" pitchFamily="49" charset="-128"/>
              </a:rPr>
              <a:t>19</a:t>
            </a:r>
            <a:r>
              <a:rPr lang="ja-JP" altLang="en-US" sz="1704" dirty="0">
                <a:latin typeface="HG創英角ﾎﾟｯﾌﾟ体" panose="040B0A09000000000000" pitchFamily="49" charset="-128"/>
                <a:ea typeface="HG創英角ﾎﾟｯﾌﾟ体" panose="040B0A09000000000000" pitchFamily="49" charset="-128"/>
              </a:rPr>
              <a:t>ページの２）</a:t>
            </a:r>
            <a:endParaRPr lang="en-US" altLang="ja-JP" sz="1704" dirty="0">
              <a:latin typeface="HG創英角ﾎﾟｯﾌﾟ体" panose="040B0A09000000000000" pitchFamily="49" charset="-128"/>
              <a:ea typeface="HG創英角ﾎﾟｯﾌﾟ体" panose="040B0A09000000000000" pitchFamily="49" charset="-128"/>
            </a:endParaRPr>
          </a:p>
          <a:p>
            <a:r>
              <a:rPr lang="ja-JP" altLang="en-US" sz="1888" dirty="0">
                <a:latin typeface="HG創英角ﾎﾟｯﾌﾟ体" panose="040B0A09000000000000" pitchFamily="49" charset="-128"/>
                <a:ea typeface="HG創英角ﾎﾟｯﾌﾟ体" panose="040B0A09000000000000" pitchFamily="49" charset="-128"/>
              </a:rPr>
              <a:t>　　　</a:t>
            </a:r>
            <a:r>
              <a:rPr lang="ja-JP" altLang="en-US" sz="2517" dirty="0">
                <a:latin typeface="HG創英角ﾎﾟｯﾌﾟ体" panose="040B0A09000000000000" pitchFamily="49" charset="-128"/>
                <a:ea typeface="HG創英角ﾎﾟｯﾌﾟ体" panose="040B0A09000000000000" pitchFamily="49" charset="-128"/>
              </a:rPr>
              <a:t>（</a:t>
            </a:r>
            <a:r>
              <a:rPr lang="ja-JP" altLang="en-US" sz="3067" u="sng" dirty="0">
                <a:solidFill>
                  <a:srgbClr val="FF0000"/>
                </a:solidFill>
                <a:latin typeface="HG創英角ﾎﾟｯﾌﾟ体" panose="040B0A09000000000000" pitchFamily="49" charset="-128"/>
                <a:ea typeface="HG創英角ﾎﾟｯﾌﾟ体" panose="040B0A09000000000000" pitchFamily="49" charset="-128"/>
              </a:rPr>
              <a:t>カリキュラム・マネジメント</a:t>
            </a:r>
            <a:r>
              <a:rPr lang="ja-JP" altLang="en-US" sz="2517" u="sng" dirty="0">
                <a:latin typeface="HG創英角ﾎﾟｯﾌﾟ体" panose="040B0A09000000000000" pitchFamily="49" charset="-128"/>
                <a:ea typeface="HG創英角ﾎﾟｯﾌﾟ体" panose="040B0A09000000000000" pitchFamily="49" charset="-128"/>
              </a:rPr>
              <a:t>）</a:t>
            </a:r>
            <a:endParaRPr lang="en-US" altLang="ja-JP" sz="2517" u="sng" dirty="0">
              <a:latin typeface="HG創英角ﾎﾟｯﾌﾟ体" panose="040B0A09000000000000" pitchFamily="49" charset="-128"/>
              <a:ea typeface="HG創英角ﾎﾟｯﾌﾟ体" panose="040B0A09000000000000" pitchFamily="49" charset="-128"/>
            </a:endParaRPr>
          </a:p>
          <a:p>
            <a:endParaRPr lang="en-US" altLang="ja-JP" sz="2517" u="sng" dirty="0">
              <a:latin typeface="HG創英角ﾎﾟｯﾌﾟ体" panose="040B0A09000000000000" pitchFamily="49" charset="-128"/>
              <a:ea typeface="HG創英角ﾎﾟｯﾌﾟ体" panose="040B0A09000000000000" pitchFamily="49" charset="-128"/>
            </a:endParaRPr>
          </a:p>
          <a:p>
            <a:r>
              <a:rPr lang="ja-JP" altLang="en-US" sz="1846" dirty="0">
                <a:latin typeface="HG創英角ﾎﾟｯﾌﾟ体" panose="040B0A09000000000000" pitchFamily="49" charset="-128"/>
                <a:ea typeface="HG創英角ﾎﾟｯﾌﾟ体" panose="040B0A09000000000000" pitchFamily="49" charset="-128"/>
              </a:rPr>
              <a:t>　　　　　　　　　　　　　　　　</a:t>
            </a:r>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教育課程の</a:t>
            </a:r>
            <a:r>
              <a:rPr lang="ja-JP" altLang="en-US" sz="3462" dirty="0">
                <a:solidFill>
                  <a:srgbClr val="EF53DC"/>
                </a:solidFill>
                <a:latin typeface="HG創英角ﾎﾟｯﾌﾟ体" panose="040B0A09000000000000" pitchFamily="49" charset="-128"/>
                <a:ea typeface="HG創英角ﾎﾟｯﾌﾟ体" panose="040B0A09000000000000" pitchFamily="49" charset="-128"/>
              </a:rPr>
              <a:t>実施</a:t>
            </a:r>
            <a:r>
              <a:rPr lang="ja-JP" altLang="en-US" sz="3462" dirty="0">
                <a:latin typeface="HG創英角ﾎﾟｯﾌﾟ体" panose="040B0A09000000000000" pitchFamily="49" charset="-128"/>
                <a:ea typeface="HG創英角ﾎﾟｯﾌﾟ体" panose="040B0A09000000000000" pitchFamily="49" charset="-128"/>
              </a:rPr>
              <a:t>において</a:t>
            </a:r>
            <a:endParaRPr lang="en-US" altLang="ja-JP" sz="3462" dirty="0">
              <a:latin typeface="HG創英角ﾎﾟｯﾌﾟ体" panose="040B0A09000000000000" pitchFamily="49" charset="-128"/>
              <a:ea typeface="HG創英角ﾎﾟｯﾌﾟ体" panose="040B0A09000000000000" pitchFamily="49" charset="-128"/>
            </a:endParaRPr>
          </a:p>
          <a:p>
            <a:endParaRPr lang="en-US" altLang="ja-JP" sz="1846"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②</a:t>
            </a:r>
            <a:r>
              <a:rPr lang="ja-JP" altLang="en-US" sz="3462" u="sng" dirty="0">
                <a:solidFill>
                  <a:srgbClr val="FF0000"/>
                </a:solidFill>
                <a:latin typeface="HG創英角ﾎﾟｯﾌﾟ体" panose="040B0A09000000000000" pitchFamily="49" charset="-128"/>
                <a:ea typeface="HG創英角ﾎﾟｯﾌﾟ体" panose="040B0A09000000000000" pitchFamily="49" charset="-128"/>
              </a:rPr>
              <a:t>主体的・対話的で深い学び</a:t>
            </a:r>
            <a:endParaRPr lang="en-US" altLang="ja-JP" sz="3462" u="sng" dirty="0">
              <a:solidFill>
                <a:srgbClr val="FF0000"/>
              </a:solidFill>
              <a:latin typeface="HG創英角ﾎﾟｯﾌﾟ体" panose="040B0A09000000000000" pitchFamily="49" charset="-128"/>
              <a:ea typeface="HG創英角ﾎﾟｯﾌﾟ体" panose="040B0A09000000000000" pitchFamily="49" charset="-128"/>
            </a:endParaRPr>
          </a:p>
          <a:p>
            <a:r>
              <a:rPr lang="ja-JP" altLang="en-US" sz="2585" dirty="0">
                <a:latin typeface="HG創英角ﾎﾟｯﾌﾟ体" panose="040B0A09000000000000" pitchFamily="49" charset="-128"/>
                <a:ea typeface="HG創英角ﾎﾟｯﾌﾟ体" panose="040B0A09000000000000" pitchFamily="49" charset="-128"/>
              </a:rPr>
              <a:t>　に向けた授業改善　</a:t>
            </a:r>
            <a:r>
              <a:rPr lang="ja-JP" altLang="en-US" sz="1846" dirty="0">
                <a:latin typeface="HG創英角ﾎﾟｯﾌﾟ体" panose="040B0A09000000000000" pitchFamily="49" charset="-128"/>
                <a:ea typeface="HG創英角ﾎﾟｯﾌﾟ体" panose="040B0A09000000000000" pitchFamily="49" charset="-128"/>
              </a:rPr>
              <a:t>（</a:t>
            </a:r>
            <a:r>
              <a:rPr lang="en-US" altLang="ja-JP" sz="1846" dirty="0">
                <a:latin typeface="HG創英角ﾎﾟｯﾌﾟ体" panose="040B0A09000000000000" pitchFamily="49" charset="-128"/>
                <a:ea typeface="HG創英角ﾎﾟｯﾌﾟ体" panose="040B0A09000000000000" pitchFamily="49" charset="-128"/>
              </a:rPr>
              <a:t>22</a:t>
            </a:r>
            <a:r>
              <a:rPr lang="ja-JP" altLang="en-US" sz="1846" dirty="0">
                <a:latin typeface="HG創英角ﾎﾟｯﾌﾟ体" panose="040B0A09000000000000" pitchFamily="49" charset="-128"/>
                <a:ea typeface="HG創英角ﾎﾟｯﾌﾟ体" panose="040B0A09000000000000" pitchFamily="49" charset="-128"/>
              </a:rPr>
              <a:t>ページ１の</a:t>
            </a:r>
            <a:r>
              <a:rPr lang="ja-JP" altLang="en-US" sz="1846" b="1" dirty="0">
                <a:latin typeface="HG創英角ﾎﾟｯﾌﾟ体" panose="040B0A09000000000000" pitchFamily="49" charset="-128"/>
                <a:ea typeface="HG創英角ﾎﾟｯﾌﾟ体" panose="040B0A09000000000000" pitchFamily="49" charset="-128"/>
              </a:rPr>
              <a:t>⑴</a:t>
            </a:r>
            <a:r>
              <a:rPr lang="ja-JP" altLang="en-US" sz="1846" dirty="0">
                <a:latin typeface="HG創英角ﾎﾟｯﾌﾟ体" panose="040B0A09000000000000" pitchFamily="49" charset="-128"/>
                <a:ea typeface="HG創英角ﾎﾟｯﾌﾟ体" panose="040B0A09000000000000" pitchFamily="49" charset="-128"/>
              </a:rPr>
              <a:t>・・・つまり）</a:t>
            </a:r>
            <a:r>
              <a:rPr lang="ja-JP" altLang="en-US" sz="2954" dirty="0">
                <a:latin typeface="HG創英角ﾎﾟｯﾌﾟ体" panose="040B0A09000000000000" pitchFamily="49" charset="-128"/>
                <a:ea typeface="HG創英角ﾎﾟｯﾌﾟ体" panose="040B0A09000000000000" pitchFamily="49" charset="-128"/>
              </a:rPr>
              <a:t>　</a:t>
            </a:r>
            <a:endParaRPr lang="en-US" altLang="ja-JP" sz="2954" dirty="0">
              <a:latin typeface="HG創英角ﾎﾟｯﾌﾟ体" panose="040B0A09000000000000" pitchFamily="49" charset="-128"/>
              <a:ea typeface="HG創英角ﾎﾟｯﾌﾟ体" panose="040B0A09000000000000" pitchFamily="49" charset="-128"/>
            </a:endParaRPr>
          </a:p>
          <a:p>
            <a:r>
              <a:rPr lang="ja-JP" altLang="en-US" sz="3462" dirty="0">
                <a:latin typeface="HG創英角ﾎﾟｯﾌﾟ体" panose="040B0A09000000000000" pitchFamily="49" charset="-128"/>
                <a:ea typeface="HG創英角ﾎﾟｯﾌﾟ体" panose="040B0A09000000000000" pitchFamily="49" charset="-128"/>
              </a:rPr>
              <a:t>　</a:t>
            </a:r>
            <a:r>
              <a:rPr lang="en-US" altLang="ja-JP" sz="3462" u="sng" dirty="0">
                <a:latin typeface="HG創英角ﾎﾟｯﾌﾟ体" panose="040B0A09000000000000" pitchFamily="49" charset="-128"/>
                <a:ea typeface="HG創英角ﾎﾟｯﾌﾟ体" panose="040B0A09000000000000" pitchFamily="49" charset="-128"/>
              </a:rPr>
              <a:t>《</a:t>
            </a:r>
            <a:r>
              <a:rPr lang="ja-JP" altLang="en-US" sz="3462" u="sng" dirty="0">
                <a:latin typeface="HG創英角ﾎﾟｯﾌﾟ体" panose="040B0A09000000000000" pitchFamily="49" charset="-128"/>
                <a:ea typeface="HG創英角ﾎﾟｯﾌﾟ体" panose="040B0A09000000000000" pitchFamily="49" charset="-128"/>
              </a:rPr>
              <a:t>探究的・問題解決的な学び</a:t>
            </a:r>
            <a:r>
              <a:rPr lang="en-US" altLang="ja-JP" sz="3462" u="sng" dirty="0">
                <a:latin typeface="HG創英角ﾎﾟｯﾌﾟ体" panose="040B0A09000000000000" pitchFamily="49" charset="-128"/>
                <a:ea typeface="HG創英角ﾎﾟｯﾌﾟ体" panose="040B0A09000000000000" pitchFamily="49" charset="-128"/>
              </a:rPr>
              <a:t>》</a:t>
            </a:r>
            <a:r>
              <a:rPr lang="ja-JP" altLang="en-US" sz="1846" u="sng" dirty="0">
                <a:latin typeface="HG創英角ﾎﾟｯﾌﾟ体" panose="040B0A09000000000000" pitchFamily="49" charset="-128"/>
                <a:ea typeface="HG創英角ﾎﾟｯﾌﾟ体" panose="040B0A09000000000000" pitchFamily="49" charset="-128"/>
              </a:rPr>
              <a:t>のこと</a:t>
            </a:r>
            <a:endParaRPr lang="en-US" altLang="ja-JP" sz="1193" dirty="0">
              <a:latin typeface="HG創英角ﾎﾟｯﾌﾟ体" panose="040B0A09000000000000" pitchFamily="49" charset="-128"/>
              <a:ea typeface="HG創英角ﾎﾟｯﾌﾟ体" panose="040B0A09000000000000" pitchFamily="49" charset="-128"/>
            </a:endParaRPr>
          </a:p>
        </p:txBody>
      </p:sp>
      <p:cxnSp>
        <p:nvCxnSpPr>
          <p:cNvPr id="5" name="直線コネクタ 4">
            <a:extLst>
              <a:ext uri="{FF2B5EF4-FFF2-40B4-BE49-F238E27FC236}">
                <a16:creationId xmlns:a16="http://schemas.microsoft.com/office/drawing/2014/main" id="{97E88055-6767-4A4C-A79A-B3628B8BD803}"/>
              </a:ext>
            </a:extLst>
          </p:cNvPr>
          <p:cNvCxnSpPr>
            <a:cxnSpLocks/>
          </p:cNvCxnSpPr>
          <p:nvPr/>
        </p:nvCxnSpPr>
        <p:spPr>
          <a:xfrm>
            <a:off x="676329" y="3175551"/>
            <a:ext cx="779134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44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anim calcmode="lin" valueType="num">
                                      <p:cBhvr additive="base">
                                        <p:cTn id="1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additive="base">
                                        <p:cTn id="39"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
                                            <p:txEl>
                                              <p:pRg st="12" end="12"/>
                                            </p:txEl>
                                          </p:spTgt>
                                        </p:tgtEl>
                                        <p:attrNameLst>
                                          <p:attrName>style.visibility</p:attrName>
                                        </p:attrNameLst>
                                      </p:cBhvr>
                                      <p:to>
                                        <p:strVal val="visible"/>
                                      </p:to>
                                    </p:set>
                                    <p:anim calcmode="lin" valueType="num">
                                      <p:cBhvr additive="base">
                                        <p:cTn id="45"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TotalTime>
  <Words>5439</Words>
  <Application>Microsoft Office PowerPoint</Application>
  <PresentationFormat>画面に合わせる (4:3)</PresentationFormat>
  <Paragraphs>546</Paragraphs>
  <Slides>25</Slides>
  <Notes>25</Notes>
  <HiddenSlides>0</HiddenSlides>
  <MMClips>1</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25</vt:i4>
      </vt:variant>
    </vt:vector>
  </HeadingPairs>
  <TitlesOfParts>
    <vt:vector size="46" baseType="lpstr">
      <vt:lpstr>AR P丸ゴシック体E</vt:lpstr>
      <vt:lpstr>AR P悠々ゴシック体E</vt:lpstr>
      <vt:lpstr>AR P楷書体M</vt:lpstr>
      <vt:lpstr>AR丸ゴシック体E</vt:lpstr>
      <vt:lpstr>BIZ UDPゴシック</vt:lpstr>
      <vt:lpstr>ＤＦ平成ゴシック体W5</vt:lpstr>
      <vt:lpstr>HGPｺﾞｼｯｸE</vt:lpstr>
      <vt:lpstr>HGP創英角ﾎﾟｯﾌﾟ体</vt:lpstr>
      <vt:lpstr>HGSｺﾞｼｯｸE</vt:lpstr>
      <vt:lpstr>HGS創英角ﾎﾟｯﾌﾟ体</vt:lpstr>
      <vt:lpstr>HG創英角ﾎﾟｯﾌﾟ体</vt:lpstr>
      <vt:lpstr>HG明朝B</vt:lpstr>
      <vt:lpstr>ＭＳ Ｐゴシック</vt:lpstr>
      <vt:lpstr>ＭＳ ゴシック</vt:lpstr>
      <vt:lpstr>ＭＳ 明朝</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利夫 手島</dc:creator>
  <cp:lastModifiedBy>利夫 手島</cp:lastModifiedBy>
  <cp:revision>62</cp:revision>
  <cp:lastPrinted>2020-06-30T04:28:56Z</cp:lastPrinted>
  <dcterms:created xsi:type="dcterms:W3CDTF">2020-06-22T06:43:37Z</dcterms:created>
  <dcterms:modified xsi:type="dcterms:W3CDTF">2020-06-30T05:15:54Z</dcterms:modified>
</cp:coreProperties>
</file>